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12/18/2013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12/18/2013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12/18/2013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12/18/2013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12/18/2013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Current Computer Forensics Tools</a:t>
            </a:r>
            <a:endParaRPr lang="en-US" dirty="0"/>
          </a:p>
        </p:txBody>
      </p:sp>
      <p:sp>
        <p:nvSpPr>
          <p:cNvPr id="3" name="Subtitle 2"/>
          <p:cNvSpPr>
            <a:spLocks noGrp="1"/>
          </p:cNvSpPr>
          <p:nvPr>
            <p:ph type="subTitle" idx="1"/>
          </p:nvPr>
        </p:nvSpPr>
        <p:spPr/>
        <p:txBody>
          <a:bodyPr/>
          <a:lstStyle/>
          <a:p>
            <a:r>
              <a:rPr lang="en-US" dirty="0" smtClean="0"/>
              <a:t>Waleed Bin Shahid</a:t>
            </a:r>
            <a:endParaRPr lang="en-US" dirty="0"/>
          </a:p>
        </p:txBody>
      </p:sp>
    </p:spTree>
    <p:extLst>
      <p:ext uri="{BB962C8B-B14F-4D97-AF65-F5344CB8AC3E}">
        <p14:creationId xmlns:p14="http://schemas.microsoft.com/office/powerpoint/2010/main" val="531583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1800" b="1" u="sng" dirty="0" smtClean="0">
                <a:solidFill>
                  <a:srgbClr val="FF0000"/>
                </a:solidFill>
              </a:rPr>
              <a:t>Analyze File Headers</a:t>
            </a:r>
            <a:r>
              <a:rPr lang="en-US" sz="1800" dirty="0" smtClean="0"/>
              <a:t>: </a:t>
            </a:r>
            <a:r>
              <a:rPr lang="en-US" sz="1800" dirty="0"/>
              <a:t>An additional method of discriminating data is analyzing and verifying header values </a:t>
            </a:r>
            <a:r>
              <a:rPr lang="en-US" sz="1800" dirty="0" smtClean="0"/>
              <a:t>for known </a:t>
            </a:r>
            <a:r>
              <a:rPr lang="en-US" sz="1800" dirty="0"/>
              <a:t>file types. Similar to the hash values of known files, many computer forensics </a:t>
            </a:r>
            <a:r>
              <a:rPr lang="en-US" sz="1800" dirty="0" smtClean="0"/>
              <a:t>programs include </a:t>
            </a:r>
            <a:r>
              <a:rPr lang="en-US" sz="1800" dirty="0"/>
              <a:t>a list of common header values. With this information, you can </a:t>
            </a:r>
            <a:r>
              <a:rPr lang="en-US" sz="1800" dirty="0" smtClean="0"/>
              <a:t>see whether </a:t>
            </a:r>
            <a:r>
              <a:rPr lang="en-US" sz="1800" dirty="0"/>
              <a:t>a file extension is incorrect for the file type. Renaming file extensions is a </a:t>
            </a:r>
            <a:r>
              <a:rPr lang="en-US" sz="1800" dirty="0" smtClean="0"/>
              <a:t>common way </a:t>
            </a:r>
            <a:r>
              <a:rPr lang="en-US" sz="1800" dirty="0"/>
              <a:t>to try to hide data, and you could miss pertinent data if you </a:t>
            </a:r>
            <a:r>
              <a:rPr lang="en-US" sz="1800" dirty="0" smtClean="0"/>
              <a:t>don’t </a:t>
            </a:r>
            <a:r>
              <a:rPr lang="en-US" sz="1800" dirty="0"/>
              <a:t>check </a:t>
            </a:r>
            <a:r>
              <a:rPr lang="en-US" sz="1800" dirty="0" smtClean="0"/>
              <a:t>file headers.</a:t>
            </a:r>
            <a:endParaRPr lang="en-US" sz="18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88839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Extraction is the most challenging task of the entire procedure</a:t>
            </a:r>
          </a:p>
          <a:p>
            <a:pPr algn="just"/>
            <a:r>
              <a:rPr lang="en-US" sz="2000" dirty="0" smtClean="0"/>
              <a:t>It is basically the recovery task in any computing investigation</a:t>
            </a:r>
          </a:p>
          <a:p>
            <a:pPr algn="just"/>
            <a:r>
              <a:rPr lang="en-US" sz="2000" dirty="0" smtClean="0"/>
              <a:t>Following are sub-functions of extraction:</a:t>
            </a:r>
          </a:p>
          <a:p>
            <a:pPr marL="109728" indent="0" algn="just">
              <a:buNone/>
            </a:pPr>
            <a:endParaRPr lang="en-US" sz="2000" dirty="0" smtClean="0"/>
          </a:p>
          <a:p>
            <a:pPr lvl="1" algn="just"/>
            <a:r>
              <a:rPr lang="en-US" sz="1600" dirty="0" smtClean="0"/>
              <a:t>Data Viewing</a:t>
            </a:r>
          </a:p>
          <a:p>
            <a:pPr lvl="1" algn="just"/>
            <a:r>
              <a:rPr lang="en-US" sz="1600" dirty="0" smtClean="0"/>
              <a:t>Keyword Searching</a:t>
            </a:r>
          </a:p>
          <a:p>
            <a:pPr lvl="1" algn="just"/>
            <a:r>
              <a:rPr lang="en-US" sz="1600" smtClean="0"/>
              <a:t>Carving</a:t>
            </a:r>
            <a:endParaRPr lang="en-US" sz="1600" dirty="0" smtClean="0"/>
          </a:p>
          <a:p>
            <a:pPr lvl="1" algn="just"/>
            <a:r>
              <a:rPr lang="en-US" sz="1600" dirty="0" smtClean="0"/>
              <a:t>Decrypting</a:t>
            </a:r>
          </a:p>
          <a:p>
            <a:pPr lvl="1" algn="just"/>
            <a:r>
              <a:rPr lang="en-US" sz="1600" dirty="0" smtClean="0"/>
              <a:t>Bookmarking</a:t>
            </a:r>
          </a:p>
        </p:txBody>
      </p:sp>
      <p:sp>
        <p:nvSpPr>
          <p:cNvPr id="3" name="Title 2"/>
          <p:cNvSpPr>
            <a:spLocks noGrp="1"/>
          </p:cNvSpPr>
          <p:nvPr>
            <p:ph type="title"/>
          </p:nvPr>
        </p:nvSpPr>
        <p:spPr/>
        <p:txBody>
          <a:bodyPr/>
          <a:lstStyle/>
          <a:p>
            <a:r>
              <a:rPr lang="en-US" dirty="0" smtClean="0"/>
              <a:t>Extraction</a:t>
            </a:r>
            <a:endParaRPr lang="en-US" dirty="0"/>
          </a:p>
        </p:txBody>
      </p:sp>
    </p:spTree>
    <p:extLst>
      <p:ext uri="{BB962C8B-B14F-4D97-AF65-F5344CB8AC3E}">
        <p14:creationId xmlns:p14="http://schemas.microsoft.com/office/powerpoint/2010/main" val="3936152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b="1" u="sng" dirty="0" smtClean="0">
                <a:solidFill>
                  <a:srgbClr val="FF0000"/>
                </a:solidFill>
              </a:rPr>
              <a:t>Data Viewing</a:t>
            </a:r>
            <a:r>
              <a:rPr lang="en-US" sz="2000" dirty="0" smtClean="0"/>
              <a:t>: </a:t>
            </a:r>
            <a:r>
              <a:rPr lang="en-US" sz="1900" dirty="0" smtClean="0"/>
              <a:t>Many computer forensics tools include a data viewing mechanism for digital evidence. How data is viewed depends on the tool. Different tools such as </a:t>
            </a:r>
            <a:r>
              <a:rPr lang="en-US" sz="1900" dirty="0" err="1" smtClean="0"/>
              <a:t>ProDiscover</a:t>
            </a:r>
            <a:r>
              <a:rPr lang="en-US" sz="1900" dirty="0" smtClean="0"/>
              <a:t>, FTK, </a:t>
            </a:r>
            <a:r>
              <a:rPr lang="en-US" sz="1900" dirty="0" err="1" smtClean="0"/>
              <a:t>EnCase</a:t>
            </a:r>
            <a:r>
              <a:rPr lang="en-US" sz="1900" dirty="0" smtClean="0"/>
              <a:t> offer several ways to view data.</a:t>
            </a:r>
            <a:endParaRPr lang="en-US" sz="1900" dirty="0"/>
          </a:p>
          <a:p>
            <a:pPr marL="109728" indent="0" algn="just">
              <a:buNone/>
            </a:pPr>
            <a:endParaRPr lang="en-US" sz="2000" dirty="0" smtClean="0"/>
          </a:p>
          <a:p>
            <a:pPr algn="just"/>
            <a:r>
              <a:rPr lang="en-US" sz="2000" b="1" u="sng" dirty="0" smtClean="0">
                <a:solidFill>
                  <a:srgbClr val="FF0000"/>
                </a:solidFill>
              </a:rPr>
              <a:t>Keyword Searching</a:t>
            </a:r>
            <a:r>
              <a:rPr lang="en-US" sz="2000" dirty="0" smtClean="0"/>
              <a:t>: </a:t>
            </a:r>
          </a:p>
          <a:p>
            <a:pPr lvl="1" algn="just"/>
            <a:r>
              <a:rPr lang="en-US" sz="2000" dirty="0" smtClean="0"/>
              <a:t>Keyword searching is a common task in computing investigations and forensics tools have functions for searching keywords of interest. Keyword search speeds up the analysis process for investigators, if used correctly. However, poor selection of keywords generate too much information which is difficult to handle and is false positive</a:t>
            </a:r>
          </a:p>
          <a:p>
            <a:pPr marL="393192" lvl="1" indent="0" algn="just">
              <a:buNone/>
            </a:pPr>
            <a:endParaRPr lang="en-US" sz="2000" dirty="0" smtClean="0"/>
          </a:p>
          <a:p>
            <a:pPr lvl="1" algn="just"/>
            <a:r>
              <a:rPr lang="en-US" sz="2000" dirty="0" smtClean="0"/>
              <a:t>Similarly you can set filters to select file types, such as searching only PDF documents. </a:t>
            </a:r>
            <a:endParaRPr lang="en-US" sz="2400" dirty="0"/>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3183574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Another part of this process involves reconstructing fragments of files that have been deleted from a suspect drive. In north America, in Europe it’s called Salvaging.</a:t>
            </a:r>
            <a:r>
              <a:rPr lang="en-US" sz="1400" dirty="0" smtClean="0"/>
              <a:t>(Chapter 10).</a:t>
            </a:r>
          </a:p>
          <a:p>
            <a:pPr algn="just"/>
            <a:endParaRPr lang="en-US" sz="1400" dirty="0"/>
          </a:p>
          <a:p>
            <a:pPr algn="just"/>
            <a:r>
              <a:rPr lang="en-US" sz="2000" dirty="0" smtClean="0"/>
              <a:t>Most forensics tools locate fragments that can be carved and copied into a newly reconstructed file and have built-in features for this purpose. E.g. FTK has an option to add carved files to a case automatically. </a:t>
            </a:r>
          </a:p>
          <a:p>
            <a:pPr algn="just"/>
            <a:endParaRPr lang="en-US" sz="2000" dirty="0"/>
          </a:p>
          <a:p>
            <a:pPr algn="just"/>
            <a:r>
              <a:rPr lang="en-US" sz="2000" dirty="0" smtClean="0"/>
              <a:t>Some investigators though prefer carving fragmented data manually but automated processes are more useful and less prone to errors.</a:t>
            </a:r>
          </a:p>
          <a:p>
            <a:pPr algn="just"/>
            <a:endParaRPr lang="en-US" sz="2000" dirty="0"/>
          </a:p>
          <a:p>
            <a:pPr algn="just"/>
            <a:endParaRPr lang="en-US" sz="2400" dirty="0"/>
          </a:p>
        </p:txBody>
      </p:sp>
      <p:sp>
        <p:nvSpPr>
          <p:cNvPr id="3" name="Title 2"/>
          <p:cNvSpPr>
            <a:spLocks noGrp="1"/>
          </p:cNvSpPr>
          <p:nvPr>
            <p:ph type="title"/>
          </p:nvPr>
        </p:nvSpPr>
        <p:spPr/>
        <p:txBody>
          <a:bodyPr/>
          <a:lstStyle/>
          <a:p>
            <a:r>
              <a:rPr lang="en-US" dirty="0" smtClean="0"/>
              <a:t>Carving</a:t>
            </a:r>
            <a:endParaRPr lang="en-US" dirty="0"/>
          </a:p>
        </p:txBody>
      </p:sp>
    </p:spTree>
    <p:extLst>
      <p:ext uri="{BB962C8B-B14F-4D97-AF65-F5344CB8AC3E}">
        <p14:creationId xmlns:p14="http://schemas.microsoft.com/office/powerpoint/2010/main" val="376847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A major challenge in computing investigations is analyzing, recovering, and decrypting data from encrypted files or systems. </a:t>
            </a:r>
            <a:endParaRPr lang="en-US" sz="2000" dirty="0" smtClean="0"/>
          </a:p>
          <a:p>
            <a:pPr marL="109728" indent="0" algn="just">
              <a:buNone/>
            </a:pPr>
            <a:endParaRPr lang="en-US" sz="2000" dirty="0" smtClean="0"/>
          </a:p>
          <a:p>
            <a:pPr algn="just"/>
            <a:r>
              <a:rPr lang="en-US" sz="2000" dirty="0" smtClean="0"/>
              <a:t>Encryption can be used on a drive, disk partition or files</a:t>
            </a:r>
          </a:p>
          <a:p>
            <a:pPr marL="109728" indent="0" algn="just">
              <a:buNone/>
            </a:pPr>
            <a:endParaRPr lang="en-US" sz="2000" dirty="0" smtClean="0"/>
          </a:p>
          <a:p>
            <a:pPr algn="just"/>
            <a:r>
              <a:rPr lang="en-US" sz="2000" dirty="0" smtClean="0"/>
              <a:t>Email </a:t>
            </a:r>
            <a:r>
              <a:rPr lang="en-US" sz="2000" dirty="0" smtClean="0"/>
              <a:t>services also provide encryption protection</a:t>
            </a:r>
          </a:p>
          <a:p>
            <a:pPr marL="109728" indent="0" algn="just">
              <a:buNone/>
            </a:pPr>
            <a:endParaRPr lang="en-US" sz="2000" dirty="0" smtClean="0"/>
          </a:p>
          <a:p>
            <a:pPr algn="just"/>
            <a:r>
              <a:rPr lang="en-US" sz="2000" dirty="0" smtClean="0"/>
              <a:t>Types of encryption varies from platform to platform, it can be OS specific or third party. </a:t>
            </a:r>
          </a:p>
          <a:p>
            <a:pPr algn="just"/>
            <a:endParaRPr lang="en-US" sz="2000" dirty="0"/>
          </a:p>
          <a:p>
            <a:pPr algn="just"/>
            <a:r>
              <a:rPr lang="en-US" sz="2000" dirty="0" smtClean="0"/>
              <a:t>Password cracking is a tough job. There are various tools for this purpose. </a:t>
            </a:r>
            <a:endParaRPr lang="en-US" sz="2000" dirty="0"/>
          </a:p>
        </p:txBody>
      </p:sp>
      <p:sp>
        <p:nvSpPr>
          <p:cNvPr id="3" name="Title 2"/>
          <p:cNvSpPr>
            <a:spLocks noGrp="1"/>
          </p:cNvSpPr>
          <p:nvPr>
            <p:ph type="title"/>
          </p:nvPr>
        </p:nvSpPr>
        <p:spPr/>
        <p:txBody>
          <a:bodyPr/>
          <a:lstStyle/>
          <a:p>
            <a:r>
              <a:rPr lang="en-US" dirty="0" smtClean="0"/>
              <a:t>Decrypting</a:t>
            </a:r>
            <a:endParaRPr lang="en-US" dirty="0"/>
          </a:p>
        </p:txBody>
      </p:sp>
    </p:spTree>
    <p:extLst>
      <p:ext uri="{BB962C8B-B14F-4D97-AF65-F5344CB8AC3E}">
        <p14:creationId xmlns:p14="http://schemas.microsoft.com/office/powerpoint/2010/main" val="1925443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Purpose of having reconstruction feature in a forensic tool is to re-create a suspect drive to show what happened during the crime/incident. </a:t>
            </a:r>
          </a:p>
          <a:p>
            <a:endParaRPr lang="en-US" dirty="0"/>
          </a:p>
          <a:p>
            <a:r>
              <a:rPr lang="en-US" dirty="0" smtClean="0"/>
              <a:t>Answer all W’s and H.</a:t>
            </a:r>
            <a:endParaRPr lang="en-US" dirty="0"/>
          </a:p>
        </p:txBody>
      </p:sp>
      <p:sp>
        <p:nvSpPr>
          <p:cNvPr id="3" name="Title 2"/>
          <p:cNvSpPr>
            <a:spLocks noGrp="1"/>
          </p:cNvSpPr>
          <p:nvPr>
            <p:ph type="title"/>
          </p:nvPr>
        </p:nvSpPr>
        <p:spPr/>
        <p:txBody>
          <a:bodyPr/>
          <a:lstStyle/>
          <a:p>
            <a:r>
              <a:rPr lang="en-US" dirty="0" smtClean="0"/>
              <a:t>Reconstruction</a:t>
            </a:r>
            <a:endParaRPr lang="en-US" dirty="0"/>
          </a:p>
        </p:txBody>
      </p:sp>
    </p:spTree>
    <p:extLst>
      <p:ext uri="{BB962C8B-B14F-4D97-AF65-F5344CB8AC3E}">
        <p14:creationId xmlns:p14="http://schemas.microsoft.com/office/powerpoint/2010/main" val="2686215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complete the forensics analysis and examination, you need to create a report. It can be done manually but latest software provide features to generate the entire forensics report in different formats e.g. word and pdf.</a:t>
            </a:r>
            <a:endParaRPr lang="en-US" dirty="0"/>
          </a:p>
        </p:txBody>
      </p:sp>
      <p:sp>
        <p:nvSpPr>
          <p:cNvPr id="3" name="Title 2"/>
          <p:cNvSpPr>
            <a:spLocks noGrp="1"/>
          </p:cNvSpPr>
          <p:nvPr>
            <p:ph type="title"/>
          </p:nvPr>
        </p:nvSpPr>
        <p:spPr/>
        <p:txBody>
          <a:bodyPr/>
          <a:lstStyle/>
          <a:p>
            <a:r>
              <a:rPr lang="en-US" dirty="0" smtClean="0"/>
              <a:t>Reporting</a:t>
            </a:r>
            <a:endParaRPr lang="en-US" dirty="0"/>
          </a:p>
        </p:txBody>
      </p:sp>
    </p:spTree>
    <p:extLst>
      <p:ext uri="{BB962C8B-B14F-4D97-AF65-F5344CB8AC3E}">
        <p14:creationId xmlns:p14="http://schemas.microsoft.com/office/powerpoint/2010/main" val="2342928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smtClean="0"/>
              <a:t>After selecting some tools to use, you need to make sure that the evidence you recover and analyzed can be admitted in court</a:t>
            </a:r>
          </a:p>
          <a:p>
            <a:pPr marL="109728" indent="0" algn="just">
              <a:buNone/>
            </a:pPr>
            <a:endParaRPr lang="en-US" sz="2000" dirty="0" smtClean="0"/>
          </a:p>
          <a:p>
            <a:pPr algn="just"/>
            <a:r>
              <a:rPr lang="en-US" sz="2000" dirty="0" smtClean="0"/>
              <a:t>To do this, one must test and validate your software</a:t>
            </a:r>
          </a:p>
          <a:p>
            <a:pPr algn="just"/>
            <a:endParaRPr lang="en-US" sz="2000" dirty="0"/>
          </a:p>
          <a:p>
            <a:pPr algn="just"/>
            <a:r>
              <a:rPr lang="en-US" sz="2000" dirty="0" smtClean="0"/>
              <a:t>NIST (National Institute of Standards and Technology) publishes articles, provide tools, and creates procedures for testing and validating computer forensic software. Software should be verified to improve evidence admissibility in judicial proceedings. </a:t>
            </a:r>
          </a:p>
          <a:p>
            <a:pPr algn="just"/>
            <a:endParaRPr lang="en-US" sz="2000" dirty="0"/>
          </a:p>
          <a:p>
            <a:pPr algn="just"/>
            <a:r>
              <a:rPr lang="en-US" sz="2000" dirty="0" smtClean="0"/>
              <a:t>NIST sponsors the CFTT (Computer Forensics Tool Testing) project to manage research on computer forensic tools.</a:t>
            </a:r>
            <a:endParaRPr lang="en-US" sz="2000" dirty="0"/>
          </a:p>
        </p:txBody>
      </p:sp>
      <p:sp>
        <p:nvSpPr>
          <p:cNvPr id="3" name="Title 2"/>
          <p:cNvSpPr>
            <a:spLocks noGrp="1"/>
          </p:cNvSpPr>
          <p:nvPr>
            <p:ph type="title"/>
          </p:nvPr>
        </p:nvSpPr>
        <p:spPr/>
        <p:txBody>
          <a:bodyPr/>
          <a:lstStyle/>
          <a:p>
            <a:r>
              <a:rPr lang="en-US" dirty="0" smtClean="0"/>
              <a:t>Validating &amp; Testing FTs</a:t>
            </a:r>
            <a:endParaRPr lang="en-US" dirty="0"/>
          </a:p>
        </p:txBody>
      </p:sp>
    </p:spTree>
    <p:extLst>
      <p:ext uri="{BB962C8B-B14F-4D97-AF65-F5344CB8AC3E}">
        <p14:creationId xmlns:p14="http://schemas.microsoft.com/office/powerpoint/2010/main" val="233082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Your forensics lab must meet the following criteria and keep accurate records so that when new software and hardware become available, testing standards are in place for your lab:</a:t>
            </a:r>
          </a:p>
          <a:p>
            <a:pPr marL="109728" indent="0" algn="just">
              <a:buNone/>
            </a:pPr>
            <a:endParaRPr lang="en-US" sz="2000" dirty="0" smtClean="0"/>
          </a:p>
          <a:p>
            <a:pPr lvl="1" algn="just"/>
            <a:r>
              <a:rPr lang="en-US" sz="1600" b="1" u="sng" dirty="0" smtClean="0"/>
              <a:t>Establishing categories for CF tools</a:t>
            </a:r>
            <a:r>
              <a:rPr lang="en-US" sz="1600" dirty="0" smtClean="0"/>
              <a:t>: Group tools according to categories, such as tools designed to retrieve emails, live data, strings etc.</a:t>
            </a:r>
          </a:p>
          <a:p>
            <a:pPr marL="393192" lvl="1" indent="0" algn="just">
              <a:buNone/>
            </a:pPr>
            <a:endParaRPr lang="en-US" sz="1600" dirty="0" smtClean="0"/>
          </a:p>
          <a:p>
            <a:pPr lvl="1" algn="just"/>
            <a:r>
              <a:rPr lang="en-US" sz="1600" b="1" u="sng" dirty="0" smtClean="0"/>
              <a:t>Identify CF Category Requirements</a:t>
            </a:r>
            <a:r>
              <a:rPr lang="en-US" sz="1600" dirty="0" smtClean="0"/>
              <a:t>: For each category, describe the technical features or functions a forensics tool must have. </a:t>
            </a:r>
          </a:p>
          <a:p>
            <a:pPr marL="393192" lvl="1" indent="0" algn="just">
              <a:buNone/>
            </a:pPr>
            <a:endParaRPr lang="en-US" sz="1600" dirty="0" smtClean="0"/>
          </a:p>
          <a:p>
            <a:pPr lvl="1" algn="just"/>
            <a:r>
              <a:rPr lang="en-US" sz="1600" b="1" u="sng" dirty="0" smtClean="0"/>
              <a:t>Develop Test Assertions</a:t>
            </a:r>
            <a:r>
              <a:rPr lang="en-US" sz="1600" dirty="0" smtClean="0"/>
              <a:t>: Based on requirements, create tests that prove or disprove the tools capability to meet the requirements</a:t>
            </a:r>
          </a:p>
          <a:p>
            <a:pPr lvl="1" algn="just"/>
            <a:endParaRPr lang="en-US" sz="1600" dirty="0"/>
          </a:p>
          <a:p>
            <a:pPr algn="just"/>
            <a:r>
              <a:rPr lang="en-US" sz="2000" dirty="0" smtClean="0"/>
              <a:t>Verify your results by using multiple tools so that you can safely claim the verification of your results in the court.</a:t>
            </a:r>
          </a:p>
          <a:p>
            <a:pPr marL="393192" lvl="1" indent="0" algn="just">
              <a:buNone/>
            </a:pPr>
            <a:endParaRPr lang="en-US" sz="1600" dirty="0" smtClean="0"/>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788970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Before purchasing any forensics tool, there are a lot of things one has to keep in mind. </a:t>
            </a:r>
          </a:p>
          <a:p>
            <a:pPr marL="109728" indent="0" algn="just">
              <a:buNone/>
            </a:pPr>
            <a:endParaRPr lang="en-US" sz="2000" dirty="0" smtClean="0"/>
          </a:p>
          <a:p>
            <a:pPr lvl="1" algn="just"/>
            <a:r>
              <a:rPr lang="en-US" sz="1800" dirty="0" smtClean="0"/>
              <a:t>Whether it’s use would save your time during investigations. </a:t>
            </a:r>
          </a:p>
          <a:p>
            <a:pPr lvl="1" algn="just"/>
            <a:r>
              <a:rPr lang="en-US" sz="1800" dirty="0" smtClean="0"/>
              <a:t>Whether this time saving affects the reliability of data you recover.</a:t>
            </a:r>
          </a:p>
          <a:p>
            <a:pPr marL="393192" lvl="1" indent="0" algn="just">
              <a:buNone/>
            </a:pPr>
            <a:endParaRPr lang="en-US" sz="2000" dirty="0" smtClean="0"/>
          </a:p>
          <a:p>
            <a:pPr algn="just"/>
            <a:r>
              <a:rPr lang="en-US" sz="2000" dirty="0" smtClean="0"/>
              <a:t>Many Forensics tools are resource intensive and demand computers with more memory and faster processing speeds. </a:t>
            </a:r>
          </a:p>
          <a:p>
            <a:pPr marL="109728" indent="0" algn="just">
              <a:buNone/>
            </a:pPr>
            <a:endParaRPr lang="en-US" sz="2000" dirty="0" smtClean="0"/>
          </a:p>
          <a:p>
            <a:pPr algn="just"/>
            <a:r>
              <a:rPr lang="en-US" sz="2000" dirty="0" smtClean="0"/>
              <a:t>If a forensics tool is consuming a lot of memory and rather competing for resources  with other applications, such as anti-virus </a:t>
            </a:r>
            <a:r>
              <a:rPr lang="en-US" sz="2000" dirty="0" err="1" smtClean="0"/>
              <a:t>programmes</a:t>
            </a:r>
            <a:r>
              <a:rPr lang="en-US" sz="2000" dirty="0" smtClean="0"/>
              <a:t> etc. , the OS can stop running and your PC can hang. </a:t>
            </a:r>
          </a:p>
        </p:txBody>
      </p:sp>
      <p:sp>
        <p:nvSpPr>
          <p:cNvPr id="2" name="Title 1"/>
          <p:cNvSpPr>
            <a:spLocks noGrp="1"/>
          </p:cNvSpPr>
          <p:nvPr>
            <p:ph type="title"/>
          </p:nvPr>
        </p:nvSpPr>
        <p:spPr/>
        <p:txBody>
          <a:bodyPr/>
          <a:lstStyle/>
          <a:p>
            <a:r>
              <a:rPr lang="en-US" dirty="0" smtClean="0"/>
              <a:t>Selection of Forensics Tools</a:t>
            </a:r>
            <a:endParaRPr lang="en-US" dirty="0"/>
          </a:p>
        </p:txBody>
      </p:sp>
    </p:spTree>
    <p:extLst>
      <p:ext uri="{BB962C8B-B14F-4D97-AF65-F5344CB8AC3E}">
        <p14:creationId xmlns:p14="http://schemas.microsoft.com/office/powerpoint/2010/main" val="159198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So while deciding about the purchase of forensics tools during the phase of “Forensics Lab </a:t>
            </a:r>
            <a:r>
              <a:rPr lang="en-US" sz="2000" dirty="0"/>
              <a:t>P</a:t>
            </a:r>
            <a:r>
              <a:rPr lang="en-US" sz="2000" dirty="0" smtClean="0"/>
              <a:t>reparation”, try to determine your requirements and whether the new tool can do better than the one you’re currently using. </a:t>
            </a:r>
          </a:p>
          <a:p>
            <a:pPr algn="just"/>
            <a:endParaRPr lang="en-US" sz="2000" dirty="0"/>
          </a:p>
          <a:p>
            <a:pPr algn="just"/>
            <a:r>
              <a:rPr lang="en-US" sz="2000" dirty="0" smtClean="0"/>
              <a:t>Read about the tool under consideration, check its reviews and previous performance metrics.</a:t>
            </a:r>
          </a:p>
          <a:p>
            <a:pPr algn="just"/>
            <a:endParaRPr lang="en-US" sz="2000" dirty="0"/>
          </a:p>
          <a:p>
            <a:pPr algn="just"/>
            <a:r>
              <a:rPr lang="en-US" sz="2000" dirty="0" smtClean="0"/>
              <a:t>In short you need to evaluate the forensics tool under consideration depending upon your requirements and develop a full fledged business plan to justify the acquisition of that software. </a:t>
            </a:r>
            <a:endParaRPr lang="en-US" sz="2000" dirty="0"/>
          </a:p>
        </p:txBody>
      </p:sp>
      <p:sp>
        <p:nvSpPr>
          <p:cNvPr id="2" name="Title 1"/>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17309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smtClean="0"/>
              <a:t>On which OS does the forensics tool run?</a:t>
            </a:r>
          </a:p>
          <a:p>
            <a:pPr marL="109728" indent="0" algn="just">
              <a:buNone/>
            </a:pPr>
            <a:endParaRPr lang="en-US" sz="2000" dirty="0" smtClean="0"/>
          </a:p>
          <a:p>
            <a:pPr algn="just"/>
            <a:r>
              <a:rPr lang="en-US" sz="2000" dirty="0" smtClean="0"/>
              <a:t>Is the tool versatile or platform dependent?</a:t>
            </a:r>
          </a:p>
          <a:p>
            <a:pPr marL="109728" indent="0" algn="just">
              <a:buNone/>
            </a:pPr>
            <a:endParaRPr lang="en-US" sz="2000" dirty="0" smtClean="0"/>
          </a:p>
          <a:p>
            <a:pPr algn="just"/>
            <a:r>
              <a:rPr lang="en-US" sz="2000" dirty="0" smtClean="0"/>
              <a:t>Can the tool analyze more than one file system e.g. FAT, NTFS etc.</a:t>
            </a:r>
          </a:p>
          <a:p>
            <a:pPr marL="109728" indent="0" algn="just">
              <a:buNone/>
            </a:pPr>
            <a:endParaRPr lang="en-US" sz="2000" dirty="0" smtClean="0"/>
          </a:p>
          <a:p>
            <a:pPr algn="just"/>
            <a:r>
              <a:rPr lang="en-US" sz="2000" dirty="0" smtClean="0"/>
              <a:t>Can a scripting language be used with the tool to automate repetitive functions and tasks</a:t>
            </a:r>
          </a:p>
          <a:p>
            <a:pPr marL="109728" indent="0" algn="just">
              <a:buNone/>
            </a:pPr>
            <a:endParaRPr lang="en-US" sz="2000" dirty="0" smtClean="0"/>
          </a:p>
          <a:p>
            <a:pPr algn="just"/>
            <a:r>
              <a:rPr lang="en-US" sz="2000" dirty="0" smtClean="0"/>
              <a:t>Does the tool have any built-in automated features that can help reduce the time needed to analyze data?</a:t>
            </a:r>
          </a:p>
          <a:p>
            <a:pPr marL="109728" indent="0" algn="just">
              <a:buNone/>
            </a:pPr>
            <a:endParaRPr lang="en-US" sz="2000" dirty="0" smtClean="0"/>
          </a:p>
          <a:p>
            <a:pPr algn="just"/>
            <a:r>
              <a:rPr lang="en-US" sz="2000" dirty="0" smtClean="0"/>
              <a:t>What is the vendor’s reputation and users’ feedback?</a:t>
            </a:r>
            <a:endParaRPr lang="en-US" sz="2000" dirty="0"/>
          </a:p>
        </p:txBody>
      </p:sp>
      <p:sp>
        <p:nvSpPr>
          <p:cNvPr id="3" name="Title 2"/>
          <p:cNvSpPr>
            <a:spLocks noGrp="1"/>
          </p:cNvSpPr>
          <p:nvPr>
            <p:ph type="title"/>
          </p:nvPr>
        </p:nvSpPr>
        <p:spPr/>
        <p:txBody>
          <a:bodyPr/>
          <a:lstStyle/>
          <a:p>
            <a:r>
              <a:rPr lang="en-US" dirty="0" smtClean="0"/>
              <a:t>Evaluation of Forensics Tools</a:t>
            </a:r>
            <a:endParaRPr lang="en-US" dirty="0"/>
          </a:p>
        </p:txBody>
      </p:sp>
    </p:spTree>
    <p:extLst>
      <p:ext uri="{BB962C8B-B14F-4D97-AF65-F5344CB8AC3E}">
        <p14:creationId xmlns:p14="http://schemas.microsoft.com/office/powerpoint/2010/main" val="337059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Hardware Forensics Tools </a:t>
            </a:r>
          </a:p>
          <a:p>
            <a:pPr lvl="1"/>
            <a:r>
              <a:rPr lang="en-US" dirty="0" smtClean="0"/>
              <a:t>Single purpose components</a:t>
            </a:r>
          </a:p>
          <a:p>
            <a:pPr lvl="1"/>
            <a:r>
              <a:rPr lang="en-US" dirty="0" smtClean="0"/>
              <a:t>Computer systems</a:t>
            </a:r>
          </a:p>
          <a:p>
            <a:pPr lvl="1"/>
            <a:r>
              <a:rPr lang="en-US" dirty="0" smtClean="0"/>
              <a:t>Servers</a:t>
            </a:r>
          </a:p>
          <a:p>
            <a:pPr lvl="1"/>
            <a:endParaRPr lang="en-US" dirty="0"/>
          </a:p>
          <a:p>
            <a:r>
              <a:rPr lang="en-US" dirty="0" smtClean="0"/>
              <a:t>Software Forensics Tools</a:t>
            </a:r>
          </a:p>
          <a:p>
            <a:pPr lvl="1"/>
            <a:r>
              <a:rPr lang="en-US" dirty="0" smtClean="0"/>
              <a:t>Command Line Applications</a:t>
            </a:r>
          </a:p>
          <a:p>
            <a:pPr lvl="1"/>
            <a:r>
              <a:rPr lang="en-US" dirty="0" smtClean="0"/>
              <a:t>GUI Applications</a:t>
            </a:r>
          </a:p>
          <a:p>
            <a:pPr lvl="1"/>
            <a:endParaRPr lang="en-US" dirty="0"/>
          </a:p>
        </p:txBody>
      </p:sp>
      <p:sp>
        <p:nvSpPr>
          <p:cNvPr id="3" name="Title 2"/>
          <p:cNvSpPr>
            <a:spLocks noGrp="1"/>
          </p:cNvSpPr>
          <p:nvPr>
            <p:ph type="title"/>
          </p:nvPr>
        </p:nvSpPr>
        <p:spPr/>
        <p:txBody>
          <a:bodyPr/>
          <a:lstStyle/>
          <a:p>
            <a:r>
              <a:rPr lang="en-US" dirty="0" smtClean="0"/>
              <a:t>Types of Forensics Tools</a:t>
            </a:r>
            <a:endParaRPr lang="en-US" dirty="0"/>
          </a:p>
        </p:txBody>
      </p:sp>
    </p:spTree>
    <p:extLst>
      <p:ext uri="{BB962C8B-B14F-4D97-AF65-F5344CB8AC3E}">
        <p14:creationId xmlns:p14="http://schemas.microsoft.com/office/powerpoint/2010/main" val="331223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All computer forensics tools, both hardware and software, perform specific functions which are grouped in five main categories:</a:t>
            </a:r>
          </a:p>
          <a:p>
            <a:pPr marL="393192" lvl="1" indent="0">
              <a:buNone/>
            </a:pPr>
            <a:endParaRPr lang="en-US" sz="2000" dirty="0" smtClean="0"/>
          </a:p>
          <a:p>
            <a:pPr lvl="1"/>
            <a:r>
              <a:rPr lang="en-US" sz="2000" dirty="0" smtClean="0"/>
              <a:t>Acquisition</a:t>
            </a:r>
          </a:p>
          <a:p>
            <a:pPr lvl="1"/>
            <a:r>
              <a:rPr lang="en-US" sz="2000" dirty="0" smtClean="0"/>
              <a:t>Validation and Discrimination</a:t>
            </a:r>
          </a:p>
          <a:p>
            <a:pPr lvl="1"/>
            <a:r>
              <a:rPr lang="en-US" sz="2000" dirty="0" smtClean="0"/>
              <a:t>Extraction</a:t>
            </a:r>
          </a:p>
          <a:p>
            <a:pPr lvl="1"/>
            <a:r>
              <a:rPr lang="en-US" sz="2000" dirty="0" smtClean="0"/>
              <a:t>Reconstruction</a:t>
            </a:r>
          </a:p>
          <a:p>
            <a:pPr lvl="1"/>
            <a:r>
              <a:rPr lang="en-US" sz="2000" dirty="0" smtClean="0"/>
              <a:t>Reporting</a:t>
            </a:r>
          </a:p>
          <a:p>
            <a:endParaRPr lang="en-US" sz="2000" dirty="0"/>
          </a:p>
        </p:txBody>
      </p:sp>
      <p:sp>
        <p:nvSpPr>
          <p:cNvPr id="3" name="Title 2"/>
          <p:cNvSpPr>
            <a:spLocks noGrp="1"/>
          </p:cNvSpPr>
          <p:nvPr>
            <p:ph type="title"/>
          </p:nvPr>
        </p:nvSpPr>
        <p:spPr/>
        <p:txBody>
          <a:bodyPr>
            <a:normAutofit/>
          </a:bodyPr>
          <a:lstStyle/>
          <a:p>
            <a:r>
              <a:rPr lang="en-US" dirty="0" smtClean="0"/>
              <a:t>Tasks Performed by FTs</a:t>
            </a:r>
            <a:endParaRPr lang="en-US" dirty="0"/>
          </a:p>
        </p:txBody>
      </p:sp>
    </p:spTree>
    <p:extLst>
      <p:ext uri="{BB962C8B-B14F-4D97-AF65-F5344CB8AC3E}">
        <p14:creationId xmlns:p14="http://schemas.microsoft.com/office/powerpoint/2010/main" val="354060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It is the first task in computer forensics investigations</a:t>
            </a:r>
          </a:p>
          <a:p>
            <a:pPr algn="just"/>
            <a:r>
              <a:rPr lang="en-US" sz="2000" dirty="0" smtClean="0"/>
              <a:t>It’s basically making a copy of the original drive</a:t>
            </a:r>
          </a:p>
          <a:p>
            <a:pPr algn="just"/>
            <a:r>
              <a:rPr lang="en-US" sz="2000" dirty="0" smtClean="0"/>
              <a:t>The copying procedure should preserve the original drive to make sure it doesn’t become corrupt and damage the digital evidence</a:t>
            </a:r>
          </a:p>
          <a:p>
            <a:pPr algn="just"/>
            <a:r>
              <a:rPr lang="en-US" sz="2000" dirty="0" smtClean="0"/>
              <a:t>Sub-Functions of Acquisition include:</a:t>
            </a:r>
          </a:p>
          <a:p>
            <a:pPr lvl="1" algn="just"/>
            <a:r>
              <a:rPr lang="en-US" sz="1600" dirty="0" smtClean="0"/>
              <a:t>Physical Data Copy </a:t>
            </a:r>
          </a:p>
          <a:p>
            <a:pPr lvl="1" algn="just"/>
            <a:r>
              <a:rPr lang="en-US" sz="1600" dirty="0" smtClean="0"/>
              <a:t>Live Data Acquisition</a:t>
            </a:r>
          </a:p>
          <a:p>
            <a:pPr lvl="1" algn="just"/>
            <a:r>
              <a:rPr lang="en-US" sz="1600" dirty="0" smtClean="0"/>
              <a:t>Data Acquisition Format</a:t>
            </a:r>
          </a:p>
          <a:p>
            <a:pPr lvl="1" algn="just"/>
            <a:r>
              <a:rPr lang="en-US" sz="1600" dirty="0" smtClean="0"/>
              <a:t>Command Line Acquisition</a:t>
            </a:r>
          </a:p>
          <a:p>
            <a:pPr lvl="1" algn="just"/>
            <a:r>
              <a:rPr lang="en-US" sz="1600" dirty="0" smtClean="0"/>
              <a:t>GUI Acquisition</a:t>
            </a:r>
          </a:p>
          <a:p>
            <a:pPr marL="393192" lvl="1" indent="0" algn="just">
              <a:buNone/>
            </a:pPr>
            <a:endParaRPr lang="en-US" sz="1600" dirty="0" smtClean="0"/>
          </a:p>
          <a:p>
            <a:pPr lvl="1" algn="just"/>
            <a:endParaRPr lang="en-US" sz="1600" dirty="0" smtClean="0"/>
          </a:p>
        </p:txBody>
      </p:sp>
      <p:sp>
        <p:nvSpPr>
          <p:cNvPr id="3" name="Title 2"/>
          <p:cNvSpPr>
            <a:spLocks noGrp="1"/>
          </p:cNvSpPr>
          <p:nvPr>
            <p:ph type="title"/>
          </p:nvPr>
        </p:nvSpPr>
        <p:spPr/>
        <p:txBody>
          <a:bodyPr/>
          <a:lstStyle/>
          <a:p>
            <a:r>
              <a:rPr lang="en-US" dirty="0" smtClean="0"/>
              <a:t>Acquisition </a:t>
            </a:r>
            <a:r>
              <a:rPr lang="en-US" sz="1800" dirty="0" smtClean="0"/>
              <a:t>(Chapter: 4)</a:t>
            </a:r>
            <a:endParaRPr lang="en-US" dirty="0"/>
          </a:p>
        </p:txBody>
      </p:sp>
    </p:spTree>
    <p:extLst>
      <p:ext uri="{BB962C8B-B14F-4D97-AF65-F5344CB8AC3E}">
        <p14:creationId xmlns:p14="http://schemas.microsoft.com/office/powerpoint/2010/main" val="2734294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t>These are the two issues which are critical in dealing with computer evidence.</a:t>
            </a:r>
          </a:p>
          <a:p>
            <a:pPr lvl="1" algn="just"/>
            <a:r>
              <a:rPr lang="en-US" sz="1800" u="sng" dirty="0" smtClean="0"/>
              <a:t>Validation</a:t>
            </a:r>
            <a:r>
              <a:rPr lang="en-US" sz="1800" dirty="0" smtClean="0"/>
              <a:t>: Ensuring Integrity of data being copied.</a:t>
            </a:r>
          </a:p>
          <a:p>
            <a:pPr lvl="1" algn="just"/>
            <a:r>
              <a:rPr lang="en-US" sz="1800" u="sng" dirty="0" smtClean="0"/>
              <a:t>Discrimination</a:t>
            </a:r>
            <a:r>
              <a:rPr lang="en-US" sz="1800" dirty="0" smtClean="0"/>
              <a:t>: Sorting and searching through all investigation data. Basically separating good data from suspicious data.</a:t>
            </a:r>
          </a:p>
          <a:p>
            <a:pPr algn="just"/>
            <a:endParaRPr lang="en-US" sz="2000" dirty="0" smtClean="0"/>
          </a:p>
          <a:p>
            <a:pPr algn="just"/>
            <a:r>
              <a:rPr lang="en-US" sz="2000" dirty="0" smtClean="0"/>
              <a:t>This process has three sub-functions</a:t>
            </a:r>
          </a:p>
          <a:p>
            <a:pPr lvl="1" algn="just"/>
            <a:r>
              <a:rPr lang="en-US" sz="1600" dirty="0" smtClean="0"/>
              <a:t>Hashing</a:t>
            </a:r>
          </a:p>
          <a:p>
            <a:pPr lvl="1" algn="just"/>
            <a:r>
              <a:rPr lang="en-US" sz="1600" dirty="0" smtClean="0"/>
              <a:t>Filtering</a:t>
            </a:r>
          </a:p>
          <a:p>
            <a:pPr lvl="1" algn="just"/>
            <a:r>
              <a:rPr lang="en-US" sz="1600" dirty="0" smtClean="0"/>
              <a:t>Analyzing File Headers</a:t>
            </a:r>
          </a:p>
          <a:p>
            <a:pPr marL="393192" lvl="1" indent="0" algn="just">
              <a:buNone/>
            </a:pPr>
            <a:endParaRPr lang="en-US" sz="1600" dirty="0"/>
          </a:p>
        </p:txBody>
      </p:sp>
      <p:sp>
        <p:nvSpPr>
          <p:cNvPr id="3" name="Title 2"/>
          <p:cNvSpPr>
            <a:spLocks noGrp="1"/>
          </p:cNvSpPr>
          <p:nvPr>
            <p:ph type="title"/>
          </p:nvPr>
        </p:nvSpPr>
        <p:spPr/>
        <p:txBody>
          <a:bodyPr/>
          <a:lstStyle/>
          <a:p>
            <a:r>
              <a:rPr lang="en-US" dirty="0" smtClean="0"/>
              <a:t>Validation &amp; Discrimination</a:t>
            </a:r>
            <a:endParaRPr lang="en-US" dirty="0"/>
          </a:p>
        </p:txBody>
      </p:sp>
    </p:spTree>
    <p:extLst>
      <p:ext uri="{BB962C8B-B14F-4D97-AF65-F5344CB8AC3E}">
        <p14:creationId xmlns:p14="http://schemas.microsoft.com/office/powerpoint/2010/main" val="3984031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1" u="sng" dirty="0">
                <a:solidFill>
                  <a:srgbClr val="FF0000"/>
                </a:solidFill>
              </a:rPr>
              <a:t>Hashing</a:t>
            </a:r>
            <a:r>
              <a:rPr lang="en-US" sz="2000" dirty="0"/>
              <a:t>: </a:t>
            </a:r>
            <a:r>
              <a:rPr lang="en-US" sz="1900" dirty="0"/>
              <a:t>Validating data is done by obtaining hash values. </a:t>
            </a:r>
            <a:r>
              <a:rPr lang="en-US" sz="1900" dirty="0" smtClean="0"/>
              <a:t>How </a:t>
            </a:r>
            <a:r>
              <a:rPr lang="en-US" sz="1900" dirty="0"/>
              <a:t>data hashing is </a:t>
            </a:r>
            <a:r>
              <a:rPr lang="en-US" sz="1900" dirty="0" smtClean="0"/>
              <a:t>used depends </a:t>
            </a:r>
            <a:r>
              <a:rPr lang="en-US" sz="1900" dirty="0"/>
              <a:t>on the investigation, but using a hashing algorithm on the entire suspect drive </a:t>
            </a:r>
            <a:r>
              <a:rPr lang="en-US" sz="1900" dirty="0" smtClean="0"/>
              <a:t>and all </a:t>
            </a:r>
            <a:r>
              <a:rPr lang="en-US" sz="1900" dirty="0"/>
              <a:t>its files is a good idea. This method produces a unique hexadecimal value for data, </a:t>
            </a:r>
            <a:r>
              <a:rPr lang="en-US" sz="1900" dirty="0" smtClean="0"/>
              <a:t>used to </a:t>
            </a:r>
            <a:r>
              <a:rPr lang="en-US" sz="1900" dirty="0"/>
              <a:t>make sure the original data hasn’t </a:t>
            </a:r>
            <a:r>
              <a:rPr lang="en-US" sz="1900" dirty="0" smtClean="0"/>
              <a:t>changed</a:t>
            </a:r>
            <a:endParaRPr lang="en-US" sz="1900" dirty="0"/>
          </a:p>
          <a:p>
            <a:pPr marL="109728" indent="0" algn="just">
              <a:buNone/>
            </a:pPr>
            <a:endParaRPr lang="en-US" sz="2000" dirty="0" smtClean="0"/>
          </a:p>
          <a:p>
            <a:pPr algn="just"/>
            <a:r>
              <a:rPr lang="en-US" sz="2000" b="1" u="sng" dirty="0">
                <a:solidFill>
                  <a:srgbClr val="FF0000"/>
                </a:solidFill>
              </a:rPr>
              <a:t>Filtering</a:t>
            </a:r>
            <a:r>
              <a:rPr lang="en-US" sz="2000" dirty="0" smtClean="0"/>
              <a:t>: </a:t>
            </a:r>
            <a:r>
              <a:rPr lang="en-US" sz="1800" dirty="0"/>
              <a:t>For example, in the corporate environment, </a:t>
            </a:r>
            <a:r>
              <a:rPr lang="en-US" sz="1800" dirty="0" smtClean="0"/>
              <a:t>you could </a:t>
            </a:r>
            <a:r>
              <a:rPr lang="en-US" sz="1800" dirty="0"/>
              <a:t>create a known good hash value list of a fresh installation of an OS, all applications</a:t>
            </a:r>
            <a:r>
              <a:rPr lang="en-US" sz="1800" dirty="0" smtClean="0"/>
              <a:t>, and </a:t>
            </a:r>
            <a:r>
              <a:rPr lang="en-US" sz="1800" dirty="0"/>
              <a:t>all known good images and documents (spreadsheets, text files, and so on). With </a:t>
            </a:r>
            <a:r>
              <a:rPr lang="en-US" sz="1800" dirty="0" smtClean="0"/>
              <a:t>this information</a:t>
            </a:r>
            <a:r>
              <a:rPr lang="en-US" sz="1800" dirty="0"/>
              <a:t>, an investigator could ignore all files on this known good list and focus </a:t>
            </a:r>
            <a:r>
              <a:rPr lang="en-US" sz="1800" dirty="0" smtClean="0"/>
              <a:t>on other </a:t>
            </a:r>
            <a:r>
              <a:rPr lang="en-US" sz="1800" dirty="0"/>
              <a:t>files on the disk that aren’t on this list. This process is known as filtering. </a:t>
            </a:r>
            <a:r>
              <a:rPr lang="en-US" sz="1800" dirty="0" smtClean="0"/>
              <a:t>Filtering can </a:t>
            </a:r>
            <a:r>
              <a:rPr lang="en-US" sz="1800" dirty="0"/>
              <a:t>also be used to find data for evidence in criminal investigations or to build a case </a:t>
            </a:r>
            <a:r>
              <a:rPr lang="en-US" sz="1800" dirty="0" smtClean="0"/>
              <a:t>for terminating </a:t>
            </a:r>
            <a:r>
              <a:rPr lang="en-US" sz="1800" dirty="0"/>
              <a:t>an employee</a:t>
            </a:r>
            <a:r>
              <a:rPr lang="en-US" sz="2000" dirty="0"/>
              <a:t>.</a:t>
            </a:r>
          </a:p>
        </p:txBody>
      </p:sp>
      <p:sp>
        <p:nvSpPr>
          <p:cNvPr id="3" name="Title 2"/>
          <p:cNvSpPr>
            <a:spLocks noGrp="1"/>
          </p:cNvSpPr>
          <p:nvPr>
            <p:ph type="title"/>
          </p:nvPr>
        </p:nvSpPr>
        <p:spPr/>
        <p:txBody>
          <a:bodyPr/>
          <a:lstStyle/>
          <a:p>
            <a:r>
              <a:rPr lang="en-US" dirty="0" smtClean="0"/>
              <a:t>..</a:t>
            </a:r>
            <a:r>
              <a:rPr lang="en-US" dirty="0" err="1" smtClean="0"/>
              <a:t>contd</a:t>
            </a:r>
            <a:endParaRPr lang="en-US" dirty="0"/>
          </a:p>
        </p:txBody>
      </p:sp>
    </p:spTree>
    <p:extLst>
      <p:ext uri="{BB962C8B-B14F-4D97-AF65-F5344CB8AC3E}">
        <p14:creationId xmlns:p14="http://schemas.microsoft.com/office/powerpoint/2010/main" val="3401583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365</TotalTime>
  <Words>1299</Words>
  <Application>Microsoft Office PowerPoint</Application>
  <PresentationFormat>On-screen Show (4:3)</PresentationFormat>
  <Paragraphs>127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Current Computer Forensics Tools</vt:lpstr>
      <vt:lpstr>Selection of Forensics Tools</vt:lpstr>
      <vt:lpstr>..contd</vt:lpstr>
      <vt:lpstr>Evaluation of Forensics Tools</vt:lpstr>
      <vt:lpstr>Types of Forensics Tools</vt:lpstr>
      <vt:lpstr>Tasks Performed by FTs</vt:lpstr>
      <vt:lpstr>Acquisition (Chapter: 4)</vt:lpstr>
      <vt:lpstr>Validation &amp; Discrimination</vt:lpstr>
      <vt:lpstr>..contd</vt:lpstr>
      <vt:lpstr>PowerPoint Presentation</vt:lpstr>
      <vt:lpstr>Extraction</vt:lpstr>
      <vt:lpstr>..contd</vt:lpstr>
      <vt:lpstr>Carving</vt:lpstr>
      <vt:lpstr>Decrypting</vt:lpstr>
      <vt:lpstr>Reconstruction</vt:lpstr>
      <vt:lpstr>Reporting</vt:lpstr>
      <vt:lpstr>Validating &amp; Testing FTs</vt:lpstr>
      <vt:lpstr>..contd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Computer Forensics Tools</dc:title>
  <dc:creator>WBSK</dc:creator>
  <cp:lastModifiedBy>Microsoft</cp:lastModifiedBy>
  <cp:revision>54</cp:revision>
  <dcterms:created xsi:type="dcterms:W3CDTF">2006-08-16T00:00:00Z</dcterms:created>
  <dcterms:modified xsi:type="dcterms:W3CDTF">2013-12-17T20:50:53Z</dcterms:modified>
</cp:coreProperties>
</file>