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xls" ContentType="application/vnd.ms-exce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58" r:id="rId3"/>
    <p:sldId id="259" r:id="rId4"/>
    <p:sldId id="260" r:id="rId5"/>
    <p:sldId id="261" r:id="rId6"/>
    <p:sldId id="262" r:id="rId7"/>
    <p:sldId id="273" r:id="rId8"/>
    <p:sldId id="274" r:id="rId9"/>
    <p:sldId id="275" r:id="rId10"/>
    <p:sldId id="27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37" autoAdjust="0"/>
  </p:normalViewPr>
  <p:slideViewPr>
    <p:cSldViewPr>
      <p:cViewPr varScale="1">
        <p:scale>
          <a:sx n="55" d="100"/>
          <a:sy n="55" d="100"/>
        </p:scale>
        <p:origin x="-158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73CEBA-3A3A-4285-A930-E276C5251F69}" type="datetimeFigureOut">
              <a:rPr lang="en-US" smtClean="0"/>
              <a:pPr/>
              <a:t>1/29/2013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FB35C-2286-4F1B-813C-581B856242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spcBef>
                <a:spcPct val="0"/>
              </a:spcBef>
            </a:pPr>
            <a:r>
              <a:rPr lang="en-US" b="1" smtClean="0"/>
              <a:t>SANS (SysAdmin, Audit, Network, Security) </a:t>
            </a:r>
            <a:r>
              <a:rPr lang="en-US" smtClean="0"/>
              <a:t>Institute is the most trusted and by far the largest source for information security training and certification in the world. It also develops, maintains, and makes available at no cost, the largest collection of research documents about various aspects of information security, and operates the Internet's early warning system - Internet Storm Center.</a:t>
            </a:r>
          </a:p>
          <a:p>
            <a:pPr>
              <a:lnSpc>
                <a:spcPct val="90000"/>
              </a:lnSpc>
              <a:spcBef>
                <a:spcPct val="0"/>
              </a:spcBef>
            </a:pPr>
            <a:r>
              <a:rPr lang="en-US" b="1" smtClean="0"/>
              <a:t>Computer Economics</a:t>
            </a:r>
            <a:r>
              <a:rPr lang="en-US" smtClean="0"/>
              <a:t> provides metrics for IT management. We conduct original research and deliver advisory services regarding the strategic and financial management of information systems.</a:t>
            </a:r>
          </a:p>
          <a:p>
            <a:pPr>
              <a:lnSpc>
                <a:spcPct val="90000"/>
              </a:lnSpc>
              <a:spcBef>
                <a:spcPct val="0"/>
              </a:spcBef>
            </a:pPr>
            <a:r>
              <a:rPr lang="en-US" smtClean="0"/>
              <a:t>The </a:t>
            </a:r>
            <a:r>
              <a:rPr lang="en-US" b="1" smtClean="0"/>
              <a:t>Code Red worm</a:t>
            </a:r>
            <a:r>
              <a:rPr lang="en-US" smtClean="0"/>
              <a:t> was a computer worm observed on the Internet on July 13, 2001. It attacked computers running Microsoft's IIS web server. Although the worm had been released on July 13, the largest group of infected computers was seen on July 19, 2001. On this day, the number of infected hosts reached 359,000.</a:t>
            </a:r>
          </a:p>
          <a:p>
            <a:pPr>
              <a:lnSpc>
                <a:spcPct val="90000"/>
              </a:lnSpc>
              <a:spcBef>
                <a:spcPct val="0"/>
              </a:spcBef>
            </a:pPr>
            <a:r>
              <a:rPr lang="en-US" b="1" smtClean="0"/>
              <a:t>CNET </a:t>
            </a:r>
            <a:r>
              <a:rPr lang="en-US" smtClean="0"/>
              <a:t> is the premier destination for tech product reviews, news and price comparisons, free software downloads, daily videos, and podcasts. </a:t>
            </a:r>
          </a:p>
          <a:p>
            <a:pPr>
              <a:lnSpc>
                <a:spcPct val="90000"/>
              </a:lnSpc>
              <a:spcBef>
                <a:spcPct val="0"/>
              </a:spcBef>
            </a:pPr>
            <a:r>
              <a:rPr lang="en-US" smtClean="0"/>
              <a:t>The </a:t>
            </a:r>
            <a:r>
              <a:rPr lang="en-US" b="1" smtClean="0"/>
              <a:t>SQL slammer worm</a:t>
            </a:r>
            <a:r>
              <a:rPr lang="en-US" smtClean="0"/>
              <a:t> is a computer worm that caused a denial of service on some Internet hosts and dramatically slowed down general Internet traffic, starting on January 25, 2003. It spread rapidly, infecting most of its 75,000 victims within ten minutes.</a:t>
            </a:r>
          </a:p>
          <a:p>
            <a:pPr>
              <a:lnSpc>
                <a:spcPct val="90000"/>
              </a:lnSpc>
              <a:spcBef>
                <a:spcPct val="0"/>
              </a:spcBef>
            </a:pPr>
            <a:r>
              <a:rPr lang="en-US" b="1" smtClean="0"/>
              <a:t>Botnet</a:t>
            </a:r>
            <a:r>
              <a:rPr lang="en-US" smtClean="0"/>
              <a:t> is a term for a collection of software robots, or bots, that run autonomously and automatically. It is used to refer to a collection of compromised computers (called Zombie computers) running software, usually installed via worms, Trojan horses, or backdoors, under a common command-and-control infrastructure. The majority of these computers are running Microsoft Windows operating systems, but other operating systems can be affected.</a:t>
            </a:r>
          </a:p>
          <a:p>
            <a:pPr>
              <a:lnSpc>
                <a:spcPct val="90000"/>
              </a:lnSpc>
              <a:spcBef>
                <a:spcPct val="0"/>
              </a:spcBef>
            </a:pPr>
            <a:r>
              <a:rPr lang="en-US" b="1" smtClean="0"/>
              <a:t>NCSA</a:t>
            </a:r>
            <a:r>
              <a:rPr lang="en-US" smtClean="0"/>
              <a:t> is a collaborative effort among experts in the security, non-profit, academic and government field  established to provide free resources to help secure cyber space.</a:t>
            </a:r>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11A3E9-C79F-48E4-BE3E-F2111196A321}" type="slidenum">
              <a:rPr lang="en-US"/>
              <a:pPr fontAlgn="base">
                <a:spcBef>
                  <a:spcPct val="0"/>
                </a:spcBef>
                <a:spcAft>
                  <a:spcPct val="0"/>
                </a:spcAft>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Computer Emergency Response Team: Studies internet security vulnerabilities, research long-term changes in networked systems, and develop information and training to help improve security. </a:t>
            </a:r>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9FC975-A8E0-416B-B477-4C7641291AF5}" type="slidenum">
              <a:rPr lang="en-US"/>
              <a:pPr fontAlgn="base">
                <a:spcBef>
                  <a:spcPct val="0"/>
                </a:spcBef>
                <a:spcAft>
                  <a:spcPct val="0"/>
                </a:spcAft>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An </a:t>
            </a:r>
            <a:r>
              <a:rPr lang="en-US" b="1" smtClean="0"/>
              <a:t>advance-fee fraud</a:t>
            </a:r>
            <a:r>
              <a:rPr lang="en-US" smtClean="0"/>
              <a:t> is a confidence trick in which the target is persuaded to advance sums of money in the hope of realizing a significantly larger gain. </a:t>
            </a:r>
          </a:p>
          <a:p>
            <a:pPr>
              <a:spcBef>
                <a:spcPct val="0"/>
              </a:spcBef>
            </a:pPr>
            <a:r>
              <a:rPr lang="en-US" smtClean="0"/>
              <a:t>A </a:t>
            </a:r>
            <a:r>
              <a:rPr lang="en-US" b="1" smtClean="0"/>
              <a:t>zero-day</a:t>
            </a:r>
            <a:r>
              <a:rPr lang="en-US" smtClean="0"/>
              <a:t> (or </a:t>
            </a:r>
            <a:r>
              <a:rPr lang="en-US" b="1" smtClean="0"/>
              <a:t>zero-hour</a:t>
            </a:r>
            <a:r>
              <a:rPr lang="en-US" smtClean="0"/>
              <a:t>) </a:t>
            </a:r>
            <a:r>
              <a:rPr lang="en-US" b="1" smtClean="0"/>
              <a:t>attack</a:t>
            </a:r>
            <a:r>
              <a:rPr lang="en-US" smtClean="0"/>
              <a:t> or </a:t>
            </a:r>
            <a:r>
              <a:rPr lang="en-US" b="1" smtClean="0"/>
              <a:t>threat</a:t>
            </a:r>
            <a:r>
              <a:rPr lang="en-US" smtClean="0"/>
              <a:t> is a computer threat that tries to exploit unknown, undisclosed or patchfree computer application vulnerabilities.</a:t>
            </a:r>
          </a:p>
          <a:p>
            <a:pPr>
              <a:spcBef>
                <a:spcPct val="0"/>
              </a:spcBef>
            </a:pPr>
            <a:r>
              <a:rPr lang="en-US" b="1" smtClean="0"/>
              <a:t>Phishing</a:t>
            </a:r>
            <a:r>
              <a:rPr lang="en-US" smtClean="0"/>
              <a:t> is the fraudulent process of attempting to acquire sensitive information such as usernames, passwords and credit card details, by masquerading as a trustworthy entity in an electronic communication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AF24A-CD4C-414F-9225-CDB2B38C1C3E}"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AF24A-CD4C-414F-9225-CDB2B38C1C3E}"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AF24A-CD4C-414F-9225-CDB2B38C1C3E}"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25963"/>
          </a:xfrm>
        </p:spPr>
        <p:txBody>
          <a:bodyPr rtlCol="0">
            <a:normAutofit/>
          </a:bodyPr>
          <a:lstStyle/>
          <a:p>
            <a:pPr lvl="0"/>
            <a:endParaRPr lang="en-US" noProof="0"/>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1B114CFD-DBB2-43F9-874C-8D2565AD797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AF24A-CD4C-414F-9225-CDB2B38C1C3E}"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AF24A-CD4C-414F-9225-CDB2B38C1C3E}"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5AF24A-CD4C-414F-9225-CDB2B38C1C3E}" type="datetimeFigureOut">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5AF24A-CD4C-414F-9225-CDB2B38C1C3E}" type="datetimeFigureOut">
              <a:rPr lang="en-US" smtClean="0"/>
              <a:pPr/>
              <a:t>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AF24A-CD4C-414F-9225-CDB2B38C1C3E}" type="datetimeFigureOut">
              <a:rPr lang="en-US" smtClean="0"/>
              <a:pPr/>
              <a:t>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AF24A-CD4C-414F-9225-CDB2B38C1C3E}" type="datetimeFigureOut">
              <a:rPr lang="en-US" smtClean="0"/>
              <a:pPr/>
              <a:t>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AF24A-CD4C-414F-9225-CDB2B38C1C3E}" type="datetimeFigureOut">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AF24A-CD4C-414F-9225-CDB2B38C1C3E}" type="datetimeFigureOut">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B19D2-BAA9-4EAB-BE7A-F2ACF98A58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AF24A-CD4C-414F-9225-CDB2B38C1C3E}" type="datetimeFigureOut">
              <a:rPr lang="en-US" smtClean="0"/>
              <a:pPr/>
              <a:t>1/29/2013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B19D2-BAA9-4EAB-BE7A-F2ACF98A58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l.cam.ac.uk/~rja14/musicfiles/manuscripts/SEv1.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hyperlink" Target="http://www.cert.org/stats/" TargetMode="External"/><Relationship Id="rId4" Type="http://schemas.openxmlformats.org/officeDocument/2006/relationships/oleObject" Target="../embeddings/Microsoft_Office_Excel_Chart1.xls"/></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66800"/>
            <a:ext cx="8229600" cy="4267200"/>
          </a:xfrm>
        </p:spPr>
        <p:txBody>
          <a:bodyPr>
            <a:normAutofit/>
          </a:bodyPr>
          <a:lstStyle/>
          <a:p>
            <a:pPr fontAlgn="auto">
              <a:spcAft>
                <a:spcPts val="0"/>
              </a:spcAft>
              <a:defRPr/>
            </a:pPr>
            <a:r>
              <a:rPr lang="en-US" sz="4800" u="sng" dirty="0" smtClean="0">
                <a:solidFill>
                  <a:schemeClr val="accent1">
                    <a:satMod val="150000"/>
                  </a:schemeClr>
                </a:solidFill>
              </a:rPr>
              <a:t>INTRODUCTION TO COMPUTER SECURITY</a:t>
            </a:r>
            <a:br>
              <a:rPr lang="en-US" sz="4800" u="sng" dirty="0" smtClean="0">
                <a:solidFill>
                  <a:schemeClr val="accent1">
                    <a:satMod val="150000"/>
                  </a:schemeClr>
                </a:solidFill>
              </a:rPr>
            </a:br>
            <a:r>
              <a:rPr lang="en-US" sz="4800" u="sng" dirty="0" smtClean="0">
                <a:solidFill>
                  <a:schemeClr val="accent1">
                    <a:satMod val="150000"/>
                  </a:schemeClr>
                </a:solidFill>
              </a:rPr>
              <a:t/>
            </a:r>
            <a:br>
              <a:rPr lang="en-US" sz="4800" u="sng" dirty="0" smtClean="0">
                <a:solidFill>
                  <a:schemeClr val="accent1">
                    <a:satMod val="150000"/>
                  </a:schemeClr>
                </a:solidFill>
              </a:rPr>
            </a:br>
            <a:r>
              <a:rPr lang="en-US" sz="4400" u="sng" dirty="0" smtClean="0">
                <a:solidFill>
                  <a:schemeClr val="accent1">
                    <a:satMod val="150000"/>
                  </a:schemeClr>
                </a:solidFill>
              </a:rPr>
              <a:t>LECTURE 1</a:t>
            </a:r>
            <a:br>
              <a:rPr lang="en-US" sz="4400" u="sng" dirty="0" smtClean="0">
                <a:solidFill>
                  <a:schemeClr val="accent1">
                    <a:satMod val="150000"/>
                  </a:schemeClr>
                </a:solidFill>
              </a:rPr>
            </a:br>
            <a:r>
              <a:rPr lang="en-US" sz="4400" u="sng" dirty="0" smtClean="0">
                <a:solidFill>
                  <a:schemeClr val="accent1">
                    <a:satMod val="150000"/>
                  </a:schemeClr>
                </a:solidFill>
              </a:rPr>
              <a:t>INTRODUCTION &amp; OVERVIEW</a:t>
            </a:r>
            <a:endParaRPr lang="en-US" dirty="0">
              <a:solidFill>
                <a:schemeClr val="accent1">
                  <a:satMod val="150000"/>
                </a:schemeClr>
              </a:solidFill>
            </a:endParaRPr>
          </a:p>
        </p:txBody>
      </p:sp>
      <p:sp>
        <p:nvSpPr>
          <p:cNvPr id="9219" name="Subtitle 2"/>
          <p:cNvSpPr>
            <a:spLocks noGrp="1"/>
          </p:cNvSpPr>
          <p:nvPr>
            <p:ph type="subTitle" idx="1"/>
          </p:nvPr>
        </p:nvSpPr>
        <p:spPr>
          <a:xfrm>
            <a:off x="4800600" y="6196013"/>
            <a:ext cx="4343400" cy="661987"/>
          </a:xfrm>
        </p:spPr>
        <p:txBody>
          <a:bodyPr/>
          <a:lstStyle/>
          <a:p>
            <a:r>
              <a:rPr lang="en-US" dirty="0" smtClean="0"/>
              <a:t>M M Waseem Iqbal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bwMode="auto">
          <a:xfrm>
            <a:off x="457200" y="152400"/>
            <a:ext cx="8229600" cy="1251062"/>
          </a:xfrm>
        </p:spPr>
        <p:txBody>
          <a:bodyPr wrap="square" tIns="45720" rIns="91440" bIns="45720" numCol="1" anchorCtr="0" compatLnSpc="1">
            <a:prstTxWarp prst="textNoShape">
              <a:avLst/>
            </a:prstTxWarp>
          </a:bodyPr>
          <a:lstStyle/>
          <a:p>
            <a:pPr fontAlgn="auto">
              <a:spcAft>
                <a:spcPts val="0"/>
              </a:spcAft>
              <a:defRPr/>
            </a:pPr>
            <a:r>
              <a:rPr lang="en-US" dirty="0" smtClean="0">
                <a:solidFill>
                  <a:schemeClr val="accent1">
                    <a:satMod val="150000"/>
                  </a:schemeClr>
                </a:solidFill>
              </a:rPr>
              <a:t>Automatic Tools For Attacks</a:t>
            </a:r>
          </a:p>
        </p:txBody>
      </p:sp>
      <p:sp>
        <p:nvSpPr>
          <p:cNvPr id="27651" name="Rectangle 3"/>
          <p:cNvSpPr>
            <a:spLocks noGrp="1"/>
          </p:cNvSpPr>
          <p:nvPr>
            <p:ph type="body" idx="4294967295"/>
          </p:nvPr>
        </p:nvSpPr>
        <p:spPr>
          <a:xfrm>
            <a:off x="457200" y="1600200"/>
            <a:ext cx="8382000" cy="5029200"/>
          </a:xfrm>
        </p:spPr>
        <p:txBody>
          <a:bodyPr/>
          <a:lstStyle/>
          <a:p>
            <a:pPr>
              <a:lnSpc>
                <a:spcPct val="80000"/>
              </a:lnSpc>
            </a:pPr>
            <a:r>
              <a:rPr lang="en-US" sz="1800" smtClean="0"/>
              <a:t>Tools to automatically build your malware</a:t>
            </a:r>
          </a:p>
          <a:p>
            <a:pPr lvl="1">
              <a:lnSpc>
                <a:spcPct val="80000"/>
              </a:lnSpc>
            </a:pPr>
            <a:r>
              <a:rPr lang="en-US" sz="1600" smtClean="0"/>
              <a:t>Select from menu: anti-AV feature, spam, DDoS, etc.</a:t>
            </a:r>
          </a:p>
          <a:p>
            <a:pPr>
              <a:lnSpc>
                <a:spcPct val="80000"/>
              </a:lnSpc>
            </a:pPr>
            <a:r>
              <a:rPr lang="en-US" sz="1800" smtClean="0"/>
              <a:t>Tools to automatically distribute your malware:</a:t>
            </a:r>
          </a:p>
          <a:p>
            <a:pPr lvl="1">
              <a:lnSpc>
                <a:spcPct val="80000"/>
              </a:lnSpc>
            </a:pPr>
            <a:r>
              <a:rPr lang="en-US" sz="1600" smtClean="0"/>
              <a:t>The website, loads.cc, is based in Eastern Europe, most probably Russia, and acts in a quite interesting manner: the operators charge clients for infected PCs. In other words, anyone can use the botnet, the size of which is estimated to be a few million, and infect PCs with whatever malware they choose for a little fee. The operators of the site provide information on the availability and size of the botnet in real-time. A client can make an arrangement of how many PCs he wants infected before hand, let's say 1,000 for $200. The payment can also be based on other things, such as country, IP address and other attributes. Upon completion of the task, the client is given a report saying which IPs the loads were successfully delivered to. Then he can do whatever he pleases: distribute spam, steal information, etc.</a:t>
            </a:r>
          </a:p>
          <a:p>
            <a:pPr lvl="1">
              <a:lnSpc>
                <a:spcPct val="80000"/>
              </a:lnSpc>
            </a:pPr>
            <a:r>
              <a:rPr lang="en-US" sz="1600" smtClean="0"/>
              <a:t>“Currently, loads.cc claims to have 264,552 hacked systems in more than a dozen countries that it can use as hosts for any malicious software that clients want to install. The latest details from the "statistics" page displayed for members says the service has gained some 1,679 new infectable nodes in the last two hours, and more than 33,000 over the past 24 hours.” [The WASHINGTON POST, August 2008]</a:t>
            </a:r>
          </a:p>
          <a:p>
            <a:pPr>
              <a:lnSpc>
                <a:spcPct val="80000"/>
              </a:lnSpc>
            </a:pPr>
            <a:r>
              <a:rPr lang="en-US" sz="1800" smtClean="0"/>
              <a:t>anti-captcha.com</a:t>
            </a:r>
          </a:p>
          <a:p>
            <a:pPr lvl="1">
              <a:lnSpc>
                <a:spcPct val="80000"/>
              </a:lnSpc>
            </a:pPr>
            <a:r>
              <a:rPr lang="en-US" sz="1600" smtClean="0"/>
              <a:t>“We work with tens of thousands of people from all over the world who are ready to work for a small payment to convert text pictures sent by you. You give the CAPTCHAs to our server, which hands it to the workers. In a few seconds, our server will receive the converted CAPTCHA as text and relay it back to you. As a rule, this time does not exceed 20 seconds and [that's] quite fast enough for a successful registration everywhere there is CAPTCHA in use.”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Reference Books</a:t>
            </a:r>
            <a:endParaRPr lang="en-US" dirty="0">
              <a:solidFill>
                <a:schemeClr val="accent1">
                  <a:satMod val="150000"/>
                </a:schemeClr>
              </a:solidFill>
            </a:endParaRPr>
          </a:p>
        </p:txBody>
      </p:sp>
      <p:sp>
        <p:nvSpPr>
          <p:cNvPr id="10243" name="Content Placeholder 2"/>
          <p:cNvSpPr>
            <a:spLocks noGrp="1"/>
          </p:cNvSpPr>
          <p:nvPr>
            <p:ph idx="1"/>
          </p:nvPr>
        </p:nvSpPr>
        <p:spPr/>
        <p:txBody>
          <a:bodyPr/>
          <a:lstStyle/>
          <a:p>
            <a:pPr>
              <a:lnSpc>
                <a:spcPct val="90000"/>
              </a:lnSpc>
            </a:pPr>
            <a:r>
              <a:rPr lang="en-US" smtClean="0"/>
              <a:t>Computer Security (Dieter Gollmann)</a:t>
            </a:r>
          </a:p>
          <a:p>
            <a:pPr>
              <a:lnSpc>
                <a:spcPct val="90000"/>
              </a:lnSpc>
            </a:pPr>
            <a:r>
              <a:rPr lang="en-US" smtClean="0"/>
              <a:t>Computer Security (John M. Carroll)</a:t>
            </a:r>
          </a:p>
          <a:p>
            <a:pPr>
              <a:lnSpc>
                <a:spcPct val="90000"/>
              </a:lnSpc>
            </a:pPr>
            <a:r>
              <a:rPr lang="en-US" smtClean="0"/>
              <a:t>Security in Computing (Pfleeger)</a:t>
            </a:r>
          </a:p>
          <a:p>
            <a:pPr>
              <a:lnSpc>
                <a:spcPct val="90000"/>
              </a:lnSpc>
            </a:pPr>
            <a:r>
              <a:rPr lang="en-US" smtClean="0"/>
              <a:t>Security Engineering (Anderson) </a:t>
            </a:r>
            <a:r>
              <a:rPr lang="en-US" smtClean="0">
                <a:hlinkClick r:id="rId2"/>
              </a:rPr>
              <a:t>Available Online</a:t>
            </a:r>
            <a:endParaRPr lang="en-US" smtClean="0"/>
          </a:p>
          <a:p>
            <a:pPr>
              <a:lnSpc>
                <a:spcPct val="90000"/>
              </a:lnSpc>
            </a:pPr>
            <a:r>
              <a:rPr lang="en-US" smtClean="0"/>
              <a:t>Building A Secure Computer System (Morrie Gasser)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Assessments</a:t>
            </a:r>
            <a:endParaRPr lang="en-US" dirty="0">
              <a:solidFill>
                <a:schemeClr val="accent1">
                  <a:satMod val="150000"/>
                </a:schemeClr>
              </a:solidFill>
            </a:endParaRPr>
          </a:p>
        </p:txBody>
      </p:sp>
      <p:sp>
        <p:nvSpPr>
          <p:cNvPr id="11267" name="Content Placeholder 2"/>
          <p:cNvSpPr>
            <a:spLocks noGrp="1"/>
          </p:cNvSpPr>
          <p:nvPr>
            <p:ph idx="1"/>
          </p:nvPr>
        </p:nvSpPr>
        <p:spPr/>
        <p:txBody>
          <a:bodyPr/>
          <a:lstStyle/>
          <a:p>
            <a:r>
              <a:rPr lang="en-US" dirty="0" smtClean="0"/>
              <a:t>Quizzes (4-5)10%</a:t>
            </a:r>
          </a:p>
          <a:p>
            <a:r>
              <a:rPr lang="en-US" dirty="0" smtClean="0"/>
              <a:t>Assignments (4) 10%</a:t>
            </a:r>
          </a:p>
          <a:p>
            <a:r>
              <a:rPr lang="en-US" dirty="0" smtClean="0"/>
              <a:t>Midterm  (OHT 1-2)30%</a:t>
            </a:r>
          </a:p>
          <a:p>
            <a:r>
              <a:rPr lang="en-US" dirty="0" smtClean="0"/>
              <a:t>Final 50%</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Course Outline</a:t>
            </a:r>
            <a:endParaRPr lang="en-US" dirty="0">
              <a:solidFill>
                <a:schemeClr val="accent1">
                  <a:satMod val="150000"/>
                </a:schemeClr>
              </a:solidFill>
            </a:endParaRPr>
          </a:p>
        </p:txBody>
      </p:sp>
      <p:sp>
        <p:nvSpPr>
          <p:cNvPr id="12291" name="Content Placeholder 2"/>
          <p:cNvSpPr>
            <a:spLocks noGrp="1"/>
          </p:cNvSpPr>
          <p:nvPr>
            <p:ph idx="1"/>
          </p:nvPr>
        </p:nvSpPr>
        <p:spPr/>
        <p:txBody>
          <a:bodyPr>
            <a:normAutofit lnSpcReduction="10000"/>
          </a:bodyPr>
          <a:lstStyle/>
          <a:p>
            <a:r>
              <a:rPr lang="en-US" smtClean="0"/>
              <a:t>Introduction and Overview</a:t>
            </a:r>
          </a:p>
          <a:p>
            <a:r>
              <a:rPr lang="en-US" smtClean="0"/>
              <a:t>Identification and Authentication</a:t>
            </a:r>
          </a:p>
          <a:p>
            <a:r>
              <a:rPr lang="en-US" smtClean="0"/>
              <a:t>Access Control</a:t>
            </a:r>
          </a:p>
          <a:p>
            <a:r>
              <a:rPr lang="en-US" smtClean="0"/>
              <a:t>Security Architecture and Models</a:t>
            </a:r>
          </a:p>
          <a:p>
            <a:r>
              <a:rPr lang="en-US" smtClean="0"/>
              <a:t>Physical Security</a:t>
            </a:r>
          </a:p>
          <a:p>
            <a:r>
              <a:rPr lang="en-US" smtClean="0"/>
              <a:t>Operating System Security</a:t>
            </a:r>
          </a:p>
          <a:p>
            <a:r>
              <a:rPr lang="en-US" smtClean="0"/>
              <a:t>Applications and System Development</a:t>
            </a:r>
          </a:p>
          <a:p>
            <a:r>
              <a:rPr lang="en-US" smtClean="0"/>
              <a:t>Operations Security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What is Computer Security?</a:t>
            </a:r>
            <a:endParaRPr lang="en-US" dirty="0">
              <a:solidFill>
                <a:schemeClr val="accent1">
                  <a:satMod val="150000"/>
                </a:schemeClr>
              </a:solidFill>
            </a:endParaRPr>
          </a:p>
        </p:txBody>
      </p:sp>
      <p:sp>
        <p:nvSpPr>
          <p:cNvPr id="13315" name="Content Placeholder 2"/>
          <p:cNvSpPr>
            <a:spLocks noGrp="1"/>
          </p:cNvSpPr>
          <p:nvPr>
            <p:ph idx="1"/>
          </p:nvPr>
        </p:nvSpPr>
        <p:spPr/>
        <p:txBody>
          <a:bodyPr/>
          <a:lstStyle/>
          <a:p>
            <a:r>
              <a:rPr lang="en-US" smtClean="0"/>
              <a:t>Traditionally dealt with </a:t>
            </a:r>
            <a:r>
              <a:rPr lang="en-US" b="1" smtClean="0"/>
              <a:t>physical protection </a:t>
            </a:r>
            <a:r>
              <a:rPr lang="en-US" smtClean="0"/>
              <a:t>to:</a:t>
            </a:r>
          </a:p>
          <a:p>
            <a:pPr lvl="1"/>
            <a:r>
              <a:rPr lang="en-US" smtClean="0"/>
              <a:t>Prevent theft of or damage to the </a:t>
            </a:r>
            <a:r>
              <a:rPr lang="en-US" b="1" smtClean="0"/>
              <a:t>hardware</a:t>
            </a:r>
          </a:p>
          <a:p>
            <a:pPr lvl="1"/>
            <a:r>
              <a:rPr lang="en-US" smtClean="0"/>
              <a:t>Prevent theft of or damage to the </a:t>
            </a:r>
            <a:r>
              <a:rPr lang="en-US" b="1" smtClean="0"/>
              <a:t>information</a:t>
            </a:r>
          </a:p>
          <a:p>
            <a:pPr lvl="1"/>
            <a:r>
              <a:rPr lang="en-US" smtClean="0"/>
              <a:t>Prevent disruption of </a:t>
            </a:r>
            <a:r>
              <a:rPr lang="en-US" b="1" smtClean="0"/>
              <a:t>service</a:t>
            </a:r>
          </a:p>
          <a:p>
            <a:r>
              <a:rPr lang="en-US" smtClean="0"/>
              <a:t>Physical protection, solely, is not sufficient, particularly while dealing with inside attackers.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What is Computer Security?</a:t>
            </a:r>
            <a:endParaRPr lang="en-US" u="sng" dirty="0" smtClean="0">
              <a:solidFill>
                <a:schemeClr val="accent1">
                  <a:satMod val="150000"/>
                </a:schemeClr>
              </a:solidFill>
            </a:endParaRPr>
          </a:p>
        </p:txBody>
      </p:sp>
      <p:sp>
        <p:nvSpPr>
          <p:cNvPr id="14339" name="Content Placeholder 2"/>
          <p:cNvSpPr>
            <a:spLocks noGrp="1"/>
          </p:cNvSpPr>
          <p:nvPr>
            <p:ph sz="quarter" idx="1"/>
          </p:nvPr>
        </p:nvSpPr>
        <p:spPr>
          <a:xfrm>
            <a:off x="457200" y="1600200"/>
            <a:ext cx="8382000" cy="4873625"/>
          </a:xfrm>
        </p:spPr>
        <p:txBody>
          <a:bodyPr/>
          <a:lstStyle/>
          <a:p>
            <a:r>
              <a:rPr lang="en-US" smtClean="0"/>
              <a:t>Protection of information and property from theft, corruption, or collapse by unauthorized activities/untrustworthy individuals and unplanned events respectively, while allowing the information and property to remain accessible and productive to its intended users.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Computer Security is Important</a:t>
            </a:r>
          </a:p>
        </p:txBody>
      </p:sp>
      <p:sp>
        <p:nvSpPr>
          <p:cNvPr id="23555" name="Rectangle 3"/>
          <p:cNvSpPr>
            <a:spLocks noGrp="1" noChangeArrowheads="1"/>
          </p:cNvSpPr>
          <p:nvPr>
            <p:ph sz="quarter" idx="1"/>
          </p:nvPr>
        </p:nvSpPr>
        <p:spPr>
          <a:xfrm>
            <a:off x="304800" y="1600200"/>
            <a:ext cx="8458200" cy="4800600"/>
          </a:xfrm>
        </p:spPr>
        <p:txBody>
          <a:bodyPr>
            <a:normAutofit lnSpcReduction="10000"/>
          </a:bodyPr>
          <a:lstStyle/>
          <a:p>
            <a:pPr>
              <a:lnSpc>
                <a:spcPct val="90000"/>
              </a:lnSpc>
            </a:pPr>
            <a:r>
              <a:rPr lang="en-US" smtClean="0"/>
              <a:t>Unpatched PC survives less than 16 min [SANS04]</a:t>
            </a:r>
          </a:p>
          <a:p>
            <a:pPr>
              <a:lnSpc>
                <a:spcPct val="90000"/>
              </a:lnSpc>
            </a:pPr>
            <a:r>
              <a:rPr lang="en-US" smtClean="0"/>
              <a:t>$10billion annual financial loss [ComputerEconomics05]</a:t>
            </a:r>
          </a:p>
          <a:p>
            <a:pPr>
              <a:lnSpc>
                <a:spcPct val="90000"/>
              </a:lnSpc>
            </a:pPr>
            <a:r>
              <a:rPr lang="en-US" smtClean="0"/>
              <a:t>Damage caused by Worms</a:t>
            </a:r>
          </a:p>
          <a:p>
            <a:pPr lvl="1">
              <a:lnSpc>
                <a:spcPct val="90000"/>
              </a:lnSpc>
            </a:pPr>
            <a:r>
              <a:rPr lang="en-US" sz="2000" smtClean="0"/>
              <a:t>CodeRed: Infected 500,000 servers, $2.6billion in damage [CNET03]</a:t>
            </a:r>
          </a:p>
          <a:p>
            <a:pPr lvl="1">
              <a:lnSpc>
                <a:spcPct val="90000"/>
              </a:lnSpc>
            </a:pPr>
            <a:r>
              <a:rPr lang="en-US" sz="2000" smtClean="0"/>
              <a:t>SQL Slammer: Internet lost connectivity, 75,000 victims within 10 minutes.</a:t>
            </a:r>
          </a:p>
          <a:p>
            <a:pPr>
              <a:lnSpc>
                <a:spcPct val="90000"/>
              </a:lnSpc>
            </a:pPr>
            <a:r>
              <a:rPr lang="en-US" smtClean="0"/>
              <a:t>Facts about Botnets</a:t>
            </a:r>
          </a:p>
          <a:p>
            <a:pPr lvl="1">
              <a:lnSpc>
                <a:spcPct val="90000"/>
              </a:lnSpc>
            </a:pPr>
            <a:r>
              <a:rPr lang="en-US" sz="2000" smtClean="0"/>
              <a:t>Over 6 million bot-infected computers in 3 months [Symantec06]</a:t>
            </a:r>
          </a:p>
          <a:p>
            <a:pPr lvl="1">
              <a:lnSpc>
                <a:spcPct val="90000"/>
              </a:lnSpc>
            </a:pPr>
            <a:r>
              <a:rPr lang="en-US" sz="2000" smtClean="0"/>
              <a:t>61% U.S. computers infected with spyware [National Cyber Security Alliance06]</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p:txBody>
          <a:bodyPr wrap="square" tIns="45720" rIns="91440" bIns="45720" numCol="1" anchorCtr="0" compatLnSpc="1">
            <a:prstTxWarp prst="textNoShape">
              <a:avLst/>
            </a:prstTxWarp>
          </a:bodyPr>
          <a:lstStyle/>
          <a:p>
            <a:pPr fontAlgn="auto">
              <a:spcAft>
                <a:spcPts val="0"/>
              </a:spcAft>
              <a:defRPr/>
            </a:pPr>
            <a:r>
              <a:rPr lang="en-US" dirty="0" smtClean="0"/>
              <a:t>Trends</a:t>
            </a:r>
          </a:p>
        </p:txBody>
      </p:sp>
      <p:sp>
        <p:nvSpPr>
          <p:cNvPr id="24579" name="Rectangle 3"/>
          <p:cNvSpPr>
            <a:spLocks noGrp="1" noChangeArrowheads="1"/>
          </p:cNvSpPr>
          <p:nvPr>
            <p:ph type="body" sz="half" idx="1"/>
          </p:nvPr>
        </p:nvSpPr>
        <p:spPr>
          <a:xfrm>
            <a:off x="457200" y="1600200"/>
            <a:ext cx="8534400" cy="4525963"/>
          </a:xfrm>
        </p:spPr>
        <p:txBody>
          <a:bodyPr/>
          <a:lstStyle/>
          <a:p>
            <a:r>
              <a:rPr lang="en-US" sz="2400" smtClean="0"/>
              <a:t>Attacks are increasing in scale, sophistication, &amp; severity</a:t>
            </a:r>
          </a:p>
          <a:p>
            <a:pPr>
              <a:buFontTx/>
              <a:buNone/>
            </a:pPr>
            <a:endParaRPr lang="en-US" sz="2000" smtClean="0"/>
          </a:p>
          <a:p>
            <a:endParaRPr lang="en-US" sz="2000" smtClean="0"/>
          </a:p>
        </p:txBody>
      </p:sp>
      <p:graphicFrame>
        <p:nvGraphicFramePr>
          <p:cNvPr id="24580" name="Object 4"/>
          <p:cNvGraphicFramePr>
            <a:graphicFrameLocks noGrp="1" noChangeAspect="1"/>
          </p:cNvGraphicFramePr>
          <p:nvPr>
            <p:ph type="chart" sz="half" idx="2"/>
          </p:nvPr>
        </p:nvGraphicFramePr>
        <p:xfrm>
          <a:off x="254000" y="2082800"/>
          <a:ext cx="8532813" cy="4216400"/>
        </p:xfrm>
        <a:graphic>
          <a:graphicData uri="http://schemas.openxmlformats.org/presentationml/2006/ole">
            <p:oleObj spid="_x0000_s1026" r:id="rId4" imgW="8529043" imgH="4212701" progId="Excel.Chart.8">
              <p:embed/>
            </p:oleObj>
          </a:graphicData>
        </a:graphic>
      </p:graphicFrame>
      <p:sp>
        <p:nvSpPr>
          <p:cNvPr id="24581" name="Rectangle 6"/>
          <p:cNvSpPr>
            <a:spLocks noChangeArrowheads="1"/>
          </p:cNvSpPr>
          <p:nvPr/>
        </p:nvSpPr>
        <p:spPr bwMode="auto">
          <a:xfrm>
            <a:off x="2590800" y="6400800"/>
            <a:ext cx="3490913" cy="369888"/>
          </a:xfrm>
          <a:prstGeom prst="rect">
            <a:avLst/>
          </a:prstGeom>
          <a:noFill/>
          <a:ln w="9525">
            <a:noFill/>
            <a:miter lim="800000"/>
            <a:headEnd/>
            <a:tailEnd/>
          </a:ln>
        </p:spPr>
        <p:txBody>
          <a:bodyPr wrap="none">
            <a:spAutoFit/>
          </a:bodyPr>
          <a:lstStyle/>
          <a:p>
            <a:r>
              <a:rPr lang="en-US"/>
              <a:t>Source: </a:t>
            </a:r>
            <a:r>
              <a:rPr lang="en-US">
                <a:hlinkClick r:id="rId5"/>
              </a:rPr>
              <a:t>http://www.cert.org/stats/</a:t>
            </a:r>
            <a:r>
              <a:rPr lang="en-US"/>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bwMode="auto">
          <a:xfrm>
            <a:off x="457200" y="152400"/>
            <a:ext cx="8229600" cy="1251062"/>
          </a:xfrm>
        </p:spPr>
        <p:txBody>
          <a:bodyPr wrap="square" tIns="45720" rIns="91440" bIns="45720" numCol="1" anchorCtr="0" compatLnSpc="1">
            <a:prstTxWarp prst="textNoShape">
              <a:avLst/>
            </a:prstTxWarp>
          </a:bodyPr>
          <a:lstStyle/>
          <a:p>
            <a:pPr fontAlgn="auto">
              <a:spcAft>
                <a:spcPts val="0"/>
              </a:spcAft>
              <a:defRPr/>
            </a:pPr>
            <a:r>
              <a:rPr lang="en-US" dirty="0" smtClean="0">
                <a:solidFill>
                  <a:schemeClr val="accent1">
                    <a:satMod val="150000"/>
                  </a:schemeClr>
                </a:solidFill>
              </a:rPr>
              <a:t>Some Things In The News</a:t>
            </a:r>
          </a:p>
        </p:txBody>
      </p:sp>
      <p:sp>
        <p:nvSpPr>
          <p:cNvPr id="25603" name="Rectangle 3"/>
          <p:cNvSpPr>
            <a:spLocks noGrp="1"/>
          </p:cNvSpPr>
          <p:nvPr>
            <p:ph type="body" idx="4294967295"/>
          </p:nvPr>
        </p:nvSpPr>
        <p:spPr>
          <a:xfrm>
            <a:off x="457200" y="1774825"/>
            <a:ext cx="8305800" cy="4625975"/>
          </a:xfrm>
        </p:spPr>
        <p:txBody>
          <a:bodyPr/>
          <a:lstStyle/>
          <a:p>
            <a:r>
              <a:rPr lang="en-US" smtClean="0"/>
              <a:t>Nigerian letter (419 Scams) still works.</a:t>
            </a:r>
          </a:p>
          <a:p>
            <a:r>
              <a:rPr lang="en-US" smtClean="0"/>
              <a:t>Many zero-day attacks in 2007 </a:t>
            </a:r>
          </a:p>
          <a:p>
            <a:r>
              <a:rPr lang="en-US" smtClean="0"/>
              <a:t>Numerous stolen or lost laptops, storage media, containing customer information</a:t>
            </a:r>
          </a:p>
          <a:p>
            <a:r>
              <a:rPr lang="en-US" smtClean="0"/>
              <a:t>Phishing fraudsters get flashy</a:t>
            </a:r>
          </a:p>
          <a:p>
            <a:r>
              <a:rPr lang="en-US" smtClean="0"/>
              <a:t>Estimates ¼ of PCs on Internet are bots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1127</Words>
  <Application>Microsoft Office PowerPoint</Application>
  <PresentationFormat>On-screen Show (4:3)</PresentationFormat>
  <Paragraphs>69</Paragraphs>
  <Slides>10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Microsoft Excel Chart</vt:lpstr>
      <vt:lpstr>INTRODUCTION TO COMPUTER SECURITY  LECTURE 1 INTRODUCTION &amp; OVERVIEW</vt:lpstr>
      <vt:lpstr>Reference Books</vt:lpstr>
      <vt:lpstr>Assessments</vt:lpstr>
      <vt:lpstr>Course Outline</vt:lpstr>
      <vt:lpstr>What is Computer Security?</vt:lpstr>
      <vt:lpstr>What is Computer Security?</vt:lpstr>
      <vt:lpstr>Computer Security is Important</vt:lpstr>
      <vt:lpstr>Trends</vt:lpstr>
      <vt:lpstr>Some Things In The News</vt:lpstr>
      <vt:lpstr>Automatic Tools For Attacks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SECURITY  LECTURE 1 INTRODUCTION &amp; OVERVIEW</dc:title>
  <dc:creator>Waseem</dc:creator>
  <cp:lastModifiedBy>Waseem</cp:lastModifiedBy>
  <cp:revision>3</cp:revision>
  <dcterms:created xsi:type="dcterms:W3CDTF">2013-01-28T19:03:19Z</dcterms:created>
  <dcterms:modified xsi:type="dcterms:W3CDTF">2013-01-28T19:22:27Z</dcterms:modified>
</cp:coreProperties>
</file>