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42"/>
  </p:notesMasterIdLst>
  <p:handoutMasterIdLst>
    <p:handoutMasterId r:id="rId43"/>
  </p:handoutMasterIdLst>
  <p:sldIdLst>
    <p:sldId id="2339" r:id="rId2"/>
    <p:sldId id="2342" r:id="rId3"/>
    <p:sldId id="2271" r:id="rId4"/>
    <p:sldId id="2270" r:id="rId5"/>
    <p:sldId id="2267" r:id="rId6"/>
    <p:sldId id="2312" r:id="rId7"/>
    <p:sldId id="2325" r:id="rId8"/>
    <p:sldId id="2326" r:id="rId9"/>
    <p:sldId id="2313" r:id="rId10"/>
    <p:sldId id="2314" r:id="rId11"/>
    <p:sldId id="2315" r:id="rId12"/>
    <p:sldId id="2331" r:id="rId13"/>
    <p:sldId id="2332" r:id="rId14"/>
    <p:sldId id="2317" r:id="rId15"/>
    <p:sldId id="2318" r:id="rId16"/>
    <p:sldId id="2319" r:id="rId17"/>
    <p:sldId id="2320" r:id="rId18"/>
    <p:sldId id="2321" r:id="rId19"/>
    <p:sldId id="2278" r:id="rId20"/>
    <p:sldId id="2237" r:id="rId21"/>
    <p:sldId id="2279" r:id="rId22"/>
    <p:sldId id="2280" r:id="rId23"/>
    <p:sldId id="2281" r:id="rId24"/>
    <p:sldId id="2282" r:id="rId25"/>
    <p:sldId id="2291" r:id="rId26"/>
    <p:sldId id="2333" r:id="rId27"/>
    <p:sldId id="2350" r:id="rId28"/>
    <p:sldId id="2349" r:id="rId29"/>
    <p:sldId id="2335" r:id="rId30"/>
    <p:sldId id="2336" r:id="rId31"/>
    <p:sldId id="2348" r:id="rId32"/>
    <p:sldId id="2338" r:id="rId33"/>
    <p:sldId id="2340" r:id="rId34"/>
    <p:sldId id="2341" r:id="rId35"/>
    <p:sldId id="2286" r:id="rId36"/>
    <p:sldId id="2343" r:id="rId37"/>
    <p:sldId id="2344" r:id="rId38"/>
    <p:sldId id="2345" r:id="rId39"/>
    <p:sldId id="2346" r:id="rId40"/>
    <p:sldId id="2322" r:id="rId41"/>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9" autoAdjust="0"/>
  </p:normalViewPr>
  <p:slideViewPr>
    <p:cSldViewPr>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pPr>
              <a:defRPr/>
            </a:pPr>
            <a:fld id="{850639E4-BA7B-4403-9A69-74485B78D1CB}" type="datetimeFigureOut">
              <a:rPr lang="en-US"/>
              <a:pPr>
                <a:defRPr/>
              </a:pPr>
              <a:t>2/7/2013</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pPr>
              <a:defRPr/>
            </a:pPr>
            <a:fld id="{B0238AA6-AE6E-49D2-B22B-FF554CB1B56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6562"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186">
              <a:defRPr sz="1200">
                <a:latin typeface="Arial" charset="0"/>
                <a:ea typeface="+mn-ea"/>
                <a:cs typeface="+mn-cs"/>
              </a:defRPr>
            </a:lvl1pPr>
          </a:lstStyle>
          <a:p>
            <a:pPr>
              <a:defRPr/>
            </a:pPr>
            <a:endParaRPr lang="en-US"/>
          </a:p>
        </p:txBody>
      </p:sp>
      <p:sp>
        <p:nvSpPr>
          <p:cNvPr id="1986563" name="Rectangle 3"/>
          <p:cNvSpPr>
            <a:spLocks noGrp="1" noChangeArrowheads="1"/>
          </p:cNvSpPr>
          <p:nvPr>
            <p:ph type="dt" idx="1"/>
          </p:nvPr>
        </p:nvSpPr>
        <p:spPr bwMode="auto">
          <a:xfrm>
            <a:off x="3884613" y="0"/>
            <a:ext cx="2971800" cy="463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186">
              <a:defRPr sz="1200">
                <a:latin typeface="Arial" charset="0"/>
                <a:ea typeface="+mn-ea"/>
                <a:cs typeface="+mn-cs"/>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06488" y="698500"/>
            <a:ext cx="4646612" cy="3486150"/>
          </a:xfrm>
          <a:prstGeom prst="rect">
            <a:avLst/>
          </a:prstGeom>
          <a:noFill/>
          <a:ln w="9525">
            <a:solidFill>
              <a:srgbClr val="000000"/>
            </a:solidFill>
            <a:miter lim="800000"/>
            <a:headEnd/>
            <a:tailEnd/>
          </a:ln>
        </p:spPr>
      </p:sp>
      <p:sp>
        <p:nvSpPr>
          <p:cNvPr id="1986565" name="Rectangle 5"/>
          <p:cNvSpPr>
            <a:spLocks noGrp="1" noChangeArrowheads="1"/>
          </p:cNvSpPr>
          <p:nvPr>
            <p:ph type="body" sz="quarter" idx="3"/>
          </p:nvPr>
        </p:nvSpPr>
        <p:spPr bwMode="auto">
          <a:xfrm>
            <a:off x="685800" y="4416425"/>
            <a:ext cx="5486400" cy="41814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86566" name="Rectangle 6"/>
          <p:cNvSpPr>
            <a:spLocks noGrp="1" noChangeArrowheads="1"/>
          </p:cNvSpPr>
          <p:nvPr>
            <p:ph type="ftr" sz="quarter" idx="4"/>
          </p:nvPr>
        </p:nvSpPr>
        <p:spPr bwMode="auto">
          <a:xfrm>
            <a:off x="0" y="8831263"/>
            <a:ext cx="2971800" cy="46355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186">
              <a:defRPr sz="1200">
                <a:latin typeface="Arial" charset="0"/>
                <a:ea typeface="+mn-ea"/>
                <a:cs typeface="+mn-cs"/>
              </a:defRPr>
            </a:lvl1pPr>
          </a:lstStyle>
          <a:p>
            <a:pPr>
              <a:defRPr/>
            </a:pPr>
            <a:endParaRPr lang="en-US"/>
          </a:p>
        </p:txBody>
      </p:sp>
      <p:sp>
        <p:nvSpPr>
          <p:cNvPr id="1986567" name="Rectangle 7"/>
          <p:cNvSpPr>
            <a:spLocks noGrp="1" noChangeArrowheads="1"/>
          </p:cNvSpPr>
          <p:nvPr>
            <p:ph type="sldNum" sz="quarter" idx="5"/>
          </p:nvPr>
        </p:nvSpPr>
        <p:spPr bwMode="auto">
          <a:xfrm>
            <a:off x="3884613" y="8831263"/>
            <a:ext cx="2971800" cy="46355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186">
              <a:defRPr sz="1200"/>
            </a:lvl1pPr>
          </a:lstStyle>
          <a:p>
            <a:pPr>
              <a:defRPr/>
            </a:pPr>
            <a:fld id="{9A7162C2-A8A2-47A9-9F2D-005F9553B5F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p:cNvSpPr>
            <a:spLocks noGrp="1" noChangeArrowheads="1"/>
          </p:cNvSpPr>
          <p:nvPr>
            <p:ph type="sldNum" sz="quarter" idx="5"/>
          </p:nvPr>
        </p:nvSpPr>
        <p:spPr>
          <a:noFill/>
        </p:spPr>
        <p:txBody>
          <a:bodyPr/>
          <a:lstStyle/>
          <a:p>
            <a:pPr defTabSz="922338"/>
            <a:fld id="{2DEFD8AE-CBD4-4626-8F89-ACD4582BB5C3}" type="slidenum">
              <a:rPr lang="en-US" smtClean="0"/>
              <a:pPr defTabSz="922338"/>
              <a:t>2</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smtClean="0">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pPr defTabSz="922338"/>
            <a:fld id="{15C622EE-824E-4F69-A81A-D0EDFC8E293E}" type="slidenum">
              <a:rPr lang="en-US" smtClean="0"/>
              <a:pPr defTabSz="922338"/>
              <a:t>3</a:t>
            </a:fld>
            <a:endParaRPr lang="en-US" smtClean="0"/>
          </a:p>
        </p:txBody>
      </p:sp>
      <p:sp>
        <p:nvSpPr>
          <p:cNvPr id="47107" name="Rectangle 2"/>
          <p:cNvSpPr>
            <a:spLocks noGrp="1" noRot="1" noChangeAspect="1" noChangeArrowheads="1" noTextEdit="1"/>
          </p:cNvSpPr>
          <p:nvPr>
            <p:ph type="sldImg"/>
          </p:nvPr>
        </p:nvSpPr>
        <p:spPr>
          <a:xfrm>
            <a:off x="1106488" y="696913"/>
            <a:ext cx="4646612" cy="3486150"/>
          </a:xfrm>
          <a:ln/>
        </p:spPr>
      </p:sp>
      <p:sp>
        <p:nvSpPr>
          <p:cNvPr id="47108" name="Rectangle 3"/>
          <p:cNvSpPr>
            <a:spLocks noGrp="1" noChangeArrowheads="1"/>
          </p:cNvSpPr>
          <p:nvPr>
            <p:ph type="body" idx="1"/>
          </p:nvPr>
        </p:nvSpPr>
        <p:spPr>
          <a:xfrm>
            <a:off x="917575" y="4416425"/>
            <a:ext cx="5022850" cy="4181475"/>
          </a:xfrm>
          <a:noFill/>
          <a:ln/>
        </p:spPr>
        <p:txBody>
          <a:bodyPr/>
          <a:lstStyle/>
          <a:p>
            <a:pPr eaLnBrk="1" hangingPunct="1"/>
            <a:r>
              <a:rPr lang="en-US" smtClean="0">
                <a:latin typeface="Arial" pitchFamily="34" charset="0"/>
                <a:ea typeface="ＭＳ Ｐゴシック" pitchFamily="34" charset="-128"/>
              </a:rPr>
              <a:t>2.4 billion loss: http://www.gao.gov/docdblite/summary.php?recflag=&amp;accno=A01693&amp;rptno=GAO-01-1073T</a:t>
            </a:r>
          </a:p>
          <a:p>
            <a:pPr eaLnBrk="1" hangingPunct="1"/>
            <a:r>
              <a:rPr lang="en-US" smtClean="0">
                <a:latin typeface="Arial" pitchFamily="34" charset="0"/>
                <a:ea typeface="ＭＳ Ｐゴシック" pitchFamily="34" charset="-128"/>
              </a:rPr>
              <a:t>Economic loss: http://www.mxlogic.com/PDFs/IndustryStats.2.28.04.pdf</a:t>
            </a:r>
          </a:p>
          <a:p>
            <a:pPr eaLnBrk="1" hangingPunct="1"/>
            <a:endParaRPr lang="en-US" smtClean="0">
              <a:latin typeface="Arial" pitchFamily="34" charset="0"/>
              <a:ea typeface="ＭＳ Ｐゴシック" pitchFamily="34" charset="-128"/>
            </a:endParaRPr>
          </a:p>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pPr defTabSz="922338"/>
            <a:fld id="{B776C008-294B-40F6-9990-F7EA37ADCFC1}" type="slidenum">
              <a:rPr lang="en-US" smtClean="0"/>
              <a:pPr defTabSz="922338"/>
              <a:t>4</a:t>
            </a:fld>
            <a:endParaRPr lang="en-US" smtClean="0"/>
          </a:p>
        </p:txBody>
      </p:sp>
      <p:sp>
        <p:nvSpPr>
          <p:cNvPr id="48131" name="Rectangle 2"/>
          <p:cNvSpPr>
            <a:spLocks noGrp="1" noRot="1" noChangeAspect="1" noChangeArrowheads="1" noTextEdit="1"/>
          </p:cNvSpPr>
          <p:nvPr>
            <p:ph type="sldImg"/>
          </p:nvPr>
        </p:nvSpPr>
        <p:spPr>
          <a:xfrm>
            <a:off x="1106488" y="696913"/>
            <a:ext cx="4646612" cy="3486150"/>
          </a:xfrm>
          <a:ln/>
        </p:spPr>
      </p:sp>
      <p:sp>
        <p:nvSpPr>
          <p:cNvPr id="48132" name="Rectangle 3"/>
          <p:cNvSpPr>
            <a:spLocks noGrp="1" noChangeArrowheads="1"/>
          </p:cNvSpPr>
          <p:nvPr>
            <p:ph type="body" idx="1"/>
          </p:nvPr>
        </p:nvSpPr>
        <p:spPr>
          <a:xfrm>
            <a:off x="917575" y="4416425"/>
            <a:ext cx="5022850" cy="4181475"/>
          </a:xfrm>
          <a:noFill/>
          <a:ln/>
        </p:spPr>
        <p:txBody>
          <a:bodyPr/>
          <a:lstStyle/>
          <a:p>
            <a:pPr eaLnBrk="1" hangingPunct="1"/>
            <a:r>
              <a:rPr lang="en-US" smtClean="0">
                <a:latin typeface="Arial" pitchFamily="34" charset="0"/>
                <a:ea typeface="ＭＳ Ｐゴシック" pitchFamily="34" charset="-128"/>
              </a:rPr>
              <a:t>2.4 billion loss: http://www.gao.gov/docdblite/summary.php?recflag=&amp;accno=A01693&amp;rptno=GAO-01-1073T</a:t>
            </a:r>
          </a:p>
          <a:p>
            <a:pPr eaLnBrk="1" hangingPunct="1"/>
            <a:r>
              <a:rPr lang="en-US" smtClean="0">
                <a:latin typeface="Arial" pitchFamily="34" charset="0"/>
                <a:ea typeface="ＭＳ Ｐゴシック" pitchFamily="34" charset="-128"/>
              </a:rPr>
              <a:t>Economic loss: http://www.mxlogic.com/PDFs/IndustryStats.2.28.04.pdf</a:t>
            </a:r>
          </a:p>
          <a:p>
            <a:pPr eaLnBrk="1" hangingPunct="1"/>
            <a:endParaRPr lang="en-US" smtClean="0">
              <a:latin typeface="Arial" pitchFamily="34" charset="0"/>
              <a:ea typeface="ＭＳ Ｐゴシック" pitchFamily="34" charset="-128"/>
            </a:endParaRPr>
          </a:p>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pPr defTabSz="922338"/>
            <a:fld id="{A972038B-D5F1-41FB-8FC6-F7316861E620}" type="slidenum">
              <a:rPr lang="en-US" smtClean="0"/>
              <a:pPr defTabSz="922338"/>
              <a:t>5</a:t>
            </a:fld>
            <a:endParaRPr lang="en-US" smtClean="0"/>
          </a:p>
        </p:txBody>
      </p:sp>
      <p:sp>
        <p:nvSpPr>
          <p:cNvPr id="49155" name="Rectangle 2"/>
          <p:cNvSpPr>
            <a:spLocks noGrp="1" noRot="1" noChangeAspect="1" noChangeArrowheads="1" noTextEdit="1"/>
          </p:cNvSpPr>
          <p:nvPr>
            <p:ph type="sldImg"/>
          </p:nvPr>
        </p:nvSpPr>
        <p:spPr>
          <a:xfrm>
            <a:off x="1106488" y="696913"/>
            <a:ext cx="4646612" cy="3486150"/>
          </a:xfrm>
          <a:ln/>
        </p:spPr>
      </p:sp>
      <p:sp>
        <p:nvSpPr>
          <p:cNvPr id="49156" name="Rectangle 3"/>
          <p:cNvSpPr>
            <a:spLocks noGrp="1" noChangeArrowheads="1"/>
          </p:cNvSpPr>
          <p:nvPr>
            <p:ph type="body" idx="1"/>
          </p:nvPr>
        </p:nvSpPr>
        <p:spPr>
          <a:xfrm>
            <a:off x="917575" y="4416425"/>
            <a:ext cx="5022850" cy="4181475"/>
          </a:xfrm>
          <a:noFill/>
          <a:ln/>
        </p:spPr>
        <p:txBody>
          <a:bodyPr/>
          <a:lstStyle/>
          <a:p>
            <a:pPr eaLnBrk="1" hangingPunct="1"/>
            <a:r>
              <a:rPr lang="en-US" smtClean="0">
                <a:latin typeface="Arial" pitchFamily="34" charset="0"/>
                <a:ea typeface="ＭＳ Ｐゴシック" pitchFamily="34" charset="-128"/>
              </a:rPr>
              <a:t>2.4 billion loss: http://www.gao.gov/docdblite/summary.php?recflag=&amp;accno=A01693&amp;rptno=GAO-01-1073T</a:t>
            </a:r>
          </a:p>
          <a:p>
            <a:pPr eaLnBrk="1" hangingPunct="1"/>
            <a:r>
              <a:rPr lang="en-US" smtClean="0">
                <a:latin typeface="Arial" pitchFamily="34" charset="0"/>
                <a:ea typeface="ＭＳ Ｐゴシック" pitchFamily="34" charset="-128"/>
              </a:rPr>
              <a:t>Economic loss: http://www.mxlogic.com/PDFs/IndustryStats.2.28.04.pdf</a:t>
            </a:r>
          </a:p>
          <a:p>
            <a:pPr eaLnBrk="1" hangingPunct="1"/>
            <a:endParaRPr lang="en-US" smtClean="0">
              <a:latin typeface="Arial" pitchFamily="34" charset="0"/>
              <a:ea typeface="ＭＳ Ｐゴシック" pitchFamily="34" charset="-128"/>
            </a:endParaRPr>
          </a:p>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p:spPr>
        <p:txBody>
          <a:bodyPr/>
          <a:lstStyle/>
          <a:p>
            <a:pPr defTabSz="922338"/>
            <a:fld id="{3CB0FC20-B1B0-493D-ABB7-19FE2BDE09F0}" type="slidenum">
              <a:rPr lang="en-US" smtClean="0"/>
              <a:pPr defTabSz="922338"/>
              <a:t>36</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smtClean="0">
                <a:latin typeface="Arial" pitchFamily="34" charset="0"/>
                <a:ea typeface="ＭＳ Ｐゴシック" pitchFamily="34" charset="-128"/>
              </a:rPr>
              <a:t>Assurance is a measure of how well the system meets its requirements; more informally, how much you can trust the system to do what it is supposed to do. It does not say what the system is to do; rather, it only covers how well the system does it. </a:t>
            </a:r>
          </a:p>
          <a:p>
            <a:r>
              <a:rPr lang="en-US" smtClean="0">
                <a:latin typeface="Arial" pitchFamily="34" charset="0"/>
                <a:ea typeface="ＭＳ Ｐゴシック" pitchFamily="34" charset="-128"/>
              </a:rPr>
              <a:t>Specifications arise from requirements analysis, in which the goals of the system are determined. The specification says what the system must do to meet those requirements. It is a statement of functionality, not assurance, and can be very formal (mathematical) or informal (natural language). The specification can be high-level or low-level (for example, describing what the system as a whole is to do vs. what specific modules of code are to do).</a:t>
            </a:r>
          </a:p>
          <a:p>
            <a:r>
              <a:rPr lang="en-US" smtClean="0">
                <a:latin typeface="Arial" pitchFamily="34" charset="0"/>
                <a:ea typeface="ＭＳ Ｐゴシック" pitchFamily="34" charset="-128"/>
              </a:rPr>
              <a:t>The design architects the system to satisfy, or meet, the specifications. Typically, the design is layered by breaking the system into abstractions, and then refining the abstractions as you work your way down to the hardware. An analyst also must show the design matches the specification.</a:t>
            </a:r>
          </a:p>
          <a:p>
            <a:r>
              <a:rPr lang="en-US" smtClean="0">
                <a:latin typeface="Arial" pitchFamily="34" charset="0"/>
                <a:ea typeface="ＭＳ Ｐゴシック" pitchFamily="34" charset="-128"/>
              </a:rPr>
              <a:t>The implementation is the actual coding of the modules and software components. These must be correct (perform as specified), and their aggregation must satisfy the design.</a:t>
            </a:r>
          </a:p>
          <a:p>
            <a:r>
              <a:rPr lang="en-US" smtClean="0">
                <a:latin typeface="Arial" pitchFamily="34" charset="0"/>
                <a:ea typeface="ＭＳ Ｐゴシック" pitchFamily="34" charset="-128"/>
              </a:rPr>
              <a:t>Note the assumptions of correct compilers, hardware, </a:t>
            </a:r>
            <a:r>
              <a:rPr lang="en-US" i="1" smtClean="0">
                <a:latin typeface="Arial" pitchFamily="34" charset="0"/>
                <a:ea typeface="ＭＳ Ｐゴシック" pitchFamily="34" charset="-128"/>
              </a:rPr>
              <a:t>etc</a:t>
            </a:r>
            <a:r>
              <a:rPr lang="en-US" smtClean="0">
                <a:latin typeface="Arial" pitchFamily="34" charset="0"/>
                <a:ea typeface="ＭＳ Ｐゴシック" pitchFamily="34" charset="-128"/>
              </a:rP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pPr defTabSz="922338"/>
            <a:fld id="{42294708-A1CD-4A51-B0BD-9AB4E9CC2213}" type="slidenum">
              <a:rPr lang="en-US" smtClean="0"/>
              <a:pPr defTabSz="922338"/>
              <a:t>37</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mtClean="0">
                <a:latin typeface="Arial" pitchFamily="34" charset="0"/>
                <a:ea typeface="ＭＳ Ｐゴシック" pitchFamily="34" charset="-128"/>
              </a:rPr>
              <a:t>Security does not end when the system is completed. Its operation affects security. A “secure” system can be breached by improper operation (for example, when accounts with no passwords are created). The question is how to assess the effect of operational issues on security.</a:t>
            </a:r>
          </a:p>
          <a:p>
            <a:r>
              <a:rPr lang="en-US" smtClean="0">
                <a:latin typeface="Arial" pitchFamily="34" charset="0"/>
                <a:ea typeface="ＭＳ Ｐゴシック" pitchFamily="34" charset="-128"/>
              </a:rPr>
              <a:t>Cost-Benefit Analysis: this weighs the cost of protecting data and resources with the costs associated with losing the data. Among the considerations are the overlap of mechanisms’ effects (one mechanism may protect multiple services, so its cost is amortized), the non-technical aspects of the mechanism (will it be impossible to enforce), and the ease of use (if a mechanism is too cumbersome, it may cost more to retrofit a decent user interface than the benefits would warrant).</a:t>
            </a:r>
          </a:p>
          <a:p>
            <a:r>
              <a:rPr lang="en-US" smtClean="0">
                <a:latin typeface="Arial" pitchFamily="34" charset="0"/>
                <a:ea typeface="ＭＳ Ｐゴシック" pitchFamily="34" charset="-128"/>
              </a:rPr>
              <a:t>Risk Analysis: what happens if the data and resources are compromised? This tells you what you need to protect and to what level. Cost-benefit analyses help determine the risk here, but there may be other metrics involved (such as customs).</a:t>
            </a:r>
          </a:p>
          <a:p>
            <a:r>
              <a:rPr lang="en-US" smtClean="0">
                <a:latin typeface="Arial" pitchFamily="34" charset="0"/>
                <a:ea typeface="ＭＳ Ｐゴシック" pitchFamily="34" charset="-128"/>
              </a:rPr>
              <a:t>Laws and Customs: these constrain what you can do. Encryption used to be the biggie here, as the text indicates. How much that has changed is anybody’s guess. Customs involve non-legislated things, like the use of urine specimens to determine identity. That is legal, at least in the US in some cases; but it would never be widely accepted as an alternative to a password.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p:spPr>
        <p:txBody>
          <a:bodyPr/>
          <a:lstStyle/>
          <a:p>
            <a:pPr defTabSz="922338"/>
            <a:fld id="{7E78B269-6CD6-4FE4-8263-5DB30FDB6C48}" type="slidenum">
              <a:rPr lang="en-US" smtClean="0"/>
              <a:pPr defTabSz="922338"/>
              <a:t>38</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mtClean="0">
                <a:latin typeface="Arial" pitchFamily="34" charset="0"/>
                <a:ea typeface="ＭＳ Ｐゴシック" pitchFamily="34" charset="-128"/>
              </a:rPr>
              <a:t>Organizations: the key here is that those responsible for security have the power to enforce security. Otherwise there is confusion, and the architects need not worry if the system is secure because they won’t be blamed if someone gets in. This arises when system administrators, for example, are responsible for security, but only security officers can make the rules. Preventing this problem (power without responsibility, or vice versa) is tricky and requires capable management. What’s worse is that security is not a direct financial incentive for most companies because it doesn’t bring in revenue. It merely prevents the loss of revenue obtained from other sources.</a:t>
            </a:r>
          </a:p>
          <a:p>
            <a:r>
              <a:rPr lang="en-US" smtClean="0">
                <a:latin typeface="Arial" pitchFamily="34" charset="0"/>
                <a:ea typeface="ＭＳ Ｐゴシック" pitchFamily="34" charset="-128"/>
              </a:rPr>
              <a:t>People problems are by far the main source of security problems. Outsiders are attackers from without the organization; insiders are people who have authorized access to the system and, possibly, are authorized to access data and resources, but use the data or resources in unauthorized ways. It is speculated that insiders account for 80-90% of all security problems, but the studies generally do not disclose their methodology in detail, so it is hard to know how accurate they are. (Worse, there are many slightly different definitions of the term “insider,” causing the studies to measure slightly different things!) Social engineering, or lying, is quite effective, especially if the people gulled are inexperienced in security (possibly because they are new, or because they are tired).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p:spPr>
        <p:txBody>
          <a:bodyPr/>
          <a:lstStyle/>
          <a:p>
            <a:pPr defTabSz="922338"/>
            <a:fld id="{D6C36E4A-678F-4765-A61E-F7769F5618BC}" type="slidenum">
              <a:rPr lang="en-US" smtClean="0"/>
              <a:pPr defTabSz="922338"/>
              <a:t>39</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smtClean="0">
                <a:latin typeface="Arial" pitchFamily="34" charset="0"/>
                <a:ea typeface="ＭＳ Ｐゴシック" pitchFamily="34" charset="-128"/>
              </a:rPr>
              <a:t>The point to this slide is that each step feeds into the earlier steps. In theory, each of these should only affect the one before it, and the one after it. In practice, each affects all the ones that come before it.</a:t>
            </a:r>
          </a:p>
          <a:p>
            <a:r>
              <a:rPr lang="en-US" smtClean="0">
                <a:latin typeface="Arial" pitchFamily="34" charset="0"/>
                <a:ea typeface="ＭＳ Ｐゴシック" pitchFamily="34" charset="-128"/>
              </a:rPr>
              <a:t>Feedback from operation and maintenance is critical, and often overlooked. It allows one to validate the threats and the legitimacy of the policy.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1328738" y="1295400"/>
            <a:ext cx="6486525" cy="3152775"/>
          </a:xfrm>
          <a:prstGeom prst="rect">
            <a:avLst/>
          </a:prstGeom>
          <a:noFill/>
          <a:ln w="3175">
            <a:solidFill>
              <a:schemeClr val="bg1"/>
            </a:solidFill>
            <a:miter lim="800000"/>
            <a:headEnd/>
            <a:tailEnd/>
          </a:ln>
          <a:effectLst>
            <a:outerShdw blurRad="63500" sx="100500" sy="100500" algn="ctr" rotWithShape="0">
              <a:srgbClr val="000000">
                <a:alpha val="50000"/>
              </a:srgbClr>
            </a:outerShdw>
          </a:effectLst>
          <a:extLst/>
        </p:spPr>
        <p:txBody>
          <a:bodyPr/>
          <a:lstStyle/>
          <a:p>
            <a:pPr>
              <a:spcBef>
                <a:spcPts val="2000"/>
              </a:spcBef>
              <a:buClr>
                <a:srgbClr val="6FB7D7"/>
              </a:buClr>
              <a:buSzPct val="110000"/>
              <a:buFont typeface="Wingdings 2" charset="2"/>
              <a:buNone/>
              <a:defRPr/>
            </a:pPr>
            <a:endParaRPr lang="en-US" sz="3200">
              <a:solidFill>
                <a:srgbClr val="595959"/>
              </a:solidFill>
              <a:latin typeface="News Gothic MT" charset="0"/>
              <a:ea typeface="ＭＳ Ｐゴシック" charset="-128"/>
            </a:endParaRPr>
          </a:p>
        </p:txBody>
      </p:sp>
      <p:sp>
        <p:nvSpPr>
          <p:cNvPr id="2" name="Title 1"/>
          <p:cNvSpPr>
            <a:spLocks noGrp="1"/>
          </p:cNvSpPr>
          <p:nvPr>
            <p:ph type="ctrTitle"/>
          </p:nvPr>
        </p:nvSpPr>
        <p:spPr>
          <a:xfrm>
            <a:off x="1322921" y="1523999"/>
            <a:ext cx="6498158" cy="1724867"/>
          </a:xfrm>
        </p:spPr>
        <p:txBody>
          <a:bodyPr rtlCol="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Some slides are in courtesy of J. Kurose and K. Ross</a:t>
            </a:r>
          </a:p>
        </p:txBody>
      </p:sp>
      <p:sp>
        <p:nvSpPr>
          <p:cNvPr id="7" name="Slide Number Placeholder 5"/>
          <p:cNvSpPr>
            <a:spLocks noGrp="1"/>
          </p:cNvSpPr>
          <p:nvPr>
            <p:ph type="sldNum" sz="quarter" idx="12"/>
          </p:nvPr>
        </p:nvSpPr>
        <p:spPr/>
        <p:txBody>
          <a:bodyPr/>
          <a:lstStyle>
            <a:lvl1pPr>
              <a:defRPr/>
            </a:lvl1pPr>
          </a:lstStyle>
          <a:p>
            <a:pPr>
              <a:defRPr/>
            </a:pPr>
            <a:fld id="{A5D758D2-FEC6-4000-8E00-94200BAA736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Some slides are in courtesy of J. Kurose and K. Ross</a:t>
            </a:r>
          </a:p>
        </p:txBody>
      </p:sp>
      <p:sp>
        <p:nvSpPr>
          <p:cNvPr id="7" name="Slide Number Placeholder 5"/>
          <p:cNvSpPr>
            <a:spLocks noGrp="1"/>
          </p:cNvSpPr>
          <p:nvPr>
            <p:ph type="sldNum" sz="quarter" idx="12"/>
          </p:nvPr>
        </p:nvSpPr>
        <p:spPr/>
        <p:txBody>
          <a:bodyPr/>
          <a:lstStyle>
            <a:lvl1pPr>
              <a:defRPr/>
            </a:lvl1pPr>
          </a:lstStyle>
          <a:p>
            <a:pPr>
              <a:defRPr/>
            </a:pPr>
            <a:fld id="{98A65D25-8405-40F6-8E22-808F7763C06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Some slides are in courtesy of J. Kurose and K. Ross</a:t>
            </a:r>
          </a:p>
        </p:txBody>
      </p:sp>
      <p:sp>
        <p:nvSpPr>
          <p:cNvPr id="6" name="Slide Number Placeholder 5"/>
          <p:cNvSpPr>
            <a:spLocks noGrp="1"/>
          </p:cNvSpPr>
          <p:nvPr>
            <p:ph type="sldNum" sz="quarter" idx="12"/>
          </p:nvPr>
        </p:nvSpPr>
        <p:spPr/>
        <p:txBody>
          <a:bodyPr/>
          <a:lstStyle>
            <a:lvl1pPr>
              <a:defRPr/>
            </a:lvl1pPr>
          </a:lstStyle>
          <a:p>
            <a:pPr>
              <a:defRPr/>
            </a:pPr>
            <a:fld id="{79638C78-658C-4F0A-899E-71F948C16CD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Some slides are in courtesy of J. Kurose and K. Ross</a:t>
            </a:r>
          </a:p>
        </p:txBody>
      </p:sp>
      <p:sp>
        <p:nvSpPr>
          <p:cNvPr id="6" name="Slide Number Placeholder 5"/>
          <p:cNvSpPr>
            <a:spLocks noGrp="1"/>
          </p:cNvSpPr>
          <p:nvPr>
            <p:ph type="sldNum" sz="quarter" idx="12"/>
          </p:nvPr>
        </p:nvSpPr>
        <p:spPr/>
        <p:txBody>
          <a:bodyPr/>
          <a:lstStyle>
            <a:lvl1pPr>
              <a:defRPr/>
            </a:lvl1pPr>
          </a:lstStyle>
          <a:p>
            <a:pPr>
              <a:defRPr/>
            </a:pPr>
            <a:fld id="{9AD5406D-2C88-46EF-9644-8F8BDCAF2DB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Some slides are in courtesy of J. Kurose and K. Ross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rtlCol="0">
            <a:normAutofit/>
          </a:bodyPr>
          <a:lstStyle/>
          <a:p>
            <a:pPr lvl="0"/>
            <a:endParaRPr lang="en-US" noProof="0"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Some slides are in courtesy of J. Kurose and K. Ross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Some slides are in courtesy of J. Kurose and K. Ross</a:t>
            </a:r>
          </a:p>
        </p:txBody>
      </p:sp>
      <p:sp>
        <p:nvSpPr>
          <p:cNvPr id="6" name="Slide Number Placeholder 5"/>
          <p:cNvSpPr>
            <a:spLocks noGrp="1"/>
          </p:cNvSpPr>
          <p:nvPr>
            <p:ph type="sldNum" sz="quarter" idx="12"/>
          </p:nvPr>
        </p:nvSpPr>
        <p:spPr/>
        <p:txBody>
          <a:bodyPr/>
          <a:lstStyle>
            <a:lvl1pPr>
              <a:defRPr/>
            </a:lvl1pPr>
          </a:lstStyle>
          <a:p>
            <a:pPr>
              <a:defRPr/>
            </a:pPr>
            <a:fld id="{AC1A9850-0D28-459E-881C-10AD2B16C72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r>
              <a:rPr lang="en-US"/>
              <a:t>Some slides are in courtesy of J. Kurose and K. Ross</a:t>
            </a:r>
          </a:p>
        </p:txBody>
      </p:sp>
      <p:sp>
        <p:nvSpPr>
          <p:cNvPr id="7" name="Slide Number Placeholder 5"/>
          <p:cNvSpPr>
            <a:spLocks noGrp="1"/>
          </p:cNvSpPr>
          <p:nvPr>
            <p:ph type="sldNum" sz="quarter" idx="16"/>
          </p:nvPr>
        </p:nvSpPr>
        <p:spPr/>
        <p:txBody>
          <a:bodyPr/>
          <a:lstStyle>
            <a:lvl1pPr>
              <a:defRPr/>
            </a:lvl1pPr>
          </a:lstStyle>
          <a:p>
            <a:pPr>
              <a:defRPr/>
            </a:pPr>
            <a:fld id="{C7BD4A10-2C3C-4A6E-BF72-EA7B59D1DD4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Some slides are in courtesy of J. Kurose and K. Ross</a:t>
            </a:r>
          </a:p>
        </p:txBody>
      </p:sp>
      <p:sp>
        <p:nvSpPr>
          <p:cNvPr id="6" name="Slide Number Placeholder 5"/>
          <p:cNvSpPr>
            <a:spLocks noGrp="1"/>
          </p:cNvSpPr>
          <p:nvPr>
            <p:ph type="sldNum" sz="quarter" idx="12"/>
          </p:nvPr>
        </p:nvSpPr>
        <p:spPr/>
        <p:txBody>
          <a:bodyPr/>
          <a:lstStyle>
            <a:lvl1pPr>
              <a:defRPr/>
            </a:lvl1pPr>
          </a:lstStyle>
          <a:p>
            <a:pPr>
              <a:defRPr/>
            </a:pPr>
            <a:fld id="{119F13EC-F4CB-4710-A8FD-E91FB8E9E3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Some slides are in courtesy of J. Kurose and K. Ross</a:t>
            </a:r>
          </a:p>
        </p:txBody>
      </p:sp>
      <p:sp>
        <p:nvSpPr>
          <p:cNvPr id="7" name="Slide Number Placeholder 5"/>
          <p:cNvSpPr>
            <a:spLocks noGrp="1"/>
          </p:cNvSpPr>
          <p:nvPr>
            <p:ph type="sldNum" sz="quarter" idx="12"/>
          </p:nvPr>
        </p:nvSpPr>
        <p:spPr/>
        <p:txBody>
          <a:bodyPr/>
          <a:lstStyle>
            <a:lvl1pPr>
              <a:defRPr/>
            </a:lvl1pPr>
          </a:lstStyle>
          <a:p>
            <a:pPr>
              <a:defRPr/>
            </a:pPr>
            <a:fld id="{FA3E9D95-F7BA-491E-BC2B-306393F7065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Some slides are in courtesy of J. Kurose and K. Ross</a:t>
            </a:r>
          </a:p>
        </p:txBody>
      </p:sp>
      <p:sp>
        <p:nvSpPr>
          <p:cNvPr id="9" name="Slide Number Placeholder 5"/>
          <p:cNvSpPr>
            <a:spLocks noGrp="1"/>
          </p:cNvSpPr>
          <p:nvPr>
            <p:ph type="sldNum" sz="quarter" idx="12"/>
          </p:nvPr>
        </p:nvSpPr>
        <p:spPr/>
        <p:txBody>
          <a:bodyPr/>
          <a:lstStyle>
            <a:lvl1pPr>
              <a:defRPr/>
            </a:lvl1pPr>
          </a:lstStyle>
          <a:p>
            <a:pPr>
              <a:defRPr/>
            </a:pPr>
            <a:fld id="{D6A7451C-7906-4C71-8FCC-D7E5699E559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Some slides are in courtesy of J. Kurose and K. Ross</a:t>
            </a:r>
          </a:p>
        </p:txBody>
      </p:sp>
      <p:sp>
        <p:nvSpPr>
          <p:cNvPr id="5" name="Slide Number Placeholder 5"/>
          <p:cNvSpPr>
            <a:spLocks noGrp="1"/>
          </p:cNvSpPr>
          <p:nvPr>
            <p:ph type="sldNum" sz="quarter" idx="12"/>
          </p:nvPr>
        </p:nvSpPr>
        <p:spPr/>
        <p:txBody>
          <a:bodyPr/>
          <a:lstStyle>
            <a:lvl1pPr>
              <a:defRPr/>
            </a:lvl1pPr>
          </a:lstStyle>
          <a:p>
            <a:pPr>
              <a:defRPr/>
            </a:pPr>
            <a:fld id="{2DFEA28C-8F93-419E-90B6-0A85DBEB0B6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Some slides are in courtesy of J. Kurose and K. Ross</a:t>
            </a:r>
          </a:p>
        </p:txBody>
      </p:sp>
      <p:sp>
        <p:nvSpPr>
          <p:cNvPr id="4" name="Slide Number Placeholder 5"/>
          <p:cNvSpPr>
            <a:spLocks noGrp="1"/>
          </p:cNvSpPr>
          <p:nvPr>
            <p:ph type="sldNum" sz="quarter" idx="12"/>
          </p:nvPr>
        </p:nvSpPr>
        <p:spPr/>
        <p:txBody>
          <a:bodyPr/>
          <a:lstStyle>
            <a:lvl1pPr>
              <a:defRPr/>
            </a:lvl1pPr>
          </a:lstStyle>
          <a:p>
            <a:pPr>
              <a:defRPr/>
            </a:pPr>
            <a:fld id="{B917901B-53EE-4A83-AE37-4A6C8D1B901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Some slides are in courtesy of J. Kurose and K. Ross</a:t>
            </a:r>
          </a:p>
        </p:txBody>
      </p:sp>
      <p:sp>
        <p:nvSpPr>
          <p:cNvPr id="7" name="Slide Number Placeholder 5"/>
          <p:cNvSpPr>
            <a:spLocks noGrp="1"/>
          </p:cNvSpPr>
          <p:nvPr>
            <p:ph type="sldNum" sz="quarter" idx="12"/>
          </p:nvPr>
        </p:nvSpPr>
        <p:spPr/>
        <p:txBody>
          <a:bodyPr/>
          <a:lstStyle>
            <a:lvl1pPr>
              <a:defRPr/>
            </a:lvl1pPr>
          </a:lstStyle>
          <a:p>
            <a:pPr>
              <a:defRPr/>
            </a:pPr>
            <a:fld id="{5C72D6FF-AF57-4B25-A4D2-415B410E63C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9275" y="107950"/>
            <a:ext cx="8042275" cy="13366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549275" y="1600200"/>
            <a:ext cx="8042275"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5629275" y="6275388"/>
            <a:ext cx="2133600" cy="365125"/>
          </a:xfrm>
          <a:prstGeom prst="rect">
            <a:avLst/>
          </a:prstGeom>
        </p:spPr>
        <p:txBody>
          <a:bodyPr vert="horz" lIns="91440" tIns="45720" rIns="91440" bIns="45720" rtlCol="0" anchor="ctr"/>
          <a:lstStyle>
            <a:lvl1pPr algn="r">
              <a:defRPr sz="1200">
                <a:solidFill>
                  <a:schemeClr val="bg1"/>
                </a:solidFill>
                <a:latin typeface="Arial" charset="0"/>
                <a:ea typeface="+mn-ea"/>
                <a:cs typeface="+mn-cs"/>
              </a:defRPr>
            </a:lvl1pPr>
          </a:lstStyle>
          <a:p>
            <a:pPr>
              <a:defRPr/>
            </a:pPr>
            <a:endParaRPr lang="en-US"/>
          </a:p>
        </p:txBody>
      </p:sp>
      <p:sp>
        <p:nvSpPr>
          <p:cNvPr id="5" name="Footer Placeholder 4"/>
          <p:cNvSpPr>
            <a:spLocks noGrp="1"/>
          </p:cNvSpPr>
          <p:nvPr>
            <p:ph type="ftr" sz="quarter" idx="3"/>
          </p:nvPr>
        </p:nvSpPr>
        <p:spPr>
          <a:xfrm>
            <a:off x="265113" y="6275388"/>
            <a:ext cx="4840287" cy="365125"/>
          </a:xfrm>
          <a:prstGeom prst="rect">
            <a:avLst/>
          </a:prstGeom>
        </p:spPr>
        <p:txBody>
          <a:bodyPr vert="horz" lIns="91440" tIns="45720" rIns="91440" bIns="45720" rtlCol="0" anchor="ctr"/>
          <a:lstStyle>
            <a:lvl1pPr algn="l">
              <a:defRPr sz="1200">
                <a:solidFill>
                  <a:schemeClr val="bg1"/>
                </a:solidFill>
                <a:latin typeface="Arial" charset="0"/>
                <a:ea typeface="+mn-ea"/>
                <a:cs typeface="+mn-cs"/>
              </a:defRPr>
            </a:lvl1pPr>
          </a:lstStyle>
          <a:p>
            <a:pPr>
              <a:defRPr/>
            </a:pPr>
            <a:r>
              <a:rPr lang="en-US"/>
              <a:t>Some slides are in courtesy of J. Kurose and K. Ross</a:t>
            </a:r>
          </a:p>
        </p:txBody>
      </p:sp>
      <p:sp>
        <p:nvSpPr>
          <p:cNvPr id="6" name="Slide Number Placeholder 5"/>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a:defRPr sz="3600">
                <a:solidFill>
                  <a:schemeClr val="bg1"/>
                </a:solidFill>
              </a:defRPr>
            </a:lvl1pPr>
          </a:lstStyle>
          <a:p>
            <a:pPr>
              <a:defRPr/>
            </a:pPr>
            <a:fld id="{630C9D75-EF41-4941-B329-89A66B4B053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4"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5" r:id="rId13"/>
    <p:sldLayoutId id="2147483846" r:id="rId14"/>
  </p:sldLayoutIdLst>
  <p:txStyles>
    <p:titleStyle>
      <a:lvl1pPr algn="ctr" rtl="0" eaLnBrk="0" fontAlgn="base" hangingPunct="0">
        <a:spcBef>
          <a:spcPct val="0"/>
        </a:spcBef>
        <a:spcAft>
          <a:spcPct val="0"/>
        </a:spcAft>
        <a:defRPr sz="4600" kern="1200">
          <a:solidFill>
            <a:schemeClr val="accent1"/>
          </a:solidFill>
          <a:latin typeface="+mj-lt"/>
          <a:ea typeface="ＭＳ Ｐゴシック" charset="-128"/>
          <a:cs typeface="ＭＳ Ｐゴシック" charset="-128"/>
        </a:defRPr>
      </a:lvl1pPr>
      <a:lvl2pPr algn="ctr" rtl="0" eaLnBrk="0" fontAlgn="base" hangingPunct="0">
        <a:spcBef>
          <a:spcPct val="0"/>
        </a:spcBef>
        <a:spcAft>
          <a:spcPct val="0"/>
        </a:spcAft>
        <a:defRPr sz="4600">
          <a:solidFill>
            <a:schemeClr val="accent1"/>
          </a:solidFill>
          <a:latin typeface="News Gothic MT" charset="0"/>
          <a:ea typeface="ＭＳ Ｐゴシック" charset="-128"/>
          <a:cs typeface="ＭＳ Ｐゴシック" charset="-128"/>
        </a:defRPr>
      </a:lvl2pPr>
      <a:lvl3pPr algn="ctr" rtl="0" eaLnBrk="0" fontAlgn="base" hangingPunct="0">
        <a:spcBef>
          <a:spcPct val="0"/>
        </a:spcBef>
        <a:spcAft>
          <a:spcPct val="0"/>
        </a:spcAft>
        <a:defRPr sz="4600">
          <a:solidFill>
            <a:schemeClr val="accent1"/>
          </a:solidFill>
          <a:latin typeface="News Gothic MT" charset="0"/>
          <a:ea typeface="ＭＳ Ｐゴシック" charset="-128"/>
          <a:cs typeface="ＭＳ Ｐゴシック" charset="-128"/>
        </a:defRPr>
      </a:lvl3pPr>
      <a:lvl4pPr algn="ctr" rtl="0" eaLnBrk="0" fontAlgn="base" hangingPunct="0">
        <a:spcBef>
          <a:spcPct val="0"/>
        </a:spcBef>
        <a:spcAft>
          <a:spcPct val="0"/>
        </a:spcAft>
        <a:defRPr sz="4600">
          <a:solidFill>
            <a:schemeClr val="accent1"/>
          </a:solidFill>
          <a:latin typeface="News Gothic MT" charset="0"/>
          <a:ea typeface="ＭＳ Ｐゴシック" charset="-128"/>
          <a:cs typeface="ＭＳ Ｐゴシック" charset="-128"/>
        </a:defRPr>
      </a:lvl4pPr>
      <a:lvl5pPr algn="ctr" rtl="0" eaLnBrk="0" fontAlgn="base" hangingPunct="0">
        <a:spcBef>
          <a:spcPct val="0"/>
        </a:spcBef>
        <a:spcAft>
          <a:spcPct val="0"/>
        </a:spcAft>
        <a:defRPr sz="4600">
          <a:solidFill>
            <a:schemeClr val="accent1"/>
          </a:solidFill>
          <a:latin typeface="News Gothic MT" charset="0"/>
          <a:ea typeface="ＭＳ Ｐゴシック" charset="-128"/>
          <a:cs typeface="ＭＳ Ｐゴシック" charset="-128"/>
        </a:defRPr>
      </a:lvl5pPr>
      <a:lvl6pPr marL="457200" algn="ctr" rtl="0" fontAlgn="base">
        <a:spcBef>
          <a:spcPct val="0"/>
        </a:spcBef>
        <a:spcAft>
          <a:spcPct val="0"/>
        </a:spcAft>
        <a:defRPr sz="4600">
          <a:solidFill>
            <a:schemeClr val="accent1"/>
          </a:solidFill>
          <a:latin typeface="News Gothic MT" charset="0"/>
          <a:ea typeface="ＭＳ Ｐゴシック" charset="-128"/>
          <a:cs typeface="ＭＳ Ｐゴシック" charset="-128"/>
        </a:defRPr>
      </a:lvl6pPr>
      <a:lvl7pPr marL="914400" algn="ctr" rtl="0" fontAlgn="base">
        <a:spcBef>
          <a:spcPct val="0"/>
        </a:spcBef>
        <a:spcAft>
          <a:spcPct val="0"/>
        </a:spcAft>
        <a:defRPr sz="4600">
          <a:solidFill>
            <a:schemeClr val="accent1"/>
          </a:solidFill>
          <a:latin typeface="News Gothic MT" charset="0"/>
          <a:ea typeface="ＭＳ Ｐゴシック" charset="-128"/>
          <a:cs typeface="ＭＳ Ｐゴシック" charset="-128"/>
        </a:defRPr>
      </a:lvl7pPr>
      <a:lvl8pPr marL="1371600" algn="ctr" rtl="0" fontAlgn="base">
        <a:spcBef>
          <a:spcPct val="0"/>
        </a:spcBef>
        <a:spcAft>
          <a:spcPct val="0"/>
        </a:spcAft>
        <a:defRPr sz="4600">
          <a:solidFill>
            <a:schemeClr val="accent1"/>
          </a:solidFill>
          <a:latin typeface="News Gothic MT" charset="0"/>
          <a:ea typeface="ＭＳ Ｐゴシック" charset="-128"/>
          <a:cs typeface="ＭＳ Ｐゴシック" charset="-128"/>
        </a:defRPr>
      </a:lvl8pPr>
      <a:lvl9pPr marL="1828800" algn="ctr" rtl="0" fontAlgn="base">
        <a:spcBef>
          <a:spcPct val="0"/>
        </a:spcBef>
        <a:spcAft>
          <a:spcPct val="0"/>
        </a:spcAft>
        <a:defRPr sz="4600">
          <a:solidFill>
            <a:schemeClr val="accent1"/>
          </a:solidFill>
          <a:latin typeface="News Gothic MT" charset="0"/>
          <a:ea typeface="ＭＳ Ｐゴシック" charset="-128"/>
          <a:cs typeface="ＭＳ Ｐゴシック" charset="-128"/>
        </a:defRPr>
      </a:lvl9pPr>
    </p:titleStyle>
    <p:bodyStyle>
      <a:lvl1pPr marL="349250" indent="-349250" algn="l" rtl="0" eaLnBrk="0" fontAlgn="base" hangingPunct="0">
        <a:spcBef>
          <a:spcPts val="2000"/>
        </a:spcBef>
        <a:spcAft>
          <a:spcPct val="0"/>
        </a:spcAft>
        <a:buClr>
          <a:srgbClr val="6FB7D7"/>
        </a:buClr>
        <a:buSzPct val="110000"/>
        <a:buFont typeface="Wingdings 2" pitchFamily="18" charset="2"/>
        <a:buChar char=""/>
        <a:defRPr sz="2400" kern="1200">
          <a:solidFill>
            <a:srgbClr val="595959"/>
          </a:solidFill>
          <a:latin typeface="+mn-lt"/>
          <a:ea typeface="ＭＳ Ｐゴシック" charset="-128"/>
          <a:cs typeface="ＭＳ Ｐゴシック" charset="-128"/>
        </a:defRPr>
      </a:lvl1pPr>
      <a:lvl2pPr marL="685800" indent="-336550" algn="l" rtl="0" eaLnBrk="0" fontAlgn="base" hangingPunct="0">
        <a:spcBef>
          <a:spcPts val="600"/>
        </a:spcBef>
        <a:spcAft>
          <a:spcPct val="0"/>
        </a:spcAft>
        <a:buClr>
          <a:srgbClr val="215D77"/>
        </a:buClr>
        <a:buSzPct val="110000"/>
        <a:buFont typeface="Wingdings 2" pitchFamily="18" charset="2"/>
        <a:buChar char=""/>
        <a:defRPr sz="2200" kern="1200">
          <a:solidFill>
            <a:srgbClr val="595959"/>
          </a:solidFill>
          <a:latin typeface="+mn-lt"/>
          <a:ea typeface="ＭＳ Ｐゴシック" charset="-128"/>
          <a:cs typeface="+mn-cs"/>
        </a:defRPr>
      </a:lvl2pPr>
      <a:lvl3pPr marL="968375" indent="-282575" algn="l" rtl="0" eaLnBrk="0" fontAlgn="base" hangingPunct="0">
        <a:spcBef>
          <a:spcPts val="600"/>
        </a:spcBef>
        <a:spcAft>
          <a:spcPct val="0"/>
        </a:spcAft>
        <a:buClr>
          <a:srgbClr val="6FB7D7"/>
        </a:buClr>
        <a:buSzPct val="110000"/>
        <a:buFont typeface="Wingdings 2" pitchFamily="18" charset="2"/>
        <a:buChar char=""/>
        <a:defRPr sz="2000" kern="1200">
          <a:solidFill>
            <a:srgbClr val="595959"/>
          </a:solidFill>
          <a:latin typeface="+mn-lt"/>
          <a:ea typeface="ＭＳ Ｐゴシック" charset="-128"/>
          <a:cs typeface="+mn-cs"/>
        </a:defRPr>
      </a:lvl3pPr>
      <a:lvl4pPr marL="1263650" indent="-295275" algn="l" rtl="0" eaLnBrk="0" fontAlgn="base" hangingPunct="0">
        <a:spcBef>
          <a:spcPts val="600"/>
        </a:spcBef>
        <a:spcAft>
          <a:spcPct val="0"/>
        </a:spcAft>
        <a:buClr>
          <a:srgbClr val="215D77"/>
        </a:buClr>
        <a:buSzPct val="110000"/>
        <a:buFont typeface="Wingdings 2" pitchFamily="18" charset="2"/>
        <a:buChar char=""/>
        <a:defRPr sz="2000" kern="1200">
          <a:solidFill>
            <a:srgbClr val="595959"/>
          </a:solidFill>
          <a:latin typeface="+mn-lt"/>
          <a:ea typeface="ＭＳ Ｐゴシック" charset="-128"/>
          <a:cs typeface="+mn-cs"/>
        </a:defRPr>
      </a:lvl4pPr>
      <a:lvl5pPr marL="1546225" indent="-282575" algn="l" rtl="0" eaLnBrk="0" fontAlgn="base" hangingPunct="0">
        <a:spcBef>
          <a:spcPts val="600"/>
        </a:spcBef>
        <a:spcAft>
          <a:spcPct val="0"/>
        </a:spcAft>
        <a:buClr>
          <a:srgbClr val="6FB7D7"/>
        </a:buClr>
        <a:buSzPct val="110000"/>
        <a:buFont typeface="Wingdings 2" pitchFamily="18" charset="2"/>
        <a:buChar char=""/>
        <a:defRPr sz="2000" kern="1200">
          <a:solidFill>
            <a:srgbClr val="595959"/>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991600" cy="1336675"/>
          </a:xfrm>
        </p:spPr>
        <p:txBody>
          <a:bodyPr/>
          <a:lstStyle/>
          <a:p>
            <a:pPr eaLnBrk="1" hangingPunct="1">
              <a:defRPr/>
            </a:pPr>
            <a:r>
              <a:rPr lang="en-US" dirty="0" smtClean="0">
                <a:effectLst>
                  <a:outerShdw blurRad="38100" dist="38100" dir="2700000" algn="tl">
                    <a:srgbClr val="C0C0C0"/>
                  </a:outerShdw>
                </a:effectLst>
                <a:latin typeface="Gill Sans MT" pitchFamily="34" charset="0"/>
                <a:ea typeface="ＭＳ Ｐゴシック" pitchFamily="34" charset="-128"/>
              </a:rPr>
              <a:t>Chapter 1</a:t>
            </a:r>
          </a:p>
        </p:txBody>
      </p:sp>
      <p:sp>
        <p:nvSpPr>
          <p:cNvPr id="11267" name="Content Placeholder 2"/>
          <p:cNvSpPr>
            <a:spLocks noGrp="1"/>
          </p:cNvSpPr>
          <p:nvPr>
            <p:ph idx="1"/>
          </p:nvPr>
        </p:nvSpPr>
        <p:spPr/>
        <p:txBody>
          <a:bodyPr/>
          <a:lstStyle/>
          <a:p>
            <a:pPr algn="ctr" eaLnBrk="1" hangingPunct="1">
              <a:buFont typeface="Wingdings 2" pitchFamily="18" charset="2"/>
              <a:buNone/>
              <a:defRPr/>
            </a:pPr>
            <a:r>
              <a:rPr lang="en-US" sz="4000" dirty="0" smtClean="0">
                <a:solidFill>
                  <a:schemeClr val="accent1"/>
                </a:solidFill>
                <a:effectLst>
                  <a:outerShdw blurRad="38100" dist="38100" dir="2700000" algn="tl">
                    <a:srgbClr val="C0C0C0"/>
                  </a:outerShdw>
                </a:effectLst>
                <a:latin typeface="Gill Sans MT" pitchFamily="34" charset="0"/>
                <a:ea typeface="ＭＳ Ｐゴシック" pitchFamily="34" charset="-128"/>
              </a:rPr>
              <a:t>Introduction and Overview</a:t>
            </a:r>
          </a:p>
          <a:p>
            <a:pPr algn="ctr" eaLnBrk="1" hangingPunct="1">
              <a:buFont typeface="Wingdings 2" pitchFamily="18" charset="2"/>
              <a:buNone/>
              <a:defRPr/>
            </a:pPr>
            <a:r>
              <a:rPr lang="en-US" sz="4000" dirty="0" smtClean="0">
                <a:solidFill>
                  <a:schemeClr val="accent1"/>
                </a:solidFill>
                <a:effectLst>
                  <a:outerShdw blurRad="38100" dist="38100" dir="2700000" algn="tl">
                    <a:srgbClr val="C0C0C0"/>
                  </a:outerShdw>
                </a:effectLst>
                <a:latin typeface="Gill Sans MT" pitchFamily="34" charset="0"/>
                <a:ea typeface="ＭＳ Ｐゴシック" pitchFamily="34" charset="-128"/>
              </a:rPr>
              <a:t>M </a:t>
            </a:r>
            <a:r>
              <a:rPr lang="en-US" sz="4000" dirty="0" err="1" smtClean="0">
                <a:solidFill>
                  <a:schemeClr val="accent1"/>
                </a:solidFill>
                <a:effectLst>
                  <a:outerShdw blurRad="38100" dist="38100" dir="2700000" algn="tl">
                    <a:srgbClr val="C0C0C0"/>
                  </a:outerShdw>
                </a:effectLst>
                <a:latin typeface="Gill Sans MT" pitchFamily="34" charset="0"/>
                <a:ea typeface="ＭＳ Ｐゴシック" pitchFamily="34" charset="-128"/>
              </a:rPr>
              <a:t>M</a:t>
            </a:r>
            <a:r>
              <a:rPr lang="en-US" sz="4000" dirty="0" smtClean="0">
                <a:solidFill>
                  <a:schemeClr val="accent1"/>
                </a:solidFill>
                <a:effectLst>
                  <a:outerShdw blurRad="38100" dist="38100" dir="2700000" algn="tl">
                    <a:srgbClr val="C0C0C0"/>
                  </a:outerShdw>
                </a:effectLst>
                <a:latin typeface="Gill Sans MT" pitchFamily="34" charset="0"/>
                <a:ea typeface="ＭＳ Ｐゴシック" pitchFamily="34" charset="-128"/>
              </a:rPr>
              <a:t> Waseem Iqbal</a:t>
            </a:r>
          </a:p>
          <a:p>
            <a:pPr algn="ctr" eaLnBrk="1" hangingPunct="1">
              <a:buFont typeface="Wingdings 2" pitchFamily="18" charset="2"/>
              <a:buNone/>
              <a:defRPr/>
            </a:pPr>
            <a:r>
              <a:rPr lang="en-US" sz="4000" dirty="0" smtClean="0">
                <a:solidFill>
                  <a:schemeClr val="accent1"/>
                </a:solidFill>
                <a:effectLst>
                  <a:outerShdw blurRad="38100" dist="38100" dir="2700000" algn="tl">
                    <a:srgbClr val="C0C0C0"/>
                  </a:outerShdw>
                </a:effectLst>
                <a:latin typeface="Gill Sans MT" pitchFamily="34" charset="0"/>
                <a:ea typeface="ＭＳ Ｐゴシック" pitchFamily="34" charset="-128"/>
              </a:rPr>
              <a:t>Waseem.iqbal@mcs.edu.pk</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What are we afraid of?</a:t>
            </a:r>
            <a:br>
              <a:rPr lang="en-US" smtClean="0">
                <a:ea typeface="ＭＳ Ｐゴシック" pitchFamily="34" charset="-128"/>
              </a:rPr>
            </a:br>
            <a:endParaRPr lang="en-US" smtClean="0">
              <a:ea typeface="ＭＳ Ｐゴシック" pitchFamily="34" charset="-128"/>
            </a:endParaRPr>
          </a:p>
        </p:txBody>
      </p:sp>
      <p:sp>
        <p:nvSpPr>
          <p:cNvPr id="36866" name="Content Placeholder 2"/>
          <p:cNvSpPr>
            <a:spLocks noGrp="1"/>
          </p:cNvSpPr>
          <p:nvPr>
            <p:ph idx="1"/>
          </p:nvPr>
        </p:nvSpPr>
        <p:spPr/>
        <p:txBody>
          <a:bodyPr/>
          <a:lstStyle/>
          <a:p>
            <a:pPr eaLnBrk="1" hangingPunct="1">
              <a:lnSpc>
                <a:spcPct val="80000"/>
              </a:lnSpc>
              <a:buFont typeface="Wingdings 2" pitchFamily="18" charset="2"/>
              <a:buNone/>
            </a:pPr>
            <a:r>
              <a:rPr lang="en-US" sz="1500" smtClean="0">
                <a:ea typeface="ＭＳ Ｐゴシック" pitchFamily="34" charset="-128"/>
              </a:rPr>
              <a:t>Environments can be hostile because of</a:t>
            </a:r>
          </a:p>
          <a:p>
            <a:pPr eaLnBrk="1" hangingPunct="1">
              <a:lnSpc>
                <a:spcPct val="80000"/>
              </a:lnSpc>
            </a:pPr>
            <a:r>
              <a:rPr lang="en-US" sz="1500" b="1" smtClean="0">
                <a:ea typeface="ＭＳ Ｐゴシック" pitchFamily="34" charset="-128"/>
              </a:rPr>
              <a:t>Physical threats</a:t>
            </a:r>
            <a:r>
              <a:rPr lang="en-US" sz="1500" smtClean="0">
                <a:ea typeface="ＭＳ Ｐゴシック" pitchFamily="34" charset="-128"/>
              </a:rPr>
              <a:t> - weather, natural disaster, bombs, power failures, etc.</a:t>
            </a:r>
          </a:p>
          <a:p>
            <a:pPr eaLnBrk="1" hangingPunct="1">
              <a:lnSpc>
                <a:spcPct val="80000"/>
              </a:lnSpc>
            </a:pPr>
            <a:r>
              <a:rPr lang="en-US" sz="1500" b="1" smtClean="0">
                <a:ea typeface="ＭＳ Ｐゴシック" pitchFamily="34" charset="-128"/>
              </a:rPr>
              <a:t>Human threats</a:t>
            </a:r>
            <a:r>
              <a:rPr lang="en-US" sz="1500" smtClean="0">
                <a:ea typeface="ＭＳ Ｐゴシック" pitchFamily="34" charset="-128"/>
              </a:rPr>
              <a:t> - stealing, trickery, bribery, spying, sabotage, accidents.</a:t>
            </a:r>
          </a:p>
          <a:p>
            <a:pPr eaLnBrk="1" hangingPunct="1">
              <a:lnSpc>
                <a:spcPct val="80000"/>
              </a:lnSpc>
            </a:pPr>
            <a:r>
              <a:rPr lang="en-US" sz="1500" b="1" smtClean="0">
                <a:ea typeface="ＭＳ Ｐゴシック" pitchFamily="34" charset="-128"/>
              </a:rPr>
              <a:t>Software threats</a:t>
            </a:r>
            <a:r>
              <a:rPr lang="en-US" sz="1500" smtClean="0">
                <a:ea typeface="ＭＳ Ｐゴシック" pitchFamily="34" charset="-128"/>
              </a:rPr>
              <a:t> - viruses, Trojan horses, logic bombs, denial of service.</a:t>
            </a:r>
          </a:p>
          <a:p>
            <a:pPr eaLnBrk="1" hangingPunct="1">
              <a:lnSpc>
                <a:spcPct val="80000"/>
              </a:lnSpc>
              <a:buFont typeface="Wingdings 2" pitchFamily="18" charset="2"/>
              <a:buNone/>
            </a:pPr>
            <a:r>
              <a:rPr lang="en-US" sz="1500" smtClean="0">
                <a:ea typeface="ＭＳ Ｐゴシック" pitchFamily="34" charset="-128"/>
              </a:rPr>
              <a:t>What are we afraid of?</a:t>
            </a:r>
          </a:p>
          <a:p>
            <a:pPr eaLnBrk="1" hangingPunct="1">
              <a:lnSpc>
                <a:spcPct val="80000"/>
              </a:lnSpc>
            </a:pPr>
            <a:r>
              <a:rPr lang="en-US" sz="1500" b="1" smtClean="0">
                <a:ea typeface="ＭＳ Ｐゴシック" pitchFamily="34" charset="-128"/>
              </a:rPr>
              <a:t>Losing the ability to use the system.</a:t>
            </a:r>
          </a:p>
          <a:p>
            <a:pPr eaLnBrk="1" hangingPunct="1">
              <a:lnSpc>
                <a:spcPct val="80000"/>
              </a:lnSpc>
            </a:pPr>
            <a:r>
              <a:rPr lang="en-US" sz="1500" b="1" smtClean="0">
                <a:ea typeface="ＭＳ Ｐゴシック" pitchFamily="34" charset="-128"/>
              </a:rPr>
              <a:t>Losing important data or files</a:t>
            </a:r>
          </a:p>
          <a:p>
            <a:pPr eaLnBrk="1" hangingPunct="1">
              <a:lnSpc>
                <a:spcPct val="80000"/>
              </a:lnSpc>
            </a:pPr>
            <a:r>
              <a:rPr lang="en-US" sz="1500" b="1" smtClean="0">
                <a:ea typeface="ＭＳ Ｐゴシック" pitchFamily="34" charset="-128"/>
              </a:rPr>
              <a:t>Losing face/reputation</a:t>
            </a:r>
          </a:p>
          <a:p>
            <a:pPr eaLnBrk="1" hangingPunct="1">
              <a:lnSpc>
                <a:spcPct val="80000"/>
              </a:lnSpc>
            </a:pPr>
            <a:r>
              <a:rPr lang="en-US" sz="1500" b="1" smtClean="0">
                <a:ea typeface="ＭＳ Ｐゴシック" pitchFamily="34" charset="-128"/>
              </a:rPr>
              <a:t>Losing money</a:t>
            </a:r>
          </a:p>
          <a:p>
            <a:pPr eaLnBrk="1" hangingPunct="1">
              <a:lnSpc>
                <a:spcPct val="80000"/>
              </a:lnSpc>
            </a:pPr>
            <a:r>
              <a:rPr lang="en-US" sz="1500" b="1" smtClean="0">
                <a:ea typeface="ＭＳ Ｐゴシック" pitchFamily="34" charset="-128"/>
              </a:rPr>
              <a:t>Spreading private information about people</a:t>
            </a:r>
            <a:r>
              <a:rPr lang="en-US" sz="1500" smtClean="0">
                <a:ea typeface="ＭＳ Ｐゴシック" pitchFamily="34" charset="-128"/>
              </a:rPr>
              <a:t>.</a:t>
            </a:r>
          </a:p>
          <a:p>
            <a:pPr eaLnBrk="1" hangingPunct="1">
              <a:lnSpc>
                <a:spcPct val="80000"/>
              </a:lnSpc>
            </a:pPr>
            <a:endParaRPr lang="en-US" sz="1500" smtClean="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6">
                                            <p:txEl>
                                              <p:pRg st="1" end="1"/>
                                            </p:txEl>
                                          </p:spTgt>
                                        </p:tgtEl>
                                        <p:attrNameLst>
                                          <p:attrName>style.visibility</p:attrName>
                                        </p:attrNameLst>
                                      </p:cBhvr>
                                      <p:to>
                                        <p:strVal val="visible"/>
                                      </p:to>
                                    </p:set>
                                    <p:anim calcmode="lin" valueType="num">
                                      <p:cBhvr additive="base">
                                        <p:cTn id="7" dur="500" fill="hold"/>
                                        <p:tgtEl>
                                          <p:spTgt spid="3686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866">
                                            <p:txEl>
                                              <p:pRg st="2" end="2"/>
                                            </p:txEl>
                                          </p:spTgt>
                                        </p:tgtEl>
                                        <p:attrNameLst>
                                          <p:attrName>style.visibility</p:attrName>
                                        </p:attrNameLst>
                                      </p:cBhvr>
                                      <p:to>
                                        <p:strVal val="visible"/>
                                      </p:to>
                                    </p:set>
                                    <p:anim calcmode="lin" valueType="num">
                                      <p:cBhvr additive="base">
                                        <p:cTn id="13" dur="500" fill="hold"/>
                                        <p:tgtEl>
                                          <p:spTgt spid="3686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866">
                                            <p:txEl>
                                              <p:pRg st="3" end="3"/>
                                            </p:txEl>
                                          </p:spTgt>
                                        </p:tgtEl>
                                        <p:attrNameLst>
                                          <p:attrName>style.visibility</p:attrName>
                                        </p:attrNameLst>
                                      </p:cBhvr>
                                      <p:to>
                                        <p:strVal val="visible"/>
                                      </p:to>
                                    </p:set>
                                    <p:anim calcmode="lin" valueType="num">
                                      <p:cBhvr additive="base">
                                        <p:cTn id="19" dur="500" fill="hold"/>
                                        <p:tgtEl>
                                          <p:spTgt spid="3686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6866">
                                            <p:txEl>
                                              <p:pRg st="4" end="4"/>
                                            </p:txEl>
                                          </p:spTgt>
                                        </p:tgtEl>
                                        <p:attrNameLst>
                                          <p:attrName>style.visibility</p:attrName>
                                        </p:attrNameLst>
                                      </p:cBhvr>
                                      <p:to>
                                        <p:strVal val="visible"/>
                                      </p:to>
                                    </p:set>
                                    <p:anim calcmode="lin" valueType="num">
                                      <p:cBhvr additive="base">
                                        <p:cTn id="25" dur="500" fill="hold"/>
                                        <p:tgtEl>
                                          <p:spTgt spid="3686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6866">
                                            <p:txEl>
                                              <p:pRg st="5" end="5"/>
                                            </p:txEl>
                                          </p:spTgt>
                                        </p:tgtEl>
                                        <p:attrNameLst>
                                          <p:attrName>style.visibility</p:attrName>
                                        </p:attrNameLst>
                                      </p:cBhvr>
                                      <p:to>
                                        <p:strVal val="visible"/>
                                      </p:to>
                                    </p:set>
                                    <p:anim calcmode="lin" valueType="num">
                                      <p:cBhvr additive="base">
                                        <p:cTn id="31" dur="500" fill="hold"/>
                                        <p:tgtEl>
                                          <p:spTgt spid="3686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6">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6866">
                                            <p:txEl>
                                              <p:pRg st="6" end="6"/>
                                            </p:txEl>
                                          </p:spTgt>
                                        </p:tgtEl>
                                        <p:attrNameLst>
                                          <p:attrName>style.visibility</p:attrName>
                                        </p:attrNameLst>
                                      </p:cBhvr>
                                      <p:to>
                                        <p:strVal val="visible"/>
                                      </p:to>
                                    </p:set>
                                    <p:anim calcmode="lin" valueType="num">
                                      <p:cBhvr additive="base">
                                        <p:cTn id="35" dur="500" fill="hold"/>
                                        <p:tgtEl>
                                          <p:spTgt spid="36866">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6866">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6866">
                                            <p:txEl>
                                              <p:pRg st="7" end="7"/>
                                            </p:txEl>
                                          </p:spTgt>
                                        </p:tgtEl>
                                        <p:attrNameLst>
                                          <p:attrName>style.visibility</p:attrName>
                                        </p:attrNameLst>
                                      </p:cBhvr>
                                      <p:to>
                                        <p:strVal val="visible"/>
                                      </p:to>
                                    </p:set>
                                    <p:anim calcmode="lin" valueType="num">
                                      <p:cBhvr additive="base">
                                        <p:cTn id="39" dur="500" fill="hold"/>
                                        <p:tgtEl>
                                          <p:spTgt spid="36866">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6866">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6866">
                                            <p:txEl>
                                              <p:pRg st="8" end="8"/>
                                            </p:txEl>
                                          </p:spTgt>
                                        </p:tgtEl>
                                        <p:attrNameLst>
                                          <p:attrName>style.visibility</p:attrName>
                                        </p:attrNameLst>
                                      </p:cBhvr>
                                      <p:to>
                                        <p:strVal val="visible"/>
                                      </p:to>
                                    </p:set>
                                    <p:anim calcmode="lin" valueType="num">
                                      <p:cBhvr additive="base">
                                        <p:cTn id="43" dur="500" fill="hold"/>
                                        <p:tgtEl>
                                          <p:spTgt spid="3686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866">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6866">
                                            <p:txEl>
                                              <p:pRg st="9" end="9"/>
                                            </p:txEl>
                                          </p:spTgt>
                                        </p:tgtEl>
                                        <p:attrNameLst>
                                          <p:attrName>style.visibility</p:attrName>
                                        </p:attrNameLst>
                                      </p:cBhvr>
                                      <p:to>
                                        <p:strVal val="visible"/>
                                      </p:to>
                                    </p:set>
                                    <p:anim calcmode="lin" valueType="num">
                                      <p:cBhvr additive="base">
                                        <p:cTn id="47" dur="500" fill="hold"/>
                                        <p:tgtEl>
                                          <p:spTgt spid="36866">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686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ea typeface="ＭＳ Ｐゴシック" pitchFamily="34" charset="-128"/>
              </a:rPr>
              <a:t>Security- Conclusion ?</a:t>
            </a:r>
          </a:p>
        </p:txBody>
      </p:sp>
      <p:sp>
        <p:nvSpPr>
          <p:cNvPr id="15363" name="Content Placeholder 2"/>
          <p:cNvSpPr>
            <a:spLocks noGrp="1"/>
          </p:cNvSpPr>
          <p:nvPr>
            <p:ph idx="1"/>
          </p:nvPr>
        </p:nvSpPr>
        <p:spPr/>
        <p:txBody>
          <a:bodyPr/>
          <a:lstStyle/>
          <a:p>
            <a:pPr eaLnBrk="1" hangingPunct="1"/>
            <a:endParaRPr lang="en-US" i="1" smtClean="0">
              <a:ea typeface="ＭＳ Ｐゴシック" pitchFamily="34" charset="-128"/>
            </a:endParaRPr>
          </a:p>
          <a:p>
            <a:pPr eaLnBrk="1" hangingPunct="1"/>
            <a:endParaRPr lang="en-US" i="1" smtClean="0">
              <a:ea typeface="ＭＳ Ｐゴシック" pitchFamily="34" charset="-128"/>
            </a:endParaRPr>
          </a:p>
          <a:p>
            <a:pPr eaLnBrk="1" hangingPunct="1"/>
            <a:r>
              <a:rPr lang="en-US" i="1" smtClean="0">
                <a:ea typeface="ＭＳ Ｐゴシック" pitchFamily="34" charset="-128"/>
              </a:rPr>
              <a:t>In order to secure a system, we require the ability to restrict access or privilege to the system.</a:t>
            </a:r>
            <a:endParaRPr lang="en-US" smtClean="0">
              <a:ea typeface="ＭＳ Ｐゴシック" pitchFamily="34" charset="-128"/>
            </a:endParaRPr>
          </a:p>
          <a:p>
            <a:pPr eaLnBrk="1" hangingPunct="1">
              <a:buFont typeface="Wingdings 2" pitchFamily="18" charset="2"/>
              <a:buNone/>
            </a:pPr>
            <a:endParaRPr lang="en-US" smtClean="0">
              <a:ea typeface="ＭＳ Ｐゴシック" pitchFamily="34" charset="-128"/>
            </a:endParaRPr>
          </a:p>
          <a:p>
            <a:pPr eaLnBrk="1" hangingPunct="1"/>
            <a:endParaRPr lang="en-US" smtClean="0">
              <a:ea typeface="ＭＳ Ｐゴシック"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49275" y="107950"/>
            <a:ext cx="8042275" cy="806450"/>
          </a:xfrm>
        </p:spPr>
        <p:txBody>
          <a:bodyPr/>
          <a:lstStyle/>
          <a:p>
            <a:r>
              <a:rPr lang="en-US" smtClean="0">
                <a:ea typeface="ＭＳ Ｐゴシック" pitchFamily="34" charset="-128"/>
              </a:rPr>
              <a:t>Classical Security Target -</a:t>
            </a:r>
            <a:r>
              <a:rPr lang="en-US" b="1" smtClean="0">
                <a:ea typeface="ＭＳ Ｐゴシック" pitchFamily="34" charset="-128"/>
              </a:rPr>
              <a:t>CIA</a:t>
            </a:r>
          </a:p>
        </p:txBody>
      </p:sp>
      <p:sp>
        <p:nvSpPr>
          <p:cNvPr id="3" name="Content Placeholder 2"/>
          <p:cNvSpPr>
            <a:spLocks noGrp="1"/>
          </p:cNvSpPr>
          <p:nvPr>
            <p:ph idx="1"/>
          </p:nvPr>
        </p:nvSpPr>
        <p:spPr>
          <a:xfrm>
            <a:off x="533400" y="1219200"/>
            <a:ext cx="8042275" cy="4343400"/>
          </a:xfrm>
        </p:spPr>
        <p:txBody>
          <a:bodyPr/>
          <a:lstStyle/>
          <a:p>
            <a:pPr>
              <a:buFont typeface="Wingdings 2" pitchFamily="18" charset="2"/>
              <a:buNone/>
            </a:pPr>
            <a:r>
              <a:rPr lang="en-US" sz="4000" b="1" smtClean="0">
                <a:ea typeface="ＭＳ Ｐゴシック" pitchFamily="34" charset="-128"/>
              </a:rPr>
              <a:t>C</a:t>
            </a:r>
            <a:r>
              <a:rPr lang="en-US" sz="2000" b="1" smtClean="0">
                <a:ea typeface="ＭＳ Ｐゴシック" pitchFamily="34" charset="-128"/>
              </a:rPr>
              <a:t>onfidentiality : </a:t>
            </a:r>
            <a:r>
              <a:rPr lang="en-US" sz="2000" smtClean="0">
                <a:ea typeface="ＭＳ Ｐゴシック" pitchFamily="34" charset="-128"/>
              </a:rPr>
              <a:t>Prevention of unauthorized disclosure of information</a:t>
            </a:r>
          </a:p>
          <a:p>
            <a:r>
              <a:rPr lang="en-US" sz="1800" b="1" smtClean="0">
                <a:ea typeface="ＭＳ Ｐゴシック" pitchFamily="34" charset="-128"/>
              </a:rPr>
              <a:t>Problems: </a:t>
            </a:r>
            <a:r>
              <a:rPr lang="en-US" sz="1800" smtClean="0">
                <a:ea typeface="ＭＳ Ｐゴシック" pitchFamily="34" charset="-128"/>
              </a:rPr>
              <a:t>Who determines who is authorized? What extent of disclosure is relevant (one bit?)?</a:t>
            </a:r>
          </a:p>
          <a:p>
            <a:r>
              <a:rPr lang="en-US" sz="1800" smtClean="0">
                <a:ea typeface="ＭＳ Ｐゴシック" pitchFamily="34" charset="-128"/>
              </a:rPr>
              <a:t>Can be enforced by rigorous control of who can access which resources in what way</a:t>
            </a:r>
          </a:p>
          <a:p>
            <a:pPr>
              <a:buFont typeface="Wingdings 2" pitchFamily="18" charset="2"/>
              <a:buNone/>
            </a:pPr>
            <a:r>
              <a:rPr lang="en-US" sz="4000" b="1" smtClean="0">
                <a:ea typeface="ＭＳ Ｐゴシック" pitchFamily="34" charset="-128"/>
              </a:rPr>
              <a:t>I</a:t>
            </a:r>
            <a:r>
              <a:rPr lang="en-US" sz="2000" b="1" smtClean="0">
                <a:ea typeface="ＭＳ Ｐゴシック" pitchFamily="34" charset="-128"/>
              </a:rPr>
              <a:t>ntegrity : </a:t>
            </a:r>
            <a:r>
              <a:rPr lang="en-US" sz="2000" smtClean="0">
                <a:ea typeface="ＭＳ Ｐゴシック" pitchFamily="34" charset="-128"/>
              </a:rPr>
              <a:t>Prevention of unauthorized modification of information</a:t>
            </a:r>
          </a:p>
          <a:p>
            <a:r>
              <a:rPr lang="en-US" sz="1800" smtClean="0">
                <a:ea typeface="ＭＳ Ｐゴシック" pitchFamily="34" charset="-128"/>
              </a:rPr>
              <a:t>Some meanings of integrity are</a:t>
            </a:r>
            <a:r>
              <a:rPr lang="en-US" sz="1800" b="1" smtClean="0">
                <a:ea typeface="ＭＳ Ｐゴシック" pitchFamily="34" charset="-128"/>
              </a:rPr>
              <a:t>: "precise", "accurate", "unmodified", "modified only in acceptable ways", "modified only by authorized people or processes", "consistent", "internally consistent", "meaningful and correct results"</a:t>
            </a:r>
          </a:p>
          <a:p>
            <a:r>
              <a:rPr lang="en-US" sz="1800" smtClean="0">
                <a:ea typeface="ＭＳ Ｐゴシック" pitchFamily="34" charset="-128"/>
              </a:rPr>
              <a:t>As confidentiality, can be enforced by rigorous control of who can access which resources in what way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ea typeface="ＭＳ Ｐゴシック" pitchFamily="34" charset="-128"/>
              </a:rPr>
              <a:t>Classical Security Target -</a:t>
            </a:r>
            <a:r>
              <a:rPr lang="en-US" b="1" smtClean="0">
                <a:ea typeface="ＭＳ Ｐゴシック" pitchFamily="34" charset="-128"/>
              </a:rPr>
              <a:t>CIA</a:t>
            </a:r>
            <a:endParaRPr lang="en-US" smtClean="0">
              <a:ea typeface="ＭＳ Ｐゴシック" pitchFamily="34" charset="-128"/>
            </a:endParaRPr>
          </a:p>
        </p:txBody>
      </p:sp>
      <p:sp>
        <p:nvSpPr>
          <p:cNvPr id="3" name="Content Placeholder 2"/>
          <p:cNvSpPr>
            <a:spLocks noGrp="1"/>
          </p:cNvSpPr>
          <p:nvPr>
            <p:ph idx="1"/>
          </p:nvPr>
        </p:nvSpPr>
        <p:spPr>
          <a:xfrm>
            <a:off x="228600" y="1600200"/>
            <a:ext cx="8915400" cy="3429000"/>
          </a:xfrm>
        </p:spPr>
        <p:txBody>
          <a:bodyPr/>
          <a:lstStyle/>
          <a:p>
            <a:pPr>
              <a:buFont typeface="Wingdings 2" pitchFamily="18" charset="2"/>
              <a:buNone/>
            </a:pPr>
            <a:r>
              <a:rPr lang="en-US" sz="4000" b="1" smtClean="0">
                <a:ea typeface="ＭＳ Ｐゴシック" pitchFamily="34" charset="-128"/>
              </a:rPr>
              <a:t>A</a:t>
            </a:r>
            <a:r>
              <a:rPr lang="en-US" smtClean="0">
                <a:ea typeface="ＭＳ Ｐゴシック" pitchFamily="34" charset="-128"/>
              </a:rPr>
              <a:t>vailability : Prevention of unauthorized withholding of information or resources</a:t>
            </a:r>
          </a:p>
          <a:p>
            <a:r>
              <a:rPr lang="en-US" smtClean="0">
                <a:ea typeface="ＭＳ Ｐゴシック" pitchFamily="34" charset="-128"/>
              </a:rPr>
              <a:t>Enforcing availability is not trivial and is one of the most serious problems of computer security</a:t>
            </a:r>
          </a:p>
          <a:p>
            <a:pPr>
              <a:buFont typeface="Wingdings 2" pitchFamily="18" charset="2"/>
              <a:buNone/>
            </a:pPr>
            <a:r>
              <a:rPr lang="en-US" smtClean="0">
                <a:ea typeface="ＭＳ Ｐゴシック" pitchFamily="34" charset="-128"/>
              </a:rPr>
              <a:t>     </a:t>
            </a:r>
            <a:r>
              <a:rPr lang="en-US" smtClean="0">
                <a:solidFill>
                  <a:srgbClr val="FF0000"/>
                </a:solidFill>
                <a:ea typeface="ＭＳ Ｐゴシック" pitchFamily="34" charset="-128"/>
              </a:rPr>
              <a:t>Other Security Target ??</a:t>
            </a: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Relationship between Confidentiality,</a:t>
            </a:r>
            <a:br>
              <a:rPr lang="en-US" smtClean="0">
                <a:ea typeface="ＭＳ Ｐゴシック" pitchFamily="34" charset="-128"/>
              </a:rPr>
            </a:br>
            <a:r>
              <a:rPr lang="en-US" smtClean="0">
                <a:ea typeface="ＭＳ Ｐゴシック" pitchFamily="34" charset="-128"/>
              </a:rPr>
              <a:t>          Integrity, and Availability</a:t>
            </a:r>
          </a:p>
        </p:txBody>
      </p:sp>
      <p:grpSp>
        <p:nvGrpSpPr>
          <p:cNvPr id="2" name="Group 7"/>
          <p:cNvGrpSpPr>
            <a:grpSpLocks/>
          </p:cNvGrpSpPr>
          <p:nvPr/>
        </p:nvGrpSpPr>
        <p:grpSpPr bwMode="auto">
          <a:xfrm>
            <a:off x="6858000" y="3810000"/>
            <a:ext cx="1905000" cy="1295400"/>
            <a:chOff x="6858000" y="3810000"/>
            <a:chExt cx="1905000" cy="1295400"/>
          </a:xfrm>
        </p:grpSpPr>
        <p:sp>
          <p:nvSpPr>
            <p:cNvPr id="4" name="Oval 3"/>
            <p:cNvSpPr/>
            <p:nvPr/>
          </p:nvSpPr>
          <p:spPr>
            <a:xfrm>
              <a:off x="7315200" y="3810000"/>
              <a:ext cx="990600" cy="762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t>C</a:t>
              </a:r>
            </a:p>
          </p:txBody>
        </p:sp>
        <p:sp>
          <p:nvSpPr>
            <p:cNvPr id="5" name="Oval 4"/>
            <p:cNvSpPr/>
            <p:nvPr/>
          </p:nvSpPr>
          <p:spPr>
            <a:xfrm>
              <a:off x="7772400" y="4343400"/>
              <a:ext cx="990600" cy="762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t>A</a:t>
              </a:r>
            </a:p>
          </p:txBody>
        </p:sp>
        <p:sp>
          <p:nvSpPr>
            <p:cNvPr id="6" name="Oval 5"/>
            <p:cNvSpPr/>
            <p:nvPr/>
          </p:nvSpPr>
          <p:spPr>
            <a:xfrm>
              <a:off x="6858000" y="4343400"/>
              <a:ext cx="990600" cy="762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i="1" dirty="0"/>
                <a:t>I</a:t>
              </a:r>
            </a:p>
          </p:txBody>
        </p:sp>
      </p:grpSp>
      <p:sp>
        <p:nvSpPr>
          <p:cNvPr id="7" name="TextBox 6"/>
          <p:cNvSpPr txBox="1">
            <a:spLocks noChangeArrowheads="1"/>
          </p:cNvSpPr>
          <p:nvPr/>
        </p:nvSpPr>
        <p:spPr bwMode="auto">
          <a:xfrm>
            <a:off x="457200" y="5083175"/>
            <a:ext cx="7010400" cy="1477963"/>
          </a:xfrm>
          <a:prstGeom prst="rect">
            <a:avLst/>
          </a:prstGeom>
          <a:noFill/>
          <a:ln w="9525">
            <a:noFill/>
            <a:miter lim="800000"/>
            <a:headEnd/>
            <a:tailEnd/>
          </a:ln>
        </p:spPr>
        <p:txBody>
          <a:bodyPr>
            <a:spAutoFit/>
          </a:bodyPr>
          <a:lstStyle/>
          <a:p>
            <a:r>
              <a:rPr lang="en-US"/>
              <a:t>These tree qualities are largely independent, but sometimes</a:t>
            </a:r>
          </a:p>
          <a:p>
            <a:r>
              <a:rPr lang="en-US"/>
              <a:t>Overlapping.</a:t>
            </a:r>
          </a:p>
          <a:p>
            <a:r>
              <a:rPr lang="en-US"/>
              <a:t>They can even be mutually exclusive</a:t>
            </a:r>
          </a:p>
          <a:p>
            <a:r>
              <a:rPr lang="en-US"/>
              <a:t>e.g., ***strong protection of confidentiality can severely restrict availability***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 calcmode="lin" valueType="num">
                                      <p:cBhvr additive="base">
                                        <p:cTn id="3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 calcmode="lin" valueType="num">
                                      <p:cBhvr additive="base">
                                        <p:cTn id="4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 calcmode="lin" valueType="num">
                                      <p:cBhvr additive="base">
                                        <p:cTn id="4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
                                            <p:txEl>
                                              <p:pRg st="3" end="3"/>
                                            </p:txEl>
                                          </p:spTgt>
                                        </p:tgtEl>
                                        <p:attrNameLst>
                                          <p:attrName>style.visibility</p:attrName>
                                        </p:attrNameLst>
                                      </p:cBhvr>
                                      <p:to>
                                        <p:strVal val="visible"/>
                                      </p:to>
                                    </p:set>
                                    <p:anim calcmode="lin" valueType="num">
                                      <p:cBhvr additive="base">
                                        <p:cTn id="5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b="1" smtClean="0">
                <a:ea typeface="ＭＳ Ｐゴシック" pitchFamily="34" charset="-128"/>
              </a:rPr>
              <a:t>The dilemma of security</a:t>
            </a:r>
            <a:r>
              <a:rPr lang="en-US" smtClean="0">
                <a:ea typeface="ＭＳ Ｐゴシック" pitchFamily="34" charset="-128"/>
              </a:rPr>
              <a:t/>
            </a:r>
            <a:br>
              <a:rPr lang="en-US" smtClean="0">
                <a:ea typeface="ＭＳ Ｐゴシック" pitchFamily="34" charset="-128"/>
              </a:rPr>
            </a:br>
            <a:endParaRPr lang="en-US" smtClean="0">
              <a:ea typeface="ＭＳ Ｐゴシック" pitchFamily="34" charset="-128"/>
            </a:endParaRPr>
          </a:p>
        </p:txBody>
      </p:sp>
      <p:sp>
        <p:nvSpPr>
          <p:cNvPr id="18435" name="Content Placeholder 2"/>
          <p:cNvSpPr>
            <a:spLocks noGrp="1"/>
          </p:cNvSpPr>
          <p:nvPr>
            <p:ph idx="1"/>
          </p:nvPr>
        </p:nvSpPr>
        <p:spPr/>
        <p:txBody>
          <a:bodyPr/>
          <a:lstStyle/>
          <a:p>
            <a:pPr eaLnBrk="1" hangingPunct="1">
              <a:buFont typeface="Wingdings 2" pitchFamily="18" charset="2"/>
              <a:buNone/>
            </a:pPr>
            <a:r>
              <a:rPr lang="en-US" smtClean="0">
                <a:ea typeface="ＭＳ Ｐゴシック" pitchFamily="34" charset="-128"/>
              </a:rPr>
              <a:t>we can only have good security if everyone understands what security means, and agrees with the need for security.</a:t>
            </a:r>
          </a:p>
          <a:p>
            <a:pPr eaLnBrk="1" hangingPunct="1"/>
            <a:r>
              <a:rPr lang="en-US" i="1" smtClean="0">
                <a:ea typeface="ＭＳ Ｐゴシック" pitchFamily="34" charset="-128"/>
              </a:rPr>
              <a:t>Security is a social problem, because it has no meaning until a person defines </a:t>
            </a:r>
            <a:r>
              <a:rPr lang="en-US" b="1" i="1" smtClean="0">
                <a:ea typeface="ＭＳ Ｐゴシック" pitchFamily="34" charset="-128"/>
              </a:rPr>
              <a:t>what it means to them. </a:t>
            </a:r>
          </a:p>
          <a:p>
            <a:pPr eaLnBrk="1" hangingPunct="1"/>
            <a:r>
              <a:rPr lang="en-US" b="1" smtClean="0">
                <a:ea typeface="ＭＳ Ｐゴシック" pitchFamily="34" charset="-128"/>
              </a:rPr>
              <a:t>The harsh truth is: </a:t>
            </a:r>
            <a:r>
              <a:rPr lang="en-US" smtClean="0">
                <a:ea typeface="ＭＳ Ｐゴシック" pitchFamily="34" charset="-128"/>
              </a:rPr>
              <a:t>in practice, most users have little or no understanding of security. </a:t>
            </a:r>
            <a:r>
              <a:rPr lang="en-US" b="1" smtClean="0">
                <a:ea typeface="ＭＳ Ｐゴシック" pitchFamily="34" charset="-128"/>
              </a:rPr>
              <a:t>This is our biggest security hole.</a:t>
            </a:r>
          </a:p>
          <a:p>
            <a:pPr eaLnBrk="1" hangingPunct="1"/>
            <a:endParaRPr lang="en-US" b="1" i="1" smtClean="0">
              <a:ea typeface="ＭＳ Ｐゴシック" pitchFamily="34"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ea typeface="ＭＳ Ｐゴシック" pitchFamily="34" charset="-128"/>
              </a:rPr>
              <a:t>The meaning of security lies in </a:t>
            </a:r>
            <a:r>
              <a:rPr lang="en-US" i="1" smtClean="0">
                <a:ea typeface="ＭＳ Ｐゴシック" pitchFamily="34" charset="-128"/>
              </a:rPr>
              <a:t>trust</a:t>
            </a:r>
            <a:r>
              <a:rPr lang="en-US" smtClean="0">
                <a:ea typeface="ＭＳ Ｐゴシック" pitchFamily="34" charset="-128"/>
              </a:rPr>
              <a:t> </a:t>
            </a:r>
          </a:p>
        </p:txBody>
      </p:sp>
      <p:sp>
        <p:nvSpPr>
          <p:cNvPr id="19459" name="Content Placeholder 2"/>
          <p:cNvSpPr>
            <a:spLocks noGrp="1"/>
          </p:cNvSpPr>
          <p:nvPr>
            <p:ph idx="1"/>
          </p:nvPr>
        </p:nvSpPr>
        <p:spPr/>
        <p:txBody>
          <a:bodyPr/>
          <a:lstStyle/>
          <a:p>
            <a:pPr eaLnBrk="1" hangingPunct="1">
              <a:lnSpc>
                <a:spcPct val="90000"/>
              </a:lnSpc>
              <a:buFont typeface="Wingdings 2" pitchFamily="18" charset="2"/>
              <a:buNone/>
            </a:pPr>
            <a:r>
              <a:rPr lang="en-US" sz="2200" b="1" smtClean="0">
                <a:ea typeface="ＭＳ Ｐゴシック" pitchFamily="34" charset="-128"/>
              </a:rPr>
              <a:t>Every security problem boils down to a question of trust in the end. Whom or what do we trust?</a:t>
            </a:r>
          </a:p>
          <a:p>
            <a:pPr eaLnBrk="1" hangingPunct="1">
              <a:lnSpc>
                <a:spcPct val="90000"/>
              </a:lnSpc>
            </a:pPr>
            <a:r>
              <a:rPr lang="en-US" sz="2200" smtClean="0">
                <a:ea typeface="ＭＳ Ｐゴシック" pitchFamily="34" charset="-128"/>
              </a:rPr>
              <a:t>We introduce the idea of security for protecting ourselves against parties whom we do not trust. But how do we solve this problem? </a:t>
            </a:r>
          </a:p>
          <a:p>
            <a:pPr eaLnBrk="1" hangingPunct="1">
              <a:lnSpc>
                <a:spcPct val="90000"/>
              </a:lnSpc>
            </a:pPr>
            <a:r>
              <a:rPr lang="en-US" sz="2200" smtClean="0">
                <a:ea typeface="ＭＳ Ｐゴシック" pitchFamily="34" charset="-128"/>
              </a:rPr>
              <a:t>Usually, we introduce some kind of technology to move trust from a risky place to a safer place.</a:t>
            </a:r>
          </a:p>
          <a:p>
            <a:pPr eaLnBrk="1" hangingPunct="1">
              <a:lnSpc>
                <a:spcPct val="90000"/>
              </a:lnSpc>
            </a:pPr>
            <a:r>
              <a:rPr lang="en-US" sz="2200" smtClean="0">
                <a:ea typeface="ＭＳ Ｐゴシック" pitchFamily="34" charset="-128"/>
              </a:rPr>
              <a:t> For example, if we do not trust our neighbours not to steal our possessions, we put a lock on our door. We no longer have to trust our neighbours, but we have to trust that the lock will do its job in the way we expect.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ea typeface="ＭＳ Ｐゴシック" pitchFamily="34" charset="-128"/>
              </a:rPr>
              <a:t>The meaning of security lies in </a:t>
            </a:r>
            <a:r>
              <a:rPr lang="en-US" i="1" smtClean="0">
                <a:ea typeface="ＭＳ Ｐゴシック" pitchFamily="34" charset="-128"/>
              </a:rPr>
              <a:t>trust</a:t>
            </a:r>
            <a:r>
              <a:rPr lang="en-US" smtClean="0">
                <a:ea typeface="ＭＳ Ｐゴシック" pitchFamily="34" charset="-128"/>
              </a:rPr>
              <a:t> </a:t>
            </a:r>
          </a:p>
        </p:txBody>
      </p:sp>
      <p:sp>
        <p:nvSpPr>
          <p:cNvPr id="20483" name="Content Placeholder 2"/>
          <p:cNvSpPr>
            <a:spLocks noGrp="1"/>
          </p:cNvSpPr>
          <p:nvPr>
            <p:ph idx="1"/>
          </p:nvPr>
        </p:nvSpPr>
        <p:spPr/>
        <p:txBody>
          <a:bodyPr/>
          <a:lstStyle/>
          <a:p>
            <a:pPr eaLnBrk="1" hangingPunct="1"/>
            <a:r>
              <a:rPr lang="en-US" smtClean="0">
                <a:ea typeface="ＭＳ Ｐゴシック" pitchFamily="34" charset="-128"/>
              </a:rPr>
              <a:t>If we don't entirely trust the lock, we could install an alarm system which rings the police if someone breaks in. Now we are trusting the lock a little, the alarm system and the police </a:t>
            </a:r>
          </a:p>
          <a:p>
            <a:pPr eaLnBrk="1" hangingPunct="1"/>
            <a:r>
              <a:rPr lang="en-US" smtClean="0">
                <a:ea typeface="ＭＳ Ｐゴシック" pitchFamily="34" charset="-128"/>
              </a:rPr>
              <a:t>Every day, we go about our lives placing our trust in banks, cash terminals (ATM/minibanks), course examiners, police, government, </a:t>
            </a:r>
            <a:r>
              <a:rPr lang="en-US" b="1" smtClean="0">
                <a:ea typeface="ＭＳ Ｐゴシック" pitchFamily="34" charset="-128"/>
              </a:rPr>
              <a:t>restaurants (will they poison us today?)</a:t>
            </a:r>
            <a:r>
              <a:rPr lang="en-US" smtClean="0">
                <a:ea typeface="ＭＳ Ｐゴシック" pitchFamily="34" charset="-128"/>
              </a:rPr>
              <a:t> and a hundred other things. We do not question this trust, because it is seldom broken. But that is not always the case.</a:t>
            </a:r>
          </a:p>
          <a:p>
            <a:pPr eaLnBrk="1" hangingPunct="1"/>
            <a:endParaRPr lang="en-US" smtClean="0">
              <a:ea typeface="ＭＳ Ｐゴシック" pitchFamily="34"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ea typeface="ＭＳ Ｐゴシック" pitchFamily="34" charset="-128"/>
              </a:rPr>
              <a:t>The meaning of security lies in </a:t>
            </a:r>
            <a:r>
              <a:rPr lang="en-US" i="1" smtClean="0">
                <a:ea typeface="ＭＳ Ｐゴシック" pitchFamily="34" charset="-128"/>
              </a:rPr>
              <a:t>trust</a:t>
            </a:r>
            <a:r>
              <a:rPr lang="en-US" smtClean="0">
                <a:ea typeface="ＭＳ Ｐゴシック" pitchFamily="34" charset="-128"/>
              </a:rPr>
              <a:t> </a:t>
            </a:r>
          </a:p>
        </p:txBody>
      </p:sp>
      <p:sp>
        <p:nvSpPr>
          <p:cNvPr id="21507" name="Content Placeholder 2"/>
          <p:cNvSpPr>
            <a:spLocks noGrp="1"/>
          </p:cNvSpPr>
          <p:nvPr>
            <p:ph idx="1"/>
          </p:nvPr>
        </p:nvSpPr>
        <p:spPr/>
        <p:txBody>
          <a:bodyPr/>
          <a:lstStyle/>
          <a:p>
            <a:pPr eaLnBrk="1" hangingPunct="1">
              <a:lnSpc>
                <a:spcPct val="80000"/>
              </a:lnSpc>
            </a:pPr>
            <a:r>
              <a:rPr lang="en-US" sz="2000" smtClean="0">
                <a:ea typeface="ＭＳ Ｐゴシック" pitchFamily="34" charset="-128"/>
              </a:rPr>
              <a:t>Why you learn to drive a dangerous piece of machinery, like a car, you are placing lives at risk, and most governments require you to pass en exam to show that you can use the equipment safely.</a:t>
            </a:r>
          </a:p>
          <a:p>
            <a:pPr eaLnBrk="1" hangingPunct="1">
              <a:lnSpc>
                <a:spcPct val="80000"/>
              </a:lnSpc>
            </a:pPr>
            <a:r>
              <a:rPr lang="en-US" sz="2000" smtClean="0">
                <a:ea typeface="ＭＳ Ｐゴシック" pitchFamily="34" charset="-128"/>
              </a:rPr>
              <a:t> Computer systems are just as capable of causing great damage, perhaps not to individuals so much as to society. We are so reliant on them that things fall apart quickly when they fail to work. </a:t>
            </a:r>
          </a:p>
          <a:p>
            <a:pPr eaLnBrk="1" hangingPunct="1">
              <a:lnSpc>
                <a:spcPct val="80000"/>
              </a:lnSpc>
            </a:pPr>
            <a:r>
              <a:rPr lang="en-US" sz="2000" smtClean="0">
                <a:ea typeface="ＭＳ Ｐゴシック" pitchFamily="34" charset="-128"/>
              </a:rPr>
              <a:t>Still, we do not demand that users take a driving test for computers. Nor do we demand that the computers themselves be safe to drive. Our trust in computers and their users is often quite misplaced. And this is where the problems lie.</a:t>
            </a:r>
          </a:p>
          <a:p>
            <a:pPr eaLnBrk="1" hangingPunct="1">
              <a:lnSpc>
                <a:spcPct val="80000"/>
              </a:lnSpc>
            </a:pPr>
            <a:r>
              <a:rPr lang="en-US" sz="2000" smtClean="0">
                <a:ea typeface="ＭＳ Ｐゴシック" pitchFamily="34" charset="-128"/>
              </a:rPr>
              <a:t> </a:t>
            </a:r>
          </a:p>
          <a:p>
            <a:pPr eaLnBrk="1" hangingPunct="1">
              <a:lnSpc>
                <a:spcPct val="80000"/>
              </a:lnSpc>
            </a:pPr>
            <a:endParaRPr lang="en-US" sz="2000" smtClean="0">
              <a:ea typeface="ＭＳ Ｐゴシック" pitchFamily="34" charset="-12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b="1" smtClean="0">
                <a:ea typeface="ＭＳ Ｐゴシック" pitchFamily="34" charset="-128"/>
              </a:rPr>
              <a:t/>
            </a:r>
            <a:br>
              <a:rPr lang="en-US" b="1" smtClean="0">
                <a:ea typeface="ＭＳ Ｐゴシック" pitchFamily="34" charset="-128"/>
              </a:rPr>
            </a:br>
            <a:r>
              <a:rPr lang="en-US" b="1" smtClean="0">
                <a:ea typeface="ＭＳ Ｐゴシック" pitchFamily="34" charset="-128"/>
              </a:rPr>
              <a:t/>
            </a:r>
            <a:br>
              <a:rPr lang="en-US" b="1" smtClean="0">
                <a:ea typeface="ＭＳ Ｐゴシック" pitchFamily="34" charset="-128"/>
              </a:rPr>
            </a:br>
            <a:r>
              <a:rPr lang="en-US" b="1" smtClean="0">
                <a:ea typeface="ＭＳ Ｐゴシック" pitchFamily="34" charset="-128"/>
              </a:rPr>
              <a:t/>
            </a:r>
            <a:br>
              <a:rPr lang="en-US" b="1" smtClean="0">
                <a:ea typeface="ＭＳ Ｐゴシック" pitchFamily="34" charset="-128"/>
              </a:rPr>
            </a:br>
            <a:r>
              <a:rPr lang="en-US" b="1" smtClean="0">
                <a:ea typeface="ＭＳ Ｐゴシック" pitchFamily="34" charset="-128"/>
              </a:rPr>
              <a:t/>
            </a:r>
            <a:br>
              <a:rPr lang="en-US" b="1" smtClean="0">
                <a:ea typeface="ＭＳ Ｐゴシック" pitchFamily="34" charset="-128"/>
              </a:rPr>
            </a:br>
            <a:r>
              <a:rPr lang="en-US" b="1" smtClean="0">
                <a:ea typeface="ＭＳ Ｐゴシック" pitchFamily="34" charset="-128"/>
              </a:rPr>
              <a:t/>
            </a:r>
            <a:br>
              <a:rPr lang="en-US" b="1" smtClean="0">
                <a:ea typeface="ＭＳ Ｐゴシック" pitchFamily="34" charset="-128"/>
              </a:rPr>
            </a:br>
            <a:r>
              <a:rPr lang="en-US" b="1" smtClean="0">
                <a:ea typeface="ＭＳ Ｐゴシック" pitchFamily="34" charset="-128"/>
              </a:rPr>
              <a:t/>
            </a:r>
            <a:br>
              <a:rPr lang="en-US" b="1" smtClean="0">
                <a:ea typeface="ＭＳ Ｐゴシック" pitchFamily="34" charset="-128"/>
              </a:rPr>
            </a:br>
            <a:r>
              <a:rPr lang="en-US" b="1" smtClean="0">
                <a:ea typeface="ＭＳ Ｐゴシック" pitchFamily="34" charset="-128"/>
              </a:rPr>
              <a:t/>
            </a:r>
            <a:br>
              <a:rPr lang="en-US" b="1" smtClean="0">
                <a:ea typeface="ＭＳ Ｐゴシック" pitchFamily="34" charset="-128"/>
              </a:rPr>
            </a:br>
            <a:r>
              <a:rPr lang="en-US" b="1" smtClean="0">
                <a:ea typeface="ＭＳ Ｐゴシック" pitchFamily="34" charset="-128"/>
              </a:rPr>
              <a:t>Minimum requirements: Orange Book</a:t>
            </a:r>
            <a:endParaRPr lang="en-US" smtClean="0">
              <a:ea typeface="ＭＳ Ｐゴシック" pitchFamily="34" charset="-128"/>
            </a:endParaRPr>
          </a:p>
        </p:txBody>
      </p:sp>
      <p:sp>
        <p:nvSpPr>
          <p:cNvPr id="22531" name="Content Placeholder 2"/>
          <p:cNvSpPr>
            <a:spLocks noGrp="1"/>
          </p:cNvSpPr>
          <p:nvPr>
            <p:ph idx="1"/>
          </p:nvPr>
        </p:nvSpPr>
        <p:spPr/>
        <p:txBody>
          <a:bodyPr/>
          <a:lstStyle/>
          <a:p>
            <a:pPr eaLnBrk="1" hangingPunct="1"/>
            <a:r>
              <a:rPr lang="en-US" smtClean="0">
                <a:ea typeface="ＭＳ Ｐゴシック" pitchFamily="34" charset="-128"/>
              </a:rPr>
              <a:t>The only risk to computers is the people who come into contact with them: networked users. </a:t>
            </a:r>
          </a:p>
          <a:p>
            <a:pPr eaLnBrk="1" hangingPunct="1"/>
            <a:r>
              <a:rPr lang="en-US" smtClean="0">
                <a:ea typeface="ＭＳ Ｐゴシック" pitchFamily="34" charset="-128"/>
              </a:rPr>
              <a:t>To minimize the effects of users on the system, we introduce security mechanisms. The Trusted Computer Security Evaluation Criteria (TSEC) </a:t>
            </a:r>
            <a:r>
              <a:rPr lang="en-US" i="1" smtClean="0">
                <a:ea typeface="ＭＳ Ｐゴシック" pitchFamily="34" charset="-128"/>
              </a:rPr>
              <a:t>Orange book</a:t>
            </a:r>
            <a:r>
              <a:rPr lang="en-US" smtClean="0">
                <a:ea typeface="ＭＳ Ｐゴシック" pitchFamily="34" charset="-128"/>
              </a:rPr>
              <a:t> was the first attempt to try to specify a standard for security management in the US in 1967 </a:t>
            </a:r>
          </a:p>
          <a:p>
            <a:pPr eaLnBrk="1" hangingPunct="1"/>
            <a:r>
              <a:rPr lang="en-US" smtClean="0">
                <a:ea typeface="ＭＳ Ｐゴシック" pitchFamily="34" charset="-128"/>
              </a:rPr>
              <a:t>Although concentrated on national security issues, the recommendations were also of general applicability.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944563"/>
          </a:xfrm>
          <a:noFill/>
        </p:spPr>
        <p:txBody>
          <a:bodyPr lIns="92075" tIns="46038" rIns="92075" bIns="46038"/>
          <a:lstStyle/>
          <a:p>
            <a:pPr eaLnBrk="1" hangingPunct="1"/>
            <a:r>
              <a:rPr lang="en-US" smtClean="0">
                <a:ea typeface="ＭＳ Ｐゴシック" pitchFamily="34" charset="-128"/>
              </a:rPr>
              <a:t>Security Threats and Attacks</a:t>
            </a:r>
          </a:p>
        </p:txBody>
      </p:sp>
      <p:sp>
        <p:nvSpPr>
          <p:cNvPr id="23555" name="Rectangle 3"/>
          <p:cNvSpPr>
            <a:spLocks noGrp="1" noChangeArrowheads="1"/>
          </p:cNvSpPr>
          <p:nvPr>
            <p:ph idx="1"/>
          </p:nvPr>
        </p:nvSpPr>
        <p:spPr>
          <a:xfrm>
            <a:off x="228600" y="1295400"/>
            <a:ext cx="8686800" cy="5257800"/>
          </a:xfrm>
        </p:spPr>
        <p:txBody>
          <a:bodyPr lIns="92075" tIns="46038" rIns="92075" bIns="46038"/>
          <a:lstStyle/>
          <a:p>
            <a:pPr eaLnBrk="1" hangingPunct="1"/>
            <a:r>
              <a:rPr lang="en-US" smtClean="0">
                <a:ea typeface="ＭＳ Ｐゴシック" pitchFamily="34" charset="-128"/>
              </a:rPr>
              <a:t>A threat is a </a:t>
            </a:r>
            <a:r>
              <a:rPr lang="en-US" i="1" smtClean="0">
                <a:ea typeface="ＭＳ Ｐゴシック" pitchFamily="34" charset="-128"/>
              </a:rPr>
              <a:t>potential</a:t>
            </a:r>
            <a:r>
              <a:rPr lang="en-US" smtClean="0">
                <a:ea typeface="ＭＳ Ｐゴシック" pitchFamily="34" charset="-128"/>
              </a:rPr>
              <a:t> violation of security.</a:t>
            </a:r>
          </a:p>
          <a:p>
            <a:pPr lvl="1" eaLnBrk="1" hangingPunct="1"/>
            <a:r>
              <a:rPr lang="en-US" smtClean="0">
                <a:ea typeface="ＭＳ Ｐゴシック" pitchFamily="34" charset="-128"/>
              </a:rPr>
              <a:t>Flaws in design, implementation, and operation.</a:t>
            </a:r>
          </a:p>
          <a:p>
            <a:pPr eaLnBrk="1" hangingPunct="1"/>
            <a:r>
              <a:rPr lang="en-US" smtClean="0">
                <a:ea typeface="ＭＳ Ｐゴシック" pitchFamily="34" charset="-128"/>
              </a:rPr>
              <a:t>An attack is any </a:t>
            </a:r>
            <a:r>
              <a:rPr lang="en-US" i="1" smtClean="0">
                <a:ea typeface="ＭＳ Ｐゴシック" pitchFamily="34" charset="-128"/>
              </a:rPr>
              <a:t>action</a:t>
            </a:r>
            <a:r>
              <a:rPr lang="en-US" smtClean="0">
                <a:ea typeface="ＭＳ Ｐゴシック" pitchFamily="34" charset="-128"/>
              </a:rPr>
              <a:t> that violates security.</a:t>
            </a:r>
          </a:p>
          <a:p>
            <a:pPr lvl="1" eaLnBrk="1" hangingPunct="1"/>
            <a:r>
              <a:rPr lang="en-US" smtClean="0">
                <a:ea typeface="ＭＳ Ｐゴシック" pitchFamily="34" charset="-128"/>
              </a:rPr>
              <a:t>Active </a:t>
            </a:r>
            <a:r>
              <a:rPr lang="en-US" i="1" smtClean="0">
                <a:ea typeface="ＭＳ Ｐゴシック" pitchFamily="34" charset="-128"/>
              </a:rPr>
              <a:t>adversary</a:t>
            </a:r>
            <a:endParaRPr lang="en-US" smtClean="0">
              <a:ea typeface="ＭＳ Ｐゴシック" pitchFamily="34" charset="-128"/>
            </a:endParaRPr>
          </a:p>
          <a:p>
            <a:pPr eaLnBrk="1" hangingPunct="1"/>
            <a:r>
              <a:rPr lang="en-US" smtClean="0">
                <a:ea typeface="ＭＳ Ｐゴシック" pitchFamily="34" charset="-128"/>
              </a:rPr>
              <a:t>An attack has an implicit concept of </a:t>
            </a:r>
            <a:r>
              <a:rPr lang="ja-JP" altLang="en-US" smtClean="0">
                <a:ea typeface="ＭＳ Ｐゴシック" pitchFamily="34" charset="-128"/>
              </a:rPr>
              <a:t>“</a:t>
            </a:r>
            <a:r>
              <a:rPr lang="en-US" altLang="ja-JP" smtClean="0">
                <a:ea typeface="ＭＳ Ｐゴシック" pitchFamily="34" charset="-128"/>
              </a:rPr>
              <a:t>intent</a:t>
            </a:r>
            <a:r>
              <a:rPr lang="ja-JP" altLang="en-US" smtClean="0">
                <a:ea typeface="ＭＳ Ｐゴシック" pitchFamily="34" charset="-128"/>
              </a:rPr>
              <a:t>”</a:t>
            </a:r>
            <a:endParaRPr lang="en-US" altLang="ja-JP" smtClean="0">
              <a:ea typeface="ＭＳ Ｐゴシック" pitchFamily="34" charset="-128"/>
            </a:endParaRPr>
          </a:p>
          <a:p>
            <a:pPr lvl="1" eaLnBrk="1" hangingPunct="1"/>
            <a:r>
              <a:rPr lang="en-US" smtClean="0">
                <a:ea typeface="ＭＳ Ｐゴシック" pitchFamily="34" charset="-128"/>
              </a:rPr>
              <a:t>Router mis-configuration or server crash can also cause loss of availability, but they are not attacks</a:t>
            </a:r>
          </a:p>
          <a:p>
            <a:pPr lvl="1" eaLnBrk="1" hangingPunct="1"/>
            <a:endParaRPr lang="en-US" smtClean="0">
              <a:ea typeface="ＭＳ Ｐゴシック" pitchFamily="34" charset="-128"/>
            </a:endParaRPr>
          </a:p>
          <a:p>
            <a:pPr lvl="1" eaLnBrk="1" hangingPunct="1"/>
            <a:endParaRPr lang="en-US" smtClean="0">
              <a:ea typeface="ＭＳ Ｐゴシック"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ea typeface="ＭＳ Ｐゴシック" pitchFamily="34" charset="-128"/>
              </a:rPr>
              <a:t>Chapter 1: Introduction</a:t>
            </a:r>
          </a:p>
        </p:txBody>
      </p:sp>
      <p:sp>
        <p:nvSpPr>
          <p:cNvPr id="6147" name="Rectangle 3"/>
          <p:cNvSpPr>
            <a:spLocks noGrp="1" noChangeArrowheads="1"/>
          </p:cNvSpPr>
          <p:nvPr>
            <p:ph type="body" idx="1"/>
          </p:nvPr>
        </p:nvSpPr>
        <p:spPr/>
        <p:txBody>
          <a:bodyPr/>
          <a:lstStyle/>
          <a:p>
            <a:r>
              <a:rPr lang="en-US" smtClean="0">
                <a:ea typeface="ＭＳ Ｐゴシック" pitchFamily="34" charset="-128"/>
              </a:rPr>
              <a:t>Components of computer security</a:t>
            </a:r>
          </a:p>
          <a:p>
            <a:r>
              <a:rPr lang="en-US" smtClean="0">
                <a:ea typeface="ＭＳ Ｐゴシック" pitchFamily="34" charset="-128"/>
              </a:rPr>
              <a:t>Threats</a:t>
            </a:r>
          </a:p>
          <a:p>
            <a:r>
              <a:rPr lang="en-US" smtClean="0">
                <a:ea typeface="ＭＳ Ｐゴシック" pitchFamily="34" charset="-128"/>
              </a:rPr>
              <a:t>Policies and mechanisms</a:t>
            </a:r>
          </a:p>
          <a:p>
            <a:r>
              <a:rPr lang="en-US" smtClean="0">
                <a:ea typeface="ＭＳ Ｐゴシック" pitchFamily="34" charset="-128"/>
              </a:rPr>
              <a:t>The role of trust</a:t>
            </a:r>
          </a:p>
          <a:p>
            <a:r>
              <a:rPr lang="en-US" smtClean="0">
                <a:ea typeface="ＭＳ Ｐゴシック" pitchFamily="34" charset="-128"/>
              </a:rPr>
              <a:t>Assurance</a:t>
            </a:r>
          </a:p>
          <a:p>
            <a:r>
              <a:rPr lang="en-US" smtClean="0">
                <a:ea typeface="ＭＳ Ｐゴシック" pitchFamily="34" charset="-128"/>
              </a:rPr>
              <a:t>Operational Issues</a:t>
            </a:r>
          </a:p>
          <a:p>
            <a:r>
              <a:rPr lang="en-US" smtClean="0">
                <a:ea typeface="ＭＳ Ｐゴシック" pitchFamily="34" charset="-128"/>
              </a:rPr>
              <a:t>Human Issues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8229600" cy="1143000"/>
          </a:xfrm>
        </p:spPr>
        <p:txBody>
          <a:bodyPr/>
          <a:lstStyle/>
          <a:p>
            <a:pPr eaLnBrk="1" hangingPunct="1"/>
            <a:r>
              <a:rPr lang="en-US" sz="3200" smtClean="0">
                <a:ea typeface="ＭＳ Ｐゴシック" pitchFamily="34" charset="-128"/>
              </a:rPr>
              <a:t>Friends and enemies: Alice, Bob, Trudy</a:t>
            </a:r>
            <a:endParaRPr lang="en-US" smtClean="0">
              <a:ea typeface="ＭＳ Ｐゴシック" pitchFamily="34" charset="-128"/>
            </a:endParaRPr>
          </a:p>
        </p:txBody>
      </p:sp>
      <p:sp>
        <p:nvSpPr>
          <p:cNvPr id="24579" name="Rectangle 3"/>
          <p:cNvSpPr>
            <a:spLocks noGrp="1" noChangeArrowheads="1"/>
          </p:cNvSpPr>
          <p:nvPr>
            <p:ph type="body" sz="half" idx="1"/>
          </p:nvPr>
        </p:nvSpPr>
        <p:spPr>
          <a:xfrm>
            <a:off x="533400" y="1282700"/>
            <a:ext cx="8142288" cy="1617663"/>
          </a:xfrm>
        </p:spPr>
        <p:txBody>
          <a:bodyPr/>
          <a:lstStyle/>
          <a:p>
            <a:pPr eaLnBrk="1" hangingPunct="1"/>
            <a:r>
              <a:rPr lang="en-US" sz="2200" smtClean="0">
                <a:ea typeface="ＭＳ Ｐゴシック" pitchFamily="34" charset="-128"/>
              </a:rPr>
              <a:t>well-known in network security world</a:t>
            </a:r>
          </a:p>
          <a:p>
            <a:pPr eaLnBrk="1" hangingPunct="1"/>
            <a:r>
              <a:rPr lang="en-US" sz="2200" smtClean="0">
                <a:ea typeface="ＭＳ Ｐゴシック" pitchFamily="34" charset="-128"/>
              </a:rPr>
              <a:t>Bob, Alice (Friends) want to communicate </a:t>
            </a:r>
            <a:r>
              <a:rPr lang="ja-JP" altLang="en-US" sz="2200" smtClean="0">
                <a:ea typeface="ＭＳ Ｐゴシック" pitchFamily="34" charset="-128"/>
              </a:rPr>
              <a:t>“</a:t>
            </a:r>
            <a:r>
              <a:rPr lang="en-US" altLang="ja-JP" sz="2200" smtClean="0">
                <a:ea typeface="ＭＳ Ｐゴシック" pitchFamily="34" charset="-128"/>
              </a:rPr>
              <a:t>securely</a:t>
            </a:r>
            <a:r>
              <a:rPr lang="ja-JP" altLang="en-US" sz="2200" smtClean="0">
                <a:ea typeface="ＭＳ Ｐゴシック" pitchFamily="34" charset="-128"/>
              </a:rPr>
              <a:t>”</a:t>
            </a:r>
            <a:endParaRPr lang="en-US" altLang="ja-JP" sz="2200" smtClean="0">
              <a:ea typeface="ＭＳ Ｐゴシック" pitchFamily="34" charset="-128"/>
            </a:endParaRPr>
          </a:p>
          <a:p>
            <a:pPr eaLnBrk="1" hangingPunct="1"/>
            <a:r>
              <a:rPr lang="en-US" sz="2200" smtClean="0">
                <a:ea typeface="ＭＳ Ｐゴシック" pitchFamily="34" charset="-128"/>
              </a:rPr>
              <a:t>Trudy (intruder) may intercept, delete, add messages</a:t>
            </a:r>
          </a:p>
        </p:txBody>
      </p:sp>
      <p:pic>
        <p:nvPicPr>
          <p:cNvPr id="24580" name="Picture 6" descr="Eve"/>
          <p:cNvPicPr>
            <a:picLocks noGrp="1" noChangeAspect="1" noChangeArrowheads="1"/>
          </p:cNvPicPr>
          <p:nvPr>
            <p:ph sz="half" idx="2"/>
          </p:nvPr>
        </p:nvPicPr>
        <p:blipFill>
          <a:blip r:embed="rId2"/>
          <a:srcRect/>
          <a:stretch>
            <a:fillRect/>
          </a:stretch>
        </p:blipFill>
        <p:spPr>
          <a:xfrm>
            <a:off x="4408488" y="5337175"/>
            <a:ext cx="1082675" cy="1295400"/>
          </a:xfrm>
          <a:noFill/>
        </p:spPr>
      </p:pic>
      <p:pic>
        <p:nvPicPr>
          <p:cNvPr id="24581" name="Picture 4" descr="Alice"/>
          <p:cNvPicPr>
            <a:picLocks noChangeAspect="1" noChangeArrowheads="1"/>
          </p:cNvPicPr>
          <p:nvPr/>
        </p:nvPicPr>
        <p:blipFill>
          <a:blip r:embed="rId3"/>
          <a:srcRect/>
          <a:stretch>
            <a:fillRect/>
          </a:stretch>
        </p:blipFill>
        <p:spPr bwMode="auto">
          <a:xfrm>
            <a:off x="1377950" y="3370263"/>
            <a:ext cx="698500" cy="862012"/>
          </a:xfrm>
          <a:prstGeom prst="rect">
            <a:avLst/>
          </a:prstGeom>
          <a:noFill/>
          <a:ln w="9525">
            <a:noFill/>
            <a:miter lim="800000"/>
            <a:headEnd/>
            <a:tailEnd/>
          </a:ln>
        </p:spPr>
      </p:pic>
      <p:pic>
        <p:nvPicPr>
          <p:cNvPr id="24582" name="Picture 5" descr="Bob"/>
          <p:cNvPicPr>
            <a:picLocks noChangeAspect="1" noChangeArrowheads="1"/>
          </p:cNvPicPr>
          <p:nvPr/>
        </p:nvPicPr>
        <p:blipFill>
          <a:blip r:embed="rId4"/>
          <a:srcRect/>
          <a:stretch>
            <a:fillRect/>
          </a:stretch>
        </p:blipFill>
        <p:spPr bwMode="auto">
          <a:xfrm>
            <a:off x="6981825" y="3417888"/>
            <a:ext cx="812800" cy="830262"/>
          </a:xfrm>
          <a:prstGeom prst="rect">
            <a:avLst/>
          </a:prstGeom>
          <a:noFill/>
          <a:ln w="9525">
            <a:noFill/>
            <a:miter lim="800000"/>
            <a:headEnd/>
            <a:tailEnd/>
          </a:ln>
        </p:spPr>
      </p:pic>
      <p:sp>
        <p:nvSpPr>
          <p:cNvPr id="24583" name="Rectangle 7"/>
          <p:cNvSpPr>
            <a:spLocks noChangeArrowheads="1"/>
          </p:cNvSpPr>
          <p:nvPr/>
        </p:nvSpPr>
        <p:spPr bwMode="auto">
          <a:xfrm>
            <a:off x="2052638" y="4205288"/>
            <a:ext cx="1293812" cy="80327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584" name="Text Box 8"/>
          <p:cNvSpPr txBox="1">
            <a:spLocks noChangeArrowheads="1"/>
          </p:cNvSpPr>
          <p:nvPr/>
        </p:nvSpPr>
        <p:spPr bwMode="auto">
          <a:xfrm>
            <a:off x="2084388" y="4167188"/>
            <a:ext cx="1150937" cy="822325"/>
          </a:xfrm>
          <a:prstGeom prst="rect">
            <a:avLst/>
          </a:prstGeom>
          <a:noFill/>
          <a:ln w="9525">
            <a:noFill/>
            <a:miter lim="800000"/>
            <a:headEnd/>
            <a:tailEnd/>
          </a:ln>
        </p:spPr>
        <p:txBody>
          <a:bodyPr wrap="none">
            <a:spAutoFit/>
          </a:bodyPr>
          <a:lstStyle/>
          <a:p>
            <a:pPr algn="ctr" eaLnBrk="0" hangingPunct="0"/>
            <a:r>
              <a:rPr lang="en-US" sz="2400">
                <a:solidFill>
                  <a:schemeClr val="bg1"/>
                </a:solidFill>
                <a:latin typeface="Comic Sans MS" pitchFamily="66" charset="0"/>
              </a:rPr>
              <a:t>secure</a:t>
            </a:r>
          </a:p>
          <a:p>
            <a:pPr algn="ctr" eaLnBrk="0" hangingPunct="0"/>
            <a:r>
              <a:rPr lang="en-US" sz="2400">
                <a:solidFill>
                  <a:schemeClr val="bg1"/>
                </a:solidFill>
                <a:latin typeface="Comic Sans MS" pitchFamily="66" charset="0"/>
              </a:rPr>
              <a:t>sender</a:t>
            </a:r>
          </a:p>
        </p:txBody>
      </p:sp>
      <p:sp>
        <p:nvSpPr>
          <p:cNvPr id="24585" name="Rectangle 9"/>
          <p:cNvSpPr>
            <a:spLocks noChangeArrowheads="1"/>
          </p:cNvSpPr>
          <p:nvPr/>
        </p:nvSpPr>
        <p:spPr bwMode="auto">
          <a:xfrm>
            <a:off x="5780088" y="4217988"/>
            <a:ext cx="1293812" cy="80327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586" name="Text Box 10"/>
          <p:cNvSpPr txBox="1">
            <a:spLocks noChangeArrowheads="1"/>
          </p:cNvSpPr>
          <p:nvPr/>
        </p:nvSpPr>
        <p:spPr bwMode="auto">
          <a:xfrm>
            <a:off x="5745163" y="4194175"/>
            <a:ext cx="1366837" cy="822325"/>
          </a:xfrm>
          <a:prstGeom prst="rect">
            <a:avLst/>
          </a:prstGeom>
          <a:noFill/>
          <a:ln w="9525">
            <a:noFill/>
            <a:miter lim="800000"/>
            <a:headEnd/>
            <a:tailEnd/>
          </a:ln>
        </p:spPr>
        <p:txBody>
          <a:bodyPr wrap="none">
            <a:spAutoFit/>
          </a:bodyPr>
          <a:lstStyle/>
          <a:p>
            <a:pPr algn="ctr" eaLnBrk="0" hangingPunct="0"/>
            <a:r>
              <a:rPr lang="en-US" sz="2400">
                <a:solidFill>
                  <a:schemeClr val="bg1"/>
                </a:solidFill>
                <a:latin typeface="Comic Sans MS" pitchFamily="66" charset="0"/>
              </a:rPr>
              <a:t>secure</a:t>
            </a:r>
          </a:p>
          <a:p>
            <a:pPr algn="ctr" eaLnBrk="0" hangingPunct="0"/>
            <a:r>
              <a:rPr lang="en-US" sz="2400">
                <a:solidFill>
                  <a:schemeClr val="bg1"/>
                </a:solidFill>
                <a:latin typeface="Comic Sans MS" pitchFamily="66" charset="0"/>
              </a:rPr>
              <a:t>receiver</a:t>
            </a:r>
          </a:p>
        </p:txBody>
      </p:sp>
      <p:sp>
        <p:nvSpPr>
          <p:cNvPr id="24587" name="Text Box 11"/>
          <p:cNvSpPr txBox="1">
            <a:spLocks noChangeArrowheads="1"/>
          </p:cNvSpPr>
          <p:nvPr/>
        </p:nvSpPr>
        <p:spPr bwMode="auto">
          <a:xfrm>
            <a:off x="3052763" y="3460750"/>
            <a:ext cx="1244600" cy="457200"/>
          </a:xfrm>
          <a:prstGeom prst="rect">
            <a:avLst/>
          </a:prstGeom>
          <a:noFill/>
          <a:ln w="9525">
            <a:noFill/>
            <a:miter lim="800000"/>
            <a:headEnd/>
            <a:tailEnd/>
          </a:ln>
        </p:spPr>
        <p:txBody>
          <a:bodyPr wrap="none">
            <a:spAutoFit/>
          </a:bodyPr>
          <a:lstStyle/>
          <a:p>
            <a:pPr algn="ctr" eaLnBrk="0" hangingPunct="0"/>
            <a:r>
              <a:rPr lang="en-US" sz="2400">
                <a:latin typeface="Comic Sans MS" pitchFamily="66" charset="0"/>
              </a:rPr>
              <a:t>channel</a:t>
            </a:r>
          </a:p>
        </p:txBody>
      </p:sp>
      <p:sp>
        <p:nvSpPr>
          <p:cNvPr id="24588" name="Line 12"/>
          <p:cNvSpPr>
            <a:spLocks noChangeShapeType="1"/>
          </p:cNvSpPr>
          <p:nvPr/>
        </p:nvSpPr>
        <p:spPr bwMode="auto">
          <a:xfrm>
            <a:off x="3768725" y="3883025"/>
            <a:ext cx="238125" cy="449263"/>
          </a:xfrm>
          <a:prstGeom prst="line">
            <a:avLst/>
          </a:prstGeom>
          <a:noFill/>
          <a:ln w="9525">
            <a:solidFill>
              <a:schemeClr val="tx1"/>
            </a:solidFill>
            <a:round/>
            <a:headEnd/>
            <a:tailEnd/>
          </a:ln>
        </p:spPr>
        <p:txBody>
          <a:bodyPr/>
          <a:lstStyle/>
          <a:p>
            <a:endParaRPr lang="en-US"/>
          </a:p>
        </p:txBody>
      </p:sp>
      <p:sp>
        <p:nvSpPr>
          <p:cNvPr id="24589" name="Rectangle 13"/>
          <p:cNvSpPr>
            <a:spLocks noChangeArrowheads="1"/>
          </p:cNvSpPr>
          <p:nvPr/>
        </p:nvSpPr>
        <p:spPr bwMode="auto">
          <a:xfrm>
            <a:off x="3332163" y="4403725"/>
            <a:ext cx="2447925" cy="366713"/>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4590" name="Line 14"/>
          <p:cNvSpPr>
            <a:spLocks noChangeShapeType="1"/>
          </p:cNvSpPr>
          <p:nvPr/>
        </p:nvSpPr>
        <p:spPr bwMode="auto">
          <a:xfrm flipV="1">
            <a:off x="3375025" y="4616450"/>
            <a:ext cx="2460625" cy="0"/>
          </a:xfrm>
          <a:prstGeom prst="line">
            <a:avLst/>
          </a:prstGeom>
          <a:noFill/>
          <a:ln w="76200">
            <a:solidFill>
              <a:schemeClr val="tx1"/>
            </a:solidFill>
            <a:round/>
            <a:headEnd type="triangle" w="med" len="med"/>
            <a:tailEnd type="triangle" w="med" len="med"/>
          </a:ln>
        </p:spPr>
        <p:txBody>
          <a:bodyPr/>
          <a:lstStyle/>
          <a:p>
            <a:endParaRPr lang="en-US"/>
          </a:p>
        </p:txBody>
      </p:sp>
      <p:sp>
        <p:nvSpPr>
          <p:cNvPr id="24591" name="Text Box 15"/>
          <p:cNvSpPr txBox="1">
            <a:spLocks noChangeArrowheads="1"/>
          </p:cNvSpPr>
          <p:nvPr/>
        </p:nvSpPr>
        <p:spPr bwMode="auto">
          <a:xfrm>
            <a:off x="4200525" y="3417888"/>
            <a:ext cx="1889125" cy="641350"/>
          </a:xfrm>
          <a:prstGeom prst="rect">
            <a:avLst/>
          </a:prstGeom>
          <a:noFill/>
          <a:ln w="9525">
            <a:noFill/>
            <a:miter lim="800000"/>
            <a:headEnd/>
            <a:tailEnd/>
          </a:ln>
        </p:spPr>
        <p:txBody>
          <a:bodyPr>
            <a:spAutoFit/>
          </a:bodyPr>
          <a:lstStyle/>
          <a:p>
            <a:pPr algn="ctr" eaLnBrk="0" hangingPunct="0"/>
            <a:r>
              <a:rPr lang="en-US">
                <a:latin typeface="Comic Sans MS" pitchFamily="66" charset="0"/>
              </a:rPr>
              <a:t>data, control messages</a:t>
            </a:r>
          </a:p>
        </p:txBody>
      </p:sp>
      <p:sp>
        <p:nvSpPr>
          <p:cNvPr id="24592" name="Line 16"/>
          <p:cNvSpPr>
            <a:spLocks noChangeShapeType="1"/>
          </p:cNvSpPr>
          <p:nvPr/>
        </p:nvSpPr>
        <p:spPr bwMode="auto">
          <a:xfrm>
            <a:off x="5046663" y="4035425"/>
            <a:ext cx="223837" cy="517525"/>
          </a:xfrm>
          <a:prstGeom prst="line">
            <a:avLst/>
          </a:prstGeom>
          <a:noFill/>
          <a:ln w="9525">
            <a:solidFill>
              <a:schemeClr val="tx1"/>
            </a:solidFill>
            <a:round/>
            <a:headEnd/>
            <a:tailEnd/>
          </a:ln>
        </p:spPr>
        <p:txBody>
          <a:bodyPr/>
          <a:lstStyle/>
          <a:p>
            <a:endParaRPr lang="en-US"/>
          </a:p>
        </p:txBody>
      </p:sp>
      <p:sp>
        <p:nvSpPr>
          <p:cNvPr id="24593" name="Freeform 17"/>
          <p:cNvSpPr>
            <a:spLocks/>
          </p:cNvSpPr>
          <p:nvPr/>
        </p:nvSpPr>
        <p:spPr bwMode="auto">
          <a:xfrm>
            <a:off x="3854450" y="4656138"/>
            <a:ext cx="573088"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p:spPr>
        <p:txBody>
          <a:bodyPr/>
          <a:lstStyle/>
          <a:p>
            <a:endParaRPr lang="en-US"/>
          </a:p>
        </p:txBody>
      </p:sp>
      <p:sp>
        <p:nvSpPr>
          <p:cNvPr id="24594" name="Freeform 18"/>
          <p:cNvSpPr>
            <a:spLocks/>
          </p:cNvSpPr>
          <p:nvPr/>
        </p:nvSpPr>
        <p:spPr bwMode="auto">
          <a:xfrm flipH="1">
            <a:off x="4529138" y="4654550"/>
            <a:ext cx="573087"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p:spPr>
        <p:txBody>
          <a:bodyPr/>
          <a:lstStyle/>
          <a:p>
            <a:endParaRPr lang="en-US"/>
          </a:p>
        </p:txBody>
      </p:sp>
      <p:sp>
        <p:nvSpPr>
          <p:cNvPr id="24595" name="Line 19"/>
          <p:cNvSpPr>
            <a:spLocks noChangeShapeType="1"/>
          </p:cNvSpPr>
          <p:nvPr/>
        </p:nvSpPr>
        <p:spPr bwMode="auto">
          <a:xfrm flipV="1">
            <a:off x="1279525" y="4586288"/>
            <a:ext cx="814388" cy="0"/>
          </a:xfrm>
          <a:prstGeom prst="line">
            <a:avLst/>
          </a:prstGeom>
          <a:noFill/>
          <a:ln w="28575">
            <a:solidFill>
              <a:schemeClr val="tx1"/>
            </a:solidFill>
            <a:round/>
            <a:headEnd/>
            <a:tailEnd type="triangle" w="med" len="med"/>
          </a:ln>
        </p:spPr>
        <p:txBody>
          <a:bodyPr/>
          <a:lstStyle/>
          <a:p>
            <a:endParaRPr lang="en-US"/>
          </a:p>
        </p:txBody>
      </p:sp>
      <p:sp>
        <p:nvSpPr>
          <p:cNvPr id="24596" name="Text Box 20"/>
          <p:cNvSpPr txBox="1">
            <a:spLocks noChangeArrowheads="1"/>
          </p:cNvSpPr>
          <p:nvPr/>
        </p:nvSpPr>
        <p:spPr bwMode="auto">
          <a:xfrm>
            <a:off x="504825" y="4316413"/>
            <a:ext cx="817563" cy="457200"/>
          </a:xfrm>
          <a:prstGeom prst="rect">
            <a:avLst/>
          </a:prstGeom>
          <a:noFill/>
          <a:ln w="9525">
            <a:noFill/>
            <a:miter lim="800000"/>
            <a:headEnd/>
            <a:tailEnd/>
          </a:ln>
        </p:spPr>
        <p:txBody>
          <a:bodyPr wrap="none">
            <a:spAutoFit/>
          </a:bodyPr>
          <a:lstStyle/>
          <a:p>
            <a:pPr algn="ctr" eaLnBrk="0" hangingPunct="0"/>
            <a:r>
              <a:rPr lang="en-US" sz="2400">
                <a:latin typeface="Comic Sans MS" pitchFamily="66" charset="0"/>
              </a:rPr>
              <a:t>data</a:t>
            </a:r>
          </a:p>
        </p:txBody>
      </p:sp>
      <p:sp>
        <p:nvSpPr>
          <p:cNvPr id="24597" name="Line 21"/>
          <p:cNvSpPr>
            <a:spLocks noChangeShapeType="1"/>
          </p:cNvSpPr>
          <p:nvPr/>
        </p:nvSpPr>
        <p:spPr bwMode="auto">
          <a:xfrm flipV="1">
            <a:off x="7086600" y="4556125"/>
            <a:ext cx="814388" cy="0"/>
          </a:xfrm>
          <a:prstGeom prst="line">
            <a:avLst/>
          </a:prstGeom>
          <a:noFill/>
          <a:ln w="28575">
            <a:solidFill>
              <a:schemeClr val="tx1"/>
            </a:solidFill>
            <a:round/>
            <a:headEnd/>
            <a:tailEnd type="triangle" w="med" len="med"/>
          </a:ln>
        </p:spPr>
        <p:txBody>
          <a:bodyPr/>
          <a:lstStyle/>
          <a:p>
            <a:endParaRPr lang="en-US"/>
          </a:p>
        </p:txBody>
      </p:sp>
      <p:sp>
        <p:nvSpPr>
          <p:cNvPr id="24598" name="Text Box 22"/>
          <p:cNvSpPr txBox="1">
            <a:spLocks noChangeArrowheads="1"/>
          </p:cNvSpPr>
          <p:nvPr/>
        </p:nvSpPr>
        <p:spPr bwMode="auto">
          <a:xfrm>
            <a:off x="7874000" y="4286250"/>
            <a:ext cx="817563" cy="457200"/>
          </a:xfrm>
          <a:prstGeom prst="rect">
            <a:avLst/>
          </a:prstGeom>
          <a:noFill/>
          <a:ln w="9525">
            <a:noFill/>
            <a:miter lim="800000"/>
            <a:headEnd/>
            <a:tailEnd/>
          </a:ln>
        </p:spPr>
        <p:txBody>
          <a:bodyPr wrap="none">
            <a:spAutoFit/>
          </a:bodyPr>
          <a:lstStyle/>
          <a:p>
            <a:pPr algn="ctr" eaLnBrk="0" hangingPunct="0"/>
            <a:r>
              <a:rPr lang="en-US" sz="2400">
                <a:latin typeface="Comic Sans MS" pitchFamily="66" charset="0"/>
              </a:rPr>
              <a:t>data</a:t>
            </a:r>
          </a:p>
        </p:txBody>
      </p:sp>
      <p:sp>
        <p:nvSpPr>
          <p:cNvPr id="24599" name="Text Box 23"/>
          <p:cNvSpPr txBox="1">
            <a:spLocks noChangeArrowheads="1"/>
          </p:cNvSpPr>
          <p:nvPr/>
        </p:nvSpPr>
        <p:spPr bwMode="auto">
          <a:xfrm>
            <a:off x="701675" y="3089275"/>
            <a:ext cx="900113" cy="457200"/>
          </a:xfrm>
          <a:prstGeom prst="rect">
            <a:avLst/>
          </a:prstGeom>
          <a:noFill/>
          <a:ln w="9525">
            <a:noFill/>
            <a:miter lim="800000"/>
            <a:headEnd/>
            <a:tailEnd/>
          </a:ln>
        </p:spPr>
        <p:txBody>
          <a:bodyPr wrap="none">
            <a:spAutoFit/>
          </a:bodyPr>
          <a:lstStyle/>
          <a:p>
            <a:pPr algn="ctr" eaLnBrk="0" hangingPunct="0"/>
            <a:r>
              <a:rPr lang="en-US" sz="2400">
                <a:solidFill>
                  <a:schemeClr val="accent2"/>
                </a:solidFill>
                <a:latin typeface="Comic Sans MS" pitchFamily="66" charset="0"/>
              </a:rPr>
              <a:t>Alice</a:t>
            </a:r>
          </a:p>
        </p:txBody>
      </p:sp>
      <p:sp>
        <p:nvSpPr>
          <p:cNvPr id="24600" name="Text Box 24"/>
          <p:cNvSpPr txBox="1">
            <a:spLocks noChangeArrowheads="1"/>
          </p:cNvSpPr>
          <p:nvPr/>
        </p:nvSpPr>
        <p:spPr bwMode="auto">
          <a:xfrm>
            <a:off x="7670800" y="3100388"/>
            <a:ext cx="717550" cy="457200"/>
          </a:xfrm>
          <a:prstGeom prst="rect">
            <a:avLst/>
          </a:prstGeom>
          <a:noFill/>
          <a:ln w="9525">
            <a:noFill/>
            <a:miter lim="800000"/>
            <a:headEnd/>
            <a:tailEnd/>
          </a:ln>
        </p:spPr>
        <p:txBody>
          <a:bodyPr wrap="none">
            <a:spAutoFit/>
          </a:bodyPr>
          <a:lstStyle/>
          <a:p>
            <a:pPr algn="ctr" eaLnBrk="0" hangingPunct="0"/>
            <a:r>
              <a:rPr lang="en-US" sz="2400">
                <a:solidFill>
                  <a:schemeClr val="accent2"/>
                </a:solidFill>
                <a:latin typeface="Comic Sans MS" pitchFamily="66" charset="0"/>
              </a:rPr>
              <a:t>Bob</a:t>
            </a:r>
          </a:p>
        </p:txBody>
      </p:sp>
      <p:sp>
        <p:nvSpPr>
          <p:cNvPr id="24601" name="Text Box 25"/>
          <p:cNvSpPr txBox="1">
            <a:spLocks noChangeArrowheads="1"/>
          </p:cNvSpPr>
          <p:nvPr/>
        </p:nvSpPr>
        <p:spPr bwMode="auto">
          <a:xfrm>
            <a:off x="3359150" y="5727700"/>
            <a:ext cx="1035050" cy="457200"/>
          </a:xfrm>
          <a:prstGeom prst="rect">
            <a:avLst/>
          </a:prstGeom>
          <a:noFill/>
          <a:ln w="9525">
            <a:noFill/>
            <a:miter lim="800000"/>
            <a:headEnd/>
            <a:tailEnd/>
          </a:ln>
        </p:spPr>
        <p:txBody>
          <a:bodyPr wrap="none">
            <a:spAutoFit/>
          </a:bodyPr>
          <a:lstStyle/>
          <a:p>
            <a:pPr algn="ctr" eaLnBrk="0" hangingPunct="0"/>
            <a:r>
              <a:rPr lang="en-US" sz="2400">
                <a:solidFill>
                  <a:schemeClr val="accent2"/>
                </a:solidFill>
                <a:latin typeface="Comic Sans MS" pitchFamily="66" charset="0"/>
              </a:rPr>
              <a:t>Trudy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304800"/>
            <a:ext cx="8428038" cy="1554163"/>
          </a:xfrm>
          <a:noFill/>
        </p:spPr>
        <p:txBody>
          <a:bodyPr lIns="92075" tIns="46038" rIns="92075" bIns="46038"/>
          <a:lstStyle/>
          <a:p>
            <a:pPr eaLnBrk="1" hangingPunct="1"/>
            <a:r>
              <a:rPr lang="en-US" sz="3600" smtClean="0">
                <a:ea typeface="ＭＳ Ｐゴシック" pitchFamily="34" charset="-128"/>
              </a:rPr>
              <a:t>Eavesdropping - Message Interception (Attack on Confidentiality)</a:t>
            </a:r>
          </a:p>
        </p:txBody>
      </p:sp>
      <p:sp>
        <p:nvSpPr>
          <p:cNvPr id="25603" name="Rectangle 3"/>
          <p:cNvSpPr>
            <a:spLocks noGrp="1" noChangeArrowheads="1"/>
          </p:cNvSpPr>
          <p:nvPr>
            <p:ph idx="1"/>
          </p:nvPr>
        </p:nvSpPr>
        <p:spPr>
          <a:xfrm>
            <a:off x="1143000" y="1905000"/>
            <a:ext cx="7772400" cy="1981200"/>
          </a:xfrm>
        </p:spPr>
        <p:txBody>
          <a:bodyPr lIns="92075" tIns="46038" rIns="92075" bIns="46038"/>
          <a:lstStyle/>
          <a:p>
            <a:pPr eaLnBrk="1" hangingPunct="1"/>
            <a:r>
              <a:rPr lang="en-US" smtClean="0">
                <a:ea typeface="ＭＳ Ｐゴシック" pitchFamily="34" charset="-128"/>
              </a:rPr>
              <a:t>Unauthorized access to information</a:t>
            </a:r>
          </a:p>
          <a:p>
            <a:pPr eaLnBrk="1" hangingPunct="1"/>
            <a:r>
              <a:rPr lang="en-US" smtClean="0">
                <a:ea typeface="ＭＳ Ｐゴシック" pitchFamily="34" charset="-128"/>
              </a:rPr>
              <a:t>Packet sniffers and wiretappers</a:t>
            </a:r>
          </a:p>
          <a:p>
            <a:pPr eaLnBrk="1" hangingPunct="1"/>
            <a:r>
              <a:rPr lang="en-US" smtClean="0">
                <a:ea typeface="ＭＳ Ｐゴシック" pitchFamily="34" charset="-128"/>
              </a:rPr>
              <a:t>Illicit copying of files and programs</a:t>
            </a:r>
          </a:p>
        </p:txBody>
      </p:sp>
      <p:sp>
        <p:nvSpPr>
          <p:cNvPr id="25604" name="Rectangle 4"/>
          <p:cNvSpPr>
            <a:spLocks noChangeArrowheads="1"/>
          </p:cNvSpPr>
          <p:nvPr/>
        </p:nvSpPr>
        <p:spPr bwMode="auto">
          <a:xfrm>
            <a:off x="1758950" y="4044950"/>
            <a:ext cx="6540500" cy="24257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5605" name="Oval 5"/>
          <p:cNvSpPr>
            <a:spLocks noChangeArrowheads="1"/>
          </p:cNvSpPr>
          <p:nvPr/>
        </p:nvSpPr>
        <p:spPr bwMode="auto">
          <a:xfrm>
            <a:off x="2444750" y="4273550"/>
            <a:ext cx="1054100" cy="1054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06" name="Oval 6"/>
          <p:cNvSpPr>
            <a:spLocks noChangeArrowheads="1"/>
          </p:cNvSpPr>
          <p:nvPr/>
        </p:nvSpPr>
        <p:spPr bwMode="auto">
          <a:xfrm>
            <a:off x="6559550" y="4273550"/>
            <a:ext cx="1054100" cy="1054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07" name="Line 7"/>
          <p:cNvSpPr>
            <a:spLocks noChangeShapeType="1"/>
          </p:cNvSpPr>
          <p:nvPr/>
        </p:nvSpPr>
        <p:spPr bwMode="auto">
          <a:xfrm>
            <a:off x="3505200" y="4876800"/>
            <a:ext cx="3048000"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25608" name="Rectangle 8"/>
          <p:cNvSpPr>
            <a:spLocks noChangeArrowheads="1"/>
          </p:cNvSpPr>
          <p:nvPr/>
        </p:nvSpPr>
        <p:spPr bwMode="auto">
          <a:xfrm>
            <a:off x="2803525" y="4632325"/>
            <a:ext cx="404813" cy="457200"/>
          </a:xfrm>
          <a:prstGeom prst="rect">
            <a:avLst/>
          </a:prstGeom>
          <a:noFill/>
          <a:ln w="9525">
            <a:noFill/>
            <a:miter lim="800000"/>
            <a:headEnd/>
            <a:tailEnd/>
          </a:ln>
        </p:spPr>
        <p:txBody>
          <a:bodyPr wrap="none" lIns="92075" tIns="46038" rIns="92075" bIns="46038">
            <a:spAutoFit/>
          </a:bodyPr>
          <a:lstStyle/>
          <a:p>
            <a:pPr eaLnBrk="0" hangingPunct="0"/>
            <a:r>
              <a:rPr lang="en-US" sz="2400">
                <a:latin typeface="Times New Roman" pitchFamily="18" charset="0"/>
              </a:rPr>
              <a:t>A</a:t>
            </a:r>
          </a:p>
        </p:txBody>
      </p:sp>
      <p:sp>
        <p:nvSpPr>
          <p:cNvPr id="25609" name="Rectangle 9"/>
          <p:cNvSpPr>
            <a:spLocks noChangeArrowheads="1"/>
          </p:cNvSpPr>
          <p:nvPr/>
        </p:nvSpPr>
        <p:spPr bwMode="auto">
          <a:xfrm>
            <a:off x="6918325" y="4556125"/>
            <a:ext cx="387350" cy="457200"/>
          </a:xfrm>
          <a:prstGeom prst="rect">
            <a:avLst/>
          </a:prstGeom>
          <a:noFill/>
          <a:ln w="9525">
            <a:noFill/>
            <a:miter lim="800000"/>
            <a:headEnd/>
            <a:tailEnd/>
          </a:ln>
        </p:spPr>
        <p:txBody>
          <a:bodyPr wrap="none" lIns="92075" tIns="46038" rIns="92075" bIns="46038">
            <a:spAutoFit/>
          </a:bodyPr>
          <a:lstStyle/>
          <a:p>
            <a:pPr eaLnBrk="0" hangingPunct="0"/>
            <a:r>
              <a:rPr lang="en-US" sz="2400">
                <a:latin typeface="Times New Roman" pitchFamily="18" charset="0"/>
              </a:rPr>
              <a:t>B</a:t>
            </a:r>
          </a:p>
        </p:txBody>
      </p:sp>
      <p:sp>
        <p:nvSpPr>
          <p:cNvPr id="25610" name="Arc 10"/>
          <p:cNvSpPr>
            <a:spLocks/>
          </p:cNvSpPr>
          <p:nvPr/>
        </p:nvSpPr>
        <p:spPr bwMode="auto">
          <a:xfrm>
            <a:off x="4419600" y="4878388"/>
            <a:ext cx="763588" cy="990600"/>
          </a:xfrm>
          <a:custGeom>
            <a:avLst/>
            <a:gdLst>
              <a:gd name="T0" fmla="*/ 0 w 21645"/>
              <a:gd name="T1" fmla="*/ 0 h 21600"/>
              <a:gd name="T2" fmla="*/ 2147483647 w 21645"/>
              <a:gd name="T3" fmla="*/ 2147483647 h 21600"/>
              <a:gd name="T4" fmla="*/ 2147483647 w 21645"/>
              <a:gd name="T5" fmla="*/ 2147483647 h 21600"/>
              <a:gd name="T6" fmla="*/ 0 60000 65536"/>
              <a:gd name="T7" fmla="*/ 0 60000 65536"/>
              <a:gd name="T8" fmla="*/ 0 60000 65536"/>
              <a:gd name="T9" fmla="*/ 0 w 21645"/>
              <a:gd name="T10" fmla="*/ 0 h 21600"/>
              <a:gd name="T11" fmla="*/ 21645 w 21645"/>
              <a:gd name="T12" fmla="*/ 21600 h 21600"/>
            </a:gdLst>
            <a:ahLst/>
            <a:cxnLst>
              <a:cxn ang="T6">
                <a:pos x="T0" y="T1"/>
              </a:cxn>
              <a:cxn ang="T7">
                <a:pos x="T2" y="T3"/>
              </a:cxn>
              <a:cxn ang="T8">
                <a:pos x="T4" y="T5"/>
              </a:cxn>
            </a:cxnLst>
            <a:rect l="T9" t="T10" r="T11" b="T12"/>
            <a:pathLst>
              <a:path w="21645" h="21600" fill="none" extrusionOk="0">
                <a:moveTo>
                  <a:pt x="0" y="0"/>
                </a:moveTo>
                <a:cubicBezTo>
                  <a:pt x="15" y="0"/>
                  <a:pt x="30" y="-1"/>
                  <a:pt x="45" y="-1"/>
                </a:cubicBezTo>
                <a:cubicBezTo>
                  <a:pt x="11974" y="-1"/>
                  <a:pt x="21645" y="9670"/>
                  <a:pt x="21645" y="21600"/>
                </a:cubicBezTo>
              </a:path>
              <a:path w="21645" h="21600" stroke="0" extrusionOk="0">
                <a:moveTo>
                  <a:pt x="0" y="0"/>
                </a:moveTo>
                <a:cubicBezTo>
                  <a:pt x="15" y="0"/>
                  <a:pt x="30" y="-1"/>
                  <a:pt x="45" y="-1"/>
                </a:cubicBezTo>
                <a:cubicBezTo>
                  <a:pt x="11974" y="-1"/>
                  <a:pt x="21645" y="9670"/>
                  <a:pt x="21645" y="21600"/>
                </a:cubicBezTo>
                <a:lnTo>
                  <a:pt x="45" y="21600"/>
                </a:lnTo>
                <a:lnTo>
                  <a:pt x="0" y="0"/>
                </a:lnTo>
                <a:close/>
              </a:path>
            </a:pathLst>
          </a:custGeom>
          <a:noFill/>
          <a:ln w="12700" cap="rnd">
            <a:solidFill>
              <a:schemeClr val="tx1"/>
            </a:solidFill>
            <a:round/>
            <a:headEnd type="none" w="sm" len="sm"/>
            <a:tailEnd type="stealth" w="med" len="med"/>
          </a:ln>
        </p:spPr>
        <p:txBody>
          <a:bodyPr wrap="none" anchor="ctr"/>
          <a:lstStyle/>
          <a:p>
            <a:endParaRPr lang="en-US"/>
          </a:p>
        </p:txBody>
      </p:sp>
      <p:sp>
        <p:nvSpPr>
          <p:cNvPr id="25611" name="Rectangle 11"/>
          <p:cNvSpPr>
            <a:spLocks noChangeArrowheads="1"/>
          </p:cNvSpPr>
          <p:nvPr/>
        </p:nvSpPr>
        <p:spPr bwMode="auto">
          <a:xfrm>
            <a:off x="4327525" y="5927725"/>
            <a:ext cx="1860550" cy="457200"/>
          </a:xfrm>
          <a:prstGeom prst="rect">
            <a:avLst/>
          </a:prstGeom>
          <a:noFill/>
          <a:ln w="9525">
            <a:noFill/>
            <a:miter lim="800000"/>
            <a:headEnd/>
            <a:tailEnd/>
          </a:ln>
        </p:spPr>
        <p:txBody>
          <a:bodyPr wrap="none" lIns="92075" tIns="46038" rIns="92075" bIns="46038">
            <a:spAutoFit/>
          </a:bodyPr>
          <a:lstStyle/>
          <a:p>
            <a:pPr eaLnBrk="0" hangingPunct="0"/>
            <a:r>
              <a:rPr lang="en-US" sz="2400">
                <a:latin typeface="Times New Roman" pitchFamily="18" charset="0"/>
              </a:rPr>
              <a:t>Eavesdropper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lIns="92075" tIns="46038" rIns="92075" bIns="46038"/>
          <a:lstStyle/>
          <a:p>
            <a:pPr eaLnBrk="1" hangingPunct="1"/>
            <a:r>
              <a:rPr lang="en-US" smtClean="0">
                <a:ea typeface="ＭＳ Ｐゴシック" pitchFamily="34" charset="-128"/>
              </a:rPr>
              <a:t>Integrity Attack - Tampering With Messages</a:t>
            </a:r>
          </a:p>
        </p:txBody>
      </p:sp>
      <p:sp>
        <p:nvSpPr>
          <p:cNvPr id="26627" name="Rectangle 3"/>
          <p:cNvSpPr>
            <a:spLocks noGrp="1" noChangeArrowheads="1"/>
          </p:cNvSpPr>
          <p:nvPr>
            <p:ph idx="1"/>
          </p:nvPr>
        </p:nvSpPr>
        <p:spPr>
          <a:xfrm>
            <a:off x="457200" y="1600200"/>
            <a:ext cx="8229600" cy="2263775"/>
          </a:xfrm>
        </p:spPr>
        <p:txBody>
          <a:bodyPr lIns="92075" tIns="46038" rIns="92075" bIns="46038"/>
          <a:lstStyle/>
          <a:p>
            <a:pPr eaLnBrk="1" hangingPunct="1"/>
            <a:r>
              <a:rPr lang="en-US" smtClean="0">
                <a:ea typeface="ＭＳ Ｐゴシック" pitchFamily="34" charset="-128"/>
              </a:rPr>
              <a:t>Stop the flow of the message</a:t>
            </a:r>
          </a:p>
          <a:p>
            <a:pPr eaLnBrk="1" hangingPunct="1"/>
            <a:r>
              <a:rPr lang="en-US" smtClean="0">
                <a:ea typeface="ＭＳ Ｐゴシック" pitchFamily="34" charset="-128"/>
              </a:rPr>
              <a:t>Delay and optionally modify the message</a:t>
            </a:r>
          </a:p>
          <a:p>
            <a:pPr eaLnBrk="1" hangingPunct="1"/>
            <a:r>
              <a:rPr lang="en-US" smtClean="0">
                <a:ea typeface="ＭＳ Ｐゴシック" pitchFamily="34" charset="-128"/>
              </a:rPr>
              <a:t>Release the message again</a:t>
            </a:r>
          </a:p>
        </p:txBody>
      </p:sp>
      <p:sp>
        <p:nvSpPr>
          <p:cNvPr id="26628" name="Rectangle 4"/>
          <p:cNvSpPr>
            <a:spLocks noChangeArrowheads="1"/>
          </p:cNvSpPr>
          <p:nvPr/>
        </p:nvSpPr>
        <p:spPr bwMode="auto">
          <a:xfrm>
            <a:off x="1758950" y="4044950"/>
            <a:ext cx="6540500" cy="24257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6629" name="Oval 5"/>
          <p:cNvSpPr>
            <a:spLocks noChangeArrowheads="1"/>
          </p:cNvSpPr>
          <p:nvPr/>
        </p:nvSpPr>
        <p:spPr bwMode="auto">
          <a:xfrm>
            <a:off x="2444750" y="4273550"/>
            <a:ext cx="1054100" cy="1054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6630" name="Oval 6"/>
          <p:cNvSpPr>
            <a:spLocks noChangeArrowheads="1"/>
          </p:cNvSpPr>
          <p:nvPr/>
        </p:nvSpPr>
        <p:spPr bwMode="auto">
          <a:xfrm>
            <a:off x="6559550" y="4273550"/>
            <a:ext cx="1054100" cy="1054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6631" name="Line 7"/>
          <p:cNvSpPr>
            <a:spLocks noChangeShapeType="1"/>
          </p:cNvSpPr>
          <p:nvPr/>
        </p:nvSpPr>
        <p:spPr bwMode="auto">
          <a:xfrm>
            <a:off x="3505200" y="4876800"/>
            <a:ext cx="7620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6632" name="Rectangle 8"/>
          <p:cNvSpPr>
            <a:spLocks noChangeArrowheads="1"/>
          </p:cNvSpPr>
          <p:nvPr/>
        </p:nvSpPr>
        <p:spPr bwMode="auto">
          <a:xfrm>
            <a:off x="2803525" y="4632325"/>
            <a:ext cx="404813" cy="457200"/>
          </a:xfrm>
          <a:prstGeom prst="rect">
            <a:avLst/>
          </a:prstGeom>
          <a:noFill/>
          <a:ln w="9525">
            <a:noFill/>
            <a:miter lim="800000"/>
            <a:headEnd/>
            <a:tailEnd/>
          </a:ln>
        </p:spPr>
        <p:txBody>
          <a:bodyPr wrap="none" lIns="92075" tIns="46038" rIns="92075" bIns="46038">
            <a:spAutoFit/>
          </a:bodyPr>
          <a:lstStyle/>
          <a:p>
            <a:pPr eaLnBrk="0" hangingPunct="0"/>
            <a:r>
              <a:rPr lang="en-US" sz="2400">
                <a:latin typeface="Times New Roman" pitchFamily="18" charset="0"/>
              </a:rPr>
              <a:t>A</a:t>
            </a:r>
          </a:p>
        </p:txBody>
      </p:sp>
      <p:sp>
        <p:nvSpPr>
          <p:cNvPr id="26633" name="Rectangle 9"/>
          <p:cNvSpPr>
            <a:spLocks noChangeArrowheads="1"/>
          </p:cNvSpPr>
          <p:nvPr/>
        </p:nvSpPr>
        <p:spPr bwMode="auto">
          <a:xfrm>
            <a:off x="6918325" y="4556125"/>
            <a:ext cx="387350" cy="457200"/>
          </a:xfrm>
          <a:prstGeom prst="rect">
            <a:avLst/>
          </a:prstGeom>
          <a:noFill/>
          <a:ln w="9525">
            <a:noFill/>
            <a:miter lim="800000"/>
            <a:headEnd/>
            <a:tailEnd/>
          </a:ln>
        </p:spPr>
        <p:txBody>
          <a:bodyPr wrap="none" lIns="92075" tIns="46038" rIns="92075" bIns="46038">
            <a:spAutoFit/>
          </a:bodyPr>
          <a:lstStyle/>
          <a:p>
            <a:pPr eaLnBrk="0" hangingPunct="0"/>
            <a:r>
              <a:rPr lang="en-US" sz="2400">
                <a:latin typeface="Times New Roman" pitchFamily="18" charset="0"/>
              </a:rPr>
              <a:t>B</a:t>
            </a:r>
          </a:p>
        </p:txBody>
      </p:sp>
      <p:sp>
        <p:nvSpPr>
          <p:cNvPr id="26634" name="Arc 10"/>
          <p:cNvSpPr>
            <a:spLocks/>
          </p:cNvSpPr>
          <p:nvPr/>
        </p:nvSpPr>
        <p:spPr bwMode="auto">
          <a:xfrm>
            <a:off x="4114800" y="4878388"/>
            <a:ext cx="763588" cy="990600"/>
          </a:xfrm>
          <a:custGeom>
            <a:avLst/>
            <a:gdLst>
              <a:gd name="T0" fmla="*/ 0 w 21645"/>
              <a:gd name="T1" fmla="*/ 0 h 21600"/>
              <a:gd name="T2" fmla="*/ 2147483647 w 21645"/>
              <a:gd name="T3" fmla="*/ 2147483647 h 21600"/>
              <a:gd name="T4" fmla="*/ 2147483647 w 21645"/>
              <a:gd name="T5" fmla="*/ 2147483647 h 21600"/>
              <a:gd name="T6" fmla="*/ 0 60000 65536"/>
              <a:gd name="T7" fmla="*/ 0 60000 65536"/>
              <a:gd name="T8" fmla="*/ 0 60000 65536"/>
              <a:gd name="T9" fmla="*/ 0 w 21645"/>
              <a:gd name="T10" fmla="*/ 0 h 21600"/>
              <a:gd name="T11" fmla="*/ 21645 w 21645"/>
              <a:gd name="T12" fmla="*/ 21600 h 21600"/>
            </a:gdLst>
            <a:ahLst/>
            <a:cxnLst>
              <a:cxn ang="T6">
                <a:pos x="T0" y="T1"/>
              </a:cxn>
              <a:cxn ang="T7">
                <a:pos x="T2" y="T3"/>
              </a:cxn>
              <a:cxn ang="T8">
                <a:pos x="T4" y="T5"/>
              </a:cxn>
            </a:cxnLst>
            <a:rect l="T9" t="T10" r="T11" b="T12"/>
            <a:pathLst>
              <a:path w="21645" h="21600" fill="none" extrusionOk="0">
                <a:moveTo>
                  <a:pt x="0" y="0"/>
                </a:moveTo>
                <a:cubicBezTo>
                  <a:pt x="15" y="0"/>
                  <a:pt x="30" y="-1"/>
                  <a:pt x="45" y="-1"/>
                </a:cubicBezTo>
                <a:cubicBezTo>
                  <a:pt x="11974" y="-1"/>
                  <a:pt x="21645" y="9670"/>
                  <a:pt x="21645" y="21600"/>
                </a:cubicBezTo>
              </a:path>
              <a:path w="21645" h="21600" stroke="0" extrusionOk="0">
                <a:moveTo>
                  <a:pt x="0" y="0"/>
                </a:moveTo>
                <a:cubicBezTo>
                  <a:pt x="15" y="0"/>
                  <a:pt x="30" y="-1"/>
                  <a:pt x="45" y="-1"/>
                </a:cubicBezTo>
                <a:cubicBezTo>
                  <a:pt x="11974" y="-1"/>
                  <a:pt x="21645" y="9670"/>
                  <a:pt x="21645" y="21600"/>
                </a:cubicBezTo>
                <a:lnTo>
                  <a:pt x="45" y="21600"/>
                </a:lnTo>
                <a:lnTo>
                  <a:pt x="0" y="0"/>
                </a:lnTo>
                <a:close/>
              </a:path>
            </a:pathLst>
          </a:custGeom>
          <a:noFill/>
          <a:ln w="12700" cap="rnd">
            <a:solidFill>
              <a:schemeClr val="tx1"/>
            </a:solidFill>
            <a:round/>
            <a:headEnd type="none" w="sm" len="sm"/>
            <a:tailEnd type="stealth" w="med" len="med"/>
          </a:ln>
        </p:spPr>
        <p:txBody>
          <a:bodyPr wrap="none" anchor="ctr"/>
          <a:lstStyle/>
          <a:p>
            <a:endParaRPr lang="en-US"/>
          </a:p>
        </p:txBody>
      </p:sp>
      <p:sp>
        <p:nvSpPr>
          <p:cNvPr id="26635" name="Rectangle 11"/>
          <p:cNvSpPr>
            <a:spLocks noChangeArrowheads="1"/>
          </p:cNvSpPr>
          <p:nvPr/>
        </p:nvSpPr>
        <p:spPr bwMode="auto">
          <a:xfrm>
            <a:off x="4327525" y="5927725"/>
            <a:ext cx="1536700" cy="457200"/>
          </a:xfrm>
          <a:prstGeom prst="rect">
            <a:avLst/>
          </a:prstGeom>
          <a:noFill/>
          <a:ln w="9525">
            <a:noFill/>
            <a:miter lim="800000"/>
            <a:headEnd/>
            <a:tailEnd/>
          </a:ln>
        </p:spPr>
        <p:txBody>
          <a:bodyPr wrap="none" lIns="92075" tIns="46038" rIns="92075" bIns="46038">
            <a:spAutoFit/>
          </a:bodyPr>
          <a:lstStyle/>
          <a:p>
            <a:pPr eaLnBrk="0" hangingPunct="0"/>
            <a:r>
              <a:rPr lang="en-US" sz="2400">
                <a:latin typeface="Times New Roman" pitchFamily="18" charset="0"/>
              </a:rPr>
              <a:t>Perpetrator</a:t>
            </a:r>
          </a:p>
        </p:txBody>
      </p:sp>
      <p:sp>
        <p:nvSpPr>
          <p:cNvPr id="26636" name="Line 12"/>
          <p:cNvSpPr>
            <a:spLocks noChangeShapeType="1"/>
          </p:cNvSpPr>
          <p:nvPr/>
        </p:nvSpPr>
        <p:spPr bwMode="auto">
          <a:xfrm>
            <a:off x="5791200" y="4876800"/>
            <a:ext cx="762000"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26637" name="Arc 13"/>
          <p:cNvSpPr>
            <a:spLocks/>
          </p:cNvSpPr>
          <p:nvPr/>
        </p:nvSpPr>
        <p:spPr bwMode="auto">
          <a:xfrm>
            <a:off x="5259388" y="4878388"/>
            <a:ext cx="533400" cy="9144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95"/>
                  <a:pt x="9631" y="35"/>
                  <a:pt x="21536" y="0"/>
                </a:cubicBezTo>
              </a:path>
              <a:path w="21600" h="21600" stroke="0" extrusionOk="0">
                <a:moveTo>
                  <a:pt x="-1" y="21599"/>
                </a:moveTo>
                <a:cubicBezTo>
                  <a:pt x="-1" y="9695"/>
                  <a:pt x="9631" y="35"/>
                  <a:pt x="21536" y="0"/>
                </a:cubicBezTo>
                <a:lnTo>
                  <a:pt x="21600" y="21600"/>
                </a:lnTo>
                <a:lnTo>
                  <a:pt x="-1" y="21599"/>
                </a:lnTo>
                <a:close/>
              </a:path>
            </a:pathLst>
          </a:custGeom>
          <a:noFill/>
          <a:ln w="12700" cap="rnd">
            <a:solidFill>
              <a:schemeClr val="tx1"/>
            </a:solidFill>
            <a:round/>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533400"/>
            <a:ext cx="8305800" cy="990600"/>
          </a:xfrm>
          <a:noFill/>
        </p:spPr>
        <p:txBody>
          <a:bodyPr lIns="92075" tIns="46038" rIns="92075" bIns="46038"/>
          <a:lstStyle/>
          <a:p>
            <a:pPr eaLnBrk="1" hangingPunct="1"/>
            <a:r>
              <a:rPr lang="en-US" smtClean="0">
                <a:ea typeface="ＭＳ Ｐゴシック" pitchFamily="34" charset="-128"/>
              </a:rPr>
              <a:t>Authenticity Attack - Fabrication</a:t>
            </a:r>
          </a:p>
        </p:txBody>
      </p:sp>
      <p:sp>
        <p:nvSpPr>
          <p:cNvPr id="27651" name="Rectangle 3"/>
          <p:cNvSpPr>
            <a:spLocks noGrp="1" noChangeArrowheads="1"/>
          </p:cNvSpPr>
          <p:nvPr>
            <p:ph idx="1"/>
          </p:nvPr>
        </p:nvSpPr>
        <p:spPr>
          <a:xfrm>
            <a:off x="533400" y="1676400"/>
            <a:ext cx="8229600" cy="1905000"/>
          </a:xfrm>
        </p:spPr>
        <p:txBody>
          <a:bodyPr lIns="92075" tIns="46038" rIns="92075" bIns="46038"/>
          <a:lstStyle/>
          <a:p>
            <a:pPr eaLnBrk="1" hangingPunct="1"/>
            <a:r>
              <a:rPr lang="en-US" smtClean="0">
                <a:ea typeface="ＭＳ Ｐゴシック" pitchFamily="34" charset="-128"/>
              </a:rPr>
              <a:t>Unauthorized assumption of other</a:t>
            </a:r>
            <a:r>
              <a:rPr lang="ja-JP" altLang="en-US" smtClean="0">
                <a:ea typeface="ＭＳ Ｐゴシック" pitchFamily="34" charset="-128"/>
              </a:rPr>
              <a:t>’</a:t>
            </a:r>
            <a:r>
              <a:rPr lang="en-US" altLang="ja-JP" smtClean="0">
                <a:ea typeface="ＭＳ Ｐゴシック" pitchFamily="34" charset="-128"/>
              </a:rPr>
              <a:t>s identity</a:t>
            </a:r>
          </a:p>
          <a:p>
            <a:pPr eaLnBrk="1" hangingPunct="1"/>
            <a:r>
              <a:rPr lang="en-US" smtClean="0">
                <a:ea typeface="ＭＳ Ｐゴシック" pitchFamily="34" charset="-128"/>
              </a:rPr>
              <a:t>Generate and distribute objects under this identity</a:t>
            </a:r>
          </a:p>
        </p:txBody>
      </p:sp>
      <p:sp>
        <p:nvSpPr>
          <p:cNvPr id="27652" name="Rectangle 4"/>
          <p:cNvSpPr>
            <a:spLocks noChangeArrowheads="1"/>
          </p:cNvSpPr>
          <p:nvPr/>
        </p:nvSpPr>
        <p:spPr bwMode="auto">
          <a:xfrm>
            <a:off x="1758950" y="4044950"/>
            <a:ext cx="6540500" cy="24257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7653" name="Oval 5"/>
          <p:cNvSpPr>
            <a:spLocks noChangeArrowheads="1"/>
          </p:cNvSpPr>
          <p:nvPr/>
        </p:nvSpPr>
        <p:spPr bwMode="auto">
          <a:xfrm>
            <a:off x="2444750" y="4273550"/>
            <a:ext cx="1054100" cy="1054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54" name="Oval 6"/>
          <p:cNvSpPr>
            <a:spLocks noChangeArrowheads="1"/>
          </p:cNvSpPr>
          <p:nvPr/>
        </p:nvSpPr>
        <p:spPr bwMode="auto">
          <a:xfrm>
            <a:off x="6559550" y="4273550"/>
            <a:ext cx="1054100" cy="1054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7655" name="Rectangle 7"/>
          <p:cNvSpPr>
            <a:spLocks noChangeArrowheads="1"/>
          </p:cNvSpPr>
          <p:nvPr/>
        </p:nvSpPr>
        <p:spPr bwMode="auto">
          <a:xfrm>
            <a:off x="2803525" y="4632325"/>
            <a:ext cx="404813" cy="457200"/>
          </a:xfrm>
          <a:prstGeom prst="rect">
            <a:avLst/>
          </a:prstGeom>
          <a:noFill/>
          <a:ln w="9525">
            <a:noFill/>
            <a:miter lim="800000"/>
            <a:headEnd/>
            <a:tailEnd/>
          </a:ln>
        </p:spPr>
        <p:txBody>
          <a:bodyPr wrap="none" lIns="92075" tIns="46038" rIns="92075" bIns="46038">
            <a:spAutoFit/>
          </a:bodyPr>
          <a:lstStyle/>
          <a:p>
            <a:pPr eaLnBrk="0" hangingPunct="0"/>
            <a:r>
              <a:rPr lang="en-US" sz="2400">
                <a:latin typeface="Times New Roman" pitchFamily="18" charset="0"/>
              </a:rPr>
              <a:t>A</a:t>
            </a:r>
          </a:p>
        </p:txBody>
      </p:sp>
      <p:sp>
        <p:nvSpPr>
          <p:cNvPr id="27656" name="Rectangle 8"/>
          <p:cNvSpPr>
            <a:spLocks noChangeArrowheads="1"/>
          </p:cNvSpPr>
          <p:nvPr/>
        </p:nvSpPr>
        <p:spPr bwMode="auto">
          <a:xfrm>
            <a:off x="6918325" y="4556125"/>
            <a:ext cx="387350" cy="457200"/>
          </a:xfrm>
          <a:prstGeom prst="rect">
            <a:avLst/>
          </a:prstGeom>
          <a:noFill/>
          <a:ln w="9525">
            <a:noFill/>
            <a:miter lim="800000"/>
            <a:headEnd/>
            <a:tailEnd/>
          </a:ln>
        </p:spPr>
        <p:txBody>
          <a:bodyPr wrap="none" lIns="92075" tIns="46038" rIns="92075" bIns="46038">
            <a:spAutoFit/>
          </a:bodyPr>
          <a:lstStyle/>
          <a:p>
            <a:pPr eaLnBrk="0" hangingPunct="0"/>
            <a:r>
              <a:rPr lang="en-US" sz="2400">
                <a:latin typeface="Times New Roman" pitchFamily="18" charset="0"/>
              </a:rPr>
              <a:t>B</a:t>
            </a:r>
          </a:p>
        </p:txBody>
      </p:sp>
      <p:sp>
        <p:nvSpPr>
          <p:cNvPr id="27657" name="Rectangle 9"/>
          <p:cNvSpPr>
            <a:spLocks noChangeArrowheads="1"/>
          </p:cNvSpPr>
          <p:nvPr/>
        </p:nvSpPr>
        <p:spPr bwMode="auto">
          <a:xfrm>
            <a:off x="4327525" y="5927725"/>
            <a:ext cx="2976563" cy="457200"/>
          </a:xfrm>
          <a:prstGeom prst="rect">
            <a:avLst/>
          </a:prstGeom>
          <a:noFill/>
          <a:ln w="9525">
            <a:noFill/>
            <a:miter lim="800000"/>
            <a:headEnd/>
            <a:tailEnd/>
          </a:ln>
        </p:spPr>
        <p:txBody>
          <a:bodyPr lIns="92075" tIns="46038" rIns="92075" bIns="46038">
            <a:spAutoFit/>
          </a:bodyPr>
          <a:lstStyle/>
          <a:p>
            <a:pPr eaLnBrk="0" hangingPunct="0"/>
            <a:r>
              <a:rPr lang="en-US" sz="2400">
                <a:latin typeface="Times New Roman" pitchFamily="18" charset="0"/>
              </a:rPr>
              <a:t>Masquerader: from A</a:t>
            </a:r>
          </a:p>
        </p:txBody>
      </p:sp>
      <p:sp>
        <p:nvSpPr>
          <p:cNvPr id="27658" name="Line 10"/>
          <p:cNvSpPr>
            <a:spLocks noChangeShapeType="1"/>
          </p:cNvSpPr>
          <p:nvPr/>
        </p:nvSpPr>
        <p:spPr bwMode="auto">
          <a:xfrm>
            <a:off x="5791200" y="4876800"/>
            <a:ext cx="762000"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27659" name="Arc 11"/>
          <p:cNvSpPr>
            <a:spLocks/>
          </p:cNvSpPr>
          <p:nvPr/>
        </p:nvSpPr>
        <p:spPr bwMode="auto">
          <a:xfrm>
            <a:off x="5259388" y="4878388"/>
            <a:ext cx="533400" cy="9144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95"/>
                  <a:pt x="9631" y="35"/>
                  <a:pt x="21536" y="0"/>
                </a:cubicBezTo>
              </a:path>
              <a:path w="21600" h="21600" stroke="0" extrusionOk="0">
                <a:moveTo>
                  <a:pt x="-1" y="21599"/>
                </a:moveTo>
                <a:cubicBezTo>
                  <a:pt x="-1" y="9695"/>
                  <a:pt x="9631" y="35"/>
                  <a:pt x="21536" y="0"/>
                </a:cubicBezTo>
                <a:lnTo>
                  <a:pt x="21600" y="21600"/>
                </a:lnTo>
                <a:lnTo>
                  <a:pt x="-1" y="21599"/>
                </a:lnTo>
                <a:close/>
              </a:path>
            </a:pathLst>
          </a:custGeom>
          <a:noFill/>
          <a:ln w="12700" cap="rnd">
            <a:solidFill>
              <a:schemeClr val="tx1"/>
            </a:solidFill>
            <a:round/>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152400"/>
            <a:ext cx="7772400" cy="1143000"/>
          </a:xfrm>
          <a:noFill/>
        </p:spPr>
        <p:txBody>
          <a:bodyPr lIns="92075" tIns="46038" rIns="92075" bIns="46038"/>
          <a:lstStyle/>
          <a:p>
            <a:pPr eaLnBrk="1" hangingPunct="1"/>
            <a:r>
              <a:rPr lang="en-US" smtClean="0">
                <a:ea typeface="ＭＳ Ｐゴシック" pitchFamily="34" charset="-128"/>
              </a:rPr>
              <a:t>Attack on Availability</a:t>
            </a:r>
          </a:p>
        </p:txBody>
      </p:sp>
      <p:sp>
        <p:nvSpPr>
          <p:cNvPr id="28675" name="Rectangle 3"/>
          <p:cNvSpPr>
            <a:spLocks noGrp="1" noChangeArrowheads="1"/>
          </p:cNvSpPr>
          <p:nvPr>
            <p:ph type="body" sz="half" idx="1"/>
          </p:nvPr>
        </p:nvSpPr>
        <p:spPr>
          <a:xfrm>
            <a:off x="381000" y="1219200"/>
            <a:ext cx="8089900" cy="5289550"/>
          </a:xfrm>
        </p:spPr>
        <p:txBody>
          <a:bodyPr lIns="92075" tIns="46038" rIns="92075" bIns="46038"/>
          <a:lstStyle/>
          <a:p>
            <a:pPr eaLnBrk="1" hangingPunct="1">
              <a:lnSpc>
                <a:spcPct val="80000"/>
              </a:lnSpc>
            </a:pPr>
            <a:r>
              <a:rPr lang="en-US" sz="2200" smtClean="0">
                <a:ea typeface="ＭＳ Ｐゴシック" pitchFamily="34" charset="-128"/>
              </a:rPr>
              <a:t>Destroy hardware (cutting fiber) or software</a:t>
            </a:r>
          </a:p>
          <a:p>
            <a:pPr eaLnBrk="1" hangingPunct="1">
              <a:lnSpc>
                <a:spcPct val="80000"/>
              </a:lnSpc>
            </a:pPr>
            <a:r>
              <a:rPr lang="en-US" sz="2200" smtClean="0">
                <a:ea typeface="ＭＳ Ｐゴシック" pitchFamily="34" charset="-128"/>
              </a:rPr>
              <a:t>Modify software in a subtle way (alias commands)</a:t>
            </a:r>
          </a:p>
          <a:p>
            <a:pPr eaLnBrk="1" hangingPunct="1">
              <a:lnSpc>
                <a:spcPct val="80000"/>
              </a:lnSpc>
            </a:pPr>
            <a:r>
              <a:rPr lang="en-US" sz="2200" smtClean="0">
                <a:ea typeface="ＭＳ Ｐゴシック" pitchFamily="34" charset="-128"/>
              </a:rPr>
              <a:t>Corrupt packets in transit</a:t>
            </a:r>
          </a:p>
          <a:p>
            <a:pPr eaLnBrk="1" hangingPunct="1">
              <a:lnSpc>
                <a:spcPct val="80000"/>
              </a:lnSpc>
            </a:pPr>
            <a:endParaRPr lang="en-US" sz="2200" smtClean="0">
              <a:ea typeface="ＭＳ Ｐゴシック" pitchFamily="34" charset="-128"/>
            </a:endParaRPr>
          </a:p>
          <a:p>
            <a:pPr eaLnBrk="1" hangingPunct="1">
              <a:lnSpc>
                <a:spcPct val="80000"/>
              </a:lnSpc>
            </a:pPr>
            <a:endParaRPr lang="en-US" sz="2200" smtClean="0">
              <a:ea typeface="ＭＳ Ｐゴシック" pitchFamily="34" charset="-128"/>
            </a:endParaRPr>
          </a:p>
          <a:p>
            <a:pPr eaLnBrk="1" hangingPunct="1">
              <a:lnSpc>
                <a:spcPct val="80000"/>
              </a:lnSpc>
            </a:pPr>
            <a:endParaRPr lang="en-US" sz="2200" smtClean="0">
              <a:ea typeface="ＭＳ Ｐゴシック" pitchFamily="34" charset="-128"/>
            </a:endParaRPr>
          </a:p>
          <a:p>
            <a:pPr eaLnBrk="1" hangingPunct="1">
              <a:lnSpc>
                <a:spcPct val="80000"/>
              </a:lnSpc>
            </a:pPr>
            <a:endParaRPr lang="en-US" sz="2200" smtClean="0">
              <a:ea typeface="ＭＳ Ｐゴシック" pitchFamily="34" charset="-128"/>
            </a:endParaRPr>
          </a:p>
          <a:p>
            <a:pPr eaLnBrk="1" hangingPunct="1">
              <a:lnSpc>
                <a:spcPct val="80000"/>
              </a:lnSpc>
            </a:pPr>
            <a:endParaRPr lang="en-US" sz="2200" smtClean="0">
              <a:ea typeface="ＭＳ Ｐゴシック" pitchFamily="34" charset="-128"/>
            </a:endParaRPr>
          </a:p>
          <a:p>
            <a:pPr eaLnBrk="1" hangingPunct="1">
              <a:lnSpc>
                <a:spcPct val="80000"/>
              </a:lnSpc>
            </a:pPr>
            <a:r>
              <a:rPr lang="en-US" sz="2200" smtClean="0">
                <a:ea typeface="ＭＳ Ｐゴシック" pitchFamily="34" charset="-128"/>
              </a:rPr>
              <a:t>Blatant </a:t>
            </a:r>
            <a:r>
              <a:rPr lang="en-US" sz="2200" i="1" smtClean="0">
                <a:ea typeface="ＭＳ Ｐゴシック" pitchFamily="34" charset="-128"/>
              </a:rPr>
              <a:t>denial of service</a:t>
            </a:r>
            <a:r>
              <a:rPr lang="en-US" sz="2200" smtClean="0">
                <a:ea typeface="ＭＳ Ｐゴシック" pitchFamily="34" charset="-128"/>
              </a:rPr>
              <a:t> (DoS):</a:t>
            </a:r>
          </a:p>
          <a:p>
            <a:pPr lvl="1" eaLnBrk="1" hangingPunct="1">
              <a:lnSpc>
                <a:spcPct val="80000"/>
              </a:lnSpc>
            </a:pPr>
            <a:r>
              <a:rPr lang="en-US" sz="1900" smtClean="0">
                <a:ea typeface="ＭＳ Ｐゴシック" pitchFamily="34" charset="-128"/>
              </a:rPr>
              <a:t>Crashing the server</a:t>
            </a:r>
          </a:p>
          <a:p>
            <a:pPr lvl="1" eaLnBrk="1" hangingPunct="1">
              <a:lnSpc>
                <a:spcPct val="80000"/>
              </a:lnSpc>
            </a:pPr>
            <a:r>
              <a:rPr lang="en-US" sz="1900" smtClean="0">
                <a:ea typeface="ＭＳ Ｐゴシック" pitchFamily="34" charset="-128"/>
              </a:rPr>
              <a:t>Overwhelm the server (use up its resource)</a:t>
            </a:r>
          </a:p>
        </p:txBody>
      </p:sp>
      <p:grpSp>
        <p:nvGrpSpPr>
          <p:cNvPr id="28676" name="Group 4"/>
          <p:cNvGrpSpPr>
            <a:grpSpLocks/>
          </p:cNvGrpSpPr>
          <p:nvPr/>
        </p:nvGrpSpPr>
        <p:grpSpPr bwMode="auto">
          <a:xfrm>
            <a:off x="1682750" y="3190875"/>
            <a:ext cx="6540500" cy="1663700"/>
            <a:chOff x="1108" y="3028"/>
            <a:chExt cx="4120" cy="1048"/>
          </a:xfrm>
        </p:grpSpPr>
        <p:sp>
          <p:nvSpPr>
            <p:cNvPr id="28677" name="Rectangle 5"/>
            <p:cNvSpPr>
              <a:spLocks noChangeArrowheads="1"/>
            </p:cNvSpPr>
            <p:nvPr/>
          </p:nvSpPr>
          <p:spPr bwMode="auto">
            <a:xfrm>
              <a:off x="1108" y="3028"/>
              <a:ext cx="4120" cy="1048"/>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8" name="Oval 6"/>
            <p:cNvSpPr>
              <a:spLocks noChangeArrowheads="1"/>
            </p:cNvSpPr>
            <p:nvPr/>
          </p:nvSpPr>
          <p:spPr bwMode="auto">
            <a:xfrm>
              <a:off x="1540" y="3172"/>
              <a:ext cx="664" cy="664"/>
            </a:xfrm>
            <a:prstGeom prst="ellipse">
              <a:avLst/>
            </a:prstGeom>
            <a:solidFill>
              <a:schemeClr val="bg1"/>
            </a:solidFill>
            <a:ln w="12700">
              <a:solidFill>
                <a:schemeClr val="tx1"/>
              </a:solidFill>
              <a:round/>
              <a:headEnd/>
              <a:tailEnd/>
            </a:ln>
          </p:spPr>
          <p:txBody>
            <a:bodyPr wrap="none" anchor="ctr"/>
            <a:lstStyle/>
            <a:p>
              <a:endParaRPr lang="en-US"/>
            </a:p>
          </p:txBody>
        </p:sp>
        <p:sp>
          <p:nvSpPr>
            <p:cNvPr id="28679" name="Oval 7"/>
            <p:cNvSpPr>
              <a:spLocks noChangeArrowheads="1"/>
            </p:cNvSpPr>
            <p:nvPr/>
          </p:nvSpPr>
          <p:spPr bwMode="auto">
            <a:xfrm>
              <a:off x="4132" y="3172"/>
              <a:ext cx="664" cy="664"/>
            </a:xfrm>
            <a:prstGeom prst="ellipse">
              <a:avLst/>
            </a:prstGeom>
            <a:solidFill>
              <a:schemeClr val="bg1"/>
            </a:solidFill>
            <a:ln w="12700">
              <a:solidFill>
                <a:schemeClr val="tx1"/>
              </a:solidFill>
              <a:round/>
              <a:headEnd/>
              <a:tailEnd/>
            </a:ln>
          </p:spPr>
          <p:txBody>
            <a:bodyPr wrap="none" anchor="ctr"/>
            <a:lstStyle/>
            <a:p>
              <a:endParaRPr lang="en-US"/>
            </a:p>
          </p:txBody>
        </p:sp>
        <p:sp>
          <p:nvSpPr>
            <p:cNvPr id="28680" name="Line 8"/>
            <p:cNvSpPr>
              <a:spLocks noChangeShapeType="1"/>
            </p:cNvSpPr>
            <p:nvPr/>
          </p:nvSpPr>
          <p:spPr bwMode="auto">
            <a:xfrm>
              <a:off x="2208" y="3552"/>
              <a:ext cx="816"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28681" name="Rectangle 9"/>
            <p:cNvSpPr>
              <a:spLocks noChangeArrowheads="1"/>
            </p:cNvSpPr>
            <p:nvPr/>
          </p:nvSpPr>
          <p:spPr bwMode="auto">
            <a:xfrm>
              <a:off x="1766" y="3398"/>
              <a:ext cx="255" cy="288"/>
            </a:xfrm>
            <a:prstGeom prst="rect">
              <a:avLst/>
            </a:prstGeom>
            <a:solidFill>
              <a:schemeClr val="bg1"/>
            </a:solidFill>
            <a:ln w="9525">
              <a:noFill/>
              <a:miter lim="800000"/>
              <a:headEnd/>
              <a:tailEnd/>
            </a:ln>
          </p:spPr>
          <p:txBody>
            <a:bodyPr wrap="none" lIns="92075" tIns="46038" rIns="92075" bIns="46038">
              <a:spAutoFit/>
            </a:bodyPr>
            <a:lstStyle/>
            <a:p>
              <a:pPr eaLnBrk="0" hangingPunct="0"/>
              <a:r>
                <a:rPr lang="en-US" sz="2400">
                  <a:latin typeface="Times New Roman" pitchFamily="18" charset="0"/>
                </a:rPr>
                <a:t>A</a:t>
              </a:r>
            </a:p>
          </p:txBody>
        </p:sp>
        <p:sp>
          <p:nvSpPr>
            <p:cNvPr id="28682" name="Rectangle 10"/>
            <p:cNvSpPr>
              <a:spLocks noChangeArrowheads="1"/>
            </p:cNvSpPr>
            <p:nvPr/>
          </p:nvSpPr>
          <p:spPr bwMode="auto">
            <a:xfrm>
              <a:off x="4358" y="3350"/>
              <a:ext cx="244" cy="288"/>
            </a:xfrm>
            <a:prstGeom prst="rect">
              <a:avLst/>
            </a:prstGeom>
            <a:solidFill>
              <a:schemeClr val="bg1"/>
            </a:solidFill>
            <a:ln w="9525">
              <a:noFill/>
              <a:miter lim="800000"/>
              <a:headEnd/>
              <a:tailEnd/>
            </a:ln>
          </p:spPr>
          <p:txBody>
            <a:bodyPr wrap="none" lIns="92075" tIns="46038" rIns="92075" bIns="46038">
              <a:spAutoFit/>
            </a:bodyPr>
            <a:lstStyle/>
            <a:p>
              <a:pPr eaLnBrk="0" hangingPunct="0"/>
              <a:r>
                <a:rPr lang="en-US" sz="2400">
                  <a:latin typeface="Times New Roman" pitchFamily="18" charset="0"/>
                </a:rPr>
                <a:t>B</a:t>
              </a:r>
            </a:p>
          </p:txBody>
        </p:sp>
        <p:sp>
          <p:nvSpPr>
            <p:cNvPr id="28683" name="Line 11"/>
            <p:cNvSpPr>
              <a:spLocks noChangeShapeType="1"/>
            </p:cNvSpPr>
            <p:nvPr/>
          </p:nvSpPr>
          <p:spPr bwMode="auto">
            <a:xfrm>
              <a:off x="3024" y="3360"/>
              <a:ext cx="0" cy="384"/>
            </a:xfrm>
            <a:prstGeom prst="line">
              <a:avLst/>
            </a:prstGeom>
            <a:noFill/>
            <a:ln w="12700">
              <a:solidFill>
                <a:schemeClr val="tx1"/>
              </a:solidFill>
              <a:round/>
              <a:headEnd type="none" w="sm" len="sm"/>
              <a:tailEnd type="none" w="sm" len="sm"/>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AU" smtClean="0">
                <a:ea typeface="ＭＳ Ｐゴシック" pitchFamily="34" charset="-128"/>
              </a:rPr>
              <a:t>Classify Security Attacks as</a:t>
            </a:r>
          </a:p>
        </p:txBody>
      </p:sp>
      <p:sp>
        <p:nvSpPr>
          <p:cNvPr id="29699" name="Rectangle 3"/>
          <p:cNvSpPr>
            <a:spLocks noGrp="1" noChangeArrowheads="1"/>
          </p:cNvSpPr>
          <p:nvPr>
            <p:ph idx="1"/>
          </p:nvPr>
        </p:nvSpPr>
        <p:spPr>
          <a:xfrm>
            <a:off x="228600" y="1371600"/>
            <a:ext cx="8763000" cy="5334000"/>
          </a:xfrm>
        </p:spPr>
        <p:txBody>
          <a:bodyPr/>
          <a:lstStyle/>
          <a:p>
            <a:pPr eaLnBrk="1" hangingPunct="1"/>
            <a:r>
              <a:rPr lang="en-US" b="1" dirty="0" smtClean="0">
                <a:ea typeface="ＭＳ Ｐゴシック" pitchFamily="34" charset="-128"/>
              </a:rPr>
              <a:t>Passive attacks</a:t>
            </a:r>
            <a:r>
              <a:rPr lang="en-US" dirty="0" smtClean="0">
                <a:ea typeface="ＭＳ Ｐゴシック" pitchFamily="34" charset="-128"/>
              </a:rPr>
              <a:t> - </a:t>
            </a:r>
            <a:r>
              <a:rPr lang="en-AU" dirty="0" smtClean="0">
                <a:ea typeface="ＭＳ Ｐゴシック" pitchFamily="34" charset="-128"/>
              </a:rPr>
              <a:t>eavesdropping on, or monitoring of transmissions to:</a:t>
            </a:r>
          </a:p>
          <a:p>
            <a:pPr lvl="1" eaLnBrk="1" hangingPunct="1"/>
            <a:r>
              <a:rPr lang="en-US" dirty="0" smtClean="0">
                <a:ea typeface="ＭＳ Ｐゴシック" pitchFamily="34" charset="-128"/>
              </a:rPr>
              <a:t>obtain message contents, or</a:t>
            </a:r>
          </a:p>
          <a:p>
            <a:pPr lvl="1" eaLnBrk="1" hangingPunct="1"/>
            <a:r>
              <a:rPr lang="en-US" dirty="0" smtClean="0">
                <a:ea typeface="ＭＳ Ｐゴシック" pitchFamily="34" charset="-128"/>
              </a:rPr>
              <a:t>monitor traffic flows</a:t>
            </a:r>
          </a:p>
          <a:p>
            <a:pPr eaLnBrk="1" hangingPunct="1"/>
            <a:r>
              <a:rPr lang="en-AU" b="1" dirty="0" smtClean="0">
                <a:ea typeface="ＭＳ Ｐゴシック" pitchFamily="34" charset="-128"/>
              </a:rPr>
              <a:t>Active attacks</a:t>
            </a:r>
            <a:r>
              <a:rPr lang="en-AU" dirty="0" smtClean="0">
                <a:ea typeface="ＭＳ Ｐゴシック" pitchFamily="34" charset="-128"/>
              </a:rPr>
              <a:t> – modification of data stream to:</a:t>
            </a:r>
          </a:p>
          <a:p>
            <a:pPr lvl="1" eaLnBrk="1" hangingPunct="1"/>
            <a:r>
              <a:rPr lang="en-US" dirty="0" smtClean="0">
                <a:ea typeface="ＭＳ Ｐゴシック" pitchFamily="34" charset="-128"/>
              </a:rPr>
              <a:t>masquerade of one entity as some other</a:t>
            </a:r>
            <a:endParaRPr lang="en-AU" dirty="0" smtClean="0">
              <a:ea typeface="ＭＳ Ｐゴシック" pitchFamily="34" charset="-128"/>
            </a:endParaRPr>
          </a:p>
          <a:p>
            <a:pPr lvl="1" eaLnBrk="1" hangingPunct="1"/>
            <a:r>
              <a:rPr lang="en-US" dirty="0" smtClean="0">
                <a:ea typeface="ＭＳ Ｐゴシック" pitchFamily="34" charset="-128"/>
              </a:rPr>
              <a:t>replay previous messages</a:t>
            </a:r>
          </a:p>
          <a:p>
            <a:pPr lvl="1" eaLnBrk="1" hangingPunct="1"/>
            <a:r>
              <a:rPr lang="en-US" dirty="0" smtClean="0">
                <a:ea typeface="ＭＳ Ｐゴシック" pitchFamily="34" charset="-128"/>
              </a:rPr>
              <a:t>modify messages in transit</a:t>
            </a:r>
          </a:p>
          <a:p>
            <a:pPr lvl="1" eaLnBrk="1" hangingPunct="1"/>
            <a:r>
              <a:rPr lang="en-US" dirty="0" smtClean="0">
                <a:ea typeface="ＭＳ Ｐゴシック" pitchFamily="34" charset="-128"/>
              </a:rPr>
              <a:t>denial of service</a:t>
            </a:r>
            <a:endParaRPr lang="en-AU"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a:noAutofit/>
          </a:bodyPr>
          <a:lstStyle/>
          <a:p>
            <a:pPr fontAlgn="auto">
              <a:spcAft>
                <a:spcPts val="0"/>
              </a:spcAft>
              <a:defRPr/>
            </a:pPr>
            <a:r>
              <a:rPr lang="en-US" dirty="0" smtClean="0">
                <a:solidFill>
                  <a:schemeClr val="accent1">
                    <a:satMod val="150000"/>
                  </a:schemeClr>
                </a:solidFill>
              </a:rPr>
              <a:t>Pieces of the Security Puzzle</a:t>
            </a:r>
          </a:p>
        </p:txBody>
      </p:sp>
      <p:pic>
        <p:nvPicPr>
          <p:cNvPr id="30723" name="Picture 5" descr="ps1q02-lowery1"/>
          <p:cNvPicPr>
            <a:picLocks noChangeAspect="1" noChangeArrowheads="1"/>
          </p:cNvPicPr>
          <p:nvPr/>
        </p:nvPicPr>
        <p:blipFill>
          <a:blip r:embed="rId2"/>
          <a:srcRect/>
          <a:stretch>
            <a:fillRect/>
          </a:stretch>
        </p:blipFill>
        <p:spPr bwMode="auto">
          <a:xfrm>
            <a:off x="762000" y="1676400"/>
            <a:ext cx="7623175"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bwMode="auto">
          <a:xfrm>
            <a:off x="549275" y="-457200"/>
            <a:ext cx="8042275" cy="1336675"/>
          </a:xfrm>
          <a:noFill/>
        </p:spPr>
        <p:txBody>
          <a:bodyPr wrap="square" lIns="91440" tIns="45720" rIns="91440" bIns="45720" numCol="1" anchorCtr="0" compatLnSpc="1">
            <a:prstTxWarp prst="textNoShape">
              <a:avLst/>
            </a:prstTxWarp>
          </a:bodyPr>
          <a:lstStyle/>
          <a:p>
            <a:pPr eaLnBrk="1" hangingPunct="1"/>
            <a:r>
              <a:rPr lang="en-US" sz="3600" b="1" u="sng" cap="none" dirty="0" smtClean="0"/>
              <a:t>ATTACKER TYPES</a:t>
            </a:r>
          </a:p>
        </p:txBody>
      </p:sp>
      <p:sp>
        <p:nvSpPr>
          <p:cNvPr id="16387" name="Rectangle 3"/>
          <p:cNvSpPr>
            <a:spLocks noGrp="1"/>
          </p:cNvSpPr>
          <p:nvPr>
            <p:ph sz="quarter" idx="1"/>
          </p:nvPr>
        </p:nvSpPr>
        <p:spPr>
          <a:xfrm>
            <a:off x="457200" y="914400"/>
            <a:ext cx="7772400" cy="5943600"/>
          </a:xfrm>
        </p:spPr>
        <p:txBody>
          <a:bodyPr/>
          <a:lstStyle/>
          <a:p>
            <a:pPr eaLnBrk="1" hangingPunct="1">
              <a:lnSpc>
                <a:spcPct val="80000"/>
              </a:lnSpc>
            </a:pPr>
            <a:r>
              <a:rPr lang="en-US" sz="1800" dirty="0" smtClean="0"/>
              <a:t>An attacker is a person who tries to gain an advantage by exploiting a security hole. </a:t>
            </a:r>
          </a:p>
          <a:p>
            <a:pPr eaLnBrk="1" hangingPunct="1">
              <a:lnSpc>
                <a:spcPct val="80000"/>
              </a:lnSpc>
            </a:pPr>
            <a:r>
              <a:rPr lang="en-US" sz="1800" b="1" dirty="0" smtClean="0"/>
              <a:t>Misfeasors </a:t>
            </a:r>
          </a:p>
          <a:p>
            <a:pPr lvl="1" eaLnBrk="1" hangingPunct="1">
              <a:lnSpc>
                <a:spcPct val="80000"/>
              </a:lnSpc>
            </a:pPr>
            <a:r>
              <a:rPr lang="en-US" sz="1700" dirty="0" smtClean="0"/>
              <a:t>Authorized users gain additional but unauthorized access to resources on a system or misuse their authorization. </a:t>
            </a:r>
          </a:p>
          <a:p>
            <a:pPr lvl="1" eaLnBrk="1" hangingPunct="1">
              <a:lnSpc>
                <a:spcPct val="80000"/>
              </a:lnSpc>
            </a:pPr>
            <a:r>
              <a:rPr lang="en-US" sz="1700" dirty="0" smtClean="0"/>
              <a:t>An "inside" person, someone within an organization</a:t>
            </a:r>
          </a:p>
          <a:p>
            <a:pPr lvl="1" eaLnBrk="1" hangingPunct="1">
              <a:lnSpc>
                <a:spcPct val="80000"/>
              </a:lnSpc>
            </a:pPr>
            <a:r>
              <a:rPr lang="en-US" sz="1700" dirty="0" smtClean="0"/>
              <a:t>Programmers who use their accounts to exploit OS vulnerabilities and gain administrative privileges, </a:t>
            </a:r>
          </a:p>
          <a:p>
            <a:pPr lvl="1" eaLnBrk="1" hangingPunct="1">
              <a:lnSpc>
                <a:spcPct val="80000"/>
              </a:lnSpc>
            </a:pPr>
            <a:r>
              <a:rPr lang="en-US" sz="1700" dirty="0" smtClean="0"/>
              <a:t>Accountants who embezzle money by falsifying records in a database to which they have regular access. </a:t>
            </a:r>
          </a:p>
          <a:p>
            <a:pPr eaLnBrk="1" hangingPunct="1">
              <a:lnSpc>
                <a:spcPct val="80000"/>
              </a:lnSpc>
            </a:pPr>
            <a:r>
              <a:rPr lang="en-US" sz="1800" b="1" dirty="0" smtClean="0"/>
              <a:t>Masqueraders</a:t>
            </a:r>
          </a:p>
          <a:p>
            <a:pPr lvl="1" eaLnBrk="1" hangingPunct="1">
              <a:lnSpc>
                <a:spcPct val="80000"/>
              </a:lnSpc>
            </a:pPr>
            <a:r>
              <a:rPr lang="en-US" sz="1700" dirty="0" smtClean="0"/>
              <a:t>Using authorized user access privileges to enter a system and then, posing as that user, attack the system. </a:t>
            </a:r>
          </a:p>
          <a:p>
            <a:pPr lvl="1" eaLnBrk="1" hangingPunct="1">
              <a:lnSpc>
                <a:spcPct val="80000"/>
              </a:lnSpc>
            </a:pPr>
            <a:r>
              <a:rPr lang="en-US" sz="1700" dirty="0" smtClean="0"/>
              <a:t>Persons outside the organization.</a:t>
            </a:r>
          </a:p>
          <a:p>
            <a:pPr lvl="1" eaLnBrk="1" hangingPunct="1">
              <a:lnSpc>
                <a:spcPct val="80000"/>
              </a:lnSpc>
            </a:pPr>
            <a:r>
              <a:rPr lang="en-US" sz="1700" dirty="0" smtClean="0"/>
              <a:t>Hackers who obtain usernames and passwords by cracking password files, and then use that information to gain entry to the system. </a:t>
            </a:r>
          </a:p>
          <a:p>
            <a:pPr eaLnBrk="1" hangingPunct="1">
              <a:lnSpc>
                <a:spcPct val="80000"/>
              </a:lnSpc>
            </a:pPr>
            <a:r>
              <a:rPr lang="en-US" sz="1800" b="1" dirty="0" smtClean="0"/>
              <a:t>Clandestine users</a:t>
            </a:r>
          </a:p>
          <a:p>
            <a:pPr lvl="1" eaLnBrk="1" hangingPunct="1">
              <a:lnSpc>
                <a:spcPct val="80000"/>
              </a:lnSpc>
            </a:pPr>
            <a:r>
              <a:rPr lang="en-US" sz="1700" dirty="0" smtClean="0"/>
              <a:t>Insiders or outsiders who obtain their own, distinct unauthorized access to a system. </a:t>
            </a:r>
          </a:p>
          <a:p>
            <a:pPr lvl="1" eaLnBrk="1" hangingPunct="1">
              <a:lnSpc>
                <a:spcPct val="80000"/>
              </a:lnSpc>
            </a:pPr>
            <a:r>
              <a:rPr lang="en-US" sz="1700" dirty="0" smtClean="0"/>
              <a:t>Hackers who obtain administrative access to a system long enough to create their own user accounts for subsequent access.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bwMode="auto"/>
        <p:txBody>
          <a:bodyPr wrap="square" lIns="91440" tIns="45720" rIns="91440" bIns="45720" numCol="1" anchorCtr="0" compatLnSpc="1">
            <a:prstTxWarp prst="textNoShape">
              <a:avLst/>
            </a:prstTxWarp>
            <a:normAutofit/>
          </a:bodyPr>
          <a:lstStyle/>
          <a:p>
            <a:pPr eaLnBrk="1" fontAlgn="auto" hangingPunct="1">
              <a:spcAft>
                <a:spcPts val="0"/>
              </a:spcAft>
              <a:defRPr/>
            </a:pPr>
            <a:r>
              <a:rPr lang="en-GB" sz="3600" b="1" u="sng" cap="none" dirty="0" smtClean="0"/>
              <a:t>WHO CAN CAUSE SECURITY PROBLEM AND WHY?</a:t>
            </a:r>
            <a:endParaRPr lang="en-US" sz="3600" b="1" u="sng" cap="none" dirty="0" smtClean="0"/>
          </a:p>
        </p:txBody>
      </p:sp>
      <p:graphicFrame>
        <p:nvGraphicFramePr>
          <p:cNvPr id="5" name="Content Placeholder 4"/>
          <p:cNvGraphicFramePr>
            <a:graphicFrameLocks noGrp="1"/>
          </p:cNvGraphicFramePr>
          <p:nvPr>
            <p:ph sz="quarter" idx="1"/>
          </p:nvPr>
        </p:nvGraphicFramePr>
        <p:xfrm>
          <a:off x="457200" y="1600200"/>
          <a:ext cx="7467600" cy="3977640"/>
        </p:xfrm>
        <a:graphic>
          <a:graphicData uri="http://schemas.openxmlformats.org/drawingml/2006/table">
            <a:tbl>
              <a:tblPr firstRow="1" bandRow="1">
                <a:tableStyleId>{5C22544A-7EE6-4342-B048-85BDC9FD1C3A}</a:tableStyleId>
              </a:tblPr>
              <a:tblGrid>
                <a:gridCol w="1981200"/>
                <a:gridCol w="5486400"/>
              </a:tblGrid>
              <a:tr h="37084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Century Schoolbook" pitchFamily="18" charset="0"/>
                        </a:rPr>
                        <a:t>Adversary</a:t>
                      </a:r>
                      <a:endParaRPr kumimoji="0" lang="en-US" sz="1800" b="1" i="0" u="none" strike="noStrike" cap="none" normalizeH="0" baseline="0" dirty="0" smtClean="0">
                        <a:ln>
                          <a:noFill/>
                        </a:ln>
                        <a:solidFill>
                          <a:schemeClr val="tx1"/>
                        </a:solidFill>
                        <a:effectLst/>
                        <a:latin typeface="Century Schoolbook" pitchFamily="18" charset="0"/>
                      </a:endParaRPr>
                    </a:p>
                  </a:txBody>
                  <a:tcPr horzOverflow="overflow"/>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GB" sz="1800" b="1" i="0" u="none" strike="noStrike" cap="none" normalizeH="0" baseline="0" dirty="0" smtClean="0">
                          <a:ln>
                            <a:noFill/>
                          </a:ln>
                          <a:solidFill>
                            <a:schemeClr val="tx1"/>
                          </a:solidFill>
                          <a:effectLst/>
                          <a:latin typeface="Century Schoolbook" pitchFamily="18" charset="0"/>
                        </a:rPr>
                        <a:t>Goal</a:t>
                      </a:r>
                      <a:endParaRPr kumimoji="0" lang="en-US" sz="1800" b="1" i="0" u="none" strike="noStrike" cap="none" normalizeH="0" baseline="0" dirty="0" smtClean="0">
                        <a:ln>
                          <a:noFill/>
                        </a:ln>
                        <a:solidFill>
                          <a:schemeClr val="tx1"/>
                        </a:solidFill>
                        <a:effectLst/>
                        <a:latin typeface="Century Schoolbook" pitchFamily="18" charset="0"/>
                      </a:endParaRPr>
                    </a:p>
                  </a:txBody>
                  <a:tcPr horzOverflow="overflow"/>
                </a:tc>
              </a:tr>
              <a:tr h="37084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GB" sz="1800" b="0" i="0" u="none" strike="noStrike" cap="none" normalizeH="0" baseline="0" dirty="0" smtClean="0">
                          <a:ln>
                            <a:noFill/>
                          </a:ln>
                          <a:solidFill>
                            <a:schemeClr val="tx1"/>
                          </a:solidFill>
                          <a:effectLst/>
                          <a:latin typeface="Century Schoolbook" pitchFamily="18" charset="0"/>
                        </a:rPr>
                        <a:t>Student </a:t>
                      </a:r>
                      <a:endParaRPr kumimoji="0" lang="en-US" sz="1800" b="0" i="0" u="none" strike="noStrike" cap="none" normalizeH="0" baseline="0" dirty="0" smtClean="0">
                        <a:ln>
                          <a:noFill/>
                        </a:ln>
                        <a:solidFill>
                          <a:schemeClr val="tx1"/>
                        </a:solidFill>
                        <a:effectLst/>
                        <a:latin typeface="Century Schoolbook" pitchFamily="18" charset="0"/>
                      </a:endParaRPr>
                    </a:p>
                  </a:txBody>
                  <a:tcPr horzOverflow="overflow"/>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GB" sz="1800" b="0" i="0" u="none" strike="noStrike" cap="none" normalizeH="0" baseline="0" smtClean="0">
                          <a:ln>
                            <a:noFill/>
                          </a:ln>
                          <a:solidFill>
                            <a:schemeClr val="tx1"/>
                          </a:solidFill>
                          <a:effectLst/>
                          <a:latin typeface="Century Schoolbook" pitchFamily="18" charset="0"/>
                        </a:rPr>
                        <a:t>To have fun snooping on people’s email</a:t>
                      </a:r>
                      <a:endParaRPr kumimoji="0" lang="en-US" sz="1800" b="0" i="0" u="none" strike="noStrike" cap="none" normalizeH="0" baseline="0" smtClean="0">
                        <a:ln>
                          <a:noFill/>
                        </a:ln>
                        <a:solidFill>
                          <a:schemeClr val="tx1"/>
                        </a:solidFill>
                        <a:effectLst/>
                        <a:latin typeface="Century Schoolbook" pitchFamily="18" charset="0"/>
                      </a:endParaRPr>
                    </a:p>
                  </a:txBody>
                  <a:tcPr horzOverflow="overflow"/>
                </a:tc>
              </a:tr>
              <a:tr h="37084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GB" sz="1800" b="0" i="0" u="none" strike="noStrike" cap="none" normalizeH="0" baseline="0" dirty="0" smtClean="0">
                          <a:ln>
                            <a:noFill/>
                          </a:ln>
                          <a:solidFill>
                            <a:schemeClr val="tx1"/>
                          </a:solidFill>
                          <a:effectLst/>
                          <a:latin typeface="Century Schoolbook" pitchFamily="18" charset="0"/>
                        </a:rPr>
                        <a:t>Hacker </a:t>
                      </a:r>
                      <a:endParaRPr kumimoji="0" lang="en-US" sz="1800" b="0" i="0" u="none" strike="noStrike" cap="none" normalizeH="0" baseline="0" dirty="0" smtClean="0">
                        <a:ln>
                          <a:noFill/>
                        </a:ln>
                        <a:solidFill>
                          <a:schemeClr val="tx1"/>
                        </a:solidFill>
                        <a:effectLst/>
                        <a:latin typeface="Century Schoolbook" pitchFamily="18" charset="0"/>
                      </a:endParaRPr>
                    </a:p>
                  </a:txBody>
                  <a:tcPr horzOverflow="overflow"/>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GB" sz="1800" b="0" i="0" u="none" strike="noStrike" cap="none" normalizeH="0" baseline="0" dirty="0" smtClean="0">
                          <a:ln>
                            <a:noFill/>
                          </a:ln>
                          <a:solidFill>
                            <a:schemeClr val="tx1"/>
                          </a:solidFill>
                          <a:effectLst/>
                          <a:latin typeface="Century Schoolbook" pitchFamily="18" charset="0"/>
                        </a:rPr>
                        <a:t>To test out someone’s security system; steal data</a:t>
                      </a:r>
                      <a:endParaRPr kumimoji="0" lang="en-US" sz="1800" b="0" i="0" u="none" strike="noStrike" cap="none" normalizeH="0" baseline="0" dirty="0" smtClean="0">
                        <a:ln>
                          <a:noFill/>
                        </a:ln>
                        <a:solidFill>
                          <a:schemeClr val="tx1"/>
                        </a:solidFill>
                        <a:effectLst/>
                        <a:latin typeface="Century Schoolbook" pitchFamily="18" charset="0"/>
                      </a:endParaRPr>
                    </a:p>
                  </a:txBody>
                  <a:tcPr horzOverflow="overflow"/>
                </a:tc>
              </a:tr>
              <a:tr h="37084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GB" sz="1800" b="0" i="0" u="none" strike="noStrike" cap="none" normalizeH="0" baseline="0" dirty="0" smtClean="0">
                          <a:ln>
                            <a:noFill/>
                          </a:ln>
                          <a:solidFill>
                            <a:schemeClr val="tx1"/>
                          </a:solidFill>
                          <a:effectLst/>
                          <a:latin typeface="Century Schoolbook" pitchFamily="18" charset="0"/>
                        </a:rPr>
                        <a:t>Businessman </a:t>
                      </a:r>
                      <a:endParaRPr kumimoji="0" lang="en-US" sz="1800" b="0" i="0" u="none" strike="noStrike" cap="none" normalizeH="0" baseline="0" dirty="0" smtClean="0">
                        <a:ln>
                          <a:noFill/>
                        </a:ln>
                        <a:solidFill>
                          <a:schemeClr val="tx1"/>
                        </a:solidFill>
                        <a:effectLst/>
                        <a:latin typeface="Century Schoolbook" pitchFamily="18" charset="0"/>
                      </a:endParaRPr>
                    </a:p>
                  </a:txBody>
                  <a:tcPr horzOverflow="overflow"/>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GB" sz="1800" b="0" i="0" u="none" strike="noStrike" cap="none" normalizeH="0" baseline="0" dirty="0" smtClean="0">
                          <a:ln>
                            <a:noFill/>
                          </a:ln>
                          <a:solidFill>
                            <a:schemeClr val="tx1"/>
                          </a:solidFill>
                          <a:effectLst/>
                          <a:latin typeface="Century Schoolbook" pitchFamily="18" charset="0"/>
                        </a:rPr>
                        <a:t>To discover a competitor’s strategic marketing plan</a:t>
                      </a:r>
                      <a:endParaRPr kumimoji="0" lang="en-US" sz="1800" b="0" i="0" u="none" strike="noStrike" cap="none" normalizeH="0" baseline="0" dirty="0" smtClean="0">
                        <a:ln>
                          <a:noFill/>
                        </a:ln>
                        <a:solidFill>
                          <a:schemeClr val="tx1"/>
                        </a:solidFill>
                        <a:effectLst/>
                        <a:latin typeface="Century Schoolbook" pitchFamily="18" charset="0"/>
                      </a:endParaRPr>
                    </a:p>
                  </a:txBody>
                  <a:tcPr horzOverflow="overflow"/>
                </a:tc>
              </a:tr>
              <a:tr h="37084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GB" sz="1800" b="0" i="0" u="none" strike="noStrike" cap="none" normalizeH="0" baseline="0" smtClean="0">
                          <a:ln>
                            <a:noFill/>
                          </a:ln>
                          <a:solidFill>
                            <a:schemeClr val="tx1"/>
                          </a:solidFill>
                          <a:effectLst/>
                          <a:latin typeface="Century Schoolbook" pitchFamily="18" charset="0"/>
                        </a:rPr>
                        <a:t>Ex-employee</a:t>
                      </a:r>
                      <a:endParaRPr kumimoji="0" lang="en-US" sz="1800" b="0" i="0" u="none" strike="noStrike" cap="none" normalizeH="0" baseline="0" smtClean="0">
                        <a:ln>
                          <a:noFill/>
                        </a:ln>
                        <a:solidFill>
                          <a:schemeClr val="tx1"/>
                        </a:solidFill>
                        <a:effectLst/>
                        <a:latin typeface="Century Schoolbook" pitchFamily="18" charset="0"/>
                      </a:endParaRPr>
                    </a:p>
                  </a:txBody>
                  <a:tcPr horzOverflow="overflow"/>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GB" sz="1800" b="0" i="0" u="none" strike="noStrike" cap="none" normalizeH="0" baseline="0" dirty="0" smtClean="0">
                          <a:ln>
                            <a:noFill/>
                          </a:ln>
                          <a:solidFill>
                            <a:schemeClr val="tx1"/>
                          </a:solidFill>
                          <a:effectLst/>
                          <a:latin typeface="Century Schoolbook" pitchFamily="18" charset="0"/>
                        </a:rPr>
                        <a:t>To get revenge for being fired</a:t>
                      </a:r>
                      <a:endParaRPr kumimoji="0" lang="en-US" sz="1800" b="0" i="0" u="none" strike="noStrike" cap="none" normalizeH="0" baseline="0" dirty="0" smtClean="0">
                        <a:ln>
                          <a:noFill/>
                        </a:ln>
                        <a:solidFill>
                          <a:schemeClr val="tx1"/>
                        </a:solidFill>
                        <a:effectLst/>
                        <a:latin typeface="Century Schoolbook" pitchFamily="18" charset="0"/>
                      </a:endParaRPr>
                    </a:p>
                  </a:txBody>
                  <a:tcPr horzOverflow="overflow"/>
                </a:tc>
              </a:tr>
              <a:tr h="37084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GB" sz="1800" b="0" i="0" u="none" strike="noStrike" cap="none" normalizeH="0" baseline="0" smtClean="0">
                          <a:ln>
                            <a:noFill/>
                          </a:ln>
                          <a:solidFill>
                            <a:schemeClr val="tx1"/>
                          </a:solidFill>
                          <a:effectLst/>
                          <a:latin typeface="Century Schoolbook" pitchFamily="18" charset="0"/>
                        </a:rPr>
                        <a:t>Accountant</a:t>
                      </a:r>
                      <a:endParaRPr kumimoji="0" lang="en-US" sz="1800" b="0" i="0" u="none" strike="noStrike" cap="none" normalizeH="0" baseline="0" smtClean="0">
                        <a:ln>
                          <a:noFill/>
                        </a:ln>
                        <a:solidFill>
                          <a:schemeClr val="tx1"/>
                        </a:solidFill>
                        <a:effectLst/>
                        <a:latin typeface="Century Schoolbook" pitchFamily="18" charset="0"/>
                      </a:endParaRPr>
                    </a:p>
                  </a:txBody>
                  <a:tcPr horzOverflow="overflow"/>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GB" sz="1800" b="0" i="0" u="none" strike="noStrike" cap="none" normalizeH="0" baseline="0" dirty="0" smtClean="0">
                          <a:ln>
                            <a:noFill/>
                          </a:ln>
                          <a:solidFill>
                            <a:schemeClr val="tx1"/>
                          </a:solidFill>
                          <a:effectLst/>
                          <a:latin typeface="Century Schoolbook" pitchFamily="18" charset="0"/>
                        </a:rPr>
                        <a:t>To embezzle money from a company</a:t>
                      </a:r>
                      <a:endParaRPr kumimoji="0" lang="en-US" sz="1800" b="0" i="0" u="none" strike="noStrike" cap="none" normalizeH="0" baseline="0" dirty="0" smtClean="0">
                        <a:ln>
                          <a:noFill/>
                        </a:ln>
                        <a:solidFill>
                          <a:schemeClr val="tx1"/>
                        </a:solidFill>
                        <a:effectLst/>
                        <a:latin typeface="Century Schoolbook" pitchFamily="18" charset="0"/>
                      </a:endParaRPr>
                    </a:p>
                  </a:txBody>
                  <a:tcPr horzOverflow="overflow"/>
                </a:tc>
              </a:tr>
              <a:tr h="37084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GB" sz="1800" b="0" i="0" u="none" strike="noStrike" cap="none" normalizeH="0" baseline="0" smtClean="0">
                          <a:ln>
                            <a:noFill/>
                          </a:ln>
                          <a:solidFill>
                            <a:schemeClr val="tx1"/>
                          </a:solidFill>
                          <a:effectLst/>
                          <a:latin typeface="Century Schoolbook" pitchFamily="18" charset="0"/>
                        </a:rPr>
                        <a:t>Stockbroker</a:t>
                      </a:r>
                      <a:endParaRPr kumimoji="0" lang="en-US" sz="1800" b="0" i="0" u="none" strike="noStrike" cap="none" normalizeH="0" baseline="0" smtClean="0">
                        <a:ln>
                          <a:noFill/>
                        </a:ln>
                        <a:solidFill>
                          <a:schemeClr val="tx1"/>
                        </a:solidFill>
                        <a:effectLst/>
                        <a:latin typeface="Century Schoolbook" pitchFamily="18" charset="0"/>
                      </a:endParaRPr>
                    </a:p>
                  </a:txBody>
                  <a:tcPr horzOverflow="overflow"/>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GB" sz="1800" b="0" i="0" u="none" strike="noStrike" cap="none" normalizeH="0" baseline="0" dirty="0" smtClean="0">
                          <a:ln>
                            <a:noFill/>
                          </a:ln>
                          <a:solidFill>
                            <a:schemeClr val="tx1"/>
                          </a:solidFill>
                          <a:effectLst/>
                          <a:latin typeface="Century Schoolbook" pitchFamily="18" charset="0"/>
                        </a:rPr>
                        <a:t>To deny a promise made to a customer by email</a:t>
                      </a:r>
                      <a:endParaRPr kumimoji="0" lang="en-US" sz="1800" b="0" i="0" u="none" strike="noStrike" cap="none" normalizeH="0" baseline="0" dirty="0" smtClean="0">
                        <a:ln>
                          <a:noFill/>
                        </a:ln>
                        <a:solidFill>
                          <a:schemeClr val="tx1"/>
                        </a:solidFill>
                        <a:effectLst/>
                        <a:latin typeface="Century Schoolbook" pitchFamily="18" charset="0"/>
                      </a:endParaRPr>
                    </a:p>
                  </a:txBody>
                  <a:tcPr horzOverflow="overflow"/>
                </a:tc>
              </a:tr>
              <a:tr h="37084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GB" sz="1800" b="0" i="0" u="none" strike="noStrike" cap="none" normalizeH="0" baseline="0" dirty="0" smtClean="0">
                          <a:ln>
                            <a:noFill/>
                          </a:ln>
                          <a:solidFill>
                            <a:schemeClr val="tx1"/>
                          </a:solidFill>
                          <a:effectLst/>
                          <a:latin typeface="Century Schoolbook" pitchFamily="18" charset="0"/>
                        </a:rPr>
                        <a:t>Con man</a:t>
                      </a:r>
                      <a:endParaRPr kumimoji="0" lang="en-US" sz="1800" b="0" i="0" u="none" strike="noStrike" cap="none" normalizeH="0" baseline="0" dirty="0" smtClean="0">
                        <a:ln>
                          <a:noFill/>
                        </a:ln>
                        <a:solidFill>
                          <a:schemeClr val="tx1"/>
                        </a:solidFill>
                        <a:effectLst/>
                        <a:latin typeface="Century Schoolbook" pitchFamily="18" charset="0"/>
                      </a:endParaRPr>
                    </a:p>
                  </a:txBody>
                  <a:tcPr horzOverflow="overflow"/>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GB" sz="1800" b="0" i="0" u="none" strike="noStrike" cap="none" normalizeH="0" baseline="0" dirty="0" smtClean="0">
                          <a:ln>
                            <a:noFill/>
                          </a:ln>
                          <a:solidFill>
                            <a:schemeClr val="tx1"/>
                          </a:solidFill>
                          <a:effectLst/>
                          <a:latin typeface="Century Schoolbook" pitchFamily="18" charset="0"/>
                        </a:rPr>
                        <a:t>To steal credit card numbers for sale</a:t>
                      </a:r>
                      <a:endParaRPr kumimoji="0" lang="en-US" sz="1800" b="0" i="0" u="none" strike="noStrike" cap="none" normalizeH="0" baseline="0" dirty="0" smtClean="0">
                        <a:ln>
                          <a:noFill/>
                        </a:ln>
                        <a:solidFill>
                          <a:schemeClr val="tx1"/>
                        </a:solidFill>
                        <a:effectLst/>
                        <a:latin typeface="Century Schoolbook" pitchFamily="18" charset="0"/>
                      </a:endParaRPr>
                    </a:p>
                  </a:txBody>
                  <a:tcPr horzOverflow="overflow"/>
                </a:tc>
              </a:tr>
              <a:tr h="37084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GB" sz="1800" b="0" i="0" u="none" strike="noStrike" cap="none" normalizeH="0" baseline="0" smtClean="0">
                          <a:ln>
                            <a:noFill/>
                          </a:ln>
                          <a:solidFill>
                            <a:schemeClr val="tx1"/>
                          </a:solidFill>
                          <a:effectLst/>
                          <a:latin typeface="Century Schoolbook" pitchFamily="18" charset="0"/>
                        </a:rPr>
                        <a:t>Spy</a:t>
                      </a:r>
                      <a:endParaRPr kumimoji="0" lang="en-US" sz="1800" b="0" i="0" u="none" strike="noStrike" cap="none" normalizeH="0" baseline="0" smtClean="0">
                        <a:ln>
                          <a:noFill/>
                        </a:ln>
                        <a:solidFill>
                          <a:schemeClr val="tx1"/>
                        </a:solidFill>
                        <a:effectLst/>
                        <a:latin typeface="Century Schoolbook" pitchFamily="18" charset="0"/>
                      </a:endParaRPr>
                    </a:p>
                  </a:txBody>
                  <a:tcPr horzOverflow="overflow"/>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GB" sz="1800" b="0" i="0" u="none" strike="noStrike" cap="none" normalizeH="0" baseline="0" dirty="0" smtClean="0">
                          <a:ln>
                            <a:noFill/>
                          </a:ln>
                          <a:solidFill>
                            <a:schemeClr val="tx1"/>
                          </a:solidFill>
                          <a:effectLst/>
                          <a:latin typeface="Century Schoolbook" pitchFamily="18" charset="0"/>
                        </a:rPr>
                        <a:t>To learn an enemy’s military strength</a:t>
                      </a:r>
                      <a:endParaRPr kumimoji="0" lang="en-US" sz="1800" b="0" i="0" u="none" strike="noStrike" cap="none" normalizeH="0" baseline="0" dirty="0" smtClean="0">
                        <a:ln>
                          <a:noFill/>
                        </a:ln>
                        <a:solidFill>
                          <a:schemeClr val="tx1"/>
                        </a:solidFill>
                        <a:effectLst/>
                        <a:latin typeface="Century Schoolbook" pitchFamily="18" charset="0"/>
                      </a:endParaRPr>
                    </a:p>
                  </a:txBody>
                  <a:tcPr horzOverflow="overflow"/>
                </a:tc>
              </a:tr>
              <a:tr h="370840">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GB" sz="1800" b="0" i="0" u="none" strike="noStrike" cap="none" normalizeH="0" baseline="0" smtClean="0">
                          <a:ln>
                            <a:noFill/>
                          </a:ln>
                          <a:solidFill>
                            <a:schemeClr val="tx1"/>
                          </a:solidFill>
                          <a:effectLst/>
                          <a:latin typeface="Century Schoolbook" pitchFamily="18" charset="0"/>
                        </a:rPr>
                        <a:t>Terrorist</a:t>
                      </a:r>
                      <a:endParaRPr kumimoji="0" lang="en-US" sz="1800" b="0" i="0" u="none" strike="noStrike" cap="none" normalizeH="0" baseline="0" smtClean="0">
                        <a:ln>
                          <a:noFill/>
                        </a:ln>
                        <a:solidFill>
                          <a:schemeClr val="tx1"/>
                        </a:solidFill>
                        <a:effectLst/>
                        <a:latin typeface="Century Schoolbook" pitchFamily="18" charset="0"/>
                      </a:endParaRPr>
                    </a:p>
                  </a:txBody>
                  <a:tcPr horzOverflow="overflow"/>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en-GB" sz="1800" b="0" i="0" u="none" strike="noStrike" cap="none" normalizeH="0" baseline="0" dirty="0" smtClean="0">
                          <a:ln>
                            <a:noFill/>
                          </a:ln>
                          <a:solidFill>
                            <a:schemeClr val="tx1"/>
                          </a:solidFill>
                          <a:effectLst/>
                          <a:latin typeface="Century Schoolbook" pitchFamily="18" charset="0"/>
                        </a:rPr>
                        <a:t>To steal germ warfare secrets</a:t>
                      </a:r>
                      <a:endParaRPr kumimoji="0" lang="en-US" sz="1800" b="0" i="0" u="none" strike="noStrike" cap="none" normalizeH="0" baseline="0" dirty="0" smtClean="0">
                        <a:ln>
                          <a:noFill/>
                        </a:ln>
                        <a:solidFill>
                          <a:schemeClr val="tx1"/>
                        </a:solidFill>
                        <a:effectLst/>
                        <a:latin typeface="Century Schoolbook" pitchFamily="18" charset="0"/>
                      </a:endParaRPr>
                    </a:p>
                  </a:txBody>
                  <a:tcPr horzOverflow="overflow"/>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457200" y="-381000"/>
            <a:ext cx="8042275" cy="1336675"/>
          </a:xfrm>
        </p:spPr>
        <p:txBody>
          <a:bodyPr>
            <a:noAutofit/>
          </a:bodyPr>
          <a:lstStyle/>
          <a:p>
            <a:pPr fontAlgn="auto">
              <a:spcAft>
                <a:spcPts val="0"/>
              </a:spcAft>
              <a:defRPr/>
            </a:pPr>
            <a:r>
              <a:rPr lang="en-US" dirty="0" smtClean="0">
                <a:solidFill>
                  <a:schemeClr val="accent1">
                    <a:satMod val="150000"/>
                  </a:schemeClr>
                </a:solidFill>
              </a:rPr>
              <a:t>Common Goals of Attackers</a:t>
            </a:r>
          </a:p>
        </p:txBody>
      </p:sp>
      <p:sp>
        <p:nvSpPr>
          <p:cNvPr id="24579" name="Rectangle 3"/>
          <p:cNvSpPr>
            <a:spLocks noGrp="1"/>
          </p:cNvSpPr>
          <p:nvPr>
            <p:ph sz="quarter" idx="1"/>
          </p:nvPr>
        </p:nvSpPr>
        <p:spPr>
          <a:xfrm>
            <a:off x="457200" y="1066800"/>
            <a:ext cx="8382000" cy="5257800"/>
          </a:xfrm>
        </p:spPr>
        <p:txBody>
          <a:bodyPr rtlCol="0">
            <a:noAutofit/>
          </a:bodyPr>
          <a:lstStyle/>
          <a:p>
            <a:pPr marL="438912" indent="-320040" fontAlgn="auto">
              <a:lnSpc>
                <a:spcPct val="90000"/>
              </a:lnSpc>
              <a:spcBef>
                <a:spcPts val="0"/>
              </a:spcBef>
              <a:spcAft>
                <a:spcPts val="0"/>
              </a:spcAft>
              <a:buFont typeface="Wingdings 2"/>
              <a:buChar char=""/>
              <a:defRPr/>
            </a:pPr>
            <a:r>
              <a:rPr lang="en-US" sz="2000" dirty="0" smtClean="0"/>
              <a:t>Trophy grabbing</a:t>
            </a:r>
          </a:p>
          <a:p>
            <a:pPr marL="731520" lvl="1" indent="-274320" fontAlgn="auto">
              <a:lnSpc>
                <a:spcPct val="80000"/>
              </a:lnSpc>
              <a:spcAft>
                <a:spcPts val="0"/>
              </a:spcAft>
              <a:buFont typeface="Wingdings"/>
              <a:buChar char=""/>
              <a:defRPr/>
            </a:pPr>
            <a:r>
              <a:rPr lang="en-US" sz="1800" dirty="0" smtClean="0"/>
              <a:t>Intent is not to disrupt or damage a system, but to prove that they can enter the system. </a:t>
            </a:r>
          </a:p>
          <a:p>
            <a:pPr marL="438912" indent="-320040" fontAlgn="auto">
              <a:lnSpc>
                <a:spcPct val="90000"/>
              </a:lnSpc>
              <a:spcBef>
                <a:spcPts val="0"/>
              </a:spcBef>
              <a:spcAft>
                <a:spcPts val="0"/>
              </a:spcAft>
              <a:buFont typeface="Wingdings 2"/>
              <a:buChar char=""/>
              <a:defRPr/>
            </a:pPr>
            <a:r>
              <a:rPr lang="en-US" sz="2000" dirty="0" smtClean="0"/>
              <a:t>Information theft</a:t>
            </a:r>
          </a:p>
          <a:p>
            <a:pPr marL="731520" lvl="1" indent="-274320" fontAlgn="auto">
              <a:lnSpc>
                <a:spcPct val="80000"/>
              </a:lnSpc>
              <a:spcAft>
                <a:spcPts val="0"/>
              </a:spcAft>
              <a:buFont typeface="Wingdings"/>
              <a:buChar char=""/>
              <a:defRPr/>
            </a:pPr>
            <a:r>
              <a:rPr lang="en-US" sz="1800" dirty="0" smtClean="0"/>
              <a:t>Intruders seek sensitive information such as credit card numbers, usernames, passwords, and medical records.</a:t>
            </a:r>
          </a:p>
          <a:p>
            <a:pPr marL="438912" indent="-320040" fontAlgn="auto">
              <a:lnSpc>
                <a:spcPct val="90000"/>
              </a:lnSpc>
              <a:spcBef>
                <a:spcPts val="0"/>
              </a:spcBef>
              <a:spcAft>
                <a:spcPts val="0"/>
              </a:spcAft>
              <a:buFont typeface="Wingdings 2"/>
              <a:buChar char=""/>
              <a:defRPr/>
            </a:pPr>
            <a:r>
              <a:rPr lang="en-US" sz="2000" dirty="0" smtClean="0"/>
              <a:t>Service theft</a:t>
            </a:r>
          </a:p>
          <a:p>
            <a:pPr marL="731520" lvl="1" indent="-274320" fontAlgn="auto">
              <a:lnSpc>
                <a:spcPct val="80000"/>
              </a:lnSpc>
              <a:spcAft>
                <a:spcPts val="0"/>
              </a:spcAft>
              <a:buFont typeface="Wingdings"/>
              <a:buChar char=""/>
              <a:defRPr/>
            </a:pPr>
            <a:r>
              <a:rPr lang="en-US" sz="1800" dirty="0" smtClean="0"/>
              <a:t>Use computer resources without paying for them. </a:t>
            </a:r>
          </a:p>
          <a:p>
            <a:pPr marL="438912" indent="-320040" fontAlgn="auto">
              <a:lnSpc>
                <a:spcPct val="90000"/>
              </a:lnSpc>
              <a:spcBef>
                <a:spcPts val="0"/>
              </a:spcBef>
              <a:spcAft>
                <a:spcPts val="0"/>
              </a:spcAft>
              <a:buFont typeface="Wingdings 2"/>
              <a:buChar char=""/>
              <a:defRPr/>
            </a:pPr>
            <a:r>
              <a:rPr lang="en-US" sz="2000" dirty="0" smtClean="0"/>
              <a:t>Identity theft</a:t>
            </a:r>
          </a:p>
          <a:p>
            <a:pPr marL="731520" lvl="1" indent="-274320" fontAlgn="auto">
              <a:lnSpc>
                <a:spcPct val="80000"/>
              </a:lnSpc>
              <a:spcAft>
                <a:spcPts val="0"/>
              </a:spcAft>
              <a:buFont typeface="Wingdings"/>
              <a:buChar char=""/>
              <a:defRPr/>
            </a:pPr>
            <a:r>
              <a:rPr lang="en-US" sz="1800" dirty="0" smtClean="0"/>
              <a:t>Act of illegally assuming the identity of another person to gain control of that person's resources. </a:t>
            </a:r>
          </a:p>
          <a:p>
            <a:pPr marL="438912" lvl="1" indent="-320040" fontAlgn="auto">
              <a:lnSpc>
                <a:spcPct val="90000"/>
              </a:lnSpc>
              <a:spcBef>
                <a:spcPts val="0"/>
              </a:spcBef>
              <a:spcAft>
                <a:spcPts val="0"/>
              </a:spcAft>
              <a:buClr>
                <a:schemeClr val="accent1"/>
              </a:buClr>
              <a:buSzPct val="80000"/>
              <a:buFont typeface="Wingdings 2"/>
              <a:buChar char=""/>
              <a:defRPr/>
            </a:pPr>
            <a:r>
              <a:rPr lang="en-US" sz="2000" dirty="0" smtClean="0"/>
              <a:t>Tampering</a:t>
            </a:r>
          </a:p>
          <a:p>
            <a:pPr marL="731520" lvl="1" indent="-274320" fontAlgn="auto">
              <a:lnSpc>
                <a:spcPct val="80000"/>
              </a:lnSpc>
              <a:spcAft>
                <a:spcPts val="0"/>
              </a:spcAft>
              <a:buFont typeface="Wingdings"/>
              <a:buChar char=""/>
              <a:defRPr/>
            </a:pPr>
            <a:r>
              <a:rPr lang="en-US" sz="1800" dirty="0" smtClean="0"/>
              <a:t>Attacker alters data rather than copying it.  </a:t>
            </a:r>
          </a:p>
          <a:p>
            <a:pPr marL="438912" indent="-320040" fontAlgn="auto">
              <a:lnSpc>
                <a:spcPct val="90000"/>
              </a:lnSpc>
              <a:spcBef>
                <a:spcPts val="0"/>
              </a:spcBef>
              <a:spcAft>
                <a:spcPts val="0"/>
              </a:spcAft>
              <a:buFont typeface="Wingdings 2"/>
              <a:buChar char=""/>
              <a:defRPr/>
            </a:pPr>
            <a:r>
              <a:rPr lang="en-US" sz="2000" dirty="0" smtClean="0"/>
              <a:t>Denial of service (</a:t>
            </a:r>
            <a:r>
              <a:rPr lang="en-US" sz="2000" dirty="0" err="1" smtClean="0"/>
              <a:t>DoS</a:t>
            </a:r>
            <a:r>
              <a:rPr lang="en-US" sz="2000" dirty="0" smtClean="0"/>
              <a:t>)</a:t>
            </a:r>
          </a:p>
          <a:p>
            <a:pPr marL="731520" lvl="1" indent="-274320" fontAlgn="auto">
              <a:lnSpc>
                <a:spcPct val="80000"/>
              </a:lnSpc>
              <a:spcAft>
                <a:spcPts val="0"/>
              </a:spcAft>
              <a:buFont typeface="Wingdings"/>
              <a:buChar char=""/>
              <a:defRPr/>
            </a:pPr>
            <a:r>
              <a:rPr lang="en-US" sz="1800" dirty="0" smtClean="0"/>
              <a:t>Diminish server capacity for authorized clients and temporarily disrupt access to the system. </a:t>
            </a:r>
          </a:p>
          <a:p>
            <a:pPr marL="731520" lvl="1" indent="-274320" fontAlgn="auto">
              <a:lnSpc>
                <a:spcPct val="80000"/>
              </a:lnSpc>
              <a:spcAft>
                <a:spcPts val="0"/>
              </a:spcAft>
              <a:buFont typeface="Wingdings"/>
              <a:buChar char=""/>
              <a:defRPr/>
            </a:pPr>
            <a:r>
              <a:rPr lang="en-US" sz="1800" dirty="0" smtClean="0"/>
              <a:t>In the worst cases, </a:t>
            </a:r>
            <a:r>
              <a:rPr lang="en-US" sz="1800" dirty="0" err="1" smtClean="0"/>
              <a:t>DoS</a:t>
            </a:r>
            <a:r>
              <a:rPr lang="en-US" sz="1800" dirty="0" smtClean="0"/>
              <a:t> attacks render a system unusable for a protracted period by destroying not only its ability to communicate, but also any data that has been entrusted to it.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23900" y="385763"/>
            <a:ext cx="7772400" cy="741362"/>
          </a:xfrm>
        </p:spPr>
        <p:txBody>
          <a:bodyPr/>
          <a:lstStyle/>
          <a:p>
            <a:pPr eaLnBrk="1" hangingPunct="1"/>
            <a:r>
              <a:rPr lang="en-US" smtClean="0">
                <a:ea typeface="ＭＳ Ｐゴシック" pitchFamily="34" charset="-128"/>
              </a:rPr>
              <a:t>Why Computer Security</a:t>
            </a:r>
          </a:p>
        </p:txBody>
      </p:sp>
      <p:sp>
        <p:nvSpPr>
          <p:cNvPr id="7171" name="Rectangle 3"/>
          <p:cNvSpPr>
            <a:spLocks noGrp="1" noChangeArrowheads="1"/>
          </p:cNvSpPr>
          <p:nvPr>
            <p:ph idx="1"/>
          </p:nvPr>
        </p:nvSpPr>
        <p:spPr>
          <a:xfrm>
            <a:off x="152400" y="1295400"/>
            <a:ext cx="8686800" cy="5181600"/>
          </a:xfrm>
        </p:spPr>
        <p:txBody>
          <a:bodyPr/>
          <a:lstStyle/>
          <a:p>
            <a:pPr eaLnBrk="1" hangingPunct="1"/>
            <a:r>
              <a:rPr lang="en-US" smtClean="0">
                <a:ea typeface="ＭＳ Ｐゴシック" pitchFamily="34" charset="-128"/>
              </a:rPr>
              <a:t>The past decade has seen an explosion in the concern for the security of information</a:t>
            </a:r>
          </a:p>
          <a:p>
            <a:pPr lvl="1" eaLnBrk="1" hangingPunct="1"/>
            <a:r>
              <a:rPr lang="en-US" smtClean="0">
                <a:ea typeface="ＭＳ Ｐゴシック" pitchFamily="34" charset="-128"/>
              </a:rPr>
              <a:t>Malicious codes (viruses, worms, etc.) caused over $28 billion in economic losses in 2003, and has grown to over $75 billion by 2007</a:t>
            </a:r>
          </a:p>
          <a:p>
            <a:pPr eaLnBrk="1" hangingPunct="1"/>
            <a:r>
              <a:rPr lang="en-US" smtClean="0">
                <a:ea typeface="ＭＳ Ｐゴシック" pitchFamily="34" charset="-128"/>
              </a:rPr>
              <a:t>Jobs and salaries for technology professionals have lessened in recent years. BUT …</a:t>
            </a:r>
          </a:p>
          <a:p>
            <a:pPr eaLnBrk="1" hangingPunct="1"/>
            <a:r>
              <a:rPr lang="en-US" smtClean="0">
                <a:ea typeface="ＭＳ Ｐゴシック" pitchFamily="34" charset="-128"/>
              </a:rPr>
              <a:t>Security specialists markets are expanding !</a:t>
            </a:r>
          </a:p>
          <a:p>
            <a:pPr lvl="1" eaLnBrk="1" hangingPunct="1"/>
            <a:r>
              <a:rPr lang="ja-JP" altLang="en-US" smtClean="0">
                <a:ea typeface="ＭＳ Ｐゴシック" pitchFamily="34" charset="-128"/>
              </a:rPr>
              <a:t>“</a:t>
            </a:r>
            <a:r>
              <a:rPr lang="en-US" altLang="ja-JP" smtClean="0">
                <a:ea typeface="ＭＳ Ｐゴシック" pitchFamily="34" charset="-128"/>
              </a:rPr>
              <a:t> Full-time information security professionals will rise almost 14% per year around the world, going past 2.1 million in 2008</a:t>
            </a:r>
            <a:r>
              <a:rPr lang="ja-JP" altLang="en-US" smtClean="0">
                <a:ea typeface="ＭＳ Ｐゴシック" pitchFamily="34" charset="-128"/>
              </a:rPr>
              <a:t>”</a:t>
            </a:r>
            <a:r>
              <a:rPr lang="en-US" altLang="ja-JP" smtClean="0">
                <a:ea typeface="ＭＳ Ｐゴシック" pitchFamily="34" charset="-128"/>
              </a:rPr>
              <a:t> (IDC:</a:t>
            </a:r>
            <a:r>
              <a:rPr lang="en-US" altLang="ja-JP" b="1" smtClean="0">
                <a:ea typeface="ＭＳ Ｐゴシック" pitchFamily="34" charset="-128"/>
              </a:rPr>
              <a:t> International Data Corporation </a:t>
            </a:r>
            <a:r>
              <a:rPr lang="en-US" altLang="ja-JP" smtClean="0">
                <a:ea typeface="ＭＳ Ｐゴシック" pitchFamily="34" charset="-128"/>
              </a:rPr>
              <a:t> report)</a:t>
            </a:r>
            <a:endParaRPr lang="en-US" smtClean="0">
              <a:ea typeface="ＭＳ Ｐゴシック" pitchFamily="34" charset="-128"/>
            </a:endParaRPr>
          </a:p>
        </p:txBody>
      </p:sp>
    </p:spTree>
  </p:cSld>
  <p:clrMapOvr>
    <a:masterClrMapping/>
  </p:clrMapOvr>
  <p:transition advTm="73328"/>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noAutofit/>
          </a:bodyPr>
          <a:lstStyle/>
          <a:p>
            <a:pPr fontAlgn="auto">
              <a:spcAft>
                <a:spcPts val="0"/>
              </a:spcAft>
              <a:defRPr/>
            </a:pPr>
            <a:r>
              <a:rPr lang="en-US" dirty="0" smtClean="0">
                <a:solidFill>
                  <a:schemeClr val="accent1">
                    <a:satMod val="150000"/>
                  </a:schemeClr>
                </a:solidFill>
              </a:rPr>
              <a:t>Common Vulnerabilities That Attackers Prey Upon</a:t>
            </a:r>
          </a:p>
        </p:txBody>
      </p:sp>
      <p:sp>
        <p:nvSpPr>
          <p:cNvPr id="33795" name="Rectangle 3"/>
          <p:cNvSpPr>
            <a:spLocks noGrp="1"/>
          </p:cNvSpPr>
          <p:nvPr>
            <p:ph sz="quarter" idx="1"/>
          </p:nvPr>
        </p:nvSpPr>
        <p:spPr>
          <a:xfrm>
            <a:off x="457200" y="1447800"/>
            <a:ext cx="8305800" cy="4873625"/>
          </a:xfrm>
        </p:spPr>
        <p:txBody>
          <a:bodyPr/>
          <a:lstStyle/>
          <a:p>
            <a:pPr>
              <a:lnSpc>
                <a:spcPct val="80000"/>
              </a:lnSpc>
            </a:pPr>
            <a:r>
              <a:rPr lang="en-US" smtClean="0">
                <a:ea typeface="ＭＳ Ｐゴシック" pitchFamily="34" charset="-128"/>
              </a:rPr>
              <a:t>Implicit trust</a:t>
            </a:r>
          </a:p>
          <a:p>
            <a:pPr lvl="1">
              <a:lnSpc>
                <a:spcPct val="80000"/>
              </a:lnSpc>
            </a:pPr>
            <a:r>
              <a:rPr lang="en-US" sz="2000" smtClean="0">
                <a:ea typeface="ＭＳ Ｐゴシック" pitchFamily="34" charset="-128"/>
              </a:rPr>
              <a:t>The unquestioned, unchecked acceptance of a person or agent. </a:t>
            </a:r>
          </a:p>
          <a:p>
            <a:pPr>
              <a:lnSpc>
                <a:spcPct val="80000"/>
              </a:lnSpc>
            </a:pPr>
            <a:r>
              <a:rPr lang="en-US" smtClean="0">
                <a:ea typeface="ＭＳ Ｐゴシック" pitchFamily="34" charset="-128"/>
              </a:rPr>
              <a:t>Configuration error</a:t>
            </a:r>
          </a:p>
          <a:p>
            <a:pPr lvl="1">
              <a:lnSpc>
                <a:spcPct val="80000"/>
              </a:lnSpc>
            </a:pPr>
            <a:r>
              <a:rPr lang="en-US" sz="2000" smtClean="0">
                <a:ea typeface="ＭＳ Ｐゴシック" pitchFamily="34" charset="-128"/>
              </a:rPr>
              <a:t>An error in configuration or a failure to replace a default configuration with a more secure one. </a:t>
            </a:r>
          </a:p>
          <a:p>
            <a:pPr>
              <a:lnSpc>
                <a:spcPct val="80000"/>
              </a:lnSpc>
            </a:pPr>
            <a:r>
              <a:rPr lang="en-US" smtClean="0">
                <a:ea typeface="ＭＳ Ｐゴシック" pitchFamily="34" charset="-128"/>
              </a:rPr>
              <a:t>Public information</a:t>
            </a:r>
          </a:p>
          <a:p>
            <a:pPr lvl="1">
              <a:lnSpc>
                <a:spcPct val="80000"/>
              </a:lnSpc>
            </a:pPr>
            <a:r>
              <a:rPr lang="en-US" sz="2000" smtClean="0">
                <a:ea typeface="ＭＳ Ｐゴシック" pitchFamily="34" charset="-128"/>
              </a:rPr>
              <a:t>Leveraging well-known or easily obtainable information to expose weaknesses or to facilitate an attack. </a:t>
            </a:r>
          </a:p>
          <a:p>
            <a:pPr>
              <a:lnSpc>
                <a:spcPct val="80000"/>
              </a:lnSpc>
            </a:pPr>
            <a:r>
              <a:rPr lang="en-US" smtClean="0">
                <a:ea typeface="ＭＳ Ｐゴシック" pitchFamily="34" charset="-128"/>
              </a:rPr>
              <a:t>Weak design</a:t>
            </a:r>
          </a:p>
          <a:p>
            <a:pPr lvl="1">
              <a:lnSpc>
                <a:spcPct val="80000"/>
              </a:lnSpc>
            </a:pPr>
            <a:r>
              <a:rPr lang="en-US" sz="2000" smtClean="0">
                <a:ea typeface="ＭＳ Ｐゴシック" pitchFamily="34" charset="-128"/>
              </a:rPr>
              <a:t>A process or system that was not designed with security as a goal. </a:t>
            </a:r>
          </a:p>
          <a:p>
            <a:pPr>
              <a:lnSpc>
                <a:spcPct val="80000"/>
              </a:lnSpc>
            </a:pPr>
            <a:r>
              <a:rPr lang="en-US" smtClean="0">
                <a:ea typeface="ＭＳ Ｐゴシック" pitchFamily="34" charset="-128"/>
              </a:rPr>
              <a:t>Carelessness</a:t>
            </a:r>
          </a:p>
          <a:p>
            <a:pPr lvl="1">
              <a:lnSpc>
                <a:spcPct val="80000"/>
              </a:lnSpc>
            </a:pPr>
            <a:r>
              <a:rPr lang="en-US" sz="2000" smtClean="0">
                <a:ea typeface="ＭＳ Ｐゴシック" pitchFamily="34" charset="-128"/>
              </a:rPr>
              <a:t>Failure to observe procedures that would foster a secure environment, such as staying current with software patches or choosing good passwords.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bwMode="auto">
          <a:xfrm>
            <a:off x="549275" y="-228600"/>
            <a:ext cx="8042275" cy="1336675"/>
          </a:xfrm>
        </p:spPr>
        <p:txBody>
          <a:bodyPr wrap="square" lIns="91440" tIns="45720" rIns="91440" bIns="45720" numCol="1" anchorCtr="0" compatLnSpc="1">
            <a:prstTxWarp prst="textNoShape">
              <a:avLst/>
            </a:prstTxWarp>
            <a:normAutofit/>
          </a:bodyPr>
          <a:lstStyle/>
          <a:p>
            <a:pPr eaLnBrk="1" fontAlgn="auto" hangingPunct="1">
              <a:spcAft>
                <a:spcPts val="0"/>
              </a:spcAft>
              <a:defRPr/>
            </a:pPr>
            <a:r>
              <a:rPr lang="en-US" sz="3600" b="1" u="sng" cap="none" dirty="0" smtClean="0"/>
              <a:t>DEFENSES AGAINST SECURITY ATTACKS</a:t>
            </a:r>
          </a:p>
        </p:txBody>
      </p:sp>
      <p:sp>
        <p:nvSpPr>
          <p:cNvPr id="30723" name="Rectangle 3"/>
          <p:cNvSpPr>
            <a:spLocks noGrp="1"/>
          </p:cNvSpPr>
          <p:nvPr>
            <p:ph sz="quarter" idx="1"/>
          </p:nvPr>
        </p:nvSpPr>
        <p:spPr>
          <a:xfrm>
            <a:off x="457200" y="1374775"/>
            <a:ext cx="7467600" cy="4873625"/>
          </a:xfrm>
        </p:spPr>
        <p:txBody>
          <a:bodyPr>
            <a:normAutofit fontScale="92500" lnSpcReduction="20000"/>
          </a:bodyPr>
          <a:lstStyle/>
          <a:p>
            <a:pPr marL="274320" indent="-274320" eaLnBrk="1" fontAlgn="auto" hangingPunct="1">
              <a:lnSpc>
                <a:spcPct val="80000"/>
              </a:lnSpc>
              <a:spcAft>
                <a:spcPts val="0"/>
              </a:spcAft>
              <a:buFont typeface="Wingdings"/>
              <a:buChar char=""/>
              <a:defRPr/>
            </a:pPr>
            <a:r>
              <a:rPr lang="en-US" sz="1400" dirty="0" smtClean="0"/>
              <a:t>A defense is a countermeasure for dealing with security attacks.</a:t>
            </a:r>
          </a:p>
          <a:p>
            <a:pPr marL="274320" indent="-274320" eaLnBrk="1" fontAlgn="auto" hangingPunct="1">
              <a:lnSpc>
                <a:spcPct val="80000"/>
              </a:lnSpc>
              <a:spcAft>
                <a:spcPts val="0"/>
              </a:spcAft>
              <a:buFont typeface="Wingdings"/>
              <a:buChar char=""/>
              <a:defRPr/>
            </a:pPr>
            <a:r>
              <a:rPr lang="en-US" sz="1400" b="1" dirty="0" smtClean="0"/>
              <a:t>Obfuscation</a:t>
            </a:r>
          </a:p>
          <a:p>
            <a:pPr marL="640080" lvl="1" indent="-274320" eaLnBrk="1" fontAlgn="auto" hangingPunct="1">
              <a:lnSpc>
                <a:spcPct val="80000"/>
              </a:lnSpc>
              <a:spcAft>
                <a:spcPts val="0"/>
              </a:spcAft>
              <a:buFont typeface="Wingdings 2"/>
              <a:buChar char=""/>
              <a:defRPr/>
            </a:pPr>
            <a:r>
              <a:rPr lang="en-US" sz="1300" dirty="0" smtClean="0"/>
              <a:t>Confusing the attacker by obscuring publicly available information that exposes vulnerability. </a:t>
            </a:r>
          </a:p>
          <a:p>
            <a:pPr marL="640080" lvl="1" indent="-274320" eaLnBrk="1" fontAlgn="auto" hangingPunct="1">
              <a:lnSpc>
                <a:spcPct val="80000"/>
              </a:lnSpc>
              <a:spcAft>
                <a:spcPts val="0"/>
              </a:spcAft>
              <a:buFont typeface="Wingdings 2"/>
              <a:buChar char=""/>
              <a:defRPr/>
            </a:pPr>
            <a:r>
              <a:rPr lang="en-US" sz="1300" dirty="0" smtClean="0"/>
              <a:t>Examples include: anonymity, encryption, packet stuffing, public key cryptography, shielding, steganography, trash disposal</a:t>
            </a:r>
          </a:p>
          <a:p>
            <a:pPr marL="274320" indent="-274320" eaLnBrk="1" fontAlgn="auto" hangingPunct="1">
              <a:lnSpc>
                <a:spcPct val="80000"/>
              </a:lnSpc>
              <a:spcAft>
                <a:spcPts val="0"/>
              </a:spcAft>
              <a:buFont typeface="Wingdings"/>
              <a:buChar char=""/>
              <a:defRPr/>
            </a:pPr>
            <a:r>
              <a:rPr lang="en-US" sz="1400" b="1" dirty="0" smtClean="0"/>
              <a:t>Authentication and authorization</a:t>
            </a:r>
          </a:p>
          <a:p>
            <a:pPr marL="640080" lvl="1" indent="-274320" eaLnBrk="1" fontAlgn="auto" hangingPunct="1">
              <a:lnSpc>
                <a:spcPct val="80000"/>
              </a:lnSpc>
              <a:spcAft>
                <a:spcPts val="0"/>
              </a:spcAft>
              <a:buFont typeface="Wingdings 2"/>
              <a:buChar char=""/>
              <a:defRPr/>
            </a:pPr>
            <a:r>
              <a:rPr lang="en-US" sz="1300" dirty="0" smtClean="0"/>
              <a:t>Ensuring that a person or system claiming an identity is the real owner of the identity, and granting access on a "must have" basis. </a:t>
            </a:r>
          </a:p>
          <a:p>
            <a:pPr marL="640080" lvl="1" indent="-274320" eaLnBrk="1" fontAlgn="auto" hangingPunct="1">
              <a:lnSpc>
                <a:spcPct val="80000"/>
              </a:lnSpc>
              <a:spcAft>
                <a:spcPts val="0"/>
              </a:spcAft>
              <a:buFont typeface="Wingdings 2"/>
              <a:buChar char=""/>
              <a:defRPr/>
            </a:pPr>
            <a:r>
              <a:rPr lang="en-US" sz="1300" dirty="0" smtClean="0"/>
              <a:t>Examples include: badges and cards, biometrics, password, shared secret, signature, watermark </a:t>
            </a:r>
          </a:p>
          <a:p>
            <a:pPr marL="274320" indent="-274320" eaLnBrk="1" fontAlgn="auto" hangingPunct="1">
              <a:lnSpc>
                <a:spcPct val="80000"/>
              </a:lnSpc>
              <a:spcAft>
                <a:spcPts val="0"/>
              </a:spcAft>
              <a:buFont typeface="Wingdings"/>
              <a:buChar char=""/>
              <a:defRPr/>
            </a:pPr>
            <a:r>
              <a:rPr lang="en-US" sz="1400" b="1" dirty="0" smtClean="0"/>
              <a:t>Monitoring and auditing</a:t>
            </a:r>
          </a:p>
          <a:p>
            <a:pPr marL="640080" lvl="1" indent="-274320" eaLnBrk="1" fontAlgn="auto" hangingPunct="1">
              <a:lnSpc>
                <a:spcPct val="80000"/>
              </a:lnSpc>
              <a:spcAft>
                <a:spcPts val="0"/>
              </a:spcAft>
              <a:buFont typeface="Wingdings 2"/>
              <a:buChar char=""/>
              <a:defRPr/>
            </a:pPr>
            <a:r>
              <a:rPr lang="en-US" sz="1300" dirty="0" smtClean="0"/>
              <a:t>Observing system vulnerabilities, either in real time or through audit tools, to detect attacks. </a:t>
            </a:r>
          </a:p>
          <a:p>
            <a:pPr marL="640080" lvl="1" indent="-274320" eaLnBrk="1" fontAlgn="auto" hangingPunct="1">
              <a:lnSpc>
                <a:spcPct val="80000"/>
              </a:lnSpc>
              <a:spcAft>
                <a:spcPts val="0"/>
              </a:spcAft>
              <a:buFont typeface="Wingdings 2"/>
              <a:buChar char=""/>
              <a:defRPr/>
            </a:pPr>
            <a:r>
              <a:rPr lang="en-US" sz="1300" dirty="0" smtClean="0"/>
              <a:t>Examples include: filtering, firewall, integrity check, intrusion detection, misuse detection, password checker, peer review, process review, security audit tools, virus detection </a:t>
            </a:r>
          </a:p>
          <a:p>
            <a:pPr marL="274320" indent="-274320" eaLnBrk="1" fontAlgn="auto" hangingPunct="1">
              <a:lnSpc>
                <a:spcPct val="80000"/>
              </a:lnSpc>
              <a:spcAft>
                <a:spcPts val="0"/>
              </a:spcAft>
              <a:buFont typeface="Wingdings"/>
              <a:buChar char=""/>
              <a:defRPr/>
            </a:pPr>
            <a:r>
              <a:rPr lang="en-US" sz="1400" b="1" dirty="0" smtClean="0"/>
              <a:t>Concurrency</a:t>
            </a:r>
          </a:p>
          <a:p>
            <a:pPr marL="640080" lvl="1" indent="-274320" eaLnBrk="1" fontAlgn="auto" hangingPunct="1">
              <a:lnSpc>
                <a:spcPct val="80000"/>
              </a:lnSpc>
              <a:spcAft>
                <a:spcPts val="0"/>
              </a:spcAft>
              <a:buFont typeface="Wingdings 2"/>
              <a:buChar char=""/>
              <a:defRPr/>
            </a:pPr>
            <a:r>
              <a:rPr lang="en-US" sz="1300" dirty="0" smtClean="0"/>
              <a:t>Consistently using tested software updates and periodically reviewing human processes and procedures. </a:t>
            </a:r>
          </a:p>
          <a:p>
            <a:pPr marL="640080" lvl="1" indent="-274320" eaLnBrk="1" fontAlgn="auto" hangingPunct="1">
              <a:lnSpc>
                <a:spcPct val="80000"/>
              </a:lnSpc>
              <a:spcAft>
                <a:spcPts val="0"/>
              </a:spcAft>
              <a:buFont typeface="Wingdings 2"/>
              <a:buChar char=""/>
              <a:defRPr/>
            </a:pPr>
            <a:r>
              <a:rPr lang="en-US" sz="1300" dirty="0" smtClean="0"/>
              <a:t>Examples include: patching, process review, upgrading</a:t>
            </a:r>
          </a:p>
          <a:p>
            <a:pPr marL="274320" indent="-274320" eaLnBrk="1" fontAlgn="auto" hangingPunct="1">
              <a:lnSpc>
                <a:spcPct val="80000"/>
              </a:lnSpc>
              <a:spcAft>
                <a:spcPts val="0"/>
              </a:spcAft>
              <a:buFont typeface="Wingdings"/>
              <a:buChar char=""/>
              <a:defRPr/>
            </a:pPr>
            <a:r>
              <a:rPr lang="en-US" sz="1400" b="1" dirty="0" smtClean="0"/>
              <a:t>Education and enforcement</a:t>
            </a:r>
          </a:p>
          <a:p>
            <a:pPr marL="640080" lvl="1" indent="-274320" eaLnBrk="1" fontAlgn="auto" hangingPunct="1">
              <a:lnSpc>
                <a:spcPct val="80000"/>
              </a:lnSpc>
              <a:spcAft>
                <a:spcPts val="0"/>
              </a:spcAft>
              <a:buFont typeface="Wingdings 2"/>
              <a:buChar char=""/>
              <a:defRPr/>
            </a:pPr>
            <a:r>
              <a:rPr lang="en-US" sz="1300" dirty="0" smtClean="0"/>
              <a:t>Effectively equipping system designers and users with knowledge of security risks, and then enforcing application of this knowledge. </a:t>
            </a:r>
          </a:p>
          <a:p>
            <a:pPr marL="640080" lvl="1" indent="-274320" eaLnBrk="1" fontAlgn="auto" hangingPunct="1">
              <a:lnSpc>
                <a:spcPct val="80000"/>
              </a:lnSpc>
              <a:spcAft>
                <a:spcPts val="0"/>
              </a:spcAft>
              <a:buFont typeface="Wingdings 2"/>
              <a:buChar char=""/>
              <a:defRPr/>
            </a:pPr>
            <a:r>
              <a:rPr lang="en-US" sz="1300" dirty="0" smtClean="0"/>
              <a:t>Examples include: reminders, tip of the day, training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a:lstStyle/>
          <a:p>
            <a:pPr fontAlgn="auto">
              <a:spcAft>
                <a:spcPts val="0"/>
              </a:spcAft>
              <a:defRPr/>
            </a:pPr>
            <a:r>
              <a:rPr lang="en-US" dirty="0" smtClean="0">
                <a:solidFill>
                  <a:schemeClr val="accent1">
                    <a:satMod val="150000"/>
                  </a:schemeClr>
                </a:solidFill>
              </a:rPr>
              <a:t>Typical Attack Progression</a:t>
            </a:r>
          </a:p>
        </p:txBody>
      </p:sp>
      <p:sp>
        <p:nvSpPr>
          <p:cNvPr id="35843" name="Rectangle 28"/>
          <p:cNvSpPr>
            <a:spLocks noChangeArrowheads="1"/>
          </p:cNvSpPr>
          <p:nvPr/>
        </p:nvSpPr>
        <p:spPr bwMode="auto">
          <a:xfrm>
            <a:off x="457200" y="6172200"/>
            <a:ext cx="5562600" cy="641350"/>
          </a:xfrm>
          <a:prstGeom prst="rect">
            <a:avLst/>
          </a:prstGeom>
          <a:noFill/>
          <a:ln w="9525">
            <a:noFill/>
            <a:miter lim="800000"/>
            <a:headEnd/>
            <a:tailEnd/>
          </a:ln>
        </p:spPr>
        <p:txBody>
          <a:bodyPr>
            <a:spAutoFit/>
          </a:bodyPr>
          <a:lstStyle/>
          <a:p>
            <a:pPr lvl="1"/>
            <a:r>
              <a:rPr lang="en-GB"/>
              <a:t>Intruder(s): Objective, Exploit Script</a:t>
            </a:r>
          </a:p>
          <a:p>
            <a:pPr lvl="1"/>
            <a:r>
              <a:rPr lang="en-GB"/>
              <a:t>Victim(s): Vulnerabilities, Consequences</a:t>
            </a:r>
          </a:p>
        </p:txBody>
      </p:sp>
      <p:sp>
        <p:nvSpPr>
          <p:cNvPr id="28" name="Rectangle 27"/>
          <p:cNvSpPr/>
          <p:nvPr/>
        </p:nvSpPr>
        <p:spPr>
          <a:xfrm>
            <a:off x="76200" y="36576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fontAlgn="auto" hangingPunct="0">
              <a:spcBef>
                <a:spcPts val="0"/>
              </a:spcBef>
              <a:spcAft>
                <a:spcPts val="0"/>
              </a:spcAft>
              <a:defRPr/>
            </a:pPr>
            <a:r>
              <a:rPr lang="en-GB" sz="1600" dirty="0">
                <a:latin typeface="Verdana" pitchFamily="34" charset="0"/>
              </a:rPr>
              <a:t>Locate </a:t>
            </a:r>
          </a:p>
          <a:p>
            <a:pPr eaLnBrk="0" fontAlgn="auto" hangingPunct="0">
              <a:spcBef>
                <a:spcPts val="0"/>
              </a:spcBef>
              <a:spcAft>
                <a:spcPts val="0"/>
              </a:spcAft>
              <a:defRPr/>
            </a:pPr>
            <a:r>
              <a:rPr lang="en-GB" sz="1600" dirty="0">
                <a:latin typeface="Verdana" pitchFamily="34" charset="0"/>
              </a:rPr>
              <a:t>system to </a:t>
            </a:r>
          </a:p>
          <a:p>
            <a:pPr eaLnBrk="0" fontAlgn="auto" hangingPunct="0">
              <a:spcBef>
                <a:spcPts val="0"/>
              </a:spcBef>
              <a:spcAft>
                <a:spcPts val="0"/>
              </a:spcAft>
              <a:defRPr/>
            </a:pPr>
            <a:r>
              <a:rPr lang="en-GB" sz="1600" dirty="0">
                <a:latin typeface="Verdana" pitchFamily="34" charset="0"/>
              </a:rPr>
              <a:t>attack</a:t>
            </a:r>
            <a:endParaRPr lang="en-US" sz="1600" dirty="0">
              <a:latin typeface="Verdana" pitchFamily="34" charset="0"/>
            </a:endParaRPr>
          </a:p>
        </p:txBody>
      </p:sp>
      <p:sp>
        <p:nvSpPr>
          <p:cNvPr id="29" name="Rectangle 28"/>
          <p:cNvSpPr/>
          <p:nvPr/>
        </p:nvSpPr>
        <p:spPr>
          <a:xfrm>
            <a:off x="1676400" y="23622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fontAlgn="auto" hangingPunct="0">
              <a:spcBef>
                <a:spcPts val="0"/>
              </a:spcBef>
              <a:spcAft>
                <a:spcPts val="0"/>
              </a:spcAft>
              <a:defRPr/>
            </a:pPr>
            <a:r>
              <a:rPr lang="en-GB" sz="1600" dirty="0">
                <a:latin typeface="Verdana" pitchFamily="34" charset="0"/>
              </a:rPr>
              <a:t>Gain user </a:t>
            </a:r>
          </a:p>
          <a:p>
            <a:pPr eaLnBrk="0" fontAlgn="auto" hangingPunct="0">
              <a:spcBef>
                <a:spcPts val="0"/>
              </a:spcBef>
              <a:spcAft>
                <a:spcPts val="0"/>
              </a:spcAft>
              <a:defRPr/>
            </a:pPr>
            <a:r>
              <a:rPr lang="en-GB" sz="1600" dirty="0">
                <a:latin typeface="Verdana" pitchFamily="34" charset="0"/>
              </a:rPr>
              <a:t>access</a:t>
            </a:r>
            <a:endParaRPr lang="en-US" sz="1600" dirty="0">
              <a:latin typeface="Verdana" pitchFamily="34" charset="0"/>
            </a:endParaRPr>
          </a:p>
        </p:txBody>
      </p:sp>
      <p:sp>
        <p:nvSpPr>
          <p:cNvPr id="30" name="Rectangle 29"/>
          <p:cNvSpPr/>
          <p:nvPr/>
        </p:nvSpPr>
        <p:spPr>
          <a:xfrm>
            <a:off x="1676400" y="4572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fontAlgn="auto" hangingPunct="0">
              <a:spcBef>
                <a:spcPts val="0"/>
              </a:spcBef>
              <a:spcAft>
                <a:spcPts val="0"/>
              </a:spcAft>
              <a:defRPr/>
            </a:pPr>
            <a:r>
              <a:rPr lang="en-GB" sz="1600" dirty="0">
                <a:latin typeface="Verdana" pitchFamily="34" charset="0"/>
              </a:rPr>
              <a:t>Gain </a:t>
            </a:r>
          </a:p>
          <a:p>
            <a:pPr eaLnBrk="0" fontAlgn="auto" hangingPunct="0">
              <a:spcBef>
                <a:spcPts val="0"/>
              </a:spcBef>
              <a:spcAft>
                <a:spcPts val="0"/>
              </a:spcAft>
              <a:defRPr/>
            </a:pPr>
            <a:r>
              <a:rPr lang="en-GB" sz="1600" dirty="0">
                <a:latin typeface="Verdana" pitchFamily="34" charset="0"/>
              </a:rPr>
              <a:t>privileged </a:t>
            </a:r>
          </a:p>
          <a:p>
            <a:pPr eaLnBrk="0" fontAlgn="auto" hangingPunct="0">
              <a:spcBef>
                <a:spcPts val="0"/>
              </a:spcBef>
              <a:spcAft>
                <a:spcPts val="0"/>
              </a:spcAft>
              <a:defRPr/>
            </a:pPr>
            <a:r>
              <a:rPr lang="en-GB" sz="1600" dirty="0">
                <a:latin typeface="Verdana" pitchFamily="34" charset="0"/>
              </a:rPr>
              <a:t>access</a:t>
            </a:r>
            <a:endParaRPr lang="en-US" sz="1600" dirty="0">
              <a:latin typeface="Verdana" pitchFamily="34" charset="0"/>
            </a:endParaRPr>
          </a:p>
        </p:txBody>
      </p:sp>
      <p:sp>
        <p:nvSpPr>
          <p:cNvPr id="31" name="Rectangle 30"/>
          <p:cNvSpPr/>
          <p:nvPr/>
        </p:nvSpPr>
        <p:spPr>
          <a:xfrm>
            <a:off x="3505200" y="31242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fontAlgn="auto" hangingPunct="0">
              <a:spcBef>
                <a:spcPts val="0"/>
              </a:spcBef>
              <a:spcAft>
                <a:spcPts val="0"/>
              </a:spcAft>
              <a:defRPr/>
            </a:pPr>
            <a:r>
              <a:rPr lang="en-GB" sz="1600" dirty="0">
                <a:latin typeface="Verdana" pitchFamily="34" charset="0"/>
              </a:rPr>
              <a:t>Cover </a:t>
            </a:r>
          </a:p>
          <a:p>
            <a:pPr eaLnBrk="0" fontAlgn="auto" hangingPunct="0">
              <a:spcBef>
                <a:spcPts val="0"/>
              </a:spcBef>
              <a:spcAft>
                <a:spcPts val="0"/>
              </a:spcAft>
              <a:defRPr/>
            </a:pPr>
            <a:r>
              <a:rPr lang="en-GB" sz="1600" dirty="0">
                <a:latin typeface="Verdana" pitchFamily="34" charset="0"/>
              </a:rPr>
              <a:t>tracks</a:t>
            </a:r>
            <a:endParaRPr lang="en-US" sz="1600" dirty="0">
              <a:latin typeface="Verdana" pitchFamily="34" charset="0"/>
            </a:endParaRPr>
          </a:p>
        </p:txBody>
      </p:sp>
      <p:sp>
        <p:nvSpPr>
          <p:cNvPr id="32" name="Rectangle 31"/>
          <p:cNvSpPr/>
          <p:nvPr/>
        </p:nvSpPr>
        <p:spPr>
          <a:xfrm>
            <a:off x="5486400" y="31242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fontAlgn="auto" hangingPunct="0">
              <a:spcBef>
                <a:spcPts val="0"/>
              </a:spcBef>
              <a:spcAft>
                <a:spcPts val="0"/>
              </a:spcAft>
              <a:defRPr/>
            </a:pPr>
            <a:r>
              <a:rPr lang="en-GB" sz="1600" dirty="0">
                <a:latin typeface="Verdana" pitchFamily="34" charset="0"/>
              </a:rPr>
              <a:t>Install</a:t>
            </a:r>
          </a:p>
          <a:p>
            <a:pPr eaLnBrk="0" fontAlgn="auto" hangingPunct="0">
              <a:spcBef>
                <a:spcPts val="0"/>
              </a:spcBef>
              <a:spcAft>
                <a:spcPts val="0"/>
              </a:spcAft>
              <a:defRPr/>
            </a:pPr>
            <a:r>
              <a:rPr lang="en-GB" sz="1600" dirty="0">
                <a:latin typeface="Verdana" pitchFamily="34" charset="0"/>
              </a:rPr>
              <a:t>backdoors</a:t>
            </a:r>
            <a:endParaRPr lang="en-US" sz="1600" dirty="0">
              <a:latin typeface="Verdana" pitchFamily="34" charset="0"/>
            </a:endParaRPr>
          </a:p>
        </p:txBody>
      </p:sp>
      <p:sp>
        <p:nvSpPr>
          <p:cNvPr id="33" name="Rectangle 32"/>
          <p:cNvSpPr/>
          <p:nvPr/>
        </p:nvSpPr>
        <p:spPr>
          <a:xfrm>
            <a:off x="7239000" y="15240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fontAlgn="auto" hangingPunct="0">
              <a:spcBef>
                <a:spcPts val="0"/>
              </a:spcBef>
              <a:spcAft>
                <a:spcPts val="0"/>
              </a:spcAft>
              <a:defRPr/>
            </a:pPr>
            <a:r>
              <a:rPr lang="en-GB" sz="1600" dirty="0">
                <a:latin typeface="Verdana" pitchFamily="34" charset="0"/>
              </a:rPr>
              <a:t>Attack other</a:t>
            </a:r>
          </a:p>
          <a:p>
            <a:pPr eaLnBrk="0" fontAlgn="auto" hangingPunct="0">
              <a:spcBef>
                <a:spcPts val="0"/>
              </a:spcBef>
              <a:spcAft>
                <a:spcPts val="0"/>
              </a:spcAft>
              <a:defRPr/>
            </a:pPr>
            <a:r>
              <a:rPr lang="en-GB" sz="1600" dirty="0">
                <a:latin typeface="Verdana" pitchFamily="34" charset="0"/>
              </a:rPr>
              <a:t>hosts</a:t>
            </a:r>
            <a:endParaRPr lang="en-US" sz="1600" dirty="0">
              <a:latin typeface="Verdana" pitchFamily="34" charset="0"/>
            </a:endParaRPr>
          </a:p>
        </p:txBody>
      </p:sp>
      <p:sp>
        <p:nvSpPr>
          <p:cNvPr id="34" name="Rectangle 33"/>
          <p:cNvSpPr/>
          <p:nvPr/>
        </p:nvSpPr>
        <p:spPr>
          <a:xfrm>
            <a:off x="7239000" y="3124200"/>
            <a:ext cx="1600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fontAlgn="auto" hangingPunct="0">
              <a:spcBef>
                <a:spcPts val="0"/>
              </a:spcBef>
              <a:spcAft>
                <a:spcPts val="0"/>
              </a:spcAft>
              <a:defRPr/>
            </a:pPr>
            <a:r>
              <a:rPr lang="en-GB" sz="1600" dirty="0">
                <a:latin typeface="Verdana" pitchFamily="34" charset="0"/>
              </a:rPr>
              <a:t>Take or alter information</a:t>
            </a:r>
            <a:endParaRPr lang="en-US" sz="1600" dirty="0">
              <a:latin typeface="Verdana" pitchFamily="34" charset="0"/>
            </a:endParaRPr>
          </a:p>
        </p:txBody>
      </p:sp>
      <p:sp>
        <p:nvSpPr>
          <p:cNvPr id="35" name="Rectangle 34"/>
          <p:cNvSpPr/>
          <p:nvPr/>
        </p:nvSpPr>
        <p:spPr>
          <a:xfrm>
            <a:off x="7239000" y="45720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fontAlgn="auto" hangingPunct="0">
              <a:spcBef>
                <a:spcPts val="0"/>
              </a:spcBef>
              <a:spcAft>
                <a:spcPts val="0"/>
              </a:spcAft>
              <a:defRPr/>
            </a:pPr>
            <a:r>
              <a:rPr lang="en-GB" sz="1600" dirty="0">
                <a:latin typeface="Verdana" pitchFamily="34" charset="0"/>
              </a:rPr>
              <a:t>Engage in</a:t>
            </a:r>
          </a:p>
          <a:p>
            <a:pPr eaLnBrk="0" fontAlgn="auto" hangingPunct="0">
              <a:spcBef>
                <a:spcPts val="0"/>
              </a:spcBef>
              <a:spcAft>
                <a:spcPts val="0"/>
              </a:spcAft>
              <a:defRPr/>
            </a:pPr>
            <a:r>
              <a:rPr lang="en-GB" sz="1600" dirty="0">
                <a:latin typeface="Verdana" pitchFamily="34" charset="0"/>
              </a:rPr>
              <a:t>Other unauthorized</a:t>
            </a:r>
          </a:p>
          <a:p>
            <a:pPr eaLnBrk="0" fontAlgn="auto" hangingPunct="0">
              <a:spcBef>
                <a:spcPts val="0"/>
              </a:spcBef>
              <a:spcAft>
                <a:spcPts val="0"/>
              </a:spcAft>
              <a:defRPr/>
            </a:pPr>
            <a:r>
              <a:rPr lang="en-GB" sz="1600" dirty="0">
                <a:latin typeface="Verdana" pitchFamily="34" charset="0"/>
              </a:rPr>
              <a:t>activity</a:t>
            </a:r>
            <a:endParaRPr lang="en-US" sz="1600" dirty="0">
              <a:latin typeface="Verdana" pitchFamily="34" charset="0"/>
            </a:endParaRPr>
          </a:p>
        </p:txBody>
      </p:sp>
      <p:cxnSp>
        <p:nvCxnSpPr>
          <p:cNvPr id="37" name="Straight Arrow Connector 36"/>
          <p:cNvCxnSpPr>
            <a:stCxn id="28" idx="3"/>
            <a:endCxn id="29" idx="1"/>
          </p:cNvCxnSpPr>
          <p:nvPr/>
        </p:nvCxnSpPr>
        <p:spPr>
          <a:xfrm flipV="1">
            <a:off x="1295400" y="2781300"/>
            <a:ext cx="381000" cy="1295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8" idx="3"/>
          </p:cNvCxnSpPr>
          <p:nvPr/>
        </p:nvCxnSpPr>
        <p:spPr>
          <a:xfrm>
            <a:off x="1295400" y="4076700"/>
            <a:ext cx="381000" cy="1028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9" idx="2"/>
            <a:endCxn id="30" idx="0"/>
          </p:cNvCxnSpPr>
          <p:nvPr/>
        </p:nvCxnSpPr>
        <p:spPr>
          <a:xfrm rot="5400000">
            <a:off x="1600201" y="3886200"/>
            <a:ext cx="1371600" cy="317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0" idx="3"/>
            <a:endCxn id="31" idx="1"/>
          </p:cNvCxnSpPr>
          <p:nvPr/>
        </p:nvCxnSpPr>
        <p:spPr>
          <a:xfrm flipV="1">
            <a:off x="2895600" y="3543300"/>
            <a:ext cx="609600" cy="1447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1" idx="3"/>
            <a:endCxn id="32" idx="1"/>
          </p:cNvCxnSpPr>
          <p:nvPr/>
        </p:nvCxnSpPr>
        <p:spPr>
          <a:xfrm>
            <a:off x="4724400" y="3543300"/>
            <a:ext cx="762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2" idx="3"/>
            <a:endCxn id="33" idx="1"/>
          </p:cNvCxnSpPr>
          <p:nvPr/>
        </p:nvCxnSpPr>
        <p:spPr>
          <a:xfrm flipV="1">
            <a:off x="6781800" y="2057400"/>
            <a:ext cx="457200" cy="14859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2" idx="3"/>
            <a:endCxn id="34" idx="1"/>
          </p:cNvCxnSpPr>
          <p:nvPr/>
        </p:nvCxnSpPr>
        <p:spPr>
          <a:xfrm>
            <a:off x="6781800" y="3543300"/>
            <a:ext cx="457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2" idx="3"/>
            <a:endCxn id="35" idx="1"/>
          </p:cNvCxnSpPr>
          <p:nvPr/>
        </p:nvCxnSpPr>
        <p:spPr>
          <a:xfrm>
            <a:off x="6781800" y="3543300"/>
            <a:ext cx="457200" cy="15621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Classes Of Threats</a:t>
            </a:r>
            <a:endParaRPr lang="en-US" dirty="0">
              <a:solidFill>
                <a:schemeClr val="accent1">
                  <a:satMod val="150000"/>
                </a:schemeClr>
              </a:solidFill>
            </a:endParaRPr>
          </a:p>
        </p:txBody>
      </p:sp>
      <p:sp>
        <p:nvSpPr>
          <p:cNvPr id="36867" name="Content Placeholder 2"/>
          <p:cNvSpPr>
            <a:spLocks noGrp="1"/>
          </p:cNvSpPr>
          <p:nvPr>
            <p:ph idx="1"/>
          </p:nvPr>
        </p:nvSpPr>
        <p:spPr/>
        <p:txBody>
          <a:bodyPr/>
          <a:lstStyle/>
          <a:p>
            <a:r>
              <a:rPr lang="en-US" smtClean="0">
                <a:ea typeface="ＭＳ Ｐゴシック" pitchFamily="34" charset="-128"/>
              </a:rPr>
              <a:t>Disclosure: unauthorized access to information</a:t>
            </a:r>
          </a:p>
          <a:p>
            <a:r>
              <a:rPr lang="en-US" smtClean="0">
                <a:ea typeface="ＭＳ Ｐゴシック" pitchFamily="34" charset="-128"/>
              </a:rPr>
              <a:t>Deception: acceptance of false data</a:t>
            </a:r>
          </a:p>
          <a:p>
            <a:r>
              <a:rPr lang="en-US" smtClean="0">
                <a:ea typeface="ＭＳ Ｐゴシック" pitchFamily="34" charset="-128"/>
              </a:rPr>
              <a:t>Disruption: interruption or prevention of correct operation</a:t>
            </a:r>
          </a:p>
          <a:p>
            <a:r>
              <a:rPr lang="en-US" smtClean="0">
                <a:ea typeface="ＭＳ Ｐゴシック" pitchFamily="34" charset="-128"/>
              </a:rPr>
              <a:t>Usurpation: unauthorized control of some part of a system</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042275" cy="682625"/>
          </a:xfrm>
        </p:spPr>
        <p:txBody>
          <a:bodyPr/>
          <a:lstStyle/>
          <a:p>
            <a:pPr fontAlgn="auto">
              <a:spcAft>
                <a:spcPts val="0"/>
              </a:spcAft>
              <a:defRPr/>
            </a:pPr>
            <a:r>
              <a:rPr lang="en-US" dirty="0" smtClean="0">
                <a:solidFill>
                  <a:schemeClr val="accent1">
                    <a:satMod val="150000"/>
                  </a:schemeClr>
                </a:solidFill>
              </a:rPr>
              <a:t>Some Common Threats</a:t>
            </a:r>
            <a:endParaRPr lang="en-US" dirty="0">
              <a:solidFill>
                <a:schemeClr val="accent1">
                  <a:satMod val="150000"/>
                </a:schemeClr>
              </a:solidFill>
            </a:endParaRPr>
          </a:p>
        </p:txBody>
      </p:sp>
      <p:sp>
        <p:nvSpPr>
          <p:cNvPr id="37891" name="Content Placeholder 2"/>
          <p:cNvSpPr>
            <a:spLocks noGrp="1"/>
          </p:cNvSpPr>
          <p:nvPr>
            <p:ph idx="1"/>
          </p:nvPr>
        </p:nvSpPr>
        <p:spPr>
          <a:xfrm>
            <a:off x="457200" y="533400"/>
            <a:ext cx="8229600" cy="6248400"/>
          </a:xfrm>
        </p:spPr>
        <p:txBody>
          <a:bodyPr/>
          <a:lstStyle/>
          <a:p>
            <a:r>
              <a:rPr lang="en-US" sz="1600" dirty="0" smtClean="0">
                <a:ea typeface="ＭＳ Ｐゴシック" pitchFamily="34" charset="-128"/>
              </a:rPr>
              <a:t>Snooping: unauthorized interception of information</a:t>
            </a:r>
          </a:p>
          <a:p>
            <a:pPr lvl="1"/>
            <a:r>
              <a:rPr lang="en-US" sz="1400" dirty="0" smtClean="0">
                <a:ea typeface="ＭＳ Ｐゴシック" pitchFamily="34" charset="-128"/>
              </a:rPr>
              <a:t>Threat Class: Disclosure</a:t>
            </a:r>
          </a:p>
          <a:p>
            <a:pPr lvl="1"/>
            <a:r>
              <a:rPr lang="en-US" sz="1400" dirty="0" smtClean="0">
                <a:ea typeface="ＭＳ Ｐゴシック" pitchFamily="34" charset="-128"/>
              </a:rPr>
              <a:t>Security Service: Confidentiality</a:t>
            </a:r>
          </a:p>
          <a:p>
            <a:r>
              <a:rPr lang="en-US" sz="1600" dirty="0" smtClean="0">
                <a:ea typeface="ＭＳ Ｐゴシック" pitchFamily="34" charset="-128"/>
              </a:rPr>
              <a:t>Modification or alteration: unauthorized change of information</a:t>
            </a:r>
          </a:p>
          <a:p>
            <a:pPr lvl="1"/>
            <a:r>
              <a:rPr lang="en-US" sz="1400" dirty="0" smtClean="0">
                <a:ea typeface="ＭＳ Ｐゴシック" pitchFamily="34" charset="-128"/>
              </a:rPr>
              <a:t>Threat Class: Deception, Disruption and Usurpation</a:t>
            </a:r>
          </a:p>
          <a:p>
            <a:pPr lvl="1"/>
            <a:r>
              <a:rPr lang="en-US" sz="1400" dirty="0" smtClean="0">
                <a:ea typeface="ＭＳ Ｐゴシック" pitchFamily="34" charset="-128"/>
              </a:rPr>
              <a:t>Security Service: Integrity</a:t>
            </a:r>
          </a:p>
          <a:p>
            <a:r>
              <a:rPr lang="en-US" sz="1600" dirty="0" smtClean="0">
                <a:ea typeface="ＭＳ Ｐゴシック" pitchFamily="34" charset="-128"/>
              </a:rPr>
              <a:t>Masquerading or spoofing: impersonation of one entity by another</a:t>
            </a:r>
          </a:p>
          <a:p>
            <a:pPr lvl="1"/>
            <a:r>
              <a:rPr lang="en-US" sz="1400" dirty="0" smtClean="0">
                <a:ea typeface="ＭＳ Ｐゴシック" pitchFamily="34" charset="-128"/>
              </a:rPr>
              <a:t>Threat Class: Deception and Usurpation</a:t>
            </a:r>
          </a:p>
          <a:p>
            <a:pPr lvl="1"/>
            <a:r>
              <a:rPr lang="en-US" sz="1400" dirty="0" smtClean="0">
                <a:ea typeface="ＭＳ Ｐゴシック" pitchFamily="34" charset="-128"/>
              </a:rPr>
              <a:t>Security Service: Integrity</a:t>
            </a:r>
          </a:p>
          <a:p>
            <a:r>
              <a:rPr lang="en-US" sz="1600" dirty="0" smtClean="0">
                <a:ea typeface="ＭＳ Ｐゴシック" pitchFamily="34" charset="-128"/>
              </a:rPr>
              <a:t>Repudiation of origin: a false denial that an entity sent (or created) something</a:t>
            </a:r>
          </a:p>
          <a:p>
            <a:pPr lvl="1"/>
            <a:r>
              <a:rPr lang="en-US" sz="1400" dirty="0" smtClean="0">
                <a:ea typeface="ＭＳ Ｐゴシック" pitchFamily="34" charset="-128"/>
              </a:rPr>
              <a:t>Threat Class: Deception</a:t>
            </a:r>
          </a:p>
          <a:p>
            <a:pPr lvl="1"/>
            <a:r>
              <a:rPr lang="en-US" sz="1400" dirty="0" smtClean="0">
                <a:ea typeface="ＭＳ Ｐゴシック" pitchFamily="34" charset="-128"/>
              </a:rPr>
              <a:t>Security Service: Integrity</a:t>
            </a:r>
          </a:p>
          <a:p>
            <a:r>
              <a:rPr lang="en-US" sz="1600" dirty="0" smtClean="0">
                <a:ea typeface="ＭＳ Ｐゴシック" pitchFamily="34" charset="-128"/>
              </a:rPr>
              <a:t>Denial of receipt: a false denial that an entity received some information or message. </a:t>
            </a:r>
          </a:p>
          <a:p>
            <a:pPr lvl="1"/>
            <a:r>
              <a:rPr lang="en-US" sz="1400" dirty="0" smtClean="0">
                <a:ea typeface="ＭＳ Ｐゴシック" pitchFamily="34" charset="-128"/>
              </a:rPr>
              <a:t>Threat Class: Deception</a:t>
            </a:r>
          </a:p>
          <a:p>
            <a:pPr lvl="1"/>
            <a:r>
              <a:rPr lang="en-US" sz="1400" dirty="0" smtClean="0">
                <a:ea typeface="ＭＳ Ｐゴシック" pitchFamily="34" charset="-128"/>
              </a:rPr>
              <a:t>Security Service: Integrity and availability</a:t>
            </a:r>
          </a:p>
          <a:p>
            <a:r>
              <a:rPr lang="en-US" sz="1600" dirty="0" smtClean="0">
                <a:ea typeface="ＭＳ Ｐゴシック" pitchFamily="34" charset="-128"/>
              </a:rPr>
              <a:t>Delay: a temporary inhibition of a service</a:t>
            </a:r>
          </a:p>
          <a:p>
            <a:pPr lvl="1"/>
            <a:r>
              <a:rPr lang="en-US" sz="1400" dirty="0" smtClean="0">
                <a:ea typeface="ＭＳ Ｐゴシック" pitchFamily="34" charset="-128"/>
              </a:rPr>
              <a:t>Threat Class: Usurpation, Deception</a:t>
            </a:r>
          </a:p>
          <a:p>
            <a:pPr lvl="1"/>
            <a:r>
              <a:rPr lang="en-US" sz="1400" dirty="0" smtClean="0">
                <a:ea typeface="ＭＳ Ｐゴシック" pitchFamily="34" charset="-128"/>
              </a:rPr>
              <a:t>Security Service: Availability</a:t>
            </a:r>
          </a:p>
          <a:p>
            <a:r>
              <a:rPr lang="en-US" sz="1600" dirty="0" smtClean="0">
                <a:ea typeface="ＭＳ Ｐゴシック" pitchFamily="34" charset="-128"/>
              </a:rPr>
              <a:t>Denial of service: a long-term inhibition of service</a:t>
            </a:r>
          </a:p>
          <a:p>
            <a:pPr lvl="1"/>
            <a:r>
              <a:rPr lang="en-US" sz="1400" dirty="0" smtClean="0">
                <a:ea typeface="ＭＳ Ｐゴシック" pitchFamily="34" charset="-128"/>
              </a:rPr>
              <a:t>Threat Class: Usurpation</a:t>
            </a:r>
          </a:p>
          <a:p>
            <a:pPr lvl="1"/>
            <a:r>
              <a:rPr lang="en-US" sz="1400" dirty="0" smtClean="0">
                <a:ea typeface="ＭＳ Ｐゴシック" pitchFamily="34" charset="-128"/>
              </a:rPr>
              <a:t>Security Service: Availability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228600"/>
            <a:ext cx="7772400" cy="1143000"/>
          </a:xfrm>
          <a:noFill/>
        </p:spPr>
        <p:txBody>
          <a:bodyPr lIns="92075" tIns="46038" rIns="92075" bIns="46038"/>
          <a:lstStyle/>
          <a:p>
            <a:pPr eaLnBrk="1" hangingPunct="1"/>
            <a:r>
              <a:rPr lang="en-US" smtClean="0">
                <a:ea typeface="ＭＳ Ｐゴシック" pitchFamily="34" charset="-128"/>
              </a:rPr>
              <a:t>Security Policy and Mechanism</a:t>
            </a:r>
          </a:p>
        </p:txBody>
      </p:sp>
      <p:sp>
        <p:nvSpPr>
          <p:cNvPr id="2122755" name="Rectangle 3"/>
          <p:cNvSpPr>
            <a:spLocks noGrp="1" noChangeArrowheads="1"/>
          </p:cNvSpPr>
          <p:nvPr>
            <p:ph idx="1"/>
          </p:nvPr>
        </p:nvSpPr>
        <p:spPr>
          <a:xfrm>
            <a:off x="76200" y="1371600"/>
            <a:ext cx="8915400" cy="5181600"/>
          </a:xfrm>
        </p:spPr>
        <p:txBody>
          <a:bodyPr lIns="92075" tIns="46038" rIns="92075" bIns="46038"/>
          <a:lstStyle/>
          <a:p>
            <a:pPr eaLnBrk="1" hangingPunct="1">
              <a:lnSpc>
                <a:spcPct val="90000"/>
              </a:lnSpc>
            </a:pPr>
            <a:r>
              <a:rPr lang="en-US" smtClean="0">
                <a:solidFill>
                  <a:srgbClr val="FF0000"/>
                </a:solidFill>
                <a:ea typeface="ＭＳ Ｐゴシック" pitchFamily="34" charset="-128"/>
              </a:rPr>
              <a:t>Policy</a:t>
            </a:r>
            <a:r>
              <a:rPr lang="en-US" smtClean="0">
                <a:ea typeface="ＭＳ Ｐゴシック" pitchFamily="34" charset="-128"/>
              </a:rPr>
              <a:t>: a statement of what is, and is not allowed.</a:t>
            </a:r>
          </a:p>
          <a:p>
            <a:pPr eaLnBrk="1" hangingPunct="1">
              <a:lnSpc>
                <a:spcPct val="90000"/>
              </a:lnSpc>
            </a:pPr>
            <a:r>
              <a:rPr lang="en-US" smtClean="0">
                <a:solidFill>
                  <a:srgbClr val="FF0000"/>
                </a:solidFill>
                <a:ea typeface="ＭＳ Ｐゴシック" pitchFamily="34" charset="-128"/>
              </a:rPr>
              <a:t>Mechanism</a:t>
            </a:r>
            <a:r>
              <a:rPr lang="en-US" smtClean="0">
                <a:ea typeface="ＭＳ Ｐゴシック" pitchFamily="34" charset="-128"/>
              </a:rPr>
              <a:t>: a procedure, tool, or method of enforcing a policy.</a:t>
            </a:r>
            <a:endParaRPr lang="en-US" i="1" smtClean="0">
              <a:ea typeface="ＭＳ Ｐゴシック" pitchFamily="34" charset="-128"/>
            </a:endParaRPr>
          </a:p>
          <a:p>
            <a:pPr eaLnBrk="1" hangingPunct="1">
              <a:lnSpc>
                <a:spcPct val="90000"/>
              </a:lnSpc>
            </a:pPr>
            <a:r>
              <a:rPr lang="en-US" smtClean="0">
                <a:ea typeface="ＭＳ Ｐゴシック" pitchFamily="34" charset="-128"/>
              </a:rPr>
              <a:t>Security mechanisms implement functions that help </a:t>
            </a:r>
            <a:r>
              <a:rPr lang="en-US" i="1" smtClean="0">
                <a:ea typeface="ＭＳ Ｐゴシック" pitchFamily="34" charset="-128"/>
              </a:rPr>
              <a:t>prevent, detect, and respond to recovery from</a:t>
            </a:r>
            <a:r>
              <a:rPr lang="en-US" smtClean="0">
                <a:ea typeface="ＭＳ Ｐゴシック" pitchFamily="34" charset="-128"/>
              </a:rPr>
              <a:t> security attacks.</a:t>
            </a:r>
          </a:p>
          <a:p>
            <a:pPr eaLnBrk="1" hangingPunct="1">
              <a:lnSpc>
                <a:spcPct val="90000"/>
              </a:lnSpc>
            </a:pPr>
            <a:r>
              <a:rPr lang="en-US" smtClean="0">
                <a:ea typeface="ＭＳ Ｐゴシック" pitchFamily="34" charset="-128"/>
              </a:rPr>
              <a:t>Security functions are typically made available to users as a set of </a:t>
            </a:r>
            <a:r>
              <a:rPr lang="en-US" smtClean="0">
                <a:solidFill>
                  <a:srgbClr val="FF0000"/>
                </a:solidFill>
                <a:ea typeface="ＭＳ Ｐゴシック" pitchFamily="34" charset="-128"/>
              </a:rPr>
              <a:t>security services</a:t>
            </a:r>
            <a:r>
              <a:rPr lang="en-US" i="1" smtClean="0">
                <a:solidFill>
                  <a:srgbClr val="FF0066"/>
                </a:solidFill>
                <a:ea typeface="ＭＳ Ｐゴシック" pitchFamily="34" charset="-128"/>
              </a:rPr>
              <a:t> </a:t>
            </a:r>
            <a:r>
              <a:rPr lang="en-US" smtClean="0">
                <a:ea typeface="ＭＳ Ｐゴシック" pitchFamily="34" charset="-128"/>
              </a:rPr>
              <a:t>through APIs or integrated interfaces.</a:t>
            </a:r>
          </a:p>
          <a:p>
            <a:pPr eaLnBrk="1" hangingPunct="1">
              <a:lnSpc>
                <a:spcPct val="90000"/>
              </a:lnSpc>
            </a:pPr>
            <a:r>
              <a:rPr lang="en-US" smtClean="0">
                <a:ea typeface="ＭＳ Ｐゴシック" pitchFamily="34" charset="-128"/>
              </a:rPr>
              <a:t>Cryptography underlies many security mechanisms.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27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27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227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22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275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ea typeface="ＭＳ Ｐゴシック" pitchFamily="34" charset="-128"/>
              </a:rPr>
              <a:t>Assurance</a:t>
            </a:r>
          </a:p>
        </p:txBody>
      </p:sp>
      <p:sp>
        <p:nvSpPr>
          <p:cNvPr id="39939" name="Rectangle 3"/>
          <p:cNvSpPr>
            <a:spLocks noGrp="1" noChangeArrowheads="1"/>
          </p:cNvSpPr>
          <p:nvPr>
            <p:ph type="body" idx="1"/>
          </p:nvPr>
        </p:nvSpPr>
        <p:spPr/>
        <p:txBody>
          <a:bodyPr/>
          <a:lstStyle/>
          <a:p>
            <a:r>
              <a:rPr lang="en-US" smtClean="0">
                <a:ea typeface="ＭＳ Ｐゴシック" pitchFamily="34" charset="-128"/>
              </a:rPr>
              <a:t>Specification</a:t>
            </a:r>
          </a:p>
          <a:p>
            <a:pPr lvl="1"/>
            <a:r>
              <a:rPr lang="en-US" smtClean="0">
                <a:ea typeface="ＭＳ Ｐゴシック" pitchFamily="34" charset="-128"/>
              </a:rPr>
              <a:t>Requirements analysis</a:t>
            </a:r>
          </a:p>
          <a:p>
            <a:pPr lvl="1"/>
            <a:r>
              <a:rPr lang="en-US" smtClean="0">
                <a:ea typeface="ＭＳ Ｐゴシック" pitchFamily="34" charset="-128"/>
              </a:rPr>
              <a:t>Statement of desired functionality</a:t>
            </a:r>
          </a:p>
          <a:p>
            <a:r>
              <a:rPr lang="en-US" smtClean="0">
                <a:ea typeface="ＭＳ Ｐゴシック" pitchFamily="34" charset="-128"/>
              </a:rPr>
              <a:t>Design</a:t>
            </a:r>
          </a:p>
          <a:p>
            <a:pPr lvl="1"/>
            <a:r>
              <a:rPr lang="en-US" smtClean="0">
                <a:ea typeface="ＭＳ Ｐゴシック" pitchFamily="34" charset="-128"/>
              </a:rPr>
              <a:t>How system will meet specification</a:t>
            </a:r>
          </a:p>
          <a:p>
            <a:r>
              <a:rPr lang="en-US" smtClean="0">
                <a:ea typeface="ＭＳ Ｐゴシック" pitchFamily="34" charset="-128"/>
              </a:rPr>
              <a:t>Implementation</a:t>
            </a:r>
          </a:p>
          <a:p>
            <a:pPr lvl="1"/>
            <a:r>
              <a:rPr lang="en-US" smtClean="0">
                <a:ea typeface="ＭＳ Ｐゴシック" pitchFamily="34" charset="-128"/>
              </a:rPr>
              <a:t>Programs/systems that carry out design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ea typeface="ＭＳ Ｐゴシック" pitchFamily="34" charset="-128"/>
              </a:rPr>
              <a:t>Operational Issues</a:t>
            </a:r>
          </a:p>
        </p:txBody>
      </p:sp>
      <p:sp>
        <p:nvSpPr>
          <p:cNvPr id="40963" name="Rectangle 3"/>
          <p:cNvSpPr>
            <a:spLocks noGrp="1" noChangeArrowheads="1"/>
          </p:cNvSpPr>
          <p:nvPr>
            <p:ph type="body" idx="1"/>
          </p:nvPr>
        </p:nvSpPr>
        <p:spPr/>
        <p:txBody>
          <a:bodyPr/>
          <a:lstStyle/>
          <a:p>
            <a:pPr>
              <a:lnSpc>
                <a:spcPct val="90000"/>
              </a:lnSpc>
            </a:pPr>
            <a:r>
              <a:rPr lang="en-US" smtClean="0">
                <a:ea typeface="ＭＳ Ｐゴシック" pitchFamily="34" charset="-128"/>
              </a:rPr>
              <a:t>Cost-Benefit Analysis</a:t>
            </a:r>
          </a:p>
          <a:p>
            <a:pPr lvl="1">
              <a:lnSpc>
                <a:spcPct val="90000"/>
              </a:lnSpc>
            </a:pPr>
            <a:r>
              <a:rPr lang="en-US" smtClean="0">
                <a:ea typeface="ＭＳ Ｐゴシック" pitchFamily="34" charset="-128"/>
              </a:rPr>
              <a:t>Is it cheaper to prevent or recover?</a:t>
            </a:r>
          </a:p>
          <a:p>
            <a:pPr>
              <a:lnSpc>
                <a:spcPct val="90000"/>
              </a:lnSpc>
            </a:pPr>
            <a:r>
              <a:rPr lang="en-US" smtClean="0">
                <a:ea typeface="ＭＳ Ｐゴシック" pitchFamily="34" charset="-128"/>
              </a:rPr>
              <a:t>Risk Analysis</a:t>
            </a:r>
          </a:p>
          <a:p>
            <a:pPr lvl="1">
              <a:lnSpc>
                <a:spcPct val="90000"/>
              </a:lnSpc>
            </a:pPr>
            <a:r>
              <a:rPr lang="en-US" smtClean="0">
                <a:ea typeface="ＭＳ Ｐゴシック" pitchFamily="34" charset="-128"/>
              </a:rPr>
              <a:t>Should we protect something?</a:t>
            </a:r>
          </a:p>
          <a:p>
            <a:pPr lvl="1">
              <a:lnSpc>
                <a:spcPct val="90000"/>
              </a:lnSpc>
            </a:pPr>
            <a:r>
              <a:rPr lang="en-US" smtClean="0">
                <a:ea typeface="ＭＳ Ｐゴシック" pitchFamily="34" charset="-128"/>
              </a:rPr>
              <a:t>How much should we protect this thing?</a:t>
            </a:r>
          </a:p>
          <a:p>
            <a:pPr>
              <a:lnSpc>
                <a:spcPct val="90000"/>
              </a:lnSpc>
            </a:pPr>
            <a:r>
              <a:rPr lang="en-US" smtClean="0">
                <a:ea typeface="ＭＳ Ｐゴシック" pitchFamily="34" charset="-128"/>
              </a:rPr>
              <a:t>Laws and Customs</a:t>
            </a:r>
          </a:p>
          <a:p>
            <a:pPr lvl="1">
              <a:lnSpc>
                <a:spcPct val="90000"/>
              </a:lnSpc>
            </a:pPr>
            <a:r>
              <a:rPr lang="en-US" smtClean="0">
                <a:ea typeface="ＭＳ Ｐゴシック" pitchFamily="34" charset="-128"/>
              </a:rPr>
              <a:t>Are desired security measures illegal?</a:t>
            </a:r>
          </a:p>
          <a:p>
            <a:pPr lvl="1">
              <a:lnSpc>
                <a:spcPct val="90000"/>
              </a:lnSpc>
            </a:pPr>
            <a:r>
              <a:rPr lang="en-US" smtClean="0">
                <a:ea typeface="ＭＳ Ｐゴシック" pitchFamily="34" charset="-128"/>
              </a:rPr>
              <a:t>Will people do them?</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ea typeface="ＭＳ Ｐゴシック" pitchFamily="34" charset="-128"/>
              </a:rPr>
              <a:t>Human Issues</a:t>
            </a:r>
          </a:p>
        </p:txBody>
      </p:sp>
      <p:sp>
        <p:nvSpPr>
          <p:cNvPr id="41987" name="Rectangle 3"/>
          <p:cNvSpPr>
            <a:spLocks noGrp="1" noChangeArrowheads="1"/>
          </p:cNvSpPr>
          <p:nvPr>
            <p:ph type="body" idx="1"/>
          </p:nvPr>
        </p:nvSpPr>
        <p:spPr/>
        <p:txBody>
          <a:bodyPr/>
          <a:lstStyle/>
          <a:p>
            <a:r>
              <a:rPr lang="en-US" smtClean="0">
                <a:ea typeface="ＭＳ Ｐゴシック" pitchFamily="34" charset="-128"/>
              </a:rPr>
              <a:t>Organizational Problems</a:t>
            </a:r>
          </a:p>
          <a:p>
            <a:pPr lvl="1"/>
            <a:r>
              <a:rPr lang="en-US" smtClean="0">
                <a:ea typeface="ＭＳ Ｐゴシック" pitchFamily="34" charset="-128"/>
              </a:rPr>
              <a:t>Power and responsibility</a:t>
            </a:r>
          </a:p>
          <a:p>
            <a:pPr lvl="1"/>
            <a:r>
              <a:rPr lang="en-US" smtClean="0">
                <a:ea typeface="ＭＳ Ｐゴシック" pitchFamily="34" charset="-128"/>
              </a:rPr>
              <a:t>Financial benefits</a:t>
            </a:r>
          </a:p>
          <a:p>
            <a:r>
              <a:rPr lang="en-US" smtClean="0">
                <a:ea typeface="ＭＳ Ｐゴシック" pitchFamily="34" charset="-128"/>
              </a:rPr>
              <a:t>People problems</a:t>
            </a:r>
          </a:p>
          <a:p>
            <a:pPr lvl="1"/>
            <a:r>
              <a:rPr lang="en-US" smtClean="0">
                <a:ea typeface="ＭＳ Ｐゴシック" pitchFamily="34" charset="-128"/>
              </a:rPr>
              <a:t>Outsiders and insiders</a:t>
            </a:r>
          </a:p>
          <a:p>
            <a:pPr lvl="1"/>
            <a:r>
              <a:rPr lang="en-US" smtClean="0">
                <a:ea typeface="ＭＳ Ｐゴシック" pitchFamily="34" charset="-128"/>
              </a:rPr>
              <a:t>Social engineering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ea typeface="ＭＳ Ｐゴシック" pitchFamily="34" charset="-128"/>
              </a:rPr>
              <a:t>Tying Together</a:t>
            </a:r>
          </a:p>
        </p:txBody>
      </p:sp>
      <p:sp>
        <p:nvSpPr>
          <p:cNvPr id="43011" name="Text Box 4"/>
          <p:cNvSpPr txBox="1">
            <a:spLocks noChangeArrowheads="1"/>
          </p:cNvSpPr>
          <p:nvPr/>
        </p:nvSpPr>
        <p:spPr bwMode="auto">
          <a:xfrm>
            <a:off x="762000" y="2133600"/>
            <a:ext cx="1096963" cy="457200"/>
          </a:xfrm>
          <a:prstGeom prst="rect">
            <a:avLst/>
          </a:prstGeom>
          <a:noFill/>
          <a:ln w="9525">
            <a:noFill/>
            <a:miter lim="800000"/>
            <a:headEnd/>
            <a:tailEnd/>
          </a:ln>
        </p:spPr>
        <p:txBody>
          <a:bodyPr wrap="none">
            <a:spAutoFit/>
          </a:bodyPr>
          <a:lstStyle/>
          <a:p>
            <a:r>
              <a:rPr lang="en-US"/>
              <a:t>Threats</a:t>
            </a:r>
          </a:p>
        </p:txBody>
      </p:sp>
      <p:sp>
        <p:nvSpPr>
          <p:cNvPr id="43012" name="Text Box 5"/>
          <p:cNvSpPr txBox="1">
            <a:spLocks noChangeArrowheads="1"/>
          </p:cNvSpPr>
          <p:nvPr/>
        </p:nvSpPr>
        <p:spPr bwMode="auto">
          <a:xfrm>
            <a:off x="1905000" y="2667000"/>
            <a:ext cx="962025" cy="457200"/>
          </a:xfrm>
          <a:prstGeom prst="rect">
            <a:avLst/>
          </a:prstGeom>
          <a:noFill/>
          <a:ln w="9525">
            <a:noFill/>
            <a:miter lim="800000"/>
            <a:headEnd/>
            <a:tailEnd/>
          </a:ln>
        </p:spPr>
        <p:txBody>
          <a:bodyPr wrap="none">
            <a:spAutoFit/>
          </a:bodyPr>
          <a:lstStyle/>
          <a:p>
            <a:r>
              <a:rPr lang="en-US"/>
              <a:t>Policy</a:t>
            </a:r>
          </a:p>
        </p:txBody>
      </p:sp>
      <p:sp>
        <p:nvSpPr>
          <p:cNvPr id="43013" name="Text Box 6"/>
          <p:cNvSpPr txBox="1">
            <a:spLocks noChangeArrowheads="1"/>
          </p:cNvSpPr>
          <p:nvPr/>
        </p:nvSpPr>
        <p:spPr bwMode="auto">
          <a:xfrm>
            <a:off x="2971800" y="3124200"/>
            <a:ext cx="1789113" cy="457200"/>
          </a:xfrm>
          <a:prstGeom prst="rect">
            <a:avLst/>
          </a:prstGeom>
          <a:noFill/>
          <a:ln w="9525">
            <a:noFill/>
            <a:miter lim="800000"/>
            <a:headEnd/>
            <a:tailEnd/>
          </a:ln>
        </p:spPr>
        <p:txBody>
          <a:bodyPr wrap="none">
            <a:spAutoFit/>
          </a:bodyPr>
          <a:lstStyle/>
          <a:p>
            <a:r>
              <a:rPr lang="en-US"/>
              <a:t>Specification</a:t>
            </a:r>
          </a:p>
        </p:txBody>
      </p:sp>
      <p:sp>
        <p:nvSpPr>
          <p:cNvPr id="43014" name="Text Box 7"/>
          <p:cNvSpPr txBox="1">
            <a:spLocks noChangeArrowheads="1"/>
          </p:cNvSpPr>
          <p:nvPr/>
        </p:nvSpPr>
        <p:spPr bwMode="auto">
          <a:xfrm>
            <a:off x="4267200" y="3810000"/>
            <a:ext cx="1047750" cy="457200"/>
          </a:xfrm>
          <a:prstGeom prst="rect">
            <a:avLst/>
          </a:prstGeom>
          <a:noFill/>
          <a:ln w="9525">
            <a:noFill/>
            <a:miter lim="800000"/>
            <a:headEnd/>
            <a:tailEnd/>
          </a:ln>
        </p:spPr>
        <p:txBody>
          <a:bodyPr wrap="none">
            <a:spAutoFit/>
          </a:bodyPr>
          <a:lstStyle/>
          <a:p>
            <a:r>
              <a:rPr lang="en-US"/>
              <a:t>Design</a:t>
            </a:r>
          </a:p>
        </p:txBody>
      </p:sp>
      <p:sp>
        <p:nvSpPr>
          <p:cNvPr id="43015" name="Text Box 8"/>
          <p:cNvSpPr txBox="1">
            <a:spLocks noChangeArrowheads="1"/>
          </p:cNvSpPr>
          <p:nvPr/>
        </p:nvSpPr>
        <p:spPr bwMode="auto">
          <a:xfrm>
            <a:off x="5257800" y="4572000"/>
            <a:ext cx="2109788" cy="457200"/>
          </a:xfrm>
          <a:prstGeom prst="rect">
            <a:avLst/>
          </a:prstGeom>
          <a:noFill/>
          <a:ln w="9525">
            <a:noFill/>
            <a:miter lim="800000"/>
            <a:headEnd/>
            <a:tailEnd/>
          </a:ln>
        </p:spPr>
        <p:txBody>
          <a:bodyPr wrap="none">
            <a:spAutoFit/>
          </a:bodyPr>
          <a:lstStyle/>
          <a:p>
            <a:r>
              <a:rPr lang="en-US"/>
              <a:t>Implementation</a:t>
            </a:r>
          </a:p>
        </p:txBody>
      </p:sp>
      <p:sp>
        <p:nvSpPr>
          <p:cNvPr id="43016" name="Text Box 9"/>
          <p:cNvSpPr txBox="1">
            <a:spLocks noChangeArrowheads="1"/>
          </p:cNvSpPr>
          <p:nvPr/>
        </p:nvSpPr>
        <p:spPr bwMode="auto">
          <a:xfrm>
            <a:off x="6781800" y="5257800"/>
            <a:ext cx="1401763" cy="457200"/>
          </a:xfrm>
          <a:prstGeom prst="rect">
            <a:avLst/>
          </a:prstGeom>
          <a:noFill/>
          <a:ln w="9525">
            <a:noFill/>
            <a:miter lim="800000"/>
            <a:headEnd/>
            <a:tailEnd/>
          </a:ln>
        </p:spPr>
        <p:txBody>
          <a:bodyPr wrap="none">
            <a:spAutoFit/>
          </a:bodyPr>
          <a:lstStyle/>
          <a:p>
            <a:r>
              <a:rPr lang="en-US"/>
              <a:t>Operation</a:t>
            </a:r>
          </a:p>
        </p:txBody>
      </p:sp>
      <p:sp>
        <p:nvSpPr>
          <p:cNvPr id="43017" name="Line 10"/>
          <p:cNvSpPr>
            <a:spLocks noChangeShapeType="1"/>
          </p:cNvSpPr>
          <p:nvPr/>
        </p:nvSpPr>
        <p:spPr bwMode="auto">
          <a:xfrm>
            <a:off x="1905000" y="2514600"/>
            <a:ext cx="457200" cy="152400"/>
          </a:xfrm>
          <a:prstGeom prst="line">
            <a:avLst/>
          </a:prstGeom>
          <a:noFill/>
          <a:ln w="9525">
            <a:solidFill>
              <a:schemeClr val="tx1"/>
            </a:solidFill>
            <a:round/>
            <a:headEnd/>
            <a:tailEnd type="arrow" w="med" len="med"/>
          </a:ln>
        </p:spPr>
        <p:txBody>
          <a:bodyPr wrap="none" anchor="ctr"/>
          <a:lstStyle/>
          <a:p>
            <a:endParaRPr lang="en-US"/>
          </a:p>
        </p:txBody>
      </p:sp>
      <p:sp>
        <p:nvSpPr>
          <p:cNvPr id="43018" name="Line 12"/>
          <p:cNvSpPr>
            <a:spLocks noChangeShapeType="1"/>
          </p:cNvSpPr>
          <p:nvPr/>
        </p:nvSpPr>
        <p:spPr bwMode="auto">
          <a:xfrm>
            <a:off x="2895600" y="2971800"/>
            <a:ext cx="457200" cy="152400"/>
          </a:xfrm>
          <a:prstGeom prst="line">
            <a:avLst/>
          </a:prstGeom>
          <a:noFill/>
          <a:ln w="9525">
            <a:solidFill>
              <a:schemeClr val="tx1"/>
            </a:solidFill>
            <a:round/>
            <a:headEnd/>
            <a:tailEnd type="arrow" w="med" len="med"/>
          </a:ln>
        </p:spPr>
        <p:txBody>
          <a:bodyPr wrap="none" anchor="ctr"/>
          <a:lstStyle/>
          <a:p>
            <a:endParaRPr lang="en-US"/>
          </a:p>
        </p:txBody>
      </p:sp>
      <p:sp>
        <p:nvSpPr>
          <p:cNvPr id="43019" name="Line 13"/>
          <p:cNvSpPr>
            <a:spLocks noChangeShapeType="1"/>
          </p:cNvSpPr>
          <p:nvPr/>
        </p:nvSpPr>
        <p:spPr bwMode="auto">
          <a:xfrm>
            <a:off x="3810000" y="3505200"/>
            <a:ext cx="914400" cy="381000"/>
          </a:xfrm>
          <a:prstGeom prst="line">
            <a:avLst/>
          </a:prstGeom>
          <a:noFill/>
          <a:ln w="9525">
            <a:solidFill>
              <a:schemeClr val="tx1"/>
            </a:solidFill>
            <a:round/>
            <a:headEnd/>
            <a:tailEnd type="arrow" w="med" len="med"/>
          </a:ln>
        </p:spPr>
        <p:txBody>
          <a:bodyPr wrap="none" anchor="ctr"/>
          <a:lstStyle/>
          <a:p>
            <a:endParaRPr lang="en-US"/>
          </a:p>
        </p:txBody>
      </p:sp>
      <p:sp>
        <p:nvSpPr>
          <p:cNvPr id="43020" name="Line 14"/>
          <p:cNvSpPr>
            <a:spLocks noChangeShapeType="1"/>
          </p:cNvSpPr>
          <p:nvPr/>
        </p:nvSpPr>
        <p:spPr bwMode="auto">
          <a:xfrm>
            <a:off x="5105400" y="4191000"/>
            <a:ext cx="990600" cy="381000"/>
          </a:xfrm>
          <a:prstGeom prst="line">
            <a:avLst/>
          </a:prstGeom>
          <a:noFill/>
          <a:ln w="9525">
            <a:solidFill>
              <a:schemeClr val="tx1"/>
            </a:solidFill>
            <a:round/>
            <a:headEnd/>
            <a:tailEnd type="arrow" w="med" len="med"/>
          </a:ln>
        </p:spPr>
        <p:txBody>
          <a:bodyPr wrap="none" anchor="ctr"/>
          <a:lstStyle/>
          <a:p>
            <a:endParaRPr lang="en-US"/>
          </a:p>
        </p:txBody>
      </p:sp>
      <p:sp>
        <p:nvSpPr>
          <p:cNvPr id="43021" name="Line 15"/>
          <p:cNvSpPr>
            <a:spLocks noChangeShapeType="1"/>
          </p:cNvSpPr>
          <p:nvPr/>
        </p:nvSpPr>
        <p:spPr bwMode="auto">
          <a:xfrm>
            <a:off x="6629400" y="4953000"/>
            <a:ext cx="762000" cy="304800"/>
          </a:xfrm>
          <a:prstGeom prst="line">
            <a:avLst/>
          </a:prstGeom>
          <a:noFill/>
          <a:ln w="9525">
            <a:solidFill>
              <a:schemeClr val="tx1"/>
            </a:solidFill>
            <a:round/>
            <a:headEnd/>
            <a:tailEnd type="arrow" w="med" len="med"/>
          </a:ln>
        </p:spPr>
        <p:txBody>
          <a:bodyPr wrap="none" anchor="ctr"/>
          <a:lstStyle/>
          <a:p>
            <a:endParaRPr lang="en-US"/>
          </a:p>
        </p:txBody>
      </p:sp>
      <p:sp>
        <p:nvSpPr>
          <p:cNvPr id="43022" name="Line 19"/>
          <p:cNvSpPr>
            <a:spLocks noChangeShapeType="1"/>
          </p:cNvSpPr>
          <p:nvPr/>
        </p:nvSpPr>
        <p:spPr bwMode="auto">
          <a:xfrm flipH="1" flipV="1">
            <a:off x="1066800" y="2590800"/>
            <a:ext cx="4267200" cy="2895600"/>
          </a:xfrm>
          <a:prstGeom prst="line">
            <a:avLst/>
          </a:prstGeom>
          <a:noFill/>
          <a:ln w="9525">
            <a:solidFill>
              <a:schemeClr val="tx1"/>
            </a:solidFill>
            <a:round/>
            <a:headEnd/>
            <a:tailEnd type="arrow" w="med" len="med"/>
          </a:ln>
        </p:spPr>
        <p:txBody>
          <a:bodyPr wrap="none" anchor="ctr"/>
          <a:lstStyle/>
          <a:p>
            <a:endParaRPr lang="en-US"/>
          </a:p>
        </p:txBody>
      </p:sp>
      <p:sp>
        <p:nvSpPr>
          <p:cNvPr id="43023" name="Line 20"/>
          <p:cNvSpPr>
            <a:spLocks noChangeShapeType="1"/>
          </p:cNvSpPr>
          <p:nvPr/>
        </p:nvSpPr>
        <p:spPr bwMode="auto">
          <a:xfrm>
            <a:off x="5334000" y="5486400"/>
            <a:ext cx="1447800" cy="0"/>
          </a:xfrm>
          <a:prstGeom prst="line">
            <a:avLst/>
          </a:prstGeom>
          <a:noFill/>
          <a:ln w="9525">
            <a:solidFill>
              <a:schemeClr val="tx1"/>
            </a:solidFill>
            <a:round/>
            <a:headEnd/>
            <a:tailEnd/>
          </a:ln>
        </p:spPr>
        <p:txBody>
          <a:bodyPr wrap="none" anchor="ctr"/>
          <a:lstStyle/>
          <a:p>
            <a:endParaRPr lang="en-US"/>
          </a:p>
        </p:txBody>
      </p:sp>
      <p:sp>
        <p:nvSpPr>
          <p:cNvPr id="43024" name="Line 21"/>
          <p:cNvSpPr>
            <a:spLocks noChangeShapeType="1"/>
          </p:cNvSpPr>
          <p:nvPr/>
        </p:nvSpPr>
        <p:spPr bwMode="auto">
          <a:xfrm flipH="1">
            <a:off x="4191000" y="4724400"/>
            <a:ext cx="990600" cy="0"/>
          </a:xfrm>
          <a:prstGeom prst="line">
            <a:avLst/>
          </a:prstGeom>
          <a:noFill/>
          <a:ln w="9525">
            <a:solidFill>
              <a:schemeClr val="tx1"/>
            </a:solidFill>
            <a:round/>
            <a:headEnd/>
            <a:tailEnd/>
          </a:ln>
        </p:spPr>
        <p:txBody>
          <a:bodyPr wrap="none" anchor="ctr"/>
          <a:lstStyle/>
          <a:p>
            <a:endParaRPr lang="en-US"/>
          </a:p>
        </p:txBody>
      </p:sp>
      <p:sp>
        <p:nvSpPr>
          <p:cNvPr id="43025" name="Line 22"/>
          <p:cNvSpPr>
            <a:spLocks noChangeShapeType="1"/>
          </p:cNvSpPr>
          <p:nvPr/>
        </p:nvSpPr>
        <p:spPr bwMode="auto">
          <a:xfrm>
            <a:off x="4419600" y="4876800"/>
            <a:ext cx="838200" cy="0"/>
          </a:xfrm>
          <a:prstGeom prst="line">
            <a:avLst/>
          </a:prstGeom>
          <a:noFill/>
          <a:ln w="9525">
            <a:solidFill>
              <a:schemeClr val="tx1"/>
            </a:solidFill>
            <a:round/>
            <a:headEnd/>
            <a:tailEnd type="arrow" w="med" len="med"/>
          </a:ln>
        </p:spPr>
        <p:txBody>
          <a:bodyPr wrap="none" anchor="ctr"/>
          <a:lstStyle/>
          <a:p>
            <a:endParaRPr lang="en-US"/>
          </a:p>
        </p:txBody>
      </p:sp>
      <p:sp>
        <p:nvSpPr>
          <p:cNvPr id="43026" name="Line 23"/>
          <p:cNvSpPr>
            <a:spLocks noChangeShapeType="1"/>
          </p:cNvSpPr>
          <p:nvPr/>
        </p:nvSpPr>
        <p:spPr bwMode="auto">
          <a:xfrm flipH="1">
            <a:off x="3124200" y="3962400"/>
            <a:ext cx="990600" cy="0"/>
          </a:xfrm>
          <a:prstGeom prst="line">
            <a:avLst/>
          </a:prstGeom>
          <a:noFill/>
          <a:ln w="9525">
            <a:solidFill>
              <a:schemeClr val="tx1"/>
            </a:solidFill>
            <a:round/>
            <a:headEnd/>
            <a:tailEnd/>
          </a:ln>
        </p:spPr>
        <p:txBody>
          <a:bodyPr wrap="none" anchor="ctr"/>
          <a:lstStyle/>
          <a:p>
            <a:endParaRPr lang="en-US"/>
          </a:p>
        </p:txBody>
      </p:sp>
      <p:sp>
        <p:nvSpPr>
          <p:cNvPr id="43027" name="Line 24"/>
          <p:cNvSpPr>
            <a:spLocks noChangeShapeType="1"/>
          </p:cNvSpPr>
          <p:nvPr/>
        </p:nvSpPr>
        <p:spPr bwMode="auto">
          <a:xfrm>
            <a:off x="3352800" y="4114800"/>
            <a:ext cx="838200" cy="0"/>
          </a:xfrm>
          <a:prstGeom prst="line">
            <a:avLst/>
          </a:prstGeom>
          <a:noFill/>
          <a:ln w="9525">
            <a:solidFill>
              <a:schemeClr val="tx1"/>
            </a:solidFill>
            <a:round/>
            <a:headEnd/>
            <a:tailEnd type="arrow" w="med" len="med"/>
          </a:ln>
        </p:spPr>
        <p:txBody>
          <a:bodyPr wrap="none" anchor="ctr"/>
          <a:lstStyle/>
          <a:p>
            <a:endParaRPr lang="en-US"/>
          </a:p>
        </p:txBody>
      </p:sp>
      <p:sp>
        <p:nvSpPr>
          <p:cNvPr id="43028" name="Line 25"/>
          <p:cNvSpPr>
            <a:spLocks noChangeShapeType="1"/>
          </p:cNvSpPr>
          <p:nvPr/>
        </p:nvSpPr>
        <p:spPr bwMode="auto">
          <a:xfrm flipH="1">
            <a:off x="2057400" y="3276600"/>
            <a:ext cx="914400" cy="0"/>
          </a:xfrm>
          <a:prstGeom prst="line">
            <a:avLst/>
          </a:prstGeom>
          <a:noFill/>
          <a:ln w="9525">
            <a:solidFill>
              <a:schemeClr val="tx1"/>
            </a:solidFill>
            <a:round/>
            <a:headEnd/>
            <a:tailEnd/>
          </a:ln>
        </p:spPr>
        <p:txBody>
          <a:bodyPr wrap="none" anchor="ctr"/>
          <a:lstStyle/>
          <a:p>
            <a:endParaRPr lang="en-US"/>
          </a:p>
        </p:txBody>
      </p:sp>
      <p:sp>
        <p:nvSpPr>
          <p:cNvPr id="43029" name="Line 26"/>
          <p:cNvSpPr>
            <a:spLocks noChangeShapeType="1"/>
          </p:cNvSpPr>
          <p:nvPr/>
        </p:nvSpPr>
        <p:spPr bwMode="auto">
          <a:xfrm>
            <a:off x="2286000" y="3429000"/>
            <a:ext cx="762000" cy="0"/>
          </a:xfrm>
          <a:prstGeom prst="line">
            <a:avLst/>
          </a:prstGeom>
          <a:noFill/>
          <a:ln w="9525">
            <a:solidFill>
              <a:schemeClr val="tx1"/>
            </a:solidFill>
            <a:round/>
            <a:headEnd/>
            <a:tailEnd type="arrow" w="med" len="med"/>
          </a:ln>
        </p:spPr>
        <p:txBody>
          <a:bodyPr wrap="none" anchor="ctr"/>
          <a:lstStyle/>
          <a:p>
            <a:endParaRPr lang="en-US"/>
          </a:p>
        </p:txBody>
      </p:sp>
      <p:sp>
        <p:nvSpPr>
          <p:cNvPr id="43030" name="Line 27"/>
          <p:cNvSpPr>
            <a:spLocks noChangeShapeType="1"/>
          </p:cNvSpPr>
          <p:nvPr/>
        </p:nvSpPr>
        <p:spPr bwMode="auto">
          <a:xfrm flipH="1">
            <a:off x="1371600" y="2819400"/>
            <a:ext cx="533400" cy="0"/>
          </a:xfrm>
          <a:prstGeom prst="line">
            <a:avLst/>
          </a:prstGeom>
          <a:noFill/>
          <a:ln w="9525">
            <a:solidFill>
              <a:schemeClr val="tx1"/>
            </a:solidFill>
            <a:round/>
            <a:headEnd/>
            <a:tailEnd/>
          </a:ln>
        </p:spPr>
        <p:txBody>
          <a:bodyPr wrap="none" anchor="ctr"/>
          <a:lstStyle/>
          <a:p>
            <a:endParaRPr lang="en-US"/>
          </a:p>
        </p:txBody>
      </p:sp>
      <p:sp>
        <p:nvSpPr>
          <p:cNvPr id="43031" name="Line 28"/>
          <p:cNvSpPr>
            <a:spLocks noChangeShapeType="1"/>
          </p:cNvSpPr>
          <p:nvPr/>
        </p:nvSpPr>
        <p:spPr bwMode="auto">
          <a:xfrm>
            <a:off x="1524000" y="2895600"/>
            <a:ext cx="381000" cy="0"/>
          </a:xfrm>
          <a:prstGeom prst="line">
            <a:avLst/>
          </a:prstGeom>
          <a:noFill/>
          <a:ln w="9525">
            <a:solidFill>
              <a:schemeClr val="tx1"/>
            </a:solidFill>
            <a:round/>
            <a:headEnd/>
            <a:tailEnd type="arrow"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28600"/>
            <a:ext cx="8153400" cy="1295400"/>
          </a:xfrm>
        </p:spPr>
        <p:txBody>
          <a:bodyPr/>
          <a:lstStyle/>
          <a:p>
            <a:pPr eaLnBrk="1" hangingPunct="1"/>
            <a:r>
              <a:rPr lang="en-US" smtClean="0">
                <a:ea typeface="ＭＳ Ｐゴシック" pitchFamily="34" charset="-128"/>
              </a:rPr>
              <a:t>Why Computer Security (cont</a:t>
            </a:r>
            <a:r>
              <a:rPr lang="ja-JP" altLang="en-US" smtClean="0">
                <a:ea typeface="ＭＳ Ｐゴシック" pitchFamily="34" charset="-128"/>
              </a:rPr>
              <a:t>’</a:t>
            </a:r>
            <a:r>
              <a:rPr lang="en-US" altLang="ja-JP" smtClean="0">
                <a:ea typeface="ＭＳ Ｐゴシック" pitchFamily="34" charset="-128"/>
              </a:rPr>
              <a:t>d)</a:t>
            </a:r>
            <a:endParaRPr lang="en-US" smtClean="0">
              <a:ea typeface="ＭＳ Ｐゴシック" pitchFamily="34" charset="-128"/>
            </a:endParaRPr>
          </a:p>
        </p:txBody>
      </p:sp>
      <p:sp>
        <p:nvSpPr>
          <p:cNvPr id="8195" name="Rectangle 3"/>
          <p:cNvSpPr>
            <a:spLocks noGrp="1" noChangeArrowheads="1"/>
          </p:cNvSpPr>
          <p:nvPr>
            <p:ph idx="1"/>
          </p:nvPr>
        </p:nvSpPr>
        <p:spPr>
          <a:xfrm>
            <a:off x="233363" y="1514475"/>
            <a:ext cx="8666162" cy="4706938"/>
          </a:xfrm>
        </p:spPr>
        <p:txBody>
          <a:bodyPr/>
          <a:lstStyle/>
          <a:p>
            <a:pPr eaLnBrk="1" hangingPunct="1"/>
            <a:r>
              <a:rPr lang="en-US" smtClean="0">
                <a:ea typeface="ＭＳ Ｐゴシック" pitchFamily="34" charset="-128"/>
              </a:rPr>
              <a:t>Internet attacks are increasing in frequency, severity and sophistication</a:t>
            </a:r>
          </a:p>
          <a:p>
            <a:pPr eaLnBrk="1" hangingPunct="1"/>
            <a:r>
              <a:rPr lang="en-US" smtClean="0">
                <a:ea typeface="ＭＳ Ｐゴシック" pitchFamily="34" charset="-128"/>
              </a:rPr>
              <a:t>Denial of service (DoS) attacks</a:t>
            </a:r>
          </a:p>
          <a:p>
            <a:pPr lvl="1" eaLnBrk="1" hangingPunct="1"/>
            <a:r>
              <a:rPr lang="en-US" smtClean="0">
                <a:ea typeface="ＭＳ Ｐゴシック" pitchFamily="34" charset="-128"/>
              </a:rPr>
              <a:t>Cost $1.2 billion in 2000</a:t>
            </a:r>
          </a:p>
          <a:p>
            <a:pPr lvl="1" eaLnBrk="1" hangingPunct="1"/>
            <a:r>
              <a:rPr lang="en-US" smtClean="0">
                <a:ea typeface="ＭＳ Ｐゴシック" pitchFamily="34" charset="-128"/>
              </a:rPr>
              <a:t>1999 CSI/FBI survey 32% of respondents detected DoS attacks directed to their systems</a:t>
            </a:r>
          </a:p>
          <a:p>
            <a:pPr lvl="1" eaLnBrk="1" hangingPunct="1"/>
            <a:r>
              <a:rPr lang="en-US" smtClean="0">
                <a:ea typeface="ＭＳ Ｐゴシック" pitchFamily="34" charset="-128"/>
              </a:rPr>
              <a:t>Thousands of attacks per week in 2001-2010</a:t>
            </a:r>
          </a:p>
          <a:p>
            <a:pPr lvl="1" eaLnBrk="1" hangingPunct="1"/>
            <a:r>
              <a:rPr lang="en-US" smtClean="0">
                <a:ea typeface="ＭＳ Ｐゴシック" pitchFamily="34" charset="-128"/>
              </a:rPr>
              <a:t>Yahoo, Amazon, eBay, Microsoft, White House, etc., attacked</a:t>
            </a:r>
          </a:p>
        </p:txBody>
      </p:sp>
    </p:spTree>
  </p:cSld>
  <p:clrMapOvr>
    <a:masterClrMapping/>
  </p:clrMapOvr>
  <p:transition advTm="73328"/>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ea typeface="ＭＳ Ｐゴシック" pitchFamily="34" charset="-128"/>
              </a:rPr>
              <a:t>References</a:t>
            </a:r>
          </a:p>
        </p:txBody>
      </p:sp>
      <p:sp>
        <p:nvSpPr>
          <p:cNvPr id="44035" name="Content Placeholder 2"/>
          <p:cNvSpPr>
            <a:spLocks noGrp="1"/>
          </p:cNvSpPr>
          <p:nvPr>
            <p:ph idx="1"/>
          </p:nvPr>
        </p:nvSpPr>
        <p:spPr/>
        <p:txBody>
          <a:bodyPr/>
          <a:lstStyle/>
          <a:p>
            <a:r>
              <a:rPr lang="en-US" dirty="0" smtClean="0">
                <a:ea typeface="ＭＳ Ｐゴシック" pitchFamily="34" charset="-128"/>
              </a:rPr>
              <a:t>[1] Intro to Computer Security by </a:t>
            </a:r>
            <a:r>
              <a:rPr lang="en-US" u="sng" dirty="0" smtClean="0">
                <a:ea typeface="ＭＳ Ｐゴシック" pitchFamily="34" charset="-128"/>
              </a:rPr>
              <a:t>Matt Bishop</a:t>
            </a:r>
          </a:p>
          <a:p>
            <a:r>
              <a:rPr lang="en-US" u="sng" dirty="0" smtClean="0">
                <a:ea typeface="ＭＳ Ｐゴシック" pitchFamily="34" charset="-128"/>
              </a:rPr>
              <a:t>[2] Computer Security by </a:t>
            </a:r>
            <a:r>
              <a:rPr lang="en-US" dirty="0" smtClean="0"/>
              <a:t>Dieter </a:t>
            </a:r>
            <a:r>
              <a:rPr lang="en-US" dirty="0" err="1" smtClean="0"/>
              <a:t>Gollmann</a:t>
            </a:r>
            <a:endParaRPr lang="en-US" u="sng"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23900" y="341313"/>
            <a:ext cx="7772400" cy="741362"/>
          </a:xfrm>
        </p:spPr>
        <p:txBody>
          <a:bodyPr/>
          <a:lstStyle/>
          <a:p>
            <a:pPr eaLnBrk="1" hangingPunct="1"/>
            <a:r>
              <a:rPr lang="en-US" sz="3600" smtClean="0">
                <a:ea typeface="ＭＳ Ｐゴシック" pitchFamily="34" charset="-128"/>
              </a:rPr>
              <a:t>Why Computer Security (cont</a:t>
            </a:r>
            <a:r>
              <a:rPr lang="ja-JP" altLang="en-US" sz="3600" smtClean="0">
                <a:ea typeface="ＭＳ Ｐゴシック" pitchFamily="34" charset="-128"/>
              </a:rPr>
              <a:t>’</a:t>
            </a:r>
            <a:r>
              <a:rPr lang="en-US" altLang="ja-JP" sz="3600" smtClean="0">
                <a:ea typeface="ＭＳ Ｐゴシック" pitchFamily="34" charset="-128"/>
              </a:rPr>
              <a:t>d)</a:t>
            </a:r>
            <a:endParaRPr lang="en-US" sz="3600" smtClean="0">
              <a:ea typeface="ＭＳ Ｐゴシック" pitchFamily="34" charset="-128"/>
            </a:endParaRPr>
          </a:p>
        </p:txBody>
      </p:sp>
      <p:sp>
        <p:nvSpPr>
          <p:cNvPr id="9219" name="Rectangle 3"/>
          <p:cNvSpPr>
            <a:spLocks noGrp="1" noChangeArrowheads="1"/>
          </p:cNvSpPr>
          <p:nvPr>
            <p:ph idx="1"/>
          </p:nvPr>
        </p:nvSpPr>
        <p:spPr>
          <a:xfrm>
            <a:off x="76200" y="1143000"/>
            <a:ext cx="8915400" cy="5562600"/>
          </a:xfrm>
        </p:spPr>
        <p:txBody>
          <a:bodyPr/>
          <a:lstStyle/>
          <a:p>
            <a:pPr eaLnBrk="1" hangingPunct="1"/>
            <a:r>
              <a:rPr lang="en-US" smtClean="0">
                <a:ea typeface="ＭＳ Ｐゴシック" pitchFamily="34" charset="-128"/>
              </a:rPr>
              <a:t>Virus and worms faster and powerful</a:t>
            </a:r>
          </a:p>
          <a:p>
            <a:pPr lvl="1" eaLnBrk="1" hangingPunct="1"/>
            <a:r>
              <a:rPr lang="en-US" smtClean="0">
                <a:ea typeface="ＭＳ Ｐゴシック" pitchFamily="34" charset="-128"/>
              </a:rPr>
              <a:t>Melissa, Nimda, Code Red, Code Red II, Slammer …</a:t>
            </a:r>
          </a:p>
          <a:p>
            <a:pPr lvl="1" eaLnBrk="1" hangingPunct="1"/>
            <a:r>
              <a:rPr lang="en-US" smtClean="0">
                <a:ea typeface="ＭＳ Ｐゴシック" pitchFamily="34" charset="-128"/>
              </a:rPr>
              <a:t>Cause over $28 billion in economic losses in 2003, growing to over $75 billion in economic losses by 2007.</a:t>
            </a:r>
          </a:p>
          <a:p>
            <a:pPr lvl="1" eaLnBrk="1" hangingPunct="1"/>
            <a:r>
              <a:rPr lang="en-US" smtClean="0">
                <a:ea typeface="ＭＳ Ｐゴシック" pitchFamily="34" charset="-128"/>
              </a:rPr>
              <a:t>Code Red (2001): 13 hours infected &gt;360K machines - $2.4 billion loss</a:t>
            </a:r>
          </a:p>
          <a:p>
            <a:pPr lvl="1" eaLnBrk="1" hangingPunct="1"/>
            <a:r>
              <a:rPr lang="en-US" smtClean="0">
                <a:ea typeface="ＭＳ Ｐゴシック" pitchFamily="34" charset="-128"/>
              </a:rPr>
              <a:t>Slammer (2003): 10 minutes infected &gt; 75K machines - $1 billion loss</a:t>
            </a:r>
          </a:p>
          <a:p>
            <a:pPr eaLnBrk="1" hangingPunct="1"/>
            <a:endParaRPr lang="en-US" smtClean="0">
              <a:ea typeface="ＭＳ Ｐゴシック" pitchFamily="34" charset="-128"/>
            </a:endParaRPr>
          </a:p>
        </p:txBody>
      </p:sp>
    </p:spTree>
  </p:cSld>
  <p:clrMapOvr>
    <a:masterClrMapping/>
  </p:clrMapOvr>
  <p:transition advTm="73328"/>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ea typeface="ＭＳ Ｐゴシック" pitchFamily="34" charset="-128"/>
              </a:rPr>
              <a:t>Security ?</a:t>
            </a:r>
          </a:p>
        </p:txBody>
      </p:sp>
      <p:sp>
        <p:nvSpPr>
          <p:cNvPr id="34818" name="Content Placeholder 2"/>
          <p:cNvSpPr>
            <a:spLocks noGrp="1"/>
          </p:cNvSpPr>
          <p:nvPr>
            <p:ph idx="1"/>
          </p:nvPr>
        </p:nvSpPr>
        <p:spPr/>
        <p:txBody>
          <a:bodyPr/>
          <a:lstStyle/>
          <a:p>
            <a:pPr eaLnBrk="1" hangingPunct="1"/>
            <a:r>
              <a:rPr lang="en-US" smtClean="0">
                <a:ea typeface="ＭＳ Ｐゴシック" pitchFamily="34" charset="-128"/>
              </a:rPr>
              <a:t>Security is about well-being (</a:t>
            </a:r>
            <a:r>
              <a:rPr lang="en-US" i="1" smtClean="0">
                <a:ea typeface="ＭＳ Ｐゴシック" pitchFamily="34" charset="-128"/>
              </a:rPr>
              <a:t>integrity</a:t>
            </a:r>
            <a:r>
              <a:rPr lang="en-US" smtClean="0">
                <a:ea typeface="ＭＳ Ｐゴシック" pitchFamily="34" charset="-128"/>
              </a:rPr>
              <a:t>) and about protecting property or interests from intrusions, stealing or wire-tapping (</a:t>
            </a:r>
            <a:r>
              <a:rPr lang="en-US" i="1" smtClean="0">
                <a:ea typeface="ＭＳ Ｐゴシック" pitchFamily="34" charset="-128"/>
              </a:rPr>
              <a:t>privacy</a:t>
            </a:r>
            <a:r>
              <a:rPr lang="en-US" smtClean="0">
                <a:ea typeface="ＭＳ Ｐゴシック" pitchFamily="34" charset="-128"/>
              </a:rPr>
              <a:t> - the right to keep a secret can also be stolen). </a:t>
            </a:r>
          </a:p>
          <a:p>
            <a:pPr eaLnBrk="1" hangingPunct="1"/>
            <a:r>
              <a:rPr lang="en-US" smtClean="0">
                <a:ea typeface="ＭＳ Ｐゴシック" pitchFamily="34" charset="-128"/>
              </a:rPr>
              <a:t>In order to do that, in a hostile environment, we need to restrict access to our assets. </a:t>
            </a:r>
          </a:p>
          <a:p>
            <a:pPr eaLnBrk="1" hangingPunct="1"/>
            <a:r>
              <a:rPr lang="en-US" smtClean="0">
                <a:ea typeface="ＭＳ Ｐゴシック" pitchFamily="34" charset="-128"/>
              </a:rPr>
              <a:t>To grant access to a few, we need to know whom we can trust and we need to verify the credentials (</a:t>
            </a:r>
            <a:r>
              <a:rPr lang="en-US" i="1" smtClean="0">
                <a:ea typeface="ＭＳ Ｐゴシック" pitchFamily="34" charset="-128"/>
              </a:rPr>
              <a:t>authenticate</a:t>
            </a:r>
            <a:r>
              <a:rPr lang="en-US" smtClean="0">
                <a:ea typeface="ＭＳ Ｐゴシック" pitchFamily="34" charset="-128"/>
              </a:rPr>
              <a:t>) of those we allow to come near us.</a:t>
            </a:r>
          </a:p>
          <a:p>
            <a:pPr eaLnBrk="1" hangingPunct="1"/>
            <a:r>
              <a:rPr lang="en-US" smtClean="0">
                <a:ea typeface="ＭＳ Ｐゴシック" pitchFamily="34" charset="-128"/>
              </a:rPr>
              <a:t> </a:t>
            </a:r>
          </a:p>
          <a:p>
            <a:pPr eaLnBrk="1" hangingPunct="1"/>
            <a:endParaRPr lang="en-US" smtClean="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 calcmode="lin" valueType="num">
                                      <p:cBhvr additive="base">
                                        <p:cTn id="7" dur="500" fill="hold"/>
                                        <p:tgtEl>
                                          <p:spTgt spid="348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4818">
                                            <p:txEl>
                                              <p:pRg st="1" end="1"/>
                                            </p:txEl>
                                          </p:spTgt>
                                        </p:tgtEl>
                                        <p:attrNameLst>
                                          <p:attrName>style.visibility</p:attrName>
                                        </p:attrNameLst>
                                      </p:cBhvr>
                                      <p:to>
                                        <p:strVal val="visible"/>
                                      </p:to>
                                    </p:set>
                                    <p:anim calcmode="lin" valueType="num">
                                      <p:cBhvr additive="base">
                                        <p:cTn id="13" dur="500" fill="hold"/>
                                        <p:tgtEl>
                                          <p:spTgt spid="348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4818">
                                            <p:txEl>
                                              <p:pRg st="2" end="2"/>
                                            </p:txEl>
                                          </p:spTgt>
                                        </p:tgtEl>
                                        <p:attrNameLst>
                                          <p:attrName>style.visibility</p:attrName>
                                        </p:attrNameLst>
                                      </p:cBhvr>
                                      <p:to>
                                        <p:strVal val="visible"/>
                                      </p:to>
                                    </p:set>
                                    <p:anim calcmode="lin" valueType="num">
                                      <p:cBhvr additive="base">
                                        <p:cTn id="19" dur="500" fill="hold"/>
                                        <p:tgtEl>
                                          <p:spTgt spid="348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8">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818">
                                            <p:txEl>
                                              <p:pRg st="3" end="3"/>
                                            </p:txEl>
                                          </p:spTgt>
                                        </p:tgtEl>
                                        <p:attrNameLst>
                                          <p:attrName>style.visibility</p:attrName>
                                        </p:attrNameLst>
                                      </p:cBhvr>
                                      <p:to>
                                        <p:strVal val="visible"/>
                                      </p:to>
                                    </p:set>
                                    <p:anim calcmode="lin" valueType="num">
                                      <p:cBhvr additive="base">
                                        <p:cTn id="23" dur="500" fill="hold"/>
                                        <p:tgtEl>
                                          <p:spTgt spid="3481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81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ea typeface="ＭＳ Ｐゴシック" pitchFamily="34" charset="-128"/>
              </a:rPr>
              <a:t>Security ?</a:t>
            </a:r>
          </a:p>
        </p:txBody>
      </p:sp>
      <p:sp>
        <p:nvSpPr>
          <p:cNvPr id="34818" name="Content Placeholder 2"/>
          <p:cNvSpPr>
            <a:spLocks noGrp="1"/>
          </p:cNvSpPr>
          <p:nvPr>
            <p:ph idx="1"/>
          </p:nvPr>
        </p:nvSpPr>
        <p:spPr>
          <a:xfrm>
            <a:off x="304800" y="1600200"/>
            <a:ext cx="8286750" cy="4343400"/>
          </a:xfrm>
        </p:spPr>
        <p:txBody>
          <a:bodyPr/>
          <a:lstStyle/>
          <a:p>
            <a:pPr eaLnBrk="1" hangingPunct="1">
              <a:buFont typeface="Wingdings 2" pitchFamily="18" charset="2"/>
              <a:buNone/>
            </a:pPr>
            <a:r>
              <a:rPr lang="en-US" smtClean="0">
                <a:ea typeface="ＭＳ Ｐゴシック" pitchFamily="34" charset="-128"/>
              </a:rPr>
              <a:t>A rough classification of protective measures distinguishes between</a:t>
            </a:r>
          </a:p>
          <a:p>
            <a:pPr eaLnBrk="1" hangingPunct="1"/>
            <a:r>
              <a:rPr lang="en-US" b="1" smtClean="0">
                <a:ea typeface="ＭＳ Ｐゴシック" pitchFamily="34" charset="-128"/>
              </a:rPr>
              <a:t>Prevention: </a:t>
            </a:r>
            <a:r>
              <a:rPr lang="en-US" smtClean="0">
                <a:ea typeface="ＭＳ Ｐゴシック" pitchFamily="34" charset="-128"/>
              </a:rPr>
              <a:t>take measures that prevent your assets from being damaged</a:t>
            </a:r>
          </a:p>
          <a:p>
            <a:pPr eaLnBrk="1" hangingPunct="1"/>
            <a:r>
              <a:rPr lang="en-US" b="1" smtClean="0">
                <a:ea typeface="ＭＳ Ｐゴシック" pitchFamily="34" charset="-128"/>
              </a:rPr>
              <a:t>Detection: </a:t>
            </a:r>
            <a:r>
              <a:rPr lang="en-US" smtClean="0">
                <a:ea typeface="ＭＳ Ｐゴシック" pitchFamily="34" charset="-128"/>
              </a:rPr>
              <a:t>take measures that allow you to detect when an asset has been damaged, how it has been damaged, and who has caused the damage</a:t>
            </a:r>
          </a:p>
          <a:p>
            <a:pPr eaLnBrk="1" hangingPunct="1"/>
            <a:r>
              <a:rPr lang="en-US" b="1" smtClean="0">
                <a:ea typeface="ＭＳ Ｐゴシック" pitchFamily="34" charset="-128"/>
              </a:rPr>
              <a:t>Reaction: </a:t>
            </a:r>
            <a:r>
              <a:rPr lang="en-US" smtClean="0">
                <a:ea typeface="ＭＳ Ｐゴシック" pitchFamily="34" charset="-128"/>
              </a:rPr>
              <a:t>take measures that allow you to recover your assets from a damage</a:t>
            </a:r>
          </a:p>
          <a:p>
            <a:pPr eaLnBrk="1" hangingPunct="1"/>
            <a:r>
              <a:rPr lang="en-US" smtClean="0">
                <a:ea typeface="ＭＳ Ｐゴシック" pitchFamily="34" charset="-128"/>
              </a:rPr>
              <a:t>In some cases the damage may be irretrievable </a:t>
            </a:r>
          </a:p>
          <a:p>
            <a:pPr eaLnBrk="1" hangingPunct="1"/>
            <a:endParaRPr lang="en-US" smtClean="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818">
                                            <p:txEl>
                                              <p:pRg st="1" end="1"/>
                                            </p:txEl>
                                          </p:spTgt>
                                        </p:tgtEl>
                                        <p:attrNameLst>
                                          <p:attrName>style.visibility</p:attrName>
                                        </p:attrNameLst>
                                      </p:cBhvr>
                                      <p:to>
                                        <p:strVal val="visible"/>
                                      </p:to>
                                    </p:set>
                                    <p:anim calcmode="lin" valueType="num">
                                      <p:cBhvr additive="base">
                                        <p:cTn id="7" dur="500" fill="hold"/>
                                        <p:tgtEl>
                                          <p:spTgt spid="3481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4818">
                                            <p:txEl>
                                              <p:pRg st="2" end="2"/>
                                            </p:txEl>
                                          </p:spTgt>
                                        </p:tgtEl>
                                        <p:attrNameLst>
                                          <p:attrName>style.visibility</p:attrName>
                                        </p:attrNameLst>
                                      </p:cBhvr>
                                      <p:to>
                                        <p:strVal val="visible"/>
                                      </p:to>
                                    </p:set>
                                    <p:anim calcmode="lin" valueType="num">
                                      <p:cBhvr additive="base">
                                        <p:cTn id="13" dur="500" fill="hold"/>
                                        <p:tgtEl>
                                          <p:spTgt spid="3481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4818">
                                            <p:txEl>
                                              <p:pRg st="3" end="3"/>
                                            </p:txEl>
                                          </p:spTgt>
                                        </p:tgtEl>
                                        <p:attrNameLst>
                                          <p:attrName>style.visibility</p:attrName>
                                        </p:attrNameLst>
                                      </p:cBhvr>
                                      <p:to>
                                        <p:strVal val="visible"/>
                                      </p:to>
                                    </p:set>
                                    <p:anim calcmode="lin" valueType="num">
                                      <p:cBhvr additive="base">
                                        <p:cTn id="19" dur="500" fill="hold"/>
                                        <p:tgtEl>
                                          <p:spTgt spid="3481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4818">
                                            <p:txEl>
                                              <p:pRg st="4" end="4"/>
                                            </p:txEl>
                                          </p:spTgt>
                                        </p:tgtEl>
                                        <p:attrNameLst>
                                          <p:attrName>style.visibility</p:attrName>
                                        </p:attrNameLst>
                                      </p:cBhvr>
                                      <p:to>
                                        <p:strVal val="visible"/>
                                      </p:to>
                                    </p:set>
                                    <p:anim calcmode="lin" valueType="num">
                                      <p:cBhvr additive="base">
                                        <p:cTn id="25" dur="500" fill="hold"/>
                                        <p:tgtEl>
                                          <p:spTgt spid="3481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ea typeface="ＭＳ Ｐゴシック" pitchFamily="34" charset="-128"/>
              </a:rPr>
              <a:t>Computer Security ?</a:t>
            </a:r>
          </a:p>
        </p:txBody>
      </p:sp>
      <p:sp>
        <p:nvSpPr>
          <p:cNvPr id="34818" name="Content Placeholder 2"/>
          <p:cNvSpPr>
            <a:spLocks noGrp="1"/>
          </p:cNvSpPr>
          <p:nvPr>
            <p:ph idx="1"/>
          </p:nvPr>
        </p:nvSpPr>
        <p:spPr>
          <a:xfrm>
            <a:off x="304800" y="1447800"/>
            <a:ext cx="8286750" cy="4343400"/>
          </a:xfrm>
        </p:spPr>
        <p:txBody>
          <a:bodyPr/>
          <a:lstStyle/>
          <a:p>
            <a:pPr eaLnBrk="1" hangingPunct="1">
              <a:buFont typeface="Wingdings 2" pitchFamily="18" charset="2"/>
              <a:buNone/>
            </a:pPr>
            <a:r>
              <a:rPr lang="en-US" smtClean="0">
                <a:ea typeface="ＭＳ Ｐゴシック" pitchFamily="34" charset="-128"/>
              </a:rPr>
              <a:t>Computer security is about protection of information assets</a:t>
            </a:r>
          </a:p>
          <a:p>
            <a:pPr eaLnBrk="1" hangingPunct="1"/>
            <a:r>
              <a:rPr lang="en-US" smtClean="0">
                <a:ea typeface="ＭＳ Ｐゴシック" pitchFamily="34" charset="-128"/>
              </a:rPr>
              <a:t>We must examine how information assets can be compromised</a:t>
            </a:r>
          </a:p>
          <a:p>
            <a:pPr eaLnBrk="1" hangingPunct="1"/>
            <a:r>
              <a:rPr lang="en-US" smtClean="0">
                <a:ea typeface="ＭＳ Ｐゴシック" pitchFamily="34" charset="-128"/>
              </a:rPr>
              <a:t>Definition of computer security [Anderson]: Computer security deals with the prevention and detection of unauthorized actions by users of a computer system</a:t>
            </a:r>
          </a:p>
          <a:p>
            <a:pPr eaLnBrk="1" hangingPunct="1">
              <a:buFont typeface="Wingdings 2" pitchFamily="18" charset="2"/>
              <a:buNone/>
            </a:pPr>
            <a:r>
              <a:rPr lang="en-US" sz="1800" smtClean="0">
                <a:ea typeface="ＭＳ Ｐゴシック" pitchFamily="34" charset="-128"/>
              </a:rPr>
              <a:t>Some notes</a:t>
            </a:r>
          </a:p>
          <a:p>
            <a:pPr eaLnBrk="1" hangingPunct="1"/>
            <a:r>
              <a:rPr lang="en-US" sz="1800" smtClean="0">
                <a:ea typeface="ＭＳ Ｐゴシック" pitchFamily="34" charset="-128"/>
              </a:rPr>
              <a:t>There is no single definition of security</a:t>
            </a:r>
          </a:p>
          <a:p>
            <a:pPr eaLnBrk="1" hangingPunct="1"/>
            <a:r>
              <a:rPr lang="en-US" sz="1800" smtClean="0">
                <a:ea typeface="ＭＳ Ｐゴシック" pitchFamily="34" charset="-128"/>
              </a:rPr>
              <a:t>When reading a document, be careful which notion/definition of security is used in the document</a:t>
            </a:r>
          </a:p>
          <a:p>
            <a:pPr eaLnBrk="1" hangingPunct="1"/>
            <a:r>
              <a:rPr lang="en-US" sz="1800" smtClean="0">
                <a:ea typeface="ＭＳ Ｐゴシック" pitchFamily="34" charset="-128"/>
              </a:rPr>
              <a:t>A lot of time is being spent (and wasted) in trying to define unambiguous notations for security</a:t>
            </a:r>
          </a:p>
          <a:p>
            <a:pPr eaLnBrk="1" hangingPunct="1"/>
            <a:endParaRPr lang="en-US" smtClean="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818">
                                            <p:txEl>
                                              <p:pRg st="1" end="1"/>
                                            </p:txEl>
                                          </p:spTgt>
                                        </p:tgtEl>
                                        <p:attrNameLst>
                                          <p:attrName>style.visibility</p:attrName>
                                        </p:attrNameLst>
                                      </p:cBhvr>
                                      <p:to>
                                        <p:strVal val="visible"/>
                                      </p:to>
                                    </p:set>
                                    <p:anim calcmode="lin" valueType="num">
                                      <p:cBhvr additive="base">
                                        <p:cTn id="7" dur="500" fill="hold"/>
                                        <p:tgtEl>
                                          <p:spTgt spid="3481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4818">
                                            <p:txEl>
                                              <p:pRg st="2" end="2"/>
                                            </p:txEl>
                                          </p:spTgt>
                                        </p:tgtEl>
                                        <p:attrNameLst>
                                          <p:attrName>style.visibility</p:attrName>
                                        </p:attrNameLst>
                                      </p:cBhvr>
                                      <p:to>
                                        <p:strVal val="visible"/>
                                      </p:to>
                                    </p:set>
                                    <p:anim calcmode="lin" valueType="num">
                                      <p:cBhvr additive="base">
                                        <p:cTn id="13" dur="500" fill="hold"/>
                                        <p:tgtEl>
                                          <p:spTgt spid="3481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4818">
                                            <p:txEl>
                                              <p:pRg st="3" end="3"/>
                                            </p:txEl>
                                          </p:spTgt>
                                        </p:tgtEl>
                                        <p:attrNameLst>
                                          <p:attrName>style.visibility</p:attrName>
                                        </p:attrNameLst>
                                      </p:cBhvr>
                                      <p:to>
                                        <p:strVal val="visible"/>
                                      </p:to>
                                    </p:set>
                                    <p:anim calcmode="lin" valueType="num">
                                      <p:cBhvr additive="base">
                                        <p:cTn id="19" dur="500" fill="hold"/>
                                        <p:tgtEl>
                                          <p:spTgt spid="3481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818">
                                            <p:txEl>
                                              <p:pRg st="4" end="4"/>
                                            </p:txEl>
                                          </p:spTgt>
                                        </p:tgtEl>
                                        <p:attrNameLst>
                                          <p:attrName>style.visibility</p:attrName>
                                        </p:attrNameLst>
                                      </p:cBhvr>
                                      <p:to>
                                        <p:strVal val="visible"/>
                                      </p:to>
                                    </p:set>
                                    <p:anim calcmode="lin" valueType="num">
                                      <p:cBhvr additive="base">
                                        <p:cTn id="23" dur="500" fill="hold"/>
                                        <p:tgtEl>
                                          <p:spTgt spid="3481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818">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818">
                                            <p:txEl>
                                              <p:pRg st="5" end="5"/>
                                            </p:txEl>
                                          </p:spTgt>
                                        </p:tgtEl>
                                        <p:attrNameLst>
                                          <p:attrName>style.visibility</p:attrName>
                                        </p:attrNameLst>
                                      </p:cBhvr>
                                      <p:to>
                                        <p:strVal val="visible"/>
                                      </p:to>
                                    </p:set>
                                    <p:anim calcmode="lin" valueType="num">
                                      <p:cBhvr additive="base">
                                        <p:cTn id="27" dur="500" fill="hold"/>
                                        <p:tgtEl>
                                          <p:spTgt spid="3481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818">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4818">
                                            <p:txEl>
                                              <p:pRg st="6" end="6"/>
                                            </p:txEl>
                                          </p:spTgt>
                                        </p:tgtEl>
                                        <p:attrNameLst>
                                          <p:attrName>style.visibility</p:attrName>
                                        </p:attrNameLst>
                                      </p:cBhvr>
                                      <p:to>
                                        <p:strVal val="visible"/>
                                      </p:to>
                                    </p:set>
                                    <p:anim calcmode="lin" valueType="num">
                                      <p:cBhvr additive="base">
                                        <p:cTn id="31" dur="500" fill="hold"/>
                                        <p:tgtEl>
                                          <p:spTgt spid="3481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ea typeface="ＭＳ Ｐゴシック" pitchFamily="34" charset="-128"/>
              </a:rPr>
              <a:t>Computer Security ? (cont)</a:t>
            </a:r>
          </a:p>
        </p:txBody>
      </p:sp>
      <p:sp>
        <p:nvSpPr>
          <p:cNvPr id="13315" name="Content Placeholder 2"/>
          <p:cNvSpPr>
            <a:spLocks noGrp="1"/>
          </p:cNvSpPr>
          <p:nvPr>
            <p:ph idx="1"/>
          </p:nvPr>
        </p:nvSpPr>
        <p:spPr/>
        <p:txBody>
          <a:bodyPr/>
          <a:lstStyle/>
          <a:p>
            <a:pPr eaLnBrk="1" hangingPunct="1">
              <a:buFont typeface="Wingdings 2" pitchFamily="18" charset="2"/>
              <a:buNone/>
            </a:pPr>
            <a:r>
              <a:rPr lang="en-US" sz="2200" smtClean="0">
                <a:ea typeface="ＭＳ Ｐゴシック" pitchFamily="34" charset="-128"/>
              </a:rPr>
              <a:t>Security is thus based on the following independent issues:</a:t>
            </a:r>
          </a:p>
          <a:p>
            <a:pPr eaLnBrk="1" hangingPunct="1"/>
            <a:r>
              <a:rPr lang="en-US" sz="2200" b="1" smtClean="0">
                <a:ea typeface="ＭＳ Ｐゴシック" pitchFamily="34" charset="-128"/>
              </a:rPr>
              <a:t>Privacy</a:t>
            </a:r>
            <a:r>
              <a:rPr lang="en-US" sz="2200" smtClean="0">
                <a:ea typeface="ＭＳ Ｐゴシック" pitchFamily="34" charset="-128"/>
              </a:rPr>
              <a:t> - the ability to keep things private/confidential</a:t>
            </a:r>
          </a:p>
          <a:p>
            <a:pPr eaLnBrk="1" hangingPunct="1"/>
            <a:r>
              <a:rPr lang="en-US" sz="2200" b="1" smtClean="0">
                <a:ea typeface="ＭＳ Ｐゴシック" pitchFamily="34" charset="-128"/>
              </a:rPr>
              <a:t>Trust</a:t>
            </a:r>
            <a:r>
              <a:rPr lang="en-US" sz="2200" smtClean="0">
                <a:ea typeface="ＭＳ Ｐゴシック" pitchFamily="34" charset="-128"/>
              </a:rPr>
              <a:t> - do we trust data from an individual or a host? Could they be used against us?</a:t>
            </a:r>
          </a:p>
          <a:p>
            <a:pPr eaLnBrk="1" hangingPunct="1"/>
            <a:r>
              <a:rPr lang="en-US" sz="2200" b="1" smtClean="0">
                <a:ea typeface="ＭＳ Ｐゴシック" pitchFamily="34" charset="-128"/>
              </a:rPr>
              <a:t>Authenticity</a:t>
            </a:r>
            <a:r>
              <a:rPr lang="en-US" sz="2200" smtClean="0">
                <a:ea typeface="ＭＳ Ｐゴシック" pitchFamily="34" charset="-128"/>
              </a:rPr>
              <a:t> - are security credentials in order? Are we talking to whom we think we are talking to, privately or not.</a:t>
            </a:r>
          </a:p>
          <a:p>
            <a:pPr eaLnBrk="1" hangingPunct="1"/>
            <a:r>
              <a:rPr lang="en-US" sz="2200" b="1" smtClean="0">
                <a:ea typeface="ＭＳ Ｐゴシック" pitchFamily="34" charset="-128"/>
              </a:rPr>
              <a:t>Integrity</a:t>
            </a:r>
            <a:r>
              <a:rPr lang="en-US" sz="2200" smtClean="0">
                <a:ea typeface="ＭＳ Ｐゴシック" pitchFamily="34" charset="-128"/>
              </a:rPr>
              <a:t> - has the system been compromised/altered already?</a:t>
            </a:r>
          </a:p>
          <a:p>
            <a:pPr eaLnBrk="1" hangingPunct="1"/>
            <a:endParaRPr lang="en-US" sz="2200" smtClean="0">
              <a:ea typeface="ＭＳ Ｐゴシック" pitchFamily="34" charset="-128"/>
            </a:endParaRPr>
          </a:p>
          <a:p>
            <a:pPr eaLnBrk="1" hangingPunct="1"/>
            <a:endParaRPr lang="en-US" sz="2200" smtClean="0">
              <a:ea typeface="ＭＳ Ｐゴシック" pitchFamily="34" charset="-128"/>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3868</TotalTime>
  <Words>3408</Words>
  <Application>Microsoft Office PowerPoint</Application>
  <PresentationFormat>On-screen Show (4:3)</PresentationFormat>
  <Paragraphs>368</Paragraphs>
  <Slides>40</Slides>
  <Notes>8</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Breeze</vt:lpstr>
      <vt:lpstr>Chapter 1</vt:lpstr>
      <vt:lpstr>Chapter 1: Introduction</vt:lpstr>
      <vt:lpstr>Why Computer Security</vt:lpstr>
      <vt:lpstr>Why Computer Security (cont’d)</vt:lpstr>
      <vt:lpstr>Why Computer Security (cont’d)</vt:lpstr>
      <vt:lpstr>Security ?</vt:lpstr>
      <vt:lpstr>Security ?</vt:lpstr>
      <vt:lpstr>Computer Security ?</vt:lpstr>
      <vt:lpstr>Computer Security ? (cont)</vt:lpstr>
      <vt:lpstr>       What are we afraid of? </vt:lpstr>
      <vt:lpstr>Security- Conclusion ?</vt:lpstr>
      <vt:lpstr>Classical Security Target -CIA</vt:lpstr>
      <vt:lpstr>Classical Security Target -CIA</vt:lpstr>
      <vt:lpstr>The dilemma of security </vt:lpstr>
      <vt:lpstr>The meaning of security lies in trust </vt:lpstr>
      <vt:lpstr>The meaning of security lies in trust </vt:lpstr>
      <vt:lpstr>The meaning of security lies in trust </vt:lpstr>
      <vt:lpstr>       Minimum requirements: Orange Book</vt:lpstr>
      <vt:lpstr>Security Threats and Attacks</vt:lpstr>
      <vt:lpstr>Friends and enemies: Alice, Bob, Trudy</vt:lpstr>
      <vt:lpstr>Eavesdropping - Message Interception (Attack on Confidentiality)</vt:lpstr>
      <vt:lpstr>Integrity Attack - Tampering With Messages</vt:lpstr>
      <vt:lpstr>Authenticity Attack - Fabrication</vt:lpstr>
      <vt:lpstr>Attack on Availability</vt:lpstr>
      <vt:lpstr>Classify Security Attacks as</vt:lpstr>
      <vt:lpstr>Pieces of the Security Puzzle</vt:lpstr>
      <vt:lpstr>ATTACKER TYPES</vt:lpstr>
      <vt:lpstr>WHO CAN CAUSE SECURITY PROBLEM AND WHY?</vt:lpstr>
      <vt:lpstr>Common Goals of Attackers</vt:lpstr>
      <vt:lpstr>Common Vulnerabilities That Attackers Prey Upon</vt:lpstr>
      <vt:lpstr>DEFENSES AGAINST SECURITY ATTACKS</vt:lpstr>
      <vt:lpstr>Typical Attack Progression</vt:lpstr>
      <vt:lpstr>Classes Of Threats</vt:lpstr>
      <vt:lpstr>Some Common Threats</vt:lpstr>
      <vt:lpstr>Security Policy and Mechanism</vt:lpstr>
      <vt:lpstr>Assurance</vt:lpstr>
      <vt:lpstr>Operational Issues</vt:lpstr>
      <vt:lpstr>Human Issues</vt:lpstr>
      <vt:lpstr>Tying Together</vt:lpstr>
      <vt:lpstr>References</vt:lpstr>
    </vt:vector>
  </TitlesOfParts>
  <Company>UC Berkeley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feiyan</dc:creator>
  <cp:lastModifiedBy>Waseem</cp:lastModifiedBy>
  <cp:revision>250</cp:revision>
  <dcterms:created xsi:type="dcterms:W3CDTF">2011-08-21T11:27:59Z</dcterms:created>
  <dcterms:modified xsi:type="dcterms:W3CDTF">2013-02-07T07:51:58Z</dcterms:modified>
</cp:coreProperties>
</file>