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65"/>
  </p:notesMasterIdLst>
  <p:handoutMasterIdLst>
    <p:handoutMasterId r:id="rId66"/>
  </p:handoutMasterIdLst>
  <p:sldIdLst>
    <p:sldId id="256" r:id="rId3"/>
    <p:sldId id="298" r:id="rId4"/>
    <p:sldId id="354" r:id="rId5"/>
    <p:sldId id="274" r:id="rId6"/>
    <p:sldId id="336" r:id="rId7"/>
    <p:sldId id="337" r:id="rId8"/>
    <p:sldId id="365" r:id="rId9"/>
    <p:sldId id="366" r:id="rId10"/>
    <p:sldId id="367" r:id="rId11"/>
    <p:sldId id="369" r:id="rId12"/>
    <p:sldId id="368" r:id="rId13"/>
    <p:sldId id="348" r:id="rId14"/>
    <p:sldId id="327" r:id="rId15"/>
    <p:sldId id="347" r:id="rId16"/>
    <p:sldId id="334" r:id="rId17"/>
    <p:sldId id="335" r:id="rId18"/>
    <p:sldId id="328" r:id="rId19"/>
    <p:sldId id="262" r:id="rId20"/>
    <p:sldId id="261" r:id="rId21"/>
    <p:sldId id="281" r:id="rId22"/>
    <p:sldId id="259" r:id="rId23"/>
    <p:sldId id="392" r:id="rId24"/>
    <p:sldId id="393" r:id="rId25"/>
    <p:sldId id="370" r:id="rId26"/>
    <p:sldId id="372" r:id="rId27"/>
    <p:sldId id="373" r:id="rId28"/>
    <p:sldId id="375" r:id="rId29"/>
    <p:sldId id="374" r:id="rId30"/>
    <p:sldId id="376" r:id="rId31"/>
    <p:sldId id="377" r:id="rId32"/>
    <p:sldId id="379" r:id="rId33"/>
    <p:sldId id="381" r:id="rId34"/>
    <p:sldId id="382" r:id="rId35"/>
    <p:sldId id="383" r:id="rId36"/>
    <p:sldId id="384" r:id="rId37"/>
    <p:sldId id="385" r:id="rId38"/>
    <p:sldId id="386" r:id="rId39"/>
    <p:sldId id="387" r:id="rId40"/>
    <p:sldId id="388" r:id="rId41"/>
    <p:sldId id="389" r:id="rId42"/>
    <p:sldId id="390" r:id="rId43"/>
    <p:sldId id="391" r:id="rId44"/>
    <p:sldId id="394" r:id="rId45"/>
    <p:sldId id="395" r:id="rId46"/>
    <p:sldId id="396" r:id="rId47"/>
    <p:sldId id="397" r:id="rId48"/>
    <p:sldId id="398" r:id="rId49"/>
    <p:sldId id="399" r:id="rId50"/>
    <p:sldId id="400" r:id="rId51"/>
    <p:sldId id="401" r:id="rId52"/>
    <p:sldId id="402" r:id="rId53"/>
    <p:sldId id="403" r:id="rId54"/>
    <p:sldId id="404" r:id="rId55"/>
    <p:sldId id="405" r:id="rId56"/>
    <p:sldId id="406" r:id="rId57"/>
    <p:sldId id="407" r:id="rId58"/>
    <p:sldId id="408" r:id="rId59"/>
    <p:sldId id="409" r:id="rId60"/>
    <p:sldId id="410" r:id="rId61"/>
    <p:sldId id="411" r:id="rId62"/>
    <p:sldId id="412" r:id="rId63"/>
    <p:sldId id="413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7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/>
                      <a:t>Assignments, </a:t>
                    </a:r>
                    <a:r>
                      <a:rPr lang="en-US" dirty="0" smtClean="0"/>
                      <a:t>10</a:t>
                    </a:r>
                  </a:p>
                </c:rich>
              </c:tx>
              <c:showVal val="1"/>
              <c:showCatName val="1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dirty="0"/>
                      <a:t>Final Exam, </a:t>
                    </a:r>
                    <a:r>
                      <a:rPr lang="en-US" dirty="0" smtClean="0"/>
                      <a:t>40</a:t>
                    </a:r>
                    <a:endParaRPr lang="en-US" dirty="0"/>
                  </a:p>
                </c:rich>
              </c:tx>
              <c:showVal val="1"/>
              <c:showCatName val="1"/>
            </c:dLbl>
            <c:showVal val="1"/>
            <c:showCatName val="1"/>
          </c:dLbls>
          <c:cat>
            <c:strRef>
              <c:f>Sheet1!$A$2:$A$6</c:f>
              <c:strCache>
                <c:ptCount val="5"/>
                <c:pt idx="0">
                  <c:v>Assignments</c:v>
                </c:pt>
                <c:pt idx="1">
                  <c:v>3x Quizzes</c:v>
                </c:pt>
                <c:pt idx="2">
                  <c:v>2x OHTs</c:v>
                </c:pt>
                <c:pt idx="3">
                  <c:v>Final Exam</c:v>
                </c:pt>
                <c:pt idx="4">
                  <c:v>Project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30</c:v>
                </c:pt>
                <c:pt idx="3">
                  <c:v>40</c:v>
                </c:pt>
                <c:pt idx="4">
                  <c:v>10</c:v>
                </c:pt>
              </c:numCache>
            </c:numRef>
          </c:val>
        </c:ser>
        <c:dLbls>
          <c:showVal val="1"/>
          <c:showCatName val="1"/>
        </c:dLbls>
        <c:firstSliceAng val="0"/>
      </c:pieChart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A19945-3CEC-4C8A-BC8A-4FC7C4AA5744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E1E6C230-5BF2-44D6-8DFC-640576D10E55}">
      <dgm:prSet phldrT="[Text]"/>
      <dgm:spPr/>
      <dgm:t>
        <a:bodyPr/>
        <a:lstStyle/>
        <a:p>
          <a:r>
            <a:rPr lang="en-US" b="1" dirty="0" smtClean="0"/>
            <a:t>Confidentiality</a:t>
          </a:r>
          <a:endParaRPr lang="en-US" b="1" dirty="0"/>
        </a:p>
      </dgm:t>
    </dgm:pt>
    <dgm:pt modelId="{FB171817-18AE-458F-8009-DDE9EB7B6A5B}" type="parTrans" cxnId="{5749A81D-EF41-40A8-9059-4D7446DEC636}">
      <dgm:prSet/>
      <dgm:spPr/>
      <dgm:t>
        <a:bodyPr/>
        <a:lstStyle/>
        <a:p>
          <a:endParaRPr lang="en-US"/>
        </a:p>
      </dgm:t>
    </dgm:pt>
    <dgm:pt modelId="{06B4754E-847A-405A-A347-063249F9AC1E}" type="sibTrans" cxnId="{5749A81D-EF41-40A8-9059-4D7446DEC636}">
      <dgm:prSet/>
      <dgm:spPr/>
      <dgm:t>
        <a:bodyPr/>
        <a:lstStyle/>
        <a:p>
          <a:endParaRPr lang="en-US"/>
        </a:p>
      </dgm:t>
    </dgm:pt>
    <dgm:pt modelId="{F9AA3338-2889-44FD-AA3F-19CBE0EC1C82}">
      <dgm:prSet phldrT="[Text]"/>
      <dgm:spPr/>
      <dgm:t>
        <a:bodyPr/>
        <a:lstStyle/>
        <a:p>
          <a:r>
            <a:rPr lang="en-US" b="1" dirty="0" smtClean="0"/>
            <a:t>Integrity</a:t>
          </a:r>
          <a:endParaRPr lang="en-US" b="1" dirty="0"/>
        </a:p>
      </dgm:t>
    </dgm:pt>
    <dgm:pt modelId="{B20BE197-5257-49A6-A289-FFB688EF9CF1}" type="parTrans" cxnId="{DA857AD8-66F3-4F35-AF4A-414A3FF568B2}">
      <dgm:prSet/>
      <dgm:spPr/>
      <dgm:t>
        <a:bodyPr/>
        <a:lstStyle/>
        <a:p>
          <a:endParaRPr lang="en-US"/>
        </a:p>
      </dgm:t>
    </dgm:pt>
    <dgm:pt modelId="{AC0FDCF3-A1D3-4692-91B2-3CB9CDFF867A}" type="sibTrans" cxnId="{DA857AD8-66F3-4F35-AF4A-414A3FF568B2}">
      <dgm:prSet/>
      <dgm:spPr/>
      <dgm:t>
        <a:bodyPr/>
        <a:lstStyle/>
        <a:p>
          <a:endParaRPr lang="en-US"/>
        </a:p>
      </dgm:t>
    </dgm:pt>
    <dgm:pt modelId="{80718119-99E2-49D0-BBED-0DCF88F72115}">
      <dgm:prSet phldrT="[Text]"/>
      <dgm:spPr/>
      <dgm:t>
        <a:bodyPr/>
        <a:lstStyle/>
        <a:p>
          <a:r>
            <a:rPr lang="en-US" b="1" dirty="0" smtClean="0"/>
            <a:t>Availability</a:t>
          </a:r>
          <a:endParaRPr lang="en-US" b="1" dirty="0"/>
        </a:p>
      </dgm:t>
    </dgm:pt>
    <dgm:pt modelId="{89A316A9-78BE-4F23-A6AE-055291B7AB5F}" type="parTrans" cxnId="{C806B82A-6345-477C-9540-F42EA72C7311}">
      <dgm:prSet/>
      <dgm:spPr/>
      <dgm:t>
        <a:bodyPr/>
        <a:lstStyle/>
        <a:p>
          <a:endParaRPr lang="en-US"/>
        </a:p>
      </dgm:t>
    </dgm:pt>
    <dgm:pt modelId="{F366D449-FB87-49D3-AD3B-74A1EAE477CD}" type="sibTrans" cxnId="{C806B82A-6345-477C-9540-F42EA72C7311}">
      <dgm:prSet/>
      <dgm:spPr/>
      <dgm:t>
        <a:bodyPr/>
        <a:lstStyle/>
        <a:p>
          <a:endParaRPr lang="en-US"/>
        </a:p>
      </dgm:t>
    </dgm:pt>
    <dgm:pt modelId="{BE37E7DE-632D-47A7-81E6-0DE7E4CE00D6}" type="pres">
      <dgm:prSet presAssocID="{A9A19945-3CEC-4C8A-BC8A-4FC7C4AA5744}" presName="compositeShape" presStyleCnt="0">
        <dgm:presLayoutVars>
          <dgm:chMax val="7"/>
          <dgm:dir/>
          <dgm:resizeHandles val="exact"/>
        </dgm:presLayoutVars>
      </dgm:prSet>
      <dgm:spPr/>
    </dgm:pt>
    <dgm:pt modelId="{863E031F-3A4B-4A13-AFC6-6FC95CC71404}" type="pres">
      <dgm:prSet presAssocID="{E1E6C230-5BF2-44D6-8DFC-640576D10E55}" presName="circ1" presStyleLbl="vennNode1" presStyleIdx="0" presStyleCnt="3"/>
      <dgm:spPr/>
      <dgm:t>
        <a:bodyPr/>
        <a:lstStyle/>
        <a:p>
          <a:endParaRPr lang="en-US"/>
        </a:p>
      </dgm:t>
    </dgm:pt>
    <dgm:pt modelId="{8D47F6C4-BC7C-41F8-AD3E-CFF60E4E8C45}" type="pres">
      <dgm:prSet presAssocID="{E1E6C230-5BF2-44D6-8DFC-640576D10E5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BC5C5A-EB0A-44E5-A584-DDF3A577241E}" type="pres">
      <dgm:prSet presAssocID="{F9AA3338-2889-44FD-AA3F-19CBE0EC1C82}" presName="circ2" presStyleLbl="vennNode1" presStyleIdx="1" presStyleCnt="3"/>
      <dgm:spPr/>
      <dgm:t>
        <a:bodyPr/>
        <a:lstStyle/>
        <a:p>
          <a:endParaRPr lang="en-US"/>
        </a:p>
      </dgm:t>
    </dgm:pt>
    <dgm:pt modelId="{429A60F1-3607-40A8-A482-A55B117CC400}" type="pres">
      <dgm:prSet presAssocID="{F9AA3338-2889-44FD-AA3F-19CBE0EC1C8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0CAFE1-CE47-4BE1-B36A-849162EF4ED7}" type="pres">
      <dgm:prSet presAssocID="{80718119-99E2-49D0-BBED-0DCF88F72115}" presName="circ3" presStyleLbl="vennNode1" presStyleIdx="2" presStyleCnt="3"/>
      <dgm:spPr/>
      <dgm:t>
        <a:bodyPr/>
        <a:lstStyle/>
        <a:p>
          <a:endParaRPr lang="en-US"/>
        </a:p>
      </dgm:t>
    </dgm:pt>
    <dgm:pt modelId="{A0D01018-C575-4AE9-AD49-18553411477D}" type="pres">
      <dgm:prSet presAssocID="{80718119-99E2-49D0-BBED-0DCF88F7211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4A2C43-65B3-456C-9A3A-6FE327BF7614}" type="presOf" srcId="{E1E6C230-5BF2-44D6-8DFC-640576D10E55}" destId="{8D47F6C4-BC7C-41F8-AD3E-CFF60E4E8C45}" srcOrd="1" destOrd="0" presId="urn:microsoft.com/office/officeart/2005/8/layout/venn1"/>
    <dgm:cxn modelId="{B8DCCC08-0ACB-44C9-975B-1A733A0D03FC}" type="presOf" srcId="{80718119-99E2-49D0-BBED-0DCF88F72115}" destId="{D60CAFE1-CE47-4BE1-B36A-849162EF4ED7}" srcOrd="0" destOrd="0" presId="urn:microsoft.com/office/officeart/2005/8/layout/venn1"/>
    <dgm:cxn modelId="{66A5A40C-51C1-4A59-B373-B2FD12DF68A3}" type="presOf" srcId="{A9A19945-3CEC-4C8A-BC8A-4FC7C4AA5744}" destId="{BE37E7DE-632D-47A7-81E6-0DE7E4CE00D6}" srcOrd="0" destOrd="0" presId="urn:microsoft.com/office/officeart/2005/8/layout/venn1"/>
    <dgm:cxn modelId="{DA857AD8-66F3-4F35-AF4A-414A3FF568B2}" srcId="{A9A19945-3CEC-4C8A-BC8A-4FC7C4AA5744}" destId="{F9AA3338-2889-44FD-AA3F-19CBE0EC1C82}" srcOrd="1" destOrd="0" parTransId="{B20BE197-5257-49A6-A289-FFB688EF9CF1}" sibTransId="{AC0FDCF3-A1D3-4692-91B2-3CB9CDFF867A}"/>
    <dgm:cxn modelId="{557B13BB-360D-4BB0-9D8F-94CCCC02380A}" type="presOf" srcId="{80718119-99E2-49D0-BBED-0DCF88F72115}" destId="{A0D01018-C575-4AE9-AD49-18553411477D}" srcOrd="1" destOrd="0" presId="urn:microsoft.com/office/officeart/2005/8/layout/venn1"/>
    <dgm:cxn modelId="{FF34A33C-77AE-424A-A6FE-163AC275F38C}" type="presOf" srcId="{E1E6C230-5BF2-44D6-8DFC-640576D10E55}" destId="{863E031F-3A4B-4A13-AFC6-6FC95CC71404}" srcOrd="0" destOrd="0" presId="urn:microsoft.com/office/officeart/2005/8/layout/venn1"/>
    <dgm:cxn modelId="{3BA87EEE-1A1F-4873-8006-52D578B22FCB}" type="presOf" srcId="{F9AA3338-2889-44FD-AA3F-19CBE0EC1C82}" destId="{C5BC5C5A-EB0A-44E5-A584-DDF3A577241E}" srcOrd="0" destOrd="0" presId="urn:microsoft.com/office/officeart/2005/8/layout/venn1"/>
    <dgm:cxn modelId="{5749A81D-EF41-40A8-9059-4D7446DEC636}" srcId="{A9A19945-3CEC-4C8A-BC8A-4FC7C4AA5744}" destId="{E1E6C230-5BF2-44D6-8DFC-640576D10E55}" srcOrd="0" destOrd="0" parTransId="{FB171817-18AE-458F-8009-DDE9EB7B6A5B}" sibTransId="{06B4754E-847A-405A-A347-063249F9AC1E}"/>
    <dgm:cxn modelId="{C806B82A-6345-477C-9540-F42EA72C7311}" srcId="{A9A19945-3CEC-4C8A-BC8A-4FC7C4AA5744}" destId="{80718119-99E2-49D0-BBED-0DCF88F72115}" srcOrd="2" destOrd="0" parTransId="{89A316A9-78BE-4F23-A6AE-055291B7AB5F}" sibTransId="{F366D449-FB87-49D3-AD3B-74A1EAE477CD}"/>
    <dgm:cxn modelId="{5B419F2D-15AC-45E4-AE74-A5603985B8F5}" type="presOf" srcId="{F9AA3338-2889-44FD-AA3F-19CBE0EC1C82}" destId="{429A60F1-3607-40A8-A482-A55B117CC400}" srcOrd="1" destOrd="0" presId="urn:microsoft.com/office/officeart/2005/8/layout/venn1"/>
    <dgm:cxn modelId="{085D8A37-06FE-4C59-A0E9-8967F2AD3C38}" type="presParOf" srcId="{BE37E7DE-632D-47A7-81E6-0DE7E4CE00D6}" destId="{863E031F-3A4B-4A13-AFC6-6FC95CC71404}" srcOrd="0" destOrd="0" presId="urn:microsoft.com/office/officeart/2005/8/layout/venn1"/>
    <dgm:cxn modelId="{4CA1F958-7C37-43DD-A2C6-58375519F4B4}" type="presParOf" srcId="{BE37E7DE-632D-47A7-81E6-0DE7E4CE00D6}" destId="{8D47F6C4-BC7C-41F8-AD3E-CFF60E4E8C45}" srcOrd="1" destOrd="0" presId="urn:microsoft.com/office/officeart/2005/8/layout/venn1"/>
    <dgm:cxn modelId="{636D62B8-B245-4F42-9587-D2CCE7BD35E9}" type="presParOf" srcId="{BE37E7DE-632D-47A7-81E6-0DE7E4CE00D6}" destId="{C5BC5C5A-EB0A-44E5-A584-DDF3A577241E}" srcOrd="2" destOrd="0" presId="urn:microsoft.com/office/officeart/2005/8/layout/venn1"/>
    <dgm:cxn modelId="{73B6F759-75F6-4490-9D5F-A03BFE7E3AD5}" type="presParOf" srcId="{BE37E7DE-632D-47A7-81E6-0DE7E4CE00D6}" destId="{429A60F1-3607-40A8-A482-A55B117CC400}" srcOrd="3" destOrd="0" presId="urn:microsoft.com/office/officeart/2005/8/layout/venn1"/>
    <dgm:cxn modelId="{38718565-FDE6-4110-AA1B-BB5F17FB8EBF}" type="presParOf" srcId="{BE37E7DE-632D-47A7-81E6-0DE7E4CE00D6}" destId="{D60CAFE1-CE47-4BE1-B36A-849162EF4ED7}" srcOrd="4" destOrd="0" presId="urn:microsoft.com/office/officeart/2005/8/layout/venn1"/>
    <dgm:cxn modelId="{B94F08E4-7661-49D7-B306-13F234336849}" type="presParOf" srcId="{BE37E7DE-632D-47A7-81E6-0DE7E4CE00D6}" destId="{A0D01018-C575-4AE9-AD49-18553411477D}" srcOrd="5" destOrd="0" presId="urn:microsoft.com/office/officeart/2005/8/layout/venn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42F9E-8B81-46EB-80AA-AEDA17738726}" type="datetimeFigureOut">
              <a:rPr lang="en-US" smtClean="0"/>
              <a:pPr/>
              <a:t>1/31/2013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Lectures by Ashraf Masood - - Applied Cryptography – MSIS 10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94FE0-9BAF-4A33-9827-0A81DBAEF7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FAD64-3748-4671-910B-0C843B8D1AD2}" type="datetimeFigureOut">
              <a:rPr lang="en-US" smtClean="0"/>
              <a:pPr/>
              <a:t>1/31/2013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Lectures by Ashraf Masood - - Applied Cryptography – MSIS 10 (MCS-NUST)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C305E-0008-4C04-8AF1-0F6060772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C305E-0008-4C04-8AF1-0F606077289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Lectures by Ashraf Masood - - Applied Cryptography – MSIS 10 (MCS-NUST)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2DBEB95-D74F-484A-87BA-29AF63EFC66B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03984D-B88D-4032-A82A-645755509C48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A336B9F-AEDB-43B4-A6C9-0DA8D50DEEEC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3DFF466-B910-4427-9A88-3D9A0BD93875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39F19CF-3562-4B30-AF5A-A201B1D0F3A9}" type="slidenum">
              <a:rPr lang="en-US" smtClean="0"/>
              <a:pPr>
                <a:defRPr/>
              </a:pPr>
              <a:t>35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Lectures by Ashraf Masood - - Applied Cryptography – MSIS 10 (MCS-NUST)</a:t>
            </a: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ZKPK:</a:t>
            </a:r>
            <a:r>
              <a:rPr lang="en-US" baseline="0" dirty="0" smtClean="0"/>
              <a:t>   can be used for authentication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07317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  define</a:t>
            </a:r>
            <a:r>
              <a:rPr lang="en-US" baseline="0" dirty="0" smtClean="0"/>
              <a:t> what it means to forge signatures,   give construction,   show that forging signatures is as hard as factoring.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61941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72F0580-75A0-44ED-9E91-20433994D5D9}" type="slidenum">
              <a:rPr lang="en-US" smtClean="0"/>
              <a:pPr/>
              <a:t>44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A336B9F-AEDB-43B4-A6C9-0DA8D50DEEEC}" type="slidenum">
              <a:rPr lang="en-US" smtClean="0"/>
              <a:pPr/>
              <a:t>45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064E9EF-1F8B-4D4F-9E87-76CB3F32F158}" type="slidenum">
              <a:rPr lang="en-US" smtClean="0"/>
              <a:pPr/>
              <a:t>46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816F15-CD41-483D-B813-21488CEBFCD0}" type="slidenum">
              <a:rPr lang="en-US" smtClean="0"/>
              <a:pPr/>
              <a:t>50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5C2D72-E97F-4942-BD28-17B912EA648D}" type="slidenum">
              <a:rPr lang="en-US" smtClean="0"/>
              <a:pPr/>
              <a:t>51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6097ED-6955-4840-9022-0C562CD752F5}" type="slidenum">
              <a:rPr lang="en-US" smtClean="0"/>
              <a:pPr/>
              <a:t>52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A2146AC-9F83-44FF-9B10-F0E6E527B1EB}" type="slidenum">
              <a:rPr lang="en-US" smtClean="0"/>
              <a:pPr/>
              <a:t>53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EA628C3-B067-4903-9425-6D64C19638E1}" type="slidenum">
              <a:rPr lang="en-US" smtClean="0"/>
              <a:pPr/>
              <a:t>55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D0467EB-AE50-42F2-9F49-474F3C02AA37}" type="slidenum">
              <a:rPr lang="en-US" smtClean="0"/>
              <a:pPr/>
              <a:t>60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555C414-6E86-4BD2-9300-5E8F9265C9FF}" type="slidenum">
              <a:rPr lang="en-US" smtClean="0"/>
              <a:pPr/>
              <a:t>61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456A37C-8514-4B28-8BF2-D0F6B8246635}" type="slidenum">
              <a:rPr lang="en-US" smtClean="0"/>
              <a:pPr/>
              <a:t>62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C305E-0008-4C04-8AF1-0F606077289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Lectures by Ashraf Masood - - Applied Cryptography – MSIS 10 (MCS-NUST)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2DBEB95-D74F-484A-87BA-29AF63EFC66B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EFA2D4E-A212-4936-8FEB-F1FD6B9FA329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CB50834-CBDB-440F-9910-CA067F317A70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E323CA7-5BB2-4D4E-9B00-FBE54B64E2A8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FB2424F-A034-415C-8B55-CF53E601B13A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C305E-0008-4C04-8AF1-0F606077289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Lectures by Ashraf Masood - - Applied Cryptography – MSIS 10 (MCS-NUST)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M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31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29584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DB2AC-AA6E-475D-A4FA-CE9E77B3EABA}" type="datetime1">
              <a:rPr lang="en-US" smtClean="0"/>
              <a:pPr/>
              <a:t>1/31/2013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1" name="Picture 2"/>
          <p:cNvPicPr preferRelativeResize="0">
            <a:picLocks noChangeAspect="1" noChangeArrowheads="1"/>
          </p:cNvPicPr>
          <p:nvPr userDrawn="1"/>
        </p:nvPicPr>
        <p:blipFill>
          <a:blip r:embed="rId2"/>
          <a:srcRect b="12500"/>
          <a:stretch>
            <a:fillRect/>
          </a:stretch>
        </p:blipFill>
        <p:spPr bwMode="auto">
          <a:xfrm>
            <a:off x="76962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E16B-817B-48DA-940E-31A1188CE59A}" type="datetime1">
              <a:rPr lang="en-US" smtClean="0"/>
              <a:pPr/>
              <a:t>1/31/2013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Lectures by Ashraf Masood - - Applied Cryptography – MSIS 10 (MCS-NUST)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564B-36A3-4720-9810-A0BAE957DA2E}" type="datetime1">
              <a:rPr lang="en-US" smtClean="0"/>
              <a:pPr/>
              <a:t>1/31/2013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 smtClean="0"/>
              <a:t>© Lectures by Ashraf Masood - - Applied Cryptography – MSIS 10 (MCS-NUST)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- BES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buFont typeface="Wingdings" pitchFamily="2" charset="2"/>
              <a:buChar char="w"/>
              <a:defRPr/>
            </a:lvl1pPr>
            <a:lvl2pPr>
              <a:buClr>
                <a:schemeClr val="accent4"/>
              </a:buClr>
              <a:buFont typeface="Wingdings" pitchFamily="2" charset="2"/>
              <a:buChar char="ð"/>
              <a:defRPr sz="2800"/>
            </a:lvl2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>
              <a:defRPr>
                <a:solidFill>
                  <a:schemeClr val="accent1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19BDC-5896-41CB-8547-EDE45B52D40F}" type="datetime1">
              <a:rPr lang="en-US" smtClean="0"/>
              <a:pPr>
                <a:defRPr/>
              </a:pPr>
              <a:t>1/31/2013</a:t>
            </a:fld>
            <a:endParaRPr lang="en-GB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Lectures by Ashraf Masood - - Applied Cryptography – MSIS 10 (MCS-NUST)</a:t>
            </a:r>
            <a:endParaRPr lang="en-GB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5E8DB8-DCBF-4A68-BA4D-52342D2375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42913" y="103188"/>
            <a:ext cx="8243887" cy="5953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74318C1-2D85-4137-AB34-91BC681E34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F6C9-6CAF-4FE8-8EA9-62EC3489C193}" type="datetimeFigureOut">
              <a:rPr lang="en-US" smtClean="0"/>
              <a:t>1/31/2013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9956-B26A-45CA-BB7D-BBD1DD88E3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F6C9-6CAF-4FE8-8EA9-62EC3489C193}" type="datetimeFigureOut">
              <a:rPr lang="en-US" smtClean="0"/>
              <a:t>1/31/2013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9956-B26A-45CA-BB7D-BBD1DD88E3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F6C9-6CAF-4FE8-8EA9-62EC3489C193}" type="datetimeFigureOut">
              <a:rPr lang="en-US" smtClean="0"/>
              <a:t>1/31/2013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9956-B26A-45CA-BB7D-BBD1DD88E3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F6C9-6CAF-4FE8-8EA9-62EC3489C193}" type="datetimeFigureOut">
              <a:rPr lang="en-US" smtClean="0"/>
              <a:t>1/31/2013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9956-B26A-45CA-BB7D-BBD1DD88E3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F6C9-6CAF-4FE8-8EA9-62EC3489C193}" type="datetimeFigureOut">
              <a:rPr lang="en-US" smtClean="0"/>
              <a:t>1/31/2013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9956-B26A-45CA-BB7D-BBD1DD88E3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F6C9-6CAF-4FE8-8EA9-62EC3489C193}" type="datetimeFigureOut">
              <a:rPr lang="en-US" smtClean="0"/>
              <a:t>1/31/2013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9956-B26A-45CA-BB7D-BBD1DD88E3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M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5105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457200" y="6507480"/>
            <a:ext cx="2133600" cy="274320"/>
          </a:xfrm>
        </p:spPr>
        <p:txBody>
          <a:bodyPr/>
          <a:lstStyle/>
          <a:p>
            <a:fld id="{2199411A-CA63-4450-8CEB-4F410D669EA1}" type="datetime1">
              <a:rPr lang="en-US" smtClean="0"/>
              <a:pPr/>
              <a:t>1/31/2013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>
          <a:xfrm>
            <a:off x="8204396" y="6507480"/>
            <a:ext cx="733864" cy="274320"/>
          </a:xfrm>
        </p:spPr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>
          <a:xfrm>
            <a:off x="2645681" y="6507480"/>
            <a:ext cx="5507719" cy="274320"/>
          </a:xfrm>
        </p:spPr>
        <p:txBody>
          <a:bodyPr/>
          <a:lstStyle/>
          <a:p>
            <a:r>
              <a:rPr lang="en-US" dirty="0" smtClean="0"/>
              <a:t>© 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F6C9-6CAF-4FE8-8EA9-62EC3489C193}" type="datetimeFigureOut">
              <a:rPr lang="en-US" smtClean="0"/>
              <a:t>1/31/2013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9956-B26A-45CA-BB7D-BBD1DD88E3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F6C9-6CAF-4FE8-8EA9-62EC3489C193}" type="datetimeFigureOut">
              <a:rPr lang="en-US" smtClean="0"/>
              <a:t>1/31/2013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9956-B26A-45CA-BB7D-BBD1DD88E3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F6C9-6CAF-4FE8-8EA9-62EC3489C193}" type="datetimeFigureOut">
              <a:rPr lang="en-US" smtClean="0"/>
              <a:t>1/31/2013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9956-B26A-45CA-BB7D-BBD1DD88E3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F6C9-6CAF-4FE8-8EA9-62EC3489C193}" type="datetimeFigureOut">
              <a:rPr lang="en-US" smtClean="0"/>
              <a:t>1/31/2013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9956-B26A-45CA-BB7D-BBD1DD88E3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F6C9-6CAF-4FE8-8EA9-62EC3489C193}" type="datetimeFigureOut">
              <a:rPr lang="en-US" smtClean="0"/>
              <a:t>1/31/2013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9956-B26A-45CA-BB7D-BBD1DD88E3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2184-7F60-4760-9FF9-794220E7E01E}" type="datetime1">
              <a:rPr lang="en-US" smtClean="0"/>
              <a:pPr/>
              <a:t>1/31/2013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239000" cy="1251062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643A-A874-4700-A9AF-8E9574A0B28C}" type="datetime1">
              <a:rPr lang="en-US" smtClean="0"/>
              <a:pPr/>
              <a:t>1/31/2013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/>
          <p:cNvPicPr preferRelativeResize="0">
            <a:picLocks noChangeAspect="1" noChangeArrowheads="1"/>
          </p:cNvPicPr>
          <p:nvPr userDrawn="1"/>
        </p:nvPicPr>
        <p:blipFill>
          <a:blip r:embed="rId2"/>
          <a:srcRect b="12500"/>
          <a:stretch>
            <a:fillRect/>
          </a:stretch>
        </p:blipFill>
        <p:spPr bwMode="auto">
          <a:xfrm>
            <a:off x="7772400" y="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0" y="1343886"/>
            <a:ext cx="9144000" cy="1588"/>
          </a:xfrm>
          <a:prstGeom prst="line">
            <a:avLst/>
          </a:prstGeom>
          <a:ln w="50800" cap="flat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6501-21E2-4D13-A859-B70D0EAA0CCA}" type="datetime1">
              <a:rPr lang="en-US" smtClean="0"/>
              <a:pPr/>
              <a:t>1/31/2013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Lectures by Ashraf Masood - - Applied Cryptography – MSIS 10 (MCS-NUST)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BES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78F2-2AD0-4E42-8937-5668DB37EC4C}" type="datetime1">
              <a:rPr lang="en-US" smtClean="0"/>
              <a:pPr/>
              <a:t>1/31/2013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50DA-21F3-424A-AE14-5D12FFFC4025}" type="datetime1">
              <a:rPr lang="en-US" smtClean="0"/>
              <a:pPr/>
              <a:t>1/31/2013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Lectures by Ashraf Masood - - Applied Cryptography – MSIS 10 (MCS-NUST)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6A9F-FF93-4823-B9DE-42546474A641}" type="datetime1">
              <a:rPr lang="en-US" smtClean="0"/>
              <a:pPr/>
              <a:t>1/31/2013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Lectures by Ashraf Masood - - Applied Cryptography – MSIS 10 (MCS-NUST)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DDFCFA2-6A2F-47F1-A02E-101BB334B588}" type="datetime1">
              <a:rPr lang="en-US" smtClean="0"/>
              <a:pPr/>
              <a:t>1/31/2013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© Lectures by Ashraf Masood - - Applied Cryptography – MSIS 10 (MCS-NUST)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 flipV="1">
            <a:off x="0" y="1371600"/>
            <a:ext cx="9144000" cy="64295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9143999" cy="1295399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543800" cy="9906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1"/>
            <a:ext cx="8458200" cy="48768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78C305E-3271-4271-B8E9-2ED3A1DF3582}" type="datetime1">
              <a:rPr lang="en-US" smtClean="0"/>
              <a:pPr/>
              <a:t>1/31/2013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© Lectures by Ashraf Masood - - Applied Cryptography – MSIS 10 (MCS-NUST)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/>
          <p:cNvPicPr preferRelativeResize="0">
            <a:picLocks noChangeAspect="1" noChangeArrowheads="1"/>
          </p:cNvPicPr>
          <p:nvPr userDrawn="1"/>
        </p:nvPicPr>
        <p:blipFill>
          <a:blip r:embed="rId15"/>
          <a:srcRect b="12500"/>
          <a:stretch>
            <a:fillRect/>
          </a:stretch>
        </p:blipFill>
        <p:spPr bwMode="auto">
          <a:xfrm>
            <a:off x="8001000" y="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 userDrawn="1"/>
        </p:nvCxnSpPr>
        <p:spPr>
          <a:xfrm>
            <a:off x="0" y="1219200"/>
            <a:ext cx="9144000" cy="1588"/>
          </a:xfrm>
          <a:prstGeom prst="line">
            <a:avLst/>
          </a:prstGeom>
          <a:ln w="50800" cap="flat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5F6C9-6CAF-4FE8-8EA9-62EC3489C193}" type="datetimeFigureOut">
              <a:rPr lang="en-US" smtClean="0"/>
              <a:t>1/31/2013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B9956-B26A-45CA-BB7D-BBD1DD88E34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cr.math.uwaterloo.ca/hac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5181600"/>
            <a:ext cx="8077200" cy="1499616"/>
          </a:xfrm>
        </p:spPr>
        <p:txBody>
          <a:bodyPr/>
          <a:lstStyle/>
          <a:p>
            <a:pPr algn="r"/>
            <a:r>
              <a:rPr lang="en-US" sz="2800" dirty="0" smtClean="0"/>
              <a:t>ASHRAF MASOOD</a:t>
            </a:r>
          </a:p>
          <a:p>
            <a:pPr algn="r"/>
            <a:r>
              <a:rPr lang="en-US" sz="1800" dirty="0" smtClean="0"/>
              <a:t>dean@mcs.edu.pk</a:t>
            </a:r>
          </a:p>
          <a:p>
            <a:r>
              <a:rPr lang="en-US" dirty="0" smtClean="0"/>
              <a:t>Lecture Slides – BESE16B- Spring 2013- Lecture </a:t>
            </a:r>
            <a:r>
              <a:rPr lang="en-US" dirty="0" smtClean="0"/>
              <a:t>Set #1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C9BD-D4C8-442A-81E4-EE70A843E05D}" type="datetime1">
              <a:rPr lang="en-US" smtClean="0"/>
              <a:pPr/>
              <a:t>1/31/2013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" name="Picture 9" descr="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819400"/>
            <a:ext cx="1849120" cy="213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203448"/>
            <a:ext cx="8077200" cy="1673352"/>
          </a:xfrm>
        </p:spPr>
        <p:txBody>
          <a:bodyPr/>
          <a:lstStyle/>
          <a:p>
            <a:pPr algn="r"/>
            <a:r>
              <a:rPr lang="en-US" dirty="0" smtClean="0"/>
              <a:t>                  Fundamentals of</a:t>
            </a:r>
            <a:br>
              <a:rPr lang="en-US" dirty="0" smtClean="0"/>
            </a:br>
            <a:r>
              <a:rPr lang="en-US" dirty="0" smtClean="0"/>
              <a:t>Cryptography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17525" y="1481138"/>
            <a:ext cx="8108950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Security Dimensions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91400" y="1143000"/>
            <a:ext cx="1143000" cy="45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Cryptology?</a:t>
            </a:r>
          </a:p>
        </p:txBody>
      </p:sp>
      <p:graphicFrame>
        <p:nvGraphicFramePr>
          <p:cNvPr id="12295" name="Object 7"/>
          <p:cNvGraphicFramePr>
            <a:graphicFrameLocks noGrp="1" noChangeAspect="1"/>
          </p:cNvGraphicFramePr>
          <p:nvPr/>
        </p:nvGraphicFramePr>
        <p:xfrm>
          <a:off x="457200" y="1600200"/>
          <a:ext cx="8216900" cy="4724400"/>
        </p:xfrm>
        <a:graphic>
          <a:graphicData uri="http://schemas.openxmlformats.org/presentationml/2006/ole">
            <p:oleObj spid="_x0000_s77826" name="Bitmap Image" r:id="rId4" imgW="0" imgH="0" progId="PBrush">
              <p:embed/>
            </p:oleObj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B494-3DC2-413E-A45F-C42E93F38C3D}" type="datetime1">
              <a:rPr lang="en-US" smtClean="0"/>
              <a:pPr/>
              <a:t>1/31/2013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© 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Cryptography</a:t>
            </a:r>
          </a:p>
          <a:p>
            <a:pPr lvl="1"/>
            <a:r>
              <a:rPr lang="en-US" altLang="ko-KR" dirty="0" smtClean="0"/>
              <a:t>The art and science of keeping message secure, is called cryptography</a:t>
            </a:r>
          </a:p>
          <a:p>
            <a:pPr lvl="1"/>
            <a:r>
              <a:rPr lang="en-US" altLang="ko-KR" dirty="0" smtClean="0"/>
              <a:t>Cryptography comes from Greek and it means hidden/secret (crypto) and writing (</a:t>
            </a:r>
            <a:r>
              <a:rPr lang="en-US" altLang="ko-KR" dirty="0" err="1" smtClean="0"/>
              <a:t>graphy</a:t>
            </a:r>
            <a:r>
              <a:rPr lang="en-US" altLang="ko-KR" dirty="0" smtClean="0"/>
              <a:t>) </a:t>
            </a:r>
          </a:p>
          <a:p>
            <a:r>
              <a:rPr lang="en-US" altLang="ko-KR" dirty="0" smtClean="0"/>
              <a:t>Cryptanalysis</a:t>
            </a:r>
          </a:p>
          <a:p>
            <a:pPr lvl="1"/>
            <a:r>
              <a:rPr lang="en-US" altLang="ko-KR" dirty="0" smtClean="0"/>
              <a:t>The art and science of breaking </a:t>
            </a:r>
            <a:r>
              <a:rPr lang="en-US" altLang="ko-KR" dirty="0" err="1" smtClean="0"/>
              <a:t>ciphertext</a:t>
            </a:r>
            <a:r>
              <a:rPr lang="en-US" altLang="ko-KR" dirty="0" smtClean="0"/>
              <a:t>: that is seeing through disguise (without the knowledge of key)</a:t>
            </a:r>
          </a:p>
          <a:p>
            <a:r>
              <a:rPr lang="en-US" altLang="ko-KR" dirty="0" smtClean="0"/>
              <a:t>Cryptology</a:t>
            </a:r>
          </a:p>
          <a:p>
            <a:pPr lvl="1"/>
            <a:r>
              <a:rPr lang="en-US" altLang="ko-KR" dirty="0" smtClean="0"/>
              <a:t>The branch of mathematics encompassing both cryptography and cryptanalysis is Cryptology. Its practitioners are Cryptologists</a:t>
            </a:r>
            <a:endParaRPr lang="en-US" altLang="ko-K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Cryptology?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objective of this course is to learn the primitives of cryptography through study of classical and conventional cryptography and their application mechanism (along with required mathematical background) 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Learn how crypto primitives work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Learn how to use them correctly and reason about security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664E-8834-4EC1-9551-333259EC2545}" type="datetime1">
              <a:rPr lang="en-US" smtClean="0"/>
              <a:pPr/>
              <a:t>1/31/2013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© 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Upon completing this course, the participants should be able to:</a:t>
            </a:r>
          </a:p>
          <a:p>
            <a:pPr lvl="1"/>
            <a:r>
              <a:rPr lang="en-US" dirty="0" smtClean="0"/>
              <a:t>Understand the extent of security provided by any specific cryptographic primitive and their application mechanisms</a:t>
            </a:r>
          </a:p>
          <a:p>
            <a:pPr lvl="1"/>
            <a:r>
              <a:rPr lang="en-US" dirty="0" smtClean="0"/>
              <a:t>Assess the suitability of a particular cryptographic primitive against some specific information security requirement</a:t>
            </a:r>
          </a:p>
          <a:p>
            <a:pPr lvl="1"/>
            <a:r>
              <a:rPr lang="en-GB" dirty="0" smtClean="0"/>
              <a:t>describe the application scenario of various cryptographic schemes</a:t>
            </a:r>
          </a:p>
          <a:p>
            <a:pPr lvl="1"/>
            <a:r>
              <a:rPr lang="en-GB" dirty="0" smtClean="0"/>
              <a:t>Be able to understand contemporary standards of cryptographic primitives &amp; application mechanisms</a:t>
            </a:r>
          </a:p>
          <a:p>
            <a:pPr lvl="1"/>
            <a:r>
              <a:rPr lang="en-GB" b="1" dirty="0" smtClean="0">
                <a:solidFill>
                  <a:srgbClr val="00B0F0"/>
                </a:solidFill>
              </a:rPr>
              <a:t>Be able to design a cryptographic system based on well established cryptographic primitives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411A-CA63-4450-8CEB-4F410D669EA1}" type="datetime1">
              <a:rPr lang="en-US" smtClean="0"/>
              <a:pPr/>
              <a:t>1/31/2013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© 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Objectives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Classical Cryptography:</a:t>
            </a:r>
          </a:p>
          <a:p>
            <a:pPr lvl="1"/>
            <a:r>
              <a:rPr lang="en-US" dirty="0" smtClean="0"/>
              <a:t>Transposition ciphers</a:t>
            </a:r>
          </a:p>
          <a:p>
            <a:pPr lvl="1"/>
            <a:r>
              <a:rPr lang="en-US" dirty="0" smtClean="0"/>
              <a:t>Simple Mono &amp; Poly-alphabetic substitution ciphers</a:t>
            </a:r>
          </a:p>
          <a:p>
            <a:pPr lvl="1"/>
            <a:r>
              <a:rPr lang="en-US" dirty="0" smtClean="0"/>
              <a:t>Cryptanalysis methods</a:t>
            </a:r>
          </a:p>
          <a:p>
            <a:pPr lvl="1"/>
            <a:r>
              <a:rPr lang="en-US" dirty="0" smtClean="0"/>
              <a:t>Frequency Analysis</a:t>
            </a:r>
          </a:p>
          <a:p>
            <a:pPr lvl="1"/>
            <a:r>
              <a:rPr lang="en-GB" dirty="0" smtClean="0"/>
              <a:t>Machine Ciphers</a:t>
            </a:r>
          </a:p>
          <a:p>
            <a:r>
              <a:rPr lang="en-GB" dirty="0" smtClean="0"/>
              <a:t>Notion of Security </a:t>
            </a:r>
          </a:p>
          <a:p>
            <a:r>
              <a:rPr lang="en-US" dirty="0" smtClean="0"/>
              <a:t>Symmetric (Private key) Encryption algorithms:</a:t>
            </a:r>
          </a:p>
          <a:p>
            <a:pPr lvl="1"/>
            <a:r>
              <a:rPr lang="en-US" dirty="0" smtClean="0"/>
              <a:t>Block ciphers (DES, AES)</a:t>
            </a:r>
          </a:p>
          <a:p>
            <a:pPr lvl="1"/>
            <a:r>
              <a:rPr lang="en-US" dirty="0" smtClean="0"/>
              <a:t>Stream ciphers (LFSR-based stream ciphers, RC4)</a:t>
            </a:r>
          </a:p>
          <a:p>
            <a:pPr lvl="1"/>
            <a:r>
              <a:rPr lang="en-US" dirty="0" smtClean="0"/>
              <a:t>Modes of operation (ECB, CBC, CFB, OFB).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08CF-D337-4BFA-9B5D-0634BB5E13E7}" type="datetime1">
              <a:rPr lang="en-US" smtClean="0"/>
              <a:pPr/>
              <a:t>1/31/2013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© 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Topics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Public-key cryptography:</a:t>
            </a:r>
          </a:p>
          <a:p>
            <a:pPr lvl="1"/>
            <a:r>
              <a:rPr lang="en-US" dirty="0" smtClean="0"/>
              <a:t>Data encryption (RSA)</a:t>
            </a:r>
          </a:p>
          <a:p>
            <a:pPr lvl="1"/>
            <a:r>
              <a:rPr lang="en-US" dirty="0" smtClean="0"/>
              <a:t>Digital signatures (RSA)</a:t>
            </a:r>
          </a:p>
          <a:p>
            <a:r>
              <a:rPr lang="en-US" dirty="0" smtClean="0"/>
              <a:t>Key management Schemes</a:t>
            </a:r>
          </a:p>
          <a:p>
            <a:pPr lvl="1"/>
            <a:r>
              <a:rPr lang="en-US" dirty="0" smtClean="0"/>
              <a:t>Key generation</a:t>
            </a:r>
          </a:p>
          <a:p>
            <a:pPr lvl="1"/>
            <a:r>
              <a:rPr lang="en-US" dirty="0" smtClean="0"/>
              <a:t>Key exchange/agreement (</a:t>
            </a:r>
            <a:r>
              <a:rPr lang="en-US" dirty="0" err="1" smtClean="0"/>
              <a:t>Diffie</a:t>
            </a:r>
            <a:r>
              <a:rPr lang="en-US" dirty="0" smtClean="0"/>
              <a:t>-Hellman)</a:t>
            </a:r>
          </a:p>
          <a:p>
            <a:pPr lvl="1"/>
            <a:r>
              <a:rPr lang="en-US" dirty="0" smtClean="0"/>
              <a:t>Secret sharing</a:t>
            </a:r>
          </a:p>
          <a:p>
            <a:r>
              <a:rPr lang="en-US" dirty="0" smtClean="0"/>
              <a:t>Integrity and authentication:</a:t>
            </a:r>
          </a:p>
          <a:p>
            <a:pPr lvl="1"/>
            <a:r>
              <a:rPr lang="en-US" dirty="0" smtClean="0"/>
              <a:t>Hash functions (MD5, SHA-1)</a:t>
            </a:r>
          </a:p>
          <a:p>
            <a:pPr lvl="1"/>
            <a:r>
              <a:rPr lang="en-US" dirty="0" smtClean="0"/>
              <a:t>Message-authentication codes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F047-4967-4789-B8B9-A432903AB6B8}" type="datetime1">
              <a:rPr lang="en-US" smtClean="0"/>
              <a:pPr/>
              <a:t>1/31/2013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© 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Topics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endParaRPr lang="en-US" sz="2000" dirty="0" smtClean="0"/>
          </a:p>
          <a:p>
            <a:pPr>
              <a:lnSpc>
                <a:spcPct val="80000"/>
              </a:lnSpc>
              <a:defRPr/>
            </a:pPr>
            <a:r>
              <a:rPr lang="en-US" dirty="0" smtClean="0"/>
              <a:t>The course will cover material in the following text books:</a:t>
            </a:r>
            <a:endParaRPr lang="en-GB" dirty="0" smtClean="0"/>
          </a:p>
          <a:p>
            <a:pPr lvl="1">
              <a:lnSpc>
                <a:spcPct val="80000"/>
              </a:lnSpc>
              <a:defRPr/>
            </a:pPr>
            <a:r>
              <a:rPr lang="en-US" sz="2400" dirty="0" smtClean="0"/>
              <a:t>Cryptography &amp; Network Security – Principles &amp; Practices 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Edition – William Stalling</a:t>
            </a:r>
          </a:p>
          <a:p>
            <a:pPr lvl="1">
              <a:lnSpc>
                <a:spcPct val="80000"/>
              </a:lnSpc>
              <a:defRPr/>
            </a:pPr>
            <a:r>
              <a:rPr lang="en-GB" dirty="0" smtClean="0"/>
              <a:t>D. Stinson, </a:t>
            </a:r>
            <a:r>
              <a:rPr lang="en-GB" i="1" dirty="0" smtClean="0"/>
              <a:t>Cryptography: Theory &amp; Practice</a:t>
            </a:r>
            <a:r>
              <a:rPr lang="en-GB" dirty="0" smtClean="0"/>
              <a:t>, CRC Press, 2004.</a:t>
            </a:r>
            <a:endParaRPr lang="en-US" dirty="0" smtClean="0"/>
          </a:p>
          <a:p>
            <a:pPr lvl="1">
              <a:lnSpc>
                <a:spcPct val="80000"/>
              </a:lnSpc>
              <a:defRPr/>
            </a:pPr>
            <a:r>
              <a:rPr lang="en-US" sz="2400" dirty="0" smtClean="0"/>
              <a:t>A. </a:t>
            </a:r>
            <a:r>
              <a:rPr lang="en-US" sz="2400" dirty="0" err="1" smtClean="0"/>
              <a:t>Menezes</a:t>
            </a:r>
            <a:r>
              <a:rPr lang="en-US" sz="2400" dirty="0" smtClean="0"/>
              <a:t>, P. van </a:t>
            </a:r>
            <a:r>
              <a:rPr lang="en-US" sz="2400" dirty="0" err="1" smtClean="0"/>
              <a:t>Oorschot</a:t>
            </a:r>
            <a:r>
              <a:rPr lang="en-US" sz="2400" dirty="0" smtClean="0"/>
              <a:t>, S. Vanstone, </a:t>
            </a:r>
            <a:r>
              <a:rPr lang="en-US" sz="2400" i="1" dirty="0" smtClean="0"/>
              <a:t>Handbook of Applied Cryptography</a:t>
            </a:r>
            <a:r>
              <a:rPr lang="en-US" sz="2400" dirty="0" smtClean="0"/>
              <a:t>, CRC Press, 1997. (Online at </a:t>
            </a:r>
            <a:r>
              <a:rPr lang="en-US" sz="2400" i="1" dirty="0" smtClean="0">
                <a:hlinkClick r:id="rId3"/>
              </a:rPr>
              <a:t>http://www.cacr.math.uwaterloo.ca/hac/</a:t>
            </a:r>
            <a:r>
              <a:rPr lang="en-US" sz="2400" dirty="0" smtClean="0"/>
              <a:t>)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400" dirty="0" smtClean="0"/>
          </a:p>
          <a:p>
            <a:pPr>
              <a:lnSpc>
                <a:spcPct val="80000"/>
              </a:lnSpc>
              <a:defRPr/>
            </a:pPr>
            <a:r>
              <a:rPr lang="en-US" dirty="0" smtClean="0"/>
              <a:t>The following books are recommended for supplementary reading:</a:t>
            </a:r>
            <a:endParaRPr lang="en-GB" dirty="0" smtClean="0"/>
          </a:p>
          <a:p>
            <a:pPr lvl="1">
              <a:lnSpc>
                <a:spcPct val="80000"/>
              </a:lnSpc>
              <a:defRPr/>
            </a:pPr>
            <a:r>
              <a:rPr lang="en-US" sz="2400" dirty="0" smtClean="0"/>
              <a:t>B. </a:t>
            </a:r>
            <a:r>
              <a:rPr lang="en-US" sz="2400" dirty="0" err="1" smtClean="0"/>
              <a:t>Schneier</a:t>
            </a:r>
            <a:r>
              <a:rPr lang="en-US" sz="2400" dirty="0" smtClean="0"/>
              <a:t>, </a:t>
            </a:r>
            <a:r>
              <a:rPr lang="en-US" sz="2400" i="1" dirty="0" smtClean="0"/>
              <a:t>Applied Cryptography</a:t>
            </a:r>
            <a:r>
              <a:rPr lang="en-US" sz="2400" dirty="0" smtClean="0"/>
              <a:t>, 2nd Edition, Wiley, 1996. 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dirty="0" smtClean="0"/>
              <a:t>S. Singh, </a:t>
            </a:r>
            <a:r>
              <a:rPr lang="en-US" sz="2400" i="1" dirty="0" smtClean="0"/>
              <a:t>The Code Book</a:t>
            </a:r>
            <a:r>
              <a:rPr lang="en-US" sz="2400" dirty="0" smtClean="0"/>
              <a:t>, Fourth Estate, 1999.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dirty="0" smtClean="0"/>
              <a:t>G. J. Simmons, </a:t>
            </a:r>
            <a:r>
              <a:rPr lang="en-US" sz="2400" i="1" dirty="0" smtClean="0"/>
              <a:t>Contemporary Cryptology: the Science of Information Integrity</a:t>
            </a:r>
            <a:endParaRPr lang="en-GB" sz="2400" i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93D7-20C6-4265-89B3-4EBAEB76F352}" type="datetime1">
              <a:rPr lang="en-US" smtClean="0"/>
              <a:pPr/>
              <a:t>1/31/2013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© 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Text books &amp; Reference Material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Calculus</a:t>
            </a:r>
          </a:p>
          <a:p>
            <a:r>
              <a:rPr lang="en-US" dirty="0" smtClean="0"/>
              <a:t>Discrete probability Theory</a:t>
            </a:r>
          </a:p>
          <a:p>
            <a:r>
              <a:rPr lang="en-US" dirty="0" smtClean="0"/>
              <a:t>Basic Number Theory (Modular Arithmetic) </a:t>
            </a:r>
          </a:p>
          <a:p>
            <a:r>
              <a:rPr lang="en-US" dirty="0" smtClean="0"/>
              <a:t>Familiarity with MATLAB or other High level language programming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Knowledge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9ECD-CE20-4E0C-936D-597216BB4474}" type="datetime1">
              <a:rPr lang="en-US" smtClean="0"/>
              <a:pPr/>
              <a:t>1/31/2013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© 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Credits:		3+0</a:t>
            </a:r>
          </a:p>
          <a:p>
            <a:r>
              <a:rPr lang="en-US" dirty="0" smtClean="0"/>
              <a:t>Lectures:</a:t>
            </a:r>
          </a:p>
          <a:p>
            <a:pPr lvl="1"/>
            <a:r>
              <a:rPr lang="en-US" dirty="0" smtClean="0"/>
              <a:t>1x Lecture (Tuesday) 11:20 am – 12:10 pm</a:t>
            </a:r>
          </a:p>
          <a:p>
            <a:pPr lvl="1"/>
            <a:r>
              <a:rPr lang="en-US" dirty="0" smtClean="0"/>
              <a:t>2x Lecture (Thursday) 11:20 am – 13:10 pm</a:t>
            </a:r>
          </a:p>
          <a:p>
            <a:r>
              <a:rPr lang="en-US" dirty="0" smtClean="0"/>
              <a:t>STI:</a:t>
            </a:r>
          </a:p>
          <a:p>
            <a:pPr lvl="1"/>
            <a:r>
              <a:rPr lang="en-US" dirty="0" smtClean="0"/>
              <a:t>1x Lecture (Tuesday) 12:20 pm – 13:10 pm</a:t>
            </a:r>
          </a:p>
          <a:p>
            <a:pPr lvl="1"/>
            <a:r>
              <a:rPr lang="en-US" dirty="0" smtClean="0"/>
              <a:t>2x Lecture (Thursday) 10:00 am – 10:50 am	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Assignments:</a:t>
            </a:r>
          </a:p>
          <a:p>
            <a:pPr lvl="1"/>
            <a:r>
              <a:rPr lang="en-US" dirty="0" smtClean="0"/>
              <a:t>Usually once per week</a:t>
            </a:r>
          </a:p>
          <a:p>
            <a:pPr lvl="1"/>
            <a:r>
              <a:rPr lang="en-US" dirty="0" smtClean="0"/>
              <a:t>Peer collaboration is encouraged for discussion and understanding but not copying.</a:t>
            </a:r>
          </a:p>
          <a:p>
            <a:pPr lvl="1"/>
            <a:r>
              <a:rPr lang="en-US" dirty="0" smtClean="0"/>
              <a:t>Late submissions will not be accepted</a:t>
            </a:r>
          </a:p>
          <a:p>
            <a:pPr lvl="1"/>
            <a:r>
              <a:rPr lang="en-US" dirty="0" smtClean="0"/>
              <a:t>Opportunity to score bonus points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Notes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D0C6-E10E-400A-B2E0-EE002607B544}" type="datetime1">
              <a:rPr lang="en-US" smtClean="0"/>
              <a:pPr/>
              <a:t>1/31/2013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© 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i="1" dirty="0" smtClean="0"/>
              <a:t>Course Introduction</a:t>
            </a:r>
            <a:endParaRPr lang="en-US" sz="3200" i="1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F0D3-3034-43CB-9294-EBC3504FB38E}" type="datetime1">
              <a:rPr lang="en-US" smtClean="0"/>
              <a:pPr/>
              <a:t>1/31/2013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3x Quizzes</a:t>
            </a:r>
          </a:p>
          <a:p>
            <a:pPr lvl="1"/>
            <a:r>
              <a:rPr lang="en-US" dirty="0" smtClean="0"/>
              <a:t>Usually extracted from the home assignments</a:t>
            </a:r>
          </a:p>
          <a:p>
            <a:r>
              <a:rPr lang="en-US" dirty="0" smtClean="0"/>
              <a:t>2x OHTs &amp; Final Exams</a:t>
            </a:r>
          </a:p>
          <a:p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Solutions to selected home assignments, quizzes and exams will be provided</a:t>
            </a:r>
          </a:p>
          <a:p>
            <a:r>
              <a:rPr lang="en-US" dirty="0" smtClean="0"/>
              <a:t>LMS</a:t>
            </a:r>
          </a:p>
          <a:p>
            <a:pPr lvl="1"/>
            <a:r>
              <a:rPr lang="en-US" dirty="0" smtClean="0"/>
              <a:t>All info related to course proceedings will be posted on LMS or e-mailed to you on your e-mail address. </a:t>
            </a:r>
          </a:p>
          <a:p>
            <a:pPr lvl="1"/>
            <a:r>
              <a:rPr lang="en-US" dirty="0" smtClean="0"/>
              <a:t>Please check both of these resources on daily basis. </a:t>
            </a:r>
          </a:p>
          <a:p>
            <a:pPr lvl="1"/>
            <a:r>
              <a:rPr lang="en-US" dirty="0" smtClean="0"/>
              <a:t>Non-compliance to any instructions given on LMS or e-mail is an unacceptable excuse.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Notes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4A64-3C81-4C05-91AE-B4B689459BEC}" type="datetime1">
              <a:rPr lang="en-US" smtClean="0"/>
              <a:pPr/>
              <a:t>1/31/2013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© 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81000" y="1371600"/>
          <a:ext cx="85344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Policy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8D2A-95BF-489D-8FE6-6EAB44871E77}" type="datetime1">
              <a:rPr lang="en-US" smtClean="0"/>
              <a:pPr/>
              <a:t>1/31/2013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© 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Cryptology?</a:t>
            </a:r>
          </a:p>
        </p:txBody>
      </p:sp>
      <p:graphicFrame>
        <p:nvGraphicFramePr>
          <p:cNvPr id="12295" name="Object 7"/>
          <p:cNvGraphicFramePr>
            <a:graphicFrameLocks noGrp="1" noChangeAspect="1"/>
          </p:cNvGraphicFramePr>
          <p:nvPr/>
        </p:nvGraphicFramePr>
        <p:xfrm>
          <a:off x="457200" y="1600200"/>
          <a:ext cx="8216900" cy="4724400"/>
        </p:xfrm>
        <a:graphic>
          <a:graphicData uri="http://schemas.openxmlformats.org/presentationml/2006/ole">
            <p:oleObj spid="_x0000_s106498" name="Bitmap Image" r:id="rId4" imgW="0" imgH="0" progId="PBrush">
              <p:embed/>
            </p:oleObj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B494-3DC2-413E-A45F-C42E93F38C3D}" type="datetime1">
              <a:rPr lang="en-US" smtClean="0"/>
              <a:pPr/>
              <a:t>1/31/2013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© 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mtClean="0"/>
              <a:t>Cryptography</a:t>
            </a:r>
          </a:p>
          <a:p>
            <a:pPr lvl="1"/>
            <a:r>
              <a:rPr lang="en-US" altLang="ko-KR" smtClean="0"/>
              <a:t>The art and science of keeping message secure, is called cryptography</a:t>
            </a:r>
          </a:p>
          <a:p>
            <a:pPr lvl="1"/>
            <a:r>
              <a:rPr lang="en-US" altLang="ko-KR" smtClean="0"/>
              <a:t>Cryptography comes from Greek and it means hidden/secret (crypto) and writing (graphy) </a:t>
            </a:r>
          </a:p>
          <a:p>
            <a:r>
              <a:rPr lang="en-US" altLang="ko-KR" smtClean="0"/>
              <a:t>Cryptanalysis</a:t>
            </a:r>
          </a:p>
          <a:p>
            <a:pPr lvl="1"/>
            <a:r>
              <a:rPr lang="en-US" altLang="ko-KR" smtClean="0"/>
              <a:t>The art and science of breaking ciphertext: that is seeing through disguise (without the knowledge of key)</a:t>
            </a:r>
          </a:p>
          <a:p>
            <a:r>
              <a:rPr lang="en-US" altLang="ko-KR" smtClean="0"/>
              <a:t>Cryptology</a:t>
            </a:r>
          </a:p>
          <a:p>
            <a:pPr lvl="1"/>
            <a:r>
              <a:rPr lang="en-US" altLang="ko-KR" smtClean="0"/>
              <a:t>The branch of mathematics encompassing both cryptography and cryptanalysis is Cryptology. Its practitioners are Cryptologists</a:t>
            </a:r>
            <a:endParaRPr lang="en-US" altLang="ko-K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Cryptology?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5708-EEE4-4665-AED6-D036CC28997F}" type="datetime1">
              <a:rPr lang="en-US" smtClean="0"/>
              <a:pPr/>
              <a:t>1/31/2013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9650" y="1309570"/>
            <a:ext cx="7372350" cy="5167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9BDC-5896-41CB-8547-EDE45B52D40F}" type="datetime1">
              <a:rPr lang="en-US" smtClean="0"/>
              <a:pPr/>
              <a:t>1/31/2013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8DB8-DCBF-4A68-BA4D-52342D237505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15" name="Content Placeholder 14"/>
          <p:cNvSpPr>
            <a:spLocks noGrp="1"/>
          </p:cNvSpPr>
          <p:nvPr>
            <p:ph idx="4294967295"/>
          </p:nvPr>
        </p:nvSpPr>
        <p:spPr>
          <a:xfrm>
            <a:off x="152400" y="4648200"/>
            <a:ext cx="3886200" cy="1447800"/>
          </a:xfrm>
          <a:prstGeom prst="wedgeRoundRectCallout">
            <a:avLst>
              <a:gd name="adj1" fmla="val -3928"/>
              <a:gd name="adj2" fmla="val -95770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marL="274320" lvl="1"/>
            <a:r>
              <a:rPr lang="en-US" altLang="ko-KR" dirty="0" smtClean="0">
                <a:solidFill>
                  <a:schemeClr val="bg1"/>
                </a:solidFill>
              </a:rPr>
              <a:t>The process of disguising a message in such a way to hide its substance, is called Encryption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28600" y="76200"/>
            <a:ext cx="7543800" cy="990600"/>
          </a:xfrm>
        </p:spPr>
        <p:txBody>
          <a:bodyPr/>
          <a:lstStyle/>
          <a:p>
            <a:r>
              <a:rPr lang="en-US" smtClean="0"/>
              <a:t>Message &amp; Encryption</a:t>
            </a:r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057400"/>
            <a:ext cx="8153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90800" y="23622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1" dirty="0">
                <a:ea typeface="굴림" pitchFamily="50" charset="-127"/>
              </a:rPr>
              <a:t>C = E</a:t>
            </a:r>
            <a:r>
              <a:rPr lang="en-US" altLang="ko-KR" b="1" baseline="-25000" dirty="0">
                <a:ea typeface="굴림" pitchFamily="50" charset="-127"/>
              </a:rPr>
              <a:t>K</a:t>
            </a:r>
            <a:r>
              <a:rPr lang="en-US" altLang="ko-KR" b="1" dirty="0">
                <a:ea typeface="굴림" pitchFamily="50" charset="-127"/>
              </a:rPr>
              <a:t>(P)</a:t>
            </a:r>
            <a:endParaRPr lang="en-US" b="1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685800" y="3124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P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953000" y="3048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ahoma" pitchFamily="34" charset="0"/>
              </a:rPr>
              <a:t>C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8077200" y="3048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ahoma" pitchFamily="34" charset="0"/>
              </a:rPr>
              <a:t>P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7010400" y="2376488"/>
            <a:ext cx="1676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1">
                <a:ea typeface="굴림" pitchFamily="50" charset="-127"/>
              </a:rPr>
              <a:t>P = D</a:t>
            </a:r>
            <a:r>
              <a:rPr lang="en-US" altLang="ko-KR" b="1" baseline="-25000">
                <a:ea typeface="굴림" pitchFamily="50" charset="-127"/>
              </a:rPr>
              <a:t>K</a:t>
            </a:r>
            <a:r>
              <a:rPr lang="en-US" altLang="ko-KR" b="1">
                <a:ea typeface="굴림" pitchFamily="50" charset="-127"/>
              </a:rPr>
              <a:t>(C)</a:t>
            </a:r>
            <a:endParaRPr lang="en-US" b="1"/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3700463" y="3090863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ahoma" pitchFamily="34" charset="0"/>
              </a:rPr>
              <a:t>C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5257800" y="4648200"/>
            <a:ext cx="3733800" cy="1831848"/>
          </a:xfrm>
          <a:prstGeom prst="wedgeRoundRectCallout">
            <a:avLst>
              <a:gd name="adj1" fmla="val -15426"/>
              <a:gd name="adj2" fmla="val -83981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82880" lvl="1"/>
            <a:r>
              <a:rPr lang="en-US" altLang="ko-KR" sz="2200" dirty="0" smtClean="0"/>
              <a:t>The mathematical function mapping </a:t>
            </a:r>
            <a:r>
              <a:rPr lang="en-US" altLang="ko-KR" sz="2200" dirty="0" err="1" smtClean="0"/>
              <a:t>ciphertext</a:t>
            </a:r>
            <a:r>
              <a:rPr lang="en-US" altLang="ko-KR" sz="2200" dirty="0" smtClean="0"/>
              <a:t> </a:t>
            </a:r>
            <a:r>
              <a:rPr lang="en-US" altLang="ko-KR" sz="2200" dirty="0" smtClean="0"/>
              <a:t> to </a:t>
            </a:r>
            <a:r>
              <a:rPr lang="en-US" altLang="ko-KR" sz="2200" dirty="0" smtClean="0"/>
              <a:t>plaintext using the specified key:   P = D</a:t>
            </a:r>
            <a:r>
              <a:rPr lang="en-US" altLang="ko-KR" sz="2200" baseline="-25000" dirty="0" smtClean="0"/>
              <a:t>K</a:t>
            </a:r>
            <a:r>
              <a:rPr lang="en-US" altLang="ko-KR" sz="2200" dirty="0" smtClean="0"/>
              <a:t>(C) or D(K, Y) </a:t>
            </a:r>
            <a:r>
              <a:rPr lang="en-US" altLang="ko-KR" sz="2200" dirty="0" smtClean="0"/>
              <a:t>= </a:t>
            </a:r>
            <a:r>
              <a:rPr lang="en-US" altLang="ko-KR" sz="2200" dirty="0" smtClean="0"/>
              <a:t>EK</a:t>
            </a:r>
            <a:r>
              <a:rPr lang="en-US" altLang="ko-KR" sz="2200" baseline="30000" dirty="0" smtClean="0"/>
              <a:t>-1</a:t>
            </a:r>
            <a:r>
              <a:rPr lang="en-US" altLang="ko-KR" sz="2200" dirty="0" smtClean="0"/>
              <a:t>(C) = P</a:t>
            </a:r>
            <a:endParaRPr lang="en-US" altLang="ko-KR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Cipher</a:t>
            </a:r>
          </a:p>
          <a:p>
            <a:pPr lvl="1"/>
            <a:r>
              <a:rPr lang="en-US" altLang="ko-KR" dirty="0" smtClean="0"/>
              <a:t>A cryptographic algorithm is called a cipher. It is a mathematical function used for both encryption and decryption</a:t>
            </a:r>
          </a:p>
          <a:p>
            <a:r>
              <a:rPr lang="en-US" altLang="ko-KR" dirty="0" smtClean="0"/>
              <a:t>Key &amp; Key Space</a:t>
            </a:r>
          </a:p>
          <a:p>
            <a:pPr lvl="1"/>
            <a:r>
              <a:rPr lang="en-US" altLang="ko-KR" dirty="0" smtClean="0"/>
              <a:t>The security of modern cryptosystem is based on a Key: which could a be one of any large values. </a:t>
            </a:r>
          </a:p>
          <a:p>
            <a:pPr lvl="1"/>
            <a:r>
              <a:rPr lang="en-US" altLang="ko-KR" dirty="0" smtClean="0"/>
              <a:t>The range of possible key values is called the Key Space</a:t>
            </a:r>
          </a:p>
          <a:p>
            <a:pPr lvl="1"/>
            <a:r>
              <a:rPr lang="en-US" altLang="ko-KR" dirty="0" smtClean="0"/>
              <a:t>Both encryption and decryption depends upon the Key</a:t>
            </a:r>
          </a:p>
          <a:p>
            <a:pPr lvl="1"/>
            <a:r>
              <a:rPr lang="en-US" altLang="ko-KR" dirty="0" smtClean="0"/>
              <a:t>Given a key, every possible plaintext must result in a unique </a:t>
            </a:r>
            <a:r>
              <a:rPr lang="en-US" altLang="ko-KR" dirty="0" err="1" smtClean="0"/>
              <a:t>ciphertext</a:t>
            </a:r>
            <a:r>
              <a:rPr lang="en-US" altLang="ko-KR" dirty="0" smtClean="0"/>
              <a:t>—if not – decryption would not be unambiguously possible</a:t>
            </a:r>
            <a:endParaRPr lang="en-US" altLang="ko-K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 Algorithm &amp; Keys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 Attack</a:t>
            </a:r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30457"/>
            <a:ext cx="8564466" cy="3879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AB85-C283-44EB-B9A0-D245ECC88691}" type="datetime1">
              <a:rPr lang="en-US" smtClean="0"/>
              <a:pPr/>
              <a:t>1/31/2013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© 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33593"/>
            <a:ext cx="8534400" cy="406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7B45-B4A8-4C39-91AE-C5724E82E244}" type="datetime1">
              <a:rPr lang="en-US" smtClean="0"/>
              <a:pPr/>
              <a:t>1/31/2013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© 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idx="1"/>
          </p:nvPr>
        </p:nvSpPr>
        <p:spPr>
          <a:ln>
            <a:solidFill>
              <a:schemeClr val="tx2"/>
            </a:solidFill>
          </a:ln>
        </p:spPr>
        <p:txBody>
          <a:bodyPr>
            <a:normAutofit fontScale="92500"/>
          </a:bodyPr>
          <a:lstStyle/>
          <a:p>
            <a:pPr marL="457200" indent="-457200" defTabSz="762000" eaLnBrk="1" hangingPunct="1">
              <a:buFontTx/>
              <a:buNone/>
              <a:defRPr/>
            </a:pPr>
            <a:r>
              <a:rPr lang="en-US" altLang="ko-KR" sz="2400" b="1" i="1" dirty="0">
                <a:latin typeface="Trebuchet MS" pitchFamily="34" charset="0"/>
                <a:ea typeface="굴림" pitchFamily="50" charset="-127"/>
              </a:rPr>
              <a:t>A </a:t>
            </a:r>
            <a:r>
              <a:rPr lang="en-US" altLang="ko-KR" sz="2400" i="1" dirty="0">
                <a:latin typeface="Trebuchet MS" pitchFamily="34" charset="0"/>
                <a:ea typeface="굴림" pitchFamily="50" charset="-127"/>
              </a:rPr>
              <a:t>cryptosystem</a:t>
            </a:r>
            <a:r>
              <a:rPr lang="en-US" altLang="ko-KR" sz="2400" b="1" i="1" dirty="0">
                <a:latin typeface="Trebuchet MS" pitchFamily="34" charset="0"/>
                <a:ea typeface="굴림" pitchFamily="50" charset="-127"/>
              </a:rPr>
              <a:t> is a five-</a:t>
            </a:r>
            <a:r>
              <a:rPr lang="en-US" altLang="ko-KR" sz="2400" b="1" i="1" dirty="0" err="1">
                <a:latin typeface="Trebuchet MS" pitchFamily="34" charset="0"/>
                <a:ea typeface="굴림" pitchFamily="50" charset="-127"/>
              </a:rPr>
              <a:t>tuple</a:t>
            </a:r>
            <a:r>
              <a:rPr lang="en-US" altLang="ko-KR" sz="2400" b="1" i="1" dirty="0">
                <a:latin typeface="Trebuchet MS" pitchFamily="34" charset="0"/>
                <a:ea typeface="굴림" pitchFamily="50" charset="-127"/>
              </a:rPr>
              <a:t> (</a:t>
            </a:r>
            <a:r>
              <a:rPr lang="en-US" altLang="ko-KR" sz="2400" i="1" dirty="0">
                <a:latin typeface="Trebuchet MS" pitchFamily="34" charset="0"/>
                <a:ea typeface="굴림" pitchFamily="50" charset="-127"/>
              </a:rPr>
              <a:t>P</a:t>
            </a:r>
            <a:r>
              <a:rPr lang="en-US" altLang="ko-KR" sz="2400" b="1" i="1" dirty="0">
                <a:latin typeface="Trebuchet MS" pitchFamily="34" charset="0"/>
                <a:ea typeface="굴림" pitchFamily="50" charset="-127"/>
              </a:rPr>
              <a:t>, </a:t>
            </a:r>
            <a:r>
              <a:rPr lang="en-US" altLang="ko-KR" sz="2400" i="1" dirty="0">
                <a:latin typeface="Trebuchet MS" pitchFamily="34" charset="0"/>
                <a:ea typeface="굴림" pitchFamily="50" charset="-127"/>
              </a:rPr>
              <a:t>C</a:t>
            </a:r>
            <a:r>
              <a:rPr lang="en-US" altLang="ko-KR" sz="2400" b="1" i="1" dirty="0">
                <a:latin typeface="Trebuchet MS" pitchFamily="34" charset="0"/>
                <a:ea typeface="굴림" pitchFamily="50" charset="-127"/>
              </a:rPr>
              <a:t>, </a:t>
            </a:r>
            <a:r>
              <a:rPr lang="en-US" altLang="ko-KR" sz="2400" i="1" dirty="0">
                <a:latin typeface="Trebuchet MS" pitchFamily="34" charset="0"/>
                <a:ea typeface="굴림" pitchFamily="50" charset="-127"/>
              </a:rPr>
              <a:t>K</a:t>
            </a:r>
            <a:r>
              <a:rPr lang="en-US" altLang="ko-KR" sz="2400" b="1" i="1" dirty="0">
                <a:latin typeface="Trebuchet MS" pitchFamily="34" charset="0"/>
                <a:ea typeface="굴림" pitchFamily="50" charset="-127"/>
              </a:rPr>
              <a:t>, </a:t>
            </a:r>
            <a:r>
              <a:rPr lang="en-US" altLang="ko-KR" sz="2400" i="1" dirty="0">
                <a:latin typeface="Trebuchet MS" pitchFamily="34" charset="0"/>
                <a:ea typeface="굴림" pitchFamily="50" charset="-127"/>
              </a:rPr>
              <a:t>E</a:t>
            </a:r>
            <a:r>
              <a:rPr lang="en-US" altLang="ko-KR" sz="2400" b="1" i="1" dirty="0">
                <a:latin typeface="Trebuchet MS" pitchFamily="34" charset="0"/>
                <a:ea typeface="굴림" pitchFamily="50" charset="-127"/>
              </a:rPr>
              <a:t>, </a:t>
            </a:r>
            <a:r>
              <a:rPr lang="en-US" altLang="ko-KR" sz="2400" i="1" dirty="0">
                <a:latin typeface="Trebuchet MS" pitchFamily="34" charset="0"/>
                <a:ea typeface="굴림" pitchFamily="50" charset="-127"/>
              </a:rPr>
              <a:t>D</a:t>
            </a:r>
            <a:r>
              <a:rPr lang="en-US" altLang="ko-KR" sz="2400" b="1" i="1" dirty="0">
                <a:latin typeface="Trebuchet MS" pitchFamily="34" charset="0"/>
                <a:ea typeface="굴림" pitchFamily="50" charset="-127"/>
              </a:rPr>
              <a:t>), where following </a:t>
            </a:r>
          </a:p>
          <a:p>
            <a:pPr marL="457200" indent="-457200" defTabSz="762000" eaLnBrk="1" hangingPunct="1">
              <a:buFontTx/>
              <a:buNone/>
              <a:defRPr/>
            </a:pPr>
            <a:r>
              <a:rPr lang="en-US" altLang="ko-KR" sz="2400" b="1" i="1" dirty="0">
                <a:latin typeface="Trebuchet MS" pitchFamily="34" charset="0"/>
                <a:ea typeface="굴림" pitchFamily="50" charset="-127"/>
              </a:rPr>
              <a:t>conditions are satisfied :</a:t>
            </a:r>
          </a:p>
          <a:p>
            <a:pPr marL="800100" lvl="1" defTabSz="762000" eaLnBrk="1" hangingPunct="1">
              <a:buFontTx/>
              <a:buAutoNum type="arabicPeriod"/>
              <a:defRPr/>
            </a:pPr>
            <a:r>
              <a:rPr lang="en-US" altLang="ko-KR" i="1" dirty="0">
                <a:latin typeface="Trebuchet MS" pitchFamily="34" charset="0"/>
                <a:ea typeface="굴림" pitchFamily="50" charset="-127"/>
              </a:rPr>
              <a:t>  P</a:t>
            </a:r>
            <a:r>
              <a:rPr lang="en-US" altLang="ko-KR" b="1" i="1" dirty="0">
                <a:latin typeface="Trebuchet MS" pitchFamily="34" charset="0"/>
                <a:ea typeface="굴림" pitchFamily="50" charset="-127"/>
              </a:rPr>
              <a:t> is a finite set of possible </a:t>
            </a:r>
            <a:r>
              <a:rPr lang="en-US" altLang="ko-KR" i="1" dirty="0">
                <a:latin typeface="Trebuchet MS" pitchFamily="34" charset="0"/>
                <a:ea typeface="굴림" pitchFamily="50" charset="-127"/>
              </a:rPr>
              <a:t>plaintexts</a:t>
            </a:r>
          </a:p>
          <a:p>
            <a:pPr marL="800100" lvl="1" defTabSz="762000" eaLnBrk="1" hangingPunct="1">
              <a:buFontTx/>
              <a:buAutoNum type="arabicPeriod"/>
              <a:defRPr/>
            </a:pPr>
            <a:r>
              <a:rPr lang="en-US" altLang="ko-KR" i="1" dirty="0">
                <a:latin typeface="Trebuchet MS" pitchFamily="34" charset="0"/>
                <a:ea typeface="굴림" pitchFamily="50" charset="-127"/>
              </a:rPr>
              <a:t>  C</a:t>
            </a:r>
            <a:r>
              <a:rPr lang="en-US" altLang="ko-KR" b="1" i="1" dirty="0">
                <a:latin typeface="Trebuchet MS" pitchFamily="34" charset="0"/>
                <a:ea typeface="굴림" pitchFamily="50" charset="-127"/>
              </a:rPr>
              <a:t> is a finite set of possible </a:t>
            </a:r>
            <a:r>
              <a:rPr lang="en-US" altLang="ko-KR" i="1" dirty="0" err="1">
                <a:latin typeface="Trebuchet MS" pitchFamily="34" charset="0"/>
                <a:ea typeface="굴림" pitchFamily="50" charset="-127"/>
              </a:rPr>
              <a:t>ciphertexts</a:t>
            </a:r>
            <a:endParaRPr lang="en-US" altLang="ko-KR" i="1" dirty="0">
              <a:latin typeface="Trebuchet MS" pitchFamily="34" charset="0"/>
              <a:ea typeface="굴림" pitchFamily="50" charset="-127"/>
            </a:endParaRPr>
          </a:p>
          <a:p>
            <a:pPr marL="800100" lvl="1" defTabSz="762000" eaLnBrk="1" hangingPunct="1">
              <a:buFontTx/>
              <a:buAutoNum type="arabicPeriod"/>
              <a:defRPr/>
            </a:pPr>
            <a:r>
              <a:rPr lang="en-US" altLang="ko-KR" i="1" dirty="0">
                <a:latin typeface="Trebuchet MS" pitchFamily="34" charset="0"/>
                <a:ea typeface="굴림" pitchFamily="50" charset="-127"/>
              </a:rPr>
              <a:t>  K</a:t>
            </a:r>
            <a:r>
              <a:rPr lang="en-US" altLang="ko-KR" b="1" i="1" dirty="0">
                <a:latin typeface="Trebuchet MS" pitchFamily="34" charset="0"/>
                <a:ea typeface="굴림" pitchFamily="50" charset="-127"/>
              </a:rPr>
              <a:t>, the </a:t>
            </a:r>
            <a:r>
              <a:rPr lang="en-US" altLang="ko-KR" i="1" dirty="0" err="1">
                <a:latin typeface="Trebuchet MS" pitchFamily="34" charset="0"/>
                <a:ea typeface="굴림" pitchFamily="50" charset="-127"/>
              </a:rPr>
              <a:t>keyspace</a:t>
            </a:r>
            <a:r>
              <a:rPr lang="en-US" altLang="ko-KR" b="1" i="1" dirty="0">
                <a:latin typeface="Trebuchet MS" pitchFamily="34" charset="0"/>
                <a:ea typeface="굴림" pitchFamily="50" charset="-127"/>
              </a:rPr>
              <a:t>, is a finite set of possible </a:t>
            </a:r>
            <a:r>
              <a:rPr lang="en-US" altLang="ko-KR" i="1" dirty="0">
                <a:latin typeface="Trebuchet MS" pitchFamily="34" charset="0"/>
                <a:ea typeface="굴림" pitchFamily="50" charset="-127"/>
              </a:rPr>
              <a:t>keys</a:t>
            </a:r>
          </a:p>
          <a:p>
            <a:pPr marL="800100" lvl="1" defTabSz="762000" eaLnBrk="1" hangingPunct="1">
              <a:buFontTx/>
              <a:buAutoNum type="arabicPeriod"/>
              <a:defRPr/>
            </a:pPr>
            <a:r>
              <a:rPr lang="en-US" altLang="ko-KR" b="1" i="1" dirty="0">
                <a:latin typeface="Trebuchet MS" pitchFamily="34" charset="0"/>
                <a:ea typeface="굴림" pitchFamily="50" charset="-127"/>
              </a:rPr>
              <a:t>  For each K </a:t>
            </a:r>
            <a:r>
              <a:rPr lang="en-US" altLang="ko-KR" b="1" i="1" dirty="0">
                <a:latin typeface="Trebuchet MS" pitchFamily="34" charset="0"/>
                <a:ea typeface="굴림" pitchFamily="50" charset="-127"/>
                <a:sym typeface="Symbol" pitchFamily="18" charset="2"/>
              </a:rPr>
              <a:t></a:t>
            </a:r>
            <a:r>
              <a:rPr lang="en-US" altLang="ko-KR" b="1" i="1" dirty="0">
                <a:latin typeface="Trebuchet MS" pitchFamily="34" charset="0"/>
                <a:ea typeface="굴림" pitchFamily="50" charset="-127"/>
              </a:rPr>
              <a:t> </a:t>
            </a:r>
            <a:r>
              <a:rPr lang="en-US" altLang="ko-KR" i="1" dirty="0">
                <a:latin typeface="Trebuchet MS" pitchFamily="34" charset="0"/>
                <a:ea typeface="굴림" pitchFamily="50" charset="-127"/>
              </a:rPr>
              <a:t>K</a:t>
            </a:r>
            <a:r>
              <a:rPr lang="en-US" altLang="ko-KR" b="1" i="1" dirty="0">
                <a:latin typeface="Trebuchet MS" pitchFamily="34" charset="0"/>
                <a:ea typeface="굴림" pitchFamily="50" charset="-127"/>
              </a:rPr>
              <a:t>, there is an </a:t>
            </a:r>
            <a:r>
              <a:rPr lang="en-US" altLang="ko-KR" i="1" dirty="0">
                <a:latin typeface="Trebuchet MS" pitchFamily="34" charset="0"/>
                <a:ea typeface="굴림" pitchFamily="50" charset="-127"/>
              </a:rPr>
              <a:t>encryption algorithm</a:t>
            </a:r>
            <a:r>
              <a:rPr lang="en-US" altLang="ko-KR" b="1" i="1" dirty="0">
                <a:latin typeface="Trebuchet MS" pitchFamily="34" charset="0"/>
                <a:ea typeface="굴림" pitchFamily="50" charset="-127"/>
              </a:rPr>
              <a:t> E</a:t>
            </a:r>
            <a:r>
              <a:rPr lang="en-US" altLang="ko-KR" b="1" i="1" baseline="-30000" dirty="0">
                <a:latin typeface="Trebuchet MS" pitchFamily="34" charset="0"/>
                <a:ea typeface="굴림" pitchFamily="50" charset="-127"/>
              </a:rPr>
              <a:t>K</a:t>
            </a:r>
            <a:r>
              <a:rPr lang="en-US" altLang="ko-KR" b="1" i="1" dirty="0">
                <a:latin typeface="Trebuchet MS" pitchFamily="34" charset="0"/>
                <a:ea typeface="굴림" pitchFamily="50" charset="-127"/>
              </a:rPr>
              <a:t> </a:t>
            </a:r>
            <a:r>
              <a:rPr lang="en-US" altLang="ko-KR" b="1" i="1" dirty="0">
                <a:latin typeface="Trebuchet MS" pitchFamily="34" charset="0"/>
                <a:ea typeface="굴림" pitchFamily="50" charset="-127"/>
                <a:sym typeface="Symbol" pitchFamily="18" charset="2"/>
              </a:rPr>
              <a:t> </a:t>
            </a:r>
            <a:r>
              <a:rPr lang="en-US" altLang="ko-KR" i="1" dirty="0">
                <a:latin typeface="Trebuchet MS" pitchFamily="34" charset="0"/>
                <a:ea typeface="굴림" pitchFamily="50" charset="-127"/>
                <a:sym typeface="Symbol" pitchFamily="18" charset="2"/>
              </a:rPr>
              <a:t>E</a:t>
            </a:r>
            <a:r>
              <a:rPr lang="en-US" altLang="ko-KR" b="1" i="1" dirty="0">
                <a:latin typeface="Trebuchet MS" pitchFamily="34" charset="0"/>
                <a:ea typeface="굴림" pitchFamily="50" charset="-127"/>
                <a:sym typeface="Symbol" pitchFamily="18" charset="2"/>
              </a:rPr>
              <a:t> and a corresponding </a:t>
            </a:r>
            <a:r>
              <a:rPr lang="en-US" altLang="ko-KR" i="1" dirty="0">
                <a:latin typeface="Trebuchet MS" pitchFamily="34" charset="0"/>
                <a:ea typeface="굴림" pitchFamily="50" charset="-127"/>
                <a:sym typeface="Symbol" pitchFamily="18" charset="2"/>
              </a:rPr>
              <a:t>decryption algorithm</a:t>
            </a:r>
            <a:r>
              <a:rPr lang="en-US" altLang="ko-KR" b="1" i="1" dirty="0">
                <a:latin typeface="Trebuchet MS" pitchFamily="34" charset="0"/>
                <a:ea typeface="굴림" pitchFamily="50" charset="-127"/>
                <a:sym typeface="Symbol" pitchFamily="18" charset="2"/>
              </a:rPr>
              <a:t> </a:t>
            </a:r>
            <a:r>
              <a:rPr lang="en-US" altLang="ko-KR" b="1" i="1" dirty="0">
                <a:latin typeface="Trebuchet MS" pitchFamily="34" charset="0"/>
                <a:ea typeface="굴림" pitchFamily="50" charset="-127"/>
              </a:rPr>
              <a:t>D</a:t>
            </a:r>
            <a:r>
              <a:rPr lang="en-US" altLang="ko-KR" b="1" i="1" baseline="-30000" dirty="0">
                <a:latin typeface="Trebuchet MS" pitchFamily="34" charset="0"/>
                <a:ea typeface="굴림" pitchFamily="50" charset="-127"/>
              </a:rPr>
              <a:t>K</a:t>
            </a:r>
            <a:r>
              <a:rPr lang="en-US" altLang="ko-KR" b="1" i="1" dirty="0">
                <a:latin typeface="Trebuchet MS" pitchFamily="34" charset="0"/>
                <a:ea typeface="굴림" pitchFamily="50" charset="-127"/>
                <a:sym typeface="Symbol" pitchFamily="18" charset="2"/>
              </a:rPr>
              <a:t>  </a:t>
            </a:r>
            <a:r>
              <a:rPr lang="en-US" altLang="ko-KR" i="1" dirty="0">
                <a:latin typeface="Trebuchet MS" pitchFamily="34" charset="0"/>
                <a:ea typeface="굴림" pitchFamily="50" charset="-127"/>
                <a:sym typeface="Symbol" pitchFamily="18" charset="2"/>
              </a:rPr>
              <a:t>D</a:t>
            </a:r>
            <a:r>
              <a:rPr lang="en-US" altLang="ko-KR" b="1" i="1" dirty="0">
                <a:latin typeface="Trebuchet MS" pitchFamily="34" charset="0"/>
                <a:ea typeface="굴림" pitchFamily="50" charset="-127"/>
                <a:sym typeface="Symbol" pitchFamily="18" charset="2"/>
              </a:rPr>
              <a:t>.   Each </a:t>
            </a:r>
            <a:r>
              <a:rPr lang="en-US" altLang="ko-KR" b="1" i="1" dirty="0">
                <a:latin typeface="Trebuchet MS" pitchFamily="34" charset="0"/>
                <a:ea typeface="굴림" pitchFamily="50" charset="-127"/>
              </a:rPr>
              <a:t>E</a:t>
            </a:r>
            <a:r>
              <a:rPr lang="en-US" altLang="ko-KR" b="1" i="1" baseline="-30000" dirty="0">
                <a:latin typeface="Trebuchet MS" pitchFamily="34" charset="0"/>
                <a:ea typeface="굴림" pitchFamily="50" charset="-127"/>
              </a:rPr>
              <a:t>K</a:t>
            </a:r>
            <a:r>
              <a:rPr lang="en-US" altLang="ko-KR" b="1" i="1" dirty="0">
                <a:latin typeface="Trebuchet MS" pitchFamily="34" charset="0"/>
                <a:ea typeface="굴림" pitchFamily="50" charset="-127"/>
                <a:sym typeface="Symbol" pitchFamily="18" charset="2"/>
              </a:rPr>
              <a:t> : </a:t>
            </a:r>
            <a:r>
              <a:rPr lang="en-US" altLang="ko-KR" i="1" dirty="0">
                <a:latin typeface="Trebuchet MS" pitchFamily="34" charset="0"/>
                <a:ea typeface="굴림" pitchFamily="50" charset="-127"/>
                <a:sym typeface="Symbol" pitchFamily="18" charset="2"/>
              </a:rPr>
              <a:t>P</a:t>
            </a:r>
            <a:r>
              <a:rPr lang="en-US" altLang="ko-KR" b="1" i="1" dirty="0">
                <a:latin typeface="Trebuchet MS" pitchFamily="34" charset="0"/>
                <a:ea typeface="굴림" pitchFamily="50" charset="-127"/>
                <a:sym typeface="Symbol" pitchFamily="18" charset="2"/>
              </a:rPr>
              <a:t>  </a:t>
            </a:r>
            <a:r>
              <a:rPr lang="en-US" altLang="ko-KR" i="1" dirty="0">
                <a:latin typeface="Trebuchet MS" pitchFamily="34" charset="0"/>
                <a:ea typeface="굴림" pitchFamily="50" charset="-127"/>
                <a:sym typeface="Symbol" pitchFamily="18" charset="2"/>
              </a:rPr>
              <a:t>C</a:t>
            </a:r>
            <a:r>
              <a:rPr lang="en-US" altLang="ko-KR" b="1" i="1" dirty="0">
                <a:latin typeface="Trebuchet MS" pitchFamily="34" charset="0"/>
                <a:ea typeface="굴림" pitchFamily="50" charset="-127"/>
                <a:sym typeface="Symbol" pitchFamily="18" charset="2"/>
              </a:rPr>
              <a:t> and D</a:t>
            </a:r>
            <a:r>
              <a:rPr lang="en-US" altLang="ko-KR" b="1" i="1" baseline="-30000" dirty="0">
                <a:latin typeface="Trebuchet MS" pitchFamily="34" charset="0"/>
                <a:ea typeface="굴림" pitchFamily="50" charset="-127"/>
              </a:rPr>
              <a:t>K</a:t>
            </a:r>
            <a:r>
              <a:rPr lang="en-US" altLang="ko-KR" b="1" i="1" dirty="0">
                <a:latin typeface="Trebuchet MS" pitchFamily="34" charset="0"/>
                <a:ea typeface="굴림" pitchFamily="50" charset="-127"/>
                <a:sym typeface="Symbol" pitchFamily="18" charset="2"/>
              </a:rPr>
              <a:t> : </a:t>
            </a:r>
            <a:r>
              <a:rPr lang="en-US" altLang="ko-KR" i="1" dirty="0">
                <a:latin typeface="Trebuchet MS" pitchFamily="34" charset="0"/>
                <a:ea typeface="굴림" pitchFamily="50" charset="-127"/>
                <a:sym typeface="Symbol" pitchFamily="18" charset="2"/>
              </a:rPr>
              <a:t>C</a:t>
            </a:r>
            <a:r>
              <a:rPr lang="en-US" altLang="ko-KR" b="1" i="1" dirty="0">
                <a:latin typeface="Trebuchet MS" pitchFamily="34" charset="0"/>
                <a:ea typeface="굴림" pitchFamily="50" charset="-127"/>
                <a:sym typeface="Symbol" pitchFamily="18" charset="2"/>
              </a:rPr>
              <a:t>  </a:t>
            </a:r>
            <a:r>
              <a:rPr lang="en-US" altLang="ko-KR" i="1" dirty="0">
                <a:latin typeface="Trebuchet MS" pitchFamily="34" charset="0"/>
                <a:ea typeface="굴림" pitchFamily="50" charset="-127"/>
                <a:sym typeface="Symbol" pitchFamily="18" charset="2"/>
              </a:rPr>
              <a:t>P</a:t>
            </a:r>
            <a:r>
              <a:rPr lang="en-US" altLang="ko-KR" b="1" i="1" dirty="0">
                <a:latin typeface="Trebuchet MS" pitchFamily="34" charset="0"/>
                <a:ea typeface="굴림" pitchFamily="50" charset="-127"/>
                <a:sym typeface="Symbol" pitchFamily="18" charset="2"/>
              </a:rPr>
              <a:t> are functions such that      D</a:t>
            </a:r>
            <a:r>
              <a:rPr lang="en-US" altLang="ko-KR" b="1" i="1" baseline="-30000" dirty="0">
                <a:latin typeface="Trebuchet MS" pitchFamily="34" charset="0"/>
                <a:ea typeface="굴림" pitchFamily="50" charset="-127"/>
              </a:rPr>
              <a:t>K</a:t>
            </a:r>
            <a:r>
              <a:rPr lang="en-US" altLang="ko-KR" b="1" i="1" dirty="0">
                <a:latin typeface="Trebuchet MS" pitchFamily="34" charset="0"/>
                <a:ea typeface="굴림" pitchFamily="50" charset="-127"/>
              </a:rPr>
              <a:t>(E</a:t>
            </a:r>
            <a:r>
              <a:rPr lang="en-US" altLang="ko-KR" b="1" i="1" baseline="-30000" dirty="0">
                <a:latin typeface="Trebuchet MS" pitchFamily="34" charset="0"/>
                <a:ea typeface="굴림" pitchFamily="50" charset="-127"/>
              </a:rPr>
              <a:t>K</a:t>
            </a:r>
            <a:r>
              <a:rPr lang="en-US" altLang="ko-KR" b="1" i="1" dirty="0">
                <a:latin typeface="Trebuchet MS" pitchFamily="34" charset="0"/>
                <a:ea typeface="굴림" pitchFamily="50" charset="-127"/>
                <a:sym typeface="Symbol" pitchFamily="18" charset="2"/>
              </a:rPr>
              <a:t>(X)) = X for every plaintext X  </a:t>
            </a:r>
            <a:r>
              <a:rPr lang="en-US" altLang="ko-KR" i="1" dirty="0">
                <a:latin typeface="Trebuchet MS" pitchFamily="34" charset="0"/>
                <a:ea typeface="굴림" pitchFamily="50" charset="-127"/>
                <a:sym typeface="Symbol" pitchFamily="18" charset="2"/>
              </a:rPr>
              <a:t>P</a:t>
            </a:r>
            <a:r>
              <a:rPr lang="en-US" altLang="ko-KR" b="1" i="1" dirty="0">
                <a:latin typeface="Trebuchet MS" pitchFamily="34" charset="0"/>
                <a:ea typeface="굴림" pitchFamily="50" charset="-127"/>
                <a:sym typeface="Symbol" pitchFamily="18" charset="2"/>
              </a:rPr>
              <a:t>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Secure communication:</a:t>
            </a:r>
          </a:p>
          <a:p>
            <a:pPr lvl="1"/>
            <a:r>
              <a:rPr lang="en-US" smtClean="0"/>
              <a:t>web traffic:    HTTPS</a:t>
            </a:r>
          </a:p>
          <a:p>
            <a:pPr lvl="1"/>
            <a:r>
              <a:rPr lang="en-US" smtClean="0"/>
              <a:t>wireless traffic:    802.11i WPA2 (and WEP),   GSM,   Bluetooth</a:t>
            </a:r>
          </a:p>
          <a:p>
            <a:r>
              <a:rPr lang="en-US" smtClean="0"/>
              <a:t>Encrypting files on disk:    EFS,  TrueCrypt</a:t>
            </a:r>
          </a:p>
          <a:p>
            <a:r>
              <a:rPr lang="en-US" smtClean="0"/>
              <a:t>Content protection  (e.g. DVD, Blu-ray):    CSS,  AACS  </a:t>
            </a:r>
          </a:p>
          <a:p>
            <a:r>
              <a:rPr lang="en-US" smtClean="0"/>
              <a:t>User authentication</a:t>
            </a:r>
          </a:p>
          <a:p>
            <a:r>
              <a:rPr lang="en-US" smtClean="0"/>
              <a:t>…   and much much more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Cryptography is everywhere !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1743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ChangeArrowheads="1"/>
          </p:cNvSpPr>
          <p:nvPr/>
        </p:nvSpPr>
        <p:spPr bwMode="auto">
          <a:xfrm>
            <a:off x="609600" y="228600"/>
            <a:ext cx="7742238" cy="790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685800" indent="-685800" algn="ctr" defTabSz="762000">
              <a:lnSpc>
                <a:spcPct val="90000"/>
              </a:lnSpc>
              <a:defRPr/>
            </a:pPr>
            <a:r>
              <a:rPr kumimoji="1" lang="en-US" altLang="ko-KR" sz="5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Cryptosystem 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ph/>
          </p:nvPr>
        </p:nvGraphicFramePr>
        <p:xfrm>
          <a:off x="595313" y="103188"/>
          <a:ext cx="7937500" cy="5953125"/>
        </p:xfrm>
        <a:graphic>
          <a:graphicData uri="http://schemas.openxmlformats.org/presentationml/2006/ole">
            <p:oleObj spid="_x0000_s105474" name="Bitmap Image" r:id="rId4" imgW="9752381" imgH="7314286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sz="4000" dirty="0" smtClean="0"/>
              <a:t>Building blocks:   </a:t>
            </a:r>
            <a:br>
              <a:rPr lang="en-US" sz="4000" dirty="0" smtClean="0"/>
            </a:br>
            <a:r>
              <a:rPr lang="en-US" sz="4000" dirty="0" smtClean="0"/>
              <a:t>Symmetric Encryption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97000"/>
            <a:ext cx="8178800" cy="5257800"/>
          </a:xfrm>
        </p:spPr>
        <p:txBody>
          <a:bodyPr>
            <a:normAutofit/>
          </a:bodyPr>
          <a:lstStyle/>
          <a:p>
            <a:pPr marL="0" indent="0" eaLnBrk="1" hangingPunct="1">
              <a:defRPr/>
            </a:pPr>
            <a:endParaRPr lang="en-US" sz="2000" dirty="0" smtClean="0"/>
          </a:p>
          <a:p>
            <a:pPr marL="0" indent="0" eaLnBrk="1" hangingPunct="1">
              <a:defRPr/>
            </a:pPr>
            <a:endParaRPr lang="en-US" sz="2000" dirty="0" smtClean="0"/>
          </a:p>
          <a:p>
            <a:pPr marL="0" indent="0" eaLnBrk="1" hangingPunct="1">
              <a:defRPr/>
            </a:pPr>
            <a:endParaRPr lang="en-US" sz="2000" dirty="0" smtClean="0"/>
          </a:p>
          <a:p>
            <a:pPr marL="0" indent="0" eaLnBrk="1" hangingPunct="1">
              <a:defRPr/>
            </a:pPr>
            <a:endParaRPr lang="en-US" sz="2000" dirty="0" smtClean="0"/>
          </a:p>
          <a:p>
            <a:pPr marL="0" indent="0" eaLnBrk="1" hangingPunct="1">
              <a:defRPr/>
            </a:pPr>
            <a:endParaRPr lang="en-US" sz="2000" dirty="0" smtClean="0"/>
          </a:p>
          <a:p>
            <a:pPr marL="0" indent="0" eaLnBrk="1" hangingPunct="1">
              <a:defRPr/>
            </a:pPr>
            <a:endParaRPr lang="en-US" sz="2000" dirty="0" smtClean="0"/>
          </a:p>
          <a:p>
            <a:pPr marL="0" indent="0" eaLnBrk="1" hangingPunct="1">
              <a:buNone/>
              <a:defRPr/>
            </a:pPr>
            <a:r>
              <a:rPr lang="en-US" sz="2600" dirty="0" smtClean="0"/>
              <a:t>E, D:  cipher       </a:t>
            </a:r>
            <a:r>
              <a:rPr lang="en-US" sz="2600" dirty="0" smtClean="0">
                <a:solidFill>
                  <a:schemeClr val="tx2"/>
                </a:solidFill>
              </a:rPr>
              <a:t>k:  secret key (e.g. 128 bits)</a:t>
            </a:r>
          </a:p>
          <a:p>
            <a:pPr marL="0" indent="0" eaLnBrk="1" hangingPunct="1">
              <a:buNone/>
              <a:defRPr/>
            </a:pPr>
            <a:r>
              <a:rPr lang="en-US" sz="2600" dirty="0" smtClean="0"/>
              <a:t>m, c:  plaintext,  </a:t>
            </a:r>
            <a:r>
              <a:rPr lang="en-US" sz="2600" dirty="0" err="1" smtClean="0"/>
              <a:t>ciphertext</a:t>
            </a:r>
            <a:endParaRPr lang="en-US" sz="1900" b="0" dirty="0" smtClean="0">
              <a:solidFill>
                <a:schemeClr val="tx2"/>
              </a:solidFill>
            </a:endParaRPr>
          </a:p>
          <a:p>
            <a:pPr marL="0" indent="0" eaLnBrk="1" hangingPunct="1">
              <a:spcBef>
                <a:spcPts val="3000"/>
              </a:spcBef>
              <a:buNone/>
              <a:defRPr/>
            </a:pPr>
            <a:r>
              <a:rPr lang="en-US" sz="2600" dirty="0" smtClean="0"/>
              <a:t>Encryption algorithm is </a:t>
            </a:r>
            <a:r>
              <a:rPr lang="en-US" sz="26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publicly known</a:t>
            </a:r>
          </a:p>
          <a:p>
            <a:pPr lvl="1" eaLnBrk="1" hangingPunct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2600" dirty="0" smtClean="0"/>
              <a:t>Never use a proprietary cipher		</a:t>
            </a:r>
            <a:r>
              <a:rPr lang="en-US" sz="3600" dirty="0" smtClean="0"/>
              <a:t>	</a:t>
            </a: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1248777" y="1447800"/>
            <a:ext cx="6562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Alice</a:t>
            </a: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1219200" y="1947863"/>
            <a:ext cx="762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E</a:t>
            </a:r>
          </a:p>
        </p:txBody>
      </p:sp>
      <p:sp>
        <p:nvSpPr>
          <p:cNvPr id="8200" name="Line 7"/>
          <p:cNvSpPr>
            <a:spLocks noChangeShapeType="1"/>
          </p:cNvSpPr>
          <p:nvPr/>
        </p:nvSpPr>
        <p:spPr bwMode="auto">
          <a:xfrm>
            <a:off x="304800" y="240506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440974" y="1927225"/>
            <a:ext cx="3786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m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2367226" y="1978025"/>
            <a:ext cx="11448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E(</a:t>
            </a:r>
            <a:r>
              <a:rPr lang="en-US" dirty="0" err="1">
                <a:latin typeface="Tahoma" pitchFamily="34" charset="0"/>
              </a:rPr>
              <a:t>k,</a:t>
            </a:r>
            <a:r>
              <a:rPr lang="en-US" dirty="0" err="1" smtClean="0">
                <a:latin typeface="Tahoma" pitchFamily="34" charset="0"/>
              </a:rPr>
              <a:t>m</a:t>
            </a:r>
            <a:r>
              <a:rPr lang="en-US" dirty="0" smtClean="0">
                <a:latin typeface="Tahoma" pitchFamily="34" charset="0"/>
              </a:rPr>
              <a:t>)</a:t>
            </a:r>
            <a:r>
              <a:rPr lang="en-US" dirty="0">
                <a:latin typeface="Tahoma" pitchFamily="34" charset="0"/>
              </a:rPr>
              <a:t>=c</a:t>
            </a:r>
          </a:p>
        </p:txBody>
      </p:sp>
      <p:pic>
        <p:nvPicPr>
          <p:cNvPr id="8203" name="Picture 11" descr="j00893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71952" y="1795465"/>
            <a:ext cx="1223963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6571415" y="1470025"/>
            <a:ext cx="575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Bob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6445250" y="1970088"/>
            <a:ext cx="762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D</a:t>
            </a:r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>
            <a:off x="5715000" y="2427288"/>
            <a:ext cx="730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5933742" y="1947863"/>
            <a:ext cx="290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c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7207250" y="24272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7579750" y="1927225"/>
            <a:ext cx="11721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D(</a:t>
            </a:r>
            <a:r>
              <a:rPr lang="en-US" dirty="0" err="1">
                <a:latin typeface="Tahoma" pitchFamily="34" charset="0"/>
              </a:rPr>
              <a:t>k,</a:t>
            </a:r>
            <a:r>
              <a:rPr lang="en-US" dirty="0" err="1" smtClean="0">
                <a:latin typeface="Tahoma" pitchFamily="34" charset="0"/>
              </a:rPr>
              <a:t>c</a:t>
            </a:r>
            <a:r>
              <a:rPr lang="en-US" dirty="0" smtClean="0">
                <a:latin typeface="Tahoma" pitchFamily="34" charset="0"/>
              </a:rPr>
              <a:t>)</a:t>
            </a:r>
            <a:r>
              <a:rPr lang="en-US" dirty="0">
                <a:latin typeface="Tahoma" pitchFamily="34" charset="0"/>
              </a:rPr>
              <a:t>=m</a:t>
            </a:r>
          </a:p>
        </p:txBody>
      </p:sp>
      <p:cxnSp>
        <p:nvCxnSpPr>
          <p:cNvPr id="8210" name="Straight Arrow Connector 20"/>
          <p:cNvCxnSpPr>
            <a:cxnSpLocks noChangeShapeType="1"/>
            <a:endCxn id="8199" idx="2"/>
          </p:cNvCxnSpPr>
          <p:nvPr/>
        </p:nvCxnSpPr>
        <p:spPr bwMode="auto">
          <a:xfrm rot="5400000" flipH="1" flipV="1">
            <a:off x="1430339" y="3030539"/>
            <a:ext cx="339725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211" name="Straight Arrow Connector 21"/>
          <p:cNvCxnSpPr>
            <a:cxnSpLocks noChangeShapeType="1"/>
          </p:cNvCxnSpPr>
          <p:nvPr/>
        </p:nvCxnSpPr>
        <p:spPr bwMode="auto">
          <a:xfrm rot="5400000" flipH="1" flipV="1">
            <a:off x="6689725" y="3063875"/>
            <a:ext cx="338139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3" name="TextBox 22"/>
          <p:cNvSpPr txBox="1"/>
          <p:nvPr/>
        </p:nvSpPr>
        <p:spPr>
          <a:xfrm>
            <a:off x="1414464" y="3124201"/>
            <a:ext cx="296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k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72263" y="3119437"/>
            <a:ext cx="296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k</a:t>
            </a:r>
          </a:p>
        </p:txBody>
      </p:sp>
      <p:cxnSp>
        <p:nvCxnSpPr>
          <p:cNvPr id="8214" name="Straight Arrow Connector 27"/>
          <p:cNvCxnSpPr>
            <a:cxnSpLocks noChangeShapeType="1"/>
          </p:cNvCxnSpPr>
          <p:nvPr/>
        </p:nvCxnSpPr>
        <p:spPr bwMode="auto">
          <a:xfrm>
            <a:off x="1981200" y="2438401"/>
            <a:ext cx="2057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="" xmlns:p14="http://schemas.microsoft.com/office/powerpoint/2010/main" val="204387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&amp; Assumptions</a:t>
            </a: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05000"/>
            <a:ext cx="8582025" cy="3459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3BCA-CA05-4CFA-8E96-D7EDCAC6D23B}" type="datetime1">
              <a:rPr lang="en-US" smtClean="0"/>
              <a:pPr/>
              <a:t>1/31/2013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© 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of Symmetric Crypto System</a:t>
            </a:r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95400"/>
            <a:ext cx="6705600" cy="5205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F243-2806-4F05-8AF2-72BA72A0B631}" type="datetime1">
              <a:rPr lang="en-US" smtClean="0"/>
              <a:pPr/>
              <a:t>1/31/2013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© 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2540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Crypto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25600"/>
            <a:ext cx="8915400" cy="4140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Secret key establishment: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Secure communication: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562600" y="22098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562600" y="19050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638800" y="25146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14"/>
          <p:cNvGrpSpPr/>
          <p:nvPr/>
        </p:nvGrpSpPr>
        <p:grpSpPr>
          <a:xfrm>
            <a:off x="5181600" y="2717802"/>
            <a:ext cx="1524000" cy="674131"/>
            <a:chOff x="5181600" y="2038351"/>
            <a:chExt cx="1524000" cy="505598"/>
          </a:xfrm>
        </p:grpSpPr>
        <p:sp>
          <p:nvSpPr>
            <p:cNvPr id="12" name="TextBox 11"/>
            <p:cNvSpPr txBox="1"/>
            <p:nvPr/>
          </p:nvSpPr>
          <p:spPr>
            <a:xfrm>
              <a:off x="5181600" y="2266950"/>
              <a:ext cx="1267014" cy="276999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dirty="0" smtClean="0"/>
                <a:t>ttacker???</a:t>
              </a:r>
              <a:endParaRPr lang="en-US" dirty="0"/>
            </a:p>
          </p:txBody>
        </p:sp>
        <p:cxnSp>
          <p:nvCxnSpPr>
            <p:cNvPr id="14" name="Elbow Connector 13"/>
            <p:cNvCxnSpPr>
              <a:stCxn id="12" idx="3"/>
            </p:cNvCxnSpPr>
            <p:nvPr/>
          </p:nvCxnSpPr>
          <p:spPr>
            <a:xfrm flipV="1">
              <a:off x="6448614" y="2038351"/>
              <a:ext cx="256986" cy="367100"/>
            </a:xfrm>
            <a:prstGeom prst="bentConnector2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391400" y="4358958"/>
            <a:ext cx="1295400" cy="17446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886201" y="4562157"/>
            <a:ext cx="1076739" cy="13208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322470" y="4546601"/>
            <a:ext cx="333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8153400" y="4749801"/>
            <a:ext cx="333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</a:t>
            </a:r>
            <a:endParaRPr lang="en-US" sz="2400" dirty="0"/>
          </a:p>
        </p:txBody>
      </p:sp>
      <p:grpSp>
        <p:nvGrpSpPr>
          <p:cNvPr id="7" name="Group 7"/>
          <p:cNvGrpSpPr/>
          <p:nvPr/>
        </p:nvGrpSpPr>
        <p:grpSpPr>
          <a:xfrm>
            <a:off x="4876801" y="4445001"/>
            <a:ext cx="2826415" cy="2010488"/>
            <a:chOff x="4876800" y="3333751"/>
            <a:chExt cx="2826415" cy="1507866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5410200" y="4171950"/>
              <a:ext cx="1600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5410200" y="3726418"/>
              <a:ext cx="1600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876800" y="4564618"/>
              <a:ext cx="2826415" cy="276999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onfidentiality and integrity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67400" y="3333751"/>
              <a:ext cx="838200" cy="346249"/>
            </a:xfrm>
            <a:prstGeom prst="rect">
              <a:avLst/>
            </a:prstGeom>
            <a:pattFill prst="openDmnd">
              <a:fgClr>
                <a:schemeClr val="bg1">
                  <a:lumMod val="50000"/>
                </a:schemeClr>
              </a:fgClr>
              <a:bgClr>
                <a:prstClr val="white"/>
              </a:bgClr>
            </a:patt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67400" y="3938886"/>
              <a:ext cx="838200" cy="346249"/>
            </a:xfrm>
            <a:prstGeom prst="rect">
              <a:avLst/>
            </a:prstGeom>
            <a:pattFill prst="openDmnd">
              <a:fgClr>
                <a:schemeClr val="bg1">
                  <a:lumMod val="50000"/>
                </a:schemeClr>
              </a:fgClr>
              <a:bgClr>
                <a:prstClr val="white"/>
              </a:bgClr>
            </a:patt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</a:t>
              </a:r>
              <a:r>
                <a:rPr lang="en-US" sz="2400" baseline="-25000" dirty="0"/>
                <a:t>2</a:t>
              </a:r>
            </a:p>
          </p:txBody>
        </p:sp>
      </p:grpSp>
      <p:grpSp>
        <p:nvGrpSpPr>
          <p:cNvPr id="8" name="Group 5"/>
          <p:cNvGrpSpPr/>
          <p:nvPr/>
        </p:nvGrpSpPr>
        <p:grpSpPr>
          <a:xfrm>
            <a:off x="4038601" y="1498600"/>
            <a:ext cx="1076739" cy="1320800"/>
            <a:chOff x="4038600" y="1123950"/>
            <a:chExt cx="1076739" cy="9906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4343400" y="1200150"/>
              <a:ext cx="6527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Alice</a:t>
              </a:r>
              <a:endParaRPr lang="en-US" dirty="0"/>
            </a:p>
          </p:txBody>
        </p:sp>
      </p:grpSp>
      <p:grpSp>
        <p:nvGrpSpPr>
          <p:cNvPr id="13" name="Group 6"/>
          <p:cNvGrpSpPr/>
          <p:nvPr/>
        </p:nvGrpSpPr>
        <p:grpSpPr>
          <a:xfrm>
            <a:off x="7543800" y="1295401"/>
            <a:ext cx="1295400" cy="1744647"/>
            <a:chOff x="7543800" y="971550"/>
            <a:chExt cx="1295400" cy="130848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7543800" y="971550"/>
              <a:ext cx="1295400" cy="1308485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8133569" y="1352550"/>
              <a:ext cx="5677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Bob</a:t>
              </a:r>
              <a:endParaRPr lang="en-US" dirty="0"/>
            </a:p>
          </p:txBody>
        </p:sp>
      </p:grpSp>
      <p:sp>
        <p:nvSpPr>
          <p:cNvPr id="31" name="Cloud Callout 30"/>
          <p:cNvSpPr/>
          <p:nvPr/>
        </p:nvSpPr>
        <p:spPr>
          <a:xfrm>
            <a:off x="7543800" y="177800"/>
            <a:ext cx="1600200" cy="1117600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Talking to Alice</a:t>
            </a:r>
            <a:endParaRPr lang="en-US" dirty="0"/>
          </a:p>
        </p:txBody>
      </p:sp>
      <p:sp>
        <p:nvSpPr>
          <p:cNvPr id="32" name="Cloud Callout 31"/>
          <p:cNvSpPr/>
          <p:nvPr/>
        </p:nvSpPr>
        <p:spPr>
          <a:xfrm>
            <a:off x="3657600" y="279400"/>
            <a:ext cx="1600200" cy="1117600"/>
          </a:xfrm>
          <a:prstGeom prst="cloudCallout">
            <a:avLst>
              <a:gd name="adj1" fmla="val 18056"/>
              <a:gd name="adj2" fmla="val 62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Talking to Bob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0501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ChangeArrowheads="1"/>
          </p:cNvSpPr>
          <p:nvPr/>
        </p:nvSpPr>
        <p:spPr bwMode="auto">
          <a:xfrm>
            <a:off x="1447800" y="2185988"/>
            <a:ext cx="6172200" cy="118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algn="ctr" defTabSz="762000">
              <a:lnSpc>
                <a:spcPct val="90000"/>
              </a:lnSpc>
              <a:spcBef>
                <a:spcPct val="50000"/>
              </a:spcBef>
              <a:defRPr/>
            </a:pPr>
            <a:r>
              <a:rPr kumimoji="1" lang="en-US" altLang="ko-KR" sz="3200" b="1" u="sng" dirty="0" err="1">
                <a:solidFill>
                  <a:srgbClr val="92D050"/>
                </a:solidFill>
                <a:ea typeface="굴림" pitchFamily="50" charset="-127"/>
              </a:rPr>
              <a:t>Kerchhoff’s</a:t>
            </a:r>
            <a:r>
              <a:rPr kumimoji="1" lang="en-US" altLang="ko-KR" sz="3200" b="1" u="sng" dirty="0">
                <a:solidFill>
                  <a:srgbClr val="92D050"/>
                </a:solidFill>
                <a:ea typeface="굴림" pitchFamily="50" charset="-127"/>
              </a:rPr>
              <a:t> Principle</a:t>
            </a:r>
          </a:p>
          <a:p>
            <a:pPr algn="ctr" defTabSz="762000">
              <a:lnSpc>
                <a:spcPct val="90000"/>
              </a:lnSpc>
              <a:spcBef>
                <a:spcPct val="50000"/>
              </a:spcBef>
              <a:defRPr/>
            </a:pPr>
            <a:endParaRPr kumimoji="1" lang="en-US" altLang="ko-KR" sz="3200" b="1" dirty="0">
              <a:solidFill>
                <a:schemeClr val="accent6">
                  <a:lumMod val="75000"/>
                </a:schemeClr>
              </a:solidFill>
              <a:ea typeface="굴림" pitchFamily="50" charset="-127"/>
            </a:endParaRPr>
          </a:p>
        </p:txBody>
      </p:sp>
      <p:sp>
        <p:nvSpPr>
          <p:cNvPr id="19459" name="Text Box 7"/>
          <p:cNvSpPr txBox="1">
            <a:spLocks noChangeArrowheads="1"/>
          </p:cNvSpPr>
          <p:nvPr/>
        </p:nvSpPr>
        <p:spPr bwMode="auto">
          <a:xfrm>
            <a:off x="1143000" y="2819400"/>
            <a:ext cx="6894513" cy="1089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ko-KR" sz="2400">
                <a:latin typeface="Franklin Gothic Medium" pitchFamily="34" charset="0"/>
                <a:ea typeface="Gulim" pitchFamily="34" charset="-127"/>
              </a:rPr>
              <a:t>“Encryption algorithms being used should be assumed to be publicly known and the security of the algorithm should reside only in the key chosen”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0D9D-B7AA-43D0-BBE8-7167F5F2480A}" type="datetime1">
              <a:rPr lang="en-US" smtClean="0"/>
              <a:pPr/>
              <a:t>1/31/2013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But crypto can do much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229600" cy="5461000"/>
          </a:xfrm>
        </p:spPr>
        <p:txBody>
          <a:bodyPr/>
          <a:lstStyle/>
          <a:p>
            <a:r>
              <a:rPr lang="en-US" dirty="0" smtClean="0"/>
              <a:t>Digital signatures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Anonymous communication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553200" y="1193800"/>
            <a:ext cx="1828800" cy="3454400"/>
            <a:chOff x="5486400" y="895350"/>
            <a:chExt cx="1828800" cy="25908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62600" y="1047750"/>
              <a:ext cx="1676400" cy="1788160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5715000" y="2724150"/>
              <a:ext cx="1371600" cy="533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Alice signature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486400" y="895350"/>
              <a:ext cx="1828800" cy="25908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90601" y="4940685"/>
            <a:ext cx="1076739" cy="1320800"/>
            <a:chOff x="4038600" y="1123950"/>
            <a:chExt cx="1076739" cy="9906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6527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Alice</a:t>
              </a:r>
              <a:endParaRPr lang="en-US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4534269" y="5042285"/>
            <a:ext cx="914400" cy="123151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2400669" y="5651885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00669" y="5347085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loud Callout 15"/>
          <p:cNvSpPr/>
          <p:nvPr/>
        </p:nvSpPr>
        <p:spPr>
          <a:xfrm>
            <a:off x="3315069" y="3924685"/>
            <a:ext cx="2133600" cy="812800"/>
          </a:xfrm>
          <a:prstGeom prst="cloudCallout">
            <a:avLst>
              <a:gd name="adj1" fmla="val 18642"/>
              <a:gd name="adj2" fmla="val 9791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90"/>
                </a:solidFill>
              </a:rPr>
              <a:t>Who did I </a:t>
            </a:r>
            <a:br>
              <a:rPr lang="en-US" sz="1600" dirty="0" smtClean="0">
                <a:solidFill>
                  <a:srgbClr val="000090"/>
                </a:solidFill>
              </a:rPr>
            </a:br>
            <a:r>
              <a:rPr lang="en-US" sz="1600" dirty="0" smtClean="0">
                <a:solidFill>
                  <a:srgbClr val="000090"/>
                </a:solidFill>
              </a:rPr>
              <a:t>just talk to?</a:t>
            </a:r>
            <a:endParaRPr lang="en-US" sz="1600" dirty="0">
              <a:solidFill>
                <a:srgbClr val="00009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53000" y="535940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Bob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262331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7"/>
          <p:cNvGrpSpPr/>
          <p:nvPr/>
        </p:nvGrpSpPr>
        <p:grpSpPr>
          <a:xfrm>
            <a:off x="2514600" y="4216400"/>
            <a:ext cx="1076739" cy="1320800"/>
            <a:chOff x="4038600" y="1123950"/>
            <a:chExt cx="1076739" cy="99060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4343400" y="1200150"/>
              <a:ext cx="6527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Alice</a:t>
              </a:r>
              <a:endParaRPr lang="en-US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Anonymous digital cash</a:t>
            </a:r>
          </a:p>
          <a:p>
            <a:pPr lvl="1"/>
            <a:r>
              <a:rPr lang="en-US" dirty="0" smtClean="0"/>
              <a:t>Can I spend a “digital coin” without anyone knowing who I am?</a:t>
            </a:r>
          </a:p>
          <a:p>
            <a:pPr lvl="1"/>
            <a:r>
              <a:rPr lang="en-US" dirty="0" smtClean="0"/>
              <a:t>How to prevent double spending?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But crypto can do much more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2999" y="4241800"/>
            <a:ext cx="672370" cy="9906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3657599" y="48514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loud Callout 13"/>
          <p:cNvSpPr/>
          <p:nvPr/>
        </p:nvSpPr>
        <p:spPr>
          <a:xfrm>
            <a:off x="5714999" y="4038600"/>
            <a:ext cx="1447800" cy="812800"/>
          </a:xfrm>
          <a:prstGeom prst="cloudCallout">
            <a:avLst>
              <a:gd name="adj1" fmla="val -65569"/>
              <a:gd name="adj2" fmla="val 7291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90"/>
                </a:solidFill>
              </a:rPr>
              <a:t>Who was that?</a:t>
            </a:r>
            <a:endParaRPr lang="en-US" sz="1600" dirty="0">
              <a:solidFill>
                <a:srgbClr val="00009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70293" y="444500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grpSp>
        <p:nvGrpSpPr>
          <p:cNvPr id="6" name="Group 9"/>
          <p:cNvGrpSpPr/>
          <p:nvPr/>
        </p:nvGrpSpPr>
        <p:grpSpPr>
          <a:xfrm>
            <a:off x="1828800" y="4140200"/>
            <a:ext cx="798713" cy="1219200"/>
            <a:chOff x="1371600" y="4152900"/>
            <a:chExt cx="798713" cy="9144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4000" y="4400550"/>
              <a:ext cx="646313" cy="66675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371600" y="4152900"/>
              <a:ext cx="498855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1$</a:t>
              </a:r>
              <a:endParaRPr lang="en-US" sz="2400" b="1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581399" y="4772528"/>
            <a:ext cx="1423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(anon. comm.)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318036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81481E-6 L 0.30643 4.81481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Elections</a:t>
            </a:r>
          </a:p>
          <a:p>
            <a:r>
              <a:rPr lang="en-US" dirty="0" smtClean="0"/>
              <a:t>Private auctions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3886201" y="1896533"/>
            <a:ext cx="371355" cy="922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4610101" y="1896533"/>
            <a:ext cx="371355" cy="922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5334001" y="1896533"/>
            <a:ext cx="371355" cy="9228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6057901" y="1896533"/>
            <a:ext cx="371355" cy="9228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6781801" y="1896533"/>
            <a:ext cx="371355" cy="9228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5170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Elections</a:t>
            </a:r>
          </a:p>
          <a:p>
            <a:r>
              <a:rPr lang="en-US" dirty="0" smtClean="0"/>
              <a:t>Private auctions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Secure multi-party computation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Protocols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4610101" y="1896533"/>
            <a:ext cx="371355" cy="922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5334001" y="1896533"/>
            <a:ext cx="371355" cy="9228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6057901" y="1896533"/>
            <a:ext cx="371355" cy="9228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6781801" y="1896533"/>
            <a:ext cx="371355" cy="9228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3733800"/>
            <a:ext cx="76835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Goal:   compute   f(x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x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, x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pPr>
              <a:tabLst>
                <a:tab pos="1092200" algn="l"/>
              </a:tabLst>
            </a:pPr>
            <a:endParaRPr lang="en-US" sz="2400" dirty="0" smtClean="0"/>
          </a:p>
          <a:p>
            <a:pPr>
              <a:tabLst>
                <a:tab pos="1092200" algn="l"/>
              </a:tabLst>
            </a:pPr>
            <a:r>
              <a:rPr lang="en-US" sz="2400" dirty="0" smtClean="0"/>
              <a:t>“</a:t>
            </a:r>
            <a:r>
              <a:rPr lang="en-US" sz="2400" dirty="0" err="1" smtClean="0"/>
              <a:t>Thm</a:t>
            </a:r>
            <a:r>
              <a:rPr lang="en-US" sz="2400" dirty="0" smtClean="0"/>
              <a:t>:”   anything that can done with trusted auth. can also </a:t>
            </a:r>
            <a:br>
              <a:rPr lang="en-US" sz="2400" dirty="0" smtClean="0"/>
            </a:br>
            <a:r>
              <a:rPr lang="en-US" sz="2400" dirty="0" smtClean="0"/>
              <a:t>	be done without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638800" y="3530600"/>
            <a:ext cx="1143000" cy="101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rusted</a:t>
            </a:r>
            <a:br>
              <a:rPr lang="en-US" dirty="0" smtClean="0"/>
            </a:br>
            <a:r>
              <a:rPr lang="en-US" dirty="0" smtClean="0"/>
              <a:t>authority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119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z="2400" i="1" dirty="0" smtClean="0"/>
          </a:p>
          <a:p>
            <a:r>
              <a:rPr lang="en-US" sz="2400" dirty="0" smtClean="0"/>
              <a:t>Cryptography comes from Greek and it means hidden/secret (crypto) and writing (</a:t>
            </a:r>
            <a:r>
              <a:rPr lang="en-US" sz="2400" dirty="0" err="1" smtClean="0"/>
              <a:t>graphy</a:t>
            </a:r>
            <a:r>
              <a:rPr lang="en-US" sz="2400" dirty="0" smtClean="0"/>
              <a:t>) </a:t>
            </a:r>
          </a:p>
          <a:p>
            <a:pPr eaLnBrk="1" hangingPunct="1"/>
            <a:r>
              <a:rPr lang="en-US" sz="2400" i="1" dirty="0" smtClean="0"/>
              <a:t>The study of mathematical techniques related to aspects of information </a:t>
            </a:r>
            <a:r>
              <a:rPr lang="en-US" sz="2400" dirty="0" smtClean="0"/>
              <a:t>security such as confidentiality, data integrity, entity authentication, and data origin authentication.</a:t>
            </a:r>
            <a:endParaRPr lang="en-US" sz="2000" dirty="0" smtClean="0"/>
          </a:p>
          <a:p>
            <a:pPr eaLnBrk="1" hangingPunct="1"/>
            <a:r>
              <a:rPr lang="en-US" sz="2400" dirty="0" smtClean="0"/>
              <a:t>Cryptology is the art and science of making and breaking “secret codes”.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Cryptology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1D79-1BF0-40EB-BD6E-780AFDB8F26C}" type="datetime1">
              <a:rPr lang="en-US" smtClean="0"/>
              <a:pPr/>
              <a:t>1/31/2013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© 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Privately outsourcing computation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Zero knowledge (proof of knowledge)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Crypto magic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85732" y="2311400"/>
            <a:ext cx="1076739" cy="1320800"/>
            <a:chOff x="4038600" y="1123950"/>
            <a:chExt cx="1076739" cy="9906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343400" y="1200150"/>
              <a:ext cx="6527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Alice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400670" y="1905001"/>
            <a:ext cx="80823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earch</a:t>
            </a:r>
            <a:br>
              <a:rPr lang="en-US" dirty="0" smtClean="0"/>
            </a:br>
            <a:r>
              <a:rPr lang="en-US" dirty="0" smtClean="0"/>
              <a:t>query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3683925"/>
            <a:ext cx="990600" cy="4562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7772400" y="2413000"/>
            <a:ext cx="914400" cy="1231515"/>
          </a:xfrm>
          <a:prstGeom prst="rect">
            <a:avLst/>
          </a:prstGeom>
        </p:spPr>
      </p:pic>
      <p:sp>
        <p:nvSpPr>
          <p:cNvPr id="13" name="Cloud Callout 12"/>
          <p:cNvSpPr/>
          <p:nvPr/>
        </p:nvSpPr>
        <p:spPr>
          <a:xfrm>
            <a:off x="6553200" y="1295400"/>
            <a:ext cx="2133600" cy="812800"/>
          </a:xfrm>
          <a:prstGeom prst="cloudCallout">
            <a:avLst>
              <a:gd name="adj1" fmla="val 18642"/>
              <a:gd name="adj2" fmla="val 9791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90"/>
                </a:solidFill>
              </a:rPr>
              <a:t>What did she search for?</a:t>
            </a:r>
            <a:endParaRPr lang="en-US" sz="1600" dirty="0">
              <a:solidFill>
                <a:srgbClr val="00009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62201" y="3530600"/>
            <a:ext cx="81624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pSp>
        <p:nvGrpSpPr>
          <p:cNvPr id="15" name="Group 30"/>
          <p:cNvGrpSpPr/>
          <p:nvPr/>
        </p:nvGrpSpPr>
        <p:grpSpPr>
          <a:xfrm>
            <a:off x="2895600" y="4445001"/>
            <a:ext cx="4724400" cy="1816219"/>
            <a:chOff x="2895600" y="3333750"/>
            <a:chExt cx="4724400" cy="1362164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2895600" y="4476750"/>
              <a:ext cx="3505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325965" y="4095750"/>
              <a:ext cx="2502608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I know the factors of N !!</a:t>
              </a:r>
            </a:p>
            <a:p>
              <a:pPr algn="ctr">
                <a:spcBef>
                  <a:spcPts val="1200"/>
                </a:spcBef>
              </a:pPr>
              <a:r>
                <a:rPr lang="en-US" dirty="0"/>
                <a:t>p</a:t>
              </a:r>
              <a:r>
                <a:rPr lang="en-US" dirty="0" smtClean="0"/>
                <a:t>roof  π</a:t>
              </a:r>
              <a:endParaRPr lang="en-US" dirty="0"/>
            </a:p>
          </p:txBody>
        </p:sp>
        <p:sp>
          <p:nvSpPr>
            <p:cNvPr id="28" name="Cloud Callout 27"/>
            <p:cNvSpPr/>
            <p:nvPr/>
          </p:nvSpPr>
          <p:spPr>
            <a:xfrm>
              <a:off x="5715000" y="3333750"/>
              <a:ext cx="1905000" cy="609600"/>
            </a:xfrm>
            <a:prstGeom prst="cloudCallout">
              <a:avLst>
                <a:gd name="adj1" fmla="val 18642"/>
                <a:gd name="adj2" fmla="val 97917"/>
              </a:avLst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90"/>
                  </a:solidFill>
                </a:rPr>
                <a:t>???</a:t>
              </a:r>
              <a:endParaRPr lang="en-US" sz="1600" dirty="0">
                <a:solidFill>
                  <a:srgbClr val="000090"/>
                </a:solidFill>
              </a:endParaRPr>
            </a:p>
          </p:txBody>
        </p:sp>
      </p:grpSp>
      <p:grpSp>
        <p:nvGrpSpPr>
          <p:cNvPr id="16" name="Group 26"/>
          <p:cNvGrpSpPr/>
          <p:nvPr/>
        </p:nvGrpSpPr>
        <p:grpSpPr>
          <a:xfrm>
            <a:off x="4495800" y="2184320"/>
            <a:ext cx="2743200" cy="533480"/>
            <a:chOff x="4495800" y="1638240"/>
            <a:chExt cx="2743200" cy="40011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4495800" y="2038350"/>
              <a:ext cx="2743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105400" y="1638240"/>
              <a:ext cx="1194558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E[ query ]</a:t>
              </a:r>
              <a:endParaRPr lang="en-US" sz="2000" dirty="0"/>
            </a:p>
          </p:txBody>
        </p:sp>
      </p:grpSp>
      <p:grpSp>
        <p:nvGrpSpPr>
          <p:cNvPr id="19" name="Group 28"/>
          <p:cNvGrpSpPr/>
          <p:nvPr/>
        </p:nvGrpSpPr>
        <p:grpSpPr>
          <a:xfrm>
            <a:off x="4572000" y="2997122"/>
            <a:ext cx="2667000" cy="400111"/>
            <a:chOff x="4572000" y="2247840"/>
            <a:chExt cx="2667000" cy="300083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4572000" y="2266950"/>
              <a:ext cx="2667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029200" y="2247840"/>
              <a:ext cx="1293944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E[ results ]</a:t>
              </a:r>
              <a:endParaRPr lang="en-US" sz="2000" dirty="0"/>
            </a:p>
          </p:txBody>
        </p:sp>
      </p:grpSp>
      <p:cxnSp>
        <p:nvCxnSpPr>
          <p:cNvPr id="34" name="Straight Connector 33"/>
          <p:cNvCxnSpPr/>
          <p:nvPr/>
        </p:nvCxnSpPr>
        <p:spPr>
          <a:xfrm>
            <a:off x="0" y="429260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22"/>
          <p:cNvGrpSpPr/>
          <p:nvPr/>
        </p:nvGrpSpPr>
        <p:grpSpPr>
          <a:xfrm>
            <a:off x="609601" y="5359400"/>
            <a:ext cx="2219739" cy="1320800"/>
            <a:chOff x="609600" y="4019550"/>
            <a:chExt cx="2219739" cy="990600"/>
          </a:xfrm>
        </p:grpSpPr>
        <p:grpSp>
          <p:nvGrpSpPr>
            <p:cNvPr id="23" name="Group 19"/>
            <p:cNvGrpSpPr/>
            <p:nvPr/>
          </p:nvGrpSpPr>
          <p:grpSpPr>
            <a:xfrm>
              <a:off x="1752600" y="4019550"/>
              <a:ext cx="1076739" cy="990600"/>
              <a:chOff x="4038600" y="1123950"/>
              <a:chExt cx="1076739" cy="990600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4038600" y="1123950"/>
                <a:ext cx="1076739" cy="990600"/>
              </a:xfrm>
              <a:prstGeom prst="rect">
                <a:avLst/>
              </a:prstGeom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4343400" y="1200150"/>
                <a:ext cx="6527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Alice</a:t>
                </a:r>
                <a:endParaRPr lang="en-US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609600" y="4171950"/>
              <a:ext cx="963725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N=</a:t>
              </a:r>
              <a:r>
                <a:rPr lang="en-US" sz="2400" dirty="0" err="1" smtClean="0"/>
                <a:t>p∙q</a:t>
              </a:r>
              <a:endParaRPr lang="en-US" sz="2400" dirty="0"/>
            </a:p>
          </p:txBody>
        </p:sp>
      </p:grpSp>
      <p:grpSp>
        <p:nvGrpSpPr>
          <p:cNvPr id="27" name="Group 34"/>
          <p:cNvGrpSpPr/>
          <p:nvPr/>
        </p:nvGrpSpPr>
        <p:grpSpPr>
          <a:xfrm>
            <a:off x="6400800" y="5562600"/>
            <a:ext cx="1847268" cy="1219200"/>
            <a:chOff x="6400800" y="4171950"/>
            <a:chExt cx="1847268" cy="914400"/>
          </a:xfrm>
        </p:grpSpPr>
        <p:grpSp>
          <p:nvGrpSpPr>
            <p:cNvPr id="29" name="Group 15"/>
            <p:cNvGrpSpPr/>
            <p:nvPr/>
          </p:nvGrpSpPr>
          <p:grpSpPr>
            <a:xfrm>
              <a:off x="6400800" y="4171950"/>
              <a:ext cx="1066800" cy="914400"/>
              <a:chOff x="7543800" y="971550"/>
              <a:chExt cx="1295400" cy="1308485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flipH="1">
                <a:off x="7543800" y="971550"/>
                <a:ext cx="1295400" cy="1308485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8133569" y="1352550"/>
                <a:ext cx="689452" cy="396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Bob</a:t>
                </a:r>
                <a:endParaRPr lang="en-US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7848600" y="4171950"/>
              <a:ext cx="39946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22218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Cryptography is:</a:t>
            </a:r>
          </a:p>
          <a:p>
            <a:pPr lvl="1"/>
            <a:r>
              <a:rPr lang="en-US" dirty="0" smtClean="0"/>
              <a:t>A tremendous tool</a:t>
            </a:r>
          </a:p>
          <a:p>
            <a:pPr lvl="1"/>
            <a:r>
              <a:rPr lang="en-US" dirty="0" smtClean="0"/>
              <a:t>The basis for many security mechanisms</a:t>
            </a:r>
          </a:p>
          <a:p>
            <a:r>
              <a:rPr lang="en-US" dirty="0" smtClean="0"/>
              <a:t>Cryptography is not:</a:t>
            </a:r>
          </a:p>
          <a:p>
            <a:pPr lvl="1"/>
            <a:r>
              <a:rPr lang="en-US" dirty="0" smtClean="0"/>
              <a:t>The solution to all security problems</a:t>
            </a:r>
          </a:p>
          <a:p>
            <a:pPr lvl="1"/>
            <a:r>
              <a:rPr lang="en-US" dirty="0" smtClean="0"/>
              <a:t>Reliable unless implemented and used properly</a:t>
            </a:r>
          </a:p>
          <a:p>
            <a:pPr lvl="1"/>
            <a:r>
              <a:rPr lang="en-US" dirty="0" smtClean="0"/>
              <a:t>Something you should </a:t>
            </a:r>
            <a:r>
              <a:rPr lang="en-US" dirty="0" smtClean="0"/>
              <a:t>not try </a:t>
            </a:r>
            <a:r>
              <a:rPr lang="en-US" dirty="0" smtClean="0"/>
              <a:t>to invent yourself</a:t>
            </a:r>
          </a:p>
          <a:p>
            <a:pPr lvl="2"/>
            <a:r>
              <a:rPr lang="en-US" dirty="0" smtClean="0"/>
              <a:t>  many </a:t>
            </a:r>
            <a:r>
              <a:rPr lang="en-US" dirty="0" err="1" smtClean="0"/>
              <a:t>many</a:t>
            </a:r>
            <a:r>
              <a:rPr lang="en-US" dirty="0" smtClean="0"/>
              <a:t> examples of broken ad-hoc designs</a:t>
            </a: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Things to Remember (Again &amp; Again)!</a:t>
            </a:r>
          </a:p>
        </p:txBody>
      </p:sp>
    </p:spTree>
    <p:extLst>
      <p:ext uri="{BB962C8B-B14F-4D97-AF65-F5344CB8AC3E}">
        <p14:creationId xmlns="" xmlns:p14="http://schemas.microsoft.com/office/powerpoint/2010/main" val="111764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Cryptography: A Rigorous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three steps in cryptography:</a:t>
            </a:r>
          </a:p>
          <a:p>
            <a:endParaRPr lang="en-US" dirty="0"/>
          </a:p>
          <a:p>
            <a:r>
              <a:rPr lang="en-US" dirty="0" smtClean="0"/>
              <a:t>Precisely specify threat model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Propose a construction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Prove that breaking construction under </a:t>
            </a:r>
            <a:br>
              <a:rPr lang="en-US" dirty="0" smtClean="0"/>
            </a:br>
            <a:r>
              <a:rPr lang="en-US" dirty="0" smtClean="0"/>
              <a:t>threat mode will solve an underlying hard problem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5145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Cryptography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D95-4992-4E5D-AF56-A93E5DEBA45E}" type="datetime1">
              <a:rPr lang="en-US" smtClean="0"/>
              <a:pPr/>
              <a:t>1/31/2013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10 (MCS-NUST)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41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      Conventional</a:t>
            </a:r>
          </a:p>
          <a:p>
            <a:pPr lvl="1"/>
            <a:r>
              <a:rPr lang="en-US" altLang="ko-KR" smtClean="0"/>
              <a:t>Secret-Key	(</a:t>
            </a:r>
            <a:r>
              <a:rPr lang="en-US" altLang="ko-KR" smtClean="0">
                <a:sym typeface="Symbol" pitchFamily="18" charset="2"/>
              </a:rPr>
              <a:t> </a:t>
            </a:r>
            <a:r>
              <a:rPr lang="en-US" altLang="ko-KR" smtClean="0"/>
              <a:t>Public-Key)</a:t>
            </a:r>
          </a:p>
          <a:p>
            <a:pPr lvl="1"/>
            <a:r>
              <a:rPr lang="en-US" altLang="ko-KR" smtClean="0"/>
              <a:t>Single-Key	(</a:t>
            </a:r>
            <a:r>
              <a:rPr lang="en-US" altLang="ko-KR" smtClean="0">
                <a:sym typeface="Symbol" pitchFamily="18" charset="2"/>
              </a:rPr>
              <a:t> Two-</a:t>
            </a:r>
            <a:r>
              <a:rPr lang="en-US" altLang="ko-KR" smtClean="0"/>
              <a:t>Key)</a:t>
            </a:r>
          </a:p>
          <a:p>
            <a:pPr lvl="1"/>
            <a:r>
              <a:rPr lang="en-US" altLang="ko-KR" smtClean="0"/>
              <a:t>Symmetric	(</a:t>
            </a:r>
            <a:r>
              <a:rPr lang="en-US" altLang="ko-KR" smtClean="0">
                <a:sym typeface="Symbol" pitchFamily="18" charset="2"/>
              </a:rPr>
              <a:t> </a:t>
            </a:r>
            <a:r>
              <a:rPr lang="en-US" altLang="ko-KR" smtClean="0"/>
              <a:t>Asymmetric)</a:t>
            </a:r>
            <a:endParaRPr lang="en-US" altLang="ko-KR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Conventional Cryptosystem Model</a:t>
            </a:r>
            <a:endParaRPr lang="en-US" altLang="ko-KR" dirty="0"/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/>
          <a:srcRect l="914" t="385" r="1047" b="17529"/>
          <a:stretch>
            <a:fillRect/>
          </a:stretch>
        </p:blipFill>
        <p:spPr bwMode="auto">
          <a:xfrm>
            <a:off x="914400" y="1831975"/>
            <a:ext cx="7366000" cy="426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1" name="Rectangle 6"/>
          <p:cNvSpPr>
            <a:spLocks noChangeArrowheads="1"/>
          </p:cNvSpPr>
          <p:nvPr/>
        </p:nvSpPr>
        <p:spPr bwMode="auto">
          <a:xfrm>
            <a:off x="228600" y="1600200"/>
            <a:ext cx="3429000" cy="1069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/>
            <a:r>
              <a:rPr lang="en-US" altLang="ko-KR" sz="1600">
                <a:ea typeface="굴림" pitchFamily="50" charset="-127"/>
              </a:rPr>
              <a:t>Requirements</a:t>
            </a:r>
          </a:p>
          <a:p>
            <a:pPr marL="800100" lvl="1" indent="-342900">
              <a:buFontTx/>
              <a:buAutoNum type="arabicPeriod"/>
            </a:pPr>
            <a:r>
              <a:rPr lang="en-US" altLang="ko-KR" sz="1600">
                <a:ea typeface="굴림" pitchFamily="50" charset="-127"/>
              </a:rPr>
              <a:t> Strong encryption algorithm</a:t>
            </a:r>
          </a:p>
          <a:p>
            <a:pPr marL="800100" lvl="1" indent="-342900">
              <a:buFontTx/>
              <a:buAutoNum type="arabicPeriod"/>
            </a:pPr>
            <a:r>
              <a:rPr lang="en-US" altLang="ko-KR" sz="1600">
                <a:ea typeface="굴림" pitchFamily="50" charset="-127"/>
              </a:rPr>
              <a:t> Share of the secret key in a  </a:t>
            </a:r>
          </a:p>
          <a:p>
            <a:pPr marL="800100" lvl="1" indent="-342900"/>
            <a:r>
              <a:rPr lang="en-US" altLang="ko-KR" sz="1600">
                <a:ea typeface="굴림" pitchFamily="50" charset="-127"/>
              </a:rPr>
              <a:t>    secure fashion</a:t>
            </a:r>
            <a:endParaRPr lang="en-US" sz="160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5EC00C-2D64-4D03-9AB4-FF0D9D0FB3ED}" type="datetime1">
              <a:rPr lang="en-US" smtClean="0"/>
              <a:pPr>
                <a:defRPr/>
              </a:pPr>
              <a:t>1/31/2013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E8DB8-DCBF-4A68-BA4D-52342D237505}" type="slidenum">
              <a:rPr lang="en-GB" smtClean="0"/>
              <a:pPr>
                <a:defRPr/>
              </a:pPr>
              <a:t>44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Lectures by Ashraf Masood - - Applied Cryptography – MSIS 10 (MCS-NUST)</a:t>
            </a:r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33400" y="1676400"/>
            <a:ext cx="8386763" cy="3276600"/>
          </a:xfrm>
          <a:ln>
            <a:solidFill>
              <a:schemeClr val="tx2"/>
            </a:solidFill>
          </a:ln>
        </p:spPr>
        <p:txBody>
          <a:bodyPr/>
          <a:lstStyle/>
          <a:p>
            <a:pPr marL="457200" indent="-457200" defTabSz="762000" eaLnBrk="1" hangingPunct="1">
              <a:buFontTx/>
              <a:buNone/>
              <a:defRPr/>
            </a:pPr>
            <a:r>
              <a:rPr lang="en-US" altLang="ko-KR" sz="2000" b="1" i="1">
                <a:latin typeface="Trebuchet MS" pitchFamily="34" charset="0"/>
                <a:ea typeface="굴림" pitchFamily="50" charset="-127"/>
              </a:rPr>
              <a:t>A </a:t>
            </a:r>
            <a:r>
              <a:rPr lang="en-US" altLang="ko-KR" sz="2000" i="1">
                <a:latin typeface="Trebuchet MS" pitchFamily="34" charset="0"/>
                <a:ea typeface="굴림" pitchFamily="50" charset="-127"/>
              </a:rPr>
              <a:t>cryptosystem</a:t>
            </a:r>
            <a:r>
              <a:rPr lang="en-US" altLang="ko-KR" sz="2000" b="1" i="1">
                <a:latin typeface="Trebuchet MS" pitchFamily="34" charset="0"/>
                <a:ea typeface="굴림" pitchFamily="50" charset="-127"/>
              </a:rPr>
              <a:t> is a five-tuple (</a:t>
            </a:r>
            <a:r>
              <a:rPr lang="en-US" altLang="ko-KR" sz="2000" i="1">
                <a:latin typeface="Trebuchet MS" pitchFamily="34" charset="0"/>
                <a:ea typeface="굴림" pitchFamily="50" charset="-127"/>
              </a:rPr>
              <a:t>P</a:t>
            </a:r>
            <a:r>
              <a:rPr lang="en-US" altLang="ko-KR" sz="2000" b="1" i="1">
                <a:latin typeface="Trebuchet MS" pitchFamily="34" charset="0"/>
                <a:ea typeface="굴림" pitchFamily="50" charset="-127"/>
              </a:rPr>
              <a:t>, </a:t>
            </a:r>
            <a:r>
              <a:rPr lang="en-US" altLang="ko-KR" sz="2000" i="1">
                <a:latin typeface="Trebuchet MS" pitchFamily="34" charset="0"/>
                <a:ea typeface="굴림" pitchFamily="50" charset="-127"/>
              </a:rPr>
              <a:t>C</a:t>
            </a:r>
            <a:r>
              <a:rPr lang="en-US" altLang="ko-KR" sz="2000" b="1" i="1">
                <a:latin typeface="Trebuchet MS" pitchFamily="34" charset="0"/>
                <a:ea typeface="굴림" pitchFamily="50" charset="-127"/>
              </a:rPr>
              <a:t>, </a:t>
            </a:r>
            <a:r>
              <a:rPr lang="en-US" altLang="ko-KR" sz="2000" i="1">
                <a:latin typeface="Trebuchet MS" pitchFamily="34" charset="0"/>
                <a:ea typeface="굴림" pitchFamily="50" charset="-127"/>
              </a:rPr>
              <a:t>K</a:t>
            </a:r>
            <a:r>
              <a:rPr lang="en-US" altLang="ko-KR" sz="2000" b="1" i="1">
                <a:latin typeface="Trebuchet MS" pitchFamily="34" charset="0"/>
                <a:ea typeface="굴림" pitchFamily="50" charset="-127"/>
              </a:rPr>
              <a:t>, </a:t>
            </a:r>
            <a:r>
              <a:rPr lang="en-US" altLang="ko-KR" sz="2000" i="1">
                <a:latin typeface="Trebuchet MS" pitchFamily="34" charset="0"/>
                <a:ea typeface="굴림" pitchFamily="50" charset="-127"/>
              </a:rPr>
              <a:t>E</a:t>
            </a:r>
            <a:r>
              <a:rPr lang="en-US" altLang="ko-KR" sz="2000" b="1" i="1">
                <a:latin typeface="Trebuchet MS" pitchFamily="34" charset="0"/>
                <a:ea typeface="굴림" pitchFamily="50" charset="-127"/>
              </a:rPr>
              <a:t>, </a:t>
            </a:r>
            <a:r>
              <a:rPr lang="en-US" altLang="ko-KR" sz="2000" i="1">
                <a:latin typeface="Trebuchet MS" pitchFamily="34" charset="0"/>
                <a:ea typeface="굴림" pitchFamily="50" charset="-127"/>
              </a:rPr>
              <a:t>D</a:t>
            </a:r>
            <a:r>
              <a:rPr lang="en-US" altLang="ko-KR" sz="2000" b="1" i="1">
                <a:latin typeface="Trebuchet MS" pitchFamily="34" charset="0"/>
                <a:ea typeface="굴림" pitchFamily="50" charset="-127"/>
              </a:rPr>
              <a:t>), where following </a:t>
            </a:r>
          </a:p>
          <a:p>
            <a:pPr marL="457200" indent="-457200" defTabSz="762000" eaLnBrk="1" hangingPunct="1">
              <a:buFontTx/>
              <a:buNone/>
              <a:defRPr/>
            </a:pPr>
            <a:r>
              <a:rPr lang="en-US" altLang="ko-KR" sz="2000" b="1" i="1">
                <a:latin typeface="Trebuchet MS" pitchFamily="34" charset="0"/>
                <a:ea typeface="굴림" pitchFamily="50" charset="-127"/>
              </a:rPr>
              <a:t>conditions are satisfied :</a:t>
            </a:r>
          </a:p>
          <a:p>
            <a:pPr marL="800100" lvl="1" defTabSz="762000" eaLnBrk="1" hangingPunct="1">
              <a:buFontTx/>
              <a:buAutoNum type="arabicPeriod"/>
              <a:defRPr/>
            </a:pPr>
            <a:r>
              <a:rPr lang="en-US" altLang="ko-KR" sz="2000" i="1">
                <a:latin typeface="Trebuchet MS" pitchFamily="34" charset="0"/>
                <a:ea typeface="굴림" pitchFamily="50" charset="-127"/>
              </a:rPr>
              <a:t>  P</a:t>
            </a:r>
            <a:r>
              <a:rPr lang="en-US" altLang="ko-KR" sz="2000" b="1" i="1">
                <a:latin typeface="Trebuchet MS" pitchFamily="34" charset="0"/>
                <a:ea typeface="굴림" pitchFamily="50" charset="-127"/>
              </a:rPr>
              <a:t> is a finite set of possible </a:t>
            </a:r>
            <a:r>
              <a:rPr lang="en-US" altLang="ko-KR" sz="2000" i="1">
                <a:latin typeface="Trebuchet MS" pitchFamily="34" charset="0"/>
                <a:ea typeface="굴림" pitchFamily="50" charset="-127"/>
              </a:rPr>
              <a:t>plaintexts</a:t>
            </a:r>
          </a:p>
          <a:p>
            <a:pPr marL="800100" lvl="1" defTabSz="762000" eaLnBrk="1" hangingPunct="1">
              <a:buFontTx/>
              <a:buAutoNum type="arabicPeriod"/>
              <a:defRPr/>
            </a:pPr>
            <a:r>
              <a:rPr lang="en-US" altLang="ko-KR" sz="2000" i="1">
                <a:latin typeface="Trebuchet MS" pitchFamily="34" charset="0"/>
                <a:ea typeface="굴림" pitchFamily="50" charset="-127"/>
              </a:rPr>
              <a:t>  C</a:t>
            </a:r>
            <a:r>
              <a:rPr lang="en-US" altLang="ko-KR" sz="2000" b="1" i="1">
                <a:latin typeface="Trebuchet MS" pitchFamily="34" charset="0"/>
                <a:ea typeface="굴림" pitchFamily="50" charset="-127"/>
              </a:rPr>
              <a:t> is a finite set of possible </a:t>
            </a:r>
            <a:r>
              <a:rPr lang="en-US" altLang="ko-KR" sz="2000" i="1">
                <a:latin typeface="Trebuchet MS" pitchFamily="34" charset="0"/>
                <a:ea typeface="굴림" pitchFamily="50" charset="-127"/>
              </a:rPr>
              <a:t>ciphertexts</a:t>
            </a:r>
          </a:p>
          <a:p>
            <a:pPr marL="800100" lvl="1" defTabSz="762000" eaLnBrk="1" hangingPunct="1">
              <a:buFontTx/>
              <a:buAutoNum type="arabicPeriod"/>
              <a:defRPr/>
            </a:pPr>
            <a:r>
              <a:rPr lang="en-US" altLang="ko-KR" sz="2000" i="1">
                <a:latin typeface="Trebuchet MS" pitchFamily="34" charset="0"/>
                <a:ea typeface="굴림" pitchFamily="50" charset="-127"/>
              </a:rPr>
              <a:t>  K</a:t>
            </a:r>
            <a:r>
              <a:rPr lang="en-US" altLang="ko-KR" sz="2000" b="1" i="1">
                <a:latin typeface="Trebuchet MS" pitchFamily="34" charset="0"/>
                <a:ea typeface="굴림" pitchFamily="50" charset="-127"/>
              </a:rPr>
              <a:t>, the </a:t>
            </a:r>
            <a:r>
              <a:rPr lang="en-US" altLang="ko-KR" sz="2000" i="1">
                <a:latin typeface="Trebuchet MS" pitchFamily="34" charset="0"/>
                <a:ea typeface="굴림" pitchFamily="50" charset="-127"/>
              </a:rPr>
              <a:t>keyspace</a:t>
            </a:r>
            <a:r>
              <a:rPr lang="en-US" altLang="ko-KR" sz="2000" b="1" i="1">
                <a:latin typeface="Trebuchet MS" pitchFamily="34" charset="0"/>
                <a:ea typeface="굴림" pitchFamily="50" charset="-127"/>
              </a:rPr>
              <a:t>, is a finite set of possible </a:t>
            </a:r>
            <a:r>
              <a:rPr lang="en-US" altLang="ko-KR" sz="2000" i="1">
                <a:latin typeface="Trebuchet MS" pitchFamily="34" charset="0"/>
                <a:ea typeface="굴림" pitchFamily="50" charset="-127"/>
              </a:rPr>
              <a:t>keys</a:t>
            </a:r>
          </a:p>
          <a:p>
            <a:pPr marL="800100" lvl="1" defTabSz="762000" eaLnBrk="1" hangingPunct="1">
              <a:buFontTx/>
              <a:buAutoNum type="arabicPeriod"/>
              <a:defRPr/>
            </a:pPr>
            <a:r>
              <a:rPr lang="en-US" altLang="ko-KR" sz="2000" b="1" i="1">
                <a:latin typeface="Trebuchet MS" pitchFamily="34" charset="0"/>
                <a:ea typeface="굴림" pitchFamily="50" charset="-127"/>
              </a:rPr>
              <a:t>  For each K </a:t>
            </a:r>
            <a:r>
              <a:rPr lang="en-US" altLang="ko-KR" sz="2000" b="1" i="1">
                <a:latin typeface="Trebuchet MS" pitchFamily="34" charset="0"/>
                <a:ea typeface="굴림" pitchFamily="50" charset="-127"/>
                <a:sym typeface="Symbol" pitchFamily="18" charset="2"/>
              </a:rPr>
              <a:t></a:t>
            </a:r>
            <a:r>
              <a:rPr lang="en-US" altLang="ko-KR" sz="2000" b="1" i="1">
                <a:latin typeface="Trebuchet MS" pitchFamily="34" charset="0"/>
                <a:ea typeface="굴림" pitchFamily="50" charset="-127"/>
              </a:rPr>
              <a:t> </a:t>
            </a:r>
            <a:r>
              <a:rPr lang="en-US" altLang="ko-KR" sz="2000" i="1">
                <a:latin typeface="Trebuchet MS" pitchFamily="34" charset="0"/>
                <a:ea typeface="굴림" pitchFamily="50" charset="-127"/>
              </a:rPr>
              <a:t>K</a:t>
            </a:r>
            <a:r>
              <a:rPr lang="en-US" altLang="ko-KR" sz="2000" b="1" i="1">
                <a:latin typeface="Trebuchet MS" pitchFamily="34" charset="0"/>
                <a:ea typeface="굴림" pitchFamily="50" charset="-127"/>
              </a:rPr>
              <a:t>, there is an </a:t>
            </a:r>
            <a:r>
              <a:rPr lang="en-US" altLang="ko-KR" sz="2000" i="1">
                <a:latin typeface="Trebuchet MS" pitchFamily="34" charset="0"/>
                <a:ea typeface="굴림" pitchFamily="50" charset="-127"/>
              </a:rPr>
              <a:t>encryption algorithm</a:t>
            </a:r>
            <a:r>
              <a:rPr lang="en-US" altLang="ko-KR" sz="2000" b="1" i="1">
                <a:latin typeface="Trebuchet MS" pitchFamily="34" charset="0"/>
                <a:ea typeface="굴림" pitchFamily="50" charset="-127"/>
              </a:rPr>
              <a:t> E</a:t>
            </a:r>
            <a:r>
              <a:rPr lang="en-US" altLang="ko-KR" sz="2000" b="1" i="1" baseline="-30000">
                <a:latin typeface="Trebuchet MS" pitchFamily="34" charset="0"/>
                <a:ea typeface="굴림" pitchFamily="50" charset="-127"/>
              </a:rPr>
              <a:t>K</a:t>
            </a:r>
            <a:r>
              <a:rPr lang="en-US" altLang="ko-KR" sz="2000" b="1" i="1">
                <a:latin typeface="Trebuchet MS" pitchFamily="34" charset="0"/>
                <a:ea typeface="굴림" pitchFamily="50" charset="-127"/>
              </a:rPr>
              <a:t> </a:t>
            </a:r>
            <a:r>
              <a:rPr lang="en-US" altLang="ko-KR" sz="2000" b="1" i="1">
                <a:latin typeface="Trebuchet MS" pitchFamily="34" charset="0"/>
                <a:ea typeface="굴림" pitchFamily="50" charset="-127"/>
                <a:sym typeface="Symbol" pitchFamily="18" charset="2"/>
              </a:rPr>
              <a:t> </a:t>
            </a:r>
            <a:r>
              <a:rPr lang="en-US" altLang="ko-KR" sz="2000" i="1">
                <a:latin typeface="Trebuchet MS" pitchFamily="34" charset="0"/>
                <a:ea typeface="굴림" pitchFamily="50" charset="-127"/>
                <a:sym typeface="Symbol" pitchFamily="18" charset="2"/>
              </a:rPr>
              <a:t>E</a:t>
            </a:r>
            <a:r>
              <a:rPr lang="en-US" altLang="ko-KR" sz="2000" b="1" i="1">
                <a:latin typeface="Trebuchet MS" pitchFamily="34" charset="0"/>
                <a:ea typeface="굴림" pitchFamily="50" charset="-127"/>
                <a:sym typeface="Symbol" pitchFamily="18" charset="2"/>
              </a:rPr>
              <a:t> and a corresponding </a:t>
            </a:r>
            <a:r>
              <a:rPr lang="en-US" altLang="ko-KR" sz="2000" i="1">
                <a:latin typeface="Trebuchet MS" pitchFamily="34" charset="0"/>
                <a:ea typeface="굴림" pitchFamily="50" charset="-127"/>
                <a:sym typeface="Symbol" pitchFamily="18" charset="2"/>
              </a:rPr>
              <a:t>decryption algorithm</a:t>
            </a:r>
            <a:r>
              <a:rPr lang="en-US" altLang="ko-KR" sz="2000" b="1" i="1">
                <a:latin typeface="Trebuchet MS" pitchFamily="34" charset="0"/>
                <a:ea typeface="굴림" pitchFamily="50" charset="-127"/>
                <a:sym typeface="Symbol" pitchFamily="18" charset="2"/>
              </a:rPr>
              <a:t> </a:t>
            </a:r>
            <a:r>
              <a:rPr lang="en-US" altLang="ko-KR" sz="2000" b="1" i="1">
                <a:latin typeface="Trebuchet MS" pitchFamily="34" charset="0"/>
                <a:ea typeface="굴림" pitchFamily="50" charset="-127"/>
              </a:rPr>
              <a:t>D</a:t>
            </a:r>
            <a:r>
              <a:rPr lang="en-US" altLang="ko-KR" sz="2000" b="1" i="1" baseline="-30000">
                <a:latin typeface="Trebuchet MS" pitchFamily="34" charset="0"/>
                <a:ea typeface="굴림" pitchFamily="50" charset="-127"/>
              </a:rPr>
              <a:t>K</a:t>
            </a:r>
            <a:r>
              <a:rPr lang="en-US" altLang="ko-KR" sz="2000" b="1" i="1">
                <a:latin typeface="Trebuchet MS" pitchFamily="34" charset="0"/>
                <a:ea typeface="굴림" pitchFamily="50" charset="-127"/>
                <a:sym typeface="Symbol" pitchFamily="18" charset="2"/>
              </a:rPr>
              <a:t>  </a:t>
            </a:r>
            <a:r>
              <a:rPr lang="en-US" altLang="ko-KR" sz="2000" i="1">
                <a:latin typeface="Trebuchet MS" pitchFamily="34" charset="0"/>
                <a:ea typeface="굴림" pitchFamily="50" charset="-127"/>
                <a:sym typeface="Symbol" pitchFamily="18" charset="2"/>
              </a:rPr>
              <a:t>D</a:t>
            </a:r>
            <a:r>
              <a:rPr lang="en-US" altLang="ko-KR" sz="2000" b="1" i="1">
                <a:latin typeface="Trebuchet MS" pitchFamily="34" charset="0"/>
                <a:ea typeface="굴림" pitchFamily="50" charset="-127"/>
                <a:sym typeface="Symbol" pitchFamily="18" charset="2"/>
              </a:rPr>
              <a:t>.   Each </a:t>
            </a:r>
            <a:r>
              <a:rPr lang="en-US" altLang="ko-KR" sz="2000" b="1" i="1">
                <a:latin typeface="Trebuchet MS" pitchFamily="34" charset="0"/>
                <a:ea typeface="굴림" pitchFamily="50" charset="-127"/>
              </a:rPr>
              <a:t>E</a:t>
            </a:r>
            <a:r>
              <a:rPr lang="en-US" altLang="ko-KR" sz="2000" b="1" i="1" baseline="-30000">
                <a:latin typeface="Trebuchet MS" pitchFamily="34" charset="0"/>
                <a:ea typeface="굴림" pitchFamily="50" charset="-127"/>
              </a:rPr>
              <a:t>K</a:t>
            </a:r>
            <a:r>
              <a:rPr lang="en-US" altLang="ko-KR" sz="2000" b="1" i="1">
                <a:latin typeface="Trebuchet MS" pitchFamily="34" charset="0"/>
                <a:ea typeface="굴림" pitchFamily="50" charset="-127"/>
                <a:sym typeface="Symbol" pitchFamily="18" charset="2"/>
              </a:rPr>
              <a:t> : </a:t>
            </a:r>
            <a:r>
              <a:rPr lang="en-US" altLang="ko-KR" sz="2000" i="1">
                <a:latin typeface="Trebuchet MS" pitchFamily="34" charset="0"/>
                <a:ea typeface="굴림" pitchFamily="50" charset="-127"/>
                <a:sym typeface="Symbol" pitchFamily="18" charset="2"/>
              </a:rPr>
              <a:t>P</a:t>
            </a:r>
            <a:r>
              <a:rPr lang="en-US" altLang="ko-KR" sz="2000" b="1" i="1">
                <a:latin typeface="Trebuchet MS" pitchFamily="34" charset="0"/>
                <a:ea typeface="굴림" pitchFamily="50" charset="-127"/>
                <a:sym typeface="Symbol" pitchFamily="18" charset="2"/>
              </a:rPr>
              <a:t>  </a:t>
            </a:r>
            <a:r>
              <a:rPr lang="en-US" altLang="ko-KR" sz="2000" i="1">
                <a:latin typeface="Trebuchet MS" pitchFamily="34" charset="0"/>
                <a:ea typeface="굴림" pitchFamily="50" charset="-127"/>
                <a:sym typeface="Symbol" pitchFamily="18" charset="2"/>
              </a:rPr>
              <a:t>C</a:t>
            </a:r>
            <a:r>
              <a:rPr lang="en-US" altLang="ko-KR" sz="2000" b="1" i="1">
                <a:latin typeface="Trebuchet MS" pitchFamily="34" charset="0"/>
                <a:ea typeface="굴림" pitchFamily="50" charset="-127"/>
                <a:sym typeface="Symbol" pitchFamily="18" charset="2"/>
              </a:rPr>
              <a:t> and D</a:t>
            </a:r>
            <a:r>
              <a:rPr lang="en-US" altLang="ko-KR" sz="2000" b="1" i="1" baseline="-30000">
                <a:latin typeface="Trebuchet MS" pitchFamily="34" charset="0"/>
                <a:ea typeface="굴림" pitchFamily="50" charset="-127"/>
              </a:rPr>
              <a:t>K</a:t>
            </a:r>
            <a:r>
              <a:rPr lang="en-US" altLang="ko-KR" sz="2000" b="1" i="1">
                <a:latin typeface="Trebuchet MS" pitchFamily="34" charset="0"/>
                <a:ea typeface="굴림" pitchFamily="50" charset="-127"/>
                <a:sym typeface="Symbol" pitchFamily="18" charset="2"/>
              </a:rPr>
              <a:t> : </a:t>
            </a:r>
            <a:r>
              <a:rPr lang="en-US" altLang="ko-KR" sz="2000" i="1">
                <a:latin typeface="Trebuchet MS" pitchFamily="34" charset="0"/>
                <a:ea typeface="굴림" pitchFamily="50" charset="-127"/>
                <a:sym typeface="Symbol" pitchFamily="18" charset="2"/>
              </a:rPr>
              <a:t>C</a:t>
            </a:r>
            <a:r>
              <a:rPr lang="en-US" altLang="ko-KR" sz="2000" b="1" i="1">
                <a:latin typeface="Trebuchet MS" pitchFamily="34" charset="0"/>
                <a:ea typeface="굴림" pitchFamily="50" charset="-127"/>
                <a:sym typeface="Symbol" pitchFamily="18" charset="2"/>
              </a:rPr>
              <a:t>  </a:t>
            </a:r>
            <a:r>
              <a:rPr lang="en-US" altLang="ko-KR" sz="2000" i="1">
                <a:latin typeface="Trebuchet MS" pitchFamily="34" charset="0"/>
                <a:ea typeface="굴림" pitchFamily="50" charset="-127"/>
                <a:sym typeface="Symbol" pitchFamily="18" charset="2"/>
              </a:rPr>
              <a:t>P</a:t>
            </a:r>
            <a:r>
              <a:rPr lang="en-US" altLang="ko-KR" sz="2000" b="1" i="1">
                <a:latin typeface="Trebuchet MS" pitchFamily="34" charset="0"/>
                <a:ea typeface="굴림" pitchFamily="50" charset="-127"/>
                <a:sym typeface="Symbol" pitchFamily="18" charset="2"/>
              </a:rPr>
              <a:t> are functions such that      D</a:t>
            </a:r>
            <a:r>
              <a:rPr lang="en-US" altLang="ko-KR" sz="2000" b="1" i="1" baseline="-30000">
                <a:latin typeface="Trebuchet MS" pitchFamily="34" charset="0"/>
                <a:ea typeface="굴림" pitchFamily="50" charset="-127"/>
              </a:rPr>
              <a:t>K</a:t>
            </a:r>
            <a:r>
              <a:rPr lang="en-US" altLang="ko-KR" sz="2000" b="1" i="1">
                <a:latin typeface="Trebuchet MS" pitchFamily="34" charset="0"/>
                <a:ea typeface="굴림" pitchFamily="50" charset="-127"/>
              </a:rPr>
              <a:t>(E</a:t>
            </a:r>
            <a:r>
              <a:rPr lang="en-US" altLang="ko-KR" sz="2000" b="1" i="1" baseline="-30000">
                <a:latin typeface="Trebuchet MS" pitchFamily="34" charset="0"/>
                <a:ea typeface="굴림" pitchFamily="50" charset="-127"/>
              </a:rPr>
              <a:t>K</a:t>
            </a:r>
            <a:r>
              <a:rPr lang="en-US" altLang="ko-KR" sz="2000" b="1" i="1">
                <a:latin typeface="Trebuchet MS" pitchFamily="34" charset="0"/>
                <a:ea typeface="굴림" pitchFamily="50" charset="-127"/>
                <a:sym typeface="Symbol" pitchFamily="18" charset="2"/>
              </a:rPr>
              <a:t>(X)) = X for every plaintext X  </a:t>
            </a:r>
            <a:r>
              <a:rPr lang="en-US" altLang="ko-KR" sz="2000" i="1">
                <a:latin typeface="Trebuchet MS" pitchFamily="34" charset="0"/>
                <a:ea typeface="굴림" pitchFamily="50" charset="-127"/>
                <a:sym typeface="Symbol" pitchFamily="18" charset="2"/>
              </a:rPr>
              <a:t>P</a:t>
            </a:r>
            <a:r>
              <a:rPr lang="en-US" altLang="ko-KR" sz="2000" b="1" i="1">
                <a:latin typeface="Trebuchet MS" pitchFamily="34" charset="0"/>
                <a:ea typeface="굴림" pitchFamily="50" charset="-127"/>
                <a:sym typeface="Symbol" pitchFamily="18" charset="2"/>
              </a:rPr>
              <a:t>.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609600" y="228600"/>
            <a:ext cx="7742238" cy="790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685800" indent="-685800" algn="ctr" defTabSz="762000">
              <a:lnSpc>
                <a:spcPct val="90000"/>
              </a:lnSpc>
            </a:pPr>
            <a:r>
              <a:rPr kumimoji="1" lang="en-US" altLang="ko-KR" sz="5400" b="1">
                <a:solidFill>
                  <a:srgbClr val="FF6600"/>
                </a:solidFill>
                <a:latin typeface="Arial" charset="0"/>
                <a:ea typeface="굴림" pitchFamily="50" charset="-127"/>
              </a:rPr>
              <a:t>Cryptosystem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EC098C-1EA0-4691-9D4C-3B96F5648AA9}" type="datetime1">
              <a:rPr lang="en-US" smtClean="0"/>
              <a:pPr>
                <a:defRPr/>
              </a:pPr>
              <a:t>1/31/2013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E8DB8-DCBF-4A68-BA4D-52342D237505}" type="slidenum">
              <a:rPr lang="en-GB" smtClean="0"/>
              <a:pPr>
                <a:defRPr/>
              </a:pPr>
              <a:t>45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Lectures by Ashraf Masood - - Applied Cryptography – MSIS 10 (MCS-NUST)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7"/>
          <p:cNvSpPr txBox="1">
            <a:spLocks noChangeArrowheads="1"/>
          </p:cNvSpPr>
          <p:nvPr/>
        </p:nvSpPr>
        <p:spPr bwMode="auto">
          <a:xfrm>
            <a:off x="1143000" y="2819400"/>
            <a:ext cx="6894513" cy="1087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ko-KR" sz="2400">
                <a:latin typeface="Franklin Gothic Medium" pitchFamily="34" charset="0"/>
                <a:ea typeface="굴림" pitchFamily="50" charset="-127"/>
              </a:rPr>
              <a:t>“Encryption algorithms being used should be assumed to be publicly known and the security of the algorithm should reside only in the key chosen”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42A5-8B5E-45E5-93A7-9FF3C3B226B7}" type="datetime1">
              <a:rPr lang="en-US" smtClean="0"/>
              <a:pPr/>
              <a:t>1/31/2013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10 (MCS-NUST)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Kerchhoff’s</a:t>
            </a:r>
            <a:r>
              <a:rPr lang="en-US" altLang="ko-KR" dirty="0" smtClean="0"/>
              <a:t> Principle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Started with more of a steganography than Cryptography (being an art than a science).</a:t>
            </a:r>
          </a:p>
          <a:p>
            <a:r>
              <a:rPr lang="en-US" dirty="0" smtClean="0"/>
              <a:t>Prior to machines, manual cryptography involved one operation out of substitution, transposition or permutation (simple scientific functions)</a:t>
            </a:r>
          </a:p>
          <a:p>
            <a:r>
              <a:rPr lang="en-US" dirty="0" smtClean="0"/>
              <a:t>Prior to computers, mechanical/electromechanical machines implemented one layer of SP network (mix of art &amp; science)</a:t>
            </a:r>
          </a:p>
          <a:p>
            <a:r>
              <a:rPr lang="en-US" dirty="0" smtClean="0"/>
              <a:t>Post WW-II, computer based machines implemented multi-layered SP network</a:t>
            </a:r>
          </a:p>
          <a:p>
            <a:r>
              <a:rPr lang="en-US" dirty="0" smtClean="0"/>
              <a:t>Public-key cryptography </a:t>
            </a:r>
            <a:r>
              <a:rPr lang="en-US" dirty="0" err="1" smtClean="0"/>
              <a:t>revolutionalized</a:t>
            </a:r>
            <a:r>
              <a:rPr lang="en-US" dirty="0" smtClean="0"/>
              <a:t> the cryptography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707-9E42-4F82-A2F4-72CBE06CCB4C}" type="datetime1">
              <a:rPr lang="en-US" smtClean="0"/>
              <a:pPr/>
              <a:t>1/31/2013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10 (MCS-NUST)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Cryptography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Transposition ciphers jumble the letters of the message in a way that is designed to confuse the attacker, but can be un-jumbled by the intended recipient.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707-9E42-4F82-A2F4-72CBE06CCB4C}" type="datetime1">
              <a:rPr lang="en-US" smtClean="0"/>
              <a:pPr/>
              <a:t>1/31/2013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10 (MCS-NUST)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Transposition Cipher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597275"/>
            <a:ext cx="8763000" cy="234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One of the earliest recorded uses of cryptography was the Spartan </a:t>
            </a:r>
            <a:r>
              <a:rPr lang="en-US" sz="2400" dirty="0" err="1" smtClean="0"/>
              <a:t>scytale</a:t>
            </a:r>
            <a:r>
              <a:rPr lang="en-US" sz="2400" dirty="0" smtClean="0"/>
              <a:t> (circa 500 B.C.). </a:t>
            </a:r>
            <a:r>
              <a:rPr lang="en-US" sz="2400" b="1" dirty="0" smtClean="0"/>
              <a:t>A thin strip of parchment was wrapped helically around a </a:t>
            </a:r>
            <a:r>
              <a:rPr lang="en-US" sz="2400" dirty="0" smtClean="0"/>
              <a:t>cylindrical rod and the message was written across the rod, with each letter on a successive turn of the parchment. The strip was unwound and delivered to the receiver. The message could then be decrypted with the use of an identical cylindrical rod.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707-9E42-4F82-A2F4-72CBE06CCB4C}" type="datetime1">
              <a:rPr lang="en-US" smtClean="0"/>
              <a:pPr/>
              <a:t>1/31/2013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10 (MCS-NUST)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Transposition Cipher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 l="15056" t="6171" r="11981" b="8231"/>
          <a:stretch>
            <a:fillRect/>
          </a:stretch>
        </p:blipFill>
        <p:spPr bwMode="auto">
          <a:xfrm>
            <a:off x="3886200" y="4024086"/>
            <a:ext cx="4953000" cy="2452914"/>
          </a:xfrm>
          <a:prstGeom prst="wave">
            <a:avLst>
              <a:gd name="adj1" fmla="val 0"/>
              <a:gd name="adj2" fmla="val -10000"/>
            </a:avLst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371600"/>
          <a:ext cx="85344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5438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Information Security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113E-28B5-4AE1-A178-F64065326CD8}" type="datetime1">
              <a:rPr lang="en-US" smtClean="0"/>
              <a:pPr/>
              <a:t>1/31/2013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© 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ChangeArrowheads="1"/>
          </p:cNvSpPr>
          <p:nvPr/>
        </p:nvSpPr>
        <p:spPr bwMode="auto">
          <a:xfrm>
            <a:off x="228600" y="304800"/>
            <a:ext cx="830580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sz="4000" i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endParaRPr lang="ru-RU" sz="4000" b="1" i="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374791" name="Rectangle 7"/>
          <p:cNvSpPr>
            <a:spLocks noChangeArrowheads="1"/>
          </p:cNvSpPr>
          <p:nvPr/>
        </p:nvSpPr>
        <p:spPr bwMode="auto">
          <a:xfrm>
            <a:off x="457200" y="274638"/>
            <a:ext cx="79248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defRPr/>
            </a:pPr>
            <a:endParaRPr lang="ru-RU" sz="2000" i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aphicFrame>
        <p:nvGraphicFramePr>
          <p:cNvPr id="10242" name="Object 93"/>
          <p:cNvGraphicFramePr>
            <a:graphicFrameLocks noChangeAspect="1"/>
          </p:cNvGraphicFramePr>
          <p:nvPr/>
        </p:nvGraphicFramePr>
        <p:xfrm>
          <a:off x="1066800" y="1641475"/>
          <a:ext cx="6858000" cy="2016125"/>
        </p:xfrm>
        <a:graphic>
          <a:graphicData uri="http://schemas.openxmlformats.org/presentationml/2006/ole">
            <p:oleObj spid="_x0000_s107522" name="Bitmap Image" r:id="rId4" imgW="4667902" imgH="1371429" progId="PBrush">
              <p:embed/>
            </p:oleObj>
          </a:graphicData>
        </a:graphic>
      </p:graphicFrame>
      <p:sp>
        <p:nvSpPr>
          <p:cNvPr id="10245" name="Rectangle 94"/>
          <p:cNvSpPr>
            <a:spLocks noChangeArrowheads="1"/>
          </p:cNvSpPr>
          <p:nvPr/>
        </p:nvSpPr>
        <p:spPr bwMode="auto">
          <a:xfrm>
            <a:off x="457200" y="3838575"/>
            <a:ext cx="83820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sz="2400" i="0" dirty="0" smtClean="0">
              <a:solidFill>
                <a:srgbClr val="000000"/>
              </a:solidFill>
              <a:latin typeface="+mj-lt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400" i="0" dirty="0" smtClean="0">
                <a:solidFill>
                  <a:srgbClr val="000000"/>
                </a:solidFill>
                <a:latin typeface="+mj-lt"/>
              </a:rPr>
              <a:t>It </a:t>
            </a:r>
            <a:r>
              <a:rPr lang="en-US" sz="2400" i="0" dirty="0">
                <a:solidFill>
                  <a:srgbClr val="000000"/>
                </a:solidFill>
                <a:latin typeface="+mj-lt"/>
              </a:rPr>
              <a:t>was described in book by Giovanni </a:t>
            </a:r>
            <a:r>
              <a:rPr lang="en-US" sz="2400" i="0" dirty="0" err="1">
                <a:solidFill>
                  <a:srgbClr val="000000"/>
                </a:solidFill>
                <a:latin typeface="+mj-lt"/>
              </a:rPr>
              <a:t>Porta</a:t>
            </a:r>
            <a:r>
              <a:rPr lang="en-US" sz="2400" i="0" dirty="0">
                <a:solidFill>
                  <a:srgbClr val="000000"/>
                </a:solidFill>
                <a:latin typeface="+mj-lt"/>
              </a:rPr>
              <a:t> written in 1563.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sz="2400" i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0246" name="Rectangle 95"/>
          <p:cNvSpPr>
            <a:spLocks noChangeArrowheads="1"/>
          </p:cNvSpPr>
          <p:nvPr/>
        </p:nvSpPr>
        <p:spPr bwMode="auto">
          <a:xfrm>
            <a:off x="838200" y="1524000"/>
            <a:ext cx="7315200" cy="2209800"/>
          </a:xfrm>
          <a:prstGeom prst="rect">
            <a:avLst/>
          </a:prstGeom>
          <a:solidFill>
            <a:srgbClr val="FF0000">
              <a:alpha val="32156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Permutation Cipher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5C17-961F-40D1-875F-E5E6ADC94262}" type="datetime1">
              <a:rPr lang="en-US" smtClean="0"/>
              <a:pPr/>
              <a:t>1/31/2013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10 (MCS-NUST)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1" name="Rectangle 3"/>
          <p:cNvSpPr>
            <a:spLocks noChangeArrowheads="1"/>
          </p:cNvSpPr>
          <p:nvPr/>
        </p:nvSpPr>
        <p:spPr bwMode="auto">
          <a:xfrm>
            <a:off x="457200" y="274638"/>
            <a:ext cx="79248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defRPr/>
            </a:pPr>
            <a:endParaRPr lang="ru-RU" sz="2000" i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685800" y="1560513"/>
            <a:ext cx="7620000" cy="514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FontTx/>
              <a:buChar char="•"/>
            </a:pPr>
            <a:r>
              <a:rPr lang="en-US" sz="2000" i="0" dirty="0">
                <a:solidFill>
                  <a:srgbClr val="000000"/>
                </a:solidFill>
                <a:latin typeface="Verdana" pitchFamily="34" charset="0"/>
              </a:rPr>
              <a:t>In order to use the cipher a permutation has to be defined. Let us use the following permutation as example: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sz="2000" i="0" dirty="0">
              <a:solidFill>
                <a:srgbClr val="000000"/>
              </a:solidFill>
              <a:latin typeface="Verdana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sz="2000" i="0" dirty="0">
              <a:solidFill>
                <a:srgbClr val="000000"/>
              </a:solidFill>
              <a:latin typeface="Verdana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sz="2000" i="0" dirty="0">
              <a:solidFill>
                <a:srgbClr val="000000"/>
              </a:solidFill>
              <a:latin typeface="Verdana" pitchFamily="34" charset="0"/>
            </a:endParaRPr>
          </a:p>
          <a:p>
            <a:pPr marL="342900" indent="-342900" algn="just" eaLnBrk="1" hangingPunct="1">
              <a:spcBef>
                <a:spcPct val="20000"/>
              </a:spcBef>
              <a:buFontTx/>
              <a:buChar char="•"/>
            </a:pPr>
            <a:r>
              <a:rPr lang="en-US" sz="2000" i="0" dirty="0">
                <a:solidFill>
                  <a:srgbClr val="000000"/>
                </a:solidFill>
                <a:latin typeface="Verdana" pitchFamily="34" charset="0"/>
              </a:rPr>
              <a:t>Since </a:t>
            </a:r>
            <a:r>
              <a:rPr lang="en-US" sz="2000" dirty="0">
                <a:solidFill>
                  <a:srgbClr val="000000"/>
                </a:solidFill>
                <a:latin typeface="Verdana" pitchFamily="34" charset="0"/>
              </a:rPr>
              <a:t>m = </a:t>
            </a:r>
            <a:r>
              <a:rPr lang="en-US" sz="2000" i="0" dirty="0">
                <a:solidFill>
                  <a:srgbClr val="000000"/>
                </a:solidFill>
                <a:latin typeface="Verdana" pitchFamily="34" charset="0"/>
              </a:rPr>
              <a:t>6, the original message has to be broken on </a:t>
            </a:r>
            <a:r>
              <a:rPr lang="en-US" sz="2000" dirty="0">
                <a:solidFill>
                  <a:srgbClr val="000000"/>
                </a:solidFill>
                <a:latin typeface="Verdana" pitchFamily="34" charset="0"/>
              </a:rPr>
              <a:t>n</a:t>
            </a:r>
            <a:r>
              <a:rPr lang="en-US" sz="2000" i="0" dirty="0">
                <a:solidFill>
                  <a:srgbClr val="000000"/>
                </a:solidFill>
                <a:latin typeface="Verdana" pitchFamily="34" charset="0"/>
              </a:rPr>
              <a:t> groups of six letters each. If last group is shorter, necessary number of dummy letters can be appended to the end.</a:t>
            </a:r>
          </a:p>
          <a:p>
            <a:pPr marL="342900" indent="-342900" algn="just" eaLnBrk="1" hangingPunct="1">
              <a:spcBef>
                <a:spcPct val="20000"/>
              </a:spcBef>
              <a:buFontTx/>
              <a:buChar char="•"/>
            </a:pPr>
            <a:r>
              <a:rPr lang="en-US" sz="2000" i="0" dirty="0">
                <a:solidFill>
                  <a:srgbClr val="000000"/>
                </a:solidFill>
                <a:latin typeface="Verdana" pitchFamily="34" charset="0"/>
              </a:rPr>
              <a:t>Each group is rearranged according to the permutation defined previously.</a:t>
            </a:r>
          </a:p>
          <a:p>
            <a:pPr marL="342900" indent="-342900" algn="just" eaLnBrk="1" hangingPunct="1">
              <a:spcBef>
                <a:spcPct val="20000"/>
              </a:spcBef>
              <a:buFontTx/>
              <a:buChar char="•"/>
            </a:pPr>
            <a:r>
              <a:rPr lang="en-US" sz="2000" i="0" dirty="0">
                <a:solidFill>
                  <a:srgbClr val="000000"/>
                </a:solidFill>
                <a:latin typeface="Verdana" pitchFamily="34" charset="0"/>
              </a:rPr>
              <a:t>To decrypt a </a:t>
            </a:r>
            <a:r>
              <a:rPr lang="en-US" sz="2000" i="0" dirty="0" err="1">
                <a:solidFill>
                  <a:srgbClr val="000000"/>
                </a:solidFill>
                <a:latin typeface="Verdana" pitchFamily="34" charset="0"/>
              </a:rPr>
              <a:t>ciphertext</a:t>
            </a:r>
            <a:r>
              <a:rPr lang="en-US" sz="2000" i="0" dirty="0">
                <a:solidFill>
                  <a:srgbClr val="000000"/>
                </a:solidFill>
                <a:latin typeface="Verdana" pitchFamily="34" charset="0"/>
              </a:rPr>
              <a:t> message inverse permutation should be applied in a similar way.</a:t>
            </a:r>
            <a:endParaRPr lang="ru-RU" sz="2000" i="0" dirty="0">
              <a:solidFill>
                <a:srgbClr val="000000"/>
              </a:solidFill>
              <a:latin typeface="Verdana" pitchFamily="34" charset="0"/>
            </a:endParaRPr>
          </a:p>
        </p:txBody>
      </p:sp>
      <p:graphicFrame>
        <p:nvGraphicFramePr>
          <p:cNvPr id="375813" name="Group 5"/>
          <p:cNvGraphicFramePr>
            <a:graphicFrameLocks noGrp="1"/>
          </p:cNvGraphicFramePr>
          <p:nvPr/>
        </p:nvGraphicFramePr>
        <p:xfrm>
          <a:off x="4408488" y="2713038"/>
          <a:ext cx="3287712" cy="792480"/>
        </p:xfrm>
        <a:graphic>
          <a:graphicData uri="http://schemas.openxmlformats.org/drawingml/2006/table">
            <a:tbl>
              <a:tblPr/>
              <a:tblGrid>
                <a:gridCol w="1149350"/>
                <a:gridCol w="361950"/>
                <a:gridCol w="354012"/>
                <a:gridCol w="357188"/>
                <a:gridCol w="354012"/>
                <a:gridCol w="354013"/>
                <a:gridCol w="357187"/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</a:t>
                      </a:r>
                      <a:endParaRPr kumimoji="0" lang="ru-RU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π</a:t>
                      </a:r>
                      <a:r>
                        <a:rPr kumimoji="0" lang="en-US" sz="2000" b="0" i="1" u="none" strike="noStrike" cap="none" normalizeH="0" baseline="5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-1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(c)</a:t>
                      </a:r>
                      <a:endParaRPr kumimoji="0" lang="ru-RU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75894" name="Group 86"/>
          <p:cNvGraphicFramePr>
            <a:graphicFrameLocks noGrp="1"/>
          </p:cNvGraphicFramePr>
          <p:nvPr/>
        </p:nvGraphicFramePr>
        <p:xfrm>
          <a:off x="1169988" y="2713038"/>
          <a:ext cx="3021012" cy="792480"/>
        </p:xfrm>
        <a:graphic>
          <a:graphicData uri="http://schemas.openxmlformats.org/drawingml/2006/table">
            <a:tbl>
              <a:tblPr/>
              <a:tblGrid>
                <a:gridCol w="842962"/>
                <a:gridCol w="401638"/>
                <a:gridCol w="354012"/>
                <a:gridCol w="357188"/>
                <a:gridCol w="354012"/>
                <a:gridCol w="354013"/>
                <a:gridCol w="357187"/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  <a:endParaRPr kumimoji="0" lang="ru-RU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π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(x)</a:t>
                      </a:r>
                      <a:endParaRPr kumimoji="0" lang="ru-RU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Permutation Cipher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386A-D616-4CB2-B71B-A0B8648226C4}" type="datetime1">
              <a:rPr lang="en-US" smtClean="0"/>
              <a:pPr/>
              <a:t>1/31/2013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10 (MCS-NUST)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9" name="Rectangle 3"/>
          <p:cNvSpPr>
            <a:spLocks noChangeArrowheads="1"/>
          </p:cNvSpPr>
          <p:nvPr/>
        </p:nvSpPr>
        <p:spPr bwMode="auto">
          <a:xfrm>
            <a:off x="457200" y="274638"/>
            <a:ext cx="79248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defRPr/>
            </a:pPr>
            <a:endParaRPr lang="ru-RU" sz="2000" i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aphicFrame>
        <p:nvGraphicFramePr>
          <p:cNvPr id="377990" name="Group 134"/>
          <p:cNvGraphicFramePr>
            <a:graphicFrameLocks noGrp="1"/>
          </p:cNvGraphicFramePr>
          <p:nvPr/>
        </p:nvGraphicFramePr>
        <p:xfrm>
          <a:off x="4979987" y="1981200"/>
          <a:ext cx="3021013" cy="792480"/>
        </p:xfrm>
        <a:graphic>
          <a:graphicData uri="http://schemas.openxmlformats.org/drawingml/2006/table">
            <a:tbl>
              <a:tblPr/>
              <a:tblGrid>
                <a:gridCol w="842963"/>
                <a:gridCol w="401637"/>
                <a:gridCol w="354013"/>
                <a:gridCol w="357187"/>
                <a:gridCol w="354013"/>
                <a:gridCol w="354012"/>
                <a:gridCol w="357188"/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  <a:endParaRPr kumimoji="0" lang="ru-RU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π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(x)</a:t>
                      </a:r>
                      <a:endParaRPr kumimoji="0" lang="ru-RU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154" name="Text Box 84"/>
          <p:cNvSpPr txBox="1">
            <a:spLocks noChangeArrowheads="1"/>
          </p:cNvSpPr>
          <p:nvPr/>
        </p:nvSpPr>
        <p:spPr bwMode="auto">
          <a:xfrm>
            <a:off x="822325" y="1484313"/>
            <a:ext cx="6281015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i="0" dirty="0">
                <a:solidFill>
                  <a:srgbClr val="000000"/>
                </a:solidFill>
              </a:rPr>
              <a:t>Suppose m=6, and the key is the following permutation </a:t>
            </a:r>
            <a:r>
              <a:rPr lang="el-GR" sz="2000" i="0" dirty="0">
                <a:solidFill>
                  <a:srgbClr val="000000"/>
                </a:solidFill>
              </a:rPr>
              <a:t>π</a:t>
            </a:r>
            <a:r>
              <a:rPr lang="en-US" sz="2000" i="0" dirty="0">
                <a:solidFill>
                  <a:srgbClr val="000000"/>
                </a:solidFill>
              </a:rPr>
              <a:t>:</a:t>
            </a:r>
            <a:endParaRPr lang="el-GR" sz="2000" i="0" dirty="0">
              <a:solidFill>
                <a:srgbClr val="000000"/>
              </a:solidFill>
            </a:endParaRPr>
          </a:p>
        </p:txBody>
      </p:sp>
      <p:graphicFrame>
        <p:nvGraphicFramePr>
          <p:cNvPr id="377989" name="Group 133"/>
          <p:cNvGraphicFramePr>
            <a:graphicFrameLocks noGrp="1"/>
          </p:cNvGraphicFramePr>
          <p:nvPr/>
        </p:nvGraphicFramePr>
        <p:xfrm>
          <a:off x="4446587" y="5638800"/>
          <a:ext cx="3630613" cy="792480"/>
        </p:xfrm>
        <a:graphic>
          <a:graphicData uri="http://schemas.openxmlformats.org/drawingml/2006/table">
            <a:tbl>
              <a:tblPr/>
              <a:tblGrid>
                <a:gridCol w="1057275"/>
                <a:gridCol w="438150"/>
                <a:gridCol w="425450"/>
                <a:gridCol w="428625"/>
                <a:gridCol w="425450"/>
                <a:gridCol w="427038"/>
                <a:gridCol w="428625"/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  <a:endParaRPr kumimoji="0" lang="ru-RU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Π</a:t>
                      </a:r>
                      <a:r>
                        <a:rPr kumimoji="0" lang="en-US" sz="20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-1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(x)</a:t>
                      </a:r>
                      <a:endParaRPr kumimoji="0" lang="ru-RU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177" name="Text Box 135"/>
          <p:cNvSpPr txBox="1">
            <a:spLocks noChangeArrowheads="1"/>
          </p:cNvSpPr>
          <p:nvPr/>
        </p:nvSpPr>
        <p:spPr bwMode="auto">
          <a:xfrm>
            <a:off x="609600" y="2971800"/>
            <a:ext cx="8229600" cy="32624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000" i="0" dirty="0">
                <a:solidFill>
                  <a:srgbClr val="000000"/>
                </a:solidFill>
              </a:rPr>
              <a:t>Now suppose we are given the plaintext:</a:t>
            </a:r>
          </a:p>
          <a:p>
            <a:pPr marL="342900" indent="-342900"/>
            <a:r>
              <a:rPr lang="en-US" sz="2000" dirty="0"/>
              <a:t>		</a:t>
            </a:r>
            <a:r>
              <a:rPr lang="en-US" sz="2400" b="1" dirty="0" err="1">
                <a:solidFill>
                  <a:srgbClr val="CC0099"/>
                </a:solidFill>
              </a:rPr>
              <a:t>shesellsseashellsbytheseashore</a:t>
            </a:r>
            <a:endParaRPr lang="en-US" sz="2400" b="1" dirty="0">
              <a:solidFill>
                <a:srgbClr val="CC0099"/>
              </a:solidFill>
            </a:endParaRPr>
          </a:p>
          <a:p>
            <a:pPr marL="342900" indent="-342900">
              <a:buFontTx/>
              <a:buChar char="•"/>
            </a:pPr>
            <a:r>
              <a:rPr lang="en-US" sz="2000" i="0" dirty="0">
                <a:solidFill>
                  <a:srgbClr val="000000"/>
                </a:solidFill>
              </a:rPr>
              <a:t>We first partition it into a group of 6:</a:t>
            </a:r>
          </a:p>
          <a:p>
            <a:pPr marL="342900" indent="-342900"/>
            <a:r>
              <a:rPr lang="en-US" sz="2000" dirty="0"/>
              <a:t>		</a:t>
            </a:r>
            <a:r>
              <a:rPr lang="en-US" sz="2400" b="1" dirty="0" err="1">
                <a:solidFill>
                  <a:srgbClr val="CC0099"/>
                </a:solidFill>
              </a:rPr>
              <a:t>shesel</a:t>
            </a:r>
            <a:r>
              <a:rPr lang="en-US" sz="2400" b="1" dirty="0">
                <a:solidFill>
                  <a:srgbClr val="CC0099"/>
                </a:solidFill>
              </a:rPr>
              <a:t>  </a:t>
            </a:r>
            <a:r>
              <a:rPr lang="en-US" sz="2400" b="1" dirty="0" err="1">
                <a:solidFill>
                  <a:srgbClr val="CC0099"/>
                </a:solidFill>
              </a:rPr>
              <a:t>lsseas</a:t>
            </a:r>
            <a:r>
              <a:rPr lang="en-US" sz="2400" b="1" dirty="0">
                <a:solidFill>
                  <a:srgbClr val="CC0099"/>
                </a:solidFill>
              </a:rPr>
              <a:t>  </a:t>
            </a:r>
            <a:r>
              <a:rPr lang="en-US" sz="2400" b="1" dirty="0" err="1">
                <a:solidFill>
                  <a:srgbClr val="CC0099"/>
                </a:solidFill>
              </a:rPr>
              <a:t>hellsb</a:t>
            </a:r>
            <a:r>
              <a:rPr lang="en-US" sz="2400" b="1" dirty="0">
                <a:solidFill>
                  <a:srgbClr val="CC0099"/>
                </a:solidFill>
              </a:rPr>
              <a:t>  </a:t>
            </a:r>
            <a:r>
              <a:rPr lang="en-US" sz="2400" b="1" dirty="0" err="1">
                <a:solidFill>
                  <a:srgbClr val="CC0099"/>
                </a:solidFill>
              </a:rPr>
              <a:t>ythese</a:t>
            </a:r>
            <a:r>
              <a:rPr lang="en-US" sz="2400" b="1" dirty="0">
                <a:solidFill>
                  <a:srgbClr val="CC0099"/>
                </a:solidFill>
              </a:rPr>
              <a:t>  ashore</a:t>
            </a:r>
            <a:r>
              <a:rPr lang="en-US" sz="2400" b="1" dirty="0"/>
              <a:t> </a:t>
            </a:r>
          </a:p>
          <a:p>
            <a:pPr marL="342900" indent="-342900">
              <a:buFontTx/>
              <a:buChar char="•"/>
            </a:pPr>
            <a:r>
              <a:rPr lang="en-US" sz="2000" i="0" dirty="0">
                <a:solidFill>
                  <a:srgbClr val="000000"/>
                </a:solidFill>
              </a:rPr>
              <a:t>Now each group of 6 letters is rearranged according to the permutation table </a:t>
            </a:r>
            <a:r>
              <a:rPr lang="el-GR" sz="2000" i="0" dirty="0">
                <a:solidFill>
                  <a:srgbClr val="000000"/>
                </a:solidFill>
              </a:rPr>
              <a:t>π</a:t>
            </a:r>
            <a:r>
              <a:rPr lang="en-US" sz="2000" i="0" dirty="0">
                <a:solidFill>
                  <a:srgbClr val="000000"/>
                </a:solidFill>
              </a:rPr>
              <a:t>:</a:t>
            </a:r>
          </a:p>
          <a:p>
            <a:pPr marL="342900" indent="-342900"/>
            <a:r>
              <a:rPr lang="en-US" sz="2000" dirty="0"/>
              <a:t>	        </a:t>
            </a:r>
            <a:r>
              <a:rPr lang="en-US" sz="2000" b="1" dirty="0">
                <a:solidFill>
                  <a:srgbClr val="CC0099"/>
                </a:solidFill>
              </a:rPr>
              <a:t>EESLSH  SALSES  LSHBLE  HSYEET HRAEOS</a:t>
            </a:r>
          </a:p>
          <a:p>
            <a:pPr marL="342900" indent="-342900">
              <a:buFontTx/>
              <a:buChar char="•"/>
            </a:pPr>
            <a:r>
              <a:rPr lang="en-US" sz="2000" i="0" dirty="0">
                <a:solidFill>
                  <a:srgbClr val="000000"/>
                </a:solidFill>
              </a:rPr>
              <a:t>This is </a:t>
            </a:r>
            <a:r>
              <a:rPr lang="en-US" sz="2000" i="0" dirty="0" err="1">
                <a:solidFill>
                  <a:srgbClr val="000000"/>
                </a:solidFill>
              </a:rPr>
              <a:t>ciphertext</a:t>
            </a:r>
            <a:r>
              <a:rPr lang="en-US" sz="2000" i="0" dirty="0">
                <a:solidFill>
                  <a:srgbClr val="000000"/>
                </a:solidFill>
              </a:rPr>
              <a:t>, which can be decrypted in a similar fashion using inversion permutation </a:t>
            </a:r>
            <a:r>
              <a:rPr lang="el-GR" sz="2000" i="0" dirty="0">
                <a:solidFill>
                  <a:srgbClr val="000000"/>
                </a:solidFill>
              </a:rPr>
              <a:t>π</a:t>
            </a:r>
            <a:r>
              <a:rPr lang="en-US" sz="2000" i="0" baseline="30000" dirty="0">
                <a:solidFill>
                  <a:srgbClr val="000000"/>
                </a:solidFill>
              </a:rPr>
              <a:t>-1</a:t>
            </a:r>
            <a:endParaRPr lang="el-GR" sz="2000" i="0" baseline="30000" dirty="0">
              <a:solidFill>
                <a:srgbClr val="000000"/>
              </a:solidFill>
            </a:endParaRPr>
          </a:p>
          <a:p>
            <a:pPr marL="342900" indent="-342900"/>
            <a:endParaRPr lang="el-GR" i="0" dirty="0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The Permutation Cipher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C852-BEDE-4814-9A0A-1353220DBE00}" type="datetime1">
              <a:rPr lang="en-US" smtClean="0"/>
              <a:pPr/>
              <a:t>1/31/2013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10 (MCS-NUST)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ChangeArrowheads="1"/>
          </p:cNvSpPr>
          <p:nvPr/>
        </p:nvSpPr>
        <p:spPr bwMode="auto">
          <a:xfrm>
            <a:off x="304800" y="3001963"/>
            <a:ext cx="8243888" cy="96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lnSpc>
                <a:spcPct val="90000"/>
              </a:lnSpc>
              <a:defRPr/>
            </a:pPr>
            <a:endParaRPr lang="en-US" sz="5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Cryptosystems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Mono-alphabetic Ciphers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39E9-CF20-4915-A6AA-F3CAD05CC5A3}" type="datetime1">
              <a:rPr lang="en-US" smtClean="0"/>
              <a:pPr/>
              <a:t>1/31/2013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Applied Cryptography – MSIS 11 (MCS-NUST)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integer modulo m, denoted by </a:t>
            </a:r>
            <a:r>
              <a:rPr lang="en-US" dirty="0" err="1" smtClean="0"/>
              <a:t>Zm</a:t>
            </a:r>
            <a:r>
              <a:rPr lang="en-US" dirty="0" smtClean="0"/>
              <a:t> is the set of integers {0,1,2,..,m-1} where addition, subtraction and multiplication is performed modulo m.</a:t>
            </a:r>
          </a:p>
          <a:p>
            <a:endParaRPr lang="en-US" dirty="0" smtClean="0"/>
          </a:p>
          <a:p>
            <a:r>
              <a:rPr lang="en-US" b="1" dirty="0" smtClean="0"/>
              <a:t>Examples:</a:t>
            </a:r>
            <a:r>
              <a:rPr lang="en-US" dirty="0" smtClean="0"/>
              <a:t> Z25 ≡ {0,1,2,…..,24}  </a:t>
            </a:r>
          </a:p>
          <a:p>
            <a:endParaRPr lang="en-US" dirty="0" smtClean="0"/>
          </a:p>
          <a:p>
            <a:r>
              <a:rPr lang="en-US" dirty="0" smtClean="0"/>
              <a:t>In Z25,     </a:t>
            </a:r>
          </a:p>
          <a:p>
            <a:r>
              <a:rPr lang="en-US" dirty="0" smtClean="0"/>
              <a:t>13 + 16 =4,  since 13+16=29≡4 (mod 25)</a:t>
            </a:r>
          </a:p>
          <a:p>
            <a:endParaRPr lang="en-US" dirty="0" smtClean="0"/>
          </a:p>
          <a:p>
            <a:r>
              <a:rPr lang="en-US" dirty="0" smtClean="0"/>
              <a:t>Similarly</a:t>
            </a:r>
          </a:p>
          <a:p>
            <a:r>
              <a:rPr lang="en-US" dirty="0" smtClean="0"/>
              <a:t>In Z25,     </a:t>
            </a:r>
          </a:p>
          <a:p>
            <a:r>
              <a:rPr lang="en-US" dirty="0" smtClean="0"/>
              <a:t>13.16 =8,  since 13.16=208≡8 (mod 25)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707-9E42-4F82-A2F4-72CBE06CCB4C}" type="datetime1">
              <a:rPr lang="en-US" smtClean="0"/>
              <a:pPr/>
              <a:t>1/31/2013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10 (MCS-NUST)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Touching the math a bit!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ChangeArrowheads="1"/>
          </p:cNvSpPr>
          <p:nvPr/>
        </p:nvSpPr>
        <p:spPr bwMode="auto">
          <a:xfrm>
            <a:off x="381000" y="258763"/>
            <a:ext cx="8243888" cy="96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lnSpc>
                <a:spcPct val="90000"/>
              </a:lnSpc>
              <a:defRPr/>
            </a:pPr>
            <a:endParaRPr lang="en-US" sz="40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5105400"/>
          </a:xfrm>
        </p:spPr>
        <p:txBody>
          <a:bodyPr/>
          <a:lstStyle/>
          <a:p>
            <a:pPr marL="342900" indent="-342900" algn="just"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The ciphers for which, once a key is chosen, each alphabetic character is mapped to a unique alphabetic character</a:t>
            </a:r>
          </a:p>
          <a:p>
            <a:pPr marL="342900" indent="-342900" algn="just">
              <a:buFontTx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 algn="just"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Examples of mono alphabetic ciphers include:</a:t>
            </a:r>
          </a:p>
          <a:p>
            <a:pPr marL="635508" lvl="1" indent="-342900" algn="just">
              <a:buFontTx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Transposition Cipher</a:t>
            </a:r>
          </a:p>
          <a:p>
            <a:pPr marL="635508" lvl="1" indent="-342900" algn="just">
              <a:buFontTx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Shift cipher </a:t>
            </a:r>
          </a:p>
          <a:p>
            <a:pPr marL="635508" lvl="1" indent="-342900" algn="just">
              <a:buFontTx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Substitution Cipher</a:t>
            </a:r>
          </a:p>
          <a:p>
            <a:pPr marL="635508" lvl="1" indent="-342900" algn="just">
              <a:buFontTx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Affine cipher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Monoalphabetic</a:t>
            </a:r>
            <a:r>
              <a:rPr lang="en-US" dirty="0" smtClean="0"/>
              <a:t>  Ciphers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094E-73EE-44D1-B2BD-A5EB4EAD2A7E}" type="datetime1">
              <a:rPr lang="en-US" smtClean="0"/>
              <a:pPr/>
              <a:t>1/31/2013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10 (MCS-NUST)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first convert the plaintext string into integers. The rule is: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     </a:t>
            </a:r>
            <a:r>
              <a:rPr lang="en-US" sz="2400" dirty="0" smtClean="0">
                <a:solidFill>
                  <a:srgbClr val="000000"/>
                </a:solidFill>
              </a:rPr>
              <a:t>a&lt;-&gt;</a:t>
            </a:r>
            <a:r>
              <a:rPr lang="en-US" sz="240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0,  </a:t>
            </a:r>
            <a:r>
              <a:rPr lang="en-US" sz="2400" dirty="0" smtClean="0">
                <a:solidFill>
                  <a:srgbClr val="000000"/>
                </a:solidFill>
              </a:rPr>
              <a:t>b&lt;-&gt;1, c&lt;-&gt;2, d&lt;-&gt;3, e&lt;-&gt;4, f&lt;-&gt;5, g&lt;-&gt;6, h&lt;-&gt;7, </a:t>
            </a:r>
            <a:r>
              <a:rPr lang="en-US" sz="2400" dirty="0" err="1" smtClean="0">
                <a:solidFill>
                  <a:srgbClr val="000000"/>
                </a:solidFill>
              </a:rPr>
              <a:t>i</a:t>
            </a:r>
            <a:r>
              <a:rPr lang="en-US" sz="2400" dirty="0" smtClean="0">
                <a:solidFill>
                  <a:srgbClr val="000000"/>
                </a:solidFill>
              </a:rPr>
              <a:t>&lt;-&gt;8, j&lt;-&gt;9, k&lt;-&gt;10, l&lt;-&gt;11, m&lt;-&gt;12,n&lt;-&gt;13, o&lt;-&gt;14, p&lt;-&gt;15,q&lt;-&gt;16, r&lt;-&gt;17, s&lt;-&gt;18,  t&lt;-&gt;19,  u&lt;-&gt;20,  v&lt;-&gt;21,  w&lt;-&gt;22,  x&lt;-&gt;23, y&lt;-&gt;24,  z&lt;-&gt;25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707-9E42-4F82-A2F4-72CBE06CCB4C}" type="datetime1">
              <a:rPr lang="en-US" smtClean="0"/>
              <a:pPr/>
              <a:t>1/31/2013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10 (MCS-NUST)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Cipher</a:t>
            </a:r>
            <a:endParaRPr lang="en-US" dirty="0"/>
          </a:p>
        </p:txBody>
      </p:sp>
      <p:pic>
        <p:nvPicPr>
          <p:cNvPr id="20787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6900" y="1600200"/>
            <a:ext cx="5524500" cy="1381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707-9E42-4F82-A2F4-72CBE06CCB4C}" type="datetime1">
              <a:rPr lang="en-US" smtClean="0"/>
              <a:pPr/>
              <a:t>1/31/2013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10 (MCS-NUST)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Shift Cipher Table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 t="4865"/>
          <a:stretch>
            <a:fillRect/>
          </a:stretch>
        </p:blipFill>
        <p:spPr bwMode="auto">
          <a:xfrm>
            <a:off x="1600200" y="1600200"/>
            <a:ext cx="5029200" cy="4952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Cipher wheel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707-9E42-4F82-A2F4-72CBE06CCB4C}" type="datetime1">
              <a:rPr lang="en-US" smtClean="0"/>
              <a:pPr/>
              <a:t>1/31/2013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10 (MCS-NUST)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2990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0275" y="1743075"/>
            <a:ext cx="474345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r>
              <a:rPr lang="en-US" dirty="0" smtClean="0"/>
              <a:t>Let plaintext (p) = 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We will meet at mid night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170D-95E7-4FF6-BC23-FE1201CCD3A7}" type="datetime1">
              <a:rPr lang="en-US" smtClean="0"/>
              <a:pPr/>
              <a:t>1/31/2013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10 (MCS-NUST)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Cipher</a:t>
            </a:r>
            <a:endParaRPr lang="en-US" dirty="0"/>
          </a:p>
        </p:txBody>
      </p:sp>
      <p:graphicFrame>
        <p:nvGraphicFramePr>
          <p:cNvPr id="7" name="Group 692"/>
          <p:cNvGraphicFramePr>
            <a:graphicFrameLocks/>
          </p:cNvGraphicFramePr>
          <p:nvPr/>
        </p:nvGraphicFramePr>
        <p:xfrm>
          <a:off x="319090" y="3429001"/>
          <a:ext cx="8672510" cy="1981199"/>
        </p:xfrm>
        <a:graphic>
          <a:graphicData uri="http://schemas.openxmlformats.org/drawingml/2006/table">
            <a:tbl>
              <a:tblPr/>
              <a:tblGrid>
                <a:gridCol w="420732"/>
                <a:gridCol w="434304"/>
                <a:gridCol w="455416"/>
                <a:gridCol w="440336"/>
                <a:gridCol w="443352"/>
                <a:gridCol w="440336"/>
                <a:gridCol w="443352"/>
                <a:gridCol w="440336"/>
                <a:gridCol w="419224"/>
                <a:gridCol w="428272"/>
                <a:gridCol w="428272"/>
                <a:gridCol w="432797"/>
                <a:gridCol w="431288"/>
                <a:gridCol w="432796"/>
                <a:gridCol w="428272"/>
                <a:gridCol w="428272"/>
                <a:gridCol w="432797"/>
                <a:gridCol w="431288"/>
                <a:gridCol w="432796"/>
                <a:gridCol w="428272"/>
              </a:tblGrid>
              <a:tr h="48148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imes New Roman" pitchFamily="18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imes New Roman" pitchFamily="18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839">
                <a:tc gridSpan="20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</a:rPr>
                        <a:t>Let K=11, we add 11 to each value, reducing each sum modulo 26, we get ciphertext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5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itchFamily="18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itchFamily="18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Confidentiality</a:t>
            </a:r>
          </a:p>
          <a:p>
            <a:r>
              <a:rPr lang="en-US" dirty="0" smtClean="0"/>
              <a:t>Significant component of Integrity</a:t>
            </a:r>
          </a:p>
          <a:p>
            <a:r>
              <a:rPr lang="en-US" dirty="0" smtClean="0"/>
              <a:t>Indirect role in availability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5438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Role of Cryptography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ED40-2BE3-4A65-9D10-D4706F09FB0C}" type="datetime1">
              <a:rPr lang="en-US" smtClean="0"/>
              <a:pPr/>
              <a:t>1/31/2013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© 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>
            <p:ph idx="1"/>
          </p:nvPr>
        </p:nvGraphicFramePr>
        <p:xfrm>
          <a:off x="2647950" y="2514600"/>
          <a:ext cx="4000500" cy="962025"/>
        </p:xfrm>
        <a:graphic>
          <a:graphicData uri="http://schemas.openxmlformats.org/presentationml/2006/ole">
            <p:oleObj spid="_x0000_s108546" name="Bitmap Image" r:id="rId4" imgW="4001058" imgH="961905" progId="PBrush">
              <p:embed/>
            </p:oleObj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CC8CE-52E3-45A3-A3D1-316A61DF28E5}" type="datetime1">
              <a:rPr lang="en-US" smtClean="0"/>
              <a:pPr/>
              <a:t>1/31/2013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10 (MCS-NUST)</a:t>
            </a:r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Cipher</a:t>
            </a:r>
            <a:endParaRPr lang="en-US" dirty="0"/>
          </a:p>
        </p:txBody>
      </p:sp>
      <p:sp>
        <p:nvSpPr>
          <p:cNvPr id="4100" name="Rectangle 132"/>
          <p:cNvSpPr>
            <a:spLocks noChangeArrowheads="1"/>
          </p:cNvSpPr>
          <p:nvPr/>
        </p:nvSpPr>
        <p:spPr bwMode="auto">
          <a:xfrm>
            <a:off x="1752600" y="2362200"/>
            <a:ext cx="5410200" cy="1371600"/>
          </a:xfrm>
          <a:prstGeom prst="rect">
            <a:avLst/>
          </a:prstGeom>
          <a:solidFill>
            <a:srgbClr val="FF0000">
              <a:alpha val="29019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Text Box 143"/>
          <p:cNvSpPr txBox="1">
            <a:spLocks noChangeArrowheads="1"/>
          </p:cNvSpPr>
          <p:nvPr/>
        </p:nvSpPr>
        <p:spPr bwMode="auto">
          <a:xfrm>
            <a:off x="609600" y="1524000"/>
            <a:ext cx="8062913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For a particular Key k=3, the cryptosystem is often called the</a:t>
            </a:r>
          </a:p>
          <a:p>
            <a:r>
              <a:rPr lang="en-US" sz="2400" b="1" dirty="0">
                <a:solidFill>
                  <a:srgbClr val="000000"/>
                </a:solidFill>
              </a:rPr>
              <a:t>Caesar Cipher </a:t>
            </a:r>
            <a:r>
              <a:rPr lang="en-US" sz="2000" dirty="0">
                <a:solidFill>
                  <a:srgbClr val="000000"/>
                </a:solidFill>
              </a:rPr>
              <a:t>(Roman Empire, 2000 years ago )</a:t>
            </a:r>
          </a:p>
        </p:txBody>
      </p:sp>
      <p:sp>
        <p:nvSpPr>
          <p:cNvPr id="4102" name="Rectangle 144"/>
          <p:cNvSpPr>
            <a:spLocks noChangeArrowheads="1"/>
          </p:cNvSpPr>
          <p:nvPr/>
        </p:nvSpPr>
        <p:spPr bwMode="auto">
          <a:xfrm>
            <a:off x="762000" y="3762375"/>
            <a:ext cx="6629400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lvl="1"/>
            <a:r>
              <a:rPr kumimoji="1" lang="en-US" altLang="ko-KR" b="1" dirty="0">
                <a:solidFill>
                  <a:srgbClr val="FF6699"/>
                </a:solidFill>
                <a:ea typeface="굴림" pitchFamily="50" charset="-127"/>
              </a:rPr>
              <a:t>             0123456...</a:t>
            </a:r>
          </a:p>
          <a:p>
            <a:pPr lvl="1"/>
            <a:r>
              <a:rPr kumimoji="1" lang="en-US" altLang="ko-KR" b="1" dirty="0">
                <a:ea typeface="굴림" pitchFamily="50" charset="-127"/>
              </a:rPr>
              <a:t>Plain:    </a:t>
            </a:r>
            <a:r>
              <a:rPr kumimoji="1" lang="en-US" altLang="ko-KR" b="1" dirty="0" err="1">
                <a:ea typeface="굴림" pitchFamily="50" charset="-127"/>
              </a:rPr>
              <a:t>abcdefghijklmnopqrstuvwxyz</a:t>
            </a:r>
            <a:r>
              <a:rPr kumimoji="1" lang="en-US" altLang="ko-KR" b="1" dirty="0">
                <a:ea typeface="굴림" pitchFamily="50" charset="-127"/>
              </a:rPr>
              <a:t> </a:t>
            </a:r>
          </a:p>
          <a:p>
            <a:pPr lvl="1"/>
            <a:r>
              <a:rPr kumimoji="1" lang="en-US" altLang="ko-KR" b="1" dirty="0">
                <a:ea typeface="굴림" pitchFamily="50" charset="-127"/>
              </a:rPr>
              <a:t>Cipher: DEFGHIJKLMNOPQRSTUVWXYZABC </a:t>
            </a:r>
          </a:p>
          <a:p>
            <a:pPr lvl="1"/>
            <a:r>
              <a:rPr kumimoji="1" lang="en-US" altLang="ko-KR" b="1" dirty="0">
                <a:ea typeface="굴림" pitchFamily="50" charset="-127"/>
              </a:rPr>
              <a:t>             </a:t>
            </a:r>
            <a:r>
              <a:rPr kumimoji="1" lang="en-US" altLang="ko-KR" b="1" dirty="0">
                <a:solidFill>
                  <a:srgbClr val="FF6699"/>
                </a:solidFill>
                <a:ea typeface="굴림" pitchFamily="50" charset="-127"/>
              </a:rPr>
              <a:t>3456789...</a:t>
            </a:r>
          </a:p>
        </p:txBody>
      </p:sp>
      <p:sp>
        <p:nvSpPr>
          <p:cNvPr id="4103" name="Rectangle 145"/>
          <p:cNvSpPr>
            <a:spLocks noChangeArrowheads="1"/>
          </p:cNvSpPr>
          <p:nvPr/>
        </p:nvSpPr>
        <p:spPr bwMode="auto">
          <a:xfrm>
            <a:off x="838200" y="5105400"/>
            <a:ext cx="68580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lvl="1"/>
            <a:r>
              <a:rPr kumimoji="1" lang="en-US" altLang="ko-KR" b="1" dirty="0">
                <a:ea typeface="굴림" pitchFamily="50" charset="-127"/>
              </a:rPr>
              <a:t>Plain</a:t>
            </a:r>
            <a:r>
              <a:rPr kumimoji="1" lang="en-US" altLang="ko-KR" b="1" dirty="0" smtClean="0">
                <a:ea typeface="굴림" pitchFamily="50" charset="-127"/>
              </a:rPr>
              <a:t>:   </a:t>
            </a:r>
            <a:r>
              <a:rPr kumimoji="1" lang="en-US" altLang="ko-KR" sz="2000" b="1" dirty="0">
                <a:latin typeface="Courier New" pitchFamily="49" charset="0"/>
                <a:ea typeface="굴림" pitchFamily="50" charset="-127"/>
              </a:rPr>
              <a:t>meet me after the toga party</a:t>
            </a:r>
          </a:p>
          <a:p>
            <a:pPr lvl="1"/>
            <a:r>
              <a:rPr kumimoji="1" lang="en-US" altLang="ko-KR" b="1" dirty="0">
                <a:ea typeface="굴림" pitchFamily="50" charset="-127"/>
              </a:rPr>
              <a:t>Cipher:  </a:t>
            </a:r>
            <a:r>
              <a:rPr kumimoji="1" lang="en-US" altLang="ko-KR" sz="2000" dirty="0">
                <a:latin typeface="Courier New" pitchFamily="49" charset="0"/>
                <a:ea typeface="굴림" pitchFamily="50" charset="-127"/>
              </a:rPr>
              <a:t>PHHW PH DIWHU WKH WRJD SDUWB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ChangeArrowheads="1"/>
          </p:cNvSpPr>
          <p:nvPr/>
        </p:nvSpPr>
        <p:spPr bwMode="auto">
          <a:xfrm>
            <a:off x="152400" y="0"/>
            <a:ext cx="8763000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lnSpc>
                <a:spcPct val="90000"/>
              </a:lnSpc>
              <a:defRPr/>
            </a:pPr>
            <a:endParaRPr lang="en-US" sz="40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373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9563" y="982663"/>
            <a:ext cx="3957637" cy="572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2" name="Rectangle 10"/>
          <p:cNvSpPr>
            <a:spLocks noChangeArrowheads="1"/>
          </p:cNvSpPr>
          <p:nvPr/>
        </p:nvSpPr>
        <p:spPr bwMode="auto">
          <a:xfrm>
            <a:off x="4376738" y="1687513"/>
            <a:ext cx="4157662" cy="417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ct val="20000"/>
              </a:spcBef>
              <a:buFontTx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Calibri" pitchFamily="34" charset="0"/>
                <a:ea typeface="굴림" pitchFamily="50" charset="-127"/>
              </a:rPr>
              <a:t>Shift cipher (modulo 26) is not secure, since it can be </a:t>
            </a:r>
            <a:r>
              <a:rPr lang="en-US" altLang="ko-KR" sz="2000" dirty="0" err="1">
                <a:solidFill>
                  <a:srgbClr val="000000"/>
                </a:solidFill>
                <a:latin typeface="Calibri" pitchFamily="34" charset="0"/>
                <a:ea typeface="굴림" pitchFamily="50" charset="-127"/>
              </a:rPr>
              <a:t>cryptanalyzed</a:t>
            </a:r>
            <a:r>
              <a:rPr lang="en-US" altLang="ko-KR" sz="2000" dirty="0">
                <a:solidFill>
                  <a:srgbClr val="000000"/>
                </a:solidFill>
                <a:latin typeface="Calibri" pitchFamily="34" charset="0"/>
                <a:ea typeface="굴림" pitchFamily="50" charset="-127"/>
              </a:rPr>
              <a:t> by brute force attack</a:t>
            </a:r>
          </a:p>
          <a:p>
            <a:pPr marL="457200" indent="-457200" algn="just">
              <a:spcBef>
                <a:spcPct val="20000"/>
              </a:spcBef>
              <a:buFontTx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Calibri" pitchFamily="34" charset="0"/>
                <a:ea typeface="굴림" pitchFamily="50" charset="-127"/>
              </a:rPr>
              <a:t>There are only 25 keys to try, until a meaningful plaintext string is obtained</a:t>
            </a:r>
          </a:p>
          <a:p>
            <a:pPr marL="457200" indent="-457200" algn="just">
              <a:spcBef>
                <a:spcPct val="20000"/>
              </a:spcBef>
              <a:buFontTx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Calibri" pitchFamily="34" charset="0"/>
                <a:ea typeface="굴림" pitchFamily="50" charset="-127"/>
              </a:rPr>
              <a:t>On average, a plaintext will be computed using 26/2=13 decryption </a:t>
            </a:r>
            <a:r>
              <a:rPr lang="en-US" altLang="ko-KR" sz="2000" dirty="0" smtClean="0">
                <a:solidFill>
                  <a:srgbClr val="000000"/>
                </a:solidFill>
                <a:latin typeface="Calibri" pitchFamily="34" charset="0"/>
                <a:ea typeface="굴림" pitchFamily="50" charset="-127"/>
              </a:rPr>
              <a:t>rule</a:t>
            </a:r>
            <a:endParaRPr lang="en-US" altLang="ko-KR" sz="2000" dirty="0">
              <a:solidFill>
                <a:srgbClr val="000000"/>
              </a:solidFill>
              <a:latin typeface="Calibri" pitchFamily="34" charset="0"/>
              <a:ea typeface="굴림" pitchFamily="50" charset="-127"/>
            </a:endParaRPr>
          </a:p>
        </p:txBody>
      </p:sp>
      <p:sp>
        <p:nvSpPr>
          <p:cNvPr id="73733" name="Rectangle 11"/>
          <p:cNvSpPr>
            <a:spLocks noChangeArrowheads="1"/>
          </p:cNvSpPr>
          <p:nvPr/>
        </p:nvSpPr>
        <p:spPr bwMode="auto">
          <a:xfrm>
            <a:off x="95250" y="990600"/>
            <a:ext cx="4495800" cy="228600"/>
          </a:xfrm>
          <a:prstGeom prst="rect">
            <a:avLst/>
          </a:prstGeom>
          <a:solidFill>
            <a:srgbClr val="FF0000">
              <a:alpha val="32156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4" name="Rectangle 12"/>
          <p:cNvSpPr>
            <a:spLocks noChangeArrowheads="1"/>
          </p:cNvSpPr>
          <p:nvPr/>
        </p:nvSpPr>
        <p:spPr bwMode="auto">
          <a:xfrm>
            <a:off x="76200" y="1752600"/>
            <a:ext cx="4495800" cy="228600"/>
          </a:xfrm>
          <a:prstGeom prst="rect">
            <a:avLst/>
          </a:prstGeom>
          <a:solidFill>
            <a:srgbClr val="FF0000">
              <a:alpha val="32156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 of  Shift Cipher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F56FF-4708-4529-A966-B77ED82E72C8}" type="datetime1">
              <a:rPr lang="en-US" smtClean="0"/>
              <a:pPr/>
              <a:t>1/31/2013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10 (MCS-NUST)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ChangeArrowheads="1"/>
          </p:cNvSpPr>
          <p:nvPr/>
        </p:nvSpPr>
        <p:spPr bwMode="auto">
          <a:xfrm>
            <a:off x="152400" y="0"/>
            <a:ext cx="8763000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lnSpc>
                <a:spcPct val="90000"/>
              </a:lnSpc>
              <a:defRPr/>
            </a:pPr>
            <a:endParaRPr lang="en-US" sz="40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>
            <p:ph idx="1"/>
          </p:nvPr>
        </p:nvGraphicFramePr>
        <p:xfrm>
          <a:off x="1447800" y="1752600"/>
          <a:ext cx="5887517" cy="1676400"/>
        </p:xfrm>
        <a:graphic>
          <a:graphicData uri="http://schemas.openxmlformats.org/presentationml/2006/ole">
            <p:oleObj spid="_x0000_s109572" name="Bitmap Image" r:id="rId4" imgW="4180952" imgH="1190476" progId="PBrush">
              <p:embed/>
            </p:oleObj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Substitution Cipher</a:t>
            </a:r>
            <a:endParaRPr lang="en-US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ph sz="quarter" idx="4294967295"/>
          </p:nvPr>
        </p:nvGraphicFramePr>
        <p:xfrm>
          <a:off x="152400" y="4265612"/>
          <a:ext cx="4191000" cy="1460500"/>
        </p:xfrm>
        <a:graphic>
          <a:graphicData uri="http://schemas.openxmlformats.org/presentationml/2006/ole">
            <p:oleObj spid="_x0000_s109570" name="Bitmap Image" r:id="rId5" imgW="3333333" imgH="1162212" progId="PBrush">
              <p:embed/>
            </p:oleObj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>
            <p:ph sz="quarter" idx="4294967295"/>
          </p:nvPr>
        </p:nvGraphicFramePr>
        <p:xfrm>
          <a:off x="4572000" y="4364037"/>
          <a:ext cx="4419600" cy="1293813"/>
        </p:xfrm>
        <a:graphic>
          <a:graphicData uri="http://schemas.openxmlformats.org/presentationml/2006/ole">
            <p:oleObj spid="_x0000_s109571" name="Bitmap Image" r:id="rId6" imgW="3352381" imgH="980952" progId="PBrush">
              <p:embed/>
            </p:oleObj>
          </a:graphicData>
        </a:graphic>
      </p:graphicFrame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990600" y="1524000"/>
            <a:ext cx="6781800" cy="2133600"/>
          </a:xfrm>
          <a:prstGeom prst="rect">
            <a:avLst/>
          </a:prstGeom>
          <a:solidFill>
            <a:srgbClr val="FF0000">
              <a:alpha val="32156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Line 26"/>
          <p:cNvSpPr>
            <a:spLocks noChangeShapeType="1"/>
          </p:cNvSpPr>
          <p:nvPr/>
        </p:nvSpPr>
        <p:spPr bwMode="auto">
          <a:xfrm>
            <a:off x="4419600" y="3886200"/>
            <a:ext cx="0" cy="1905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Text Box 27"/>
          <p:cNvSpPr txBox="1">
            <a:spLocks noChangeArrowheads="1"/>
          </p:cNvSpPr>
          <p:nvPr/>
        </p:nvSpPr>
        <p:spPr bwMode="auto">
          <a:xfrm>
            <a:off x="288925" y="3748088"/>
            <a:ext cx="1370888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dirty="0"/>
              <a:t>Example:</a:t>
            </a:r>
          </a:p>
        </p:txBody>
      </p:sp>
      <p:sp>
        <p:nvSpPr>
          <p:cNvPr id="5129" name="Text Box 28"/>
          <p:cNvSpPr txBox="1">
            <a:spLocks noChangeArrowheads="1"/>
          </p:cNvSpPr>
          <p:nvPr/>
        </p:nvSpPr>
        <p:spPr bwMode="auto">
          <a:xfrm>
            <a:off x="1508125" y="5867400"/>
            <a:ext cx="5883275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Plaintext:    	s  </a:t>
            </a:r>
            <a:r>
              <a:rPr lang="en-US" sz="2400" dirty="0"/>
              <a:t>u  b s  t   </a:t>
            </a:r>
            <a:r>
              <a:rPr lang="en-US" sz="2400" dirty="0" err="1"/>
              <a:t>i</a:t>
            </a:r>
            <a:r>
              <a:rPr lang="en-US" sz="2400" dirty="0"/>
              <a:t>   t   u   t   </a:t>
            </a:r>
            <a:r>
              <a:rPr lang="en-US" sz="2400" dirty="0" err="1"/>
              <a:t>i</a:t>
            </a:r>
            <a:r>
              <a:rPr lang="en-US" sz="2400" dirty="0"/>
              <a:t>   o  n</a:t>
            </a:r>
          </a:p>
          <a:p>
            <a:r>
              <a:rPr lang="en-US" sz="2400" dirty="0" err="1"/>
              <a:t>Ciphertext</a:t>
            </a:r>
            <a:r>
              <a:rPr lang="en-US" sz="2400" dirty="0" smtClean="0"/>
              <a:t>:	V  U  N  V  M  </a:t>
            </a:r>
            <a:r>
              <a:rPr lang="en-US" sz="2400" dirty="0"/>
              <a:t>Z  M  U  M Z  F  S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1340-D056-4924-82AF-D13022BE6EB5}" type="datetime1">
              <a:rPr lang="en-US" smtClean="0"/>
              <a:pPr/>
              <a:t>1/31/2013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10 (MCS-NUST)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Cryptographic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Identification</a:t>
            </a:r>
          </a:p>
          <a:p>
            <a:r>
              <a:rPr lang="en-US" dirty="0" smtClean="0"/>
              <a:t> Authorization</a:t>
            </a:r>
          </a:p>
          <a:p>
            <a:r>
              <a:rPr lang="en-US" dirty="0" smtClean="0"/>
              <a:t>License and/or certification</a:t>
            </a:r>
          </a:p>
          <a:p>
            <a:r>
              <a:rPr lang="en-US" dirty="0" smtClean="0"/>
              <a:t>Signature</a:t>
            </a:r>
          </a:p>
          <a:p>
            <a:r>
              <a:rPr lang="en-US" dirty="0" smtClean="0"/>
              <a:t>Witnessing (notarization)</a:t>
            </a:r>
          </a:p>
          <a:p>
            <a:r>
              <a:rPr lang="en-US" dirty="0" smtClean="0"/>
              <a:t>Concurrence</a:t>
            </a:r>
          </a:p>
          <a:p>
            <a:r>
              <a:rPr lang="en-US" dirty="0" smtClean="0"/>
              <a:t>Liability</a:t>
            </a:r>
          </a:p>
          <a:p>
            <a:r>
              <a:rPr lang="en-US" dirty="0" smtClean="0"/>
              <a:t>Receipts</a:t>
            </a:r>
          </a:p>
          <a:p>
            <a:r>
              <a:rPr lang="en-US" dirty="0" smtClean="0"/>
              <a:t>Certification of origination and/or receipt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Endorsement</a:t>
            </a:r>
          </a:p>
          <a:p>
            <a:r>
              <a:rPr lang="en-US" dirty="0" smtClean="0"/>
              <a:t>Access (egress)</a:t>
            </a:r>
          </a:p>
          <a:p>
            <a:r>
              <a:rPr lang="en-US" dirty="0" smtClean="0"/>
              <a:t>Validation</a:t>
            </a:r>
          </a:p>
          <a:p>
            <a:r>
              <a:rPr lang="en-US" dirty="0" smtClean="0"/>
              <a:t>Time of occurrence</a:t>
            </a:r>
          </a:p>
          <a:p>
            <a:r>
              <a:rPr lang="en-US" dirty="0" smtClean="0"/>
              <a:t>Authenticity-software and/or files</a:t>
            </a:r>
          </a:p>
          <a:p>
            <a:r>
              <a:rPr lang="en-US" dirty="0" smtClean="0"/>
              <a:t>Vote</a:t>
            </a:r>
          </a:p>
          <a:p>
            <a:r>
              <a:rPr lang="en-US" dirty="0" smtClean="0"/>
              <a:t>Ownership</a:t>
            </a:r>
          </a:p>
          <a:p>
            <a:r>
              <a:rPr lang="en-US" dirty="0" smtClean="0"/>
              <a:t>Registration</a:t>
            </a:r>
          </a:p>
          <a:p>
            <a:r>
              <a:rPr lang="en-US" dirty="0" smtClean="0"/>
              <a:t>Approval/disapproval</a:t>
            </a:r>
          </a:p>
          <a:p>
            <a:r>
              <a:rPr lang="en-US" dirty="0" smtClean="0"/>
              <a:t>Privacy (secrecy)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Confidentiality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BFFB-C390-4DD4-AD71-A377EB1272B4}" type="datetime1">
              <a:rPr lang="en-US" smtClean="0"/>
              <a:pPr/>
              <a:t>1/31/2013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Confidentiality :</a:t>
            </a:r>
          </a:p>
          <a:p>
            <a:pPr lvl="1"/>
            <a:r>
              <a:rPr lang="en-GB" smtClean="0"/>
              <a:t>Assurance that information is shared only among authorised people or organisations</a:t>
            </a:r>
          </a:p>
          <a:p>
            <a:r>
              <a:rPr lang="en-GB" smtClean="0"/>
              <a:t>Authentication :</a:t>
            </a:r>
          </a:p>
          <a:p>
            <a:pPr lvl="1"/>
            <a:r>
              <a:rPr lang="en-US" smtClean="0"/>
              <a:t>Applies to both entities and information itself.</a:t>
            </a:r>
          </a:p>
          <a:p>
            <a:pPr lvl="1"/>
            <a:r>
              <a:rPr lang="en-US" smtClean="0"/>
              <a:t>Two parties entering into a communication should identify each other.</a:t>
            </a:r>
          </a:p>
          <a:p>
            <a:pPr lvl="1"/>
            <a:r>
              <a:rPr lang="en-US" smtClean="0"/>
              <a:t>Subdivided into two major classes: entity authentication and data origin authentication.</a:t>
            </a:r>
          </a:p>
          <a:p>
            <a:r>
              <a:rPr lang="en-GB" smtClean="0"/>
              <a:t>Non-Repudiation :</a:t>
            </a:r>
          </a:p>
          <a:p>
            <a:pPr lvl="1"/>
            <a:r>
              <a:rPr lang="en-US" smtClean="0"/>
              <a:t>Prevents an entity from denying previous commitments or actions.</a:t>
            </a:r>
          </a:p>
          <a:p>
            <a:endParaRPr lang="en-US" smtClean="0"/>
          </a:p>
          <a:p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19FE-0809-486C-928B-EAAC3CDEFB1D}" type="datetime1">
              <a:rPr lang="en-US" smtClean="0"/>
              <a:pPr/>
              <a:t>1/31/2013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© 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Cryptographic Goals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Integrity :</a:t>
            </a:r>
          </a:p>
          <a:p>
            <a:pPr lvl="1"/>
            <a:r>
              <a:rPr lang="en-GB" smtClean="0"/>
              <a:t>Assurance that the information is authentic and complete; ensuring that information can be relied upon to be sufficiently accurate for its purpose</a:t>
            </a:r>
          </a:p>
          <a:p>
            <a:pPr lvl="1"/>
            <a:endParaRPr lang="en-GB" smtClean="0"/>
          </a:p>
          <a:p>
            <a:r>
              <a:rPr lang="en-GB" smtClean="0"/>
              <a:t>Availability :</a:t>
            </a:r>
          </a:p>
          <a:p>
            <a:pPr lvl="1"/>
            <a:r>
              <a:rPr lang="en-GB" smtClean="0"/>
              <a:t>Assurance that the systems responsible for delivering, storing and processing information are accessible when needed, by those who need them </a:t>
            </a:r>
          </a:p>
          <a:p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0670-E2EC-42B5-AED7-372E50798FD0}" type="datetime1">
              <a:rPr lang="en-US" smtClean="0"/>
              <a:pPr/>
              <a:t>1/31/2013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© 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Cryptographic Goals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2692</TotalTime>
  <Words>3311</Words>
  <Application>Microsoft Office PowerPoint</Application>
  <PresentationFormat>On-screen Show (4:3)</PresentationFormat>
  <Paragraphs>712</Paragraphs>
  <Slides>62</Slides>
  <Notes>27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5" baseType="lpstr">
      <vt:lpstr>Module</vt:lpstr>
      <vt:lpstr>Custom Design</vt:lpstr>
      <vt:lpstr>Bitmap Image</vt:lpstr>
      <vt:lpstr>                  Fundamentals of Cryptography</vt:lpstr>
      <vt:lpstr>Welcome!</vt:lpstr>
      <vt:lpstr>Cryptography is everywhere !</vt:lpstr>
      <vt:lpstr>Cryptology</vt:lpstr>
      <vt:lpstr>Information Security</vt:lpstr>
      <vt:lpstr>Role of Cryptography</vt:lpstr>
      <vt:lpstr>Cryptographic Applications</vt:lpstr>
      <vt:lpstr>Cryptographic Goals</vt:lpstr>
      <vt:lpstr>Cryptographic Goals</vt:lpstr>
      <vt:lpstr>Security Dimensions</vt:lpstr>
      <vt:lpstr>What is Cryptology?</vt:lpstr>
      <vt:lpstr>What is Cryptology?</vt:lpstr>
      <vt:lpstr>Course Objectives</vt:lpstr>
      <vt:lpstr>Course Objectives</vt:lpstr>
      <vt:lpstr>Course Topics </vt:lpstr>
      <vt:lpstr>Course Topics</vt:lpstr>
      <vt:lpstr>Text books &amp; Reference Material</vt:lpstr>
      <vt:lpstr>Background Knowledge</vt:lpstr>
      <vt:lpstr>General Notes</vt:lpstr>
      <vt:lpstr>General Notes</vt:lpstr>
      <vt:lpstr>Grading Policy</vt:lpstr>
      <vt:lpstr>What is Cryptology?</vt:lpstr>
      <vt:lpstr>What is Cryptology?</vt:lpstr>
      <vt:lpstr>Terminology</vt:lpstr>
      <vt:lpstr>Message &amp; Encryption</vt:lpstr>
      <vt:lpstr>Cryptographic Algorithm &amp; Keys</vt:lpstr>
      <vt:lpstr>Brute Force Attack</vt:lpstr>
      <vt:lpstr>Attacks</vt:lpstr>
      <vt:lpstr>Cryptosystem</vt:lpstr>
      <vt:lpstr>Slide 30</vt:lpstr>
      <vt:lpstr>Building blocks:    Symmetric Encryption</vt:lpstr>
      <vt:lpstr>Requirements &amp; Assumptions</vt:lpstr>
      <vt:lpstr>Model of Symmetric Crypto System</vt:lpstr>
      <vt:lpstr>Crypto core</vt:lpstr>
      <vt:lpstr>Slide 35</vt:lpstr>
      <vt:lpstr>But crypto can do much more</vt:lpstr>
      <vt:lpstr>But crypto can do much more</vt:lpstr>
      <vt:lpstr>Protocols</vt:lpstr>
      <vt:lpstr>Protocols</vt:lpstr>
      <vt:lpstr>Crypto magic</vt:lpstr>
      <vt:lpstr>Things to Remember (Again &amp; Again)!</vt:lpstr>
      <vt:lpstr>Cryptography: A Rigorous Science</vt:lpstr>
      <vt:lpstr>Classical Cryptography</vt:lpstr>
      <vt:lpstr>Conventional Cryptosystem Model</vt:lpstr>
      <vt:lpstr>Slide 45</vt:lpstr>
      <vt:lpstr>Kerchhoff’s Principle</vt:lpstr>
      <vt:lpstr>Classical Cryptography</vt:lpstr>
      <vt:lpstr>Transposition Cipher</vt:lpstr>
      <vt:lpstr>Transposition Cipher</vt:lpstr>
      <vt:lpstr>The Permutation Cipher</vt:lpstr>
      <vt:lpstr>The Permutation Cipher</vt:lpstr>
      <vt:lpstr>Example: The Permutation Cipher</vt:lpstr>
      <vt:lpstr>Classical Cryptosystems</vt:lpstr>
      <vt:lpstr>Touching the math a bit!</vt:lpstr>
      <vt:lpstr>Monoalphabetic  Ciphers</vt:lpstr>
      <vt:lpstr>Shift Cipher</vt:lpstr>
      <vt:lpstr>The Shift Cipher Table</vt:lpstr>
      <vt:lpstr>Cipher wheel</vt:lpstr>
      <vt:lpstr>Shift Cipher</vt:lpstr>
      <vt:lpstr>Shift Cipher</vt:lpstr>
      <vt:lpstr>Cryptanalysis of  Shift Cipher</vt:lpstr>
      <vt:lpstr>The Substitution Cipher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dean</dc:creator>
  <cp:lastModifiedBy>user</cp:lastModifiedBy>
  <cp:revision>40</cp:revision>
  <dcterms:created xsi:type="dcterms:W3CDTF">2012-02-03T18:01:12Z</dcterms:created>
  <dcterms:modified xsi:type="dcterms:W3CDTF">2013-01-31T02:35:23Z</dcterms:modified>
</cp:coreProperties>
</file>