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60"/>
  </p:notesMasterIdLst>
  <p:handoutMasterIdLst>
    <p:handoutMasterId r:id="rId61"/>
  </p:handoutMasterIdLst>
  <p:sldIdLst>
    <p:sldId id="256" r:id="rId3"/>
    <p:sldId id="394" r:id="rId4"/>
    <p:sldId id="390" r:id="rId5"/>
    <p:sldId id="391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0" r:id="rId22"/>
    <p:sldId id="411" r:id="rId23"/>
    <p:sldId id="412" r:id="rId24"/>
    <p:sldId id="413" r:id="rId25"/>
    <p:sldId id="415" r:id="rId26"/>
    <p:sldId id="416" r:id="rId27"/>
    <p:sldId id="417" r:id="rId28"/>
    <p:sldId id="418" r:id="rId29"/>
    <p:sldId id="419" r:id="rId30"/>
    <p:sldId id="420" r:id="rId31"/>
    <p:sldId id="421" r:id="rId32"/>
    <p:sldId id="422" r:id="rId33"/>
    <p:sldId id="423" r:id="rId34"/>
    <p:sldId id="424" r:id="rId35"/>
    <p:sldId id="425" r:id="rId36"/>
    <p:sldId id="426" r:id="rId37"/>
    <p:sldId id="427" r:id="rId38"/>
    <p:sldId id="428" r:id="rId39"/>
    <p:sldId id="429" r:id="rId40"/>
    <p:sldId id="430" r:id="rId41"/>
    <p:sldId id="431" r:id="rId42"/>
    <p:sldId id="432" r:id="rId43"/>
    <p:sldId id="433" r:id="rId44"/>
    <p:sldId id="434" r:id="rId45"/>
    <p:sldId id="435" r:id="rId46"/>
    <p:sldId id="436" r:id="rId47"/>
    <p:sldId id="437" r:id="rId48"/>
    <p:sldId id="438" r:id="rId49"/>
    <p:sldId id="439" r:id="rId50"/>
    <p:sldId id="440" r:id="rId51"/>
    <p:sldId id="441" r:id="rId52"/>
    <p:sldId id="442" r:id="rId53"/>
    <p:sldId id="443" r:id="rId54"/>
    <p:sldId id="444" r:id="rId55"/>
    <p:sldId id="445" r:id="rId56"/>
    <p:sldId id="446" r:id="rId57"/>
    <p:sldId id="447" r:id="rId58"/>
    <p:sldId id="414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7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42F9E-8B81-46EB-80AA-AEDA17738726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Lectures by Ashraf Masood - - Applied Cryptography – MSIS 10 (MCS-NUST)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94FE0-9BAF-4A33-9827-0A81DBAEF7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FAD64-3748-4671-910B-0C843B8D1AD2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Lectures by Ashraf Masood - - Applied Cryptography – MSIS 10 (MCS-NUST)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C305E-0008-4C04-8AF1-0F6060772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  define</a:t>
            </a:r>
            <a:r>
              <a:rPr lang="en-US" baseline="0" dirty="0" smtClean="0"/>
              <a:t> what it means to forge signatures,   give construction,   show that forging signatures is as hard as factoring.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61941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D0467EB-AE50-42F2-9F49-474F3C02AA37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555C414-6E86-4BD2-9300-5E8F9265C9FF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456A37C-8514-4B28-8BF2-D0F6B8246635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D3B95A5-3B82-4173-94AD-AEC7C0137964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D884DB9-3061-4EF4-B25F-C7E8F52AB62A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478FA94-1C07-461E-865A-B3A13DC94D07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043415-257F-46C2-A490-71F8113F1E98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043415-257F-46C2-A490-71F8113F1E98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BBAFC67-DA7D-4318-9891-57AC5A487946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BBAFC67-DA7D-4318-9891-57AC5A487946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72F0580-75A0-44ED-9E91-20433994D5D9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3EC8569-2FAD-4476-8168-9041D89D8353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3EC8569-2FAD-4476-8168-9041D89D8353}" type="slidenum">
              <a:rPr lang="en-US" smtClean="0"/>
              <a:pPr/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3EC8569-2FAD-4476-8168-9041D89D8353}" type="slidenum">
              <a:rPr lang="en-US" smtClean="0"/>
              <a:pPr/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F527BD-57D2-45E7-B0B1-580A2ADFFFCA}" type="slidenum">
              <a:rPr lang="en-US" smtClean="0"/>
              <a:pPr/>
              <a:t>47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F527BD-57D2-45E7-B0B1-580A2ADFFFCA}" type="slidenum">
              <a:rPr lang="en-US" smtClean="0"/>
              <a:pPr/>
              <a:t>48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E0D654D-B735-4EBF-9131-969A3AE419E6}" type="slidenum">
              <a:rPr lang="en-US" smtClean="0"/>
              <a:pPr/>
              <a:t>49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E0D654D-B735-4EBF-9131-969A3AE419E6}" type="slidenum">
              <a:rPr lang="en-US" smtClean="0"/>
              <a:pPr/>
              <a:t>50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F164F1-E2F5-4F7A-A01A-B20D77E005E5}" type="slidenum">
              <a:rPr lang="en-US" smtClean="0"/>
              <a:pPr/>
              <a:t>51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F164F1-E2F5-4F7A-A01A-B20D77E005E5}" type="slidenum">
              <a:rPr lang="en-US" smtClean="0"/>
              <a:pPr/>
              <a:t>52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80B7652-77F0-488F-B6B8-3907EF8754A0}" type="slidenum">
              <a:rPr lang="en-US" smtClean="0"/>
              <a:pPr/>
              <a:t>53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A336B9F-AEDB-43B4-A6C9-0DA8D50DEEEC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80B7652-77F0-488F-B6B8-3907EF8754A0}" type="slidenum">
              <a:rPr lang="en-US" smtClean="0"/>
              <a:pPr/>
              <a:t>54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064E9EF-1F8B-4D4F-9E87-76CB3F32F158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816F15-CD41-483D-B813-21488CEBFCD0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5C2D72-E97F-4942-BD28-17B912EA648D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6097ED-6955-4840-9022-0C562CD752F5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A2146AC-9F83-44FF-9B10-F0E6E527B1EB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EA628C3-B067-4903-9425-6D64C19638E1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M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31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29584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DB2AC-AA6E-475D-A4FA-CE9E77B3EABA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Picture 2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 b="12500"/>
          <a:stretch>
            <a:fillRect/>
          </a:stretch>
        </p:blipFill>
        <p:spPr bwMode="auto">
          <a:xfrm>
            <a:off x="76962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E16B-817B-48DA-940E-31A1188CE59A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Lectures by Ashraf Masood - - Applied Cryptography – MSIS 10 (MCS-NUST)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564B-36A3-4720-9810-A0BAE957DA2E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© Lectures by Ashraf Masood - - Applied Cryptography – MSIS 10 (MCS-NUST)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- BES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buFont typeface="Wingdings" pitchFamily="2" charset="2"/>
              <a:buChar char="w"/>
              <a:defRPr/>
            </a:lvl1pPr>
            <a:lvl2pPr>
              <a:buClr>
                <a:schemeClr val="accent4"/>
              </a:buClr>
              <a:buFont typeface="Wingdings" pitchFamily="2" charset="2"/>
              <a:buChar char="ð"/>
              <a:defRPr sz="2800"/>
            </a:lvl2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>
              <a:defRPr>
                <a:solidFill>
                  <a:schemeClr val="accent1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19BDC-5896-41CB-8547-EDE45B52D40F}" type="datetime1">
              <a:rPr lang="en-US" smtClean="0"/>
              <a:pPr>
                <a:defRPr/>
              </a:pPr>
              <a:t>2/7/2013</a:t>
            </a:fld>
            <a:endParaRPr lang="en-GB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Lectures by Ashraf Masood - - Applied Cryptography – MSIS 10 (MCS-NUST)</a:t>
            </a:r>
            <a:endParaRPr lang="en-GB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5E8DB8-DCBF-4A68-BA4D-52342D2375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AF5DC-A568-4C28-8E14-F2783275B0DE}" type="datetime1">
              <a:rPr lang="en-US" smtClean="0"/>
              <a:pPr>
                <a:defRPr/>
              </a:pPr>
              <a:t>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Lectures by Ashraf Masood - - Applied Cryptography – MSIS 10 (MCS-NUST)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12642-F1F3-4B1B-8792-76317C3A58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F6C9-6CAF-4FE8-8EA9-62EC3489C193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9956-B26A-45CA-BB7D-BBD1DD88E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F6C9-6CAF-4FE8-8EA9-62EC3489C193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9956-B26A-45CA-BB7D-BBD1DD88E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F6C9-6CAF-4FE8-8EA9-62EC3489C193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9956-B26A-45CA-BB7D-BBD1DD88E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F6C9-6CAF-4FE8-8EA9-62EC3489C193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9956-B26A-45CA-BB7D-BBD1DD88E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F6C9-6CAF-4FE8-8EA9-62EC3489C193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9956-B26A-45CA-BB7D-BBD1DD88E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F6C9-6CAF-4FE8-8EA9-62EC3489C193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9956-B26A-45CA-BB7D-BBD1DD88E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M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105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457200" y="6507480"/>
            <a:ext cx="2133600" cy="274320"/>
          </a:xfrm>
        </p:spPr>
        <p:txBody>
          <a:bodyPr/>
          <a:lstStyle/>
          <a:p>
            <a:fld id="{2199411A-CA63-4450-8CEB-4F410D669EA1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>
          <a:xfrm>
            <a:off x="8204396" y="6507480"/>
            <a:ext cx="733864" cy="274320"/>
          </a:xfrm>
        </p:spPr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>
          <a:xfrm>
            <a:off x="2645681" y="6507480"/>
            <a:ext cx="5507719" cy="274320"/>
          </a:xfrm>
        </p:spPr>
        <p:txBody>
          <a:bodyPr/>
          <a:lstStyle/>
          <a:p>
            <a:r>
              <a:rPr lang="en-US" dirty="0" smtClean="0"/>
              <a:t>© 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F6C9-6CAF-4FE8-8EA9-62EC3489C193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9956-B26A-45CA-BB7D-BBD1DD88E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F6C9-6CAF-4FE8-8EA9-62EC3489C193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9956-B26A-45CA-BB7D-BBD1DD88E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F6C9-6CAF-4FE8-8EA9-62EC3489C193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9956-B26A-45CA-BB7D-BBD1DD88E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F6C9-6CAF-4FE8-8EA9-62EC3489C193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9956-B26A-45CA-BB7D-BBD1DD88E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F6C9-6CAF-4FE8-8EA9-62EC3489C193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9956-B26A-45CA-BB7D-BBD1DD88E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2184-7F60-4760-9FF9-794220E7E01E}" type="datetime1">
              <a:rPr lang="en-US" smtClean="0"/>
              <a:pPr/>
              <a:t>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239000" cy="1251062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643A-A874-4700-A9AF-8E9574A0B28C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 b="12500"/>
          <a:stretch>
            <a:fillRect/>
          </a:stretch>
        </p:blipFill>
        <p:spPr bwMode="auto">
          <a:xfrm>
            <a:off x="7772400" y="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0" y="1343886"/>
            <a:ext cx="9144000" cy="1588"/>
          </a:xfrm>
          <a:prstGeom prst="line">
            <a:avLst/>
          </a:prstGeom>
          <a:ln w="50800" cap="flat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6501-21E2-4D13-A859-B70D0EAA0CCA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Lectures by Ashraf Masood - - Applied Cryptography – MSIS 10 (MCS-NUST)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BES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78F2-2AD0-4E42-8937-5668DB37EC4C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50DA-21F3-424A-AE14-5D12FFFC4025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Lectures by Ashraf Masood - - Applied Cryptography – MSIS 10 (MCS-NUST)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6A9F-FF93-4823-B9DE-42546474A641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Lectures by Ashraf Masood - - Applied Cryptography – MSIS 10 (MCS-NUST)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DDFCFA2-6A2F-47F1-A02E-101BB334B588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© Lectures by Ashraf Masood - - Applied Cryptography – MSIS 10 (MCS-NUST)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 flipV="1">
            <a:off x="0" y="1371600"/>
            <a:ext cx="9144000" cy="64295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9143999" cy="129539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543800" cy="9906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1"/>
            <a:ext cx="8458200" cy="48768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78C305E-3271-4271-B8E9-2ED3A1DF3582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© Lectures by Ashraf Masood - - Applied Cryptography – MSIS 10 (MCS-NUST)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9985E83-F857-4E7B-A45F-F5191A2677E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/>
          <p:cNvPicPr preferRelativeResize="0">
            <a:picLocks noChangeAspect="1" noChangeArrowheads="1"/>
          </p:cNvPicPr>
          <p:nvPr userDrawn="1"/>
        </p:nvPicPr>
        <p:blipFill>
          <a:blip r:embed="rId15" cstate="print"/>
          <a:srcRect b="12500"/>
          <a:stretch>
            <a:fillRect/>
          </a:stretch>
        </p:blipFill>
        <p:spPr bwMode="auto">
          <a:xfrm>
            <a:off x="8001000" y="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 userDrawn="1"/>
        </p:nvCxnSpPr>
        <p:spPr>
          <a:xfrm>
            <a:off x="0" y="1219200"/>
            <a:ext cx="9144000" cy="1588"/>
          </a:xfrm>
          <a:prstGeom prst="line">
            <a:avLst/>
          </a:prstGeom>
          <a:ln w="50800" cap="flat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86" r:id="rId13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5F6C9-6CAF-4FE8-8EA9-62EC3489C193}" type="datetimeFigureOut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B9956-B26A-45CA-BB7D-BBD1DD88E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8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9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1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2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3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4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5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5181600"/>
            <a:ext cx="8077200" cy="1499616"/>
          </a:xfrm>
        </p:spPr>
        <p:txBody>
          <a:bodyPr/>
          <a:lstStyle/>
          <a:p>
            <a:pPr algn="r"/>
            <a:r>
              <a:rPr lang="en-US" sz="2800" dirty="0" smtClean="0"/>
              <a:t>ASHRAF MASOOD</a:t>
            </a:r>
          </a:p>
          <a:p>
            <a:pPr algn="r"/>
            <a:r>
              <a:rPr lang="en-US" sz="1800" dirty="0" smtClean="0"/>
              <a:t>dean@mcs.edu.pk</a:t>
            </a:r>
          </a:p>
          <a:p>
            <a:r>
              <a:rPr lang="en-US" dirty="0" smtClean="0"/>
              <a:t>Lecture Slides – BESE16B- Spring 2013- Lecture Set </a:t>
            </a:r>
            <a:r>
              <a:rPr lang="en-US" dirty="0" smtClean="0"/>
              <a:t>#2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C9BD-D4C8-442A-81E4-EE70A843E05D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" name="Picture 9" descr="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819400"/>
            <a:ext cx="1849120" cy="213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203448"/>
            <a:ext cx="8077200" cy="1673352"/>
          </a:xfrm>
        </p:spPr>
        <p:txBody>
          <a:bodyPr/>
          <a:lstStyle/>
          <a:p>
            <a:pPr algn="r"/>
            <a:r>
              <a:rPr lang="en-US" dirty="0" smtClean="0"/>
              <a:t>                  Fundamentals of</a:t>
            </a:r>
            <a:br>
              <a:rPr lang="en-US" dirty="0" smtClean="0"/>
            </a:br>
            <a:r>
              <a:rPr lang="en-US" dirty="0" smtClean="0"/>
              <a:t>Cryptography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One of the earliest recorded uses of cryptography was the Spartan </a:t>
            </a:r>
            <a:r>
              <a:rPr lang="en-US" sz="2400" dirty="0" err="1" smtClean="0"/>
              <a:t>scytale</a:t>
            </a:r>
            <a:r>
              <a:rPr lang="en-US" sz="2400" dirty="0" smtClean="0"/>
              <a:t> (circa 500 B.C.). </a:t>
            </a:r>
            <a:r>
              <a:rPr lang="en-US" sz="2400" b="1" dirty="0" smtClean="0"/>
              <a:t>A thin strip of parchment was wrapped helically around a </a:t>
            </a:r>
            <a:r>
              <a:rPr lang="en-US" sz="2400" dirty="0" smtClean="0"/>
              <a:t>cylindrical rod and the message was written across the rod, with each letter on a successive turn of the parchment. The strip was unwound and delivered to the receiver. The message could then be decrypted with the use of an identical cylindrical rod.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707-9E42-4F82-A2F4-72CBE06CCB4C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Transposition Cipher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15056" t="6171" r="11981" b="8231"/>
          <a:stretch>
            <a:fillRect/>
          </a:stretch>
        </p:blipFill>
        <p:spPr bwMode="auto">
          <a:xfrm>
            <a:off x="3886200" y="4024086"/>
            <a:ext cx="4953000" cy="2452914"/>
          </a:xfrm>
          <a:prstGeom prst="wave">
            <a:avLst>
              <a:gd name="adj1" fmla="val 0"/>
              <a:gd name="adj2" fmla="val -10000"/>
            </a:avLst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ChangeArrowheads="1"/>
          </p:cNvSpPr>
          <p:nvPr/>
        </p:nvSpPr>
        <p:spPr bwMode="auto">
          <a:xfrm>
            <a:off x="228600" y="304800"/>
            <a:ext cx="830580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sz="4000" i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endParaRPr lang="ru-RU" sz="4000" b="1" i="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374791" name="Rectangle 7"/>
          <p:cNvSpPr>
            <a:spLocks noChangeArrowheads="1"/>
          </p:cNvSpPr>
          <p:nvPr/>
        </p:nvSpPr>
        <p:spPr bwMode="auto">
          <a:xfrm>
            <a:off x="457200" y="274638"/>
            <a:ext cx="79248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defRPr/>
            </a:pPr>
            <a:endParaRPr lang="ru-RU" sz="2000" i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aphicFrame>
        <p:nvGraphicFramePr>
          <p:cNvPr id="10242" name="Object 93"/>
          <p:cNvGraphicFramePr>
            <a:graphicFrameLocks noChangeAspect="1"/>
          </p:cNvGraphicFramePr>
          <p:nvPr/>
        </p:nvGraphicFramePr>
        <p:xfrm>
          <a:off x="1066800" y="1641475"/>
          <a:ext cx="6858000" cy="2016125"/>
        </p:xfrm>
        <a:graphic>
          <a:graphicData uri="http://schemas.openxmlformats.org/presentationml/2006/ole">
            <p:oleObj spid="_x0000_s107522" name="Bitmap Image" r:id="rId4" imgW="4667902" imgH="1371429" progId="PBrush">
              <p:embed/>
            </p:oleObj>
          </a:graphicData>
        </a:graphic>
      </p:graphicFrame>
      <p:sp>
        <p:nvSpPr>
          <p:cNvPr id="10245" name="Rectangle 94"/>
          <p:cNvSpPr>
            <a:spLocks noChangeArrowheads="1"/>
          </p:cNvSpPr>
          <p:nvPr/>
        </p:nvSpPr>
        <p:spPr bwMode="auto">
          <a:xfrm>
            <a:off x="457200" y="3838575"/>
            <a:ext cx="83820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2400" i="0" dirty="0" smtClean="0">
              <a:solidFill>
                <a:srgbClr val="000000"/>
              </a:solidFill>
              <a:latin typeface="+mj-lt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400" i="0" dirty="0" smtClean="0">
                <a:solidFill>
                  <a:srgbClr val="000000"/>
                </a:solidFill>
                <a:latin typeface="+mj-lt"/>
              </a:rPr>
              <a:t>It </a:t>
            </a:r>
            <a:r>
              <a:rPr lang="en-US" sz="2400" i="0" dirty="0">
                <a:solidFill>
                  <a:srgbClr val="000000"/>
                </a:solidFill>
                <a:latin typeface="+mj-lt"/>
              </a:rPr>
              <a:t>was described in book by Giovanni </a:t>
            </a:r>
            <a:r>
              <a:rPr lang="en-US" sz="2400" i="0" dirty="0" err="1">
                <a:solidFill>
                  <a:srgbClr val="000000"/>
                </a:solidFill>
                <a:latin typeface="+mj-lt"/>
              </a:rPr>
              <a:t>Porta</a:t>
            </a:r>
            <a:r>
              <a:rPr lang="en-US" sz="2400" i="0" dirty="0">
                <a:solidFill>
                  <a:srgbClr val="000000"/>
                </a:solidFill>
                <a:latin typeface="+mj-lt"/>
              </a:rPr>
              <a:t> written in 1563.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2400" i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0246" name="Rectangle 95"/>
          <p:cNvSpPr>
            <a:spLocks noChangeArrowheads="1"/>
          </p:cNvSpPr>
          <p:nvPr/>
        </p:nvSpPr>
        <p:spPr bwMode="auto">
          <a:xfrm>
            <a:off x="838200" y="1524000"/>
            <a:ext cx="7315200" cy="2209800"/>
          </a:xfrm>
          <a:prstGeom prst="rect">
            <a:avLst/>
          </a:prstGeom>
          <a:solidFill>
            <a:srgbClr val="FF0000">
              <a:alpha val="32156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Permutation Cipher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5C17-961F-40D1-875F-E5E6ADC94262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1" name="Rectangle 3"/>
          <p:cNvSpPr>
            <a:spLocks noChangeArrowheads="1"/>
          </p:cNvSpPr>
          <p:nvPr/>
        </p:nvSpPr>
        <p:spPr bwMode="auto">
          <a:xfrm>
            <a:off x="457200" y="274638"/>
            <a:ext cx="79248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defRPr/>
            </a:pPr>
            <a:endParaRPr lang="ru-RU" sz="2000" i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685800" y="1560513"/>
            <a:ext cx="7620000" cy="514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FontTx/>
              <a:buChar char="•"/>
            </a:pPr>
            <a:r>
              <a:rPr lang="en-US" sz="2000" i="0" dirty="0">
                <a:solidFill>
                  <a:srgbClr val="000000"/>
                </a:solidFill>
                <a:latin typeface="Verdana" pitchFamily="34" charset="0"/>
              </a:rPr>
              <a:t>In order to use the cipher a permutation has to be defined. Let us use the following permutation as example: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2000" i="0" dirty="0">
              <a:solidFill>
                <a:srgbClr val="000000"/>
              </a:solidFill>
              <a:latin typeface="Verdana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2000" i="0" dirty="0">
              <a:solidFill>
                <a:srgbClr val="000000"/>
              </a:solidFill>
              <a:latin typeface="Verdana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2000" i="0" dirty="0">
              <a:solidFill>
                <a:srgbClr val="000000"/>
              </a:solidFill>
              <a:latin typeface="Verdana" pitchFamily="34" charset="0"/>
            </a:endParaRPr>
          </a:p>
          <a:p>
            <a:pPr marL="342900" indent="-342900" algn="just" eaLnBrk="1" hangingPunct="1">
              <a:spcBef>
                <a:spcPct val="20000"/>
              </a:spcBef>
              <a:buFontTx/>
              <a:buChar char="•"/>
            </a:pPr>
            <a:r>
              <a:rPr lang="en-US" sz="2000" i="0" dirty="0">
                <a:solidFill>
                  <a:srgbClr val="000000"/>
                </a:solidFill>
                <a:latin typeface="Verdana" pitchFamily="34" charset="0"/>
              </a:rPr>
              <a:t>Since </a:t>
            </a:r>
            <a:r>
              <a:rPr lang="en-US" sz="2000" dirty="0">
                <a:solidFill>
                  <a:srgbClr val="000000"/>
                </a:solidFill>
                <a:latin typeface="Verdana" pitchFamily="34" charset="0"/>
              </a:rPr>
              <a:t>m = </a:t>
            </a:r>
            <a:r>
              <a:rPr lang="en-US" sz="2000" i="0" dirty="0">
                <a:solidFill>
                  <a:srgbClr val="000000"/>
                </a:solidFill>
                <a:latin typeface="Verdana" pitchFamily="34" charset="0"/>
              </a:rPr>
              <a:t>6, the original message has to be broken on </a:t>
            </a:r>
            <a:r>
              <a:rPr lang="en-US" sz="2000" dirty="0">
                <a:solidFill>
                  <a:srgbClr val="000000"/>
                </a:solidFill>
                <a:latin typeface="Verdana" pitchFamily="34" charset="0"/>
              </a:rPr>
              <a:t>n</a:t>
            </a:r>
            <a:r>
              <a:rPr lang="en-US" sz="2000" i="0" dirty="0">
                <a:solidFill>
                  <a:srgbClr val="000000"/>
                </a:solidFill>
                <a:latin typeface="Verdana" pitchFamily="34" charset="0"/>
              </a:rPr>
              <a:t> groups of six letters each. If last group is shorter, necessary number of dummy letters can be appended to the end.</a:t>
            </a:r>
          </a:p>
          <a:p>
            <a:pPr marL="342900" indent="-342900" algn="just" eaLnBrk="1" hangingPunct="1">
              <a:spcBef>
                <a:spcPct val="20000"/>
              </a:spcBef>
              <a:buFontTx/>
              <a:buChar char="•"/>
            </a:pPr>
            <a:r>
              <a:rPr lang="en-US" sz="2000" i="0" dirty="0">
                <a:solidFill>
                  <a:srgbClr val="000000"/>
                </a:solidFill>
                <a:latin typeface="Verdana" pitchFamily="34" charset="0"/>
              </a:rPr>
              <a:t>Each group is rearranged according to the permutation defined previously.</a:t>
            </a:r>
          </a:p>
          <a:p>
            <a:pPr marL="342900" indent="-342900" algn="just" eaLnBrk="1" hangingPunct="1">
              <a:spcBef>
                <a:spcPct val="20000"/>
              </a:spcBef>
              <a:buFontTx/>
              <a:buChar char="•"/>
            </a:pPr>
            <a:r>
              <a:rPr lang="en-US" sz="2000" i="0" dirty="0">
                <a:solidFill>
                  <a:srgbClr val="000000"/>
                </a:solidFill>
                <a:latin typeface="Verdana" pitchFamily="34" charset="0"/>
              </a:rPr>
              <a:t>To decrypt a </a:t>
            </a:r>
            <a:r>
              <a:rPr lang="en-US" sz="2000" i="0" dirty="0" err="1">
                <a:solidFill>
                  <a:srgbClr val="000000"/>
                </a:solidFill>
                <a:latin typeface="Verdana" pitchFamily="34" charset="0"/>
              </a:rPr>
              <a:t>ciphertext</a:t>
            </a:r>
            <a:r>
              <a:rPr lang="en-US" sz="2000" i="0" dirty="0">
                <a:solidFill>
                  <a:srgbClr val="000000"/>
                </a:solidFill>
                <a:latin typeface="Verdana" pitchFamily="34" charset="0"/>
              </a:rPr>
              <a:t> message inverse permutation should be applied in a similar way.</a:t>
            </a:r>
            <a:endParaRPr lang="ru-RU" sz="2000" i="0" dirty="0">
              <a:solidFill>
                <a:srgbClr val="000000"/>
              </a:solidFill>
              <a:latin typeface="Verdana" pitchFamily="34" charset="0"/>
            </a:endParaRPr>
          </a:p>
        </p:txBody>
      </p:sp>
      <p:graphicFrame>
        <p:nvGraphicFramePr>
          <p:cNvPr id="375813" name="Group 5"/>
          <p:cNvGraphicFramePr>
            <a:graphicFrameLocks noGrp="1"/>
          </p:cNvGraphicFramePr>
          <p:nvPr/>
        </p:nvGraphicFramePr>
        <p:xfrm>
          <a:off x="4408488" y="2713038"/>
          <a:ext cx="3287712" cy="792480"/>
        </p:xfrm>
        <a:graphic>
          <a:graphicData uri="http://schemas.openxmlformats.org/drawingml/2006/table">
            <a:tbl>
              <a:tblPr/>
              <a:tblGrid>
                <a:gridCol w="1149350"/>
                <a:gridCol w="361950"/>
                <a:gridCol w="354012"/>
                <a:gridCol w="357188"/>
                <a:gridCol w="354012"/>
                <a:gridCol w="354013"/>
                <a:gridCol w="357187"/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</a:t>
                      </a:r>
                      <a:endParaRPr kumimoji="0" lang="ru-RU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π</a:t>
                      </a:r>
                      <a:r>
                        <a:rPr kumimoji="0" lang="en-US" sz="2000" b="0" i="1" u="none" strike="noStrike" cap="none" normalizeH="0" baseline="5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(c)</a:t>
                      </a:r>
                      <a:endParaRPr kumimoji="0" lang="ru-RU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5894" name="Group 86"/>
          <p:cNvGraphicFramePr>
            <a:graphicFrameLocks noGrp="1"/>
          </p:cNvGraphicFramePr>
          <p:nvPr/>
        </p:nvGraphicFramePr>
        <p:xfrm>
          <a:off x="1169988" y="2713038"/>
          <a:ext cx="3021012" cy="792480"/>
        </p:xfrm>
        <a:graphic>
          <a:graphicData uri="http://schemas.openxmlformats.org/drawingml/2006/table">
            <a:tbl>
              <a:tblPr/>
              <a:tblGrid>
                <a:gridCol w="842962"/>
                <a:gridCol w="401638"/>
                <a:gridCol w="354012"/>
                <a:gridCol w="357188"/>
                <a:gridCol w="354012"/>
                <a:gridCol w="354013"/>
                <a:gridCol w="357187"/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  <a:endParaRPr kumimoji="0" lang="ru-RU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π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(x)</a:t>
                      </a:r>
                      <a:endParaRPr kumimoji="0" lang="ru-RU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Permutation Cipher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386A-D616-4CB2-B71B-A0B8648226C4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9" name="Rectangle 3"/>
          <p:cNvSpPr>
            <a:spLocks noChangeArrowheads="1"/>
          </p:cNvSpPr>
          <p:nvPr/>
        </p:nvSpPr>
        <p:spPr bwMode="auto">
          <a:xfrm>
            <a:off x="457200" y="274638"/>
            <a:ext cx="79248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defRPr/>
            </a:pPr>
            <a:endParaRPr lang="ru-RU" sz="2000" i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aphicFrame>
        <p:nvGraphicFramePr>
          <p:cNvPr id="377990" name="Group 134"/>
          <p:cNvGraphicFramePr>
            <a:graphicFrameLocks noGrp="1"/>
          </p:cNvGraphicFramePr>
          <p:nvPr/>
        </p:nvGraphicFramePr>
        <p:xfrm>
          <a:off x="4979987" y="1981200"/>
          <a:ext cx="3021013" cy="792480"/>
        </p:xfrm>
        <a:graphic>
          <a:graphicData uri="http://schemas.openxmlformats.org/drawingml/2006/table">
            <a:tbl>
              <a:tblPr/>
              <a:tblGrid>
                <a:gridCol w="842963"/>
                <a:gridCol w="401637"/>
                <a:gridCol w="354013"/>
                <a:gridCol w="357187"/>
                <a:gridCol w="354013"/>
                <a:gridCol w="354012"/>
                <a:gridCol w="357188"/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  <a:endParaRPr kumimoji="0" lang="ru-RU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π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(x)</a:t>
                      </a:r>
                      <a:endParaRPr kumimoji="0" lang="ru-RU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154" name="Text Box 84"/>
          <p:cNvSpPr txBox="1">
            <a:spLocks noChangeArrowheads="1"/>
          </p:cNvSpPr>
          <p:nvPr/>
        </p:nvSpPr>
        <p:spPr bwMode="auto">
          <a:xfrm>
            <a:off x="822325" y="1484313"/>
            <a:ext cx="6281015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i="0" dirty="0">
                <a:solidFill>
                  <a:srgbClr val="000000"/>
                </a:solidFill>
              </a:rPr>
              <a:t>Suppose m=6, and the key is the following permutation </a:t>
            </a:r>
            <a:r>
              <a:rPr lang="el-GR" sz="2000" i="0" dirty="0">
                <a:solidFill>
                  <a:srgbClr val="000000"/>
                </a:solidFill>
              </a:rPr>
              <a:t>π</a:t>
            </a:r>
            <a:r>
              <a:rPr lang="en-US" sz="2000" i="0" dirty="0">
                <a:solidFill>
                  <a:srgbClr val="000000"/>
                </a:solidFill>
              </a:rPr>
              <a:t>:</a:t>
            </a:r>
            <a:endParaRPr lang="el-GR" sz="2000" i="0" dirty="0">
              <a:solidFill>
                <a:srgbClr val="000000"/>
              </a:solidFill>
            </a:endParaRPr>
          </a:p>
        </p:txBody>
      </p:sp>
      <p:graphicFrame>
        <p:nvGraphicFramePr>
          <p:cNvPr id="377989" name="Group 133"/>
          <p:cNvGraphicFramePr>
            <a:graphicFrameLocks noGrp="1"/>
          </p:cNvGraphicFramePr>
          <p:nvPr/>
        </p:nvGraphicFramePr>
        <p:xfrm>
          <a:off x="4446587" y="5638800"/>
          <a:ext cx="3630613" cy="792480"/>
        </p:xfrm>
        <a:graphic>
          <a:graphicData uri="http://schemas.openxmlformats.org/drawingml/2006/table">
            <a:tbl>
              <a:tblPr/>
              <a:tblGrid>
                <a:gridCol w="1057275"/>
                <a:gridCol w="438150"/>
                <a:gridCol w="425450"/>
                <a:gridCol w="428625"/>
                <a:gridCol w="425450"/>
                <a:gridCol w="427038"/>
                <a:gridCol w="428625"/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  <a:endParaRPr kumimoji="0" lang="ru-RU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Π</a:t>
                      </a:r>
                      <a:r>
                        <a:rPr kumimoji="0" lang="en-US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(x)</a:t>
                      </a:r>
                      <a:endParaRPr kumimoji="0" lang="ru-RU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177" name="Text Box 135"/>
          <p:cNvSpPr txBox="1">
            <a:spLocks noChangeArrowheads="1"/>
          </p:cNvSpPr>
          <p:nvPr/>
        </p:nvSpPr>
        <p:spPr bwMode="auto">
          <a:xfrm>
            <a:off x="609600" y="2971800"/>
            <a:ext cx="8229600" cy="32624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000" i="0" dirty="0">
                <a:solidFill>
                  <a:srgbClr val="000000"/>
                </a:solidFill>
              </a:rPr>
              <a:t>Now suppose we are given the plaintext:</a:t>
            </a:r>
          </a:p>
          <a:p>
            <a:pPr marL="342900" indent="-342900"/>
            <a:r>
              <a:rPr lang="en-US" sz="2000" dirty="0"/>
              <a:t>		</a:t>
            </a:r>
            <a:r>
              <a:rPr lang="en-US" sz="2400" b="1" dirty="0" err="1">
                <a:solidFill>
                  <a:srgbClr val="CC0099"/>
                </a:solidFill>
              </a:rPr>
              <a:t>shesellsseashellsbytheseashore</a:t>
            </a:r>
            <a:endParaRPr lang="en-US" sz="2400" b="1" dirty="0">
              <a:solidFill>
                <a:srgbClr val="CC0099"/>
              </a:solidFill>
            </a:endParaRPr>
          </a:p>
          <a:p>
            <a:pPr marL="342900" indent="-342900">
              <a:buFontTx/>
              <a:buChar char="•"/>
            </a:pPr>
            <a:r>
              <a:rPr lang="en-US" sz="2000" i="0" dirty="0">
                <a:solidFill>
                  <a:srgbClr val="000000"/>
                </a:solidFill>
              </a:rPr>
              <a:t>We first partition it into a group of 6:</a:t>
            </a:r>
          </a:p>
          <a:p>
            <a:pPr marL="342900" indent="-342900"/>
            <a:r>
              <a:rPr lang="en-US" sz="2000" dirty="0"/>
              <a:t>		</a:t>
            </a:r>
            <a:r>
              <a:rPr lang="en-US" sz="2400" b="1" dirty="0" err="1">
                <a:solidFill>
                  <a:srgbClr val="CC0099"/>
                </a:solidFill>
              </a:rPr>
              <a:t>shesel</a:t>
            </a:r>
            <a:r>
              <a:rPr lang="en-US" sz="2400" b="1" dirty="0">
                <a:solidFill>
                  <a:srgbClr val="CC0099"/>
                </a:solidFill>
              </a:rPr>
              <a:t>  </a:t>
            </a:r>
            <a:r>
              <a:rPr lang="en-US" sz="2400" b="1" dirty="0" err="1">
                <a:solidFill>
                  <a:srgbClr val="CC0099"/>
                </a:solidFill>
              </a:rPr>
              <a:t>lsseas</a:t>
            </a:r>
            <a:r>
              <a:rPr lang="en-US" sz="2400" b="1" dirty="0">
                <a:solidFill>
                  <a:srgbClr val="CC0099"/>
                </a:solidFill>
              </a:rPr>
              <a:t>  </a:t>
            </a:r>
            <a:r>
              <a:rPr lang="en-US" sz="2400" b="1" dirty="0" err="1">
                <a:solidFill>
                  <a:srgbClr val="CC0099"/>
                </a:solidFill>
              </a:rPr>
              <a:t>hellsb</a:t>
            </a:r>
            <a:r>
              <a:rPr lang="en-US" sz="2400" b="1" dirty="0">
                <a:solidFill>
                  <a:srgbClr val="CC0099"/>
                </a:solidFill>
              </a:rPr>
              <a:t>  </a:t>
            </a:r>
            <a:r>
              <a:rPr lang="en-US" sz="2400" b="1" dirty="0" err="1">
                <a:solidFill>
                  <a:srgbClr val="CC0099"/>
                </a:solidFill>
              </a:rPr>
              <a:t>ythese</a:t>
            </a:r>
            <a:r>
              <a:rPr lang="en-US" sz="2400" b="1" dirty="0">
                <a:solidFill>
                  <a:srgbClr val="CC0099"/>
                </a:solidFill>
              </a:rPr>
              <a:t>  ashore</a:t>
            </a:r>
            <a:r>
              <a:rPr lang="en-US" sz="2400" b="1" dirty="0"/>
              <a:t> </a:t>
            </a:r>
          </a:p>
          <a:p>
            <a:pPr marL="342900" indent="-342900">
              <a:buFontTx/>
              <a:buChar char="•"/>
            </a:pPr>
            <a:r>
              <a:rPr lang="en-US" sz="2000" i="0" dirty="0">
                <a:solidFill>
                  <a:srgbClr val="000000"/>
                </a:solidFill>
              </a:rPr>
              <a:t>Now each group of 6 letters is rearranged according to the permutation table </a:t>
            </a:r>
            <a:r>
              <a:rPr lang="el-GR" sz="2000" i="0" dirty="0">
                <a:solidFill>
                  <a:srgbClr val="000000"/>
                </a:solidFill>
              </a:rPr>
              <a:t>π</a:t>
            </a:r>
            <a:r>
              <a:rPr lang="en-US" sz="2000" i="0" dirty="0">
                <a:solidFill>
                  <a:srgbClr val="000000"/>
                </a:solidFill>
              </a:rPr>
              <a:t>:</a:t>
            </a:r>
          </a:p>
          <a:p>
            <a:pPr marL="342900" indent="-342900"/>
            <a:r>
              <a:rPr lang="en-US" sz="2000" dirty="0"/>
              <a:t>	        </a:t>
            </a:r>
            <a:r>
              <a:rPr lang="en-US" sz="2000" b="1" dirty="0">
                <a:solidFill>
                  <a:srgbClr val="CC0099"/>
                </a:solidFill>
              </a:rPr>
              <a:t>EESLSH  SALSES  LSHBLE  HSYEET HRAEOS</a:t>
            </a:r>
          </a:p>
          <a:p>
            <a:pPr marL="342900" indent="-342900">
              <a:buFontTx/>
              <a:buChar char="•"/>
            </a:pPr>
            <a:r>
              <a:rPr lang="en-US" sz="2000" i="0" dirty="0">
                <a:solidFill>
                  <a:srgbClr val="000000"/>
                </a:solidFill>
              </a:rPr>
              <a:t>This is </a:t>
            </a:r>
            <a:r>
              <a:rPr lang="en-US" sz="2000" i="0" dirty="0" err="1">
                <a:solidFill>
                  <a:srgbClr val="000000"/>
                </a:solidFill>
              </a:rPr>
              <a:t>ciphertext</a:t>
            </a:r>
            <a:r>
              <a:rPr lang="en-US" sz="2000" i="0" dirty="0">
                <a:solidFill>
                  <a:srgbClr val="000000"/>
                </a:solidFill>
              </a:rPr>
              <a:t>, which can be decrypted in a similar fashion using inversion permutation </a:t>
            </a:r>
            <a:r>
              <a:rPr lang="el-GR" sz="2000" i="0" dirty="0">
                <a:solidFill>
                  <a:srgbClr val="000000"/>
                </a:solidFill>
              </a:rPr>
              <a:t>π</a:t>
            </a:r>
            <a:r>
              <a:rPr lang="en-US" sz="2000" i="0" baseline="30000" dirty="0">
                <a:solidFill>
                  <a:srgbClr val="000000"/>
                </a:solidFill>
              </a:rPr>
              <a:t>-1</a:t>
            </a:r>
            <a:endParaRPr lang="el-GR" sz="2000" i="0" baseline="30000" dirty="0">
              <a:solidFill>
                <a:srgbClr val="000000"/>
              </a:solidFill>
            </a:endParaRPr>
          </a:p>
          <a:p>
            <a:pPr marL="342900" indent="-342900"/>
            <a:endParaRPr lang="el-GR" i="0" dirty="0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The Permutation Cipher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C852-BEDE-4814-9A0A-1353220DBE00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ChangeArrowheads="1"/>
          </p:cNvSpPr>
          <p:nvPr/>
        </p:nvSpPr>
        <p:spPr bwMode="auto">
          <a:xfrm>
            <a:off x="304800" y="3001963"/>
            <a:ext cx="8243888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lnSpc>
                <a:spcPct val="90000"/>
              </a:lnSpc>
              <a:defRPr/>
            </a:pPr>
            <a:endParaRPr lang="en-US" sz="5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Cryptosystems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Mono-alphabetic Ciphers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39E9-CF20-4915-A6AA-F3CAD05CC5A3}" type="datetime1">
              <a:rPr lang="en-US" smtClean="0"/>
              <a:pPr/>
              <a:t>2/7/2013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integer modulo m, denoted by </a:t>
            </a:r>
            <a:r>
              <a:rPr lang="en-US" dirty="0" err="1" smtClean="0"/>
              <a:t>Zm</a:t>
            </a:r>
            <a:r>
              <a:rPr lang="en-US" dirty="0" smtClean="0"/>
              <a:t> is the set of integers {0,1,2,..,m-1} where addition, subtraction and multiplication is performed modulo m.</a:t>
            </a:r>
          </a:p>
          <a:p>
            <a:endParaRPr lang="en-US" dirty="0" smtClean="0"/>
          </a:p>
          <a:p>
            <a:r>
              <a:rPr lang="en-US" b="1" dirty="0" smtClean="0"/>
              <a:t>Examples:</a:t>
            </a:r>
            <a:r>
              <a:rPr lang="en-US" dirty="0" smtClean="0"/>
              <a:t> Z25 ≡ {0,1,2,…..,24}  </a:t>
            </a:r>
          </a:p>
          <a:p>
            <a:endParaRPr lang="en-US" dirty="0" smtClean="0"/>
          </a:p>
          <a:p>
            <a:r>
              <a:rPr lang="en-US" dirty="0" smtClean="0"/>
              <a:t>In Z25,     </a:t>
            </a:r>
          </a:p>
          <a:p>
            <a:r>
              <a:rPr lang="en-US" dirty="0" smtClean="0"/>
              <a:t>13 + 16 =4,  since 13+16=29≡4 (mod 25)</a:t>
            </a:r>
          </a:p>
          <a:p>
            <a:endParaRPr lang="en-US" dirty="0" smtClean="0"/>
          </a:p>
          <a:p>
            <a:r>
              <a:rPr lang="en-US" dirty="0" smtClean="0"/>
              <a:t>Similarly</a:t>
            </a:r>
          </a:p>
          <a:p>
            <a:r>
              <a:rPr lang="en-US" dirty="0" smtClean="0"/>
              <a:t>In Z25,     </a:t>
            </a:r>
          </a:p>
          <a:p>
            <a:r>
              <a:rPr lang="en-US" dirty="0" smtClean="0"/>
              <a:t>13.16 =8,  since 13.16=208≡8 (mod 25)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707-9E42-4F82-A2F4-72CBE06CCB4C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Touching the math a bit!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ChangeArrowheads="1"/>
          </p:cNvSpPr>
          <p:nvPr/>
        </p:nvSpPr>
        <p:spPr bwMode="auto">
          <a:xfrm>
            <a:off x="381000" y="258763"/>
            <a:ext cx="8243888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lnSpc>
                <a:spcPct val="90000"/>
              </a:lnSpc>
              <a:defRPr/>
            </a:pPr>
            <a:endParaRPr lang="en-US" sz="40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5105400"/>
          </a:xfrm>
        </p:spPr>
        <p:txBody>
          <a:bodyPr/>
          <a:lstStyle/>
          <a:p>
            <a:pPr marL="342900" indent="-342900" algn="just"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The ciphers for which, once a key is chosen, each alphabetic character is mapped to a unique alphabetic character</a:t>
            </a:r>
          </a:p>
          <a:p>
            <a:pPr marL="342900" indent="-342900" algn="just">
              <a:buFontTx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 algn="just"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Examples of mono alphabetic ciphers include:</a:t>
            </a:r>
          </a:p>
          <a:p>
            <a:pPr marL="635508" lvl="1" indent="-342900" algn="just">
              <a:buFontTx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Transposition Cipher</a:t>
            </a:r>
          </a:p>
          <a:p>
            <a:pPr marL="635508" lvl="1" indent="-342900" algn="just">
              <a:buFontTx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Shift cipher </a:t>
            </a:r>
          </a:p>
          <a:p>
            <a:pPr marL="635508" lvl="1" indent="-342900" algn="just">
              <a:buFontTx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Substitution Cipher</a:t>
            </a:r>
          </a:p>
          <a:p>
            <a:pPr marL="635508" lvl="1" indent="-342900" algn="just">
              <a:buFontTx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Affine cipher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Monoalphabetic</a:t>
            </a:r>
            <a:r>
              <a:rPr lang="en-US" dirty="0" smtClean="0"/>
              <a:t>  Ciphers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094E-73EE-44D1-B2BD-A5EB4EAD2A7E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first convert the plaintext string into integers. The rule is: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     </a:t>
            </a:r>
            <a:r>
              <a:rPr lang="en-US" sz="2400" dirty="0" smtClean="0">
                <a:solidFill>
                  <a:srgbClr val="000000"/>
                </a:solidFill>
              </a:rPr>
              <a:t>a&lt;-&gt;</a:t>
            </a:r>
            <a:r>
              <a:rPr lang="en-US" sz="2400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0,  </a:t>
            </a:r>
            <a:r>
              <a:rPr lang="en-US" sz="2400" dirty="0" smtClean="0">
                <a:solidFill>
                  <a:srgbClr val="000000"/>
                </a:solidFill>
              </a:rPr>
              <a:t>b&lt;-&gt;1, c&lt;-&gt;2, d&lt;-&gt;3, e&lt;-&gt;4, f&lt;-&gt;5, g&lt;-&gt;6, h&lt;-&gt;7, </a:t>
            </a:r>
            <a:r>
              <a:rPr lang="en-US" sz="2400" dirty="0" err="1" smtClean="0">
                <a:solidFill>
                  <a:srgbClr val="000000"/>
                </a:solidFill>
              </a:rPr>
              <a:t>i</a:t>
            </a:r>
            <a:r>
              <a:rPr lang="en-US" sz="2400" dirty="0" smtClean="0">
                <a:solidFill>
                  <a:srgbClr val="000000"/>
                </a:solidFill>
              </a:rPr>
              <a:t>&lt;-&gt;8, j&lt;-&gt;9, k&lt;-&gt;10, l&lt;-&gt;11, m&lt;-&gt;12,n&lt;-&gt;13, o&lt;-&gt;14, p&lt;-&gt;15,q&lt;-&gt;16, r&lt;-&gt;17, s&lt;-&gt;18,  t&lt;-&gt;19,  u&lt;-&gt;20,  v&lt;-&gt;21,  w&lt;-&gt;22,  x&lt;-&gt;23, y&lt;-&gt;24,  z&lt;-&gt;25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707-9E42-4F82-A2F4-72CBE06CCB4C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Cipher</a:t>
            </a:r>
            <a:endParaRPr lang="en-US" dirty="0"/>
          </a:p>
        </p:txBody>
      </p:sp>
      <p:pic>
        <p:nvPicPr>
          <p:cNvPr id="20787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6900" y="1600200"/>
            <a:ext cx="5524500" cy="1381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707-9E42-4F82-A2F4-72CBE06CCB4C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Shift Cipher Table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t="4865"/>
          <a:stretch>
            <a:fillRect/>
          </a:stretch>
        </p:blipFill>
        <p:spPr bwMode="auto">
          <a:xfrm>
            <a:off x="1600200" y="1600200"/>
            <a:ext cx="5029200" cy="4952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Cipher wheel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707-9E42-4F82-A2F4-72CBE06CCB4C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990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0275" y="1743075"/>
            <a:ext cx="474345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Cryptography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D95-4992-4E5D-AF56-A93E5DEBA45E}" type="datetime1">
              <a:rPr lang="en-US" smtClean="0"/>
              <a:pPr/>
              <a:t>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r>
              <a:rPr lang="en-US" dirty="0" smtClean="0"/>
              <a:t>Let plaintext (p) = 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We will meet at mid night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Cipher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170D-95E7-4FF6-BC23-FE1201CCD3A7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7" name="Group 692"/>
          <p:cNvGraphicFramePr>
            <a:graphicFrameLocks/>
          </p:cNvGraphicFramePr>
          <p:nvPr/>
        </p:nvGraphicFramePr>
        <p:xfrm>
          <a:off x="319090" y="3429001"/>
          <a:ext cx="8672510" cy="1981199"/>
        </p:xfrm>
        <a:graphic>
          <a:graphicData uri="http://schemas.openxmlformats.org/drawingml/2006/table">
            <a:tbl>
              <a:tblPr/>
              <a:tblGrid>
                <a:gridCol w="420732"/>
                <a:gridCol w="434304"/>
                <a:gridCol w="455416"/>
                <a:gridCol w="440336"/>
                <a:gridCol w="443352"/>
                <a:gridCol w="440336"/>
                <a:gridCol w="443352"/>
                <a:gridCol w="440336"/>
                <a:gridCol w="419224"/>
                <a:gridCol w="428272"/>
                <a:gridCol w="428272"/>
                <a:gridCol w="432797"/>
                <a:gridCol w="431288"/>
                <a:gridCol w="432796"/>
                <a:gridCol w="428272"/>
                <a:gridCol w="428272"/>
                <a:gridCol w="432797"/>
                <a:gridCol w="431288"/>
                <a:gridCol w="432796"/>
                <a:gridCol w="428272"/>
              </a:tblGrid>
              <a:tr h="48148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839">
                <a:tc gridSpan="20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</a:rPr>
                        <a:t>Let K=11, we add 11 to each value, reducing each sum modulo 26, we get ciphertext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5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itchFamily="18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itchFamily="18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>
            <p:ph idx="1"/>
          </p:nvPr>
        </p:nvGraphicFramePr>
        <p:xfrm>
          <a:off x="2647950" y="2514600"/>
          <a:ext cx="4000500" cy="962025"/>
        </p:xfrm>
        <a:graphic>
          <a:graphicData uri="http://schemas.openxmlformats.org/presentationml/2006/ole">
            <p:oleObj spid="_x0000_s108546" name="Bitmap Image" r:id="rId4" imgW="4001058" imgH="961905" progId="PBrush">
              <p:embed/>
            </p:oleObj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CC8CE-52E3-45A3-A3D1-316A61DF28E5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Cipher</a:t>
            </a:r>
            <a:endParaRPr lang="en-US" dirty="0"/>
          </a:p>
        </p:txBody>
      </p:sp>
      <p:sp>
        <p:nvSpPr>
          <p:cNvPr id="4100" name="Rectangle 132"/>
          <p:cNvSpPr>
            <a:spLocks noChangeArrowheads="1"/>
          </p:cNvSpPr>
          <p:nvPr/>
        </p:nvSpPr>
        <p:spPr bwMode="auto">
          <a:xfrm>
            <a:off x="1752600" y="2362200"/>
            <a:ext cx="5410200" cy="1371600"/>
          </a:xfrm>
          <a:prstGeom prst="rect">
            <a:avLst/>
          </a:prstGeom>
          <a:solidFill>
            <a:srgbClr val="FF0000">
              <a:alpha val="29019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Text Box 143"/>
          <p:cNvSpPr txBox="1">
            <a:spLocks noChangeArrowheads="1"/>
          </p:cNvSpPr>
          <p:nvPr/>
        </p:nvSpPr>
        <p:spPr bwMode="auto">
          <a:xfrm>
            <a:off x="609600" y="1524000"/>
            <a:ext cx="8062913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For a particular Key k=3, the cryptosystem is often called the</a:t>
            </a:r>
          </a:p>
          <a:p>
            <a:r>
              <a:rPr lang="en-US" sz="2400" b="1" dirty="0">
                <a:solidFill>
                  <a:srgbClr val="000000"/>
                </a:solidFill>
              </a:rPr>
              <a:t>Caesar Cipher </a:t>
            </a:r>
            <a:r>
              <a:rPr lang="en-US" sz="2000" dirty="0">
                <a:solidFill>
                  <a:srgbClr val="000000"/>
                </a:solidFill>
              </a:rPr>
              <a:t>(Roman Empire, 2000 years ago )</a:t>
            </a:r>
          </a:p>
        </p:txBody>
      </p:sp>
      <p:sp>
        <p:nvSpPr>
          <p:cNvPr id="4102" name="Rectangle 144"/>
          <p:cNvSpPr>
            <a:spLocks noChangeArrowheads="1"/>
          </p:cNvSpPr>
          <p:nvPr/>
        </p:nvSpPr>
        <p:spPr bwMode="auto">
          <a:xfrm>
            <a:off x="762000" y="3762375"/>
            <a:ext cx="6629400" cy="1190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lvl="1"/>
            <a:r>
              <a:rPr kumimoji="1" lang="en-US" altLang="ko-KR" b="1" dirty="0">
                <a:solidFill>
                  <a:srgbClr val="FF6699"/>
                </a:solidFill>
                <a:ea typeface="굴림" pitchFamily="50" charset="-127"/>
              </a:rPr>
              <a:t>             0123456...</a:t>
            </a:r>
          </a:p>
          <a:p>
            <a:pPr lvl="1"/>
            <a:r>
              <a:rPr kumimoji="1" lang="en-US" altLang="ko-KR" b="1" dirty="0">
                <a:ea typeface="굴림" pitchFamily="50" charset="-127"/>
              </a:rPr>
              <a:t>Plain:    </a:t>
            </a:r>
            <a:r>
              <a:rPr kumimoji="1" lang="en-US" altLang="ko-KR" b="1" dirty="0" err="1">
                <a:ea typeface="굴림" pitchFamily="50" charset="-127"/>
              </a:rPr>
              <a:t>abcdefghijklmnopqrstuvwxyz</a:t>
            </a:r>
            <a:r>
              <a:rPr kumimoji="1" lang="en-US" altLang="ko-KR" b="1" dirty="0">
                <a:ea typeface="굴림" pitchFamily="50" charset="-127"/>
              </a:rPr>
              <a:t> </a:t>
            </a:r>
          </a:p>
          <a:p>
            <a:pPr lvl="1"/>
            <a:r>
              <a:rPr kumimoji="1" lang="en-US" altLang="ko-KR" b="1" dirty="0">
                <a:ea typeface="굴림" pitchFamily="50" charset="-127"/>
              </a:rPr>
              <a:t>Cipher: DEFGHIJKLMNOPQRSTUVWXYZABC </a:t>
            </a:r>
          </a:p>
          <a:p>
            <a:pPr lvl="1"/>
            <a:r>
              <a:rPr kumimoji="1" lang="en-US" altLang="ko-KR" b="1" dirty="0">
                <a:ea typeface="굴림" pitchFamily="50" charset="-127"/>
              </a:rPr>
              <a:t>             </a:t>
            </a:r>
            <a:r>
              <a:rPr kumimoji="1" lang="en-US" altLang="ko-KR" b="1" dirty="0">
                <a:solidFill>
                  <a:srgbClr val="FF6699"/>
                </a:solidFill>
                <a:ea typeface="굴림" pitchFamily="50" charset="-127"/>
              </a:rPr>
              <a:t>3456789...</a:t>
            </a:r>
          </a:p>
        </p:txBody>
      </p:sp>
      <p:sp>
        <p:nvSpPr>
          <p:cNvPr id="4103" name="Rectangle 145"/>
          <p:cNvSpPr>
            <a:spLocks noChangeArrowheads="1"/>
          </p:cNvSpPr>
          <p:nvPr/>
        </p:nvSpPr>
        <p:spPr bwMode="auto">
          <a:xfrm>
            <a:off x="838200" y="5105400"/>
            <a:ext cx="68580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lvl="1"/>
            <a:r>
              <a:rPr kumimoji="1" lang="en-US" altLang="ko-KR" b="1" dirty="0">
                <a:ea typeface="굴림" pitchFamily="50" charset="-127"/>
              </a:rPr>
              <a:t>Plain</a:t>
            </a:r>
            <a:r>
              <a:rPr kumimoji="1" lang="en-US" altLang="ko-KR" b="1" dirty="0" smtClean="0">
                <a:ea typeface="굴림" pitchFamily="50" charset="-127"/>
              </a:rPr>
              <a:t>:   </a:t>
            </a:r>
            <a:r>
              <a:rPr kumimoji="1" lang="en-US" altLang="ko-KR" sz="2000" b="1" dirty="0">
                <a:latin typeface="Courier New" pitchFamily="49" charset="0"/>
                <a:ea typeface="굴림" pitchFamily="50" charset="-127"/>
              </a:rPr>
              <a:t>meet me after the toga party</a:t>
            </a:r>
          </a:p>
          <a:p>
            <a:pPr lvl="1"/>
            <a:r>
              <a:rPr kumimoji="1" lang="en-US" altLang="ko-KR" b="1" dirty="0">
                <a:ea typeface="굴림" pitchFamily="50" charset="-127"/>
              </a:rPr>
              <a:t>Cipher:  </a:t>
            </a:r>
            <a:r>
              <a:rPr kumimoji="1" lang="en-US" altLang="ko-KR" sz="2000" dirty="0">
                <a:latin typeface="Courier New" pitchFamily="49" charset="0"/>
                <a:ea typeface="굴림" pitchFamily="50" charset="-127"/>
              </a:rPr>
              <a:t>PHHW PH DIWHU WKH WRJD SDUWB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ChangeArrowheads="1"/>
          </p:cNvSpPr>
          <p:nvPr/>
        </p:nvSpPr>
        <p:spPr bwMode="auto">
          <a:xfrm>
            <a:off x="152400" y="0"/>
            <a:ext cx="8763000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lnSpc>
                <a:spcPct val="90000"/>
              </a:lnSpc>
              <a:defRPr/>
            </a:pPr>
            <a:endParaRPr lang="en-US" sz="40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373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563" y="982663"/>
            <a:ext cx="3957637" cy="572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2" name="Rectangle 10"/>
          <p:cNvSpPr>
            <a:spLocks noChangeArrowheads="1"/>
          </p:cNvSpPr>
          <p:nvPr/>
        </p:nvSpPr>
        <p:spPr bwMode="auto">
          <a:xfrm>
            <a:off x="4376738" y="1687513"/>
            <a:ext cx="4157662" cy="417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ct val="20000"/>
              </a:spcBef>
              <a:buFontTx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Calibri" pitchFamily="34" charset="0"/>
                <a:ea typeface="굴림" pitchFamily="50" charset="-127"/>
              </a:rPr>
              <a:t>Shift cipher (modulo 26) is not secure, since it can be </a:t>
            </a:r>
            <a:r>
              <a:rPr lang="en-US" altLang="ko-KR" sz="2000" dirty="0" err="1">
                <a:solidFill>
                  <a:srgbClr val="000000"/>
                </a:solidFill>
                <a:latin typeface="Calibri" pitchFamily="34" charset="0"/>
                <a:ea typeface="굴림" pitchFamily="50" charset="-127"/>
              </a:rPr>
              <a:t>cryptanalyzed</a:t>
            </a:r>
            <a:r>
              <a:rPr lang="en-US" altLang="ko-KR" sz="2000" dirty="0">
                <a:solidFill>
                  <a:srgbClr val="000000"/>
                </a:solidFill>
                <a:latin typeface="Calibri" pitchFamily="34" charset="0"/>
                <a:ea typeface="굴림" pitchFamily="50" charset="-127"/>
              </a:rPr>
              <a:t> by brute force attack</a:t>
            </a:r>
          </a:p>
          <a:p>
            <a:pPr marL="457200" indent="-457200" algn="just">
              <a:spcBef>
                <a:spcPct val="20000"/>
              </a:spcBef>
              <a:buFontTx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Calibri" pitchFamily="34" charset="0"/>
                <a:ea typeface="굴림" pitchFamily="50" charset="-127"/>
              </a:rPr>
              <a:t>There are only 25 keys to try, until a meaningful plaintext string is obtained</a:t>
            </a:r>
          </a:p>
          <a:p>
            <a:pPr marL="457200" indent="-457200" algn="just">
              <a:spcBef>
                <a:spcPct val="20000"/>
              </a:spcBef>
              <a:buFontTx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Calibri" pitchFamily="34" charset="0"/>
                <a:ea typeface="굴림" pitchFamily="50" charset="-127"/>
              </a:rPr>
              <a:t>On average, a plaintext will be computed using 26/2=13 decryption </a:t>
            </a:r>
            <a:r>
              <a:rPr lang="en-US" altLang="ko-KR" sz="2000" dirty="0" smtClean="0">
                <a:solidFill>
                  <a:srgbClr val="000000"/>
                </a:solidFill>
                <a:latin typeface="Calibri" pitchFamily="34" charset="0"/>
                <a:ea typeface="굴림" pitchFamily="50" charset="-127"/>
              </a:rPr>
              <a:t>rule</a:t>
            </a:r>
            <a:endParaRPr lang="en-US" altLang="ko-KR" sz="2000" dirty="0">
              <a:solidFill>
                <a:srgbClr val="000000"/>
              </a:solidFill>
              <a:latin typeface="Calibri" pitchFamily="34" charset="0"/>
              <a:ea typeface="굴림" pitchFamily="50" charset="-127"/>
            </a:endParaRPr>
          </a:p>
        </p:txBody>
      </p:sp>
      <p:sp>
        <p:nvSpPr>
          <p:cNvPr id="73733" name="Rectangle 11"/>
          <p:cNvSpPr>
            <a:spLocks noChangeArrowheads="1"/>
          </p:cNvSpPr>
          <p:nvPr/>
        </p:nvSpPr>
        <p:spPr bwMode="auto">
          <a:xfrm>
            <a:off x="95250" y="990600"/>
            <a:ext cx="4495800" cy="228600"/>
          </a:xfrm>
          <a:prstGeom prst="rect">
            <a:avLst/>
          </a:prstGeom>
          <a:solidFill>
            <a:srgbClr val="FF0000">
              <a:alpha val="32156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4" name="Rectangle 12"/>
          <p:cNvSpPr>
            <a:spLocks noChangeArrowheads="1"/>
          </p:cNvSpPr>
          <p:nvPr/>
        </p:nvSpPr>
        <p:spPr bwMode="auto">
          <a:xfrm>
            <a:off x="76200" y="1752600"/>
            <a:ext cx="4495800" cy="228600"/>
          </a:xfrm>
          <a:prstGeom prst="rect">
            <a:avLst/>
          </a:prstGeom>
          <a:solidFill>
            <a:srgbClr val="FF0000">
              <a:alpha val="32156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 of  Shift Cipher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F56FF-4708-4529-A966-B77ED82E72C8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ChangeArrowheads="1"/>
          </p:cNvSpPr>
          <p:nvPr/>
        </p:nvSpPr>
        <p:spPr bwMode="auto">
          <a:xfrm>
            <a:off x="152400" y="0"/>
            <a:ext cx="8763000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lnSpc>
                <a:spcPct val="90000"/>
              </a:lnSpc>
              <a:defRPr/>
            </a:pPr>
            <a:endParaRPr lang="en-US" sz="40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>
            <p:ph idx="1"/>
          </p:nvPr>
        </p:nvGraphicFramePr>
        <p:xfrm>
          <a:off x="1447800" y="1752600"/>
          <a:ext cx="5887517" cy="1676400"/>
        </p:xfrm>
        <a:graphic>
          <a:graphicData uri="http://schemas.openxmlformats.org/presentationml/2006/ole">
            <p:oleObj spid="_x0000_s109572" name="Bitmap Image" r:id="rId4" imgW="4180952" imgH="1190476" progId="PBrush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Substitution Cipher</a:t>
            </a:r>
            <a:endParaRPr lang="en-US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ph sz="quarter" idx="4294967295"/>
          </p:nvPr>
        </p:nvGraphicFramePr>
        <p:xfrm>
          <a:off x="152400" y="4265612"/>
          <a:ext cx="4191000" cy="1460500"/>
        </p:xfrm>
        <a:graphic>
          <a:graphicData uri="http://schemas.openxmlformats.org/presentationml/2006/ole">
            <p:oleObj spid="_x0000_s109570" name="Bitmap Image" r:id="rId5" imgW="3333333" imgH="1162212" progId="PBrush">
              <p:embed/>
            </p:oleObj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>
            <p:ph sz="quarter" idx="4294967295"/>
          </p:nvPr>
        </p:nvGraphicFramePr>
        <p:xfrm>
          <a:off x="4572000" y="4364037"/>
          <a:ext cx="4419600" cy="1293813"/>
        </p:xfrm>
        <a:graphic>
          <a:graphicData uri="http://schemas.openxmlformats.org/presentationml/2006/ole">
            <p:oleObj spid="_x0000_s109571" name="Bitmap Image" r:id="rId6" imgW="3352381" imgH="980952" progId="PBrush">
              <p:embed/>
            </p:oleObj>
          </a:graphicData>
        </a:graphic>
      </p:graphicFrame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990600" y="1524000"/>
            <a:ext cx="6781800" cy="2133600"/>
          </a:xfrm>
          <a:prstGeom prst="rect">
            <a:avLst/>
          </a:prstGeom>
          <a:solidFill>
            <a:srgbClr val="FF0000">
              <a:alpha val="32156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Line 26"/>
          <p:cNvSpPr>
            <a:spLocks noChangeShapeType="1"/>
          </p:cNvSpPr>
          <p:nvPr/>
        </p:nvSpPr>
        <p:spPr bwMode="auto">
          <a:xfrm>
            <a:off x="4419600" y="3886200"/>
            <a:ext cx="0" cy="1905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Text Box 27"/>
          <p:cNvSpPr txBox="1">
            <a:spLocks noChangeArrowheads="1"/>
          </p:cNvSpPr>
          <p:nvPr/>
        </p:nvSpPr>
        <p:spPr bwMode="auto">
          <a:xfrm>
            <a:off x="288925" y="3748088"/>
            <a:ext cx="1370888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dirty="0"/>
              <a:t>Example:</a:t>
            </a:r>
          </a:p>
        </p:txBody>
      </p:sp>
      <p:sp>
        <p:nvSpPr>
          <p:cNvPr id="5129" name="Text Box 28"/>
          <p:cNvSpPr txBox="1">
            <a:spLocks noChangeArrowheads="1"/>
          </p:cNvSpPr>
          <p:nvPr/>
        </p:nvSpPr>
        <p:spPr bwMode="auto">
          <a:xfrm>
            <a:off x="1508125" y="5867400"/>
            <a:ext cx="5883275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Plaintext:    	s  </a:t>
            </a:r>
            <a:r>
              <a:rPr lang="en-US" sz="2400" dirty="0"/>
              <a:t>u  b s  t   </a:t>
            </a:r>
            <a:r>
              <a:rPr lang="en-US" sz="2400" dirty="0" err="1"/>
              <a:t>i</a:t>
            </a:r>
            <a:r>
              <a:rPr lang="en-US" sz="2400" dirty="0"/>
              <a:t>   t   u   t   </a:t>
            </a:r>
            <a:r>
              <a:rPr lang="en-US" sz="2400" dirty="0" err="1"/>
              <a:t>i</a:t>
            </a:r>
            <a:r>
              <a:rPr lang="en-US" sz="2400" dirty="0"/>
              <a:t>   o  n</a:t>
            </a:r>
          </a:p>
          <a:p>
            <a:r>
              <a:rPr lang="en-US" sz="2400" dirty="0" err="1"/>
              <a:t>Ciphertext</a:t>
            </a:r>
            <a:r>
              <a:rPr lang="en-US" sz="2400" dirty="0" smtClean="0"/>
              <a:t>:	V  U  N  V  M  </a:t>
            </a:r>
            <a:r>
              <a:rPr lang="en-US" sz="2400" dirty="0"/>
              <a:t>Z  M  U  M Z  F  S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1340-D056-4924-82AF-D13022BE6EB5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 key in substitution cipher consist of a permutation of 26 alphabetic characters </a:t>
            </a:r>
          </a:p>
          <a:p>
            <a:r>
              <a:rPr lang="en-GB" dirty="0" smtClean="0"/>
              <a:t>There are 26! </a:t>
            </a:r>
            <a:r>
              <a:rPr lang="en-GB" dirty="0" smtClean="0">
                <a:sym typeface="MT Symbol" pitchFamily="82" charset="2"/>
              </a:rPr>
              <a:t>= ~4 x 10E26</a:t>
            </a:r>
            <a:r>
              <a:rPr lang="en-GB" dirty="0" smtClean="0"/>
              <a:t> possible keys</a:t>
            </a:r>
          </a:p>
          <a:p>
            <a:r>
              <a:rPr lang="en-GB" dirty="0" smtClean="0"/>
              <a:t>Exhaustive key search is infeasible</a:t>
            </a:r>
          </a:p>
          <a:p>
            <a:r>
              <a:rPr lang="en-GB" dirty="0" smtClean="0"/>
              <a:t>Simple substitution ciphers were considered strong for many centuries</a:t>
            </a:r>
          </a:p>
          <a:p>
            <a:r>
              <a:rPr lang="en-GB" dirty="0" smtClean="0"/>
              <a:t>The first ever published description of how to crack simple substitution ciphers was given by Arab/Iraqi scientist Abu Yusuf </a:t>
            </a:r>
            <a:r>
              <a:rPr lang="en-GB" dirty="0" err="1" smtClean="0"/>
              <a:t>Yaqub</a:t>
            </a:r>
            <a:r>
              <a:rPr lang="en-GB" dirty="0" smtClean="0"/>
              <a:t> </a:t>
            </a:r>
            <a:r>
              <a:rPr lang="en-GB" dirty="0" err="1" smtClean="0"/>
              <a:t>ibn</a:t>
            </a:r>
            <a:r>
              <a:rPr lang="en-GB" dirty="0" smtClean="0"/>
              <a:t> </a:t>
            </a:r>
            <a:r>
              <a:rPr lang="en-GB" dirty="0" err="1" smtClean="0"/>
              <a:t>Ishaq</a:t>
            </a:r>
            <a:r>
              <a:rPr lang="en-GB" dirty="0" smtClean="0"/>
              <a:t> al-</a:t>
            </a:r>
            <a:r>
              <a:rPr lang="en-GB" dirty="0" err="1" smtClean="0"/>
              <a:t>Kindi</a:t>
            </a:r>
            <a:r>
              <a:rPr lang="en-GB" dirty="0" smtClean="0"/>
              <a:t> in A Manuscript on Deciphering Cryptographic Messages written around 850 CE</a:t>
            </a:r>
          </a:p>
          <a:p>
            <a:r>
              <a:rPr lang="en-GB" dirty="0" smtClean="0"/>
              <a:t>The method he described is now known as Frequency Analysis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68BB-F42C-42F3-B2BB-C57F4F129195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Cryptanalysis of </a:t>
            </a:r>
            <a:br>
              <a:rPr lang="en-US" dirty="0" smtClean="0"/>
            </a:br>
            <a:r>
              <a:rPr lang="en-US" dirty="0" smtClean="0"/>
              <a:t>The Substitution Cipher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Muslims’ Contribution in</a:t>
            </a:r>
            <a:br>
              <a:rPr lang="en-US" dirty="0" smtClean="0"/>
            </a:br>
            <a:r>
              <a:rPr lang="en-US" dirty="0" smtClean="0"/>
              <a:t>Frequency Analysis Cryptanalysis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first page of </a:t>
            </a:r>
            <a:r>
              <a:rPr lang="en-US" b="1" dirty="0" smtClean="0"/>
              <a:t>Al-</a:t>
            </a:r>
            <a:r>
              <a:rPr lang="en-US" b="1" dirty="0" err="1" smtClean="0"/>
              <a:t>Kindi's</a:t>
            </a:r>
            <a:r>
              <a:rPr lang="en-US" b="1" dirty="0" smtClean="0"/>
              <a:t> manuscript </a:t>
            </a:r>
            <a:r>
              <a:rPr lang="en-US" dirty="0" smtClean="0"/>
              <a:t> On Deciphering Cryptographic Messages, containing the oldest known description of cryptanalysis by frequency analysis.</a:t>
            </a:r>
          </a:p>
          <a:p>
            <a:r>
              <a:rPr lang="en-US" dirty="0" smtClean="0"/>
              <a:t>This attack relies on the fact that statistical information that is present in the plaintext language “leaks” through a simple substitution. 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8AF5DC-A568-4C28-8E14-F2783275B0DE}" type="datetime1">
              <a:rPr lang="en-US" smtClean="0"/>
              <a:pPr>
                <a:defRPr/>
              </a:pPr>
              <a:t>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400800"/>
            <a:ext cx="5334000" cy="304800"/>
          </a:xfrm>
        </p:spPr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29400" y="6243638"/>
            <a:ext cx="2133600" cy="457200"/>
          </a:xfrm>
        </p:spPr>
        <p:txBody>
          <a:bodyPr/>
          <a:lstStyle/>
          <a:p>
            <a:pPr>
              <a:defRPr/>
            </a:pPr>
            <a:fld id="{2EC12642-F1F3-4B1B-8792-76317C3A585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4038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The statistical distribution of letter frequencies of a message (text) written in any language tend towards a known </a:t>
            </a:r>
            <a:r>
              <a:rPr lang="en-GB" b="1" dirty="0" smtClean="0"/>
              <a:t>letter frequency distribution profile </a:t>
            </a:r>
            <a:r>
              <a:rPr lang="en-GB" dirty="0" smtClean="0"/>
              <a:t>of the language.</a:t>
            </a:r>
          </a:p>
          <a:p>
            <a:endParaRPr lang="en-GB" dirty="0" smtClean="0"/>
          </a:p>
          <a:p>
            <a:r>
              <a:rPr lang="en-GB" dirty="0" smtClean="0"/>
              <a:t>This is particularly </a:t>
            </a:r>
            <a:r>
              <a:rPr lang="en-GB" b="1" dirty="0" smtClean="0"/>
              <a:t>true for long messages </a:t>
            </a:r>
            <a:r>
              <a:rPr lang="en-GB" dirty="0" smtClean="0"/>
              <a:t>(i.e., the longer the text, the closer the letter frequency distributions match the language’s letter frequency distributions)</a:t>
            </a:r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b="1" dirty="0" smtClean="0"/>
              <a:t>simple substitution cipher preserves the letter frequency distributions </a:t>
            </a:r>
            <a:r>
              <a:rPr lang="en-GB" dirty="0" smtClean="0"/>
              <a:t>of the plaintext in the </a:t>
            </a:r>
            <a:r>
              <a:rPr lang="en-GB" dirty="0" err="1" smtClean="0"/>
              <a:t>ciphertext</a:t>
            </a:r>
            <a:r>
              <a:rPr lang="en-GB" dirty="0" smtClean="0"/>
              <a:t> (i.e., information about the plaintext is leaked in the </a:t>
            </a:r>
            <a:r>
              <a:rPr lang="en-GB" dirty="0" err="1" smtClean="0"/>
              <a:t>ciphertext</a:t>
            </a:r>
            <a:r>
              <a:rPr lang="en-GB" dirty="0" smtClean="0"/>
              <a:t>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Frequency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F25E-7287-4A4B-98B9-93AD78F7DBF2}" type="datetime1">
              <a:rPr lang="en-US" smtClean="0"/>
              <a:pPr/>
              <a:t>2/7/2013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8DB8-DCBF-4A68-BA4D-52342D237505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3" name="Rectangle 3"/>
          <p:cNvSpPr>
            <a:spLocks noChangeArrowheads="1"/>
          </p:cNvSpPr>
          <p:nvPr/>
        </p:nvSpPr>
        <p:spPr bwMode="auto">
          <a:xfrm>
            <a:off x="76200" y="334963"/>
            <a:ext cx="8763000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lnSpc>
                <a:spcPct val="90000"/>
              </a:lnSpc>
              <a:defRPr/>
            </a:pPr>
            <a:endParaRPr lang="en-US" sz="4000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6803" name="Picture 84" descr="image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913" y="1700213"/>
            <a:ext cx="6192837" cy="337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81763" name="Group 163"/>
          <p:cNvGraphicFramePr>
            <a:graphicFrameLocks noGrp="1"/>
          </p:cNvGraphicFramePr>
          <p:nvPr/>
        </p:nvGraphicFramePr>
        <p:xfrm>
          <a:off x="838200" y="5334000"/>
          <a:ext cx="7696200" cy="1040765"/>
        </p:xfrm>
        <a:graphic>
          <a:graphicData uri="http://schemas.openxmlformats.org/drawingml/2006/table">
            <a:tbl>
              <a:tblPr/>
              <a:tblGrid>
                <a:gridCol w="1147763"/>
                <a:gridCol w="504825"/>
                <a:gridCol w="455612"/>
                <a:gridCol w="504825"/>
                <a:gridCol w="500063"/>
                <a:gridCol w="552450"/>
                <a:gridCol w="525462"/>
                <a:gridCol w="501650"/>
                <a:gridCol w="500063"/>
                <a:gridCol w="501650"/>
                <a:gridCol w="498475"/>
                <a:gridCol w="501650"/>
                <a:gridCol w="500062"/>
                <a:gridCol w="501650"/>
              </a:tblGrid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Letter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B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E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G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H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J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K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L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M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Frequency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7.4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1.0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3.1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4.2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13.0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2.8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1.6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3.4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7.4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0.3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3.6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2.5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Letter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N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O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Q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R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U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V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W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Z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Frequency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7.9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8.0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2.7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0.3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8.0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6.1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9.2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2.6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1.5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1.6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0.5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1.9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English Language:</a:t>
            </a:r>
            <a:br>
              <a:rPr lang="en-GB" dirty="0" smtClean="0"/>
            </a:br>
            <a:r>
              <a:rPr lang="en-GB" dirty="0" smtClean="0"/>
              <a:t>Relative Letter Frequencies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F244-9511-4488-B14E-5381BC4A8B77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ChangeArrowheads="1"/>
          </p:cNvSpPr>
          <p:nvPr/>
        </p:nvSpPr>
        <p:spPr bwMode="auto">
          <a:xfrm>
            <a:off x="76200" y="334963"/>
            <a:ext cx="8763000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lnSpc>
                <a:spcPct val="90000"/>
              </a:lnSpc>
              <a:defRPr/>
            </a:pPr>
            <a:endParaRPr lang="en-US" sz="4000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7827" name="Text Box 160"/>
          <p:cNvSpPr txBox="1">
            <a:spLocks noChangeArrowheads="1"/>
          </p:cNvSpPr>
          <p:nvPr/>
        </p:nvSpPr>
        <p:spPr bwMode="auto">
          <a:xfrm>
            <a:off x="593725" y="2627313"/>
            <a:ext cx="184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84208" name="Group 560"/>
          <p:cNvGraphicFramePr>
            <a:graphicFrameLocks noGrp="1"/>
          </p:cNvGraphicFramePr>
          <p:nvPr>
            <p:ph idx="1"/>
          </p:nvPr>
        </p:nvGraphicFramePr>
        <p:xfrm>
          <a:off x="304800" y="5410199"/>
          <a:ext cx="8534400" cy="1219201"/>
        </p:xfrm>
        <a:graphic>
          <a:graphicData uri="http://schemas.openxmlformats.org/drawingml/2006/table">
            <a:tbl>
              <a:tblPr/>
              <a:tblGrid>
                <a:gridCol w="1273116"/>
                <a:gridCol w="560238"/>
                <a:gridCol w="508239"/>
                <a:gridCol w="555206"/>
                <a:gridCol w="555205"/>
                <a:gridCol w="613913"/>
                <a:gridCol w="582044"/>
                <a:gridCol w="555205"/>
                <a:gridCol w="555206"/>
                <a:gridCol w="558560"/>
                <a:gridCol w="550174"/>
                <a:gridCol w="556883"/>
                <a:gridCol w="553528"/>
                <a:gridCol w="556883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Letter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B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E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G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H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J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K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L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M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Frequency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23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26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18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49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26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Letter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N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O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Q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R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U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V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W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Z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Frequency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9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24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19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19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37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9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616" marR="9661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Cryptanalysis, </a:t>
            </a:r>
            <a:br>
              <a:rPr lang="en-US" dirty="0" smtClean="0"/>
            </a:br>
            <a:r>
              <a:rPr lang="en-US" dirty="0" smtClean="0"/>
              <a:t>The Substitution Cipher</a:t>
            </a:r>
            <a:endParaRPr lang="en-US" dirty="0"/>
          </a:p>
        </p:txBody>
      </p:sp>
      <p:sp>
        <p:nvSpPr>
          <p:cNvPr id="77828" name="Rectangle 240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335088"/>
            <a:ext cx="8534400" cy="4456112"/>
          </a:xfrm>
          <a:noFill/>
        </p:spPr>
        <p:txBody>
          <a:bodyPr/>
          <a:lstStyle/>
          <a:p>
            <a:pPr marL="469900" indent="-469900" eaLnBrk="1" hangingPunct="1"/>
            <a:r>
              <a:rPr lang="en-GB" sz="2400" b="1" dirty="0" err="1" smtClean="0">
                <a:solidFill>
                  <a:srgbClr val="FF0000"/>
                </a:solidFill>
              </a:rPr>
              <a:t>Ciphertext</a:t>
            </a:r>
            <a:r>
              <a:rPr lang="en-GB" sz="2400" b="1" dirty="0" smtClean="0">
                <a:solidFill>
                  <a:srgbClr val="FF0000"/>
                </a:solidFill>
              </a:rPr>
              <a:t>:</a:t>
            </a:r>
          </a:p>
          <a:p>
            <a:pPr marL="469900" indent="-469900" eaLnBrk="1" hangingPunct="1">
              <a:buFontTx/>
              <a:buNone/>
            </a:pPr>
            <a:r>
              <a:rPr lang="en-GB" sz="2000" dirty="0" smtClean="0">
                <a:solidFill>
                  <a:srgbClr val="000000"/>
                </a:solidFill>
              </a:rPr>
              <a:t>	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R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jrk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hbxiu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lk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vai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vzihova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ohlls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lo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rk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rmrsvjikv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ywbhtbkn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.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Ixise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jlskbkn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ai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vrgiu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vai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ihixrvls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tlzk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vai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hlyye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rkt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hirxiu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vai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ywbhtbkn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.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Bk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vai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ixikbkn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ai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nivu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bkvl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vai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ihixrvls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rkt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bo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vaisi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uljilki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ihui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bk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vai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ihixrvls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--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bo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bv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zru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srbkbkn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varv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tre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--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ai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nliu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yrpg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abu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ohlls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tbsipvhe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.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Alzixis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bo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vaisi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klylte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ihui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bk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vai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ihixrvls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rkt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bv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aruk'v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srbkit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ai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nliu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vai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vikva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ohlls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rkt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zrhgu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wm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vzl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ohbnavu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lo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uvrbsu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abu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sllj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.</a:t>
            </a:r>
          </a:p>
          <a:p>
            <a:pPr marL="469900" indent="-469900" eaLnBrk="1" hangingPunct="1"/>
            <a:r>
              <a:rPr lang="en-GB" sz="2400" dirty="0" smtClean="0">
                <a:solidFill>
                  <a:srgbClr val="FF0000"/>
                </a:solidFill>
              </a:rPr>
              <a:t>Letter frequency count (total = 344 letters):</a:t>
            </a:r>
          </a:p>
          <a:p>
            <a:pPr marL="469900" indent="-469900" eaLnBrk="1" hangingPunct="1"/>
            <a:endParaRPr lang="en-GB" sz="2000" dirty="0" smtClean="0">
              <a:solidFill>
                <a:srgbClr val="000000"/>
              </a:solidFill>
            </a:endParaRPr>
          </a:p>
        </p:txBody>
      </p:sp>
      <p:sp>
        <p:nvSpPr>
          <p:cNvPr id="77829" name="Text Box 320"/>
          <p:cNvSpPr txBox="1">
            <a:spLocks noChangeArrowheads="1"/>
          </p:cNvSpPr>
          <p:nvPr/>
        </p:nvSpPr>
        <p:spPr bwMode="auto">
          <a:xfrm>
            <a:off x="441325" y="5751513"/>
            <a:ext cx="184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7830" name="Text Box 479"/>
          <p:cNvSpPr txBox="1">
            <a:spLocks noChangeArrowheads="1"/>
          </p:cNvSpPr>
          <p:nvPr/>
        </p:nvSpPr>
        <p:spPr bwMode="auto">
          <a:xfrm>
            <a:off x="441325" y="6056313"/>
            <a:ext cx="8093075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95D7-8D79-45E4-995C-CF7B5CCC4670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3"/>
          <p:cNvSpPr txBox="1">
            <a:spLocks noChangeArrowheads="1"/>
          </p:cNvSpPr>
          <p:nvPr/>
        </p:nvSpPr>
        <p:spPr bwMode="auto">
          <a:xfrm>
            <a:off x="593725" y="2627313"/>
            <a:ext cx="184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8851" name="Text Box 5"/>
          <p:cNvSpPr txBox="1">
            <a:spLocks noChangeArrowheads="1"/>
          </p:cNvSpPr>
          <p:nvPr/>
        </p:nvSpPr>
        <p:spPr bwMode="auto">
          <a:xfrm>
            <a:off x="441325" y="5751513"/>
            <a:ext cx="184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8852" name="Text Box 6"/>
          <p:cNvSpPr txBox="1">
            <a:spLocks noChangeArrowheads="1"/>
          </p:cNvSpPr>
          <p:nvPr/>
        </p:nvSpPr>
        <p:spPr bwMode="auto">
          <a:xfrm>
            <a:off x="441325" y="6056313"/>
            <a:ext cx="8093075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78854" name="Picture 85" descr="temp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057400"/>
            <a:ext cx="7632700" cy="42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Cryptanalysis, </a:t>
            </a:r>
            <a:br>
              <a:rPr lang="en-US" dirty="0" smtClean="0"/>
            </a:br>
            <a:r>
              <a:rPr lang="en-US" dirty="0" smtClean="0"/>
              <a:t>The Substitution Cipher (cont …)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7AF1-166D-4038-A115-4513DE16AD91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Cryptography is:</a:t>
            </a:r>
          </a:p>
          <a:p>
            <a:pPr lvl="1"/>
            <a:r>
              <a:rPr lang="en-US" dirty="0" smtClean="0"/>
              <a:t>A tremendous tool</a:t>
            </a:r>
          </a:p>
          <a:p>
            <a:pPr lvl="1"/>
            <a:r>
              <a:rPr lang="en-US" dirty="0" smtClean="0"/>
              <a:t>The basis for many security mechanisms</a:t>
            </a:r>
          </a:p>
          <a:p>
            <a:r>
              <a:rPr lang="en-US" dirty="0" smtClean="0"/>
              <a:t>Cryptography is not:</a:t>
            </a:r>
          </a:p>
          <a:p>
            <a:pPr lvl="1"/>
            <a:r>
              <a:rPr lang="en-US" dirty="0" smtClean="0"/>
              <a:t>The solution to all security problems</a:t>
            </a:r>
          </a:p>
          <a:p>
            <a:pPr lvl="1"/>
            <a:r>
              <a:rPr lang="en-US" dirty="0" smtClean="0"/>
              <a:t>Reliable unless implemented and used properly</a:t>
            </a:r>
          </a:p>
          <a:p>
            <a:pPr lvl="1"/>
            <a:r>
              <a:rPr lang="en-US" dirty="0" smtClean="0"/>
              <a:t>Something you should not try to invent yourself</a:t>
            </a:r>
          </a:p>
          <a:p>
            <a:pPr lvl="2"/>
            <a:r>
              <a:rPr lang="en-US" dirty="0" smtClean="0"/>
              <a:t>  many </a:t>
            </a:r>
            <a:r>
              <a:rPr lang="en-US" dirty="0" err="1" smtClean="0"/>
              <a:t>many</a:t>
            </a:r>
            <a:r>
              <a:rPr lang="en-US" dirty="0" smtClean="0"/>
              <a:t> examples of broken ad-hoc designs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Things to Remember (Again &amp; Again)!</a:t>
            </a:r>
          </a:p>
        </p:txBody>
      </p:sp>
    </p:spTree>
    <p:extLst>
      <p:ext uri="{BB962C8B-B14F-4D97-AF65-F5344CB8AC3E}">
        <p14:creationId xmlns="" xmlns:p14="http://schemas.microsoft.com/office/powerpoint/2010/main" val="111764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676400"/>
            <a:ext cx="8534400" cy="4800600"/>
          </a:xfrm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GB" sz="2400" dirty="0" smtClean="0">
                <a:solidFill>
                  <a:srgbClr val="000000"/>
                </a:solidFill>
              </a:rPr>
              <a:t>From the frequency distributions, we assume that:</a:t>
            </a:r>
          </a:p>
          <a:p>
            <a:pPr marL="908050" lvl="1" indent="-436563">
              <a:lnSpc>
                <a:spcPct val="80000"/>
              </a:lnSpc>
              <a:buFontTx/>
              <a:buChar char="–"/>
            </a:pPr>
            <a:r>
              <a:rPr lang="en-GB" b="1" dirty="0" smtClean="0">
                <a:solidFill>
                  <a:srgbClr val="000000"/>
                </a:solidFill>
              </a:rPr>
              <a:t>C(I) -&gt; P(E) 	</a:t>
            </a:r>
            <a:r>
              <a:rPr lang="en-GB" dirty="0" smtClean="0"/>
              <a:t>matching relative frequencies</a:t>
            </a:r>
            <a:endParaRPr lang="en-GB" b="1" dirty="0" smtClean="0">
              <a:solidFill>
                <a:srgbClr val="000000"/>
              </a:solidFill>
            </a:endParaRPr>
          </a:p>
          <a:p>
            <a:pPr marL="908050" lvl="1" indent="-436563">
              <a:lnSpc>
                <a:spcPct val="80000"/>
              </a:lnSpc>
              <a:buFontTx/>
              <a:buChar char="–"/>
            </a:pPr>
            <a:r>
              <a:rPr lang="en-GB" b="1" dirty="0" smtClean="0">
                <a:solidFill>
                  <a:srgbClr val="000000"/>
                </a:solidFill>
              </a:rPr>
              <a:t>C(V) -&gt; P(T)</a:t>
            </a:r>
            <a:r>
              <a:rPr lang="en-GB" dirty="0" smtClean="0"/>
              <a:t> 	matching relative frequencies</a:t>
            </a:r>
            <a:endParaRPr lang="en-GB" b="1" dirty="0" smtClean="0">
              <a:solidFill>
                <a:srgbClr val="000000"/>
              </a:solidFill>
            </a:endParaRPr>
          </a:p>
          <a:p>
            <a:pPr marL="908050" lvl="1" indent="-436563">
              <a:lnSpc>
                <a:spcPct val="80000"/>
              </a:lnSpc>
              <a:buFontTx/>
              <a:buChar char="–"/>
            </a:pPr>
            <a:endParaRPr lang="en-GB" b="1" dirty="0" smtClean="0">
              <a:solidFill>
                <a:srgbClr val="000000"/>
              </a:solidFill>
            </a:endParaRP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GB" sz="2400" dirty="0" smtClean="0">
                <a:solidFill>
                  <a:srgbClr val="000000"/>
                </a:solidFill>
              </a:rPr>
              <a:t>Partially decrypted </a:t>
            </a:r>
            <a:r>
              <a:rPr lang="en-GB" sz="2400" dirty="0" err="1" smtClean="0">
                <a:solidFill>
                  <a:srgbClr val="000000"/>
                </a:solidFill>
              </a:rPr>
              <a:t>ciphertext</a:t>
            </a:r>
            <a:r>
              <a:rPr lang="en-GB" sz="2400" dirty="0" smtClean="0">
                <a:solidFill>
                  <a:srgbClr val="000000"/>
                </a:solidFill>
              </a:rPr>
              <a:t> (</a:t>
            </a:r>
            <a:r>
              <a:rPr lang="en-GB" sz="2400" dirty="0" smtClean="0">
                <a:solidFill>
                  <a:srgbClr val="FF3300"/>
                </a:solidFill>
              </a:rPr>
              <a:t>red</a:t>
            </a:r>
            <a:r>
              <a:rPr lang="en-GB" sz="2400" dirty="0" smtClean="0">
                <a:solidFill>
                  <a:srgbClr val="000000"/>
                </a:solidFill>
              </a:rPr>
              <a:t> = plaintext):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</a:pPr>
            <a:r>
              <a:rPr lang="en-GB" sz="2200" dirty="0" smtClean="0">
                <a:solidFill>
                  <a:srgbClr val="000000"/>
                </a:solidFill>
              </a:rPr>
              <a:t>	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R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jrk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hbx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lk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va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vz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hova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ohlls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lo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rk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rmrsvj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kv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ywbhtbkn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.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Ex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se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jlskbkn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a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vrg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vae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xrvls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tlzk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va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hlyy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rkt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rx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va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ywbhtbkn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.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Bk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va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kbkn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a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bkvl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va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xrvls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rkt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bo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va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ulj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lk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hu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bk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va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xrvls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--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bo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bv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zru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srbkbkn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varv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tr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--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a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nl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yrpg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abu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ohlls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tbs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pvh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.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Alz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bo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va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klylt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hu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bk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va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eh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xrvls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rkt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bv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aruk'v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srbk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a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nl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va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kva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ohlls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rkt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zrhgu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wm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vzl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ohbnavu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lo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uvrbsu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abu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sllj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.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GB" sz="2000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9E88-B09B-4CFA-BBC8-955CE8E7871D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Cryptanalysis, </a:t>
            </a:r>
            <a:br>
              <a:rPr lang="en-US" dirty="0" smtClean="0"/>
            </a:br>
            <a:r>
              <a:rPr lang="en-US" dirty="0" smtClean="0"/>
              <a:t>The Substitution Cipher (cont …)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Digram</a:t>
            </a:r>
            <a:r>
              <a:rPr lang="en-US" dirty="0" smtClean="0"/>
              <a:t> frequencies</a:t>
            </a:r>
          </a:p>
          <a:p>
            <a:pPr lvl="1"/>
            <a:r>
              <a:rPr lang="en-US" dirty="0" smtClean="0"/>
              <a:t>Common digraphs: EN, RE, ER, NT, TH</a:t>
            </a:r>
          </a:p>
          <a:p>
            <a:endParaRPr lang="en-US" dirty="0" smtClean="0"/>
          </a:p>
          <a:p>
            <a:r>
              <a:rPr lang="en-US" dirty="0" smtClean="0"/>
              <a:t>Trigram frequencies</a:t>
            </a:r>
          </a:p>
          <a:p>
            <a:pPr lvl="1"/>
            <a:r>
              <a:rPr lang="en-US" dirty="0" smtClean="0"/>
              <a:t>Common trigrams: THE, ING, THA, ENT</a:t>
            </a:r>
          </a:p>
          <a:p>
            <a:endParaRPr lang="en-US" dirty="0" smtClean="0"/>
          </a:p>
          <a:p>
            <a:r>
              <a:rPr lang="en-US" dirty="0" smtClean="0"/>
              <a:t>Vowels other than E are rarely followed by another vowel</a:t>
            </a:r>
          </a:p>
          <a:p>
            <a:endParaRPr lang="en-US" dirty="0" smtClean="0"/>
          </a:p>
          <a:p>
            <a:r>
              <a:rPr lang="en-US" dirty="0" smtClean="0"/>
              <a:t>The letter Q is followed only by 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6394-A2AC-4987-B0C2-A7292F15EBC9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Cryptanalysis, </a:t>
            </a:r>
            <a:br>
              <a:rPr lang="en-US" dirty="0" smtClean="0"/>
            </a:br>
            <a:r>
              <a:rPr lang="en-US" dirty="0" smtClean="0"/>
              <a:t>The Substitution Cipher (cont …)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GB" sz="2600" dirty="0" smtClean="0">
                <a:solidFill>
                  <a:srgbClr val="000000"/>
                </a:solidFill>
              </a:rPr>
              <a:t>From the frequency distributions, we assume that:</a:t>
            </a:r>
          </a:p>
          <a:p>
            <a:pPr marL="908050" lvl="1" indent="-436563">
              <a:lnSpc>
                <a:spcPct val="80000"/>
              </a:lnSpc>
              <a:buFontTx/>
              <a:buChar char="–"/>
            </a:pPr>
            <a:r>
              <a:rPr lang="en-GB" sz="2600" b="1" dirty="0" smtClean="0">
                <a:solidFill>
                  <a:srgbClr val="000000"/>
                </a:solidFill>
              </a:rPr>
              <a:t>C(A) -&gt; P(H) 		</a:t>
            </a:r>
            <a:endParaRPr lang="en-GB" sz="2600" dirty="0" smtClean="0">
              <a:solidFill>
                <a:srgbClr val="000000"/>
              </a:solidFill>
            </a:endParaRPr>
          </a:p>
          <a:p>
            <a:pPr marL="908050" lvl="1" indent="-436563">
              <a:buFontTx/>
              <a:buChar char="–"/>
            </a:pPr>
            <a:r>
              <a:rPr lang="en-GB" sz="2200" dirty="0" smtClean="0">
                <a:solidFill>
                  <a:srgbClr val="000000"/>
                </a:solidFill>
              </a:rPr>
              <a:t>The </a:t>
            </a:r>
            <a:r>
              <a:rPr lang="en-GB" sz="2200" dirty="0" err="1" smtClean="0">
                <a:solidFill>
                  <a:srgbClr val="000000"/>
                </a:solidFill>
              </a:rPr>
              <a:t>digram</a:t>
            </a:r>
            <a:r>
              <a:rPr lang="en-GB" sz="2200" dirty="0" smtClean="0">
                <a:solidFill>
                  <a:srgbClr val="000000"/>
                </a:solidFill>
              </a:rPr>
              <a:t> ‘TH’ is the most common in the English language</a:t>
            </a:r>
            <a:endParaRPr lang="en-GB" sz="2200" b="1" dirty="0" smtClean="0">
              <a:solidFill>
                <a:srgbClr val="000000"/>
              </a:solidFill>
            </a:endParaRPr>
          </a:p>
          <a:p>
            <a:pPr marL="908050" lvl="1" indent="-436563">
              <a:buFontTx/>
              <a:buChar char="–"/>
            </a:pPr>
            <a:r>
              <a:rPr lang="en-GB" sz="2200" dirty="0" smtClean="0">
                <a:solidFill>
                  <a:srgbClr val="000000"/>
                </a:solidFill>
              </a:rPr>
              <a:t>The word “THE” is the only frequently used 3-letter English word starting with T and ending with E</a:t>
            </a:r>
            <a:endParaRPr lang="en-GB" sz="2200" b="1" dirty="0" smtClean="0">
              <a:solidFill>
                <a:srgbClr val="000000"/>
              </a:solidFill>
            </a:endParaRP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GB" sz="2600" dirty="0" smtClean="0">
                <a:solidFill>
                  <a:srgbClr val="000000"/>
                </a:solidFill>
              </a:rPr>
              <a:t>Partially decrypted </a:t>
            </a:r>
            <a:r>
              <a:rPr lang="en-GB" sz="2600" dirty="0" err="1" smtClean="0">
                <a:solidFill>
                  <a:srgbClr val="000000"/>
                </a:solidFill>
              </a:rPr>
              <a:t>ciphertext</a:t>
            </a:r>
            <a:r>
              <a:rPr lang="en-GB" sz="2600" dirty="0" smtClean="0">
                <a:solidFill>
                  <a:srgbClr val="000000"/>
                </a:solidFill>
              </a:rPr>
              <a:t> (</a:t>
            </a:r>
            <a:r>
              <a:rPr lang="en-GB" sz="2600" dirty="0" smtClean="0">
                <a:solidFill>
                  <a:srgbClr val="FF3300"/>
                </a:solidFill>
              </a:rPr>
              <a:t>red</a:t>
            </a:r>
            <a:r>
              <a:rPr lang="en-GB" sz="2600" dirty="0" smtClean="0">
                <a:solidFill>
                  <a:srgbClr val="000000"/>
                </a:solidFill>
              </a:rPr>
              <a:t> = plaintext):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</a:pPr>
            <a:r>
              <a:rPr lang="en-GB" sz="2200" dirty="0" smtClean="0">
                <a:solidFill>
                  <a:srgbClr val="000000"/>
                </a:solidFill>
              </a:rPr>
              <a:t>	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R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jrk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hbx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lk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va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vz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hova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ohlls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lo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rk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rmrsvj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kv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ywbhtbkn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.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Ex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se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jlskbkn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a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vrg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vae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xrvls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tlzk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va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hlyy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rkt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rx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va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ywbhtbkn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.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Bk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va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kbkn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a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bkvl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va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xrvls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rkt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bo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va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ulj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lk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hu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bk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va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xrvls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--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bo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bv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zru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srbkbkn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varv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tr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--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a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nl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yrpg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abu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ohlls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tbs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pvh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.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Alz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bo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va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klylt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hu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bk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va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eh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xrvls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rkt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bv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aruk'v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srbk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a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nl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va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kva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ohlls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rkt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zrhgu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wm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vzl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ohbnavu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lo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uvrbsu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vl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abu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sllj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.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GB" sz="2000" dirty="0" smtClean="0"/>
          </a:p>
          <a:p>
            <a:pPr marL="469900" indent="-469900">
              <a:lnSpc>
                <a:spcPct val="80000"/>
              </a:lnSpc>
              <a:spcBef>
                <a:spcPct val="20000"/>
              </a:spcBef>
            </a:pP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707-9E42-4F82-A2F4-72CBE06CCB4C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Cryptanalysis, </a:t>
            </a:r>
            <a:br>
              <a:rPr lang="en-US" dirty="0" smtClean="0"/>
            </a:br>
            <a:r>
              <a:rPr lang="en-US" dirty="0" smtClean="0"/>
              <a:t>The Substitution Cipher (cont …)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GB" sz="2600" dirty="0" smtClean="0">
                <a:solidFill>
                  <a:srgbClr val="000000"/>
                </a:solidFill>
              </a:rPr>
              <a:t>From the frequency distributions, we assume that:</a:t>
            </a:r>
          </a:p>
          <a:p>
            <a:pPr marL="908050" lvl="1" indent="-436563">
              <a:lnSpc>
                <a:spcPct val="80000"/>
              </a:lnSpc>
              <a:buFontTx/>
              <a:buChar char="–"/>
            </a:pPr>
            <a:r>
              <a:rPr lang="en-GB" sz="2600" b="1" dirty="0" smtClean="0">
                <a:solidFill>
                  <a:srgbClr val="000000"/>
                </a:solidFill>
              </a:rPr>
              <a:t>C(A) -&gt; P(H) 		</a:t>
            </a:r>
            <a:endParaRPr lang="en-GB" sz="2600" dirty="0" smtClean="0">
              <a:solidFill>
                <a:srgbClr val="000000"/>
              </a:solidFill>
            </a:endParaRPr>
          </a:p>
          <a:p>
            <a:pPr marL="908050" lvl="1" indent="-436563">
              <a:buFontTx/>
              <a:buChar char="–"/>
            </a:pPr>
            <a:r>
              <a:rPr lang="en-GB" sz="2200" dirty="0" smtClean="0">
                <a:solidFill>
                  <a:srgbClr val="000000"/>
                </a:solidFill>
              </a:rPr>
              <a:t>The </a:t>
            </a:r>
            <a:r>
              <a:rPr lang="en-GB" sz="2200" dirty="0" err="1" smtClean="0">
                <a:solidFill>
                  <a:srgbClr val="000000"/>
                </a:solidFill>
              </a:rPr>
              <a:t>digram</a:t>
            </a:r>
            <a:r>
              <a:rPr lang="en-GB" sz="2200" dirty="0" smtClean="0">
                <a:solidFill>
                  <a:srgbClr val="000000"/>
                </a:solidFill>
              </a:rPr>
              <a:t> ‘TH’ is the most common in the English language</a:t>
            </a:r>
            <a:endParaRPr lang="en-GB" sz="2200" b="1" dirty="0" smtClean="0">
              <a:solidFill>
                <a:srgbClr val="000000"/>
              </a:solidFill>
            </a:endParaRPr>
          </a:p>
          <a:p>
            <a:pPr marL="908050" lvl="1" indent="-436563">
              <a:buFontTx/>
              <a:buChar char="–"/>
            </a:pPr>
            <a:r>
              <a:rPr lang="en-GB" sz="2200" dirty="0" smtClean="0">
                <a:solidFill>
                  <a:srgbClr val="000000"/>
                </a:solidFill>
              </a:rPr>
              <a:t>The word “THE” is the only frequently used 3-letter English word starting with T and ending with E</a:t>
            </a:r>
            <a:endParaRPr lang="en-GB" sz="2200" b="1" dirty="0" smtClean="0">
              <a:solidFill>
                <a:srgbClr val="000000"/>
              </a:solidFill>
            </a:endParaRP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GB" sz="2600" dirty="0" smtClean="0">
                <a:solidFill>
                  <a:srgbClr val="000000"/>
                </a:solidFill>
              </a:rPr>
              <a:t>Partially decrypted </a:t>
            </a:r>
            <a:r>
              <a:rPr lang="en-GB" sz="2600" dirty="0" err="1" smtClean="0">
                <a:solidFill>
                  <a:srgbClr val="000000"/>
                </a:solidFill>
              </a:rPr>
              <a:t>ciphertext</a:t>
            </a:r>
            <a:r>
              <a:rPr lang="en-GB" sz="2600" dirty="0" smtClean="0">
                <a:solidFill>
                  <a:srgbClr val="000000"/>
                </a:solidFill>
              </a:rPr>
              <a:t> (</a:t>
            </a:r>
            <a:r>
              <a:rPr lang="en-GB" sz="2600" dirty="0" smtClean="0">
                <a:solidFill>
                  <a:srgbClr val="FF3300"/>
                </a:solidFill>
              </a:rPr>
              <a:t>red</a:t>
            </a:r>
            <a:r>
              <a:rPr lang="en-GB" sz="2600" dirty="0" smtClean="0">
                <a:solidFill>
                  <a:srgbClr val="000000"/>
                </a:solidFill>
              </a:rPr>
              <a:t> = plaintext):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</a:pPr>
            <a:r>
              <a:rPr lang="en-GB" sz="2200" dirty="0" smtClean="0">
                <a:solidFill>
                  <a:srgbClr val="000000"/>
                </a:solidFill>
              </a:rPr>
              <a:t>	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R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jrk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hbx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lk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z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ho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ohlls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lo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rk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rmrs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j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k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ywbhtbkn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.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Ex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se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jlskbkn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rg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e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xr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tlzk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hlyy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rkt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rx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ywbhtbkn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.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Bk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kbkn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bk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xr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rkt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bo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ulj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lk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hu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bk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xr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--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bo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zru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srbkbkn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th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r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tr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--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nl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yrpg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ohlls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tbs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p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.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lz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bo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klylt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hu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bk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eh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xr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rkt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ruk'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srbk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nl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k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th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ohlls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rkt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zrhgu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wm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zl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ohbn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ht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lo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rbsu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sllj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.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707-9E42-4F82-A2F4-72CBE06CCB4C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Cryptanalysis, </a:t>
            </a:r>
            <a:br>
              <a:rPr lang="en-US" dirty="0" smtClean="0"/>
            </a:br>
            <a:r>
              <a:rPr lang="en-US" dirty="0" smtClean="0"/>
              <a:t>The Substitution Cipher (cont …)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69900" indent="-469900">
              <a:spcBef>
                <a:spcPct val="20000"/>
              </a:spcBef>
              <a:buFontTx/>
              <a:buChar char="•"/>
            </a:pPr>
            <a:r>
              <a:rPr lang="en-GB" sz="2400" dirty="0" smtClean="0"/>
              <a:t>We can assume that </a:t>
            </a:r>
            <a:r>
              <a:rPr lang="en-GB" sz="2400" b="1" dirty="0" smtClean="0"/>
              <a:t>C(R) -&gt; P(A) </a:t>
            </a:r>
            <a:r>
              <a:rPr lang="en-GB" sz="2400" dirty="0" smtClean="0"/>
              <a:t>because:</a:t>
            </a:r>
          </a:p>
          <a:p>
            <a:pPr marL="908050" lvl="1" indent="-436563">
              <a:buFontTx/>
              <a:buChar char="–"/>
            </a:pPr>
            <a:r>
              <a:rPr lang="en-GB" dirty="0" smtClean="0"/>
              <a:t>The word “THAT” is the only frequently used 4-letter English word starting with ‘TH’ and ending with T</a:t>
            </a:r>
          </a:p>
          <a:p>
            <a:pPr marL="908050" lvl="1" indent="-436563">
              <a:buFontTx/>
              <a:buChar char="–"/>
            </a:pPr>
            <a:r>
              <a:rPr lang="en-GB" dirty="0" smtClean="0"/>
              <a:t>C(R) -&gt; P(A) matching relative frequencies</a:t>
            </a:r>
          </a:p>
          <a:p>
            <a:pPr marL="908050" lvl="1" indent="-436563">
              <a:buFontTx/>
              <a:buChar char="–"/>
            </a:pPr>
            <a:endParaRPr lang="en-GB" b="1" dirty="0" smtClean="0">
              <a:solidFill>
                <a:srgbClr val="000000"/>
              </a:solidFill>
            </a:endParaRP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GB" sz="2400" dirty="0" smtClean="0">
                <a:solidFill>
                  <a:srgbClr val="000000"/>
                </a:solidFill>
              </a:rPr>
              <a:t>Partially decrypted </a:t>
            </a:r>
            <a:r>
              <a:rPr lang="en-GB" sz="2400" dirty="0" err="1" smtClean="0">
                <a:solidFill>
                  <a:srgbClr val="000000"/>
                </a:solidFill>
              </a:rPr>
              <a:t>ciphertext</a:t>
            </a:r>
            <a:r>
              <a:rPr lang="en-GB" sz="2400" dirty="0" smtClean="0">
                <a:solidFill>
                  <a:srgbClr val="000000"/>
                </a:solidFill>
              </a:rPr>
              <a:t> (</a:t>
            </a:r>
            <a:r>
              <a:rPr lang="en-GB" sz="2400" dirty="0" smtClean="0">
                <a:solidFill>
                  <a:srgbClr val="FF3300"/>
                </a:solidFill>
              </a:rPr>
              <a:t>red</a:t>
            </a:r>
            <a:r>
              <a:rPr lang="en-GB" sz="2400" dirty="0" smtClean="0">
                <a:solidFill>
                  <a:srgbClr val="000000"/>
                </a:solidFill>
              </a:rPr>
              <a:t> = plaintext):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</a:pPr>
            <a:r>
              <a:rPr lang="en-GB" sz="2400" dirty="0" smtClean="0">
                <a:solidFill>
                  <a:srgbClr val="000000"/>
                </a:solidFill>
              </a:rPr>
              <a:t>	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R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jrk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hbx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lk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z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ho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ohlls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lo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rk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rmrs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j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k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ywbhtbkn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.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Ex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se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jlskbkn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smtClean="0">
                <a:solidFill>
                  <a:srgbClr val="FF3300"/>
                </a:solidFill>
                <a:latin typeface="Courier New" pitchFamily="49" charset="0"/>
              </a:rPr>
              <a:t>he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rg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smtClean="0">
                <a:solidFill>
                  <a:srgbClr val="FF3300"/>
                </a:solidFill>
                <a:latin typeface="Courier New" pitchFamily="49" charset="0"/>
              </a:rPr>
              <a:t>th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e 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xr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ls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tlzk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l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hlyy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rkt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rx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ywbhtbkn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.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Bk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kbkn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400" b="1" dirty="0" smtClean="0">
                <a:solidFill>
                  <a:srgbClr val="FF3300"/>
                </a:solidFill>
                <a:latin typeface="Courier New" pitchFamily="49" charset="0"/>
              </a:rPr>
              <a:t>he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et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bk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l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xr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ls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rkt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bo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sz="2400" b="1" dirty="0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bu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ulj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lk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hu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bk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xr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ls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--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ls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bo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zru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srbkbkn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th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r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tr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-- </a:t>
            </a:r>
            <a:r>
              <a:rPr lang="en-GB" sz="2400" b="1" dirty="0" smtClean="0">
                <a:solidFill>
                  <a:srgbClr val="FF3300"/>
                </a:solidFill>
                <a:latin typeface="Courier New" pitchFamily="49" charset="0"/>
              </a:rPr>
              <a:t>he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nl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yrpg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l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h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bu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ohlls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tbs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p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. 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h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lz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bo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sz="2400" b="1" dirty="0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bu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klylt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hu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bk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eh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xr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ls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rkt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h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ruk'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srbk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t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400" b="1" dirty="0" smtClean="0">
                <a:solidFill>
                  <a:srgbClr val="FF3300"/>
                </a:solidFill>
                <a:latin typeface="Courier New" pitchFamily="49" charset="0"/>
              </a:rPr>
              <a:t>he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nl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l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te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k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th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ohlls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rkt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zrhgu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wm 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zl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ohbn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ht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lo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rbsu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l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FF3300"/>
                </a:solidFill>
                <a:latin typeface="Courier New" pitchFamily="49" charset="0"/>
              </a:rPr>
              <a:t>h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bu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400" b="1" dirty="0" err="1" smtClean="0">
                <a:solidFill>
                  <a:srgbClr val="000000"/>
                </a:solidFill>
                <a:latin typeface="Courier New" pitchFamily="49" charset="0"/>
              </a:rPr>
              <a:t>sllj</a:t>
            </a:r>
            <a:r>
              <a:rPr lang="en-GB" sz="2400" b="1" dirty="0" smtClean="0">
                <a:solidFill>
                  <a:srgbClr val="000000"/>
                </a:solidFill>
                <a:latin typeface="Courier New" pitchFamily="49" charset="0"/>
              </a:rPr>
              <a:t>.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4C24-BB74-4EC8-BE95-B49960180690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Cryptanalysis, </a:t>
            </a:r>
            <a:br>
              <a:rPr lang="en-US" dirty="0" smtClean="0"/>
            </a:br>
            <a:r>
              <a:rPr lang="en-US" dirty="0" smtClean="0"/>
              <a:t>The Substitution Cipher (cont …)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indent="-469900">
              <a:spcBef>
                <a:spcPct val="20000"/>
              </a:spcBef>
              <a:buFontTx/>
              <a:buChar char="•"/>
            </a:pPr>
            <a:r>
              <a:rPr lang="en-GB" sz="2400" dirty="0" smtClean="0"/>
              <a:t>We can assume that </a:t>
            </a:r>
            <a:r>
              <a:rPr lang="en-GB" sz="2400" b="1" dirty="0" smtClean="0"/>
              <a:t>C(R) -&gt; P(A) </a:t>
            </a:r>
            <a:r>
              <a:rPr lang="en-GB" sz="2400" dirty="0" smtClean="0"/>
              <a:t>because:</a:t>
            </a:r>
          </a:p>
          <a:p>
            <a:pPr marL="908050" lvl="1" indent="-436563">
              <a:buFontTx/>
              <a:buChar char="–"/>
            </a:pPr>
            <a:r>
              <a:rPr lang="en-GB" sz="2000" dirty="0" smtClean="0"/>
              <a:t>The word “THAT” is the only frequently used 4-letter English word starting with ‘TH’ and ending with T</a:t>
            </a:r>
          </a:p>
          <a:p>
            <a:pPr marL="908050" lvl="1" indent="-436563">
              <a:buFontTx/>
              <a:buChar char="–"/>
            </a:pPr>
            <a:r>
              <a:rPr lang="en-GB" sz="2000" dirty="0" smtClean="0"/>
              <a:t>C(R) -&gt; P(A) matching relative frequencies</a:t>
            </a:r>
          </a:p>
          <a:p>
            <a:pPr marL="908050" lvl="1" indent="-436563">
              <a:buFontTx/>
              <a:buChar char="–"/>
            </a:pPr>
            <a:endParaRPr lang="en-GB" b="1" dirty="0" smtClean="0">
              <a:solidFill>
                <a:srgbClr val="000000"/>
              </a:solidFill>
            </a:endParaRP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GB" sz="2400" dirty="0" smtClean="0">
                <a:solidFill>
                  <a:srgbClr val="000000"/>
                </a:solidFill>
              </a:rPr>
              <a:t>Partially decrypted </a:t>
            </a:r>
            <a:r>
              <a:rPr lang="en-GB" sz="2400" dirty="0" err="1" smtClean="0">
                <a:solidFill>
                  <a:srgbClr val="000000"/>
                </a:solidFill>
              </a:rPr>
              <a:t>ciphertext</a:t>
            </a:r>
            <a:r>
              <a:rPr lang="en-GB" sz="2400" dirty="0" smtClean="0">
                <a:solidFill>
                  <a:srgbClr val="000000"/>
                </a:solidFill>
              </a:rPr>
              <a:t> (</a:t>
            </a:r>
            <a:r>
              <a:rPr lang="en-GB" sz="2400" dirty="0" smtClean="0">
                <a:solidFill>
                  <a:srgbClr val="FF3300"/>
                </a:solidFill>
              </a:rPr>
              <a:t>red</a:t>
            </a:r>
            <a:r>
              <a:rPr lang="en-GB" sz="2400" dirty="0" smtClean="0">
                <a:solidFill>
                  <a:srgbClr val="000000"/>
                </a:solidFill>
              </a:rPr>
              <a:t> = plaintext):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</a:pPr>
            <a:r>
              <a:rPr lang="en-GB" sz="2200" dirty="0" smtClean="0">
                <a:solidFill>
                  <a:srgbClr val="000000"/>
                </a:solidFill>
              </a:rPr>
              <a:t>	</a:t>
            </a:r>
            <a:r>
              <a:rPr lang="en-GB" sz="2200" b="1" dirty="0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j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k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hbx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lk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z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ho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ohlls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lo 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k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m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j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k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ywbhtbkn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. 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Ex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se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jlskbkn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smtClean="0">
                <a:solidFill>
                  <a:srgbClr val="FF3300"/>
                </a:solidFill>
                <a:latin typeface="Courier New" pitchFamily="49" charset="0"/>
              </a:rPr>
              <a:t>he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ta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g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smtClean="0">
                <a:solidFill>
                  <a:srgbClr val="FF3300"/>
                </a:solidFill>
                <a:latin typeface="Courier New" pitchFamily="49" charset="0"/>
              </a:rPr>
              <a:t>th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e 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at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ls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tlzk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l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hlyy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kt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ea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ywbhtbkn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. 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Bk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kbkn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200" b="1" dirty="0" smtClean="0">
                <a:solidFill>
                  <a:srgbClr val="FF3300"/>
                </a:solidFill>
                <a:latin typeface="Courier New" pitchFamily="49" charset="0"/>
              </a:rPr>
              <a:t>he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et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bk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l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at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ls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kt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bo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sz="2200" b="1" dirty="0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bu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ulj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lk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hu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bk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at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ls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-- 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ls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bo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z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bkbkn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smtClean="0">
                <a:solidFill>
                  <a:srgbClr val="FF3300"/>
                </a:solidFill>
                <a:latin typeface="Courier New" pitchFamily="49" charset="0"/>
              </a:rPr>
              <a:t>that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t</a:t>
            </a:r>
            <a:r>
              <a:rPr lang="en-GB" sz="2200" b="1" dirty="0" smtClean="0">
                <a:solidFill>
                  <a:srgbClr val="FF3300"/>
                </a:solidFill>
                <a:latin typeface="Courier New" pitchFamily="49" charset="0"/>
              </a:rPr>
              <a:t>ae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-- </a:t>
            </a:r>
            <a:r>
              <a:rPr lang="en-GB" sz="2200" b="1" dirty="0" smtClean="0">
                <a:solidFill>
                  <a:srgbClr val="FF3300"/>
                </a:solidFill>
                <a:latin typeface="Courier New" pitchFamily="49" charset="0"/>
              </a:rPr>
              <a:t>he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nl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y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pg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l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h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bu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ohlls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tbs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p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. 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h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lz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bo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sz="2200" b="1" dirty="0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bu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klylt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hu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bk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eh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at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ls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kt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ha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uk'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bk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t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200" b="1" dirty="0" smtClean="0">
                <a:solidFill>
                  <a:srgbClr val="FF3300"/>
                </a:solidFill>
                <a:latin typeface="Courier New" pitchFamily="49" charset="0"/>
              </a:rPr>
              <a:t>he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nl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l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te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k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th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ohlls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kt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z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hgu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wm 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zl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ohbn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ht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lo 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ta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bsu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l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err="1" smtClean="0">
                <a:solidFill>
                  <a:srgbClr val="FF3300"/>
                </a:solidFill>
                <a:latin typeface="Courier New" pitchFamily="49" charset="0"/>
              </a:rPr>
              <a:t>h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bu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200" b="1" dirty="0" err="1" smtClean="0">
                <a:solidFill>
                  <a:srgbClr val="000000"/>
                </a:solidFill>
                <a:latin typeface="Courier New" pitchFamily="49" charset="0"/>
              </a:rPr>
              <a:t>sllj</a:t>
            </a:r>
            <a:r>
              <a:rPr lang="en-GB" sz="2200" b="1" dirty="0" smtClean="0">
                <a:solidFill>
                  <a:srgbClr val="000000"/>
                </a:solidFill>
                <a:latin typeface="Courier New" pitchFamily="49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4C24-BB74-4EC8-BE95-B49960180690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Cryptanalysis, </a:t>
            </a:r>
            <a:br>
              <a:rPr lang="en-US" dirty="0" smtClean="0"/>
            </a:br>
            <a:r>
              <a:rPr lang="en-US" dirty="0" smtClean="0"/>
              <a:t>The Substitution Cipher (cont …)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457200" y="12954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GB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5105400"/>
          </a:xfrm>
        </p:spPr>
        <p:txBody>
          <a:bodyPr/>
          <a:lstStyle/>
          <a:p>
            <a:pPr marL="469900" indent="-469900">
              <a:spcBef>
                <a:spcPct val="20000"/>
              </a:spcBef>
              <a:buFontTx/>
              <a:buChar char="•"/>
            </a:pPr>
            <a:r>
              <a:rPr lang="en-GB" sz="2400" dirty="0" smtClean="0"/>
              <a:t>We can assume that </a:t>
            </a:r>
            <a:r>
              <a:rPr lang="en-GB" sz="2400" b="1" dirty="0" smtClean="0"/>
              <a:t>C</a:t>
            </a:r>
            <a:r>
              <a:rPr lang="en-GB" sz="2400" dirty="0" smtClean="0"/>
              <a:t>(</a:t>
            </a:r>
            <a:r>
              <a:rPr lang="en-GB" sz="2400" b="1" dirty="0" smtClean="0"/>
              <a:t>K) -&gt; P(N) </a:t>
            </a:r>
            <a:r>
              <a:rPr lang="en-GB" sz="2400" dirty="0" smtClean="0"/>
              <a:t>because:</a:t>
            </a:r>
          </a:p>
          <a:p>
            <a:pPr marL="908050" lvl="1" indent="-436563">
              <a:buFontTx/>
              <a:buChar char="–"/>
            </a:pPr>
            <a:r>
              <a:rPr lang="en-GB" sz="2200" dirty="0" smtClean="0"/>
              <a:t>The words “AN” and “AT” are the only frequently used 2-letter English words starting with A</a:t>
            </a:r>
          </a:p>
          <a:p>
            <a:pPr marL="908050" lvl="1" indent="-436563">
              <a:buFontTx/>
              <a:buChar char="–"/>
            </a:pPr>
            <a:r>
              <a:rPr lang="en-GB" sz="2200" dirty="0" smtClean="0"/>
              <a:t>The relative frequency of K in the </a:t>
            </a:r>
            <a:r>
              <a:rPr lang="en-GB" sz="2200" dirty="0" err="1" smtClean="0"/>
              <a:t>ciphertext</a:t>
            </a:r>
            <a:r>
              <a:rPr lang="en-GB" sz="2200" dirty="0" smtClean="0"/>
              <a:t> closely approximates the relative frequency of N in English</a:t>
            </a:r>
          </a:p>
          <a:p>
            <a:pPr marL="469900" indent="-469900">
              <a:spcBef>
                <a:spcPct val="20000"/>
              </a:spcBef>
              <a:buFontTx/>
              <a:buChar char="•"/>
            </a:pPr>
            <a:r>
              <a:rPr lang="en-GB" sz="2400" dirty="0" smtClean="0">
                <a:solidFill>
                  <a:srgbClr val="000000"/>
                </a:solidFill>
              </a:rPr>
              <a:t>Partially decrypted </a:t>
            </a:r>
            <a:r>
              <a:rPr lang="en-GB" sz="2400" dirty="0" err="1" smtClean="0">
                <a:solidFill>
                  <a:srgbClr val="000000"/>
                </a:solidFill>
              </a:rPr>
              <a:t>ciphertext</a:t>
            </a:r>
            <a:r>
              <a:rPr lang="en-GB" sz="2400" dirty="0" smtClean="0">
                <a:solidFill>
                  <a:srgbClr val="000000"/>
                </a:solidFill>
              </a:rPr>
              <a:t> (</a:t>
            </a:r>
            <a:r>
              <a:rPr lang="en-GB" sz="2400" dirty="0" smtClean="0">
                <a:solidFill>
                  <a:srgbClr val="FF3300"/>
                </a:solidFill>
              </a:rPr>
              <a:t>red</a:t>
            </a:r>
            <a:r>
              <a:rPr lang="en-GB" sz="2400" dirty="0" smtClean="0">
                <a:solidFill>
                  <a:srgbClr val="000000"/>
                </a:solidFill>
              </a:rPr>
              <a:t> = plaintext):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</a:pPr>
            <a:r>
              <a:rPr lang="en-GB" sz="2200" dirty="0" smtClean="0">
                <a:solidFill>
                  <a:srgbClr val="000000"/>
                </a:solidFill>
              </a:rPr>
              <a:t>	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j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k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hbx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lk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z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ho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ohlls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lo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k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m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j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k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ywbhtbkn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.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Ex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se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jlskbkn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g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e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tlzk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hlyy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kt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ywbhtbkn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.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Bk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kbkn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bk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kt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bo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ulj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lk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hu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bk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--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bo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z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bkbkn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that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t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ae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--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nl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y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pg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ohlls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tbs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p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.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lz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bo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klylt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hu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bk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eh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kt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ha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uk'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bk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nl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k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th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ohlls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kt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z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hgu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wm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zl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ohbn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ht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lo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bsu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sllj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29F5-EB0E-4DAE-8274-F471A3A90850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Example: Cryptanalysis, </a:t>
            </a:r>
            <a:br>
              <a:rPr lang="en-US" smtClean="0"/>
            </a:br>
            <a:r>
              <a:rPr lang="en-US" smtClean="0"/>
              <a:t>The Substitution Cipher (cont …)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457200" y="12954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GB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5105400"/>
          </a:xfrm>
        </p:spPr>
        <p:txBody>
          <a:bodyPr/>
          <a:lstStyle/>
          <a:p>
            <a:pPr marL="469900" indent="-469900">
              <a:spcBef>
                <a:spcPct val="20000"/>
              </a:spcBef>
              <a:buFontTx/>
              <a:buChar char="•"/>
            </a:pPr>
            <a:r>
              <a:rPr lang="en-GB" sz="2400" dirty="0" smtClean="0"/>
              <a:t>We can assume that </a:t>
            </a:r>
            <a:r>
              <a:rPr lang="en-GB" sz="2400" b="1" dirty="0" smtClean="0"/>
              <a:t>C</a:t>
            </a:r>
            <a:r>
              <a:rPr lang="en-GB" sz="2400" dirty="0" smtClean="0"/>
              <a:t>(</a:t>
            </a:r>
            <a:r>
              <a:rPr lang="en-GB" sz="2400" b="1" dirty="0" smtClean="0"/>
              <a:t>K) -&gt; P(N) </a:t>
            </a:r>
            <a:r>
              <a:rPr lang="en-GB" sz="2400" dirty="0" smtClean="0"/>
              <a:t>because:</a:t>
            </a:r>
          </a:p>
          <a:p>
            <a:pPr marL="908050" lvl="1" indent="-436563">
              <a:buFontTx/>
              <a:buChar char="–"/>
            </a:pPr>
            <a:r>
              <a:rPr lang="en-GB" sz="2200" dirty="0" smtClean="0"/>
              <a:t>The words “AN” and “AT” are the only frequently used 2-letter English words starting with A</a:t>
            </a:r>
          </a:p>
          <a:p>
            <a:pPr marL="908050" lvl="1" indent="-436563">
              <a:buFontTx/>
              <a:buChar char="–"/>
            </a:pPr>
            <a:r>
              <a:rPr lang="en-GB" sz="2200" dirty="0" smtClean="0"/>
              <a:t>The relative frequency of K in the </a:t>
            </a:r>
            <a:r>
              <a:rPr lang="en-GB" sz="2200" dirty="0" err="1" smtClean="0"/>
              <a:t>ciphertext</a:t>
            </a:r>
            <a:r>
              <a:rPr lang="en-GB" sz="2200" dirty="0" smtClean="0"/>
              <a:t> closely approximates the relative frequency of N in English</a:t>
            </a:r>
          </a:p>
          <a:p>
            <a:pPr marL="469900" indent="-469900">
              <a:spcBef>
                <a:spcPct val="20000"/>
              </a:spcBef>
              <a:buFontTx/>
              <a:buChar char="•"/>
            </a:pPr>
            <a:r>
              <a:rPr lang="en-GB" sz="2400" dirty="0" smtClean="0">
                <a:solidFill>
                  <a:srgbClr val="000000"/>
                </a:solidFill>
              </a:rPr>
              <a:t>Partially decrypted </a:t>
            </a:r>
            <a:r>
              <a:rPr lang="en-GB" sz="2400" dirty="0" err="1" smtClean="0">
                <a:solidFill>
                  <a:srgbClr val="000000"/>
                </a:solidFill>
              </a:rPr>
              <a:t>ciphertext</a:t>
            </a:r>
            <a:r>
              <a:rPr lang="en-GB" sz="2400" dirty="0" smtClean="0">
                <a:solidFill>
                  <a:srgbClr val="000000"/>
                </a:solidFill>
              </a:rPr>
              <a:t> (</a:t>
            </a:r>
            <a:r>
              <a:rPr lang="en-GB" sz="2400" dirty="0" smtClean="0">
                <a:solidFill>
                  <a:srgbClr val="FF3300"/>
                </a:solidFill>
              </a:rPr>
              <a:t>red</a:t>
            </a:r>
            <a:r>
              <a:rPr lang="en-GB" sz="2400" dirty="0" smtClean="0">
                <a:solidFill>
                  <a:srgbClr val="000000"/>
                </a:solidFill>
              </a:rPr>
              <a:t> = plaintext):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</a:pPr>
            <a:r>
              <a:rPr lang="en-GB" sz="2200" dirty="0" smtClean="0">
                <a:solidFill>
                  <a:srgbClr val="000000"/>
                </a:solidFill>
              </a:rPr>
              <a:t>	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j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hbx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z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ho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ohlls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lo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an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m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j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ent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ywbhtb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.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Ex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se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jls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g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e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tlz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hlyy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an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t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ywbhtb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.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en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an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t,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bo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ulj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hu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--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bo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z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that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t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ae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--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nl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y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pg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ohlls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tbs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p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.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lz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bo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lylt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hu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eh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an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t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ha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nl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tenth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ohlls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an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t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z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hgu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wm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zl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ohbn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ht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lo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bsu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sllj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29F5-EB0E-4DAE-8274-F471A3A90850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Example: Cryptanalysis, </a:t>
            </a:r>
            <a:br>
              <a:rPr lang="en-US" smtClean="0"/>
            </a:br>
            <a:r>
              <a:rPr lang="en-US" smtClean="0"/>
              <a:t>The Substitution Cipher (cont …)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9900" indent="-469900">
              <a:spcBef>
                <a:spcPct val="20000"/>
              </a:spcBef>
              <a:buFontTx/>
              <a:buChar char="•"/>
            </a:pPr>
            <a:r>
              <a:rPr lang="en-GB" sz="2400" dirty="0" smtClean="0"/>
              <a:t>We assume that:</a:t>
            </a:r>
          </a:p>
          <a:p>
            <a:pPr marL="908050" lvl="1" indent="-436563">
              <a:buFontTx/>
              <a:buChar char="–"/>
            </a:pPr>
            <a:r>
              <a:rPr lang="en-GB" b="1" dirty="0" smtClean="0"/>
              <a:t>C(T) -&gt; P(D)	</a:t>
            </a:r>
            <a:r>
              <a:rPr lang="en-GB" dirty="0" smtClean="0"/>
              <a:t>(from the word ‘</a:t>
            </a:r>
            <a:r>
              <a:rPr lang="en-GB" b="1" dirty="0" smtClean="0">
                <a:solidFill>
                  <a:srgbClr val="CC0099"/>
                </a:solidFill>
              </a:rPr>
              <a:t>an</a:t>
            </a:r>
            <a:r>
              <a:rPr lang="en-GB" b="1" dirty="0" smtClean="0">
                <a:solidFill>
                  <a:srgbClr val="008080"/>
                </a:solidFill>
              </a:rPr>
              <a:t>t</a:t>
            </a:r>
            <a:r>
              <a:rPr lang="en-GB" b="1" dirty="0" smtClean="0"/>
              <a:t>’)</a:t>
            </a:r>
          </a:p>
          <a:p>
            <a:pPr marL="908050" lvl="1" indent="-436563">
              <a:buFontTx/>
              <a:buChar char="–"/>
            </a:pPr>
            <a:r>
              <a:rPr lang="en-GB" b="1" dirty="0" smtClean="0"/>
              <a:t>C(B) -&gt; P(I) 	</a:t>
            </a:r>
            <a:r>
              <a:rPr lang="en-GB" dirty="0" smtClean="0"/>
              <a:t>(from the words ‘</a:t>
            </a:r>
            <a:r>
              <a:rPr lang="en-GB" b="1" dirty="0" err="1" smtClean="0"/>
              <a:t>b</a:t>
            </a:r>
            <a:r>
              <a:rPr lang="en-GB" b="1" dirty="0" err="1" smtClean="0">
                <a:solidFill>
                  <a:srgbClr val="CC0099"/>
                </a:solidFill>
              </a:rPr>
              <a:t>t</a:t>
            </a:r>
            <a:r>
              <a:rPr lang="en-GB" b="1" dirty="0" smtClean="0">
                <a:solidFill>
                  <a:srgbClr val="008080"/>
                </a:solidFill>
              </a:rPr>
              <a:t>’</a:t>
            </a:r>
            <a:r>
              <a:rPr lang="en-GB" dirty="0" smtClean="0"/>
              <a:t> and ‘</a:t>
            </a:r>
            <a:r>
              <a:rPr lang="en-GB" b="1" dirty="0" err="1" smtClean="0"/>
              <a:t>b</a:t>
            </a:r>
            <a:r>
              <a:rPr lang="en-GB" b="1" dirty="0" err="1" smtClean="0">
                <a:solidFill>
                  <a:srgbClr val="CC0099"/>
                </a:solidFill>
              </a:rPr>
              <a:t>n</a:t>
            </a:r>
            <a:r>
              <a:rPr lang="en-GB" dirty="0" smtClean="0"/>
              <a:t>’)</a:t>
            </a:r>
          </a:p>
          <a:p>
            <a:pPr marL="908050" lvl="1" indent="-436563">
              <a:buFontTx/>
              <a:buChar char="–"/>
            </a:pPr>
            <a:endParaRPr lang="en-GB" dirty="0" smtClean="0"/>
          </a:p>
          <a:p>
            <a:pPr marL="469900" indent="-469900">
              <a:spcBef>
                <a:spcPct val="20000"/>
              </a:spcBef>
              <a:buFontTx/>
              <a:buChar char="•"/>
            </a:pPr>
            <a:r>
              <a:rPr lang="en-GB" sz="2400" dirty="0" smtClean="0">
                <a:solidFill>
                  <a:srgbClr val="000000"/>
                </a:solidFill>
              </a:rPr>
              <a:t>Partially decrypted </a:t>
            </a:r>
            <a:r>
              <a:rPr lang="en-GB" sz="2400" dirty="0" err="1" smtClean="0">
                <a:solidFill>
                  <a:srgbClr val="000000"/>
                </a:solidFill>
              </a:rPr>
              <a:t>ciphertext</a:t>
            </a:r>
            <a:r>
              <a:rPr lang="en-GB" sz="2400" dirty="0" smtClean="0">
                <a:solidFill>
                  <a:srgbClr val="000000"/>
                </a:solidFill>
              </a:rPr>
              <a:t> (</a:t>
            </a:r>
            <a:r>
              <a:rPr lang="en-GB" sz="2400" dirty="0" smtClean="0">
                <a:solidFill>
                  <a:srgbClr val="FF3300"/>
                </a:solidFill>
              </a:rPr>
              <a:t>red</a:t>
            </a:r>
            <a:r>
              <a:rPr lang="en-GB" sz="2400" dirty="0" smtClean="0">
                <a:solidFill>
                  <a:srgbClr val="000000"/>
                </a:solidFill>
              </a:rPr>
              <a:t> = plaintext):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</a:pP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j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hbx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z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ho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ohlls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lo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an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m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j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ent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ywbhtb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.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Ex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se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jls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g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e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tlz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hlyy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an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t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ywbhtb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.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en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an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t,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bo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ulj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hu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--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bo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z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that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t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ae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--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nl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y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pg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ohlls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00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bs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p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.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lz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bo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lylt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hu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eh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an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t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ha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nl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tenth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ohlls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an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t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z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hgu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wm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zl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ohbn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ht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lo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bsu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sllj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112D-65A6-4AAE-8B6A-68857ECE1AE1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Cryptanalysis, </a:t>
            </a:r>
            <a:br>
              <a:rPr lang="en-US" dirty="0" smtClean="0"/>
            </a:br>
            <a:r>
              <a:rPr lang="en-US" dirty="0" smtClean="0"/>
              <a:t>The Substitution Cipher (cont …)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indent="-469900">
              <a:spcBef>
                <a:spcPct val="20000"/>
              </a:spcBef>
              <a:buFontTx/>
              <a:buChar char="•"/>
            </a:pPr>
            <a:r>
              <a:rPr lang="en-GB" sz="2400" dirty="0" smtClean="0"/>
              <a:t>We assume that:</a:t>
            </a:r>
          </a:p>
          <a:p>
            <a:pPr marL="908050" lvl="1" indent="-436563">
              <a:buFontTx/>
              <a:buChar char="–"/>
            </a:pPr>
            <a:r>
              <a:rPr lang="en-GB" b="1" dirty="0" smtClean="0">
                <a:solidFill>
                  <a:srgbClr val="FF0000"/>
                </a:solidFill>
              </a:rPr>
              <a:t>C(T) -&gt; P(D)</a:t>
            </a:r>
            <a:r>
              <a:rPr lang="en-GB" b="1" dirty="0" smtClean="0"/>
              <a:t>	</a:t>
            </a:r>
            <a:r>
              <a:rPr lang="en-GB" dirty="0" smtClean="0"/>
              <a:t>(from the word ‘</a:t>
            </a:r>
            <a:r>
              <a:rPr lang="en-GB" b="1" dirty="0" smtClean="0">
                <a:solidFill>
                  <a:srgbClr val="CC0099"/>
                </a:solidFill>
              </a:rPr>
              <a:t>an</a:t>
            </a:r>
            <a:r>
              <a:rPr lang="en-GB" b="1" dirty="0" smtClean="0">
                <a:solidFill>
                  <a:srgbClr val="008080"/>
                </a:solidFill>
              </a:rPr>
              <a:t>t</a:t>
            </a:r>
            <a:r>
              <a:rPr lang="en-GB" b="1" dirty="0" smtClean="0"/>
              <a:t>’)</a:t>
            </a:r>
          </a:p>
          <a:p>
            <a:pPr marL="908050" lvl="1" indent="-436563">
              <a:buFontTx/>
              <a:buChar char="–"/>
            </a:pPr>
            <a:r>
              <a:rPr lang="en-GB" b="1" dirty="0" smtClean="0"/>
              <a:t>C(B) -&gt; P(I) 	</a:t>
            </a:r>
            <a:r>
              <a:rPr lang="en-GB" dirty="0" smtClean="0"/>
              <a:t>(from the words ‘</a:t>
            </a:r>
            <a:r>
              <a:rPr lang="en-GB" b="1" dirty="0" err="1" smtClean="0"/>
              <a:t>b</a:t>
            </a:r>
            <a:r>
              <a:rPr lang="en-GB" b="1" dirty="0" err="1" smtClean="0">
                <a:solidFill>
                  <a:srgbClr val="CC0099"/>
                </a:solidFill>
              </a:rPr>
              <a:t>t</a:t>
            </a:r>
            <a:r>
              <a:rPr lang="en-GB" b="1" dirty="0" smtClean="0">
                <a:solidFill>
                  <a:srgbClr val="008080"/>
                </a:solidFill>
              </a:rPr>
              <a:t>’</a:t>
            </a:r>
            <a:r>
              <a:rPr lang="en-GB" dirty="0" smtClean="0"/>
              <a:t> and ‘</a:t>
            </a:r>
            <a:r>
              <a:rPr lang="en-GB" b="1" dirty="0" err="1" smtClean="0"/>
              <a:t>b</a:t>
            </a:r>
            <a:r>
              <a:rPr lang="en-GB" b="1" dirty="0" err="1" smtClean="0">
                <a:solidFill>
                  <a:srgbClr val="CC0099"/>
                </a:solidFill>
              </a:rPr>
              <a:t>n</a:t>
            </a:r>
            <a:r>
              <a:rPr lang="en-GB" dirty="0" smtClean="0"/>
              <a:t>’)</a:t>
            </a:r>
          </a:p>
          <a:p>
            <a:pPr marL="908050" lvl="1" indent="-436563">
              <a:buFontTx/>
              <a:buChar char="–"/>
            </a:pPr>
            <a:endParaRPr lang="en-GB" dirty="0" smtClean="0"/>
          </a:p>
          <a:p>
            <a:pPr marL="469900" indent="-469900">
              <a:spcBef>
                <a:spcPct val="20000"/>
              </a:spcBef>
              <a:buFontTx/>
              <a:buChar char="•"/>
            </a:pPr>
            <a:r>
              <a:rPr lang="en-GB" sz="2400" dirty="0" smtClean="0">
                <a:solidFill>
                  <a:srgbClr val="000000"/>
                </a:solidFill>
              </a:rPr>
              <a:t>Partially decrypted </a:t>
            </a:r>
            <a:r>
              <a:rPr lang="en-GB" sz="2400" dirty="0" err="1" smtClean="0">
                <a:solidFill>
                  <a:srgbClr val="000000"/>
                </a:solidFill>
              </a:rPr>
              <a:t>ciphertext</a:t>
            </a:r>
            <a:r>
              <a:rPr lang="en-GB" sz="2400" dirty="0" smtClean="0">
                <a:solidFill>
                  <a:srgbClr val="000000"/>
                </a:solidFill>
              </a:rPr>
              <a:t> (</a:t>
            </a:r>
            <a:r>
              <a:rPr lang="en-GB" sz="2400" dirty="0" smtClean="0">
                <a:solidFill>
                  <a:srgbClr val="FF3300"/>
                </a:solidFill>
              </a:rPr>
              <a:t>red</a:t>
            </a:r>
            <a:r>
              <a:rPr lang="en-GB" sz="2400" dirty="0" smtClean="0">
                <a:solidFill>
                  <a:srgbClr val="000000"/>
                </a:solidFill>
              </a:rPr>
              <a:t> = plaintext):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</a:pP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j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hbx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z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ho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ohlls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lo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an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m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j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ent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ywbh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d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.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Ex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se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jls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g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e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d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lz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hlyy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and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ywbh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d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.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en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and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bo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ulj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hu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--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bo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z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that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tae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--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nl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y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pg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ohlls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bs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p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.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lz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bo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lyl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hu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eh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and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ha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ned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nl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tenth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ohlls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and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z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hgu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wm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zl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ohbn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ht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lo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bsu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sllj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112D-65A6-4AAE-8B6A-68857ECE1AE1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Cryptanalysis, </a:t>
            </a:r>
            <a:br>
              <a:rPr lang="en-US" dirty="0" smtClean="0"/>
            </a:br>
            <a:r>
              <a:rPr lang="en-US" dirty="0" smtClean="0"/>
              <a:t>The Substitution Cipher (cont …)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Cryptography: A Rigorous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three steps in cryptography:</a:t>
            </a:r>
          </a:p>
          <a:p>
            <a:endParaRPr lang="en-US" dirty="0"/>
          </a:p>
          <a:p>
            <a:r>
              <a:rPr lang="en-US" dirty="0" smtClean="0"/>
              <a:t>Precisely specify threat model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Propose a construction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Prove that breaking construction under </a:t>
            </a:r>
            <a:br>
              <a:rPr lang="en-US" dirty="0" smtClean="0"/>
            </a:br>
            <a:r>
              <a:rPr lang="en-US" dirty="0" smtClean="0"/>
              <a:t>threat mode will solve an underlying hard problem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5145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indent="-469900">
              <a:spcBef>
                <a:spcPct val="20000"/>
              </a:spcBef>
              <a:buFontTx/>
              <a:buChar char="•"/>
            </a:pPr>
            <a:r>
              <a:rPr lang="en-GB" sz="2400" dirty="0" smtClean="0"/>
              <a:t>We assume that:</a:t>
            </a:r>
          </a:p>
          <a:p>
            <a:pPr marL="908050" lvl="1" indent="-436563">
              <a:buFontTx/>
              <a:buChar char="–"/>
            </a:pPr>
            <a:r>
              <a:rPr lang="en-GB" b="1" dirty="0" smtClean="0"/>
              <a:t>C(T) -&gt; P(D)	</a:t>
            </a:r>
            <a:r>
              <a:rPr lang="en-GB" dirty="0" smtClean="0"/>
              <a:t>(from the word ‘</a:t>
            </a:r>
            <a:r>
              <a:rPr lang="en-GB" b="1" dirty="0" smtClean="0">
                <a:solidFill>
                  <a:srgbClr val="CC0099"/>
                </a:solidFill>
              </a:rPr>
              <a:t>an</a:t>
            </a:r>
            <a:r>
              <a:rPr lang="en-GB" b="1" dirty="0" smtClean="0">
                <a:solidFill>
                  <a:srgbClr val="008080"/>
                </a:solidFill>
              </a:rPr>
              <a:t>t</a:t>
            </a:r>
            <a:r>
              <a:rPr lang="en-GB" b="1" dirty="0" smtClean="0"/>
              <a:t>’)</a:t>
            </a:r>
          </a:p>
          <a:p>
            <a:pPr marL="908050" lvl="1" indent="-436563">
              <a:buFontTx/>
              <a:buChar char="–"/>
            </a:pPr>
            <a:r>
              <a:rPr lang="en-GB" b="1" dirty="0" smtClean="0">
                <a:solidFill>
                  <a:srgbClr val="FF0000"/>
                </a:solidFill>
              </a:rPr>
              <a:t>C(B) -&gt; P(I) </a:t>
            </a:r>
            <a:r>
              <a:rPr lang="en-GB" b="1" dirty="0" smtClean="0"/>
              <a:t>	</a:t>
            </a:r>
            <a:r>
              <a:rPr lang="en-GB" dirty="0" smtClean="0"/>
              <a:t>(from the words ‘</a:t>
            </a:r>
            <a:r>
              <a:rPr lang="en-GB" b="1" dirty="0" err="1" smtClean="0"/>
              <a:t>b</a:t>
            </a:r>
            <a:r>
              <a:rPr lang="en-GB" b="1" dirty="0" err="1" smtClean="0">
                <a:solidFill>
                  <a:srgbClr val="CC0099"/>
                </a:solidFill>
              </a:rPr>
              <a:t>t</a:t>
            </a:r>
            <a:r>
              <a:rPr lang="en-GB" b="1" dirty="0" smtClean="0">
                <a:solidFill>
                  <a:srgbClr val="008080"/>
                </a:solidFill>
              </a:rPr>
              <a:t>’</a:t>
            </a:r>
            <a:r>
              <a:rPr lang="en-GB" dirty="0" smtClean="0"/>
              <a:t> and ‘</a:t>
            </a:r>
            <a:r>
              <a:rPr lang="en-GB" b="1" dirty="0" err="1" smtClean="0"/>
              <a:t>b</a:t>
            </a:r>
            <a:r>
              <a:rPr lang="en-GB" b="1" dirty="0" err="1" smtClean="0">
                <a:solidFill>
                  <a:srgbClr val="CC0099"/>
                </a:solidFill>
              </a:rPr>
              <a:t>n</a:t>
            </a:r>
            <a:r>
              <a:rPr lang="en-GB" dirty="0" smtClean="0"/>
              <a:t>’)</a:t>
            </a:r>
          </a:p>
          <a:p>
            <a:pPr marL="908050" lvl="1" indent="-436563">
              <a:buFontTx/>
              <a:buChar char="–"/>
            </a:pPr>
            <a:endParaRPr lang="en-GB" dirty="0" smtClean="0"/>
          </a:p>
          <a:p>
            <a:pPr marL="469900" indent="-469900">
              <a:spcBef>
                <a:spcPct val="20000"/>
              </a:spcBef>
              <a:buFontTx/>
              <a:buChar char="•"/>
            </a:pPr>
            <a:r>
              <a:rPr lang="en-GB" sz="2400" dirty="0" smtClean="0">
                <a:solidFill>
                  <a:srgbClr val="000000"/>
                </a:solidFill>
              </a:rPr>
              <a:t>Partially decrypted </a:t>
            </a:r>
            <a:r>
              <a:rPr lang="en-GB" sz="2400" dirty="0" err="1" smtClean="0">
                <a:solidFill>
                  <a:srgbClr val="000000"/>
                </a:solidFill>
              </a:rPr>
              <a:t>ciphertext</a:t>
            </a:r>
            <a:r>
              <a:rPr lang="en-GB" sz="2400" dirty="0" smtClean="0">
                <a:solidFill>
                  <a:srgbClr val="000000"/>
                </a:solidFill>
              </a:rPr>
              <a:t> (</a:t>
            </a:r>
            <a:r>
              <a:rPr lang="en-GB" sz="2400" dirty="0" smtClean="0">
                <a:solidFill>
                  <a:srgbClr val="FF3300"/>
                </a:solidFill>
              </a:rPr>
              <a:t>red</a:t>
            </a:r>
            <a:r>
              <a:rPr lang="en-GB" sz="2400" dirty="0" smtClean="0">
                <a:solidFill>
                  <a:srgbClr val="000000"/>
                </a:solidFill>
              </a:rPr>
              <a:t> = plaintext):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</a:pP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j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z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ho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ohlls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lo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an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m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j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ent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yw</a:t>
            </a:r>
            <a:r>
              <a:rPr lang="en-GB" sz="2000" b="1" dirty="0" err="1" smtClean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d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.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Ex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se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jls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g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e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d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lz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hlyy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and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ywbh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d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. </a:t>
            </a:r>
            <a:r>
              <a:rPr lang="en-GB" sz="2000" b="1" dirty="0" smtClean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en</a:t>
            </a:r>
            <a:r>
              <a:rPr lang="en-GB" sz="2000" b="1" dirty="0" err="1" smtClean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and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000" b="1" dirty="0" err="1" smtClean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o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ulj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hu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--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o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z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000" b="1" dirty="0" err="1" smtClean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err="1" smtClean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that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tae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--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nl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y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pg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ohlls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p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.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lz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000" b="1" dirty="0" err="1" smtClean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o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lyl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hu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eh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x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and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ha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ned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nl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e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the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tenth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ohlls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FF3300"/>
                </a:solidFill>
                <a:latin typeface="Courier New" pitchFamily="49" charset="0"/>
              </a:rPr>
              <a:t>and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z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hgu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wm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zl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oh</a:t>
            </a:r>
            <a:r>
              <a:rPr lang="en-GB" sz="2000" b="1" dirty="0" err="1" smtClean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ht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lo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ta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bsu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t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l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FF3300"/>
                </a:solidFill>
                <a:latin typeface="Courier New" pitchFamily="49" charset="0"/>
              </a:rPr>
              <a:t>h</a:t>
            </a:r>
            <a:r>
              <a:rPr lang="en-GB" sz="2000" b="1" dirty="0" err="1" smtClean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u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Courier New" pitchFamily="49" charset="0"/>
              </a:rPr>
              <a:t>sllj</a:t>
            </a:r>
            <a:r>
              <a:rPr lang="en-GB" sz="2000" b="1" dirty="0" smtClean="0">
                <a:solidFill>
                  <a:srgbClr val="000000"/>
                </a:solidFill>
                <a:latin typeface="Courier New" pitchFamily="49" charset="0"/>
              </a:rPr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112D-65A6-4AAE-8B6A-68857ECE1AE1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Cryptanalysis, </a:t>
            </a:r>
            <a:br>
              <a:rPr lang="en-US" dirty="0" smtClean="0"/>
            </a:br>
            <a:r>
              <a:rPr lang="en-US" dirty="0" smtClean="0"/>
              <a:t>The Substitution Cipher (cont …)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indent="-469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sz="2400" dirty="0" smtClean="0"/>
              <a:t>If you continue like this, you will eventually obtain a complete decryption of the message and will also have recovered the key (the substitution alphabet)</a:t>
            </a:r>
          </a:p>
          <a:p>
            <a:pPr marL="469900" indent="-469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GB" sz="2400" dirty="0" smtClean="0"/>
          </a:p>
          <a:p>
            <a:pPr marL="469900" indent="-469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sz="2400" dirty="0" smtClean="0"/>
              <a:t>The substitution alphabet for this example is:</a:t>
            </a:r>
          </a:p>
          <a:p>
            <a:pPr marL="908050" lvl="1" indent="-436563">
              <a:lnSpc>
                <a:spcPct val="90000"/>
              </a:lnSpc>
              <a:buFontTx/>
              <a:buChar char="–"/>
            </a:pPr>
            <a:r>
              <a:rPr lang="en-GB" dirty="0" smtClean="0"/>
              <a:t>p :ABCDEFGHIJKLMNOPQRSTUVWXYZ</a:t>
            </a:r>
          </a:p>
          <a:p>
            <a:pPr marL="908050" lvl="1" indent="-436563">
              <a:lnSpc>
                <a:spcPct val="90000"/>
              </a:lnSpc>
              <a:buFontTx/>
              <a:buChar char="–"/>
            </a:pPr>
            <a:r>
              <a:rPr lang="en-GB" dirty="0" err="1" smtClean="0"/>
              <a:t>F</a:t>
            </a:r>
            <a:r>
              <a:rPr lang="en-GB" baseline="-25000" dirty="0" err="1" smtClean="0"/>
              <a:t>k</a:t>
            </a:r>
            <a:r>
              <a:rPr lang="en-GB" dirty="0" smtClean="0"/>
              <a:t>(p) :RYPTIONABFGHJKLMQSUVWXZDEC</a:t>
            </a:r>
            <a:endParaRPr lang="en-GB" sz="2300" b="1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707-9E42-4F82-A2F4-72CBE06CCB4C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Cryptanalysis, </a:t>
            </a:r>
            <a:br>
              <a:rPr lang="en-US" dirty="0" smtClean="0"/>
            </a:br>
            <a:r>
              <a:rPr lang="en-US" dirty="0" smtClean="0"/>
              <a:t>The Substitution Cipher (cont …)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707-9E42-4F82-A2F4-72CBE06CCB4C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Affine Cipher</a:t>
            </a:r>
            <a:endParaRPr lang="en-US" dirty="0"/>
          </a:p>
        </p:txBody>
      </p:sp>
      <p:pic>
        <p:nvPicPr>
          <p:cNvPr id="2027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6349774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K=(7,3), the encryption formula becomes: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 (x)=7*x + 3 mod 26</a:t>
            </a:r>
          </a:p>
          <a:p>
            <a:endParaRPr lang="en-US" dirty="0" smtClean="0">
              <a:solidFill>
                <a:srgbClr val="FF3399"/>
              </a:solidFill>
            </a:endParaRPr>
          </a:p>
          <a:p>
            <a:r>
              <a:rPr lang="en-US" dirty="0" smtClean="0">
                <a:solidFill>
                  <a:srgbClr val="FF3399"/>
                </a:solidFill>
              </a:rPr>
              <a:t>Example: Encrypt “ hot”  </a:t>
            </a:r>
            <a:r>
              <a:rPr lang="en-US" dirty="0" smtClean="0">
                <a:solidFill>
                  <a:srgbClr val="FF3399"/>
                </a:solidFill>
                <a:sym typeface="Wingdings" pitchFamily="2" charset="2"/>
              </a:rPr>
              <a:t></a:t>
            </a:r>
            <a:r>
              <a:rPr lang="en-US" dirty="0" smtClean="0">
                <a:solidFill>
                  <a:srgbClr val="FF3399"/>
                </a:solidFill>
              </a:rPr>
              <a:t> 7, 14, 19</a:t>
            </a:r>
          </a:p>
          <a:p>
            <a:r>
              <a:rPr lang="en-US" dirty="0" smtClean="0"/>
              <a:t>(7 x 7 + 3) mod 26 = 52 mod 26 = 0</a:t>
            </a:r>
          </a:p>
          <a:p>
            <a:r>
              <a:rPr lang="en-US" dirty="0" smtClean="0"/>
              <a:t>(7x14 +  3) mod 26 =101 mod 26=23</a:t>
            </a:r>
          </a:p>
          <a:p>
            <a:r>
              <a:rPr lang="en-US" dirty="0" smtClean="0"/>
              <a:t>(7x19 + 3) mod 26 -= 136 mod 26=6</a:t>
            </a:r>
          </a:p>
          <a:p>
            <a:r>
              <a:rPr lang="en-US" dirty="0" smtClean="0"/>
              <a:t>0,23,6 </a:t>
            </a:r>
            <a:r>
              <a:rPr lang="en-US" dirty="0" smtClean="0">
                <a:sym typeface="Wingdings" pitchFamily="2" charset="2"/>
              </a:rPr>
              <a:t> AXG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707-9E42-4F82-A2F4-72CBE06CCB4C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The Affine Cipher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K=(7,3), We can calculate 7</a:t>
            </a:r>
            <a:r>
              <a:rPr lang="en-US" baseline="30000" dirty="0" smtClean="0"/>
              <a:t>-1</a:t>
            </a:r>
            <a:r>
              <a:rPr lang="en-US" dirty="0" smtClean="0"/>
              <a:t> mod 26=15, the corresponding decryption function is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d</a:t>
            </a:r>
            <a:r>
              <a:rPr lang="en-US" baseline="-25000" dirty="0" err="1" smtClean="0"/>
              <a:t>k</a:t>
            </a:r>
            <a:r>
              <a:rPr lang="en-US" dirty="0" smtClean="0"/>
              <a:t>(y)= 15 (y-3) = 15 y - 19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707-9E42-4F82-A2F4-72CBE06CCB4C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The Affine Cipher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congruence has a unique solution for every </a:t>
            </a:r>
            <a:r>
              <a:rPr lang="en-US" i="1" dirty="0" smtClean="0"/>
              <a:t>y if and only if </a:t>
            </a:r>
            <a:r>
              <a:rPr lang="en-US" i="1" dirty="0" err="1" smtClean="0"/>
              <a:t>gcd</a:t>
            </a:r>
            <a:r>
              <a:rPr lang="en-US" i="1" dirty="0" smtClean="0"/>
              <a:t>(a, 26) = 1</a:t>
            </a:r>
          </a:p>
          <a:p>
            <a:pPr>
              <a:buNone/>
            </a:pPr>
            <a:r>
              <a:rPr lang="en-US" i="1" dirty="0" smtClean="0"/>
              <a:t>				</a:t>
            </a:r>
          </a:p>
          <a:p>
            <a:pPr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WHY??  </a:t>
            </a:r>
          </a:p>
          <a:p>
            <a:r>
              <a:rPr lang="en-US" dirty="0" smtClean="0"/>
              <a:t>The values of                such that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, 26) = 1 are </a:t>
            </a:r>
          </a:p>
          <a:p>
            <a:r>
              <a:rPr lang="en-US" i="1" dirty="0" smtClean="0"/>
              <a:t>a</a:t>
            </a:r>
            <a:r>
              <a:rPr lang="en-US" dirty="0" smtClean="0"/>
              <a:t> = 1, 3, 5, 7, 9, 11, 15, 17, 19, 21, 23, and 25. </a:t>
            </a:r>
          </a:p>
          <a:p>
            <a:r>
              <a:rPr lang="en-US" dirty="0" smtClean="0"/>
              <a:t>The parameter </a:t>
            </a:r>
            <a:r>
              <a:rPr lang="en-US" i="1" dirty="0" smtClean="0"/>
              <a:t>b</a:t>
            </a:r>
            <a:r>
              <a:rPr lang="en-US" dirty="0" smtClean="0"/>
              <a:t> can be any element in  Z</a:t>
            </a:r>
            <a:r>
              <a:rPr lang="en-US" baseline="-25000" dirty="0" smtClean="0"/>
              <a:t>26</a:t>
            </a:r>
            <a:r>
              <a:rPr lang="en-US" dirty="0" smtClean="0"/>
              <a:t>       .</a:t>
            </a:r>
          </a:p>
          <a:p>
            <a:r>
              <a:rPr lang="en-US" dirty="0" smtClean="0"/>
              <a:t> In order that decryption is possible, we want that the congruence:                                        has a unique solution for y</a:t>
            </a:r>
          </a:p>
          <a:p>
            <a:r>
              <a:rPr lang="en-US" dirty="0" smtClean="0"/>
              <a:t>Hence the </a:t>
            </a:r>
            <a:r>
              <a:rPr lang="en-US" b="1" dirty="0" smtClean="0"/>
              <a:t>Affine Cipher</a:t>
            </a:r>
            <a:r>
              <a:rPr lang="en-US" dirty="0" smtClean="0"/>
              <a:t> has 12 × 26 = 312 possible keys. 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707-9E42-4F82-A2F4-72CBE06CCB4C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Affine Cipher</a:t>
            </a:r>
            <a:endParaRPr lang="en-US" dirty="0"/>
          </a:p>
        </p:txBody>
      </p:sp>
      <p:graphicFrame>
        <p:nvGraphicFramePr>
          <p:cNvPr id="208899" name="Object 5"/>
          <p:cNvGraphicFramePr>
            <a:graphicFrameLocks noChangeAspect="1"/>
          </p:cNvGraphicFramePr>
          <p:nvPr/>
        </p:nvGraphicFramePr>
        <p:xfrm>
          <a:off x="3031808" y="2993648"/>
          <a:ext cx="778192" cy="435352"/>
        </p:xfrm>
        <a:graphic>
          <a:graphicData uri="http://schemas.openxmlformats.org/presentationml/2006/ole">
            <p:oleObj spid="_x0000_s195586" name="Equation" r:id="rId3" imgW="431640" imgH="228600" progId="Equation.3">
              <p:embed/>
            </p:oleObj>
          </a:graphicData>
        </a:graphic>
      </p:graphicFrame>
      <p:graphicFrame>
        <p:nvGraphicFramePr>
          <p:cNvPr id="208901" name="Object 5"/>
          <p:cNvGraphicFramePr>
            <a:graphicFrameLocks noChangeAspect="1"/>
          </p:cNvGraphicFramePr>
          <p:nvPr/>
        </p:nvGraphicFramePr>
        <p:xfrm>
          <a:off x="2840038" y="4533198"/>
          <a:ext cx="2493962" cy="419802"/>
        </p:xfrm>
        <a:graphic>
          <a:graphicData uri="http://schemas.openxmlformats.org/presentationml/2006/ole">
            <p:oleObj spid="_x0000_s195587" name="Equation" r:id="rId4" imgW="126972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For decryption function, one requires to compute inverse a (a</a:t>
            </a:r>
            <a:r>
              <a:rPr lang="en-US" baseline="30000" dirty="0" smtClean="0"/>
              <a:t>-1</a:t>
            </a:r>
            <a:r>
              <a:rPr lang="en-US" dirty="0" smtClean="0"/>
              <a:t>):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-1</a:t>
            </a:r>
            <a:r>
              <a:rPr lang="en-US" dirty="0" smtClean="0"/>
              <a:t> = 9</a:t>
            </a:r>
          </a:p>
          <a:p>
            <a:r>
              <a:rPr lang="en-US" dirty="0" smtClean="0"/>
              <a:t>5</a:t>
            </a:r>
            <a:r>
              <a:rPr lang="en-US" baseline="30000" dirty="0" smtClean="0"/>
              <a:t>-1</a:t>
            </a:r>
            <a:r>
              <a:rPr lang="en-US" dirty="0" smtClean="0"/>
              <a:t> = 21</a:t>
            </a:r>
          </a:p>
          <a:p>
            <a:r>
              <a:rPr lang="en-US" dirty="0" smtClean="0"/>
              <a:t>7</a:t>
            </a:r>
            <a:r>
              <a:rPr lang="en-US" baseline="30000" dirty="0" smtClean="0"/>
              <a:t>-1</a:t>
            </a:r>
            <a:r>
              <a:rPr lang="en-US" dirty="0" smtClean="0"/>
              <a:t> = 15</a:t>
            </a:r>
          </a:p>
          <a:p>
            <a:r>
              <a:rPr lang="en-US" dirty="0" smtClean="0"/>
              <a:t>11</a:t>
            </a:r>
            <a:r>
              <a:rPr lang="en-US" baseline="30000" dirty="0" smtClean="0"/>
              <a:t>-1</a:t>
            </a:r>
            <a:r>
              <a:rPr lang="en-US" dirty="0" smtClean="0"/>
              <a:t> = 19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707-9E42-4F82-A2F4-72CBE06CCB4C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Affine Cipher</a:t>
            </a:r>
            <a:endParaRPr lang="en-US" dirty="0"/>
          </a:p>
        </p:txBody>
      </p:sp>
      <p:pic>
        <p:nvPicPr>
          <p:cNvPr id="3481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257800"/>
            <a:ext cx="847266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611" name="Group 123"/>
          <p:cNvGraphicFramePr>
            <a:graphicFrameLocks noGrp="1"/>
          </p:cNvGraphicFramePr>
          <p:nvPr>
            <p:ph idx="1"/>
          </p:nvPr>
        </p:nvGraphicFramePr>
        <p:xfrm>
          <a:off x="152400" y="3154680"/>
          <a:ext cx="8534400" cy="731520"/>
        </p:xfrm>
        <a:graphic>
          <a:graphicData uri="http://schemas.openxmlformats.org/drawingml/2006/table">
            <a:tbl>
              <a:tblPr/>
              <a:tblGrid>
                <a:gridCol w="442854"/>
                <a:gridCol w="444500"/>
                <a:gridCol w="1152407"/>
                <a:gridCol w="632178"/>
                <a:gridCol w="689798"/>
                <a:gridCol w="1552458"/>
                <a:gridCol w="1377949"/>
                <a:gridCol w="2242256"/>
              </a:tblGrid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</a:p>
                  </a:txBody>
                  <a:tcPr marL="94827" marR="948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E,H,K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F,V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P,S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A,L,M,U,X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B,N,O,Y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C,G,I,J,Q,T,W,Z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</a:t>
                      </a:r>
                    </a:p>
                  </a:txBody>
                  <a:tcPr marL="94827" marR="948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8393-716A-4FA5-8EFC-5F87A8FD1DE6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25FD4-BCB1-4D0D-8A21-C6304AF782F1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Cryptanalysis of the Affine Cipher</a:t>
            </a:r>
            <a:endParaRPr lang="en-US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ph sz="quarter" idx="4294967295"/>
          </p:nvPr>
        </p:nvGraphicFramePr>
        <p:xfrm>
          <a:off x="228600" y="2047875"/>
          <a:ext cx="8915400" cy="293688"/>
        </p:xfrm>
        <a:graphic>
          <a:graphicData uri="http://schemas.openxmlformats.org/presentationml/2006/ole">
            <p:oleObj spid="_x0000_s196610" name="Bitmap Image" r:id="rId4" imgW="6373115" imgH="209524" progId="PBrush">
              <p:embed/>
            </p:oleObj>
          </a:graphicData>
        </a:graphic>
      </p:graphicFrame>
      <p:sp>
        <p:nvSpPr>
          <p:cNvPr id="7201" name="Text Box 12"/>
          <p:cNvSpPr txBox="1">
            <a:spLocks noChangeArrowheads="1"/>
          </p:cNvSpPr>
          <p:nvPr/>
        </p:nvSpPr>
        <p:spPr bwMode="auto">
          <a:xfrm>
            <a:off x="76200" y="1524000"/>
            <a:ext cx="339566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b="1" dirty="0"/>
              <a:t>Consider the </a:t>
            </a:r>
            <a:r>
              <a:rPr lang="en-US" sz="2400" b="1" dirty="0" err="1" smtClean="0"/>
              <a:t>Ciphertext</a:t>
            </a:r>
            <a:r>
              <a:rPr lang="en-US" sz="2400" b="1" dirty="0"/>
              <a:t>:</a:t>
            </a:r>
          </a:p>
        </p:txBody>
      </p:sp>
      <p:sp>
        <p:nvSpPr>
          <p:cNvPr id="7202" name="Text Box 68"/>
          <p:cNvSpPr txBox="1">
            <a:spLocks noChangeArrowheads="1"/>
          </p:cNvSpPr>
          <p:nvPr/>
        </p:nvSpPr>
        <p:spPr bwMode="auto">
          <a:xfrm>
            <a:off x="8677275" y="3409950"/>
            <a:ext cx="5429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dirty="0"/>
              <a:t>57</a:t>
            </a:r>
          </a:p>
        </p:txBody>
      </p:sp>
      <p:sp>
        <p:nvSpPr>
          <p:cNvPr id="7203" name="Text Box 89"/>
          <p:cNvSpPr txBox="1">
            <a:spLocks noChangeArrowheads="1"/>
          </p:cNvSpPr>
          <p:nvPr/>
        </p:nvSpPr>
        <p:spPr bwMode="auto">
          <a:xfrm>
            <a:off x="2052638" y="4572000"/>
            <a:ext cx="2060575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/>
              <a:t>R is encryption of e</a:t>
            </a:r>
          </a:p>
          <a:p>
            <a:r>
              <a:rPr lang="en-US" dirty="0"/>
              <a:t>D is encryption of t</a:t>
            </a:r>
          </a:p>
        </p:txBody>
      </p:sp>
      <p:sp>
        <p:nvSpPr>
          <p:cNvPr id="7204" name="AutoShape 90"/>
          <p:cNvSpPr>
            <a:spLocks noChangeArrowheads="1"/>
          </p:cNvSpPr>
          <p:nvPr/>
        </p:nvSpPr>
        <p:spPr bwMode="auto">
          <a:xfrm>
            <a:off x="4343400" y="4619625"/>
            <a:ext cx="366713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5" name="Text Box 91"/>
          <p:cNvSpPr txBox="1">
            <a:spLocks noChangeArrowheads="1"/>
          </p:cNvSpPr>
          <p:nvPr/>
        </p:nvSpPr>
        <p:spPr bwMode="auto">
          <a:xfrm>
            <a:off x="4994275" y="4540250"/>
            <a:ext cx="1177925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 err="1"/>
              <a:t>e</a:t>
            </a:r>
            <a:r>
              <a:rPr lang="en-US" baseline="-25000" dirty="0" err="1"/>
              <a:t>K</a:t>
            </a:r>
            <a:r>
              <a:rPr lang="en-US" dirty="0"/>
              <a:t>(4) = 17</a:t>
            </a:r>
          </a:p>
          <a:p>
            <a:r>
              <a:rPr lang="en-US" dirty="0" err="1"/>
              <a:t>e</a:t>
            </a:r>
            <a:r>
              <a:rPr lang="en-US" baseline="-25000" dirty="0" err="1"/>
              <a:t>K</a:t>
            </a:r>
            <a:r>
              <a:rPr lang="en-US" dirty="0"/>
              <a:t>(19) = 3</a:t>
            </a:r>
          </a:p>
        </p:txBody>
      </p:sp>
      <p:sp>
        <p:nvSpPr>
          <p:cNvPr id="7206" name="Text Box 92"/>
          <p:cNvSpPr txBox="1">
            <a:spLocks noChangeArrowheads="1"/>
          </p:cNvSpPr>
          <p:nvPr/>
        </p:nvSpPr>
        <p:spPr bwMode="auto">
          <a:xfrm>
            <a:off x="228600" y="4060825"/>
            <a:ext cx="18748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CC0099"/>
                </a:solidFill>
              </a:rPr>
              <a:t>Hypothesis 1</a:t>
            </a:r>
          </a:p>
        </p:txBody>
      </p:sp>
      <p:sp>
        <p:nvSpPr>
          <p:cNvPr id="7214" name="Text Box 109"/>
          <p:cNvSpPr txBox="1">
            <a:spLocks noChangeArrowheads="1"/>
          </p:cNvSpPr>
          <p:nvPr/>
        </p:nvSpPr>
        <p:spPr bwMode="auto">
          <a:xfrm>
            <a:off x="898525" y="2170113"/>
            <a:ext cx="184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215" name="Text Box 122"/>
          <p:cNvSpPr txBox="1">
            <a:spLocks noChangeArrowheads="1"/>
          </p:cNvSpPr>
          <p:nvPr/>
        </p:nvSpPr>
        <p:spPr bwMode="auto">
          <a:xfrm>
            <a:off x="1752600" y="2590800"/>
            <a:ext cx="50165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C0099"/>
                </a:solidFill>
              </a:rPr>
              <a:t>Frequency occurrences of each letter</a:t>
            </a:r>
          </a:p>
        </p:txBody>
      </p:sp>
      <p:sp>
        <p:nvSpPr>
          <p:cNvPr id="7216" name="Text Box 124"/>
          <p:cNvSpPr txBox="1">
            <a:spLocks noChangeArrowheads="1"/>
          </p:cNvSpPr>
          <p:nvPr/>
        </p:nvSpPr>
        <p:spPr bwMode="auto">
          <a:xfrm>
            <a:off x="7832725" y="6208713"/>
            <a:ext cx="1023938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Cont…….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611" name="Group 123"/>
          <p:cNvGraphicFramePr>
            <a:graphicFrameLocks noGrp="1"/>
          </p:cNvGraphicFramePr>
          <p:nvPr>
            <p:ph idx="1"/>
          </p:nvPr>
        </p:nvGraphicFramePr>
        <p:xfrm>
          <a:off x="152400" y="3154680"/>
          <a:ext cx="8534400" cy="731520"/>
        </p:xfrm>
        <a:graphic>
          <a:graphicData uri="http://schemas.openxmlformats.org/drawingml/2006/table">
            <a:tbl>
              <a:tblPr/>
              <a:tblGrid>
                <a:gridCol w="442854"/>
                <a:gridCol w="444500"/>
                <a:gridCol w="1152407"/>
                <a:gridCol w="632178"/>
                <a:gridCol w="689798"/>
                <a:gridCol w="1552458"/>
                <a:gridCol w="1377949"/>
                <a:gridCol w="2242256"/>
              </a:tblGrid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</a:p>
                  </a:txBody>
                  <a:tcPr marL="94827" marR="948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E,H,K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F,V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P,S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A,L,M,U,X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B,N,O,Y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C,G,I,J,Q,T,W,Z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</a:t>
                      </a:r>
                    </a:p>
                  </a:txBody>
                  <a:tcPr marL="94827" marR="948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8393-716A-4FA5-8EFC-5F87A8FD1DE6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25FD4-BCB1-4D0D-8A21-C6304AF782F1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Cryptanalysis of the Affine Cipher</a:t>
            </a:r>
            <a:endParaRPr lang="en-US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ph sz="quarter" idx="4294967295"/>
          </p:nvPr>
        </p:nvGraphicFramePr>
        <p:xfrm>
          <a:off x="228600" y="2047875"/>
          <a:ext cx="8915400" cy="293688"/>
        </p:xfrm>
        <a:graphic>
          <a:graphicData uri="http://schemas.openxmlformats.org/presentationml/2006/ole">
            <p:oleObj spid="_x0000_s197634" name="Bitmap Image" r:id="rId4" imgW="6373115" imgH="209524" progId="PBrush">
              <p:embed/>
            </p:oleObj>
          </a:graphicData>
        </a:graphic>
      </p:graphicFrame>
      <p:sp>
        <p:nvSpPr>
          <p:cNvPr id="7201" name="Text Box 12"/>
          <p:cNvSpPr txBox="1">
            <a:spLocks noChangeArrowheads="1"/>
          </p:cNvSpPr>
          <p:nvPr/>
        </p:nvSpPr>
        <p:spPr bwMode="auto">
          <a:xfrm>
            <a:off x="76200" y="1524000"/>
            <a:ext cx="339566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b="1" dirty="0"/>
              <a:t>Consider the </a:t>
            </a:r>
            <a:r>
              <a:rPr lang="en-US" sz="2400" b="1" dirty="0" err="1" smtClean="0"/>
              <a:t>Ciphertext</a:t>
            </a:r>
            <a:r>
              <a:rPr lang="en-US" sz="2400" b="1" dirty="0"/>
              <a:t>:</a:t>
            </a:r>
          </a:p>
        </p:txBody>
      </p:sp>
      <p:sp>
        <p:nvSpPr>
          <p:cNvPr id="7202" name="Text Box 68"/>
          <p:cNvSpPr txBox="1">
            <a:spLocks noChangeArrowheads="1"/>
          </p:cNvSpPr>
          <p:nvPr/>
        </p:nvSpPr>
        <p:spPr bwMode="auto">
          <a:xfrm>
            <a:off x="8677275" y="3409950"/>
            <a:ext cx="5429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dirty="0"/>
              <a:t>57</a:t>
            </a:r>
          </a:p>
        </p:txBody>
      </p:sp>
      <p:sp>
        <p:nvSpPr>
          <p:cNvPr id="7203" name="Text Box 89"/>
          <p:cNvSpPr txBox="1">
            <a:spLocks noChangeArrowheads="1"/>
          </p:cNvSpPr>
          <p:nvPr/>
        </p:nvSpPr>
        <p:spPr bwMode="auto">
          <a:xfrm>
            <a:off x="2052638" y="4572000"/>
            <a:ext cx="2060575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/>
              <a:t>R is encryption of e</a:t>
            </a:r>
          </a:p>
          <a:p>
            <a:r>
              <a:rPr lang="en-US" dirty="0"/>
              <a:t>D is encryption of t</a:t>
            </a:r>
          </a:p>
        </p:txBody>
      </p:sp>
      <p:sp>
        <p:nvSpPr>
          <p:cNvPr id="7204" name="AutoShape 90"/>
          <p:cNvSpPr>
            <a:spLocks noChangeArrowheads="1"/>
          </p:cNvSpPr>
          <p:nvPr/>
        </p:nvSpPr>
        <p:spPr bwMode="auto">
          <a:xfrm>
            <a:off x="4343400" y="4619625"/>
            <a:ext cx="366713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5" name="Text Box 91"/>
          <p:cNvSpPr txBox="1">
            <a:spLocks noChangeArrowheads="1"/>
          </p:cNvSpPr>
          <p:nvPr/>
        </p:nvSpPr>
        <p:spPr bwMode="auto">
          <a:xfrm>
            <a:off x="4994275" y="4540250"/>
            <a:ext cx="1177925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 err="1"/>
              <a:t>e</a:t>
            </a:r>
            <a:r>
              <a:rPr lang="en-US" baseline="-25000" dirty="0" err="1"/>
              <a:t>K</a:t>
            </a:r>
            <a:r>
              <a:rPr lang="en-US" dirty="0"/>
              <a:t>(4) = 17</a:t>
            </a:r>
          </a:p>
          <a:p>
            <a:r>
              <a:rPr lang="en-US" dirty="0" err="1"/>
              <a:t>e</a:t>
            </a:r>
            <a:r>
              <a:rPr lang="en-US" baseline="-25000" dirty="0" err="1"/>
              <a:t>K</a:t>
            </a:r>
            <a:r>
              <a:rPr lang="en-US" dirty="0"/>
              <a:t>(19) = 3</a:t>
            </a:r>
          </a:p>
        </p:txBody>
      </p:sp>
      <p:sp>
        <p:nvSpPr>
          <p:cNvPr id="7206" name="Text Box 92"/>
          <p:cNvSpPr txBox="1">
            <a:spLocks noChangeArrowheads="1"/>
          </p:cNvSpPr>
          <p:nvPr/>
        </p:nvSpPr>
        <p:spPr bwMode="auto">
          <a:xfrm>
            <a:off x="228600" y="4060825"/>
            <a:ext cx="18748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b="1" u="sng">
                <a:solidFill>
                  <a:srgbClr val="CC0099"/>
                </a:solidFill>
              </a:rPr>
              <a:t>Hypothesis 1</a:t>
            </a:r>
          </a:p>
        </p:txBody>
      </p:sp>
      <p:sp>
        <p:nvSpPr>
          <p:cNvPr id="7207" name="Text Box 93"/>
          <p:cNvSpPr txBox="1">
            <a:spLocks noChangeArrowheads="1"/>
          </p:cNvSpPr>
          <p:nvPr/>
        </p:nvSpPr>
        <p:spPr bwMode="auto">
          <a:xfrm>
            <a:off x="441325" y="5184775"/>
            <a:ext cx="3248025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Recall that , e</a:t>
            </a:r>
            <a:r>
              <a:rPr lang="en-US" baseline="-25000"/>
              <a:t>k</a:t>
            </a:r>
            <a:r>
              <a:rPr lang="en-US"/>
              <a:t>(x)=a*x + b, thus</a:t>
            </a:r>
          </a:p>
        </p:txBody>
      </p:sp>
      <p:sp>
        <p:nvSpPr>
          <p:cNvPr id="7208" name="Text Box 94"/>
          <p:cNvSpPr txBox="1">
            <a:spLocks noChangeArrowheads="1"/>
          </p:cNvSpPr>
          <p:nvPr/>
        </p:nvSpPr>
        <p:spPr bwMode="auto">
          <a:xfrm>
            <a:off x="2857500" y="5441950"/>
            <a:ext cx="1208088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4a + b=17</a:t>
            </a:r>
          </a:p>
          <a:p>
            <a:r>
              <a:rPr lang="en-US"/>
              <a:t>19a + b=3</a:t>
            </a:r>
          </a:p>
        </p:txBody>
      </p:sp>
      <p:sp>
        <p:nvSpPr>
          <p:cNvPr id="7209" name="AutoShape 95"/>
          <p:cNvSpPr>
            <a:spLocks noChangeArrowheads="1"/>
          </p:cNvSpPr>
          <p:nvPr/>
        </p:nvSpPr>
        <p:spPr bwMode="auto">
          <a:xfrm>
            <a:off x="4343400" y="5518150"/>
            <a:ext cx="366713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10" name="Text Box 96"/>
          <p:cNvSpPr txBox="1">
            <a:spLocks noChangeArrowheads="1"/>
          </p:cNvSpPr>
          <p:nvPr/>
        </p:nvSpPr>
        <p:spPr bwMode="auto">
          <a:xfrm>
            <a:off x="5029200" y="5410200"/>
            <a:ext cx="1417504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/>
              <a:t>a=6        in Z</a:t>
            </a:r>
            <a:r>
              <a:rPr lang="en-US" baseline="-25000" dirty="0"/>
              <a:t>26</a:t>
            </a:r>
          </a:p>
          <a:p>
            <a:r>
              <a:rPr lang="en-US" dirty="0"/>
              <a:t>b</a:t>
            </a:r>
            <a:r>
              <a:rPr lang="en-US" dirty="0" smtClean="0"/>
              <a:t>=19</a:t>
            </a:r>
            <a:endParaRPr lang="en-US" dirty="0"/>
          </a:p>
        </p:txBody>
      </p:sp>
      <p:sp>
        <p:nvSpPr>
          <p:cNvPr id="7211" name="Text Box 97"/>
          <p:cNvSpPr txBox="1">
            <a:spLocks noChangeArrowheads="1"/>
          </p:cNvSpPr>
          <p:nvPr/>
        </p:nvSpPr>
        <p:spPr bwMode="auto">
          <a:xfrm>
            <a:off x="1143000" y="6265863"/>
            <a:ext cx="264160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gcd(a,m)=gcd(6,26)=2&gt;1</a:t>
            </a:r>
          </a:p>
        </p:txBody>
      </p:sp>
      <p:sp>
        <p:nvSpPr>
          <p:cNvPr id="7212" name="AutoShape 98"/>
          <p:cNvSpPr>
            <a:spLocks noChangeArrowheads="1"/>
          </p:cNvSpPr>
          <p:nvPr/>
        </p:nvSpPr>
        <p:spPr bwMode="auto">
          <a:xfrm>
            <a:off x="4405313" y="6229350"/>
            <a:ext cx="366712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13" name="Text Box 99"/>
          <p:cNvSpPr txBox="1">
            <a:spLocks noChangeArrowheads="1"/>
          </p:cNvSpPr>
          <p:nvPr/>
        </p:nvSpPr>
        <p:spPr bwMode="auto">
          <a:xfrm>
            <a:off x="4876800" y="6172200"/>
            <a:ext cx="15128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3300"/>
                </a:solidFill>
              </a:rPr>
              <a:t>iIlegal key</a:t>
            </a:r>
          </a:p>
        </p:txBody>
      </p:sp>
      <p:sp>
        <p:nvSpPr>
          <p:cNvPr id="7214" name="Text Box 109"/>
          <p:cNvSpPr txBox="1">
            <a:spLocks noChangeArrowheads="1"/>
          </p:cNvSpPr>
          <p:nvPr/>
        </p:nvSpPr>
        <p:spPr bwMode="auto">
          <a:xfrm>
            <a:off x="898525" y="2170113"/>
            <a:ext cx="184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215" name="Text Box 122"/>
          <p:cNvSpPr txBox="1">
            <a:spLocks noChangeArrowheads="1"/>
          </p:cNvSpPr>
          <p:nvPr/>
        </p:nvSpPr>
        <p:spPr bwMode="auto">
          <a:xfrm>
            <a:off x="1752600" y="2590800"/>
            <a:ext cx="50165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C0099"/>
                </a:solidFill>
              </a:rPr>
              <a:t>Frequency occurrences of each letter</a:t>
            </a:r>
          </a:p>
        </p:txBody>
      </p:sp>
      <p:sp>
        <p:nvSpPr>
          <p:cNvPr id="7216" name="Text Box 124"/>
          <p:cNvSpPr txBox="1">
            <a:spLocks noChangeArrowheads="1"/>
          </p:cNvSpPr>
          <p:nvPr/>
        </p:nvSpPr>
        <p:spPr bwMode="auto">
          <a:xfrm>
            <a:off x="7832725" y="6208713"/>
            <a:ext cx="1023938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Cont…….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3587" name="Group 3"/>
          <p:cNvGraphicFramePr>
            <a:graphicFrameLocks noGrp="1"/>
          </p:cNvGraphicFramePr>
          <p:nvPr>
            <p:ph idx="1"/>
          </p:nvPr>
        </p:nvGraphicFramePr>
        <p:xfrm>
          <a:off x="152400" y="3230880"/>
          <a:ext cx="8534400" cy="731520"/>
        </p:xfrm>
        <a:graphic>
          <a:graphicData uri="http://schemas.openxmlformats.org/drawingml/2006/table">
            <a:tbl>
              <a:tblPr/>
              <a:tblGrid>
                <a:gridCol w="442854"/>
                <a:gridCol w="444500"/>
                <a:gridCol w="1152407"/>
                <a:gridCol w="632178"/>
                <a:gridCol w="689798"/>
                <a:gridCol w="1552458"/>
                <a:gridCol w="1377949"/>
                <a:gridCol w="2242256"/>
              </a:tblGrid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</a:p>
                  </a:txBody>
                  <a:tcPr marL="94827" marR="948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E,H,K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F,V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P,S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A,L,M,U,X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B,N,O,Y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C,G,I,J,Q,T,W,Z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</a:t>
                      </a:r>
                    </a:p>
                  </a:txBody>
                  <a:tcPr marL="94827" marR="948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21BBD4-A40B-4A1C-937C-AE90CE1B9770}" type="datetime1">
              <a:rPr lang="en-US" smtClean="0"/>
              <a:pPr>
                <a:defRPr/>
              </a:pPr>
              <a:t>2/7/2013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A25FD4-BCB1-4D0D-8A21-C6304AF782F1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 of the Affine Cipher</a:t>
            </a:r>
            <a:endParaRPr lang="en-US" dirty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ph sz="quarter" idx="4294967295"/>
          </p:nvPr>
        </p:nvGraphicFramePr>
        <p:xfrm>
          <a:off x="228600" y="2047875"/>
          <a:ext cx="8915400" cy="293688"/>
        </p:xfrm>
        <a:graphic>
          <a:graphicData uri="http://schemas.openxmlformats.org/presentationml/2006/ole">
            <p:oleObj spid="_x0000_s198658" name="Bitmap Image" r:id="rId4" imgW="6373115" imgH="209524" progId="PBrush">
              <p:embed/>
            </p:oleObj>
          </a:graphicData>
        </a:graphic>
      </p:graphicFrame>
      <p:sp>
        <p:nvSpPr>
          <p:cNvPr id="8225" name="Text Box 32"/>
          <p:cNvSpPr txBox="1">
            <a:spLocks noChangeArrowheads="1"/>
          </p:cNvSpPr>
          <p:nvPr/>
        </p:nvSpPr>
        <p:spPr bwMode="auto">
          <a:xfrm>
            <a:off x="76200" y="1524000"/>
            <a:ext cx="339566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b="1"/>
              <a:t>Consider the Cipher-text:</a:t>
            </a:r>
          </a:p>
        </p:txBody>
      </p:sp>
      <p:sp>
        <p:nvSpPr>
          <p:cNvPr id="8226" name="Text Box 33"/>
          <p:cNvSpPr txBox="1">
            <a:spLocks noChangeArrowheads="1"/>
          </p:cNvSpPr>
          <p:nvPr/>
        </p:nvSpPr>
        <p:spPr bwMode="auto">
          <a:xfrm>
            <a:off x="8753475" y="3409950"/>
            <a:ext cx="5429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dirty="0"/>
              <a:t>57</a:t>
            </a:r>
          </a:p>
        </p:txBody>
      </p:sp>
      <p:sp>
        <p:nvSpPr>
          <p:cNvPr id="8227" name="Text Box 34"/>
          <p:cNvSpPr txBox="1">
            <a:spLocks noChangeArrowheads="1"/>
          </p:cNvSpPr>
          <p:nvPr/>
        </p:nvSpPr>
        <p:spPr bwMode="auto">
          <a:xfrm>
            <a:off x="1928813" y="4540250"/>
            <a:ext cx="2060575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R is encryption of e</a:t>
            </a:r>
          </a:p>
          <a:p>
            <a:r>
              <a:rPr lang="en-US"/>
              <a:t>E is encryption of t</a:t>
            </a:r>
          </a:p>
        </p:txBody>
      </p:sp>
      <p:sp>
        <p:nvSpPr>
          <p:cNvPr id="8228" name="AutoShape 35"/>
          <p:cNvSpPr>
            <a:spLocks noChangeArrowheads="1"/>
          </p:cNvSpPr>
          <p:nvPr/>
        </p:nvSpPr>
        <p:spPr bwMode="auto">
          <a:xfrm>
            <a:off x="4337050" y="4619625"/>
            <a:ext cx="366713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9" name="Text Box 36"/>
          <p:cNvSpPr txBox="1">
            <a:spLocks noChangeArrowheads="1"/>
          </p:cNvSpPr>
          <p:nvPr/>
        </p:nvSpPr>
        <p:spPr bwMode="auto">
          <a:xfrm>
            <a:off x="4870450" y="4540250"/>
            <a:ext cx="1177925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K</a:t>
            </a:r>
            <a:r>
              <a:rPr lang="en-US"/>
              <a:t>(4) = 17</a:t>
            </a:r>
          </a:p>
          <a:p>
            <a:r>
              <a:rPr lang="en-US"/>
              <a:t>e</a:t>
            </a:r>
            <a:r>
              <a:rPr lang="en-US" baseline="-25000"/>
              <a:t>K</a:t>
            </a:r>
            <a:r>
              <a:rPr lang="en-US"/>
              <a:t>(19) = 4</a:t>
            </a:r>
          </a:p>
        </p:txBody>
      </p:sp>
      <p:sp>
        <p:nvSpPr>
          <p:cNvPr id="8230" name="Text Box 37"/>
          <p:cNvSpPr txBox="1">
            <a:spLocks noChangeArrowheads="1"/>
          </p:cNvSpPr>
          <p:nvPr/>
        </p:nvSpPr>
        <p:spPr bwMode="auto">
          <a:xfrm>
            <a:off x="228600" y="4060825"/>
            <a:ext cx="18748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b="1" u="sng">
                <a:solidFill>
                  <a:srgbClr val="CC0099"/>
                </a:solidFill>
              </a:rPr>
              <a:t>Hypothesis 2</a:t>
            </a:r>
          </a:p>
        </p:txBody>
      </p:sp>
      <p:sp>
        <p:nvSpPr>
          <p:cNvPr id="8238" name="Text Box 45"/>
          <p:cNvSpPr txBox="1">
            <a:spLocks noChangeArrowheads="1"/>
          </p:cNvSpPr>
          <p:nvPr/>
        </p:nvSpPr>
        <p:spPr bwMode="auto">
          <a:xfrm>
            <a:off x="898525" y="2170113"/>
            <a:ext cx="184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239" name="Text Box 47"/>
          <p:cNvSpPr txBox="1">
            <a:spLocks noChangeArrowheads="1"/>
          </p:cNvSpPr>
          <p:nvPr/>
        </p:nvSpPr>
        <p:spPr bwMode="auto">
          <a:xfrm>
            <a:off x="1752600" y="2590800"/>
            <a:ext cx="4876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CC0099"/>
                </a:solidFill>
              </a:rPr>
              <a:t>Frequency occurrence of each letter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1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      Conventional</a:t>
            </a:r>
          </a:p>
          <a:p>
            <a:pPr lvl="1"/>
            <a:r>
              <a:rPr lang="en-US" altLang="ko-KR" smtClean="0"/>
              <a:t>Secret-Key	(</a:t>
            </a:r>
            <a:r>
              <a:rPr lang="en-US" altLang="ko-KR" smtClean="0">
                <a:sym typeface="Symbol" pitchFamily="18" charset="2"/>
              </a:rPr>
              <a:t> </a:t>
            </a:r>
            <a:r>
              <a:rPr lang="en-US" altLang="ko-KR" smtClean="0"/>
              <a:t>Public-Key)</a:t>
            </a:r>
          </a:p>
          <a:p>
            <a:pPr lvl="1"/>
            <a:r>
              <a:rPr lang="en-US" altLang="ko-KR" smtClean="0"/>
              <a:t>Single-Key	(</a:t>
            </a:r>
            <a:r>
              <a:rPr lang="en-US" altLang="ko-KR" smtClean="0">
                <a:sym typeface="Symbol" pitchFamily="18" charset="2"/>
              </a:rPr>
              <a:t> Two-</a:t>
            </a:r>
            <a:r>
              <a:rPr lang="en-US" altLang="ko-KR" smtClean="0"/>
              <a:t>Key)</a:t>
            </a:r>
          </a:p>
          <a:p>
            <a:pPr lvl="1"/>
            <a:r>
              <a:rPr lang="en-US" altLang="ko-KR" smtClean="0"/>
              <a:t>Symmetric	(</a:t>
            </a:r>
            <a:r>
              <a:rPr lang="en-US" altLang="ko-KR" smtClean="0">
                <a:sym typeface="Symbol" pitchFamily="18" charset="2"/>
              </a:rPr>
              <a:t> </a:t>
            </a:r>
            <a:r>
              <a:rPr lang="en-US" altLang="ko-KR" smtClean="0"/>
              <a:t>Asymmetric)</a:t>
            </a:r>
            <a:endParaRPr lang="en-US" altLang="ko-KR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Conventional Cryptosystem Model</a:t>
            </a:r>
            <a:endParaRPr lang="en-US" altLang="ko-KR" dirty="0"/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 cstate="print"/>
          <a:srcRect l="914" t="385" r="1047" b="17529"/>
          <a:stretch>
            <a:fillRect/>
          </a:stretch>
        </p:blipFill>
        <p:spPr bwMode="auto">
          <a:xfrm>
            <a:off x="914400" y="1831975"/>
            <a:ext cx="7366000" cy="426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Rectangle 6"/>
          <p:cNvSpPr>
            <a:spLocks noChangeArrowheads="1"/>
          </p:cNvSpPr>
          <p:nvPr/>
        </p:nvSpPr>
        <p:spPr bwMode="auto">
          <a:xfrm>
            <a:off x="228600" y="1600200"/>
            <a:ext cx="3429000" cy="1069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/>
            <a:r>
              <a:rPr lang="en-US" altLang="ko-KR" sz="1600">
                <a:ea typeface="굴림" pitchFamily="50" charset="-127"/>
              </a:rPr>
              <a:t>Requirements</a:t>
            </a:r>
          </a:p>
          <a:p>
            <a:pPr marL="800100" lvl="1" indent="-342900">
              <a:buFontTx/>
              <a:buAutoNum type="arabicPeriod"/>
            </a:pPr>
            <a:r>
              <a:rPr lang="en-US" altLang="ko-KR" sz="1600">
                <a:ea typeface="굴림" pitchFamily="50" charset="-127"/>
              </a:rPr>
              <a:t> Strong encryption algorithm</a:t>
            </a:r>
          </a:p>
          <a:p>
            <a:pPr marL="800100" lvl="1" indent="-342900">
              <a:buFontTx/>
              <a:buAutoNum type="arabicPeriod"/>
            </a:pPr>
            <a:r>
              <a:rPr lang="en-US" altLang="ko-KR" sz="1600">
                <a:ea typeface="굴림" pitchFamily="50" charset="-127"/>
              </a:rPr>
              <a:t> Share of the secret key in a  </a:t>
            </a:r>
          </a:p>
          <a:p>
            <a:pPr marL="800100" lvl="1" indent="-342900"/>
            <a:r>
              <a:rPr lang="en-US" altLang="ko-KR" sz="1600">
                <a:ea typeface="굴림" pitchFamily="50" charset="-127"/>
              </a:rPr>
              <a:t>    secure fashion</a:t>
            </a:r>
            <a:endParaRPr lang="en-US" sz="160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5EC00C-2D64-4D03-9AB4-FF0D9D0FB3ED}" type="datetime1">
              <a:rPr lang="en-US" smtClean="0"/>
              <a:pPr>
                <a:defRPr/>
              </a:pPr>
              <a:t>2/7/2013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E8DB8-DCBF-4A68-BA4D-52342D237505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3587" name="Group 3"/>
          <p:cNvGraphicFramePr>
            <a:graphicFrameLocks noGrp="1"/>
          </p:cNvGraphicFramePr>
          <p:nvPr>
            <p:ph idx="1"/>
          </p:nvPr>
        </p:nvGraphicFramePr>
        <p:xfrm>
          <a:off x="152400" y="3230880"/>
          <a:ext cx="8534400" cy="731520"/>
        </p:xfrm>
        <a:graphic>
          <a:graphicData uri="http://schemas.openxmlformats.org/drawingml/2006/table">
            <a:tbl>
              <a:tblPr/>
              <a:tblGrid>
                <a:gridCol w="442854"/>
                <a:gridCol w="444500"/>
                <a:gridCol w="1152407"/>
                <a:gridCol w="632178"/>
                <a:gridCol w="689798"/>
                <a:gridCol w="1552458"/>
                <a:gridCol w="1377949"/>
                <a:gridCol w="2242256"/>
              </a:tblGrid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</a:p>
                  </a:txBody>
                  <a:tcPr marL="94827" marR="948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E,H,K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F,V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P,S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A,L,M,U,X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B,N,O,Y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C,G,I,J,Q,T,W,Z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</a:t>
                      </a:r>
                    </a:p>
                  </a:txBody>
                  <a:tcPr marL="94827" marR="948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21BBD4-A40B-4A1C-937C-AE90CE1B9770}" type="datetime1">
              <a:rPr lang="en-US" smtClean="0"/>
              <a:pPr>
                <a:defRPr/>
              </a:pPr>
              <a:t>2/7/2013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A25FD4-BCB1-4D0D-8A21-C6304AF782F1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 of the Affine Cipher</a:t>
            </a:r>
            <a:endParaRPr lang="en-US" dirty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ph sz="quarter" idx="4294967295"/>
          </p:nvPr>
        </p:nvGraphicFramePr>
        <p:xfrm>
          <a:off x="228600" y="2047875"/>
          <a:ext cx="8915400" cy="293688"/>
        </p:xfrm>
        <a:graphic>
          <a:graphicData uri="http://schemas.openxmlformats.org/presentationml/2006/ole">
            <p:oleObj spid="_x0000_s199682" name="Bitmap Image" r:id="rId4" imgW="6373115" imgH="209524" progId="PBrush">
              <p:embed/>
            </p:oleObj>
          </a:graphicData>
        </a:graphic>
      </p:graphicFrame>
      <p:sp>
        <p:nvSpPr>
          <p:cNvPr id="8225" name="Text Box 32"/>
          <p:cNvSpPr txBox="1">
            <a:spLocks noChangeArrowheads="1"/>
          </p:cNvSpPr>
          <p:nvPr/>
        </p:nvSpPr>
        <p:spPr bwMode="auto">
          <a:xfrm>
            <a:off x="76200" y="1524000"/>
            <a:ext cx="339566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b="1"/>
              <a:t>Consider the Cipher-text:</a:t>
            </a:r>
          </a:p>
        </p:txBody>
      </p:sp>
      <p:sp>
        <p:nvSpPr>
          <p:cNvPr id="8226" name="Text Box 33"/>
          <p:cNvSpPr txBox="1">
            <a:spLocks noChangeArrowheads="1"/>
          </p:cNvSpPr>
          <p:nvPr/>
        </p:nvSpPr>
        <p:spPr bwMode="auto">
          <a:xfrm>
            <a:off x="8753475" y="3409950"/>
            <a:ext cx="5429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dirty="0"/>
              <a:t>57</a:t>
            </a:r>
          </a:p>
        </p:txBody>
      </p:sp>
      <p:sp>
        <p:nvSpPr>
          <p:cNvPr id="8227" name="Text Box 34"/>
          <p:cNvSpPr txBox="1">
            <a:spLocks noChangeArrowheads="1"/>
          </p:cNvSpPr>
          <p:nvPr/>
        </p:nvSpPr>
        <p:spPr bwMode="auto">
          <a:xfrm>
            <a:off x="1928813" y="4540250"/>
            <a:ext cx="2060575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R is encryption of e</a:t>
            </a:r>
          </a:p>
          <a:p>
            <a:r>
              <a:rPr lang="en-US"/>
              <a:t>E is encryption of t</a:t>
            </a:r>
          </a:p>
        </p:txBody>
      </p:sp>
      <p:sp>
        <p:nvSpPr>
          <p:cNvPr id="8228" name="AutoShape 35"/>
          <p:cNvSpPr>
            <a:spLocks noChangeArrowheads="1"/>
          </p:cNvSpPr>
          <p:nvPr/>
        </p:nvSpPr>
        <p:spPr bwMode="auto">
          <a:xfrm>
            <a:off x="4337050" y="4619625"/>
            <a:ext cx="366713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9" name="Text Box 36"/>
          <p:cNvSpPr txBox="1">
            <a:spLocks noChangeArrowheads="1"/>
          </p:cNvSpPr>
          <p:nvPr/>
        </p:nvSpPr>
        <p:spPr bwMode="auto">
          <a:xfrm>
            <a:off x="4870450" y="4540250"/>
            <a:ext cx="1177925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K</a:t>
            </a:r>
            <a:r>
              <a:rPr lang="en-US"/>
              <a:t>(4) = 17</a:t>
            </a:r>
          </a:p>
          <a:p>
            <a:r>
              <a:rPr lang="en-US"/>
              <a:t>e</a:t>
            </a:r>
            <a:r>
              <a:rPr lang="en-US" baseline="-25000"/>
              <a:t>K</a:t>
            </a:r>
            <a:r>
              <a:rPr lang="en-US"/>
              <a:t>(19) = 4</a:t>
            </a:r>
          </a:p>
        </p:txBody>
      </p:sp>
      <p:sp>
        <p:nvSpPr>
          <p:cNvPr id="8230" name="Text Box 37"/>
          <p:cNvSpPr txBox="1">
            <a:spLocks noChangeArrowheads="1"/>
          </p:cNvSpPr>
          <p:nvPr/>
        </p:nvSpPr>
        <p:spPr bwMode="auto">
          <a:xfrm>
            <a:off x="228600" y="4060825"/>
            <a:ext cx="18748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b="1" u="sng">
                <a:solidFill>
                  <a:srgbClr val="CC0099"/>
                </a:solidFill>
              </a:rPr>
              <a:t>Hypothesis 2</a:t>
            </a:r>
          </a:p>
        </p:txBody>
      </p:sp>
      <p:sp>
        <p:nvSpPr>
          <p:cNvPr id="8231" name="Text Box 38"/>
          <p:cNvSpPr txBox="1">
            <a:spLocks noChangeArrowheads="1"/>
          </p:cNvSpPr>
          <p:nvPr/>
        </p:nvSpPr>
        <p:spPr bwMode="auto">
          <a:xfrm>
            <a:off x="441325" y="5184775"/>
            <a:ext cx="3248025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Recall that , e</a:t>
            </a:r>
            <a:r>
              <a:rPr lang="en-US" baseline="-25000"/>
              <a:t>k</a:t>
            </a:r>
            <a:r>
              <a:rPr lang="en-US"/>
              <a:t>(x)=a*x + b, thus</a:t>
            </a:r>
          </a:p>
        </p:txBody>
      </p:sp>
      <p:sp>
        <p:nvSpPr>
          <p:cNvPr id="8232" name="Text Box 39"/>
          <p:cNvSpPr txBox="1">
            <a:spLocks noChangeArrowheads="1"/>
          </p:cNvSpPr>
          <p:nvPr/>
        </p:nvSpPr>
        <p:spPr bwMode="auto">
          <a:xfrm>
            <a:off x="2857500" y="5441950"/>
            <a:ext cx="1208088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4a + b=17</a:t>
            </a:r>
          </a:p>
          <a:p>
            <a:r>
              <a:rPr lang="en-US"/>
              <a:t>19a + b=4</a:t>
            </a:r>
          </a:p>
        </p:txBody>
      </p:sp>
      <p:sp>
        <p:nvSpPr>
          <p:cNvPr id="8233" name="AutoShape 40"/>
          <p:cNvSpPr>
            <a:spLocks noChangeArrowheads="1"/>
          </p:cNvSpPr>
          <p:nvPr/>
        </p:nvSpPr>
        <p:spPr bwMode="auto">
          <a:xfrm>
            <a:off x="4343400" y="5518150"/>
            <a:ext cx="366713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4" name="Text Box 41"/>
          <p:cNvSpPr txBox="1">
            <a:spLocks noChangeArrowheads="1"/>
          </p:cNvSpPr>
          <p:nvPr/>
        </p:nvSpPr>
        <p:spPr bwMode="auto">
          <a:xfrm>
            <a:off x="5029200" y="5410200"/>
            <a:ext cx="1698625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a=13        in Z</a:t>
            </a:r>
            <a:r>
              <a:rPr lang="en-US" baseline="-25000"/>
              <a:t>26</a:t>
            </a:r>
          </a:p>
          <a:p>
            <a:r>
              <a:rPr lang="en-US"/>
              <a:t>b=17</a:t>
            </a:r>
          </a:p>
        </p:txBody>
      </p:sp>
      <p:sp>
        <p:nvSpPr>
          <p:cNvPr id="8235" name="Text Box 42"/>
          <p:cNvSpPr txBox="1">
            <a:spLocks noChangeArrowheads="1"/>
          </p:cNvSpPr>
          <p:nvPr/>
        </p:nvSpPr>
        <p:spPr bwMode="auto">
          <a:xfrm>
            <a:off x="928688" y="6265863"/>
            <a:ext cx="290830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gcd(a,m)=gcd(13,26)=13&gt;1</a:t>
            </a:r>
          </a:p>
        </p:txBody>
      </p:sp>
      <p:sp>
        <p:nvSpPr>
          <p:cNvPr id="8236" name="AutoShape 43"/>
          <p:cNvSpPr>
            <a:spLocks noChangeArrowheads="1"/>
          </p:cNvSpPr>
          <p:nvPr/>
        </p:nvSpPr>
        <p:spPr bwMode="auto">
          <a:xfrm>
            <a:off x="4405313" y="6229350"/>
            <a:ext cx="366712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7" name="Text Box 44"/>
          <p:cNvSpPr txBox="1">
            <a:spLocks noChangeArrowheads="1"/>
          </p:cNvSpPr>
          <p:nvPr/>
        </p:nvSpPr>
        <p:spPr bwMode="auto">
          <a:xfrm>
            <a:off x="4876800" y="6172200"/>
            <a:ext cx="15128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3300"/>
                </a:solidFill>
              </a:rPr>
              <a:t>iIlegal key</a:t>
            </a:r>
          </a:p>
        </p:txBody>
      </p:sp>
      <p:sp>
        <p:nvSpPr>
          <p:cNvPr id="8238" name="Text Box 45"/>
          <p:cNvSpPr txBox="1">
            <a:spLocks noChangeArrowheads="1"/>
          </p:cNvSpPr>
          <p:nvPr/>
        </p:nvSpPr>
        <p:spPr bwMode="auto">
          <a:xfrm>
            <a:off x="898525" y="2170113"/>
            <a:ext cx="184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239" name="Text Box 47"/>
          <p:cNvSpPr txBox="1">
            <a:spLocks noChangeArrowheads="1"/>
          </p:cNvSpPr>
          <p:nvPr/>
        </p:nvSpPr>
        <p:spPr bwMode="auto">
          <a:xfrm>
            <a:off x="1752600" y="2590800"/>
            <a:ext cx="4876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CC0099"/>
                </a:solidFill>
              </a:rPr>
              <a:t>Frequency occurrence of each letter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4611" name="Group 3"/>
          <p:cNvGraphicFramePr>
            <a:graphicFrameLocks noGrp="1"/>
          </p:cNvGraphicFramePr>
          <p:nvPr>
            <p:ph idx="1"/>
          </p:nvPr>
        </p:nvGraphicFramePr>
        <p:xfrm>
          <a:off x="152400" y="3154680"/>
          <a:ext cx="8534400" cy="731520"/>
        </p:xfrm>
        <a:graphic>
          <a:graphicData uri="http://schemas.openxmlformats.org/drawingml/2006/table">
            <a:tbl>
              <a:tblPr/>
              <a:tblGrid>
                <a:gridCol w="442854"/>
                <a:gridCol w="444500"/>
                <a:gridCol w="1152407"/>
                <a:gridCol w="632178"/>
                <a:gridCol w="689798"/>
                <a:gridCol w="1552458"/>
                <a:gridCol w="1377949"/>
                <a:gridCol w="2242256"/>
              </a:tblGrid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</a:p>
                  </a:txBody>
                  <a:tcPr marL="94827" marR="948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E,H,K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F,V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P,S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A,L,M,U,X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B,N,O,Y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C,G,I,J,Q,T,W,Z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</a:t>
                      </a:r>
                    </a:p>
                  </a:txBody>
                  <a:tcPr marL="94827" marR="948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B9BD8D-33AA-4CD9-96FE-B5658265D210}" type="datetime1">
              <a:rPr lang="en-US" smtClean="0"/>
              <a:pPr>
                <a:defRPr/>
              </a:pPr>
              <a:t>2/7/2013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A25FD4-BCB1-4D0D-8A21-C6304AF782F1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 of the Affine Cipher</a:t>
            </a:r>
            <a:endParaRPr lang="en-US" dirty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>
            <p:ph sz="quarter" idx="4294967295"/>
          </p:nvPr>
        </p:nvGraphicFramePr>
        <p:xfrm>
          <a:off x="228600" y="2047875"/>
          <a:ext cx="8915400" cy="293688"/>
        </p:xfrm>
        <a:graphic>
          <a:graphicData uri="http://schemas.openxmlformats.org/presentationml/2006/ole">
            <p:oleObj spid="_x0000_s200706" name="Bitmap Image" r:id="rId4" imgW="6373115" imgH="209524" progId="PBrush">
              <p:embed/>
            </p:oleObj>
          </a:graphicData>
        </a:graphic>
      </p:graphicFrame>
      <p:sp>
        <p:nvSpPr>
          <p:cNvPr id="9249" name="Text Box 32"/>
          <p:cNvSpPr txBox="1">
            <a:spLocks noChangeArrowheads="1"/>
          </p:cNvSpPr>
          <p:nvPr/>
        </p:nvSpPr>
        <p:spPr bwMode="auto">
          <a:xfrm>
            <a:off x="76200" y="1524000"/>
            <a:ext cx="339566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b="1"/>
              <a:t>Consider the Cipher-text:</a:t>
            </a:r>
          </a:p>
        </p:txBody>
      </p:sp>
      <p:sp>
        <p:nvSpPr>
          <p:cNvPr id="9250" name="Text Box 33"/>
          <p:cNvSpPr txBox="1">
            <a:spLocks noChangeArrowheads="1"/>
          </p:cNvSpPr>
          <p:nvPr/>
        </p:nvSpPr>
        <p:spPr bwMode="auto">
          <a:xfrm>
            <a:off x="8753475" y="3409950"/>
            <a:ext cx="5429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dirty="0"/>
              <a:t>57</a:t>
            </a:r>
          </a:p>
        </p:txBody>
      </p:sp>
      <p:sp>
        <p:nvSpPr>
          <p:cNvPr id="9251" name="Text Box 34"/>
          <p:cNvSpPr txBox="1">
            <a:spLocks noChangeArrowheads="1"/>
          </p:cNvSpPr>
          <p:nvPr/>
        </p:nvSpPr>
        <p:spPr bwMode="auto">
          <a:xfrm>
            <a:off x="1928813" y="4540250"/>
            <a:ext cx="2060575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R is encryption of e</a:t>
            </a:r>
          </a:p>
          <a:p>
            <a:r>
              <a:rPr lang="en-US"/>
              <a:t>H is encryption of t</a:t>
            </a:r>
          </a:p>
        </p:txBody>
      </p:sp>
      <p:sp>
        <p:nvSpPr>
          <p:cNvPr id="9252" name="AutoShape 35"/>
          <p:cNvSpPr>
            <a:spLocks noChangeArrowheads="1"/>
          </p:cNvSpPr>
          <p:nvPr/>
        </p:nvSpPr>
        <p:spPr bwMode="auto">
          <a:xfrm>
            <a:off x="4337050" y="4619625"/>
            <a:ext cx="366713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3" name="Text Box 36"/>
          <p:cNvSpPr txBox="1">
            <a:spLocks noChangeArrowheads="1"/>
          </p:cNvSpPr>
          <p:nvPr/>
        </p:nvSpPr>
        <p:spPr bwMode="auto">
          <a:xfrm>
            <a:off x="4870450" y="4540250"/>
            <a:ext cx="1177925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K</a:t>
            </a:r>
            <a:r>
              <a:rPr lang="en-US"/>
              <a:t>(4) = 17</a:t>
            </a:r>
          </a:p>
          <a:p>
            <a:r>
              <a:rPr lang="en-US"/>
              <a:t>e</a:t>
            </a:r>
            <a:r>
              <a:rPr lang="en-US" baseline="-25000"/>
              <a:t>K</a:t>
            </a:r>
            <a:r>
              <a:rPr lang="en-US"/>
              <a:t>(19) = 7</a:t>
            </a:r>
          </a:p>
        </p:txBody>
      </p:sp>
      <p:sp>
        <p:nvSpPr>
          <p:cNvPr id="9254" name="Text Box 37"/>
          <p:cNvSpPr txBox="1">
            <a:spLocks noChangeArrowheads="1"/>
          </p:cNvSpPr>
          <p:nvPr/>
        </p:nvSpPr>
        <p:spPr bwMode="auto">
          <a:xfrm>
            <a:off x="228600" y="4060825"/>
            <a:ext cx="18748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b="1" u="sng">
                <a:solidFill>
                  <a:srgbClr val="CC0099"/>
                </a:solidFill>
              </a:rPr>
              <a:t>Hypothesis 3</a:t>
            </a:r>
          </a:p>
        </p:txBody>
      </p:sp>
      <p:sp>
        <p:nvSpPr>
          <p:cNvPr id="9262" name="Text Box 45"/>
          <p:cNvSpPr txBox="1">
            <a:spLocks noChangeArrowheads="1"/>
          </p:cNvSpPr>
          <p:nvPr/>
        </p:nvSpPr>
        <p:spPr bwMode="auto">
          <a:xfrm>
            <a:off x="898525" y="2170113"/>
            <a:ext cx="184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63" name="Text Box 47"/>
          <p:cNvSpPr txBox="1">
            <a:spLocks noChangeArrowheads="1"/>
          </p:cNvSpPr>
          <p:nvPr/>
        </p:nvSpPr>
        <p:spPr bwMode="auto">
          <a:xfrm>
            <a:off x="1752600" y="2590800"/>
            <a:ext cx="4876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CC0099"/>
                </a:solidFill>
              </a:rPr>
              <a:t>Frequency occurrence of each letter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4611" name="Group 3"/>
          <p:cNvGraphicFramePr>
            <a:graphicFrameLocks noGrp="1"/>
          </p:cNvGraphicFramePr>
          <p:nvPr>
            <p:ph idx="1"/>
          </p:nvPr>
        </p:nvGraphicFramePr>
        <p:xfrm>
          <a:off x="152400" y="3154680"/>
          <a:ext cx="8534400" cy="731520"/>
        </p:xfrm>
        <a:graphic>
          <a:graphicData uri="http://schemas.openxmlformats.org/drawingml/2006/table">
            <a:tbl>
              <a:tblPr/>
              <a:tblGrid>
                <a:gridCol w="442854"/>
                <a:gridCol w="444500"/>
                <a:gridCol w="1152407"/>
                <a:gridCol w="632178"/>
                <a:gridCol w="689798"/>
                <a:gridCol w="1552458"/>
                <a:gridCol w="1377949"/>
                <a:gridCol w="2242256"/>
              </a:tblGrid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</a:p>
                  </a:txBody>
                  <a:tcPr marL="94827" marR="948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E,H,K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F,V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P,S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A,L,M,U,X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B,N,O,Y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C,G,I,J,Q,T,W,Z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</a:t>
                      </a:r>
                    </a:p>
                  </a:txBody>
                  <a:tcPr marL="94827" marR="948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marL="94827" marR="94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B9BD8D-33AA-4CD9-96FE-B5658265D210}" type="datetime1">
              <a:rPr lang="en-US" smtClean="0"/>
              <a:pPr>
                <a:defRPr/>
              </a:pPr>
              <a:t>2/7/2013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A25FD4-BCB1-4D0D-8A21-C6304AF782F1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 of the Affine Cipher</a:t>
            </a:r>
            <a:endParaRPr lang="en-US" dirty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>
            <p:ph sz="quarter" idx="4294967295"/>
          </p:nvPr>
        </p:nvGraphicFramePr>
        <p:xfrm>
          <a:off x="228600" y="2047875"/>
          <a:ext cx="8915400" cy="293688"/>
        </p:xfrm>
        <a:graphic>
          <a:graphicData uri="http://schemas.openxmlformats.org/presentationml/2006/ole">
            <p:oleObj spid="_x0000_s201730" name="Bitmap Image" r:id="rId4" imgW="6373115" imgH="209524" progId="PBrush">
              <p:embed/>
            </p:oleObj>
          </a:graphicData>
        </a:graphic>
      </p:graphicFrame>
      <p:sp>
        <p:nvSpPr>
          <p:cNvPr id="9249" name="Text Box 32"/>
          <p:cNvSpPr txBox="1">
            <a:spLocks noChangeArrowheads="1"/>
          </p:cNvSpPr>
          <p:nvPr/>
        </p:nvSpPr>
        <p:spPr bwMode="auto">
          <a:xfrm>
            <a:off x="76200" y="1524000"/>
            <a:ext cx="339566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b="1"/>
              <a:t>Consider the Cipher-text:</a:t>
            </a:r>
          </a:p>
        </p:txBody>
      </p:sp>
      <p:sp>
        <p:nvSpPr>
          <p:cNvPr id="9250" name="Text Box 33"/>
          <p:cNvSpPr txBox="1">
            <a:spLocks noChangeArrowheads="1"/>
          </p:cNvSpPr>
          <p:nvPr/>
        </p:nvSpPr>
        <p:spPr bwMode="auto">
          <a:xfrm>
            <a:off x="8753475" y="3409950"/>
            <a:ext cx="5429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dirty="0"/>
              <a:t>57</a:t>
            </a:r>
          </a:p>
        </p:txBody>
      </p:sp>
      <p:sp>
        <p:nvSpPr>
          <p:cNvPr id="9251" name="Text Box 34"/>
          <p:cNvSpPr txBox="1">
            <a:spLocks noChangeArrowheads="1"/>
          </p:cNvSpPr>
          <p:nvPr/>
        </p:nvSpPr>
        <p:spPr bwMode="auto">
          <a:xfrm>
            <a:off x="1928813" y="4540250"/>
            <a:ext cx="2060575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R is encryption of e</a:t>
            </a:r>
          </a:p>
          <a:p>
            <a:r>
              <a:rPr lang="en-US"/>
              <a:t>H is encryption of t</a:t>
            </a:r>
          </a:p>
        </p:txBody>
      </p:sp>
      <p:sp>
        <p:nvSpPr>
          <p:cNvPr id="9252" name="AutoShape 35"/>
          <p:cNvSpPr>
            <a:spLocks noChangeArrowheads="1"/>
          </p:cNvSpPr>
          <p:nvPr/>
        </p:nvSpPr>
        <p:spPr bwMode="auto">
          <a:xfrm>
            <a:off x="4337050" y="4619625"/>
            <a:ext cx="366713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3" name="Text Box 36"/>
          <p:cNvSpPr txBox="1">
            <a:spLocks noChangeArrowheads="1"/>
          </p:cNvSpPr>
          <p:nvPr/>
        </p:nvSpPr>
        <p:spPr bwMode="auto">
          <a:xfrm>
            <a:off x="4870450" y="4540250"/>
            <a:ext cx="1177925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K</a:t>
            </a:r>
            <a:r>
              <a:rPr lang="en-US"/>
              <a:t>(4) = 17</a:t>
            </a:r>
          </a:p>
          <a:p>
            <a:r>
              <a:rPr lang="en-US"/>
              <a:t>e</a:t>
            </a:r>
            <a:r>
              <a:rPr lang="en-US" baseline="-25000"/>
              <a:t>K</a:t>
            </a:r>
            <a:r>
              <a:rPr lang="en-US"/>
              <a:t>(19) = 7</a:t>
            </a:r>
          </a:p>
        </p:txBody>
      </p:sp>
      <p:sp>
        <p:nvSpPr>
          <p:cNvPr id="9254" name="Text Box 37"/>
          <p:cNvSpPr txBox="1">
            <a:spLocks noChangeArrowheads="1"/>
          </p:cNvSpPr>
          <p:nvPr/>
        </p:nvSpPr>
        <p:spPr bwMode="auto">
          <a:xfrm>
            <a:off x="228600" y="4060825"/>
            <a:ext cx="18748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b="1" u="sng">
                <a:solidFill>
                  <a:srgbClr val="CC0099"/>
                </a:solidFill>
              </a:rPr>
              <a:t>Hypothesis 3</a:t>
            </a:r>
          </a:p>
        </p:txBody>
      </p:sp>
      <p:sp>
        <p:nvSpPr>
          <p:cNvPr id="9255" name="Text Box 38"/>
          <p:cNvSpPr txBox="1">
            <a:spLocks noChangeArrowheads="1"/>
          </p:cNvSpPr>
          <p:nvPr/>
        </p:nvSpPr>
        <p:spPr bwMode="auto">
          <a:xfrm>
            <a:off x="441325" y="5184775"/>
            <a:ext cx="3248025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Recall that , e</a:t>
            </a:r>
            <a:r>
              <a:rPr lang="en-US" baseline="-25000"/>
              <a:t>k</a:t>
            </a:r>
            <a:r>
              <a:rPr lang="en-US"/>
              <a:t>(x)=a*x + b, thus</a:t>
            </a:r>
          </a:p>
        </p:txBody>
      </p:sp>
      <p:sp>
        <p:nvSpPr>
          <p:cNvPr id="9256" name="Text Box 39"/>
          <p:cNvSpPr txBox="1">
            <a:spLocks noChangeArrowheads="1"/>
          </p:cNvSpPr>
          <p:nvPr/>
        </p:nvSpPr>
        <p:spPr bwMode="auto">
          <a:xfrm>
            <a:off x="2928938" y="5441950"/>
            <a:ext cx="1208087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4a + b=17</a:t>
            </a:r>
          </a:p>
          <a:p>
            <a:r>
              <a:rPr lang="en-US"/>
              <a:t>19a + b=7</a:t>
            </a:r>
          </a:p>
        </p:txBody>
      </p:sp>
      <p:sp>
        <p:nvSpPr>
          <p:cNvPr id="9257" name="AutoShape 40"/>
          <p:cNvSpPr>
            <a:spLocks noChangeArrowheads="1"/>
          </p:cNvSpPr>
          <p:nvPr/>
        </p:nvSpPr>
        <p:spPr bwMode="auto">
          <a:xfrm>
            <a:off x="4343400" y="5518150"/>
            <a:ext cx="366713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8" name="Text Box 41"/>
          <p:cNvSpPr txBox="1">
            <a:spLocks noChangeArrowheads="1"/>
          </p:cNvSpPr>
          <p:nvPr/>
        </p:nvSpPr>
        <p:spPr bwMode="auto">
          <a:xfrm>
            <a:off x="5029200" y="5410200"/>
            <a:ext cx="1565275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a=8        in Z</a:t>
            </a:r>
            <a:r>
              <a:rPr lang="en-US" baseline="-25000"/>
              <a:t>26</a:t>
            </a:r>
          </a:p>
          <a:p>
            <a:r>
              <a:rPr lang="en-US"/>
              <a:t>b=11</a:t>
            </a:r>
          </a:p>
        </p:txBody>
      </p:sp>
      <p:sp>
        <p:nvSpPr>
          <p:cNvPr id="9259" name="Text Box 42"/>
          <p:cNvSpPr txBox="1">
            <a:spLocks noChangeArrowheads="1"/>
          </p:cNvSpPr>
          <p:nvPr/>
        </p:nvSpPr>
        <p:spPr bwMode="auto">
          <a:xfrm>
            <a:off x="1214438" y="6265863"/>
            <a:ext cx="264160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gcd(a,m)=gcd(8,26)=2&gt;1</a:t>
            </a:r>
          </a:p>
        </p:txBody>
      </p:sp>
      <p:sp>
        <p:nvSpPr>
          <p:cNvPr id="9260" name="AutoShape 43"/>
          <p:cNvSpPr>
            <a:spLocks noChangeArrowheads="1"/>
          </p:cNvSpPr>
          <p:nvPr/>
        </p:nvSpPr>
        <p:spPr bwMode="auto">
          <a:xfrm>
            <a:off x="4405313" y="6229350"/>
            <a:ext cx="366712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61" name="Text Box 44"/>
          <p:cNvSpPr txBox="1">
            <a:spLocks noChangeArrowheads="1"/>
          </p:cNvSpPr>
          <p:nvPr/>
        </p:nvSpPr>
        <p:spPr bwMode="auto">
          <a:xfrm>
            <a:off x="4876800" y="6172200"/>
            <a:ext cx="15128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3300"/>
                </a:solidFill>
              </a:rPr>
              <a:t>iIlegal key</a:t>
            </a:r>
          </a:p>
        </p:txBody>
      </p:sp>
      <p:sp>
        <p:nvSpPr>
          <p:cNvPr id="9262" name="Text Box 45"/>
          <p:cNvSpPr txBox="1">
            <a:spLocks noChangeArrowheads="1"/>
          </p:cNvSpPr>
          <p:nvPr/>
        </p:nvSpPr>
        <p:spPr bwMode="auto">
          <a:xfrm>
            <a:off x="898525" y="2170113"/>
            <a:ext cx="184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63" name="Text Box 47"/>
          <p:cNvSpPr txBox="1">
            <a:spLocks noChangeArrowheads="1"/>
          </p:cNvSpPr>
          <p:nvPr/>
        </p:nvSpPr>
        <p:spPr bwMode="auto">
          <a:xfrm>
            <a:off x="1752600" y="2590800"/>
            <a:ext cx="4876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CC0099"/>
                </a:solidFill>
              </a:rPr>
              <a:t>Frequency occurrence of each letter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5695" name="Group 63"/>
          <p:cNvGraphicFramePr>
            <a:graphicFrameLocks noGrp="1"/>
          </p:cNvGraphicFramePr>
          <p:nvPr>
            <p:ph idx="1"/>
          </p:nvPr>
        </p:nvGraphicFramePr>
        <p:xfrm>
          <a:off x="228600" y="2849880"/>
          <a:ext cx="8534400" cy="731520"/>
        </p:xfrm>
        <a:graphic>
          <a:graphicData uri="http://schemas.openxmlformats.org/drawingml/2006/table">
            <a:tbl>
              <a:tblPr/>
              <a:tblGrid>
                <a:gridCol w="483114"/>
                <a:gridCol w="484909"/>
                <a:gridCol w="1014717"/>
                <a:gridCol w="689648"/>
                <a:gridCol w="689648"/>
                <a:gridCol w="1551709"/>
                <a:gridCol w="1293091"/>
                <a:gridCol w="2327564"/>
              </a:tblGrid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</a:p>
                  </a:txBody>
                  <a:tcPr marL="103447" marR="1034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</a:p>
                  </a:txBody>
                  <a:tcPr marL="103447" marR="103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E,H,K</a:t>
                      </a:r>
                    </a:p>
                  </a:txBody>
                  <a:tcPr marL="103447" marR="103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F,V</a:t>
                      </a:r>
                    </a:p>
                  </a:txBody>
                  <a:tcPr marL="103447" marR="103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P,S</a:t>
                      </a:r>
                    </a:p>
                  </a:txBody>
                  <a:tcPr marL="103447" marR="103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A,L,M,U,X</a:t>
                      </a:r>
                    </a:p>
                  </a:txBody>
                  <a:tcPr marL="103447" marR="103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B,N,O,Y</a:t>
                      </a:r>
                    </a:p>
                  </a:txBody>
                  <a:tcPr marL="103447" marR="103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C,G,I,J,Q,T,W,Z</a:t>
                      </a:r>
                    </a:p>
                  </a:txBody>
                  <a:tcPr marL="103447" marR="103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</a:t>
                      </a:r>
                    </a:p>
                  </a:txBody>
                  <a:tcPr marL="103447" marR="1034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marL="103447" marR="103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L="103447" marR="103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03447" marR="103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03447" marR="103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03447" marR="103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03447" marR="103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marL="103447" marR="103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A61813-E6B8-4E4B-AC40-B21369DB6DAC}" type="datetime1">
              <a:rPr lang="en-US" smtClean="0"/>
              <a:pPr>
                <a:defRPr/>
              </a:pPr>
              <a:t>2/7/2013</a:t>
            </a:fld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A25FD4-BCB1-4D0D-8A21-C6304AF782F1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 of the Affine Cipher</a:t>
            </a:r>
            <a:endParaRPr lang="en-US" dirty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>
            <p:ph sz="quarter" idx="4294967295"/>
          </p:nvPr>
        </p:nvGraphicFramePr>
        <p:xfrm>
          <a:off x="228600" y="2047875"/>
          <a:ext cx="8915400" cy="293688"/>
        </p:xfrm>
        <a:graphic>
          <a:graphicData uri="http://schemas.openxmlformats.org/presentationml/2006/ole">
            <p:oleObj spid="_x0000_s202754" name="Bitmap Image" r:id="rId4" imgW="6373115" imgH="209524" progId="PBrush">
              <p:embed/>
            </p:oleObj>
          </a:graphicData>
        </a:graphic>
      </p:graphicFrame>
      <p:sp>
        <p:nvSpPr>
          <p:cNvPr id="10273" name="Text Box 32"/>
          <p:cNvSpPr txBox="1">
            <a:spLocks noChangeArrowheads="1"/>
          </p:cNvSpPr>
          <p:nvPr/>
        </p:nvSpPr>
        <p:spPr bwMode="auto">
          <a:xfrm>
            <a:off x="76200" y="1524000"/>
            <a:ext cx="339566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b="1" dirty="0"/>
              <a:t>Consider the Cipher-text:</a:t>
            </a:r>
          </a:p>
        </p:txBody>
      </p:sp>
      <p:sp>
        <p:nvSpPr>
          <p:cNvPr id="10274" name="Text Box 33"/>
          <p:cNvSpPr txBox="1">
            <a:spLocks noChangeArrowheads="1"/>
          </p:cNvSpPr>
          <p:nvPr/>
        </p:nvSpPr>
        <p:spPr bwMode="auto">
          <a:xfrm>
            <a:off x="8763000" y="3124200"/>
            <a:ext cx="5429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dirty="0"/>
              <a:t>57</a:t>
            </a:r>
          </a:p>
        </p:txBody>
      </p:sp>
      <p:sp>
        <p:nvSpPr>
          <p:cNvPr id="10275" name="Text Box 34"/>
          <p:cNvSpPr txBox="1">
            <a:spLocks noChangeArrowheads="1"/>
          </p:cNvSpPr>
          <p:nvPr/>
        </p:nvSpPr>
        <p:spPr bwMode="auto">
          <a:xfrm>
            <a:off x="2860675" y="4311650"/>
            <a:ext cx="2060575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/>
              <a:t>R is encryption of e</a:t>
            </a:r>
          </a:p>
          <a:p>
            <a:r>
              <a:rPr lang="en-US" dirty="0"/>
              <a:t>K is encryption of t</a:t>
            </a:r>
          </a:p>
        </p:txBody>
      </p:sp>
      <p:sp>
        <p:nvSpPr>
          <p:cNvPr id="10276" name="AutoShape 35"/>
          <p:cNvSpPr>
            <a:spLocks noChangeArrowheads="1"/>
          </p:cNvSpPr>
          <p:nvPr/>
        </p:nvSpPr>
        <p:spPr bwMode="auto">
          <a:xfrm>
            <a:off x="5256213" y="4391025"/>
            <a:ext cx="366712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7" name="Text Box 36"/>
          <p:cNvSpPr txBox="1">
            <a:spLocks noChangeArrowheads="1"/>
          </p:cNvSpPr>
          <p:nvPr/>
        </p:nvSpPr>
        <p:spPr bwMode="auto">
          <a:xfrm>
            <a:off x="5699125" y="4311650"/>
            <a:ext cx="1311275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K</a:t>
            </a:r>
            <a:r>
              <a:rPr lang="en-US"/>
              <a:t>(4) = 17</a:t>
            </a:r>
          </a:p>
          <a:p>
            <a:r>
              <a:rPr lang="en-US"/>
              <a:t>e</a:t>
            </a:r>
            <a:r>
              <a:rPr lang="en-US" baseline="-25000"/>
              <a:t>K</a:t>
            </a:r>
            <a:r>
              <a:rPr lang="en-US"/>
              <a:t>(19) = 10</a:t>
            </a:r>
          </a:p>
        </p:txBody>
      </p:sp>
      <p:sp>
        <p:nvSpPr>
          <p:cNvPr id="10278" name="Text Box 37"/>
          <p:cNvSpPr txBox="1">
            <a:spLocks noChangeArrowheads="1"/>
          </p:cNvSpPr>
          <p:nvPr/>
        </p:nvSpPr>
        <p:spPr bwMode="auto">
          <a:xfrm>
            <a:off x="228600" y="4038600"/>
            <a:ext cx="18748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CC0099"/>
                </a:solidFill>
              </a:rPr>
              <a:t>Hypothesis 4</a:t>
            </a:r>
          </a:p>
        </p:txBody>
      </p:sp>
      <p:sp>
        <p:nvSpPr>
          <p:cNvPr id="10285" name="Text Box 45"/>
          <p:cNvSpPr txBox="1">
            <a:spLocks noChangeArrowheads="1"/>
          </p:cNvSpPr>
          <p:nvPr/>
        </p:nvSpPr>
        <p:spPr bwMode="auto">
          <a:xfrm>
            <a:off x="898525" y="2170113"/>
            <a:ext cx="184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286" name="Text Box 47"/>
          <p:cNvSpPr txBox="1">
            <a:spLocks noChangeArrowheads="1"/>
          </p:cNvSpPr>
          <p:nvPr/>
        </p:nvSpPr>
        <p:spPr bwMode="auto">
          <a:xfrm>
            <a:off x="1752600" y="2362200"/>
            <a:ext cx="4876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CC0099"/>
                </a:solidFill>
              </a:rPr>
              <a:t>Frequency occurrence of each letter</a:t>
            </a:r>
          </a:p>
        </p:txBody>
      </p:sp>
      <p:sp>
        <p:nvSpPr>
          <p:cNvPr id="10288" name="Text Box 50"/>
          <p:cNvSpPr txBox="1">
            <a:spLocks noChangeArrowheads="1"/>
          </p:cNvSpPr>
          <p:nvPr/>
        </p:nvSpPr>
        <p:spPr bwMode="auto">
          <a:xfrm>
            <a:off x="441325" y="5257800"/>
            <a:ext cx="1841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292" name="Text Box 54"/>
          <p:cNvSpPr txBox="1">
            <a:spLocks noChangeArrowheads="1"/>
          </p:cNvSpPr>
          <p:nvPr/>
        </p:nvSpPr>
        <p:spPr bwMode="auto">
          <a:xfrm>
            <a:off x="6781800" y="4786313"/>
            <a:ext cx="184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5695" name="Group 63"/>
          <p:cNvGraphicFramePr>
            <a:graphicFrameLocks noGrp="1"/>
          </p:cNvGraphicFramePr>
          <p:nvPr>
            <p:ph idx="1"/>
          </p:nvPr>
        </p:nvGraphicFramePr>
        <p:xfrm>
          <a:off x="228600" y="2849880"/>
          <a:ext cx="8534400" cy="731520"/>
        </p:xfrm>
        <a:graphic>
          <a:graphicData uri="http://schemas.openxmlformats.org/drawingml/2006/table">
            <a:tbl>
              <a:tblPr/>
              <a:tblGrid>
                <a:gridCol w="483114"/>
                <a:gridCol w="484909"/>
                <a:gridCol w="1014717"/>
                <a:gridCol w="689648"/>
                <a:gridCol w="689648"/>
                <a:gridCol w="1551709"/>
                <a:gridCol w="1293091"/>
                <a:gridCol w="2327564"/>
              </a:tblGrid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</a:t>
                      </a:r>
                    </a:p>
                  </a:txBody>
                  <a:tcPr marL="103447" marR="1034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</a:p>
                  </a:txBody>
                  <a:tcPr marL="103447" marR="103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E,H,K</a:t>
                      </a:r>
                    </a:p>
                  </a:txBody>
                  <a:tcPr marL="103447" marR="103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F,V</a:t>
                      </a:r>
                    </a:p>
                  </a:txBody>
                  <a:tcPr marL="103447" marR="103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P,S</a:t>
                      </a:r>
                    </a:p>
                  </a:txBody>
                  <a:tcPr marL="103447" marR="103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A,L,M,U,X</a:t>
                      </a:r>
                    </a:p>
                  </a:txBody>
                  <a:tcPr marL="103447" marR="103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B,N,O,Y</a:t>
                      </a:r>
                    </a:p>
                  </a:txBody>
                  <a:tcPr marL="103447" marR="103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C,G,I,J,Q,T,W,Z</a:t>
                      </a:r>
                    </a:p>
                  </a:txBody>
                  <a:tcPr marL="103447" marR="103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</a:t>
                      </a:r>
                    </a:p>
                  </a:txBody>
                  <a:tcPr marL="103447" marR="1034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marL="103447" marR="103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L="103447" marR="103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03447" marR="103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03447" marR="103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03447" marR="103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03447" marR="103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marL="103447" marR="103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A61813-E6B8-4E4B-AC40-B21369DB6DAC}" type="datetime1">
              <a:rPr lang="en-US" smtClean="0"/>
              <a:pPr>
                <a:defRPr/>
              </a:pPr>
              <a:t>2/7/2013</a:t>
            </a:fld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A25FD4-BCB1-4D0D-8A21-C6304AF782F1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 of the Affine Cipher</a:t>
            </a:r>
            <a:endParaRPr lang="en-US" dirty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>
            <p:ph sz="quarter" idx="4294967295"/>
          </p:nvPr>
        </p:nvGraphicFramePr>
        <p:xfrm>
          <a:off x="228600" y="2047875"/>
          <a:ext cx="8915400" cy="293688"/>
        </p:xfrm>
        <a:graphic>
          <a:graphicData uri="http://schemas.openxmlformats.org/presentationml/2006/ole">
            <p:oleObj spid="_x0000_s203778" name="Bitmap Image" r:id="rId4" imgW="6373115" imgH="209524" progId="PBrush">
              <p:embed/>
            </p:oleObj>
          </a:graphicData>
        </a:graphic>
      </p:graphicFrame>
      <p:sp>
        <p:nvSpPr>
          <p:cNvPr id="10273" name="Text Box 32"/>
          <p:cNvSpPr txBox="1">
            <a:spLocks noChangeArrowheads="1"/>
          </p:cNvSpPr>
          <p:nvPr/>
        </p:nvSpPr>
        <p:spPr bwMode="auto">
          <a:xfrm>
            <a:off x="76200" y="1524000"/>
            <a:ext cx="339566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b="1" dirty="0"/>
              <a:t>Consider the Cipher-text:</a:t>
            </a:r>
          </a:p>
        </p:txBody>
      </p:sp>
      <p:sp>
        <p:nvSpPr>
          <p:cNvPr id="10274" name="Text Box 33"/>
          <p:cNvSpPr txBox="1">
            <a:spLocks noChangeArrowheads="1"/>
          </p:cNvSpPr>
          <p:nvPr/>
        </p:nvSpPr>
        <p:spPr bwMode="auto">
          <a:xfrm>
            <a:off x="8763000" y="3124200"/>
            <a:ext cx="5429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dirty="0"/>
              <a:t>57</a:t>
            </a:r>
          </a:p>
        </p:txBody>
      </p:sp>
      <p:sp>
        <p:nvSpPr>
          <p:cNvPr id="10275" name="Text Box 34"/>
          <p:cNvSpPr txBox="1">
            <a:spLocks noChangeArrowheads="1"/>
          </p:cNvSpPr>
          <p:nvPr/>
        </p:nvSpPr>
        <p:spPr bwMode="auto">
          <a:xfrm>
            <a:off x="285750" y="4137025"/>
            <a:ext cx="2060575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R is encryption of e</a:t>
            </a:r>
          </a:p>
          <a:p>
            <a:r>
              <a:rPr lang="en-US"/>
              <a:t>K is encryption of t</a:t>
            </a:r>
          </a:p>
        </p:txBody>
      </p:sp>
      <p:sp>
        <p:nvSpPr>
          <p:cNvPr id="10276" name="AutoShape 35"/>
          <p:cNvSpPr>
            <a:spLocks noChangeArrowheads="1"/>
          </p:cNvSpPr>
          <p:nvPr/>
        </p:nvSpPr>
        <p:spPr bwMode="auto">
          <a:xfrm>
            <a:off x="2681288" y="4216400"/>
            <a:ext cx="366712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7" name="Text Box 36"/>
          <p:cNvSpPr txBox="1">
            <a:spLocks noChangeArrowheads="1"/>
          </p:cNvSpPr>
          <p:nvPr/>
        </p:nvSpPr>
        <p:spPr bwMode="auto">
          <a:xfrm>
            <a:off x="3124200" y="4137025"/>
            <a:ext cx="1311275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K</a:t>
            </a:r>
            <a:r>
              <a:rPr lang="en-US"/>
              <a:t>(4) = 17</a:t>
            </a:r>
          </a:p>
          <a:p>
            <a:r>
              <a:rPr lang="en-US"/>
              <a:t>e</a:t>
            </a:r>
            <a:r>
              <a:rPr lang="en-US" baseline="-25000"/>
              <a:t>K</a:t>
            </a:r>
            <a:r>
              <a:rPr lang="en-US"/>
              <a:t>(19) = 10</a:t>
            </a:r>
          </a:p>
        </p:txBody>
      </p:sp>
      <p:sp>
        <p:nvSpPr>
          <p:cNvPr id="10278" name="Text Box 37"/>
          <p:cNvSpPr txBox="1">
            <a:spLocks noChangeArrowheads="1"/>
          </p:cNvSpPr>
          <p:nvPr/>
        </p:nvSpPr>
        <p:spPr bwMode="auto">
          <a:xfrm>
            <a:off x="228600" y="3581400"/>
            <a:ext cx="18748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b="1" u="sng">
                <a:solidFill>
                  <a:srgbClr val="CC0099"/>
                </a:solidFill>
              </a:rPr>
              <a:t>Hypothesis 4</a:t>
            </a:r>
          </a:p>
        </p:txBody>
      </p:sp>
      <p:sp>
        <p:nvSpPr>
          <p:cNvPr id="10279" name="Text Box 39"/>
          <p:cNvSpPr txBox="1">
            <a:spLocks noChangeArrowheads="1"/>
          </p:cNvSpPr>
          <p:nvPr/>
        </p:nvSpPr>
        <p:spPr bwMode="auto">
          <a:xfrm>
            <a:off x="5000625" y="4092575"/>
            <a:ext cx="1341438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4a + b=17</a:t>
            </a:r>
          </a:p>
          <a:p>
            <a:r>
              <a:rPr lang="en-US"/>
              <a:t>19a + b=10</a:t>
            </a:r>
          </a:p>
        </p:txBody>
      </p:sp>
      <p:sp>
        <p:nvSpPr>
          <p:cNvPr id="10280" name="AutoShape 40"/>
          <p:cNvSpPr>
            <a:spLocks noChangeArrowheads="1"/>
          </p:cNvSpPr>
          <p:nvPr/>
        </p:nvSpPr>
        <p:spPr bwMode="auto">
          <a:xfrm>
            <a:off x="4572000" y="4168775"/>
            <a:ext cx="366713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1" name="Text Box 41"/>
          <p:cNvSpPr txBox="1">
            <a:spLocks noChangeArrowheads="1"/>
          </p:cNvSpPr>
          <p:nvPr/>
        </p:nvSpPr>
        <p:spPr bwMode="auto">
          <a:xfrm>
            <a:off x="7010400" y="4092575"/>
            <a:ext cx="1565275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a=3        in Z</a:t>
            </a:r>
            <a:r>
              <a:rPr lang="en-US" baseline="-25000"/>
              <a:t>26</a:t>
            </a:r>
          </a:p>
          <a:p>
            <a:r>
              <a:rPr lang="en-US"/>
              <a:t>b=5</a:t>
            </a:r>
          </a:p>
        </p:txBody>
      </p:sp>
      <p:sp>
        <p:nvSpPr>
          <p:cNvPr id="10282" name="Text Box 42"/>
          <p:cNvSpPr txBox="1">
            <a:spLocks noChangeArrowheads="1"/>
          </p:cNvSpPr>
          <p:nvPr/>
        </p:nvSpPr>
        <p:spPr bwMode="auto">
          <a:xfrm>
            <a:off x="71438" y="4876800"/>
            <a:ext cx="23749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gcd(a,m)=gcd(3,26)=1</a:t>
            </a:r>
          </a:p>
        </p:txBody>
      </p:sp>
      <p:sp>
        <p:nvSpPr>
          <p:cNvPr id="10283" name="AutoShape 43"/>
          <p:cNvSpPr>
            <a:spLocks noChangeArrowheads="1"/>
          </p:cNvSpPr>
          <p:nvPr/>
        </p:nvSpPr>
        <p:spPr bwMode="auto">
          <a:xfrm>
            <a:off x="2757488" y="4876800"/>
            <a:ext cx="366712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4" name="Text Box 44"/>
          <p:cNvSpPr txBox="1">
            <a:spLocks noChangeArrowheads="1"/>
          </p:cNvSpPr>
          <p:nvPr/>
        </p:nvSpPr>
        <p:spPr bwMode="auto">
          <a:xfrm>
            <a:off x="3124200" y="4876800"/>
            <a:ext cx="24447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3300"/>
                </a:solidFill>
              </a:rPr>
              <a:t>Looks a legal key</a:t>
            </a:r>
          </a:p>
        </p:txBody>
      </p:sp>
      <p:sp>
        <p:nvSpPr>
          <p:cNvPr id="10285" name="Text Box 45"/>
          <p:cNvSpPr txBox="1">
            <a:spLocks noChangeArrowheads="1"/>
          </p:cNvSpPr>
          <p:nvPr/>
        </p:nvSpPr>
        <p:spPr bwMode="auto">
          <a:xfrm>
            <a:off x="898525" y="2170113"/>
            <a:ext cx="184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286" name="Text Box 47"/>
          <p:cNvSpPr txBox="1">
            <a:spLocks noChangeArrowheads="1"/>
          </p:cNvSpPr>
          <p:nvPr/>
        </p:nvSpPr>
        <p:spPr bwMode="auto">
          <a:xfrm>
            <a:off x="1752600" y="2362200"/>
            <a:ext cx="4876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CC0099"/>
                </a:solidFill>
              </a:rPr>
              <a:t>Frequency occurrence of each letter</a:t>
            </a:r>
          </a:p>
        </p:txBody>
      </p:sp>
      <p:sp>
        <p:nvSpPr>
          <p:cNvPr id="10287" name="AutoShape 49"/>
          <p:cNvSpPr>
            <a:spLocks noChangeArrowheads="1"/>
          </p:cNvSpPr>
          <p:nvPr/>
        </p:nvSpPr>
        <p:spPr bwMode="auto">
          <a:xfrm>
            <a:off x="6491288" y="4168775"/>
            <a:ext cx="366712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8" name="Text Box 50"/>
          <p:cNvSpPr txBox="1">
            <a:spLocks noChangeArrowheads="1"/>
          </p:cNvSpPr>
          <p:nvPr/>
        </p:nvSpPr>
        <p:spPr bwMode="auto">
          <a:xfrm>
            <a:off x="441325" y="5257800"/>
            <a:ext cx="1841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290" name="Text Box 52"/>
          <p:cNvSpPr txBox="1">
            <a:spLocks noChangeArrowheads="1"/>
          </p:cNvSpPr>
          <p:nvPr/>
        </p:nvSpPr>
        <p:spPr bwMode="auto">
          <a:xfrm>
            <a:off x="1066800" y="5386388"/>
            <a:ext cx="174307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  <a:r>
              <a:rPr lang="en-US" sz="2000" baseline="30000"/>
              <a:t>-1</a:t>
            </a:r>
            <a:r>
              <a:rPr lang="en-US" sz="2000"/>
              <a:t> mod 26=9 </a:t>
            </a:r>
          </a:p>
        </p:txBody>
      </p:sp>
      <p:sp>
        <p:nvSpPr>
          <p:cNvPr id="10291" name="AutoShape 53"/>
          <p:cNvSpPr>
            <a:spLocks noChangeArrowheads="1"/>
          </p:cNvSpPr>
          <p:nvPr/>
        </p:nvSpPr>
        <p:spPr bwMode="auto">
          <a:xfrm>
            <a:off x="6429375" y="4800600"/>
            <a:ext cx="366713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2" name="Text Box 54"/>
          <p:cNvSpPr txBox="1">
            <a:spLocks noChangeArrowheads="1"/>
          </p:cNvSpPr>
          <p:nvPr/>
        </p:nvSpPr>
        <p:spPr bwMode="auto">
          <a:xfrm>
            <a:off x="6781800" y="4786313"/>
            <a:ext cx="1841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293" name="Text Box 55"/>
          <p:cNvSpPr txBox="1">
            <a:spLocks noChangeArrowheads="1"/>
          </p:cNvSpPr>
          <p:nvPr/>
        </p:nvSpPr>
        <p:spPr bwMode="auto">
          <a:xfrm>
            <a:off x="6929438" y="4857750"/>
            <a:ext cx="1284287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/>
              <a:t>Key=K(3,5)</a:t>
            </a:r>
          </a:p>
        </p:txBody>
      </p:sp>
      <p:sp>
        <p:nvSpPr>
          <p:cNvPr id="10294" name="Rectangle 64"/>
          <p:cNvSpPr>
            <a:spLocks noChangeArrowheads="1"/>
          </p:cNvSpPr>
          <p:nvPr/>
        </p:nvSpPr>
        <p:spPr bwMode="auto">
          <a:xfrm>
            <a:off x="381000" y="6029325"/>
            <a:ext cx="2732088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3300"/>
                </a:solidFill>
              </a:rPr>
              <a:t>T</a:t>
            </a:r>
            <a:r>
              <a:rPr lang="en-US" sz="2000" b="1" dirty="0">
                <a:solidFill>
                  <a:srgbClr val="FF3300"/>
                </a:solidFill>
              </a:rPr>
              <a:t>he decryption function</a:t>
            </a:r>
          </a:p>
        </p:txBody>
      </p:sp>
      <p:sp>
        <p:nvSpPr>
          <p:cNvPr id="10295" name="AutoShape 65"/>
          <p:cNvSpPr>
            <a:spLocks noChangeArrowheads="1"/>
          </p:cNvSpPr>
          <p:nvPr/>
        </p:nvSpPr>
        <p:spPr bwMode="auto">
          <a:xfrm>
            <a:off x="2743200" y="5367338"/>
            <a:ext cx="366713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6" name="AutoShape 66"/>
          <p:cNvSpPr>
            <a:spLocks noChangeArrowheads="1"/>
          </p:cNvSpPr>
          <p:nvPr/>
        </p:nvSpPr>
        <p:spPr bwMode="auto">
          <a:xfrm>
            <a:off x="3881438" y="5991225"/>
            <a:ext cx="366712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7" name="Rectangle 67"/>
          <p:cNvSpPr>
            <a:spLocks noChangeArrowheads="1"/>
          </p:cNvSpPr>
          <p:nvPr/>
        </p:nvSpPr>
        <p:spPr bwMode="auto">
          <a:xfrm>
            <a:off x="4238625" y="6005512"/>
            <a:ext cx="1639888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/>
              <a:t>d</a:t>
            </a:r>
            <a:r>
              <a:rPr lang="en-US" sz="2000" b="1" baseline="-25000"/>
              <a:t>k</a:t>
            </a:r>
            <a:r>
              <a:rPr lang="en-US" sz="2000" b="1"/>
              <a:t>(y)=9*y - 9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Verify: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ciphertext</a:t>
            </a:r>
            <a:r>
              <a:rPr lang="en-US" dirty="0" smtClean="0"/>
              <a:t> is:</a:t>
            </a:r>
          </a:p>
          <a:p>
            <a:endParaRPr lang="en-US" dirty="0" smtClean="0"/>
          </a:p>
          <a:p>
            <a:r>
              <a:rPr lang="en-US" b="1" cap="all" dirty="0" err="1" smtClean="0">
                <a:solidFill>
                  <a:srgbClr val="FF0000"/>
                </a:solidFill>
              </a:rPr>
              <a:t>Algorithmsarequitegeneraldefinitionsofarithmeticprocesses</a:t>
            </a:r>
            <a:endParaRPr lang="en-US" b="1" cap="all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707-9E42-4F82-A2F4-72CBE06CCB4C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 of the Affine Cipher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Cryptography &amp; Network Security by William Stalling</a:t>
            </a:r>
          </a:p>
          <a:p>
            <a:r>
              <a:rPr lang="en-US" dirty="0" smtClean="0"/>
              <a:t>Answer Review Questions</a:t>
            </a:r>
          </a:p>
          <a:p>
            <a:pPr lvl="1"/>
            <a:r>
              <a:rPr lang="en-US" dirty="0" smtClean="0"/>
              <a:t>2.1</a:t>
            </a:r>
          </a:p>
          <a:p>
            <a:pPr lvl="1"/>
            <a:r>
              <a:rPr lang="en-US" dirty="0" smtClean="0"/>
              <a:t>2.2</a:t>
            </a:r>
          </a:p>
          <a:p>
            <a:pPr lvl="1"/>
            <a:r>
              <a:rPr lang="en-US" dirty="0" smtClean="0"/>
              <a:t>2.5</a:t>
            </a:r>
          </a:p>
          <a:p>
            <a:pPr lvl="1"/>
            <a:r>
              <a:rPr lang="en-US" dirty="0" smtClean="0"/>
              <a:t>2.8</a:t>
            </a:r>
          </a:p>
          <a:p>
            <a:pPr lvl="1"/>
            <a:r>
              <a:rPr lang="en-US" dirty="0" smtClean="0"/>
              <a:t>2.8</a:t>
            </a:r>
          </a:p>
          <a:p>
            <a:r>
              <a:rPr lang="en-US" dirty="0" smtClean="0"/>
              <a:t>Solve Problems</a:t>
            </a:r>
          </a:p>
          <a:p>
            <a:pPr lvl="1"/>
            <a:r>
              <a:rPr lang="en-US" dirty="0" smtClean="0"/>
              <a:t>2.4</a:t>
            </a:r>
          </a:p>
          <a:p>
            <a:pPr lvl="1"/>
            <a:r>
              <a:rPr lang="en-US" dirty="0" smtClean="0"/>
              <a:t>2.5</a:t>
            </a:r>
          </a:p>
          <a:p>
            <a:pPr lvl="1"/>
            <a:r>
              <a:rPr lang="en-US" dirty="0" smtClean="0"/>
              <a:t>2.8</a:t>
            </a:r>
          </a:p>
          <a:p>
            <a:r>
              <a:rPr lang="en-US" dirty="0" smtClean="0"/>
              <a:t>Programming Assignment</a:t>
            </a:r>
          </a:p>
          <a:p>
            <a:pPr lvl="1"/>
            <a:r>
              <a:rPr lang="en-US" dirty="0" smtClean="0"/>
              <a:t>2.24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411A-CA63-4450-8CEB-4F410D669EA1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Lectures by Ashraf Masood - - Fundamentals of Cryptography – BESE-16 –S13</a:t>
            </a:r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Assignments #1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Copyright Notice</a:t>
            </a:r>
            <a:endParaRPr lang="en-US" sz="4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1DE4-641F-4848-AEFB-56811B1E1F79}" type="datetime1">
              <a:rPr lang="en-US" smtClean="0"/>
              <a:pPr/>
              <a:t>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893064" y="3200400"/>
            <a:ext cx="8022336" cy="3200400"/>
          </a:xfrm>
          <a:prstGeom prst="rect">
            <a:avLst/>
          </a:prstGeom>
        </p:spPr>
        <p:txBody>
          <a:bodyPr vert="horz" lIns="146304" tIns="0" rIns="45720" bIns="0" rtlCol="0" anchor="t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The material in this presentation has been taken from text books, reference books, research literature and various sources on Internet; and compiled/edited for class room teaching at MCS-NUST without any infringement into the copyrights of the author(s). The original authors retain their respective copyrights as per their stated claims.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Commercial use of the material contained herein in full or in part through copying, publication and reproducing in any form is strictly prohibited.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idx="1"/>
          </p:nvPr>
        </p:nvSpPr>
        <p:spPr>
          <a:ln>
            <a:solidFill>
              <a:schemeClr val="tx2"/>
            </a:solidFill>
          </a:ln>
        </p:spPr>
        <p:txBody>
          <a:bodyPr/>
          <a:lstStyle/>
          <a:p>
            <a:pPr marL="457200" indent="-457200" defTabSz="762000" eaLnBrk="1" hangingPunct="1">
              <a:buFontTx/>
              <a:buNone/>
              <a:defRPr/>
            </a:pPr>
            <a:r>
              <a:rPr lang="en-US" altLang="ko-KR" sz="2000" b="1" i="1" smtClean="0">
                <a:latin typeface="Trebuchet MS" pitchFamily="34" charset="0"/>
                <a:ea typeface="굴림" pitchFamily="50" charset="-127"/>
              </a:rPr>
              <a:t>A </a:t>
            </a:r>
            <a:r>
              <a:rPr lang="en-US" altLang="ko-KR" sz="2000" i="1" smtClean="0">
                <a:latin typeface="Trebuchet MS" pitchFamily="34" charset="0"/>
                <a:ea typeface="굴림" pitchFamily="50" charset="-127"/>
              </a:rPr>
              <a:t>cryptosystem</a:t>
            </a:r>
            <a:r>
              <a:rPr lang="en-US" altLang="ko-KR" sz="2000" b="1" i="1" smtClean="0">
                <a:latin typeface="Trebuchet MS" pitchFamily="34" charset="0"/>
                <a:ea typeface="굴림" pitchFamily="50" charset="-127"/>
              </a:rPr>
              <a:t> is a five-tuple (</a:t>
            </a:r>
            <a:r>
              <a:rPr lang="en-US" altLang="ko-KR" sz="2000" i="1" smtClean="0">
                <a:latin typeface="Trebuchet MS" pitchFamily="34" charset="0"/>
                <a:ea typeface="굴림" pitchFamily="50" charset="-127"/>
              </a:rPr>
              <a:t>P</a:t>
            </a:r>
            <a:r>
              <a:rPr lang="en-US" altLang="ko-KR" sz="2000" b="1" i="1" smtClean="0">
                <a:latin typeface="Trebuchet MS" pitchFamily="34" charset="0"/>
                <a:ea typeface="굴림" pitchFamily="50" charset="-127"/>
              </a:rPr>
              <a:t>, </a:t>
            </a:r>
            <a:r>
              <a:rPr lang="en-US" altLang="ko-KR" sz="2000" i="1" smtClean="0">
                <a:latin typeface="Trebuchet MS" pitchFamily="34" charset="0"/>
                <a:ea typeface="굴림" pitchFamily="50" charset="-127"/>
              </a:rPr>
              <a:t>C</a:t>
            </a:r>
            <a:r>
              <a:rPr lang="en-US" altLang="ko-KR" sz="2000" b="1" i="1" smtClean="0">
                <a:latin typeface="Trebuchet MS" pitchFamily="34" charset="0"/>
                <a:ea typeface="굴림" pitchFamily="50" charset="-127"/>
              </a:rPr>
              <a:t>, </a:t>
            </a:r>
            <a:r>
              <a:rPr lang="en-US" altLang="ko-KR" sz="2000" i="1" smtClean="0">
                <a:latin typeface="Trebuchet MS" pitchFamily="34" charset="0"/>
                <a:ea typeface="굴림" pitchFamily="50" charset="-127"/>
              </a:rPr>
              <a:t>K</a:t>
            </a:r>
            <a:r>
              <a:rPr lang="en-US" altLang="ko-KR" sz="2000" b="1" i="1" smtClean="0">
                <a:latin typeface="Trebuchet MS" pitchFamily="34" charset="0"/>
                <a:ea typeface="굴림" pitchFamily="50" charset="-127"/>
              </a:rPr>
              <a:t>, </a:t>
            </a:r>
            <a:r>
              <a:rPr lang="en-US" altLang="ko-KR" sz="2000" i="1" smtClean="0">
                <a:latin typeface="Trebuchet MS" pitchFamily="34" charset="0"/>
                <a:ea typeface="굴림" pitchFamily="50" charset="-127"/>
              </a:rPr>
              <a:t>E</a:t>
            </a:r>
            <a:r>
              <a:rPr lang="en-US" altLang="ko-KR" sz="2000" b="1" i="1" smtClean="0">
                <a:latin typeface="Trebuchet MS" pitchFamily="34" charset="0"/>
                <a:ea typeface="굴림" pitchFamily="50" charset="-127"/>
              </a:rPr>
              <a:t>, </a:t>
            </a:r>
            <a:r>
              <a:rPr lang="en-US" altLang="ko-KR" sz="2000" i="1" smtClean="0">
                <a:latin typeface="Trebuchet MS" pitchFamily="34" charset="0"/>
                <a:ea typeface="굴림" pitchFamily="50" charset="-127"/>
              </a:rPr>
              <a:t>D</a:t>
            </a:r>
            <a:r>
              <a:rPr lang="en-US" altLang="ko-KR" sz="2000" b="1" i="1" smtClean="0">
                <a:latin typeface="Trebuchet MS" pitchFamily="34" charset="0"/>
                <a:ea typeface="굴림" pitchFamily="50" charset="-127"/>
              </a:rPr>
              <a:t>), where following </a:t>
            </a:r>
          </a:p>
          <a:p>
            <a:pPr marL="457200" indent="-457200" defTabSz="762000" eaLnBrk="1" hangingPunct="1">
              <a:buFontTx/>
              <a:buNone/>
              <a:defRPr/>
            </a:pPr>
            <a:r>
              <a:rPr lang="en-US" altLang="ko-KR" sz="2000" b="1" i="1" smtClean="0">
                <a:latin typeface="Trebuchet MS" pitchFamily="34" charset="0"/>
                <a:ea typeface="굴림" pitchFamily="50" charset="-127"/>
              </a:rPr>
              <a:t>conditions are satisfied :</a:t>
            </a:r>
          </a:p>
          <a:p>
            <a:pPr marL="800100" lvl="1" defTabSz="762000" eaLnBrk="1" hangingPunct="1">
              <a:buFontTx/>
              <a:buAutoNum type="arabicPeriod"/>
              <a:defRPr/>
            </a:pPr>
            <a:r>
              <a:rPr lang="en-US" altLang="ko-KR" sz="2000" i="1" smtClean="0">
                <a:latin typeface="Trebuchet MS" pitchFamily="34" charset="0"/>
                <a:ea typeface="굴림" pitchFamily="50" charset="-127"/>
              </a:rPr>
              <a:t>  P</a:t>
            </a:r>
            <a:r>
              <a:rPr lang="en-US" altLang="ko-KR" sz="2000" b="1" i="1" smtClean="0">
                <a:latin typeface="Trebuchet MS" pitchFamily="34" charset="0"/>
                <a:ea typeface="굴림" pitchFamily="50" charset="-127"/>
              </a:rPr>
              <a:t> is a finite set of possible </a:t>
            </a:r>
            <a:r>
              <a:rPr lang="en-US" altLang="ko-KR" sz="2000" i="1" smtClean="0">
                <a:latin typeface="Trebuchet MS" pitchFamily="34" charset="0"/>
                <a:ea typeface="굴림" pitchFamily="50" charset="-127"/>
              </a:rPr>
              <a:t>plaintexts</a:t>
            </a:r>
          </a:p>
          <a:p>
            <a:pPr marL="800100" lvl="1" defTabSz="762000" eaLnBrk="1" hangingPunct="1">
              <a:buFontTx/>
              <a:buAutoNum type="arabicPeriod"/>
              <a:defRPr/>
            </a:pPr>
            <a:r>
              <a:rPr lang="en-US" altLang="ko-KR" sz="2000" i="1" smtClean="0">
                <a:latin typeface="Trebuchet MS" pitchFamily="34" charset="0"/>
                <a:ea typeface="굴림" pitchFamily="50" charset="-127"/>
              </a:rPr>
              <a:t>  C</a:t>
            </a:r>
            <a:r>
              <a:rPr lang="en-US" altLang="ko-KR" sz="2000" b="1" i="1" smtClean="0">
                <a:latin typeface="Trebuchet MS" pitchFamily="34" charset="0"/>
                <a:ea typeface="굴림" pitchFamily="50" charset="-127"/>
              </a:rPr>
              <a:t> is a finite set of possible </a:t>
            </a:r>
            <a:r>
              <a:rPr lang="en-US" altLang="ko-KR" sz="2000" i="1" smtClean="0">
                <a:latin typeface="Trebuchet MS" pitchFamily="34" charset="0"/>
                <a:ea typeface="굴림" pitchFamily="50" charset="-127"/>
              </a:rPr>
              <a:t>ciphertexts</a:t>
            </a:r>
          </a:p>
          <a:p>
            <a:pPr marL="800100" lvl="1" defTabSz="762000" eaLnBrk="1" hangingPunct="1">
              <a:buFontTx/>
              <a:buAutoNum type="arabicPeriod"/>
              <a:defRPr/>
            </a:pPr>
            <a:r>
              <a:rPr lang="en-US" altLang="ko-KR" sz="2000" i="1" smtClean="0">
                <a:latin typeface="Trebuchet MS" pitchFamily="34" charset="0"/>
                <a:ea typeface="굴림" pitchFamily="50" charset="-127"/>
              </a:rPr>
              <a:t>  K</a:t>
            </a:r>
            <a:r>
              <a:rPr lang="en-US" altLang="ko-KR" sz="2000" b="1" i="1" smtClean="0">
                <a:latin typeface="Trebuchet MS" pitchFamily="34" charset="0"/>
                <a:ea typeface="굴림" pitchFamily="50" charset="-127"/>
              </a:rPr>
              <a:t>, the </a:t>
            </a:r>
            <a:r>
              <a:rPr lang="en-US" altLang="ko-KR" sz="2000" i="1" smtClean="0">
                <a:latin typeface="Trebuchet MS" pitchFamily="34" charset="0"/>
                <a:ea typeface="굴림" pitchFamily="50" charset="-127"/>
              </a:rPr>
              <a:t>keyspace</a:t>
            </a:r>
            <a:r>
              <a:rPr lang="en-US" altLang="ko-KR" sz="2000" b="1" i="1" smtClean="0">
                <a:latin typeface="Trebuchet MS" pitchFamily="34" charset="0"/>
                <a:ea typeface="굴림" pitchFamily="50" charset="-127"/>
              </a:rPr>
              <a:t>, is a finite set of possible </a:t>
            </a:r>
            <a:r>
              <a:rPr lang="en-US" altLang="ko-KR" sz="2000" i="1" smtClean="0">
                <a:latin typeface="Trebuchet MS" pitchFamily="34" charset="0"/>
                <a:ea typeface="굴림" pitchFamily="50" charset="-127"/>
              </a:rPr>
              <a:t>keys</a:t>
            </a:r>
          </a:p>
          <a:p>
            <a:pPr marL="800100" lvl="1" defTabSz="762000" eaLnBrk="1" hangingPunct="1">
              <a:buFontTx/>
              <a:buAutoNum type="arabicPeriod"/>
              <a:defRPr/>
            </a:pPr>
            <a:r>
              <a:rPr lang="en-US" altLang="ko-KR" sz="2000" b="1" i="1" smtClean="0">
                <a:latin typeface="Trebuchet MS" pitchFamily="34" charset="0"/>
                <a:ea typeface="굴림" pitchFamily="50" charset="-127"/>
              </a:rPr>
              <a:t>  For each K </a:t>
            </a:r>
            <a:r>
              <a:rPr lang="en-US" altLang="ko-KR" sz="2000" b="1" i="1" smtClean="0">
                <a:latin typeface="Trebuchet MS" pitchFamily="34" charset="0"/>
                <a:ea typeface="굴림" pitchFamily="50" charset="-127"/>
                <a:sym typeface="Symbol" pitchFamily="18" charset="2"/>
              </a:rPr>
              <a:t></a:t>
            </a:r>
            <a:r>
              <a:rPr lang="en-US" altLang="ko-KR" sz="2000" b="1" i="1" smtClean="0">
                <a:latin typeface="Trebuchet MS" pitchFamily="34" charset="0"/>
                <a:ea typeface="굴림" pitchFamily="50" charset="-127"/>
              </a:rPr>
              <a:t> </a:t>
            </a:r>
            <a:r>
              <a:rPr lang="en-US" altLang="ko-KR" sz="2000" i="1" smtClean="0">
                <a:latin typeface="Trebuchet MS" pitchFamily="34" charset="0"/>
                <a:ea typeface="굴림" pitchFamily="50" charset="-127"/>
              </a:rPr>
              <a:t>K</a:t>
            </a:r>
            <a:r>
              <a:rPr lang="en-US" altLang="ko-KR" sz="2000" b="1" i="1" smtClean="0">
                <a:latin typeface="Trebuchet MS" pitchFamily="34" charset="0"/>
                <a:ea typeface="굴림" pitchFamily="50" charset="-127"/>
              </a:rPr>
              <a:t>, there is an </a:t>
            </a:r>
            <a:r>
              <a:rPr lang="en-US" altLang="ko-KR" sz="2000" i="1" smtClean="0">
                <a:latin typeface="Trebuchet MS" pitchFamily="34" charset="0"/>
                <a:ea typeface="굴림" pitchFamily="50" charset="-127"/>
              </a:rPr>
              <a:t>encryption algorithm</a:t>
            </a:r>
            <a:r>
              <a:rPr lang="en-US" altLang="ko-KR" sz="2000" b="1" i="1" smtClean="0">
                <a:latin typeface="Trebuchet MS" pitchFamily="34" charset="0"/>
                <a:ea typeface="굴림" pitchFamily="50" charset="-127"/>
              </a:rPr>
              <a:t> E</a:t>
            </a:r>
            <a:r>
              <a:rPr lang="en-US" altLang="ko-KR" sz="2000" b="1" i="1" baseline="-30000" smtClean="0">
                <a:latin typeface="Trebuchet MS" pitchFamily="34" charset="0"/>
                <a:ea typeface="굴림" pitchFamily="50" charset="-127"/>
              </a:rPr>
              <a:t>K</a:t>
            </a:r>
            <a:r>
              <a:rPr lang="en-US" altLang="ko-KR" sz="2000" b="1" i="1" smtClean="0">
                <a:latin typeface="Trebuchet MS" pitchFamily="34" charset="0"/>
                <a:ea typeface="굴림" pitchFamily="50" charset="-127"/>
              </a:rPr>
              <a:t> </a:t>
            </a:r>
            <a:r>
              <a:rPr lang="en-US" altLang="ko-KR" sz="2000" b="1" i="1" smtClean="0">
                <a:latin typeface="Trebuchet MS" pitchFamily="34" charset="0"/>
                <a:ea typeface="굴림" pitchFamily="50" charset="-127"/>
                <a:sym typeface="Symbol" pitchFamily="18" charset="2"/>
              </a:rPr>
              <a:t> </a:t>
            </a:r>
            <a:r>
              <a:rPr lang="en-US" altLang="ko-KR" sz="2000" i="1" smtClean="0">
                <a:latin typeface="Trebuchet MS" pitchFamily="34" charset="0"/>
                <a:ea typeface="굴림" pitchFamily="50" charset="-127"/>
                <a:sym typeface="Symbol" pitchFamily="18" charset="2"/>
              </a:rPr>
              <a:t>E</a:t>
            </a:r>
            <a:r>
              <a:rPr lang="en-US" altLang="ko-KR" sz="2000" b="1" i="1" smtClean="0">
                <a:latin typeface="Trebuchet MS" pitchFamily="34" charset="0"/>
                <a:ea typeface="굴림" pitchFamily="50" charset="-127"/>
                <a:sym typeface="Symbol" pitchFamily="18" charset="2"/>
              </a:rPr>
              <a:t> and a corresponding </a:t>
            </a:r>
            <a:r>
              <a:rPr lang="en-US" altLang="ko-KR" sz="2000" i="1" smtClean="0">
                <a:latin typeface="Trebuchet MS" pitchFamily="34" charset="0"/>
                <a:ea typeface="굴림" pitchFamily="50" charset="-127"/>
                <a:sym typeface="Symbol" pitchFamily="18" charset="2"/>
              </a:rPr>
              <a:t>decryption algorithm</a:t>
            </a:r>
            <a:r>
              <a:rPr lang="en-US" altLang="ko-KR" sz="2000" b="1" i="1" smtClean="0">
                <a:latin typeface="Trebuchet MS" pitchFamily="34" charset="0"/>
                <a:ea typeface="굴림" pitchFamily="50" charset="-127"/>
                <a:sym typeface="Symbol" pitchFamily="18" charset="2"/>
              </a:rPr>
              <a:t> </a:t>
            </a:r>
            <a:r>
              <a:rPr lang="en-US" altLang="ko-KR" sz="2000" b="1" i="1" smtClean="0">
                <a:latin typeface="Trebuchet MS" pitchFamily="34" charset="0"/>
                <a:ea typeface="굴림" pitchFamily="50" charset="-127"/>
              </a:rPr>
              <a:t>D</a:t>
            </a:r>
            <a:r>
              <a:rPr lang="en-US" altLang="ko-KR" sz="2000" b="1" i="1" baseline="-30000" smtClean="0">
                <a:latin typeface="Trebuchet MS" pitchFamily="34" charset="0"/>
                <a:ea typeface="굴림" pitchFamily="50" charset="-127"/>
              </a:rPr>
              <a:t>K</a:t>
            </a:r>
            <a:r>
              <a:rPr lang="en-US" altLang="ko-KR" sz="2000" b="1" i="1" smtClean="0">
                <a:latin typeface="Trebuchet MS" pitchFamily="34" charset="0"/>
                <a:ea typeface="굴림" pitchFamily="50" charset="-127"/>
                <a:sym typeface="Symbol" pitchFamily="18" charset="2"/>
              </a:rPr>
              <a:t>  </a:t>
            </a:r>
            <a:r>
              <a:rPr lang="en-US" altLang="ko-KR" sz="2000" i="1" smtClean="0">
                <a:latin typeface="Trebuchet MS" pitchFamily="34" charset="0"/>
                <a:ea typeface="굴림" pitchFamily="50" charset="-127"/>
                <a:sym typeface="Symbol" pitchFamily="18" charset="2"/>
              </a:rPr>
              <a:t>D</a:t>
            </a:r>
            <a:r>
              <a:rPr lang="en-US" altLang="ko-KR" sz="2000" b="1" i="1" smtClean="0">
                <a:latin typeface="Trebuchet MS" pitchFamily="34" charset="0"/>
                <a:ea typeface="굴림" pitchFamily="50" charset="-127"/>
                <a:sym typeface="Symbol" pitchFamily="18" charset="2"/>
              </a:rPr>
              <a:t>.   Each </a:t>
            </a:r>
            <a:r>
              <a:rPr lang="en-US" altLang="ko-KR" sz="2000" b="1" i="1" smtClean="0">
                <a:latin typeface="Trebuchet MS" pitchFamily="34" charset="0"/>
                <a:ea typeface="굴림" pitchFamily="50" charset="-127"/>
              </a:rPr>
              <a:t>E</a:t>
            </a:r>
            <a:r>
              <a:rPr lang="en-US" altLang="ko-KR" sz="2000" b="1" i="1" baseline="-30000" smtClean="0">
                <a:latin typeface="Trebuchet MS" pitchFamily="34" charset="0"/>
                <a:ea typeface="굴림" pitchFamily="50" charset="-127"/>
              </a:rPr>
              <a:t>K</a:t>
            </a:r>
            <a:r>
              <a:rPr lang="en-US" altLang="ko-KR" sz="2000" b="1" i="1" smtClean="0">
                <a:latin typeface="Trebuchet MS" pitchFamily="34" charset="0"/>
                <a:ea typeface="굴림" pitchFamily="50" charset="-127"/>
                <a:sym typeface="Symbol" pitchFamily="18" charset="2"/>
              </a:rPr>
              <a:t> : </a:t>
            </a:r>
            <a:r>
              <a:rPr lang="en-US" altLang="ko-KR" sz="2000" i="1" smtClean="0">
                <a:latin typeface="Trebuchet MS" pitchFamily="34" charset="0"/>
                <a:ea typeface="굴림" pitchFamily="50" charset="-127"/>
                <a:sym typeface="Symbol" pitchFamily="18" charset="2"/>
              </a:rPr>
              <a:t>P</a:t>
            </a:r>
            <a:r>
              <a:rPr lang="en-US" altLang="ko-KR" sz="2000" b="1" i="1" smtClean="0">
                <a:latin typeface="Trebuchet MS" pitchFamily="34" charset="0"/>
                <a:ea typeface="굴림" pitchFamily="50" charset="-127"/>
                <a:sym typeface="Symbol" pitchFamily="18" charset="2"/>
              </a:rPr>
              <a:t>  </a:t>
            </a:r>
            <a:r>
              <a:rPr lang="en-US" altLang="ko-KR" sz="2000" i="1" smtClean="0">
                <a:latin typeface="Trebuchet MS" pitchFamily="34" charset="0"/>
                <a:ea typeface="굴림" pitchFamily="50" charset="-127"/>
                <a:sym typeface="Symbol" pitchFamily="18" charset="2"/>
              </a:rPr>
              <a:t>C</a:t>
            </a:r>
            <a:r>
              <a:rPr lang="en-US" altLang="ko-KR" sz="2000" b="1" i="1" smtClean="0">
                <a:latin typeface="Trebuchet MS" pitchFamily="34" charset="0"/>
                <a:ea typeface="굴림" pitchFamily="50" charset="-127"/>
                <a:sym typeface="Symbol" pitchFamily="18" charset="2"/>
              </a:rPr>
              <a:t> and D</a:t>
            </a:r>
            <a:r>
              <a:rPr lang="en-US" altLang="ko-KR" sz="2000" b="1" i="1" baseline="-30000" smtClean="0">
                <a:latin typeface="Trebuchet MS" pitchFamily="34" charset="0"/>
                <a:ea typeface="굴림" pitchFamily="50" charset="-127"/>
              </a:rPr>
              <a:t>K</a:t>
            </a:r>
            <a:r>
              <a:rPr lang="en-US" altLang="ko-KR" sz="2000" b="1" i="1" smtClean="0">
                <a:latin typeface="Trebuchet MS" pitchFamily="34" charset="0"/>
                <a:ea typeface="굴림" pitchFamily="50" charset="-127"/>
                <a:sym typeface="Symbol" pitchFamily="18" charset="2"/>
              </a:rPr>
              <a:t> : </a:t>
            </a:r>
            <a:r>
              <a:rPr lang="en-US" altLang="ko-KR" sz="2000" i="1" smtClean="0">
                <a:latin typeface="Trebuchet MS" pitchFamily="34" charset="0"/>
                <a:ea typeface="굴림" pitchFamily="50" charset="-127"/>
                <a:sym typeface="Symbol" pitchFamily="18" charset="2"/>
              </a:rPr>
              <a:t>C</a:t>
            </a:r>
            <a:r>
              <a:rPr lang="en-US" altLang="ko-KR" sz="2000" b="1" i="1" smtClean="0">
                <a:latin typeface="Trebuchet MS" pitchFamily="34" charset="0"/>
                <a:ea typeface="굴림" pitchFamily="50" charset="-127"/>
                <a:sym typeface="Symbol" pitchFamily="18" charset="2"/>
              </a:rPr>
              <a:t>  </a:t>
            </a:r>
            <a:r>
              <a:rPr lang="en-US" altLang="ko-KR" sz="2000" i="1" smtClean="0">
                <a:latin typeface="Trebuchet MS" pitchFamily="34" charset="0"/>
                <a:ea typeface="굴림" pitchFamily="50" charset="-127"/>
                <a:sym typeface="Symbol" pitchFamily="18" charset="2"/>
              </a:rPr>
              <a:t>P</a:t>
            </a:r>
            <a:r>
              <a:rPr lang="en-US" altLang="ko-KR" sz="2000" b="1" i="1" smtClean="0">
                <a:latin typeface="Trebuchet MS" pitchFamily="34" charset="0"/>
                <a:ea typeface="굴림" pitchFamily="50" charset="-127"/>
                <a:sym typeface="Symbol" pitchFamily="18" charset="2"/>
              </a:rPr>
              <a:t> are functions such that      D</a:t>
            </a:r>
            <a:r>
              <a:rPr lang="en-US" altLang="ko-KR" sz="2000" b="1" i="1" baseline="-30000" smtClean="0">
                <a:latin typeface="Trebuchet MS" pitchFamily="34" charset="0"/>
                <a:ea typeface="굴림" pitchFamily="50" charset="-127"/>
              </a:rPr>
              <a:t>K</a:t>
            </a:r>
            <a:r>
              <a:rPr lang="en-US" altLang="ko-KR" sz="2000" b="1" i="1" smtClean="0">
                <a:latin typeface="Trebuchet MS" pitchFamily="34" charset="0"/>
                <a:ea typeface="굴림" pitchFamily="50" charset="-127"/>
              </a:rPr>
              <a:t>(E</a:t>
            </a:r>
            <a:r>
              <a:rPr lang="en-US" altLang="ko-KR" sz="2000" b="1" i="1" baseline="-30000" smtClean="0">
                <a:latin typeface="Trebuchet MS" pitchFamily="34" charset="0"/>
                <a:ea typeface="굴림" pitchFamily="50" charset="-127"/>
              </a:rPr>
              <a:t>K</a:t>
            </a:r>
            <a:r>
              <a:rPr lang="en-US" altLang="ko-KR" sz="2000" b="1" i="1" smtClean="0">
                <a:latin typeface="Trebuchet MS" pitchFamily="34" charset="0"/>
                <a:ea typeface="굴림" pitchFamily="50" charset="-127"/>
                <a:sym typeface="Symbol" pitchFamily="18" charset="2"/>
              </a:rPr>
              <a:t>(X)) = X for every plaintext X  </a:t>
            </a:r>
            <a:r>
              <a:rPr lang="en-US" altLang="ko-KR" sz="2000" i="1" smtClean="0">
                <a:latin typeface="Trebuchet MS" pitchFamily="34" charset="0"/>
                <a:ea typeface="굴림" pitchFamily="50" charset="-127"/>
                <a:sym typeface="Symbol" pitchFamily="18" charset="2"/>
              </a:rPr>
              <a:t>P</a:t>
            </a:r>
            <a:r>
              <a:rPr lang="en-US" altLang="ko-KR" sz="2000" b="1" i="1" smtClean="0">
                <a:latin typeface="Trebuchet MS" pitchFamily="34" charset="0"/>
                <a:ea typeface="굴림" pitchFamily="50" charset="-127"/>
                <a:sym typeface="Symbol" pitchFamily="18" charset="2"/>
              </a:rPr>
              <a:t>.</a:t>
            </a:r>
            <a:endParaRPr lang="en-US" altLang="ko-KR" sz="2000" b="1" i="1">
              <a:latin typeface="Trebuchet MS" pitchFamily="34" charset="0"/>
              <a:ea typeface="굴림" pitchFamily="50" charset="-127"/>
              <a:sym typeface="Symbol" pitchFamily="18" charset="2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>
                <a:solidFill>
                  <a:srgbClr val="FFC000"/>
                </a:solidFill>
                <a:latin typeface="Arial" charset="0"/>
                <a:ea typeface="굴림" pitchFamily="50" charset="-127"/>
              </a:rPr>
              <a:t>Cryptosystem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EC098C-1EA0-4691-9D4C-3B96F5648AA9}" type="datetime1">
              <a:rPr lang="en-US" smtClean="0"/>
              <a:pPr>
                <a:defRPr/>
              </a:pPr>
              <a:t>2/7/2013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by Ashraf Masood - - Fundamentals of Cryptography – BESE-16 –S13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E8DB8-DCBF-4A68-BA4D-52342D237505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7"/>
          <p:cNvSpPr txBox="1">
            <a:spLocks noChangeArrowheads="1"/>
          </p:cNvSpPr>
          <p:nvPr/>
        </p:nvSpPr>
        <p:spPr bwMode="auto">
          <a:xfrm>
            <a:off x="1143000" y="2819400"/>
            <a:ext cx="6894513" cy="1087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ko-KR" sz="2400">
                <a:latin typeface="Franklin Gothic Medium" pitchFamily="34" charset="0"/>
                <a:ea typeface="굴림" pitchFamily="50" charset="-127"/>
              </a:rPr>
              <a:t>“Encryption algorithms being used should be assumed to be publicly known and the security of the algorithm should reside only in the key chosen”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42A5-8B5E-45E5-93A7-9FF3C3B226B7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Kerchhoff’s</a:t>
            </a:r>
            <a:r>
              <a:rPr lang="en-US" altLang="ko-KR" dirty="0" smtClean="0"/>
              <a:t> Principle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Started with more of a steganography than Cryptography (being an art than a science).</a:t>
            </a:r>
          </a:p>
          <a:p>
            <a:r>
              <a:rPr lang="en-US" dirty="0" smtClean="0"/>
              <a:t>Prior to machines, manual cryptography involved one operation out of substitution, transposition or permutation (simple scientific functions)</a:t>
            </a:r>
          </a:p>
          <a:p>
            <a:r>
              <a:rPr lang="en-US" dirty="0" smtClean="0"/>
              <a:t>Prior to computers, mechanical/electromechanical machines implemented one layer of SP network (mix of art &amp; science)</a:t>
            </a:r>
          </a:p>
          <a:p>
            <a:r>
              <a:rPr lang="en-US" dirty="0" smtClean="0"/>
              <a:t>Post WW-II, computer based machines implemented multi-layered SP network</a:t>
            </a:r>
          </a:p>
          <a:p>
            <a:r>
              <a:rPr lang="en-US" dirty="0" smtClean="0"/>
              <a:t>Public-key cryptography </a:t>
            </a:r>
            <a:r>
              <a:rPr lang="en-US" dirty="0" smtClean="0"/>
              <a:t>revolutionized </a:t>
            </a:r>
            <a:r>
              <a:rPr lang="en-US" dirty="0" smtClean="0"/>
              <a:t>the cryptography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707-9E42-4F82-A2F4-72CBE06CCB4C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Cryptography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Transposition ciphers jumble the letters of the message in a way that is designed to confuse the attacker, but can be un-jumbled by the intended recipient.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707-9E42-4F82-A2F4-72CBE06CCB4C}" type="datetime1">
              <a:rPr lang="en-US" smtClean="0"/>
              <a:pPr/>
              <a:t>2/7/2013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985E83-F857-4E7B-A45F-F5191A2677E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Lectures by </a:t>
            </a:r>
            <a:r>
              <a:rPr lang="en-US" dirty="0" err="1" smtClean="0"/>
              <a:t>Ashraf</a:t>
            </a:r>
            <a:r>
              <a:rPr lang="en-US" dirty="0" smtClean="0"/>
              <a:t> </a:t>
            </a:r>
            <a:r>
              <a:rPr lang="en-US" dirty="0" err="1" smtClean="0"/>
              <a:t>Masood</a:t>
            </a:r>
            <a:r>
              <a:rPr lang="en-US" dirty="0" smtClean="0"/>
              <a:t> - - Fundamentals of Cryptography – BESE-16 –S13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Transposition Cipher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597275"/>
            <a:ext cx="8763000" cy="23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2795</TotalTime>
  <Words>3443</Words>
  <Application>Microsoft Office PowerPoint</Application>
  <PresentationFormat>On-screen Show (4:3)</PresentationFormat>
  <Paragraphs>957</Paragraphs>
  <Slides>57</Slides>
  <Notes>30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Module</vt:lpstr>
      <vt:lpstr>Custom Design</vt:lpstr>
      <vt:lpstr>Bitmap Image</vt:lpstr>
      <vt:lpstr>Equation</vt:lpstr>
      <vt:lpstr>                  Fundamentals of Cryptography</vt:lpstr>
      <vt:lpstr>Classical Cryptography</vt:lpstr>
      <vt:lpstr>Things to Remember (Again &amp; Again)!</vt:lpstr>
      <vt:lpstr>Cryptography: A Rigorous Science</vt:lpstr>
      <vt:lpstr>Conventional Cryptosystem Model</vt:lpstr>
      <vt:lpstr>Cryptosystem</vt:lpstr>
      <vt:lpstr>Kerchhoff’s Principle</vt:lpstr>
      <vt:lpstr>Classical Cryptography</vt:lpstr>
      <vt:lpstr>Transposition Cipher</vt:lpstr>
      <vt:lpstr>Transposition Cipher</vt:lpstr>
      <vt:lpstr>The Permutation Cipher</vt:lpstr>
      <vt:lpstr>The Permutation Cipher</vt:lpstr>
      <vt:lpstr>Example: The Permutation Cipher</vt:lpstr>
      <vt:lpstr>Classical Cryptosystems</vt:lpstr>
      <vt:lpstr>Touching the math a bit!</vt:lpstr>
      <vt:lpstr>Monoalphabetic  Ciphers</vt:lpstr>
      <vt:lpstr>Shift Cipher</vt:lpstr>
      <vt:lpstr>The Shift Cipher Table</vt:lpstr>
      <vt:lpstr>Cipher wheel</vt:lpstr>
      <vt:lpstr>Shift Cipher</vt:lpstr>
      <vt:lpstr>Shift Cipher</vt:lpstr>
      <vt:lpstr>Cryptanalysis of  Shift Cipher</vt:lpstr>
      <vt:lpstr>The Substitution Cipher</vt:lpstr>
      <vt:lpstr>Cryptanalysis of  The Substitution Cipher</vt:lpstr>
      <vt:lpstr>Muslims’ Contribution in Frequency Analysis Cryptanalysis</vt:lpstr>
      <vt:lpstr>Frequency Analysis</vt:lpstr>
      <vt:lpstr>English Language: Relative Letter Frequencies</vt:lpstr>
      <vt:lpstr>Example: Cryptanalysis,  The Substitution Cipher</vt:lpstr>
      <vt:lpstr>Example: Cryptanalysis,  The Substitution Cipher (cont …)</vt:lpstr>
      <vt:lpstr>Example: Cryptanalysis,  The Substitution Cipher (cont …)</vt:lpstr>
      <vt:lpstr>Example: Cryptanalysis,  The Substitution Cipher (cont …)</vt:lpstr>
      <vt:lpstr>Example: Cryptanalysis,  The Substitution Cipher (cont …)</vt:lpstr>
      <vt:lpstr>Example: Cryptanalysis,  The Substitution Cipher (cont …)</vt:lpstr>
      <vt:lpstr>Example: Cryptanalysis,  The Substitution Cipher (cont …)</vt:lpstr>
      <vt:lpstr>Example: Cryptanalysis,  The Substitution Cipher (cont …)</vt:lpstr>
      <vt:lpstr>Example: Cryptanalysis,  The Substitution Cipher (cont …)</vt:lpstr>
      <vt:lpstr>Example: Cryptanalysis,  The Substitution Cipher (cont …)</vt:lpstr>
      <vt:lpstr>Example: Cryptanalysis,  The Substitution Cipher (cont …)</vt:lpstr>
      <vt:lpstr>Example: Cryptanalysis,  The Substitution Cipher (cont …)</vt:lpstr>
      <vt:lpstr>Example: Cryptanalysis,  The Substitution Cipher (cont …)</vt:lpstr>
      <vt:lpstr>Example: Cryptanalysis,  The Substitution Cipher (cont …)</vt:lpstr>
      <vt:lpstr>The Affine Cipher</vt:lpstr>
      <vt:lpstr>Example: The Affine Cipher</vt:lpstr>
      <vt:lpstr>Example: The Affine Cipher</vt:lpstr>
      <vt:lpstr>The Affine Cipher</vt:lpstr>
      <vt:lpstr>The Affine Cipher</vt:lpstr>
      <vt:lpstr>Cryptanalysis of the Affine Cipher</vt:lpstr>
      <vt:lpstr>Cryptanalysis of the Affine Cipher</vt:lpstr>
      <vt:lpstr>Cryptanalysis of the Affine Cipher</vt:lpstr>
      <vt:lpstr>Cryptanalysis of the Affine Cipher</vt:lpstr>
      <vt:lpstr>Cryptanalysis of the Affine Cipher</vt:lpstr>
      <vt:lpstr>Cryptanalysis of the Affine Cipher</vt:lpstr>
      <vt:lpstr>Cryptanalysis of the Affine Cipher</vt:lpstr>
      <vt:lpstr>Cryptanalysis of the Affine Cipher</vt:lpstr>
      <vt:lpstr>Cryptanalysis of the Affine Cipher</vt:lpstr>
      <vt:lpstr>Assignments #1</vt:lpstr>
      <vt:lpstr>Copyright Notice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dean</dc:creator>
  <cp:lastModifiedBy>user</cp:lastModifiedBy>
  <cp:revision>46</cp:revision>
  <dcterms:created xsi:type="dcterms:W3CDTF">2012-02-03T18:01:12Z</dcterms:created>
  <dcterms:modified xsi:type="dcterms:W3CDTF">2013-02-07T05:58:14Z</dcterms:modified>
</cp:coreProperties>
</file>