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04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jeev Nagpal" initials="R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FFFF99"/>
    <a:srgbClr val="C0C0C0"/>
    <a:srgbClr val="5F5F5F"/>
    <a:srgbClr val="808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8172" autoAdjust="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839F1C17-BA90-41F6-B9BF-AD9D3C1FC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450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BF027A79-B3CA-491D-B65C-2C0F8277AA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01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261123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124" name="Group 4"/>
            <p:cNvGrpSpPr>
              <a:grpSpLocks/>
            </p:cNvGrpSpPr>
            <p:nvPr userDrawn="1"/>
          </p:nvGrpSpPr>
          <p:grpSpPr bwMode="auto">
            <a:xfrm>
              <a:off x="0" y="-12"/>
              <a:ext cx="5760" cy="1045"/>
              <a:chOff x="0" y="-9"/>
              <a:chExt cx="5760" cy="1045"/>
            </a:xfrm>
          </p:grpSpPr>
          <p:sp>
            <p:nvSpPr>
              <p:cNvPr id="261125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1126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261127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8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9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0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1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2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3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4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5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6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7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8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9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0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1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2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3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4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5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6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7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8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9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0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1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2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3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4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5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6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7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8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9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0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1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2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3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4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5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6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7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8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9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0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1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2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3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4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5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6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7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8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9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0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1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2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83" name="Group 63"/>
              <p:cNvGrpSpPr>
                <a:grpSpLocks/>
              </p:cNvGrpSpPr>
              <p:nvPr userDrawn="1"/>
            </p:nvGrpSpPr>
            <p:grpSpPr bwMode="auto">
              <a:xfrm>
                <a:off x="7" y="6"/>
                <a:ext cx="5739" cy="1022"/>
                <a:chOff x="1056" y="111"/>
                <a:chExt cx="2448" cy="418"/>
              </a:xfrm>
            </p:grpSpPr>
            <p:sp>
              <p:nvSpPr>
                <p:cNvPr id="261184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5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6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7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8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9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0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1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2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3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4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95" name="Group 75"/>
              <p:cNvGrpSpPr>
                <a:grpSpLocks/>
              </p:cNvGrpSpPr>
              <p:nvPr userDrawn="1"/>
            </p:nvGrpSpPr>
            <p:grpSpPr bwMode="auto">
              <a:xfrm>
                <a:off x="363" y="1"/>
                <a:ext cx="4919" cy="1034"/>
                <a:chOff x="1208" y="109"/>
                <a:chExt cx="2098" cy="423"/>
              </a:xfrm>
            </p:grpSpPr>
            <p:sp>
              <p:nvSpPr>
                <p:cNvPr id="261196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7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8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9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0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1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2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3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4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5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6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7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8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9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10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1211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</p:spPr>
        </p:pic>
      </p:grpSp>
      <p:sp>
        <p:nvSpPr>
          <p:cNvPr id="261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1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1214" name="Rectangle 9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1215" name="Rectangle 95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261216" name="Rectangle 9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A792B5-6428-4E07-871B-D782BA0D5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5853-3417-48DC-9F23-D425A4A2C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05316-DBE5-41D4-8D57-37F5D9A97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CF59D-A468-4C11-BDB2-5EFC62CCE4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4228D-0C79-4D33-A8CF-D64AC7304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5AA64-60A1-4357-B571-3AD1DA9DC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FE86B-76D2-4983-8EEF-56C1A54E18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66DB-7036-42BF-8306-808D9DBA6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BF297-E164-42BC-B419-033A9242F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9938A-225A-4211-B5D9-E39765B6E4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D0D47-DE19-4E3E-9533-40E624DDC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92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fld id="{AA724AFB-A66E-4FEB-B19B-4EF8A3402B0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60103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260104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260105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0106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260107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26010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0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0164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260165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6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7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8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9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0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1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2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3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4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5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6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7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8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9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0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1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2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3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4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5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6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7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8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9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0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1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2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3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4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5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6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7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8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9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0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1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2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3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4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5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6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0207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260208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09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0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1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2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3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4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5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6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7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8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9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0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1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2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3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4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5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6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7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8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0229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260230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1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2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3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4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5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6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7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8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9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0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1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2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3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4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5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6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7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8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9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0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1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2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3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4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0255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543800" cy="2362200"/>
          </a:xfrm>
        </p:spPr>
        <p:txBody>
          <a:bodyPr/>
          <a:lstStyle/>
          <a:p>
            <a:pPr algn="ctr"/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By: Dr. Sarmad Sadik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7039" y="755548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Operators / Connectives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8534400" cy="323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An operator or connective combines one or more operand expressions into a larger expression.  (E.g., “+” in numeric expressions.)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Unary operators take 1 operand (e.g., -3); binary operators take 2 operands (e.g. 3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</a:t>
            </a:r>
            <a:r>
              <a:rPr lang="en-US" sz="2200" dirty="0">
                <a:latin typeface="Verdana" pitchFamily="34" charset="0"/>
              </a:rPr>
              <a:t> 4).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sz="2200" dirty="0">
                <a:latin typeface="Verdana" pitchFamily="34" charset="0"/>
              </a:rPr>
              <a:t>   </a:t>
            </a: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Propositional or Boolean operators operate on propositions or truth values instead of on numbers.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20268856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904568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Negation Operator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5344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The unary negation operator “¬” (NOT) transforms a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prop. into its logical negation.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If p = “I have brown hair.” 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then ¬p = “I do not have brown hair.”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7261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Negation of p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Let p be a proposition. The statement “It is not the case that p” is also a proposition, called the “negation of p” or ¬p (read “not p”).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   p = The sky is blue.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p = The sky is not blue.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4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68800" y="2590800"/>
            <a:ext cx="3937000" cy="3505200"/>
            <a:chOff x="2704" y="1392"/>
            <a:chExt cx="2480" cy="2208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3024" y="1392"/>
              <a:ext cx="2160" cy="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3024" y="2160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4128" y="2160"/>
              <a:ext cx="0" cy="14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3024" y="2688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704" y="1450"/>
              <a:ext cx="246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       </a:t>
              </a:r>
              <a:r>
                <a:rPr lang="en-US" sz="2200" dirty="0">
                  <a:latin typeface="Verdana" pitchFamily="34" charset="0"/>
                </a:rPr>
                <a:t>The Truth Table for the</a:t>
              </a:r>
            </a:p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    Negation of a</a:t>
              </a:r>
            </a:p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      Proposition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312" y="2256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>
                  <a:latin typeface="Verdana" pitchFamily="34" charset="0"/>
                </a:rPr>
                <a:t>p </a:t>
              </a:r>
              <a:r>
                <a:rPr lang="en-US" sz="2400" dirty="0"/>
                <a:t>                   ¬p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297" y="2745"/>
              <a:ext cx="14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T                    F</a:t>
              </a:r>
            </a:p>
            <a:p>
              <a:pPr eaLnBrk="0" hangingPunct="0"/>
              <a:r>
                <a:rPr lang="en-US" sz="2400"/>
                <a:t>F                   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471360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Negation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53340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Verdana" pitchFamily="34" charset="0"/>
              </a:rPr>
              <a:t> </a:t>
            </a:r>
            <a:r>
              <a:rPr lang="en-US" sz="2200" dirty="0">
                <a:latin typeface="Verdana" pitchFamily="34" charset="0"/>
              </a:rPr>
              <a:t>For any proposition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(¬¬p)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p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1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(</a:t>
            </a:r>
            <a:r>
              <a:rPr lang="en-US" sz="2200" dirty="0">
                <a:latin typeface="Verdana" pitchFamily="34" charset="0"/>
              </a:rPr>
              <a:t>¬¬true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 true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1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(</a:t>
            </a:r>
            <a:r>
              <a:rPr lang="en-US" sz="2200" dirty="0">
                <a:latin typeface="Verdana" pitchFamily="34" charset="0"/>
              </a:rPr>
              <a:t>¬¬false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7749031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91440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Simple Exercise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2133600"/>
            <a:ext cx="85344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200" dirty="0">
                <a:latin typeface="Verdana" pitchFamily="34" charset="0"/>
              </a:rPr>
              <a:t>Calculate the truth values of following propositions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¬(0&lt;1)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¬(1+1=2)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¬(The earth revolves around the moon)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22096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458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Conjunction Operator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The binary conjunction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” (AND) combines two propositions to form their logical conjunction.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If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p=“I will have salad for lunch.”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q=“I will have steak for dinner.”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then </a:t>
            </a:r>
          </a:p>
          <a:p>
            <a:pPr>
              <a:spcBef>
                <a:spcPct val="50000"/>
              </a:spcBef>
            </a:pP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=“I will have salad for lunch and I will have steak for dinner.”</a:t>
            </a: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1626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748" y="740799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Conjunction of p 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and q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4419600" cy="32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Let p and q be propositions.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 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The proposition “p and q,”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q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true when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both p and q are true and is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false otherwise This is called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the conjunction of p and q.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828800"/>
            <a:ext cx="3429000" cy="3738563"/>
            <a:chOff x="2976" y="1392"/>
            <a:chExt cx="2160" cy="235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976" y="1392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976" y="2067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4080" y="2067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976" y="2595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024" y="1392"/>
              <a:ext cx="201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The Truth Table for the Conjunction of two propositions</a:t>
              </a: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3072" y="2163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 b="1">
                  <a:sym typeface="Symbol" pitchFamily="18" charset="2"/>
                </a:rPr>
                <a:t></a:t>
              </a:r>
              <a:r>
                <a:rPr lang="en-US" sz="2400">
                  <a:sym typeface="Symbol" pitchFamily="18" charset="2"/>
                </a:rPr>
                <a:t>q</a:t>
              </a:r>
              <a:endParaRPr lang="en-US" sz="2400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3120" y="2640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 F</a:t>
              </a:r>
            </a:p>
            <a:p>
              <a:pPr eaLnBrk="0" hangingPunct="0"/>
              <a:r>
                <a:rPr lang="en-US" sz="2400"/>
                <a:t>F      T             F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653860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Conjunction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68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Example 1: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The conjunction of “Ali is a vegetarian”,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denoted by v and “Ali eats chocolate” 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denoted by </a:t>
            </a:r>
            <a:r>
              <a:rPr lang="en-US" sz="2200" dirty="0" err="1">
                <a:latin typeface="Verdana" pitchFamily="34" charset="0"/>
              </a:rPr>
              <a:t>c,is</a:t>
            </a:r>
            <a:r>
              <a:rPr lang="en-US" sz="2200" dirty="0">
                <a:latin typeface="Verdana" pitchFamily="34" charset="0"/>
              </a:rPr>
              <a:t> written as </a:t>
            </a:r>
            <a:r>
              <a:rPr lang="en-US" sz="2200" dirty="0" err="1">
                <a:latin typeface="Verdana" pitchFamily="34" charset="0"/>
              </a:rPr>
              <a:t>v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c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Example 2: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The statement 0&lt;1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1&lt;0 is false.</a:t>
            </a: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10924239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770296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Truth Table</a:t>
            </a:r>
          </a:p>
        </p:txBody>
      </p:sp>
      <p:graphicFrame>
        <p:nvGraphicFramePr>
          <p:cNvPr id="160771" name="Group 3"/>
          <p:cNvGraphicFramePr>
            <a:graphicFrameLocks noGrp="1"/>
          </p:cNvGraphicFramePr>
          <p:nvPr/>
        </p:nvGraphicFramePr>
        <p:xfrm>
          <a:off x="1524000" y="2133600"/>
          <a:ext cx="5943600" cy="3911602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84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  <a:sym typeface="Symbol" pitchFamily="18" charset="2"/>
                        </a:rPr>
                        <a:t>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  <a:sym typeface="Symbol" pitchFamily="18" charset="2"/>
                        </a:rPr>
                        <a:t>¬q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The truth table for 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(¬q)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>
              <a:latin typeface="Frutiger 57C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006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The Disjunction Operator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534400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binary disjunction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” (OR) combines two propositions to form their logical disjunction.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p=“That car has a bad engine.”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q=“That car has a bad carburetor.”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=“Either that car has a bad engine, or </a:t>
            </a:r>
            <a:br>
              <a:rPr lang="en-US" sz="2200" dirty="0">
                <a:latin typeface="Verdana" pitchFamily="34" charset="0"/>
                <a:sym typeface="Symbol" pitchFamily="18" charset="2"/>
              </a:rPr>
            </a:br>
            <a:r>
              <a:rPr lang="en-US" sz="2200" dirty="0">
                <a:latin typeface="Verdana" pitchFamily="34" charset="0"/>
                <a:sym typeface="Symbol" pitchFamily="18" charset="2"/>
              </a:rPr>
              <a:t>         that car has a bad carburetor.”</a:t>
            </a:r>
          </a:p>
        </p:txBody>
      </p:sp>
    </p:spTree>
    <p:extLst>
      <p:ext uri="{BB962C8B-B14F-4D97-AF65-F5344CB8AC3E}">
        <p14:creationId xmlns:p14="http://schemas.microsoft.com/office/powerpoint/2010/main" xmlns="" val="32656477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Foundations of Logic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7924800" cy="49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>
                <a:latin typeface="Tahoma" pitchFamily="34" charset="0"/>
              </a:rPr>
              <a:t>Logic is a tool for working with complicated compound statements.  It includes: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000" dirty="0">
              <a:latin typeface="Tahom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language for expressing them.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concise notation for writing them.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methodology for objectively reasoning about their truth or falsity.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It is the foundation for expressing formal proofs in all branches of mathematics.</a:t>
            </a:r>
          </a:p>
        </p:txBody>
      </p:sp>
    </p:spTree>
    <p:extLst>
      <p:ext uri="{BB962C8B-B14F-4D97-AF65-F5344CB8AC3E}">
        <p14:creationId xmlns:p14="http://schemas.microsoft.com/office/powerpoint/2010/main" xmlns="" val="42466675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Disjunction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1752600"/>
            <a:ext cx="4267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proposition “p or q,” 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q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, is the proposition that is false when p and q are both false and true otherwise.  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1752600"/>
            <a:ext cx="3429000" cy="3738563"/>
            <a:chOff x="432" y="1440"/>
            <a:chExt cx="2160" cy="2355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32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432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1536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432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480" y="1440"/>
              <a:ext cx="201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The Truth Table for the Disjunction of two propositions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528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q</a:t>
              </a:r>
              <a:endParaRPr lang="en-US" sz="2400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576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T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4633793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78504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Disjunction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graphicFrame>
        <p:nvGraphicFramePr>
          <p:cNvPr id="164867" name="Group 3"/>
          <p:cNvGraphicFramePr>
            <a:graphicFrameLocks noGrp="1"/>
          </p:cNvGraphicFramePr>
          <p:nvPr/>
        </p:nvGraphicFramePr>
        <p:xfrm>
          <a:off x="1295400" y="1981200"/>
          <a:ext cx="6858000" cy="4064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981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)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33712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497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Exclusive Or Operator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binary exclusive-or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” (XOR) combines two propositions to form their logical “exclusive or”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= “I will earn an A in this course,”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q = “I will drop this course,”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 q </a:t>
            </a:r>
            <a:r>
              <a:rPr lang="en-US" sz="2200" dirty="0">
                <a:latin typeface="Verdana" pitchFamily="34" charset="0"/>
              </a:rPr>
              <a:t>= “I will either earn an A for this course, or  I will drop it (but not both!)”</a:t>
            </a:r>
          </a:p>
        </p:txBody>
      </p:sp>
    </p:spTree>
    <p:extLst>
      <p:ext uri="{BB962C8B-B14F-4D97-AF65-F5344CB8AC3E}">
        <p14:creationId xmlns:p14="http://schemas.microsoft.com/office/powerpoint/2010/main" xmlns="" val="15012439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162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Exclusive or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7200" y="1524000"/>
            <a:ext cx="43434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exclusive or of p and q, 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q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, is the proposition that is true when exactly one of p and q is true and is false otherwise.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676400"/>
            <a:ext cx="3429000" cy="3738563"/>
            <a:chOff x="432" y="1440"/>
            <a:chExt cx="2160" cy="2355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432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432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>
              <a:off x="1536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432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480" y="1440"/>
              <a:ext cx="201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The Truth Table for the Exclusive OR of two propositions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528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q</a:t>
              </a:r>
              <a:endParaRPr lang="en-US" sz="2400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576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F  </a:t>
              </a:r>
            </a:p>
            <a:p>
              <a:pPr eaLnBrk="0" hangingPunct="0"/>
              <a:r>
                <a:rPr lang="en-US" sz="2400"/>
                <a:t>T      F            T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224625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413" y="8826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Implication Operator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534400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implication 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 q states that p implies q.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It is FALSE only in the case that p is TRUE but q is FALSE.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E.g.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    p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=“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A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 ball is shot.”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/>
            </a:r>
            <a:br>
              <a:rPr lang="en-US" sz="2200" dirty="0">
                <a:latin typeface="Verdana" pitchFamily="34" charset="0"/>
                <a:sym typeface="Symbol" pitchFamily="18" charset="2"/>
              </a:rPr>
            </a:b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    q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=“The runs are made.”</a:t>
            </a: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 q = 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“If ball is shot then runs are made”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(else it could go either way)</a:t>
            </a:r>
          </a:p>
        </p:txBody>
      </p:sp>
    </p:spTree>
    <p:extLst>
      <p:ext uri="{BB962C8B-B14F-4D97-AF65-F5344CB8AC3E}">
        <p14:creationId xmlns:p14="http://schemas.microsoft.com/office/powerpoint/2010/main" xmlns="" val="17673792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813619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Implication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p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q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1447800"/>
            <a:ext cx="4572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implication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q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the proposition that is false when p is true and q is false, and true otherwise.  In this implication p is called the hypothesis (or antecedent or premise) and q is called the conclusion(or consequence).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981200"/>
            <a:ext cx="3429000" cy="3738563"/>
            <a:chOff x="3360" y="1392"/>
            <a:chExt cx="2160" cy="2355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3360" y="1392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3800" name="Line 6"/>
            <p:cNvSpPr>
              <a:spLocks noChangeShapeType="1"/>
            </p:cNvSpPr>
            <p:nvPr/>
          </p:nvSpPr>
          <p:spPr bwMode="auto">
            <a:xfrm>
              <a:off x="3360" y="2067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>
              <a:off x="4464" y="2067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3360" y="2595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3408" y="1392"/>
              <a:ext cx="201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  The Truth Table for the        Implication of </a:t>
              </a:r>
              <a:r>
                <a:rPr lang="en-US" dirty="0" err="1">
                  <a:latin typeface="Verdana" pitchFamily="34" charset="0"/>
                </a:rPr>
                <a:t>p</a:t>
              </a:r>
              <a:r>
                <a:rPr lang="en-US" dirty="0" err="1">
                  <a:latin typeface="Verdana" pitchFamily="34" charset="0"/>
                  <a:sym typeface="Symbol" pitchFamily="18" charset="2"/>
                </a:rPr>
                <a:t>q</a:t>
              </a:r>
              <a:r>
                <a:rPr lang="en-US" dirty="0">
                  <a:latin typeface="Verdana" pitchFamily="34" charset="0"/>
                  <a:sym typeface="Symbol" pitchFamily="18" charset="2"/>
                </a:rPr>
                <a:t>.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3456" y="2163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q</a:t>
              </a:r>
              <a:endParaRPr lang="en-US" sz="2400"/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3504" y="2640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F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T</a:t>
              </a:r>
            </a:p>
          </p:txBody>
        </p:sp>
      </p:grp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5029200" y="4724400"/>
            <a:ext cx="3886200" cy="12192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7" name="Rectangle 13"/>
          <p:cNvSpPr>
            <a:spLocks noChangeArrowheads="1"/>
          </p:cNvSpPr>
          <p:nvPr/>
        </p:nvSpPr>
        <p:spPr bwMode="auto">
          <a:xfrm>
            <a:off x="5029200" y="4267200"/>
            <a:ext cx="3810000" cy="4572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51820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 animBg="1"/>
      <p:bldP spid="1699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3181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Implications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33400" y="1828800"/>
            <a:ext cx="3810000" cy="3810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p, then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implies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</a:t>
            </a:r>
            <a:r>
              <a:rPr lang="en-US" altLang="en-US" sz="2200" dirty="0" err="1">
                <a:latin typeface="Verdana" pitchFamily="34" charset="0"/>
              </a:rPr>
              <a:t>p,q</a:t>
            </a: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only if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is sufficient for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if p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whenever p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is necessary for p</a:t>
            </a:r>
          </a:p>
        </p:txBody>
      </p:sp>
    </p:spTree>
    <p:extLst>
      <p:ext uri="{BB962C8B-B14F-4D97-AF65-F5344CB8AC3E}">
        <p14:creationId xmlns:p14="http://schemas.microsoft.com/office/powerpoint/2010/main" xmlns="" val="9283956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Related Implications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82688" y="2017713"/>
            <a:ext cx="2362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Converse of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en-US" sz="2200" dirty="0">
                <a:latin typeface="Verdana" pitchFamily="34" charset="0"/>
              </a:rPr>
              <a:t> q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is 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q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 p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45088" y="2017713"/>
            <a:ext cx="3429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Contrapositive  of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en-US" sz="2200" dirty="0">
                <a:latin typeface="Verdana" pitchFamily="34" charset="0"/>
              </a:rPr>
              <a:t> q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is the proposition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q  p</a:t>
            </a:r>
          </a:p>
        </p:txBody>
      </p:sp>
    </p:spTree>
    <p:extLst>
      <p:ext uri="{BB962C8B-B14F-4D97-AF65-F5344CB8AC3E}">
        <p14:creationId xmlns:p14="http://schemas.microsoft.com/office/powerpoint/2010/main" xmlns="" val="7442742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Verdana" pitchFamily="34" charset="0"/>
              </a:rPr>
              <a:t>Examples of Implications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419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“If this lecture ends, then the sun will rise tomorrow.” True or False?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“If Tuesday is a day of the week, then week has 8 days.” True or False?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7239000" y="1447800"/>
            <a:ext cx="914400" cy="47307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447800" y="2667000"/>
            <a:ext cx="1066800" cy="47307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0078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nimBg="1"/>
      <p:bldP spid="1730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181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Biconditional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 Equivalence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" y="1600200"/>
            <a:ext cx="3886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</a:t>
            </a:r>
            <a:r>
              <a:rPr lang="en-US" altLang="en-US" sz="2200" dirty="0" smtClean="0">
                <a:latin typeface="Verdana" pitchFamily="34" charset="0"/>
              </a:rPr>
              <a:t>bi-conditional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q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the proposition that is true when p and q have the same truth values and is false otherwise. “p if and only if q, p is necessary and sufficient for q”.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828800"/>
            <a:ext cx="3429000" cy="3738563"/>
            <a:chOff x="528" y="1440"/>
            <a:chExt cx="2160" cy="2355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528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1632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528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576" y="1584"/>
              <a:ext cx="201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The Truth Table for the </a:t>
              </a:r>
              <a:r>
                <a:rPr lang="en-US" dirty="0" smtClean="0">
                  <a:latin typeface="Verdana" pitchFamily="34" charset="0"/>
                </a:rPr>
                <a:t>bi-conditional </a:t>
              </a:r>
              <a:r>
                <a:rPr lang="en-US" dirty="0" err="1">
                  <a:latin typeface="Verdana" pitchFamily="34" charset="0"/>
                </a:rPr>
                <a:t>p</a:t>
              </a:r>
              <a:r>
                <a:rPr lang="en-US" dirty="0" err="1">
                  <a:latin typeface="Verdana" pitchFamily="34" charset="0"/>
                  <a:sym typeface="Symbol" pitchFamily="18" charset="2"/>
                </a:rPr>
                <a:t>q</a:t>
              </a:r>
              <a:r>
                <a:rPr lang="en-US" dirty="0">
                  <a:latin typeface="Verdana" pitchFamily="34" charset="0"/>
                  <a:sym typeface="Symbol" pitchFamily="18" charset="2"/>
                </a:rPr>
                <a:t>.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624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q</a:t>
              </a:r>
              <a:endParaRPr lang="en-US" sz="2400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672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F</a:t>
              </a:r>
            </a:p>
            <a:p>
              <a:pPr eaLnBrk="0" hangingPunct="0"/>
              <a:r>
                <a:rPr lang="en-US" sz="2400"/>
                <a:t>F      T            F</a:t>
              </a:r>
            </a:p>
            <a:p>
              <a:pPr eaLnBrk="0" hangingPunct="0"/>
              <a:r>
                <a:rPr lang="en-US" sz="2400"/>
                <a:t>F      F           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439488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Foundations of </a:t>
            </a:r>
            <a:r>
              <a:rPr lang="en-US" sz="3600" dirty="0" smtClean="0">
                <a:solidFill>
                  <a:srgbClr val="CC0000"/>
                </a:solidFill>
                <a:latin typeface="Verdana" pitchFamily="34" charset="0"/>
              </a:rPr>
              <a:t>Logic: Overview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98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800" b="1" dirty="0">
                <a:latin typeface="Verdana" pitchFamily="34" charset="0"/>
              </a:rPr>
              <a:t>Propositional logic: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Basic definitions. 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Equivalence rules &amp; derivations.</a:t>
            </a:r>
            <a:r>
              <a:rPr lang="en-US" sz="2800" dirty="0">
                <a:latin typeface="Tahoma" pitchFamily="34" charset="0"/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sz="2800" dirty="0">
              <a:latin typeface="Tahoma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800" b="1" dirty="0">
                <a:latin typeface="Verdana" pitchFamily="34" charset="0"/>
              </a:rPr>
              <a:t>Predicate logic:</a:t>
            </a:r>
            <a:r>
              <a:rPr lang="en-US" sz="3200" dirty="0">
                <a:latin typeface="Tahoma" pitchFamily="34" charset="0"/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Predicates.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Quantified predicate expressions.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Equivalences &amp; derivations.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6813371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2209800" y="1389063"/>
            <a:ext cx="524964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p: You learn the simple things well.</a:t>
            </a:r>
          </a:p>
          <a:p>
            <a:r>
              <a:rPr lang="en-US" sz="2200" dirty="0">
                <a:latin typeface="Verdana" pitchFamily="34" charset="0"/>
              </a:rPr>
              <a:t>q: The difficult things become easy.</a:t>
            </a:r>
          </a:p>
          <a:p>
            <a:endParaRPr lang="en-US" sz="2400" dirty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5334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do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learn the simple things well then the difficult things become easy.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do not learn the simple things well, then the difficult things will not become easy.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5720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The difficult things become easy but you did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learn the simple things well but the difficult things did not become easy.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281781" y="74013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Simple Exercise</a:t>
            </a:r>
          </a:p>
        </p:txBody>
      </p:sp>
    </p:spTree>
    <p:extLst>
      <p:ext uri="{BB962C8B-B14F-4D97-AF65-F5344CB8AC3E}">
        <p14:creationId xmlns:p14="http://schemas.microsoft.com/office/powerpoint/2010/main" xmlns="" val="5306710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81781" y="747713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Solution: Simple Exercise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09800" y="1389063"/>
            <a:ext cx="524964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p: You learn the simple things well.</a:t>
            </a:r>
          </a:p>
          <a:p>
            <a:r>
              <a:rPr lang="en-US" sz="2200" dirty="0">
                <a:latin typeface="Verdana" pitchFamily="34" charset="0"/>
              </a:rPr>
              <a:t>q: The difficult things become easy.</a:t>
            </a:r>
          </a:p>
          <a:p>
            <a:endParaRPr lang="en-US" sz="24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334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do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learn the simple things well then the difficult things become easy.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do not learn the simple things well, then the difficult things will not become easy.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The difficult things become easy but you did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learn the simple things well but the difficult things did not become easy.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733800" y="2667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ym typeface="Symbol" pitchFamily="18" charset="2"/>
              </a:rPr>
              <a:t>p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1981200" y="4038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</a:t>
            </a:r>
            <a:r>
              <a:rPr lang="en-US" altLang="en-US" sz="2000" b="1">
                <a:sym typeface="Symbol" pitchFamily="18" charset="2"/>
              </a:rPr>
              <a:t>q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1676400" y="5867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ym typeface="Symbol" pitchFamily="18" charset="2"/>
              </a:rPr>
              <a:t>p  q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5791200" y="5638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 </a:t>
            </a:r>
            <a:r>
              <a:rPr lang="en-US" altLang="en-US" sz="2000" b="1">
                <a:sym typeface="Symbol" pitchFamily="18" charset="2"/>
              </a:rPr>
              <a:t> q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6096000" y="3733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q </a:t>
            </a:r>
            <a:r>
              <a:rPr lang="en-US" altLang="en-US" sz="2000" b="1">
                <a:sym typeface="Symbol" pitchFamily="18" charset="2"/>
              </a:rPr>
              <a:t> p</a:t>
            </a:r>
            <a:endParaRPr lang="en-US" sz="2000" b="1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0832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utoUpdateAnimBg="0"/>
      <p:bldP spid="176135" grpId="0" autoUpdateAnimBg="0"/>
      <p:bldP spid="176136" grpId="0" autoUpdateAnimBg="0"/>
      <p:bldP spid="176137" grpId="0" autoUpdateAnimBg="0"/>
      <p:bldP spid="1761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Good notation greatly facilitates clear thinking, intuition, and insight. It </a:t>
            </a:r>
            <a:r>
              <a:rPr lang="en-US" sz="2200" dirty="0" smtClean="0">
                <a:latin typeface="Verdana" pitchFamily="34" charset="0"/>
              </a:rPr>
              <a:t>removes the irrelevant </a:t>
            </a:r>
            <a:r>
              <a:rPr lang="en-US" sz="2200" dirty="0">
                <a:latin typeface="Verdana" pitchFamily="34" charset="0"/>
              </a:rPr>
              <a:t>to help us see true relationships that would otherwise be </a:t>
            </a:r>
            <a:r>
              <a:rPr lang="en-US" sz="2200" dirty="0" smtClean="0">
                <a:latin typeface="Verdana" pitchFamily="34" charset="0"/>
              </a:rPr>
              <a:t>invisible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Good manipulation skills allow us to proceed from one conclusion to the next quickly, confidently, and verifiably. 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46719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" y="1066800"/>
            <a:ext cx="8991600" cy="5334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743200" y="228600"/>
            <a:ext cx="3800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The Real World</a:t>
            </a:r>
            <a:r>
              <a:rPr lang="en-US" sz="4000">
                <a:solidFill>
                  <a:schemeClr val="tx2"/>
                </a:solidFill>
                <a:latin typeface="Times" charset="0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3595688"/>
            <a:ext cx="111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800" b="1" i="1" dirty="0">
                <a:latin typeface="Times New Roman" pitchFamily="18" charset="0"/>
              </a:rPr>
              <a:t>Model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24000" y="419100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Sentences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754813" y="4114800"/>
            <a:ext cx="110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Sentence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4495800" y="1662113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Follows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1676400" y="38100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2514600" y="3962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1752600" y="3200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2590800" y="3200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04913"/>
            <a:ext cx="1524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3733800" y="3505200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Entails</a:t>
            </a:r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3733800" y="5334000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Derives</a:t>
            </a: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7115175" y="35052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0" y="914400"/>
            <a:ext cx="4438650" cy="2133600"/>
            <a:chOff x="389" y="480"/>
            <a:chExt cx="2796" cy="1344"/>
          </a:xfrm>
        </p:grpSpPr>
        <p:pic>
          <p:nvPicPr>
            <p:cNvPr id="10287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816"/>
              <a:ext cx="270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8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720"/>
              <a:ext cx="77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9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480"/>
              <a:ext cx="59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0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" y="1008"/>
              <a:ext cx="955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1" name="Picture 2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344"/>
              <a:ext cx="77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57" name="Group 22"/>
          <p:cNvGrpSpPr>
            <a:grpSpLocks/>
          </p:cNvGrpSpPr>
          <p:nvPr/>
        </p:nvGrpSpPr>
        <p:grpSpPr bwMode="auto">
          <a:xfrm>
            <a:off x="8288338" y="4267200"/>
            <a:ext cx="550862" cy="914400"/>
            <a:chOff x="5221" y="2688"/>
            <a:chExt cx="347" cy="576"/>
          </a:xfrm>
        </p:grpSpPr>
        <p:sp>
          <p:nvSpPr>
            <p:cNvPr id="10285" name="Text Box 23"/>
            <p:cNvSpPr txBox="1">
              <a:spLocks noChangeArrowheads="1"/>
            </p:cNvSpPr>
            <p:nvPr/>
          </p:nvSpPr>
          <p:spPr bwMode="auto">
            <a:xfrm rot="16200000" flipV="1">
              <a:off x="5075" y="2851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Syntax</a:t>
              </a:r>
            </a:p>
          </p:txBody>
        </p:sp>
        <p:sp>
          <p:nvSpPr>
            <p:cNvPr id="10286" name="AutoShape 24"/>
            <p:cNvSpPr>
              <a:spLocks noChangeArrowheads="1"/>
            </p:cNvSpPr>
            <p:nvPr/>
          </p:nvSpPr>
          <p:spPr bwMode="auto">
            <a:xfrm flipH="1">
              <a:off x="5424" y="2688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3399"/>
                </a:gs>
                <a:gs pos="100000">
                  <a:srgbClr val="FF9933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258" name="Group 25"/>
          <p:cNvGrpSpPr>
            <a:grpSpLocks/>
          </p:cNvGrpSpPr>
          <p:nvPr/>
        </p:nvGrpSpPr>
        <p:grpSpPr bwMode="auto">
          <a:xfrm flipV="1">
            <a:off x="304800" y="2362200"/>
            <a:ext cx="549275" cy="1214438"/>
            <a:chOff x="1680" y="1635"/>
            <a:chExt cx="346" cy="765"/>
          </a:xfrm>
        </p:grpSpPr>
        <p:sp>
          <p:nvSpPr>
            <p:cNvPr id="10283" name="Text Box 26"/>
            <p:cNvSpPr txBox="1">
              <a:spLocks noChangeArrowheads="1"/>
            </p:cNvSpPr>
            <p:nvPr/>
          </p:nvSpPr>
          <p:spPr bwMode="auto">
            <a:xfrm rot="5400000" flipH="1" flipV="1">
              <a:off x="1518" y="1893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Semantics</a:t>
              </a:r>
            </a:p>
          </p:txBody>
        </p:sp>
        <p:sp>
          <p:nvSpPr>
            <p:cNvPr id="10284" name="AutoShape 27"/>
            <p:cNvSpPr>
              <a:spLocks noChangeArrowheads="1"/>
            </p:cNvSpPr>
            <p:nvPr/>
          </p:nvSpPr>
          <p:spPr bwMode="auto">
            <a:xfrm>
              <a:off x="1680" y="1730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9933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cxnSp>
        <p:nvCxnSpPr>
          <p:cNvPr id="10259" name="AutoShape 28"/>
          <p:cNvCxnSpPr>
            <a:cxnSpLocks noChangeShapeType="1"/>
            <a:stCxn id="10250" idx="3"/>
            <a:endCxn id="10248" idx="0"/>
          </p:cNvCxnSpPr>
          <p:nvPr/>
        </p:nvCxnSpPr>
        <p:spPr bwMode="auto">
          <a:xfrm>
            <a:off x="1895475" y="3581400"/>
            <a:ext cx="19050" cy="2286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0" name="AutoShape 29"/>
          <p:cNvCxnSpPr>
            <a:cxnSpLocks noChangeShapeType="1"/>
            <a:stCxn id="10249" idx="2"/>
            <a:endCxn id="10248" idx="5"/>
          </p:cNvCxnSpPr>
          <p:nvPr/>
        </p:nvCxnSpPr>
        <p:spPr bwMode="auto">
          <a:xfrm flipH="1" flipV="1">
            <a:off x="2057400" y="3952875"/>
            <a:ext cx="457200" cy="24765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1" name="AutoShape 30"/>
          <p:cNvCxnSpPr>
            <a:cxnSpLocks noChangeShapeType="1"/>
            <a:stCxn id="10251" idx="3"/>
            <a:endCxn id="10249" idx="0"/>
          </p:cNvCxnSpPr>
          <p:nvPr/>
        </p:nvCxnSpPr>
        <p:spPr bwMode="auto">
          <a:xfrm>
            <a:off x="2733675" y="3581400"/>
            <a:ext cx="19050" cy="3810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2" name="AutoShape 31"/>
          <p:cNvCxnSpPr>
            <a:cxnSpLocks noChangeShapeType="1"/>
            <a:stCxn id="10251" idx="2"/>
            <a:endCxn id="10250" idx="5"/>
          </p:cNvCxnSpPr>
          <p:nvPr/>
        </p:nvCxnSpPr>
        <p:spPr bwMode="auto">
          <a:xfrm flipH="1" flipV="1">
            <a:off x="2133600" y="3343275"/>
            <a:ext cx="457200" cy="9525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3" name="AutoShape 32"/>
          <p:cNvCxnSpPr>
            <a:cxnSpLocks noChangeShapeType="1"/>
            <a:stCxn id="10251" idx="3"/>
            <a:endCxn id="10248" idx="5"/>
          </p:cNvCxnSpPr>
          <p:nvPr/>
        </p:nvCxnSpPr>
        <p:spPr bwMode="auto">
          <a:xfrm flipH="1">
            <a:off x="2057400" y="3581400"/>
            <a:ext cx="676275" cy="371475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4" name="Text Box 33"/>
          <p:cNvSpPr txBox="1">
            <a:spLocks noChangeArrowheads="1"/>
          </p:cNvSpPr>
          <p:nvPr/>
        </p:nvSpPr>
        <p:spPr bwMode="auto">
          <a:xfrm>
            <a:off x="0" y="5257800"/>
            <a:ext cx="1409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800" b="1" i="1" dirty="0">
                <a:latin typeface="Times New Roman" pitchFamily="18" charset="0"/>
              </a:rPr>
              <a:t>Symbols</a:t>
            </a:r>
          </a:p>
        </p:txBody>
      </p:sp>
      <p:sp>
        <p:nvSpPr>
          <p:cNvPr id="10265" name="Text Box 34"/>
          <p:cNvSpPr txBox="1">
            <a:spLocks noChangeArrowheads="1"/>
          </p:cNvSpPr>
          <p:nvPr/>
        </p:nvSpPr>
        <p:spPr bwMode="auto">
          <a:xfrm>
            <a:off x="1447800" y="6096000"/>
            <a:ext cx="1757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Symbol Strings</a:t>
            </a:r>
          </a:p>
        </p:txBody>
      </p:sp>
      <p:sp>
        <p:nvSpPr>
          <p:cNvPr id="10266" name="Rectangle 35"/>
          <p:cNvSpPr>
            <a:spLocks noChangeArrowheads="1"/>
          </p:cNvSpPr>
          <p:nvPr/>
        </p:nvSpPr>
        <p:spPr bwMode="auto">
          <a:xfrm>
            <a:off x="1600200" y="55626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7" name="Rectangle 36"/>
          <p:cNvSpPr>
            <a:spLocks noChangeArrowheads="1"/>
          </p:cNvSpPr>
          <p:nvPr/>
        </p:nvSpPr>
        <p:spPr bwMode="auto">
          <a:xfrm>
            <a:off x="2438400" y="5715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8" name="Rectangle 37"/>
          <p:cNvSpPr>
            <a:spLocks noChangeArrowheads="1"/>
          </p:cNvSpPr>
          <p:nvPr/>
        </p:nvSpPr>
        <p:spPr bwMode="auto">
          <a:xfrm>
            <a:off x="1676400" y="4953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9" name="Rectangle 38"/>
          <p:cNvSpPr>
            <a:spLocks noChangeArrowheads="1"/>
          </p:cNvSpPr>
          <p:nvPr/>
        </p:nvSpPr>
        <p:spPr bwMode="auto">
          <a:xfrm>
            <a:off x="2514600" y="4953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cxnSp>
        <p:nvCxnSpPr>
          <p:cNvPr id="10270" name="AutoShape 39"/>
          <p:cNvCxnSpPr>
            <a:cxnSpLocks noChangeShapeType="1"/>
            <a:stCxn id="10268" idx="2"/>
            <a:endCxn id="10266" idx="0"/>
          </p:cNvCxnSpPr>
          <p:nvPr/>
        </p:nvCxnSpPr>
        <p:spPr bwMode="auto">
          <a:xfrm flipH="1">
            <a:off x="1790700" y="5372100"/>
            <a:ext cx="76200" cy="1524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1" name="AutoShape 40"/>
          <p:cNvCxnSpPr>
            <a:cxnSpLocks noChangeShapeType="1"/>
            <a:stCxn id="10267" idx="1"/>
            <a:endCxn id="10266" idx="3"/>
          </p:cNvCxnSpPr>
          <p:nvPr/>
        </p:nvCxnSpPr>
        <p:spPr bwMode="auto">
          <a:xfrm flipH="1" flipV="1">
            <a:off x="2019300" y="5753100"/>
            <a:ext cx="381000" cy="1524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2" name="AutoShape 41"/>
          <p:cNvCxnSpPr>
            <a:cxnSpLocks noChangeShapeType="1"/>
            <a:stCxn id="10269" idx="2"/>
            <a:endCxn id="10267" idx="0"/>
          </p:cNvCxnSpPr>
          <p:nvPr/>
        </p:nvCxnSpPr>
        <p:spPr bwMode="auto">
          <a:xfrm flipH="1">
            <a:off x="2628900" y="5372100"/>
            <a:ext cx="76200" cy="3048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3" name="AutoShape 42"/>
          <p:cNvCxnSpPr>
            <a:cxnSpLocks noChangeShapeType="1"/>
            <a:stCxn id="10269" idx="1"/>
            <a:endCxn id="10268" idx="3"/>
          </p:cNvCxnSpPr>
          <p:nvPr/>
        </p:nvCxnSpPr>
        <p:spPr bwMode="auto">
          <a:xfrm flipH="1">
            <a:off x="2095500" y="5143500"/>
            <a:ext cx="381000" cy="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4" name="AutoShape 43"/>
          <p:cNvCxnSpPr>
            <a:cxnSpLocks noChangeShapeType="1"/>
            <a:stCxn id="10269" idx="2"/>
            <a:endCxn id="10266" idx="3"/>
          </p:cNvCxnSpPr>
          <p:nvPr/>
        </p:nvCxnSpPr>
        <p:spPr bwMode="auto">
          <a:xfrm flipH="1">
            <a:off x="2019300" y="5372100"/>
            <a:ext cx="685800" cy="3810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75" name="Text Box 44"/>
          <p:cNvSpPr txBox="1">
            <a:spLocks noChangeArrowheads="1"/>
          </p:cNvSpPr>
          <p:nvPr/>
        </p:nvSpPr>
        <p:spPr bwMode="auto">
          <a:xfrm>
            <a:off x="6477000" y="5851525"/>
            <a:ext cx="165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Symbol String</a:t>
            </a:r>
          </a:p>
        </p:txBody>
      </p:sp>
      <p:sp>
        <p:nvSpPr>
          <p:cNvPr id="10276" name="Rectangle 45"/>
          <p:cNvSpPr>
            <a:spLocks noChangeArrowheads="1"/>
          </p:cNvSpPr>
          <p:nvPr/>
        </p:nvSpPr>
        <p:spPr bwMode="auto">
          <a:xfrm>
            <a:off x="7115175" y="5241925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277" name="Group 46"/>
          <p:cNvGrpSpPr>
            <a:grpSpLocks/>
          </p:cNvGrpSpPr>
          <p:nvPr/>
        </p:nvGrpSpPr>
        <p:grpSpPr bwMode="auto">
          <a:xfrm flipH="1">
            <a:off x="8305800" y="2438400"/>
            <a:ext cx="549275" cy="1214438"/>
            <a:chOff x="1680" y="1635"/>
            <a:chExt cx="346" cy="765"/>
          </a:xfrm>
        </p:grpSpPr>
        <p:sp>
          <p:nvSpPr>
            <p:cNvPr id="10281" name="Text Box 47"/>
            <p:cNvSpPr txBox="1">
              <a:spLocks noChangeArrowheads="1"/>
            </p:cNvSpPr>
            <p:nvPr/>
          </p:nvSpPr>
          <p:spPr bwMode="auto">
            <a:xfrm rot="5400000" flipH="1" flipV="1">
              <a:off x="1518" y="1893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Semantics</a:t>
              </a:r>
            </a:p>
          </p:txBody>
        </p:sp>
        <p:sp>
          <p:nvSpPr>
            <p:cNvPr id="10282" name="AutoShape 48"/>
            <p:cNvSpPr>
              <a:spLocks noChangeArrowheads="1"/>
            </p:cNvSpPr>
            <p:nvPr/>
          </p:nvSpPr>
          <p:spPr bwMode="auto">
            <a:xfrm>
              <a:off x="1680" y="1730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9933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278" name="Group 49"/>
          <p:cNvGrpSpPr>
            <a:grpSpLocks/>
          </p:cNvGrpSpPr>
          <p:nvPr/>
        </p:nvGrpSpPr>
        <p:grpSpPr bwMode="auto">
          <a:xfrm>
            <a:off x="288925" y="4265613"/>
            <a:ext cx="549275" cy="914400"/>
            <a:chOff x="182" y="2687"/>
            <a:chExt cx="346" cy="576"/>
          </a:xfrm>
        </p:grpSpPr>
        <p:sp>
          <p:nvSpPr>
            <p:cNvPr id="10279" name="Text Box 50"/>
            <p:cNvSpPr txBox="1">
              <a:spLocks noChangeArrowheads="1"/>
            </p:cNvSpPr>
            <p:nvPr/>
          </p:nvSpPr>
          <p:spPr bwMode="auto">
            <a:xfrm rot="16200000" flipH="1">
              <a:off x="132" y="2850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000" i="1" dirty="0">
                  <a:latin typeface="Times New Roman" pitchFamily="18" charset="0"/>
                </a:rPr>
                <a:t>Syntax</a:t>
              </a:r>
            </a:p>
          </p:txBody>
        </p:sp>
        <p:sp>
          <p:nvSpPr>
            <p:cNvPr id="10280" name="AutoShape 51"/>
            <p:cNvSpPr>
              <a:spLocks noChangeArrowheads="1"/>
            </p:cNvSpPr>
            <p:nvPr/>
          </p:nvSpPr>
          <p:spPr bwMode="auto">
            <a:xfrm flipV="1">
              <a:off x="182" y="2687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3399"/>
                </a:gs>
                <a:gs pos="100000">
                  <a:srgbClr val="FF9933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427310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395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Propositional Logic is the logic of compound statements built from simpler statements using Boolean connectives.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</a:t>
            </a:r>
            <a:r>
              <a:rPr lang="en-US" sz="2200" dirty="0" smtClean="0">
                <a:latin typeface="Verdana" pitchFamily="34" charset="0"/>
              </a:rPr>
              <a:t>Basic Applications</a:t>
            </a:r>
            <a:r>
              <a:rPr lang="en-US" sz="2200" dirty="0">
                <a:latin typeface="Verdana" pitchFamily="34" charset="0"/>
              </a:rPr>
              <a:t>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Design of digital electronic circuits.</a:t>
            </a: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Expressing conditions in programs.</a:t>
            </a: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Queries to databases &amp; search engines.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</p:spTree>
    <p:extLst>
      <p:ext uri="{BB962C8B-B14F-4D97-AF65-F5344CB8AC3E}">
        <p14:creationId xmlns:p14="http://schemas.microsoft.com/office/powerpoint/2010/main" xmlns="" val="1901227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 A proposition (p, q, r, …) is simply a statement (i.e., a declarative sentence) with a definite meaning, having a truth value that’s either true (T) or false (F) (never both, neither, or somewhere in between).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        [In probability theory, we assign degrees of certainty to propositions.] i.e.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“It is raining.”  (Given a situation.)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“Beijing is the capital of China.”  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“1 + 2 = 3”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“Who’s there?”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Jim is a Vegetarian.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It is raining.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 err="1">
                <a:latin typeface="Verdana" pitchFamily="34" charset="0"/>
              </a:rPr>
              <a:t>Asad</a:t>
            </a:r>
            <a:r>
              <a:rPr lang="en-US" sz="2200" dirty="0">
                <a:latin typeface="Verdana" pitchFamily="34" charset="0"/>
              </a:rPr>
              <a:t> likes biscuits.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“Just do it!”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“1 + 2”</a:t>
            </a:r>
            <a:endParaRPr lang="en-US" sz="2000" b="1" dirty="0">
              <a:latin typeface="Verdana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705600" y="4267200"/>
            <a:ext cx="1824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These are not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Propositions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H="1">
            <a:off x="3200400" y="4533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>
            <a:off x="2743200" y="4851400"/>
            <a:ext cx="396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>
            <a:off x="2162175" y="5003800"/>
            <a:ext cx="4543425" cy="137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270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  <p:bldP spid="148485" grpId="0" animBg="1"/>
      <p:bldP spid="148486" grpId="0" animBg="1"/>
      <p:bldP spid="1484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Truth Values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8534400" cy="3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Every Proposition may be associated with a truth value.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In propositional logic there are two possible truth values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that is True or False.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The truth value of a proposition may change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according to when it is stated.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0792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7200" y="990600"/>
            <a:ext cx="807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Representation 1			World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			A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			B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ON(A,B) T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r>
              <a:rPr lang="en-US" altLang="en-US" sz="2800" dirty="0">
                <a:latin typeface="Frutiger 57Cn" charset="0"/>
              </a:rPr>
              <a:t>ON(A,B) F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endParaRPr lang="en-US" altLang="en-US" sz="2800" dirty="0">
              <a:latin typeface="Frutiger 57Cn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ON(A,B)  F	</a:t>
            </a:r>
            <a:r>
              <a:rPr lang="en-US" altLang="en-US" sz="3200" dirty="0">
                <a:latin typeface="Frutiger 57Cn" charset="0"/>
              </a:rPr>
              <a:t>A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r>
              <a:rPr lang="en-US" altLang="en-US" sz="2800" dirty="0">
                <a:latin typeface="Frutiger 57Cn" charset="0"/>
              </a:rPr>
              <a:t>ON(A,B)  T 	</a:t>
            </a:r>
            <a:r>
              <a:rPr lang="en-US" altLang="en-US" sz="3200" dirty="0">
                <a:latin typeface="Frutiger 57Cn" charset="0"/>
              </a:rPr>
              <a:t>B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3200" dirty="0">
                <a:latin typeface="Frutiger 57Cn" charset="0"/>
              </a:rPr>
              <a:t>						</a:t>
            </a:r>
            <a:endParaRPr lang="en-US" altLang="en-US" sz="2800" dirty="0">
              <a:latin typeface="Frutiger 57Cn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4495800" y="1524000"/>
            <a:ext cx="0" cy="4953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457200" y="44196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86400" y="28194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 descr="Light upward diagonal"/>
          <p:cNvSpPr>
            <a:spLocks noChangeArrowheads="1"/>
          </p:cNvSpPr>
          <p:nvPr/>
        </p:nvSpPr>
        <p:spPr bwMode="auto">
          <a:xfrm>
            <a:off x="5486400" y="3429000"/>
            <a:ext cx="609600" cy="609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3581400" y="41148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581400" y="25146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505200" y="30480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733800" y="3200400"/>
            <a:ext cx="3103563" cy="2492375"/>
          </a:xfrm>
          <a:custGeom>
            <a:avLst/>
            <a:gdLst>
              <a:gd name="T0" fmla="*/ 0 w 1955"/>
              <a:gd name="T1" fmla="*/ 2492375 h 1570"/>
              <a:gd name="T2" fmla="*/ 3000376 w 1955"/>
              <a:gd name="T3" fmla="*/ 1792288 h 1570"/>
              <a:gd name="T4" fmla="*/ 3103563 w 1955"/>
              <a:gd name="T5" fmla="*/ 1392237 h 1570"/>
              <a:gd name="T6" fmla="*/ 3040063 w 1955"/>
              <a:gd name="T7" fmla="*/ 993775 h 1570"/>
              <a:gd name="T8" fmla="*/ 2420938 w 1955"/>
              <a:gd name="T9" fmla="*/ 0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5"/>
              <a:gd name="T16" fmla="*/ 0 h 1570"/>
              <a:gd name="T17" fmla="*/ 1955 w 1955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5" h="1570">
                <a:moveTo>
                  <a:pt x="0" y="1570"/>
                </a:moveTo>
                <a:lnTo>
                  <a:pt x="1890" y="1129"/>
                </a:lnTo>
                <a:lnTo>
                  <a:pt x="1955" y="877"/>
                </a:lnTo>
                <a:lnTo>
                  <a:pt x="1915" y="626"/>
                </a:lnTo>
                <a:lnTo>
                  <a:pt x="15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47905" y="703928"/>
            <a:ext cx="7597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Truth depends on Interpretation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8357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</TotalTime>
  <Words>1492</Words>
  <Application>Microsoft Office PowerPoint</Application>
  <PresentationFormat>On-screen Show (4:3)</PresentationFormat>
  <Paragraphs>325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GLOBAL</vt:lpstr>
      <vt:lpstr>Propositional Logic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Examples of Implications</vt:lpstr>
      <vt:lpstr>Slide 29</vt:lpstr>
      <vt:lpstr>Slide 30</vt:lpstr>
      <vt:lpstr>Slide 31</vt:lpstr>
    </vt:vector>
  </TitlesOfParts>
  <Company>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STQE</dc:title>
  <dc:creator>S</dc:creator>
  <cp:lastModifiedBy>Asad Rao</cp:lastModifiedBy>
  <cp:revision>880</cp:revision>
  <cp:lastPrinted>1601-01-01T00:00:00Z</cp:lastPrinted>
  <dcterms:created xsi:type="dcterms:W3CDTF">2001-12-25T11:21:58Z</dcterms:created>
  <dcterms:modified xsi:type="dcterms:W3CDTF">2013-02-16T14:11:01Z</dcterms:modified>
</cp:coreProperties>
</file>