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70" r:id="rId1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jeev Nagpal" initials="R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FFFF99"/>
    <a:srgbClr val="C0C0C0"/>
    <a:srgbClr val="5F5F5F"/>
    <a:srgbClr val="8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8172" autoAdjust="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839F1C17-BA90-41F6-B9BF-AD9D3C1FC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145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BF027A79-B3CA-491D-B65C-2C0F8277A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0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22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261123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24" name="Group 4"/>
            <p:cNvGrpSpPr>
              <a:grpSpLocks/>
            </p:cNvGrpSpPr>
            <p:nvPr userDrawn="1"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61125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126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61127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8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29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0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1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2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3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4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5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6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7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8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39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0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1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2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3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4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5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6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7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8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49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0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1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2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3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4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5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6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7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8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59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0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1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2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3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4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5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6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7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8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69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0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1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2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3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4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5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6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7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8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79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0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1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2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83" name="Group 63"/>
              <p:cNvGrpSpPr>
                <a:grpSpLocks/>
              </p:cNvGrpSpPr>
              <p:nvPr userDrawn="1"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61184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5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6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7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8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89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0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1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2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3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4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1195" name="Group 75"/>
              <p:cNvGrpSpPr>
                <a:grpSpLocks/>
              </p:cNvGrpSpPr>
              <p:nvPr userDrawn="1"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61196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7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8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199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0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1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2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3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4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5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6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7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8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09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1210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1211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</p:spPr>
        </p:pic>
      </p:grpSp>
      <p:sp>
        <p:nvSpPr>
          <p:cNvPr id="261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1214" name="Rectangle 9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1215" name="Rectangle 95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261216" name="Rectangle 9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A792B5-6428-4E07-871B-D782BA0D5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5853-3417-48DC-9F23-D425A4A2C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05316-DBE5-41D4-8D57-37F5D9A97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CF59D-A468-4C11-BDB2-5EFC62CCE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228D-0C79-4D33-A8CF-D64AC7304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5AA64-60A1-4357-B571-3AD1DA9DC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E86B-76D2-4983-8EEF-56C1A54E1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66DB-7036-42BF-8306-808D9DBA6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BF297-E164-42BC-B419-033A9242FC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9938A-225A-4211-B5D9-E39765B6E4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D0D47-DE19-4E3E-9533-40E624DDC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smtClean="0"/>
              <a:t>Jan 31, 2002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r>
              <a:rPr lang="en-US" smtClean="0"/>
              <a:t>Reference to Protege Tutorial</a:t>
            </a:r>
            <a:endParaRPr lang="en-US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AA724AFB-A66E-4FEB-B19B-4EF8A3402B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60103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260104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260105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0106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260107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26010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0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1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2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3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4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5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164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260165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6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7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8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69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0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1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2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3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4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5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6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7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8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79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0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1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2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3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4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5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6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7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8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89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0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1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2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3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4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5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6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7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8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199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0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1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2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3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4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5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0206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0207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260208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09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0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1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2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3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4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5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6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7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8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19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0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1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2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3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4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5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6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7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28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0229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260230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1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2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3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4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5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6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7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8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39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0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1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2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3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4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5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6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7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8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49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0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1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2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3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254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260255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033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Logical Equivalence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An important technique in proofs is to replace a statement with another statement that is “logically equivalent.”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Tautology: compound proposition that is always true regardless of the truth values of the propositions in it.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Contradiction: Compound proposition that is always false regardless of the truth values of the propositions in it.</a:t>
            </a:r>
          </a:p>
        </p:txBody>
      </p:sp>
    </p:spTree>
    <p:extLst>
      <p:ext uri="{BB962C8B-B14F-4D97-AF65-F5344CB8AC3E}">
        <p14:creationId xmlns="" xmlns:p14="http://schemas.microsoft.com/office/powerpoint/2010/main" val="39859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785044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Distribution Law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74676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p   q   r    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   </a:t>
            </a:r>
            <a:r>
              <a:rPr lang="en-US" altLang="en-US" sz="2400" dirty="0"/>
              <a:t>p</a:t>
            </a:r>
            <a:r>
              <a:rPr lang="en-US" altLang="en-US" sz="2400" dirty="0">
                <a:sym typeface="Symbol" pitchFamily="18" charset="2"/>
              </a:rPr>
              <a:t>(</a:t>
            </a:r>
            <a:r>
              <a:rPr lang="en-US" altLang="en-US" sz="2400" dirty="0" err="1">
                <a:sym typeface="Symbol" pitchFamily="18" charset="2"/>
              </a:rPr>
              <a:t>qr</a:t>
            </a:r>
            <a:r>
              <a:rPr lang="en-US" altLang="en-US" sz="2400" dirty="0">
                <a:sym typeface="Symbol" pitchFamily="18" charset="2"/>
              </a:rPr>
              <a:t>)   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    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    (</a:t>
            </a:r>
            <a:r>
              <a:rPr lang="en-US" altLang="en-US" sz="2400" dirty="0" err="1">
                <a:sym typeface="Symbol" pitchFamily="18" charset="2"/>
              </a:rPr>
              <a:t>pq</a:t>
            </a:r>
            <a:r>
              <a:rPr lang="en-US" altLang="en-US" sz="2400" dirty="0">
                <a:sym typeface="Symbol" pitchFamily="18" charset="2"/>
              </a:rPr>
              <a:t>)(</a:t>
            </a:r>
            <a:r>
              <a:rPr lang="en-US" altLang="en-US" sz="2400" dirty="0" err="1">
                <a:sym typeface="Symbol" pitchFamily="18" charset="2"/>
              </a:rPr>
              <a:t>pr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T      F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T  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T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T  F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T        F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T      F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 sz="2400" dirty="0">
                <a:sym typeface="Symbol" pitchFamily="18" charset="2"/>
              </a:rPr>
              <a:t>F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           </a:t>
            </a:r>
            <a:r>
              <a:rPr lang="en-US" altLang="en-US" sz="2400" dirty="0" err="1">
                <a:sym typeface="Symbol" pitchFamily="18" charset="2"/>
              </a:rPr>
              <a:t>F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286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8956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953000" y="2133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791200" y="2209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57200" y="25146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2933700" y="19812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5867400" y="21336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62000" y="1576388"/>
            <a:ext cx="62960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that: 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 (q  r)  (p  q)  (p  r)</a:t>
            </a:r>
          </a:p>
        </p:txBody>
      </p:sp>
    </p:spTree>
    <p:extLst>
      <p:ext uri="{BB962C8B-B14F-4D97-AF65-F5344CB8AC3E}">
        <p14:creationId xmlns="" xmlns:p14="http://schemas.microsoft.com/office/powerpoint/2010/main" val="1281731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8" grpId="0" animBg="1"/>
      <p:bldP spid="1863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Prove: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p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q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(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pq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  (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qp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1905000"/>
            <a:ext cx="8001000" cy="403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</a:rPr>
              <a:t>p	q	</a:t>
            </a:r>
            <a:r>
              <a:rPr lang="en-US" altLang="en-US" sz="3200" dirty="0" err="1">
                <a:latin typeface="Frutiger 57Cn" charset="0"/>
              </a:rPr>
              <a:t>p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q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   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	  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pq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)(</a:t>
            </a:r>
            <a:r>
              <a:rPr lang="en-US" altLang="en-US" sz="3200" dirty="0" err="1">
                <a:latin typeface="Frutiger 57Cn" charset="0"/>
                <a:sym typeface="Symbol" pitchFamily="18" charset="2"/>
              </a:rPr>
              <a:t>qp</a:t>
            </a:r>
            <a:r>
              <a:rPr lang="en-US" altLang="en-US" sz="3200" dirty="0">
                <a:latin typeface="Frutiger 57Cn" charset="0"/>
                <a:sym typeface="Symbol" pitchFamily="18" charset="2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T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T	F	F	  F	     T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T	F	  T	     F		        F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3200" dirty="0">
                <a:latin typeface="Frutiger 57Cn" charset="0"/>
                <a:sym typeface="Symbol" pitchFamily="18" charset="2"/>
              </a:rPr>
              <a:t>F	F	T	  T	     T		        T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altLang="en-US" sz="3200" dirty="0">
              <a:latin typeface="Frutiger 57Cn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en-US" sz="2400" b="1" dirty="0">
                <a:latin typeface="Frutiger 57Cn" charset="0"/>
                <a:sym typeface="Symbol" pitchFamily="18" charset="2"/>
              </a:rPr>
              <a:t>We call this </a:t>
            </a:r>
            <a:r>
              <a:rPr lang="en-US" altLang="en-US" sz="2400" b="1" dirty="0" smtClean="0">
                <a:latin typeface="Frutiger 57Cn" charset="0"/>
                <a:sym typeface="Symbol" pitchFamily="18" charset="2"/>
              </a:rPr>
              <a:t>bi-conditional </a:t>
            </a:r>
            <a:r>
              <a:rPr lang="en-US" altLang="en-US" sz="2400" b="1" dirty="0">
                <a:latin typeface="Frutiger 57Cn" charset="0"/>
                <a:sym typeface="Symbol" pitchFamily="18" charset="2"/>
              </a:rPr>
              <a:t>equivalence.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447800" y="2057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2590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3733800" y="1981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953000" y="1981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18288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362700" y="4724400"/>
            <a:ext cx="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3400" y="2514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911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7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3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14400" y="7239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Logical Equivalences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33400" y="1549400"/>
            <a:ext cx="7808804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pT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		Identity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pT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T;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pF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F		Domination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p;   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p   		Idempotent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(p)  p				Double Negation Law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;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  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		Commutative Laws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 r  p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);                 Associative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 r  p 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      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720840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914400" y="826729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List of Equivalences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57200" y="2006600"/>
            <a:ext cx="8157298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		Distribution Laws</a:t>
            </a:r>
          </a:p>
          <a:p>
            <a:r>
              <a:rPr lang="en-US" sz="2200" dirty="0">
                <a:latin typeface="Verdana" pitchFamily="34" charset="0"/>
              </a:rPr>
              <a:t>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qr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 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)(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pr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 q)			De Morgan’s Laws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)(p  q)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					</a:t>
            </a: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 p  T				Tautology</a:t>
            </a:r>
          </a:p>
          <a:p>
            <a:endParaRPr lang="en-US" sz="2200" dirty="0">
              <a:latin typeface="Verdana" pitchFamily="34" charset="0"/>
              <a:sym typeface="Symbol" pitchFamily="18" charset="2"/>
            </a:endParaRPr>
          </a:p>
          <a:p>
            <a:r>
              <a:rPr lang="en-US" sz="2200" dirty="0">
                <a:latin typeface="Verdana" pitchFamily="34" charset="0"/>
                <a:sym typeface="Symbol" pitchFamily="18" charset="2"/>
              </a:rPr>
              <a:t>p  p  F				Contradiction</a:t>
            </a:r>
          </a:p>
          <a:p>
            <a:endParaRPr lang="en-US" sz="2200" dirty="0">
              <a:latin typeface="Verdana" pitchFamily="34" charset="0"/>
            </a:endParaRPr>
          </a:p>
          <a:p>
            <a:r>
              <a:rPr lang="en-US" sz="2200" dirty="0">
                <a:latin typeface="Verdana" pitchFamily="34" charset="0"/>
              </a:rPr>
              <a:t>(</a:t>
            </a:r>
            <a:r>
              <a:rPr lang="en-US" sz="2200" dirty="0" err="1">
                <a:latin typeface="Verdana" pitchFamily="34" charset="0"/>
              </a:rPr>
              <a:t>p</a:t>
            </a:r>
            <a:r>
              <a:rPr lang="en-US" sz="2200" dirty="0" err="1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  (p  q)			Implication Equivalence</a:t>
            </a:r>
          </a:p>
        </p:txBody>
      </p:sp>
    </p:spTree>
    <p:extLst>
      <p:ext uri="{BB962C8B-B14F-4D97-AF65-F5344CB8AC3E}">
        <p14:creationId xmlns="" xmlns:p14="http://schemas.microsoft.com/office/powerpoint/2010/main" val="71318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Inverse, Converse, Contrapositive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600200"/>
            <a:ext cx="7772400" cy="449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400" dirty="0">
                <a:latin typeface="Verdana" pitchFamily="34" charset="0"/>
              </a:rPr>
              <a:t>Some terminology: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inverse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¬q.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The converse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  <a:sym typeface="Symbol" pitchFamily="18" charset="2"/>
              </a:rPr>
              <a:t>The contrapositive of </a:t>
            </a:r>
            <a:r>
              <a:rPr lang="en-US" sz="2400" dirty="0">
                <a:latin typeface="Verdana" pitchFamily="34" charset="0"/>
              </a:rPr>
              <a:t>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is: </a:t>
            </a:r>
            <a:r>
              <a:rPr lang="en-US" sz="2400" dirty="0">
                <a:latin typeface="Verdana" pitchFamily="34" charset="0"/>
              </a:rPr>
              <a:t>¬q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2400" dirty="0">
                <a:latin typeface="Verdana" pitchFamily="34" charset="0"/>
              </a:rPr>
              <a:t>¬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Verdana" pitchFamily="34" charset="0"/>
              </a:rPr>
              <a:t>p.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latin typeface="Verdana" pitchFamily="34" charset="0"/>
              </a:rPr>
              <a:t>One of these has the same meaning (same truth table) as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q.  Can you figure out which?</a:t>
            </a:r>
          </a:p>
        </p:txBody>
      </p:sp>
      <p:sp>
        <p:nvSpPr>
          <p:cNvPr id="190468" name="WordArt 4"/>
          <p:cNvSpPr>
            <a:spLocks noChangeArrowheads="1" noChangeShapeType="1" noTextEdit="1"/>
          </p:cNvSpPr>
          <p:nvPr/>
        </p:nvSpPr>
        <p:spPr bwMode="auto">
          <a:xfrm>
            <a:off x="3962400" y="5638800"/>
            <a:ext cx="3248025" cy="5715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33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Contrapositive</a:t>
            </a:r>
          </a:p>
        </p:txBody>
      </p:sp>
    </p:spTree>
    <p:extLst>
      <p:ext uri="{BB962C8B-B14F-4D97-AF65-F5344CB8AC3E}">
        <p14:creationId xmlns="" xmlns:p14="http://schemas.microsoft.com/office/powerpoint/2010/main" val="1988273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0" y="75554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How do we know for sure?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57200" y="1447800"/>
            <a:ext cx="77724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>
                <a:latin typeface="Frutiger 57Cn" charset="0"/>
              </a:rPr>
              <a:t>   </a:t>
            </a:r>
            <a:r>
              <a:rPr lang="en-US" sz="2400" dirty="0">
                <a:latin typeface="Verdana" pitchFamily="34" charset="0"/>
              </a:rPr>
              <a:t>Proving the equivalence of p </a:t>
            </a:r>
            <a:r>
              <a:rPr lang="en-US" sz="2400" dirty="0">
                <a:latin typeface="Verdana" pitchFamily="34" charset="0"/>
                <a:sym typeface="Symbol" pitchFamily="18" charset="2"/>
              </a:rPr>
              <a:t> q and its contrapositive </a:t>
            </a:r>
            <a:r>
              <a:rPr lang="en-US" sz="2400" dirty="0">
                <a:latin typeface="Verdana" pitchFamily="34" charset="0"/>
              </a:rPr>
              <a:t>using truth tables: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5800" y="2819400"/>
          <a:ext cx="7207250" cy="2741613"/>
        </p:xfrm>
        <a:graphic>
          <a:graphicData uri="http://schemas.openxmlformats.org/presentationml/2006/ole">
            <p:oleObj spid="_x0000_s1123" name="Document" r:id="rId3" imgW="6818400" imgH="3225600" progId="Word.Document.8">
              <p:embed/>
            </p:oleObj>
          </a:graphicData>
        </a:graphic>
      </p:graphicFrame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343400" y="3429000"/>
            <a:ext cx="2819400" cy="20574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33105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38200" y="6858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Precedence of Logical Operators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4556693"/>
              </p:ext>
            </p:extLst>
          </p:nvPr>
        </p:nvGraphicFramePr>
        <p:xfrm>
          <a:off x="825500" y="2133600"/>
          <a:ext cx="7467600" cy="34290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¬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7019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F59D-A468-4C11-BDB2-5EFC62CCE4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701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Tautologies and Contradictions</a:t>
            </a:r>
            <a:br>
              <a:rPr lang="en-US" sz="2400" dirty="0" smtClean="0">
                <a:latin typeface="Verdana" pitchFamily="34" charset="0"/>
              </a:rPr>
            </a:br>
            <a:endParaRPr lang="en-US" sz="2400" dirty="0" smtClean="0"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543799" cy="41148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A tautology is a compound proposition that is true no matter what the truth values of its atomic propositions are.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Ex. p </a:t>
            </a:r>
            <a:r>
              <a:rPr lang="en-US" sz="2400" dirty="0" smtClean="0">
                <a:latin typeface="Verdana" pitchFamily="34" charset="0"/>
                <a:sym typeface="Symbol" pitchFamily="18" charset="2"/>
              </a:rPr>
              <a:t> p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A contradiction is a comp. prop. that is false no matter what!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Ex. p  p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  <a:sym typeface="Symbol" pitchFamily="18" charset="2"/>
              </a:rPr>
              <a:t>Other compound propositions  are contingencies.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587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Simple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>
                <a:latin typeface="Verdana" pitchFamily="34" charset="0"/>
              </a:rPr>
              <a:t>   Determine using truth table whether the following propositions are tautologies, contradiction, or contingencies.</a:t>
            </a: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</a:rPr>
              <a:t>(p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</a:t>
            </a:r>
            <a:r>
              <a:rPr lang="en-US" sz="1800" dirty="0" smtClean="0">
                <a:latin typeface="Verdana" pitchFamily="34" charset="0"/>
              </a:rPr>
              <a:t>q)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 ( (p  q ))</a:t>
            </a:r>
          </a:p>
          <a:p>
            <a:pPr eaLnBrk="1" hangingPunct="1">
              <a:buFont typeface="Wingdings" pitchFamily="2" charset="2"/>
              <a:buChar char="v"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p)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>
              <a:buFont typeface="Wingdings" pitchFamily="2" charset="2"/>
              <a:buChar char="v"/>
            </a:pP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(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 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dirty="0" smtClean="0">
                <a:latin typeface="Verdana" pitchFamily="34" charset="0"/>
                <a:sym typeface="Symbol" pitchFamily="18" charset="2"/>
              </a:rPr>
              <a:t> p</a:t>
            </a:r>
            <a:r>
              <a:rPr lang="en-US" sz="1800" dirty="0" smtClean="0">
                <a:latin typeface="Verdana" pitchFamily="34" charset="0"/>
                <a:sym typeface="Symbol" pitchFamily="18" charset="2"/>
              </a:rPr>
              <a:t>)</a:t>
            </a:r>
            <a:endParaRPr lang="en-US" altLang="en-US" sz="1800" dirty="0" smtClean="0">
              <a:latin typeface="Verdan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1800" dirty="0" smtClean="0">
              <a:latin typeface="Verdan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607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Solution</a:t>
            </a:r>
            <a:r>
              <a:rPr lang="en-US" dirty="0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425575" y="1600200"/>
            <a:ext cx="4965700" cy="5334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sz="1800" smtClean="0">
                <a:solidFill>
                  <a:schemeClr val="accent2"/>
                </a:solidFill>
                <a:latin typeface="Verdana" pitchFamily="34" charset="0"/>
              </a:rPr>
              <a:t>(p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</a:rPr>
              <a:t>q)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 ( (p  q ))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8022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6818951"/>
              </p:ext>
            </p:extLst>
          </p:nvPr>
        </p:nvGraphicFramePr>
        <p:xfrm>
          <a:off x="457200" y="2133600"/>
          <a:ext cx="8229600" cy="2911475"/>
        </p:xfrm>
        <a:graphic>
          <a:graphicData uri="http://schemas.openxmlformats.org/drawingml/2006/table">
            <a:tbl>
              <a:tblPr/>
              <a:tblGrid>
                <a:gridCol w="1300163"/>
                <a:gridCol w="1366837"/>
                <a:gridCol w="1295400"/>
                <a:gridCol w="1371600"/>
                <a:gridCol w="28956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(p 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(p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q)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 ( (p  q 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tautology.</a:t>
            </a:r>
          </a:p>
        </p:txBody>
      </p:sp>
    </p:spTree>
    <p:extLst>
      <p:ext uri="{BB962C8B-B14F-4D97-AF65-F5344CB8AC3E}">
        <p14:creationId xmlns="" xmlns:p14="http://schemas.microsoft.com/office/powerpoint/2010/main" val="23178120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38200" y="1371600"/>
            <a:ext cx="3568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(p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q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(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q  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p)</a:t>
            </a: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392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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tautology.</a:t>
            </a:r>
          </a:p>
        </p:txBody>
      </p:sp>
    </p:spTree>
    <p:extLst>
      <p:ext uri="{BB962C8B-B14F-4D97-AF65-F5344CB8AC3E}">
        <p14:creationId xmlns="" xmlns:p14="http://schemas.microsoft.com/office/powerpoint/2010/main" val="1328884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57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q) (p  </a:t>
            </a:r>
            <a:r>
              <a:rPr 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en-US" sz="18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 )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182276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333352"/>
              </p:ext>
            </p:extLst>
          </p:nvPr>
        </p:nvGraphicFramePr>
        <p:xfrm>
          <a:off x="457200" y="2133600"/>
          <a:ext cx="8458200" cy="2911475"/>
        </p:xfrm>
        <a:graphic>
          <a:graphicData uri="http://schemas.openxmlformats.org/drawingml/2006/table">
            <a:tbl>
              <a:tblPr/>
              <a:tblGrid>
                <a:gridCol w="1336675"/>
                <a:gridCol w="1169988"/>
                <a:gridCol w="1257300"/>
                <a:gridCol w="1493837"/>
                <a:gridCol w="3200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q) (p 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q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There is one false entry and three true entries in the final column so it is a contingency. </a:t>
            </a:r>
          </a:p>
        </p:txBody>
      </p:sp>
    </p:spTree>
    <p:extLst>
      <p:ext uri="{BB962C8B-B14F-4D97-AF65-F5344CB8AC3E}">
        <p14:creationId xmlns="" xmlns:p14="http://schemas.microsoft.com/office/powerpoint/2010/main" val="797106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latin typeface="Verdana" pitchFamily="34" charset="0"/>
              </a:rPr>
              <a:t>Solution</a:t>
            </a:r>
            <a:r>
              <a:rPr lang="en-US" smtClean="0"/>
              <a:t> 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(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p)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( p 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p</a:t>
            </a:r>
            <a:r>
              <a:rPr lang="en-US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1380562"/>
              </p:ext>
            </p:extLst>
          </p:nvPr>
        </p:nvGraphicFramePr>
        <p:xfrm>
          <a:off x="381000" y="2209800"/>
          <a:ext cx="8382000" cy="29464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371600"/>
                <a:gridCol w="1600200"/>
                <a:gridCol w="3276600"/>
              </a:tblGrid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p)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 ( p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685800" y="5486400"/>
            <a:ext cx="7178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200" dirty="0">
                <a:latin typeface="Verdana" pitchFamily="34" charset="0"/>
              </a:rPr>
              <a:t>Every entry in the final column is true so the proposition is a contradiction.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975163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1035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Logically Equivalent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534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 Compound propositions P and Q are logically equivalent if P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Q is a tautology.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In other words, P and Q have the same truth values for all combinations of truth values of simple propositions.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This is denoted: PQ</a:t>
            </a:r>
          </a:p>
        </p:txBody>
      </p:sp>
    </p:spTree>
    <p:extLst>
      <p:ext uri="{BB962C8B-B14F-4D97-AF65-F5344CB8AC3E}">
        <p14:creationId xmlns="" xmlns:p14="http://schemas.microsoft.com/office/powerpoint/2010/main" val="234355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Example: </a:t>
            </a:r>
            <a:r>
              <a:rPr lang="en-US" altLang="en-US" sz="3600" dirty="0" err="1">
                <a:solidFill>
                  <a:srgbClr val="CC0000"/>
                </a:solidFill>
                <a:latin typeface="Verdana" pitchFamily="34" charset="0"/>
              </a:rPr>
              <a:t>DeMorgans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76250" y="1524000"/>
            <a:ext cx="72390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200" dirty="0">
                <a:latin typeface="Verdana" pitchFamily="34" charset="0"/>
              </a:rPr>
              <a:t>Prove that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(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) 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2200" dirty="0">
              <a:latin typeface="Verdana" pitchFamily="34" charset="0"/>
              <a:sym typeface="Symbol" pitchFamily="18" charset="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p	 q 	 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   (</a:t>
            </a:r>
            <a:r>
              <a:rPr lang="en-US" altLang="en-US" sz="2800" dirty="0" err="1">
                <a:latin typeface="Frutiger 57Cn" charset="0"/>
                <a:sym typeface="Symbol" pitchFamily="18" charset="2"/>
              </a:rPr>
              <a:t>pq</a:t>
            </a:r>
            <a:r>
              <a:rPr lang="en-US" altLang="en-US" sz="2800" dirty="0">
                <a:latin typeface="Frutiger 57Cn" charset="0"/>
                <a:sym typeface="Symbol" pitchFamily="18" charset="2"/>
              </a:rPr>
              <a:t>)   p    q   (p  q)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  <a:sym typeface="Symbol" pitchFamily="18" charset="2"/>
              </a:rPr>
              <a:t>               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sz="2800"/>
              <a:t>F F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T           F</a:t>
            </a:r>
            <a:endParaRPr lang="en-US" sz="2400" dirty="0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</a:t>
            </a:r>
            <a:r>
              <a:rPr lang="en-US" sz="2800" dirty="0" err="1"/>
              <a:t>F</a:t>
            </a:r>
            <a:r>
              <a:rPr lang="en-US" sz="2800" dirty="0"/>
              <a:t>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r>
              <a:rPr lang="en-US" sz="2800" dirty="0" err="1"/>
              <a:t>F</a:t>
            </a:r>
            <a:endParaRPr lang="en-US" sz="2400" dirty="0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T             F        T     F           </a:t>
            </a:r>
            <a:r>
              <a:rPr lang="en-US" sz="2800" dirty="0" err="1"/>
              <a:t>F</a:t>
            </a:r>
            <a:r>
              <a:rPr lang="en-US" sz="2800" dirty="0"/>
              <a:t>           </a:t>
            </a:r>
            <a:endParaRPr lang="en-US" sz="2400" dirty="0"/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F             T        </a:t>
            </a:r>
            <a:r>
              <a:rPr lang="en-US" sz="2800" dirty="0" err="1"/>
              <a:t>T</a:t>
            </a:r>
            <a:r>
              <a:rPr lang="en-US" sz="2800" dirty="0"/>
              <a:t>     </a:t>
            </a:r>
            <a:r>
              <a:rPr lang="en-US" sz="2800" dirty="0" err="1"/>
              <a:t>T</a:t>
            </a:r>
            <a:r>
              <a:rPr lang="en-US" sz="2800" dirty="0"/>
              <a:t>           </a:t>
            </a:r>
            <a:r>
              <a:rPr lang="en-US" sz="2800" dirty="0" err="1"/>
              <a:t>T</a:t>
            </a:r>
            <a:r>
              <a:rPr lang="en-US" sz="2800" dirty="0"/>
              <a:t>                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583278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utoUpdateAnimBg="0"/>
      <p:bldP spid="185354" grpId="0" autoUpdateAnimBg="0"/>
      <p:bldP spid="185355" grpId="0" autoUpdateAnimBg="0"/>
      <p:bldP spid="185358" grpId="0" animBg="1"/>
      <p:bldP spid="185359" grpId="0" animBg="1"/>
      <p:bldP spid="185360" grpId="0" build="p" autoUpdateAnimBg="0"/>
      <p:bldP spid="185361" grpId="0" build="p" autoUpdateAnimBg="0"/>
    </p:bld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864</Words>
  <Application>Microsoft Office PowerPoint</Application>
  <PresentationFormat>On-screen Show 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GLOBAL</vt:lpstr>
      <vt:lpstr>Document</vt:lpstr>
      <vt:lpstr>Slide 1</vt:lpstr>
      <vt:lpstr>Tautologies and Contradictions </vt:lpstr>
      <vt:lpstr>Simple Exercise</vt:lpstr>
      <vt:lpstr>Solution </vt:lpstr>
      <vt:lpstr>Solution </vt:lpstr>
      <vt:lpstr>Solution </vt:lpstr>
      <vt:lpstr>Solution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Proofs</vt:lpstr>
    </vt:vector>
  </TitlesOfParts>
  <Company>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STQE</dc:title>
  <dc:creator>S</dc:creator>
  <cp:lastModifiedBy>Asad Rao</cp:lastModifiedBy>
  <cp:revision>880</cp:revision>
  <cp:lastPrinted>1601-01-01T00:00:00Z</cp:lastPrinted>
  <dcterms:created xsi:type="dcterms:W3CDTF">2001-12-25T11:21:58Z</dcterms:created>
  <dcterms:modified xsi:type="dcterms:W3CDTF">2013-02-16T12:51:58Z</dcterms:modified>
</cp:coreProperties>
</file>