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9"/>
  </p:notesMasterIdLst>
  <p:handoutMasterIdLst>
    <p:handoutMasterId r:id="rId60"/>
  </p:handoutMasterIdLst>
  <p:sldIdLst>
    <p:sldId id="304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71" r:id="rId33"/>
    <p:sldId id="338" r:id="rId34"/>
    <p:sldId id="339" r:id="rId35"/>
    <p:sldId id="340" r:id="rId36"/>
    <p:sldId id="342" r:id="rId37"/>
    <p:sldId id="343" r:id="rId38"/>
    <p:sldId id="344" r:id="rId39"/>
    <p:sldId id="346" r:id="rId40"/>
    <p:sldId id="347" r:id="rId41"/>
    <p:sldId id="348" r:id="rId42"/>
    <p:sldId id="349" r:id="rId43"/>
    <p:sldId id="350" r:id="rId44"/>
    <p:sldId id="351" r:id="rId45"/>
    <p:sldId id="353" r:id="rId46"/>
    <p:sldId id="370" r:id="rId47"/>
    <p:sldId id="382" r:id="rId48"/>
    <p:sldId id="372" r:id="rId49"/>
    <p:sldId id="373" r:id="rId50"/>
    <p:sldId id="374" r:id="rId51"/>
    <p:sldId id="375" r:id="rId52"/>
    <p:sldId id="376" r:id="rId53"/>
    <p:sldId id="377" r:id="rId54"/>
    <p:sldId id="378" r:id="rId55"/>
    <p:sldId id="379" r:id="rId56"/>
    <p:sldId id="380" r:id="rId57"/>
    <p:sldId id="381" r:id="rId58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jeev Nagpal" initials="R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699"/>
    <a:srgbClr val="FFFF99"/>
    <a:srgbClr val="C0C0C0"/>
    <a:srgbClr val="5F5F5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8172" autoAdjust="0"/>
  </p:normalViewPr>
  <p:slideViewPr>
    <p:cSldViewPr>
      <p:cViewPr varScale="1">
        <p:scale>
          <a:sx n="65" d="100"/>
          <a:sy n="65" d="100"/>
        </p:scale>
        <p:origin x="-15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698" y="-5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199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199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</a:defRPr>
            </a:lvl1pPr>
          </a:lstStyle>
          <a:p>
            <a:fld id="{839F1C17-BA90-41F6-B9BF-AD9D3C1FC0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50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</a:defRPr>
            </a:lvl1pPr>
          </a:lstStyle>
          <a:p>
            <a:fld id="{BF027A79-B3CA-491D-B65C-2C0F8277AA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28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27A79-B3CA-491D-B65C-2C0F8277AA2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85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92B5523-ED28-43F6-B502-47EDE8538225}" type="slidenum">
              <a:rPr lang="en-US" smtClean="0"/>
              <a:pPr eaLnBrk="1" hangingPunct="1"/>
              <a:t>47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122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261123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1124" name="Group 4"/>
            <p:cNvGrpSpPr>
              <a:grpSpLocks/>
            </p:cNvGrpSpPr>
            <p:nvPr userDrawn="1"/>
          </p:nvGrpSpPr>
          <p:grpSpPr bwMode="auto">
            <a:xfrm>
              <a:off x="0" y="-12"/>
              <a:ext cx="5760" cy="1045"/>
              <a:chOff x="0" y="-9"/>
              <a:chExt cx="5760" cy="1045"/>
            </a:xfrm>
          </p:grpSpPr>
          <p:sp>
            <p:nvSpPr>
              <p:cNvPr id="261125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/>
                <a:ahLst/>
                <a:cxnLst>
                  <a:cxn ang="0">
                    <a:pos x="4848" y="432"/>
                  </a:cxn>
                  <a:cxn ang="0">
                    <a:pos x="0" y="432"/>
                  </a:cxn>
                  <a:cxn ang="0">
                    <a:pos x="0" y="0"/>
                  </a:cxn>
                  <a:cxn ang="0">
                    <a:pos x="4848" y="0"/>
                  </a:cxn>
                  <a:cxn ang="0">
                    <a:pos x="4848" y="432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1126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261127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/>
                  <a:ahLst/>
                  <a:cxnLst>
                    <a:cxn ang="0">
                      <a:pos x="5" y="11"/>
                    </a:cxn>
                    <a:cxn ang="0">
                      <a:pos x="15" y="5"/>
                    </a:cxn>
                    <a:cxn ang="0">
                      <a:pos x="13" y="17"/>
                    </a:cxn>
                    <a:cxn ang="0">
                      <a:pos x="5" y="11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28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/>
                  <a:ahLst/>
                  <a:cxnLst>
                    <a:cxn ang="0">
                      <a:pos x="3" y="13"/>
                    </a:cxn>
                    <a:cxn ang="0">
                      <a:pos x="11" y="3"/>
                    </a:cxn>
                    <a:cxn ang="0">
                      <a:pos x="7" y="19"/>
                    </a:cxn>
                    <a:cxn ang="0">
                      <a:pos x="3" y="13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29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/>
                  <a:ahLst/>
                  <a:cxnLst>
                    <a:cxn ang="0">
                      <a:pos x="16" y="33"/>
                    </a:cxn>
                    <a:cxn ang="0">
                      <a:pos x="8" y="21"/>
                    </a:cxn>
                    <a:cxn ang="0">
                      <a:pos x="0" y="9"/>
                    </a:cxn>
                    <a:cxn ang="0">
                      <a:pos x="16" y="3"/>
                    </a:cxn>
                    <a:cxn ang="0">
                      <a:pos x="30" y="23"/>
                    </a:cxn>
                    <a:cxn ang="0">
                      <a:pos x="28" y="31"/>
                    </a:cxn>
                    <a:cxn ang="0">
                      <a:pos x="16" y="3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0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/>
                  <a:ahLst/>
                  <a:cxnLst>
                    <a:cxn ang="0">
                      <a:pos x="15" y="16"/>
                    </a:cxn>
                    <a:cxn ang="0">
                      <a:pos x="3" y="8"/>
                    </a:cxn>
                    <a:cxn ang="0">
                      <a:pos x="15" y="0"/>
                    </a:cxn>
                    <a:cxn ang="0">
                      <a:pos x="15" y="16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1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/>
                  <a:ahLst/>
                  <a:cxnLst>
                    <a:cxn ang="0">
                      <a:pos x="14" y="24"/>
                    </a:cxn>
                    <a:cxn ang="0">
                      <a:pos x="30" y="4"/>
                    </a:cxn>
                    <a:cxn ang="0">
                      <a:pos x="42" y="0"/>
                    </a:cxn>
                    <a:cxn ang="0">
                      <a:pos x="58" y="12"/>
                    </a:cxn>
                    <a:cxn ang="0">
                      <a:pos x="32" y="26"/>
                    </a:cxn>
                    <a:cxn ang="0">
                      <a:pos x="12" y="46"/>
                    </a:cxn>
                    <a:cxn ang="0">
                      <a:pos x="8" y="20"/>
                    </a:cxn>
                    <a:cxn ang="0">
                      <a:pos x="12" y="14"/>
                    </a:cxn>
                    <a:cxn ang="0">
                      <a:pos x="14" y="24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2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/>
                  <a:ahLst/>
                  <a:cxnLst>
                    <a:cxn ang="0">
                      <a:pos x="0" y="31"/>
                    </a:cxn>
                    <a:cxn ang="0">
                      <a:pos x="18" y="25"/>
                    </a:cxn>
                    <a:cxn ang="0">
                      <a:pos x="52" y="1"/>
                    </a:cxn>
                    <a:cxn ang="0">
                      <a:pos x="64" y="3"/>
                    </a:cxn>
                    <a:cxn ang="0">
                      <a:pos x="50" y="19"/>
                    </a:cxn>
                    <a:cxn ang="0">
                      <a:pos x="28" y="33"/>
                    </a:cxn>
                    <a:cxn ang="0">
                      <a:pos x="22" y="47"/>
                    </a:cxn>
                    <a:cxn ang="0">
                      <a:pos x="16" y="45"/>
                    </a:cxn>
                    <a:cxn ang="0">
                      <a:pos x="12" y="39"/>
                    </a:cxn>
                    <a:cxn ang="0">
                      <a:pos x="0" y="35"/>
                    </a:cxn>
                    <a:cxn ang="0">
                      <a:pos x="0" y="3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3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36" y="18"/>
                    </a:cxn>
                    <a:cxn ang="0">
                      <a:pos x="46" y="30"/>
                    </a:cxn>
                    <a:cxn ang="0">
                      <a:pos x="76" y="52"/>
                    </a:cxn>
                    <a:cxn ang="0">
                      <a:pos x="92" y="66"/>
                    </a:cxn>
                    <a:cxn ang="0">
                      <a:pos x="122" y="98"/>
                    </a:cxn>
                    <a:cxn ang="0">
                      <a:pos x="136" y="128"/>
                    </a:cxn>
                    <a:cxn ang="0">
                      <a:pos x="148" y="132"/>
                    </a:cxn>
                    <a:cxn ang="0">
                      <a:pos x="154" y="150"/>
                    </a:cxn>
                    <a:cxn ang="0">
                      <a:pos x="176" y="152"/>
                    </a:cxn>
                    <a:cxn ang="0">
                      <a:pos x="170" y="196"/>
                    </a:cxn>
                    <a:cxn ang="0">
                      <a:pos x="180" y="224"/>
                    </a:cxn>
                    <a:cxn ang="0">
                      <a:pos x="198" y="232"/>
                    </a:cxn>
                    <a:cxn ang="0">
                      <a:pos x="216" y="234"/>
                    </a:cxn>
                    <a:cxn ang="0">
                      <a:pos x="236" y="242"/>
                    </a:cxn>
                    <a:cxn ang="0">
                      <a:pos x="254" y="236"/>
                    </a:cxn>
                    <a:cxn ang="0">
                      <a:pos x="272" y="248"/>
                    </a:cxn>
                    <a:cxn ang="0">
                      <a:pos x="296" y="256"/>
                    </a:cxn>
                    <a:cxn ang="0">
                      <a:pos x="314" y="264"/>
                    </a:cxn>
                    <a:cxn ang="0">
                      <a:pos x="352" y="266"/>
                    </a:cxn>
                    <a:cxn ang="0">
                      <a:pos x="342" y="274"/>
                    </a:cxn>
                    <a:cxn ang="0">
                      <a:pos x="322" y="272"/>
                    </a:cxn>
                    <a:cxn ang="0">
                      <a:pos x="300" y="270"/>
                    </a:cxn>
                    <a:cxn ang="0">
                      <a:pos x="288" y="266"/>
                    </a:cxn>
                    <a:cxn ang="0">
                      <a:pos x="252" y="264"/>
                    </a:cxn>
                    <a:cxn ang="0">
                      <a:pos x="234" y="260"/>
                    </a:cxn>
                    <a:cxn ang="0">
                      <a:pos x="172" y="242"/>
                    </a:cxn>
                    <a:cxn ang="0">
                      <a:pos x="160" y="216"/>
                    </a:cxn>
                    <a:cxn ang="0">
                      <a:pos x="126" y="200"/>
                    </a:cxn>
                    <a:cxn ang="0">
                      <a:pos x="108" y="186"/>
                    </a:cxn>
                    <a:cxn ang="0">
                      <a:pos x="94" y="158"/>
                    </a:cxn>
                    <a:cxn ang="0">
                      <a:pos x="68" y="108"/>
                    </a:cxn>
                    <a:cxn ang="0">
                      <a:pos x="64" y="102"/>
                    </a:cxn>
                    <a:cxn ang="0">
                      <a:pos x="58" y="100"/>
                    </a:cxn>
                    <a:cxn ang="0">
                      <a:pos x="54" y="88"/>
                    </a:cxn>
                    <a:cxn ang="0">
                      <a:pos x="38" y="58"/>
                    </a:cxn>
                    <a:cxn ang="0">
                      <a:pos x="20" y="40"/>
                    </a:cxn>
                    <a:cxn ang="0">
                      <a:pos x="4" y="22"/>
                    </a:cxn>
                    <a:cxn ang="0">
                      <a:pos x="10" y="2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4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/>
                  <a:ahLst/>
                  <a:cxnLst>
                    <a:cxn ang="0">
                      <a:pos x="54" y="66"/>
                    </a:cxn>
                    <a:cxn ang="0">
                      <a:pos x="66" y="58"/>
                    </a:cxn>
                    <a:cxn ang="0">
                      <a:pos x="68" y="52"/>
                    </a:cxn>
                    <a:cxn ang="0">
                      <a:pos x="80" y="44"/>
                    </a:cxn>
                    <a:cxn ang="0">
                      <a:pos x="106" y="22"/>
                    </a:cxn>
                    <a:cxn ang="0">
                      <a:pos x="112" y="4"/>
                    </a:cxn>
                    <a:cxn ang="0">
                      <a:pos x="124" y="0"/>
                    </a:cxn>
                    <a:cxn ang="0">
                      <a:pos x="150" y="28"/>
                    </a:cxn>
                    <a:cxn ang="0">
                      <a:pos x="146" y="44"/>
                    </a:cxn>
                    <a:cxn ang="0">
                      <a:pos x="126" y="64"/>
                    </a:cxn>
                    <a:cxn ang="0">
                      <a:pos x="132" y="94"/>
                    </a:cxn>
                    <a:cxn ang="0">
                      <a:pos x="142" y="110"/>
                    </a:cxn>
                    <a:cxn ang="0">
                      <a:pos x="146" y="128"/>
                    </a:cxn>
                    <a:cxn ang="0">
                      <a:pos x="128" y="128"/>
                    </a:cxn>
                    <a:cxn ang="0">
                      <a:pos x="116" y="146"/>
                    </a:cxn>
                    <a:cxn ang="0">
                      <a:pos x="104" y="156"/>
                    </a:cxn>
                    <a:cxn ang="0">
                      <a:pos x="100" y="198"/>
                    </a:cxn>
                    <a:cxn ang="0">
                      <a:pos x="88" y="202"/>
                    </a:cxn>
                    <a:cxn ang="0">
                      <a:pos x="82" y="206"/>
                    </a:cxn>
                    <a:cxn ang="0">
                      <a:pos x="76" y="202"/>
                    </a:cxn>
                    <a:cxn ang="0">
                      <a:pos x="72" y="190"/>
                    </a:cxn>
                    <a:cxn ang="0">
                      <a:pos x="60" y="186"/>
                    </a:cxn>
                    <a:cxn ang="0">
                      <a:pos x="42" y="194"/>
                    </a:cxn>
                    <a:cxn ang="0">
                      <a:pos x="28" y="186"/>
                    </a:cxn>
                    <a:cxn ang="0">
                      <a:pos x="10" y="148"/>
                    </a:cxn>
                    <a:cxn ang="0">
                      <a:pos x="4" y="130"/>
                    </a:cxn>
                    <a:cxn ang="0">
                      <a:pos x="0" y="118"/>
                    </a:cxn>
                    <a:cxn ang="0">
                      <a:pos x="20" y="96"/>
                    </a:cxn>
                    <a:cxn ang="0">
                      <a:pos x="32" y="104"/>
                    </a:cxn>
                    <a:cxn ang="0">
                      <a:pos x="34" y="80"/>
                    </a:cxn>
                    <a:cxn ang="0">
                      <a:pos x="52" y="70"/>
                    </a:cxn>
                    <a:cxn ang="0">
                      <a:pos x="54" y="66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5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/>
                  <a:ahLst/>
                  <a:cxnLst>
                    <a:cxn ang="0">
                      <a:pos x="4" y="32"/>
                    </a:cxn>
                    <a:cxn ang="0">
                      <a:pos x="18" y="10"/>
                    </a:cxn>
                    <a:cxn ang="0">
                      <a:pos x="46" y="20"/>
                    </a:cxn>
                    <a:cxn ang="0">
                      <a:pos x="72" y="14"/>
                    </a:cxn>
                    <a:cxn ang="0">
                      <a:pos x="90" y="0"/>
                    </a:cxn>
                    <a:cxn ang="0">
                      <a:pos x="76" y="26"/>
                    </a:cxn>
                    <a:cxn ang="0">
                      <a:pos x="60" y="38"/>
                    </a:cxn>
                    <a:cxn ang="0">
                      <a:pos x="42" y="32"/>
                    </a:cxn>
                    <a:cxn ang="0">
                      <a:pos x="14" y="30"/>
                    </a:cxn>
                    <a:cxn ang="0">
                      <a:pos x="4" y="32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6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/>
                  <a:ahLst/>
                  <a:cxnLst>
                    <a:cxn ang="0">
                      <a:pos x="8" y="18"/>
                    </a:cxn>
                    <a:cxn ang="0">
                      <a:pos x="18" y="0"/>
                    </a:cxn>
                    <a:cxn ang="0">
                      <a:pos x="34" y="18"/>
                    </a:cxn>
                    <a:cxn ang="0">
                      <a:pos x="62" y="4"/>
                    </a:cxn>
                    <a:cxn ang="0">
                      <a:pos x="46" y="34"/>
                    </a:cxn>
                    <a:cxn ang="0">
                      <a:pos x="54" y="48"/>
                    </a:cxn>
                    <a:cxn ang="0">
                      <a:pos x="58" y="60"/>
                    </a:cxn>
                    <a:cxn ang="0">
                      <a:pos x="46" y="74"/>
                    </a:cxn>
                    <a:cxn ang="0">
                      <a:pos x="34" y="60"/>
                    </a:cxn>
                    <a:cxn ang="0">
                      <a:pos x="22" y="48"/>
                    </a:cxn>
                    <a:cxn ang="0">
                      <a:pos x="28" y="68"/>
                    </a:cxn>
                    <a:cxn ang="0">
                      <a:pos x="30" y="74"/>
                    </a:cxn>
                    <a:cxn ang="0">
                      <a:pos x="20" y="104"/>
                    </a:cxn>
                    <a:cxn ang="0">
                      <a:pos x="12" y="102"/>
                    </a:cxn>
                    <a:cxn ang="0">
                      <a:pos x="8" y="90"/>
                    </a:cxn>
                    <a:cxn ang="0">
                      <a:pos x="0" y="54"/>
                    </a:cxn>
                    <a:cxn ang="0">
                      <a:pos x="2" y="30"/>
                    </a:cxn>
                    <a:cxn ang="0">
                      <a:pos x="8" y="18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7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/>
                  <a:ahLst/>
                  <a:cxnLst>
                    <a:cxn ang="0">
                      <a:pos x="3" y="28"/>
                    </a:cxn>
                    <a:cxn ang="0">
                      <a:pos x="13" y="0"/>
                    </a:cxn>
                    <a:cxn ang="0">
                      <a:pos x="15" y="28"/>
                    </a:cxn>
                    <a:cxn ang="0">
                      <a:pos x="37" y="38"/>
                    </a:cxn>
                    <a:cxn ang="0">
                      <a:pos x="19" y="44"/>
                    </a:cxn>
                    <a:cxn ang="0">
                      <a:pos x="5" y="58"/>
                    </a:cxn>
                    <a:cxn ang="0">
                      <a:pos x="1" y="34"/>
                    </a:cxn>
                    <a:cxn ang="0">
                      <a:pos x="3" y="28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8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9" y="0"/>
                    </a:cxn>
                    <a:cxn ang="0">
                      <a:pos x="49" y="16"/>
                    </a:cxn>
                    <a:cxn ang="0">
                      <a:pos x="35" y="14"/>
                    </a:cxn>
                    <a:cxn ang="0">
                      <a:pos x="3" y="16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9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/>
                  <a:ahLst/>
                  <a:cxnLst>
                    <a:cxn ang="0">
                      <a:pos x="21" y="38"/>
                    </a:cxn>
                    <a:cxn ang="0">
                      <a:pos x="15" y="26"/>
                    </a:cxn>
                    <a:cxn ang="0">
                      <a:pos x="3" y="22"/>
                    </a:cxn>
                    <a:cxn ang="0">
                      <a:pos x="13" y="8"/>
                    </a:cxn>
                    <a:cxn ang="0">
                      <a:pos x="25" y="0"/>
                    </a:cxn>
                    <a:cxn ang="0">
                      <a:pos x="49" y="10"/>
                    </a:cxn>
                    <a:cxn ang="0">
                      <a:pos x="53" y="20"/>
                    </a:cxn>
                    <a:cxn ang="0">
                      <a:pos x="61" y="32"/>
                    </a:cxn>
                    <a:cxn ang="0">
                      <a:pos x="41" y="38"/>
                    </a:cxn>
                    <a:cxn ang="0">
                      <a:pos x="23" y="44"/>
                    </a:cxn>
                    <a:cxn ang="0">
                      <a:pos x="21" y="38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0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/>
                  <a:ahLst/>
                  <a:cxnLst>
                    <a:cxn ang="0">
                      <a:pos x="46" y="28"/>
                    </a:cxn>
                    <a:cxn ang="0">
                      <a:pos x="36" y="14"/>
                    </a:cxn>
                    <a:cxn ang="0">
                      <a:pos x="26" y="30"/>
                    </a:cxn>
                    <a:cxn ang="0">
                      <a:pos x="0" y="24"/>
                    </a:cxn>
                    <a:cxn ang="0">
                      <a:pos x="10" y="42"/>
                    </a:cxn>
                    <a:cxn ang="0">
                      <a:pos x="16" y="62"/>
                    </a:cxn>
                    <a:cxn ang="0">
                      <a:pos x="24" y="48"/>
                    </a:cxn>
                    <a:cxn ang="0">
                      <a:pos x="30" y="44"/>
                    </a:cxn>
                    <a:cxn ang="0">
                      <a:pos x="48" y="56"/>
                    </a:cxn>
                    <a:cxn ang="0">
                      <a:pos x="70" y="62"/>
                    </a:cxn>
                    <a:cxn ang="0">
                      <a:pos x="88" y="72"/>
                    </a:cxn>
                    <a:cxn ang="0">
                      <a:pos x="106" y="102"/>
                    </a:cxn>
                    <a:cxn ang="0">
                      <a:pos x="104" y="122"/>
                    </a:cxn>
                    <a:cxn ang="0">
                      <a:pos x="98" y="134"/>
                    </a:cxn>
                    <a:cxn ang="0">
                      <a:pos x="122" y="128"/>
                    </a:cxn>
                    <a:cxn ang="0">
                      <a:pos x="140" y="140"/>
                    </a:cxn>
                    <a:cxn ang="0">
                      <a:pos x="168" y="148"/>
                    </a:cxn>
                    <a:cxn ang="0">
                      <a:pos x="174" y="146"/>
                    </a:cxn>
                    <a:cxn ang="0">
                      <a:pos x="168" y="134"/>
                    </a:cxn>
                    <a:cxn ang="0">
                      <a:pos x="178" y="136"/>
                    </a:cxn>
                    <a:cxn ang="0">
                      <a:pos x="186" y="118"/>
                    </a:cxn>
                    <a:cxn ang="0">
                      <a:pos x="202" y="122"/>
                    </a:cxn>
                    <a:cxn ang="0">
                      <a:pos x="214" y="130"/>
                    </a:cxn>
                    <a:cxn ang="0">
                      <a:pos x="244" y="168"/>
                    </a:cxn>
                    <a:cxn ang="0">
                      <a:pos x="262" y="178"/>
                    </a:cxn>
                    <a:cxn ang="0">
                      <a:pos x="284" y="170"/>
                    </a:cxn>
                    <a:cxn ang="0">
                      <a:pos x="268" y="160"/>
                    </a:cxn>
                    <a:cxn ang="0">
                      <a:pos x="256" y="138"/>
                    </a:cxn>
                    <a:cxn ang="0">
                      <a:pos x="250" y="132"/>
                    </a:cxn>
                    <a:cxn ang="0">
                      <a:pos x="248" y="122"/>
                    </a:cxn>
                    <a:cxn ang="0">
                      <a:pos x="236" y="116"/>
                    </a:cxn>
                    <a:cxn ang="0">
                      <a:pos x="240" y="96"/>
                    </a:cxn>
                    <a:cxn ang="0">
                      <a:pos x="220" y="86"/>
                    </a:cxn>
                    <a:cxn ang="0">
                      <a:pos x="210" y="70"/>
                    </a:cxn>
                    <a:cxn ang="0">
                      <a:pos x="190" y="54"/>
                    </a:cxn>
                    <a:cxn ang="0">
                      <a:pos x="168" y="38"/>
                    </a:cxn>
                    <a:cxn ang="0">
                      <a:pos x="156" y="34"/>
                    </a:cxn>
                    <a:cxn ang="0">
                      <a:pos x="120" y="16"/>
                    </a:cxn>
                    <a:cxn ang="0">
                      <a:pos x="102" y="4"/>
                    </a:cxn>
                    <a:cxn ang="0">
                      <a:pos x="96" y="0"/>
                    </a:cxn>
                    <a:cxn ang="0">
                      <a:pos x="70" y="10"/>
                    </a:cxn>
                    <a:cxn ang="0">
                      <a:pos x="56" y="32"/>
                    </a:cxn>
                    <a:cxn ang="0">
                      <a:pos x="46" y="28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1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/>
                  <a:ahLst/>
                  <a:cxnLst>
                    <a:cxn ang="0">
                      <a:pos x="1" y="58"/>
                    </a:cxn>
                    <a:cxn ang="0">
                      <a:pos x="27" y="60"/>
                    </a:cxn>
                    <a:cxn ang="0">
                      <a:pos x="45" y="48"/>
                    </a:cxn>
                    <a:cxn ang="0">
                      <a:pos x="57" y="30"/>
                    </a:cxn>
                    <a:cxn ang="0">
                      <a:pos x="43" y="14"/>
                    </a:cxn>
                    <a:cxn ang="0">
                      <a:pos x="43" y="4"/>
                    </a:cxn>
                    <a:cxn ang="0">
                      <a:pos x="71" y="26"/>
                    </a:cxn>
                    <a:cxn ang="0">
                      <a:pos x="67" y="54"/>
                    </a:cxn>
                    <a:cxn ang="0">
                      <a:pos x="33" y="78"/>
                    </a:cxn>
                    <a:cxn ang="0">
                      <a:pos x="9" y="66"/>
                    </a:cxn>
                    <a:cxn ang="0">
                      <a:pos x="3" y="62"/>
                    </a:cxn>
                    <a:cxn ang="0">
                      <a:pos x="1" y="58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2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/>
                  <a:ahLst/>
                  <a:cxnLst>
                    <a:cxn ang="0">
                      <a:pos x="3" y="4"/>
                    </a:cxn>
                    <a:cxn ang="0">
                      <a:pos x="3" y="14"/>
                    </a:cxn>
                    <a:cxn ang="0">
                      <a:pos x="3" y="4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3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/>
                  <a:ahLst/>
                  <a:cxnLst>
                    <a:cxn ang="0">
                      <a:pos x="8" y="14"/>
                    </a:cxn>
                    <a:cxn ang="0">
                      <a:pos x="14" y="0"/>
                    </a:cxn>
                    <a:cxn ang="0">
                      <a:pos x="14" y="22"/>
                    </a:cxn>
                    <a:cxn ang="0">
                      <a:pos x="8" y="14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4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/>
                  <a:ahLst/>
                  <a:cxnLst>
                    <a:cxn ang="0">
                      <a:pos x="7" y="12"/>
                    </a:cxn>
                    <a:cxn ang="0">
                      <a:pos x="17" y="2"/>
                    </a:cxn>
                    <a:cxn ang="0">
                      <a:pos x="9" y="12"/>
                    </a:cxn>
                    <a:cxn ang="0">
                      <a:pos x="7" y="12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5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/>
                  <a:ahLst/>
                  <a:cxnLst>
                    <a:cxn ang="0">
                      <a:pos x="7" y="12"/>
                    </a:cxn>
                    <a:cxn ang="0">
                      <a:pos x="15" y="2"/>
                    </a:cxn>
                    <a:cxn ang="0">
                      <a:pos x="15" y="14"/>
                    </a:cxn>
                    <a:cxn ang="0">
                      <a:pos x="7" y="12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6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/>
                  <a:ahLst/>
                  <a:cxnLst>
                    <a:cxn ang="0">
                      <a:pos x="0" y="50"/>
                    </a:cxn>
                    <a:cxn ang="0">
                      <a:pos x="14" y="24"/>
                    </a:cxn>
                    <a:cxn ang="0">
                      <a:pos x="26" y="20"/>
                    </a:cxn>
                    <a:cxn ang="0">
                      <a:pos x="48" y="18"/>
                    </a:cxn>
                    <a:cxn ang="0">
                      <a:pos x="58" y="0"/>
                    </a:cxn>
                    <a:cxn ang="0">
                      <a:pos x="80" y="40"/>
                    </a:cxn>
                    <a:cxn ang="0">
                      <a:pos x="70" y="56"/>
                    </a:cxn>
                    <a:cxn ang="0">
                      <a:pos x="54" y="62"/>
                    </a:cxn>
                    <a:cxn ang="0">
                      <a:pos x="48" y="80"/>
                    </a:cxn>
                    <a:cxn ang="0">
                      <a:pos x="32" y="68"/>
                    </a:cxn>
                    <a:cxn ang="0">
                      <a:pos x="38" y="52"/>
                    </a:cxn>
                    <a:cxn ang="0">
                      <a:pos x="30" y="28"/>
                    </a:cxn>
                    <a:cxn ang="0">
                      <a:pos x="20" y="48"/>
                    </a:cxn>
                    <a:cxn ang="0">
                      <a:pos x="8" y="56"/>
                    </a:cxn>
                    <a:cxn ang="0">
                      <a:pos x="0" y="50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7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/>
                  <a:ahLst/>
                  <a:cxnLst>
                    <a:cxn ang="0">
                      <a:pos x="14" y="96"/>
                    </a:cxn>
                    <a:cxn ang="0">
                      <a:pos x="26" y="128"/>
                    </a:cxn>
                    <a:cxn ang="0">
                      <a:pos x="32" y="108"/>
                    </a:cxn>
                    <a:cxn ang="0">
                      <a:pos x="52" y="100"/>
                    </a:cxn>
                    <a:cxn ang="0">
                      <a:pos x="46" y="124"/>
                    </a:cxn>
                    <a:cxn ang="0">
                      <a:pos x="66" y="126"/>
                    </a:cxn>
                    <a:cxn ang="0">
                      <a:pos x="76" y="142"/>
                    </a:cxn>
                    <a:cxn ang="0">
                      <a:pos x="58" y="148"/>
                    </a:cxn>
                    <a:cxn ang="0">
                      <a:pos x="74" y="174"/>
                    </a:cxn>
                    <a:cxn ang="0">
                      <a:pos x="84" y="154"/>
                    </a:cxn>
                    <a:cxn ang="0">
                      <a:pos x="82" y="112"/>
                    </a:cxn>
                    <a:cxn ang="0">
                      <a:pos x="60" y="106"/>
                    </a:cxn>
                    <a:cxn ang="0">
                      <a:pos x="50" y="82"/>
                    </a:cxn>
                    <a:cxn ang="0">
                      <a:pos x="34" y="82"/>
                    </a:cxn>
                    <a:cxn ang="0">
                      <a:pos x="30" y="70"/>
                    </a:cxn>
                    <a:cxn ang="0">
                      <a:pos x="42" y="42"/>
                    </a:cxn>
                    <a:cxn ang="0">
                      <a:pos x="30" y="0"/>
                    </a:cxn>
                    <a:cxn ang="0">
                      <a:pos x="18" y="22"/>
                    </a:cxn>
                    <a:cxn ang="0">
                      <a:pos x="4" y="46"/>
                    </a:cxn>
                    <a:cxn ang="0">
                      <a:pos x="14" y="76"/>
                    </a:cxn>
                    <a:cxn ang="0">
                      <a:pos x="14" y="96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8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/>
                  <a:ahLst/>
                  <a:cxnLst>
                    <a:cxn ang="0">
                      <a:pos x="6" y="24"/>
                    </a:cxn>
                    <a:cxn ang="0">
                      <a:pos x="12" y="0"/>
                    </a:cxn>
                    <a:cxn ang="0">
                      <a:pos x="20" y="16"/>
                    </a:cxn>
                    <a:cxn ang="0">
                      <a:pos x="22" y="24"/>
                    </a:cxn>
                    <a:cxn ang="0">
                      <a:pos x="28" y="26"/>
                    </a:cxn>
                    <a:cxn ang="0">
                      <a:pos x="32" y="38"/>
                    </a:cxn>
                    <a:cxn ang="0">
                      <a:pos x="18" y="50"/>
                    </a:cxn>
                    <a:cxn ang="0">
                      <a:pos x="6" y="24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9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/>
                  <a:ahLst/>
                  <a:cxnLst>
                    <a:cxn ang="0">
                      <a:pos x="0" y="44"/>
                    </a:cxn>
                    <a:cxn ang="0">
                      <a:pos x="22" y="20"/>
                    </a:cxn>
                    <a:cxn ang="0">
                      <a:pos x="36" y="0"/>
                    </a:cxn>
                    <a:cxn ang="0">
                      <a:pos x="24" y="28"/>
                    </a:cxn>
                    <a:cxn ang="0">
                      <a:pos x="2" y="50"/>
                    </a:cxn>
                    <a:cxn ang="0">
                      <a:pos x="0" y="44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0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/>
                  <a:ahLst/>
                  <a:cxnLst>
                    <a:cxn ang="0">
                      <a:pos x="21" y="280"/>
                    </a:cxn>
                    <a:cxn ang="0">
                      <a:pos x="24" y="250"/>
                    </a:cxn>
                    <a:cxn ang="0">
                      <a:pos x="22" y="245"/>
                    </a:cxn>
                    <a:cxn ang="0">
                      <a:pos x="16" y="218"/>
                    </a:cxn>
                    <a:cxn ang="0">
                      <a:pos x="4" y="215"/>
                    </a:cxn>
                    <a:cxn ang="0">
                      <a:pos x="0" y="191"/>
                    </a:cxn>
                    <a:cxn ang="0">
                      <a:pos x="12" y="180"/>
                    </a:cxn>
                    <a:cxn ang="0">
                      <a:pos x="6" y="165"/>
                    </a:cxn>
                    <a:cxn ang="0">
                      <a:pos x="2" y="160"/>
                    </a:cxn>
                    <a:cxn ang="0">
                      <a:pos x="28" y="120"/>
                    </a:cxn>
                    <a:cxn ang="0">
                      <a:pos x="44" y="96"/>
                    </a:cxn>
                    <a:cxn ang="0">
                      <a:pos x="42" y="70"/>
                    </a:cxn>
                    <a:cxn ang="0">
                      <a:pos x="24" y="43"/>
                    </a:cxn>
                    <a:cxn ang="0">
                      <a:pos x="20" y="32"/>
                    </a:cxn>
                    <a:cxn ang="0">
                      <a:pos x="26" y="36"/>
                    </a:cxn>
                    <a:cxn ang="0">
                      <a:pos x="48" y="35"/>
                    </a:cxn>
                    <a:cxn ang="0">
                      <a:pos x="64" y="11"/>
                    </a:cxn>
                    <a:cxn ang="0">
                      <a:pos x="82" y="0"/>
                    </a:cxn>
                    <a:cxn ang="0">
                      <a:pos x="88" y="2"/>
                    </a:cxn>
                    <a:cxn ang="0">
                      <a:pos x="92" y="9"/>
                    </a:cxn>
                    <a:cxn ang="0">
                      <a:pos x="98" y="5"/>
                    </a:cxn>
                    <a:cxn ang="0">
                      <a:pos x="110" y="8"/>
                    </a:cxn>
                    <a:cxn ang="0">
                      <a:pos x="116" y="9"/>
                    </a:cxn>
                    <a:cxn ang="0">
                      <a:pos x="141" y="14"/>
                    </a:cxn>
                    <a:cxn ang="0">
                      <a:pos x="155" y="24"/>
                    </a:cxn>
                    <a:cxn ang="0">
                      <a:pos x="167" y="17"/>
                    </a:cxn>
                    <a:cxn ang="0">
                      <a:pos x="173" y="14"/>
                    </a:cxn>
                    <a:cxn ang="0">
                      <a:pos x="195" y="14"/>
                    </a:cxn>
                    <a:cxn ang="0">
                      <a:pos x="211" y="32"/>
                    </a:cxn>
                    <a:cxn ang="0">
                      <a:pos x="231" y="59"/>
                    </a:cxn>
                    <a:cxn ang="0">
                      <a:pos x="245" y="70"/>
                    </a:cxn>
                    <a:cxn ang="0">
                      <a:pos x="257" y="68"/>
                    </a:cxn>
                    <a:cxn ang="0">
                      <a:pos x="270" y="65"/>
                    </a:cxn>
                    <a:cxn ang="0">
                      <a:pos x="290" y="71"/>
                    </a:cxn>
                    <a:cxn ang="0">
                      <a:pos x="300" y="81"/>
                    </a:cxn>
                    <a:cxn ang="0">
                      <a:pos x="308" y="90"/>
                    </a:cxn>
                    <a:cxn ang="0">
                      <a:pos x="318" y="111"/>
                    </a:cxn>
                    <a:cxn ang="0">
                      <a:pos x="322" y="120"/>
                    </a:cxn>
                    <a:cxn ang="0">
                      <a:pos x="324" y="125"/>
                    </a:cxn>
                    <a:cxn ang="0">
                      <a:pos x="310" y="142"/>
                    </a:cxn>
                    <a:cxn ang="0">
                      <a:pos x="322" y="141"/>
                    </a:cxn>
                    <a:cxn ang="0">
                      <a:pos x="342" y="155"/>
                    </a:cxn>
                    <a:cxn ang="0">
                      <a:pos x="364" y="157"/>
                    </a:cxn>
                    <a:cxn ang="0">
                      <a:pos x="380" y="168"/>
                    </a:cxn>
                    <a:cxn ang="0">
                      <a:pos x="382" y="172"/>
                    </a:cxn>
                    <a:cxn ang="0">
                      <a:pos x="382" y="176"/>
                    </a:cxn>
                    <a:cxn ang="0">
                      <a:pos x="394" y="172"/>
                    </a:cxn>
                    <a:cxn ang="0">
                      <a:pos x="400" y="171"/>
                    </a:cxn>
                    <a:cxn ang="0">
                      <a:pos x="439" y="185"/>
                    </a:cxn>
                    <a:cxn ang="0">
                      <a:pos x="447" y="199"/>
                    </a:cxn>
                    <a:cxn ang="0">
                      <a:pos x="465" y="201"/>
                    </a:cxn>
                    <a:cxn ang="0">
                      <a:pos x="471" y="215"/>
                    </a:cxn>
                    <a:cxn ang="0">
                      <a:pos x="451" y="258"/>
                    </a:cxn>
                    <a:cxn ang="0">
                      <a:pos x="435" y="281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1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/>
                  <a:ahLst/>
                  <a:cxnLst>
                    <a:cxn ang="0">
                      <a:pos x="406" y="6"/>
                    </a:cxn>
                    <a:cxn ang="0">
                      <a:pos x="502" y="34"/>
                    </a:cxn>
                    <a:cxn ang="0">
                      <a:pos x="550" y="38"/>
                    </a:cxn>
                    <a:cxn ang="0">
                      <a:pos x="578" y="130"/>
                    </a:cxn>
                    <a:cxn ang="0">
                      <a:pos x="586" y="90"/>
                    </a:cxn>
                    <a:cxn ang="0">
                      <a:pos x="606" y="70"/>
                    </a:cxn>
                    <a:cxn ang="0">
                      <a:pos x="642" y="126"/>
                    </a:cxn>
                    <a:cxn ang="0">
                      <a:pos x="682" y="98"/>
                    </a:cxn>
                    <a:cxn ang="0">
                      <a:pos x="706" y="86"/>
                    </a:cxn>
                    <a:cxn ang="0">
                      <a:pos x="762" y="2"/>
                    </a:cxn>
                    <a:cxn ang="0">
                      <a:pos x="798" y="70"/>
                    </a:cxn>
                    <a:cxn ang="0">
                      <a:pos x="798" y="130"/>
                    </a:cxn>
                    <a:cxn ang="0">
                      <a:pos x="790" y="158"/>
                    </a:cxn>
                    <a:cxn ang="0">
                      <a:pos x="766" y="162"/>
                    </a:cxn>
                    <a:cxn ang="0">
                      <a:pos x="762" y="186"/>
                    </a:cxn>
                    <a:cxn ang="0">
                      <a:pos x="802" y="226"/>
                    </a:cxn>
                    <a:cxn ang="0">
                      <a:pos x="786" y="322"/>
                    </a:cxn>
                    <a:cxn ang="0">
                      <a:pos x="830" y="414"/>
                    </a:cxn>
                    <a:cxn ang="0">
                      <a:pos x="854" y="450"/>
                    </a:cxn>
                    <a:cxn ang="0">
                      <a:pos x="830" y="450"/>
                    </a:cxn>
                    <a:cxn ang="0">
                      <a:pos x="746" y="378"/>
                    </a:cxn>
                    <a:cxn ang="0">
                      <a:pos x="678" y="402"/>
                    </a:cxn>
                    <a:cxn ang="0">
                      <a:pos x="590" y="442"/>
                    </a:cxn>
                    <a:cxn ang="0">
                      <a:pos x="642" y="578"/>
                    </a:cxn>
                    <a:cxn ang="0">
                      <a:pos x="710" y="610"/>
                    </a:cxn>
                    <a:cxn ang="0">
                      <a:pos x="738" y="550"/>
                    </a:cxn>
                    <a:cxn ang="0">
                      <a:pos x="774" y="570"/>
                    </a:cxn>
                    <a:cxn ang="0">
                      <a:pos x="766" y="630"/>
                    </a:cxn>
                    <a:cxn ang="0">
                      <a:pos x="802" y="670"/>
                    </a:cxn>
                    <a:cxn ang="0">
                      <a:pos x="838" y="658"/>
                    </a:cxn>
                    <a:cxn ang="0">
                      <a:pos x="922" y="806"/>
                    </a:cxn>
                    <a:cxn ang="0">
                      <a:pos x="942" y="826"/>
                    </a:cxn>
                    <a:cxn ang="0">
                      <a:pos x="874" y="810"/>
                    </a:cxn>
                    <a:cxn ang="0">
                      <a:pos x="830" y="758"/>
                    </a:cxn>
                    <a:cxn ang="0">
                      <a:pos x="778" y="710"/>
                    </a:cxn>
                    <a:cxn ang="0">
                      <a:pos x="702" y="662"/>
                    </a:cxn>
                    <a:cxn ang="0">
                      <a:pos x="614" y="646"/>
                    </a:cxn>
                    <a:cxn ang="0">
                      <a:pos x="506" y="594"/>
                    </a:cxn>
                    <a:cxn ang="0">
                      <a:pos x="462" y="506"/>
                    </a:cxn>
                    <a:cxn ang="0">
                      <a:pos x="430" y="462"/>
                    </a:cxn>
                    <a:cxn ang="0">
                      <a:pos x="382" y="430"/>
                    </a:cxn>
                    <a:cxn ang="0">
                      <a:pos x="342" y="370"/>
                    </a:cxn>
                    <a:cxn ang="0">
                      <a:pos x="354" y="414"/>
                    </a:cxn>
                    <a:cxn ang="0">
                      <a:pos x="418" y="494"/>
                    </a:cxn>
                    <a:cxn ang="0">
                      <a:pos x="422" y="526"/>
                    </a:cxn>
                    <a:cxn ang="0">
                      <a:pos x="394" y="498"/>
                    </a:cxn>
                    <a:cxn ang="0">
                      <a:pos x="354" y="466"/>
                    </a:cxn>
                    <a:cxn ang="0">
                      <a:pos x="314" y="402"/>
                    </a:cxn>
                    <a:cxn ang="0">
                      <a:pos x="266" y="346"/>
                    </a:cxn>
                    <a:cxn ang="0">
                      <a:pos x="210" y="314"/>
                    </a:cxn>
                    <a:cxn ang="0">
                      <a:pos x="154" y="238"/>
                    </a:cxn>
                    <a:cxn ang="0">
                      <a:pos x="66" y="66"/>
                    </a:cxn>
                    <a:cxn ang="0">
                      <a:pos x="34" y="38"/>
                    </a:cxn>
                    <a:cxn ang="0">
                      <a:pos x="46" y="22"/>
                    </a:cxn>
                    <a:cxn ang="0">
                      <a:pos x="102" y="70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2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/>
                  <a:ahLst/>
                  <a:cxnLst>
                    <a:cxn ang="0">
                      <a:pos x="6" y="28"/>
                    </a:cxn>
                    <a:cxn ang="0">
                      <a:pos x="10" y="48"/>
                    </a:cxn>
                    <a:cxn ang="0">
                      <a:pos x="6" y="28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3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12" y="1"/>
                    </a:cxn>
                    <a:cxn ang="0">
                      <a:pos x="36" y="17"/>
                    </a:cxn>
                    <a:cxn ang="0">
                      <a:pos x="8" y="17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4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/>
                  <a:ahLst/>
                  <a:cxnLst>
                    <a:cxn ang="0">
                      <a:pos x="0" y="49"/>
                    </a:cxn>
                    <a:cxn ang="0">
                      <a:pos x="28" y="25"/>
                    </a:cxn>
                    <a:cxn ang="0">
                      <a:pos x="56" y="21"/>
                    </a:cxn>
                    <a:cxn ang="0">
                      <a:pos x="80" y="9"/>
                    </a:cxn>
                    <a:cxn ang="0">
                      <a:pos x="64" y="25"/>
                    </a:cxn>
                    <a:cxn ang="0">
                      <a:pos x="124" y="49"/>
                    </a:cxn>
                    <a:cxn ang="0">
                      <a:pos x="160" y="65"/>
                    </a:cxn>
                    <a:cxn ang="0">
                      <a:pos x="116" y="77"/>
                    </a:cxn>
                    <a:cxn ang="0">
                      <a:pos x="88" y="57"/>
                    </a:cxn>
                    <a:cxn ang="0">
                      <a:pos x="76" y="53"/>
                    </a:cxn>
                    <a:cxn ang="0">
                      <a:pos x="24" y="41"/>
                    </a:cxn>
                    <a:cxn ang="0">
                      <a:pos x="0" y="49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5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2" y="4"/>
                    </a:cxn>
                    <a:cxn ang="0">
                      <a:pos x="88" y="24"/>
                    </a:cxn>
                    <a:cxn ang="0">
                      <a:pos x="112" y="20"/>
                    </a:cxn>
                    <a:cxn ang="0">
                      <a:pos x="108" y="44"/>
                    </a:cxn>
                    <a:cxn ang="0">
                      <a:pos x="64" y="40"/>
                    </a:cxn>
                    <a:cxn ang="0">
                      <a:pos x="0" y="36"/>
                    </a:cxn>
                    <a:cxn ang="0">
                      <a:pos x="28" y="2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6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/>
                  <a:ahLst/>
                  <a:cxnLst>
                    <a:cxn ang="0">
                      <a:pos x="17" y="25"/>
                    </a:cxn>
                    <a:cxn ang="0">
                      <a:pos x="37" y="13"/>
                    </a:cxn>
                    <a:cxn ang="0">
                      <a:pos x="17" y="2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7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/>
                  <a:ahLst/>
                  <a:cxnLst>
                    <a:cxn ang="0">
                      <a:pos x="19" y="32"/>
                    </a:cxn>
                    <a:cxn ang="0">
                      <a:pos x="19" y="0"/>
                    </a:cxn>
                    <a:cxn ang="0">
                      <a:pos x="19" y="32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8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/>
                  <a:ahLst/>
                  <a:cxnLst>
                    <a:cxn ang="0">
                      <a:pos x="4" y="9"/>
                    </a:cxn>
                    <a:cxn ang="0">
                      <a:pos x="20" y="33"/>
                    </a:cxn>
                    <a:cxn ang="0">
                      <a:pos x="24" y="49"/>
                    </a:cxn>
                    <a:cxn ang="0">
                      <a:pos x="36" y="53"/>
                    </a:cxn>
                    <a:cxn ang="0">
                      <a:pos x="24" y="73"/>
                    </a:cxn>
                    <a:cxn ang="0">
                      <a:pos x="0" y="21"/>
                    </a:cxn>
                    <a:cxn ang="0">
                      <a:pos x="4" y="9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9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/>
                  <a:ahLst/>
                  <a:cxnLst>
                    <a:cxn ang="0">
                      <a:pos x="220" y="1"/>
                    </a:cxn>
                    <a:cxn ang="0">
                      <a:pos x="231" y="8"/>
                    </a:cxn>
                    <a:cxn ang="0">
                      <a:pos x="235" y="0"/>
                    </a:cxn>
                    <a:cxn ang="0">
                      <a:pos x="265" y="0"/>
                    </a:cxn>
                    <a:cxn ang="0">
                      <a:pos x="287" y="17"/>
                    </a:cxn>
                    <a:cxn ang="0">
                      <a:pos x="319" y="10"/>
                    </a:cxn>
                    <a:cxn ang="0">
                      <a:pos x="314" y="29"/>
                    </a:cxn>
                    <a:cxn ang="0">
                      <a:pos x="298" y="46"/>
                    </a:cxn>
                    <a:cxn ang="0">
                      <a:pos x="295" y="29"/>
                    </a:cxn>
                    <a:cxn ang="0">
                      <a:pos x="287" y="31"/>
                    </a:cxn>
                    <a:cxn ang="0">
                      <a:pos x="279" y="29"/>
                    </a:cxn>
                    <a:cxn ang="0">
                      <a:pos x="263" y="21"/>
                    </a:cxn>
                    <a:cxn ang="0">
                      <a:pos x="228" y="38"/>
                    </a:cxn>
                    <a:cxn ang="0">
                      <a:pos x="201" y="44"/>
                    </a:cxn>
                    <a:cxn ang="0">
                      <a:pos x="212" y="57"/>
                    </a:cxn>
                    <a:cxn ang="0">
                      <a:pos x="188" y="63"/>
                    </a:cxn>
                    <a:cxn ang="0">
                      <a:pos x="169" y="61"/>
                    </a:cxn>
                    <a:cxn ang="0">
                      <a:pos x="177" y="57"/>
                    </a:cxn>
                    <a:cxn ang="0">
                      <a:pos x="171" y="40"/>
                    </a:cxn>
                    <a:cxn ang="0">
                      <a:pos x="169" y="31"/>
                    </a:cxn>
                    <a:cxn ang="0">
                      <a:pos x="158" y="23"/>
                    </a:cxn>
                    <a:cxn ang="0">
                      <a:pos x="142" y="27"/>
                    </a:cxn>
                    <a:cxn ang="0">
                      <a:pos x="134" y="27"/>
                    </a:cxn>
                    <a:cxn ang="0">
                      <a:pos x="123" y="25"/>
                    </a:cxn>
                    <a:cxn ang="0">
                      <a:pos x="83" y="2"/>
                    </a:cxn>
                    <a:cxn ang="0">
                      <a:pos x="59" y="14"/>
                    </a:cxn>
                    <a:cxn ang="0">
                      <a:pos x="1" y="0"/>
                    </a:cxn>
                    <a:cxn ang="0">
                      <a:pos x="220" y="1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0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/>
                  <a:ahLst/>
                  <a:cxnLst>
                    <a:cxn ang="0">
                      <a:pos x="105" y="31"/>
                    </a:cxn>
                    <a:cxn ang="0">
                      <a:pos x="30" y="1"/>
                    </a:cxn>
                    <a:cxn ang="0">
                      <a:pos x="285" y="0"/>
                    </a:cxn>
                    <a:cxn ang="0">
                      <a:pos x="296" y="14"/>
                    </a:cxn>
                    <a:cxn ang="0">
                      <a:pos x="264" y="16"/>
                    </a:cxn>
                    <a:cxn ang="0">
                      <a:pos x="105" y="3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1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/>
                  <a:ahLst/>
                  <a:cxnLst>
                    <a:cxn ang="0">
                      <a:pos x="0" y="25"/>
                    </a:cxn>
                    <a:cxn ang="0">
                      <a:pos x="12" y="29"/>
                    </a:cxn>
                    <a:cxn ang="0">
                      <a:pos x="0" y="2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2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/>
                  <a:ahLst/>
                  <a:cxnLst>
                    <a:cxn ang="0">
                      <a:pos x="73" y="1"/>
                    </a:cxn>
                    <a:cxn ang="0">
                      <a:pos x="436" y="0"/>
                    </a:cxn>
                    <a:cxn ang="0">
                      <a:pos x="416" y="54"/>
                    </a:cxn>
                    <a:cxn ang="0">
                      <a:pos x="397" y="68"/>
                    </a:cxn>
                    <a:cxn ang="0">
                      <a:pos x="392" y="70"/>
                    </a:cxn>
                    <a:cxn ang="0">
                      <a:pos x="375" y="73"/>
                    </a:cxn>
                    <a:cxn ang="0">
                      <a:pos x="361" y="88"/>
                    </a:cxn>
                    <a:cxn ang="0">
                      <a:pos x="362" y="99"/>
                    </a:cxn>
                    <a:cxn ang="0">
                      <a:pos x="364" y="107"/>
                    </a:cxn>
                    <a:cxn ang="0">
                      <a:pos x="366" y="113"/>
                    </a:cxn>
                    <a:cxn ang="0">
                      <a:pos x="362" y="122"/>
                    </a:cxn>
                    <a:cxn ang="0">
                      <a:pos x="351" y="120"/>
                    </a:cxn>
                    <a:cxn ang="0">
                      <a:pos x="342" y="129"/>
                    </a:cxn>
                    <a:cxn ang="0">
                      <a:pos x="347" y="105"/>
                    </a:cxn>
                    <a:cxn ang="0">
                      <a:pos x="338" y="100"/>
                    </a:cxn>
                    <a:cxn ang="0">
                      <a:pos x="344" y="93"/>
                    </a:cxn>
                    <a:cxn ang="0">
                      <a:pos x="342" y="89"/>
                    </a:cxn>
                    <a:cxn ang="0">
                      <a:pos x="320" y="94"/>
                    </a:cxn>
                    <a:cxn ang="0">
                      <a:pos x="317" y="85"/>
                    </a:cxn>
                    <a:cxn ang="0">
                      <a:pos x="297" y="94"/>
                    </a:cxn>
                    <a:cxn ang="0">
                      <a:pos x="320" y="103"/>
                    </a:cxn>
                    <a:cxn ang="0">
                      <a:pos x="305" y="117"/>
                    </a:cxn>
                    <a:cxn ang="0">
                      <a:pos x="311" y="126"/>
                    </a:cxn>
                    <a:cxn ang="0">
                      <a:pos x="315" y="138"/>
                    </a:cxn>
                    <a:cxn ang="0">
                      <a:pos x="309" y="139"/>
                    </a:cxn>
                    <a:cxn ang="0">
                      <a:pos x="314" y="144"/>
                    </a:cxn>
                    <a:cxn ang="0">
                      <a:pos x="307" y="152"/>
                    </a:cxn>
                    <a:cxn ang="0">
                      <a:pos x="0" y="149"/>
                    </a:cxn>
                    <a:cxn ang="0">
                      <a:pos x="73" y="1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3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/>
                  <a:ahLst/>
                  <a:cxnLst>
                    <a:cxn ang="0">
                      <a:pos x="5" y="156"/>
                    </a:cxn>
                    <a:cxn ang="0">
                      <a:pos x="15" y="108"/>
                    </a:cxn>
                    <a:cxn ang="0">
                      <a:pos x="17" y="68"/>
                    </a:cxn>
                    <a:cxn ang="0">
                      <a:pos x="11" y="40"/>
                    </a:cxn>
                    <a:cxn ang="0">
                      <a:pos x="17" y="12"/>
                    </a:cxn>
                    <a:cxn ang="0">
                      <a:pos x="21" y="0"/>
                    </a:cxn>
                    <a:cxn ang="0">
                      <a:pos x="31" y="30"/>
                    </a:cxn>
                    <a:cxn ang="0">
                      <a:pos x="47" y="98"/>
                    </a:cxn>
                    <a:cxn ang="0">
                      <a:pos x="31" y="108"/>
                    </a:cxn>
                    <a:cxn ang="0">
                      <a:pos x="23" y="126"/>
                    </a:cxn>
                    <a:cxn ang="0">
                      <a:pos x="21" y="132"/>
                    </a:cxn>
                    <a:cxn ang="0">
                      <a:pos x="27" y="134"/>
                    </a:cxn>
                    <a:cxn ang="0">
                      <a:pos x="31" y="146"/>
                    </a:cxn>
                    <a:cxn ang="0">
                      <a:pos x="13" y="148"/>
                    </a:cxn>
                    <a:cxn ang="0">
                      <a:pos x="7" y="160"/>
                    </a:cxn>
                    <a:cxn ang="0">
                      <a:pos x="3" y="154"/>
                    </a:cxn>
                    <a:cxn ang="0">
                      <a:pos x="5" y="156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4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/>
                  <a:ahLst/>
                  <a:cxnLst>
                    <a:cxn ang="0">
                      <a:pos x="26" y="61"/>
                    </a:cxn>
                    <a:cxn ang="0">
                      <a:pos x="30" y="43"/>
                    </a:cxn>
                    <a:cxn ang="0">
                      <a:pos x="50" y="33"/>
                    </a:cxn>
                    <a:cxn ang="0">
                      <a:pos x="54" y="45"/>
                    </a:cxn>
                    <a:cxn ang="0">
                      <a:pos x="66" y="49"/>
                    </a:cxn>
                    <a:cxn ang="0">
                      <a:pos x="80" y="55"/>
                    </a:cxn>
                    <a:cxn ang="0">
                      <a:pos x="116" y="33"/>
                    </a:cxn>
                    <a:cxn ang="0">
                      <a:pos x="130" y="17"/>
                    </a:cxn>
                    <a:cxn ang="0">
                      <a:pos x="138" y="11"/>
                    </a:cxn>
                    <a:cxn ang="0">
                      <a:pos x="106" y="49"/>
                    </a:cxn>
                    <a:cxn ang="0">
                      <a:pos x="84" y="67"/>
                    </a:cxn>
                    <a:cxn ang="0">
                      <a:pos x="66" y="81"/>
                    </a:cxn>
                    <a:cxn ang="0">
                      <a:pos x="48" y="103"/>
                    </a:cxn>
                    <a:cxn ang="0">
                      <a:pos x="26" y="89"/>
                    </a:cxn>
                    <a:cxn ang="0">
                      <a:pos x="20" y="87"/>
                    </a:cxn>
                    <a:cxn ang="0">
                      <a:pos x="22" y="97"/>
                    </a:cxn>
                    <a:cxn ang="0">
                      <a:pos x="0" y="97"/>
                    </a:cxn>
                    <a:cxn ang="0">
                      <a:pos x="10" y="79"/>
                    </a:cxn>
                    <a:cxn ang="0">
                      <a:pos x="26" y="61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5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/>
                  <a:ahLst/>
                  <a:cxnLst>
                    <a:cxn ang="0">
                      <a:pos x="158" y="24"/>
                    </a:cxn>
                    <a:cxn ang="0">
                      <a:pos x="160" y="6"/>
                    </a:cxn>
                    <a:cxn ang="0">
                      <a:pos x="170" y="0"/>
                    </a:cxn>
                    <a:cxn ang="0">
                      <a:pos x="182" y="24"/>
                    </a:cxn>
                    <a:cxn ang="0">
                      <a:pos x="188" y="42"/>
                    </a:cxn>
                    <a:cxn ang="0">
                      <a:pos x="178" y="58"/>
                    </a:cxn>
                    <a:cxn ang="0">
                      <a:pos x="170" y="76"/>
                    </a:cxn>
                    <a:cxn ang="0">
                      <a:pos x="162" y="126"/>
                    </a:cxn>
                    <a:cxn ang="0">
                      <a:pos x="144" y="136"/>
                    </a:cxn>
                    <a:cxn ang="0">
                      <a:pos x="120" y="138"/>
                    </a:cxn>
                    <a:cxn ang="0">
                      <a:pos x="112" y="124"/>
                    </a:cxn>
                    <a:cxn ang="0">
                      <a:pos x="102" y="146"/>
                    </a:cxn>
                    <a:cxn ang="0">
                      <a:pos x="90" y="150"/>
                    </a:cxn>
                    <a:cxn ang="0">
                      <a:pos x="80" y="132"/>
                    </a:cxn>
                    <a:cxn ang="0">
                      <a:pos x="58" y="144"/>
                    </a:cxn>
                    <a:cxn ang="0">
                      <a:pos x="76" y="142"/>
                    </a:cxn>
                    <a:cxn ang="0">
                      <a:pos x="78" y="160"/>
                    </a:cxn>
                    <a:cxn ang="0">
                      <a:pos x="58" y="166"/>
                    </a:cxn>
                    <a:cxn ang="0">
                      <a:pos x="34" y="166"/>
                    </a:cxn>
                    <a:cxn ang="0">
                      <a:pos x="36" y="154"/>
                    </a:cxn>
                    <a:cxn ang="0">
                      <a:pos x="46" y="144"/>
                    </a:cxn>
                    <a:cxn ang="0">
                      <a:pos x="34" y="148"/>
                    </a:cxn>
                    <a:cxn ang="0">
                      <a:pos x="26" y="166"/>
                    </a:cxn>
                    <a:cxn ang="0">
                      <a:pos x="30" y="190"/>
                    </a:cxn>
                    <a:cxn ang="0">
                      <a:pos x="14" y="200"/>
                    </a:cxn>
                    <a:cxn ang="0">
                      <a:pos x="0" y="214"/>
                    </a:cxn>
                    <a:cxn ang="0">
                      <a:pos x="8" y="188"/>
                    </a:cxn>
                    <a:cxn ang="0">
                      <a:pos x="0" y="164"/>
                    </a:cxn>
                    <a:cxn ang="0">
                      <a:pos x="14" y="152"/>
                    </a:cxn>
                    <a:cxn ang="0">
                      <a:pos x="32" y="134"/>
                    </a:cxn>
                    <a:cxn ang="0">
                      <a:pos x="44" y="118"/>
                    </a:cxn>
                    <a:cxn ang="0">
                      <a:pos x="72" y="116"/>
                    </a:cxn>
                    <a:cxn ang="0">
                      <a:pos x="84" y="112"/>
                    </a:cxn>
                    <a:cxn ang="0">
                      <a:pos x="114" y="78"/>
                    </a:cxn>
                    <a:cxn ang="0">
                      <a:pos x="120" y="92"/>
                    </a:cxn>
                    <a:cxn ang="0">
                      <a:pos x="132" y="76"/>
                    </a:cxn>
                    <a:cxn ang="0">
                      <a:pos x="150" y="54"/>
                    </a:cxn>
                    <a:cxn ang="0">
                      <a:pos x="154" y="42"/>
                    </a:cxn>
                    <a:cxn ang="0">
                      <a:pos x="148" y="38"/>
                    </a:cxn>
                    <a:cxn ang="0">
                      <a:pos x="152" y="32"/>
                    </a:cxn>
                    <a:cxn ang="0">
                      <a:pos x="158" y="24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6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4" y="13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7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/>
                  <a:ahLst/>
                  <a:cxnLst>
                    <a:cxn ang="0">
                      <a:pos x="812" y="26"/>
                    </a:cxn>
                    <a:cxn ang="0">
                      <a:pos x="778" y="78"/>
                    </a:cxn>
                    <a:cxn ang="0">
                      <a:pos x="748" y="122"/>
                    </a:cxn>
                    <a:cxn ang="0">
                      <a:pos x="722" y="142"/>
                    </a:cxn>
                    <a:cxn ang="0">
                      <a:pos x="634" y="180"/>
                    </a:cxn>
                    <a:cxn ang="0">
                      <a:pos x="632" y="210"/>
                    </a:cxn>
                    <a:cxn ang="0">
                      <a:pos x="604" y="230"/>
                    </a:cxn>
                    <a:cxn ang="0">
                      <a:pos x="620" y="178"/>
                    </a:cxn>
                    <a:cxn ang="0">
                      <a:pos x="576" y="188"/>
                    </a:cxn>
                    <a:cxn ang="0">
                      <a:pos x="556" y="218"/>
                    </a:cxn>
                    <a:cxn ang="0">
                      <a:pos x="596" y="280"/>
                    </a:cxn>
                    <a:cxn ang="0">
                      <a:pos x="594" y="368"/>
                    </a:cxn>
                    <a:cxn ang="0">
                      <a:pos x="542" y="406"/>
                    </a:cxn>
                    <a:cxn ang="0">
                      <a:pos x="522" y="386"/>
                    </a:cxn>
                    <a:cxn ang="0">
                      <a:pos x="482" y="348"/>
                    </a:cxn>
                    <a:cxn ang="0">
                      <a:pos x="462" y="348"/>
                    </a:cxn>
                    <a:cxn ang="0">
                      <a:pos x="450" y="394"/>
                    </a:cxn>
                    <a:cxn ang="0">
                      <a:pos x="500" y="464"/>
                    </a:cxn>
                    <a:cxn ang="0">
                      <a:pos x="510" y="524"/>
                    </a:cxn>
                    <a:cxn ang="0">
                      <a:pos x="526" y="560"/>
                    </a:cxn>
                    <a:cxn ang="0">
                      <a:pos x="492" y="544"/>
                    </a:cxn>
                    <a:cxn ang="0">
                      <a:pos x="470" y="518"/>
                    </a:cxn>
                    <a:cxn ang="0">
                      <a:pos x="422" y="424"/>
                    </a:cxn>
                    <a:cxn ang="0">
                      <a:pos x="426" y="310"/>
                    </a:cxn>
                    <a:cxn ang="0">
                      <a:pos x="422" y="268"/>
                    </a:cxn>
                    <a:cxn ang="0">
                      <a:pos x="412" y="276"/>
                    </a:cxn>
                    <a:cxn ang="0">
                      <a:pos x="386" y="266"/>
                    </a:cxn>
                    <a:cxn ang="0">
                      <a:pos x="360" y="170"/>
                    </a:cxn>
                    <a:cxn ang="0">
                      <a:pos x="330" y="166"/>
                    </a:cxn>
                    <a:cxn ang="0">
                      <a:pos x="288" y="172"/>
                    </a:cxn>
                    <a:cxn ang="0">
                      <a:pos x="242" y="232"/>
                    </a:cxn>
                    <a:cxn ang="0">
                      <a:pos x="196" y="268"/>
                    </a:cxn>
                    <a:cxn ang="0">
                      <a:pos x="184" y="274"/>
                    </a:cxn>
                    <a:cxn ang="0">
                      <a:pos x="160" y="328"/>
                    </a:cxn>
                    <a:cxn ang="0">
                      <a:pos x="152" y="354"/>
                    </a:cxn>
                    <a:cxn ang="0">
                      <a:pos x="128" y="404"/>
                    </a:cxn>
                    <a:cxn ang="0">
                      <a:pos x="94" y="392"/>
                    </a:cxn>
                    <a:cxn ang="0">
                      <a:pos x="66" y="258"/>
                    </a:cxn>
                    <a:cxn ang="0">
                      <a:pos x="72" y="156"/>
                    </a:cxn>
                    <a:cxn ang="0">
                      <a:pos x="44" y="180"/>
                    </a:cxn>
                    <a:cxn ang="0">
                      <a:pos x="20" y="150"/>
                    </a:cxn>
                    <a:cxn ang="0">
                      <a:pos x="24" y="138"/>
                    </a:cxn>
                    <a:cxn ang="0">
                      <a:pos x="0" y="92"/>
                    </a:cxn>
                    <a:cxn ang="0">
                      <a:pos x="798" y="6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8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/>
                  <a:ahLst/>
                  <a:cxnLst>
                    <a:cxn ang="0">
                      <a:pos x="7" y="11"/>
                    </a:cxn>
                    <a:cxn ang="0">
                      <a:pos x="17" y="3"/>
                    </a:cxn>
                    <a:cxn ang="0">
                      <a:pos x="37" y="33"/>
                    </a:cxn>
                    <a:cxn ang="0">
                      <a:pos x="19" y="85"/>
                    </a:cxn>
                    <a:cxn ang="0">
                      <a:pos x="1" y="69"/>
                    </a:cxn>
                    <a:cxn ang="0">
                      <a:pos x="7" y="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9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/>
                  <a:ahLst/>
                  <a:cxnLst>
                    <a:cxn ang="0">
                      <a:pos x="13" y="28"/>
                    </a:cxn>
                    <a:cxn ang="0">
                      <a:pos x="29" y="2"/>
                    </a:cxn>
                    <a:cxn ang="0">
                      <a:pos x="43" y="4"/>
                    </a:cxn>
                    <a:cxn ang="0">
                      <a:pos x="39" y="26"/>
                    </a:cxn>
                    <a:cxn ang="0">
                      <a:pos x="13" y="74"/>
                    </a:cxn>
                    <a:cxn ang="0">
                      <a:pos x="7" y="60"/>
                    </a:cxn>
                    <a:cxn ang="0">
                      <a:pos x="3" y="36"/>
                    </a:cxn>
                    <a:cxn ang="0">
                      <a:pos x="13" y="28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0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/>
                  <a:ahLst/>
                  <a:cxnLst>
                    <a:cxn ang="0">
                      <a:pos x="7" y="16"/>
                    </a:cxn>
                    <a:cxn ang="0">
                      <a:pos x="5" y="30"/>
                    </a:cxn>
                    <a:cxn ang="0">
                      <a:pos x="7" y="16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1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/>
                  <a:ahLst/>
                  <a:cxnLst>
                    <a:cxn ang="0">
                      <a:pos x="481" y="464"/>
                    </a:cxn>
                    <a:cxn ang="0">
                      <a:pos x="486" y="451"/>
                    </a:cxn>
                    <a:cxn ang="0">
                      <a:pos x="500" y="413"/>
                    </a:cxn>
                    <a:cxn ang="0">
                      <a:pos x="309" y="287"/>
                    </a:cxn>
                    <a:cxn ang="0">
                      <a:pos x="282" y="346"/>
                    </a:cxn>
                    <a:cxn ang="0">
                      <a:pos x="303" y="556"/>
                    </a:cxn>
                    <a:cxn ang="0">
                      <a:pos x="282" y="494"/>
                    </a:cxn>
                    <a:cxn ang="0">
                      <a:pos x="242" y="439"/>
                    </a:cxn>
                    <a:cxn ang="0">
                      <a:pos x="245" y="413"/>
                    </a:cxn>
                    <a:cxn ang="0">
                      <a:pos x="247" y="394"/>
                    </a:cxn>
                    <a:cxn ang="0">
                      <a:pos x="220" y="375"/>
                    </a:cxn>
                    <a:cxn ang="0">
                      <a:pos x="194" y="346"/>
                    </a:cxn>
                    <a:cxn ang="0">
                      <a:pos x="148" y="354"/>
                    </a:cxn>
                    <a:cxn ang="0">
                      <a:pos x="126" y="365"/>
                    </a:cxn>
                    <a:cxn ang="0">
                      <a:pos x="78" y="365"/>
                    </a:cxn>
                    <a:cxn ang="0">
                      <a:pos x="22" y="312"/>
                    </a:cxn>
                    <a:cxn ang="0">
                      <a:pos x="11" y="295"/>
                    </a:cxn>
                    <a:cxn ang="0">
                      <a:pos x="0" y="264"/>
                    </a:cxn>
                    <a:cxn ang="0">
                      <a:pos x="24" y="213"/>
                    </a:cxn>
                    <a:cxn ang="0">
                      <a:pos x="32" y="181"/>
                    </a:cxn>
                    <a:cxn ang="0">
                      <a:pos x="51" y="143"/>
                    </a:cxn>
                    <a:cxn ang="0">
                      <a:pos x="81" y="116"/>
                    </a:cxn>
                    <a:cxn ang="0">
                      <a:pos x="167" y="67"/>
                    </a:cxn>
                    <a:cxn ang="0">
                      <a:pos x="220" y="30"/>
                    </a:cxn>
                    <a:cxn ang="0">
                      <a:pos x="258" y="6"/>
                    </a:cxn>
                    <a:cxn ang="0">
                      <a:pos x="363" y="2"/>
                    </a:cxn>
                    <a:cxn ang="0">
                      <a:pos x="398" y="0"/>
                    </a:cxn>
                    <a:cxn ang="0">
                      <a:pos x="384" y="34"/>
                    </a:cxn>
                    <a:cxn ang="0">
                      <a:pos x="443" y="84"/>
                    </a:cxn>
                    <a:cxn ang="0">
                      <a:pos x="497" y="74"/>
                    </a:cxn>
                    <a:cxn ang="0">
                      <a:pos x="529" y="82"/>
                    </a:cxn>
                    <a:cxn ang="0">
                      <a:pos x="559" y="97"/>
                    </a:cxn>
                    <a:cxn ang="0">
                      <a:pos x="572" y="188"/>
                    </a:cxn>
                    <a:cxn ang="0">
                      <a:pos x="572" y="240"/>
                    </a:cxn>
                    <a:cxn ang="0">
                      <a:pos x="599" y="283"/>
                    </a:cxn>
                    <a:cxn ang="0">
                      <a:pos x="645" y="300"/>
                    </a:cxn>
                    <a:cxn ang="0">
                      <a:pos x="680" y="295"/>
                    </a:cxn>
                    <a:cxn ang="0">
                      <a:pos x="664" y="340"/>
                    </a:cxn>
                    <a:cxn ang="0">
                      <a:pos x="599" y="407"/>
                    </a:cxn>
                    <a:cxn ang="0">
                      <a:pos x="548" y="485"/>
                    </a:cxn>
                    <a:cxn ang="0">
                      <a:pos x="556" y="508"/>
                    </a:cxn>
                    <a:cxn ang="0">
                      <a:pos x="435" y="556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2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/>
                  <a:ahLst/>
                  <a:cxnLst>
                    <a:cxn ang="0">
                      <a:pos x="243" y="347"/>
                    </a:cxn>
                    <a:cxn ang="0">
                      <a:pos x="233" y="301"/>
                    </a:cxn>
                    <a:cxn ang="0">
                      <a:pos x="217" y="288"/>
                    </a:cxn>
                    <a:cxn ang="0">
                      <a:pos x="215" y="269"/>
                    </a:cxn>
                    <a:cxn ang="0">
                      <a:pos x="209" y="254"/>
                    </a:cxn>
                    <a:cxn ang="0">
                      <a:pos x="209" y="229"/>
                    </a:cxn>
                    <a:cxn ang="0">
                      <a:pos x="207" y="214"/>
                    </a:cxn>
                    <a:cxn ang="0">
                      <a:pos x="228" y="202"/>
                    </a:cxn>
                    <a:cxn ang="0">
                      <a:pos x="257" y="197"/>
                    </a:cxn>
                    <a:cxn ang="0">
                      <a:pos x="257" y="136"/>
                    </a:cxn>
                    <a:cxn ang="0">
                      <a:pos x="54" y="96"/>
                    </a:cxn>
                    <a:cxn ang="0">
                      <a:pos x="32" y="98"/>
                    </a:cxn>
                    <a:cxn ang="0">
                      <a:pos x="16" y="102"/>
                    </a:cxn>
                    <a:cxn ang="0">
                      <a:pos x="0" y="149"/>
                    </a:cxn>
                    <a:cxn ang="0">
                      <a:pos x="93" y="346"/>
                    </a:cxn>
                    <a:cxn ang="0">
                      <a:pos x="243" y="347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3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/>
                  <a:ahLst/>
                  <a:cxnLst>
                    <a:cxn ang="0">
                      <a:pos x="7" y="25"/>
                    </a:cxn>
                    <a:cxn ang="0">
                      <a:pos x="19" y="21"/>
                    </a:cxn>
                    <a:cxn ang="0">
                      <a:pos x="7" y="2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4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/>
                  <a:ahLst/>
                  <a:cxnLst>
                    <a:cxn ang="0">
                      <a:pos x="12" y="12"/>
                    </a:cxn>
                    <a:cxn ang="0">
                      <a:pos x="16" y="0"/>
                    </a:cxn>
                    <a:cxn ang="0">
                      <a:pos x="20" y="12"/>
                    </a:cxn>
                    <a:cxn ang="0">
                      <a:pos x="8" y="20"/>
                    </a:cxn>
                    <a:cxn ang="0">
                      <a:pos x="12" y="12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5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/>
                  <a:ahLst/>
                  <a:cxnLst>
                    <a:cxn ang="0">
                      <a:pos x="24" y="18"/>
                    </a:cxn>
                    <a:cxn ang="0">
                      <a:pos x="32" y="6"/>
                    </a:cxn>
                    <a:cxn ang="0">
                      <a:pos x="36" y="30"/>
                    </a:cxn>
                    <a:cxn ang="0">
                      <a:pos x="24" y="18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6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/>
                  <a:ahLst/>
                  <a:cxnLst>
                    <a:cxn ang="0">
                      <a:pos x="473" y="464"/>
                    </a:cxn>
                    <a:cxn ang="0">
                      <a:pos x="393" y="452"/>
                    </a:cxn>
                    <a:cxn ang="0">
                      <a:pos x="325" y="412"/>
                    </a:cxn>
                    <a:cxn ang="0">
                      <a:pos x="265" y="400"/>
                    </a:cxn>
                    <a:cxn ang="0">
                      <a:pos x="237" y="416"/>
                    </a:cxn>
                    <a:cxn ang="0">
                      <a:pos x="261" y="428"/>
                    </a:cxn>
                    <a:cxn ang="0">
                      <a:pos x="293" y="468"/>
                    </a:cxn>
                    <a:cxn ang="0">
                      <a:pos x="321" y="476"/>
                    </a:cxn>
                    <a:cxn ang="0">
                      <a:pos x="333" y="536"/>
                    </a:cxn>
                    <a:cxn ang="0">
                      <a:pos x="313" y="552"/>
                    </a:cxn>
                    <a:cxn ang="0">
                      <a:pos x="261" y="616"/>
                    </a:cxn>
                    <a:cxn ang="0">
                      <a:pos x="225" y="628"/>
                    </a:cxn>
                    <a:cxn ang="0">
                      <a:pos x="97" y="696"/>
                    </a:cxn>
                    <a:cxn ang="0">
                      <a:pos x="77" y="616"/>
                    </a:cxn>
                    <a:cxn ang="0">
                      <a:pos x="45" y="524"/>
                    </a:cxn>
                    <a:cxn ang="0">
                      <a:pos x="33" y="448"/>
                    </a:cxn>
                    <a:cxn ang="0">
                      <a:pos x="53" y="344"/>
                    </a:cxn>
                    <a:cxn ang="0">
                      <a:pos x="17" y="392"/>
                    </a:cxn>
                    <a:cxn ang="0">
                      <a:pos x="81" y="280"/>
                    </a:cxn>
                    <a:cxn ang="0">
                      <a:pos x="113" y="204"/>
                    </a:cxn>
                    <a:cxn ang="0">
                      <a:pos x="37" y="204"/>
                    </a:cxn>
                    <a:cxn ang="0">
                      <a:pos x="1" y="196"/>
                    </a:cxn>
                    <a:cxn ang="0">
                      <a:pos x="25" y="140"/>
                    </a:cxn>
                    <a:cxn ang="0">
                      <a:pos x="97" y="112"/>
                    </a:cxn>
                    <a:cxn ang="0">
                      <a:pos x="221" y="124"/>
                    </a:cxn>
                    <a:cxn ang="0">
                      <a:pos x="229" y="64"/>
                    </a:cxn>
                    <a:cxn ang="0">
                      <a:pos x="261" y="0"/>
                    </a:cxn>
                    <a:cxn ang="0">
                      <a:pos x="357" y="44"/>
                    </a:cxn>
                    <a:cxn ang="0">
                      <a:pos x="329" y="88"/>
                    </a:cxn>
                    <a:cxn ang="0">
                      <a:pos x="301" y="176"/>
                    </a:cxn>
                    <a:cxn ang="0">
                      <a:pos x="361" y="192"/>
                    </a:cxn>
                    <a:cxn ang="0">
                      <a:pos x="373" y="136"/>
                    </a:cxn>
                    <a:cxn ang="0">
                      <a:pos x="417" y="92"/>
                    </a:cxn>
                    <a:cxn ang="0">
                      <a:pos x="497" y="88"/>
                    </a:cxn>
                    <a:cxn ang="0">
                      <a:pos x="529" y="52"/>
                    </a:cxn>
                    <a:cxn ang="0">
                      <a:pos x="541" y="460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7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/>
                  <a:ahLst/>
                  <a:cxnLst>
                    <a:cxn ang="0">
                      <a:pos x="825" y="0"/>
                    </a:cxn>
                    <a:cxn ang="0">
                      <a:pos x="143" y="29"/>
                    </a:cxn>
                    <a:cxn ang="0">
                      <a:pos x="91" y="42"/>
                    </a:cxn>
                    <a:cxn ang="0">
                      <a:pos x="62" y="42"/>
                    </a:cxn>
                    <a:cxn ang="0">
                      <a:pos x="22" y="77"/>
                    </a:cxn>
                    <a:cxn ang="0">
                      <a:pos x="0" y="105"/>
                    </a:cxn>
                    <a:cxn ang="0">
                      <a:pos x="59" y="115"/>
                    </a:cxn>
                    <a:cxn ang="0">
                      <a:pos x="97" y="96"/>
                    </a:cxn>
                    <a:cxn ang="0">
                      <a:pos x="108" y="84"/>
                    </a:cxn>
                    <a:cxn ang="0">
                      <a:pos x="167" y="52"/>
                    </a:cxn>
                    <a:cxn ang="0">
                      <a:pos x="215" y="46"/>
                    </a:cxn>
                    <a:cxn ang="0">
                      <a:pos x="237" y="94"/>
                    </a:cxn>
                    <a:cxn ang="0">
                      <a:pos x="188" y="109"/>
                    </a:cxn>
                    <a:cxn ang="0">
                      <a:pos x="231" y="113"/>
                    </a:cxn>
                    <a:cxn ang="0">
                      <a:pos x="250" y="90"/>
                    </a:cxn>
                    <a:cxn ang="0">
                      <a:pos x="266" y="92"/>
                    </a:cxn>
                    <a:cxn ang="0">
                      <a:pos x="253" y="54"/>
                    </a:cxn>
                    <a:cxn ang="0">
                      <a:pos x="266" y="44"/>
                    </a:cxn>
                    <a:cxn ang="0">
                      <a:pos x="277" y="88"/>
                    </a:cxn>
                    <a:cxn ang="0">
                      <a:pos x="266" y="113"/>
                    </a:cxn>
                    <a:cxn ang="0">
                      <a:pos x="296" y="130"/>
                    </a:cxn>
                    <a:cxn ang="0">
                      <a:pos x="299" y="92"/>
                    </a:cxn>
                    <a:cxn ang="0">
                      <a:pos x="331" y="103"/>
                    </a:cxn>
                    <a:cxn ang="0">
                      <a:pos x="382" y="73"/>
                    </a:cxn>
                    <a:cxn ang="0">
                      <a:pos x="409" y="50"/>
                    </a:cxn>
                    <a:cxn ang="0">
                      <a:pos x="439" y="56"/>
                    </a:cxn>
                    <a:cxn ang="0">
                      <a:pos x="455" y="50"/>
                    </a:cxn>
                    <a:cxn ang="0">
                      <a:pos x="431" y="44"/>
                    </a:cxn>
                    <a:cxn ang="0">
                      <a:pos x="474" y="35"/>
                    </a:cxn>
                    <a:cxn ang="0">
                      <a:pos x="544" y="54"/>
                    </a:cxn>
                    <a:cxn ang="0">
                      <a:pos x="581" y="42"/>
                    </a:cxn>
                    <a:cxn ang="0">
                      <a:pos x="584" y="63"/>
                    </a:cxn>
                    <a:cxn ang="0">
                      <a:pos x="568" y="101"/>
                    </a:cxn>
                    <a:cxn ang="0">
                      <a:pos x="611" y="88"/>
                    </a:cxn>
                    <a:cxn ang="0">
                      <a:pos x="624" y="80"/>
                    </a:cxn>
                    <a:cxn ang="0">
                      <a:pos x="648" y="61"/>
                    </a:cxn>
                    <a:cxn ang="0">
                      <a:pos x="794" y="84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8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/>
                  <a:ahLst/>
                  <a:cxnLst>
                    <a:cxn ang="0">
                      <a:pos x="3" y="28"/>
                    </a:cxn>
                    <a:cxn ang="0">
                      <a:pos x="31" y="0"/>
                    </a:cxn>
                    <a:cxn ang="0">
                      <a:pos x="19" y="24"/>
                    </a:cxn>
                    <a:cxn ang="0">
                      <a:pos x="3" y="28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9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/>
                  <a:ahLst/>
                  <a:cxnLst>
                    <a:cxn ang="0">
                      <a:pos x="6" y="32"/>
                    </a:cxn>
                    <a:cxn ang="0">
                      <a:pos x="22" y="0"/>
                    </a:cxn>
                    <a:cxn ang="0">
                      <a:pos x="38" y="4"/>
                    </a:cxn>
                    <a:cxn ang="0">
                      <a:pos x="6" y="32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80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/>
                  <a:ahLst/>
                  <a:cxnLst>
                    <a:cxn ang="0">
                      <a:pos x="37" y="18"/>
                    </a:cxn>
                    <a:cxn ang="0">
                      <a:pos x="25" y="2"/>
                    </a:cxn>
                    <a:cxn ang="0">
                      <a:pos x="37" y="18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81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12" y="9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82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/>
                  <a:ahLst/>
                  <a:cxnLst>
                    <a:cxn ang="0">
                      <a:pos x="7" y="22"/>
                    </a:cxn>
                    <a:cxn ang="0">
                      <a:pos x="31" y="10"/>
                    </a:cxn>
                    <a:cxn ang="0">
                      <a:pos x="7" y="22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1183" name="Group 63"/>
              <p:cNvGrpSpPr>
                <a:grpSpLocks/>
              </p:cNvGrpSpPr>
              <p:nvPr userDrawn="1"/>
            </p:nvGrpSpPr>
            <p:grpSpPr bwMode="auto">
              <a:xfrm>
                <a:off x="7" y="6"/>
                <a:ext cx="5739" cy="1022"/>
                <a:chOff x="1056" y="111"/>
                <a:chExt cx="2448" cy="418"/>
              </a:xfrm>
            </p:grpSpPr>
            <p:sp>
              <p:nvSpPr>
                <p:cNvPr id="261184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85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86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87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88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89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90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91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92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93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94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1195" name="Group 75"/>
              <p:cNvGrpSpPr>
                <a:grpSpLocks/>
              </p:cNvGrpSpPr>
              <p:nvPr userDrawn="1"/>
            </p:nvGrpSpPr>
            <p:grpSpPr bwMode="auto">
              <a:xfrm>
                <a:off x="363" y="1"/>
                <a:ext cx="4919" cy="1034"/>
                <a:chOff x="1208" y="109"/>
                <a:chExt cx="2098" cy="423"/>
              </a:xfrm>
            </p:grpSpPr>
            <p:sp>
              <p:nvSpPr>
                <p:cNvPr id="261196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97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98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99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0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1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2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3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4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5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6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7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8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9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10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261211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</p:spPr>
        </p:pic>
      </p:grpSp>
      <p:sp>
        <p:nvSpPr>
          <p:cNvPr id="261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1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61214" name="Rectangle 94"/>
          <p:cNvSpPr>
            <a:spLocks noGrp="1" noChangeArrowheads="1"/>
          </p:cNvSpPr>
          <p:nvPr>
            <p:ph type="dt" sz="half" idx="2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261215" name="Rectangle 95"/>
          <p:cNvSpPr>
            <a:spLocks noGrp="1" noChangeArrowheads="1"/>
          </p:cNvSpPr>
          <p:nvPr>
            <p:ph type="ftr" sz="quarter" idx="3"/>
          </p:nvPr>
        </p:nvSpPr>
        <p:spPr>
          <a:xfrm>
            <a:off x="3200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61216" name="Rectangle 9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9A792B5-6428-4E07-871B-D782BA0D55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05853-3417-48DC-9F23-D425A4A2C6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505316-DBE5-41D4-8D57-37F5D9A97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4CF59D-A468-4C11-BDB2-5EFC62CCE4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74228D-0C79-4D33-A8CF-D64AC73049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05AA64-60A1-4357-B571-3AD1DA9DC5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FE86B-76D2-4983-8EEF-56C1A54E18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666DB-7036-42BF-8306-808D9DBA66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BF297-E164-42BC-B419-033A9242FC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19938A-225A-4211-B5D9-E39765B6E4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D0D47-DE19-4E3E-9533-40E624DDCA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928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928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260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928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j-lt"/>
              </a:defRPr>
            </a:lvl1pPr>
          </a:lstStyle>
          <a:p>
            <a:fld id="{AA724AFB-A66E-4FEB-B19B-4EF8A3402B04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60103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260104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260105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/>
                <a:ahLst/>
                <a:cxnLst>
                  <a:cxn ang="0">
                    <a:pos x="4848" y="48"/>
                  </a:cxn>
                  <a:cxn ang="0">
                    <a:pos x="4848" y="432"/>
                  </a:cxn>
                  <a:cxn ang="0">
                    <a:pos x="0" y="432"/>
                  </a:cxn>
                  <a:cxn ang="0">
                    <a:pos x="0" y="0"/>
                  </a:cxn>
                  <a:cxn ang="0">
                    <a:pos x="4848" y="0"/>
                  </a:cxn>
                  <a:cxn ang="0">
                    <a:pos x="4848" y="48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0106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260107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26010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/>
                    <a:ahLst/>
                    <a:cxnLst>
                      <a:cxn ang="0">
                        <a:pos x="5" y="11"/>
                      </a:cxn>
                      <a:cxn ang="0">
                        <a:pos x="15" y="5"/>
                      </a:cxn>
                      <a:cxn ang="0">
                        <a:pos x="13" y="17"/>
                      </a:cxn>
                      <a:cxn ang="0">
                        <a:pos x="5" y="11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0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/>
                    <a:ahLst/>
                    <a:cxnLst>
                      <a:cxn ang="0">
                        <a:pos x="3" y="13"/>
                      </a:cxn>
                      <a:cxn ang="0">
                        <a:pos x="11" y="3"/>
                      </a:cxn>
                      <a:cxn ang="0">
                        <a:pos x="7" y="19"/>
                      </a:cxn>
                      <a:cxn ang="0">
                        <a:pos x="3" y="13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/>
                    <a:ahLst/>
                    <a:cxnLst>
                      <a:cxn ang="0">
                        <a:pos x="16" y="33"/>
                      </a:cxn>
                      <a:cxn ang="0">
                        <a:pos x="8" y="21"/>
                      </a:cxn>
                      <a:cxn ang="0">
                        <a:pos x="0" y="9"/>
                      </a:cxn>
                      <a:cxn ang="0">
                        <a:pos x="16" y="3"/>
                      </a:cxn>
                      <a:cxn ang="0">
                        <a:pos x="30" y="23"/>
                      </a:cxn>
                      <a:cxn ang="0">
                        <a:pos x="28" y="31"/>
                      </a:cxn>
                      <a:cxn ang="0">
                        <a:pos x="16" y="3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/>
                    <a:ahLst/>
                    <a:cxnLst>
                      <a:cxn ang="0">
                        <a:pos x="15" y="16"/>
                      </a:cxn>
                      <a:cxn ang="0">
                        <a:pos x="3" y="8"/>
                      </a:cxn>
                      <a:cxn ang="0">
                        <a:pos x="15" y="0"/>
                      </a:cxn>
                      <a:cxn ang="0">
                        <a:pos x="15" y="16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/>
                    <a:ahLst/>
                    <a:cxnLst>
                      <a:cxn ang="0">
                        <a:pos x="14" y="24"/>
                      </a:cxn>
                      <a:cxn ang="0">
                        <a:pos x="30" y="4"/>
                      </a:cxn>
                      <a:cxn ang="0">
                        <a:pos x="42" y="0"/>
                      </a:cxn>
                      <a:cxn ang="0">
                        <a:pos x="58" y="12"/>
                      </a:cxn>
                      <a:cxn ang="0">
                        <a:pos x="32" y="26"/>
                      </a:cxn>
                      <a:cxn ang="0">
                        <a:pos x="12" y="46"/>
                      </a:cxn>
                      <a:cxn ang="0">
                        <a:pos x="8" y="20"/>
                      </a:cxn>
                      <a:cxn ang="0">
                        <a:pos x="12" y="14"/>
                      </a:cxn>
                      <a:cxn ang="0">
                        <a:pos x="14" y="24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/>
                    <a:ahLst/>
                    <a:cxnLst>
                      <a:cxn ang="0">
                        <a:pos x="0" y="31"/>
                      </a:cxn>
                      <a:cxn ang="0">
                        <a:pos x="18" y="25"/>
                      </a:cxn>
                      <a:cxn ang="0">
                        <a:pos x="52" y="1"/>
                      </a:cxn>
                      <a:cxn ang="0">
                        <a:pos x="64" y="3"/>
                      </a:cxn>
                      <a:cxn ang="0">
                        <a:pos x="50" y="19"/>
                      </a:cxn>
                      <a:cxn ang="0">
                        <a:pos x="28" y="33"/>
                      </a:cxn>
                      <a:cxn ang="0">
                        <a:pos x="22" y="47"/>
                      </a:cxn>
                      <a:cxn ang="0">
                        <a:pos x="16" y="45"/>
                      </a:cxn>
                      <a:cxn ang="0">
                        <a:pos x="12" y="39"/>
                      </a:cxn>
                      <a:cxn ang="0">
                        <a:pos x="0" y="35"/>
                      </a:cxn>
                      <a:cxn ang="0">
                        <a:pos x="0" y="3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/>
                    <a:ahLst/>
                    <a:cxnLst>
                      <a:cxn ang="0">
                        <a:pos x="10" y="4"/>
                      </a:cxn>
                      <a:cxn ang="0">
                        <a:pos x="36" y="18"/>
                      </a:cxn>
                      <a:cxn ang="0">
                        <a:pos x="46" y="30"/>
                      </a:cxn>
                      <a:cxn ang="0">
                        <a:pos x="76" y="52"/>
                      </a:cxn>
                      <a:cxn ang="0">
                        <a:pos x="92" y="66"/>
                      </a:cxn>
                      <a:cxn ang="0">
                        <a:pos x="122" y="98"/>
                      </a:cxn>
                      <a:cxn ang="0">
                        <a:pos x="136" y="128"/>
                      </a:cxn>
                      <a:cxn ang="0">
                        <a:pos x="148" y="132"/>
                      </a:cxn>
                      <a:cxn ang="0">
                        <a:pos x="154" y="150"/>
                      </a:cxn>
                      <a:cxn ang="0">
                        <a:pos x="176" y="152"/>
                      </a:cxn>
                      <a:cxn ang="0">
                        <a:pos x="170" y="196"/>
                      </a:cxn>
                      <a:cxn ang="0">
                        <a:pos x="180" y="224"/>
                      </a:cxn>
                      <a:cxn ang="0">
                        <a:pos x="198" y="232"/>
                      </a:cxn>
                      <a:cxn ang="0">
                        <a:pos x="216" y="234"/>
                      </a:cxn>
                      <a:cxn ang="0">
                        <a:pos x="236" y="242"/>
                      </a:cxn>
                      <a:cxn ang="0">
                        <a:pos x="254" y="236"/>
                      </a:cxn>
                      <a:cxn ang="0">
                        <a:pos x="272" y="248"/>
                      </a:cxn>
                      <a:cxn ang="0">
                        <a:pos x="296" y="256"/>
                      </a:cxn>
                      <a:cxn ang="0">
                        <a:pos x="314" y="264"/>
                      </a:cxn>
                      <a:cxn ang="0">
                        <a:pos x="352" y="266"/>
                      </a:cxn>
                      <a:cxn ang="0">
                        <a:pos x="342" y="274"/>
                      </a:cxn>
                      <a:cxn ang="0">
                        <a:pos x="322" y="272"/>
                      </a:cxn>
                      <a:cxn ang="0">
                        <a:pos x="300" y="270"/>
                      </a:cxn>
                      <a:cxn ang="0">
                        <a:pos x="288" y="266"/>
                      </a:cxn>
                      <a:cxn ang="0">
                        <a:pos x="252" y="264"/>
                      </a:cxn>
                      <a:cxn ang="0">
                        <a:pos x="234" y="260"/>
                      </a:cxn>
                      <a:cxn ang="0">
                        <a:pos x="172" y="242"/>
                      </a:cxn>
                      <a:cxn ang="0">
                        <a:pos x="160" y="216"/>
                      </a:cxn>
                      <a:cxn ang="0">
                        <a:pos x="126" y="200"/>
                      </a:cxn>
                      <a:cxn ang="0">
                        <a:pos x="108" y="186"/>
                      </a:cxn>
                      <a:cxn ang="0">
                        <a:pos x="94" y="158"/>
                      </a:cxn>
                      <a:cxn ang="0">
                        <a:pos x="68" y="108"/>
                      </a:cxn>
                      <a:cxn ang="0">
                        <a:pos x="64" y="102"/>
                      </a:cxn>
                      <a:cxn ang="0">
                        <a:pos x="58" y="100"/>
                      </a:cxn>
                      <a:cxn ang="0">
                        <a:pos x="54" y="88"/>
                      </a:cxn>
                      <a:cxn ang="0">
                        <a:pos x="38" y="58"/>
                      </a:cxn>
                      <a:cxn ang="0">
                        <a:pos x="20" y="40"/>
                      </a:cxn>
                      <a:cxn ang="0">
                        <a:pos x="4" y="22"/>
                      </a:cxn>
                      <a:cxn ang="0">
                        <a:pos x="10" y="2"/>
                      </a:cxn>
                      <a:cxn ang="0">
                        <a:pos x="10" y="4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/>
                    <a:ahLst/>
                    <a:cxnLst>
                      <a:cxn ang="0">
                        <a:pos x="54" y="66"/>
                      </a:cxn>
                      <a:cxn ang="0">
                        <a:pos x="66" y="58"/>
                      </a:cxn>
                      <a:cxn ang="0">
                        <a:pos x="68" y="52"/>
                      </a:cxn>
                      <a:cxn ang="0">
                        <a:pos x="80" y="44"/>
                      </a:cxn>
                      <a:cxn ang="0">
                        <a:pos x="106" y="22"/>
                      </a:cxn>
                      <a:cxn ang="0">
                        <a:pos x="112" y="4"/>
                      </a:cxn>
                      <a:cxn ang="0">
                        <a:pos x="124" y="0"/>
                      </a:cxn>
                      <a:cxn ang="0">
                        <a:pos x="150" y="28"/>
                      </a:cxn>
                      <a:cxn ang="0">
                        <a:pos x="146" y="44"/>
                      </a:cxn>
                      <a:cxn ang="0">
                        <a:pos x="126" y="64"/>
                      </a:cxn>
                      <a:cxn ang="0">
                        <a:pos x="132" y="94"/>
                      </a:cxn>
                      <a:cxn ang="0">
                        <a:pos x="142" y="110"/>
                      </a:cxn>
                      <a:cxn ang="0">
                        <a:pos x="146" y="128"/>
                      </a:cxn>
                      <a:cxn ang="0">
                        <a:pos x="128" y="128"/>
                      </a:cxn>
                      <a:cxn ang="0">
                        <a:pos x="116" y="146"/>
                      </a:cxn>
                      <a:cxn ang="0">
                        <a:pos x="104" y="156"/>
                      </a:cxn>
                      <a:cxn ang="0">
                        <a:pos x="100" y="198"/>
                      </a:cxn>
                      <a:cxn ang="0">
                        <a:pos x="88" y="202"/>
                      </a:cxn>
                      <a:cxn ang="0">
                        <a:pos x="82" y="206"/>
                      </a:cxn>
                      <a:cxn ang="0">
                        <a:pos x="76" y="202"/>
                      </a:cxn>
                      <a:cxn ang="0">
                        <a:pos x="72" y="190"/>
                      </a:cxn>
                      <a:cxn ang="0">
                        <a:pos x="60" y="186"/>
                      </a:cxn>
                      <a:cxn ang="0">
                        <a:pos x="42" y="194"/>
                      </a:cxn>
                      <a:cxn ang="0">
                        <a:pos x="28" y="186"/>
                      </a:cxn>
                      <a:cxn ang="0">
                        <a:pos x="10" y="148"/>
                      </a:cxn>
                      <a:cxn ang="0">
                        <a:pos x="4" y="130"/>
                      </a:cxn>
                      <a:cxn ang="0">
                        <a:pos x="0" y="118"/>
                      </a:cxn>
                      <a:cxn ang="0">
                        <a:pos x="20" y="96"/>
                      </a:cxn>
                      <a:cxn ang="0">
                        <a:pos x="32" y="104"/>
                      </a:cxn>
                      <a:cxn ang="0">
                        <a:pos x="34" y="80"/>
                      </a:cxn>
                      <a:cxn ang="0">
                        <a:pos x="52" y="70"/>
                      </a:cxn>
                      <a:cxn ang="0">
                        <a:pos x="54" y="66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/>
                    <a:ahLst/>
                    <a:cxnLst>
                      <a:cxn ang="0">
                        <a:pos x="4" y="32"/>
                      </a:cxn>
                      <a:cxn ang="0">
                        <a:pos x="18" y="10"/>
                      </a:cxn>
                      <a:cxn ang="0">
                        <a:pos x="46" y="20"/>
                      </a:cxn>
                      <a:cxn ang="0">
                        <a:pos x="72" y="14"/>
                      </a:cxn>
                      <a:cxn ang="0">
                        <a:pos x="90" y="0"/>
                      </a:cxn>
                      <a:cxn ang="0">
                        <a:pos x="76" y="26"/>
                      </a:cxn>
                      <a:cxn ang="0">
                        <a:pos x="60" y="38"/>
                      </a:cxn>
                      <a:cxn ang="0">
                        <a:pos x="42" y="32"/>
                      </a:cxn>
                      <a:cxn ang="0">
                        <a:pos x="14" y="30"/>
                      </a:cxn>
                      <a:cxn ang="0">
                        <a:pos x="4" y="32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/>
                    <a:ahLst/>
                    <a:cxnLst>
                      <a:cxn ang="0">
                        <a:pos x="8" y="18"/>
                      </a:cxn>
                      <a:cxn ang="0">
                        <a:pos x="18" y="0"/>
                      </a:cxn>
                      <a:cxn ang="0">
                        <a:pos x="34" y="18"/>
                      </a:cxn>
                      <a:cxn ang="0">
                        <a:pos x="62" y="4"/>
                      </a:cxn>
                      <a:cxn ang="0">
                        <a:pos x="46" y="34"/>
                      </a:cxn>
                      <a:cxn ang="0">
                        <a:pos x="54" y="48"/>
                      </a:cxn>
                      <a:cxn ang="0">
                        <a:pos x="58" y="60"/>
                      </a:cxn>
                      <a:cxn ang="0">
                        <a:pos x="46" y="74"/>
                      </a:cxn>
                      <a:cxn ang="0">
                        <a:pos x="34" y="60"/>
                      </a:cxn>
                      <a:cxn ang="0">
                        <a:pos x="22" y="48"/>
                      </a:cxn>
                      <a:cxn ang="0">
                        <a:pos x="28" y="68"/>
                      </a:cxn>
                      <a:cxn ang="0">
                        <a:pos x="30" y="74"/>
                      </a:cxn>
                      <a:cxn ang="0">
                        <a:pos x="20" y="104"/>
                      </a:cxn>
                      <a:cxn ang="0">
                        <a:pos x="12" y="102"/>
                      </a:cxn>
                      <a:cxn ang="0">
                        <a:pos x="8" y="90"/>
                      </a:cxn>
                      <a:cxn ang="0">
                        <a:pos x="0" y="54"/>
                      </a:cxn>
                      <a:cxn ang="0">
                        <a:pos x="2" y="30"/>
                      </a:cxn>
                      <a:cxn ang="0">
                        <a:pos x="8" y="18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/>
                    <a:ahLst/>
                    <a:cxnLst>
                      <a:cxn ang="0">
                        <a:pos x="3" y="28"/>
                      </a:cxn>
                      <a:cxn ang="0">
                        <a:pos x="13" y="0"/>
                      </a:cxn>
                      <a:cxn ang="0">
                        <a:pos x="15" y="28"/>
                      </a:cxn>
                      <a:cxn ang="0">
                        <a:pos x="37" y="38"/>
                      </a:cxn>
                      <a:cxn ang="0">
                        <a:pos x="19" y="44"/>
                      </a:cxn>
                      <a:cxn ang="0">
                        <a:pos x="5" y="58"/>
                      </a:cxn>
                      <a:cxn ang="0">
                        <a:pos x="1" y="34"/>
                      </a:cxn>
                      <a:cxn ang="0">
                        <a:pos x="3" y="28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29" y="0"/>
                      </a:cxn>
                      <a:cxn ang="0">
                        <a:pos x="49" y="16"/>
                      </a:cxn>
                      <a:cxn ang="0">
                        <a:pos x="35" y="14"/>
                      </a:cxn>
                      <a:cxn ang="0">
                        <a:pos x="3" y="16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/>
                    <a:ahLst/>
                    <a:cxnLst>
                      <a:cxn ang="0">
                        <a:pos x="21" y="38"/>
                      </a:cxn>
                      <a:cxn ang="0">
                        <a:pos x="15" y="26"/>
                      </a:cxn>
                      <a:cxn ang="0">
                        <a:pos x="3" y="22"/>
                      </a:cxn>
                      <a:cxn ang="0">
                        <a:pos x="13" y="8"/>
                      </a:cxn>
                      <a:cxn ang="0">
                        <a:pos x="25" y="0"/>
                      </a:cxn>
                      <a:cxn ang="0">
                        <a:pos x="49" y="10"/>
                      </a:cxn>
                      <a:cxn ang="0">
                        <a:pos x="53" y="20"/>
                      </a:cxn>
                      <a:cxn ang="0">
                        <a:pos x="61" y="32"/>
                      </a:cxn>
                      <a:cxn ang="0">
                        <a:pos x="41" y="38"/>
                      </a:cxn>
                      <a:cxn ang="0">
                        <a:pos x="23" y="44"/>
                      </a:cxn>
                      <a:cxn ang="0">
                        <a:pos x="21" y="38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/>
                    <a:ahLst/>
                    <a:cxnLst>
                      <a:cxn ang="0">
                        <a:pos x="46" y="28"/>
                      </a:cxn>
                      <a:cxn ang="0">
                        <a:pos x="36" y="14"/>
                      </a:cxn>
                      <a:cxn ang="0">
                        <a:pos x="26" y="30"/>
                      </a:cxn>
                      <a:cxn ang="0">
                        <a:pos x="0" y="24"/>
                      </a:cxn>
                      <a:cxn ang="0">
                        <a:pos x="10" y="42"/>
                      </a:cxn>
                      <a:cxn ang="0">
                        <a:pos x="16" y="62"/>
                      </a:cxn>
                      <a:cxn ang="0">
                        <a:pos x="24" y="48"/>
                      </a:cxn>
                      <a:cxn ang="0">
                        <a:pos x="30" y="44"/>
                      </a:cxn>
                      <a:cxn ang="0">
                        <a:pos x="48" y="56"/>
                      </a:cxn>
                      <a:cxn ang="0">
                        <a:pos x="70" y="62"/>
                      </a:cxn>
                      <a:cxn ang="0">
                        <a:pos x="88" y="72"/>
                      </a:cxn>
                      <a:cxn ang="0">
                        <a:pos x="106" y="102"/>
                      </a:cxn>
                      <a:cxn ang="0">
                        <a:pos x="104" y="122"/>
                      </a:cxn>
                      <a:cxn ang="0">
                        <a:pos x="98" y="134"/>
                      </a:cxn>
                      <a:cxn ang="0">
                        <a:pos x="122" y="128"/>
                      </a:cxn>
                      <a:cxn ang="0">
                        <a:pos x="140" y="140"/>
                      </a:cxn>
                      <a:cxn ang="0">
                        <a:pos x="168" y="148"/>
                      </a:cxn>
                      <a:cxn ang="0">
                        <a:pos x="174" y="146"/>
                      </a:cxn>
                      <a:cxn ang="0">
                        <a:pos x="168" y="134"/>
                      </a:cxn>
                      <a:cxn ang="0">
                        <a:pos x="178" y="136"/>
                      </a:cxn>
                      <a:cxn ang="0">
                        <a:pos x="186" y="118"/>
                      </a:cxn>
                      <a:cxn ang="0">
                        <a:pos x="202" y="122"/>
                      </a:cxn>
                      <a:cxn ang="0">
                        <a:pos x="214" y="130"/>
                      </a:cxn>
                      <a:cxn ang="0">
                        <a:pos x="244" y="168"/>
                      </a:cxn>
                      <a:cxn ang="0">
                        <a:pos x="262" y="178"/>
                      </a:cxn>
                      <a:cxn ang="0">
                        <a:pos x="284" y="170"/>
                      </a:cxn>
                      <a:cxn ang="0">
                        <a:pos x="268" y="160"/>
                      </a:cxn>
                      <a:cxn ang="0">
                        <a:pos x="256" y="138"/>
                      </a:cxn>
                      <a:cxn ang="0">
                        <a:pos x="250" y="132"/>
                      </a:cxn>
                      <a:cxn ang="0">
                        <a:pos x="248" y="122"/>
                      </a:cxn>
                      <a:cxn ang="0">
                        <a:pos x="236" y="116"/>
                      </a:cxn>
                      <a:cxn ang="0">
                        <a:pos x="240" y="96"/>
                      </a:cxn>
                      <a:cxn ang="0">
                        <a:pos x="220" y="86"/>
                      </a:cxn>
                      <a:cxn ang="0">
                        <a:pos x="210" y="70"/>
                      </a:cxn>
                      <a:cxn ang="0">
                        <a:pos x="190" y="54"/>
                      </a:cxn>
                      <a:cxn ang="0">
                        <a:pos x="168" y="38"/>
                      </a:cxn>
                      <a:cxn ang="0">
                        <a:pos x="156" y="34"/>
                      </a:cxn>
                      <a:cxn ang="0">
                        <a:pos x="120" y="16"/>
                      </a:cxn>
                      <a:cxn ang="0">
                        <a:pos x="102" y="4"/>
                      </a:cxn>
                      <a:cxn ang="0">
                        <a:pos x="96" y="0"/>
                      </a:cxn>
                      <a:cxn ang="0">
                        <a:pos x="70" y="10"/>
                      </a:cxn>
                      <a:cxn ang="0">
                        <a:pos x="56" y="32"/>
                      </a:cxn>
                      <a:cxn ang="0">
                        <a:pos x="46" y="28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/>
                    <a:ahLst/>
                    <a:cxnLst>
                      <a:cxn ang="0">
                        <a:pos x="1" y="58"/>
                      </a:cxn>
                      <a:cxn ang="0">
                        <a:pos x="27" y="60"/>
                      </a:cxn>
                      <a:cxn ang="0">
                        <a:pos x="45" y="48"/>
                      </a:cxn>
                      <a:cxn ang="0">
                        <a:pos x="57" y="30"/>
                      </a:cxn>
                      <a:cxn ang="0">
                        <a:pos x="43" y="14"/>
                      </a:cxn>
                      <a:cxn ang="0">
                        <a:pos x="43" y="4"/>
                      </a:cxn>
                      <a:cxn ang="0">
                        <a:pos x="71" y="26"/>
                      </a:cxn>
                      <a:cxn ang="0">
                        <a:pos x="67" y="54"/>
                      </a:cxn>
                      <a:cxn ang="0">
                        <a:pos x="33" y="78"/>
                      </a:cxn>
                      <a:cxn ang="0">
                        <a:pos x="9" y="66"/>
                      </a:cxn>
                      <a:cxn ang="0">
                        <a:pos x="3" y="62"/>
                      </a:cxn>
                      <a:cxn ang="0">
                        <a:pos x="1" y="58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/>
                    <a:ahLst/>
                    <a:cxnLst>
                      <a:cxn ang="0">
                        <a:pos x="3" y="4"/>
                      </a:cxn>
                      <a:cxn ang="0">
                        <a:pos x="3" y="14"/>
                      </a:cxn>
                      <a:cxn ang="0">
                        <a:pos x="3" y="4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/>
                    <a:ahLst/>
                    <a:cxnLst>
                      <a:cxn ang="0">
                        <a:pos x="8" y="14"/>
                      </a:cxn>
                      <a:cxn ang="0">
                        <a:pos x="14" y="0"/>
                      </a:cxn>
                      <a:cxn ang="0">
                        <a:pos x="14" y="22"/>
                      </a:cxn>
                      <a:cxn ang="0">
                        <a:pos x="8" y="14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17" y="2"/>
                      </a:cxn>
                      <a:cxn ang="0">
                        <a:pos x="9" y="12"/>
                      </a:cxn>
                      <a:cxn ang="0">
                        <a:pos x="7" y="12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15" y="2"/>
                      </a:cxn>
                      <a:cxn ang="0">
                        <a:pos x="15" y="14"/>
                      </a:cxn>
                      <a:cxn ang="0">
                        <a:pos x="7" y="12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/>
                    <a:ahLst/>
                    <a:cxnLst>
                      <a:cxn ang="0">
                        <a:pos x="0" y="50"/>
                      </a:cxn>
                      <a:cxn ang="0">
                        <a:pos x="14" y="24"/>
                      </a:cxn>
                      <a:cxn ang="0">
                        <a:pos x="26" y="20"/>
                      </a:cxn>
                      <a:cxn ang="0">
                        <a:pos x="48" y="18"/>
                      </a:cxn>
                      <a:cxn ang="0">
                        <a:pos x="58" y="0"/>
                      </a:cxn>
                      <a:cxn ang="0">
                        <a:pos x="80" y="40"/>
                      </a:cxn>
                      <a:cxn ang="0">
                        <a:pos x="70" y="56"/>
                      </a:cxn>
                      <a:cxn ang="0">
                        <a:pos x="54" y="62"/>
                      </a:cxn>
                      <a:cxn ang="0">
                        <a:pos x="48" y="80"/>
                      </a:cxn>
                      <a:cxn ang="0">
                        <a:pos x="32" y="68"/>
                      </a:cxn>
                      <a:cxn ang="0">
                        <a:pos x="38" y="52"/>
                      </a:cxn>
                      <a:cxn ang="0">
                        <a:pos x="30" y="28"/>
                      </a:cxn>
                      <a:cxn ang="0">
                        <a:pos x="20" y="48"/>
                      </a:cxn>
                      <a:cxn ang="0">
                        <a:pos x="8" y="56"/>
                      </a:cxn>
                      <a:cxn ang="0">
                        <a:pos x="0" y="50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/>
                    <a:ahLst/>
                    <a:cxnLst>
                      <a:cxn ang="0">
                        <a:pos x="14" y="96"/>
                      </a:cxn>
                      <a:cxn ang="0">
                        <a:pos x="26" y="128"/>
                      </a:cxn>
                      <a:cxn ang="0">
                        <a:pos x="32" y="108"/>
                      </a:cxn>
                      <a:cxn ang="0">
                        <a:pos x="52" y="100"/>
                      </a:cxn>
                      <a:cxn ang="0">
                        <a:pos x="46" y="124"/>
                      </a:cxn>
                      <a:cxn ang="0">
                        <a:pos x="66" y="126"/>
                      </a:cxn>
                      <a:cxn ang="0">
                        <a:pos x="76" y="142"/>
                      </a:cxn>
                      <a:cxn ang="0">
                        <a:pos x="58" y="148"/>
                      </a:cxn>
                      <a:cxn ang="0">
                        <a:pos x="74" y="174"/>
                      </a:cxn>
                      <a:cxn ang="0">
                        <a:pos x="84" y="154"/>
                      </a:cxn>
                      <a:cxn ang="0">
                        <a:pos x="82" y="112"/>
                      </a:cxn>
                      <a:cxn ang="0">
                        <a:pos x="60" y="106"/>
                      </a:cxn>
                      <a:cxn ang="0">
                        <a:pos x="50" y="82"/>
                      </a:cxn>
                      <a:cxn ang="0">
                        <a:pos x="34" y="82"/>
                      </a:cxn>
                      <a:cxn ang="0">
                        <a:pos x="30" y="70"/>
                      </a:cxn>
                      <a:cxn ang="0">
                        <a:pos x="42" y="42"/>
                      </a:cxn>
                      <a:cxn ang="0">
                        <a:pos x="30" y="0"/>
                      </a:cxn>
                      <a:cxn ang="0">
                        <a:pos x="18" y="22"/>
                      </a:cxn>
                      <a:cxn ang="0">
                        <a:pos x="4" y="46"/>
                      </a:cxn>
                      <a:cxn ang="0">
                        <a:pos x="14" y="76"/>
                      </a:cxn>
                      <a:cxn ang="0">
                        <a:pos x="14" y="96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/>
                    <a:ahLst/>
                    <a:cxnLst>
                      <a:cxn ang="0">
                        <a:pos x="6" y="24"/>
                      </a:cxn>
                      <a:cxn ang="0">
                        <a:pos x="12" y="0"/>
                      </a:cxn>
                      <a:cxn ang="0">
                        <a:pos x="20" y="16"/>
                      </a:cxn>
                      <a:cxn ang="0">
                        <a:pos x="22" y="24"/>
                      </a:cxn>
                      <a:cxn ang="0">
                        <a:pos x="28" y="26"/>
                      </a:cxn>
                      <a:cxn ang="0">
                        <a:pos x="32" y="38"/>
                      </a:cxn>
                      <a:cxn ang="0">
                        <a:pos x="18" y="50"/>
                      </a:cxn>
                      <a:cxn ang="0">
                        <a:pos x="6" y="24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/>
                    <a:ahLst/>
                    <a:cxnLst>
                      <a:cxn ang="0">
                        <a:pos x="0" y="44"/>
                      </a:cxn>
                      <a:cxn ang="0">
                        <a:pos x="22" y="20"/>
                      </a:cxn>
                      <a:cxn ang="0">
                        <a:pos x="36" y="0"/>
                      </a:cxn>
                      <a:cxn ang="0">
                        <a:pos x="24" y="28"/>
                      </a:cxn>
                      <a:cxn ang="0">
                        <a:pos x="2" y="50"/>
                      </a:cxn>
                      <a:cxn ang="0">
                        <a:pos x="0" y="44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/>
                    <a:ahLst/>
                    <a:cxnLst>
                      <a:cxn ang="0">
                        <a:pos x="21" y="280"/>
                      </a:cxn>
                      <a:cxn ang="0">
                        <a:pos x="24" y="250"/>
                      </a:cxn>
                      <a:cxn ang="0">
                        <a:pos x="22" y="245"/>
                      </a:cxn>
                      <a:cxn ang="0">
                        <a:pos x="16" y="218"/>
                      </a:cxn>
                      <a:cxn ang="0">
                        <a:pos x="4" y="215"/>
                      </a:cxn>
                      <a:cxn ang="0">
                        <a:pos x="0" y="191"/>
                      </a:cxn>
                      <a:cxn ang="0">
                        <a:pos x="12" y="180"/>
                      </a:cxn>
                      <a:cxn ang="0">
                        <a:pos x="6" y="165"/>
                      </a:cxn>
                      <a:cxn ang="0">
                        <a:pos x="2" y="160"/>
                      </a:cxn>
                      <a:cxn ang="0">
                        <a:pos x="28" y="120"/>
                      </a:cxn>
                      <a:cxn ang="0">
                        <a:pos x="44" y="96"/>
                      </a:cxn>
                      <a:cxn ang="0">
                        <a:pos x="42" y="70"/>
                      </a:cxn>
                      <a:cxn ang="0">
                        <a:pos x="24" y="43"/>
                      </a:cxn>
                      <a:cxn ang="0">
                        <a:pos x="20" y="32"/>
                      </a:cxn>
                      <a:cxn ang="0">
                        <a:pos x="26" y="36"/>
                      </a:cxn>
                      <a:cxn ang="0">
                        <a:pos x="48" y="35"/>
                      </a:cxn>
                      <a:cxn ang="0">
                        <a:pos x="64" y="11"/>
                      </a:cxn>
                      <a:cxn ang="0">
                        <a:pos x="82" y="0"/>
                      </a:cxn>
                      <a:cxn ang="0">
                        <a:pos x="88" y="2"/>
                      </a:cxn>
                      <a:cxn ang="0">
                        <a:pos x="92" y="9"/>
                      </a:cxn>
                      <a:cxn ang="0">
                        <a:pos x="98" y="5"/>
                      </a:cxn>
                      <a:cxn ang="0">
                        <a:pos x="110" y="8"/>
                      </a:cxn>
                      <a:cxn ang="0">
                        <a:pos x="116" y="9"/>
                      </a:cxn>
                      <a:cxn ang="0">
                        <a:pos x="141" y="14"/>
                      </a:cxn>
                      <a:cxn ang="0">
                        <a:pos x="155" y="24"/>
                      </a:cxn>
                      <a:cxn ang="0">
                        <a:pos x="167" y="17"/>
                      </a:cxn>
                      <a:cxn ang="0">
                        <a:pos x="173" y="14"/>
                      </a:cxn>
                      <a:cxn ang="0">
                        <a:pos x="195" y="14"/>
                      </a:cxn>
                      <a:cxn ang="0">
                        <a:pos x="211" y="32"/>
                      </a:cxn>
                      <a:cxn ang="0">
                        <a:pos x="231" y="59"/>
                      </a:cxn>
                      <a:cxn ang="0">
                        <a:pos x="245" y="70"/>
                      </a:cxn>
                      <a:cxn ang="0">
                        <a:pos x="257" y="68"/>
                      </a:cxn>
                      <a:cxn ang="0">
                        <a:pos x="270" y="65"/>
                      </a:cxn>
                      <a:cxn ang="0">
                        <a:pos x="290" y="71"/>
                      </a:cxn>
                      <a:cxn ang="0">
                        <a:pos x="300" y="81"/>
                      </a:cxn>
                      <a:cxn ang="0">
                        <a:pos x="308" y="90"/>
                      </a:cxn>
                      <a:cxn ang="0">
                        <a:pos x="318" y="111"/>
                      </a:cxn>
                      <a:cxn ang="0">
                        <a:pos x="322" y="120"/>
                      </a:cxn>
                      <a:cxn ang="0">
                        <a:pos x="324" y="125"/>
                      </a:cxn>
                      <a:cxn ang="0">
                        <a:pos x="310" y="142"/>
                      </a:cxn>
                      <a:cxn ang="0">
                        <a:pos x="322" y="141"/>
                      </a:cxn>
                      <a:cxn ang="0">
                        <a:pos x="342" y="155"/>
                      </a:cxn>
                      <a:cxn ang="0">
                        <a:pos x="364" y="157"/>
                      </a:cxn>
                      <a:cxn ang="0">
                        <a:pos x="380" y="168"/>
                      </a:cxn>
                      <a:cxn ang="0">
                        <a:pos x="382" y="172"/>
                      </a:cxn>
                      <a:cxn ang="0">
                        <a:pos x="382" y="176"/>
                      </a:cxn>
                      <a:cxn ang="0">
                        <a:pos x="394" y="172"/>
                      </a:cxn>
                      <a:cxn ang="0">
                        <a:pos x="400" y="171"/>
                      </a:cxn>
                      <a:cxn ang="0">
                        <a:pos x="439" y="185"/>
                      </a:cxn>
                      <a:cxn ang="0">
                        <a:pos x="447" y="199"/>
                      </a:cxn>
                      <a:cxn ang="0">
                        <a:pos x="465" y="201"/>
                      </a:cxn>
                      <a:cxn ang="0">
                        <a:pos x="471" y="215"/>
                      </a:cxn>
                      <a:cxn ang="0">
                        <a:pos x="451" y="258"/>
                      </a:cxn>
                      <a:cxn ang="0">
                        <a:pos x="435" y="281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/>
                    <a:ahLst/>
                    <a:cxnLst>
                      <a:cxn ang="0">
                        <a:pos x="406" y="6"/>
                      </a:cxn>
                      <a:cxn ang="0">
                        <a:pos x="502" y="34"/>
                      </a:cxn>
                      <a:cxn ang="0">
                        <a:pos x="550" y="38"/>
                      </a:cxn>
                      <a:cxn ang="0">
                        <a:pos x="578" y="130"/>
                      </a:cxn>
                      <a:cxn ang="0">
                        <a:pos x="586" y="90"/>
                      </a:cxn>
                      <a:cxn ang="0">
                        <a:pos x="606" y="70"/>
                      </a:cxn>
                      <a:cxn ang="0">
                        <a:pos x="642" y="126"/>
                      </a:cxn>
                      <a:cxn ang="0">
                        <a:pos x="682" y="98"/>
                      </a:cxn>
                      <a:cxn ang="0">
                        <a:pos x="706" y="86"/>
                      </a:cxn>
                      <a:cxn ang="0">
                        <a:pos x="762" y="2"/>
                      </a:cxn>
                      <a:cxn ang="0">
                        <a:pos x="798" y="70"/>
                      </a:cxn>
                      <a:cxn ang="0">
                        <a:pos x="798" y="130"/>
                      </a:cxn>
                      <a:cxn ang="0">
                        <a:pos x="790" y="158"/>
                      </a:cxn>
                      <a:cxn ang="0">
                        <a:pos x="766" y="162"/>
                      </a:cxn>
                      <a:cxn ang="0">
                        <a:pos x="762" y="186"/>
                      </a:cxn>
                      <a:cxn ang="0">
                        <a:pos x="802" y="226"/>
                      </a:cxn>
                      <a:cxn ang="0">
                        <a:pos x="786" y="322"/>
                      </a:cxn>
                      <a:cxn ang="0">
                        <a:pos x="830" y="414"/>
                      </a:cxn>
                      <a:cxn ang="0">
                        <a:pos x="854" y="450"/>
                      </a:cxn>
                      <a:cxn ang="0">
                        <a:pos x="830" y="450"/>
                      </a:cxn>
                      <a:cxn ang="0">
                        <a:pos x="746" y="378"/>
                      </a:cxn>
                      <a:cxn ang="0">
                        <a:pos x="678" y="402"/>
                      </a:cxn>
                      <a:cxn ang="0">
                        <a:pos x="590" y="442"/>
                      </a:cxn>
                      <a:cxn ang="0">
                        <a:pos x="642" y="578"/>
                      </a:cxn>
                      <a:cxn ang="0">
                        <a:pos x="710" y="610"/>
                      </a:cxn>
                      <a:cxn ang="0">
                        <a:pos x="738" y="550"/>
                      </a:cxn>
                      <a:cxn ang="0">
                        <a:pos x="774" y="570"/>
                      </a:cxn>
                      <a:cxn ang="0">
                        <a:pos x="766" y="630"/>
                      </a:cxn>
                      <a:cxn ang="0">
                        <a:pos x="802" y="670"/>
                      </a:cxn>
                      <a:cxn ang="0">
                        <a:pos x="838" y="658"/>
                      </a:cxn>
                      <a:cxn ang="0">
                        <a:pos x="922" y="806"/>
                      </a:cxn>
                      <a:cxn ang="0">
                        <a:pos x="942" y="826"/>
                      </a:cxn>
                      <a:cxn ang="0">
                        <a:pos x="874" y="810"/>
                      </a:cxn>
                      <a:cxn ang="0">
                        <a:pos x="830" y="758"/>
                      </a:cxn>
                      <a:cxn ang="0">
                        <a:pos x="778" y="710"/>
                      </a:cxn>
                      <a:cxn ang="0">
                        <a:pos x="702" y="662"/>
                      </a:cxn>
                      <a:cxn ang="0">
                        <a:pos x="614" y="646"/>
                      </a:cxn>
                      <a:cxn ang="0">
                        <a:pos x="506" y="594"/>
                      </a:cxn>
                      <a:cxn ang="0">
                        <a:pos x="462" y="506"/>
                      </a:cxn>
                      <a:cxn ang="0">
                        <a:pos x="430" y="462"/>
                      </a:cxn>
                      <a:cxn ang="0">
                        <a:pos x="382" y="430"/>
                      </a:cxn>
                      <a:cxn ang="0">
                        <a:pos x="342" y="370"/>
                      </a:cxn>
                      <a:cxn ang="0">
                        <a:pos x="354" y="414"/>
                      </a:cxn>
                      <a:cxn ang="0">
                        <a:pos x="418" y="494"/>
                      </a:cxn>
                      <a:cxn ang="0">
                        <a:pos x="422" y="526"/>
                      </a:cxn>
                      <a:cxn ang="0">
                        <a:pos x="394" y="498"/>
                      </a:cxn>
                      <a:cxn ang="0">
                        <a:pos x="354" y="466"/>
                      </a:cxn>
                      <a:cxn ang="0">
                        <a:pos x="314" y="402"/>
                      </a:cxn>
                      <a:cxn ang="0">
                        <a:pos x="266" y="346"/>
                      </a:cxn>
                      <a:cxn ang="0">
                        <a:pos x="210" y="314"/>
                      </a:cxn>
                      <a:cxn ang="0">
                        <a:pos x="154" y="238"/>
                      </a:cxn>
                      <a:cxn ang="0">
                        <a:pos x="66" y="66"/>
                      </a:cxn>
                      <a:cxn ang="0">
                        <a:pos x="34" y="38"/>
                      </a:cxn>
                      <a:cxn ang="0">
                        <a:pos x="46" y="22"/>
                      </a:cxn>
                      <a:cxn ang="0">
                        <a:pos x="102" y="70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/>
                    <a:ahLst/>
                    <a:cxnLst>
                      <a:cxn ang="0">
                        <a:pos x="6" y="28"/>
                      </a:cxn>
                      <a:cxn ang="0">
                        <a:pos x="10" y="48"/>
                      </a:cxn>
                      <a:cxn ang="0">
                        <a:pos x="6" y="28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/>
                    <a:ahLst/>
                    <a:cxnLst>
                      <a:cxn ang="0">
                        <a:pos x="0" y="5"/>
                      </a:cxn>
                      <a:cxn ang="0">
                        <a:pos x="12" y="1"/>
                      </a:cxn>
                      <a:cxn ang="0">
                        <a:pos x="36" y="17"/>
                      </a:cxn>
                      <a:cxn ang="0">
                        <a:pos x="8" y="17"/>
                      </a:cxn>
                      <a:cxn ang="0">
                        <a:pos x="0" y="5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/>
                    <a:ahLst/>
                    <a:cxnLst>
                      <a:cxn ang="0">
                        <a:pos x="0" y="49"/>
                      </a:cxn>
                      <a:cxn ang="0">
                        <a:pos x="28" y="25"/>
                      </a:cxn>
                      <a:cxn ang="0">
                        <a:pos x="56" y="21"/>
                      </a:cxn>
                      <a:cxn ang="0">
                        <a:pos x="80" y="9"/>
                      </a:cxn>
                      <a:cxn ang="0">
                        <a:pos x="64" y="25"/>
                      </a:cxn>
                      <a:cxn ang="0">
                        <a:pos x="124" y="49"/>
                      </a:cxn>
                      <a:cxn ang="0">
                        <a:pos x="160" y="65"/>
                      </a:cxn>
                      <a:cxn ang="0">
                        <a:pos x="116" y="77"/>
                      </a:cxn>
                      <a:cxn ang="0">
                        <a:pos x="88" y="57"/>
                      </a:cxn>
                      <a:cxn ang="0">
                        <a:pos x="76" y="53"/>
                      </a:cxn>
                      <a:cxn ang="0">
                        <a:pos x="24" y="41"/>
                      </a:cxn>
                      <a:cxn ang="0">
                        <a:pos x="0" y="49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52" y="4"/>
                      </a:cxn>
                      <a:cxn ang="0">
                        <a:pos x="88" y="24"/>
                      </a:cxn>
                      <a:cxn ang="0">
                        <a:pos x="112" y="20"/>
                      </a:cxn>
                      <a:cxn ang="0">
                        <a:pos x="108" y="44"/>
                      </a:cxn>
                      <a:cxn ang="0">
                        <a:pos x="64" y="40"/>
                      </a:cxn>
                      <a:cxn ang="0">
                        <a:pos x="0" y="36"/>
                      </a:cxn>
                      <a:cxn ang="0">
                        <a:pos x="28" y="2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/>
                    <a:ahLst/>
                    <a:cxnLst>
                      <a:cxn ang="0">
                        <a:pos x="17" y="25"/>
                      </a:cxn>
                      <a:cxn ang="0">
                        <a:pos x="37" y="13"/>
                      </a:cxn>
                      <a:cxn ang="0">
                        <a:pos x="17" y="2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/>
                    <a:ahLst/>
                    <a:cxnLst>
                      <a:cxn ang="0">
                        <a:pos x="19" y="32"/>
                      </a:cxn>
                      <a:cxn ang="0">
                        <a:pos x="19" y="0"/>
                      </a:cxn>
                      <a:cxn ang="0">
                        <a:pos x="19" y="32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/>
                    <a:ahLst/>
                    <a:cxnLst>
                      <a:cxn ang="0">
                        <a:pos x="4" y="9"/>
                      </a:cxn>
                      <a:cxn ang="0">
                        <a:pos x="20" y="33"/>
                      </a:cxn>
                      <a:cxn ang="0">
                        <a:pos x="24" y="49"/>
                      </a:cxn>
                      <a:cxn ang="0">
                        <a:pos x="36" y="53"/>
                      </a:cxn>
                      <a:cxn ang="0">
                        <a:pos x="24" y="73"/>
                      </a:cxn>
                      <a:cxn ang="0">
                        <a:pos x="0" y="21"/>
                      </a:cxn>
                      <a:cxn ang="0">
                        <a:pos x="4" y="9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/>
                    <a:ahLst/>
                    <a:cxnLst>
                      <a:cxn ang="0">
                        <a:pos x="220" y="1"/>
                      </a:cxn>
                      <a:cxn ang="0">
                        <a:pos x="231" y="8"/>
                      </a:cxn>
                      <a:cxn ang="0">
                        <a:pos x="235" y="0"/>
                      </a:cxn>
                      <a:cxn ang="0">
                        <a:pos x="265" y="0"/>
                      </a:cxn>
                      <a:cxn ang="0">
                        <a:pos x="287" y="17"/>
                      </a:cxn>
                      <a:cxn ang="0">
                        <a:pos x="319" y="10"/>
                      </a:cxn>
                      <a:cxn ang="0">
                        <a:pos x="314" y="29"/>
                      </a:cxn>
                      <a:cxn ang="0">
                        <a:pos x="298" y="46"/>
                      </a:cxn>
                      <a:cxn ang="0">
                        <a:pos x="295" y="29"/>
                      </a:cxn>
                      <a:cxn ang="0">
                        <a:pos x="287" y="31"/>
                      </a:cxn>
                      <a:cxn ang="0">
                        <a:pos x="279" y="29"/>
                      </a:cxn>
                      <a:cxn ang="0">
                        <a:pos x="263" y="21"/>
                      </a:cxn>
                      <a:cxn ang="0">
                        <a:pos x="228" y="38"/>
                      </a:cxn>
                      <a:cxn ang="0">
                        <a:pos x="201" y="44"/>
                      </a:cxn>
                      <a:cxn ang="0">
                        <a:pos x="212" y="57"/>
                      </a:cxn>
                      <a:cxn ang="0">
                        <a:pos x="188" y="63"/>
                      </a:cxn>
                      <a:cxn ang="0">
                        <a:pos x="169" y="61"/>
                      </a:cxn>
                      <a:cxn ang="0">
                        <a:pos x="177" y="57"/>
                      </a:cxn>
                      <a:cxn ang="0">
                        <a:pos x="171" y="40"/>
                      </a:cxn>
                      <a:cxn ang="0">
                        <a:pos x="169" y="31"/>
                      </a:cxn>
                      <a:cxn ang="0">
                        <a:pos x="158" y="23"/>
                      </a:cxn>
                      <a:cxn ang="0">
                        <a:pos x="142" y="27"/>
                      </a:cxn>
                      <a:cxn ang="0">
                        <a:pos x="134" y="27"/>
                      </a:cxn>
                      <a:cxn ang="0">
                        <a:pos x="123" y="25"/>
                      </a:cxn>
                      <a:cxn ang="0">
                        <a:pos x="83" y="2"/>
                      </a:cxn>
                      <a:cxn ang="0">
                        <a:pos x="59" y="14"/>
                      </a:cxn>
                      <a:cxn ang="0">
                        <a:pos x="1" y="0"/>
                      </a:cxn>
                      <a:cxn ang="0">
                        <a:pos x="220" y="1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/>
                    <a:ahLst/>
                    <a:cxnLst>
                      <a:cxn ang="0">
                        <a:pos x="105" y="31"/>
                      </a:cxn>
                      <a:cxn ang="0">
                        <a:pos x="30" y="1"/>
                      </a:cxn>
                      <a:cxn ang="0">
                        <a:pos x="285" y="0"/>
                      </a:cxn>
                      <a:cxn ang="0">
                        <a:pos x="296" y="14"/>
                      </a:cxn>
                      <a:cxn ang="0">
                        <a:pos x="264" y="16"/>
                      </a:cxn>
                      <a:cxn ang="0">
                        <a:pos x="105" y="3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/>
                    <a:ahLst/>
                    <a:cxnLst>
                      <a:cxn ang="0">
                        <a:pos x="0" y="25"/>
                      </a:cxn>
                      <a:cxn ang="0">
                        <a:pos x="12" y="29"/>
                      </a:cxn>
                      <a:cxn ang="0">
                        <a:pos x="0" y="2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/>
                    <a:ahLst/>
                    <a:cxnLst>
                      <a:cxn ang="0">
                        <a:pos x="73" y="1"/>
                      </a:cxn>
                      <a:cxn ang="0">
                        <a:pos x="436" y="0"/>
                      </a:cxn>
                      <a:cxn ang="0">
                        <a:pos x="416" y="54"/>
                      </a:cxn>
                      <a:cxn ang="0">
                        <a:pos x="397" y="68"/>
                      </a:cxn>
                      <a:cxn ang="0">
                        <a:pos x="392" y="70"/>
                      </a:cxn>
                      <a:cxn ang="0">
                        <a:pos x="375" y="73"/>
                      </a:cxn>
                      <a:cxn ang="0">
                        <a:pos x="361" y="88"/>
                      </a:cxn>
                      <a:cxn ang="0">
                        <a:pos x="362" y="99"/>
                      </a:cxn>
                      <a:cxn ang="0">
                        <a:pos x="364" y="107"/>
                      </a:cxn>
                      <a:cxn ang="0">
                        <a:pos x="366" y="113"/>
                      </a:cxn>
                      <a:cxn ang="0">
                        <a:pos x="362" y="122"/>
                      </a:cxn>
                      <a:cxn ang="0">
                        <a:pos x="351" y="120"/>
                      </a:cxn>
                      <a:cxn ang="0">
                        <a:pos x="342" y="129"/>
                      </a:cxn>
                      <a:cxn ang="0">
                        <a:pos x="347" y="105"/>
                      </a:cxn>
                      <a:cxn ang="0">
                        <a:pos x="338" y="100"/>
                      </a:cxn>
                      <a:cxn ang="0">
                        <a:pos x="344" y="93"/>
                      </a:cxn>
                      <a:cxn ang="0">
                        <a:pos x="342" y="89"/>
                      </a:cxn>
                      <a:cxn ang="0">
                        <a:pos x="320" y="94"/>
                      </a:cxn>
                      <a:cxn ang="0">
                        <a:pos x="317" y="85"/>
                      </a:cxn>
                      <a:cxn ang="0">
                        <a:pos x="297" y="94"/>
                      </a:cxn>
                      <a:cxn ang="0">
                        <a:pos x="320" y="103"/>
                      </a:cxn>
                      <a:cxn ang="0">
                        <a:pos x="305" y="117"/>
                      </a:cxn>
                      <a:cxn ang="0">
                        <a:pos x="311" y="126"/>
                      </a:cxn>
                      <a:cxn ang="0">
                        <a:pos x="315" y="138"/>
                      </a:cxn>
                      <a:cxn ang="0">
                        <a:pos x="309" y="139"/>
                      </a:cxn>
                      <a:cxn ang="0">
                        <a:pos x="314" y="144"/>
                      </a:cxn>
                      <a:cxn ang="0">
                        <a:pos x="307" y="152"/>
                      </a:cxn>
                      <a:cxn ang="0">
                        <a:pos x="0" y="149"/>
                      </a:cxn>
                      <a:cxn ang="0">
                        <a:pos x="73" y="1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/>
                    <a:ahLst/>
                    <a:cxnLst>
                      <a:cxn ang="0">
                        <a:pos x="5" y="156"/>
                      </a:cxn>
                      <a:cxn ang="0">
                        <a:pos x="15" y="108"/>
                      </a:cxn>
                      <a:cxn ang="0">
                        <a:pos x="17" y="68"/>
                      </a:cxn>
                      <a:cxn ang="0">
                        <a:pos x="11" y="40"/>
                      </a:cxn>
                      <a:cxn ang="0">
                        <a:pos x="17" y="12"/>
                      </a:cxn>
                      <a:cxn ang="0">
                        <a:pos x="21" y="0"/>
                      </a:cxn>
                      <a:cxn ang="0">
                        <a:pos x="31" y="30"/>
                      </a:cxn>
                      <a:cxn ang="0">
                        <a:pos x="47" y="98"/>
                      </a:cxn>
                      <a:cxn ang="0">
                        <a:pos x="31" y="108"/>
                      </a:cxn>
                      <a:cxn ang="0">
                        <a:pos x="23" y="126"/>
                      </a:cxn>
                      <a:cxn ang="0">
                        <a:pos x="21" y="132"/>
                      </a:cxn>
                      <a:cxn ang="0">
                        <a:pos x="27" y="134"/>
                      </a:cxn>
                      <a:cxn ang="0">
                        <a:pos x="31" y="146"/>
                      </a:cxn>
                      <a:cxn ang="0">
                        <a:pos x="13" y="148"/>
                      </a:cxn>
                      <a:cxn ang="0">
                        <a:pos x="7" y="160"/>
                      </a:cxn>
                      <a:cxn ang="0">
                        <a:pos x="3" y="154"/>
                      </a:cxn>
                      <a:cxn ang="0">
                        <a:pos x="5" y="156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/>
                    <a:ahLst/>
                    <a:cxnLst>
                      <a:cxn ang="0">
                        <a:pos x="26" y="61"/>
                      </a:cxn>
                      <a:cxn ang="0">
                        <a:pos x="30" y="43"/>
                      </a:cxn>
                      <a:cxn ang="0">
                        <a:pos x="50" y="33"/>
                      </a:cxn>
                      <a:cxn ang="0">
                        <a:pos x="54" y="45"/>
                      </a:cxn>
                      <a:cxn ang="0">
                        <a:pos x="66" y="49"/>
                      </a:cxn>
                      <a:cxn ang="0">
                        <a:pos x="80" y="55"/>
                      </a:cxn>
                      <a:cxn ang="0">
                        <a:pos x="116" y="33"/>
                      </a:cxn>
                      <a:cxn ang="0">
                        <a:pos x="130" y="17"/>
                      </a:cxn>
                      <a:cxn ang="0">
                        <a:pos x="138" y="11"/>
                      </a:cxn>
                      <a:cxn ang="0">
                        <a:pos x="106" y="49"/>
                      </a:cxn>
                      <a:cxn ang="0">
                        <a:pos x="84" y="67"/>
                      </a:cxn>
                      <a:cxn ang="0">
                        <a:pos x="66" y="81"/>
                      </a:cxn>
                      <a:cxn ang="0">
                        <a:pos x="48" y="103"/>
                      </a:cxn>
                      <a:cxn ang="0">
                        <a:pos x="26" y="89"/>
                      </a:cxn>
                      <a:cxn ang="0">
                        <a:pos x="20" y="87"/>
                      </a:cxn>
                      <a:cxn ang="0">
                        <a:pos x="22" y="97"/>
                      </a:cxn>
                      <a:cxn ang="0">
                        <a:pos x="0" y="97"/>
                      </a:cxn>
                      <a:cxn ang="0">
                        <a:pos x="10" y="79"/>
                      </a:cxn>
                      <a:cxn ang="0">
                        <a:pos x="26" y="61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/>
                    <a:ahLst/>
                    <a:cxnLst>
                      <a:cxn ang="0">
                        <a:pos x="158" y="24"/>
                      </a:cxn>
                      <a:cxn ang="0">
                        <a:pos x="160" y="6"/>
                      </a:cxn>
                      <a:cxn ang="0">
                        <a:pos x="170" y="0"/>
                      </a:cxn>
                      <a:cxn ang="0">
                        <a:pos x="182" y="24"/>
                      </a:cxn>
                      <a:cxn ang="0">
                        <a:pos x="188" y="42"/>
                      </a:cxn>
                      <a:cxn ang="0">
                        <a:pos x="178" y="58"/>
                      </a:cxn>
                      <a:cxn ang="0">
                        <a:pos x="170" y="76"/>
                      </a:cxn>
                      <a:cxn ang="0">
                        <a:pos x="162" y="126"/>
                      </a:cxn>
                      <a:cxn ang="0">
                        <a:pos x="144" y="136"/>
                      </a:cxn>
                      <a:cxn ang="0">
                        <a:pos x="120" y="138"/>
                      </a:cxn>
                      <a:cxn ang="0">
                        <a:pos x="112" y="124"/>
                      </a:cxn>
                      <a:cxn ang="0">
                        <a:pos x="102" y="146"/>
                      </a:cxn>
                      <a:cxn ang="0">
                        <a:pos x="90" y="150"/>
                      </a:cxn>
                      <a:cxn ang="0">
                        <a:pos x="80" y="132"/>
                      </a:cxn>
                      <a:cxn ang="0">
                        <a:pos x="58" y="144"/>
                      </a:cxn>
                      <a:cxn ang="0">
                        <a:pos x="76" y="142"/>
                      </a:cxn>
                      <a:cxn ang="0">
                        <a:pos x="78" y="160"/>
                      </a:cxn>
                      <a:cxn ang="0">
                        <a:pos x="58" y="166"/>
                      </a:cxn>
                      <a:cxn ang="0">
                        <a:pos x="34" y="166"/>
                      </a:cxn>
                      <a:cxn ang="0">
                        <a:pos x="36" y="154"/>
                      </a:cxn>
                      <a:cxn ang="0">
                        <a:pos x="46" y="144"/>
                      </a:cxn>
                      <a:cxn ang="0">
                        <a:pos x="34" y="148"/>
                      </a:cxn>
                      <a:cxn ang="0">
                        <a:pos x="26" y="166"/>
                      </a:cxn>
                      <a:cxn ang="0">
                        <a:pos x="30" y="190"/>
                      </a:cxn>
                      <a:cxn ang="0">
                        <a:pos x="14" y="200"/>
                      </a:cxn>
                      <a:cxn ang="0">
                        <a:pos x="0" y="214"/>
                      </a:cxn>
                      <a:cxn ang="0">
                        <a:pos x="8" y="188"/>
                      </a:cxn>
                      <a:cxn ang="0">
                        <a:pos x="0" y="164"/>
                      </a:cxn>
                      <a:cxn ang="0">
                        <a:pos x="14" y="152"/>
                      </a:cxn>
                      <a:cxn ang="0">
                        <a:pos x="32" y="134"/>
                      </a:cxn>
                      <a:cxn ang="0">
                        <a:pos x="44" y="118"/>
                      </a:cxn>
                      <a:cxn ang="0">
                        <a:pos x="72" y="116"/>
                      </a:cxn>
                      <a:cxn ang="0">
                        <a:pos x="84" y="112"/>
                      </a:cxn>
                      <a:cxn ang="0">
                        <a:pos x="114" y="78"/>
                      </a:cxn>
                      <a:cxn ang="0">
                        <a:pos x="120" y="92"/>
                      </a:cxn>
                      <a:cxn ang="0">
                        <a:pos x="132" y="76"/>
                      </a:cxn>
                      <a:cxn ang="0">
                        <a:pos x="150" y="54"/>
                      </a:cxn>
                      <a:cxn ang="0">
                        <a:pos x="154" y="42"/>
                      </a:cxn>
                      <a:cxn ang="0">
                        <a:pos x="148" y="38"/>
                      </a:cxn>
                      <a:cxn ang="0">
                        <a:pos x="152" y="32"/>
                      </a:cxn>
                      <a:cxn ang="0">
                        <a:pos x="158" y="24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/>
                    <a:ahLst/>
                    <a:cxnLst>
                      <a:cxn ang="0">
                        <a:pos x="0" y="9"/>
                      </a:cxn>
                      <a:cxn ang="0">
                        <a:pos x="4" y="13"/>
                      </a:cxn>
                      <a:cxn ang="0">
                        <a:pos x="0" y="9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/>
                    <a:ahLst/>
                    <a:cxnLst>
                      <a:cxn ang="0">
                        <a:pos x="812" y="26"/>
                      </a:cxn>
                      <a:cxn ang="0">
                        <a:pos x="778" y="78"/>
                      </a:cxn>
                      <a:cxn ang="0">
                        <a:pos x="748" y="122"/>
                      </a:cxn>
                      <a:cxn ang="0">
                        <a:pos x="722" y="142"/>
                      </a:cxn>
                      <a:cxn ang="0">
                        <a:pos x="634" y="180"/>
                      </a:cxn>
                      <a:cxn ang="0">
                        <a:pos x="632" y="210"/>
                      </a:cxn>
                      <a:cxn ang="0">
                        <a:pos x="604" y="230"/>
                      </a:cxn>
                      <a:cxn ang="0">
                        <a:pos x="620" y="178"/>
                      </a:cxn>
                      <a:cxn ang="0">
                        <a:pos x="576" y="188"/>
                      </a:cxn>
                      <a:cxn ang="0">
                        <a:pos x="556" y="218"/>
                      </a:cxn>
                      <a:cxn ang="0">
                        <a:pos x="596" y="280"/>
                      </a:cxn>
                      <a:cxn ang="0">
                        <a:pos x="594" y="368"/>
                      </a:cxn>
                      <a:cxn ang="0">
                        <a:pos x="542" y="406"/>
                      </a:cxn>
                      <a:cxn ang="0">
                        <a:pos x="522" y="386"/>
                      </a:cxn>
                      <a:cxn ang="0">
                        <a:pos x="482" y="348"/>
                      </a:cxn>
                      <a:cxn ang="0">
                        <a:pos x="462" y="348"/>
                      </a:cxn>
                      <a:cxn ang="0">
                        <a:pos x="450" y="394"/>
                      </a:cxn>
                      <a:cxn ang="0">
                        <a:pos x="500" y="464"/>
                      </a:cxn>
                      <a:cxn ang="0">
                        <a:pos x="510" y="524"/>
                      </a:cxn>
                      <a:cxn ang="0">
                        <a:pos x="526" y="560"/>
                      </a:cxn>
                      <a:cxn ang="0">
                        <a:pos x="492" y="544"/>
                      </a:cxn>
                      <a:cxn ang="0">
                        <a:pos x="470" y="518"/>
                      </a:cxn>
                      <a:cxn ang="0">
                        <a:pos x="422" y="424"/>
                      </a:cxn>
                      <a:cxn ang="0">
                        <a:pos x="426" y="310"/>
                      </a:cxn>
                      <a:cxn ang="0">
                        <a:pos x="422" y="268"/>
                      </a:cxn>
                      <a:cxn ang="0">
                        <a:pos x="412" y="276"/>
                      </a:cxn>
                      <a:cxn ang="0">
                        <a:pos x="386" y="266"/>
                      </a:cxn>
                      <a:cxn ang="0">
                        <a:pos x="360" y="170"/>
                      </a:cxn>
                      <a:cxn ang="0">
                        <a:pos x="330" y="166"/>
                      </a:cxn>
                      <a:cxn ang="0">
                        <a:pos x="288" y="172"/>
                      </a:cxn>
                      <a:cxn ang="0">
                        <a:pos x="242" y="232"/>
                      </a:cxn>
                      <a:cxn ang="0">
                        <a:pos x="196" y="268"/>
                      </a:cxn>
                      <a:cxn ang="0">
                        <a:pos x="184" y="274"/>
                      </a:cxn>
                      <a:cxn ang="0">
                        <a:pos x="160" y="328"/>
                      </a:cxn>
                      <a:cxn ang="0">
                        <a:pos x="152" y="354"/>
                      </a:cxn>
                      <a:cxn ang="0">
                        <a:pos x="128" y="404"/>
                      </a:cxn>
                      <a:cxn ang="0">
                        <a:pos x="94" y="392"/>
                      </a:cxn>
                      <a:cxn ang="0">
                        <a:pos x="66" y="258"/>
                      </a:cxn>
                      <a:cxn ang="0">
                        <a:pos x="72" y="156"/>
                      </a:cxn>
                      <a:cxn ang="0">
                        <a:pos x="44" y="180"/>
                      </a:cxn>
                      <a:cxn ang="0">
                        <a:pos x="20" y="150"/>
                      </a:cxn>
                      <a:cxn ang="0">
                        <a:pos x="24" y="138"/>
                      </a:cxn>
                      <a:cxn ang="0">
                        <a:pos x="0" y="92"/>
                      </a:cxn>
                      <a:cxn ang="0">
                        <a:pos x="798" y="6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/>
                    <a:ahLst/>
                    <a:cxnLst>
                      <a:cxn ang="0">
                        <a:pos x="7" y="11"/>
                      </a:cxn>
                      <a:cxn ang="0">
                        <a:pos x="17" y="3"/>
                      </a:cxn>
                      <a:cxn ang="0">
                        <a:pos x="37" y="33"/>
                      </a:cxn>
                      <a:cxn ang="0">
                        <a:pos x="19" y="85"/>
                      </a:cxn>
                      <a:cxn ang="0">
                        <a:pos x="1" y="69"/>
                      </a:cxn>
                      <a:cxn ang="0">
                        <a:pos x="7" y="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/>
                    <a:ahLst/>
                    <a:cxnLst>
                      <a:cxn ang="0">
                        <a:pos x="13" y="28"/>
                      </a:cxn>
                      <a:cxn ang="0">
                        <a:pos x="29" y="2"/>
                      </a:cxn>
                      <a:cxn ang="0">
                        <a:pos x="43" y="4"/>
                      </a:cxn>
                      <a:cxn ang="0">
                        <a:pos x="39" y="26"/>
                      </a:cxn>
                      <a:cxn ang="0">
                        <a:pos x="13" y="74"/>
                      </a:cxn>
                      <a:cxn ang="0">
                        <a:pos x="7" y="60"/>
                      </a:cxn>
                      <a:cxn ang="0">
                        <a:pos x="3" y="36"/>
                      </a:cxn>
                      <a:cxn ang="0">
                        <a:pos x="13" y="28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/>
                    <a:ahLst/>
                    <a:cxnLst>
                      <a:cxn ang="0">
                        <a:pos x="7" y="16"/>
                      </a:cxn>
                      <a:cxn ang="0">
                        <a:pos x="5" y="30"/>
                      </a:cxn>
                      <a:cxn ang="0">
                        <a:pos x="7" y="16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/>
                    <a:ahLst/>
                    <a:cxnLst>
                      <a:cxn ang="0">
                        <a:pos x="481" y="464"/>
                      </a:cxn>
                      <a:cxn ang="0">
                        <a:pos x="486" y="451"/>
                      </a:cxn>
                      <a:cxn ang="0">
                        <a:pos x="500" y="413"/>
                      </a:cxn>
                      <a:cxn ang="0">
                        <a:pos x="309" y="287"/>
                      </a:cxn>
                      <a:cxn ang="0">
                        <a:pos x="282" y="346"/>
                      </a:cxn>
                      <a:cxn ang="0">
                        <a:pos x="303" y="556"/>
                      </a:cxn>
                      <a:cxn ang="0">
                        <a:pos x="282" y="494"/>
                      </a:cxn>
                      <a:cxn ang="0">
                        <a:pos x="242" y="439"/>
                      </a:cxn>
                      <a:cxn ang="0">
                        <a:pos x="245" y="413"/>
                      </a:cxn>
                      <a:cxn ang="0">
                        <a:pos x="247" y="394"/>
                      </a:cxn>
                      <a:cxn ang="0">
                        <a:pos x="220" y="375"/>
                      </a:cxn>
                      <a:cxn ang="0">
                        <a:pos x="194" y="346"/>
                      </a:cxn>
                      <a:cxn ang="0">
                        <a:pos x="148" y="354"/>
                      </a:cxn>
                      <a:cxn ang="0">
                        <a:pos x="126" y="365"/>
                      </a:cxn>
                      <a:cxn ang="0">
                        <a:pos x="78" y="365"/>
                      </a:cxn>
                      <a:cxn ang="0">
                        <a:pos x="22" y="312"/>
                      </a:cxn>
                      <a:cxn ang="0">
                        <a:pos x="11" y="295"/>
                      </a:cxn>
                      <a:cxn ang="0">
                        <a:pos x="0" y="264"/>
                      </a:cxn>
                      <a:cxn ang="0">
                        <a:pos x="24" y="213"/>
                      </a:cxn>
                      <a:cxn ang="0">
                        <a:pos x="32" y="181"/>
                      </a:cxn>
                      <a:cxn ang="0">
                        <a:pos x="51" y="143"/>
                      </a:cxn>
                      <a:cxn ang="0">
                        <a:pos x="81" y="116"/>
                      </a:cxn>
                      <a:cxn ang="0">
                        <a:pos x="167" y="67"/>
                      </a:cxn>
                      <a:cxn ang="0">
                        <a:pos x="220" y="30"/>
                      </a:cxn>
                      <a:cxn ang="0">
                        <a:pos x="258" y="6"/>
                      </a:cxn>
                      <a:cxn ang="0">
                        <a:pos x="363" y="2"/>
                      </a:cxn>
                      <a:cxn ang="0">
                        <a:pos x="398" y="0"/>
                      </a:cxn>
                      <a:cxn ang="0">
                        <a:pos x="384" y="34"/>
                      </a:cxn>
                      <a:cxn ang="0">
                        <a:pos x="443" y="84"/>
                      </a:cxn>
                      <a:cxn ang="0">
                        <a:pos x="497" y="74"/>
                      </a:cxn>
                      <a:cxn ang="0">
                        <a:pos x="529" y="82"/>
                      </a:cxn>
                      <a:cxn ang="0">
                        <a:pos x="559" y="97"/>
                      </a:cxn>
                      <a:cxn ang="0">
                        <a:pos x="572" y="188"/>
                      </a:cxn>
                      <a:cxn ang="0">
                        <a:pos x="572" y="240"/>
                      </a:cxn>
                      <a:cxn ang="0">
                        <a:pos x="599" y="283"/>
                      </a:cxn>
                      <a:cxn ang="0">
                        <a:pos x="645" y="300"/>
                      </a:cxn>
                      <a:cxn ang="0">
                        <a:pos x="680" y="295"/>
                      </a:cxn>
                      <a:cxn ang="0">
                        <a:pos x="664" y="340"/>
                      </a:cxn>
                      <a:cxn ang="0">
                        <a:pos x="599" y="407"/>
                      </a:cxn>
                      <a:cxn ang="0">
                        <a:pos x="548" y="485"/>
                      </a:cxn>
                      <a:cxn ang="0">
                        <a:pos x="556" y="508"/>
                      </a:cxn>
                      <a:cxn ang="0">
                        <a:pos x="435" y="556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/>
                    <a:ahLst/>
                    <a:cxnLst>
                      <a:cxn ang="0">
                        <a:pos x="243" y="347"/>
                      </a:cxn>
                      <a:cxn ang="0">
                        <a:pos x="233" y="301"/>
                      </a:cxn>
                      <a:cxn ang="0">
                        <a:pos x="217" y="288"/>
                      </a:cxn>
                      <a:cxn ang="0">
                        <a:pos x="215" y="269"/>
                      </a:cxn>
                      <a:cxn ang="0">
                        <a:pos x="209" y="254"/>
                      </a:cxn>
                      <a:cxn ang="0">
                        <a:pos x="209" y="229"/>
                      </a:cxn>
                      <a:cxn ang="0">
                        <a:pos x="207" y="214"/>
                      </a:cxn>
                      <a:cxn ang="0">
                        <a:pos x="228" y="202"/>
                      </a:cxn>
                      <a:cxn ang="0">
                        <a:pos x="257" y="197"/>
                      </a:cxn>
                      <a:cxn ang="0">
                        <a:pos x="257" y="136"/>
                      </a:cxn>
                      <a:cxn ang="0">
                        <a:pos x="54" y="96"/>
                      </a:cxn>
                      <a:cxn ang="0">
                        <a:pos x="32" y="98"/>
                      </a:cxn>
                      <a:cxn ang="0">
                        <a:pos x="16" y="102"/>
                      </a:cxn>
                      <a:cxn ang="0">
                        <a:pos x="0" y="149"/>
                      </a:cxn>
                      <a:cxn ang="0">
                        <a:pos x="93" y="346"/>
                      </a:cxn>
                      <a:cxn ang="0">
                        <a:pos x="243" y="347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/>
                    <a:ahLst/>
                    <a:cxnLst>
                      <a:cxn ang="0">
                        <a:pos x="7" y="25"/>
                      </a:cxn>
                      <a:cxn ang="0">
                        <a:pos x="19" y="21"/>
                      </a:cxn>
                      <a:cxn ang="0">
                        <a:pos x="7" y="2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/>
                    <a:ahLst/>
                    <a:cxnLst>
                      <a:cxn ang="0">
                        <a:pos x="12" y="12"/>
                      </a:cxn>
                      <a:cxn ang="0">
                        <a:pos x="16" y="0"/>
                      </a:cxn>
                      <a:cxn ang="0">
                        <a:pos x="20" y="12"/>
                      </a:cxn>
                      <a:cxn ang="0">
                        <a:pos x="8" y="20"/>
                      </a:cxn>
                      <a:cxn ang="0">
                        <a:pos x="12" y="12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/>
                    <a:ahLst/>
                    <a:cxnLst>
                      <a:cxn ang="0">
                        <a:pos x="24" y="18"/>
                      </a:cxn>
                      <a:cxn ang="0">
                        <a:pos x="32" y="6"/>
                      </a:cxn>
                      <a:cxn ang="0">
                        <a:pos x="36" y="30"/>
                      </a:cxn>
                      <a:cxn ang="0">
                        <a:pos x="24" y="18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/>
                    <a:ahLst/>
                    <a:cxnLst>
                      <a:cxn ang="0">
                        <a:pos x="473" y="464"/>
                      </a:cxn>
                      <a:cxn ang="0">
                        <a:pos x="393" y="452"/>
                      </a:cxn>
                      <a:cxn ang="0">
                        <a:pos x="325" y="412"/>
                      </a:cxn>
                      <a:cxn ang="0">
                        <a:pos x="265" y="400"/>
                      </a:cxn>
                      <a:cxn ang="0">
                        <a:pos x="237" y="416"/>
                      </a:cxn>
                      <a:cxn ang="0">
                        <a:pos x="261" y="428"/>
                      </a:cxn>
                      <a:cxn ang="0">
                        <a:pos x="293" y="468"/>
                      </a:cxn>
                      <a:cxn ang="0">
                        <a:pos x="321" y="476"/>
                      </a:cxn>
                      <a:cxn ang="0">
                        <a:pos x="333" y="536"/>
                      </a:cxn>
                      <a:cxn ang="0">
                        <a:pos x="313" y="552"/>
                      </a:cxn>
                      <a:cxn ang="0">
                        <a:pos x="261" y="616"/>
                      </a:cxn>
                      <a:cxn ang="0">
                        <a:pos x="225" y="628"/>
                      </a:cxn>
                      <a:cxn ang="0">
                        <a:pos x="97" y="696"/>
                      </a:cxn>
                      <a:cxn ang="0">
                        <a:pos x="77" y="616"/>
                      </a:cxn>
                      <a:cxn ang="0">
                        <a:pos x="45" y="524"/>
                      </a:cxn>
                      <a:cxn ang="0">
                        <a:pos x="33" y="448"/>
                      </a:cxn>
                      <a:cxn ang="0">
                        <a:pos x="53" y="344"/>
                      </a:cxn>
                      <a:cxn ang="0">
                        <a:pos x="17" y="392"/>
                      </a:cxn>
                      <a:cxn ang="0">
                        <a:pos x="81" y="280"/>
                      </a:cxn>
                      <a:cxn ang="0">
                        <a:pos x="113" y="204"/>
                      </a:cxn>
                      <a:cxn ang="0">
                        <a:pos x="37" y="204"/>
                      </a:cxn>
                      <a:cxn ang="0">
                        <a:pos x="1" y="196"/>
                      </a:cxn>
                      <a:cxn ang="0">
                        <a:pos x="25" y="140"/>
                      </a:cxn>
                      <a:cxn ang="0">
                        <a:pos x="97" y="112"/>
                      </a:cxn>
                      <a:cxn ang="0">
                        <a:pos x="221" y="124"/>
                      </a:cxn>
                      <a:cxn ang="0">
                        <a:pos x="229" y="64"/>
                      </a:cxn>
                      <a:cxn ang="0">
                        <a:pos x="261" y="0"/>
                      </a:cxn>
                      <a:cxn ang="0">
                        <a:pos x="357" y="44"/>
                      </a:cxn>
                      <a:cxn ang="0">
                        <a:pos x="329" y="88"/>
                      </a:cxn>
                      <a:cxn ang="0">
                        <a:pos x="301" y="176"/>
                      </a:cxn>
                      <a:cxn ang="0">
                        <a:pos x="361" y="192"/>
                      </a:cxn>
                      <a:cxn ang="0">
                        <a:pos x="373" y="136"/>
                      </a:cxn>
                      <a:cxn ang="0">
                        <a:pos x="417" y="92"/>
                      </a:cxn>
                      <a:cxn ang="0">
                        <a:pos x="497" y="88"/>
                      </a:cxn>
                      <a:cxn ang="0">
                        <a:pos x="529" y="52"/>
                      </a:cxn>
                      <a:cxn ang="0">
                        <a:pos x="541" y="460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/>
                    <a:ahLst/>
                    <a:cxnLst>
                      <a:cxn ang="0">
                        <a:pos x="825" y="0"/>
                      </a:cxn>
                      <a:cxn ang="0">
                        <a:pos x="143" y="29"/>
                      </a:cxn>
                      <a:cxn ang="0">
                        <a:pos x="91" y="42"/>
                      </a:cxn>
                      <a:cxn ang="0">
                        <a:pos x="62" y="42"/>
                      </a:cxn>
                      <a:cxn ang="0">
                        <a:pos x="22" y="77"/>
                      </a:cxn>
                      <a:cxn ang="0">
                        <a:pos x="0" y="105"/>
                      </a:cxn>
                      <a:cxn ang="0">
                        <a:pos x="59" y="115"/>
                      </a:cxn>
                      <a:cxn ang="0">
                        <a:pos x="97" y="96"/>
                      </a:cxn>
                      <a:cxn ang="0">
                        <a:pos x="108" y="84"/>
                      </a:cxn>
                      <a:cxn ang="0">
                        <a:pos x="167" y="52"/>
                      </a:cxn>
                      <a:cxn ang="0">
                        <a:pos x="215" y="46"/>
                      </a:cxn>
                      <a:cxn ang="0">
                        <a:pos x="237" y="94"/>
                      </a:cxn>
                      <a:cxn ang="0">
                        <a:pos x="188" y="109"/>
                      </a:cxn>
                      <a:cxn ang="0">
                        <a:pos x="231" y="113"/>
                      </a:cxn>
                      <a:cxn ang="0">
                        <a:pos x="250" y="90"/>
                      </a:cxn>
                      <a:cxn ang="0">
                        <a:pos x="266" y="92"/>
                      </a:cxn>
                      <a:cxn ang="0">
                        <a:pos x="253" y="54"/>
                      </a:cxn>
                      <a:cxn ang="0">
                        <a:pos x="266" y="44"/>
                      </a:cxn>
                      <a:cxn ang="0">
                        <a:pos x="277" y="88"/>
                      </a:cxn>
                      <a:cxn ang="0">
                        <a:pos x="266" y="113"/>
                      </a:cxn>
                      <a:cxn ang="0">
                        <a:pos x="296" y="130"/>
                      </a:cxn>
                      <a:cxn ang="0">
                        <a:pos x="299" y="92"/>
                      </a:cxn>
                      <a:cxn ang="0">
                        <a:pos x="331" y="103"/>
                      </a:cxn>
                      <a:cxn ang="0">
                        <a:pos x="382" y="73"/>
                      </a:cxn>
                      <a:cxn ang="0">
                        <a:pos x="409" y="50"/>
                      </a:cxn>
                      <a:cxn ang="0">
                        <a:pos x="439" y="56"/>
                      </a:cxn>
                      <a:cxn ang="0">
                        <a:pos x="455" y="50"/>
                      </a:cxn>
                      <a:cxn ang="0">
                        <a:pos x="431" y="44"/>
                      </a:cxn>
                      <a:cxn ang="0">
                        <a:pos x="474" y="35"/>
                      </a:cxn>
                      <a:cxn ang="0">
                        <a:pos x="544" y="54"/>
                      </a:cxn>
                      <a:cxn ang="0">
                        <a:pos x="581" y="42"/>
                      </a:cxn>
                      <a:cxn ang="0">
                        <a:pos x="584" y="63"/>
                      </a:cxn>
                      <a:cxn ang="0">
                        <a:pos x="568" y="101"/>
                      </a:cxn>
                      <a:cxn ang="0">
                        <a:pos x="611" y="88"/>
                      </a:cxn>
                      <a:cxn ang="0">
                        <a:pos x="624" y="80"/>
                      </a:cxn>
                      <a:cxn ang="0">
                        <a:pos x="648" y="61"/>
                      </a:cxn>
                      <a:cxn ang="0">
                        <a:pos x="794" y="84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/>
                    <a:ahLst/>
                    <a:cxnLst>
                      <a:cxn ang="0">
                        <a:pos x="3" y="28"/>
                      </a:cxn>
                      <a:cxn ang="0">
                        <a:pos x="31" y="0"/>
                      </a:cxn>
                      <a:cxn ang="0">
                        <a:pos x="19" y="24"/>
                      </a:cxn>
                      <a:cxn ang="0">
                        <a:pos x="3" y="28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6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/>
                    <a:ahLst/>
                    <a:cxnLst>
                      <a:cxn ang="0">
                        <a:pos x="6" y="32"/>
                      </a:cxn>
                      <a:cxn ang="0">
                        <a:pos x="22" y="0"/>
                      </a:cxn>
                      <a:cxn ang="0">
                        <a:pos x="38" y="4"/>
                      </a:cxn>
                      <a:cxn ang="0">
                        <a:pos x="6" y="32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6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/>
                    <a:ahLst/>
                    <a:cxnLst>
                      <a:cxn ang="0">
                        <a:pos x="37" y="18"/>
                      </a:cxn>
                      <a:cxn ang="0">
                        <a:pos x="25" y="2"/>
                      </a:cxn>
                      <a:cxn ang="0">
                        <a:pos x="37" y="18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6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/>
                    <a:ahLst/>
                    <a:cxnLst>
                      <a:cxn ang="0">
                        <a:pos x="0" y="21"/>
                      </a:cxn>
                      <a:cxn ang="0">
                        <a:pos x="12" y="9"/>
                      </a:cxn>
                      <a:cxn ang="0">
                        <a:pos x="0" y="21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6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/>
                    <a:ahLst/>
                    <a:cxnLst>
                      <a:cxn ang="0">
                        <a:pos x="7" y="22"/>
                      </a:cxn>
                      <a:cxn ang="0">
                        <a:pos x="31" y="10"/>
                      </a:cxn>
                      <a:cxn ang="0">
                        <a:pos x="7" y="22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0164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260165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/>
                    <a:ahLst/>
                    <a:cxnLst>
                      <a:cxn ang="0">
                        <a:pos x="16" y="33"/>
                      </a:cxn>
                      <a:cxn ang="0">
                        <a:pos x="8" y="21"/>
                      </a:cxn>
                      <a:cxn ang="0">
                        <a:pos x="0" y="9"/>
                      </a:cxn>
                      <a:cxn ang="0">
                        <a:pos x="16" y="3"/>
                      </a:cxn>
                      <a:cxn ang="0">
                        <a:pos x="30" y="23"/>
                      </a:cxn>
                      <a:cxn ang="0">
                        <a:pos x="28" y="31"/>
                      </a:cxn>
                      <a:cxn ang="0">
                        <a:pos x="16" y="3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66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/>
                    <a:ahLst/>
                    <a:cxnLst>
                      <a:cxn ang="0">
                        <a:pos x="15" y="16"/>
                      </a:cxn>
                      <a:cxn ang="0">
                        <a:pos x="3" y="8"/>
                      </a:cxn>
                      <a:cxn ang="0">
                        <a:pos x="15" y="0"/>
                      </a:cxn>
                      <a:cxn ang="0">
                        <a:pos x="15" y="16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67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/>
                    <a:ahLst/>
                    <a:cxnLst>
                      <a:cxn ang="0">
                        <a:pos x="14" y="24"/>
                      </a:cxn>
                      <a:cxn ang="0">
                        <a:pos x="30" y="4"/>
                      </a:cxn>
                      <a:cxn ang="0">
                        <a:pos x="42" y="0"/>
                      </a:cxn>
                      <a:cxn ang="0">
                        <a:pos x="58" y="12"/>
                      </a:cxn>
                      <a:cxn ang="0">
                        <a:pos x="32" y="26"/>
                      </a:cxn>
                      <a:cxn ang="0">
                        <a:pos x="12" y="46"/>
                      </a:cxn>
                      <a:cxn ang="0">
                        <a:pos x="8" y="20"/>
                      </a:cxn>
                      <a:cxn ang="0">
                        <a:pos x="12" y="14"/>
                      </a:cxn>
                      <a:cxn ang="0">
                        <a:pos x="14" y="24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68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/>
                    <a:ahLst/>
                    <a:cxnLst>
                      <a:cxn ang="0">
                        <a:pos x="0" y="31"/>
                      </a:cxn>
                      <a:cxn ang="0">
                        <a:pos x="18" y="25"/>
                      </a:cxn>
                      <a:cxn ang="0">
                        <a:pos x="52" y="1"/>
                      </a:cxn>
                      <a:cxn ang="0">
                        <a:pos x="64" y="3"/>
                      </a:cxn>
                      <a:cxn ang="0">
                        <a:pos x="50" y="19"/>
                      </a:cxn>
                      <a:cxn ang="0">
                        <a:pos x="28" y="33"/>
                      </a:cxn>
                      <a:cxn ang="0">
                        <a:pos x="22" y="47"/>
                      </a:cxn>
                      <a:cxn ang="0">
                        <a:pos x="16" y="45"/>
                      </a:cxn>
                      <a:cxn ang="0">
                        <a:pos x="12" y="39"/>
                      </a:cxn>
                      <a:cxn ang="0">
                        <a:pos x="0" y="35"/>
                      </a:cxn>
                      <a:cxn ang="0">
                        <a:pos x="0" y="3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69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/>
                    <a:ahLst/>
                    <a:cxnLst>
                      <a:cxn ang="0">
                        <a:pos x="10" y="4"/>
                      </a:cxn>
                      <a:cxn ang="0">
                        <a:pos x="36" y="18"/>
                      </a:cxn>
                      <a:cxn ang="0">
                        <a:pos x="46" y="30"/>
                      </a:cxn>
                      <a:cxn ang="0">
                        <a:pos x="76" y="52"/>
                      </a:cxn>
                      <a:cxn ang="0">
                        <a:pos x="92" y="66"/>
                      </a:cxn>
                      <a:cxn ang="0">
                        <a:pos x="122" y="98"/>
                      </a:cxn>
                      <a:cxn ang="0">
                        <a:pos x="136" y="128"/>
                      </a:cxn>
                      <a:cxn ang="0">
                        <a:pos x="148" y="132"/>
                      </a:cxn>
                      <a:cxn ang="0">
                        <a:pos x="154" y="150"/>
                      </a:cxn>
                      <a:cxn ang="0">
                        <a:pos x="176" y="152"/>
                      </a:cxn>
                      <a:cxn ang="0">
                        <a:pos x="170" y="196"/>
                      </a:cxn>
                      <a:cxn ang="0">
                        <a:pos x="180" y="224"/>
                      </a:cxn>
                      <a:cxn ang="0">
                        <a:pos x="198" y="232"/>
                      </a:cxn>
                      <a:cxn ang="0">
                        <a:pos x="216" y="234"/>
                      </a:cxn>
                      <a:cxn ang="0">
                        <a:pos x="236" y="242"/>
                      </a:cxn>
                      <a:cxn ang="0">
                        <a:pos x="254" y="236"/>
                      </a:cxn>
                      <a:cxn ang="0">
                        <a:pos x="272" y="248"/>
                      </a:cxn>
                      <a:cxn ang="0">
                        <a:pos x="296" y="256"/>
                      </a:cxn>
                      <a:cxn ang="0">
                        <a:pos x="314" y="264"/>
                      </a:cxn>
                      <a:cxn ang="0">
                        <a:pos x="352" y="266"/>
                      </a:cxn>
                      <a:cxn ang="0">
                        <a:pos x="342" y="274"/>
                      </a:cxn>
                      <a:cxn ang="0">
                        <a:pos x="322" y="272"/>
                      </a:cxn>
                      <a:cxn ang="0">
                        <a:pos x="300" y="270"/>
                      </a:cxn>
                      <a:cxn ang="0">
                        <a:pos x="288" y="266"/>
                      </a:cxn>
                      <a:cxn ang="0">
                        <a:pos x="252" y="264"/>
                      </a:cxn>
                      <a:cxn ang="0">
                        <a:pos x="234" y="260"/>
                      </a:cxn>
                      <a:cxn ang="0">
                        <a:pos x="172" y="242"/>
                      </a:cxn>
                      <a:cxn ang="0">
                        <a:pos x="160" y="216"/>
                      </a:cxn>
                      <a:cxn ang="0">
                        <a:pos x="126" y="200"/>
                      </a:cxn>
                      <a:cxn ang="0">
                        <a:pos x="108" y="186"/>
                      </a:cxn>
                      <a:cxn ang="0">
                        <a:pos x="94" y="158"/>
                      </a:cxn>
                      <a:cxn ang="0">
                        <a:pos x="68" y="108"/>
                      </a:cxn>
                      <a:cxn ang="0">
                        <a:pos x="64" y="102"/>
                      </a:cxn>
                      <a:cxn ang="0">
                        <a:pos x="58" y="100"/>
                      </a:cxn>
                      <a:cxn ang="0">
                        <a:pos x="54" y="88"/>
                      </a:cxn>
                      <a:cxn ang="0">
                        <a:pos x="38" y="58"/>
                      </a:cxn>
                      <a:cxn ang="0">
                        <a:pos x="20" y="40"/>
                      </a:cxn>
                      <a:cxn ang="0">
                        <a:pos x="4" y="22"/>
                      </a:cxn>
                      <a:cxn ang="0">
                        <a:pos x="10" y="2"/>
                      </a:cxn>
                      <a:cxn ang="0">
                        <a:pos x="10" y="4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0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/>
                    <a:ahLst/>
                    <a:cxnLst>
                      <a:cxn ang="0">
                        <a:pos x="54" y="66"/>
                      </a:cxn>
                      <a:cxn ang="0">
                        <a:pos x="66" y="58"/>
                      </a:cxn>
                      <a:cxn ang="0">
                        <a:pos x="68" y="52"/>
                      </a:cxn>
                      <a:cxn ang="0">
                        <a:pos x="80" y="44"/>
                      </a:cxn>
                      <a:cxn ang="0">
                        <a:pos x="106" y="22"/>
                      </a:cxn>
                      <a:cxn ang="0">
                        <a:pos x="112" y="4"/>
                      </a:cxn>
                      <a:cxn ang="0">
                        <a:pos x="124" y="0"/>
                      </a:cxn>
                      <a:cxn ang="0">
                        <a:pos x="150" y="28"/>
                      </a:cxn>
                      <a:cxn ang="0">
                        <a:pos x="146" y="44"/>
                      </a:cxn>
                      <a:cxn ang="0">
                        <a:pos x="126" y="64"/>
                      </a:cxn>
                      <a:cxn ang="0">
                        <a:pos x="132" y="94"/>
                      </a:cxn>
                      <a:cxn ang="0">
                        <a:pos x="142" y="110"/>
                      </a:cxn>
                      <a:cxn ang="0">
                        <a:pos x="146" y="128"/>
                      </a:cxn>
                      <a:cxn ang="0">
                        <a:pos x="128" y="128"/>
                      </a:cxn>
                      <a:cxn ang="0">
                        <a:pos x="116" y="146"/>
                      </a:cxn>
                      <a:cxn ang="0">
                        <a:pos x="104" y="156"/>
                      </a:cxn>
                      <a:cxn ang="0">
                        <a:pos x="100" y="198"/>
                      </a:cxn>
                      <a:cxn ang="0">
                        <a:pos x="88" y="202"/>
                      </a:cxn>
                      <a:cxn ang="0">
                        <a:pos x="82" y="206"/>
                      </a:cxn>
                      <a:cxn ang="0">
                        <a:pos x="76" y="202"/>
                      </a:cxn>
                      <a:cxn ang="0">
                        <a:pos x="72" y="190"/>
                      </a:cxn>
                      <a:cxn ang="0">
                        <a:pos x="60" y="186"/>
                      </a:cxn>
                      <a:cxn ang="0">
                        <a:pos x="42" y="194"/>
                      </a:cxn>
                      <a:cxn ang="0">
                        <a:pos x="28" y="186"/>
                      </a:cxn>
                      <a:cxn ang="0">
                        <a:pos x="10" y="148"/>
                      </a:cxn>
                      <a:cxn ang="0">
                        <a:pos x="4" y="130"/>
                      </a:cxn>
                      <a:cxn ang="0">
                        <a:pos x="0" y="118"/>
                      </a:cxn>
                      <a:cxn ang="0">
                        <a:pos x="20" y="96"/>
                      </a:cxn>
                      <a:cxn ang="0">
                        <a:pos x="32" y="104"/>
                      </a:cxn>
                      <a:cxn ang="0">
                        <a:pos x="34" y="80"/>
                      </a:cxn>
                      <a:cxn ang="0">
                        <a:pos x="52" y="70"/>
                      </a:cxn>
                      <a:cxn ang="0">
                        <a:pos x="54" y="66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1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/>
                    <a:ahLst/>
                    <a:cxnLst>
                      <a:cxn ang="0">
                        <a:pos x="4" y="32"/>
                      </a:cxn>
                      <a:cxn ang="0">
                        <a:pos x="18" y="10"/>
                      </a:cxn>
                      <a:cxn ang="0">
                        <a:pos x="46" y="20"/>
                      </a:cxn>
                      <a:cxn ang="0">
                        <a:pos x="72" y="14"/>
                      </a:cxn>
                      <a:cxn ang="0">
                        <a:pos x="90" y="0"/>
                      </a:cxn>
                      <a:cxn ang="0">
                        <a:pos x="76" y="26"/>
                      </a:cxn>
                      <a:cxn ang="0">
                        <a:pos x="60" y="38"/>
                      </a:cxn>
                      <a:cxn ang="0">
                        <a:pos x="42" y="32"/>
                      </a:cxn>
                      <a:cxn ang="0">
                        <a:pos x="14" y="30"/>
                      </a:cxn>
                      <a:cxn ang="0">
                        <a:pos x="4" y="32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2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/>
                    <a:ahLst/>
                    <a:cxnLst>
                      <a:cxn ang="0">
                        <a:pos x="8" y="18"/>
                      </a:cxn>
                      <a:cxn ang="0">
                        <a:pos x="18" y="0"/>
                      </a:cxn>
                      <a:cxn ang="0">
                        <a:pos x="34" y="18"/>
                      </a:cxn>
                      <a:cxn ang="0">
                        <a:pos x="62" y="4"/>
                      </a:cxn>
                      <a:cxn ang="0">
                        <a:pos x="46" y="34"/>
                      </a:cxn>
                      <a:cxn ang="0">
                        <a:pos x="54" y="48"/>
                      </a:cxn>
                      <a:cxn ang="0">
                        <a:pos x="58" y="60"/>
                      </a:cxn>
                      <a:cxn ang="0">
                        <a:pos x="46" y="74"/>
                      </a:cxn>
                      <a:cxn ang="0">
                        <a:pos x="34" y="60"/>
                      </a:cxn>
                      <a:cxn ang="0">
                        <a:pos x="22" y="48"/>
                      </a:cxn>
                      <a:cxn ang="0">
                        <a:pos x="28" y="68"/>
                      </a:cxn>
                      <a:cxn ang="0">
                        <a:pos x="30" y="74"/>
                      </a:cxn>
                      <a:cxn ang="0">
                        <a:pos x="20" y="104"/>
                      </a:cxn>
                      <a:cxn ang="0">
                        <a:pos x="12" y="102"/>
                      </a:cxn>
                      <a:cxn ang="0">
                        <a:pos x="8" y="90"/>
                      </a:cxn>
                      <a:cxn ang="0">
                        <a:pos x="0" y="54"/>
                      </a:cxn>
                      <a:cxn ang="0">
                        <a:pos x="2" y="30"/>
                      </a:cxn>
                      <a:cxn ang="0">
                        <a:pos x="8" y="18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3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/>
                    <a:ahLst/>
                    <a:cxnLst>
                      <a:cxn ang="0">
                        <a:pos x="3" y="28"/>
                      </a:cxn>
                      <a:cxn ang="0">
                        <a:pos x="13" y="0"/>
                      </a:cxn>
                      <a:cxn ang="0">
                        <a:pos x="15" y="28"/>
                      </a:cxn>
                      <a:cxn ang="0">
                        <a:pos x="37" y="38"/>
                      </a:cxn>
                      <a:cxn ang="0">
                        <a:pos x="19" y="44"/>
                      </a:cxn>
                      <a:cxn ang="0">
                        <a:pos x="5" y="58"/>
                      </a:cxn>
                      <a:cxn ang="0">
                        <a:pos x="1" y="34"/>
                      </a:cxn>
                      <a:cxn ang="0">
                        <a:pos x="3" y="28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4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29" y="0"/>
                      </a:cxn>
                      <a:cxn ang="0">
                        <a:pos x="49" y="16"/>
                      </a:cxn>
                      <a:cxn ang="0">
                        <a:pos x="35" y="14"/>
                      </a:cxn>
                      <a:cxn ang="0">
                        <a:pos x="3" y="16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5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/>
                    <a:ahLst/>
                    <a:cxnLst>
                      <a:cxn ang="0">
                        <a:pos x="21" y="38"/>
                      </a:cxn>
                      <a:cxn ang="0">
                        <a:pos x="15" y="26"/>
                      </a:cxn>
                      <a:cxn ang="0">
                        <a:pos x="3" y="22"/>
                      </a:cxn>
                      <a:cxn ang="0">
                        <a:pos x="13" y="8"/>
                      </a:cxn>
                      <a:cxn ang="0">
                        <a:pos x="25" y="0"/>
                      </a:cxn>
                      <a:cxn ang="0">
                        <a:pos x="49" y="10"/>
                      </a:cxn>
                      <a:cxn ang="0">
                        <a:pos x="53" y="20"/>
                      </a:cxn>
                      <a:cxn ang="0">
                        <a:pos x="61" y="32"/>
                      </a:cxn>
                      <a:cxn ang="0">
                        <a:pos x="41" y="38"/>
                      </a:cxn>
                      <a:cxn ang="0">
                        <a:pos x="23" y="44"/>
                      </a:cxn>
                      <a:cxn ang="0">
                        <a:pos x="21" y="38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6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/>
                    <a:ahLst/>
                    <a:cxnLst>
                      <a:cxn ang="0">
                        <a:pos x="46" y="28"/>
                      </a:cxn>
                      <a:cxn ang="0">
                        <a:pos x="36" y="14"/>
                      </a:cxn>
                      <a:cxn ang="0">
                        <a:pos x="26" y="30"/>
                      </a:cxn>
                      <a:cxn ang="0">
                        <a:pos x="0" y="24"/>
                      </a:cxn>
                      <a:cxn ang="0">
                        <a:pos x="10" y="42"/>
                      </a:cxn>
                      <a:cxn ang="0">
                        <a:pos x="16" y="62"/>
                      </a:cxn>
                      <a:cxn ang="0">
                        <a:pos x="24" y="48"/>
                      </a:cxn>
                      <a:cxn ang="0">
                        <a:pos x="30" y="44"/>
                      </a:cxn>
                      <a:cxn ang="0">
                        <a:pos x="48" y="56"/>
                      </a:cxn>
                      <a:cxn ang="0">
                        <a:pos x="70" y="62"/>
                      </a:cxn>
                      <a:cxn ang="0">
                        <a:pos x="88" y="72"/>
                      </a:cxn>
                      <a:cxn ang="0">
                        <a:pos x="106" y="102"/>
                      </a:cxn>
                      <a:cxn ang="0">
                        <a:pos x="104" y="122"/>
                      </a:cxn>
                      <a:cxn ang="0">
                        <a:pos x="98" y="134"/>
                      </a:cxn>
                      <a:cxn ang="0">
                        <a:pos x="122" y="128"/>
                      </a:cxn>
                      <a:cxn ang="0">
                        <a:pos x="140" y="140"/>
                      </a:cxn>
                      <a:cxn ang="0">
                        <a:pos x="168" y="148"/>
                      </a:cxn>
                      <a:cxn ang="0">
                        <a:pos x="174" y="146"/>
                      </a:cxn>
                      <a:cxn ang="0">
                        <a:pos x="168" y="134"/>
                      </a:cxn>
                      <a:cxn ang="0">
                        <a:pos x="178" y="136"/>
                      </a:cxn>
                      <a:cxn ang="0">
                        <a:pos x="186" y="118"/>
                      </a:cxn>
                      <a:cxn ang="0">
                        <a:pos x="202" y="122"/>
                      </a:cxn>
                      <a:cxn ang="0">
                        <a:pos x="214" y="130"/>
                      </a:cxn>
                      <a:cxn ang="0">
                        <a:pos x="244" y="168"/>
                      </a:cxn>
                      <a:cxn ang="0">
                        <a:pos x="262" y="178"/>
                      </a:cxn>
                      <a:cxn ang="0">
                        <a:pos x="284" y="170"/>
                      </a:cxn>
                      <a:cxn ang="0">
                        <a:pos x="268" y="160"/>
                      </a:cxn>
                      <a:cxn ang="0">
                        <a:pos x="256" y="138"/>
                      </a:cxn>
                      <a:cxn ang="0">
                        <a:pos x="250" y="132"/>
                      </a:cxn>
                      <a:cxn ang="0">
                        <a:pos x="248" y="122"/>
                      </a:cxn>
                      <a:cxn ang="0">
                        <a:pos x="236" y="116"/>
                      </a:cxn>
                      <a:cxn ang="0">
                        <a:pos x="240" y="96"/>
                      </a:cxn>
                      <a:cxn ang="0">
                        <a:pos x="220" y="86"/>
                      </a:cxn>
                      <a:cxn ang="0">
                        <a:pos x="210" y="70"/>
                      </a:cxn>
                      <a:cxn ang="0">
                        <a:pos x="190" y="54"/>
                      </a:cxn>
                      <a:cxn ang="0">
                        <a:pos x="168" y="38"/>
                      </a:cxn>
                      <a:cxn ang="0">
                        <a:pos x="156" y="34"/>
                      </a:cxn>
                      <a:cxn ang="0">
                        <a:pos x="120" y="16"/>
                      </a:cxn>
                      <a:cxn ang="0">
                        <a:pos x="102" y="4"/>
                      </a:cxn>
                      <a:cxn ang="0">
                        <a:pos x="96" y="0"/>
                      </a:cxn>
                      <a:cxn ang="0">
                        <a:pos x="70" y="10"/>
                      </a:cxn>
                      <a:cxn ang="0">
                        <a:pos x="56" y="32"/>
                      </a:cxn>
                      <a:cxn ang="0">
                        <a:pos x="46" y="28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7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/>
                    <a:ahLst/>
                    <a:cxnLst>
                      <a:cxn ang="0">
                        <a:pos x="1" y="58"/>
                      </a:cxn>
                      <a:cxn ang="0">
                        <a:pos x="27" y="60"/>
                      </a:cxn>
                      <a:cxn ang="0">
                        <a:pos x="45" y="48"/>
                      </a:cxn>
                      <a:cxn ang="0">
                        <a:pos x="57" y="30"/>
                      </a:cxn>
                      <a:cxn ang="0">
                        <a:pos x="43" y="14"/>
                      </a:cxn>
                      <a:cxn ang="0">
                        <a:pos x="43" y="4"/>
                      </a:cxn>
                      <a:cxn ang="0">
                        <a:pos x="71" y="26"/>
                      </a:cxn>
                      <a:cxn ang="0">
                        <a:pos x="67" y="54"/>
                      </a:cxn>
                      <a:cxn ang="0">
                        <a:pos x="33" y="78"/>
                      </a:cxn>
                      <a:cxn ang="0">
                        <a:pos x="9" y="66"/>
                      </a:cxn>
                      <a:cxn ang="0">
                        <a:pos x="3" y="62"/>
                      </a:cxn>
                      <a:cxn ang="0">
                        <a:pos x="1" y="58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8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/>
                    <a:ahLst/>
                    <a:cxnLst>
                      <a:cxn ang="0">
                        <a:pos x="3" y="4"/>
                      </a:cxn>
                      <a:cxn ang="0">
                        <a:pos x="3" y="14"/>
                      </a:cxn>
                      <a:cxn ang="0">
                        <a:pos x="3" y="4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9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17" y="2"/>
                      </a:cxn>
                      <a:cxn ang="0">
                        <a:pos x="9" y="12"/>
                      </a:cxn>
                      <a:cxn ang="0">
                        <a:pos x="7" y="12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0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15" y="2"/>
                      </a:cxn>
                      <a:cxn ang="0">
                        <a:pos x="15" y="14"/>
                      </a:cxn>
                      <a:cxn ang="0">
                        <a:pos x="7" y="12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1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/>
                    <a:ahLst/>
                    <a:cxnLst>
                      <a:cxn ang="0">
                        <a:pos x="0" y="50"/>
                      </a:cxn>
                      <a:cxn ang="0">
                        <a:pos x="14" y="24"/>
                      </a:cxn>
                      <a:cxn ang="0">
                        <a:pos x="26" y="20"/>
                      </a:cxn>
                      <a:cxn ang="0">
                        <a:pos x="48" y="18"/>
                      </a:cxn>
                      <a:cxn ang="0">
                        <a:pos x="58" y="0"/>
                      </a:cxn>
                      <a:cxn ang="0">
                        <a:pos x="80" y="40"/>
                      </a:cxn>
                      <a:cxn ang="0">
                        <a:pos x="70" y="56"/>
                      </a:cxn>
                      <a:cxn ang="0">
                        <a:pos x="54" y="62"/>
                      </a:cxn>
                      <a:cxn ang="0">
                        <a:pos x="48" y="80"/>
                      </a:cxn>
                      <a:cxn ang="0">
                        <a:pos x="32" y="68"/>
                      </a:cxn>
                      <a:cxn ang="0">
                        <a:pos x="38" y="52"/>
                      </a:cxn>
                      <a:cxn ang="0">
                        <a:pos x="30" y="28"/>
                      </a:cxn>
                      <a:cxn ang="0">
                        <a:pos x="20" y="48"/>
                      </a:cxn>
                      <a:cxn ang="0">
                        <a:pos x="8" y="56"/>
                      </a:cxn>
                      <a:cxn ang="0">
                        <a:pos x="0" y="50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2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/>
                    <a:ahLst/>
                    <a:cxnLst>
                      <a:cxn ang="0">
                        <a:pos x="14" y="96"/>
                      </a:cxn>
                      <a:cxn ang="0">
                        <a:pos x="26" y="128"/>
                      </a:cxn>
                      <a:cxn ang="0">
                        <a:pos x="32" y="108"/>
                      </a:cxn>
                      <a:cxn ang="0">
                        <a:pos x="52" y="100"/>
                      </a:cxn>
                      <a:cxn ang="0">
                        <a:pos x="46" y="124"/>
                      </a:cxn>
                      <a:cxn ang="0">
                        <a:pos x="66" y="126"/>
                      </a:cxn>
                      <a:cxn ang="0">
                        <a:pos x="76" y="142"/>
                      </a:cxn>
                      <a:cxn ang="0">
                        <a:pos x="58" y="148"/>
                      </a:cxn>
                      <a:cxn ang="0">
                        <a:pos x="74" y="174"/>
                      </a:cxn>
                      <a:cxn ang="0">
                        <a:pos x="84" y="154"/>
                      </a:cxn>
                      <a:cxn ang="0">
                        <a:pos x="82" y="112"/>
                      </a:cxn>
                      <a:cxn ang="0">
                        <a:pos x="60" y="106"/>
                      </a:cxn>
                      <a:cxn ang="0">
                        <a:pos x="50" y="82"/>
                      </a:cxn>
                      <a:cxn ang="0">
                        <a:pos x="34" y="82"/>
                      </a:cxn>
                      <a:cxn ang="0">
                        <a:pos x="30" y="70"/>
                      </a:cxn>
                      <a:cxn ang="0">
                        <a:pos x="42" y="42"/>
                      </a:cxn>
                      <a:cxn ang="0">
                        <a:pos x="30" y="0"/>
                      </a:cxn>
                      <a:cxn ang="0">
                        <a:pos x="18" y="22"/>
                      </a:cxn>
                      <a:cxn ang="0">
                        <a:pos x="4" y="46"/>
                      </a:cxn>
                      <a:cxn ang="0">
                        <a:pos x="14" y="76"/>
                      </a:cxn>
                      <a:cxn ang="0">
                        <a:pos x="14" y="96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3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/>
                    <a:ahLst/>
                    <a:cxnLst>
                      <a:cxn ang="0">
                        <a:pos x="6" y="24"/>
                      </a:cxn>
                      <a:cxn ang="0">
                        <a:pos x="12" y="0"/>
                      </a:cxn>
                      <a:cxn ang="0">
                        <a:pos x="20" y="16"/>
                      </a:cxn>
                      <a:cxn ang="0">
                        <a:pos x="22" y="24"/>
                      </a:cxn>
                      <a:cxn ang="0">
                        <a:pos x="28" y="26"/>
                      </a:cxn>
                      <a:cxn ang="0">
                        <a:pos x="32" y="38"/>
                      </a:cxn>
                      <a:cxn ang="0">
                        <a:pos x="18" y="50"/>
                      </a:cxn>
                      <a:cxn ang="0">
                        <a:pos x="6" y="24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4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/>
                    <a:ahLst/>
                    <a:cxnLst>
                      <a:cxn ang="0">
                        <a:pos x="0" y="44"/>
                      </a:cxn>
                      <a:cxn ang="0">
                        <a:pos x="22" y="20"/>
                      </a:cxn>
                      <a:cxn ang="0">
                        <a:pos x="36" y="0"/>
                      </a:cxn>
                      <a:cxn ang="0">
                        <a:pos x="24" y="28"/>
                      </a:cxn>
                      <a:cxn ang="0">
                        <a:pos x="2" y="50"/>
                      </a:cxn>
                      <a:cxn ang="0">
                        <a:pos x="0" y="44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5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/>
                    <a:ahLst/>
                    <a:cxnLst>
                      <a:cxn ang="0">
                        <a:pos x="0" y="25"/>
                      </a:cxn>
                      <a:cxn ang="0">
                        <a:pos x="12" y="29"/>
                      </a:cxn>
                      <a:cxn ang="0">
                        <a:pos x="0" y="2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6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/>
                    <a:ahLst/>
                    <a:cxnLst>
                      <a:cxn ang="0">
                        <a:pos x="73" y="1"/>
                      </a:cxn>
                      <a:cxn ang="0">
                        <a:pos x="438" y="0"/>
                      </a:cxn>
                      <a:cxn ang="0">
                        <a:pos x="416" y="54"/>
                      </a:cxn>
                      <a:cxn ang="0">
                        <a:pos x="397" y="68"/>
                      </a:cxn>
                      <a:cxn ang="0">
                        <a:pos x="392" y="70"/>
                      </a:cxn>
                      <a:cxn ang="0">
                        <a:pos x="375" y="73"/>
                      </a:cxn>
                      <a:cxn ang="0">
                        <a:pos x="361" y="88"/>
                      </a:cxn>
                      <a:cxn ang="0">
                        <a:pos x="362" y="99"/>
                      </a:cxn>
                      <a:cxn ang="0">
                        <a:pos x="364" y="107"/>
                      </a:cxn>
                      <a:cxn ang="0">
                        <a:pos x="366" y="113"/>
                      </a:cxn>
                      <a:cxn ang="0">
                        <a:pos x="362" y="122"/>
                      </a:cxn>
                      <a:cxn ang="0">
                        <a:pos x="351" y="120"/>
                      </a:cxn>
                      <a:cxn ang="0">
                        <a:pos x="342" y="129"/>
                      </a:cxn>
                      <a:cxn ang="0">
                        <a:pos x="347" y="105"/>
                      </a:cxn>
                      <a:cxn ang="0">
                        <a:pos x="338" y="100"/>
                      </a:cxn>
                      <a:cxn ang="0">
                        <a:pos x="344" y="93"/>
                      </a:cxn>
                      <a:cxn ang="0">
                        <a:pos x="342" y="89"/>
                      </a:cxn>
                      <a:cxn ang="0">
                        <a:pos x="320" y="94"/>
                      </a:cxn>
                      <a:cxn ang="0">
                        <a:pos x="317" y="85"/>
                      </a:cxn>
                      <a:cxn ang="0">
                        <a:pos x="297" y="94"/>
                      </a:cxn>
                      <a:cxn ang="0">
                        <a:pos x="320" y="103"/>
                      </a:cxn>
                      <a:cxn ang="0">
                        <a:pos x="305" y="117"/>
                      </a:cxn>
                      <a:cxn ang="0">
                        <a:pos x="311" y="126"/>
                      </a:cxn>
                      <a:cxn ang="0">
                        <a:pos x="315" y="138"/>
                      </a:cxn>
                      <a:cxn ang="0">
                        <a:pos x="309" y="139"/>
                      </a:cxn>
                      <a:cxn ang="0">
                        <a:pos x="314" y="144"/>
                      </a:cxn>
                      <a:cxn ang="0">
                        <a:pos x="307" y="152"/>
                      </a:cxn>
                      <a:cxn ang="0">
                        <a:pos x="0" y="149"/>
                      </a:cxn>
                      <a:cxn ang="0">
                        <a:pos x="73" y="1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7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/>
                    <a:ahLst/>
                    <a:cxnLst>
                      <a:cxn ang="0">
                        <a:pos x="5" y="156"/>
                      </a:cxn>
                      <a:cxn ang="0">
                        <a:pos x="15" y="108"/>
                      </a:cxn>
                      <a:cxn ang="0">
                        <a:pos x="17" y="68"/>
                      </a:cxn>
                      <a:cxn ang="0">
                        <a:pos x="11" y="40"/>
                      </a:cxn>
                      <a:cxn ang="0">
                        <a:pos x="17" y="12"/>
                      </a:cxn>
                      <a:cxn ang="0">
                        <a:pos x="21" y="0"/>
                      </a:cxn>
                      <a:cxn ang="0">
                        <a:pos x="31" y="30"/>
                      </a:cxn>
                      <a:cxn ang="0">
                        <a:pos x="47" y="98"/>
                      </a:cxn>
                      <a:cxn ang="0">
                        <a:pos x="31" y="108"/>
                      </a:cxn>
                      <a:cxn ang="0">
                        <a:pos x="23" y="126"/>
                      </a:cxn>
                      <a:cxn ang="0">
                        <a:pos x="21" y="132"/>
                      </a:cxn>
                      <a:cxn ang="0">
                        <a:pos x="27" y="134"/>
                      </a:cxn>
                      <a:cxn ang="0">
                        <a:pos x="31" y="146"/>
                      </a:cxn>
                      <a:cxn ang="0">
                        <a:pos x="13" y="148"/>
                      </a:cxn>
                      <a:cxn ang="0">
                        <a:pos x="7" y="160"/>
                      </a:cxn>
                      <a:cxn ang="0">
                        <a:pos x="3" y="154"/>
                      </a:cxn>
                      <a:cxn ang="0">
                        <a:pos x="5" y="156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8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/>
                    <a:ahLst/>
                    <a:cxnLst>
                      <a:cxn ang="0">
                        <a:pos x="26" y="61"/>
                      </a:cxn>
                      <a:cxn ang="0">
                        <a:pos x="30" y="43"/>
                      </a:cxn>
                      <a:cxn ang="0">
                        <a:pos x="50" y="33"/>
                      </a:cxn>
                      <a:cxn ang="0">
                        <a:pos x="54" y="45"/>
                      </a:cxn>
                      <a:cxn ang="0">
                        <a:pos x="66" y="49"/>
                      </a:cxn>
                      <a:cxn ang="0">
                        <a:pos x="80" y="55"/>
                      </a:cxn>
                      <a:cxn ang="0">
                        <a:pos x="116" y="33"/>
                      </a:cxn>
                      <a:cxn ang="0">
                        <a:pos x="130" y="17"/>
                      </a:cxn>
                      <a:cxn ang="0">
                        <a:pos x="138" y="11"/>
                      </a:cxn>
                      <a:cxn ang="0">
                        <a:pos x="106" y="49"/>
                      </a:cxn>
                      <a:cxn ang="0">
                        <a:pos x="84" y="67"/>
                      </a:cxn>
                      <a:cxn ang="0">
                        <a:pos x="66" y="81"/>
                      </a:cxn>
                      <a:cxn ang="0">
                        <a:pos x="48" y="103"/>
                      </a:cxn>
                      <a:cxn ang="0">
                        <a:pos x="26" y="89"/>
                      </a:cxn>
                      <a:cxn ang="0">
                        <a:pos x="20" y="87"/>
                      </a:cxn>
                      <a:cxn ang="0">
                        <a:pos x="22" y="97"/>
                      </a:cxn>
                      <a:cxn ang="0">
                        <a:pos x="0" y="97"/>
                      </a:cxn>
                      <a:cxn ang="0">
                        <a:pos x="10" y="79"/>
                      </a:cxn>
                      <a:cxn ang="0">
                        <a:pos x="26" y="61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9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/>
                    <a:ahLst/>
                    <a:cxnLst>
                      <a:cxn ang="0">
                        <a:pos x="158" y="24"/>
                      </a:cxn>
                      <a:cxn ang="0">
                        <a:pos x="160" y="6"/>
                      </a:cxn>
                      <a:cxn ang="0">
                        <a:pos x="170" y="0"/>
                      </a:cxn>
                      <a:cxn ang="0">
                        <a:pos x="182" y="24"/>
                      </a:cxn>
                      <a:cxn ang="0">
                        <a:pos x="188" y="42"/>
                      </a:cxn>
                      <a:cxn ang="0">
                        <a:pos x="178" y="58"/>
                      </a:cxn>
                      <a:cxn ang="0">
                        <a:pos x="170" y="76"/>
                      </a:cxn>
                      <a:cxn ang="0">
                        <a:pos x="162" y="126"/>
                      </a:cxn>
                      <a:cxn ang="0">
                        <a:pos x="144" y="136"/>
                      </a:cxn>
                      <a:cxn ang="0">
                        <a:pos x="120" y="138"/>
                      </a:cxn>
                      <a:cxn ang="0">
                        <a:pos x="112" y="124"/>
                      </a:cxn>
                      <a:cxn ang="0">
                        <a:pos x="102" y="146"/>
                      </a:cxn>
                      <a:cxn ang="0">
                        <a:pos x="90" y="150"/>
                      </a:cxn>
                      <a:cxn ang="0">
                        <a:pos x="80" y="132"/>
                      </a:cxn>
                      <a:cxn ang="0">
                        <a:pos x="58" y="144"/>
                      </a:cxn>
                      <a:cxn ang="0">
                        <a:pos x="76" y="142"/>
                      </a:cxn>
                      <a:cxn ang="0">
                        <a:pos x="78" y="160"/>
                      </a:cxn>
                      <a:cxn ang="0">
                        <a:pos x="58" y="166"/>
                      </a:cxn>
                      <a:cxn ang="0">
                        <a:pos x="34" y="166"/>
                      </a:cxn>
                      <a:cxn ang="0">
                        <a:pos x="36" y="154"/>
                      </a:cxn>
                      <a:cxn ang="0">
                        <a:pos x="46" y="144"/>
                      </a:cxn>
                      <a:cxn ang="0">
                        <a:pos x="34" y="148"/>
                      </a:cxn>
                      <a:cxn ang="0">
                        <a:pos x="26" y="166"/>
                      </a:cxn>
                      <a:cxn ang="0">
                        <a:pos x="30" y="190"/>
                      </a:cxn>
                      <a:cxn ang="0">
                        <a:pos x="14" y="200"/>
                      </a:cxn>
                      <a:cxn ang="0">
                        <a:pos x="0" y="214"/>
                      </a:cxn>
                      <a:cxn ang="0">
                        <a:pos x="8" y="188"/>
                      </a:cxn>
                      <a:cxn ang="0">
                        <a:pos x="0" y="164"/>
                      </a:cxn>
                      <a:cxn ang="0">
                        <a:pos x="14" y="152"/>
                      </a:cxn>
                      <a:cxn ang="0">
                        <a:pos x="32" y="134"/>
                      </a:cxn>
                      <a:cxn ang="0">
                        <a:pos x="44" y="118"/>
                      </a:cxn>
                      <a:cxn ang="0">
                        <a:pos x="72" y="116"/>
                      </a:cxn>
                      <a:cxn ang="0">
                        <a:pos x="84" y="112"/>
                      </a:cxn>
                      <a:cxn ang="0">
                        <a:pos x="114" y="78"/>
                      </a:cxn>
                      <a:cxn ang="0">
                        <a:pos x="120" y="92"/>
                      </a:cxn>
                      <a:cxn ang="0">
                        <a:pos x="132" y="76"/>
                      </a:cxn>
                      <a:cxn ang="0">
                        <a:pos x="150" y="54"/>
                      </a:cxn>
                      <a:cxn ang="0">
                        <a:pos x="154" y="42"/>
                      </a:cxn>
                      <a:cxn ang="0">
                        <a:pos x="148" y="38"/>
                      </a:cxn>
                      <a:cxn ang="0">
                        <a:pos x="152" y="32"/>
                      </a:cxn>
                      <a:cxn ang="0">
                        <a:pos x="158" y="24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0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/>
                    <a:ahLst/>
                    <a:cxnLst>
                      <a:cxn ang="0">
                        <a:pos x="0" y="9"/>
                      </a:cxn>
                      <a:cxn ang="0">
                        <a:pos x="4" y="13"/>
                      </a:cxn>
                      <a:cxn ang="0">
                        <a:pos x="0" y="9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1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/>
                    <a:ahLst/>
                    <a:cxnLst>
                      <a:cxn ang="0">
                        <a:pos x="812" y="26"/>
                      </a:cxn>
                      <a:cxn ang="0">
                        <a:pos x="778" y="78"/>
                      </a:cxn>
                      <a:cxn ang="0">
                        <a:pos x="748" y="122"/>
                      </a:cxn>
                      <a:cxn ang="0">
                        <a:pos x="722" y="142"/>
                      </a:cxn>
                      <a:cxn ang="0">
                        <a:pos x="634" y="180"/>
                      </a:cxn>
                      <a:cxn ang="0">
                        <a:pos x="632" y="210"/>
                      </a:cxn>
                      <a:cxn ang="0">
                        <a:pos x="604" y="230"/>
                      </a:cxn>
                      <a:cxn ang="0">
                        <a:pos x="620" y="178"/>
                      </a:cxn>
                      <a:cxn ang="0">
                        <a:pos x="576" y="188"/>
                      </a:cxn>
                      <a:cxn ang="0">
                        <a:pos x="556" y="218"/>
                      </a:cxn>
                      <a:cxn ang="0">
                        <a:pos x="596" y="280"/>
                      </a:cxn>
                      <a:cxn ang="0">
                        <a:pos x="594" y="368"/>
                      </a:cxn>
                      <a:cxn ang="0">
                        <a:pos x="542" y="406"/>
                      </a:cxn>
                      <a:cxn ang="0">
                        <a:pos x="522" y="386"/>
                      </a:cxn>
                      <a:cxn ang="0">
                        <a:pos x="482" y="348"/>
                      </a:cxn>
                      <a:cxn ang="0">
                        <a:pos x="462" y="348"/>
                      </a:cxn>
                      <a:cxn ang="0">
                        <a:pos x="450" y="394"/>
                      </a:cxn>
                      <a:cxn ang="0">
                        <a:pos x="500" y="464"/>
                      </a:cxn>
                      <a:cxn ang="0">
                        <a:pos x="510" y="524"/>
                      </a:cxn>
                      <a:cxn ang="0">
                        <a:pos x="526" y="560"/>
                      </a:cxn>
                      <a:cxn ang="0">
                        <a:pos x="492" y="544"/>
                      </a:cxn>
                      <a:cxn ang="0">
                        <a:pos x="470" y="518"/>
                      </a:cxn>
                      <a:cxn ang="0">
                        <a:pos x="422" y="424"/>
                      </a:cxn>
                      <a:cxn ang="0">
                        <a:pos x="426" y="310"/>
                      </a:cxn>
                      <a:cxn ang="0">
                        <a:pos x="422" y="268"/>
                      </a:cxn>
                      <a:cxn ang="0">
                        <a:pos x="412" y="276"/>
                      </a:cxn>
                      <a:cxn ang="0">
                        <a:pos x="386" y="266"/>
                      </a:cxn>
                      <a:cxn ang="0">
                        <a:pos x="360" y="170"/>
                      </a:cxn>
                      <a:cxn ang="0">
                        <a:pos x="330" y="166"/>
                      </a:cxn>
                      <a:cxn ang="0">
                        <a:pos x="288" y="172"/>
                      </a:cxn>
                      <a:cxn ang="0">
                        <a:pos x="242" y="232"/>
                      </a:cxn>
                      <a:cxn ang="0">
                        <a:pos x="196" y="268"/>
                      </a:cxn>
                      <a:cxn ang="0">
                        <a:pos x="184" y="274"/>
                      </a:cxn>
                      <a:cxn ang="0">
                        <a:pos x="160" y="328"/>
                      </a:cxn>
                      <a:cxn ang="0">
                        <a:pos x="152" y="354"/>
                      </a:cxn>
                      <a:cxn ang="0">
                        <a:pos x="128" y="404"/>
                      </a:cxn>
                      <a:cxn ang="0">
                        <a:pos x="94" y="392"/>
                      </a:cxn>
                      <a:cxn ang="0">
                        <a:pos x="66" y="258"/>
                      </a:cxn>
                      <a:cxn ang="0">
                        <a:pos x="72" y="156"/>
                      </a:cxn>
                      <a:cxn ang="0">
                        <a:pos x="44" y="180"/>
                      </a:cxn>
                      <a:cxn ang="0">
                        <a:pos x="20" y="150"/>
                      </a:cxn>
                      <a:cxn ang="0">
                        <a:pos x="24" y="138"/>
                      </a:cxn>
                      <a:cxn ang="0">
                        <a:pos x="0" y="92"/>
                      </a:cxn>
                      <a:cxn ang="0">
                        <a:pos x="798" y="6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2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/>
                    <a:ahLst/>
                    <a:cxnLst>
                      <a:cxn ang="0">
                        <a:pos x="7" y="11"/>
                      </a:cxn>
                      <a:cxn ang="0">
                        <a:pos x="17" y="3"/>
                      </a:cxn>
                      <a:cxn ang="0">
                        <a:pos x="37" y="33"/>
                      </a:cxn>
                      <a:cxn ang="0">
                        <a:pos x="19" y="85"/>
                      </a:cxn>
                      <a:cxn ang="0">
                        <a:pos x="1" y="69"/>
                      </a:cxn>
                      <a:cxn ang="0">
                        <a:pos x="7" y="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3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/>
                    <a:ahLst/>
                    <a:cxnLst>
                      <a:cxn ang="0">
                        <a:pos x="13" y="28"/>
                      </a:cxn>
                      <a:cxn ang="0">
                        <a:pos x="29" y="2"/>
                      </a:cxn>
                      <a:cxn ang="0">
                        <a:pos x="43" y="4"/>
                      </a:cxn>
                      <a:cxn ang="0">
                        <a:pos x="39" y="26"/>
                      </a:cxn>
                      <a:cxn ang="0">
                        <a:pos x="13" y="74"/>
                      </a:cxn>
                      <a:cxn ang="0">
                        <a:pos x="7" y="60"/>
                      </a:cxn>
                      <a:cxn ang="0">
                        <a:pos x="3" y="36"/>
                      </a:cxn>
                      <a:cxn ang="0">
                        <a:pos x="13" y="28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4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/>
                    <a:ahLst/>
                    <a:cxnLst>
                      <a:cxn ang="0">
                        <a:pos x="7" y="16"/>
                      </a:cxn>
                      <a:cxn ang="0">
                        <a:pos x="5" y="30"/>
                      </a:cxn>
                      <a:cxn ang="0">
                        <a:pos x="7" y="16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5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/>
                    <a:ahLst/>
                    <a:cxnLst>
                      <a:cxn ang="0">
                        <a:pos x="481" y="464"/>
                      </a:cxn>
                      <a:cxn ang="0">
                        <a:pos x="486" y="451"/>
                      </a:cxn>
                      <a:cxn ang="0">
                        <a:pos x="500" y="413"/>
                      </a:cxn>
                      <a:cxn ang="0">
                        <a:pos x="309" y="287"/>
                      </a:cxn>
                      <a:cxn ang="0">
                        <a:pos x="282" y="346"/>
                      </a:cxn>
                      <a:cxn ang="0">
                        <a:pos x="303" y="556"/>
                      </a:cxn>
                      <a:cxn ang="0">
                        <a:pos x="282" y="494"/>
                      </a:cxn>
                      <a:cxn ang="0">
                        <a:pos x="242" y="439"/>
                      </a:cxn>
                      <a:cxn ang="0">
                        <a:pos x="245" y="413"/>
                      </a:cxn>
                      <a:cxn ang="0">
                        <a:pos x="247" y="394"/>
                      </a:cxn>
                      <a:cxn ang="0">
                        <a:pos x="220" y="375"/>
                      </a:cxn>
                      <a:cxn ang="0">
                        <a:pos x="194" y="346"/>
                      </a:cxn>
                      <a:cxn ang="0">
                        <a:pos x="148" y="354"/>
                      </a:cxn>
                      <a:cxn ang="0">
                        <a:pos x="126" y="365"/>
                      </a:cxn>
                      <a:cxn ang="0">
                        <a:pos x="78" y="365"/>
                      </a:cxn>
                      <a:cxn ang="0">
                        <a:pos x="22" y="312"/>
                      </a:cxn>
                      <a:cxn ang="0">
                        <a:pos x="11" y="295"/>
                      </a:cxn>
                      <a:cxn ang="0">
                        <a:pos x="0" y="264"/>
                      </a:cxn>
                      <a:cxn ang="0">
                        <a:pos x="24" y="213"/>
                      </a:cxn>
                      <a:cxn ang="0">
                        <a:pos x="32" y="181"/>
                      </a:cxn>
                      <a:cxn ang="0">
                        <a:pos x="51" y="143"/>
                      </a:cxn>
                      <a:cxn ang="0">
                        <a:pos x="81" y="116"/>
                      </a:cxn>
                      <a:cxn ang="0">
                        <a:pos x="167" y="67"/>
                      </a:cxn>
                      <a:cxn ang="0">
                        <a:pos x="220" y="30"/>
                      </a:cxn>
                      <a:cxn ang="0">
                        <a:pos x="258" y="6"/>
                      </a:cxn>
                      <a:cxn ang="0">
                        <a:pos x="363" y="2"/>
                      </a:cxn>
                      <a:cxn ang="0">
                        <a:pos x="398" y="0"/>
                      </a:cxn>
                      <a:cxn ang="0">
                        <a:pos x="384" y="34"/>
                      </a:cxn>
                      <a:cxn ang="0">
                        <a:pos x="443" y="84"/>
                      </a:cxn>
                      <a:cxn ang="0">
                        <a:pos x="497" y="74"/>
                      </a:cxn>
                      <a:cxn ang="0">
                        <a:pos x="529" y="82"/>
                      </a:cxn>
                      <a:cxn ang="0">
                        <a:pos x="559" y="97"/>
                      </a:cxn>
                      <a:cxn ang="0">
                        <a:pos x="572" y="188"/>
                      </a:cxn>
                      <a:cxn ang="0">
                        <a:pos x="572" y="240"/>
                      </a:cxn>
                      <a:cxn ang="0">
                        <a:pos x="599" y="283"/>
                      </a:cxn>
                      <a:cxn ang="0">
                        <a:pos x="645" y="300"/>
                      </a:cxn>
                      <a:cxn ang="0">
                        <a:pos x="680" y="295"/>
                      </a:cxn>
                      <a:cxn ang="0">
                        <a:pos x="664" y="340"/>
                      </a:cxn>
                      <a:cxn ang="0">
                        <a:pos x="599" y="407"/>
                      </a:cxn>
                      <a:cxn ang="0">
                        <a:pos x="548" y="485"/>
                      </a:cxn>
                      <a:cxn ang="0">
                        <a:pos x="556" y="508"/>
                      </a:cxn>
                      <a:cxn ang="0">
                        <a:pos x="435" y="556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6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/>
                    <a:ahLst/>
                    <a:cxnLst>
                      <a:cxn ang="0">
                        <a:pos x="243" y="347"/>
                      </a:cxn>
                      <a:cxn ang="0">
                        <a:pos x="233" y="301"/>
                      </a:cxn>
                      <a:cxn ang="0">
                        <a:pos x="217" y="288"/>
                      </a:cxn>
                      <a:cxn ang="0">
                        <a:pos x="215" y="269"/>
                      </a:cxn>
                      <a:cxn ang="0">
                        <a:pos x="209" y="254"/>
                      </a:cxn>
                      <a:cxn ang="0">
                        <a:pos x="209" y="229"/>
                      </a:cxn>
                      <a:cxn ang="0">
                        <a:pos x="207" y="214"/>
                      </a:cxn>
                      <a:cxn ang="0">
                        <a:pos x="228" y="202"/>
                      </a:cxn>
                      <a:cxn ang="0">
                        <a:pos x="257" y="197"/>
                      </a:cxn>
                      <a:cxn ang="0">
                        <a:pos x="257" y="136"/>
                      </a:cxn>
                      <a:cxn ang="0">
                        <a:pos x="54" y="96"/>
                      </a:cxn>
                      <a:cxn ang="0">
                        <a:pos x="32" y="98"/>
                      </a:cxn>
                      <a:cxn ang="0">
                        <a:pos x="16" y="102"/>
                      </a:cxn>
                      <a:cxn ang="0">
                        <a:pos x="0" y="149"/>
                      </a:cxn>
                      <a:cxn ang="0">
                        <a:pos x="93" y="346"/>
                      </a:cxn>
                      <a:cxn ang="0">
                        <a:pos x="243" y="347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7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/>
                    <a:ahLst/>
                    <a:cxnLst>
                      <a:cxn ang="0">
                        <a:pos x="7" y="25"/>
                      </a:cxn>
                      <a:cxn ang="0">
                        <a:pos x="19" y="21"/>
                      </a:cxn>
                      <a:cxn ang="0">
                        <a:pos x="7" y="2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8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/>
                    <a:ahLst/>
                    <a:cxnLst>
                      <a:cxn ang="0">
                        <a:pos x="12" y="12"/>
                      </a:cxn>
                      <a:cxn ang="0">
                        <a:pos x="16" y="0"/>
                      </a:cxn>
                      <a:cxn ang="0">
                        <a:pos x="20" y="12"/>
                      </a:cxn>
                      <a:cxn ang="0">
                        <a:pos x="8" y="20"/>
                      </a:cxn>
                      <a:cxn ang="0">
                        <a:pos x="12" y="12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9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/>
                    <a:ahLst/>
                    <a:cxnLst>
                      <a:cxn ang="0">
                        <a:pos x="24" y="18"/>
                      </a:cxn>
                      <a:cxn ang="0">
                        <a:pos x="32" y="6"/>
                      </a:cxn>
                      <a:cxn ang="0">
                        <a:pos x="36" y="30"/>
                      </a:cxn>
                      <a:cxn ang="0">
                        <a:pos x="24" y="18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200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/>
                    <a:ahLst/>
                    <a:cxnLst>
                      <a:cxn ang="0">
                        <a:pos x="473" y="464"/>
                      </a:cxn>
                      <a:cxn ang="0">
                        <a:pos x="393" y="452"/>
                      </a:cxn>
                      <a:cxn ang="0">
                        <a:pos x="325" y="412"/>
                      </a:cxn>
                      <a:cxn ang="0">
                        <a:pos x="265" y="400"/>
                      </a:cxn>
                      <a:cxn ang="0">
                        <a:pos x="237" y="416"/>
                      </a:cxn>
                      <a:cxn ang="0">
                        <a:pos x="261" y="428"/>
                      </a:cxn>
                      <a:cxn ang="0">
                        <a:pos x="293" y="468"/>
                      </a:cxn>
                      <a:cxn ang="0">
                        <a:pos x="321" y="476"/>
                      </a:cxn>
                      <a:cxn ang="0">
                        <a:pos x="333" y="536"/>
                      </a:cxn>
                      <a:cxn ang="0">
                        <a:pos x="313" y="552"/>
                      </a:cxn>
                      <a:cxn ang="0">
                        <a:pos x="261" y="616"/>
                      </a:cxn>
                      <a:cxn ang="0">
                        <a:pos x="225" y="628"/>
                      </a:cxn>
                      <a:cxn ang="0">
                        <a:pos x="97" y="696"/>
                      </a:cxn>
                      <a:cxn ang="0">
                        <a:pos x="77" y="616"/>
                      </a:cxn>
                      <a:cxn ang="0">
                        <a:pos x="45" y="524"/>
                      </a:cxn>
                      <a:cxn ang="0">
                        <a:pos x="33" y="448"/>
                      </a:cxn>
                      <a:cxn ang="0">
                        <a:pos x="53" y="344"/>
                      </a:cxn>
                      <a:cxn ang="0">
                        <a:pos x="17" y="392"/>
                      </a:cxn>
                      <a:cxn ang="0">
                        <a:pos x="81" y="280"/>
                      </a:cxn>
                      <a:cxn ang="0">
                        <a:pos x="113" y="204"/>
                      </a:cxn>
                      <a:cxn ang="0">
                        <a:pos x="37" y="204"/>
                      </a:cxn>
                      <a:cxn ang="0">
                        <a:pos x="1" y="196"/>
                      </a:cxn>
                      <a:cxn ang="0">
                        <a:pos x="25" y="140"/>
                      </a:cxn>
                      <a:cxn ang="0">
                        <a:pos x="97" y="112"/>
                      </a:cxn>
                      <a:cxn ang="0">
                        <a:pos x="221" y="124"/>
                      </a:cxn>
                      <a:cxn ang="0">
                        <a:pos x="229" y="64"/>
                      </a:cxn>
                      <a:cxn ang="0">
                        <a:pos x="261" y="0"/>
                      </a:cxn>
                      <a:cxn ang="0">
                        <a:pos x="357" y="44"/>
                      </a:cxn>
                      <a:cxn ang="0">
                        <a:pos x="329" y="88"/>
                      </a:cxn>
                      <a:cxn ang="0">
                        <a:pos x="301" y="176"/>
                      </a:cxn>
                      <a:cxn ang="0">
                        <a:pos x="361" y="192"/>
                      </a:cxn>
                      <a:cxn ang="0">
                        <a:pos x="373" y="136"/>
                      </a:cxn>
                      <a:cxn ang="0">
                        <a:pos x="417" y="92"/>
                      </a:cxn>
                      <a:cxn ang="0">
                        <a:pos x="497" y="88"/>
                      </a:cxn>
                      <a:cxn ang="0">
                        <a:pos x="529" y="52"/>
                      </a:cxn>
                      <a:cxn ang="0">
                        <a:pos x="541" y="460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201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/>
                    <a:ahLst/>
                    <a:cxnLst>
                      <a:cxn ang="0">
                        <a:pos x="825" y="0"/>
                      </a:cxn>
                      <a:cxn ang="0">
                        <a:pos x="143" y="29"/>
                      </a:cxn>
                      <a:cxn ang="0">
                        <a:pos x="91" y="42"/>
                      </a:cxn>
                      <a:cxn ang="0">
                        <a:pos x="62" y="42"/>
                      </a:cxn>
                      <a:cxn ang="0">
                        <a:pos x="22" y="77"/>
                      </a:cxn>
                      <a:cxn ang="0">
                        <a:pos x="0" y="105"/>
                      </a:cxn>
                      <a:cxn ang="0">
                        <a:pos x="59" y="115"/>
                      </a:cxn>
                      <a:cxn ang="0">
                        <a:pos x="97" y="96"/>
                      </a:cxn>
                      <a:cxn ang="0">
                        <a:pos x="108" y="84"/>
                      </a:cxn>
                      <a:cxn ang="0">
                        <a:pos x="167" y="52"/>
                      </a:cxn>
                      <a:cxn ang="0">
                        <a:pos x="215" y="46"/>
                      </a:cxn>
                      <a:cxn ang="0">
                        <a:pos x="237" y="94"/>
                      </a:cxn>
                      <a:cxn ang="0">
                        <a:pos x="188" y="109"/>
                      </a:cxn>
                      <a:cxn ang="0">
                        <a:pos x="231" y="113"/>
                      </a:cxn>
                      <a:cxn ang="0">
                        <a:pos x="250" y="90"/>
                      </a:cxn>
                      <a:cxn ang="0">
                        <a:pos x="266" y="92"/>
                      </a:cxn>
                      <a:cxn ang="0">
                        <a:pos x="253" y="54"/>
                      </a:cxn>
                      <a:cxn ang="0">
                        <a:pos x="266" y="44"/>
                      </a:cxn>
                      <a:cxn ang="0">
                        <a:pos x="277" y="88"/>
                      </a:cxn>
                      <a:cxn ang="0">
                        <a:pos x="266" y="113"/>
                      </a:cxn>
                      <a:cxn ang="0">
                        <a:pos x="296" y="130"/>
                      </a:cxn>
                      <a:cxn ang="0">
                        <a:pos x="299" y="92"/>
                      </a:cxn>
                      <a:cxn ang="0">
                        <a:pos x="331" y="103"/>
                      </a:cxn>
                      <a:cxn ang="0">
                        <a:pos x="382" y="73"/>
                      </a:cxn>
                      <a:cxn ang="0">
                        <a:pos x="409" y="50"/>
                      </a:cxn>
                      <a:cxn ang="0">
                        <a:pos x="439" y="56"/>
                      </a:cxn>
                      <a:cxn ang="0">
                        <a:pos x="455" y="50"/>
                      </a:cxn>
                      <a:cxn ang="0">
                        <a:pos x="431" y="44"/>
                      </a:cxn>
                      <a:cxn ang="0">
                        <a:pos x="474" y="35"/>
                      </a:cxn>
                      <a:cxn ang="0">
                        <a:pos x="544" y="54"/>
                      </a:cxn>
                      <a:cxn ang="0">
                        <a:pos x="581" y="42"/>
                      </a:cxn>
                      <a:cxn ang="0">
                        <a:pos x="584" y="63"/>
                      </a:cxn>
                      <a:cxn ang="0">
                        <a:pos x="568" y="101"/>
                      </a:cxn>
                      <a:cxn ang="0">
                        <a:pos x="611" y="88"/>
                      </a:cxn>
                      <a:cxn ang="0">
                        <a:pos x="624" y="80"/>
                      </a:cxn>
                      <a:cxn ang="0">
                        <a:pos x="648" y="61"/>
                      </a:cxn>
                      <a:cxn ang="0">
                        <a:pos x="794" y="84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202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/>
                    <a:ahLst/>
                    <a:cxnLst>
                      <a:cxn ang="0">
                        <a:pos x="3" y="28"/>
                      </a:cxn>
                      <a:cxn ang="0">
                        <a:pos x="31" y="0"/>
                      </a:cxn>
                      <a:cxn ang="0">
                        <a:pos x="19" y="24"/>
                      </a:cxn>
                      <a:cxn ang="0">
                        <a:pos x="3" y="28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203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/>
                    <a:ahLst/>
                    <a:cxnLst>
                      <a:cxn ang="0">
                        <a:pos x="6" y="32"/>
                      </a:cxn>
                      <a:cxn ang="0">
                        <a:pos x="22" y="0"/>
                      </a:cxn>
                      <a:cxn ang="0">
                        <a:pos x="38" y="4"/>
                      </a:cxn>
                      <a:cxn ang="0">
                        <a:pos x="6" y="32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204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/>
                    <a:ahLst/>
                    <a:cxnLst>
                      <a:cxn ang="0">
                        <a:pos x="37" y="18"/>
                      </a:cxn>
                      <a:cxn ang="0">
                        <a:pos x="25" y="2"/>
                      </a:cxn>
                      <a:cxn ang="0">
                        <a:pos x="37" y="18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205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/>
                    <a:ahLst/>
                    <a:cxnLst>
                      <a:cxn ang="0">
                        <a:pos x="0" y="21"/>
                      </a:cxn>
                      <a:cxn ang="0">
                        <a:pos x="12" y="9"/>
                      </a:cxn>
                      <a:cxn ang="0">
                        <a:pos x="0" y="21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206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/>
                    <a:ahLst/>
                    <a:cxnLst>
                      <a:cxn ang="0">
                        <a:pos x="7" y="22"/>
                      </a:cxn>
                      <a:cxn ang="0">
                        <a:pos x="31" y="10"/>
                      </a:cxn>
                      <a:cxn ang="0">
                        <a:pos x="7" y="22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60207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260208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09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0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1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2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3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4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5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6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7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8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9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20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21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22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23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24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25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26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27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28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0229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260230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31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32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33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34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35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36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37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38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39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0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1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2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3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4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5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6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7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8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9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50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51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52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53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54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260255" name="Picture 159" descr="earth"/>
            <p:cNvPicPr>
              <a:picLocks noChangeAspect="1" noChangeArrowheads="1"/>
            </p:cNvPicPr>
            <p:nvPr userDrawn="1"/>
          </p:nvPicPr>
          <p:blipFill>
            <a:blip r:embed="rId1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  <a:cs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  <a:cs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  <a:cs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  <a:cs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  <a:cs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28800"/>
            <a:ext cx="7543800" cy="2362200"/>
          </a:xfrm>
        </p:spPr>
        <p:txBody>
          <a:bodyPr/>
          <a:lstStyle/>
          <a:p>
            <a:pPr algn="ctr"/>
            <a:r>
              <a:rPr lang="en-US" dirty="0" smtClean="0"/>
              <a:t>Propositional Logic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pPr algn="ctr"/>
            <a:r>
              <a:rPr lang="en-US" dirty="0" smtClean="0"/>
              <a:t>By: Dr. Sarmad Sadik</a:t>
            </a:r>
          </a:p>
          <a:p>
            <a:pPr algn="ctr"/>
            <a:endParaRPr lang="en-US" sz="280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7039" y="755548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>
                <a:solidFill>
                  <a:srgbClr val="CC0000"/>
                </a:solidFill>
                <a:latin typeface="Verdana" pitchFamily="34" charset="0"/>
              </a:rPr>
              <a:t>Operators / Connectives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28600" y="1752600"/>
            <a:ext cx="8534400" cy="323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An operator or connective combines one or more operand expressions into a larger expression.  (E.g., “+” in numeric expressions.)</a:t>
            </a:r>
          </a:p>
          <a:p>
            <a:pPr algn="just"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None/>
            </a:pPr>
            <a:endParaRPr lang="en-US" sz="1000" dirty="0">
              <a:latin typeface="Verdana" pitchFamily="34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 Unary operators take 1 operand (e.g., -3); binary operators take 2 operands (e.g. 3 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</a:t>
            </a:r>
            <a:r>
              <a:rPr lang="en-US" sz="2200" dirty="0">
                <a:latin typeface="Verdana" pitchFamily="34" charset="0"/>
              </a:rPr>
              <a:t> 4).</a:t>
            </a:r>
          </a:p>
          <a:p>
            <a:pPr algn="just" eaLnBrk="1" hangingPunct="1">
              <a:spcBef>
                <a:spcPct val="20000"/>
              </a:spcBef>
            </a:pPr>
            <a:r>
              <a:rPr lang="en-US" sz="2200" dirty="0">
                <a:latin typeface="Verdana" pitchFamily="34" charset="0"/>
              </a:rPr>
              <a:t>   </a:t>
            </a:r>
          </a:p>
          <a:p>
            <a:pPr algn="just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 Propositional or Boolean operators operate on propositions or truth values instead of on numbers.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8567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904568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The Negation Operator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228600" y="1524000"/>
            <a:ext cx="8534400" cy="445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None/>
            </a:pPr>
            <a:endParaRPr lang="en-US" sz="2200" dirty="0">
              <a:latin typeface="Verdana" pitchFamily="34" charset="0"/>
            </a:endParaRPr>
          </a:p>
          <a:p>
            <a:pPr algn="just"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  The unary negation operator “¬” (NOT) transforms a</a:t>
            </a:r>
          </a:p>
          <a:p>
            <a:pPr algn="just"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  prop. into its logical negation.</a:t>
            </a:r>
          </a:p>
          <a:p>
            <a:pPr algn="just"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 </a:t>
            </a:r>
          </a:p>
          <a:p>
            <a:pPr algn="just"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   If p = “I have brown hair.” </a:t>
            </a:r>
          </a:p>
          <a:p>
            <a:pPr algn="just"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   then ¬p = “I do not have brown hair.”</a:t>
            </a:r>
          </a:p>
          <a:p>
            <a:pPr algn="just"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None/>
            </a:pPr>
            <a:endParaRPr lang="en-US" sz="2200" dirty="0">
              <a:latin typeface="Verdana" pitchFamily="34" charset="0"/>
            </a:endParaRPr>
          </a:p>
          <a:p>
            <a:pPr algn="just"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Char char="v"/>
            </a:pPr>
            <a:endParaRPr lang="en-US" sz="2200" dirty="0">
              <a:latin typeface="Verdana" pitchFamily="34" charset="0"/>
            </a:endParaRPr>
          </a:p>
          <a:p>
            <a:pPr algn="just"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Char char="v"/>
            </a:pPr>
            <a:endParaRPr lang="en-US" sz="2200" dirty="0">
              <a:latin typeface="Verdan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2617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0" y="654050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Negation of p</a:t>
            </a:r>
            <a:endParaRPr lang="en-US" sz="360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8534400" cy="3490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200" dirty="0">
                <a:latin typeface="Verdana" pitchFamily="34" charset="0"/>
              </a:rPr>
              <a:t>Let p be a proposition. The statement “It is not the case that p” is also a proposition, called the “negation of p” or ¬p (read “not p”).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2200" dirty="0">
              <a:latin typeface="Verdana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200" dirty="0">
                <a:latin typeface="Verdana" pitchFamily="34" charset="0"/>
              </a:rPr>
              <a:t>   p = The sky is blue.</a:t>
            </a:r>
          </a:p>
          <a:p>
            <a:pPr>
              <a:spcBef>
                <a:spcPct val="50000"/>
              </a:spcBef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 p = The sky is not blue.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2200" dirty="0">
              <a:latin typeface="Verdana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None/>
            </a:pPr>
            <a:endParaRPr lang="en-US" sz="2400" dirty="0">
              <a:latin typeface="Verdana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368800" y="2590800"/>
            <a:ext cx="3937000" cy="3505200"/>
            <a:chOff x="2704" y="1392"/>
            <a:chExt cx="2480" cy="2208"/>
          </a:xfrm>
        </p:grpSpPr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3024" y="1392"/>
              <a:ext cx="2160" cy="22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/>
            </a:p>
          </p:txBody>
        </p:sp>
        <p:sp>
          <p:nvSpPr>
            <p:cNvPr id="17414" name="Line 6"/>
            <p:cNvSpPr>
              <a:spLocks noChangeShapeType="1"/>
            </p:cNvSpPr>
            <p:nvPr/>
          </p:nvSpPr>
          <p:spPr bwMode="auto">
            <a:xfrm>
              <a:off x="3024" y="2160"/>
              <a:ext cx="21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Line 7"/>
            <p:cNvSpPr>
              <a:spLocks noChangeShapeType="1"/>
            </p:cNvSpPr>
            <p:nvPr/>
          </p:nvSpPr>
          <p:spPr bwMode="auto">
            <a:xfrm>
              <a:off x="4128" y="2160"/>
              <a:ext cx="0" cy="14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Line 8"/>
            <p:cNvSpPr>
              <a:spLocks noChangeShapeType="1"/>
            </p:cNvSpPr>
            <p:nvPr/>
          </p:nvSpPr>
          <p:spPr bwMode="auto">
            <a:xfrm>
              <a:off x="3024" y="2688"/>
              <a:ext cx="21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2704" y="1450"/>
              <a:ext cx="246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       </a:t>
              </a:r>
              <a:r>
                <a:rPr lang="en-US" sz="2200" dirty="0">
                  <a:latin typeface="Verdana" pitchFamily="34" charset="0"/>
                </a:rPr>
                <a:t>The Truth Table for the</a:t>
              </a:r>
            </a:p>
            <a:p>
              <a:pPr algn="ctr" eaLnBrk="0" hangingPunct="0"/>
              <a:r>
                <a:rPr lang="en-US" sz="2200" dirty="0">
                  <a:latin typeface="Verdana" pitchFamily="34" charset="0"/>
                </a:rPr>
                <a:t>    Negation of a</a:t>
              </a:r>
            </a:p>
            <a:p>
              <a:pPr algn="ctr" eaLnBrk="0" hangingPunct="0"/>
              <a:r>
                <a:rPr lang="en-US" sz="2200" dirty="0">
                  <a:latin typeface="Verdana" pitchFamily="34" charset="0"/>
                </a:rPr>
                <a:t>      Proposition</a:t>
              </a:r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3312" y="2256"/>
              <a:ext cx="17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dirty="0">
                  <a:latin typeface="Verdana" pitchFamily="34" charset="0"/>
                </a:rPr>
                <a:t>p </a:t>
              </a:r>
              <a:r>
                <a:rPr lang="en-US" sz="2400" dirty="0"/>
                <a:t>                   ¬p</a:t>
              </a:r>
            </a:p>
          </p:txBody>
        </p:sp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3297" y="2745"/>
              <a:ext cx="141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/>
                <a:t>T                    F</a:t>
              </a:r>
            </a:p>
            <a:p>
              <a:pPr eaLnBrk="0" hangingPunct="0"/>
              <a:r>
                <a:rPr lang="en-US" sz="2400"/>
                <a:t>F                    T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3603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0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Negation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09600" y="1752600"/>
            <a:ext cx="5334000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>
                <a:latin typeface="Verdana" pitchFamily="34" charset="0"/>
              </a:rPr>
              <a:t> </a:t>
            </a:r>
            <a:r>
              <a:rPr lang="en-US" sz="2200" dirty="0">
                <a:latin typeface="Verdana" pitchFamily="34" charset="0"/>
              </a:rPr>
              <a:t>For any proposition</a:t>
            </a:r>
          </a:p>
          <a:p>
            <a:pPr>
              <a:spcBef>
                <a:spcPct val="50000"/>
              </a:spcBef>
            </a:pPr>
            <a:endParaRPr lang="en-US" sz="2200" dirty="0">
              <a:latin typeface="Verdana" pitchFamily="34" charset="0"/>
            </a:endParaRP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(¬¬p) 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 p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en-US" sz="1000" dirty="0">
              <a:latin typeface="Verdana" pitchFamily="34" charset="0"/>
              <a:sym typeface="Symbol" pitchFamily="18" charset="2"/>
            </a:endParaRP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 (</a:t>
            </a:r>
            <a:r>
              <a:rPr lang="en-US" sz="2200" dirty="0">
                <a:latin typeface="Verdana" pitchFamily="34" charset="0"/>
              </a:rPr>
              <a:t>¬¬true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 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  true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en-US" sz="1000" dirty="0">
              <a:latin typeface="Verdana" pitchFamily="34" charset="0"/>
              <a:sym typeface="Symbol" pitchFamily="18" charset="2"/>
            </a:endParaRP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 (</a:t>
            </a:r>
            <a:r>
              <a:rPr lang="en-US" sz="2200" dirty="0">
                <a:latin typeface="Verdana" pitchFamily="34" charset="0"/>
              </a:rPr>
              <a:t>¬¬false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 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 false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0310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0" y="914400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Simple Exercise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04800" y="2133600"/>
            <a:ext cx="85344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latin typeface="Tahoma" pitchFamily="34" charset="0"/>
              </a:rPr>
              <a:t> </a:t>
            </a:r>
            <a:r>
              <a:rPr lang="en-US" sz="2200" dirty="0">
                <a:latin typeface="Verdana" pitchFamily="34" charset="0"/>
              </a:rPr>
              <a:t>Calculate the truth values of following propositions</a:t>
            </a:r>
          </a:p>
          <a:p>
            <a:pPr>
              <a:spcBef>
                <a:spcPct val="50000"/>
              </a:spcBef>
            </a:pPr>
            <a:endParaRPr lang="en-US" sz="1000" dirty="0">
              <a:latin typeface="Verdana" pitchFamily="34" charset="0"/>
            </a:endParaRP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  ¬(0&lt;1)</a:t>
            </a:r>
          </a:p>
          <a:p>
            <a:pPr>
              <a:spcBef>
                <a:spcPct val="50000"/>
              </a:spcBef>
            </a:pPr>
            <a:endParaRPr lang="en-US" sz="1000" dirty="0">
              <a:latin typeface="Verdana" pitchFamily="34" charset="0"/>
            </a:endParaRP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  ¬(1+1=2)</a:t>
            </a:r>
          </a:p>
          <a:p>
            <a:pPr>
              <a:spcBef>
                <a:spcPct val="50000"/>
              </a:spcBef>
            </a:pPr>
            <a:endParaRPr lang="en-US" sz="1000" dirty="0">
              <a:latin typeface="Verdana" pitchFamily="34" charset="0"/>
            </a:endParaRP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  ¬(The earth revolves around the moon)</a:t>
            </a:r>
          </a:p>
          <a:p>
            <a:pPr>
              <a:spcBef>
                <a:spcPct val="50000"/>
              </a:spcBef>
            </a:pPr>
            <a:endParaRPr lang="en-US" sz="2200" dirty="0">
              <a:latin typeface="Verdan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0969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458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Conjunction Operator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85344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2200" dirty="0">
              <a:latin typeface="Verdana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200" dirty="0">
                <a:latin typeface="Verdana" pitchFamily="34" charset="0"/>
              </a:rPr>
              <a:t>The binary conjunction operator “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” (AND) combines two propositions to form their logical conjunction.</a:t>
            </a:r>
          </a:p>
          <a:p>
            <a:pPr>
              <a:spcBef>
                <a:spcPct val="50000"/>
              </a:spcBef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If</a:t>
            </a:r>
          </a:p>
          <a:p>
            <a:pPr>
              <a:spcBef>
                <a:spcPct val="50000"/>
              </a:spcBef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   p=“I will have salad for lunch.” </a:t>
            </a:r>
          </a:p>
          <a:p>
            <a:pPr>
              <a:spcBef>
                <a:spcPct val="50000"/>
              </a:spcBef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   q=“I will have steak for dinner.” </a:t>
            </a:r>
          </a:p>
          <a:p>
            <a:pPr>
              <a:spcBef>
                <a:spcPct val="50000"/>
              </a:spcBef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then </a:t>
            </a:r>
          </a:p>
          <a:p>
            <a:pPr>
              <a:spcBef>
                <a:spcPct val="50000"/>
              </a:spcBef>
            </a:pPr>
            <a:r>
              <a:rPr lang="en-US" sz="2200" dirty="0" err="1">
                <a:latin typeface="Verdana" pitchFamily="34" charset="0"/>
                <a:sym typeface="Symbol" pitchFamily="18" charset="2"/>
              </a:rPr>
              <a:t>pq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=“I will have salad for lunch and I will have steak for dinner.”</a:t>
            </a:r>
            <a:endParaRPr lang="en-US" sz="2200" dirty="0">
              <a:latin typeface="Verdana" pitchFamily="34" charset="0"/>
            </a:endParaRPr>
          </a:p>
          <a:p>
            <a:pPr>
              <a:spcBef>
                <a:spcPct val="50000"/>
              </a:spcBef>
            </a:pPr>
            <a:endParaRPr lang="en-US" sz="2200" dirty="0">
              <a:latin typeface="Verdan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6265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4748" y="740799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Conjunction of p </a:t>
            </a: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  <a:sym typeface="Symbol" pitchFamily="18" charset="2"/>
              </a:rPr>
              <a:t>and q</a:t>
            </a:r>
            <a:endParaRPr lang="en-US" sz="3600" dirty="0">
              <a:solidFill>
                <a:srgbClr val="CC0000"/>
              </a:solidFill>
              <a:latin typeface="Verdana" pitchFamily="34" charset="0"/>
              <a:sym typeface="Symbol" pitchFamily="18" charset="2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228600" y="2057400"/>
            <a:ext cx="4419600" cy="327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2200" dirty="0">
              <a:latin typeface="Verdana" pitchFamily="34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200" dirty="0">
                <a:latin typeface="Verdana" pitchFamily="34" charset="0"/>
              </a:rPr>
              <a:t>Let p and q be propositions.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200" dirty="0">
                <a:latin typeface="Verdana" pitchFamily="34" charset="0"/>
              </a:rPr>
              <a:t>  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200" dirty="0">
                <a:latin typeface="Verdana" pitchFamily="34" charset="0"/>
              </a:rPr>
              <a:t>The proposition “p and q,” 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200" dirty="0">
                <a:latin typeface="Verdana" pitchFamily="34" charset="0"/>
              </a:rPr>
              <a:t>denoted by </a:t>
            </a:r>
            <a:r>
              <a:rPr lang="en-US" altLang="en-US" sz="2200" dirty="0" err="1">
                <a:latin typeface="Verdana" pitchFamily="34" charset="0"/>
              </a:rPr>
              <a:t>p</a:t>
            </a:r>
            <a:r>
              <a:rPr lang="en-US" altLang="en-US" sz="2200" dirty="0" err="1">
                <a:latin typeface="Verdana" pitchFamily="34" charset="0"/>
                <a:sym typeface="Symbol" pitchFamily="18" charset="2"/>
              </a:rPr>
              <a:t>q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 is true when 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both p and q are true and is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false otherwise This is called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the conjunction of p and q.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76800" y="1828800"/>
            <a:ext cx="3429000" cy="3738563"/>
            <a:chOff x="2976" y="1392"/>
            <a:chExt cx="2160" cy="2355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2976" y="1392"/>
              <a:ext cx="2160" cy="235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/>
            </a:p>
          </p:txBody>
        </p:sp>
        <p:sp>
          <p:nvSpPr>
            <p:cNvPr id="21510" name="Line 6"/>
            <p:cNvSpPr>
              <a:spLocks noChangeShapeType="1"/>
            </p:cNvSpPr>
            <p:nvPr/>
          </p:nvSpPr>
          <p:spPr bwMode="auto">
            <a:xfrm>
              <a:off x="2976" y="2067"/>
              <a:ext cx="21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1" name="Line 7"/>
            <p:cNvSpPr>
              <a:spLocks noChangeShapeType="1"/>
            </p:cNvSpPr>
            <p:nvPr/>
          </p:nvSpPr>
          <p:spPr bwMode="auto">
            <a:xfrm>
              <a:off x="4080" y="2067"/>
              <a:ext cx="0" cy="168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>
              <a:off x="2976" y="2595"/>
              <a:ext cx="21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3" name="Rectangle 9"/>
            <p:cNvSpPr>
              <a:spLocks noChangeArrowheads="1"/>
            </p:cNvSpPr>
            <p:nvPr/>
          </p:nvSpPr>
          <p:spPr bwMode="auto">
            <a:xfrm>
              <a:off x="3024" y="1392"/>
              <a:ext cx="2016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200" dirty="0">
                  <a:latin typeface="Verdana" pitchFamily="34" charset="0"/>
                </a:rPr>
                <a:t>The Truth Table for the Conjunction of two propositions</a:t>
              </a:r>
            </a:p>
          </p:txBody>
        </p:sp>
        <p:sp>
          <p:nvSpPr>
            <p:cNvPr id="21514" name="Rectangle 10"/>
            <p:cNvSpPr>
              <a:spLocks noChangeArrowheads="1"/>
            </p:cNvSpPr>
            <p:nvPr/>
          </p:nvSpPr>
          <p:spPr bwMode="auto">
            <a:xfrm>
              <a:off x="3072" y="2163"/>
              <a:ext cx="17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/>
                <a:t>p        q         p</a:t>
              </a:r>
              <a:r>
                <a:rPr lang="en-US" sz="2400" b="1">
                  <a:sym typeface="Symbol" pitchFamily="18" charset="2"/>
                </a:rPr>
                <a:t></a:t>
              </a:r>
              <a:r>
                <a:rPr lang="en-US" sz="2400">
                  <a:sym typeface="Symbol" pitchFamily="18" charset="2"/>
                </a:rPr>
                <a:t>q</a:t>
              </a:r>
              <a:endParaRPr lang="en-US" sz="2400"/>
            </a:p>
          </p:txBody>
        </p:sp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3120" y="2640"/>
              <a:ext cx="1872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/>
                <a:t>T      T            T  </a:t>
              </a:r>
            </a:p>
            <a:p>
              <a:pPr eaLnBrk="0" hangingPunct="0"/>
              <a:r>
                <a:rPr lang="en-US" sz="2400"/>
                <a:t>T      F             F</a:t>
              </a:r>
            </a:p>
            <a:p>
              <a:pPr eaLnBrk="0" hangingPunct="0"/>
              <a:r>
                <a:rPr lang="en-US" sz="2400"/>
                <a:t>F      T             F</a:t>
              </a:r>
            </a:p>
            <a:p>
              <a:pPr eaLnBrk="0" hangingPunct="0"/>
              <a:r>
                <a:rPr lang="en-US" sz="2400"/>
                <a:t>F      F             F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8604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0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Conjunction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8534400" cy="3681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Example 1: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200" dirty="0">
              <a:latin typeface="Verdana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   The conjunction of “Ali is a vegetarian”,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    denoted by v and “Ali eats chocolate” ,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    denoted by </a:t>
            </a:r>
            <a:r>
              <a:rPr lang="en-US" sz="2200" dirty="0" err="1">
                <a:latin typeface="Verdana" pitchFamily="34" charset="0"/>
              </a:rPr>
              <a:t>c,is</a:t>
            </a:r>
            <a:r>
              <a:rPr lang="en-US" sz="2200" dirty="0">
                <a:latin typeface="Verdana" pitchFamily="34" charset="0"/>
              </a:rPr>
              <a:t> written as </a:t>
            </a:r>
            <a:r>
              <a:rPr lang="en-US" sz="2200" dirty="0" err="1">
                <a:latin typeface="Verdana" pitchFamily="34" charset="0"/>
              </a:rPr>
              <a:t>v</a:t>
            </a:r>
            <a:r>
              <a:rPr lang="en-US" altLang="en-US" sz="2200" dirty="0" err="1">
                <a:latin typeface="Verdana" pitchFamily="34" charset="0"/>
                <a:sym typeface="Symbol" pitchFamily="18" charset="2"/>
              </a:rPr>
              <a:t>c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.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2200" dirty="0">
              <a:latin typeface="Verdana" pitchFamily="34" charset="0"/>
              <a:sym typeface="Symbol" pitchFamily="18" charset="2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  Example 2: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     The statement 0&lt;1 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1&lt;0 is false.</a:t>
            </a:r>
            <a:endParaRPr lang="en-US" sz="2200" dirty="0">
              <a:latin typeface="Verdana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 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2396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0" y="770296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Truth Table</a:t>
            </a:r>
          </a:p>
        </p:txBody>
      </p:sp>
      <p:graphicFrame>
        <p:nvGraphicFramePr>
          <p:cNvPr id="160771" name="Group 3"/>
          <p:cNvGraphicFramePr>
            <a:graphicFrameLocks noGrp="1"/>
          </p:cNvGraphicFramePr>
          <p:nvPr/>
        </p:nvGraphicFramePr>
        <p:xfrm>
          <a:off x="1524000" y="2133600"/>
          <a:ext cx="5943600" cy="3911602"/>
        </p:xfrm>
        <a:graphic>
          <a:graphicData uri="http://schemas.openxmlformats.org/drawingml/2006/table">
            <a:tbl>
              <a:tblPr/>
              <a:tblGrid>
                <a:gridCol w="1485900"/>
                <a:gridCol w="1485900"/>
                <a:gridCol w="1485900"/>
                <a:gridCol w="1485900"/>
              </a:tblGrid>
              <a:tr h="842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ahoma" pitchFamily="34" charset="0"/>
                          <a:sym typeface="Symbol" pitchFamily="18" charset="2"/>
                        </a:rPr>
                        <a:t>¬q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p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ahoma" pitchFamily="34" charset="0"/>
                          <a:sym typeface="Symbol" pitchFamily="18" charset="2"/>
                        </a:rPr>
                        <a:t>¬q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6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8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6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6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11" name="Rectangle 35"/>
          <p:cNvSpPr>
            <a:spLocks noChangeArrowheads="1"/>
          </p:cNvSpPr>
          <p:nvPr/>
        </p:nvSpPr>
        <p:spPr bwMode="auto">
          <a:xfrm>
            <a:off x="685800" y="1295400"/>
            <a:ext cx="7772400" cy="609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The truth table for p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(¬q)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en-US" sz="3200" dirty="0">
              <a:latin typeface="Frutiger 57Cn" charset="0"/>
              <a:sym typeface="Symbol" pitchFamily="18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0692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0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>
                <a:solidFill>
                  <a:srgbClr val="CC0000"/>
                </a:solidFill>
                <a:latin typeface="Verdana" pitchFamily="34" charset="0"/>
              </a:rPr>
              <a:t>The Disjunction Operator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04800" y="1600200"/>
            <a:ext cx="8534400" cy="347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2200" dirty="0">
              <a:latin typeface="Verdana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000" dirty="0">
              <a:latin typeface="Verdana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The binary disjunction operator “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” (OR) combines two propositions to form their logical disjunction.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000" dirty="0">
              <a:latin typeface="Verdana" pitchFamily="34" charset="0"/>
              <a:sym typeface="Symbol" pitchFamily="18" charset="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p=“That car has a bad engine.”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000" dirty="0">
              <a:latin typeface="Verdana" pitchFamily="34" charset="0"/>
              <a:sym typeface="Symbol" pitchFamily="18" charset="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q=“That car has a bad carburetor.”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000" dirty="0">
              <a:latin typeface="Verdana" pitchFamily="34" charset="0"/>
              <a:sym typeface="Symbol" pitchFamily="18" charset="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200" dirty="0" err="1">
                <a:latin typeface="Verdana" pitchFamily="34" charset="0"/>
                <a:sym typeface="Symbol" pitchFamily="18" charset="2"/>
              </a:rPr>
              <a:t>pq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=“Either that car has a bad engine, or </a:t>
            </a:r>
            <a:br>
              <a:rPr lang="en-US" sz="2200" dirty="0">
                <a:latin typeface="Verdana" pitchFamily="34" charset="0"/>
                <a:sym typeface="Symbol" pitchFamily="18" charset="2"/>
              </a:rPr>
            </a:br>
            <a:r>
              <a:rPr lang="en-US" sz="2200" dirty="0">
                <a:latin typeface="Verdana" pitchFamily="34" charset="0"/>
                <a:sym typeface="Symbol" pitchFamily="18" charset="2"/>
              </a:rPr>
              <a:t>         that car has a bad carburetor.”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4774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28600" y="730250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Foundations of Logic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7924800" cy="497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dirty="0">
                <a:latin typeface="Tahoma" pitchFamily="34" charset="0"/>
              </a:rPr>
              <a:t>Logic is a tool for working with complicated compound statements.  It includes: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000" dirty="0">
              <a:latin typeface="Tahoma" pitchFamily="34" charset="0"/>
            </a:endParaRPr>
          </a:p>
          <a:p>
            <a:pPr algn="just"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r>
              <a:rPr lang="en-US" sz="2400" dirty="0">
                <a:latin typeface="Verdana" pitchFamily="34" charset="0"/>
              </a:rPr>
              <a:t> A language for expressing them.</a:t>
            </a:r>
          </a:p>
          <a:p>
            <a:pPr algn="just"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endParaRPr lang="en-US" sz="2400" dirty="0">
              <a:latin typeface="Verdana" pitchFamily="34" charset="0"/>
            </a:endParaRPr>
          </a:p>
          <a:p>
            <a:pPr algn="just"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r>
              <a:rPr lang="en-US" sz="2400" dirty="0">
                <a:latin typeface="Verdana" pitchFamily="34" charset="0"/>
              </a:rPr>
              <a:t> A concise notation for writing them.</a:t>
            </a:r>
          </a:p>
          <a:p>
            <a:pPr algn="just"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endParaRPr lang="en-US" sz="2400" dirty="0">
              <a:latin typeface="Verdana" pitchFamily="34" charset="0"/>
            </a:endParaRPr>
          </a:p>
          <a:p>
            <a:pPr algn="just"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r>
              <a:rPr lang="en-US" sz="2400" dirty="0">
                <a:latin typeface="Verdana" pitchFamily="34" charset="0"/>
              </a:rPr>
              <a:t> A methodology for objectively reasoning about their truth or falsity.</a:t>
            </a:r>
          </a:p>
          <a:p>
            <a:pPr algn="just"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endParaRPr lang="en-US" sz="2400" dirty="0">
              <a:latin typeface="Verdana" pitchFamily="34" charset="0"/>
            </a:endParaRPr>
          </a:p>
          <a:p>
            <a:pPr algn="just"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r>
              <a:rPr lang="en-US" sz="2400" dirty="0">
                <a:latin typeface="Verdana" pitchFamily="34" charset="0"/>
              </a:rPr>
              <a:t> It is the foundation for expressing formal proofs in all branches of mathematics.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6753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Disjunction of p and q</a:t>
            </a:r>
            <a:endParaRPr lang="en-US" sz="360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04800" y="1752600"/>
            <a:ext cx="42672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</a:pPr>
            <a:r>
              <a:rPr lang="en-US" altLang="en-US" sz="2800" dirty="0">
                <a:latin typeface="Frutiger 57Cn" charset="0"/>
              </a:rPr>
              <a:t>	</a:t>
            </a:r>
            <a:r>
              <a:rPr lang="en-US" altLang="en-US" sz="2200" dirty="0">
                <a:latin typeface="Verdana" pitchFamily="34" charset="0"/>
              </a:rPr>
              <a:t>Let p and q be propositions. </a:t>
            </a:r>
          </a:p>
          <a:p>
            <a:pPr marL="342900" indent="-342900" algn="just" eaLnBrk="0" hangingPunct="0">
              <a:spcBef>
                <a:spcPct val="20000"/>
              </a:spcBef>
            </a:pPr>
            <a:endParaRPr lang="en-US" altLang="en-US" sz="2200" dirty="0">
              <a:latin typeface="Verdana" pitchFamily="34" charset="0"/>
            </a:endParaRPr>
          </a:p>
          <a:p>
            <a:pPr marL="342900" indent="-342900" algn="just" eaLnBrk="0" hangingPunct="0">
              <a:spcBef>
                <a:spcPct val="20000"/>
              </a:spcBef>
            </a:pPr>
            <a:r>
              <a:rPr lang="en-US" altLang="en-US" sz="2200" dirty="0">
                <a:latin typeface="Verdana" pitchFamily="34" charset="0"/>
              </a:rPr>
              <a:t>   The proposition “p or q,” denoted by </a:t>
            </a:r>
            <a:r>
              <a:rPr lang="en-US" altLang="en-US" sz="2200" dirty="0" err="1">
                <a:latin typeface="Verdana" pitchFamily="34" charset="0"/>
              </a:rPr>
              <a:t>p</a:t>
            </a:r>
            <a:r>
              <a:rPr lang="en-US" altLang="en-US" sz="2200" dirty="0" err="1">
                <a:latin typeface="Verdana" pitchFamily="34" charset="0"/>
                <a:sym typeface="Symbol" pitchFamily="18" charset="2"/>
              </a:rPr>
              <a:t>q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, is the proposition that is false when p and q are both false and true otherwise.  </a:t>
            </a:r>
            <a:endParaRPr lang="en-US" altLang="en-US" sz="2200" dirty="0">
              <a:latin typeface="Verdana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953000" y="1752600"/>
            <a:ext cx="3429000" cy="3738563"/>
            <a:chOff x="432" y="1440"/>
            <a:chExt cx="2160" cy="2355"/>
          </a:xfrm>
        </p:grpSpPr>
        <p:sp>
          <p:nvSpPr>
            <p:cNvPr id="26629" name="Rectangle 5"/>
            <p:cNvSpPr>
              <a:spLocks noChangeArrowheads="1"/>
            </p:cNvSpPr>
            <p:nvPr/>
          </p:nvSpPr>
          <p:spPr bwMode="auto">
            <a:xfrm>
              <a:off x="432" y="1440"/>
              <a:ext cx="2160" cy="235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/>
            </a:p>
          </p:txBody>
        </p:sp>
        <p:sp>
          <p:nvSpPr>
            <p:cNvPr id="26630" name="Line 6"/>
            <p:cNvSpPr>
              <a:spLocks noChangeShapeType="1"/>
            </p:cNvSpPr>
            <p:nvPr/>
          </p:nvSpPr>
          <p:spPr bwMode="auto">
            <a:xfrm>
              <a:off x="432" y="2115"/>
              <a:ext cx="21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" name="Line 7"/>
            <p:cNvSpPr>
              <a:spLocks noChangeShapeType="1"/>
            </p:cNvSpPr>
            <p:nvPr/>
          </p:nvSpPr>
          <p:spPr bwMode="auto">
            <a:xfrm>
              <a:off x="1536" y="2115"/>
              <a:ext cx="0" cy="168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" name="Line 8"/>
            <p:cNvSpPr>
              <a:spLocks noChangeShapeType="1"/>
            </p:cNvSpPr>
            <p:nvPr/>
          </p:nvSpPr>
          <p:spPr bwMode="auto">
            <a:xfrm>
              <a:off x="432" y="2643"/>
              <a:ext cx="21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" name="Rectangle 9"/>
            <p:cNvSpPr>
              <a:spLocks noChangeArrowheads="1"/>
            </p:cNvSpPr>
            <p:nvPr/>
          </p:nvSpPr>
          <p:spPr bwMode="auto">
            <a:xfrm>
              <a:off x="480" y="1440"/>
              <a:ext cx="2016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dirty="0">
                  <a:latin typeface="Verdana" pitchFamily="34" charset="0"/>
                </a:rPr>
                <a:t>The Truth Table for the Disjunction of two propositions</a:t>
              </a:r>
              <a:endParaRPr lang="en-US" sz="2400" dirty="0">
                <a:latin typeface="Verdana" pitchFamily="34" charset="0"/>
              </a:endParaRPr>
            </a:p>
          </p:txBody>
        </p:sp>
        <p:sp>
          <p:nvSpPr>
            <p:cNvPr id="26634" name="Rectangle 10"/>
            <p:cNvSpPr>
              <a:spLocks noChangeArrowheads="1"/>
            </p:cNvSpPr>
            <p:nvPr/>
          </p:nvSpPr>
          <p:spPr bwMode="auto">
            <a:xfrm>
              <a:off x="528" y="2211"/>
              <a:ext cx="17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/>
                <a:t>p        q         p</a:t>
              </a:r>
              <a:r>
                <a:rPr lang="en-US" sz="2400">
                  <a:sym typeface="Symbol" pitchFamily="18" charset="2"/>
                </a:rPr>
                <a:t>q</a:t>
              </a:r>
              <a:endParaRPr lang="en-US" sz="2400"/>
            </a:p>
          </p:txBody>
        </p:sp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>
              <a:off x="576" y="2688"/>
              <a:ext cx="1872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/>
                <a:t>T      T            T  </a:t>
              </a:r>
            </a:p>
            <a:p>
              <a:pPr eaLnBrk="0" hangingPunct="0"/>
              <a:r>
                <a:rPr lang="en-US" sz="2400"/>
                <a:t>T      F            T</a:t>
              </a:r>
            </a:p>
            <a:p>
              <a:pPr eaLnBrk="0" hangingPunct="0"/>
              <a:r>
                <a:rPr lang="en-US" sz="2400"/>
                <a:t>F      T            T</a:t>
              </a:r>
            </a:p>
            <a:p>
              <a:pPr eaLnBrk="0" hangingPunct="0"/>
              <a:r>
                <a:rPr lang="en-US" sz="2400"/>
                <a:t>F      F             F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7934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52400" y="785044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Disjunction of p and q</a:t>
            </a:r>
            <a:endParaRPr lang="en-US" sz="3600" dirty="0">
              <a:solidFill>
                <a:srgbClr val="CC0000"/>
              </a:solidFill>
              <a:latin typeface="Verdana" pitchFamily="34" charset="0"/>
            </a:endParaRPr>
          </a:p>
        </p:txBody>
      </p:sp>
      <p:graphicFrame>
        <p:nvGraphicFramePr>
          <p:cNvPr id="164867" name="Group 3"/>
          <p:cNvGraphicFramePr>
            <a:graphicFrameLocks noGrp="1"/>
          </p:cNvGraphicFramePr>
          <p:nvPr/>
        </p:nvGraphicFramePr>
        <p:xfrm>
          <a:off x="1295400" y="1981200"/>
          <a:ext cx="6858000" cy="40640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981200"/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ahoma" pitchFamily="34" charset="0"/>
                        </a:rPr>
                        <a:t>¬p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ahoma" pitchFamily="34" charset="0"/>
                        </a:rPr>
                        <a:t>¬q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(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ahoma" pitchFamily="34" charset="0"/>
                        </a:rPr>
                        <a:t>¬p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)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(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ahoma" pitchFamily="34" charset="0"/>
                        </a:rPr>
                        <a:t>¬q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7120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9497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The Exclusive Or Operator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8534400" cy="395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200" dirty="0">
              <a:latin typeface="Verdana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The binary exclusive-or operator “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” (XOR) combines two propositions to form their logical “exclusive or”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200" dirty="0">
              <a:latin typeface="Verdana" pitchFamily="34" charset="0"/>
              <a:sym typeface="Symbol" pitchFamily="18" charset="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p = “I will earn an A in this course,”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200" dirty="0">
              <a:latin typeface="Verdana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q = “I will drop this course,”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200" dirty="0">
              <a:latin typeface="Verdana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p 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 q </a:t>
            </a:r>
            <a:r>
              <a:rPr lang="en-US" sz="2200" dirty="0">
                <a:latin typeface="Verdana" pitchFamily="34" charset="0"/>
              </a:rPr>
              <a:t>= “I will either earn an A for this course, or  I will drop it (but not both!)”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4393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0162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Exclusive or of p and q</a:t>
            </a:r>
            <a:endParaRPr lang="en-US" sz="360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457200" y="1524000"/>
            <a:ext cx="43434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</a:pPr>
            <a:r>
              <a:rPr lang="en-US" altLang="en-US" sz="2800" dirty="0">
                <a:latin typeface="Frutiger 57Cn" charset="0"/>
              </a:rPr>
              <a:t>	</a:t>
            </a:r>
            <a:r>
              <a:rPr lang="en-US" altLang="en-US" sz="2200" dirty="0">
                <a:latin typeface="Verdana" pitchFamily="34" charset="0"/>
              </a:rPr>
              <a:t>Let p and q be propositions.</a:t>
            </a:r>
          </a:p>
          <a:p>
            <a:pPr marL="342900" indent="-342900" algn="just" eaLnBrk="0" hangingPunct="0">
              <a:spcBef>
                <a:spcPct val="20000"/>
              </a:spcBef>
            </a:pPr>
            <a:endParaRPr lang="en-US" altLang="en-US" sz="2200" dirty="0">
              <a:latin typeface="Verdana" pitchFamily="34" charset="0"/>
            </a:endParaRPr>
          </a:p>
          <a:p>
            <a:pPr marL="342900" indent="-342900" algn="just" eaLnBrk="0" hangingPunct="0">
              <a:spcBef>
                <a:spcPct val="20000"/>
              </a:spcBef>
            </a:pPr>
            <a:r>
              <a:rPr lang="en-US" altLang="en-US" sz="2200" dirty="0">
                <a:latin typeface="Verdana" pitchFamily="34" charset="0"/>
              </a:rPr>
              <a:t>   The exclusive or of p and q, denoted by </a:t>
            </a:r>
            <a:r>
              <a:rPr lang="en-US" altLang="en-US" sz="2200" dirty="0" err="1">
                <a:latin typeface="Verdana" pitchFamily="34" charset="0"/>
              </a:rPr>
              <a:t>p</a:t>
            </a:r>
            <a:r>
              <a:rPr lang="en-US" altLang="en-US" sz="2200" dirty="0" err="1">
                <a:latin typeface="Verdana" pitchFamily="34" charset="0"/>
                <a:sym typeface="Symbol" pitchFamily="18" charset="2"/>
              </a:rPr>
              <a:t>q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, is the proposition that is true when exactly one of p and q is true and is false otherwise.</a:t>
            </a:r>
            <a:endParaRPr lang="en-US" altLang="en-US" sz="2200" dirty="0">
              <a:latin typeface="Verdana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81600" y="1676400"/>
            <a:ext cx="3429000" cy="3738563"/>
            <a:chOff x="432" y="1440"/>
            <a:chExt cx="2160" cy="2355"/>
          </a:xfrm>
        </p:grpSpPr>
        <p:sp>
          <p:nvSpPr>
            <p:cNvPr id="31749" name="Rectangle 5"/>
            <p:cNvSpPr>
              <a:spLocks noChangeArrowheads="1"/>
            </p:cNvSpPr>
            <p:nvPr/>
          </p:nvSpPr>
          <p:spPr bwMode="auto">
            <a:xfrm>
              <a:off x="432" y="1440"/>
              <a:ext cx="2160" cy="235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/>
            </a:p>
          </p:txBody>
        </p:sp>
        <p:sp>
          <p:nvSpPr>
            <p:cNvPr id="31750" name="Line 6"/>
            <p:cNvSpPr>
              <a:spLocks noChangeShapeType="1"/>
            </p:cNvSpPr>
            <p:nvPr/>
          </p:nvSpPr>
          <p:spPr bwMode="auto">
            <a:xfrm>
              <a:off x="432" y="2115"/>
              <a:ext cx="21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1" name="Line 7"/>
            <p:cNvSpPr>
              <a:spLocks noChangeShapeType="1"/>
            </p:cNvSpPr>
            <p:nvPr/>
          </p:nvSpPr>
          <p:spPr bwMode="auto">
            <a:xfrm>
              <a:off x="1536" y="2115"/>
              <a:ext cx="0" cy="168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2" name="Line 8"/>
            <p:cNvSpPr>
              <a:spLocks noChangeShapeType="1"/>
            </p:cNvSpPr>
            <p:nvPr/>
          </p:nvSpPr>
          <p:spPr bwMode="auto">
            <a:xfrm>
              <a:off x="432" y="2643"/>
              <a:ext cx="21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3" name="Rectangle 9"/>
            <p:cNvSpPr>
              <a:spLocks noChangeArrowheads="1"/>
            </p:cNvSpPr>
            <p:nvPr/>
          </p:nvSpPr>
          <p:spPr bwMode="auto">
            <a:xfrm>
              <a:off x="480" y="1440"/>
              <a:ext cx="2016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200" dirty="0">
                  <a:latin typeface="Verdana" pitchFamily="34" charset="0"/>
                </a:rPr>
                <a:t>The Truth Table for the Exclusive OR of two propositions</a:t>
              </a:r>
            </a:p>
          </p:txBody>
        </p:sp>
        <p:sp>
          <p:nvSpPr>
            <p:cNvPr id="31754" name="Rectangle 10"/>
            <p:cNvSpPr>
              <a:spLocks noChangeArrowheads="1"/>
            </p:cNvSpPr>
            <p:nvPr/>
          </p:nvSpPr>
          <p:spPr bwMode="auto">
            <a:xfrm>
              <a:off x="528" y="2211"/>
              <a:ext cx="17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/>
                <a:t>p        q         p</a:t>
              </a:r>
              <a:r>
                <a:rPr lang="en-US" sz="2400">
                  <a:sym typeface="Symbol" pitchFamily="18" charset="2"/>
                </a:rPr>
                <a:t>q</a:t>
              </a:r>
              <a:endParaRPr lang="en-US" sz="2400"/>
            </a:p>
          </p:txBody>
        </p:sp>
        <p:sp>
          <p:nvSpPr>
            <p:cNvPr id="31755" name="Rectangle 11"/>
            <p:cNvSpPr>
              <a:spLocks noChangeArrowheads="1"/>
            </p:cNvSpPr>
            <p:nvPr/>
          </p:nvSpPr>
          <p:spPr bwMode="auto">
            <a:xfrm>
              <a:off x="576" y="2688"/>
              <a:ext cx="1872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/>
                <a:t>T      T            F  </a:t>
              </a:r>
            </a:p>
            <a:p>
              <a:pPr eaLnBrk="0" hangingPunct="0"/>
              <a:r>
                <a:rPr lang="en-US" sz="2400"/>
                <a:t>T      F            T</a:t>
              </a:r>
            </a:p>
            <a:p>
              <a:pPr eaLnBrk="0" hangingPunct="0"/>
              <a:r>
                <a:rPr lang="en-US" sz="2400"/>
                <a:t>F      T            T</a:t>
              </a:r>
            </a:p>
            <a:p>
              <a:pPr eaLnBrk="0" hangingPunct="0"/>
              <a:r>
                <a:rPr lang="en-US" sz="2400"/>
                <a:t>F      F             F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6252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4413" y="882650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The Implication Operator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04800" y="1524000"/>
            <a:ext cx="8534400" cy="398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The implication p 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 q states that p implies q.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200" dirty="0">
              <a:latin typeface="Verdana" pitchFamily="34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It is FALSE only in the case that p is TRUE but q is FALSE.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200" dirty="0">
              <a:latin typeface="Verdana" pitchFamily="34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E.g.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         p</a:t>
            </a:r>
            <a:r>
              <a:rPr lang="en-US" sz="2200" dirty="0" smtClean="0">
                <a:latin typeface="Verdana" pitchFamily="34" charset="0"/>
                <a:sym typeface="Symbol" pitchFamily="18" charset="2"/>
              </a:rPr>
              <a:t>=“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A</a:t>
            </a:r>
            <a:r>
              <a:rPr lang="en-US" sz="2200" dirty="0" smtClean="0">
                <a:latin typeface="Verdana" pitchFamily="34" charset="0"/>
                <a:sym typeface="Symbol" pitchFamily="18" charset="2"/>
              </a:rPr>
              <a:t> ball is shot.”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/>
            </a:r>
            <a:br>
              <a:rPr lang="en-US" sz="2200" dirty="0">
                <a:latin typeface="Verdana" pitchFamily="34" charset="0"/>
                <a:sym typeface="Symbol" pitchFamily="18" charset="2"/>
              </a:rPr>
            </a:br>
            <a:endParaRPr lang="en-US" sz="2200" dirty="0">
              <a:latin typeface="Verdana" pitchFamily="34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         q</a:t>
            </a:r>
            <a:r>
              <a:rPr lang="en-US" sz="2200" dirty="0" smtClean="0">
                <a:latin typeface="Verdana" pitchFamily="34" charset="0"/>
                <a:sym typeface="Symbol" pitchFamily="18" charset="2"/>
              </a:rPr>
              <a:t>=“The runs are made.”</a:t>
            </a:r>
            <a:endParaRPr lang="en-US" sz="2200" dirty="0">
              <a:latin typeface="Verdana" pitchFamily="34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200" dirty="0">
              <a:latin typeface="Verdana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p 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 q = </a:t>
            </a:r>
            <a:r>
              <a:rPr lang="en-US" sz="2200" dirty="0" smtClean="0">
                <a:latin typeface="Verdana" pitchFamily="34" charset="0"/>
                <a:sym typeface="Symbol" pitchFamily="18" charset="2"/>
              </a:rPr>
              <a:t>“If ball is shot then runs are made” 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(else it could go either way)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7926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0" y="813619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Implication </a:t>
            </a:r>
            <a:r>
              <a:rPr lang="en-US" altLang="en-US" sz="3600" dirty="0" err="1">
                <a:solidFill>
                  <a:srgbClr val="CC0000"/>
                </a:solidFill>
                <a:latin typeface="Verdana" pitchFamily="34" charset="0"/>
              </a:rPr>
              <a:t>p</a:t>
            </a:r>
            <a:r>
              <a:rPr lang="en-US" altLang="en-US" sz="3600" dirty="0" err="1">
                <a:solidFill>
                  <a:srgbClr val="CC0000"/>
                </a:solidFill>
                <a:latin typeface="Verdana" pitchFamily="34" charset="0"/>
                <a:sym typeface="Symbol" pitchFamily="18" charset="2"/>
              </a:rPr>
              <a:t>q</a:t>
            </a:r>
            <a:endParaRPr lang="en-US" sz="3600" dirty="0">
              <a:solidFill>
                <a:srgbClr val="CC0000"/>
              </a:solidFill>
              <a:latin typeface="Verdana" pitchFamily="34" charset="0"/>
              <a:sym typeface="Symbol" pitchFamily="18" charset="2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0" y="1447800"/>
            <a:ext cx="4572000" cy="4572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</a:pPr>
            <a:r>
              <a:rPr lang="en-US" altLang="en-US" sz="2800" dirty="0">
                <a:latin typeface="Frutiger 57Cn" charset="0"/>
              </a:rPr>
              <a:t>	</a:t>
            </a:r>
          </a:p>
          <a:p>
            <a:pPr marL="342900" indent="-342900" algn="just" eaLnBrk="0" hangingPunct="0">
              <a:spcBef>
                <a:spcPct val="20000"/>
              </a:spcBef>
            </a:pPr>
            <a:r>
              <a:rPr lang="en-US" altLang="en-US" sz="2800" dirty="0">
                <a:latin typeface="Frutiger 57Cn" charset="0"/>
              </a:rPr>
              <a:t>    </a:t>
            </a:r>
            <a:r>
              <a:rPr lang="en-US" altLang="en-US" sz="2200" dirty="0">
                <a:latin typeface="Verdana" pitchFamily="34" charset="0"/>
              </a:rPr>
              <a:t>Let p and q be propositions. </a:t>
            </a:r>
          </a:p>
          <a:p>
            <a:pPr marL="342900" indent="-342900" algn="just" eaLnBrk="0" hangingPunct="0">
              <a:spcBef>
                <a:spcPct val="20000"/>
              </a:spcBef>
            </a:pPr>
            <a:endParaRPr lang="en-US" altLang="en-US" sz="2200" dirty="0">
              <a:latin typeface="Verdana" pitchFamily="34" charset="0"/>
            </a:endParaRPr>
          </a:p>
          <a:p>
            <a:pPr marL="342900" indent="-342900" algn="just" eaLnBrk="0" hangingPunct="0">
              <a:spcBef>
                <a:spcPct val="20000"/>
              </a:spcBef>
            </a:pPr>
            <a:r>
              <a:rPr lang="en-US" altLang="en-US" sz="2200" dirty="0">
                <a:latin typeface="Verdana" pitchFamily="34" charset="0"/>
              </a:rPr>
              <a:t>   The implication </a:t>
            </a:r>
            <a:r>
              <a:rPr lang="en-US" altLang="en-US" sz="2200" dirty="0" err="1">
                <a:latin typeface="Verdana" pitchFamily="34" charset="0"/>
              </a:rPr>
              <a:t>p</a:t>
            </a:r>
            <a:r>
              <a:rPr lang="en-US" altLang="en-US" sz="2200" dirty="0" err="1">
                <a:latin typeface="Verdana" pitchFamily="34" charset="0"/>
                <a:sym typeface="Symbol" pitchFamily="18" charset="2"/>
              </a:rPr>
              <a:t>q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 is the proposition that is false when p is true and q is false, and true otherwise.  In this implication p is called the hypothesis (or antecedent or premise) and q is called the conclusion(or consequence).</a:t>
            </a:r>
            <a:endParaRPr lang="en-US" altLang="en-US" sz="2200" dirty="0">
              <a:latin typeface="Verdana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57800" y="1981200"/>
            <a:ext cx="3429000" cy="3738563"/>
            <a:chOff x="3360" y="1392"/>
            <a:chExt cx="2160" cy="2355"/>
          </a:xfrm>
        </p:grpSpPr>
        <p:sp>
          <p:nvSpPr>
            <p:cNvPr id="33799" name="Rectangle 5"/>
            <p:cNvSpPr>
              <a:spLocks noChangeArrowheads="1"/>
            </p:cNvSpPr>
            <p:nvPr/>
          </p:nvSpPr>
          <p:spPr bwMode="auto">
            <a:xfrm>
              <a:off x="3360" y="1392"/>
              <a:ext cx="2160" cy="235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/>
            </a:p>
          </p:txBody>
        </p:sp>
        <p:sp>
          <p:nvSpPr>
            <p:cNvPr id="33800" name="Line 6"/>
            <p:cNvSpPr>
              <a:spLocks noChangeShapeType="1"/>
            </p:cNvSpPr>
            <p:nvPr/>
          </p:nvSpPr>
          <p:spPr bwMode="auto">
            <a:xfrm>
              <a:off x="3360" y="2067"/>
              <a:ext cx="21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1" name="Line 7"/>
            <p:cNvSpPr>
              <a:spLocks noChangeShapeType="1"/>
            </p:cNvSpPr>
            <p:nvPr/>
          </p:nvSpPr>
          <p:spPr bwMode="auto">
            <a:xfrm>
              <a:off x="4464" y="2067"/>
              <a:ext cx="0" cy="168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2" name="Line 8"/>
            <p:cNvSpPr>
              <a:spLocks noChangeShapeType="1"/>
            </p:cNvSpPr>
            <p:nvPr/>
          </p:nvSpPr>
          <p:spPr bwMode="auto">
            <a:xfrm>
              <a:off x="3360" y="2595"/>
              <a:ext cx="21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3" name="Rectangle 9"/>
            <p:cNvSpPr>
              <a:spLocks noChangeArrowheads="1"/>
            </p:cNvSpPr>
            <p:nvPr/>
          </p:nvSpPr>
          <p:spPr bwMode="auto">
            <a:xfrm>
              <a:off x="3408" y="1392"/>
              <a:ext cx="2016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dirty="0">
                  <a:latin typeface="Verdana" pitchFamily="34" charset="0"/>
                </a:rPr>
                <a:t>  The Truth Table for the        Implication of </a:t>
              </a:r>
              <a:r>
                <a:rPr lang="en-US" dirty="0" err="1">
                  <a:latin typeface="Verdana" pitchFamily="34" charset="0"/>
                </a:rPr>
                <a:t>p</a:t>
              </a:r>
              <a:r>
                <a:rPr lang="en-US" dirty="0" err="1">
                  <a:latin typeface="Verdana" pitchFamily="34" charset="0"/>
                  <a:sym typeface="Symbol" pitchFamily="18" charset="2"/>
                </a:rPr>
                <a:t>q</a:t>
              </a:r>
              <a:r>
                <a:rPr lang="en-US" dirty="0">
                  <a:latin typeface="Verdana" pitchFamily="34" charset="0"/>
                  <a:sym typeface="Symbol" pitchFamily="18" charset="2"/>
                </a:rPr>
                <a:t>.</a:t>
              </a:r>
              <a:endParaRPr lang="en-US" sz="2400" dirty="0">
                <a:latin typeface="Verdana" pitchFamily="34" charset="0"/>
              </a:endParaRPr>
            </a:p>
          </p:txBody>
        </p:sp>
        <p:sp>
          <p:nvSpPr>
            <p:cNvPr id="33804" name="Rectangle 10"/>
            <p:cNvSpPr>
              <a:spLocks noChangeArrowheads="1"/>
            </p:cNvSpPr>
            <p:nvPr/>
          </p:nvSpPr>
          <p:spPr bwMode="auto">
            <a:xfrm>
              <a:off x="3456" y="2163"/>
              <a:ext cx="17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/>
                <a:t>p        q         p</a:t>
              </a:r>
              <a:r>
                <a:rPr lang="en-US" sz="2400">
                  <a:sym typeface="Symbol" pitchFamily="18" charset="2"/>
                </a:rPr>
                <a:t>q</a:t>
              </a:r>
              <a:endParaRPr lang="en-US" sz="2400"/>
            </a:p>
          </p:txBody>
        </p:sp>
        <p:sp>
          <p:nvSpPr>
            <p:cNvPr id="33805" name="Rectangle 11"/>
            <p:cNvSpPr>
              <a:spLocks noChangeArrowheads="1"/>
            </p:cNvSpPr>
            <p:nvPr/>
          </p:nvSpPr>
          <p:spPr bwMode="auto">
            <a:xfrm>
              <a:off x="3504" y="2640"/>
              <a:ext cx="1872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/>
                <a:t>T      T            T  </a:t>
              </a:r>
            </a:p>
            <a:p>
              <a:pPr eaLnBrk="0" hangingPunct="0"/>
              <a:r>
                <a:rPr lang="en-US" sz="2400"/>
                <a:t>T      F            F</a:t>
              </a:r>
            </a:p>
            <a:p>
              <a:pPr eaLnBrk="0" hangingPunct="0"/>
              <a:r>
                <a:rPr lang="en-US" sz="2400"/>
                <a:t>F      T            T</a:t>
              </a:r>
            </a:p>
            <a:p>
              <a:pPr eaLnBrk="0" hangingPunct="0"/>
              <a:r>
                <a:rPr lang="en-US" sz="2400"/>
                <a:t>F      F            T</a:t>
              </a:r>
            </a:p>
          </p:txBody>
        </p:sp>
      </p:grpSp>
      <p:sp>
        <p:nvSpPr>
          <p:cNvPr id="169996" name="Rectangle 12"/>
          <p:cNvSpPr>
            <a:spLocks noChangeArrowheads="1"/>
          </p:cNvSpPr>
          <p:nvPr/>
        </p:nvSpPr>
        <p:spPr bwMode="auto">
          <a:xfrm>
            <a:off x="5029200" y="4724400"/>
            <a:ext cx="3886200" cy="1219200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997" name="Rectangle 13"/>
          <p:cNvSpPr>
            <a:spLocks noChangeArrowheads="1"/>
          </p:cNvSpPr>
          <p:nvPr/>
        </p:nvSpPr>
        <p:spPr bwMode="auto">
          <a:xfrm>
            <a:off x="5029200" y="4267200"/>
            <a:ext cx="3810000" cy="457200"/>
          </a:xfrm>
          <a:prstGeom prst="rect">
            <a:avLst/>
          </a:prstGeom>
          <a:noFill/>
          <a:ln w="2857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8208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6" grpId="0" animBg="1"/>
      <p:bldP spid="16999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53181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Implications</a:t>
            </a:r>
            <a:endParaRPr lang="en-US" sz="360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533400" y="1828800"/>
            <a:ext cx="3810000" cy="3810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If p, then q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p implies q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if </a:t>
            </a:r>
            <a:r>
              <a:rPr lang="en-US" altLang="en-US" sz="2200" dirty="0" err="1">
                <a:latin typeface="Verdana" pitchFamily="34" charset="0"/>
              </a:rPr>
              <a:t>p,q</a:t>
            </a:r>
            <a:endParaRPr lang="en-US" altLang="en-US" sz="2200" dirty="0">
              <a:latin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p only if q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p is sufficient for q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q if p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q whenever p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q is necessary for 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9565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0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Related Implications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182688" y="2017713"/>
            <a:ext cx="23622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2200" dirty="0">
                <a:latin typeface="Verdana" pitchFamily="34" charset="0"/>
              </a:rPr>
              <a:t>Converse of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2200" dirty="0">
                <a:latin typeface="Verdana" pitchFamily="34" charset="0"/>
              </a:rPr>
              <a:t>  p 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en-US" sz="2200" dirty="0">
                <a:latin typeface="Verdana" pitchFamily="34" charset="0"/>
              </a:rPr>
              <a:t> q      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2200" dirty="0">
                <a:latin typeface="Verdana" pitchFamily="34" charset="0"/>
              </a:rPr>
              <a:t> is             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2200" dirty="0">
                <a:latin typeface="Verdana" pitchFamily="34" charset="0"/>
              </a:rPr>
              <a:t>  q 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 p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5145088" y="2017713"/>
            <a:ext cx="34290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2200" dirty="0">
                <a:latin typeface="Verdana" pitchFamily="34" charset="0"/>
              </a:rPr>
              <a:t> Contrapositive  of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en-US" altLang="en-US" sz="2200" dirty="0">
              <a:latin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2200" dirty="0">
                <a:latin typeface="Verdana" pitchFamily="34" charset="0"/>
              </a:rPr>
              <a:t>    p 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en-US" sz="2200" dirty="0">
                <a:latin typeface="Verdana" pitchFamily="34" charset="0"/>
              </a:rPr>
              <a:t> q  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2200" dirty="0">
                <a:latin typeface="Verdana" pitchFamily="34" charset="0"/>
              </a:rPr>
              <a:t>               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2200" dirty="0">
                <a:latin typeface="Verdana" pitchFamily="34" charset="0"/>
              </a:rPr>
              <a:t> is the proposition 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en-US" altLang="en-US" sz="2200" dirty="0">
              <a:latin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2200" dirty="0">
                <a:latin typeface="Verdana" pitchFamily="34" charset="0"/>
              </a:rPr>
              <a:t>   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q  p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7425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  <a:noFill/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smtClean="0">
                <a:latin typeface="Verdana" pitchFamily="34" charset="0"/>
              </a:rPr>
              <a:t>Examples of Implications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7772400" cy="44196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800" dirty="0" smtClean="0">
                <a:latin typeface="Verdana" pitchFamily="34" charset="0"/>
              </a:rPr>
              <a:t>“If this lecture ends, then the sun will rise tomorrow.” True or False?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v"/>
            </a:pPr>
            <a:endParaRPr lang="en-US" sz="1800" dirty="0" smtClean="0">
              <a:latin typeface="Verdana" pitchFamily="34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800" dirty="0" smtClean="0">
                <a:latin typeface="Verdana" pitchFamily="34" charset="0"/>
              </a:rPr>
              <a:t>“If Tuesday is a day of the week, then week has 8 days.” True or False?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v"/>
            </a:pPr>
            <a:endParaRPr lang="en-US" sz="1800" dirty="0" smtClean="0">
              <a:latin typeface="Verdana" pitchFamily="34" charset="0"/>
            </a:endParaRPr>
          </a:p>
        </p:txBody>
      </p:sp>
      <p:sp>
        <p:nvSpPr>
          <p:cNvPr id="173062" name="Oval 6"/>
          <p:cNvSpPr>
            <a:spLocks noChangeArrowheads="1"/>
          </p:cNvSpPr>
          <p:nvPr/>
        </p:nvSpPr>
        <p:spPr bwMode="auto">
          <a:xfrm>
            <a:off x="7239000" y="1447800"/>
            <a:ext cx="914400" cy="473075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63" name="Oval 7"/>
          <p:cNvSpPr>
            <a:spLocks noChangeArrowheads="1"/>
          </p:cNvSpPr>
          <p:nvPr/>
        </p:nvSpPr>
        <p:spPr bwMode="auto">
          <a:xfrm>
            <a:off x="1447800" y="2667000"/>
            <a:ext cx="1066800" cy="473075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7878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2" grpId="0" animBg="1"/>
      <p:bldP spid="17306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53181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 err="1">
                <a:solidFill>
                  <a:srgbClr val="CC0000"/>
                </a:solidFill>
                <a:latin typeface="Verdana" pitchFamily="34" charset="0"/>
              </a:rPr>
              <a:t>Biconditional</a:t>
            </a: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 Equivalence</a:t>
            </a:r>
            <a:endParaRPr lang="en-US" sz="360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457200" y="1600200"/>
            <a:ext cx="38862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</a:pPr>
            <a:r>
              <a:rPr lang="en-US" altLang="en-US" sz="2800" dirty="0">
                <a:latin typeface="Frutiger 57Cn" charset="0"/>
              </a:rPr>
              <a:t>	</a:t>
            </a:r>
            <a:r>
              <a:rPr lang="en-US" altLang="en-US" sz="2200" dirty="0">
                <a:latin typeface="Verdana" pitchFamily="34" charset="0"/>
              </a:rPr>
              <a:t>Let p and q be propositions. </a:t>
            </a:r>
          </a:p>
          <a:p>
            <a:pPr marL="342900" indent="-342900" algn="just" eaLnBrk="0" hangingPunct="0">
              <a:spcBef>
                <a:spcPct val="20000"/>
              </a:spcBef>
            </a:pPr>
            <a:r>
              <a:rPr lang="en-US" altLang="en-US" sz="2200" dirty="0">
                <a:latin typeface="Verdana" pitchFamily="34" charset="0"/>
              </a:rPr>
              <a:t>   The </a:t>
            </a:r>
            <a:r>
              <a:rPr lang="en-US" altLang="en-US" sz="2200" dirty="0" smtClean="0">
                <a:latin typeface="Verdana" pitchFamily="34" charset="0"/>
              </a:rPr>
              <a:t>bi-conditional </a:t>
            </a:r>
            <a:r>
              <a:rPr lang="en-US" altLang="en-US" sz="2200" dirty="0" err="1">
                <a:latin typeface="Verdana" pitchFamily="34" charset="0"/>
              </a:rPr>
              <a:t>p</a:t>
            </a:r>
            <a:r>
              <a:rPr lang="en-US" altLang="en-US" sz="2200" dirty="0" err="1">
                <a:latin typeface="Verdana" pitchFamily="34" charset="0"/>
                <a:sym typeface="Symbol" pitchFamily="18" charset="2"/>
              </a:rPr>
              <a:t>q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 is the proposition that is true when p and q have the same truth values and is false otherwise. “p if and only if q, p is necessary and sufficient for q”.</a:t>
            </a:r>
            <a:endParaRPr lang="en-US" altLang="en-US" sz="2200" dirty="0">
              <a:latin typeface="Verdana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24400" y="1828800"/>
            <a:ext cx="3429000" cy="3738563"/>
            <a:chOff x="528" y="1440"/>
            <a:chExt cx="2160" cy="2355"/>
          </a:xfrm>
        </p:grpSpPr>
        <p:sp>
          <p:nvSpPr>
            <p:cNvPr id="37893" name="Rectangle 5"/>
            <p:cNvSpPr>
              <a:spLocks noChangeArrowheads="1"/>
            </p:cNvSpPr>
            <p:nvPr/>
          </p:nvSpPr>
          <p:spPr bwMode="auto">
            <a:xfrm>
              <a:off x="528" y="1440"/>
              <a:ext cx="2160" cy="235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/>
            </a:p>
          </p:txBody>
        </p:sp>
        <p:sp>
          <p:nvSpPr>
            <p:cNvPr id="37894" name="Line 6"/>
            <p:cNvSpPr>
              <a:spLocks noChangeShapeType="1"/>
            </p:cNvSpPr>
            <p:nvPr/>
          </p:nvSpPr>
          <p:spPr bwMode="auto">
            <a:xfrm>
              <a:off x="528" y="2115"/>
              <a:ext cx="21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5" name="Line 7"/>
            <p:cNvSpPr>
              <a:spLocks noChangeShapeType="1"/>
            </p:cNvSpPr>
            <p:nvPr/>
          </p:nvSpPr>
          <p:spPr bwMode="auto">
            <a:xfrm>
              <a:off x="1632" y="2115"/>
              <a:ext cx="0" cy="168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6" name="Line 8"/>
            <p:cNvSpPr>
              <a:spLocks noChangeShapeType="1"/>
            </p:cNvSpPr>
            <p:nvPr/>
          </p:nvSpPr>
          <p:spPr bwMode="auto">
            <a:xfrm>
              <a:off x="528" y="2643"/>
              <a:ext cx="21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7" name="Rectangle 9"/>
            <p:cNvSpPr>
              <a:spLocks noChangeArrowheads="1"/>
            </p:cNvSpPr>
            <p:nvPr/>
          </p:nvSpPr>
          <p:spPr bwMode="auto">
            <a:xfrm>
              <a:off x="576" y="1584"/>
              <a:ext cx="2016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dirty="0">
                  <a:latin typeface="Verdana" pitchFamily="34" charset="0"/>
                </a:rPr>
                <a:t>The Truth Table for the </a:t>
              </a:r>
              <a:r>
                <a:rPr lang="en-US" dirty="0" smtClean="0">
                  <a:latin typeface="Verdana" pitchFamily="34" charset="0"/>
                </a:rPr>
                <a:t>bi-conditional </a:t>
              </a:r>
              <a:r>
                <a:rPr lang="en-US" dirty="0" err="1">
                  <a:latin typeface="Verdana" pitchFamily="34" charset="0"/>
                </a:rPr>
                <a:t>p</a:t>
              </a:r>
              <a:r>
                <a:rPr lang="en-US" dirty="0" err="1">
                  <a:latin typeface="Verdana" pitchFamily="34" charset="0"/>
                  <a:sym typeface="Symbol" pitchFamily="18" charset="2"/>
                </a:rPr>
                <a:t>q</a:t>
              </a:r>
              <a:r>
                <a:rPr lang="en-US" dirty="0">
                  <a:latin typeface="Verdana" pitchFamily="34" charset="0"/>
                  <a:sym typeface="Symbol" pitchFamily="18" charset="2"/>
                </a:rPr>
                <a:t>.</a:t>
              </a:r>
              <a:endParaRPr lang="en-US" sz="2400" dirty="0">
                <a:latin typeface="Verdana" pitchFamily="34" charset="0"/>
              </a:endParaRPr>
            </a:p>
          </p:txBody>
        </p:sp>
        <p:sp>
          <p:nvSpPr>
            <p:cNvPr id="37898" name="Rectangle 10"/>
            <p:cNvSpPr>
              <a:spLocks noChangeArrowheads="1"/>
            </p:cNvSpPr>
            <p:nvPr/>
          </p:nvSpPr>
          <p:spPr bwMode="auto">
            <a:xfrm>
              <a:off x="624" y="2211"/>
              <a:ext cx="17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/>
                <a:t>p        q         p</a:t>
              </a:r>
              <a:r>
                <a:rPr lang="en-US" sz="2400">
                  <a:sym typeface="Symbol" pitchFamily="18" charset="2"/>
                </a:rPr>
                <a:t>q</a:t>
              </a:r>
              <a:endParaRPr lang="en-US" sz="2400"/>
            </a:p>
          </p:txBody>
        </p:sp>
        <p:sp>
          <p:nvSpPr>
            <p:cNvPr id="37899" name="Rectangle 11"/>
            <p:cNvSpPr>
              <a:spLocks noChangeArrowheads="1"/>
            </p:cNvSpPr>
            <p:nvPr/>
          </p:nvSpPr>
          <p:spPr bwMode="auto">
            <a:xfrm>
              <a:off x="672" y="2688"/>
              <a:ext cx="1872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/>
                <a:t>T      T            T  </a:t>
              </a:r>
            </a:p>
            <a:p>
              <a:pPr eaLnBrk="0" hangingPunct="0"/>
              <a:r>
                <a:rPr lang="en-US" sz="2400"/>
                <a:t>T      F            F</a:t>
              </a:r>
            </a:p>
            <a:p>
              <a:pPr eaLnBrk="0" hangingPunct="0"/>
              <a:r>
                <a:rPr lang="en-US" sz="2400"/>
                <a:t>F      T            F</a:t>
              </a:r>
            </a:p>
            <a:p>
              <a:pPr eaLnBrk="0" hangingPunct="0"/>
              <a:r>
                <a:rPr lang="en-US" sz="2400"/>
                <a:t>F      F            T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4884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0" y="730250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Foundations of </a:t>
            </a:r>
            <a:r>
              <a:rPr lang="en-US" sz="3600" dirty="0" smtClean="0">
                <a:solidFill>
                  <a:srgbClr val="CC0000"/>
                </a:solidFill>
                <a:latin typeface="Verdana" pitchFamily="34" charset="0"/>
              </a:rPr>
              <a:t>Logic: Overview</a:t>
            </a:r>
            <a:endParaRPr lang="en-US" sz="360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8534400" cy="398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r>
              <a:rPr lang="en-US" sz="3200" dirty="0">
                <a:latin typeface="Tahoma" pitchFamily="34" charset="0"/>
              </a:rPr>
              <a:t> </a:t>
            </a:r>
            <a:r>
              <a:rPr lang="en-US" sz="2800" b="1" dirty="0">
                <a:latin typeface="Verdana" pitchFamily="34" charset="0"/>
              </a:rPr>
              <a:t>Propositional logic:</a:t>
            </a:r>
          </a:p>
          <a:p>
            <a:pPr lvl="1" eaLnBrk="1" hangingPunct="1">
              <a:spcBef>
                <a:spcPct val="20000"/>
              </a:spcBef>
              <a:buClr>
                <a:srgbClr val="8181FF"/>
              </a:buClr>
              <a:buSzPct val="75000"/>
              <a:buFont typeface="Wingdings" pitchFamily="2" charset="2"/>
              <a:buChar char="Ø"/>
            </a:pPr>
            <a:r>
              <a:rPr lang="en-US" sz="2400" dirty="0">
                <a:latin typeface="Verdana" pitchFamily="34" charset="0"/>
              </a:rPr>
              <a:t> Basic definitions. </a:t>
            </a:r>
          </a:p>
          <a:p>
            <a:pPr lvl="1" eaLnBrk="1" hangingPunct="1">
              <a:spcBef>
                <a:spcPct val="20000"/>
              </a:spcBef>
              <a:buClr>
                <a:srgbClr val="8181FF"/>
              </a:buClr>
              <a:buSzPct val="75000"/>
              <a:buFont typeface="Wingdings" pitchFamily="2" charset="2"/>
              <a:buChar char="Ø"/>
            </a:pPr>
            <a:r>
              <a:rPr lang="en-US" sz="2400" dirty="0">
                <a:latin typeface="Verdana" pitchFamily="34" charset="0"/>
              </a:rPr>
              <a:t> Equivalence rules &amp; derivations.</a:t>
            </a:r>
            <a:r>
              <a:rPr lang="en-US" sz="2800" dirty="0">
                <a:latin typeface="Tahoma" pitchFamily="34" charset="0"/>
              </a:rPr>
              <a:t> 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endParaRPr lang="en-US" sz="2800" dirty="0">
              <a:latin typeface="Tahoma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r>
              <a:rPr lang="en-US" sz="3200" dirty="0">
                <a:latin typeface="Tahoma" pitchFamily="34" charset="0"/>
              </a:rPr>
              <a:t> </a:t>
            </a:r>
            <a:r>
              <a:rPr lang="en-US" sz="2800" b="1" dirty="0">
                <a:latin typeface="Verdana" pitchFamily="34" charset="0"/>
              </a:rPr>
              <a:t>Predicate logic:</a:t>
            </a:r>
            <a:r>
              <a:rPr lang="en-US" sz="3200" dirty="0">
                <a:latin typeface="Tahoma" pitchFamily="34" charset="0"/>
              </a:rPr>
              <a:t> </a:t>
            </a:r>
          </a:p>
          <a:p>
            <a:pPr lvl="1" eaLnBrk="1" hangingPunct="1">
              <a:spcBef>
                <a:spcPct val="20000"/>
              </a:spcBef>
              <a:buClr>
                <a:srgbClr val="8181FF"/>
              </a:buClr>
              <a:buSzPct val="75000"/>
              <a:buFont typeface="Wingdings" pitchFamily="2" charset="2"/>
              <a:buChar char="Ø"/>
            </a:pPr>
            <a:r>
              <a:rPr lang="en-US" sz="2400" dirty="0">
                <a:latin typeface="Verdana" pitchFamily="34" charset="0"/>
              </a:rPr>
              <a:t> Predicates.</a:t>
            </a:r>
          </a:p>
          <a:p>
            <a:pPr lvl="1" eaLnBrk="1" hangingPunct="1">
              <a:spcBef>
                <a:spcPct val="20000"/>
              </a:spcBef>
              <a:buClr>
                <a:srgbClr val="8181FF"/>
              </a:buClr>
              <a:buSzPct val="75000"/>
              <a:buFont typeface="Wingdings" pitchFamily="2" charset="2"/>
              <a:buChar char="Ø"/>
            </a:pPr>
            <a:r>
              <a:rPr lang="en-US" sz="2400" dirty="0">
                <a:latin typeface="Verdana" pitchFamily="34" charset="0"/>
              </a:rPr>
              <a:t> Quantified predicate expressions.</a:t>
            </a:r>
          </a:p>
          <a:p>
            <a:pPr lvl="1" eaLnBrk="1" hangingPunct="1">
              <a:spcBef>
                <a:spcPct val="20000"/>
              </a:spcBef>
              <a:buClr>
                <a:srgbClr val="8181FF"/>
              </a:buClr>
              <a:buSzPct val="75000"/>
              <a:buFont typeface="Wingdings" pitchFamily="2" charset="2"/>
              <a:buChar char="Ø"/>
            </a:pPr>
            <a:r>
              <a:rPr lang="en-US" sz="2400" dirty="0">
                <a:latin typeface="Verdana" pitchFamily="34" charset="0"/>
              </a:rPr>
              <a:t> Equivalences &amp; derivations.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3717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2209800" y="1389063"/>
            <a:ext cx="5249642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200" dirty="0">
                <a:latin typeface="Verdana" pitchFamily="34" charset="0"/>
              </a:rPr>
              <a:t>p: You learn the simple things well.</a:t>
            </a:r>
          </a:p>
          <a:p>
            <a:r>
              <a:rPr lang="en-US" sz="2200" dirty="0">
                <a:latin typeface="Verdana" pitchFamily="34" charset="0"/>
              </a:rPr>
              <a:t>q: The difficult things become easy.</a:t>
            </a:r>
          </a:p>
          <a:p>
            <a:endParaRPr lang="en-US" sz="2400" dirty="0"/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533400" y="2286000"/>
            <a:ext cx="38100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You do not learn the simple things well.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If you learn the simple things well then the difficult things become easy.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If you do not learn the simple things well, then the difficult things will not become easy.</a:t>
            </a: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4572000" y="2286000"/>
            <a:ext cx="38100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The difficult things become easy but you did not learn the simple things well.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en-US" sz="2200" dirty="0">
              <a:latin typeface="Verdana" pitchFamily="34" charset="0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You learn the simple things well but the difficult things did not become easy.</a:t>
            </a:r>
          </a:p>
        </p:txBody>
      </p:sp>
      <p:sp>
        <p:nvSpPr>
          <p:cNvPr id="38917" name="Text Box 6"/>
          <p:cNvSpPr txBox="1">
            <a:spLocks noChangeArrowheads="1"/>
          </p:cNvSpPr>
          <p:nvPr/>
        </p:nvSpPr>
        <p:spPr bwMode="auto">
          <a:xfrm>
            <a:off x="281781" y="740134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>
                <a:solidFill>
                  <a:srgbClr val="CC0000"/>
                </a:solidFill>
                <a:latin typeface="Verdana" pitchFamily="34" charset="0"/>
              </a:rPr>
              <a:t>Simple Exercise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7109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281781" y="747713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Solution: Simple Exercise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2209800" y="1389063"/>
            <a:ext cx="5249642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200" dirty="0">
                <a:latin typeface="Verdana" pitchFamily="34" charset="0"/>
              </a:rPr>
              <a:t>p: You learn the simple things well.</a:t>
            </a:r>
          </a:p>
          <a:p>
            <a:r>
              <a:rPr lang="en-US" sz="2200" dirty="0">
                <a:latin typeface="Verdana" pitchFamily="34" charset="0"/>
              </a:rPr>
              <a:t>q: The difficult things become easy.</a:t>
            </a:r>
          </a:p>
          <a:p>
            <a:endParaRPr lang="en-US" sz="2400" dirty="0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533400" y="2286000"/>
            <a:ext cx="38100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You do not learn the simple things well.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If you learn the simple things well then the difficult things become easy.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If you do not learn the simple things well, then the difficult things will not become easy.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4572000" y="2286000"/>
            <a:ext cx="38100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The difficult things become easy but you did not learn the simple things well.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en-US" sz="2200" dirty="0">
              <a:latin typeface="Verdana" pitchFamily="34" charset="0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You learn the simple things well but the difficult things did not become easy.</a:t>
            </a:r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3733800" y="26670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sym typeface="Symbol" pitchFamily="18" charset="2"/>
              </a:rPr>
              <a:t>p</a:t>
            </a:r>
            <a:endParaRPr lang="en-US" sz="2000" b="1">
              <a:sym typeface="Symbol" pitchFamily="18" charset="2"/>
            </a:endParaRPr>
          </a:p>
        </p:txBody>
      </p:sp>
      <p:sp>
        <p:nvSpPr>
          <p:cNvPr id="176135" name="Text Box 7"/>
          <p:cNvSpPr txBox="1">
            <a:spLocks noChangeArrowheads="1"/>
          </p:cNvSpPr>
          <p:nvPr/>
        </p:nvSpPr>
        <p:spPr bwMode="auto">
          <a:xfrm>
            <a:off x="1981200" y="40386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/>
              <a:t>p</a:t>
            </a:r>
            <a:r>
              <a:rPr lang="en-US" altLang="en-US" sz="2000" b="1">
                <a:sym typeface="Symbol" pitchFamily="18" charset="2"/>
              </a:rPr>
              <a:t>q</a:t>
            </a:r>
            <a:endParaRPr lang="en-US" sz="2000" b="1">
              <a:sym typeface="Symbol" pitchFamily="18" charset="2"/>
            </a:endParaRPr>
          </a:p>
        </p:txBody>
      </p:sp>
      <p:sp>
        <p:nvSpPr>
          <p:cNvPr id="176136" name="Text Box 8"/>
          <p:cNvSpPr txBox="1">
            <a:spLocks noChangeArrowheads="1"/>
          </p:cNvSpPr>
          <p:nvPr/>
        </p:nvSpPr>
        <p:spPr bwMode="auto">
          <a:xfrm>
            <a:off x="1676400" y="58674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sym typeface="Symbol" pitchFamily="18" charset="2"/>
              </a:rPr>
              <a:t>p  q</a:t>
            </a:r>
            <a:endParaRPr lang="en-US" sz="2000" b="1">
              <a:sym typeface="Symbol" pitchFamily="18" charset="2"/>
            </a:endParaRPr>
          </a:p>
        </p:txBody>
      </p:sp>
      <p:sp>
        <p:nvSpPr>
          <p:cNvPr id="176137" name="Text Box 9"/>
          <p:cNvSpPr txBox="1">
            <a:spLocks noChangeArrowheads="1"/>
          </p:cNvSpPr>
          <p:nvPr/>
        </p:nvSpPr>
        <p:spPr bwMode="auto">
          <a:xfrm>
            <a:off x="5791200" y="56388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/>
              <a:t>p </a:t>
            </a:r>
            <a:r>
              <a:rPr lang="en-US" altLang="en-US" sz="2000" b="1">
                <a:sym typeface="Symbol" pitchFamily="18" charset="2"/>
              </a:rPr>
              <a:t> q</a:t>
            </a:r>
            <a:endParaRPr lang="en-US" sz="2000" b="1">
              <a:sym typeface="Symbol" pitchFamily="18" charset="2"/>
            </a:endParaRPr>
          </a:p>
        </p:txBody>
      </p:sp>
      <p:sp>
        <p:nvSpPr>
          <p:cNvPr id="176138" name="Text Box 10"/>
          <p:cNvSpPr txBox="1">
            <a:spLocks noChangeArrowheads="1"/>
          </p:cNvSpPr>
          <p:nvPr/>
        </p:nvSpPr>
        <p:spPr bwMode="auto">
          <a:xfrm>
            <a:off x="6096000" y="37338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/>
              <a:t>q </a:t>
            </a:r>
            <a:r>
              <a:rPr lang="en-US" altLang="en-US" sz="2000" b="1">
                <a:sym typeface="Symbol" pitchFamily="18" charset="2"/>
              </a:rPr>
              <a:t> p</a:t>
            </a:r>
            <a:endParaRPr lang="en-US" sz="2000" b="1">
              <a:sym typeface="Symbol" pitchFamily="18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8327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4" grpId="0" autoUpdateAnimBg="0"/>
      <p:bldP spid="176135" grpId="0" autoUpdateAnimBg="0"/>
      <p:bldP spid="176136" grpId="0" autoUpdateAnimBg="0"/>
      <p:bldP spid="176137" grpId="0" autoUpdateAnimBg="0"/>
      <p:bldP spid="176138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Write any seven rules each from three games which you like in formal notation using propositional logic.</a:t>
            </a:r>
          </a:p>
          <a:p>
            <a:endParaRPr lang="en-US" sz="2800" dirty="0"/>
          </a:p>
          <a:p>
            <a:r>
              <a:rPr lang="en-US" sz="2800" dirty="0" smtClean="0"/>
              <a:t>Deadline: 18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Feb, 2013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91254"/>
      </p:ext>
    </p:extLst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67033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Logical Equivalence</a:t>
            </a:r>
            <a:endParaRPr lang="en-US" sz="360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1000" y="1676400"/>
            <a:ext cx="82296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An important technique in proofs is to replace a statement with another statement that is “logically equivalent.”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en-US" sz="2200" dirty="0">
              <a:latin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Tautology: compound proposition that is always true regardless of the truth values of the propositions in it.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en-US" sz="2200" dirty="0">
              <a:latin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Contradiction: Compound proposition that is always false regardless of the truth values of the propositions in it.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0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2400" dirty="0" smtClean="0">
                <a:latin typeface="Verdana" pitchFamily="34" charset="0"/>
              </a:rPr>
              <a:t>Tautologies and Contradictions</a:t>
            </a:r>
            <a:br>
              <a:rPr lang="en-US" sz="2400" dirty="0" smtClean="0">
                <a:latin typeface="Verdana" pitchFamily="34" charset="0"/>
              </a:rPr>
            </a:br>
            <a:endParaRPr lang="en-US" sz="2400" dirty="0" smtClean="0">
              <a:latin typeface="Verdana" pitchFamily="34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7543799" cy="4114800"/>
          </a:xfrm>
          <a:noFill/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Verdana" pitchFamily="34" charset="0"/>
              </a:rPr>
              <a:t>    A tautology is a compound proposition that is true no matter what the truth values of its atomic propositions are.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latin typeface="Verdana" pitchFamily="34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Verdana" pitchFamily="34" charset="0"/>
              </a:rPr>
              <a:t>Ex. p </a:t>
            </a:r>
            <a:r>
              <a:rPr lang="en-US" sz="2400" dirty="0" smtClean="0">
                <a:latin typeface="Verdana" pitchFamily="34" charset="0"/>
                <a:sym typeface="Symbol" pitchFamily="18" charset="2"/>
              </a:rPr>
              <a:t> p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Verdana" pitchFamily="34" charset="0"/>
                <a:sym typeface="Symbol" pitchFamily="18" charset="2"/>
              </a:rPr>
              <a:t>  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Verdana" pitchFamily="34" charset="0"/>
                <a:sym typeface="Symbol" pitchFamily="18" charset="2"/>
              </a:rPr>
              <a:t>A contradiction is a comp. prop. that is false no matter what! 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latin typeface="Verdana" pitchFamily="34" charset="0"/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Verdana" pitchFamily="34" charset="0"/>
                <a:sym typeface="Symbol" pitchFamily="18" charset="2"/>
              </a:rPr>
              <a:t>Ex. p  p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latin typeface="Verdana" pitchFamily="34" charset="0"/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Verdana" pitchFamily="34" charset="0"/>
                <a:sym typeface="Symbol" pitchFamily="18" charset="2"/>
              </a:rPr>
              <a:t>Other compound propositions  are contingencies.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Verdan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8712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2400" dirty="0" smtClean="0">
                <a:latin typeface="Verdana" pitchFamily="34" charset="0"/>
              </a:rPr>
              <a:t>Simple Exercise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876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800" dirty="0" smtClean="0">
                <a:latin typeface="Verdana" pitchFamily="34" charset="0"/>
              </a:rPr>
              <a:t>   Determine using truth table whether the following propositions are tautologies, contradiction, or contingencies.</a:t>
            </a:r>
          </a:p>
          <a:p>
            <a:pPr eaLnBrk="1" hangingPunct="1">
              <a:buFontTx/>
              <a:buNone/>
            </a:pPr>
            <a:endParaRPr lang="en-US" sz="1800" dirty="0" smtClean="0">
              <a:latin typeface="Verdana" pitchFamily="34" charset="0"/>
            </a:endParaRPr>
          </a:p>
          <a:p>
            <a:pPr eaLnBrk="1" hangingPunct="1">
              <a:buFont typeface="Wingdings" pitchFamily="2" charset="2"/>
              <a:buChar char="v"/>
            </a:pPr>
            <a:r>
              <a:rPr lang="en-US" sz="1800" dirty="0" smtClean="0">
                <a:latin typeface="Verdana" pitchFamily="34" charset="0"/>
              </a:rPr>
              <a:t>(p </a:t>
            </a:r>
            <a:r>
              <a:rPr lang="en-US" sz="1800" dirty="0" smtClean="0">
                <a:latin typeface="Verdana" pitchFamily="34" charset="0"/>
                <a:sym typeface="Symbol" pitchFamily="18" charset="2"/>
              </a:rPr>
              <a:t> </a:t>
            </a:r>
            <a:r>
              <a:rPr lang="en-US" sz="1800" dirty="0" smtClean="0">
                <a:latin typeface="Verdana" pitchFamily="34" charset="0"/>
              </a:rPr>
              <a:t>q) </a:t>
            </a:r>
            <a:r>
              <a:rPr lang="en-US" sz="1800" dirty="0" smtClean="0">
                <a:latin typeface="Verdana" pitchFamily="34" charset="0"/>
                <a:sym typeface="Symbol" pitchFamily="18" charset="2"/>
              </a:rPr>
              <a:t> ( (p  q ))</a:t>
            </a:r>
          </a:p>
          <a:p>
            <a:pPr eaLnBrk="1" hangingPunct="1">
              <a:buFont typeface="Wingdings" pitchFamily="2" charset="2"/>
              <a:buChar char="v"/>
            </a:pPr>
            <a:endParaRPr lang="en-US" sz="1800" dirty="0" smtClean="0">
              <a:latin typeface="Verdana" pitchFamily="34" charset="0"/>
              <a:sym typeface="Symbol" pitchFamily="18" charset="2"/>
            </a:endParaRPr>
          </a:p>
          <a:p>
            <a:pPr eaLnBrk="1" hangingPunct="1">
              <a:buFont typeface="Wingdings" pitchFamily="2" charset="2"/>
              <a:buChar char="v"/>
            </a:pPr>
            <a:r>
              <a:rPr lang="en-US" sz="1800" dirty="0" smtClean="0">
                <a:latin typeface="Verdana" pitchFamily="34" charset="0"/>
                <a:sym typeface="Symbol" pitchFamily="18" charset="2"/>
              </a:rPr>
              <a:t>(p </a:t>
            </a:r>
            <a:r>
              <a:rPr lang="en-US" altLang="en-US" sz="1800" dirty="0" smtClean="0">
                <a:latin typeface="Verdana" pitchFamily="34" charset="0"/>
                <a:sym typeface="Symbol" pitchFamily="18" charset="2"/>
              </a:rPr>
              <a:t>q</a:t>
            </a:r>
            <a:r>
              <a:rPr lang="en-US" sz="1800" dirty="0" smtClean="0">
                <a:latin typeface="Verdana" pitchFamily="34" charset="0"/>
                <a:sym typeface="Symbol" pitchFamily="18" charset="2"/>
              </a:rPr>
              <a:t>) </a:t>
            </a:r>
            <a:r>
              <a:rPr lang="en-US" altLang="en-US" sz="1800" dirty="0" smtClean="0">
                <a:latin typeface="Verdana" pitchFamily="34" charset="0"/>
                <a:sym typeface="Symbol" pitchFamily="18" charset="2"/>
              </a:rPr>
              <a:t> (</a:t>
            </a:r>
            <a:r>
              <a:rPr lang="en-US" sz="1800" dirty="0" smtClean="0">
                <a:latin typeface="Verdana" pitchFamily="34" charset="0"/>
                <a:sym typeface="Symbol" pitchFamily="18" charset="2"/>
              </a:rPr>
              <a:t> </a:t>
            </a:r>
            <a:r>
              <a:rPr lang="en-US" altLang="en-US" sz="1800" dirty="0" smtClean="0">
                <a:latin typeface="Verdana" pitchFamily="34" charset="0"/>
                <a:sym typeface="Symbol" pitchFamily="18" charset="2"/>
              </a:rPr>
              <a:t>q  </a:t>
            </a:r>
            <a:r>
              <a:rPr lang="en-US" sz="1800" dirty="0" smtClean="0">
                <a:latin typeface="Verdana" pitchFamily="34" charset="0"/>
                <a:sym typeface="Symbol" pitchFamily="18" charset="2"/>
              </a:rPr>
              <a:t> </a:t>
            </a:r>
            <a:r>
              <a:rPr lang="en-US" altLang="en-US" sz="1800" dirty="0" smtClean="0">
                <a:latin typeface="Verdana" pitchFamily="34" charset="0"/>
                <a:sym typeface="Symbol" pitchFamily="18" charset="2"/>
              </a:rPr>
              <a:t>p)</a:t>
            </a:r>
          </a:p>
          <a:p>
            <a:pPr eaLnBrk="1" hangingPunct="1">
              <a:buFont typeface="Wingdings" pitchFamily="2" charset="2"/>
              <a:buChar char="v"/>
            </a:pPr>
            <a:endParaRPr lang="en-US" altLang="en-US" sz="1800" dirty="0" smtClean="0">
              <a:latin typeface="Verdana" pitchFamily="34" charset="0"/>
              <a:sym typeface="Symbol" pitchFamily="18" charset="2"/>
            </a:endParaRPr>
          </a:p>
          <a:p>
            <a:pPr eaLnBrk="1" hangingPunct="1">
              <a:buFont typeface="Wingdings" pitchFamily="2" charset="2"/>
              <a:buChar char="v"/>
            </a:pPr>
            <a:r>
              <a:rPr lang="en-US" altLang="en-US" sz="1800" dirty="0" smtClean="0">
                <a:latin typeface="Verdana" pitchFamily="34" charset="0"/>
                <a:sym typeface="Symbol" pitchFamily="18" charset="2"/>
              </a:rPr>
              <a:t>(</a:t>
            </a:r>
            <a:r>
              <a:rPr lang="en-US" sz="1800" dirty="0" smtClean="0">
                <a:latin typeface="Verdana" pitchFamily="34" charset="0"/>
                <a:sym typeface="Symbol" pitchFamily="18" charset="2"/>
              </a:rPr>
              <a:t></a:t>
            </a:r>
            <a:r>
              <a:rPr lang="en-US" altLang="en-US" sz="1800" dirty="0" smtClean="0">
                <a:latin typeface="Verdana" pitchFamily="34" charset="0"/>
                <a:sym typeface="Symbol" pitchFamily="18" charset="2"/>
              </a:rPr>
              <a:t> </a:t>
            </a:r>
            <a:r>
              <a:rPr lang="en-US" sz="1800" dirty="0" smtClean="0">
                <a:latin typeface="Verdana" pitchFamily="34" charset="0"/>
                <a:sym typeface="Symbol" pitchFamily="18" charset="2"/>
              </a:rPr>
              <a:t>p </a:t>
            </a:r>
            <a:r>
              <a:rPr lang="en-US" altLang="en-US" sz="1800" dirty="0" smtClean="0">
                <a:latin typeface="Verdana" pitchFamily="34" charset="0"/>
                <a:sym typeface="Symbol" pitchFamily="18" charset="2"/>
              </a:rPr>
              <a:t>q) (p  </a:t>
            </a:r>
            <a:r>
              <a:rPr lang="en-US" sz="1800" dirty="0" smtClean="0">
                <a:latin typeface="Verdana" pitchFamily="34" charset="0"/>
                <a:sym typeface="Symbol" pitchFamily="18" charset="2"/>
              </a:rPr>
              <a:t> </a:t>
            </a:r>
            <a:r>
              <a:rPr lang="en-US" altLang="en-US" sz="1800" dirty="0" smtClean="0">
                <a:latin typeface="Verdana" pitchFamily="34" charset="0"/>
                <a:sym typeface="Symbol" pitchFamily="18" charset="2"/>
              </a:rPr>
              <a:t>q )</a:t>
            </a:r>
          </a:p>
          <a:p>
            <a:pPr eaLnBrk="1" hangingPunct="1">
              <a:buFont typeface="Wingdings" pitchFamily="2" charset="2"/>
              <a:buChar char="v"/>
            </a:pPr>
            <a:endParaRPr lang="en-US" altLang="en-US" sz="1800" dirty="0" smtClean="0">
              <a:latin typeface="Verdana" pitchFamily="34" charset="0"/>
              <a:sym typeface="Symbol" pitchFamily="18" charset="2"/>
            </a:endParaRPr>
          </a:p>
          <a:p>
            <a:pPr eaLnBrk="1" hangingPunct="1">
              <a:buFont typeface="Wingdings" pitchFamily="2" charset="2"/>
              <a:buChar char="v"/>
            </a:pPr>
            <a:r>
              <a:rPr lang="en-US" sz="1800" dirty="0" smtClean="0">
                <a:latin typeface="Verdana" pitchFamily="34" charset="0"/>
                <a:sym typeface="Symbol" pitchFamily="18" charset="2"/>
              </a:rPr>
              <a:t></a:t>
            </a:r>
            <a:r>
              <a:rPr lang="en-US" altLang="en-US" sz="1800" dirty="0" smtClean="0">
                <a:latin typeface="Verdana" pitchFamily="34" charset="0"/>
                <a:sym typeface="Symbol" pitchFamily="18" charset="2"/>
              </a:rPr>
              <a:t> (</a:t>
            </a:r>
            <a:r>
              <a:rPr lang="en-US" sz="1800" dirty="0" smtClean="0">
                <a:latin typeface="Verdana" pitchFamily="34" charset="0"/>
                <a:sym typeface="Symbol" pitchFamily="18" charset="2"/>
              </a:rPr>
              <a:t>p </a:t>
            </a:r>
            <a:r>
              <a:rPr lang="en-US" altLang="en-US" sz="1800" dirty="0" smtClean="0">
                <a:latin typeface="Verdana" pitchFamily="34" charset="0"/>
                <a:sym typeface="Symbol" pitchFamily="18" charset="2"/>
              </a:rPr>
              <a:t>p) </a:t>
            </a:r>
            <a:r>
              <a:rPr lang="en-US" sz="1800" dirty="0" smtClean="0">
                <a:latin typeface="Verdana" pitchFamily="34" charset="0"/>
                <a:sym typeface="Symbol" pitchFamily="18" charset="2"/>
              </a:rPr>
              <a:t> ( p </a:t>
            </a:r>
            <a:r>
              <a:rPr lang="en-US" altLang="en-US" sz="1800" dirty="0" smtClean="0">
                <a:latin typeface="Verdana" pitchFamily="34" charset="0"/>
                <a:sym typeface="Symbol" pitchFamily="18" charset="2"/>
              </a:rPr>
              <a:t> </a:t>
            </a:r>
            <a:r>
              <a:rPr lang="en-US" sz="1800" dirty="0" smtClean="0">
                <a:latin typeface="Verdana" pitchFamily="34" charset="0"/>
                <a:sym typeface="Symbol" pitchFamily="18" charset="2"/>
              </a:rPr>
              <a:t></a:t>
            </a:r>
            <a:r>
              <a:rPr lang="en-US" altLang="en-US" sz="1800" dirty="0" smtClean="0">
                <a:latin typeface="Verdana" pitchFamily="34" charset="0"/>
                <a:sym typeface="Symbol" pitchFamily="18" charset="2"/>
              </a:rPr>
              <a:t> p</a:t>
            </a:r>
            <a:r>
              <a:rPr lang="en-US" sz="1800" dirty="0" smtClean="0">
                <a:latin typeface="Verdana" pitchFamily="34" charset="0"/>
                <a:sym typeface="Symbol" pitchFamily="18" charset="2"/>
              </a:rPr>
              <a:t>)</a:t>
            </a:r>
            <a:endParaRPr lang="en-US" altLang="en-US" sz="1800" dirty="0" smtClean="0">
              <a:latin typeface="Verdana" pitchFamily="34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en-US" sz="1800" dirty="0" smtClean="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070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2400" smtClean="0">
                <a:latin typeface="Verdana" pitchFamily="34" charset="0"/>
              </a:rPr>
              <a:t>Solution</a:t>
            </a:r>
            <a:r>
              <a:rPr lang="en-US" smtClean="0"/>
              <a:t> 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838200" y="1371600"/>
            <a:ext cx="35687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(p 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q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 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 (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 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q  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 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p)</a:t>
            </a:r>
          </a:p>
        </p:txBody>
      </p:sp>
      <p:graphicFrame>
        <p:nvGraphicFramePr>
          <p:cNvPr id="18125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9252"/>
              </p:ext>
            </p:extLst>
          </p:nvPr>
        </p:nvGraphicFramePr>
        <p:xfrm>
          <a:off x="457200" y="2133600"/>
          <a:ext cx="8458200" cy="2911475"/>
        </p:xfrm>
        <a:graphic>
          <a:graphicData uri="http://schemas.openxmlformats.org/drawingml/2006/table">
            <a:tbl>
              <a:tblPr/>
              <a:tblGrid>
                <a:gridCol w="1336675"/>
                <a:gridCol w="1169988"/>
                <a:gridCol w="1257300"/>
                <a:gridCol w="1493837"/>
                <a:gridCol w="3200400"/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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q 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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p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(p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q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)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 (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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q 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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p)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098" name="Text Box 42"/>
          <p:cNvSpPr txBox="1">
            <a:spLocks noChangeArrowheads="1"/>
          </p:cNvSpPr>
          <p:nvPr/>
        </p:nvSpPr>
        <p:spPr bwMode="auto">
          <a:xfrm>
            <a:off x="685800" y="5486400"/>
            <a:ext cx="71786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200" dirty="0">
                <a:latin typeface="Verdana" pitchFamily="34" charset="0"/>
              </a:rPr>
              <a:t>Every entry in the final column is true so the proposition is a tautology.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8420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2400" smtClean="0">
                <a:latin typeface="Verdana" pitchFamily="34" charset="0"/>
              </a:rPr>
              <a:t>Solution</a:t>
            </a:r>
            <a:r>
              <a:rPr lang="en-US" smtClean="0"/>
              <a:t> 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57200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en-US" sz="18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(</a:t>
            </a:r>
            <a:r>
              <a:rPr lang="en-US" sz="18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</a:t>
            </a:r>
            <a:r>
              <a:rPr lang="en-US" altLang="en-US" sz="18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</a:t>
            </a:r>
            <a:r>
              <a:rPr lang="en-US" sz="18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p </a:t>
            </a:r>
            <a:r>
              <a:rPr lang="en-US" altLang="en-US" sz="18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q) (p  </a:t>
            </a:r>
            <a:r>
              <a:rPr lang="en-US" sz="18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 </a:t>
            </a:r>
            <a:r>
              <a:rPr lang="en-US" altLang="en-US" sz="18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q )</a:t>
            </a:r>
          </a:p>
          <a:p>
            <a:pPr eaLnBrk="1" hangingPunct="1"/>
            <a:endParaRPr lang="en-US" smtClean="0"/>
          </a:p>
        </p:txBody>
      </p:sp>
      <p:graphicFrame>
        <p:nvGraphicFramePr>
          <p:cNvPr id="18227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33352"/>
              </p:ext>
            </p:extLst>
          </p:nvPr>
        </p:nvGraphicFramePr>
        <p:xfrm>
          <a:off x="457200" y="2133600"/>
          <a:ext cx="8458200" cy="2911475"/>
        </p:xfrm>
        <a:graphic>
          <a:graphicData uri="http://schemas.openxmlformats.org/drawingml/2006/table">
            <a:tbl>
              <a:tblPr/>
              <a:tblGrid>
                <a:gridCol w="1336675"/>
                <a:gridCol w="1169988"/>
                <a:gridCol w="1257300"/>
                <a:gridCol w="1493837"/>
                <a:gridCol w="3200400"/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p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 p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 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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p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q) (p 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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q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22" name="Text Box 42"/>
          <p:cNvSpPr txBox="1">
            <a:spLocks noChangeArrowheads="1"/>
          </p:cNvSpPr>
          <p:nvPr/>
        </p:nvSpPr>
        <p:spPr bwMode="auto">
          <a:xfrm>
            <a:off x="685800" y="5486400"/>
            <a:ext cx="71786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200" dirty="0">
                <a:latin typeface="Verdana" pitchFamily="34" charset="0"/>
              </a:rPr>
              <a:t>There is one false entry and three true entries in the final column so it is a contingency.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0656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2400" smtClean="0">
                <a:latin typeface="Verdana" pitchFamily="34" charset="0"/>
              </a:rPr>
              <a:t>Solution</a:t>
            </a:r>
            <a:r>
              <a:rPr lang="en-US" smtClean="0"/>
              <a:t> 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7772400" cy="3810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</a:t>
            </a:r>
            <a:r>
              <a:rPr lang="en-US" altLang="en-US" sz="16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(</a:t>
            </a:r>
            <a:r>
              <a:rPr lang="en-US" sz="16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p </a:t>
            </a:r>
            <a:r>
              <a:rPr lang="en-US" altLang="en-US" sz="16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p) </a:t>
            </a:r>
            <a:r>
              <a:rPr lang="en-US" sz="16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 ( p </a:t>
            </a:r>
            <a:r>
              <a:rPr lang="en-US" altLang="en-US" sz="16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 </a:t>
            </a:r>
            <a:r>
              <a:rPr lang="en-US" sz="16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</a:t>
            </a:r>
            <a:r>
              <a:rPr lang="en-US" altLang="en-US" sz="16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p</a:t>
            </a:r>
            <a:r>
              <a:rPr lang="en-US" sz="16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)</a:t>
            </a:r>
          </a:p>
        </p:txBody>
      </p:sp>
      <p:graphicFrame>
        <p:nvGraphicFramePr>
          <p:cNvPr id="18330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380562"/>
              </p:ext>
            </p:extLst>
          </p:nvPr>
        </p:nvGraphicFramePr>
        <p:xfrm>
          <a:off x="381000" y="2209800"/>
          <a:ext cx="8382000" cy="294640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371600"/>
                <a:gridCol w="1600200"/>
                <a:gridCol w="3276600"/>
              </a:tblGrid>
              <a:tr h="981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p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p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 (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p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p)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 p 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 p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 (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p 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p)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 ( p 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 p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4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1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34" name="Text Box 30"/>
          <p:cNvSpPr txBox="1">
            <a:spLocks noChangeArrowheads="1"/>
          </p:cNvSpPr>
          <p:nvPr/>
        </p:nvSpPr>
        <p:spPr bwMode="auto">
          <a:xfrm>
            <a:off x="685800" y="5486400"/>
            <a:ext cx="71786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200" dirty="0">
                <a:latin typeface="Verdana" pitchFamily="34" charset="0"/>
              </a:rPr>
              <a:t>Every entry in the final column is true so the proposition is a contradiction.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6365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0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Example: </a:t>
            </a:r>
            <a:r>
              <a:rPr lang="en-US" altLang="en-US" sz="3600" dirty="0" err="1">
                <a:solidFill>
                  <a:srgbClr val="CC0000"/>
                </a:solidFill>
                <a:latin typeface="Verdana" pitchFamily="34" charset="0"/>
              </a:rPr>
              <a:t>DeMorgans</a:t>
            </a:r>
            <a:endParaRPr lang="en-US" sz="360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853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None/>
            </a:pPr>
            <a:endParaRPr lang="en-US" sz="2400">
              <a:solidFill>
                <a:schemeClr val="accent2"/>
              </a:solidFill>
              <a:latin typeface="Verdana" pitchFamily="34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476250" y="1524000"/>
            <a:ext cx="7239000" cy="1905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Prove that 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(</a:t>
            </a:r>
            <a:r>
              <a:rPr lang="en-US" altLang="en-US" sz="2200" dirty="0" err="1">
                <a:latin typeface="Verdana" pitchFamily="34" charset="0"/>
                <a:sym typeface="Symbol" pitchFamily="18" charset="2"/>
              </a:rPr>
              <a:t>pq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)  (p  q)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2200" dirty="0">
              <a:latin typeface="Verdana" pitchFamily="34" charset="0"/>
              <a:sym typeface="Symbol" pitchFamily="18" charset="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endParaRPr lang="en-US" altLang="en-US" sz="2200" dirty="0">
              <a:latin typeface="Verdana" pitchFamily="34" charset="0"/>
              <a:sym typeface="Symbol" pitchFamily="18" charset="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 dirty="0">
                <a:latin typeface="Frutiger 57Cn" charset="0"/>
                <a:sym typeface="Symbol" pitchFamily="18" charset="2"/>
              </a:rPr>
              <a:t> p	 q 	 (</a:t>
            </a:r>
            <a:r>
              <a:rPr lang="en-US" altLang="en-US" sz="2800" dirty="0" err="1">
                <a:latin typeface="Frutiger 57Cn" charset="0"/>
                <a:sym typeface="Symbol" pitchFamily="18" charset="2"/>
              </a:rPr>
              <a:t>pq</a:t>
            </a:r>
            <a:r>
              <a:rPr lang="en-US" altLang="en-US" sz="2800" dirty="0">
                <a:latin typeface="Frutiger 57Cn" charset="0"/>
                <a:sym typeface="Symbol" pitchFamily="18" charset="2"/>
              </a:rPr>
              <a:t>)      (</a:t>
            </a:r>
            <a:r>
              <a:rPr lang="en-US" altLang="en-US" sz="2800" dirty="0" err="1">
                <a:latin typeface="Frutiger 57Cn" charset="0"/>
                <a:sym typeface="Symbol" pitchFamily="18" charset="2"/>
              </a:rPr>
              <a:t>pq</a:t>
            </a:r>
            <a:r>
              <a:rPr lang="en-US" altLang="en-US" sz="2800" dirty="0">
                <a:latin typeface="Frutiger 57Cn" charset="0"/>
                <a:sym typeface="Symbol" pitchFamily="18" charset="2"/>
              </a:rPr>
              <a:t>)   p    q   (p  q)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 dirty="0">
                <a:latin typeface="Frutiger 57Cn" charset="0"/>
                <a:sym typeface="Symbol" pitchFamily="18" charset="2"/>
              </a:rPr>
              <a:t>               </a:t>
            </a:r>
          </a:p>
        </p:txBody>
      </p:sp>
      <p:sp>
        <p:nvSpPr>
          <p:cNvPr id="49157" name="Line 5"/>
          <p:cNvSpPr>
            <a:spLocks noChangeShapeType="1"/>
          </p:cNvSpPr>
          <p:nvPr/>
        </p:nvSpPr>
        <p:spPr bwMode="auto">
          <a:xfrm>
            <a:off x="1524000" y="2667000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auto">
          <a:xfrm>
            <a:off x="2971800" y="2667000"/>
            <a:ext cx="0" cy="2590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>
            <a:off x="4343400" y="2590800"/>
            <a:ext cx="0" cy="274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685800" y="3048000"/>
            <a:ext cx="769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3" name="Text Box 9"/>
          <p:cNvSpPr txBox="1">
            <a:spLocks noChangeArrowheads="1"/>
          </p:cNvSpPr>
          <p:nvPr/>
        </p:nvSpPr>
        <p:spPr bwMode="auto">
          <a:xfrm>
            <a:off x="685800" y="3124200"/>
            <a:ext cx="914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800"/>
              <a:t>T T</a:t>
            </a:r>
          </a:p>
          <a:p>
            <a:pPr>
              <a:spcBef>
                <a:spcPct val="20000"/>
              </a:spcBef>
            </a:pPr>
            <a:r>
              <a:rPr lang="en-US" sz="2800"/>
              <a:t>T F</a:t>
            </a:r>
          </a:p>
          <a:p>
            <a:pPr>
              <a:spcBef>
                <a:spcPct val="20000"/>
              </a:spcBef>
            </a:pPr>
            <a:r>
              <a:rPr lang="en-US" sz="2800"/>
              <a:t>F T</a:t>
            </a:r>
          </a:p>
          <a:p>
            <a:pPr>
              <a:spcBef>
                <a:spcPct val="20000"/>
              </a:spcBef>
            </a:pPr>
            <a:r>
              <a:rPr lang="en-US" sz="2800"/>
              <a:t>F F</a:t>
            </a:r>
          </a:p>
        </p:txBody>
      </p:sp>
      <p:sp>
        <p:nvSpPr>
          <p:cNvPr id="185354" name="Text Box 10"/>
          <p:cNvSpPr txBox="1">
            <a:spLocks noChangeArrowheads="1"/>
          </p:cNvSpPr>
          <p:nvPr/>
        </p:nvSpPr>
        <p:spPr bwMode="auto">
          <a:xfrm>
            <a:off x="1981200" y="36576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dirty="0"/>
              <a:t>T             F        </a:t>
            </a:r>
            <a:r>
              <a:rPr lang="en-US" sz="2800" dirty="0" err="1"/>
              <a:t>F</a:t>
            </a:r>
            <a:r>
              <a:rPr lang="en-US" sz="2800" dirty="0"/>
              <a:t>     T           F</a:t>
            </a:r>
            <a:endParaRPr lang="en-US" sz="2400" dirty="0"/>
          </a:p>
        </p:txBody>
      </p:sp>
      <p:sp>
        <p:nvSpPr>
          <p:cNvPr id="185355" name="Text Box 11"/>
          <p:cNvSpPr txBox="1">
            <a:spLocks noChangeArrowheads="1"/>
          </p:cNvSpPr>
          <p:nvPr/>
        </p:nvSpPr>
        <p:spPr bwMode="auto">
          <a:xfrm>
            <a:off x="1981200" y="3124200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dirty="0"/>
              <a:t>T             F        </a:t>
            </a:r>
            <a:r>
              <a:rPr lang="en-US" sz="2800" dirty="0" err="1"/>
              <a:t>F</a:t>
            </a:r>
            <a:r>
              <a:rPr lang="en-US" sz="2800" dirty="0"/>
              <a:t>     </a:t>
            </a:r>
            <a:r>
              <a:rPr lang="en-US" sz="2800" dirty="0" err="1"/>
              <a:t>F</a:t>
            </a:r>
            <a:r>
              <a:rPr lang="en-US" sz="2800" dirty="0"/>
              <a:t>           </a:t>
            </a:r>
            <a:r>
              <a:rPr lang="en-US" sz="2800" dirty="0" err="1"/>
              <a:t>F</a:t>
            </a:r>
            <a:endParaRPr lang="en-US" sz="2400" dirty="0"/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>
            <a:off x="5029200" y="2667000"/>
            <a:ext cx="0" cy="274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5791200" y="2590800"/>
            <a:ext cx="0" cy="274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8" name="Rectangle 14"/>
          <p:cNvSpPr>
            <a:spLocks noChangeArrowheads="1"/>
          </p:cNvSpPr>
          <p:nvPr/>
        </p:nvSpPr>
        <p:spPr bwMode="auto">
          <a:xfrm>
            <a:off x="3048000" y="2590800"/>
            <a:ext cx="1219200" cy="3048000"/>
          </a:xfrm>
          <a:prstGeom prst="rect">
            <a:avLst/>
          </a:prstGeom>
          <a:noFill/>
          <a:ln w="1270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9" name="Rectangle 15"/>
          <p:cNvSpPr>
            <a:spLocks noChangeArrowheads="1"/>
          </p:cNvSpPr>
          <p:nvPr/>
        </p:nvSpPr>
        <p:spPr bwMode="auto">
          <a:xfrm>
            <a:off x="5867400" y="2514600"/>
            <a:ext cx="1905000" cy="3276600"/>
          </a:xfrm>
          <a:prstGeom prst="rect">
            <a:avLst/>
          </a:prstGeom>
          <a:noFill/>
          <a:ln w="1270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60" name="Text Box 16"/>
          <p:cNvSpPr txBox="1">
            <a:spLocks noChangeArrowheads="1"/>
          </p:cNvSpPr>
          <p:nvPr/>
        </p:nvSpPr>
        <p:spPr bwMode="auto">
          <a:xfrm>
            <a:off x="1981200" y="4191000"/>
            <a:ext cx="586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dirty="0"/>
              <a:t>T             F        T     F           </a:t>
            </a:r>
            <a:r>
              <a:rPr lang="en-US" sz="2800" dirty="0" err="1"/>
              <a:t>F</a:t>
            </a:r>
            <a:r>
              <a:rPr lang="en-US" sz="2800" dirty="0"/>
              <a:t>           </a:t>
            </a:r>
            <a:endParaRPr lang="en-US" sz="2400" dirty="0"/>
          </a:p>
        </p:txBody>
      </p:sp>
      <p:sp>
        <p:nvSpPr>
          <p:cNvPr id="185361" name="Text Box 17"/>
          <p:cNvSpPr txBox="1">
            <a:spLocks noChangeArrowheads="1"/>
          </p:cNvSpPr>
          <p:nvPr/>
        </p:nvSpPr>
        <p:spPr bwMode="auto">
          <a:xfrm>
            <a:off x="1981200" y="4648200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dirty="0"/>
              <a:t>F             T        </a:t>
            </a:r>
            <a:r>
              <a:rPr lang="en-US" sz="2800" dirty="0" err="1"/>
              <a:t>T</a:t>
            </a:r>
            <a:r>
              <a:rPr lang="en-US" sz="2800" dirty="0"/>
              <a:t>     </a:t>
            </a:r>
            <a:r>
              <a:rPr lang="en-US" sz="2800" dirty="0" err="1"/>
              <a:t>T</a:t>
            </a:r>
            <a:r>
              <a:rPr lang="en-US" sz="2800" dirty="0"/>
              <a:t>           </a:t>
            </a:r>
            <a:r>
              <a:rPr lang="en-US" sz="2800" dirty="0" err="1"/>
              <a:t>T</a:t>
            </a:r>
            <a:r>
              <a:rPr lang="en-US" sz="2800" dirty="0"/>
              <a:t>                  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2786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5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5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3" grpId="0" autoUpdateAnimBg="0"/>
      <p:bldP spid="185354" grpId="0" autoUpdateAnimBg="0"/>
      <p:bldP spid="185355" grpId="0" autoUpdateAnimBg="0"/>
      <p:bldP spid="185358" grpId="0" animBg="1"/>
      <p:bldP spid="185359" grpId="0" animBg="1"/>
      <p:bldP spid="185360" grpId="0" build="p" autoUpdateAnimBg="0"/>
      <p:bldP spid="18536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28600" y="730250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Propositional Logic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8534400" cy="2850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endParaRPr lang="en-US" sz="1000" dirty="0">
              <a:latin typeface="Verdana" pitchFamily="34" charset="0"/>
            </a:endParaRPr>
          </a:p>
          <a:p>
            <a:pPr algn="just"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Good notation greatly facilitates clear thinking, intuition, and insight. It </a:t>
            </a:r>
            <a:r>
              <a:rPr lang="en-US" sz="2200" dirty="0" smtClean="0">
                <a:latin typeface="Verdana" pitchFamily="34" charset="0"/>
              </a:rPr>
              <a:t>removes the irrelevant </a:t>
            </a:r>
            <a:r>
              <a:rPr lang="en-US" sz="2200" dirty="0">
                <a:latin typeface="Verdana" pitchFamily="34" charset="0"/>
              </a:rPr>
              <a:t>to help us see true relationships that would otherwise be </a:t>
            </a:r>
            <a:r>
              <a:rPr lang="en-US" sz="2200" dirty="0" smtClean="0">
                <a:latin typeface="Verdana" pitchFamily="34" charset="0"/>
              </a:rPr>
              <a:t>invisible</a:t>
            </a:r>
          </a:p>
          <a:p>
            <a:pPr algn="just"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endParaRPr lang="en-US" sz="2200" dirty="0">
              <a:latin typeface="Verdana" pitchFamily="34" charset="0"/>
            </a:endParaRPr>
          </a:p>
          <a:p>
            <a:pPr algn="just"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endParaRPr lang="en-US" sz="1000" dirty="0">
              <a:latin typeface="Verdana" pitchFamily="34" charset="0"/>
            </a:endParaRPr>
          </a:p>
          <a:p>
            <a:pPr algn="just"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Good manipulation skills allow us to proceed from one conclusion to the next quickly, confidently, and verifiably. </a:t>
            </a:r>
          </a:p>
          <a:p>
            <a:pPr algn="just"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None/>
            </a:pPr>
            <a:endParaRPr lang="en-US" sz="1000" dirty="0">
              <a:latin typeface="Verdan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7193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0" y="785044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Distribution Law</a:t>
            </a:r>
          </a:p>
        </p:txBody>
      </p:sp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914400" y="2133600"/>
            <a:ext cx="7467600" cy="371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/>
              <a:t>p   q   r    </a:t>
            </a:r>
            <a:r>
              <a:rPr lang="en-US" altLang="en-US" sz="2400" dirty="0" err="1">
                <a:sym typeface="Symbol" pitchFamily="18" charset="2"/>
              </a:rPr>
              <a:t>qr</a:t>
            </a:r>
            <a:r>
              <a:rPr lang="en-US" altLang="en-US" sz="2400" dirty="0">
                <a:sym typeface="Symbol" pitchFamily="18" charset="2"/>
              </a:rPr>
              <a:t>   </a:t>
            </a:r>
            <a:r>
              <a:rPr lang="en-US" altLang="en-US" sz="2400" dirty="0"/>
              <a:t>p</a:t>
            </a:r>
            <a:r>
              <a:rPr lang="en-US" altLang="en-US" sz="2400" dirty="0">
                <a:sym typeface="Symbol" pitchFamily="18" charset="2"/>
              </a:rPr>
              <a:t>(</a:t>
            </a:r>
            <a:r>
              <a:rPr lang="en-US" altLang="en-US" sz="2400" dirty="0" err="1">
                <a:sym typeface="Symbol" pitchFamily="18" charset="2"/>
              </a:rPr>
              <a:t>qr</a:t>
            </a:r>
            <a:r>
              <a:rPr lang="en-US" altLang="en-US" sz="2400" dirty="0">
                <a:sym typeface="Symbol" pitchFamily="18" charset="2"/>
              </a:rPr>
              <a:t>)   </a:t>
            </a:r>
            <a:r>
              <a:rPr lang="en-US" altLang="en-US" sz="2400" dirty="0" err="1">
                <a:sym typeface="Symbol" pitchFamily="18" charset="2"/>
              </a:rPr>
              <a:t>pq</a:t>
            </a:r>
            <a:r>
              <a:rPr lang="en-US" altLang="en-US" sz="2400" dirty="0">
                <a:sym typeface="Symbol" pitchFamily="18" charset="2"/>
              </a:rPr>
              <a:t>    </a:t>
            </a:r>
            <a:r>
              <a:rPr lang="en-US" altLang="en-US" sz="2400" dirty="0" err="1">
                <a:sym typeface="Symbol" pitchFamily="18" charset="2"/>
              </a:rPr>
              <a:t>pr</a:t>
            </a:r>
            <a:r>
              <a:rPr lang="en-US" altLang="en-US" sz="2400" dirty="0">
                <a:sym typeface="Symbol" pitchFamily="18" charset="2"/>
              </a:rPr>
              <a:t>    (</a:t>
            </a:r>
            <a:r>
              <a:rPr lang="en-US" altLang="en-US" sz="2400" dirty="0" err="1">
                <a:sym typeface="Symbol" pitchFamily="18" charset="2"/>
              </a:rPr>
              <a:t>pq</a:t>
            </a:r>
            <a:r>
              <a:rPr lang="en-US" altLang="en-US" sz="2400" dirty="0">
                <a:sym typeface="Symbol" pitchFamily="18" charset="2"/>
              </a:rPr>
              <a:t>)(</a:t>
            </a:r>
            <a:r>
              <a:rPr lang="en-US" altLang="en-US" sz="2400" dirty="0" err="1">
                <a:sym typeface="Symbol" pitchFamily="18" charset="2"/>
              </a:rPr>
              <a:t>pr</a:t>
            </a:r>
            <a:r>
              <a:rPr lang="en-US" altLang="en-US" sz="2400" dirty="0">
                <a:sym typeface="Symbol" pitchFamily="18" charset="2"/>
              </a:rPr>
              <a:t>)</a:t>
            </a:r>
          </a:p>
          <a:p>
            <a:pPr>
              <a:spcBef>
                <a:spcPct val="10000"/>
              </a:spcBef>
            </a:pPr>
            <a:r>
              <a:rPr lang="en-US" altLang="en-US" sz="2400" dirty="0">
                <a:sym typeface="Symbol" pitchFamily="18" charset="2"/>
              </a:rPr>
              <a:t>T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 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endParaRPr lang="en-US" altLang="en-US" sz="2400" dirty="0">
              <a:sym typeface="Symbol" pitchFamily="18" charset="2"/>
            </a:endParaRPr>
          </a:p>
          <a:p>
            <a:pPr>
              <a:spcBef>
                <a:spcPct val="10000"/>
              </a:spcBef>
            </a:pPr>
            <a:r>
              <a:rPr lang="en-US" altLang="en-US" sz="2400" dirty="0">
                <a:sym typeface="Symbol" pitchFamily="18" charset="2"/>
              </a:rPr>
              <a:t>T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F    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r>
              <a:rPr lang="en-US" altLang="en-US" sz="2400" dirty="0">
                <a:sym typeface="Symbol" pitchFamily="18" charset="2"/>
              </a:rPr>
              <a:t>        T     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endParaRPr lang="en-US" altLang="en-US" sz="2400" dirty="0">
              <a:sym typeface="Symbol" pitchFamily="18" charset="2"/>
            </a:endParaRPr>
          </a:p>
          <a:p>
            <a:pPr>
              <a:spcBef>
                <a:spcPct val="10000"/>
              </a:spcBef>
            </a:pPr>
            <a:r>
              <a:rPr lang="en-US" altLang="en-US" sz="2400" dirty="0">
                <a:sym typeface="Symbol" pitchFamily="18" charset="2"/>
              </a:rPr>
              <a:t>T  F  T      F        T     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endParaRPr lang="en-US" altLang="en-US" sz="2400" dirty="0">
              <a:sym typeface="Symbol" pitchFamily="18" charset="2"/>
            </a:endParaRPr>
          </a:p>
          <a:p>
            <a:pPr>
              <a:spcBef>
                <a:spcPct val="10000"/>
              </a:spcBef>
            </a:pPr>
            <a:r>
              <a:rPr lang="en-US" altLang="en-US" sz="2400" dirty="0">
                <a:sym typeface="Symbol" pitchFamily="18" charset="2"/>
              </a:rPr>
              <a:t>T  F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r>
              <a:rPr lang="en-US" altLang="en-US" sz="2400" dirty="0">
                <a:sym typeface="Symbol" pitchFamily="18" charset="2"/>
              </a:rPr>
              <a:t>    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r>
              <a:rPr lang="en-US" altLang="en-US" sz="2400" dirty="0">
                <a:sym typeface="Symbol" pitchFamily="18" charset="2"/>
              </a:rPr>
              <a:t>        T     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endParaRPr lang="en-US" altLang="en-US" sz="2400" dirty="0">
              <a:sym typeface="Symbol" pitchFamily="18" charset="2"/>
            </a:endParaRPr>
          </a:p>
          <a:p>
            <a:pPr>
              <a:spcBef>
                <a:spcPct val="10000"/>
              </a:spcBef>
            </a:pPr>
            <a:r>
              <a:rPr lang="en-US" altLang="en-US" sz="2400" dirty="0">
                <a:sym typeface="Symbol" pitchFamily="18" charset="2"/>
              </a:rPr>
              <a:t>F  T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endParaRPr lang="en-US" altLang="en-US" sz="2400" dirty="0">
              <a:sym typeface="Symbol" pitchFamily="18" charset="2"/>
            </a:endParaRPr>
          </a:p>
          <a:p>
            <a:pPr>
              <a:spcBef>
                <a:spcPct val="10000"/>
              </a:spcBef>
            </a:pPr>
            <a:r>
              <a:rPr lang="en-US" altLang="en-US" sz="2400" dirty="0">
                <a:sym typeface="Symbol" pitchFamily="18" charset="2"/>
              </a:rPr>
              <a:t>F  T  F    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r>
              <a:rPr lang="en-US" altLang="en-US" sz="2400" dirty="0">
                <a:sym typeface="Symbol" pitchFamily="18" charset="2"/>
              </a:rPr>
              <a:t>      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r>
              <a:rPr lang="en-US" altLang="en-US" sz="2400" dirty="0">
                <a:sym typeface="Symbol" pitchFamily="18" charset="2"/>
              </a:rPr>
              <a:t>            T        F          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endParaRPr lang="en-US" altLang="en-US" sz="2400" dirty="0">
              <a:sym typeface="Symbol" pitchFamily="18" charset="2"/>
            </a:endParaRPr>
          </a:p>
          <a:p>
            <a:pPr>
              <a:spcBef>
                <a:spcPct val="10000"/>
              </a:spcBef>
            </a:pPr>
            <a:r>
              <a:rPr lang="en-US" altLang="en-US" sz="2400" dirty="0">
                <a:sym typeface="Symbol" pitchFamily="18" charset="2"/>
              </a:rPr>
              <a:t>F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r>
              <a:rPr lang="en-US" altLang="en-US" sz="2400" dirty="0">
                <a:sym typeface="Symbol" pitchFamily="18" charset="2"/>
              </a:rPr>
              <a:t>  T      F      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r>
              <a:rPr lang="en-US" altLang="en-US" sz="2400" dirty="0">
                <a:sym typeface="Symbol" pitchFamily="18" charset="2"/>
              </a:rPr>
              <a:t>          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r>
              <a:rPr lang="en-US" altLang="en-US" sz="2400" dirty="0">
                <a:sym typeface="Symbol" pitchFamily="18" charset="2"/>
              </a:rPr>
              <a:t>        T            F</a:t>
            </a:r>
          </a:p>
          <a:p>
            <a:pPr>
              <a:spcBef>
                <a:spcPct val="10000"/>
              </a:spcBef>
            </a:pPr>
            <a:r>
              <a:rPr lang="en-US" altLang="en-US" sz="2400" dirty="0">
                <a:sym typeface="Symbol" pitchFamily="18" charset="2"/>
              </a:rPr>
              <a:t>F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r>
              <a:rPr lang="en-US" altLang="en-US" sz="2400" dirty="0">
                <a:sym typeface="Symbol" pitchFamily="18" charset="2"/>
              </a:rPr>
              <a:t>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r>
              <a:rPr lang="en-US" altLang="en-US" sz="2400" dirty="0">
                <a:sym typeface="Symbol" pitchFamily="18" charset="2"/>
              </a:rPr>
              <a:t>    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r>
              <a:rPr lang="en-US" altLang="en-US" sz="2400" dirty="0">
                <a:sym typeface="Symbol" pitchFamily="18" charset="2"/>
              </a:rPr>
              <a:t>      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r>
              <a:rPr lang="en-US" altLang="en-US" sz="2400" dirty="0">
                <a:sym typeface="Symbol" pitchFamily="18" charset="2"/>
              </a:rPr>
              <a:t>          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r>
              <a:rPr lang="en-US" altLang="en-US" sz="2400" dirty="0">
                <a:sym typeface="Symbol" pitchFamily="18" charset="2"/>
              </a:rPr>
              <a:t>      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r>
              <a:rPr lang="en-US" altLang="en-US" sz="2400" dirty="0">
                <a:sym typeface="Symbol" pitchFamily="18" charset="2"/>
              </a:rPr>
              <a:t>          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endParaRPr lang="en-US" altLang="en-US" sz="2400" dirty="0">
              <a:sym typeface="Symbol" pitchFamily="18" charset="2"/>
            </a:endParaRPr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>
            <a:off x="2286000" y="2133600"/>
            <a:ext cx="0" cy="3733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>
            <a:off x="2895600" y="2209800"/>
            <a:ext cx="0" cy="3733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>
            <a:off x="4191000" y="2209800"/>
            <a:ext cx="0" cy="3733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4953000" y="2133600"/>
            <a:ext cx="0" cy="3733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5791200" y="2209800"/>
            <a:ext cx="0" cy="3733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457200" y="2514600"/>
            <a:ext cx="769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378" name="Rectangle 10"/>
          <p:cNvSpPr>
            <a:spLocks noChangeArrowheads="1"/>
          </p:cNvSpPr>
          <p:nvPr/>
        </p:nvSpPr>
        <p:spPr bwMode="auto">
          <a:xfrm>
            <a:off x="2933700" y="1981200"/>
            <a:ext cx="1219200" cy="4114800"/>
          </a:xfrm>
          <a:prstGeom prst="rect">
            <a:avLst/>
          </a:prstGeom>
          <a:noFill/>
          <a:ln w="1270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379" name="Rectangle 11"/>
          <p:cNvSpPr>
            <a:spLocks noChangeArrowheads="1"/>
          </p:cNvSpPr>
          <p:nvPr/>
        </p:nvSpPr>
        <p:spPr bwMode="auto">
          <a:xfrm>
            <a:off x="5867400" y="2133600"/>
            <a:ext cx="1905000" cy="4038600"/>
          </a:xfrm>
          <a:prstGeom prst="rect">
            <a:avLst/>
          </a:prstGeom>
          <a:noFill/>
          <a:ln w="1270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762000" y="1576388"/>
            <a:ext cx="62960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Prove that: p 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 (q  r)  (p  q)  (p  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3108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18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build="p" autoUpdateAnimBg="0"/>
      <p:bldP spid="186378" grpId="0" animBg="1"/>
      <p:bldP spid="18637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0" y="914400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Prove: </a:t>
            </a:r>
            <a:r>
              <a:rPr lang="en-US" altLang="en-US" sz="3600" dirty="0" err="1">
                <a:solidFill>
                  <a:srgbClr val="CC0000"/>
                </a:solidFill>
                <a:latin typeface="Verdana" pitchFamily="34" charset="0"/>
              </a:rPr>
              <a:t>p</a:t>
            </a:r>
            <a:r>
              <a:rPr lang="en-US" altLang="en-US" sz="3600" dirty="0" err="1">
                <a:solidFill>
                  <a:srgbClr val="CC0000"/>
                </a:solidFill>
                <a:latin typeface="Verdana" pitchFamily="34" charset="0"/>
                <a:sym typeface="Symbol" pitchFamily="18" charset="2"/>
              </a:rPr>
              <a:t>q</a:t>
            </a: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  <a:sym typeface="Symbol" pitchFamily="18" charset="2"/>
              </a:rPr>
              <a:t>(</a:t>
            </a:r>
            <a:r>
              <a:rPr lang="en-US" altLang="en-US" sz="3600" dirty="0" err="1">
                <a:solidFill>
                  <a:srgbClr val="CC0000"/>
                </a:solidFill>
                <a:latin typeface="Verdana" pitchFamily="34" charset="0"/>
                <a:sym typeface="Symbol" pitchFamily="18" charset="2"/>
              </a:rPr>
              <a:t>pq</a:t>
            </a: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  <a:sym typeface="Symbol" pitchFamily="18" charset="2"/>
              </a:rPr>
              <a:t>)  (</a:t>
            </a:r>
            <a:r>
              <a:rPr lang="en-US" altLang="en-US" sz="3600" dirty="0" err="1">
                <a:solidFill>
                  <a:srgbClr val="CC0000"/>
                </a:solidFill>
                <a:latin typeface="Verdana" pitchFamily="34" charset="0"/>
                <a:sym typeface="Symbol" pitchFamily="18" charset="2"/>
              </a:rPr>
              <a:t>qp</a:t>
            </a: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  <a:sym typeface="Symbol" pitchFamily="18" charset="2"/>
              </a:rPr>
              <a:t>)</a:t>
            </a:r>
            <a:endParaRPr lang="en-US" sz="3600" dirty="0">
              <a:solidFill>
                <a:srgbClr val="CC0000"/>
              </a:solidFill>
              <a:latin typeface="Verdana" pitchFamily="34" charset="0"/>
              <a:sym typeface="Symbol" pitchFamily="18" charset="2"/>
            </a:endParaRPr>
          </a:p>
        </p:txBody>
      </p:sp>
      <p:sp>
        <p:nvSpPr>
          <p:cNvPr id="187395" name="Rectangle 3"/>
          <p:cNvSpPr>
            <a:spLocks noChangeArrowheads="1"/>
          </p:cNvSpPr>
          <p:nvPr/>
        </p:nvSpPr>
        <p:spPr bwMode="auto">
          <a:xfrm>
            <a:off x="533400" y="1905000"/>
            <a:ext cx="8001000" cy="403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3200" dirty="0">
                <a:latin typeface="Frutiger 57Cn" charset="0"/>
              </a:rPr>
              <a:t>p	q	</a:t>
            </a:r>
            <a:r>
              <a:rPr lang="en-US" altLang="en-US" sz="3200" dirty="0" err="1">
                <a:latin typeface="Frutiger 57Cn" charset="0"/>
              </a:rPr>
              <a:t>p</a:t>
            </a:r>
            <a:r>
              <a:rPr lang="en-US" altLang="en-US" sz="3200" dirty="0" err="1">
                <a:latin typeface="Frutiger 57Cn" charset="0"/>
                <a:sym typeface="Symbol" pitchFamily="18" charset="2"/>
              </a:rPr>
              <a:t>q</a:t>
            </a:r>
            <a:r>
              <a:rPr lang="en-US" altLang="en-US" sz="3200" dirty="0">
                <a:latin typeface="Frutiger 57Cn" charset="0"/>
                <a:sym typeface="Symbol" pitchFamily="18" charset="2"/>
              </a:rPr>
              <a:t>  </a:t>
            </a:r>
            <a:r>
              <a:rPr lang="en-US" altLang="en-US" sz="3200" dirty="0" err="1">
                <a:latin typeface="Frutiger 57Cn" charset="0"/>
                <a:sym typeface="Symbol" pitchFamily="18" charset="2"/>
              </a:rPr>
              <a:t>pq</a:t>
            </a:r>
            <a:r>
              <a:rPr lang="en-US" altLang="en-US" sz="3200" dirty="0">
                <a:latin typeface="Frutiger 57Cn" charset="0"/>
                <a:sym typeface="Symbol" pitchFamily="18" charset="2"/>
              </a:rPr>
              <a:t>   </a:t>
            </a:r>
            <a:r>
              <a:rPr lang="en-US" altLang="en-US" sz="3200" dirty="0" err="1">
                <a:latin typeface="Frutiger 57Cn" charset="0"/>
                <a:sym typeface="Symbol" pitchFamily="18" charset="2"/>
              </a:rPr>
              <a:t>qp</a:t>
            </a:r>
            <a:r>
              <a:rPr lang="en-US" altLang="en-US" sz="3200" dirty="0">
                <a:latin typeface="Frutiger 57Cn" charset="0"/>
                <a:sym typeface="Symbol" pitchFamily="18" charset="2"/>
              </a:rPr>
              <a:t>	  (</a:t>
            </a:r>
            <a:r>
              <a:rPr lang="en-US" altLang="en-US" sz="3200" dirty="0" err="1">
                <a:latin typeface="Frutiger 57Cn" charset="0"/>
                <a:sym typeface="Symbol" pitchFamily="18" charset="2"/>
              </a:rPr>
              <a:t>pq</a:t>
            </a:r>
            <a:r>
              <a:rPr lang="en-US" altLang="en-US" sz="3200" dirty="0">
                <a:latin typeface="Frutiger 57Cn" charset="0"/>
                <a:sym typeface="Symbol" pitchFamily="18" charset="2"/>
              </a:rPr>
              <a:t>)(</a:t>
            </a:r>
            <a:r>
              <a:rPr lang="en-US" altLang="en-US" sz="3200" dirty="0" err="1">
                <a:latin typeface="Frutiger 57Cn" charset="0"/>
                <a:sym typeface="Symbol" pitchFamily="18" charset="2"/>
              </a:rPr>
              <a:t>qp</a:t>
            </a:r>
            <a:r>
              <a:rPr lang="en-US" altLang="en-US" sz="3200" dirty="0">
                <a:latin typeface="Frutiger 57Cn" charset="0"/>
                <a:sym typeface="Symbol" pitchFamily="18" charset="2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3200" dirty="0">
                <a:latin typeface="Frutiger 57Cn" charset="0"/>
                <a:sym typeface="Symbol" pitchFamily="18" charset="2"/>
              </a:rPr>
              <a:t>T	T	T	  T	     T		        T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3200" dirty="0">
                <a:latin typeface="Frutiger 57Cn" charset="0"/>
                <a:sym typeface="Symbol" pitchFamily="18" charset="2"/>
              </a:rPr>
              <a:t>T	F	F	  F	     T		        F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3200" dirty="0">
                <a:latin typeface="Frutiger 57Cn" charset="0"/>
                <a:sym typeface="Symbol" pitchFamily="18" charset="2"/>
              </a:rPr>
              <a:t>F	T	F	  T	     F		        F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3200" dirty="0">
                <a:latin typeface="Frutiger 57Cn" charset="0"/>
                <a:sym typeface="Symbol" pitchFamily="18" charset="2"/>
              </a:rPr>
              <a:t>F	F	T	  T	     T		        T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en-US" altLang="en-US" sz="3200" dirty="0">
              <a:latin typeface="Frutiger 57Cn" charset="0"/>
              <a:sym typeface="Symbol" pitchFamily="18" charset="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2400" b="1" dirty="0">
                <a:latin typeface="Frutiger 57Cn" charset="0"/>
                <a:sym typeface="Symbol" pitchFamily="18" charset="2"/>
              </a:rPr>
              <a:t>We call this </a:t>
            </a:r>
            <a:r>
              <a:rPr lang="en-US" altLang="en-US" sz="2400" b="1" dirty="0" smtClean="0">
                <a:latin typeface="Frutiger 57Cn" charset="0"/>
                <a:sym typeface="Symbol" pitchFamily="18" charset="2"/>
              </a:rPr>
              <a:t>bi-conditional </a:t>
            </a:r>
            <a:r>
              <a:rPr lang="en-US" altLang="en-US" sz="2400" b="1" dirty="0">
                <a:latin typeface="Frutiger 57Cn" charset="0"/>
                <a:sym typeface="Symbol" pitchFamily="18" charset="2"/>
              </a:rPr>
              <a:t>equivalence.</a:t>
            </a:r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>
            <a:off x="1447800" y="20574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>
            <a:off x="2590800" y="19812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Line 6"/>
          <p:cNvSpPr>
            <a:spLocks noChangeShapeType="1"/>
          </p:cNvSpPr>
          <p:nvPr/>
        </p:nvSpPr>
        <p:spPr bwMode="auto">
          <a:xfrm>
            <a:off x="3733800" y="19812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7" name="Line 7"/>
          <p:cNvSpPr>
            <a:spLocks noChangeShapeType="1"/>
          </p:cNvSpPr>
          <p:nvPr/>
        </p:nvSpPr>
        <p:spPr bwMode="auto">
          <a:xfrm>
            <a:off x="4953000" y="19812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Line 8"/>
          <p:cNvSpPr>
            <a:spLocks noChangeShapeType="1"/>
          </p:cNvSpPr>
          <p:nvPr/>
        </p:nvSpPr>
        <p:spPr bwMode="auto">
          <a:xfrm>
            <a:off x="1828800" y="4724400"/>
            <a:ext cx="0" cy="533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6362700" y="4724400"/>
            <a:ext cx="0" cy="533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533400" y="25146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1114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18739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18739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" fill="hold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" fill="hold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" fill="hold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" fill="hold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" fill="hold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" fill="hold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" fill="hold"/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" fill="hold"/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" fill="hold"/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" fill="hold"/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" fill="hold"/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" fill="hold"/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 bldLvl="3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04800" y="1295400"/>
            <a:ext cx="853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Char char="v"/>
            </a:pPr>
            <a:endParaRPr lang="en-US" sz="2400">
              <a:solidFill>
                <a:schemeClr val="accent2"/>
              </a:solidFill>
              <a:latin typeface="Verdana" pitchFamily="34" charset="0"/>
            </a:endParaRP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914400" y="723900"/>
            <a:ext cx="7793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List of Logical Equivalences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533400" y="1549400"/>
            <a:ext cx="7808804" cy="449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200" dirty="0" err="1">
                <a:latin typeface="Verdana" pitchFamily="34" charset="0"/>
                <a:sym typeface="Symbol" pitchFamily="18" charset="2"/>
              </a:rPr>
              <a:t>pT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  p;    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pF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  p		Identity Laws</a:t>
            </a:r>
          </a:p>
          <a:p>
            <a:endParaRPr lang="en-US" sz="2200" dirty="0">
              <a:latin typeface="Verdana" pitchFamily="34" charset="0"/>
              <a:sym typeface="Symbol" pitchFamily="18" charset="2"/>
            </a:endParaRPr>
          </a:p>
          <a:p>
            <a:r>
              <a:rPr lang="en-US" sz="2200" dirty="0" err="1">
                <a:latin typeface="Verdana" pitchFamily="34" charset="0"/>
                <a:sym typeface="Symbol" pitchFamily="18" charset="2"/>
              </a:rPr>
              <a:t>pT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  T;    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pF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  F		Domination Laws</a:t>
            </a:r>
          </a:p>
          <a:p>
            <a:endParaRPr lang="en-US" sz="2200" dirty="0">
              <a:latin typeface="Verdana" pitchFamily="34" charset="0"/>
              <a:sym typeface="Symbol" pitchFamily="18" charset="2"/>
            </a:endParaRPr>
          </a:p>
          <a:p>
            <a:r>
              <a:rPr lang="en-US" sz="2200" dirty="0" err="1">
                <a:latin typeface="Verdana" pitchFamily="34" charset="0"/>
                <a:sym typeface="Symbol" pitchFamily="18" charset="2"/>
              </a:rPr>
              <a:t>pp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  p;    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pp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  p   		Idempotent Laws</a:t>
            </a:r>
          </a:p>
          <a:p>
            <a:endParaRPr lang="en-US" sz="2200" dirty="0">
              <a:latin typeface="Verdana" pitchFamily="34" charset="0"/>
              <a:sym typeface="Symbol" pitchFamily="18" charset="2"/>
            </a:endParaRPr>
          </a:p>
          <a:p>
            <a:r>
              <a:rPr lang="en-US" sz="2200" dirty="0">
                <a:latin typeface="Verdana" pitchFamily="34" charset="0"/>
                <a:sym typeface="Symbol" pitchFamily="18" charset="2"/>
              </a:rPr>
              <a:t>(p)  p				Double Negation Law</a:t>
            </a:r>
          </a:p>
          <a:p>
            <a:endParaRPr lang="en-US" sz="2200" dirty="0">
              <a:latin typeface="Verdana" pitchFamily="34" charset="0"/>
              <a:sym typeface="Symbol" pitchFamily="18" charset="2"/>
            </a:endParaRPr>
          </a:p>
          <a:p>
            <a:r>
              <a:rPr lang="en-US" sz="2200" dirty="0" err="1">
                <a:latin typeface="Verdana" pitchFamily="34" charset="0"/>
                <a:sym typeface="Symbol" pitchFamily="18" charset="2"/>
              </a:rPr>
              <a:t>pq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  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qp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; 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pq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  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qp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		Commutative Laws</a:t>
            </a:r>
          </a:p>
          <a:p>
            <a:endParaRPr lang="en-US" sz="2200" dirty="0">
              <a:latin typeface="Verdana" pitchFamily="34" charset="0"/>
              <a:sym typeface="Symbol" pitchFamily="18" charset="2"/>
            </a:endParaRPr>
          </a:p>
          <a:p>
            <a:r>
              <a:rPr lang="en-US" sz="2200" dirty="0">
                <a:latin typeface="Verdana" pitchFamily="34" charset="0"/>
                <a:sym typeface="Symbol" pitchFamily="18" charset="2"/>
              </a:rPr>
              <a:t>(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pq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) r  p (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qr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);                 Associative Laws</a:t>
            </a:r>
          </a:p>
          <a:p>
            <a:r>
              <a:rPr lang="en-US" sz="2200" dirty="0">
                <a:latin typeface="Verdana" pitchFamily="34" charset="0"/>
                <a:sym typeface="Symbol" pitchFamily="18" charset="2"/>
              </a:rPr>
              <a:t>(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pq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  r  p  (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qr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 </a:t>
            </a:r>
          </a:p>
          <a:p>
            <a:r>
              <a:rPr lang="en-US" sz="2200" dirty="0">
                <a:latin typeface="Verdana" pitchFamily="34" charset="0"/>
                <a:sym typeface="Symbol" pitchFamily="18" charset="2"/>
              </a:rPr>
              <a:t>                                            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4071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914400" y="826729"/>
            <a:ext cx="7793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List of Equivalences</a:t>
            </a:r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457200" y="1752600"/>
            <a:ext cx="8157298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200" dirty="0">
                <a:latin typeface="Verdana" pitchFamily="34" charset="0"/>
              </a:rPr>
              <a:t>p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(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qr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  (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pq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)(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pr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		Distribution Laws</a:t>
            </a:r>
          </a:p>
          <a:p>
            <a:r>
              <a:rPr lang="en-US" sz="2200" dirty="0">
                <a:latin typeface="Verdana" pitchFamily="34" charset="0"/>
              </a:rPr>
              <a:t>p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(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qr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  (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pq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)(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pr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</a:t>
            </a:r>
          </a:p>
          <a:p>
            <a:endParaRPr lang="en-US" sz="2200" dirty="0">
              <a:latin typeface="Verdana" pitchFamily="34" charset="0"/>
              <a:sym typeface="Symbol" pitchFamily="18" charset="2"/>
            </a:endParaRPr>
          </a:p>
          <a:p>
            <a:r>
              <a:rPr lang="en-US" sz="2200" dirty="0">
                <a:latin typeface="Verdana" pitchFamily="34" charset="0"/>
                <a:sym typeface="Symbol" pitchFamily="18" charset="2"/>
              </a:rPr>
              <a:t>(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pq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)(p  q)			De Morgan’s Laws</a:t>
            </a:r>
          </a:p>
          <a:p>
            <a:r>
              <a:rPr lang="en-US" sz="2200" dirty="0">
                <a:latin typeface="Verdana" pitchFamily="34" charset="0"/>
                <a:sym typeface="Symbol" pitchFamily="18" charset="2"/>
              </a:rPr>
              <a:t>(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pq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)(p  q)</a:t>
            </a:r>
          </a:p>
          <a:p>
            <a:r>
              <a:rPr lang="en-US" sz="2200" dirty="0">
                <a:latin typeface="Verdana" pitchFamily="34" charset="0"/>
                <a:sym typeface="Symbol" pitchFamily="18" charset="2"/>
              </a:rPr>
              <a:t>					</a:t>
            </a:r>
          </a:p>
          <a:p>
            <a:r>
              <a:rPr lang="en-US" sz="2200" dirty="0">
                <a:latin typeface="Verdana" pitchFamily="34" charset="0"/>
                <a:sym typeface="Symbol" pitchFamily="18" charset="2"/>
              </a:rPr>
              <a:t>p  p  T				Tautology</a:t>
            </a:r>
          </a:p>
          <a:p>
            <a:endParaRPr lang="en-US" sz="2200" dirty="0">
              <a:latin typeface="Verdana" pitchFamily="34" charset="0"/>
              <a:sym typeface="Symbol" pitchFamily="18" charset="2"/>
            </a:endParaRPr>
          </a:p>
          <a:p>
            <a:r>
              <a:rPr lang="en-US" sz="2200" dirty="0">
                <a:latin typeface="Verdana" pitchFamily="34" charset="0"/>
                <a:sym typeface="Symbol" pitchFamily="18" charset="2"/>
              </a:rPr>
              <a:t>p  p  F				Contradiction</a:t>
            </a:r>
          </a:p>
          <a:p>
            <a:endParaRPr lang="en-US" sz="2200" dirty="0">
              <a:latin typeface="Verdana" pitchFamily="34" charset="0"/>
            </a:endParaRPr>
          </a:p>
          <a:p>
            <a:r>
              <a:rPr lang="en-US" sz="2200" dirty="0">
                <a:latin typeface="Verdana" pitchFamily="34" charset="0"/>
              </a:rPr>
              <a:t>(</a:t>
            </a:r>
            <a:r>
              <a:rPr lang="en-US" sz="2200" dirty="0" err="1">
                <a:latin typeface="Verdana" pitchFamily="34" charset="0"/>
              </a:rPr>
              <a:t>p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q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   (p  q)			Implication </a:t>
            </a:r>
            <a:r>
              <a:rPr lang="en-US" sz="2200" dirty="0" smtClean="0">
                <a:latin typeface="Verdana" pitchFamily="34" charset="0"/>
                <a:sym typeface="Symbol" pitchFamily="18" charset="2"/>
              </a:rPr>
              <a:t>Equivalence</a:t>
            </a:r>
          </a:p>
          <a:p>
            <a:endParaRPr lang="en-US" sz="2200" dirty="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826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9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9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0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Inverse, Converse, Contrapositive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609600" y="1600200"/>
            <a:ext cx="7772400" cy="449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2400" dirty="0">
                <a:latin typeface="Verdana" pitchFamily="34" charset="0"/>
              </a:rPr>
              <a:t>Some terminology: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400" dirty="0">
                <a:latin typeface="Verdana" pitchFamily="34" charset="0"/>
              </a:rPr>
              <a:t>The inverse of p </a:t>
            </a:r>
            <a:r>
              <a:rPr lang="en-US" sz="2400" dirty="0">
                <a:latin typeface="Verdana" pitchFamily="34" charset="0"/>
                <a:sym typeface="Symbol" pitchFamily="18" charset="2"/>
              </a:rPr>
              <a:t> q is: </a:t>
            </a:r>
            <a:r>
              <a:rPr lang="en-US" sz="2400" dirty="0">
                <a:latin typeface="Verdana" pitchFamily="34" charset="0"/>
              </a:rPr>
              <a:t>¬</a:t>
            </a:r>
            <a:r>
              <a:rPr lang="en-US" sz="2400" dirty="0">
                <a:latin typeface="Verdana" pitchFamily="34" charset="0"/>
                <a:sym typeface="Symbol" pitchFamily="18" charset="2"/>
              </a:rPr>
              <a:t> </a:t>
            </a:r>
            <a:r>
              <a:rPr lang="en-US" sz="2400" dirty="0">
                <a:latin typeface="Verdana" pitchFamily="34" charset="0"/>
              </a:rPr>
              <a:t>p </a:t>
            </a:r>
            <a:r>
              <a:rPr lang="en-US" sz="2400" dirty="0">
                <a:latin typeface="Verdana" pitchFamily="34" charset="0"/>
                <a:sym typeface="Symbol" pitchFamily="18" charset="2"/>
              </a:rPr>
              <a:t> </a:t>
            </a:r>
            <a:r>
              <a:rPr lang="en-US" sz="2400" dirty="0">
                <a:latin typeface="Verdana" pitchFamily="34" charset="0"/>
              </a:rPr>
              <a:t>¬q.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endParaRPr lang="en-US" sz="2400" dirty="0">
              <a:latin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400" dirty="0">
                <a:latin typeface="Verdana" pitchFamily="34" charset="0"/>
              </a:rPr>
              <a:t>The converse of p </a:t>
            </a:r>
            <a:r>
              <a:rPr lang="en-US" sz="2400" dirty="0">
                <a:latin typeface="Verdana" pitchFamily="34" charset="0"/>
                <a:sym typeface="Symbol" pitchFamily="18" charset="2"/>
              </a:rPr>
              <a:t> q is: </a:t>
            </a:r>
            <a:r>
              <a:rPr lang="en-US" sz="2400" dirty="0">
                <a:latin typeface="Verdana" pitchFamily="34" charset="0"/>
              </a:rPr>
              <a:t>q </a:t>
            </a:r>
            <a:r>
              <a:rPr lang="en-US" sz="2400" dirty="0">
                <a:latin typeface="Verdana" pitchFamily="34" charset="0"/>
                <a:sym typeface="Symbol" pitchFamily="18" charset="2"/>
              </a:rPr>
              <a:t> p.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endParaRPr lang="en-US" sz="2400" dirty="0">
              <a:latin typeface="Verdana" pitchFamily="34" charset="0"/>
              <a:sym typeface="Symbol" pitchFamily="18" charset="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400" dirty="0">
                <a:latin typeface="Verdana" pitchFamily="34" charset="0"/>
                <a:sym typeface="Symbol" pitchFamily="18" charset="2"/>
              </a:rPr>
              <a:t>The contrapositive of </a:t>
            </a:r>
            <a:r>
              <a:rPr lang="en-US" sz="2400" dirty="0">
                <a:latin typeface="Verdana" pitchFamily="34" charset="0"/>
              </a:rPr>
              <a:t>p </a:t>
            </a:r>
            <a:r>
              <a:rPr lang="en-US" sz="2400" dirty="0">
                <a:latin typeface="Verdana" pitchFamily="34" charset="0"/>
                <a:sym typeface="Symbol" pitchFamily="18" charset="2"/>
              </a:rPr>
              <a:t> q is: </a:t>
            </a:r>
            <a:r>
              <a:rPr lang="en-US" sz="2400" dirty="0">
                <a:latin typeface="Verdana" pitchFamily="34" charset="0"/>
              </a:rPr>
              <a:t>¬q </a:t>
            </a:r>
            <a:r>
              <a:rPr lang="en-US" sz="2400" dirty="0">
                <a:latin typeface="Verdana" pitchFamily="34" charset="0"/>
                <a:sym typeface="Symbol" pitchFamily="18" charset="2"/>
              </a:rPr>
              <a:t> </a:t>
            </a:r>
            <a:r>
              <a:rPr lang="en-US" sz="2400" dirty="0">
                <a:latin typeface="Verdana" pitchFamily="34" charset="0"/>
              </a:rPr>
              <a:t>¬</a:t>
            </a:r>
            <a:r>
              <a:rPr lang="en-US" sz="2400" dirty="0">
                <a:latin typeface="Verdana" pitchFamily="34" charset="0"/>
                <a:sym typeface="Symbol" pitchFamily="18" charset="2"/>
              </a:rPr>
              <a:t> </a:t>
            </a:r>
            <a:r>
              <a:rPr lang="en-US" sz="2400" dirty="0">
                <a:latin typeface="Verdana" pitchFamily="34" charset="0"/>
              </a:rPr>
              <a:t>p.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endParaRPr lang="en-US" sz="2400" dirty="0">
              <a:latin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400" dirty="0">
                <a:latin typeface="Verdana" pitchFamily="34" charset="0"/>
              </a:rPr>
              <a:t>One of these has the same meaning (same truth table) as p </a:t>
            </a:r>
            <a:r>
              <a:rPr lang="en-US" sz="2400" dirty="0">
                <a:latin typeface="Verdana" pitchFamily="34" charset="0"/>
                <a:sym typeface="Symbol" pitchFamily="18" charset="2"/>
              </a:rPr>
              <a:t> q.  Can you figure out which?</a:t>
            </a:r>
          </a:p>
        </p:txBody>
      </p:sp>
      <p:sp>
        <p:nvSpPr>
          <p:cNvPr id="190468" name="WordArt 4"/>
          <p:cNvSpPr>
            <a:spLocks noChangeArrowheads="1" noChangeShapeType="1" noTextEdit="1"/>
          </p:cNvSpPr>
          <p:nvPr/>
        </p:nvSpPr>
        <p:spPr bwMode="auto">
          <a:xfrm>
            <a:off x="3962400" y="5638800"/>
            <a:ext cx="3248025" cy="5715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solidFill>
                  <a:srgbClr val="003399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Contrapositive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7362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838200" y="685800"/>
            <a:ext cx="7793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Precedence of Logical Operators</a:t>
            </a:r>
          </a:p>
        </p:txBody>
      </p:sp>
      <p:graphicFrame>
        <p:nvGraphicFramePr>
          <p:cNvPr id="19251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556693"/>
              </p:ext>
            </p:extLst>
          </p:nvPr>
        </p:nvGraphicFramePr>
        <p:xfrm>
          <a:off x="825500" y="2133600"/>
          <a:ext cx="7467600" cy="3429000"/>
        </p:xfrm>
        <a:graphic>
          <a:graphicData uri="http://schemas.openxmlformats.org/drawingml/2006/table">
            <a:tbl>
              <a:tblPr/>
              <a:tblGrid>
                <a:gridCol w="3733800"/>
                <a:gridCol w="3733800"/>
              </a:tblGrid>
              <a:tr h="1219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Operator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¬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Precedence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Symbol" pitchFamily="18" charset="2"/>
                        </a:rPr>
                        <a:t>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Symbol" pitchFamily="18" charset="2"/>
                        </a:rPr>
                        <a:t>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Symbol" pitchFamily="18" charset="2"/>
                        </a:rPr>
                        <a:t>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Symbol" pitchFamily="18" charset="2"/>
                        </a:rPr>
                        <a:t>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191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Deduction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Verdana" pitchFamily="34" charset="0"/>
              </a:rPr>
              <a:t>Transitive rule</a:t>
            </a:r>
          </a:p>
          <a:p>
            <a:pPr marL="0" indent="0">
              <a:buNone/>
            </a:pPr>
            <a:r>
              <a:rPr lang="en-US" sz="2400" dirty="0" smtClean="0">
                <a:latin typeface="Verdana" pitchFamily="34" charset="0"/>
              </a:rPr>
              <a:t>(</a:t>
            </a:r>
            <a:r>
              <a:rPr lang="en-US" sz="2400" dirty="0">
                <a:latin typeface="Verdana" pitchFamily="34" charset="0"/>
              </a:rPr>
              <a:t>p</a:t>
            </a:r>
            <a:r>
              <a:rPr lang="en-US" altLang="en-US" sz="2400" dirty="0">
                <a:latin typeface="Verdana" pitchFamily="34" charset="0"/>
                <a:sym typeface="Symbol" pitchFamily="18" charset="2"/>
              </a:rPr>
              <a:t> q),(q </a:t>
            </a:r>
            <a:r>
              <a:rPr lang="en-US" altLang="en-US" sz="2400" dirty="0" smtClean="0">
                <a:latin typeface="Verdana" pitchFamily="34" charset="0"/>
                <a:sym typeface="Symbol" pitchFamily="18" charset="2"/>
              </a:rPr>
              <a:t>r), We can conclude</a:t>
            </a:r>
            <a:r>
              <a:rPr lang="en-US" sz="2400" dirty="0" smtClean="0">
                <a:latin typeface="Verdana" pitchFamily="34" charset="0"/>
                <a:sym typeface="Symbol" pitchFamily="18" charset="2"/>
              </a:rPr>
              <a:t> </a:t>
            </a:r>
            <a:r>
              <a:rPr lang="en-US" sz="2400" dirty="0">
                <a:latin typeface="Verdana" pitchFamily="34" charset="0"/>
                <a:sym typeface="Symbol" pitchFamily="18" charset="2"/>
              </a:rPr>
              <a:t>(</a:t>
            </a:r>
            <a:r>
              <a:rPr lang="en-US" sz="2400" dirty="0" err="1">
                <a:latin typeface="Verdana" pitchFamily="34" charset="0"/>
                <a:sym typeface="Symbol" pitchFamily="18" charset="2"/>
              </a:rPr>
              <a:t>p</a:t>
            </a:r>
            <a:r>
              <a:rPr lang="en-US" altLang="en-US" sz="2400" dirty="0" err="1">
                <a:latin typeface="Verdana" pitchFamily="34" charset="0"/>
                <a:sym typeface="Symbol" pitchFamily="18" charset="2"/>
              </a:rPr>
              <a:t></a:t>
            </a:r>
            <a:r>
              <a:rPr lang="en-US" sz="2400" dirty="0" err="1">
                <a:latin typeface="Verdana" pitchFamily="34" charset="0"/>
                <a:sym typeface="Symbol" pitchFamily="18" charset="2"/>
              </a:rPr>
              <a:t>r</a:t>
            </a:r>
            <a:r>
              <a:rPr lang="en-US" sz="2400" dirty="0" smtClean="0">
                <a:latin typeface="Verdana" pitchFamily="34" charset="0"/>
                <a:sym typeface="Symbol" pitchFamily="18" charset="2"/>
              </a:rPr>
              <a:t>)</a:t>
            </a:r>
          </a:p>
          <a:p>
            <a:pPr marL="0" indent="0">
              <a:buNone/>
            </a:pPr>
            <a:endParaRPr lang="en-US" sz="2400" dirty="0" smtClean="0">
              <a:latin typeface="Verdana" pitchFamily="34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sz="2400" dirty="0" smtClean="0">
                <a:latin typeface="Verdana" pitchFamily="34" charset="0"/>
                <a:sym typeface="Symbol" pitchFamily="18" charset="2"/>
              </a:rPr>
              <a:t>Modus </a:t>
            </a:r>
            <a:r>
              <a:rPr lang="en-US" sz="2400" dirty="0" err="1" smtClean="0">
                <a:latin typeface="Verdana" pitchFamily="34" charset="0"/>
                <a:sym typeface="Symbol" pitchFamily="18" charset="2"/>
              </a:rPr>
              <a:t>Tollens</a:t>
            </a:r>
            <a:endParaRPr lang="en-US" sz="2400" dirty="0" smtClean="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46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81000" y="3737105"/>
            <a:ext cx="8420100" cy="2362200"/>
            <a:chOff x="533400" y="3657600"/>
            <a:chExt cx="8420100" cy="23622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561" y="3657600"/>
              <a:ext cx="3352800" cy="1454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4953000"/>
              <a:ext cx="8420100" cy="1066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070198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Example</a:t>
            </a:r>
            <a:endParaRPr lang="en-US" dirty="0" smtClean="0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458200" cy="4495800"/>
          </a:xfrm>
        </p:spPr>
        <p:txBody>
          <a:bodyPr/>
          <a:lstStyle/>
          <a:p>
            <a:r>
              <a:rPr lang="en-US" sz="2800" dirty="0" smtClean="0">
                <a:sym typeface="Wingdings" pitchFamily="2" charset="2"/>
              </a:rPr>
              <a:t>If </a:t>
            </a:r>
            <a:r>
              <a:rPr lang="en-US" sz="2800" dirty="0" smtClean="0">
                <a:sym typeface="Wingdings" pitchFamily="2" charset="2"/>
              </a:rPr>
              <a:t>a baby is hungry, then the baby cries. If the baby is not </a:t>
            </a:r>
            <a:r>
              <a:rPr lang="en-US" sz="2800" dirty="0" smtClean="0">
                <a:sym typeface="Wingdings" pitchFamily="2" charset="2"/>
              </a:rPr>
              <a:t>angry, </a:t>
            </a:r>
            <a:r>
              <a:rPr lang="en-US" sz="2800" dirty="0" smtClean="0">
                <a:sym typeface="Wingdings" pitchFamily="2" charset="2"/>
              </a:rPr>
              <a:t>then he does not cry. If a baby is </a:t>
            </a:r>
            <a:r>
              <a:rPr lang="en-US" sz="2800" dirty="0" smtClean="0">
                <a:sym typeface="Wingdings" pitchFamily="2" charset="2"/>
              </a:rPr>
              <a:t>angry, </a:t>
            </a:r>
            <a:r>
              <a:rPr lang="en-US" sz="2800" dirty="0" smtClean="0">
                <a:sym typeface="Wingdings" pitchFamily="2" charset="2"/>
              </a:rPr>
              <a:t>then he has a red face. Therefore, if a baby is hungry, then he has a red face.</a:t>
            </a:r>
          </a:p>
          <a:p>
            <a:r>
              <a:rPr lang="en-US" sz="2800" dirty="0" smtClean="0">
                <a:sym typeface="Wingdings" pitchFamily="2" charset="2"/>
              </a:rPr>
              <a:t>Model this problem!!</a:t>
            </a:r>
          </a:p>
          <a:p>
            <a:r>
              <a:rPr lang="en-US" sz="2800" dirty="0" smtClean="0">
                <a:sym typeface="Wingdings" pitchFamily="2" charset="2"/>
              </a:rPr>
              <a:t>h: a baby is hungry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>
                <a:sym typeface="Wingdings" pitchFamily="2" charset="2"/>
              </a:rPr>
              <a:t>	c: a baby cries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>
                <a:sym typeface="Wingdings" pitchFamily="2" charset="2"/>
              </a:rPr>
              <a:t>	</a:t>
            </a:r>
            <a:r>
              <a:rPr lang="en-US" sz="2800" dirty="0" smtClean="0">
                <a:sym typeface="Wingdings" pitchFamily="2" charset="2"/>
              </a:rPr>
              <a:t>a: </a:t>
            </a:r>
            <a:r>
              <a:rPr lang="en-US" sz="2800" dirty="0" smtClean="0">
                <a:sym typeface="Wingdings" pitchFamily="2" charset="2"/>
              </a:rPr>
              <a:t>a baby is </a:t>
            </a:r>
            <a:r>
              <a:rPr lang="en-US" sz="2800" dirty="0" smtClean="0">
                <a:sym typeface="Wingdings" pitchFamily="2" charset="2"/>
              </a:rPr>
              <a:t>angry</a:t>
            </a:r>
            <a:endParaRPr lang="en-US" sz="2800" dirty="0" smtClean="0">
              <a:sym typeface="Wingdings" pitchFamily="2" charset="2"/>
            </a:endParaRPr>
          </a:p>
          <a:p>
            <a:pPr>
              <a:buFont typeface="Wingdings" pitchFamily="2" charset="2"/>
              <a:buNone/>
            </a:pPr>
            <a:r>
              <a:rPr lang="en-US" sz="2800" dirty="0" smtClean="0">
                <a:sym typeface="Wingdings" pitchFamily="2" charset="2"/>
              </a:rPr>
              <a:t>	r: a baby has a red face</a:t>
            </a:r>
          </a:p>
          <a:p>
            <a:endParaRPr lang="en-US" sz="2800" dirty="0" smtClean="0">
              <a:sym typeface="Wingdings" pitchFamily="2" charset="2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181600" y="4038600"/>
            <a:ext cx="3429000" cy="2000250"/>
            <a:chOff x="5181600" y="4038600"/>
            <a:chExt cx="3429000" cy="2000548"/>
          </a:xfrm>
        </p:grpSpPr>
        <p:sp>
          <p:nvSpPr>
            <p:cNvPr id="45061" name="TextBox 3"/>
            <p:cNvSpPr txBox="1">
              <a:spLocks noChangeArrowheads="1"/>
            </p:cNvSpPr>
            <p:nvPr/>
          </p:nvSpPr>
          <p:spPr bwMode="auto">
            <a:xfrm>
              <a:off x="5181600" y="4038600"/>
              <a:ext cx="3429000" cy="200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lvl="1" eaLnBrk="1" hangingPunct="1">
                <a:buFont typeface="Wingdings 2" pitchFamily="18" charset="2"/>
                <a:buNone/>
              </a:pPr>
              <a:r>
                <a:rPr lang="en-US" sz="2400" dirty="0">
                  <a:sym typeface="Wingdings" pitchFamily="2" charset="2"/>
                </a:rPr>
                <a:t>h        c</a:t>
              </a:r>
            </a:p>
            <a:p>
              <a:pPr lvl="1" eaLnBrk="1" hangingPunct="1">
                <a:buFont typeface="Wingdings 2" pitchFamily="18" charset="2"/>
                <a:buNone/>
              </a:pPr>
              <a:r>
                <a:rPr lang="en-US" sz="2400" dirty="0" smtClean="0">
                  <a:sym typeface="Wingdings" pitchFamily="2" charset="2"/>
                </a:rPr>
                <a:t>~a        </a:t>
              </a:r>
              <a:r>
                <a:rPr lang="en-US" sz="2400" dirty="0">
                  <a:sym typeface="Wingdings" pitchFamily="2" charset="2"/>
                </a:rPr>
                <a:t>~c</a:t>
              </a:r>
            </a:p>
            <a:p>
              <a:pPr lvl="1" eaLnBrk="1" hangingPunct="1">
                <a:buFont typeface="Wingdings 2" pitchFamily="18" charset="2"/>
                <a:buNone/>
              </a:pPr>
              <a:r>
                <a:rPr lang="en-US" sz="2400" dirty="0" smtClean="0">
                  <a:sym typeface="Wingdings" pitchFamily="2" charset="2"/>
                </a:rPr>
                <a:t>a        </a:t>
              </a:r>
              <a:r>
                <a:rPr lang="en-US" sz="2400" dirty="0">
                  <a:sym typeface="Wingdings" pitchFamily="2" charset="2"/>
                </a:rPr>
                <a:t>r</a:t>
              </a:r>
            </a:p>
            <a:p>
              <a:pPr lvl="1" eaLnBrk="1" hangingPunct="1">
                <a:buFont typeface="Wingdings 2" pitchFamily="18" charset="2"/>
                <a:buNone/>
              </a:pPr>
              <a:endParaRPr lang="en-US" sz="2400" dirty="0">
                <a:sym typeface="Wingdings" pitchFamily="2" charset="2"/>
              </a:endParaRPr>
            </a:p>
            <a:p>
              <a:pPr eaLnBrk="1" hangingPunct="1">
                <a:buFont typeface="Wingdings" pitchFamily="2" charset="2"/>
                <a:buNone/>
              </a:pPr>
              <a:r>
                <a:rPr lang="en-US" sz="2800" dirty="0">
                  <a:sym typeface="Wingdings" pitchFamily="2" charset="2"/>
                </a:rPr>
                <a:t>       . </a:t>
              </a:r>
              <a:r>
                <a:rPr lang="en-US" sz="2800" baseline="30000" dirty="0">
                  <a:sym typeface="Wingdings" pitchFamily="2" charset="2"/>
                </a:rPr>
                <a:t>.</a:t>
              </a:r>
              <a:r>
                <a:rPr lang="en-US" sz="2800" dirty="0">
                  <a:sym typeface="Wingdings" pitchFamily="2" charset="2"/>
                </a:rPr>
                <a:t> . h      r</a:t>
              </a:r>
              <a:endParaRPr 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6781800" y="5791461"/>
              <a:ext cx="4572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715000" y="5334193"/>
              <a:ext cx="16002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019800" y="4267234"/>
              <a:ext cx="4572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6248400" y="4648291"/>
              <a:ext cx="4572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6096000" y="5029348"/>
              <a:ext cx="4572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06963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deduction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Rules for conjunction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61" y="2667000"/>
            <a:ext cx="3116292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61" y="4191000"/>
            <a:ext cx="393895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9296450"/>
      </p:ext>
    </p:extLst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deduction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33600"/>
            <a:ext cx="560251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863" y="2776498"/>
            <a:ext cx="5305425" cy="2858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2697230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52400" y="1066800"/>
            <a:ext cx="8991600" cy="53340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743200" y="228600"/>
            <a:ext cx="3800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3600">
                <a:solidFill>
                  <a:srgbClr val="CC0000"/>
                </a:solidFill>
                <a:latin typeface="Verdana" pitchFamily="34" charset="0"/>
              </a:rPr>
              <a:t>The Real World</a:t>
            </a:r>
            <a:r>
              <a:rPr lang="en-US" sz="4000">
                <a:solidFill>
                  <a:schemeClr val="tx2"/>
                </a:solidFill>
                <a:latin typeface="Times" charset="0"/>
              </a:rPr>
              <a:t> 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81000" y="3595688"/>
            <a:ext cx="1112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800" b="1" i="1" dirty="0">
                <a:latin typeface="Times New Roman" pitchFamily="18" charset="0"/>
              </a:rPr>
              <a:t>Model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524000" y="4191000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000">
                <a:solidFill>
                  <a:srgbClr val="663300"/>
                </a:solidFill>
                <a:latin typeface="Times New Roman" pitchFamily="18" charset="0"/>
              </a:rPr>
              <a:t>Sentences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6754813" y="4114800"/>
            <a:ext cx="1101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000">
                <a:solidFill>
                  <a:srgbClr val="663300"/>
                </a:solidFill>
                <a:latin typeface="Times New Roman" pitchFamily="18" charset="0"/>
              </a:rPr>
              <a:t>Sentence</a:t>
            </a:r>
          </a:p>
        </p:txBody>
      </p:sp>
      <p:sp>
        <p:nvSpPr>
          <p:cNvPr id="10247" name="AutoShape 7"/>
          <p:cNvSpPr>
            <a:spLocks noChangeArrowheads="1"/>
          </p:cNvSpPr>
          <p:nvPr/>
        </p:nvSpPr>
        <p:spPr bwMode="auto">
          <a:xfrm>
            <a:off x="4495800" y="1662113"/>
            <a:ext cx="2667000" cy="485775"/>
          </a:xfrm>
          <a:prstGeom prst="rightArrow">
            <a:avLst>
              <a:gd name="adj1" fmla="val 50000"/>
              <a:gd name="adj2" fmla="val 137255"/>
            </a:avLst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Follows</a:t>
            </a:r>
          </a:p>
        </p:txBody>
      </p:sp>
      <p:sp>
        <p:nvSpPr>
          <p:cNvPr id="10248" name="AutoShape 8"/>
          <p:cNvSpPr>
            <a:spLocks noChangeArrowheads="1"/>
          </p:cNvSpPr>
          <p:nvPr/>
        </p:nvSpPr>
        <p:spPr bwMode="auto">
          <a:xfrm>
            <a:off x="1676400" y="3810000"/>
            <a:ext cx="381000" cy="381000"/>
          </a:xfrm>
          <a:prstGeom prst="cube">
            <a:avLst>
              <a:gd name="adj" fmla="val 25000"/>
            </a:avLst>
          </a:prstGeom>
          <a:solidFill>
            <a:srgbClr val="66330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0249" name="AutoShape 9"/>
          <p:cNvSpPr>
            <a:spLocks noChangeArrowheads="1"/>
          </p:cNvSpPr>
          <p:nvPr/>
        </p:nvSpPr>
        <p:spPr bwMode="auto">
          <a:xfrm>
            <a:off x="2514600" y="3962400"/>
            <a:ext cx="381000" cy="381000"/>
          </a:xfrm>
          <a:prstGeom prst="cube">
            <a:avLst>
              <a:gd name="adj" fmla="val 25000"/>
            </a:avLst>
          </a:prstGeom>
          <a:solidFill>
            <a:srgbClr val="66330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0250" name="AutoShape 10"/>
          <p:cNvSpPr>
            <a:spLocks noChangeArrowheads="1"/>
          </p:cNvSpPr>
          <p:nvPr/>
        </p:nvSpPr>
        <p:spPr bwMode="auto">
          <a:xfrm>
            <a:off x="1752600" y="3200400"/>
            <a:ext cx="381000" cy="381000"/>
          </a:xfrm>
          <a:prstGeom prst="cube">
            <a:avLst>
              <a:gd name="adj" fmla="val 25000"/>
            </a:avLst>
          </a:prstGeom>
          <a:solidFill>
            <a:srgbClr val="66330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0251" name="AutoShape 11"/>
          <p:cNvSpPr>
            <a:spLocks noChangeArrowheads="1"/>
          </p:cNvSpPr>
          <p:nvPr/>
        </p:nvSpPr>
        <p:spPr bwMode="auto">
          <a:xfrm>
            <a:off x="2590800" y="3200400"/>
            <a:ext cx="381000" cy="381000"/>
          </a:xfrm>
          <a:prstGeom prst="cube">
            <a:avLst>
              <a:gd name="adj" fmla="val 25000"/>
            </a:avLst>
          </a:prstGeom>
          <a:solidFill>
            <a:srgbClr val="66330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pic>
        <p:nvPicPr>
          <p:cNvPr id="10252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204913"/>
            <a:ext cx="152400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3" name="AutoShape 13"/>
          <p:cNvSpPr>
            <a:spLocks noChangeArrowheads="1"/>
          </p:cNvSpPr>
          <p:nvPr/>
        </p:nvSpPr>
        <p:spPr bwMode="auto">
          <a:xfrm>
            <a:off x="3733800" y="3505200"/>
            <a:ext cx="2667000" cy="485775"/>
          </a:xfrm>
          <a:prstGeom prst="rightArrow">
            <a:avLst>
              <a:gd name="adj1" fmla="val 50000"/>
              <a:gd name="adj2" fmla="val 137255"/>
            </a:avLst>
          </a:prstGeom>
          <a:solidFill>
            <a:srgbClr val="66330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Entails</a:t>
            </a:r>
          </a:p>
        </p:txBody>
      </p:sp>
      <p:sp>
        <p:nvSpPr>
          <p:cNvPr id="10254" name="AutoShape 14"/>
          <p:cNvSpPr>
            <a:spLocks noChangeArrowheads="1"/>
          </p:cNvSpPr>
          <p:nvPr/>
        </p:nvSpPr>
        <p:spPr bwMode="auto">
          <a:xfrm>
            <a:off x="3733800" y="5334000"/>
            <a:ext cx="2667000" cy="485775"/>
          </a:xfrm>
          <a:prstGeom prst="rightArrow">
            <a:avLst>
              <a:gd name="adj1" fmla="val 50000"/>
              <a:gd name="adj2" fmla="val 137255"/>
            </a:avLst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Derives</a:t>
            </a:r>
          </a:p>
        </p:txBody>
      </p:sp>
      <p:sp>
        <p:nvSpPr>
          <p:cNvPr id="10255" name="AutoShape 15"/>
          <p:cNvSpPr>
            <a:spLocks noChangeArrowheads="1"/>
          </p:cNvSpPr>
          <p:nvPr/>
        </p:nvSpPr>
        <p:spPr bwMode="auto">
          <a:xfrm>
            <a:off x="7115175" y="3505200"/>
            <a:ext cx="381000" cy="381000"/>
          </a:xfrm>
          <a:prstGeom prst="cube">
            <a:avLst>
              <a:gd name="adj" fmla="val 25000"/>
            </a:avLst>
          </a:prstGeom>
          <a:solidFill>
            <a:srgbClr val="66330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grpSp>
        <p:nvGrpSpPr>
          <p:cNvPr id="10256" name="Group 16"/>
          <p:cNvGrpSpPr>
            <a:grpSpLocks/>
          </p:cNvGrpSpPr>
          <p:nvPr/>
        </p:nvGrpSpPr>
        <p:grpSpPr bwMode="auto">
          <a:xfrm>
            <a:off x="0" y="914400"/>
            <a:ext cx="4438650" cy="2133600"/>
            <a:chOff x="389" y="480"/>
            <a:chExt cx="2796" cy="1344"/>
          </a:xfrm>
        </p:grpSpPr>
        <p:pic>
          <p:nvPicPr>
            <p:cNvPr id="10287" name="Picture 1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816"/>
              <a:ext cx="2705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8" name="Picture 1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720"/>
              <a:ext cx="770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9" name="Picture 1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8" y="480"/>
              <a:ext cx="597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0" name="Picture 2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" y="1008"/>
              <a:ext cx="955" cy="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1" name="Picture 2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1344"/>
              <a:ext cx="770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257" name="Group 22"/>
          <p:cNvGrpSpPr>
            <a:grpSpLocks/>
          </p:cNvGrpSpPr>
          <p:nvPr/>
        </p:nvGrpSpPr>
        <p:grpSpPr bwMode="auto">
          <a:xfrm>
            <a:off x="8288338" y="4267200"/>
            <a:ext cx="550862" cy="914400"/>
            <a:chOff x="5221" y="2688"/>
            <a:chExt cx="347" cy="576"/>
          </a:xfrm>
        </p:grpSpPr>
        <p:sp>
          <p:nvSpPr>
            <p:cNvPr id="10285" name="Text Box 23"/>
            <p:cNvSpPr txBox="1">
              <a:spLocks noChangeArrowheads="1"/>
            </p:cNvSpPr>
            <p:nvPr/>
          </p:nvSpPr>
          <p:spPr bwMode="auto">
            <a:xfrm rot="16200000" flipV="1">
              <a:off x="5075" y="2851"/>
              <a:ext cx="5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sz="2000" i="1" dirty="0">
                  <a:latin typeface="Times New Roman" pitchFamily="18" charset="0"/>
                </a:rPr>
                <a:t>Syntax</a:t>
              </a:r>
            </a:p>
          </p:txBody>
        </p:sp>
        <p:sp>
          <p:nvSpPr>
            <p:cNvPr id="10286" name="AutoShape 24"/>
            <p:cNvSpPr>
              <a:spLocks noChangeArrowheads="1"/>
            </p:cNvSpPr>
            <p:nvPr/>
          </p:nvSpPr>
          <p:spPr bwMode="auto">
            <a:xfrm flipH="1">
              <a:off x="5424" y="2688"/>
              <a:ext cx="144" cy="576"/>
            </a:xfrm>
            <a:prstGeom prst="upDownArrow">
              <a:avLst>
                <a:gd name="adj1" fmla="val 50000"/>
                <a:gd name="adj2" fmla="val 80000"/>
              </a:avLst>
            </a:prstGeom>
            <a:gradFill rotWithShape="0">
              <a:gsLst>
                <a:gs pos="0">
                  <a:srgbClr val="FF3399"/>
                </a:gs>
                <a:gs pos="100000">
                  <a:srgbClr val="FF9933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0258" name="Group 25"/>
          <p:cNvGrpSpPr>
            <a:grpSpLocks/>
          </p:cNvGrpSpPr>
          <p:nvPr/>
        </p:nvGrpSpPr>
        <p:grpSpPr bwMode="auto">
          <a:xfrm flipV="1">
            <a:off x="304800" y="2362200"/>
            <a:ext cx="549275" cy="1214438"/>
            <a:chOff x="1680" y="1635"/>
            <a:chExt cx="346" cy="765"/>
          </a:xfrm>
        </p:grpSpPr>
        <p:sp>
          <p:nvSpPr>
            <p:cNvPr id="10283" name="Text Box 26"/>
            <p:cNvSpPr txBox="1">
              <a:spLocks noChangeArrowheads="1"/>
            </p:cNvSpPr>
            <p:nvPr/>
          </p:nvSpPr>
          <p:spPr bwMode="auto">
            <a:xfrm rot="5400000" flipH="1" flipV="1">
              <a:off x="1518" y="1893"/>
              <a:ext cx="7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sz="2000" i="1" dirty="0">
                  <a:latin typeface="Times New Roman" pitchFamily="18" charset="0"/>
                </a:rPr>
                <a:t>Semantics</a:t>
              </a:r>
            </a:p>
          </p:txBody>
        </p:sp>
        <p:sp>
          <p:nvSpPr>
            <p:cNvPr id="10284" name="AutoShape 27"/>
            <p:cNvSpPr>
              <a:spLocks noChangeArrowheads="1"/>
            </p:cNvSpPr>
            <p:nvPr/>
          </p:nvSpPr>
          <p:spPr bwMode="auto">
            <a:xfrm>
              <a:off x="1680" y="1730"/>
              <a:ext cx="144" cy="576"/>
            </a:xfrm>
            <a:prstGeom prst="upDownArrow">
              <a:avLst>
                <a:gd name="adj1" fmla="val 50000"/>
                <a:gd name="adj2" fmla="val 80000"/>
              </a:avLst>
            </a:prstGeom>
            <a:gradFill rotWithShape="0">
              <a:gsLst>
                <a:gs pos="0">
                  <a:srgbClr val="FF9933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</p:grpSp>
      <p:cxnSp>
        <p:nvCxnSpPr>
          <p:cNvPr id="10259" name="AutoShape 28"/>
          <p:cNvCxnSpPr>
            <a:cxnSpLocks noChangeShapeType="1"/>
            <a:stCxn id="10250" idx="3"/>
            <a:endCxn id="10248" idx="0"/>
          </p:cNvCxnSpPr>
          <p:nvPr/>
        </p:nvCxnSpPr>
        <p:spPr bwMode="auto">
          <a:xfrm>
            <a:off x="1895475" y="3581400"/>
            <a:ext cx="19050" cy="228600"/>
          </a:xfrm>
          <a:prstGeom prst="straightConnector1">
            <a:avLst/>
          </a:prstGeom>
          <a:noFill/>
          <a:ln w="1270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0" name="AutoShape 29"/>
          <p:cNvCxnSpPr>
            <a:cxnSpLocks noChangeShapeType="1"/>
            <a:stCxn id="10249" idx="2"/>
            <a:endCxn id="10248" idx="5"/>
          </p:cNvCxnSpPr>
          <p:nvPr/>
        </p:nvCxnSpPr>
        <p:spPr bwMode="auto">
          <a:xfrm flipH="1" flipV="1">
            <a:off x="2057400" y="3952875"/>
            <a:ext cx="457200" cy="247650"/>
          </a:xfrm>
          <a:prstGeom prst="straightConnector1">
            <a:avLst/>
          </a:prstGeom>
          <a:noFill/>
          <a:ln w="1270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1" name="AutoShape 30"/>
          <p:cNvCxnSpPr>
            <a:cxnSpLocks noChangeShapeType="1"/>
            <a:stCxn id="10251" idx="3"/>
            <a:endCxn id="10249" idx="0"/>
          </p:cNvCxnSpPr>
          <p:nvPr/>
        </p:nvCxnSpPr>
        <p:spPr bwMode="auto">
          <a:xfrm>
            <a:off x="2733675" y="3581400"/>
            <a:ext cx="19050" cy="381000"/>
          </a:xfrm>
          <a:prstGeom prst="straightConnector1">
            <a:avLst/>
          </a:prstGeom>
          <a:noFill/>
          <a:ln w="1270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2" name="AutoShape 31"/>
          <p:cNvCxnSpPr>
            <a:cxnSpLocks noChangeShapeType="1"/>
            <a:stCxn id="10251" idx="2"/>
            <a:endCxn id="10250" idx="5"/>
          </p:cNvCxnSpPr>
          <p:nvPr/>
        </p:nvCxnSpPr>
        <p:spPr bwMode="auto">
          <a:xfrm flipH="1" flipV="1">
            <a:off x="2133600" y="3343275"/>
            <a:ext cx="457200" cy="95250"/>
          </a:xfrm>
          <a:prstGeom prst="straightConnector1">
            <a:avLst/>
          </a:prstGeom>
          <a:noFill/>
          <a:ln w="1270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3" name="AutoShape 32"/>
          <p:cNvCxnSpPr>
            <a:cxnSpLocks noChangeShapeType="1"/>
            <a:stCxn id="10251" idx="3"/>
            <a:endCxn id="10248" idx="5"/>
          </p:cNvCxnSpPr>
          <p:nvPr/>
        </p:nvCxnSpPr>
        <p:spPr bwMode="auto">
          <a:xfrm flipH="1">
            <a:off x="2057400" y="3581400"/>
            <a:ext cx="676275" cy="371475"/>
          </a:xfrm>
          <a:prstGeom prst="straightConnector1">
            <a:avLst/>
          </a:prstGeom>
          <a:noFill/>
          <a:ln w="1270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4" name="Text Box 33"/>
          <p:cNvSpPr txBox="1">
            <a:spLocks noChangeArrowheads="1"/>
          </p:cNvSpPr>
          <p:nvPr/>
        </p:nvSpPr>
        <p:spPr bwMode="auto">
          <a:xfrm>
            <a:off x="0" y="5257800"/>
            <a:ext cx="1409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800" b="1" i="1" dirty="0">
                <a:latin typeface="Times New Roman" pitchFamily="18" charset="0"/>
              </a:rPr>
              <a:t>Symbols</a:t>
            </a:r>
          </a:p>
        </p:txBody>
      </p:sp>
      <p:sp>
        <p:nvSpPr>
          <p:cNvPr id="10265" name="Text Box 34"/>
          <p:cNvSpPr txBox="1">
            <a:spLocks noChangeArrowheads="1"/>
          </p:cNvSpPr>
          <p:nvPr/>
        </p:nvSpPr>
        <p:spPr bwMode="auto">
          <a:xfrm>
            <a:off x="1447800" y="6096000"/>
            <a:ext cx="1757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000">
                <a:solidFill>
                  <a:srgbClr val="663300"/>
                </a:solidFill>
                <a:latin typeface="Times New Roman" pitchFamily="18" charset="0"/>
              </a:rPr>
              <a:t>Symbol Strings</a:t>
            </a:r>
          </a:p>
        </p:txBody>
      </p:sp>
      <p:sp>
        <p:nvSpPr>
          <p:cNvPr id="10266" name="Rectangle 35"/>
          <p:cNvSpPr>
            <a:spLocks noChangeArrowheads="1"/>
          </p:cNvSpPr>
          <p:nvPr/>
        </p:nvSpPr>
        <p:spPr bwMode="auto">
          <a:xfrm>
            <a:off x="1600200" y="5562600"/>
            <a:ext cx="381000" cy="381000"/>
          </a:xfrm>
          <a:prstGeom prst="rect">
            <a:avLst/>
          </a:prstGeom>
          <a:noFill/>
          <a:ln w="76200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0267" name="Rectangle 36"/>
          <p:cNvSpPr>
            <a:spLocks noChangeArrowheads="1"/>
          </p:cNvSpPr>
          <p:nvPr/>
        </p:nvSpPr>
        <p:spPr bwMode="auto">
          <a:xfrm>
            <a:off x="2438400" y="5715000"/>
            <a:ext cx="381000" cy="381000"/>
          </a:xfrm>
          <a:prstGeom prst="rect">
            <a:avLst/>
          </a:prstGeom>
          <a:noFill/>
          <a:ln w="76200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0268" name="Rectangle 37"/>
          <p:cNvSpPr>
            <a:spLocks noChangeArrowheads="1"/>
          </p:cNvSpPr>
          <p:nvPr/>
        </p:nvSpPr>
        <p:spPr bwMode="auto">
          <a:xfrm>
            <a:off x="1676400" y="4953000"/>
            <a:ext cx="381000" cy="381000"/>
          </a:xfrm>
          <a:prstGeom prst="rect">
            <a:avLst/>
          </a:prstGeom>
          <a:noFill/>
          <a:ln w="76200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0269" name="Rectangle 38"/>
          <p:cNvSpPr>
            <a:spLocks noChangeArrowheads="1"/>
          </p:cNvSpPr>
          <p:nvPr/>
        </p:nvSpPr>
        <p:spPr bwMode="auto">
          <a:xfrm>
            <a:off x="2514600" y="4953000"/>
            <a:ext cx="381000" cy="381000"/>
          </a:xfrm>
          <a:prstGeom prst="rect">
            <a:avLst/>
          </a:prstGeom>
          <a:noFill/>
          <a:ln w="76200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cxnSp>
        <p:nvCxnSpPr>
          <p:cNvPr id="10270" name="AutoShape 39"/>
          <p:cNvCxnSpPr>
            <a:cxnSpLocks noChangeShapeType="1"/>
            <a:stCxn id="10268" idx="2"/>
            <a:endCxn id="10266" idx="0"/>
          </p:cNvCxnSpPr>
          <p:nvPr/>
        </p:nvCxnSpPr>
        <p:spPr bwMode="auto">
          <a:xfrm flipH="1">
            <a:off x="1790700" y="5372100"/>
            <a:ext cx="76200" cy="152400"/>
          </a:xfrm>
          <a:prstGeom prst="straightConnector1">
            <a:avLst/>
          </a:prstGeom>
          <a:noFill/>
          <a:ln w="1270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1" name="AutoShape 40"/>
          <p:cNvCxnSpPr>
            <a:cxnSpLocks noChangeShapeType="1"/>
            <a:stCxn id="10267" idx="1"/>
            <a:endCxn id="10266" idx="3"/>
          </p:cNvCxnSpPr>
          <p:nvPr/>
        </p:nvCxnSpPr>
        <p:spPr bwMode="auto">
          <a:xfrm flipH="1" flipV="1">
            <a:off x="2019300" y="5753100"/>
            <a:ext cx="381000" cy="152400"/>
          </a:xfrm>
          <a:prstGeom prst="straightConnector1">
            <a:avLst/>
          </a:prstGeom>
          <a:noFill/>
          <a:ln w="1270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2" name="AutoShape 41"/>
          <p:cNvCxnSpPr>
            <a:cxnSpLocks noChangeShapeType="1"/>
            <a:stCxn id="10269" idx="2"/>
            <a:endCxn id="10267" idx="0"/>
          </p:cNvCxnSpPr>
          <p:nvPr/>
        </p:nvCxnSpPr>
        <p:spPr bwMode="auto">
          <a:xfrm flipH="1">
            <a:off x="2628900" y="5372100"/>
            <a:ext cx="76200" cy="304800"/>
          </a:xfrm>
          <a:prstGeom prst="straightConnector1">
            <a:avLst/>
          </a:prstGeom>
          <a:noFill/>
          <a:ln w="1270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3" name="AutoShape 42"/>
          <p:cNvCxnSpPr>
            <a:cxnSpLocks noChangeShapeType="1"/>
            <a:stCxn id="10269" idx="1"/>
            <a:endCxn id="10268" idx="3"/>
          </p:cNvCxnSpPr>
          <p:nvPr/>
        </p:nvCxnSpPr>
        <p:spPr bwMode="auto">
          <a:xfrm flipH="1">
            <a:off x="2095500" y="5143500"/>
            <a:ext cx="381000" cy="0"/>
          </a:xfrm>
          <a:prstGeom prst="straightConnector1">
            <a:avLst/>
          </a:prstGeom>
          <a:noFill/>
          <a:ln w="1270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4" name="AutoShape 43"/>
          <p:cNvCxnSpPr>
            <a:cxnSpLocks noChangeShapeType="1"/>
            <a:stCxn id="10269" idx="2"/>
            <a:endCxn id="10266" idx="3"/>
          </p:cNvCxnSpPr>
          <p:nvPr/>
        </p:nvCxnSpPr>
        <p:spPr bwMode="auto">
          <a:xfrm flipH="1">
            <a:off x="2019300" y="5372100"/>
            <a:ext cx="685800" cy="381000"/>
          </a:xfrm>
          <a:prstGeom prst="straightConnector1">
            <a:avLst/>
          </a:prstGeom>
          <a:noFill/>
          <a:ln w="1270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5" name="Text Box 44"/>
          <p:cNvSpPr txBox="1">
            <a:spLocks noChangeArrowheads="1"/>
          </p:cNvSpPr>
          <p:nvPr/>
        </p:nvSpPr>
        <p:spPr bwMode="auto">
          <a:xfrm>
            <a:off x="6477000" y="5851525"/>
            <a:ext cx="1658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000">
                <a:solidFill>
                  <a:srgbClr val="663300"/>
                </a:solidFill>
                <a:latin typeface="Times New Roman" pitchFamily="18" charset="0"/>
              </a:rPr>
              <a:t>Symbol String</a:t>
            </a:r>
          </a:p>
        </p:txBody>
      </p:sp>
      <p:sp>
        <p:nvSpPr>
          <p:cNvPr id="10276" name="Rectangle 45"/>
          <p:cNvSpPr>
            <a:spLocks noChangeArrowheads="1"/>
          </p:cNvSpPr>
          <p:nvPr/>
        </p:nvSpPr>
        <p:spPr bwMode="auto">
          <a:xfrm>
            <a:off x="7115175" y="5241925"/>
            <a:ext cx="381000" cy="381000"/>
          </a:xfrm>
          <a:prstGeom prst="rect">
            <a:avLst/>
          </a:prstGeom>
          <a:noFill/>
          <a:ln w="76200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grpSp>
        <p:nvGrpSpPr>
          <p:cNvPr id="10277" name="Group 46"/>
          <p:cNvGrpSpPr>
            <a:grpSpLocks/>
          </p:cNvGrpSpPr>
          <p:nvPr/>
        </p:nvGrpSpPr>
        <p:grpSpPr bwMode="auto">
          <a:xfrm flipH="1">
            <a:off x="8305800" y="2438400"/>
            <a:ext cx="549275" cy="1214438"/>
            <a:chOff x="1680" y="1635"/>
            <a:chExt cx="346" cy="765"/>
          </a:xfrm>
        </p:grpSpPr>
        <p:sp>
          <p:nvSpPr>
            <p:cNvPr id="10281" name="Text Box 47"/>
            <p:cNvSpPr txBox="1">
              <a:spLocks noChangeArrowheads="1"/>
            </p:cNvSpPr>
            <p:nvPr/>
          </p:nvSpPr>
          <p:spPr bwMode="auto">
            <a:xfrm rot="5400000" flipH="1" flipV="1">
              <a:off x="1518" y="1893"/>
              <a:ext cx="7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sz="2000" i="1" dirty="0">
                  <a:latin typeface="Times New Roman" pitchFamily="18" charset="0"/>
                </a:rPr>
                <a:t>Semantics</a:t>
              </a:r>
            </a:p>
          </p:txBody>
        </p:sp>
        <p:sp>
          <p:nvSpPr>
            <p:cNvPr id="10282" name="AutoShape 48"/>
            <p:cNvSpPr>
              <a:spLocks noChangeArrowheads="1"/>
            </p:cNvSpPr>
            <p:nvPr/>
          </p:nvSpPr>
          <p:spPr bwMode="auto">
            <a:xfrm>
              <a:off x="1680" y="1730"/>
              <a:ext cx="144" cy="576"/>
            </a:xfrm>
            <a:prstGeom prst="upDownArrow">
              <a:avLst>
                <a:gd name="adj1" fmla="val 50000"/>
                <a:gd name="adj2" fmla="val 80000"/>
              </a:avLst>
            </a:prstGeom>
            <a:gradFill rotWithShape="0">
              <a:gsLst>
                <a:gs pos="0">
                  <a:srgbClr val="FF9933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0278" name="Group 49"/>
          <p:cNvGrpSpPr>
            <a:grpSpLocks/>
          </p:cNvGrpSpPr>
          <p:nvPr/>
        </p:nvGrpSpPr>
        <p:grpSpPr bwMode="auto">
          <a:xfrm>
            <a:off x="288925" y="4265613"/>
            <a:ext cx="549275" cy="914400"/>
            <a:chOff x="182" y="2687"/>
            <a:chExt cx="346" cy="576"/>
          </a:xfrm>
        </p:grpSpPr>
        <p:sp>
          <p:nvSpPr>
            <p:cNvPr id="10279" name="Text Box 50"/>
            <p:cNvSpPr txBox="1">
              <a:spLocks noChangeArrowheads="1"/>
            </p:cNvSpPr>
            <p:nvPr/>
          </p:nvSpPr>
          <p:spPr bwMode="auto">
            <a:xfrm rot="16200000" flipH="1">
              <a:off x="132" y="2850"/>
              <a:ext cx="5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sz="2000" i="1" dirty="0">
                  <a:latin typeface="Times New Roman" pitchFamily="18" charset="0"/>
                </a:rPr>
                <a:t>Syntax</a:t>
              </a:r>
            </a:p>
          </p:txBody>
        </p:sp>
        <p:sp>
          <p:nvSpPr>
            <p:cNvPr id="10280" name="AutoShape 51"/>
            <p:cNvSpPr>
              <a:spLocks noChangeArrowheads="1"/>
            </p:cNvSpPr>
            <p:nvPr/>
          </p:nvSpPr>
          <p:spPr bwMode="auto">
            <a:xfrm flipV="1">
              <a:off x="182" y="2687"/>
              <a:ext cx="144" cy="576"/>
            </a:xfrm>
            <a:prstGeom prst="upDownArrow">
              <a:avLst>
                <a:gd name="adj1" fmla="val 50000"/>
                <a:gd name="adj2" fmla="val 80000"/>
              </a:avLst>
            </a:prstGeom>
            <a:gradFill rotWithShape="0">
              <a:gsLst>
                <a:gs pos="0">
                  <a:srgbClr val="FF3399"/>
                </a:gs>
                <a:gs pos="100000">
                  <a:srgbClr val="FF9933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eaLnBrk="0" hangingPunct="0"/>
              <a:endParaRPr lang="en-US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3107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deduction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 of double negation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76600"/>
            <a:ext cx="4586778" cy="1248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1307378"/>
      </p:ext>
    </p:extLst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deduction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2133600"/>
            <a:ext cx="677487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599" y="2772697"/>
            <a:ext cx="5002213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5072025"/>
      </p:ext>
    </p:extLst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deduction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 for eliminating implication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743200"/>
            <a:ext cx="3870664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4343400"/>
            <a:ext cx="4343400" cy="1526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863635"/>
      </p:ext>
    </p:extLst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deduction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3599"/>
            <a:ext cx="5562600" cy="1387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508624"/>
            <a:ext cx="5638800" cy="3168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0650659"/>
      </p:ext>
    </p:extLst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deduction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 for implies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3200"/>
            <a:ext cx="2590800" cy="2828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2895600"/>
            <a:ext cx="6028825" cy="2676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665054"/>
      </p:ext>
    </p:extLst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deduction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96294"/>
            <a:ext cx="6532612" cy="3266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5371815"/>
      </p:ext>
    </p:extLst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deduction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09800"/>
            <a:ext cx="5867400" cy="4484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997115"/>
      </p:ext>
    </p:extLst>
  </p:cSld>
  <p:clrMapOvr>
    <a:masterClrMapping/>
  </p:clrMapOvr>
  <p:transition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deduction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 for Disjunction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95600"/>
            <a:ext cx="5201979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0565411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04800" y="1295400"/>
            <a:ext cx="8534400" cy="3958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 b="1" dirty="0">
                <a:latin typeface="Verdana" pitchFamily="34" charset="0"/>
              </a:rPr>
              <a:t>Propositional Logic is the logic of compound statements built from simpler statements using Boolean connectives.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200" dirty="0">
              <a:latin typeface="Verdana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 </a:t>
            </a:r>
            <a:r>
              <a:rPr lang="en-US" sz="2200" dirty="0" smtClean="0">
                <a:latin typeface="Verdana" pitchFamily="34" charset="0"/>
              </a:rPr>
              <a:t>Basic Applications</a:t>
            </a:r>
            <a:r>
              <a:rPr lang="en-US" sz="2200" dirty="0">
                <a:latin typeface="Verdana" pitchFamily="34" charset="0"/>
              </a:rPr>
              <a:t>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200" dirty="0">
              <a:latin typeface="Verdana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rgbClr val="5F5F5F"/>
              </a:buClr>
              <a:buSzPct val="75000"/>
              <a:buFont typeface="Wingdings" pitchFamily="2" charset="2"/>
              <a:buChar char="Ø"/>
            </a:pPr>
            <a:r>
              <a:rPr lang="en-US" sz="2200" dirty="0">
                <a:latin typeface="Verdana" pitchFamily="34" charset="0"/>
              </a:rPr>
              <a:t> Design of digital electronic circuits.</a:t>
            </a:r>
          </a:p>
          <a:p>
            <a:pPr lvl="1" eaLnBrk="1" hangingPunct="1">
              <a:spcBef>
                <a:spcPct val="20000"/>
              </a:spcBef>
              <a:buClr>
                <a:srgbClr val="5F5F5F"/>
              </a:buClr>
              <a:buSzPct val="75000"/>
              <a:buFont typeface="Wingdings" pitchFamily="2" charset="2"/>
              <a:buChar char="Ø"/>
            </a:pPr>
            <a:endParaRPr lang="en-US" sz="2200" dirty="0">
              <a:latin typeface="Verdana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rgbClr val="5F5F5F"/>
              </a:buClr>
              <a:buSzPct val="75000"/>
              <a:buFont typeface="Wingdings" pitchFamily="2" charset="2"/>
              <a:buChar char="Ø"/>
            </a:pPr>
            <a:r>
              <a:rPr lang="en-US" sz="2200" dirty="0">
                <a:latin typeface="Verdana" pitchFamily="34" charset="0"/>
              </a:rPr>
              <a:t> Expressing conditions in programs.</a:t>
            </a:r>
          </a:p>
          <a:p>
            <a:pPr lvl="1" eaLnBrk="1" hangingPunct="1">
              <a:spcBef>
                <a:spcPct val="20000"/>
              </a:spcBef>
              <a:buClr>
                <a:srgbClr val="5F5F5F"/>
              </a:buClr>
              <a:buSzPct val="75000"/>
              <a:buFont typeface="Wingdings" pitchFamily="2" charset="2"/>
              <a:buChar char="Ø"/>
            </a:pPr>
            <a:endParaRPr lang="en-US" sz="2200" dirty="0">
              <a:latin typeface="Verdana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rgbClr val="5F5F5F"/>
              </a:buClr>
              <a:buSzPct val="75000"/>
              <a:buFont typeface="Wingdings" pitchFamily="2" charset="2"/>
              <a:buChar char="Ø"/>
            </a:pPr>
            <a:r>
              <a:rPr lang="en-US" sz="2200" dirty="0">
                <a:latin typeface="Verdana" pitchFamily="34" charset="0"/>
              </a:rPr>
              <a:t> Queries to databases &amp; search engines.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28600" y="654050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Propositional Logic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274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04800" y="1295400"/>
            <a:ext cx="8534400" cy="5336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 b="1" dirty="0">
                <a:latin typeface="Verdana" pitchFamily="34" charset="0"/>
              </a:rPr>
              <a:t> A proposition (p, q, r, …) is simply a statement (i.e., a declarative sentence) with a definite meaning, having a truth value that’s either true (T) or false (F) (never both, neither, or somewhere in between).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 b="1" dirty="0">
                <a:latin typeface="Verdana" pitchFamily="34" charset="0"/>
              </a:rPr>
              <a:t>        [In probability theory, we assign degrees of certainty to propositions.] i.e.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000" b="1" dirty="0">
              <a:latin typeface="Verdana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8181FF"/>
              </a:buClr>
              <a:buSzPct val="75000"/>
              <a:buFont typeface="Wingdings" pitchFamily="2" charset="2"/>
              <a:buChar char="Ø"/>
            </a:pPr>
            <a:r>
              <a:rPr lang="en-US" sz="2200" dirty="0">
                <a:latin typeface="Verdana" pitchFamily="34" charset="0"/>
              </a:rPr>
              <a:t>“It is raining.”  (Given a situation.)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8181FF"/>
              </a:buClr>
              <a:buSzPct val="75000"/>
              <a:buFont typeface="Wingdings" pitchFamily="2" charset="2"/>
              <a:buChar char="Ø"/>
            </a:pPr>
            <a:r>
              <a:rPr lang="en-US" sz="2200" dirty="0">
                <a:latin typeface="Verdana" pitchFamily="34" charset="0"/>
              </a:rPr>
              <a:t>“Beijing is the capital of China.”   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8181FF"/>
              </a:buClr>
              <a:buSzPct val="75000"/>
              <a:buFont typeface="Wingdings" pitchFamily="2" charset="2"/>
              <a:buChar char="Ø"/>
            </a:pPr>
            <a:r>
              <a:rPr lang="en-US" sz="2200" dirty="0">
                <a:latin typeface="Verdana" pitchFamily="34" charset="0"/>
              </a:rPr>
              <a:t>“1 + 2 = 3”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8181FF"/>
              </a:buClr>
              <a:buSzPct val="75000"/>
              <a:buFont typeface="Wingdings" pitchFamily="2" charset="2"/>
              <a:buChar char="Ø"/>
            </a:pPr>
            <a:r>
              <a:rPr lang="en-US" sz="2200" dirty="0">
                <a:latin typeface="Verdana" pitchFamily="34" charset="0"/>
              </a:rPr>
              <a:t>“Who’s there?” 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8181FF"/>
              </a:buClr>
              <a:buSzPct val="75000"/>
              <a:buFont typeface="Wingdings" pitchFamily="2" charset="2"/>
              <a:buChar char="Ø"/>
            </a:pPr>
            <a:r>
              <a:rPr lang="en-US" sz="2200" dirty="0">
                <a:latin typeface="Verdana" pitchFamily="34" charset="0"/>
              </a:rPr>
              <a:t>Jim is a Vegetarian. 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8181FF"/>
              </a:buClr>
              <a:buSzPct val="75000"/>
              <a:buFont typeface="Wingdings" pitchFamily="2" charset="2"/>
              <a:buChar char="Ø"/>
            </a:pPr>
            <a:r>
              <a:rPr lang="en-US" sz="2200" dirty="0">
                <a:latin typeface="Verdana" pitchFamily="34" charset="0"/>
              </a:rPr>
              <a:t>It is raining.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8181FF"/>
              </a:buClr>
              <a:buSzPct val="75000"/>
              <a:buFont typeface="Wingdings" pitchFamily="2" charset="2"/>
              <a:buChar char="Ø"/>
            </a:pPr>
            <a:r>
              <a:rPr lang="en-US" sz="2200" dirty="0" err="1">
                <a:latin typeface="Verdana" pitchFamily="34" charset="0"/>
              </a:rPr>
              <a:t>Asad</a:t>
            </a:r>
            <a:r>
              <a:rPr lang="en-US" sz="2200" dirty="0">
                <a:latin typeface="Verdana" pitchFamily="34" charset="0"/>
              </a:rPr>
              <a:t> likes biscuits.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8181FF"/>
              </a:buClr>
              <a:buSzPct val="75000"/>
              <a:buFont typeface="Wingdings" pitchFamily="2" charset="2"/>
              <a:buChar char="Ø"/>
            </a:pPr>
            <a:r>
              <a:rPr lang="en-US" sz="2200" dirty="0">
                <a:latin typeface="Verdana" pitchFamily="34" charset="0"/>
              </a:rPr>
              <a:t>“Just do it!”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8181FF"/>
              </a:buClr>
              <a:buSzPct val="75000"/>
              <a:buFont typeface="Wingdings" pitchFamily="2" charset="2"/>
              <a:buChar char="Ø"/>
            </a:pPr>
            <a:r>
              <a:rPr lang="en-US" sz="2200" dirty="0">
                <a:latin typeface="Verdana" pitchFamily="34" charset="0"/>
              </a:rPr>
              <a:t>“1 + 2”</a:t>
            </a:r>
            <a:endParaRPr lang="en-US" sz="2000" b="1" dirty="0">
              <a:latin typeface="Verdana" pitchFamily="34" charset="0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0" y="654050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>
                <a:solidFill>
                  <a:srgbClr val="CC0000"/>
                </a:solidFill>
                <a:latin typeface="Verdana" pitchFamily="34" charset="0"/>
              </a:rPr>
              <a:t>Propositional Logic</a:t>
            </a:r>
          </a:p>
        </p:txBody>
      </p:sp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6705600" y="4267200"/>
            <a:ext cx="18240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</a:rPr>
              <a:t>These are not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 Propositions</a:t>
            </a:r>
          </a:p>
        </p:txBody>
      </p:sp>
      <p:sp>
        <p:nvSpPr>
          <p:cNvPr id="148485" name="Line 5"/>
          <p:cNvSpPr>
            <a:spLocks noChangeShapeType="1"/>
          </p:cNvSpPr>
          <p:nvPr/>
        </p:nvSpPr>
        <p:spPr bwMode="auto">
          <a:xfrm flipH="1">
            <a:off x="3200400" y="45339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 flipH="1">
            <a:off x="2743200" y="4851400"/>
            <a:ext cx="3962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487" name="Line 7"/>
          <p:cNvSpPr>
            <a:spLocks noChangeShapeType="1"/>
          </p:cNvSpPr>
          <p:nvPr/>
        </p:nvSpPr>
        <p:spPr bwMode="auto">
          <a:xfrm flipH="1">
            <a:off x="2162175" y="5003800"/>
            <a:ext cx="4543425" cy="1373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701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4" grpId="0" autoUpdateAnimBg="0"/>
      <p:bldP spid="148485" grpId="0" animBg="1"/>
      <p:bldP spid="148486" grpId="0" animBg="1"/>
      <p:bldP spid="14848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Truth Values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28600" y="2057400"/>
            <a:ext cx="8534400" cy="3003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Every Proposition may be associated with a truth value. 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 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In propositional logic there are two possible truth values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    that is True or False.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endParaRPr lang="en-US" sz="2200" dirty="0">
              <a:latin typeface="Verdana" pitchFamily="34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The truth value of a proposition may change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    according to when it is stated.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200" dirty="0">
              <a:latin typeface="Verdan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7921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457200" y="990600"/>
            <a:ext cx="8077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3200" dirty="0">
                <a:latin typeface="Frutiger 57Cn" charset="0"/>
              </a:rPr>
              <a:t>	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3200" dirty="0">
                <a:latin typeface="Frutiger 57Cn" charset="0"/>
              </a:rPr>
              <a:t>Representation 1			World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3200" dirty="0">
                <a:latin typeface="Frutiger 57Cn" charset="0"/>
              </a:rPr>
              <a:t>				A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3200" dirty="0">
                <a:latin typeface="Frutiger 57Cn" charset="0"/>
              </a:rPr>
              <a:t>				B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2800" dirty="0">
                <a:latin typeface="Frutiger 57Cn" charset="0"/>
              </a:rPr>
              <a:t>    ON(A,B) T</a:t>
            </a:r>
          </a:p>
          <a:p>
            <a:pPr marL="342900" indent="-342900" eaLnBrk="0" hangingPunct="0">
              <a:spcBef>
                <a:spcPct val="20000"/>
              </a:spcBef>
              <a:buFont typeface="Symbol" pitchFamily="18" charset="2"/>
              <a:buChar char="Ø"/>
            </a:pPr>
            <a:r>
              <a:rPr lang="en-US" altLang="en-US" sz="2800" dirty="0">
                <a:latin typeface="Frutiger 57Cn" charset="0"/>
              </a:rPr>
              <a:t>ON(A,B) F</a:t>
            </a:r>
          </a:p>
          <a:p>
            <a:pPr marL="342900" indent="-342900" eaLnBrk="0" hangingPunct="0">
              <a:spcBef>
                <a:spcPct val="20000"/>
              </a:spcBef>
              <a:buFont typeface="Symbol" pitchFamily="18" charset="2"/>
              <a:buChar char="Ø"/>
            </a:pPr>
            <a:endParaRPr lang="en-US" altLang="en-US" sz="2800" dirty="0">
              <a:latin typeface="Frutiger 57Cn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2800" dirty="0">
                <a:latin typeface="Frutiger 57Cn" charset="0"/>
              </a:rPr>
              <a:t>    ON(A,B)  F	</a:t>
            </a:r>
            <a:r>
              <a:rPr lang="en-US" altLang="en-US" sz="3200" dirty="0">
                <a:latin typeface="Frutiger 57Cn" charset="0"/>
              </a:rPr>
              <a:t>A</a:t>
            </a:r>
          </a:p>
          <a:p>
            <a:pPr marL="342900" indent="-342900" eaLnBrk="0" hangingPunct="0">
              <a:spcBef>
                <a:spcPct val="20000"/>
              </a:spcBef>
              <a:buFont typeface="Symbol" pitchFamily="18" charset="2"/>
              <a:buChar char="Ø"/>
            </a:pPr>
            <a:r>
              <a:rPr lang="en-US" altLang="en-US" sz="2800" dirty="0">
                <a:latin typeface="Frutiger 57Cn" charset="0"/>
              </a:rPr>
              <a:t>ON(A,B)  T 	</a:t>
            </a:r>
            <a:r>
              <a:rPr lang="en-US" altLang="en-US" sz="3200" dirty="0">
                <a:latin typeface="Frutiger 57Cn" charset="0"/>
              </a:rPr>
              <a:t>B</a:t>
            </a:r>
          </a:p>
          <a:p>
            <a:pPr marL="342900" indent="-342900" eaLnBrk="0" hangingPunct="0">
              <a:spcBef>
                <a:spcPct val="20000"/>
              </a:spcBef>
              <a:buFont typeface="Symbol" pitchFamily="18" charset="2"/>
              <a:buNone/>
            </a:pPr>
            <a:r>
              <a:rPr lang="en-US" altLang="en-US" sz="3200" dirty="0">
                <a:latin typeface="Frutiger 57Cn" charset="0"/>
              </a:rPr>
              <a:t>						</a:t>
            </a:r>
            <a:endParaRPr lang="en-US" altLang="en-US" sz="2800" dirty="0">
              <a:latin typeface="Frutiger 57Cn" charset="0"/>
            </a:endParaRP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 flipV="1">
            <a:off x="4495800" y="1524000"/>
            <a:ext cx="0" cy="49530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457200" y="4419600"/>
            <a:ext cx="411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486400" y="28194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Rectangle 6" descr="Light upward diagonal"/>
          <p:cNvSpPr>
            <a:spLocks noChangeArrowheads="1"/>
          </p:cNvSpPr>
          <p:nvPr/>
        </p:nvSpPr>
        <p:spPr bwMode="auto">
          <a:xfrm>
            <a:off x="5486400" y="3429000"/>
            <a:ext cx="609600" cy="6096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 flipV="1">
            <a:off x="3581400" y="4114800"/>
            <a:ext cx="1905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3581400" y="2514600"/>
            <a:ext cx="1905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3505200" y="3048000"/>
            <a:ext cx="1981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6" name="Freeform 10"/>
          <p:cNvSpPr>
            <a:spLocks/>
          </p:cNvSpPr>
          <p:nvPr/>
        </p:nvSpPr>
        <p:spPr bwMode="auto">
          <a:xfrm>
            <a:off x="3733800" y="3200400"/>
            <a:ext cx="3103563" cy="2492375"/>
          </a:xfrm>
          <a:custGeom>
            <a:avLst/>
            <a:gdLst>
              <a:gd name="T0" fmla="*/ 0 w 1955"/>
              <a:gd name="T1" fmla="*/ 2492375 h 1570"/>
              <a:gd name="T2" fmla="*/ 3000376 w 1955"/>
              <a:gd name="T3" fmla="*/ 1792288 h 1570"/>
              <a:gd name="T4" fmla="*/ 3103563 w 1955"/>
              <a:gd name="T5" fmla="*/ 1392237 h 1570"/>
              <a:gd name="T6" fmla="*/ 3040063 w 1955"/>
              <a:gd name="T7" fmla="*/ 993775 h 1570"/>
              <a:gd name="T8" fmla="*/ 2420938 w 1955"/>
              <a:gd name="T9" fmla="*/ 0 h 1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55"/>
              <a:gd name="T16" fmla="*/ 0 h 1570"/>
              <a:gd name="T17" fmla="*/ 1955 w 1955"/>
              <a:gd name="T18" fmla="*/ 1570 h 1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55" h="1570">
                <a:moveTo>
                  <a:pt x="0" y="1570"/>
                </a:moveTo>
                <a:lnTo>
                  <a:pt x="1890" y="1129"/>
                </a:lnTo>
                <a:lnTo>
                  <a:pt x="1955" y="877"/>
                </a:lnTo>
                <a:lnTo>
                  <a:pt x="1915" y="626"/>
                </a:lnTo>
                <a:lnTo>
                  <a:pt x="1525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647905" y="703928"/>
            <a:ext cx="75977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Truth depends on Interpretation</a:t>
            </a:r>
            <a:endParaRPr lang="en-US" sz="360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3579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GLOBAL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1B3753"/>
        </a:dk1>
        <a:lt1>
          <a:srgbClr val="FFFFFF"/>
        </a:lt1>
        <a:dk2>
          <a:srgbClr val="009999"/>
        </a:dk2>
        <a:lt2>
          <a:srgbClr val="FFF385"/>
        </a:lt2>
        <a:accent1>
          <a:srgbClr val="9AE6C0"/>
        </a:accent1>
        <a:accent2>
          <a:srgbClr val="0099CC"/>
        </a:accent2>
        <a:accent3>
          <a:srgbClr val="AACACA"/>
        </a:accent3>
        <a:accent4>
          <a:srgbClr val="DADADA"/>
        </a:accent4>
        <a:accent5>
          <a:srgbClr val="CAF0DC"/>
        </a:accent5>
        <a:accent6>
          <a:srgbClr val="008AB9"/>
        </a:accent6>
        <a:hlink>
          <a:srgbClr val="33CC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4291</TotalTime>
  <Words>2431</Words>
  <Application>Microsoft Office PowerPoint</Application>
  <PresentationFormat>On-screen Show (4:3)</PresentationFormat>
  <Paragraphs>600</Paragraphs>
  <Slides>57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GLOBAL</vt:lpstr>
      <vt:lpstr>Propositional Logic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 of Implications</vt:lpstr>
      <vt:lpstr>PowerPoint Presentation</vt:lpstr>
      <vt:lpstr>PowerPoint Presentation</vt:lpstr>
      <vt:lpstr>PowerPoint Presentation</vt:lpstr>
      <vt:lpstr>Assignment 1</vt:lpstr>
      <vt:lpstr>PowerPoint Presentation</vt:lpstr>
      <vt:lpstr>Tautologies and Contradictions </vt:lpstr>
      <vt:lpstr>Simple Exercise</vt:lpstr>
      <vt:lpstr>Solution </vt:lpstr>
      <vt:lpstr>Solution </vt:lpstr>
      <vt:lpstr>Solution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Natural Deduction</vt:lpstr>
      <vt:lpstr>Example</vt:lpstr>
      <vt:lpstr>Natural deduction</vt:lpstr>
      <vt:lpstr>Natural deduction</vt:lpstr>
      <vt:lpstr>Natural deduction</vt:lpstr>
      <vt:lpstr>Natural deduction</vt:lpstr>
      <vt:lpstr>Natural deduction</vt:lpstr>
      <vt:lpstr>Natural deduction</vt:lpstr>
      <vt:lpstr>Natural deduction</vt:lpstr>
      <vt:lpstr>Natural deduction</vt:lpstr>
      <vt:lpstr>Natural deduction</vt:lpstr>
      <vt:lpstr>Natural deduction</vt:lpstr>
    </vt:vector>
  </TitlesOfParts>
  <Company>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STQE</dc:title>
  <dc:creator>S</dc:creator>
  <cp:lastModifiedBy>sam</cp:lastModifiedBy>
  <cp:revision>916</cp:revision>
  <cp:lastPrinted>1601-01-01T00:00:00Z</cp:lastPrinted>
  <dcterms:created xsi:type="dcterms:W3CDTF">2001-12-25T11:21:58Z</dcterms:created>
  <dcterms:modified xsi:type="dcterms:W3CDTF">2013-02-11T06:18:54Z</dcterms:modified>
</cp:coreProperties>
</file>