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04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71" r:id="rId33"/>
    <p:sldId id="338" r:id="rId34"/>
    <p:sldId id="339" r:id="rId35"/>
    <p:sldId id="340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50" r:id="rId44"/>
    <p:sldId id="351" r:id="rId45"/>
    <p:sldId id="353" r:id="rId46"/>
    <p:sldId id="370" r:id="rId47"/>
    <p:sldId id="382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4" r:id="rId69"/>
    <p:sldId id="396" r:id="rId70"/>
    <p:sldId id="395" r:id="rId71"/>
    <p:sldId id="393" r:id="rId7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172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27A79-B3CA-491D-B65C-2C0F8277AA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2B5523-ED28-43F6-B502-47EDE8538225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543800" cy="2362200"/>
          </a:xfrm>
        </p:spPr>
        <p:txBody>
          <a:bodyPr/>
          <a:lstStyle/>
          <a:p>
            <a:pPr algn="ctr"/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By: Dr. Sarmad Sadik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039" y="75554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Operators / Connectives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534400" cy="32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An operator or connective combines one or more operand expressions into a larger expression.  (E.g., “+” in numeric expressions.)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Unary operators take 1 operand (e.g., -3); binary operators take 2 operands (e.g. 3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</a:t>
            </a:r>
            <a:r>
              <a:rPr lang="en-US" sz="2200" dirty="0">
                <a:latin typeface="Verdana" pitchFamily="34" charset="0"/>
              </a:rPr>
              <a:t> 4).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sz="2200" dirty="0">
                <a:latin typeface="Verdana" pitchFamily="34" charset="0"/>
              </a:rPr>
              <a:t>   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Propositional or Boolean operators operate on propositions or truth values instead of on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5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0456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Negation Operator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The unary negation operator “¬” (NOT) transforms a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prop. into its logical negation.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If p = “I have brown hair.”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then ¬p = “I do not have brown hair.”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6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Negation of p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be a proposition. The statement “It is not the case that p” is also a proposition, called the “negation of p” or ¬p (read “not p”).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p = The sky is blue.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p = The sky is not blue.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68800" y="2590800"/>
            <a:ext cx="3937000" cy="3505200"/>
            <a:chOff x="2704" y="1392"/>
            <a:chExt cx="2480" cy="220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024" y="1392"/>
              <a:ext cx="2160" cy="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024" y="2160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128" y="2160"/>
              <a:ext cx="0" cy="14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04" y="1450"/>
              <a:ext cx="246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       </a:t>
              </a:r>
              <a:r>
                <a:rPr lang="en-US" sz="2200" dirty="0">
                  <a:latin typeface="Verdana" pitchFamily="34" charset="0"/>
                </a:rPr>
                <a:t>The Truth Table for the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Negation of a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  Proposition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312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latin typeface="Verdana" pitchFamily="34" charset="0"/>
                </a:rPr>
                <a:t>p </a:t>
              </a:r>
              <a:r>
                <a:rPr lang="en-US" sz="2400" dirty="0"/>
                <a:t>                   ¬p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97" y="2745"/>
              <a:ext cx="14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T                    F</a:t>
              </a:r>
            </a:p>
            <a:p>
              <a:pPr eaLnBrk="0" hangingPunct="0"/>
              <a:r>
                <a:rPr lang="en-US" sz="2400"/>
                <a:t>F        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60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Negation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33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For any proposition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(¬¬p)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p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¬¬true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 true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¬¬false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1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Calculate the truth values of following propositions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¬(0&lt;1)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¬(1+1=2)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¬(The earth revolves around the moon)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6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58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 Operator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binary conjunction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” (AND) combines two propositions to form their logical conjunction.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If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p=“I will have salad for lunch.”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q=“I will have steak for dinner.”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50000"/>
              </a:spcBef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=“I will have salad for lunch and I will have steak for dinner.”</a:t>
            </a: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2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748" y="74079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Conjunction of p 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and 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441960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The proposition “p and q,”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true when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both p and q are true and is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false otherwise This is called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the conjunction of p and q.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28800"/>
            <a:ext cx="3429000" cy="3738563"/>
            <a:chOff x="2976" y="1392"/>
            <a:chExt cx="2160" cy="235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976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6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080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976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024" y="1392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Conjunction of two propositions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072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 b="1">
                  <a:sym typeface="Symbol" pitchFamily="18" charset="2"/>
                </a:rPr>
                <a:t></a:t>
              </a:r>
              <a:r>
                <a:rPr lang="en-US" sz="2400">
                  <a:sym typeface="Symbol" pitchFamily="18" charset="2"/>
                </a:rPr>
                <a:t>q</a:t>
              </a:r>
              <a:endParaRPr lang="en-US" sz="24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120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 F</a:t>
              </a:r>
            </a:p>
            <a:p>
              <a:pPr eaLnBrk="0" hangingPunct="0"/>
              <a:r>
                <a:rPr lang="en-US" sz="2400"/>
                <a:t>F      T             F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6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6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Example 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 conjunction of “Ali is a vegetarian”,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v and “Ali eats chocolate” 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</a:t>
            </a:r>
            <a:r>
              <a:rPr lang="en-US" sz="2200" dirty="0" err="1">
                <a:latin typeface="Verdana" pitchFamily="34" charset="0"/>
              </a:rPr>
              <a:t>c,is</a:t>
            </a:r>
            <a:r>
              <a:rPr lang="en-US" sz="2200" dirty="0">
                <a:latin typeface="Verdana" pitchFamily="34" charset="0"/>
              </a:rPr>
              <a:t> written as </a:t>
            </a:r>
            <a:r>
              <a:rPr lang="en-US" sz="2200" dirty="0" err="1">
                <a:latin typeface="Verdana" pitchFamily="34" charset="0"/>
              </a:rPr>
              <a:t>v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c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Example 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The statement 0&lt;1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1&lt;0 is false.</a:t>
            </a: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3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770296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Table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524000" y="2133600"/>
          <a:ext cx="5943600" cy="3911602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The truth table for 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(¬q)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>
              <a:latin typeface="Frutiger 57Cn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6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Disjunction Operator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disjunction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” (OR) combines two propositions to form their logical disjunction.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p=“That car has a bad engine.”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q=“That car has a bad carburetor.”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=“Either that car has a bad engine, or </a:t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r>
              <a:rPr lang="en-US" sz="2200" dirty="0">
                <a:latin typeface="Verdana" pitchFamily="34" charset="0"/>
                <a:sym typeface="Symbol" pitchFamily="18" charset="2"/>
              </a:rPr>
              <a:t>         that car has a bad carburetor.”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Logic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7924800" cy="49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latin typeface="Tahoma" pitchFamily="34" charset="0"/>
              </a:rPr>
              <a:t>Logic is a tool for working with complicated compound statements.  It includes: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dirty="0">
              <a:latin typeface="Tahom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language for expressing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concise notation for writing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methodology for objectively reasoning about their truth or falsity.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It is the foundation for expressing formal proofs in all branches of mathematics.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5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1752600"/>
            <a:ext cx="4267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proposition “p or q,”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false when p and q are both false and true otherwise.  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752600"/>
            <a:ext cx="3429000" cy="3738563"/>
            <a:chOff x="432" y="1440"/>
            <a:chExt cx="2160" cy="2355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Disjunction of two propositions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q</a:t>
              </a:r>
              <a:endParaRPr lang="en-US" sz="240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93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295400" y="1981200"/>
          <a:ext cx="68580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981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97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Exclusive Or Operator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exclusive-or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” (XOR) combines two propositions to form their logical “exclusive or”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= “I will earn an A in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q = “I will drop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 q </a:t>
            </a:r>
            <a:r>
              <a:rPr lang="en-US" sz="2200" dirty="0">
                <a:latin typeface="Verdana" pitchFamily="34" charset="0"/>
              </a:rPr>
              <a:t>= “I will either earn an A for this course, or  I will drop it (but not both!)”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3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162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Exclusive or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524000"/>
            <a:ext cx="4343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exclusive or of p and q,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q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true when exactly one of p and q is true and is false otherwise.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676400"/>
            <a:ext cx="3429000" cy="3738563"/>
            <a:chOff x="432" y="1440"/>
            <a:chExt cx="2160" cy="2355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Exclusive OR of two propositions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q</a:t>
              </a:r>
              <a:endParaRPr lang="en-US" sz="2400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F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2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413" y="8826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Implication Operator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5344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implication 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states that p implies q.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It is FALSE only in the case that p is TRUE but q is FALSE.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E.g.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p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A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 ball is shot.”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/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q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=“The runs are made.”</a:t>
            </a: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=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“If ball is shot then runs are made”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(else it could go either way)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2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81361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4478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implication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false when p is true and q is false, and true otherwise.  In this implication p is called the hypothesis (or antecedent or premise) and q is called the conclusion(or consequence).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81200"/>
            <a:ext cx="3429000" cy="3738563"/>
            <a:chOff x="3360" y="1392"/>
            <a:chExt cx="2160" cy="2355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3360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360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4464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360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408" y="1392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  The Truth Table for the        Implication of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q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3456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q</a:t>
              </a:r>
              <a:endParaRPr lang="en-US" sz="2400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504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029200" y="4724400"/>
            <a:ext cx="3886200" cy="1219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5029200" y="4267200"/>
            <a:ext cx="3810000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2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nimBg="1"/>
      <p:bldP spid="1699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1828800"/>
            <a:ext cx="3810000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p, then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implies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</a:t>
            </a:r>
            <a:r>
              <a:rPr lang="en-US" altLang="en-US" sz="2200" dirty="0" err="1">
                <a:latin typeface="Verdana" pitchFamily="34" charset="0"/>
              </a:rPr>
              <a:t>p,q</a:t>
            </a: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only if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is sufficient for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if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whenever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is necessary for 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56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Related Implications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82688" y="2017713"/>
            <a:ext cx="2362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Converse of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q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 p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45088" y="2017713"/>
            <a:ext cx="3429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Contrapositive  of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the proposition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q  p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4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Verdana" pitchFamily="34" charset="0"/>
              </a:rPr>
              <a:t>Examples of Implications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this lecture ends, then the sun will rise tomorrow.”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Tuesday is a day of the week, then week has 8 days.”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7239000" y="1447800"/>
            <a:ext cx="9144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447800" y="2667000"/>
            <a:ext cx="10668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Biconditional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1600200"/>
            <a:ext cx="3886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</a:t>
            </a:r>
            <a:r>
              <a:rPr lang="en-US" altLang="en-US" sz="2200" dirty="0" smtClean="0">
                <a:latin typeface="Verdana" pitchFamily="34" charset="0"/>
              </a:rPr>
              <a:t>bi-conditional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true when p and q have the same truth values and is false otherwise. “p if and only if q, p is necessary and sufficient for q”.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828800"/>
            <a:ext cx="3429000" cy="3738563"/>
            <a:chOff x="528" y="1440"/>
            <a:chExt cx="2160" cy="235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528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632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528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576" y="1584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</a:t>
              </a:r>
              <a:r>
                <a:rPr lang="en-US" dirty="0" smtClean="0">
                  <a:latin typeface="Verdana" pitchFamily="34" charset="0"/>
                </a:rPr>
                <a:t>bi-conditional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q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624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q</a:t>
              </a:r>
              <a:endParaRPr lang="en-US" sz="2400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672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F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8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</a:t>
            </a:r>
            <a:r>
              <a:rPr lang="en-US" sz="3600" dirty="0" smtClean="0">
                <a:solidFill>
                  <a:srgbClr val="CC0000"/>
                </a:solidFill>
                <a:latin typeface="Verdana" pitchFamily="34" charset="0"/>
              </a:rPr>
              <a:t>Logic: Overview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Propositional logic: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Basic definitions.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 rules &amp; derivations.</a:t>
            </a:r>
            <a:r>
              <a:rPr lang="en-US" sz="28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800" dirty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Predicate logic:</a:t>
            </a:r>
            <a:r>
              <a:rPr lang="en-US" sz="32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Predicates.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Quantified predicate expressions.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Equivalences &amp; derivations.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7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81781" y="74013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81781" y="747713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Solution: Simple Exercise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33800" y="2667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</a:t>
            </a:r>
            <a:r>
              <a:rPr lang="en-US" altLang="en-US" sz="2000" b="1">
                <a:sym typeface="Symbol" pitchFamily="18" charset="2"/>
              </a:rPr>
              <a:t>q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 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791200" y="5638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 </a:t>
            </a:r>
            <a:r>
              <a:rPr lang="en-US" altLang="en-US" sz="2000" b="1">
                <a:sym typeface="Symbol" pitchFamily="18" charset="2"/>
              </a:rPr>
              <a:t>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q </a:t>
            </a:r>
            <a:r>
              <a:rPr lang="en-US" altLang="en-US" sz="2000" b="1">
                <a:sym typeface="Symbol" pitchFamily="18" charset="2"/>
              </a:rPr>
              <a:t> 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32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  <p:bldP spid="176135" grpId="0" autoUpdateAnimBg="0"/>
      <p:bldP spid="176136" grpId="0" autoUpdateAnimBg="0"/>
      <p:bldP spid="176137" grpId="0" autoUpdateAnimBg="0"/>
      <p:bldP spid="1761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any seven rules each from three games which you like in formal notation using propositional logic.</a:t>
            </a:r>
          </a:p>
          <a:p>
            <a:endParaRPr lang="en-US" sz="2800" dirty="0"/>
          </a:p>
          <a:p>
            <a:r>
              <a:rPr lang="en-US" sz="2800" dirty="0" smtClean="0"/>
              <a:t>Deadline: 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Feb, 2013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1254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033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Logical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An important technique in proofs is to replace a statement with another statement that is “logically equivalent.”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Tautology: compound proposition that is always true regardless of the truth values of the propositions in it.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Contradiction: Compound proposition that is always false regardless of the truth values of the propositions in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Tautologies and Contradictions</a:t>
            </a:r>
            <a:br>
              <a:rPr lang="en-US" sz="2400" dirty="0" smtClean="0">
                <a:latin typeface="Verdana" pitchFamily="34" charset="0"/>
              </a:rPr>
            </a:b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543799" cy="41148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A tautology is a compound proposition that is true no matter what the truth values of its atomic propositions are.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Ex. p 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 p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A contradiction is a comp. prop. that is false no matter what!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Ex. p  p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Other compound propositions  are contingencies.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7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Simple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Verdana" pitchFamily="34" charset="0"/>
              </a:rPr>
              <a:t>   Determine using truth table whether the following propositions are tautologies, contradiction, or contingencies.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(p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</a:t>
            </a:r>
            <a:r>
              <a:rPr lang="en-US" sz="1800" dirty="0" smtClean="0">
                <a:latin typeface="Verdana" pitchFamily="34" charset="0"/>
              </a:rPr>
              <a:t>q)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 ( (p  q ))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p)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p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</a:t>
            </a: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38200" y="1371600"/>
            <a:ext cx="3568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p)</a:t>
            </a: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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tautology.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4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57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82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3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q) (p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There is one false entry and three true entries in the final column so it is a contingency.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6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(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p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80562"/>
              </p:ext>
            </p:extLst>
          </p:nvPr>
        </p:nvGraphicFramePr>
        <p:xfrm>
          <a:off x="381000" y="2209800"/>
          <a:ext cx="8382000" cy="2946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371600"/>
                <a:gridCol w="1600200"/>
                <a:gridCol w="3276600"/>
              </a:tblGrid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(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contradiction.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3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Example: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DeMorgans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76250" y="1524000"/>
            <a:ext cx="7239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) 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p	 q 	 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   (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p    q  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              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sz="2800"/>
              <a:t>F 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T           F</a:t>
            </a:r>
            <a:endParaRPr lang="en-US" sz="2400" dirty="0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r>
              <a:rPr lang="en-US" sz="2800" dirty="0" err="1"/>
              <a:t>F</a:t>
            </a:r>
            <a:endParaRPr lang="en-US" sz="2400" dirty="0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T     F      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endParaRPr lang="en-US" sz="2400" dirty="0"/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F             T        </a:t>
            </a:r>
            <a:r>
              <a:rPr lang="en-US" sz="2800" dirty="0" err="1"/>
              <a:t>T</a:t>
            </a:r>
            <a:r>
              <a:rPr lang="en-US" sz="2800" dirty="0"/>
              <a:t>     </a:t>
            </a:r>
            <a:r>
              <a:rPr lang="en-US" sz="2800" dirty="0" err="1"/>
              <a:t>T</a:t>
            </a:r>
            <a:r>
              <a:rPr lang="en-US" sz="2800" dirty="0"/>
              <a:t>           </a:t>
            </a:r>
            <a:r>
              <a:rPr lang="en-US" sz="2800" dirty="0" err="1"/>
              <a:t>T</a:t>
            </a:r>
            <a:r>
              <a:rPr lang="en-US" sz="2800" dirty="0"/>
              <a:t>               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78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utoUpdateAnimBg="0"/>
      <p:bldP spid="185354" grpId="0" autoUpdateAnimBg="0"/>
      <p:bldP spid="185355" grpId="0" autoUpdateAnimBg="0"/>
      <p:bldP spid="185358" grpId="0" animBg="1"/>
      <p:bldP spid="185359" grpId="0" animBg="1"/>
      <p:bldP spid="185360" grpId="0" build="p" autoUpdateAnimBg="0"/>
      <p:bldP spid="1853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notation greatly facilitates clear thinking, intuition, and insight. It </a:t>
            </a:r>
            <a:r>
              <a:rPr lang="en-US" sz="2200" dirty="0" smtClean="0">
                <a:latin typeface="Verdana" pitchFamily="34" charset="0"/>
              </a:rPr>
              <a:t>removes the irrelevant </a:t>
            </a:r>
            <a:r>
              <a:rPr lang="en-US" sz="2200" dirty="0">
                <a:latin typeface="Verdana" pitchFamily="34" charset="0"/>
              </a:rPr>
              <a:t>to help us see true relationships that would otherwise be </a:t>
            </a:r>
            <a:r>
              <a:rPr lang="en-US" sz="2200" dirty="0" smtClean="0">
                <a:latin typeface="Verdana" pitchFamily="34" charset="0"/>
              </a:rPr>
              <a:t>invisible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manipulation skills allow us to proceed from one conclusion to the next quickly, confidently, and verifiably. 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1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Distribution Law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467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p   q   r    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   </a:t>
            </a:r>
            <a:r>
              <a:rPr lang="en-US" altLang="en-US" sz="2400" dirty="0"/>
              <a:t>p</a:t>
            </a:r>
            <a:r>
              <a:rPr lang="en-US" altLang="en-US" sz="2400" dirty="0">
                <a:sym typeface="Symbol" pitchFamily="18" charset="2"/>
              </a:rPr>
              <a:t>(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)   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    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    (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)(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T      F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T        F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T      F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286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8956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953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7912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57200" y="25146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2933700" y="19812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5867400" y="21336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" y="1576388"/>
            <a:ext cx="6296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that: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 (q  r)  (p  q)  (p  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1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8" grpId="0" animBg="1"/>
      <p:bldP spid="1863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Prove: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(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pq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  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qp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403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p	q	</a:t>
            </a:r>
            <a:r>
              <a:rPr lang="en-US" altLang="en-US" sz="3200" dirty="0" err="1">
                <a:latin typeface="Frutiger 57Cn" charset="0"/>
              </a:rPr>
              <a:t>p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q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	  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)(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T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F	F	  F	     T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T	F	  T	     F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F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3200" dirty="0">
              <a:latin typeface="Frutiger 57Cn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400" b="1" dirty="0">
                <a:latin typeface="Frutiger 57Cn" charset="0"/>
                <a:sym typeface="Symbol" pitchFamily="18" charset="2"/>
              </a:rPr>
              <a:t>We call this </a:t>
            </a:r>
            <a:r>
              <a:rPr lang="en-US" altLang="en-US" sz="2400" b="1" dirty="0" smtClean="0">
                <a:latin typeface="Frutiger 57Cn" charset="0"/>
                <a:sym typeface="Symbol" pitchFamily="18" charset="2"/>
              </a:rPr>
              <a:t>bi-conditional </a:t>
            </a:r>
            <a:r>
              <a:rPr lang="en-US" altLang="en-US" sz="2400" b="1" dirty="0">
                <a:latin typeface="Frutiger 57Cn" charset="0"/>
                <a:sym typeface="Symbol" pitchFamily="18" charset="2"/>
              </a:rPr>
              <a:t>equivalence.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447800" y="2057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590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733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953000" y="1981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8288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3627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3400" y="2514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3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14400" y="7239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Logical Equivalences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1549400"/>
            <a:ext cx="7808804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pT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		Identity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T;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F		Domination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   		Idempotent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(p)  p				Double Negation Law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;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		Commutative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 r  p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);                 Associative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 r  p 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                            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0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14400" y="826729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Equivalences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729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		Distribution Laws</a:t>
            </a:r>
          </a:p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 q)			De Morgan’s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 q)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					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 p  T				Tautology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 p  F				Contradiction</a:t>
            </a:r>
          </a:p>
          <a:p>
            <a:endParaRPr lang="en-US" sz="2200" dirty="0">
              <a:latin typeface="Verdana" pitchFamily="34" charset="0"/>
            </a:endParaRPr>
          </a:p>
          <a:p>
            <a:r>
              <a:rPr lang="en-US" sz="2200" dirty="0">
                <a:latin typeface="Verdana" pitchFamily="34" charset="0"/>
              </a:rPr>
              <a:t>(</a:t>
            </a:r>
            <a:r>
              <a:rPr lang="en-US" sz="2200" dirty="0" err="1">
                <a:latin typeface="Verdana" pitchFamily="34" charset="0"/>
              </a:rPr>
              <a:t>p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  (p  q)			Implication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Equivalence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Inverse, Converse, Contrapositive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400" dirty="0">
                <a:latin typeface="Verdana" pitchFamily="34" charset="0"/>
              </a:rPr>
              <a:t>Some terminology: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inverse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¬q.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converse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  <a:sym typeface="Symbol" pitchFamily="18" charset="2"/>
              </a:rPr>
              <a:t>The contrapositive of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One of these has the same meaning (same truth table) as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q.  Can you figure out which?</a:t>
            </a:r>
          </a:p>
        </p:txBody>
      </p:sp>
      <p:sp>
        <p:nvSpPr>
          <p:cNvPr id="190468" name="WordArt 4"/>
          <p:cNvSpPr>
            <a:spLocks noChangeArrowheads="1" noChangeShapeType="1" noTextEdit="1"/>
          </p:cNvSpPr>
          <p:nvPr/>
        </p:nvSpPr>
        <p:spPr bwMode="auto">
          <a:xfrm>
            <a:off x="3962400" y="5638800"/>
            <a:ext cx="3248025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33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Contrapositive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3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6858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Precedence of Logical Operators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6693"/>
              </p:ext>
            </p:extLst>
          </p:nvPr>
        </p:nvGraphicFramePr>
        <p:xfrm>
          <a:off x="825500" y="2133600"/>
          <a:ext cx="7467600" cy="34290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Transitive rule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dirty="0">
                <a:latin typeface="Verdana" pitchFamily="34" charset="0"/>
              </a:rPr>
              <a:t>p</a:t>
            </a:r>
            <a:r>
              <a:rPr lang="en-US" altLang="en-US" sz="2400" dirty="0">
                <a:latin typeface="Verdana" pitchFamily="34" charset="0"/>
                <a:sym typeface="Symbol" pitchFamily="18" charset="2"/>
              </a:rPr>
              <a:t> q),(q </a:t>
            </a:r>
            <a:r>
              <a:rPr lang="en-US" altLang="en-US" sz="2400" dirty="0" smtClean="0">
                <a:latin typeface="Verdana" pitchFamily="34" charset="0"/>
                <a:sym typeface="Symbol" pitchFamily="18" charset="2"/>
              </a:rPr>
              <a:t>r), We can conclude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p</a:t>
            </a:r>
            <a:r>
              <a:rPr lang="en-US" altLang="en-US" sz="2400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r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Modus </a:t>
            </a:r>
            <a:r>
              <a:rPr lang="en-US" sz="2400" dirty="0" err="1" smtClean="0">
                <a:latin typeface="Verdana" pitchFamily="34" charset="0"/>
                <a:sym typeface="Symbol" pitchFamily="18" charset="2"/>
              </a:rPr>
              <a:t>Tollens</a:t>
            </a:r>
            <a:endParaRPr lang="en-US" sz="24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3737105"/>
            <a:ext cx="8420100" cy="2362200"/>
            <a:chOff x="533400" y="3657600"/>
            <a:chExt cx="8420100" cy="2362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61" y="3657600"/>
              <a:ext cx="3352800" cy="145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953000"/>
              <a:ext cx="84201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701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If a baby is hungry, then the baby cries. If the baby is not angry, then he does not cry. If a baby is angry, then he has a red face. Therefore, if a baby is hungry, then he has a red face.</a:t>
            </a:r>
          </a:p>
          <a:p>
            <a:r>
              <a:rPr lang="en-US" sz="2800" dirty="0" smtClean="0">
                <a:sym typeface="Wingdings" pitchFamily="2" charset="2"/>
              </a:rPr>
              <a:t>Model this problem!!</a:t>
            </a:r>
          </a:p>
          <a:p>
            <a:r>
              <a:rPr lang="en-US" sz="2800" dirty="0" smtClean="0">
                <a:sym typeface="Wingdings" pitchFamily="2" charset="2"/>
              </a:rPr>
              <a:t>h: a baby is hungry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c: a baby cries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a: a baby is angry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r: a baby has a red face</a:t>
            </a:r>
          </a:p>
          <a:p>
            <a:endParaRPr lang="en-US" sz="2800" dirty="0" smtClean="0">
              <a:sym typeface="Wingdings" pitchFamily="2" charset="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4038600"/>
            <a:ext cx="3429000" cy="2000250"/>
            <a:chOff x="5181600" y="4038600"/>
            <a:chExt cx="3429000" cy="2000548"/>
          </a:xfrm>
        </p:grpSpPr>
        <p:sp>
          <p:nvSpPr>
            <p:cNvPr id="45061" name="TextBox 3"/>
            <p:cNvSpPr txBox="1">
              <a:spLocks noChangeArrowheads="1"/>
            </p:cNvSpPr>
            <p:nvPr/>
          </p:nvSpPr>
          <p:spPr bwMode="auto">
            <a:xfrm>
              <a:off x="5181600" y="4038600"/>
              <a:ext cx="3429000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>
                  <a:sym typeface="Wingdings" pitchFamily="2" charset="2"/>
                </a:rPr>
                <a:t>h        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~a        </a:t>
              </a:r>
              <a:r>
                <a:rPr lang="en-US" sz="2400" dirty="0">
                  <a:sym typeface="Wingdings" pitchFamily="2" charset="2"/>
                </a:rPr>
                <a:t>~c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a        </a:t>
              </a:r>
              <a:r>
                <a:rPr lang="en-US" sz="2400" dirty="0">
                  <a:sym typeface="Wingdings" pitchFamily="2" charset="2"/>
                </a:rPr>
                <a:t>r</a:t>
              </a:r>
            </a:p>
            <a:p>
              <a:pPr lvl="1" eaLnBrk="1" hangingPunct="1">
                <a:buFont typeface="Wingdings 2" pitchFamily="18" charset="2"/>
                <a:buNone/>
              </a:pPr>
              <a:endParaRPr lang="en-US" sz="2400" dirty="0">
                <a:sym typeface="Wingdings" pitchFamily="2" charset="2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sz="2800" dirty="0">
                  <a:sym typeface="Wingdings" pitchFamily="2" charset="2"/>
                </a:rPr>
                <a:t>       . </a:t>
              </a:r>
              <a:r>
                <a:rPr lang="en-US" sz="2800" baseline="30000" dirty="0">
                  <a:sym typeface="Wingdings" pitchFamily="2" charset="2"/>
                </a:rPr>
                <a:t>.</a:t>
              </a:r>
              <a:r>
                <a:rPr lang="en-US" sz="2800" dirty="0">
                  <a:sym typeface="Wingdings" pitchFamily="2" charset="2"/>
                </a:rPr>
                <a:t> . h      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81800" y="579146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15000" y="5334193"/>
              <a:ext cx="1600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19800" y="4267234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48400" y="464829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6000" y="5029348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069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for conjunction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2667000"/>
            <a:ext cx="31162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4191000"/>
            <a:ext cx="393895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964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60251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63" y="2776498"/>
            <a:ext cx="5305425" cy="28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697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743200" y="228600"/>
            <a:ext cx="380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Real World</a:t>
            </a:r>
            <a:r>
              <a:rPr lang="en-US" sz="4000">
                <a:solidFill>
                  <a:schemeClr val="tx2"/>
                </a:solidFill>
                <a:latin typeface="Times" charset="0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595688"/>
            <a:ext cx="111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Model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754813" y="4114800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495800" y="1662113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Follows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676400" y="38100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7526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5908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04913"/>
            <a:ext cx="1524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733800" y="35052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Entails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733800" y="53340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Derives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7115175" y="35052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0" y="914400"/>
            <a:ext cx="4438650" cy="2133600"/>
            <a:chOff x="389" y="480"/>
            <a:chExt cx="2796" cy="1344"/>
          </a:xfrm>
        </p:grpSpPr>
        <p:pic>
          <p:nvPicPr>
            <p:cNvPr id="10287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816"/>
              <a:ext cx="270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20"/>
              <a:ext cx="77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480"/>
              <a:ext cx="59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0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1008"/>
              <a:ext cx="95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1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344"/>
              <a:ext cx="77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7" name="Group 22"/>
          <p:cNvGrpSpPr>
            <a:grpSpLocks/>
          </p:cNvGrpSpPr>
          <p:nvPr/>
        </p:nvGrpSpPr>
        <p:grpSpPr bwMode="auto">
          <a:xfrm>
            <a:off x="8288338" y="4267200"/>
            <a:ext cx="550862" cy="914400"/>
            <a:chOff x="5221" y="2688"/>
            <a:chExt cx="347" cy="576"/>
          </a:xfrm>
        </p:grpSpPr>
        <p:sp>
          <p:nvSpPr>
            <p:cNvPr id="10285" name="Text Box 23"/>
            <p:cNvSpPr txBox="1">
              <a:spLocks noChangeArrowheads="1"/>
            </p:cNvSpPr>
            <p:nvPr/>
          </p:nvSpPr>
          <p:spPr bwMode="auto">
            <a:xfrm rot="16200000" flipV="1">
              <a:off x="5075" y="285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6" name="AutoShape 24"/>
            <p:cNvSpPr>
              <a:spLocks noChangeArrowheads="1"/>
            </p:cNvSpPr>
            <p:nvPr/>
          </p:nvSpPr>
          <p:spPr bwMode="auto">
            <a:xfrm flipH="1">
              <a:off x="5424" y="2688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58" name="Group 25"/>
          <p:cNvGrpSpPr>
            <a:grpSpLocks/>
          </p:cNvGrpSpPr>
          <p:nvPr/>
        </p:nvGrpSpPr>
        <p:grpSpPr bwMode="auto">
          <a:xfrm flipV="1">
            <a:off x="304800" y="2362200"/>
            <a:ext cx="549275" cy="1214438"/>
            <a:chOff x="1680" y="1635"/>
            <a:chExt cx="346" cy="765"/>
          </a:xfrm>
        </p:grpSpPr>
        <p:sp>
          <p:nvSpPr>
            <p:cNvPr id="10283" name="Text Box 26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4" name="AutoShape 27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cxnSp>
        <p:nvCxnSpPr>
          <p:cNvPr id="10259" name="AutoShape 28"/>
          <p:cNvCxnSpPr>
            <a:cxnSpLocks noChangeShapeType="1"/>
            <a:stCxn id="10250" idx="3"/>
            <a:endCxn id="10248" idx="0"/>
          </p:cNvCxnSpPr>
          <p:nvPr/>
        </p:nvCxnSpPr>
        <p:spPr bwMode="auto">
          <a:xfrm>
            <a:off x="1895475" y="3581400"/>
            <a:ext cx="19050" cy="2286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9"/>
          <p:cNvCxnSpPr>
            <a:cxnSpLocks noChangeShapeType="1"/>
            <a:stCxn id="10249" idx="2"/>
            <a:endCxn id="10248" idx="5"/>
          </p:cNvCxnSpPr>
          <p:nvPr/>
        </p:nvCxnSpPr>
        <p:spPr bwMode="auto">
          <a:xfrm flipH="1" flipV="1">
            <a:off x="2057400" y="3952875"/>
            <a:ext cx="457200" cy="2476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30"/>
          <p:cNvCxnSpPr>
            <a:cxnSpLocks noChangeShapeType="1"/>
            <a:stCxn id="10251" idx="3"/>
            <a:endCxn id="10249" idx="0"/>
          </p:cNvCxnSpPr>
          <p:nvPr/>
        </p:nvCxnSpPr>
        <p:spPr bwMode="auto">
          <a:xfrm>
            <a:off x="2733675" y="3581400"/>
            <a:ext cx="1905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31"/>
          <p:cNvCxnSpPr>
            <a:cxnSpLocks noChangeShapeType="1"/>
            <a:stCxn id="10251" idx="2"/>
            <a:endCxn id="10250" idx="5"/>
          </p:cNvCxnSpPr>
          <p:nvPr/>
        </p:nvCxnSpPr>
        <p:spPr bwMode="auto">
          <a:xfrm flipH="1" flipV="1">
            <a:off x="2133600" y="3343275"/>
            <a:ext cx="457200" cy="952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32"/>
          <p:cNvCxnSpPr>
            <a:cxnSpLocks noChangeShapeType="1"/>
            <a:stCxn id="10251" idx="3"/>
            <a:endCxn id="10248" idx="5"/>
          </p:cNvCxnSpPr>
          <p:nvPr/>
        </p:nvCxnSpPr>
        <p:spPr bwMode="auto">
          <a:xfrm flipH="1">
            <a:off x="2057400" y="3581400"/>
            <a:ext cx="676275" cy="371475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 Box 33"/>
          <p:cNvSpPr txBox="1">
            <a:spLocks noChangeArrowheads="1"/>
          </p:cNvSpPr>
          <p:nvPr/>
        </p:nvSpPr>
        <p:spPr bwMode="auto">
          <a:xfrm>
            <a:off x="0" y="5257800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Symbols</a:t>
            </a:r>
          </a:p>
        </p:txBody>
      </p:sp>
      <p:sp>
        <p:nvSpPr>
          <p:cNvPr id="10265" name="Text Box 34"/>
          <p:cNvSpPr txBox="1">
            <a:spLocks noChangeArrowheads="1"/>
          </p:cNvSpPr>
          <p:nvPr/>
        </p:nvSpPr>
        <p:spPr bwMode="auto">
          <a:xfrm>
            <a:off x="1447800" y="6096000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Strings</a:t>
            </a:r>
          </a:p>
        </p:txBody>
      </p:sp>
      <p:sp>
        <p:nvSpPr>
          <p:cNvPr id="10266" name="Rectangle 35"/>
          <p:cNvSpPr>
            <a:spLocks noChangeArrowheads="1"/>
          </p:cNvSpPr>
          <p:nvPr/>
        </p:nvSpPr>
        <p:spPr bwMode="auto">
          <a:xfrm>
            <a:off x="1600200" y="55626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7" name="Rectangle 36"/>
          <p:cNvSpPr>
            <a:spLocks noChangeArrowheads="1"/>
          </p:cNvSpPr>
          <p:nvPr/>
        </p:nvSpPr>
        <p:spPr bwMode="auto">
          <a:xfrm>
            <a:off x="2438400" y="5715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8" name="Rectangle 37"/>
          <p:cNvSpPr>
            <a:spLocks noChangeArrowheads="1"/>
          </p:cNvSpPr>
          <p:nvPr/>
        </p:nvSpPr>
        <p:spPr bwMode="auto">
          <a:xfrm>
            <a:off x="16764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9" name="Rectangle 38"/>
          <p:cNvSpPr>
            <a:spLocks noChangeArrowheads="1"/>
          </p:cNvSpPr>
          <p:nvPr/>
        </p:nvSpPr>
        <p:spPr bwMode="auto">
          <a:xfrm>
            <a:off x="25146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10270" name="AutoShape 39"/>
          <p:cNvCxnSpPr>
            <a:cxnSpLocks noChangeShapeType="1"/>
            <a:stCxn id="10268" idx="2"/>
            <a:endCxn id="10266" idx="0"/>
          </p:cNvCxnSpPr>
          <p:nvPr/>
        </p:nvCxnSpPr>
        <p:spPr bwMode="auto">
          <a:xfrm flipH="1">
            <a:off x="1790700" y="5372100"/>
            <a:ext cx="762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AutoShape 40"/>
          <p:cNvCxnSpPr>
            <a:cxnSpLocks noChangeShapeType="1"/>
            <a:stCxn id="10267" idx="1"/>
            <a:endCxn id="10266" idx="3"/>
          </p:cNvCxnSpPr>
          <p:nvPr/>
        </p:nvCxnSpPr>
        <p:spPr bwMode="auto">
          <a:xfrm flipH="1" flipV="1">
            <a:off x="2019300" y="5753100"/>
            <a:ext cx="3810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AutoShape 41"/>
          <p:cNvCxnSpPr>
            <a:cxnSpLocks noChangeShapeType="1"/>
            <a:stCxn id="10269" idx="2"/>
            <a:endCxn id="10267" idx="0"/>
          </p:cNvCxnSpPr>
          <p:nvPr/>
        </p:nvCxnSpPr>
        <p:spPr bwMode="auto">
          <a:xfrm flipH="1">
            <a:off x="2628900" y="5372100"/>
            <a:ext cx="76200" cy="3048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42"/>
          <p:cNvCxnSpPr>
            <a:cxnSpLocks noChangeShapeType="1"/>
            <a:stCxn id="10269" idx="1"/>
            <a:endCxn id="10268" idx="3"/>
          </p:cNvCxnSpPr>
          <p:nvPr/>
        </p:nvCxnSpPr>
        <p:spPr bwMode="auto">
          <a:xfrm flipH="1">
            <a:off x="2095500" y="5143500"/>
            <a:ext cx="381000" cy="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43"/>
          <p:cNvCxnSpPr>
            <a:cxnSpLocks noChangeShapeType="1"/>
            <a:stCxn id="10269" idx="2"/>
            <a:endCxn id="10266" idx="3"/>
          </p:cNvCxnSpPr>
          <p:nvPr/>
        </p:nvCxnSpPr>
        <p:spPr bwMode="auto">
          <a:xfrm flipH="1">
            <a:off x="2019300" y="5372100"/>
            <a:ext cx="68580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44"/>
          <p:cNvSpPr txBox="1">
            <a:spLocks noChangeArrowheads="1"/>
          </p:cNvSpPr>
          <p:nvPr/>
        </p:nvSpPr>
        <p:spPr bwMode="auto">
          <a:xfrm>
            <a:off x="6477000" y="5851525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</a:t>
            </a:r>
          </a:p>
        </p:txBody>
      </p:sp>
      <p:sp>
        <p:nvSpPr>
          <p:cNvPr id="10276" name="Rectangle 45"/>
          <p:cNvSpPr>
            <a:spLocks noChangeArrowheads="1"/>
          </p:cNvSpPr>
          <p:nvPr/>
        </p:nvSpPr>
        <p:spPr bwMode="auto">
          <a:xfrm>
            <a:off x="7115175" y="5241925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77" name="Group 46"/>
          <p:cNvGrpSpPr>
            <a:grpSpLocks/>
          </p:cNvGrpSpPr>
          <p:nvPr/>
        </p:nvGrpSpPr>
        <p:grpSpPr bwMode="auto">
          <a:xfrm flipH="1">
            <a:off x="8305800" y="2438400"/>
            <a:ext cx="549275" cy="1214438"/>
            <a:chOff x="1680" y="1635"/>
            <a:chExt cx="346" cy="765"/>
          </a:xfrm>
        </p:grpSpPr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2" name="AutoShape 48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78" name="Group 49"/>
          <p:cNvGrpSpPr>
            <a:grpSpLocks/>
          </p:cNvGrpSpPr>
          <p:nvPr/>
        </p:nvGrpSpPr>
        <p:grpSpPr bwMode="auto">
          <a:xfrm>
            <a:off x="288925" y="4265613"/>
            <a:ext cx="549275" cy="914400"/>
            <a:chOff x="182" y="2687"/>
            <a:chExt cx="346" cy="576"/>
          </a:xfrm>
        </p:grpSpPr>
        <p:sp>
          <p:nvSpPr>
            <p:cNvPr id="10279" name="Text Box 50"/>
            <p:cNvSpPr txBox="1">
              <a:spLocks noChangeArrowheads="1"/>
            </p:cNvSpPr>
            <p:nvPr/>
          </p:nvSpPr>
          <p:spPr bwMode="auto">
            <a:xfrm rot="16200000" flipH="1">
              <a:off x="132" y="2850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0" name="AutoShape 51"/>
            <p:cNvSpPr>
              <a:spLocks noChangeArrowheads="1"/>
            </p:cNvSpPr>
            <p:nvPr/>
          </p:nvSpPr>
          <p:spPr bwMode="auto">
            <a:xfrm flipV="1">
              <a:off x="182" y="2687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1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double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4586778" cy="124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307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133600"/>
            <a:ext cx="67748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772697"/>
            <a:ext cx="50022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720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eliminating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38706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343400"/>
            <a:ext cx="4343400" cy="15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636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599"/>
            <a:ext cx="5562600" cy="13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8624"/>
            <a:ext cx="5638800" cy="316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50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implies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2590800" cy="282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895600"/>
            <a:ext cx="6028825" cy="267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650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96294"/>
            <a:ext cx="6532612" cy="32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718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67400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71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20197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654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19" y="3048000"/>
            <a:ext cx="404734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33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74" y="2819400"/>
            <a:ext cx="590058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6140"/>
            <a:ext cx="7229250" cy="52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0653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Propositional Logic is the logic of compound statements built from simpler statements using Boolean connectives.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</a:t>
            </a:r>
            <a:r>
              <a:rPr lang="en-US" sz="2200" dirty="0" smtClean="0">
                <a:latin typeface="Verdana" pitchFamily="34" charset="0"/>
              </a:rPr>
              <a:t>Basic Applications</a:t>
            </a:r>
            <a:r>
              <a:rPr lang="en-US" sz="2200" dirty="0">
                <a:latin typeface="Verdana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Design of digital electronic circuits.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Expressing conditions in programs.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Queries to databases &amp; search engines.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7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85800"/>
            <a:ext cx="7772400" cy="1143000"/>
          </a:xfrm>
        </p:spPr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1" y="1905000"/>
            <a:ext cx="6394327" cy="461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6927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77815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778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09600"/>
            <a:ext cx="7772400" cy="1143000"/>
          </a:xfrm>
        </p:spPr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88388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64" y="1828800"/>
            <a:ext cx="2710522" cy="151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6705600" cy="36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0625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4" y="2438399"/>
            <a:ext cx="2472813" cy="379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362200"/>
            <a:ext cx="3303899" cy="55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048000"/>
            <a:ext cx="539150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148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1700"/>
            <a:ext cx="7367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2447"/>
            <a:ext cx="5791200" cy="399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384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excluded middle (LEM)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32658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8340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6799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5129"/>
            <a:ext cx="7772400" cy="1143000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172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921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Normal Form (NNF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A formula is said to be in Negation Normal Form (</a:t>
            </a:r>
            <a:r>
              <a:rPr lang="en-US" dirty="0">
                <a:solidFill>
                  <a:schemeClr val="hlink"/>
                </a:solidFill>
              </a:rPr>
              <a:t>NNF</a:t>
            </a:r>
            <a:r>
              <a:rPr lang="en-US" dirty="0"/>
              <a:t>) if it only contains </a:t>
            </a:r>
            <a:r>
              <a:rPr lang="en-US" dirty="0">
                <a:latin typeface="cmsy10" pitchFamily="34" charset="0"/>
              </a:rPr>
              <a:t>:</a:t>
            </a:r>
            <a:r>
              <a:rPr lang="en-US" dirty="0"/>
              <a:t>, </a:t>
            </a:r>
            <a:r>
              <a:rPr lang="en-US" dirty="0" smtClean="0">
                <a:latin typeface="cmsy10" pitchFamily="34" charset="0"/>
              </a:rPr>
              <a:t>conjunction, disjunction and negation </a:t>
            </a:r>
            <a:r>
              <a:rPr lang="en-US" dirty="0" smtClean="0"/>
              <a:t>connectives </a:t>
            </a:r>
            <a:r>
              <a:rPr lang="en-US" dirty="0"/>
              <a:t>and only atoms can be negated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1021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Disjunctive </a:t>
            </a:r>
            <a:r>
              <a:rPr lang="en-US" dirty="0"/>
              <a:t>Normal Form (DNF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formula is said to be in Disjunctive Normal Form (</a:t>
            </a:r>
            <a:r>
              <a:rPr lang="en-US" dirty="0">
                <a:solidFill>
                  <a:schemeClr val="hlink"/>
                </a:solidFill>
              </a:rPr>
              <a:t>DNF</a:t>
            </a:r>
            <a:r>
              <a:rPr lang="en-US" dirty="0"/>
              <a:t>) if it is a disjunction of terms.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478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A proposition (p, q, r, …) is simply a statement (i.e., a declarative sentence) with a definite meaning, having a truth value that’s either true (T) or false (F) (never both, neither, or somewhere in between).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       [In probability theory, we assign degrees of certainty to propositions.] i.e.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“It is raining.”  (Given a situation.)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“Beijing is the capital of China.”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 = 3”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“Who’s there?”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Jim is a Vegetarian.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It is raining.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 err="1">
                <a:latin typeface="Verdana" pitchFamily="34" charset="0"/>
              </a:rPr>
              <a:t>Asad</a:t>
            </a:r>
            <a:r>
              <a:rPr lang="en-US" sz="2200" dirty="0">
                <a:latin typeface="Verdana" pitchFamily="34" charset="0"/>
              </a:rPr>
              <a:t> likes biscuits.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“Just do it!”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+ 2”</a:t>
            </a:r>
            <a:endParaRPr lang="en-US" sz="2000" b="1" dirty="0"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705600" y="4267200"/>
            <a:ext cx="182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These are not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Propositions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3200400" y="4533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743200" y="48514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2162175" y="5003800"/>
            <a:ext cx="4543425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0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nimBg="1"/>
      <p:bldP spid="148486" grpId="0" animBg="1"/>
      <p:bldP spid="1484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Conjunctive </a:t>
            </a:r>
            <a:r>
              <a:rPr lang="en-US" dirty="0"/>
              <a:t>Normal Form (CNF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formula is said to be in Conjunctive Normal Form (</a:t>
            </a:r>
            <a:r>
              <a:rPr lang="en-US" dirty="0">
                <a:solidFill>
                  <a:schemeClr val="hlink"/>
                </a:solidFill>
              </a:rPr>
              <a:t>CNF</a:t>
            </a:r>
            <a:r>
              <a:rPr lang="en-US" dirty="0"/>
              <a:t>) if it is a conjunction of clauses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166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Values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534400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Every Proposition may be associated with a truth value.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In propositional logic there are two possible truth values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that is True or False.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The truth value of a proposition may change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according to when it is stated.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2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9906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Representation 1			World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B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T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F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endParaRPr lang="en-US" altLang="en-US" sz="2800" dirty="0">
              <a:latin typeface="Frutiger 57Cn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 F	</a:t>
            </a:r>
            <a:r>
              <a:rPr lang="en-US" altLang="en-US" sz="3200" dirty="0">
                <a:latin typeface="Frutiger 57Cn" charset="0"/>
              </a:rPr>
              <a:t>A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 T 	</a:t>
            </a:r>
            <a:r>
              <a:rPr lang="en-US" altLang="en-US" sz="3200" dirty="0">
                <a:latin typeface="Frutiger 57Cn" charset="0"/>
              </a:rPr>
              <a:t>B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3200" dirty="0">
                <a:latin typeface="Frutiger 57Cn" charset="0"/>
              </a:rPr>
              <a:t>						</a:t>
            </a:r>
            <a:endParaRPr lang="en-US" altLang="en-US" sz="2800" dirty="0">
              <a:latin typeface="Frutiger 57Cn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4495800" y="15240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57200" y="44196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 descr="Light upward diagonal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581400" y="4114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581400" y="25146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505200" y="30480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33800" y="3200400"/>
            <a:ext cx="3103563" cy="2492375"/>
          </a:xfrm>
          <a:custGeom>
            <a:avLst/>
            <a:gdLst>
              <a:gd name="T0" fmla="*/ 0 w 1955"/>
              <a:gd name="T1" fmla="*/ 2492375 h 1570"/>
              <a:gd name="T2" fmla="*/ 3000376 w 1955"/>
              <a:gd name="T3" fmla="*/ 1792288 h 1570"/>
              <a:gd name="T4" fmla="*/ 3103563 w 1955"/>
              <a:gd name="T5" fmla="*/ 1392237 h 1570"/>
              <a:gd name="T6" fmla="*/ 3040063 w 1955"/>
              <a:gd name="T7" fmla="*/ 993775 h 1570"/>
              <a:gd name="T8" fmla="*/ 2420938 w 1955"/>
              <a:gd name="T9" fmla="*/ 0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5"/>
              <a:gd name="T16" fmla="*/ 0 h 1570"/>
              <a:gd name="T17" fmla="*/ 1955 w 1955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5" h="1570">
                <a:moveTo>
                  <a:pt x="0" y="1570"/>
                </a:moveTo>
                <a:lnTo>
                  <a:pt x="1890" y="1129"/>
                </a:lnTo>
                <a:lnTo>
                  <a:pt x="1955" y="877"/>
                </a:lnTo>
                <a:lnTo>
                  <a:pt x="1915" y="626"/>
                </a:lnTo>
                <a:lnTo>
                  <a:pt x="15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7905" y="703928"/>
            <a:ext cx="7597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Truth depends on Interpretation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57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2571</Words>
  <Application>Microsoft Office PowerPoint</Application>
  <PresentationFormat>On-screen Show (4:3)</PresentationFormat>
  <Paragraphs>638</Paragraphs>
  <Slides>71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GLOBAL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Implications</vt:lpstr>
      <vt:lpstr>PowerPoint Presentation</vt:lpstr>
      <vt:lpstr>PowerPoint Presentation</vt:lpstr>
      <vt:lpstr>PowerPoint Presentation</vt:lpstr>
      <vt:lpstr>Assignment 1</vt:lpstr>
      <vt:lpstr>PowerPoint Presentation</vt:lpstr>
      <vt:lpstr>Tautologies and Contradictions </vt:lpstr>
      <vt:lpstr>Simple Exercise</vt:lpstr>
      <vt:lpstr>Solution </vt:lpstr>
      <vt:lpstr>Solution 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Deduction</vt:lpstr>
      <vt:lpstr>Example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Parse Tree</vt:lpstr>
      <vt:lpstr>Normal Forms</vt:lpstr>
      <vt:lpstr>Normal Forms</vt:lpstr>
      <vt:lpstr>Normal Forms</vt:lpstr>
      <vt:lpstr>DAG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sam</cp:lastModifiedBy>
  <cp:revision>945</cp:revision>
  <cp:lastPrinted>1601-01-01T00:00:00Z</cp:lastPrinted>
  <dcterms:created xsi:type="dcterms:W3CDTF">2001-12-25T11:21:58Z</dcterms:created>
  <dcterms:modified xsi:type="dcterms:W3CDTF">2013-02-13T04:16:10Z</dcterms:modified>
</cp:coreProperties>
</file>