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85" r:id="rId2"/>
    <p:sldId id="287" r:id="rId3"/>
    <p:sldId id="286" r:id="rId4"/>
    <p:sldId id="257" r:id="rId5"/>
    <p:sldId id="316" r:id="rId6"/>
    <p:sldId id="258" r:id="rId7"/>
    <p:sldId id="259" r:id="rId8"/>
    <p:sldId id="260" r:id="rId9"/>
    <p:sldId id="261" r:id="rId10"/>
    <p:sldId id="262" r:id="rId11"/>
    <p:sldId id="308" r:id="rId12"/>
    <p:sldId id="263" r:id="rId13"/>
    <p:sldId id="309" r:id="rId14"/>
    <p:sldId id="310" r:id="rId15"/>
    <p:sldId id="264" r:id="rId16"/>
    <p:sldId id="317" r:id="rId17"/>
    <p:sldId id="313" r:id="rId18"/>
    <p:sldId id="311" r:id="rId19"/>
    <p:sldId id="315" r:id="rId20"/>
    <p:sldId id="312" r:id="rId21"/>
    <p:sldId id="318" r:id="rId22"/>
    <p:sldId id="331" r:id="rId23"/>
    <p:sldId id="319" r:id="rId24"/>
    <p:sldId id="334" r:id="rId25"/>
    <p:sldId id="335" r:id="rId26"/>
    <p:sldId id="336" r:id="rId27"/>
    <p:sldId id="337" r:id="rId28"/>
    <p:sldId id="338" r:id="rId29"/>
    <p:sldId id="332" r:id="rId30"/>
    <p:sldId id="333" r:id="rId31"/>
    <p:sldId id="339" r:id="rId32"/>
    <p:sldId id="340" r:id="rId33"/>
    <p:sldId id="341" r:id="rId34"/>
    <p:sldId id="320" r:id="rId35"/>
    <p:sldId id="321" r:id="rId36"/>
    <p:sldId id="322" r:id="rId37"/>
    <p:sldId id="323" r:id="rId38"/>
    <p:sldId id="324" r:id="rId39"/>
    <p:sldId id="325" r:id="rId40"/>
    <p:sldId id="327" r:id="rId41"/>
    <p:sldId id="328" r:id="rId42"/>
    <p:sldId id="329" r:id="rId43"/>
    <p:sldId id="330" r:id="rId44"/>
    <p:sldId id="350" r:id="rId45"/>
    <p:sldId id="342" r:id="rId46"/>
    <p:sldId id="343" r:id="rId47"/>
    <p:sldId id="344" r:id="rId48"/>
    <p:sldId id="345" r:id="rId49"/>
    <p:sldId id="346" r:id="rId50"/>
    <p:sldId id="347" r:id="rId51"/>
    <p:sldId id="348" r:id="rId52"/>
    <p:sldId id="349" r:id="rId5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66" d="100"/>
          <a:sy n="66" d="100"/>
        </p:scale>
        <p:origin x="-127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43"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44"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445"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CDF4D22-F0A9-490A-93DE-3BFB6973DCFF}" type="slidenum">
              <a:rPr lang="en-US"/>
              <a:pPr/>
              <a:t>‹#›</a:t>
            </a:fld>
            <a:endParaRPr lang="en-US"/>
          </a:p>
        </p:txBody>
      </p:sp>
    </p:spTree>
    <p:extLst>
      <p:ext uri="{BB962C8B-B14F-4D97-AF65-F5344CB8AC3E}">
        <p14:creationId xmlns:p14="http://schemas.microsoft.com/office/powerpoint/2010/main" val="2907488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9395"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939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7"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9398"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9399"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80FCB76-8AD5-4817-A469-712106218CE1}" type="slidenum">
              <a:rPr lang="en-US"/>
              <a:pPr/>
              <a:t>‹#›</a:t>
            </a:fld>
            <a:endParaRPr lang="en-US"/>
          </a:p>
        </p:txBody>
      </p:sp>
    </p:spTree>
    <p:extLst>
      <p:ext uri="{BB962C8B-B14F-4D97-AF65-F5344CB8AC3E}">
        <p14:creationId xmlns:p14="http://schemas.microsoft.com/office/powerpoint/2010/main" val="5219058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EB2C7AE-8D96-4D32-BC4F-88055899B663}" type="slidenum">
              <a:rPr lang="en-US"/>
              <a:pPr/>
              <a:t>1</a:t>
            </a:fld>
            <a:endParaRPr lang="en-US"/>
          </a:p>
        </p:txBody>
      </p:sp>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BD3598-75AF-4471-9BC2-1AB6A0D4BC4B}" type="datetime8">
              <a:rPr lang="en-US" smtClean="0"/>
              <a:pPr/>
              <a:t>20-May-13 7:48 AM</a:t>
            </a:fld>
            <a:endParaRPr lang="en-US"/>
          </a:p>
        </p:txBody>
      </p:sp>
      <p:sp>
        <p:nvSpPr>
          <p:cNvPr id="19" name="Footer Placeholder 18"/>
          <p:cNvSpPr>
            <a:spLocks noGrp="1"/>
          </p:cNvSpPr>
          <p:nvPr>
            <p:ph type="ftr" sz="quarter" idx="11"/>
          </p:nvPr>
        </p:nvSpPr>
        <p:spPr/>
        <p:txBody>
          <a:bodyPr/>
          <a:lstStyle/>
          <a:p>
            <a:r>
              <a:rPr lang="en-US" smtClean="0"/>
              <a:t>Abstract Model Speciication</a:t>
            </a:r>
            <a:endParaRPr lang="en-US"/>
          </a:p>
        </p:txBody>
      </p:sp>
      <p:sp>
        <p:nvSpPr>
          <p:cNvPr id="27" name="Slide Number Placeholder 26"/>
          <p:cNvSpPr>
            <a:spLocks noGrp="1"/>
          </p:cNvSpPr>
          <p:nvPr>
            <p:ph type="sldNum" sz="quarter" idx="12"/>
          </p:nvPr>
        </p:nvSpPr>
        <p:spPr/>
        <p:txBody>
          <a:bodyPr/>
          <a:lstStyle/>
          <a:p>
            <a:fld id="{67ED8348-25E6-4D3E-A465-0671A7F324A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C1485-133F-4E95-B2F6-7BBB3528B049}" type="datetime8">
              <a:rPr lang="en-US" smtClean="0"/>
              <a:pPr/>
              <a:t>20-May-13 7:48 AM</a:t>
            </a:fld>
            <a:endParaRPr lang="en-US"/>
          </a:p>
        </p:txBody>
      </p:sp>
      <p:sp>
        <p:nvSpPr>
          <p:cNvPr id="5" name="Footer Placeholder 4"/>
          <p:cNvSpPr>
            <a:spLocks noGrp="1"/>
          </p:cNvSpPr>
          <p:nvPr>
            <p:ph type="ftr" sz="quarter" idx="11"/>
          </p:nvPr>
        </p:nvSpPr>
        <p:spPr/>
        <p:txBody>
          <a:bodyPr/>
          <a:lstStyle/>
          <a:p>
            <a:r>
              <a:rPr lang="en-US" smtClean="0"/>
              <a:t>Abstract Model Speciication</a:t>
            </a:r>
            <a:endParaRPr lang="en-US"/>
          </a:p>
        </p:txBody>
      </p:sp>
      <p:sp>
        <p:nvSpPr>
          <p:cNvPr id="6" name="Slide Number Placeholder 5"/>
          <p:cNvSpPr>
            <a:spLocks noGrp="1"/>
          </p:cNvSpPr>
          <p:nvPr>
            <p:ph type="sldNum" sz="quarter" idx="12"/>
          </p:nvPr>
        </p:nvSpPr>
        <p:spPr/>
        <p:txBody>
          <a:bodyPr/>
          <a:lstStyle/>
          <a:p>
            <a:fld id="{E990EE5B-E96C-4DE3-9313-F90F4D4464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F63545-CFE2-4D1A-AE60-8B2E9C693671}" type="datetime8">
              <a:rPr lang="en-US" smtClean="0"/>
              <a:pPr/>
              <a:t>20-May-13 7:48 AM</a:t>
            </a:fld>
            <a:endParaRPr lang="en-US"/>
          </a:p>
        </p:txBody>
      </p:sp>
      <p:sp>
        <p:nvSpPr>
          <p:cNvPr id="5" name="Footer Placeholder 4"/>
          <p:cNvSpPr>
            <a:spLocks noGrp="1"/>
          </p:cNvSpPr>
          <p:nvPr>
            <p:ph type="ftr" sz="quarter" idx="11"/>
          </p:nvPr>
        </p:nvSpPr>
        <p:spPr/>
        <p:txBody>
          <a:bodyPr/>
          <a:lstStyle/>
          <a:p>
            <a:r>
              <a:rPr lang="en-US" smtClean="0"/>
              <a:t>Abstract Model Speciication</a:t>
            </a:r>
            <a:endParaRPr lang="en-US"/>
          </a:p>
        </p:txBody>
      </p:sp>
      <p:sp>
        <p:nvSpPr>
          <p:cNvPr id="6" name="Slide Number Placeholder 5"/>
          <p:cNvSpPr>
            <a:spLocks noGrp="1"/>
          </p:cNvSpPr>
          <p:nvPr>
            <p:ph type="sldNum" sz="quarter" idx="12"/>
          </p:nvPr>
        </p:nvSpPr>
        <p:spPr/>
        <p:txBody>
          <a:bodyPr/>
          <a:lstStyle/>
          <a:p>
            <a:fld id="{5337094A-88B6-445F-AF97-F5C52EB1A6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79AAEC-C843-4957-8CBB-4CA6F7743EB4}" type="datetime8">
              <a:rPr lang="en-US" smtClean="0"/>
              <a:pPr/>
              <a:t>20-May-13 7:48 AM</a:t>
            </a:fld>
            <a:endParaRPr lang="en-US"/>
          </a:p>
        </p:txBody>
      </p:sp>
      <p:sp>
        <p:nvSpPr>
          <p:cNvPr id="5" name="Footer Placeholder 4"/>
          <p:cNvSpPr>
            <a:spLocks noGrp="1"/>
          </p:cNvSpPr>
          <p:nvPr>
            <p:ph type="ftr" sz="quarter" idx="11"/>
          </p:nvPr>
        </p:nvSpPr>
        <p:spPr/>
        <p:txBody>
          <a:bodyPr/>
          <a:lstStyle/>
          <a:p>
            <a:r>
              <a:rPr lang="en-US" smtClean="0"/>
              <a:t>Abstract Model Speciication</a:t>
            </a:r>
            <a:endParaRPr lang="en-US"/>
          </a:p>
        </p:txBody>
      </p:sp>
      <p:sp>
        <p:nvSpPr>
          <p:cNvPr id="6" name="Slide Number Placeholder 5"/>
          <p:cNvSpPr>
            <a:spLocks noGrp="1"/>
          </p:cNvSpPr>
          <p:nvPr>
            <p:ph type="sldNum" sz="quarter" idx="12"/>
          </p:nvPr>
        </p:nvSpPr>
        <p:spPr/>
        <p:txBody>
          <a:bodyPr/>
          <a:lstStyle/>
          <a:p>
            <a:fld id="{2351B9EB-C11B-419F-92F1-AEE5E73AB6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33BF8D-BE17-4F58-9263-BC4B0EBD0A2D}" type="datetime8">
              <a:rPr lang="en-US" smtClean="0"/>
              <a:pPr/>
              <a:t>20-May-13 7:48 AM</a:t>
            </a:fld>
            <a:endParaRPr lang="en-US"/>
          </a:p>
        </p:txBody>
      </p:sp>
      <p:sp>
        <p:nvSpPr>
          <p:cNvPr id="5" name="Footer Placeholder 4"/>
          <p:cNvSpPr>
            <a:spLocks noGrp="1"/>
          </p:cNvSpPr>
          <p:nvPr>
            <p:ph type="ftr" sz="quarter" idx="11"/>
          </p:nvPr>
        </p:nvSpPr>
        <p:spPr/>
        <p:txBody>
          <a:bodyPr/>
          <a:lstStyle/>
          <a:p>
            <a:r>
              <a:rPr lang="en-US" smtClean="0"/>
              <a:t>Abstract Model Speciication</a:t>
            </a:r>
            <a:endParaRPr lang="en-US"/>
          </a:p>
        </p:txBody>
      </p:sp>
      <p:sp>
        <p:nvSpPr>
          <p:cNvPr id="6" name="Slide Number Placeholder 5"/>
          <p:cNvSpPr>
            <a:spLocks noGrp="1"/>
          </p:cNvSpPr>
          <p:nvPr>
            <p:ph type="sldNum" sz="quarter" idx="12"/>
          </p:nvPr>
        </p:nvSpPr>
        <p:spPr/>
        <p:txBody>
          <a:bodyPr/>
          <a:lstStyle/>
          <a:p>
            <a:fld id="{F87064E8-0504-4918-AAEA-0E242EED9D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952074-3358-4CB4-B038-5C4C6BC2CC1A}" type="datetime8">
              <a:rPr lang="en-US" smtClean="0"/>
              <a:pPr/>
              <a:t>20-May-13 7:48 AM</a:t>
            </a:fld>
            <a:endParaRPr lang="en-US"/>
          </a:p>
        </p:txBody>
      </p:sp>
      <p:sp>
        <p:nvSpPr>
          <p:cNvPr id="6" name="Footer Placeholder 5"/>
          <p:cNvSpPr>
            <a:spLocks noGrp="1"/>
          </p:cNvSpPr>
          <p:nvPr>
            <p:ph type="ftr" sz="quarter" idx="11"/>
          </p:nvPr>
        </p:nvSpPr>
        <p:spPr/>
        <p:txBody>
          <a:bodyPr/>
          <a:lstStyle/>
          <a:p>
            <a:r>
              <a:rPr lang="en-US" smtClean="0"/>
              <a:t>Abstract Model Speciication</a:t>
            </a:r>
            <a:endParaRPr lang="en-US"/>
          </a:p>
        </p:txBody>
      </p:sp>
      <p:sp>
        <p:nvSpPr>
          <p:cNvPr id="7" name="Slide Number Placeholder 6"/>
          <p:cNvSpPr>
            <a:spLocks noGrp="1"/>
          </p:cNvSpPr>
          <p:nvPr>
            <p:ph type="sldNum" sz="quarter" idx="12"/>
          </p:nvPr>
        </p:nvSpPr>
        <p:spPr/>
        <p:txBody>
          <a:bodyPr/>
          <a:lstStyle/>
          <a:p>
            <a:fld id="{2CB87E6A-6644-4CC2-A1FF-EBCA3CF0D3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C9CA42-3B53-416D-AC74-4BB1DC963FAE}" type="datetime8">
              <a:rPr lang="en-US" smtClean="0"/>
              <a:pPr/>
              <a:t>20-May-13 7:48 AM</a:t>
            </a:fld>
            <a:endParaRPr lang="en-US"/>
          </a:p>
        </p:txBody>
      </p:sp>
      <p:sp>
        <p:nvSpPr>
          <p:cNvPr id="8" name="Footer Placeholder 7"/>
          <p:cNvSpPr>
            <a:spLocks noGrp="1"/>
          </p:cNvSpPr>
          <p:nvPr>
            <p:ph type="ftr" sz="quarter" idx="11"/>
          </p:nvPr>
        </p:nvSpPr>
        <p:spPr/>
        <p:txBody>
          <a:bodyPr/>
          <a:lstStyle/>
          <a:p>
            <a:r>
              <a:rPr lang="en-US" smtClean="0"/>
              <a:t>Abstract Model Speciication</a:t>
            </a:r>
            <a:endParaRPr lang="en-US"/>
          </a:p>
        </p:txBody>
      </p:sp>
      <p:sp>
        <p:nvSpPr>
          <p:cNvPr id="9" name="Slide Number Placeholder 8"/>
          <p:cNvSpPr>
            <a:spLocks noGrp="1"/>
          </p:cNvSpPr>
          <p:nvPr>
            <p:ph type="sldNum" sz="quarter" idx="12"/>
          </p:nvPr>
        </p:nvSpPr>
        <p:spPr/>
        <p:txBody>
          <a:bodyPr/>
          <a:lstStyle/>
          <a:p>
            <a:fld id="{DAE6F2E3-7293-4F96-A197-23F8FD8FE9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E2F724-3F4B-4023-AE71-4B728B942B01}" type="datetime8">
              <a:rPr lang="en-US" smtClean="0"/>
              <a:pPr/>
              <a:t>20-May-13 7:48 AM</a:t>
            </a:fld>
            <a:endParaRPr lang="en-US"/>
          </a:p>
        </p:txBody>
      </p:sp>
      <p:sp>
        <p:nvSpPr>
          <p:cNvPr id="4" name="Footer Placeholder 3"/>
          <p:cNvSpPr>
            <a:spLocks noGrp="1"/>
          </p:cNvSpPr>
          <p:nvPr>
            <p:ph type="ftr" sz="quarter" idx="11"/>
          </p:nvPr>
        </p:nvSpPr>
        <p:spPr/>
        <p:txBody>
          <a:bodyPr/>
          <a:lstStyle/>
          <a:p>
            <a:r>
              <a:rPr lang="en-US" smtClean="0"/>
              <a:t>Abstract Model Speciication</a:t>
            </a:r>
            <a:endParaRPr lang="en-US"/>
          </a:p>
        </p:txBody>
      </p:sp>
      <p:sp>
        <p:nvSpPr>
          <p:cNvPr id="5" name="Slide Number Placeholder 4"/>
          <p:cNvSpPr>
            <a:spLocks noGrp="1"/>
          </p:cNvSpPr>
          <p:nvPr>
            <p:ph type="sldNum" sz="quarter" idx="12"/>
          </p:nvPr>
        </p:nvSpPr>
        <p:spPr/>
        <p:txBody>
          <a:bodyPr/>
          <a:lstStyle/>
          <a:p>
            <a:fld id="{6F38EF19-E0A8-4C92-A243-5E3024D3A7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F7883-9843-4BCF-8562-23B2D3142B47}" type="datetime8">
              <a:rPr lang="en-US" smtClean="0"/>
              <a:pPr/>
              <a:t>20-May-13 7:48 AM</a:t>
            </a:fld>
            <a:endParaRPr lang="en-US"/>
          </a:p>
        </p:txBody>
      </p:sp>
      <p:sp>
        <p:nvSpPr>
          <p:cNvPr id="3" name="Footer Placeholder 2"/>
          <p:cNvSpPr>
            <a:spLocks noGrp="1"/>
          </p:cNvSpPr>
          <p:nvPr>
            <p:ph type="ftr" sz="quarter" idx="11"/>
          </p:nvPr>
        </p:nvSpPr>
        <p:spPr/>
        <p:txBody>
          <a:bodyPr/>
          <a:lstStyle/>
          <a:p>
            <a:r>
              <a:rPr lang="en-US" smtClean="0"/>
              <a:t>Abstract Model Speciication</a:t>
            </a:r>
            <a:endParaRPr lang="en-US"/>
          </a:p>
        </p:txBody>
      </p:sp>
      <p:sp>
        <p:nvSpPr>
          <p:cNvPr id="4" name="Slide Number Placeholder 3"/>
          <p:cNvSpPr>
            <a:spLocks noGrp="1"/>
          </p:cNvSpPr>
          <p:nvPr>
            <p:ph type="sldNum" sz="quarter" idx="12"/>
          </p:nvPr>
        </p:nvSpPr>
        <p:spPr/>
        <p:txBody>
          <a:bodyPr/>
          <a:lstStyle/>
          <a:p>
            <a:fld id="{533991A7-132C-4489-84A5-E62C81EE22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AEF974-E82A-4A9C-AD90-D3FD24CC36B9}" type="datetime8">
              <a:rPr lang="en-US" smtClean="0"/>
              <a:pPr/>
              <a:t>20-May-13 7:48 AM</a:t>
            </a:fld>
            <a:endParaRPr lang="en-US"/>
          </a:p>
        </p:txBody>
      </p:sp>
      <p:sp>
        <p:nvSpPr>
          <p:cNvPr id="6" name="Footer Placeholder 5"/>
          <p:cNvSpPr>
            <a:spLocks noGrp="1"/>
          </p:cNvSpPr>
          <p:nvPr>
            <p:ph type="ftr" sz="quarter" idx="11"/>
          </p:nvPr>
        </p:nvSpPr>
        <p:spPr/>
        <p:txBody>
          <a:bodyPr/>
          <a:lstStyle/>
          <a:p>
            <a:r>
              <a:rPr lang="en-US" smtClean="0"/>
              <a:t>Abstract Model Speciication</a:t>
            </a:r>
            <a:endParaRPr lang="en-US"/>
          </a:p>
        </p:txBody>
      </p:sp>
      <p:sp>
        <p:nvSpPr>
          <p:cNvPr id="7" name="Slide Number Placeholder 6"/>
          <p:cNvSpPr>
            <a:spLocks noGrp="1"/>
          </p:cNvSpPr>
          <p:nvPr>
            <p:ph type="sldNum" sz="quarter" idx="12"/>
          </p:nvPr>
        </p:nvSpPr>
        <p:spPr/>
        <p:txBody>
          <a:bodyPr/>
          <a:lstStyle/>
          <a:p>
            <a:fld id="{6468ACA1-C309-44F9-8734-9833A6058D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AC430E-CB07-49A4-B805-4B4919FE7597}" type="datetime8">
              <a:rPr lang="en-US" smtClean="0"/>
              <a:pPr/>
              <a:t>20-May-13 7:48 AM</a:t>
            </a:fld>
            <a:endParaRPr lang="en-US"/>
          </a:p>
        </p:txBody>
      </p:sp>
      <p:sp>
        <p:nvSpPr>
          <p:cNvPr id="6" name="Footer Placeholder 5"/>
          <p:cNvSpPr>
            <a:spLocks noGrp="1"/>
          </p:cNvSpPr>
          <p:nvPr>
            <p:ph type="ftr" sz="quarter" idx="11"/>
          </p:nvPr>
        </p:nvSpPr>
        <p:spPr/>
        <p:txBody>
          <a:bodyPr/>
          <a:lstStyle/>
          <a:p>
            <a:r>
              <a:rPr lang="en-US" smtClean="0"/>
              <a:t>Abstract Model Speciication</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C70594-9065-4D3A-BAB7-08A463FDF3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6CDDE8-027B-41DC-9FB5-0DE3A2BED45A}" type="datetime8">
              <a:rPr lang="en-US" smtClean="0"/>
              <a:pPr/>
              <a:t>20-May-13 7:48 AM</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Abstract Model Speciication</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9A0D34E-F973-4725-970D-FE724B45CB3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09600" y="1524000"/>
            <a:ext cx="7772400" cy="1143000"/>
          </a:xfrm>
        </p:spPr>
        <p:txBody>
          <a:bodyPr/>
          <a:lstStyle/>
          <a:p>
            <a:r>
              <a:rPr lang="en-US" dirty="0" smtClean="0"/>
              <a:t>Z - Language</a:t>
            </a:r>
            <a:endParaRPr lang="en-US" dirty="0"/>
          </a:p>
        </p:txBody>
      </p:sp>
      <p:sp>
        <p:nvSpPr>
          <p:cNvPr id="36867" name="Rectangle 3"/>
          <p:cNvSpPr>
            <a:spLocks noGrp="1" noChangeArrowheads="1"/>
          </p:cNvSpPr>
          <p:nvPr>
            <p:ph type="subTitle" idx="1"/>
          </p:nvPr>
        </p:nvSpPr>
        <p:spPr/>
        <p:txBody>
          <a:bodyPr/>
          <a:lstStyle/>
          <a:p>
            <a:r>
              <a:rPr lang="en-US" sz="2400" dirty="0" smtClean="0"/>
              <a:t>Reference: The Z Notation, </a:t>
            </a:r>
          </a:p>
          <a:p>
            <a:r>
              <a:rPr lang="en-US" sz="2400" dirty="0" smtClean="0"/>
              <a:t>A Reference Manual</a:t>
            </a:r>
            <a:endParaRPr lang="en-US" sz="2400" dirty="0"/>
          </a:p>
          <a:p>
            <a:endParaRPr lang="en-US" dirty="0"/>
          </a:p>
        </p:txBody>
      </p:sp>
      <p:sp>
        <p:nvSpPr>
          <p:cNvPr id="4" name="Slide Number Placeholder 5"/>
          <p:cNvSpPr>
            <a:spLocks noGrp="1"/>
          </p:cNvSpPr>
          <p:nvPr>
            <p:ph type="sldNum" sz="quarter" idx="12"/>
          </p:nvPr>
        </p:nvSpPr>
        <p:spPr/>
        <p:txBody>
          <a:bodyPr/>
          <a:lstStyle/>
          <a:p>
            <a:fld id="{203802AC-2883-4EBF-B8C8-636AAE0F267F}"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543800" cy="838200"/>
          </a:xfrm>
        </p:spPr>
        <p:txBody>
          <a:bodyPr/>
          <a:lstStyle/>
          <a:p>
            <a:r>
              <a:rPr lang="en-US"/>
              <a:t>Example(cont.)</a:t>
            </a:r>
          </a:p>
        </p:txBody>
      </p:sp>
      <p:sp>
        <p:nvSpPr>
          <p:cNvPr id="14" name="Slide Number Placeholder 5"/>
          <p:cNvSpPr>
            <a:spLocks noGrp="1"/>
          </p:cNvSpPr>
          <p:nvPr>
            <p:ph type="sldNum" sz="quarter" idx="12"/>
          </p:nvPr>
        </p:nvSpPr>
        <p:spPr/>
        <p:txBody>
          <a:bodyPr/>
          <a:lstStyle/>
          <a:p>
            <a:fld id="{5F6E1C74-A7E4-4548-8099-1A56D06BA367}" type="slidenum">
              <a:rPr lang="en-US"/>
              <a:pPr/>
              <a:t>10</a:t>
            </a:fld>
            <a:endParaRPr lang="en-US"/>
          </a:p>
        </p:txBody>
      </p:sp>
      <p:sp>
        <p:nvSpPr>
          <p:cNvPr id="8196" name="Line 4"/>
          <p:cNvSpPr>
            <a:spLocks noChangeShapeType="1"/>
          </p:cNvSpPr>
          <p:nvPr/>
        </p:nvSpPr>
        <p:spPr bwMode="auto">
          <a:xfrm>
            <a:off x="838200" y="2286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Text Box 5"/>
          <p:cNvSpPr txBox="1">
            <a:spLocks noChangeArrowheads="1"/>
          </p:cNvSpPr>
          <p:nvPr/>
        </p:nvSpPr>
        <p:spPr bwMode="auto">
          <a:xfrm>
            <a:off x="1981200" y="2057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Find Birthday</a:t>
            </a:r>
          </a:p>
        </p:txBody>
      </p:sp>
      <p:sp>
        <p:nvSpPr>
          <p:cNvPr id="8198" name="Line 6"/>
          <p:cNvSpPr>
            <a:spLocks noChangeShapeType="1"/>
          </p:cNvSpPr>
          <p:nvPr/>
        </p:nvSpPr>
        <p:spPr bwMode="auto">
          <a:xfrm>
            <a:off x="3810000" y="2286000"/>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7"/>
          <p:cNvSpPr>
            <a:spLocks noChangeShapeType="1"/>
          </p:cNvSpPr>
          <p:nvPr/>
        </p:nvSpPr>
        <p:spPr bwMode="auto">
          <a:xfrm>
            <a:off x="838200" y="2286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8"/>
          <p:cNvSpPr>
            <a:spLocks noChangeShapeType="1"/>
          </p:cNvSpPr>
          <p:nvPr/>
        </p:nvSpPr>
        <p:spPr bwMode="auto">
          <a:xfrm>
            <a:off x="838200" y="39624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Text Box 9"/>
          <p:cNvSpPr txBox="1">
            <a:spLocks noChangeArrowheads="1"/>
          </p:cNvSpPr>
          <p:nvPr/>
        </p:nvSpPr>
        <p:spPr bwMode="auto">
          <a:xfrm>
            <a:off x="838200" y="2362200"/>
            <a:ext cx="480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    Birthday book</a:t>
            </a:r>
          </a:p>
          <a:p>
            <a:pPr>
              <a:spcBef>
                <a:spcPct val="50000"/>
              </a:spcBef>
            </a:pPr>
            <a:r>
              <a:rPr lang="en-US" dirty="0"/>
              <a:t>name?: NAME</a:t>
            </a:r>
          </a:p>
          <a:p>
            <a:pPr>
              <a:spcBef>
                <a:spcPct val="50000"/>
              </a:spcBef>
            </a:pPr>
            <a:r>
              <a:rPr lang="en-US" dirty="0" smtClean="0"/>
              <a:t>Date! </a:t>
            </a:r>
            <a:r>
              <a:rPr lang="en-US" dirty="0"/>
              <a:t>: DATE</a:t>
            </a:r>
          </a:p>
        </p:txBody>
      </p:sp>
      <p:sp>
        <p:nvSpPr>
          <p:cNvPr id="8202" name="Line 10"/>
          <p:cNvSpPr>
            <a:spLocks noChangeShapeType="1"/>
          </p:cNvSpPr>
          <p:nvPr/>
        </p:nvSpPr>
        <p:spPr bwMode="auto">
          <a:xfrm>
            <a:off x="838200" y="5181600"/>
            <a:ext cx="708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Text Box 11"/>
          <p:cNvSpPr txBox="1">
            <a:spLocks noChangeArrowheads="1"/>
          </p:cNvSpPr>
          <p:nvPr/>
        </p:nvSpPr>
        <p:spPr bwMode="auto">
          <a:xfrm>
            <a:off x="914400" y="4114800"/>
            <a:ext cx="52578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name?</a:t>
            </a:r>
            <a:r>
              <a:rPr lang="en-US">
                <a:ea typeface="Arial Unicode MS" pitchFamily="34" charset="-128"/>
                <a:cs typeface="Arial Unicode MS" pitchFamily="34" charset="-128"/>
                <a:sym typeface="Symbol" pitchFamily="18" charset="2"/>
              </a:rPr>
              <a:t></a:t>
            </a:r>
            <a:r>
              <a:rPr lang="en-US"/>
              <a:t> Known </a:t>
            </a:r>
          </a:p>
          <a:p>
            <a:pPr>
              <a:spcBef>
                <a:spcPct val="50000"/>
              </a:spcBef>
            </a:pPr>
            <a:r>
              <a:rPr lang="en-US"/>
              <a:t>date != birthday(name?)</a:t>
            </a:r>
          </a:p>
        </p:txBody>
      </p:sp>
      <p:sp>
        <p:nvSpPr>
          <p:cNvPr id="8204" name="Line 12"/>
          <p:cNvSpPr>
            <a:spLocks noChangeShapeType="1"/>
          </p:cNvSpPr>
          <p:nvPr/>
        </p:nvSpPr>
        <p:spPr bwMode="auto">
          <a:xfrm>
            <a:off x="990600" y="24384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13"/>
          <p:cNvSpPr>
            <a:spLocks noChangeShapeType="1"/>
          </p:cNvSpPr>
          <p:nvPr/>
        </p:nvSpPr>
        <p:spPr bwMode="auto">
          <a:xfrm>
            <a:off x="990600" y="26670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4"/>
          <p:cNvSpPr>
            <a:spLocks noChangeShapeType="1"/>
          </p:cNvSpPr>
          <p:nvPr/>
        </p:nvSpPr>
        <p:spPr bwMode="auto">
          <a:xfrm>
            <a:off x="990600" y="25146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9600" y="152400"/>
            <a:ext cx="7696200" cy="838200"/>
          </a:xfrm>
        </p:spPr>
        <p:txBody>
          <a:bodyPr/>
          <a:lstStyle/>
          <a:p>
            <a:r>
              <a:rPr lang="en-US"/>
              <a:t>Race condition</a:t>
            </a:r>
          </a:p>
        </p:txBody>
      </p:sp>
      <p:sp>
        <p:nvSpPr>
          <p:cNvPr id="64515" name="Rectangle 3"/>
          <p:cNvSpPr>
            <a:spLocks noGrp="1" noChangeArrowheads="1"/>
          </p:cNvSpPr>
          <p:nvPr>
            <p:ph idx="1"/>
          </p:nvPr>
        </p:nvSpPr>
        <p:spPr>
          <a:xfrm>
            <a:off x="685800" y="990600"/>
            <a:ext cx="8001000" cy="5715000"/>
          </a:xfrm>
        </p:spPr>
        <p:txBody>
          <a:bodyPr/>
          <a:lstStyle/>
          <a:p>
            <a:pPr>
              <a:buFontTx/>
              <a:buNone/>
            </a:pPr>
            <a:r>
              <a:rPr lang="en-US" sz="2400" dirty="0"/>
              <a:t>We have not handled the condition when user tries to add a birthday, which is already known to the system, or tries to find the birthday of someone not known.</a:t>
            </a:r>
          </a:p>
          <a:p>
            <a:pPr>
              <a:buFontTx/>
              <a:buNone/>
            </a:pPr>
            <a:r>
              <a:rPr lang="en-US" sz="2400" dirty="0"/>
              <a:t>Handle this by adding an extra result! To each operation.</a:t>
            </a:r>
            <a:r>
              <a:rPr lang="en-US" dirty="0"/>
              <a:t> </a:t>
            </a:r>
          </a:p>
          <a:p>
            <a:pPr>
              <a:buFontTx/>
              <a:buNone/>
            </a:pPr>
            <a:r>
              <a:rPr lang="en-US" dirty="0"/>
              <a:t>Result := </a:t>
            </a:r>
            <a:r>
              <a:rPr lang="en-US" dirty="0" smtClean="0"/>
              <a:t>ok| </a:t>
            </a:r>
            <a:r>
              <a:rPr lang="en-US" dirty="0" err="1"/>
              <a:t>already_known</a:t>
            </a:r>
            <a:r>
              <a:rPr lang="en-US" dirty="0"/>
              <a:t> | </a:t>
            </a:r>
            <a:r>
              <a:rPr lang="en-US" dirty="0" err="1"/>
              <a:t>not_known</a:t>
            </a:r>
            <a:endParaRPr lang="en-US" dirty="0"/>
          </a:p>
          <a:p>
            <a:pPr>
              <a:buFontTx/>
              <a:buNone/>
            </a:pPr>
            <a:endParaRPr lang="en-US" dirty="0"/>
          </a:p>
        </p:txBody>
      </p:sp>
      <p:sp>
        <p:nvSpPr>
          <p:cNvPr id="12" name="Slide Number Placeholder 5"/>
          <p:cNvSpPr>
            <a:spLocks noGrp="1"/>
          </p:cNvSpPr>
          <p:nvPr>
            <p:ph type="sldNum" sz="quarter" idx="12"/>
          </p:nvPr>
        </p:nvSpPr>
        <p:spPr/>
        <p:txBody>
          <a:bodyPr/>
          <a:lstStyle/>
          <a:p>
            <a:fld id="{9B3028A5-218D-42C7-A3D3-4F9A2CE38775}" type="slidenum">
              <a:rPr lang="en-US"/>
              <a:pPr/>
              <a:t>11</a:t>
            </a:fld>
            <a:endParaRPr lang="en-US"/>
          </a:p>
        </p:txBody>
      </p:sp>
      <p:sp>
        <p:nvSpPr>
          <p:cNvPr id="64516" name="Line 4"/>
          <p:cNvSpPr>
            <a:spLocks noChangeShapeType="1"/>
          </p:cNvSpPr>
          <p:nvPr/>
        </p:nvSpPr>
        <p:spPr bwMode="auto">
          <a:xfrm>
            <a:off x="762000" y="41910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7" name="Line 5"/>
          <p:cNvSpPr>
            <a:spLocks noChangeShapeType="1"/>
          </p:cNvSpPr>
          <p:nvPr/>
        </p:nvSpPr>
        <p:spPr bwMode="auto">
          <a:xfrm>
            <a:off x="762000" y="54864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8" name="Line 6"/>
          <p:cNvSpPr>
            <a:spLocks noChangeShapeType="1"/>
          </p:cNvSpPr>
          <p:nvPr/>
        </p:nvSpPr>
        <p:spPr bwMode="auto">
          <a:xfrm>
            <a:off x="762000" y="4191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9" name="Line 7"/>
          <p:cNvSpPr>
            <a:spLocks noChangeShapeType="1"/>
          </p:cNvSpPr>
          <p:nvPr/>
        </p:nvSpPr>
        <p:spPr bwMode="auto">
          <a:xfrm>
            <a:off x="762000" y="48768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0" name="Text Box 8"/>
          <p:cNvSpPr txBox="1">
            <a:spLocks noChangeArrowheads="1"/>
          </p:cNvSpPr>
          <p:nvPr/>
        </p:nvSpPr>
        <p:spPr bwMode="auto">
          <a:xfrm>
            <a:off x="1676400" y="3886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Success</a:t>
            </a:r>
          </a:p>
        </p:txBody>
      </p:sp>
      <p:sp>
        <p:nvSpPr>
          <p:cNvPr id="64521" name="Line 9"/>
          <p:cNvSpPr>
            <a:spLocks noChangeShapeType="1"/>
          </p:cNvSpPr>
          <p:nvPr/>
        </p:nvSpPr>
        <p:spPr bwMode="auto">
          <a:xfrm>
            <a:off x="2971800" y="4191000"/>
            <a:ext cx="495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10"/>
          <p:cNvSpPr txBox="1">
            <a:spLocks noChangeArrowheads="1"/>
          </p:cNvSpPr>
          <p:nvPr/>
        </p:nvSpPr>
        <p:spPr bwMode="auto">
          <a:xfrm>
            <a:off x="914400" y="4343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 : REPORT</a:t>
            </a:r>
          </a:p>
        </p:txBody>
      </p:sp>
      <p:sp>
        <p:nvSpPr>
          <p:cNvPr id="64523" name="Text Box 11"/>
          <p:cNvSpPr txBox="1">
            <a:spLocks noChangeArrowheads="1"/>
          </p:cNvSpPr>
          <p:nvPr/>
        </p:nvSpPr>
        <p:spPr bwMode="auto">
          <a:xfrm>
            <a:off x="990600" y="48768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 = ok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696200" cy="762000"/>
          </a:xfrm>
        </p:spPr>
        <p:txBody>
          <a:bodyPr>
            <a:normAutofit fontScale="90000"/>
          </a:bodyPr>
          <a:lstStyle/>
          <a:p>
            <a:r>
              <a:rPr lang="en-US"/>
              <a:t>Operators</a:t>
            </a:r>
          </a:p>
        </p:txBody>
      </p:sp>
      <p:sp>
        <p:nvSpPr>
          <p:cNvPr id="10243" name="Rectangle 3"/>
          <p:cNvSpPr>
            <a:spLocks noGrp="1" noChangeArrowheads="1"/>
          </p:cNvSpPr>
          <p:nvPr>
            <p:ph idx="1"/>
          </p:nvPr>
        </p:nvSpPr>
        <p:spPr>
          <a:xfrm>
            <a:off x="685800" y="1524000"/>
            <a:ext cx="7772400" cy="3962400"/>
          </a:xfrm>
        </p:spPr>
        <p:txBody>
          <a:bodyPr/>
          <a:lstStyle/>
          <a:p>
            <a:pPr>
              <a:lnSpc>
                <a:spcPct val="90000"/>
              </a:lnSpc>
              <a:buFontTx/>
              <a:buNone/>
            </a:pPr>
            <a:r>
              <a:rPr lang="en-US" sz="3600" b="1" dirty="0" smtClean="0">
                <a:ea typeface="Arial Unicode MS" pitchFamily="34" charset="-128"/>
                <a:cs typeface="Arial Unicode MS" pitchFamily="34" charset="-128"/>
                <a:sym typeface="Symbol" pitchFamily="18" charset="2"/>
              </a:rPr>
              <a:t></a:t>
            </a:r>
            <a:r>
              <a:rPr lang="en-US" sz="3600" b="1" dirty="0" smtClean="0">
                <a:ea typeface="Arial Unicode MS" pitchFamily="34" charset="-128"/>
                <a:cs typeface="Arial Unicode MS" pitchFamily="34" charset="-128"/>
              </a:rPr>
              <a:t> </a:t>
            </a:r>
            <a:r>
              <a:rPr lang="en-US" dirty="0" smtClean="0">
                <a:ea typeface="Arial Unicode MS" pitchFamily="34" charset="-128"/>
                <a:cs typeface="Arial Unicode MS" pitchFamily="34" charset="-128"/>
              </a:rPr>
              <a:t>(</a:t>
            </a:r>
            <a:r>
              <a:rPr lang="en-US" dirty="0">
                <a:ea typeface="Arial Unicode MS" pitchFamily="34" charset="-128"/>
                <a:cs typeface="Arial Unicode MS" pitchFamily="34" charset="-128"/>
              </a:rPr>
              <a:t>Conjunction of the two predicate parts</a:t>
            </a:r>
            <a:r>
              <a:rPr lang="en-US" dirty="0" smtClean="0">
                <a:ea typeface="Arial Unicode MS" pitchFamily="34" charset="-128"/>
                <a:cs typeface="Arial Unicode MS" pitchFamily="34" charset="-128"/>
              </a:rPr>
              <a:t>)</a:t>
            </a:r>
          </a:p>
          <a:p>
            <a:pPr>
              <a:lnSpc>
                <a:spcPct val="90000"/>
              </a:lnSpc>
              <a:buFontTx/>
              <a:buNone/>
            </a:pPr>
            <a:r>
              <a:rPr lang="en-US" sz="3600" b="1" dirty="0" smtClean="0">
                <a:ea typeface="Arial Unicode MS" pitchFamily="34" charset="-128"/>
                <a:cs typeface="Arial Unicode MS" pitchFamily="34" charset="-128"/>
              </a:rPr>
              <a:t>V </a:t>
            </a:r>
            <a:r>
              <a:rPr lang="en-US" dirty="0" smtClean="0">
                <a:ea typeface="Arial Unicode MS" pitchFamily="34" charset="-128"/>
                <a:cs typeface="Arial Unicode MS" pitchFamily="34" charset="-128"/>
              </a:rPr>
              <a:t>(Disjunction of two predicate parts)</a:t>
            </a:r>
            <a:endParaRPr lang="en-US" dirty="0">
              <a:ea typeface="Arial Unicode MS" pitchFamily="34" charset="-128"/>
              <a:cs typeface="Arial Unicode MS" pitchFamily="34" charset="-128"/>
            </a:endParaRPr>
          </a:p>
          <a:p>
            <a:pPr>
              <a:lnSpc>
                <a:spcPct val="90000"/>
              </a:lnSpc>
              <a:buFontTx/>
              <a:buNone/>
            </a:pPr>
            <a:endParaRPr lang="en-US" dirty="0"/>
          </a:p>
        </p:txBody>
      </p:sp>
      <p:sp>
        <p:nvSpPr>
          <p:cNvPr id="4" name="Slide Number Placeholder 5"/>
          <p:cNvSpPr>
            <a:spLocks noGrp="1"/>
          </p:cNvSpPr>
          <p:nvPr>
            <p:ph type="sldNum" sz="quarter" idx="12"/>
          </p:nvPr>
        </p:nvSpPr>
        <p:spPr/>
        <p:txBody>
          <a:bodyPr/>
          <a:lstStyle/>
          <a:p>
            <a:fld id="{2959DBA1-DEE3-4059-A08A-3D74B0D1A2CF}"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94657" y="591457"/>
            <a:ext cx="7239000" cy="762000"/>
          </a:xfrm>
        </p:spPr>
        <p:txBody>
          <a:bodyPr>
            <a:normAutofit fontScale="90000"/>
          </a:bodyPr>
          <a:lstStyle/>
          <a:p>
            <a:r>
              <a:rPr lang="en-US" dirty="0"/>
              <a:t>Logical Conjunction Operator</a:t>
            </a:r>
          </a:p>
        </p:txBody>
      </p:sp>
      <p:sp>
        <p:nvSpPr>
          <p:cNvPr id="66563" name="Rectangle 3"/>
          <p:cNvSpPr>
            <a:spLocks noGrp="1" noChangeArrowheads="1"/>
          </p:cNvSpPr>
          <p:nvPr>
            <p:ph idx="1"/>
          </p:nvPr>
        </p:nvSpPr>
        <p:spPr>
          <a:xfrm>
            <a:off x="762000" y="1447800"/>
            <a:ext cx="7772400" cy="4267200"/>
          </a:xfrm>
        </p:spPr>
        <p:txBody>
          <a:bodyPr/>
          <a:lstStyle/>
          <a:p>
            <a:pPr>
              <a:spcBef>
                <a:spcPct val="50000"/>
              </a:spcBef>
              <a:buFontTx/>
              <a:buNone/>
            </a:pPr>
            <a:r>
              <a:rPr lang="en-US" sz="2400"/>
              <a:t>The conjunction operator </a:t>
            </a:r>
            <a:r>
              <a:rPr lang="en-US" sz="1800">
                <a:ea typeface="Arial Unicode MS" pitchFamily="34" charset="-128"/>
                <a:cs typeface="Arial Unicode MS" pitchFamily="34" charset="-128"/>
                <a:sym typeface="Symbol" pitchFamily="18" charset="2"/>
              </a:rPr>
              <a:t></a:t>
            </a:r>
            <a:r>
              <a:rPr lang="en-US" sz="2400">
                <a:ea typeface="Arial Unicode MS" pitchFamily="34" charset="-128"/>
                <a:cs typeface="Arial Unicode MS" pitchFamily="34" charset="-128"/>
              </a:rPr>
              <a:t> of the schema calculus allows us to combine this description with our previous description of AddBirthday</a:t>
            </a:r>
          </a:p>
          <a:p>
            <a:pPr>
              <a:spcBef>
                <a:spcPct val="50000"/>
              </a:spcBef>
              <a:buFontTx/>
              <a:buNone/>
            </a:pPr>
            <a:endParaRPr lang="en-US" sz="2400"/>
          </a:p>
          <a:p>
            <a:pPr>
              <a:spcBef>
                <a:spcPct val="50000"/>
              </a:spcBef>
              <a:buFontTx/>
              <a:buNone/>
            </a:pPr>
            <a:r>
              <a:rPr lang="en-US" sz="2400"/>
              <a:t>AddBirthday </a:t>
            </a:r>
            <a:r>
              <a:rPr lang="en-US" sz="1800">
                <a:ea typeface="Arial Unicode MS" pitchFamily="34" charset="-128"/>
                <a:cs typeface="Arial Unicode MS" pitchFamily="34" charset="-128"/>
                <a:sym typeface="Symbol" pitchFamily="18" charset="2"/>
              </a:rPr>
              <a:t></a:t>
            </a:r>
            <a:r>
              <a:rPr lang="en-US" sz="2400">
                <a:ea typeface="Arial Unicode MS" pitchFamily="34" charset="-128"/>
                <a:cs typeface="Arial Unicode MS" pitchFamily="34" charset="-128"/>
              </a:rPr>
              <a:t> Success</a:t>
            </a:r>
          </a:p>
          <a:p>
            <a:pPr>
              <a:spcBef>
                <a:spcPct val="50000"/>
              </a:spcBef>
              <a:buFontTx/>
              <a:buNone/>
            </a:pPr>
            <a:endParaRPr lang="en-US" sz="2400">
              <a:ea typeface="Arial Unicode MS" pitchFamily="34" charset="-128"/>
              <a:cs typeface="Arial Unicode MS" pitchFamily="34" charset="-128"/>
            </a:endParaRPr>
          </a:p>
          <a:p>
            <a:pPr>
              <a:spcBef>
                <a:spcPct val="50000"/>
              </a:spcBef>
              <a:buFontTx/>
              <a:buNone/>
            </a:pPr>
            <a:r>
              <a:rPr lang="en-US" sz="2400">
                <a:ea typeface="Arial Unicode MS" pitchFamily="34" charset="-128"/>
                <a:cs typeface="Arial Unicode MS" pitchFamily="34" charset="-128"/>
              </a:rPr>
              <a:t>This describes an operation which, for correct input, both acts as described by </a:t>
            </a:r>
            <a:r>
              <a:rPr lang="en-US" sz="2400" i="1">
                <a:ea typeface="Arial Unicode MS" pitchFamily="34" charset="-128"/>
                <a:cs typeface="Arial Unicode MS" pitchFamily="34" charset="-128"/>
              </a:rPr>
              <a:t>AddBirthday</a:t>
            </a:r>
            <a:r>
              <a:rPr lang="en-US" sz="2400">
                <a:ea typeface="Arial Unicode MS" pitchFamily="34" charset="-128"/>
                <a:cs typeface="Arial Unicode MS" pitchFamily="34" charset="-128"/>
              </a:rPr>
              <a:t> and produces the result </a:t>
            </a:r>
            <a:r>
              <a:rPr lang="en-US" sz="2400" i="1">
                <a:ea typeface="Arial Unicode MS" pitchFamily="34" charset="-128"/>
                <a:cs typeface="Arial Unicode MS" pitchFamily="34" charset="-128"/>
              </a:rPr>
              <a:t>ok.</a:t>
            </a:r>
          </a:p>
          <a:p>
            <a:pPr>
              <a:spcBef>
                <a:spcPct val="50000"/>
              </a:spcBef>
              <a:buFontTx/>
              <a:buNone/>
            </a:pPr>
            <a:endParaRPr lang="en-US" sz="2400">
              <a:ea typeface="Arial Unicode MS" pitchFamily="34" charset="-128"/>
              <a:cs typeface="Arial Unicode MS" pitchFamily="34" charset="-128"/>
            </a:endParaRPr>
          </a:p>
        </p:txBody>
      </p:sp>
      <p:sp>
        <p:nvSpPr>
          <p:cNvPr id="4" name="Slide Number Placeholder 5"/>
          <p:cNvSpPr>
            <a:spLocks noGrp="1"/>
          </p:cNvSpPr>
          <p:nvPr>
            <p:ph type="sldNum" sz="quarter" idx="12"/>
          </p:nvPr>
        </p:nvSpPr>
        <p:spPr/>
        <p:txBody>
          <a:bodyPr/>
          <a:lstStyle/>
          <a:p>
            <a:fld id="{2ED6EE8E-5811-4C4F-9DFA-49ED638F6697}"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228600"/>
            <a:ext cx="7543800" cy="609600"/>
          </a:xfrm>
        </p:spPr>
        <p:txBody>
          <a:bodyPr>
            <a:normAutofit fontScale="90000"/>
          </a:bodyPr>
          <a:lstStyle/>
          <a:p>
            <a:r>
              <a:rPr lang="en-US"/>
              <a:t>Logical Disjunction operator</a:t>
            </a:r>
          </a:p>
        </p:txBody>
      </p:sp>
      <p:sp>
        <p:nvSpPr>
          <p:cNvPr id="67587" name="Rectangle 3"/>
          <p:cNvSpPr>
            <a:spLocks noGrp="1" noChangeArrowheads="1"/>
          </p:cNvSpPr>
          <p:nvPr>
            <p:ph idx="1"/>
          </p:nvPr>
        </p:nvSpPr>
        <p:spPr>
          <a:xfrm>
            <a:off x="304800" y="3200400"/>
            <a:ext cx="8458200" cy="3505200"/>
          </a:xfrm>
        </p:spPr>
        <p:txBody>
          <a:bodyPr/>
          <a:lstStyle/>
          <a:p>
            <a:pPr>
              <a:buFontTx/>
              <a:buNone/>
            </a:pPr>
            <a:r>
              <a:rPr lang="en-US" sz="2800"/>
              <a:t>This declaration specifies that if error occurs, the state of the system should not change.</a:t>
            </a:r>
          </a:p>
          <a:p>
            <a:pPr>
              <a:buFontTx/>
              <a:buNone/>
            </a:pPr>
            <a:r>
              <a:rPr lang="en-US" sz="2800"/>
              <a:t>Robust version of AddBirthday can be</a:t>
            </a:r>
          </a:p>
          <a:p>
            <a:pPr>
              <a:buFontTx/>
              <a:buNone/>
            </a:pPr>
            <a:endParaRPr lang="en-US"/>
          </a:p>
          <a:p>
            <a:pPr>
              <a:buFontTx/>
              <a:buNone/>
            </a:pPr>
            <a:r>
              <a:rPr lang="en-US"/>
              <a:t>RAddBirthday </a:t>
            </a: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 (AddBirthday </a:t>
            </a:r>
            <a:r>
              <a:rPr lang="en-US" sz="2800">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 Success) V</a:t>
            </a:r>
            <a:r>
              <a:rPr lang="en-US"/>
              <a:t> Alreadyknown</a:t>
            </a:r>
          </a:p>
        </p:txBody>
      </p:sp>
      <p:sp>
        <p:nvSpPr>
          <p:cNvPr id="17" name="Slide Number Placeholder 5"/>
          <p:cNvSpPr>
            <a:spLocks noGrp="1"/>
          </p:cNvSpPr>
          <p:nvPr>
            <p:ph type="sldNum" sz="quarter" idx="12"/>
          </p:nvPr>
        </p:nvSpPr>
        <p:spPr/>
        <p:txBody>
          <a:bodyPr/>
          <a:lstStyle/>
          <a:p>
            <a:fld id="{5AC75E29-2528-4E43-8947-6028A3CBC8B1}" type="slidenum">
              <a:rPr lang="en-US"/>
              <a:pPr/>
              <a:t>14</a:t>
            </a:fld>
            <a:endParaRPr lang="en-US"/>
          </a:p>
        </p:txBody>
      </p:sp>
      <p:sp>
        <p:nvSpPr>
          <p:cNvPr id="67589" name="Line 5"/>
          <p:cNvSpPr>
            <a:spLocks noChangeShapeType="1"/>
          </p:cNvSpPr>
          <p:nvPr/>
        </p:nvSpPr>
        <p:spPr bwMode="auto">
          <a:xfrm>
            <a:off x="838200" y="11430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0" name="Line 6"/>
          <p:cNvSpPr>
            <a:spLocks noChangeShapeType="1"/>
          </p:cNvSpPr>
          <p:nvPr/>
        </p:nvSpPr>
        <p:spPr bwMode="auto">
          <a:xfrm>
            <a:off x="838200" y="1143000"/>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1" name="Line 7"/>
          <p:cNvSpPr>
            <a:spLocks noChangeShapeType="1"/>
          </p:cNvSpPr>
          <p:nvPr/>
        </p:nvSpPr>
        <p:spPr bwMode="auto">
          <a:xfrm>
            <a:off x="838200" y="30480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2" name="Line 8"/>
          <p:cNvSpPr>
            <a:spLocks noChangeShapeType="1"/>
          </p:cNvSpPr>
          <p:nvPr/>
        </p:nvSpPr>
        <p:spPr bwMode="auto">
          <a:xfrm>
            <a:off x="838200" y="2209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3" name="Text Box 9"/>
          <p:cNvSpPr txBox="1">
            <a:spLocks noChangeArrowheads="1"/>
          </p:cNvSpPr>
          <p:nvPr/>
        </p:nvSpPr>
        <p:spPr bwMode="auto">
          <a:xfrm>
            <a:off x="1828800" y="914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AlreadyKnown</a:t>
            </a:r>
          </a:p>
        </p:txBody>
      </p:sp>
      <p:sp>
        <p:nvSpPr>
          <p:cNvPr id="67594" name="Line 10"/>
          <p:cNvSpPr>
            <a:spLocks noChangeShapeType="1"/>
          </p:cNvSpPr>
          <p:nvPr/>
        </p:nvSpPr>
        <p:spPr bwMode="auto">
          <a:xfrm>
            <a:off x="3886200" y="1143000"/>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5" name="Text Box 11"/>
          <p:cNvSpPr txBox="1">
            <a:spLocks noChangeArrowheads="1"/>
          </p:cNvSpPr>
          <p:nvPr/>
        </p:nvSpPr>
        <p:spPr bwMode="auto">
          <a:xfrm>
            <a:off x="838200" y="1219200"/>
            <a:ext cx="365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t>    </a:t>
            </a:r>
            <a:r>
              <a:rPr lang="en-US" sz="2000" dirty="0" err="1"/>
              <a:t>BirthdayBook</a:t>
            </a:r>
            <a:r>
              <a:rPr lang="en-US" sz="2000" dirty="0"/>
              <a:t>			name? : NAME	</a:t>
            </a:r>
            <a:r>
              <a:rPr lang="en-US" sz="2000" dirty="0" smtClean="0"/>
              <a:t>      	result!: </a:t>
            </a:r>
            <a:r>
              <a:rPr lang="en-US" sz="2000" dirty="0"/>
              <a:t>REPORT</a:t>
            </a:r>
          </a:p>
        </p:txBody>
      </p:sp>
      <p:sp>
        <p:nvSpPr>
          <p:cNvPr id="67596" name="Text Box 12"/>
          <p:cNvSpPr txBox="1">
            <a:spLocks noChangeArrowheads="1"/>
          </p:cNvSpPr>
          <p:nvPr/>
        </p:nvSpPr>
        <p:spPr bwMode="auto">
          <a:xfrm>
            <a:off x="381000" y="2209800"/>
            <a:ext cx="441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Name? </a:t>
            </a: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 known		Result! = already_known</a:t>
            </a:r>
            <a:endParaRPr lang="en-US"/>
          </a:p>
        </p:txBody>
      </p:sp>
      <p:sp>
        <p:nvSpPr>
          <p:cNvPr id="67597" name="Line 13"/>
          <p:cNvSpPr>
            <a:spLocks noChangeShapeType="1"/>
          </p:cNvSpPr>
          <p:nvPr/>
        </p:nvSpPr>
        <p:spPr bwMode="auto">
          <a:xfrm>
            <a:off x="990600" y="12954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4"/>
          <p:cNvSpPr>
            <a:spLocks noChangeShapeType="1"/>
          </p:cNvSpPr>
          <p:nvPr/>
        </p:nvSpPr>
        <p:spPr bwMode="auto">
          <a:xfrm>
            <a:off x="990600" y="13716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5"/>
          <p:cNvSpPr>
            <a:spLocks noChangeShapeType="1"/>
          </p:cNvSpPr>
          <p:nvPr/>
        </p:nvSpPr>
        <p:spPr bwMode="auto">
          <a:xfrm>
            <a:off x="990600" y="15240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6"/>
          <p:cNvSpPr>
            <a:spLocks noChangeShapeType="1"/>
          </p:cNvSpPr>
          <p:nvPr/>
        </p:nvSpPr>
        <p:spPr bwMode="auto">
          <a:xfrm flipV="1">
            <a:off x="2895600" y="5410200"/>
            <a:ext cx="76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Line 17"/>
          <p:cNvSpPr>
            <a:spLocks noChangeShapeType="1"/>
          </p:cNvSpPr>
          <p:nvPr/>
        </p:nvSpPr>
        <p:spPr bwMode="auto">
          <a:xfrm>
            <a:off x="2971800" y="5410200"/>
            <a:ext cx="76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28600"/>
            <a:ext cx="7924800" cy="685800"/>
          </a:xfrm>
        </p:spPr>
        <p:txBody>
          <a:bodyPr>
            <a:normAutofit fontScale="90000"/>
          </a:bodyPr>
          <a:lstStyle/>
          <a:p>
            <a:r>
              <a:rPr lang="en-US"/>
              <a:t> Use of Operators</a:t>
            </a:r>
          </a:p>
        </p:txBody>
      </p:sp>
      <p:sp>
        <p:nvSpPr>
          <p:cNvPr id="12" name="Slide Number Placeholder 5"/>
          <p:cNvSpPr>
            <a:spLocks noGrp="1"/>
          </p:cNvSpPr>
          <p:nvPr>
            <p:ph type="sldNum" sz="quarter" idx="12"/>
          </p:nvPr>
        </p:nvSpPr>
        <p:spPr/>
        <p:txBody>
          <a:bodyPr/>
          <a:lstStyle/>
          <a:p>
            <a:fld id="{C38EAE48-F045-4D19-9833-9BC9C57F93B9}" type="slidenum">
              <a:rPr lang="en-US"/>
              <a:pPr/>
              <a:t>15</a:t>
            </a:fld>
            <a:endParaRPr lang="en-US"/>
          </a:p>
        </p:txBody>
      </p:sp>
      <p:sp>
        <p:nvSpPr>
          <p:cNvPr id="11268" name="Line 4"/>
          <p:cNvSpPr>
            <a:spLocks noChangeShapeType="1"/>
          </p:cNvSpPr>
          <p:nvPr/>
        </p:nvSpPr>
        <p:spPr bwMode="auto">
          <a:xfrm>
            <a:off x="457200" y="10668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 name="Text Box 5"/>
          <p:cNvSpPr txBox="1">
            <a:spLocks noChangeArrowheads="1"/>
          </p:cNvSpPr>
          <p:nvPr/>
        </p:nvSpPr>
        <p:spPr bwMode="auto">
          <a:xfrm>
            <a:off x="1447800" y="8382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RAdd  Birthday</a:t>
            </a:r>
          </a:p>
        </p:txBody>
      </p:sp>
      <p:sp>
        <p:nvSpPr>
          <p:cNvPr id="11270" name="Line 6"/>
          <p:cNvSpPr>
            <a:spLocks noChangeShapeType="1"/>
          </p:cNvSpPr>
          <p:nvPr/>
        </p:nvSpPr>
        <p:spPr bwMode="auto">
          <a:xfrm>
            <a:off x="3657600" y="1066800"/>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Line 7"/>
          <p:cNvSpPr>
            <a:spLocks noChangeShapeType="1"/>
          </p:cNvSpPr>
          <p:nvPr/>
        </p:nvSpPr>
        <p:spPr bwMode="auto">
          <a:xfrm>
            <a:off x="457200" y="1066800"/>
            <a:ext cx="0" cy="548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Line 8"/>
          <p:cNvSpPr>
            <a:spLocks noChangeShapeType="1"/>
          </p:cNvSpPr>
          <p:nvPr/>
        </p:nvSpPr>
        <p:spPr bwMode="auto">
          <a:xfrm>
            <a:off x="457200" y="6553200"/>
            <a:ext cx="76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9"/>
          <p:cNvSpPr>
            <a:spLocks noChangeShapeType="1"/>
          </p:cNvSpPr>
          <p:nvPr/>
        </p:nvSpPr>
        <p:spPr bwMode="auto">
          <a:xfrm>
            <a:off x="457200" y="33528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Text Box 10"/>
          <p:cNvSpPr txBox="1">
            <a:spLocks noChangeArrowheads="1"/>
          </p:cNvSpPr>
          <p:nvPr/>
        </p:nvSpPr>
        <p:spPr bwMode="auto">
          <a:xfrm>
            <a:off x="533400" y="1219200"/>
            <a:ext cx="4343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Birthday Book</a:t>
            </a:r>
          </a:p>
          <a:p>
            <a:pPr>
              <a:spcBef>
                <a:spcPct val="50000"/>
              </a:spcBef>
            </a:pPr>
            <a:r>
              <a:rPr lang="en-US">
                <a:ea typeface="Arial Unicode MS" pitchFamily="34" charset="-128"/>
                <a:cs typeface="Arial Unicode MS" pitchFamily="34" charset="-128"/>
              </a:rPr>
              <a:t>name?: NAME</a:t>
            </a:r>
          </a:p>
          <a:p>
            <a:pPr>
              <a:spcBef>
                <a:spcPct val="50000"/>
              </a:spcBef>
            </a:pPr>
            <a:r>
              <a:rPr lang="en-US">
                <a:ea typeface="Arial Unicode MS" pitchFamily="34" charset="-128"/>
                <a:cs typeface="Arial Unicode MS" pitchFamily="34" charset="-128"/>
              </a:rPr>
              <a:t>date?: DATE</a:t>
            </a:r>
          </a:p>
          <a:p>
            <a:pPr>
              <a:spcBef>
                <a:spcPct val="50000"/>
              </a:spcBef>
            </a:pPr>
            <a:r>
              <a:rPr lang="en-US">
                <a:ea typeface="Arial Unicode MS" pitchFamily="34" charset="-128"/>
                <a:cs typeface="Arial Unicode MS" pitchFamily="34" charset="-128"/>
              </a:rPr>
              <a:t>result!: REPORT</a:t>
            </a:r>
            <a:endParaRPr lang="en-US"/>
          </a:p>
        </p:txBody>
      </p:sp>
      <p:sp>
        <p:nvSpPr>
          <p:cNvPr id="11275" name="Text Box 11"/>
          <p:cNvSpPr txBox="1">
            <a:spLocks noChangeArrowheads="1"/>
          </p:cNvSpPr>
          <p:nvPr/>
        </p:nvSpPr>
        <p:spPr bwMode="auto">
          <a:xfrm>
            <a:off x="533400" y="3429000"/>
            <a:ext cx="7239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(name? </a:t>
            </a: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 known </a:t>
            </a:r>
            <a:r>
              <a:rPr lang="en-US" sz="1800">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 </a:t>
            </a:r>
          </a:p>
          <a:p>
            <a:pPr>
              <a:spcBef>
                <a:spcPct val="50000"/>
              </a:spcBef>
            </a:pPr>
            <a:r>
              <a:rPr lang="en-US">
                <a:ea typeface="Arial Unicode MS" pitchFamily="34" charset="-128"/>
                <a:cs typeface="Arial Unicode MS" pitchFamily="34" charset="-128"/>
              </a:rPr>
              <a:t>       birthday’= birthday </a:t>
            </a: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 {name?        Date?} </a:t>
            </a:r>
            <a:r>
              <a:rPr lang="en-US" sz="1800">
                <a:ea typeface="Arial Unicode MS" pitchFamily="34" charset="-128"/>
                <a:cs typeface="Arial Unicode MS" pitchFamily="34" charset="-128"/>
                <a:sym typeface="Symbol" pitchFamily="18" charset="2"/>
              </a:rPr>
              <a:t></a:t>
            </a:r>
            <a:endParaRPr lang="en-US">
              <a:ea typeface="Arial Unicode MS" pitchFamily="34" charset="-128"/>
              <a:cs typeface="Arial Unicode MS" pitchFamily="34" charset="-128"/>
            </a:endParaRPr>
          </a:p>
          <a:p>
            <a:pPr>
              <a:spcBef>
                <a:spcPct val="50000"/>
              </a:spcBef>
            </a:pPr>
            <a:r>
              <a:rPr lang="en-US">
                <a:ea typeface="Arial Unicode MS" pitchFamily="34" charset="-128"/>
                <a:cs typeface="Arial Unicode MS" pitchFamily="34" charset="-128"/>
              </a:rPr>
              <a:t>       result!= ok)  </a:t>
            </a:r>
            <a:r>
              <a:rPr lang="en-US" sz="2000">
                <a:ea typeface="Arial Unicode MS" pitchFamily="34" charset="-128"/>
                <a:cs typeface="Arial Unicode MS" pitchFamily="34" charset="-128"/>
              </a:rPr>
              <a:t>V</a:t>
            </a:r>
            <a:r>
              <a:rPr lang="en-US">
                <a:ea typeface="Arial Unicode MS" pitchFamily="34" charset="-128"/>
                <a:cs typeface="Arial Unicode MS" pitchFamily="34" charset="-128"/>
              </a:rPr>
              <a:t> </a:t>
            </a:r>
          </a:p>
          <a:p>
            <a:pPr>
              <a:spcBef>
                <a:spcPct val="50000"/>
              </a:spcBef>
            </a:pPr>
            <a:r>
              <a:rPr lang="en-US">
                <a:ea typeface="Arial Unicode MS" pitchFamily="34" charset="-128"/>
                <a:cs typeface="Arial Unicode MS" pitchFamily="34" charset="-128"/>
              </a:rPr>
              <a:t>(name? </a:t>
            </a: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 known </a:t>
            </a:r>
            <a:r>
              <a:rPr lang="en-US" sz="1800">
                <a:ea typeface="Arial Unicode MS" pitchFamily="34" charset="-128"/>
                <a:cs typeface="Arial Unicode MS" pitchFamily="34" charset="-128"/>
                <a:sym typeface="Symbol" pitchFamily="18" charset="2"/>
              </a:rPr>
              <a:t></a:t>
            </a:r>
            <a:endParaRPr lang="en-US">
              <a:ea typeface="Arial Unicode MS" pitchFamily="34" charset="-128"/>
              <a:cs typeface="Arial Unicode MS" pitchFamily="34" charset="-128"/>
            </a:endParaRPr>
          </a:p>
          <a:p>
            <a:pPr>
              <a:spcBef>
                <a:spcPct val="50000"/>
              </a:spcBef>
            </a:pPr>
            <a:r>
              <a:rPr lang="en-US">
                <a:ea typeface="Arial Unicode MS" pitchFamily="34" charset="-128"/>
                <a:cs typeface="Arial Unicode MS" pitchFamily="34" charset="-128"/>
              </a:rPr>
              <a:t>      birthday’ = birthday </a:t>
            </a:r>
            <a:r>
              <a:rPr lang="en-US" sz="1800">
                <a:ea typeface="Arial Unicode MS" pitchFamily="34" charset="-128"/>
                <a:cs typeface="Arial Unicode MS" pitchFamily="34" charset="-128"/>
                <a:sym typeface="Symbol" pitchFamily="18" charset="2"/>
              </a:rPr>
              <a:t> 					</a:t>
            </a:r>
            <a:r>
              <a:rPr lang="en-US">
                <a:ea typeface="Arial Unicode MS" pitchFamily="34" charset="-128"/>
                <a:cs typeface="Arial Unicode MS" pitchFamily="34" charset="-128"/>
              </a:rPr>
              <a:t> result != already_known)</a:t>
            </a:r>
          </a:p>
        </p:txBody>
      </p:sp>
      <p:sp>
        <p:nvSpPr>
          <p:cNvPr id="11276" name="Line 12"/>
          <p:cNvSpPr>
            <a:spLocks noChangeShapeType="1"/>
          </p:cNvSpPr>
          <p:nvPr/>
        </p:nvSpPr>
        <p:spPr bwMode="auto">
          <a:xfrm>
            <a:off x="4876800" y="4191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351B9EB-C11B-419F-92F1-AEE5E73AB670}" type="slidenum">
              <a:rPr lang="en-US" smtClean="0"/>
              <a:pPr/>
              <a:t>16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9200"/>
            <a:ext cx="538185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114800"/>
            <a:ext cx="760133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19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Grp="1" noChangeArrowheads="1"/>
          </p:cNvSpPr>
          <p:nvPr>
            <p:ph type="title"/>
          </p:nvPr>
        </p:nvSpPr>
        <p:spPr>
          <a:xfrm>
            <a:off x="762000" y="228600"/>
            <a:ext cx="7543800" cy="685800"/>
          </a:xfrm>
        </p:spPr>
        <p:txBody>
          <a:bodyPr>
            <a:normAutofit fontScale="90000"/>
          </a:bodyPr>
          <a:lstStyle/>
          <a:p>
            <a:r>
              <a:rPr lang="en-US"/>
              <a:t>From specification to design</a:t>
            </a:r>
          </a:p>
        </p:txBody>
      </p:sp>
      <p:sp>
        <p:nvSpPr>
          <p:cNvPr id="12291" name="Rectangle 3"/>
          <p:cNvSpPr>
            <a:spLocks noGrp="1" noChangeArrowheads="1"/>
          </p:cNvSpPr>
          <p:nvPr>
            <p:ph idx="1"/>
          </p:nvPr>
        </p:nvSpPr>
        <p:spPr>
          <a:xfrm>
            <a:off x="533400" y="1371600"/>
            <a:ext cx="7924800" cy="5105400"/>
          </a:xfrm>
        </p:spPr>
        <p:txBody>
          <a:bodyPr/>
          <a:lstStyle/>
          <a:p>
            <a:pPr>
              <a:buFontTx/>
              <a:buNone/>
            </a:pPr>
            <a:r>
              <a:rPr lang="en-US" u="sng"/>
              <a:t>Data Refinement</a:t>
            </a:r>
            <a:endParaRPr lang="en-US"/>
          </a:p>
          <a:p>
            <a:pPr>
              <a:buFontTx/>
              <a:buNone/>
            </a:pPr>
            <a:r>
              <a:rPr lang="en-US"/>
              <a:t>“ to describe the concrete data structures which the program will use to represent the abstract data in the specification, and to derive description of the operation in terms of the concrete data structures”</a:t>
            </a:r>
          </a:p>
          <a:p>
            <a:pPr>
              <a:buFontTx/>
              <a:buNone/>
            </a:pPr>
            <a:endParaRPr lang="en-US"/>
          </a:p>
          <a:p>
            <a:pPr>
              <a:buFontTx/>
              <a:buNone/>
            </a:pPr>
            <a:r>
              <a:rPr lang="en-US" u="sng"/>
              <a:t>Direct Refinement:</a:t>
            </a:r>
            <a:r>
              <a:rPr lang="en-US"/>
              <a:t> method to go directly from abstract specification to program in one step</a:t>
            </a:r>
          </a:p>
          <a:p>
            <a:pPr>
              <a:buFontTx/>
              <a:buNone/>
            </a:pPr>
            <a:endParaRPr lang="en-US"/>
          </a:p>
        </p:txBody>
      </p:sp>
      <p:sp>
        <p:nvSpPr>
          <p:cNvPr id="4" name="Slide Number Placeholder 5"/>
          <p:cNvSpPr>
            <a:spLocks noGrp="1"/>
          </p:cNvSpPr>
          <p:nvPr>
            <p:ph type="sldNum" sz="quarter" idx="12"/>
          </p:nvPr>
        </p:nvSpPr>
        <p:spPr/>
        <p:txBody>
          <a:bodyPr/>
          <a:lstStyle/>
          <a:p>
            <a:fld id="{85CEE5D4-0024-4731-94F4-B7A771555974}" type="slidenum">
              <a:rPr lang="en-US"/>
              <a:pPr/>
              <a:t>17</a:t>
            </a:fld>
            <a:endParaRPr lang="en-US"/>
          </a:p>
        </p:txBody>
      </p:sp>
    </p:spTree>
    <p:extLst>
      <p:ext uri="{BB962C8B-B14F-4D97-AF65-F5344CB8AC3E}">
        <p14:creationId xmlns:p14="http://schemas.microsoft.com/office/powerpoint/2010/main" val="235804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7543800" cy="685800"/>
          </a:xfrm>
        </p:spPr>
        <p:txBody>
          <a:bodyPr>
            <a:normAutofit fontScale="90000"/>
          </a:bodyPr>
          <a:lstStyle/>
          <a:p>
            <a:r>
              <a:rPr lang="en-US"/>
              <a:t>Data Refinement</a:t>
            </a:r>
          </a:p>
        </p:txBody>
      </p:sp>
      <p:sp>
        <p:nvSpPr>
          <p:cNvPr id="13315" name="Rectangle 3"/>
          <p:cNvSpPr>
            <a:spLocks noGrp="1" noChangeArrowheads="1"/>
          </p:cNvSpPr>
          <p:nvPr>
            <p:ph idx="1"/>
          </p:nvPr>
        </p:nvSpPr>
        <p:spPr>
          <a:xfrm>
            <a:off x="685800" y="990600"/>
            <a:ext cx="7848600" cy="5105400"/>
          </a:xfrm>
        </p:spPr>
        <p:txBody>
          <a:bodyPr/>
          <a:lstStyle/>
          <a:p>
            <a:pPr>
              <a:buFontTx/>
              <a:buNone/>
            </a:pPr>
            <a:r>
              <a:rPr lang="en-US"/>
              <a:t>Data Structures:</a:t>
            </a:r>
          </a:p>
          <a:p>
            <a:pPr>
              <a:buFontTx/>
              <a:buNone/>
            </a:pPr>
            <a:r>
              <a:rPr lang="en-US"/>
              <a:t>            Two arrays : names [1…] of NAME</a:t>
            </a:r>
          </a:p>
          <a:p>
            <a:pPr>
              <a:buFontTx/>
              <a:buNone/>
            </a:pPr>
            <a:r>
              <a:rPr lang="en-US"/>
              <a:t>                                  dates  [1…] of DATES</a:t>
            </a:r>
          </a:p>
          <a:p>
            <a:pPr>
              <a:buFontTx/>
              <a:buNone/>
            </a:pPr>
            <a:endParaRPr lang="en-US"/>
          </a:p>
          <a:p>
            <a:pPr>
              <a:buFontTx/>
              <a:buNone/>
            </a:pPr>
            <a:r>
              <a:rPr lang="en-US"/>
              <a:t>names’ = names</a:t>
            </a: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{i</a:t>
            </a:r>
            <a:r>
              <a:rPr lang="en-US"/>
              <a:t>       v}   ;   names[i] := v	the right side of this equation is a function which takes the same value as names everywhere except at the argument i, where it takes the value ‘v’.	</a:t>
            </a:r>
          </a:p>
        </p:txBody>
      </p:sp>
      <p:sp>
        <p:nvSpPr>
          <p:cNvPr id="5" name="Slide Number Placeholder 5"/>
          <p:cNvSpPr>
            <a:spLocks noGrp="1"/>
          </p:cNvSpPr>
          <p:nvPr>
            <p:ph type="sldNum" sz="quarter" idx="12"/>
          </p:nvPr>
        </p:nvSpPr>
        <p:spPr/>
        <p:txBody>
          <a:bodyPr/>
          <a:lstStyle/>
          <a:p>
            <a:fld id="{741CE859-6534-4FD9-AE6D-ECD69CB85C65}" type="slidenum">
              <a:rPr lang="en-US"/>
              <a:pPr/>
              <a:t>18</a:t>
            </a:fld>
            <a:endParaRPr lang="en-US"/>
          </a:p>
        </p:txBody>
      </p:sp>
      <p:sp>
        <p:nvSpPr>
          <p:cNvPr id="13316" name="Line 4"/>
          <p:cNvSpPr>
            <a:spLocks noChangeShapeType="1"/>
          </p:cNvSpPr>
          <p:nvPr/>
        </p:nvSpPr>
        <p:spPr bwMode="auto">
          <a:xfrm>
            <a:off x="41148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84887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Refinement</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19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34" y="2057400"/>
            <a:ext cx="6668765" cy="386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03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04800"/>
            <a:ext cx="7772400" cy="1143000"/>
          </a:xfrm>
        </p:spPr>
        <p:txBody>
          <a:bodyPr/>
          <a:lstStyle/>
          <a:p>
            <a:r>
              <a:rPr lang="en-US"/>
              <a:t>Abstract Model Specification</a:t>
            </a:r>
          </a:p>
        </p:txBody>
      </p:sp>
      <p:sp>
        <p:nvSpPr>
          <p:cNvPr id="38915" name="Rectangle 3"/>
          <p:cNvSpPr>
            <a:spLocks noGrp="1" noChangeArrowheads="1"/>
          </p:cNvSpPr>
          <p:nvPr>
            <p:ph idx="1"/>
          </p:nvPr>
        </p:nvSpPr>
        <p:spPr>
          <a:xfrm>
            <a:off x="685800" y="1676400"/>
            <a:ext cx="7772400" cy="4114800"/>
          </a:xfrm>
        </p:spPr>
        <p:txBody>
          <a:bodyPr/>
          <a:lstStyle/>
          <a:p>
            <a:r>
              <a:rPr lang="en-US" sz="2800" dirty="0"/>
              <a:t>Explicitly describes behavior in terms of a model using well-defined types </a:t>
            </a:r>
            <a:r>
              <a:rPr lang="en-US" sz="2800" dirty="0" smtClean="0"/>
              <a:t>(sets, </a:t>
            </a:r>
            <a:r>
              <a:rPr lang="en-US" sz="2800" dirty="0"/>
              <a:t>sequences, relations, functions) &amp; defines operations by showing effects on model</a:t>
            </a:r>
          </a:p>
          <a:p>
            <a:r>
              <a:rPr lang="en-US" sz="2800" dirty="0"/>
              <a:t>Specification includes</a:t>
            </a:r>
          </a:p>
          <a:p>
            <a:pPr lvl="1">
              <a:buFontTx/>
              <a:buChar char="•"/>
            </a:pPr>
            <a:r>
              <a:rPr lang="en-US" sz="2400" dirty="0"/>
              <a:t>type - syntax of object being specified</a:t>
            </a:r>
          </a:p>
          <a:p>
            <a:pPr lvl="1">
              <a:buFontTx/>
              <a:buChar char="•"/>
            </a:pPr>
            <a:r>
              <a:rPr lang="en-US" sz="2400" dirty="0"/>
              <a:t>model - underlying structure</a:t>
            </a:r>
          </a:p>
          <a:p>
            <a:pPr lvl="1">
              <a:buFontTx/>
              <a:buChar char="•"/>
            </a:pPr>
            <a:r>
              <a:rPr lang="en-US" sz="2400" dirty="0"/>
              <a:t>invariant - properties of modeled object</a:t>
            </a:r>
          </a:p>
          <a:p>
            <a:pPr lvl="1">
              <a:buFontTx/>
              <a:buChar char="•"/>
            </a:pPr>
            <a:r>
              <a:rPr lang="en-US" sz="2400" dirty="0"/>
              <a:t>pre/post conditions – semantics of operations</a:t>
            </a:r>
          </a:p>
        </p:txBody>
      </p:sp>
      <p:sp>
        <p:nvSpPr>
          <p:cNvPr id="4" name="Slide Number Placeholder 5"/>
          <p:cNvSpPr>
            <a:spLocks noGrp="1"/>
          </p:cNvSpPr>
          <p:nvPr>
            <p:ph type="sldNum" sz="quarter" idx="12"/>
          </p:nvPr>
        </p:nvSpPr>
        <p:spPr/>
        <p:txBody>
          <a:bodyPr/>
          <a:lstStyle/>
          <a:p>
            <a:fld id="{6698BB7C-91FB-4432-A381-EBB1A7CB89D6}"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696200" cy="609600"/>
          </a:xfrm>
        </p:spPr>
        <p:txBody>
          <a:bodyPr/>
          <a:lstStyle/>
          <a:p>
            <a:r>
              <a:rPr lang="en-US" sz="3600"/>
              <a:t>Example(Data and Direct Refinement)</a:t>
            </a:r>
          </a:p>
        </p:txBody>
      </p:sp>
      <p:sp>
        <p:nvSpPr>
          <p:cNvPr id="16" name="Slide Number Placeholder 5"/>
          <p:cNvSpPr>
            <a:spLocks noGrp="1"/>
          </p:cNvSpPr>
          <p:nvPr>
            <p:ph type="sldNum" sz="quarter" idx="12"/>
          </p:nvPr>
        </p:nvSpPr>
        <p:spPr/>
        <p:txBody>
          <a:bodyPr/>
          <a:lstStyle/>
          <a:p>
            <a:fld id="{50F4EB1C-2284-4CF7-8491-3AF12246DFD9}" type="slidenum">
              <a:rPr lang="en-US"/>
              <a:pPr/>
              <a:t>20</a:t>
            </a:fld>
            <a:endParaRPr lang="en-US"/>
          </a:p>
        </p:txBody>
      </p:sp>
      <p:sp>
        <p:nvSpPr>
          <p:cNvPr id="14340" name="Line 4"/>
          <p:cNvSpPr>
            <a:spLocks noChangeShapeType="1"/>
          </p:cNvSpPr>
          <p:nvPr/>
        </p:nvSpPr>
        <p:spPr bwMode="auto">
          <a:xfrm>
            <a:off x="457200" y="12954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Text Box 5"/>
          <p:cNvSpPr txBox="1">
            <a:spLocks noChangeArrowheads="1"/>
          </p:cNvSpPr>
          <p:nvPr/>
        </p:nvSpPr>
        <p:spPr bwMode="auto">
          <a:xfrm>
            <a:off x="1447800" y="1066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FindBirthday1</a:t>
            </a:r>
          </a:p>
        </p:txBody>
      </p:sp>
      <p:sp>
        <p:nvSpPr>
          <p:cNvPr id="14342" name="Line 6"/>
          <p:cNvSpPr>
            <a:spLocks noChangeShapeType="1"/>
          </p:cNvSpPr>
          <p:nvPr/>
        </p:nvSpPr>
        <p:spPr bwMode="auto">
          <a:xfrm>
            <a:off x="3429000" y="12954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Line 7"/>
          <p:cNvSpPr>
            <a:spLocks noChangeShapeType="1"/>
          </p:cNvSpPr>
          <p:nvPr/>
        </p:nvSpPr>
        <p:spPr bwMode="auto">
          <a:xfrm>
            <a:off x="457200" y="12954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Line 8"/>
          <p:cNvSpPr>
            <a:spLocks noChangeShapeType="1"/>
          </p:cNvSpPr>
          <p:nvPr/>
        </p:nvSpPr>
        <p:spPr bwMode="auto">
          <a:xfrm>
            <a:off x="457200" y="266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9"/>
          <p:cNvSpPr>
            <a:spLocks noChangeShapeType="1"/>
          </p:cNvSpPr>
          <p:nvPr/>
        </p:nvSpPr>
        <p:spPr bwMode="auto">
          <a:xfrm>
            <a:off x="457200" y="3581400"/>
            <a:ext cx="7467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Text Box 10"/>
          <p:cNvSpPr txBox="1">
            <a:spLocks noChangeArrowheads="1"/>
          </p:cNvSpPr>
          <p:nvPr/>
        </p:nvSpPr>
        <p:spPr bwMode="auto">
          <a:xfrm>
            <a:off x="533400" y="1447800"/>
            <a:ext cx="2667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    BirthdayBook1    name?:NAME </a:t>
            </a:r>
            <a:r>
              <a:rPr lang="en-US" dirty="0" smtClean="0"/>
              <a:t>date!:DATE</a:t>
            </a:r>
            <a:r>
              <a:rPr lang="en-US" dirty="0"/>
              <a:t>	</a:t>
            </a:r>
          </a:p>
        </p:txBody>
      </p:sp>
      <p:sp>
        <p:nvSpPr>
          <p:cNvPr id="14347" name="Line 11"/>
          <p:cNvSpPr>
            <a:spLocks noChangeShapeType="1"/>
          </p:cNvSpPr>
          <p:nvPr/>
        </p:nvSpPr>
        <p:spPr bwMode="auto">
          <a:xfrm>
            <a:off x="609600" y="1600200"/>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12"/>
          <p:cNvSpPr>
            <a:spLocks noChangeShapeType="1"/>
          </p:cNvSpPr>
          <p:nvPr/>
        </p:nvSpPr>
        <p:spPr bwMode="auto">
          <a:xfrm>
            <a:off x="609600" y="1676400"/>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13"/>
          <p:cNvSpPr>
            <a:spLocks noChangeShapeType="1"/>
          </p:cNvSpPr>
          <p:nvPr/>
        </p:nvSpPr>
        <p:spPr bwMode="auto">
          <a:xfrm>
            <a:off x="609600" y="1752600"/>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Text Box 14"/>
          <p:cNvSpPr txBox="1">
            <a:spLocks noChangeArrowheads="1"/>
          </p:cNvSpPr>
          <p:nvPr/>
        </p:nvSpPr>
        <p:spPr bwMode="auto">
          <a:xfrm>
            <a:off x="609600" y="2667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i : 1..  hwm</a:t>
            </a:r>
            <a:endParaRPr lang="en-US"/>
          </a:p>
        </p:txBody>
      </p:sp>
      <p:sp>
        <p:nvSpPr>
          <p:cNvPr id="14351" name="Text Box 15"/>
          <p:cNvSpPr txBox="1">
            <a:spLocks noChangeArrowheads="1"/>
          </p:cNvSpPr>
          <p:nvPr/>
        </p:nvSpPr>
        <p:spPr bwMode="auto">
          <a:xfrm>
            <a:off x="533400" y="29718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name?=names(i) </a:t>
            </a: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 date! = dates(i)</a:t>
            </a:r>
          </a:p>
        </p:txBody>
      </p:sp>
      <p:sp>
        <p:nvSpPr>
          <p:cNvPr id="14352" name="Text Box 16"/>
          <p:cNvSpPr txBox="1">
            <a:spLocks noChangeArrowheads="1"/>
          </p:cNvSpPr>
          <p:nvPr/>
        </p:nvSpPr>
        <p:spPr bwMode="auto">
          <a:xfrm>
            <a:off x="381000" y="4038600"/>
            <a:ext cx="8001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Procedure </a:t>
            </a:r>
            <a:r>
              <a:rPr lang="en-US" dirty="0" err="1" smtClean="0"/>
              <a:t>FindBirthday</a:t>
            </a:r>
            <a:r>
              <a:rPr lang="en-US" dirty="0" smtClean="0"/>
              <a:t>(</a:t>
            </a:r>
            <a:r>
              <a:rPr lang="en-US" dirty="0" err="1" smtClean="0"/>
              <a:t>var</a:t>
            </a:r>
            <a:r>
              <a:rPr lang="en-US" dirty="0" smtClean="0"/>
              <a:t> name</a:t>
            </a:r>
            <a:r>
              <a:rPr lang="en-US" dirty="0"/>
              <a:t>: NAME; </a:t>
            </a:r>
            <a:r>
              <a:rPr lang="en-US" dirty="0" err="1"/>
              <a:t>var</a:t>
            </a:r>
            <a:r>
              <a:rPr lang="en-US" dirty="0"/>
              <a:t> date : DATE);			</a:t>
            </a:r>
            <a:r>
              <a:rPr lang="en-US" dirty="0" err="1"/>
              <a:t>var</a:t>
            </a:r>
            <a:r>
              <a:rPr lang="en-US" dirty="0"/>
              <a:t> i: INTEGER;					begin									i:=1;								while names[i] </a:t>
            </a:r>
            <a:r>
              <a:rPr lang="en-US" dirty="0">
                <a:ea typeface="Arial Unicode MS" pitchFamily="34" charset="-128"/>
                <a:cs typeface="Arial Unicode MS" pitchFamily="34" charset="-128"/>
                <a:sym typeface="Symbol" pitchFamily="18" charset="2"/>
              </a:rPr>
              <a:t></a:t>
            </a:r>
            <a:r>
              <a:rPr lang="en-US" dirty="0">
                <a:ea typeface="Arial Unicode MS" pitchFamily="34" charset="-128"/>
                <a:cs typeface="Arial Unicode MS" pitchFamily="34" charset="-128"/>
              </a:rPr>
              <a:t> name do i := i+1;				dates := dates[i]					end;</a:t>
            </a:r>
            <a:r>
              <a:rPr lang="en-US" dirty="0"/>
              <a:t> </a:t>
            </a:r>
          </a:p>
        </p:txBody>
      </p:sp>
    </p:spTree>
    <p:extLst>
      <p:ext uri="{BB962C8B-B14F-4D97-AF65-F5344CB8AC3E}">
        <p14:creationId xmlns:p14="http://schemas.microsoft.com/office/powerpoint/2010/main" val="613839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351B9EB-C11B-419F-92F1-AEE5E73AB670}" type="slidenum">
              <a:rPr lang="en-US" smtClean="0"/>
              <a:pPr/>
              <a:t>21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95400"/>
            <a:ext cx="820364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154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22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38066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092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23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395020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57308"/>
            <a:ext cx="8058150" cy="1097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490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24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43138"/>
            <a:ext cx="6443660" cy="118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791084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779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25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24075"/>
            <a:ext cx="8252613"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8612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26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5105400" cy="443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650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27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799"/>
            <a:ext cx="5334000" cy="458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124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in Z - Cardinality</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28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909762"/>
            <a:ext cx="7292419" cy="411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023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29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64" y="2009774"/>
            <a:ext cx="4843236" cy="3859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304800"/>
            <a:ext cx="7620000" cy="838200"/>
          </a:xfrm>
        </p:spPr>
        <p:txBody>
          <a:bodyPr/>
          <a:lstStyle/>
          <a:p>
            <a:r>
              <a:rPr lang="en-US"/>
              <a:t> Notation</a:t>
            </a:r>
          </a:p>
        </p:txBody>
      </p:sp>
      <p:sp>
        <p:nvSpPr>
          <p:cNvPr id="37891" name="Rectangle 3"/>
          <p:cNvSpPr>
            <a:spLocks noGrp="1" noChangeArrowheads="1"/>
          </p:cNvSpPr>
          <p:nvPr>
            <p:ph idx="1"/>
          </p:nvPr>
        </p:nvSpPr>
        <p:spPr>
          <a:xfrm>
            <a:off x="685800" y="1905000"/>
            <a:ext cx="7772400" cy="4114800"/>
          </a:xfrm>
        </p:spPr>
        <p:txBody>
          <a:bodyPr/>
          <a:lstStyle/>
          <a:p>
            <a:r>
              <a:rPr lang="en-US"/>
              <a:t>Is used to test the results</a:t>
            </a:r>
          </a:p>
          <a:p>
            <a:r>
              <a:rPr lang="en-US"/>
              <a:t>Independent of program code</a:t>
            </a:r>
          </a:p>
          <a:p>
            <a:r>
              <a:rPr lang="en-US"/>
              <a:t>Mathematical Data  model</a:t>
            </a:r>
          </a:p>
          <a:p>
            <a:r>
              <a:rPr lang="en-US"/>
              <a:t>Represent both static and dynamic aspects of a system</a:t>
            </a:r>
          </a:p>
          <a:p>
            <a:pPr>
              <a:buFontTx/>
              <a:buNone/>
            </a:pPr>
            <a:endParaRPr lang="en-US"/>
          </a:p>
          <a:p>
            <a:endParaRPr lang="en-US"/>
          </a:p>
        </p:txBody>
      </p:sp>
      <p:sp>
        <p:nvSpPr>
          <p:cNvPr id="5" name="Slide Number Placeholder 5"/>
          <p:cNvSpPr>
            <a:spLocks noGrp="1"/>
          </p:cNvSpPr>
          <p:nvPr>
            <p:ph type="sldNum" sz="quarter" idx="12"/>
          </p:nvPr>
        </p:nvSpPr>
        <p:spPr/>
        <p:txBody>
          <a:bodyPr/>
          <a:lstStyle/>
          <a:p>
            <a:fld id="{3AE47F16-ACF6-4006-941C-8F77464FFF1E}" type="slidenum">
              <a:rPr lang="en-US"/>
              <a:pPr/>
              <a:t>3</a:t>
            </a:fld>
            <a:endParaRPr lang="en-US"/>
          </a:p>
        </p:txBody>
      </p:sp>
      <p:pic>
        <p:nvPicPr>
          <p:cNvPr id="37892" name="Picture 4" descr="C:\user\z.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81000"/>
            <a:ext cx="731838" cy="731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30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2286000"/>
            <a:ext cx="687817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218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31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6324600" cy="488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987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Application</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32</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17914"/>
            <a:ext cx="7086600" cy="497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75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33</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74174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924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Scope</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34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6554"/>
            <a:ext cx="9105900" cy="2592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68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Scope</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35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508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933700"/>
            <a:ext cx="5080000" cy="58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554" y="3886200"/>
            <a:ext cx="481929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301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Signatures</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36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799492"/>
            <a:ext cx="3200400" cy="14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657600"/>
            <a:ext cx="452658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507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Schema</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37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41" y="1904998"/>
            <a:ext cx="5943559" cy="260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698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351B9EB-C11B-419F-92F1-AEE5E73AB670}" type="slidenum">
              <a:rPr lang="en-US" smtClean="0"/>
              <a:pPr/>
              <a:t>38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797" y="2133600"/>
            <a:ext cx="5107517" cy="23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437743"/>
            <a:ext cx="3482271" cy="82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410200"/>
            <a:ext cx="253616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287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Symbols</a:t>
            </a:r>
            <a:endParaRPr lang="en-US" dirty="0"/>
          </a:p>
        </p:txBody>
      </p:sp>
      <p:sp>
        <p:nvSpPr>
          <p:cNvPr id="3" name="Content Placeholder 2"/>
          <p:cNvSpPr>
            <a:spLocks noGrp="1"/>
          </p:cNvSpPr>
          <p:nvPr>
            <p:ph idx="1"/>
          </p:nvPr>
        </p:nvSpPr>
        <p:spPr/>
        <p:txBody>
          <a:bodyPr/>
          <a:lstStyle/>
          <a:p>
            <a:r>
              <a:rPr lang="en-US" dirty="0" smtClean="0"/>
              <a:t>Function symbols (e.g. +,*)</a:t>
            </a:r>
          </a:p>
          <a:p>
            <a:r>
              <a:rPr lang="en-US" dirty="0" smtClean="0"/>
              <a:t>Relation symbols (e.g. =,</a:t>
            </a:r>
            <a:r>
              <a:rPr lang="el-GR" dirty="0" smtClean="0"/>
              <a:t>ε</a:t>
            </a:r>
            <a:r>
              <a:rPr lang="en-US" dirty="0" smtClean="0"/>
              <a:t>,^)</a:t>
            </a:r>
          </a:p>
          <a:p>
            <a:r>
              <a:rPr lang="en-US" dirty="0" smtClean="0"/>
              <a:t>Generic symbols (e.g.        ) </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39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113313"/>
            <a:ext cx="4095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388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685800"/>
            <a:ext cx="7620000" cy="685800"/>
          </a:xfrm>
        </p:spPr>
        <p:txBody>
          <a:bodyPr>
            <a:normAutofit fontScale="90000"/>
          </a:bodyPr>
          <a:lstStyle/>
          <a:p>
            <a:r>
              <a:rPr lang="en-US"/>
              <a:t>Features( Z-notation)</a:t>
            </a:r>
            <a:br>
              <a:rPr lang="en-US"/>
            </a:br>
            <a:endParaRPr lang="en-US"/>
          </a:p>
        </p:txBody>
      </p:sp>
      <p:sp>
        <p:nvSpPr>
          <p:cNvPr id="3075" name="Rectangle 3"/>
          <p:cNvSpPr>
            <a:spLocks noGrp="1" noChangeArrowheads="1"/>
          </p:cNvSpPr>
          <p:nvPr>
            <p:ph idx="1"/>
          </p:nvPr>
        </p:nvSpPr>
        <p:spPr>
          <a:xfrm>
            <a:off x="533400" y="1295400"/>
            <a:ext cx="8153400" cy="4724400"/>
          </a:xfrm>
        </p:spPr>
        <p:txBody>
          <a:bodyPr/>
          <a:lstStyle/>
          <a:p>
            <a:r>
              <a:rPr lang="en-US" dirty="0"/>
              <a:t>Decompose specification into small pieces (Schemas)</a:t>
            </a:r>
          </a:p>
          <a:p>
            <a:r>
              <a:rPr lang="en-US" dirty="0"/>
              <a:t>Schemas are used to describe both static and dynamic aspects of a system</a:t>
            </a:r>
          </a:p>
          <a:p>
            <a:r>
              <a:rPr lang="en-US" dirty="0"/>
              <a:t>Data Refinement</a:t>
            </a:r>
          </a:p>
          <a:p>
            <a:r>
              <a:rPr lang="en-US" dirty="0" smtClean="0"/>
              <a:t>You </a:t>
            </a:r>
            <a:r>
              <a:rPr lang="en-US" dirty="0"/>
              <a:t>can ignore details in order to focus on the aspects of the problem you are interested in</a:t>
            </a:r>
          </a:p>
          <a:p>
            <a:pPr>
              <a:buFontTx/>
              <a:buNone/>
            </a:pPr>
            <a:endParaRPr lang="en-US" dirty="0"/>
          </a:p>
          <a:p>
            <a:endParaRPr lang="en-US" dirty="0"/>
          </a:p>
        </p:txBody>
      </p:sp>
      <p:sp>
        <p:nvSpPr>
          <p:cNvPr id="4" name="Slide Number Placeholder 5"/>
          <p:cNvSpPr>
            <a:spLocks noGrp="1"/>
          </p:cNvSpPr>
          <p:nvPr>
            <p:ph type="sldNum" sz="quarter" idx="12"/>
          </p:nvPr>
        </p:nvSpPr>
        <p:spPr/>
        <p:txBody>
          <a:bodyPr/>
          <a:lstStyle/>
          <a:p>
            <a:fld id="{FFEFFABE-EC69-4AB2-AA92-1FC2DBB868A5}" type="slidenum">
              <a:rPr lang="en-US"/>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40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11" y="2200275"/>
            <a:ext cx="4626639"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855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351B9EB-C11B-419F-92F1-AEE5E73AB670}" type="slidenum">
              <a:rPr lang="en-US" smtClean="0"/>
              <a:pPr/>
              <a:t>41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6" y="2362200"/>
            <a:ext cx="8069172"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701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Predicates</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42</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3739703"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335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351B9EB-C11B-419F-92F1-AEE5E73AB670}" type="slidenum">
              <a:rPr lang="en-US" smtClean="0"/>
              <a:pPr/>
              <a:t>43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805275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5323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44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875919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732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Z</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45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096" y="2667000"/>
            <a:ext cx="476006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54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and Operations</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46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69151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449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351B9EB-C11B-419F-92F1-AEE5E73AB670}" type="slidenum">
              <a:rPr lang="en-US" smtClean="0"/>
              <a:pPr/>
              <a:t>47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438400"/>
            <a:ext cx="547719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710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351B9EB-C11B-419F-92F1-AEE5E73AB670}" type="slidenum">
              <a:rPr lang="en-US" smtClean="0"/>
              <a:pPr/>
              <a:t>48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5410200" cy="2766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0"/>
            <a:ext cx="537551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439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351B9EB-C11B-419F-92F1-AEE5E73AB670}" type="slidenum">
              <a:rPr lang="en-US" smtClean="0"/>
              <a:pPr/>
              <a:t>49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51982"/>
            <a:ext cx="5867400" cy="369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69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7696200" cy="609600"/>
          </a:xfrm>
        </p:spPr>
        <p:txBody>
          <a:bodyPr>
            <a:normAutofit fontScale="90000"/>
          </a:bodyPr>
          <a:lstStyle/>
          <a:p>
            <a:r>
              <a:rPr lang="en-US"/>
              <a:t>Advantages</a:t>
            </a:r>
          </a:p>
        </p:txBody>
      </p:sp>
      <p:sp>
        <p:nvSpPr>
          <p:cNvPr id="15363" name="Rectangle 3"/>
          <p:cNvSpPr>
            <a:spLocks noGrp="1" noChangeArrowheads="1"/>
          </p:cNvSpPr>
          <p:nvPr>
            <p:ph idx="1"/>
          </p:nvPr>
        </p:nvSpPr>
        <p:spPr>
          <a:xfrm>
            <a:off x="685800" y="1066800"/>
            <a:ext cx="7620000" cy="5029200"/>
          </a:xfrm>
        </p:spPr>
        <p:txBody>
          <a:bodyPr/>
          <a:lstStyle/>
          <a:p>
            <a:pPr>
              <a:buFont typeface="Wingdings" pitchFamily="2" charset="2"/>
              <a:buChar char="§"/>
            </a:pPr>
            <a:r>
              <a:rPr lang="en-US"/>
              <a:t>The flexibility to model a specification which can directly lead to the code.</a:t>
            </a:r>
          </a:p>
          <a:p>
            <a:pPr>
              <a:buFont typeface="Wingdings" pitchFamily="2" charset="2"/>
              <a:buChar char="§"/>
            </a:pPr>
            <a:r>
              <a:rPr lang="en-US"/>
              <a:t>Easy to understand</a:t>
            </a:r>
          </a:p>
          <a:p>
            <a:pPr>
              <a:buFont typeface="Wingdings" pitchFamily="2" charset="2"/>
              <a:buChar char="§"/>
            </a:pPr>
            <a:r>
              <a:rPr lang="en-US"/>
              <a:t>A large class of structural models can be described in Z without higher – order features, and can thus be analyzed efficiently.</a:t>
            </a:r>
          </a:p>
          <a:p>
            <a:pPr>
              <a:buFont typeface="Wingdings" pitchFamily="2" charset="2"/>
              <a:buChar char="§"/>
            </a:pPr>
            <a:r>
              <a:rPr lang="en-US"/>
              <a:t>Independent Conditions can be added later</a:t>
            </a:r>
          </a:p>
        </p:txBody>
      </p:sp>
      <p:sp>
        <p:nvSpPr>
          <p:cNvPr id="4" name="Slide Number Placeholder 5"/>
          <p:cNvSpPr>
            <a:spLocks noGrp="1"/>
          </p:cNvSpPr>
          <p:nvPr>
            <p:ph type="sldNum" sz="quarter" idx="12"/>
          </p:nvPr>
        </p:nvSpPr>
        <p:spPr/>
        <p:txBody>
          <a:bodyPr/>
          <a:lstStyle/>
          <a:p>
            <a:fld id="{FEE8F928-5215-4C02-B5D2-DFBF96B4E31D}" type="slidenum">
              <a:rPr lang="en-US"/>
              <a:pPr/>
              <a:t>5</a:t>
            </a:fld>
            <a:endParaRPr lang="en-US"/>
          </a:p>
        </p:txBody>
      </p:sp>
    </p:spTree>
    <p:extLst>
      <p:ext uri="{BB962C8B-B14F-4D97-AF65-F5344CB8AC3E}">
        <p14:creationId xmlns:p14="http://schemas.microsoft.com/office/powerpoint/2010/main" val="367113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Piping</a:t>
            </a:r>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50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0" y="2133600"/>
            <a:ext cx="7885043"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7331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351B9EB-C11B-419F-92F1-AEE5E73AB670}" type="slidenum">
              <a:rPr lang="en-US" smtClean="0"/>
              <a:pPr/>
              <a:t>51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2286000"/>
            <a:ext cx="725221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584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entities</a:t>
            </a:r>
            <a:endParaRPr lang="en-US" dirty="0"/>
          </a:p>
        </p:txBody>
      </p:sp>
      <p:sp>
        <p:nvSpPr>
          <p:cNvPr id="3" name="Content Placeholder 2"/>
          <p:cNvSpPr>
            <a:spLocks noGrp="1"/>
          </p:cNvSpPr>
          <p:nvPr>
            <p:ph idx="1"/>
          </p:nvPr>
        </p:nvSpPr>
        <p:spPr/>
        <p:txBody>
          <a:bodyPr/>
          <a:lstStyle/>
          <a:p>
            <a:r>
              <a:rPr lang="en-US" dirty="0" smtClean="0"/>
              <a:t>Set</a:t>
            </a:r>
          </a:p>
          <a:p>
            <a:pPr marL="0" indent="0">
              <a:buNone/>
            </a:pPr>
            <a:r>
              <a:rPr lang="en-US" dirty="0" smtClean="0"/>
              <a:t>	{ }</a:t>
            </a:r>
            <a:endParaRPr lang="en-US" dirty="0" smtClean="0"/>
          </a:p>
          <a:p>
            <a:r>
              <a:rPr lang="en-US" dirty="0" smtClean="0"/>
              <a:t>Sequence (</a:t>
            </a:r>
            <a:r>
              <a:rPr lang="en-US" dirty="0" err="1" smtClean="0"/>
              <a:t>Seq</a:t>
            </a:r>
            <a:r>
              <a:rPr lang="en-US" dirty="0" smtClean="0"/>
              <a:t>)</a:t>
            </a:r>
          </a:p>
          <a:p>
            <a:endParaRPr lang="en-US" dirty="0"/>
          </a:p>
          <a:p>
            <a:endParaRPr lang="en-US" dirty="0" smtClean="0"/>
          </a:p>
          <a:p>
            <a:r>
              <a:rPr lang="en-US" dirty="0" smtClean="0"/>
              <a:t>Bag</a:t>
            </a:r>
            <a:endParaRPr lang="en-US" dirty="0" smtClean="0"/>
          </a:p>
          <a:p>
            <a:endParaRPr lang="en-US" dirty="0"/>
          </a:p>
        </p:txBody>
      </p:sp>
      <p:sp>
        <p:nvSpPr>
          <p:cNvPr id="4" name="Slide Number Placeholder 3"/>
          <p:cNvSpPr>
            <a:spLocks noGrp="1"/>
          </p:cNvSpPr>
          <p:nvPr>
            <p:ph type="sldNum" sz="quarter" idx="12"/>
          </p:nvPr>
        </p:nvSpPr>
        <p:spPr/>
        <p:txBody>
          <a:bodyPr/>
          <a:lstStyle/>
          <a:p>
            <a:fld id="{2351B9EB-C11B-419F-92F1-AEE5E73AB670}" type="slidenum">
              <a:rPr lang="en-US" smtClean="0"/>
              <a:pPr/>
              <a:t>52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4724400" cy="60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931907"/>
            <a:ext cx="3274467" cy="47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40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152400"/>
            <a:ext cx="7620000" cy="838200"/>
          </a:xfrm>
        </p:spPr>
        <p:txBody>
          <a:bodyPr/>
          <a:lstStyle/>
          <a:p>
            <a:r>
              <a:rPr lang="en-US"/>
              <a:t>Schema</a:t>
            </a:r>
          </a:p>
        </p:txBody>
      </p:sp>
      <p:sp>
        <p:nvSpPr>
          <p:cNvPr id="4099" name="Rectangle 3"/>
          <p:cNvSpPr>
            <a:spLocks noGrp="1" noChangeArrowheads="1"/>
          </p:cNvSpPr>
          <p:nvPr>
            <p:ph idx="1"/>
          </p:nvPr>
        </p:nvSpPr>
        <p:spPr/>
        <p:txBody>
          <a:bodyPr/>
          <a:lstStyle/>
          <a:p>
            <a:pPr marL="609600" indent="-609600">
              <a:buFontTx/>
              <a:buNone/>
            </a:pPr>
            <a:r>
              <a:rPr lang="en-US" dirty="0"/>
              <a:t>Static Aspect </a:t>
            </a:r>
          </a:p>
          <a:p>
            <a:pPr marL="609600" indent="-609600">
              <a:buFont typeface="Wingdings" pitchFamily="2" charset="2"/>
              <a:buChar char="Ø"/>
            </a:pPr>
            <a:r>
              <a:rPr lang="en-US" dirty="0" smtClean="0"/>
              <a:t>The </a:t>
            </a:r>
            <a:r>
              <a:rPr lang="en-US" dirty="0"/>
              <a:t>invariant relationships </a:t>
            </a:r>
            <a:r>
              <a:rPr lang="en-US" dirty="0" smtClean="0"/>
              <a:t>are </a:t>
            </a:r>
            <a:r>
              <a:rPr lang="en-US" dirty="0"/>
              <a:t>maintained as the system moves from state to state</a:t>
            </a:r>
          </a:p>
          <a:p>
            <a:pPr marL="609600" indent="-609600">
              <a:buFont typeface="Wingdings" pitchFamily="2" charset="2"/>
              <a:buNone/>
            </a:pPr>
            <a:endParaRPr lang="en-US" dirty="0"/>
          </a:p>
          <a:p>
            <a:pPr marL="609600" indent="-609600">
              <a:buFont typeface="Wingdings" pitchFamily="2" charset="2"/>
              <a:buChar char="Ø"/>
            </a:pPr>
            <a:endParaRPr lang="en-US" dirty="0"/>
          </a:p>
          <a:p>
            <a:pPr marL="609600" indent="-609600">
              <a:buFontTx/>
              <a:buAutoNum type="arabicPeriod"/>
            </a:pPr>
            <a:endParaRPr lang="en-US" dirty="0"/>
          </a:p>
        </p:txBody>
      </p:sp>
      <p:sp>
        <p:nvSpPr>
          <p:cNvPr id="4" name="Slide Number Placeholder 5"/>
          <p:cNvSpPr>
            <a:spLocks noGrp="1"/>
          </p:cNvSpPr>
          <p:nvPr>
            <p:ph type="sldNum" sz="quarter" idx="12"/>
          </p:nvPr>
        </p:nvSpPr>
        <p:spPr/>
        <p:txBody>
          <a:bodyPr/>
          <a:lstStyle/>
          <a:p>
            <a:fld id="{D58E564B-F80E-46D1-A7DD-B8C5C81B2C29}"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r>
              <a:rPr lang="en-US"/>
              <a:t>Schema(cont.)</a:t>
            </a:r>
          </a:p>
        </p:txBody>
      </p:sp>
      <p:sp>
        <p:nvSpPr>
          <p:cNvPr id="5123" name="Rectangle 3"/>
          <p:cNvSpPr>
            <a:spLocks noGrp="1" noChangeArrowheads="1"/>
          </p:cNvSpPr>
          <p:nvPr>
            <p:ph idx="1"/>
          </p:nvPr>
        </p:nvSpPr>
        <p:spPr/>
        <p:txBody>
          <a:bodyPr/>
          <a:lstStyle/>
          <a:p>
            <a:pPr>
              <a:buFontTx/>
              <a:buNone/>
            </a:pPr>
            <a:r>
              <a:rPr lang="en-US"/>
              <a:t>Dynamic Aspect </a:t>
            </a:r>
          </a:p>
          <a:p>
            <a:pPr>
              <a:buFont typeface="Wingdings" pitchFamily="2" charset="2"/>
              <a:buChar char="Ø"/>
            </a:pPr>
            <a:r>
              <a:rPr lang="en-US"/>
              <a:t>The operations that are possible</a:t>
            </a:r>
          </a:p>
          <a:p>
            <a:pPr>
              <a:buFont typeface="Wingdings" pitchFamily="2" charset="2"/>
              <a:buChar char="Ø"/>
            </a:pPr>
            <a:r>
              <a:rPr lang="en-US"/>
              <a:t>The relationship between their inputs and outputs.</a:t>
            </a:r>
          </a:p>
          <a:p>
            <a:pPr>
              <a:buFont typeface="Wingdings" pitchFamily="2" charset="2"/>
              <a:buChar char="Ø"/>
            </a:pPr>
            <a:r>
              <a:rPr lang="en-US"/>
              <a:t>The change of state that happen.</a:t>
            </a:r>
          </a:p>
        </p:txBody>
      </p:sp>
      <p:sp>
        <p:nvSpPr>
          <p:cNvPr id="4" name="Slide Number Placeholder 5"/>
          <p:cNvSpPr>
            <a:spLocks noGrp="1"/>
          </p:cNvSpPr>
          <p:nvPr>
            <p:ph type="sldNum" sz="quarter" idx="12"/>
          </p:nvPr>
        </p:nvSpPr>
        <p:spPr/>
        <p:txBody>
          <a:bodyPr/>
          <a:lstStyle/>
          <a:p>
            <a:fld id="{30A89F65-8F1F-43D7-9270-AABF0A40AAA3}"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228600"/>
            <a:ext cx="7543800" cy="914400"/>
          </a:xfrm>
        </p:spPr>
        <p:txBody>
          <a:bodyPr/>
          <a:lstStyle/>
          <a:p>
            <a:r>
              <a:rPr lang="en-US"/>
              <a:t>Notation - Example</a:t>
            </a:r>
          </a:p>
        </p:txBody>
      </p:sp>
      <p:sp>
        <p:nvSpPr>
          <p:cNvPr id="19" name="Slide Number Placeholder 5"/>
          <p:cNvSpPr>
            <a:spLocks noGrp="1"/>
          </p:cNvSpPr>
          <p:nvPr>
            <p:ph type="sldNum" sz="quarter" idx="12"/>
          </p:nvPr>
        </p:nvSpPr>
        <p:spPr/>
        <p:txBody>
          <a:bodyPr/>
          <a:lstStyle/>
          <a:p>
            <a:fld id="{11550AAE-A77A-4D9F-969C-E01F6BE81A3E}" type="slidenum">
              <a:rPr lang="en-US"/>
              <a:pPr/>
              <a:t>8</a:t>
            </a:fld>
            <a:endParaRPr lang="en-US"/>
          </a:p>
        </p:txBody>
      </p:sp>
      <p:sp>
        <p:nvSpPr>
          <p:cNvPr id="6148" name="Line 4"/>
          <p:cNvSpPr>
            <a:spLocks noChangeShapeType="1"/>
          </p:cNvSpPr>
          <p:nvPr/>
        </p:nvSpPr>
        <p:spPr bwMode="auto">
          <a:xfrm>
            <a:off x="1066800" y="15240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Line 5"/>
          <p:cNvSpPr>
            <a:spLocks noChangeShapeType="1"/>
          </p:cNvSpPr>
          <p:nvPr/>
        </p:nvSpPr>
        <p:spPr bwMode="auto">
          <a:xfrm>
            <a:off x="1066800" y="15240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Line 6"/>
          <p:cNvSpPr>
            <a:spLocks noChangeShapeType="1"/>
          </p:cNvSpPr>
          <p:nvPr/>
        </p:nvSpPr>
        <p:spPr bwMode="auto">
          <a:xfrm>
            <a:off x="1066800" y="3276600"/>
            <a:ext cx="594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7"/>
          <p:cNvSpPr>
            <a:spLocks noChangeShapeType="1"/>
          </p:cNvSpPr>
          <p:nvPr/>
        </p:nvSpPr>
        <p:spPr bwMode="auto">
          <a:xfrm>
            <a:off x="1066800" y="26670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Text Box 8"/>
          <p:cNvSpPr txBox="1">
            <a:spLocks noChangeArrowheads="1"/>
          </p:cNvSpPr>
          <p:nvPr/>
        </p:nvSpPr>
        <p:spPr bwMode="auto">
          <a:xfrm>
            <a:off x="1219200" y="1600200"/>
            <a:ext cx="289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Some variables are declared.  </a:t>
            </a:r>
          </a:p>
        </p:txBody>
      </p:sp>
      <p:sp>
        <p:nvSpPr>
          <p:cNvPr id="6153" name="Text Box 9"/>
          <p:cNvSpPr txBox="1">
            <a:spLocks noChangeArrowheads="1"/>
          </p:cNvSpPr>
          <p:nvPr/>
        </p:nvSpPr>
        <p:spPr bwMode="auto">
          <a:xfrm>
            <a:off x="1143000" y="27432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Relationship between the values of the variables</a:t>
            </a:r>
          </a:p>
        </p:txBody>
      </p:sp>
      <p:sp>
        <p:nvSpPr>
          <p:cNvPr id="6154" name="Text Box 10"/>
          <p:cNvSpPr txBox="1">
            <a:spLocks noChangeArrowheads="1"/>
          </p:cNvSpPr>
          <p:nvPr/>
        </p:nvSpPr>
        <p:spPr bwMode="auto">
          <a:xfrm>
            <a:off x="1905000" y="1295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Name</a:t>
            </a:r>
          </a:p>
        </p:txBody>
      </p:sp>
      <p:sp>
        <p:nvSpPr>
          <p:cNvPr id="6155" name="Line 11"/>
          <p:cNvSpPr>
            <a:spLocks noChangeShapeType="1"/>
          </p:cNvSpPr>
          <p:nvPr/>
        </p:nvSpPr>
        <p:spPr bwMode="auto">
          <a:xfrm>
            <a:off x="3200400" y="152400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2"/>
          <p:cNvSpPr>
            <a:spLocks noChangeShapeType="1"/>
          </p:cNvSpPr>
          <p:nvPr/>
        </p:nvSpPr>
        <p:spPr bwMode="auto">
          <a:xfrm>
            <a:off x="1143000" y="4191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Text Box 13"/>
          <p:cNvSpPr txBox="1">
            <a:spLocks noChangeArrowheads="1"/>
          </p:cNvSpPr>
          <p:nvPr/>
        </p:nvSpPr>
        <p:spPr bwMode="auto">
          <a:xfrm>
            <a:off x="1905000" y="39624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Init Birthday Book</a:t>
            </a:r>
          </a:p>
        </p:txBody>
      </p:sp>
      <p:sp>
        <p:nvSpPr>
          <p:cNvPr id="6158" name="Line 14"/>
          <p:cNvSpPr>
            <a:spLocks noChangeShapeType="1"/>
          </p:cNvSpPr>
          <p:nvPr/>
        </p:nvSpPr>
        <p:spPr bwMode="auto">
          <a:xfrm>
            <a:off x="4343400" y="4191000"/>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15"/>
          <p:cNvSpPr>
            <a:spLocks noChangeShapeType="1"/>
          </p:cNvSpPr>
          <p:nvPr/>
        </p:nvSpPr>
        <p:spPr bwMode="auto">
          <a:xfrm>
            <a:off x="1143000" y="41910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6"/>
          <p:cNvSpPr>
            <a:spLocks noChangeShapeType="1"/>
          </p:cNvSpPr>
          <p:nvPr/>
        </p:nvSpPr>
        <p:spPr bwMode="auto">
          <a:xfrm flipV="1">
            <a:off x="1143000" y="5943600"/>
            <a:ext cx="624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7"/>
          <p:cNvSpPr>
            <a:spLocks noChangeShapeType="1"/>
          </p:cNvSpPr>
          <p:nvPr/>
        </p:nvSpPr>
        <p:spPr bwMode="auto">
          <a:xfrm>
            <a:off x="1143000" y="54102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Text Box 18"/>
          <p:cNvSpPr txBox="1">
            <a:spLocks noChangeArrowheads="1"/>
          </p:cNvSpPr>
          <p:nvPr/>
        </p:nvSpPr>
        <p:spPr bwMode="auto">
          <a:xfrm>
            <a:off x="1295400" y="5486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Known = </a:t>
            </a:r>
            <a:r>
              <a:rPr lang="en-US">
                <a:ea typeface="Arial Unicode MS" pitchFamily="34" charset="-128"/>
                <a:cs typeface="Arial Unicode MS" pitchFamily="34" charset="-128"/>
                <a:sym typeface="Symbol" pitchFamily="18" charset="2"/>
              </a:rPr>
              <a:t></a:t>
            </a:r>
            <a:endParaRPr lang="en-US"/>
          </a:p>
        </p:txBody>
      </p:sp>
      <p:sp>
        <p:nvSpPr>
          <p:cNvPr id="6163" name="Text Box 19"/>
          <p:cNvSpPr txBox="1">
            <a:spLocks noChangeArrowheads="1"/>
          </p:cNvSpPr>
          <p:nvPr/>
        </p:nvSpPr>
        <p:spPr bwMode="auto">
          <a:xfrm>
            <a:off x="1371600" y="45720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Birthday Book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en-US"/>
              <a:t>Example</a:t>
            </a:r>
          </a:p>
        </p:txBody>
      </p:sp>
      <p:sp>
        <p:nvSpPr>
          <p:cNvPr id="25" name="Slide Number Placeholder 5"/>
          <p:cNvSpPr>
            <a:spLocks noGrp="1"/>
          </p:cNvSpPr>
          <p:nvPr>
            <p:ph type="sldNum" sz="quarter" idx="12"/>
          </p:nvPr>
        </p:nvSpPr>
        <p:spPr/>
        <p:txBody>
          <a:bodyPr/>
          <a:lstStyle/>
          <a:p>
            <a:fld id="{2E80A706-03CC-4BF0-AA35-3B307B5FFF37}" type="slidenum">
              <a:rPr lang="en-US"/>
              <a:pPr/>
              <a:t>9</a:t>
            </a:fld>
            <a:endParaRPr lang="en-US"/>
          </a:p>
        </p:txBody>
      </p:sp>
      <p:sp>
        <p:nvSpPr>
          <p:cNvPr id="7172" name="Line 4"/>
          <p:cNvSpPr>
            <a:spLocks noChangeShapeType="1"/>
          </p:cNvSpPr>
          <p:nvPr/>
        </p:nvSpPr>
        <p:spPr bwMode="auto">
          <a:xfrm>
            <a:off x="914400" y="13716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Line 5"/>
          <p:cNvSpPr>
            <a:spLocks noChangeShapeType="1"/>
          </p:cNvSpPr>
          <p:nvPr/>
        </p:nvSpPr>
        <p:spPr bwMode="auto">
          <a:xfrm flipH="1">
            <a:off x="914400" y="13716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Line 6"/>
          <p:cNvSpPr>
            <a:spLocks noChangeShapeType="1"/>
          </p:cNvSpPr>
          <p:nvPr/>
        </p:nvSpPr>
        <p:spPr bwMode="auto">
          <a:xfrm>
            <a:off x="914400" y="3124200"/>
            <a:ext cx="647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Line 7"/>
          <p:cNvSpPr>
            <a:spLocks noChangeShapeType="1"/>
          </p:cNvSpPr>
          <p:nvPr/>
        </p:nvSpPr>
        <p:spPr bwMode="auto">
          <a:xfrm>
            <a:off x="3886200" y="1447800"/>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Line 8"/>
          <p:cNvSpPr>
            <a:spLocks noChangeShapeType="1"/>
          </p:cNvSpPr>
          <p:nvPr/>
        </p:nvSpPr>
        <p:spPr bwMode="auto">
          <a:xfrm>
            <a:off x="914400" y="25146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Text Box 9"/>
          <p:cNvSpPr txBox="1">
            <a:spLocks noChangeArrowheads="1"/>
          </p:cNvSpPr>
          <p:nvPr/>
        </p:nvSpPr>
        <p:spPr bwMode="auto">
          <a:xfrm>
            <a:off x="1981200" y="11430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Birthday book</a:t>
            </a:r>
          </a:p>
        </p:txBody>
      </p:sp>
      <p:sp>
        <p:nvSpPr>
          <p:cNvPr id="7178" name="Text Box 10"/>
          <p:cNvSpPr txBox="1">
            <a:spLocks noChangeArrowheads="1"/>
          </p:cNvSpPr>
          <p:nvPr/>
        </p:nvSpPr>
        <p:spPr bwMode="auto">
          <a:xfrm>
            <a:off x="1143000" y="1447800"/>
            <a:ext cx="37338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known: NAME</a:t>
            </a:r>
          </a:p>
          <a:p>
            <a:pPr>
              <a:spcBef>
                <a:spcPct val="50000"/>
              </a:spcBef>
            </a:pPr>
            <a:r>
              <a:rPr lang="en-US"/>
              <a:t>birthday: NAME        DATE</a:t>
            </a:r>
          </a:p>
        </p:txBody>
      </p:sp>
      <p:sp>
        <p:nvSpPr>
          <p:cNvPr id="7180" name="Line 12"/>
          <p:cNvSpPr>
            <a:spLocks noChangeShapeType="1"/>
          </p:cNvSpPr>
          <p:nvPr/>
        </p:nvSpPr>
        <p:spPr bwMode="auto">
          <a:xfrm>
            <a:off x="3429000" y="2209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1" name="Text Box 13"/>
          <p:cNvSpPr txBox="1">
            <a:spLocks noChangeArrowheads="1"/>
          </p:cNvSpPr>
          <p:nvPr/>
        </p:nvSpPr>
        <p:spPr bwMode="auto">
          <a:xfrm>
            <a:off x="1219200" y="2590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Known : dom birthday</a:t>
            </a:r>
          </a:p>
        </p:txBody>
      </p:sp>
      <p:sp>
        <p:nvSpPr>
          <p:cNvPr id="7183" name="Line 15"/>
          <p:cNvSpPr>
            <a:spLocks noChangeShapeType="1"/>
          </p:cNvSpPr>
          <p:nvPr/>
        </p:nvSpPr>
        <p:spPr bwMode="auto">
          <a:xfrm>
            <a:off x="914400" y="40386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Text Box 16"/>
          <p:cNvSpPr txBox="1">
            <a:spLocks noChangeArrowheads="1"/>
          </p:cNvSpPr>
          <p:nvPr/>
        </p:nvSpPr>
        <p:spPr bwMode="auto">
          <a:xfrm>
            <a:off x="2057400" y="3810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Add Birthday</a:t>
            </a:r>
          </a:p>
        </p:txBody>
      </p:sp>
      <p:sp>
        <p:nvSpPr>
          <p:cNvPr id="7185" name="Line 17"/>
          <p:cNvSpPr>
            <a:spLocks noChangeShapeType="1"/>
          </p:cNvSpPr>
          <p:nvPr/>
        </p:nvSpPr>
        <p:spPr bwMode="auto">
          <a:xfrm>
            <a:off x="3962400" y="41148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6" name="Line 18"/>
          <p:cNvSpPr>
            <a:spLocks noChangeShapeType="1"/>
          </p:cNvSpPr>
          <p:nvPr/>
        </p:nvSpPr>
        <p:spPr bwMode="auto">
          <a:xfrm>
            <a:off x="914400" y="4038600"/>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7" name="Line 19"/>
          <p:cNvSpPr>
            <a:spLocks noChangeShapeType="1"/>
          </p:cNvSpPr>
          <p:nvPr/>
        </p:nvSpPr>
        <p:spPr bwMode="auto">
          <a:xfrm>
            <a:off x="914400" y="6629400"/>
            <a:ext cx="662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8" name="Line 20"/>
          <p:cNvSpPr>
            <a:spLocks noChangeShapeType="1"/>
          </p:cNvSpPr>
          <p:nvPr/>
        </p:nvSpPr>
        <p:spPr bwMode="auto">
          <a:xfrm>
            <a:off x="914400" y="5486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1" name="Line 23"/>
          <p:cNvSpPr>
            <a:spLocks noChangeShapeType="1"/>
          </p:cNvSpPr>
          <p:nvPr/>
        </p:nvSpPr>
        <p:spPr bwMode="auto">
          <a:xfrm flipH="1">
            <a:off x="1066800" y="4191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Line 24"/>
          <p:cNvSpPr>
            <a:spLocks noChangeShapeType="1"/>
          </p:cNvSpPr>
          <p:nvPr/>
        </p:nvSpPr>
        <p:spPr bwMode="auto">
          <a:xfrm>
            <a:off x="1219200" y="4191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3" name="Line 25"/>
          <p:cNvSpPr>
            <a:spLocks noChangeShapeType="1"/>
          </p:cNvSpPr>
          <p:nvPr/>
        </p:nvSpPr>
        <p:spPr bwMode="auto">
          <a:xfrm>
            <a:off x="1066800" y="4419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5" name="Text Box 27"/>
          <p:cNvSpPr txBox="1">
            <a:spLocks noChangeArrowheads="1"/>
          </p:cNvSpPr>
          <p:nvPr/>
        </p:nvSpPr>
        <p:spPr bwMode="auto">
          <a:xfrm>
            <a:off x="1371600" y="41148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Birthday Book</a:t>
            </a:r>
          </a:p>
        </p:txBody>
      </p:sp>
      <p:sp>
        <p:nvSpPr>
          <p:cNvPr id="7196" name="Text Box 28"/>
          <p:cNvSpPr txBox="1">
            <a:spLocks noChangeArrowheads="1"/>
          </p:cNvSpPr>
          <p:nvPr/>
        </p:nvSpPr>
        <p:spPr bwMode="auto">
          <a:xfrm>
            <a:off x="1066800" y="4495800"/>
            <a:ext cx="3124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name?: NAME</a:t>
            </a:r>
          </a:p>
          <a:p>
            <a:pPr>
              <a:spcBef>
                <a:spcPct val="50000"/>
              </a:spcBef>
            </a:pPr>
            <a:r>
              <a:rPr lang="en-US"/>
              <a:t>date?: DATE</a:t>
            </a:r>
          </a:p>
        </p:txBody>
      </p:sp>
      <p:sp>
        <p:nvSpPr>
          <p:cNvPr id="7197" name="Text Box 29"/>
          <p:cNvSpPr txBox="1">
            <a:spLocks noChangeArrowheads="1"/>
          </p:cNvSpPr>
          <p:nvPr/>
        </p:nvSpPr>
        <p:spPr bwMode="auto">
          <a:xfrm>
            <a:off x="1066800" y="5562600"/>
            <a:ext cx="7315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name? </a:t>
            </a:r>
            <a:r>
              <a:rPr lang="en-US" dirty="0">
                <a:ea typeface="Arial Unicode MS" pitchFamily="34" charset="-128"/>
                <a:cs typeface="Arial Unicode MS" pitchFamily="34" charset="-128"/>
                <a:sym typeface="Symbol" pitchFamily="18" charset="2"/>
              </a:rPr>
              <a:t></a:t>
            </a:r>
            <a:r>
              <a:rPr lang="en-US" dirty="0">
                <a:ea typeface="Arial Unicode MS" pitchFamily="34" charset="-128"/>
                <a:cs typeface="Arial Unicode MS" pitchFamily="34" charset="-128"/>
              </a:rPr>
              <a:t> </a:t>
            </a:r>
            <a:r>
              <a:rPr lang="en-US" dirty="0"/>
              <a:t>known</a:t>
            </a:r>
          </a:p>
          <a:p>
            <a:pPr>
              <a:spcBef>
                <a:spcPct val="50000"/>
              </a:spcBef>
            </a:pPr>
            <a:r>
              <a:rPr lang="en-US" dirty="0"/>
              <a:t>birthday’ = birthday  { name?       </a:t>
            </a:r>
            <a:r>
              <a:rPr lang="en-US" dirty="0" smtClean="0"/>
              <a:t>date?}</a:t>
            </a:r>
            <a:endParaRPr lang="en-US" dirty="0"/>
          </a:p>
        </p:txBody>
      </p:sp>
      <p:sp>
        <p:nvSpPr>
          <p:cNvPr id="7198" name="Line 30"/>
          <p:cNvSpPr>
            <a:spLocks noChangeShapeType="1"/>
          </p:cNvSpPr>
          <p:nvPr/>
        </p:nvSpPr>
        <p:spPr bwMode="auto">
          <a:xfrm>
            <a:off x="4876800" y="63246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2171</TotalTime>
  <Words>785</Words>
  <Application>Microsoft Office PowerPoint</Application>
  <PresentationFormat>On-screen Show (4:3)</PresentationFormat>
  <Paragraphs>198</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Flow</vt:lpstr>
      <vt:lpstr>Z - Language</vt:lpstr>
      <vt:lpstr>Abstract Model Specification</vt:lpstr>
      <vt:lpstr> Notation</vt:lpstr>
      <vt:lpstr>Features( Z-notation) </vt:lpstr>
      <vt:lpstr>Advantages</vt:lpstr>
      <vt:lpstr>Schema</vt:lpstr>
      <vt:lpstr>Schema(cont.)</vt:lpstr>
      <vt:lpstr>Notation - Example</vt:lpstr>
      <vt:lpstr>Example</vt:lpstr>
      <vt:lpstr>Example(cont.)</vt:lpstr>
      <vt:lpstr>Race condition</vt:lpstr>
      <vt:lpstr>Operators</vt:lpstr>
      <vt:lpstr>Logical Conjunction Operator</vt:lpstr>
      <vt:lpstr>Logical Disjunction operator</vt:lpstr>
      <vt:lpstr> Use of Operators</vt:lpstr>
      <vt:lpstr>PowerPoint Presentation</vt:lpstr>
      <vt:lpstr>From specification to design</vt:lpstr>
      <vt:lpstr>Data Refinement</vt:lpstr>
      <vt:lpstr>Data Refinement</vt:lpstr>
      <vt:lpstr>Example(Data and Direct Refinement)</vt:lpstr>
      <vt:lpstr>PowerPoint Presentation</vt:lpstr>
      <vt:lpstr>Sets  in Z</vt:lpstr>
      <vt:lpstr>Sets in Z</vt:lpstr>
      <vt:lpstr>Sets in Z</vt:lpstr>
      <vt:lpstr>Sets in Z</vt:lpstr>
      <vt:lpstr>Sets in Z</vt:lpstr>
      <vt:lpstr>Sets in Z</vt:lpstr>
      <vt:lpstr>Sets in Z - Cardinality</vt:lpstr>
      <vt:lpstr>Membership</vt:lpstr>
      <vt:lpstr>Membership</vt:lpstr>
      <vt:lpstr>Functions in Z</vt:lpstr>
      <vt:lpstr>Function Application</vt:lpstr>
      <vt:lpstr>Functions in Z</vt:lpstr>
      <vt:lpstr>Nested Scope</vt:lpstr>
      <vt:lpstr>Nested Scope</vt:lpstr>
      <vt:lpstr>Global Signatures</vt:lpstr>
      <vt:lpstr>Generic Schema</vt:lpstr>
      <vt:lpstr>PowerPoint Presentation</vt:lpstr>
      <vt:lpstr>Operator Symbols</vt:lpstr>
      <vt:lpstr>Declarations</vt:lpstr>
      <vt:lpstr>PowerPoint Presentation</vt:lpstr>
      <vt:lpstr>Predicates</vt:lpstr>
      <vt:lpstr>PowerPoint Presentation</vt:lpstr>
      <vt:lpstr>Functions in Z</vt:lpstr>
      <vt:lpstr>Functions in Z</vt:lpstr>
      <vt:lpstr>States and Operations</vt:lpstr>
      <vt:lpstr>PowerPoint Presentation</vt:lpstr>
      <vt:lpstr>PowerPoint Presentation</vt:lpstr>
      <vt:lpstr>PowerPoint Presentation</vt:lpstr>
      <vt:lpstr>Piping</vt:lpstr>
      <vt:lpstr>PowerPoint Presentation</vt:lpstr>
      <vt:lpstr>Collection entities</vt:lpstr>
    </vt:vector>
  </TitlesOfParts>
  <Company>University of Southern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 Notation</dc:title>
  <dc:creator>nagaraj</dc:creator>
  <cp:lastModifiedBy>sam</cp:lastModifiedBy>
  <cp:revision>177</cp:revision>
  <dcterms:created xsi:type="dcterms:W3CDTF">2000-09-30T22:11:18Z</dcterms:created>
  <dcterms:modified xsi:type="dcterms:W3CDTF">2013-05-20T03:56:23Z</dcterms:modified>
</cp:coreProperties>
</file>