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9"/>
  </p:notesMasterIdLst>
  <p:handoutMasterIdLst>
    <p:handoutMasterId r:id="rId50"/>
  </p:handoutMasterIdLst>
  <p:sldIdLst>
    <p:sldId id="256" r:id="rId3"/>
    <p:sldId id="404" r:id="rId4"/>
    <p:sldId id="432" r:id="rId5"/>
    <p:sldId id="433"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457" r:id="rId30"/>
    <p:sldId id="458" r:id="rId31"/>
    <p:sldId id="459" r:id="rId32"/>
    <p:sldId id="460" r:id="rId33"/>
    <p:sldId id="461" r:id="rId34"/>
    <p:sldId id="465" r:id="rId35"/>
    <p:sldId id="472" r:id="rId36"/>
    <p:sldId id="473" r:id="rId37"/>
    <p:sldId id="474" r:id="rId38"/>
    <p:sldId id="475" r:id="rId39"/>
    <p:sldId id="477" r:id="rId40"/>
    <p:sldId id="478" r:id="rId41"/>
    <p:sldId id="479" r:id="rId42"/>
    <p:sldId id="480" r:id="rId43"/>
    <p:sldId id="481" r:id="rId44"/>
    <p:sldId id="482" r:id="rId45"/>
    <p:sldId id="483" r:id="rId46"/>
    <p:sldId id="484" r:id="rId47"/>
    <p:sldId id="48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161" autoAdjust="0"/>
  </p:normalViewPr>
  <p:slideViewPr>
    <p:cSldViewPr>
      <p:cViewPr varScale="1">
        <p:scale>
          <a:sx n="67" d="100"/>
          <a:sy n="67" d="100"/>
        </p:scale>
        <p:origin x="-124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4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942F9E-8B81-46EB-80AA-AEDA17738726}" type="datetimeFigureOut">
              <a:rPr lang="en-US" smtClean="0"/>
              <a:pPr/>
              <a:t>2/18/2013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894FE0-9BAF-4A33-9827-0A81DBAEF76A}"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FAD64-3748-4671-910B-0C843B8D1AD2}" type="datetimeFigureOut">
              <a:rPr lang="en-US" smtClean="0"/>
              <a:pPr/>
              <a:t>2/18/2013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C305E-0008-4C04-8AF1-0F606077289E}"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2146AC-9F83-44FF-9B10-F0E6E527B1EB}"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2146AC-9F83-44FF-9B10-F0E6E527B1EB}" type="slidenum">
              <a:rPr lang="en-US" smtClean="0"/>
              <a:pPr/>
              <a:t>18</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smtClean="0"/>
          </a:p>
        </p:txBody>
      </p:sp>
      <p:sp>
        <p:nvSpPr>
          <p:cNvPr id="52228" name="Slide Number Placeholder 3"/>
          <p:cNvSpPr>
            <a:spLocks noGrp="1"/>
          </p:cNvSpPr>
          <p:nvPr>
            <p:ph type="sldNum" sz="quarter" idx="5"/>
          </p:nvPr>
        </p:nvSpPr>
        <p:spPr>
          <a:noFill/>
        </p:spPr>
        <p:txBody>
          <a:bodyPr/>
          <a:lstStyle/>
          <a:p>
            <a:fld id="{2E8715C9-A2B1-4533-AF30-AD8ACE9E2EF9}" type="slidenum">
              <a:rPr lang="en-US" smtClean="0"/>
              <a:pPr/>
              <a:t>19</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smtClean="0"/>
          </a:p>
        </p:txBody>
      </p:sp>
      <p:sp>
        <p:nvSpPr>
          <p:cNvPr id="53252" name="Slide Number Placeholder 3"/>
          <p:cNvSpPr>
            <a:spLocks noGrp="1"/>
          </p:cNvSpPr>
          <p:nvPr>
            <p:ph type="sldNum" sz="quarter" idx="5"/>
          </p:nvPr>
        </p:nvSpPr>
        <p:spPr>
          <a:noFill/>
        </p:spPr>
        <p:txBody>
          <a:bodyPr/>
          <a:lstStyle/>
          <a:p>
            <a:fld id="{A60D69FE-50C4-46DB-9DA7-098E17C8B659}" type="slidenum">
              <a:rPr lang="en-US" smtClean="0"/>
              <a:pPr/>
              <a:t>22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p>
        </p:txBody>
      </p:sp>
      <p:sp>
        <p:nvSpPr>
          <p:cNvPr id="55300" name="Slide Number Placeholder 3"/>
          <p:cNvSpPr>
            <a:spLocks noGrp="1"/>
          </p:cNvSpPr>
          <p:nvPr>
            <p:ph type="sldNum" sz="quarter" idx="5"/>
          </p:nvPr>
        </p:nvSpPr>
        <p:spPr>
          <a:noFill/>
        </p:spPr>
        <p:txBody>
          <a:bodyPr/>
          <a:lstStyle/>
          <a:p>
            <a:fld id="{891CE8A4-FFD1-46D6-8F84-93A560379FBB}" type="slidenum">
              <a:rPr lang="en-US" smtClean="0"/>
              <a:pPr/>
              <a:t>23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p>
            <a:fld id="{7854164D-6C21-4482-9CDC-113039B948FD}" type="slidenum">
              <a:rPr lang="en-US" smtClean="0"/>
              <a:pPr/>
              <a:t>24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endParaRPr lang="en-US" smtClean="0"/>
          </a:p>
        </p:txBody>
      </p:sp>
      <p:sp>
        <p:nvSpPr>
          <p:cNvPr id="57348" name="Slide Number Placeholder 3"/>
          <p:cNvSpPr>
            <a:spLocks noGrp="1"/>
          </p:cNvSpPr>
          <p:nvPr>
            <p:ph type="sldNum" sz="quarter" idx="5"/>
          </p:nvPr>
        </p:nvSpPr>
        <p:spPr>
          <a:noFill/>
        </p:spPr>
        <p:txBody>
          <a:bodyPr/>
          <a:lstStyle/>
          <a:p>
            <a:fld id="{515E485A-CA45-478B-A6DD-16ECC04AA0FF}" type="slidenum">
              <a:rPr lang="en-US" smtClean="0"/>
              <a:pPr/>
              <a:t>25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r>
              <a:rPr lang="en-US" dirty="0" smtClean="0"/>
              <a:t>If a source consists of random characters, where each character, a to z, appears about 1 / 26 </a:t>
            </a:r>
            <a:r>
              <a:rPr lang="en-US" dirty="0" err="1" smtClean="0"/>
              <a:t>th</a:t>
            </a:r>
            <a:r>
              <a:rPr lang="en-US" dirty="0" smtClean="0"/>
              <a:t> of the time, then the index of coincidence (IC) is 1 / 26 = 0.03846 or so (the first character can be anything and the second is the same character 1 time in 26). On the other hand, everyday English is known to have an IC of about 0.065. That difference is enough to utilize in a significant way. </a:t>
            </a:r>
          </a:p>
        </p:txBody>
      </p:sp>
      <p:sp>
        <p:nvSpPr>
          <p:cNvPr id="59396" name="Slide Number Placeholder 3"/>
          <p:cNvSpPr>
            <a:spLocks noGrp="1"/>
          </p:cNvSpPr>
          <p:nvPr>
            <p:ph type="sldNum" sz="quarter" idx="5"/>
          </p:nvPr>
        </p:nvSpPr>
        <p:spPr>
          <a:noFill/>
        </p:spPr>
        <p:txBody>
          <a:bodyPr/>
          <a:lstStyle/>
          <a:p>
            <a:fld id="{1433A96F-C2A7-4F2C-8DEF-31EF8C495CB5}" type="slidenum">
              <a:rPr lang="en-US" smtClean="0"/>
              <a:pPr/>
              <a:t>29</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endParaRPr lang="en-US" smtClean="0"/>
          </a:p>
        </p:txBody>
      </p:sp>
      <p:sp>
        <p:nvSpPr>
          <p:cNvPr id="60420" name="Slide Number Placeholder 3"/>
          <p:cNvSpPr>
            <a:spLocks noGrp="1"/>
          </p:cNvSpPr>
          <p:nvPr>
            <p:ph type="sldNum" sz="quarter" idx="5"/>
          </p:nvPr>
        </p:nvSpPr>
        <p:spPr>
          <a:noFill/>
        </p:spPr>
        <p:txBody>
          <a:bodyPr/>
          <a:lstStyle/>
          <a:p>
            <a:fld id="{12167DBC-446C-4C47-86BD-9E5C28DB3A69}" type="slidenum">
              <a:rPr lang="en-US" smtClean="0"/>
              <a:pPr/>
              <a:t>31</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C091751F-227C-4D43-B858-46CF1459CCB9}" type="slidenum">
              <a:rPr lang="en-US" smtClean="0"/>
              <a:pPr/>
              <a:t>32</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algn="just">
              <a:lnSpc>
                <a:spcPct val="80000"/>
              </a:lnSpc>
            </a:pPr>
            <a:r>
              <a:rPr lang="ru-RU" i="1" dirty="0" smtClean="0">
                <a:solidFill>
                  <a:srgbClr val="000000"/>
                </a:solidFill>
              </a:rPr>
              <a:t>MRGFNIATXZQVFFNUXFFYBTCE</a:t>
            </a:r>
            <a:r>
              <a:rPr lang="ru-RU" b="1" i="1" dirty="0" smtClean="0">
                <a:solidFill>
                  <a:srgbClr val="FF3300"/>
                </a:solidFill>
              </a:rPr>
              <a:t>TYX</a:t>
            </a:r>
            <a:r>
              <a:rPr lang="ru-RU" i="1" dirty="0" smtClean="0">
                <a:solidFill>
                  <a:srgbClr val="000000"/>
                </a:solidFill>
              </a:rPr>
              <a:t>IIXGZKACJLRGKQYEIX</a:t>
            </a:r>
          </a:p>
          <a:p>
            <a:pPr algn="just">
              <a:lnSpc>
                <a:spcPct val="80000"/>
              </a:lnSpc>
            </a:pPr>
            <a:r>
              <a:rPr lang="en-US" i="1" dirty="0" smtClean="0">
                <a:solidFill>
                  <a:srgbClr val="000000"/>
                </a:solidFill>
              </a:rPr>
              <a:t>	</a:t>
            </a:r>
            <a:r>
              <a:rPr lang="ru-RU" i="1" dirty="0" smtClean="0">
                <a:solidFill>
                  <a:srgbClr val="000000"/>
                </a:solidFill>
              </a:rPr>
              <a:t>OYYAUAPXYIJLHPRGVTSFPAYNNYURZOPHXWYXLFRNUTZBR</a:t>
            </a:r>
          </a:p>
          <a:p>
            <a:pPr algn="just">
              <a:lnSpc>
                <a:spcPct val="80000"/>
              </a:lnSpc>
            </a:pPr>
            <a:r>
              <a:rPr lang="en-US" i="1" dirty="0" smtClean="0">
                <a:solidFill>
                  <a:srgbClr val="000000"/>
                </a:solidFill>
              </a:rPr>
              <a:t>	</a:t>
            </a:r>
            <a:r>
              <a:rPr lang="ru-RU" i="1" dirty="0" smtClean="0">
                <a:solidFill>
                  <a:srgbClr val="000000"/>
                </a:solidFill>
              </a:rPr>
              <a:t>FKAHFWFZESYUWZMOLLBSBZBJHFPLXKHVIVMZTZHUIWAET</a:t>
            </a:r>
          </a:p>
          <a:p>
            <a:pPr algn="just">
              <a:lnSpc>
                <a:spcPct val="80000"/>
              </a:lnSpc>
            </a:pPr>
            <a:r>
              <a:rPr lang="en-US" i="1" dirty="0" smtClean="0">
                <a:solidFill>
                  <a:srgbClr val="000000"/>
                </a:solidFill>
              </a:rPr>
              <a:t>	</a:t>
            </a:r>
            <a:r>
              <a:rPr lang="ru-RU" i="1" dirty="0" smtClean="0">
                <a:solidFill>
                  <a:srgbClr val="000000"/>
                </a:solidFill>
              </a:rPr>
              <a:t>IUEDFGLXDIEXIYJIUXPNNEIXABVCINTVCIEZYYDAZGZIW</a:t>
            </a:r>
          </a:p>
          <a:p>
            <a:pPr algn="just">
              <a:lnSpc>
                <a:spcPct val="80000"/>
              </a:lnSpc>
            </a:pPr>
            <a:r>
              <a:rPr lang="en-US" i="1" baseline="30000" dirty="0" smtClean="0">
                <a:solidFill>
                  <a:srgbClr val="CC0099"/>
                </a:solidFill>
              </a:rPr>
              <a:t>	</a:t>
            </a:r>
            <a:r>
              <a:rPr lang="ru-RU" b="1" i="1" dirty="0" smtClean="0">
                <a:solidFill>
                  <a:srgbClr val="FF3300"/>
                </a:solidFill>
              </a:rPr>
              <a:t>TYX</a:t>
            </a:r>
            <a:r>
              <a:rPr lang="ru-RU" i="1" dirty="0" smtClean="0">
                <a:solidFill>
                  <a:srgbClr val="000000"/>
                </a:solidFill>
              </a:rPr>
              <a:t>JIKTRZLMFFKALGZNVKZXIIMXUUNAPGVXFUSMISKHVY</a:t>
            </a:r>
          </a:p>
          <a:p>
            <a:pPr algn="just">
              <a:lnSpc>
                <a:spcPct val="80000"/>
              </a:lnSpc>
            </a:pPr>
            <a:r>
              <a:rPr lang="en-US" i="1" dirty="0" smtClean="0">
                <a:solidFill>
                  <a:srgbClr val="000000"/>
                </a:solidFill>
              </a:rPr>
              <a:t>	</a:t>
            </a:r>
            <a:r>
              <a:rPr lang="ru-RU" i="1" dirty="0" smtClean="0">
                <a:solidFill>
                  <a:srgbClr val="000000"/>
                </a:solidFill>
              </a:rPr>
              <a:t>VOCRVXRIW</a:t>
            </a:r>
            <a:r>
              <a:rPr lang="ru-RU" b="1" i="1" dirty="0" smtClean="0">
                <a:solidFill>
                  <a:srgbClr val="FF3300"/>
                </a:solidFill>
              </a:rPr>
              <a:t>TYX</a:t>
            </a:r>
            <a:r>
              <a:rPr lang="ru-RU" i="1" dirty="0" smtClean="0">
                <a:solidFill>
                  <a:srgbClr val="000000"/>
                </a:solidFill>
              </a:rPr>
              <a:t>ZOIRFNUXZNXLDUDPZGVHVOWMOYJERLAUG</a:t>
            </a:r>
          </a:p>
          <a:p>
            <a:pPr algn="just">
              <a:lnSpc>
                <a:spcPct val="80000"/>
              </a:lnSpc>
            </a:pPr>
            <a:r>
              <a:rPr lang="en-US" i="1" dirty="0" smtClean="0">
                <a:solidFill>
                  <a:srgbClr val="000000"/>
                </a:solidFill>
              </a:rPr>
              <a:t>	</a:t>
            </a:r>
            <a:r>
              <a:rPr lang="ru-RU" i="1" dirty="0" smtClean="0">
                <a:solidFill>
                  <a:srgbClr val="000000"/>
                </a:solidFill>
              </a:rPr>
              <a:t>LVTUXTHRBUQZTYTXORNKBASFFXGHQVDSHUYJSYHDYUWYX</a:t>
            </a:r>
          </a:p>
          <a:p>
            <a:pPr algn="just">
              <a:lnSpc>
                <a:spcPct val="80000"/>
              </a:lnSpc>
            </a:pPr>
            <a:r>
              <a:rPr lang="en-US" i="1" dirty="0" smtClean="0">
                <a:solidFill>
                  <a:srgbClr val="000000"/>
                </a:solidFill>
              </a:rPr>
              <a:t>	</a:t>
            </a:r>
            <a:r>
              <a:rPr lang="ru-RU" i="1" dirty="0" smtClean="0">
                <a:solidFill>
                  <a:srgbClr val="000000"/>
                </a:solidFill>
              </a:rPr>
              <a:t>YYKHVTUCDACAHXSEVGJIEFZGLXRSBXSYKOEPPNYAKTUAC</a:t>
            </a:r>
          </a:p>
          <a:p>
            <a:pPr algn="just">
              <a:lnSpc>
                <a:spcPct val="80000"/>
              </a:lnSpc>
            </a:pPr>
            <a:r>
              <a:rPr lang="en-US" i="1" dirty="0" smtClean="0">
                <a:solidFill>
                  <a:srgbClr val="000000"/>
                </a:solidFill>
              </a:rPr>
              <a:t>	</a:t>
            </a:r>
            <a:r>
              <a:rPr lang="ru-RU" i="1" dirty="0" smtClean="0">
                <a:solidFill>
                  <a:srgbClr val="000000"/>
                </a:solidFill>
              </a:rPr>
              <a:t>EFYILFWEAHCIAUALLZNXMVCKLRRHGFNXMOYUESKPM</a:t>
            </a:r>
          </a:p>
          <a:p>
            <a:pPr eaLnBrk="1" hangingPunct="1"/>
            <a:endParaRPr lang="en-US" dirty="0" smtClean="0"/>
          </a:p>
        </p:txBody>
      </p:sp>
      <p:sp>
        <p:nvSpPr>
          <p:cNvPr id="58372" name="Slide Number Placeholder 3"/>
          <p:cNvSpPr>
            <a:spLocks noGrp="1"/>
          </p:cNvSpPr>
          <p:nvPr>
            <p:ph type="sldNum" sz="quarter" idx="5"/>
          </p:nvPr>
        </p:nvSpPr>
        <p:spPr>
          <a:noFill/>
        </p:spPr>
        <p:txBody>
          <a:bodyPr/>
          <a:lstStyle/>
          <a:p>
            <a:fld id="{ED3C18F9-091E-4068-B0DA-2B32510C0AFC}" type="slidenum">
              <a:rPr lang="en-US" smtClean="0"/>
              <a:pPr/>
              <a:t>36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00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F527BD-57D2-45E7-B0B1-580A2ADFFFCA}" type="slidenum">
              <a:rPr lang="en-US" smtClean="0"/>
              <a:pPr/>
              <a:t>9</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C091751F-227C-4D43-B858-46CF1459CCB9}" type="slidenum">
              <a:rPr lang="en-US" smtClean="0"/>
              <a:pPr/>
              <a:t>37</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Slide Number Placeholder 3"/>
          <p:cNvSpPr>
            <a:spLocks noGrp="1"/>
          </p:cNvSpPr>
          <p:nvPr>
            <p:ph type="sldNum" sz="quarter" idx="5"/>
          </p:nvPr>
        </p:nvSpPr>
        <p:spPr>
          <a:noFill/>
        </p:spPr>
        <p:txBody>
          <a:bodyPr/>
          <a:lstStyle/>
          <a:p>
            <a:fld id="{46EF8A94-99C3-4B0F-85D0-DA8B170DF5D7}" type="slidenum">
              <a:rPr lang="en-US" smtClean="0"/>
              <a:pPr/>
              <a:t>38</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Slide Number Placeholder 3"/>
          <p:cNvSpPr>
            <a:spLocks noGrp="1"/>
          </p:cNvSpPr>
          <p:nvPr>
            <p:ph type="sldNum" sz="quarter" idx="5"/>
          </p:nvPr>
        </p:nvSpPr>
        <p:spPr>
          <a:noFill/>
        </p:spPr>
        <p:txBody>
          <a:bodyPr/>
          <a:lstStyle/>
          <a:p>
            <a:fld id="{A01134DE-7A10-495F-867F-76FB30B13240}" type="slidenum">
              <a:rPr lang="en-US" smtClean="0"/>
              <a:pPr/>
              <a:t>39</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p>
        </p:txBody>
      </p:sp>
      <p:sp>
        <p:nvSpPr>
          <p:cNvPr id="66564" name="Slide Number Placeholder 3"/>
          <p:cNvSpPr>
            <a:spLocks noGrp="1"/>
          </p:cNvSpPr>
          <p:nvPr>
            <p:ph type="sldNum" sz="quarter" idx="5"/>
          </p:nvPr>
        </p:nvSpPr>
        <p:spPr>
          <a:noFill/>
        </p:spPr>
        <p:txBody>
          <a:bodyPr/>
          <a:lstStyle/>
          <a:p>
            <a:fld id="{1E1FC7FA-9B23-4DBC-98BE-F6527B079784}" type="slidenum">
              <a:rPr lang="en-US" smtClean="0"/>
              <a:pPr/>
              <a:t>40</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p>
        </p:txBody>
      </p:sp>
      <p:sp>
        <p:nvSpPr>
          <p:cNvPr id="67588" name="Slide Number Placeholder 3"/>
          <p:cNvSpPr>
            <a:spLocks noGrp="1"/>
          </p:cNvSpPr>
          <p:nvPr>
            <p:ph type="sldNum" sz="quarter" idx="5"/>
          </p:nvPr>
        </p:nvSpPr>
        <p:spPr>
          <a:noFill/>
        </p:spPr>
        <p:txBody>
          <a:bodyPr/>
          <a:lstStyle/>
          <a:p>
            <a:fld id="{29CE9850-A056-4BE5-87FB-E492F9AC411D}" type="slidenum">
              <a:rPr lang="en-US" smtClean="0"/>
              <a:pPr/>
              <a:t>41</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p>
        </p:txBody>
      </p:sp>
      <p:sp>
        <p:nvSpPr>
          <p:cNvPr id="68612" name="Slide Number Placeholder 3"/>
          <p:cNvSpPr>
            <a:spLocks noGrp="1"/>
          </p:cNvSpPr>
          <p:nvPr>
            <p:ph type="sldNum" sz="quarter" idx="5"/>
          </p:nvPr>
        </p:nvSpPr>
        <p:spPr>
          <a:noFill/>
        </p:spPr>
        <p:txBody>
          <a:bodyPr/>
          <a:lstStyle/>
          <a:p>
            <a:fld id="{AFE407F6-6DFB-4BC1-932E-4C07918443C0}" type="slidenum">
              <a:rPr lang="en-US" smtClean="0"/>
              <a:pPr/>
              <a:t>42</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BE1C71D8-0FD6-42D7-9BAD-4129B837687F}" type="slidenum">
              <a:rPr lang="en-US" smtClean="0"/>
              <a:pPr/>
              <a:t>43</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Slide Number Placeholder 3"/>
          <p:cNvSpPr>
            <a:spLocks noGrp="1"/>
          </p:cNvSpPr>
          <p:nvPr>
            <p:ph type="sldNum" sz="quarter" idx="5"/>
          </p:nvPr>
        </p:nvSpPr>
        <p:spPr>
          <a:noFill/>
        </p:spPr>
        <p:txBody>
          <a:bodyPr/>
          <a:lstStyle/>
          <a:p>
            <a:fld id="{C778461E-0E6F-460E-903C-CBE45EEACF10}" type="slidenum">
              <a:rPr lang="en-US" smtClean="0"/>
              <a:pPr/>
              <a:t>44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00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F527BD-57D2-45E7-B0B1-580A2ADFFFCA}" type="slidenum">
              <a:rPr lang="en-US" smtClean="0"/>
              <a:pPr/>
              <a:t>10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10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0D654D-B735-4EBF-9131-969A3AE419E6}" type="slidenum">
              <a:rPr lang="en-US" smtClean="0"/>
              <a:pPr/>
              <a:t>11</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10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0D654D-B735-4EBF-9131-969A3AE419E6}" type="slidenum">
              <a:rPr lang="en-US" smtClean="0"/>
              <a:pPr/>
              <a:t>12</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2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F164F1-E2F5-4F7A-A01A-B20D77E005E5}" type="slidenum">
              <a:rPr lang="en-US" smtClean="0"/>
              <a:pPr/>
              <a:t>13</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2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F164F1-E2F5-4F7A-A01A-B20D77E005E5}" type="slidenum">
              <a:rPr lang="en-US" smtClean="0"/>
              <a:pPr/>
              <a:t>14</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3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80B7652-77F0-488F-B6B8-3907EF8754A0}" type="slidenum">
              <a:rPr lang="en-US" smtClean="0"/>
              <a:pPr/>
              <a:t>15</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3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80B7652-77F0-488F-B6B8-3907EF8754A0}" type="slidenum">
              <a:rPr lang="en-US" smtClean="0"/>
              <a:pPr/>
              <a:t>16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MSIS">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1831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3529584"/>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4" name="Date Placeholder 3"/>
          <p:cNvSpPr>
            <a:spLocks noGrp="1"/>
          </p:cNvSpPr>
          <p:nvPr>
            <p:ph type="dt" sz="half" idx="10"/>
          </p:nvPr>
        </p:nvSpPr>
        <p:spPr/>
        <p:txBody>
          <a:bodyPr/>
          <a:lstStyle/>
          <a:p>
            <a:fld id="{94BDB2AC-AA6E-475D-A4FA-CE9E77B3EABA}" type="datetime1">
              <a:rPr lang="en-US" smtClean="0"/>
              <a:pPr/>
              <a:t>2/18/2013</a:t>
            </a:fld>
            <a:endParaRPr lang="en-US"/>
          </a:p>
        </p:txBody>
      </p:sp>
      <p:sp>
        <p:nvSpPr>
          <p:cNvPr id="5" name="Footer Placeholder 4"/>
          <p:cNvSpPr>
            <a:spLocks noGrp="1"/>
          </p:cNvSpPr>
          <p:nvPr>
            <p:ph type="ftr" sz="quarter" idx="11"/>
          </p:nvPr>
        </p:nvSpPr>
        <p:spPr/>
        <p:txBody>
          <a:bodyPr/>
          <a:lstStyle/>
          <a:p>
            <a:r>
              <a:rPr lang="en-US" dirty="0" smtClean="0"/>
              <a:t>© 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Picture 2"/>
          <p:cNvPicPr preferRelativeResize="0">
            <a:picLocks noChangeAspect="1" noChangeArrowheads="1"/>
          </p:cNvPicPr>
          <p:nvPr userDrawn="1"/>
        </p:nvPicPr>
        <p:blipFill>
          <a:blip r:embed="rId2" cstate="print"/>
          <a:srcRect b="12500"/>
          <a:stretch>
            <a:fillRect/>
          </a:stretch>
        </p:blipFill>
        <p:spPr bwMode="auto">
          <a:xfrm>
            <a:off x="7696200" y="0"/>
            <a:ext cx="1447800" cy="14478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DE16B-817B-48DA-940E-31A1188CE59A}" type="datetime1">
              <a:rPr lang="en-US" smtClean="0"/>
              <a:pPr/>
              <a:t>2/18/2013</a:t>
            </a:fld>
            <a:endParaRPr lang="en-US"/>
          </a:p>
        </p:txBody>
      </p:sp>
      <p:sp>
        <p:nvSpPr>
          <p:cNvPr id="5" name="Footer Placeholder 4"/>
          <p:cNvSpPr>
            <a:spLocks noGrp="1"/>
          </p:cNvSpPr>
          <p:nvPr>
            <p:ph type="ftr" sz="quarter" idx="11"/>
          </p:nvPr>
        </p:nvSpPr>
        <p:spPr/>
        <p:txBody>
          <a:bodyPr/>
          <a:lstStyle/>
          <a:p>
            <a:r>
              <a:rPr lang="en-US" smtClean="0"/>
              <a:t>© Lectures by Ashraf Masood - - Applied Cryptography – MSIS 10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95564B-36A3-4720-9810-A0BAE957DA2E}" type="datetime1">
              <a:rPr lang="en-US" smtClean="0"/>
              <a:pPr/>
              <a:t>2/18/2013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 Lectures by Ashraf Masood - - Applied Cryptography – MSIS 10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pPr>
              <a:defRPr/>
            </a:pPr>
            <a:fld id="{D2F1F4A5-D933-4034-BDCC-9DDCD9BEE661}" type="datetime1">
              <a:rPr lang="en-US" smtClean="0"/>
              <a:pPr>
                <a:defRPr/>
              </a:pPr>
              <a:t>2/18/2013</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Lectures by Ashraf Masood - - Applied Cryptography – MSIS 10 (MCS-NUST)</a:t>
            </a:r>
            <a:endParaRPr 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pPr>
              <a:defRPr/>
            </a:pPr>
            <a:fld id="{C2A25FD4-BCB1-4D0D-8A21-C6304AF782F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Line 4"/>
          <p:cNvSpPr>
            <a:spLocks noChangeShapeType="1"/>
          </p:cNvSpPr>
          <p:nvPr/>
        </p:nvSpPr>
        <p:spPr bwMode="auto">
          <a:xfrm>
            <a:off x="685800" y="1219200"/>
            <a:ext cx="7416800" cy="0"/>
          </a:xfrm>
          <a:prstGeom prst="line">
            <a:avLst/>
          </a:prstGeom>
          <a:noFill/>
          <a:ln w="63500" cmpd="thickThin">
            <a:solidFill>
              <a:srgbClr val="000066"/>
            </a:solidFill>
            <a:round/>
            <a:headEnd/>
            <a:tailEnd/>
          </a:ln>
        </p:spPr>
        <p:txBody>
          <a:bodyPr/>
          <a:lstStyle/>
          <a:p>
            <a:pPr>
              <a:defRPr/>
            </a:pPr>
            <a:endParaRPr lang="en-US"/>
          </a:p>
        </p:txBody>
      </p:sp>
      <p:sp>
        <p:nvSpPr>
          <p:cNvPr id="3" name="Content Placeholder 2"/>
          <p:cNvSpPr>
            <a:spLocks noGrp="1"/>
          </p:cNvSpPr>
          <p:nvPr>
            <p:ph idx="1"/>
          </p:nvPr>
        </p:nvSpPr>
        <p:spPr/>
        <p:txBody>
          <a:bodyPr/>
          <a:lstStyle>
            <a:lvl1pPr>
              <a:buSzPct val="100000"/>
              <a:buFont typeface="Wingdings" pitchFamily="2" charset="2"/>
              <a:buChar char="w"/>
              <a:defRPr/>
            </a:lvl1pPr>
            <a:lvl2pPr>
              <a:buClr>
                <a:schemeClr val="accent4"/>
              </a:buClr>
              <a:buFont typeface="Wingdings" pitchFamily="2" charset="2"/>
              <a:buChar char="ð"/>
              <a:defRPr sz="2800"/>
            </a:lvl2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lgn="ctr">
              <a:defRPr>
                <a:solidFill>
                  <a:schemeClr val="accent1"/>
                </a:solidFill>
              </a:defRPr>
            </a:lvl1pPr>
            <a:extLst/>
          </a:lstStyle>
          <a:p>
            <a:r>
              <a:rPr lang="en-US" smtClean="0"/>
              <a:t>Click to edit Master title style</a:t>
            </a:r>
            <a:endParaRPr lang="en-US" dirty="0"/>
          </a:p>
        </p:txBody>
      </p:sp>
      <p:sp>
        <p:nvSpPr>
          <p:cNvPr id="5" name="Date Placeholder 9"/>
          <p:cNvSpPr>
            <a:spLocks noGrp="1"/>
          </p:cNvSpPr>
          <p:nvPr>
            <p:ph type="dt" sz="half" idx="10"/>
          </p:nvPr>
        </p:nvSpPr>
        <p:spPr/>
        <p:txBody>
          <a:bodyPr/>
          <a:lstStyle>
            <a:lvl1pPr>
              <a:defRPr/>
            </a:lvl1pPr>
          </a:lstStyle>
          <a:p>
            <a:pPr>
              <a:defRPr/>
            </a:pPr>
            <a:fld id="{05E34AFE-2920-4E66-92B8-C2553DB3B280}" type="datetime1">
              <a:rPr lang="en-US" smtClean="0"/>
              <a:pPr>
                <a:defRPr/>
              </a:pPr>
              <a:t>2/18/2013</a:t>
            </a:fld>
            <a:endParaRPr lang="en-GB"/>
          </a:p>
        </p:txBody>
      </p:sp>
      <p:sp>
        <p:nvSpPr>
          <p:cNvPr id="6" name="Footer Placeholder 21"/>
          <p:cNvSpPr>
            <a:spLocks noGrp="1"/>
          </p:cNvSpPr>
          <p:nvPr>
            <p:ph type="ftr" sz="quarter" idx="11"/>
          </p:nvPr>
        </p:nvSpPr>
        <p:spPr/>
        <p:txBody>
          <a:bodyPr/>
          <a:lstStyle>
            <a:lvl1pPr>
              <a:defRPr/>
            </a:lvl1pPr>
          </a:lstStyle>
          <a:p>
            <a:pPr>
              <a:defRPr/>
            </a:pPr>
            <a:r>
              <a:rPr lang="en-US" smtClean="0"/>
              <a:t>Lectures by Ashraf Masood - - Applied Cryptography – MSIS 10 (MCS-NUST)</a:t>
            </a:r>
            <a:endParaRPr lang="en-GB"/>
          </a:p>
        </p:txBody>
      </p:sp>
      <p:sp>
        <p:nvSpPr>
          <p:cNvPr id="8" name="Slide Number Placeholder 17"/>
          <p:cNvSpPr>
            <a:spLocks noGrp="1"/>
          </p:cNvSpPr>
          <p:nvPr>
            <p:ph type="sldNum" sz="quarter" idx="12"/>
          </p:nvPr>
        </p:nvSpPr>
        <p:spPr/>
        <p:txBody>
          <a:bodyPr/>
          <a:lstStyle>
            <a:lvl1pPr>
              <a:defRPr smtClean="0"/>
            </a:lvl1pPr>
          </a:lstStyle>
          <a:p>
            <a:pPr>
              <a:defRPr/>
            </a:pPr>
            <a:fld id="{255E8DB8-DCBF-4A68-BA4D-52342D237505}"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pPr>
              <a:defRPr/>
            </a:pPr>
            <a:fld id="{1741E97E-5ED3-4862-970D-BAD26E1688D8}" type="datetime1">
              <a:rPr lang="en-US" smtClean="0"/>
              <a:pPr>
                <a:defRPr/>
              </a:pPr>
              <a:t>2/18/2013</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Lectures by Ashraf Masood - - Applied Cryptography – MSIS 10 (MCS-NUST)</a:t>
            </a:r>
            <a:endParaRPr 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pPr>
              <a:defRPr/>
            </a:pPr>
            <a:fld id="{D3FEFA74-3F1F-4FE8-ABC2-93906BFD635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85F6C9-6CAF-4FE8-8EA9-62EC3489C193}"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5F6C9-6CAF-4FE8-8EA9-62EC3489C193}"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85F6C9-6CAF-4FE8-8EA9-62EC3489C193}"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85F6C9-6CAF-4FE8-8EA9-62EC3489C193}" type="datetimeFigureOut">
              <a:rPr lang="en-US" smtClean="0"/>
              <a:pPr/>
              <a:t>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85F6C9-6CAF-4FE8-8EA9-62EC3489C193}" type="datetimeFigureOut">
              <a:rPr lang="en-US" smtClean="0"/>
              <a:pPr/>
              <a:t>2/18/2013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M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1054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Date Placeholder 13"/>
          <p:cNvSpPr>
            <a:spLocks noGrp="1"/>
          </p:cNvSpPr>
          <p:nvPr>
            <p:ph type="dt" sz="half" idx="10"/>
          </p:nvPr>
        </p:nvSpPr>
        <p:spPr>
          <a:xfrm>
            <a:off x="457200" y="6507480"/>
            <a:ext cx="2133600" cy="274320"/>
          </a:xfrm>
        </p:spPr>
        <p:txBody>
          <a:bodyPr/>
          <a:lstStyle/>
          <a:p>
            <a:fld id="{2199411A-CA63-4450-8CEB-4F410D669EA1}" type="datetime1">
              <a:rPr lang="en-US" smtClean="0"/>
              <a:pPr/>
              <a:t>2/18/2013</a:t>
            </a:fld>
            <a:endParaRPr lang="en-US"/>
          </a:p>
        </p:txBody>
      </p:sp>
      <p:sp>
        <p:nvSpPr>
          <p:cNvPr id="15" name="Slide Number Placeholder 14"/>
          <p:cNvSpPr>
            <a:spLocks noGrp="1"/>
          </p:cNvSpPr>
          <p:nvPr>
            <p:ph type="sldNum" sz="quarter" idx="11"/>
          </p:nvPr>
        </p:nvSpPr>
        <p:spPr>
          <a:xfrm>
            <a:off x="8204396" y="6507480"/>
            <a:ext cx="733864" cy="274320"/>
          </a:xfrm>
        </p:spPr>
        <p:txBody>
          <a:bodyPr/>
          <a:lstStyle/>
          <a:p>
            <a:fld id="{59985E83-F857-4E7B-A45F-F5191A2677E8}" type="slidenum">
              <a:rPr lang="en-US" smtClean="0"/>
              <a:pPr/>
              <a:t>‹#›</a:t>
            </a:fld>
            <a:endParaRPr lang="en-US"/>
          </a:p>
        </p:txBody>
      </p:sp>
      <p:sp>
        <p:nvSpPr>
          <p:cNvPr id="16" name="Footer Placeholder 15"/>
          <p:cNvSpPr>
            <a:spLocks noGrp="1"/>
          </p:cNvSpPr>
          <p:nvPr>
            <p:ph type="ftr" sz="quarter" idx="12"/>
          </p:nvPr>
        </p:nvSpPr>
        <p:spPr>
          <a:xfrm>
            <a:off x="2645681" y="6507480"/>
            <a:ext cx="5507719" cy="274320"/>
          </a:xfrm>
        </p:spPr>
        <p:txBody>
          <a:bodyPr/>
          <a:lstStyle/>
          <a:p>
            <a:r>
              <a:rPr lang="en-US" dirty="0" smtClean="0"/>
              <a:t>© 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7" name="Title 16"/>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85F6C9-6CAF-4FE8-8EA9-62EC3489C193}" type="datetimeFigureOut">
              <a:rPr lang="en-US" smtClean="0"/>
              <a:pPr/>
              <a:t>2/18/2013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5F6C9-6CAF-4FE8-8EA9-62EC3489C193}" type="datetimeFigureOut">
              <a:rPr lang="en-US" smtClean="0"/>
              <a:pPr/>
              <a:t>2/18/2013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85F6C9-6CAF-4FE8-8EA9-62EC3489C193}" type="datetimeFigureOut">
              <a:rPr lang="en-US" smtClean="0"/>
              <a:pPr/>
              <a:t>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85F6C9-6CAF-4FE8-8EA9-62EC3489C193}" type="datetimeFigureOut">
              <a:rPr lang="en-US" smtClean="0"/>
              <a:pPr/>
              <a:t>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5F6C9-6CAF-4FE8-8EA9-62EC3489C193}"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5F6C9-6CAF-4FE8-8EA9-62EC3489C193}"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9956-B26A-45CA-BB7D-BBD1DD88E3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3D2184-7F60-4760-9FF9-794220E7E01E}" type="datetime1">
              <a:rPr lang="en-US" smtClean="0"/>
              <a:pPr/>
              <a:t>2/18/2013</a:t>
            </a:fld>
            <a:endParaRPr lang="en-US" dirty="0"/>
          </a:p>
        </p:txBody>
      </p:sp>
      <p:sp>
        <p:nvSpPr>
          <p:cNvPr id="5" name="Footer Placeholder 4"/>
          <p:cNvSpPr>
            <a:spLocks noGrp="1"/>
          </p:cNvSpPr>
          <p:nvPr>
            <p:ph type="ftr" sz="quarter" idx="11"/>
          </p:nvPr>
        </p:nvSpPr>
        <p:spPr/>
        <p:txBody>
          <a:bodyPr/>
          <a:lstStyle/>
          <a:p>
            <a:r>
              <a:rPr lang="en-US" dirty="0" smtClean="0"/>
              <a:t>© 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1251062"/>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C898643A-A874-4700-A9AF-8E9574A0B28C}" type="datetime1">
              <a:rPr lang="en-US" smtClean="0"/>
              <a:pPr/>
              <a:t>2/18/2013</a:t>
            </a:fld>
            <a:endParaRPr lang="en-US"/>
          </a:p>
        </p:txBody>
      </p:sp>
      <p:sp>
        <p:nvSpPr>
          <p:cNvPr id="6" name="Footer Placeholder 5"/>
          <p:cNvSpPr>
            <a:spLocks noGrp="1"/>
          </p:cNvSpPr>
          <p:nvPr>
            <p:ph type="ftr" sz="quarter" idx="11"/>
          </p:nvPr>
        </p:nvSpPr>
        <p:spPr/>
        <p:txBody>
          <a:bodyPr/>
          <a:lstStyle/>
          <a:p>
            <a:r>
              <a:rPr lang="en-US" dirty="0" smtClean="0"/>
              <a:t>© 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pic>
        <p:nvPicPr>
          <p:cNvPr id="8" name="Picture 2"/>
          <p:cNvPicPr preferRelativeResize="0">
            <a:picLocks noChangeAspect="1" noChangeArrowheads="1"/>
          </p:cNvPicPr>
          <p:nvPr userDrawn="1"/>
        </p:nvPicPr>
        <p:blipFill>
          <a:blip r:embed="rId2" cstate="print"/>
          <a:srcRect b="12500"/>
          <a:stretch>
            <a:fillRect/>
          </a:stretch>
        </p:blipFill>
        <p:spPr bwMode="auto">
          <a:xfrm>
            <a:off x="7772400" y="0"/>
            <a:ext cx="1371600" cy="1371600"/>
          </a:xfrm>
          <a:prstGeom prst="rect">
            <a:avLst/>
          </a:prstGeom>
          <a:noFill/>
          <a:ln w="9525">
            <a:noFill/>
            <a:miter lim="800000"/>
            <a:headEnd/>
            <a:tailEnd/>
          </a:ln>
        </p:spPr>
      </p:pic>
      <p:cxnSp>
        <p:nvCxnSpPr>
          <p:cNvPr id="9" name="Straight Connector 8"/>
          <p:cNvCxnSpPr/>
          <p:nvPr userDrawn="1"/>
        </p:nvCxnSpPr>
        <p:spPr>
          <a:xfrm>
            <a:off x="0" y="1343886"/>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A156501-21E2-4D13-A859-B70D0EAA0CCA}" type="datetime1">
              <a:rPr lang="en-US" smtClean="0"/>
              <a:pPr/>
              <a:t>2/18/2013</a:t>
            </a:fld>
            <a:endParaRPr lang="en-US"/>
          </a:p>
        </p:txBody>
      </p:sp>
      <p:sp>
        <p:nvSpPr>
          <p:cNvPr id="8" name="Footer Placeholder 7"/>
          <p:cNvSpPr>
            <a:spLocks noGrp="1"/>
          </p:cNvSpPr>
          <p:nvPr>
            <p:ph type="ftr" sz="quarter" idx="11"/>
          </p:nvPr>
        </p:nvSpPr>
        <p:spPr/>
        <p:txBody>
          <a:bodyPr/>
          <a:lstStyle/>
          <a:p>
            <a:r>
              <a:rPr lang="en-US" smtClean="0"/>
              <a:t>© Lectures by Ashraf Masood - - Applied Cryptography – MSIS 10 (MCS-NUST)</a:t>
            </a:r>
            <a:endParaRPr lang="en-US"/>
          </a:p>
        </p:txBody>
      </p:sp>
      <p:sp>
        <p:nvSpPr>
          <p:cNvPr id="9" name="Slide Number Placeholder 8"/>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 BESE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0278F2-2AD0-4E42-8937-5668DB37EC4C}" type="datetime1">
              <a:rPr lang="en-US" smtClean="0"/>
              <a:pPr/>
              <a:t>2/18/2013</a:t>
            </a:fld>
            <a:endParaRPr lang="en-US"/>
          </a:p>
        </p:txBody>
      </p:sp>
      <p:sp>
        <p:nvSpPr>
          <p:cNvPr id="4" name="Footer Placeholder 3"/>
          <p:cNvSpPr>
            <a:spLocks noGrp="1"/>
          </p:cNvSpPr>
          <p:nvPr>
            <p:ph type="ftr" sz="quarter" idx="11"/>
          </p:nvPr>
        </p:nvSpPr>
        <p:spPr/>
        <p:txBody>
          <a:bodyPr/>
          <a:lstStyle/>
          <a:p>
            <a:r>
              <a:rPr lang="en-US" dirty="0" smtClean="0"/>
              <a:t>© 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5" name="Slide Number Placeholder 4"/>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650DA-21F3-424A-AE14-5D12FFFC4025}" type="datetime1">
              <a:rPr lang="en-US" smtClean="0"/>
              <a:pPr/>
              <a:t>2/18/2013</a:t>
            </a:fld>
            <a:endParaRPr lang="en-US"/>
          </a:p>
        </p:txBody>
      </p:sp>
      <p:sp>
        <p:nvSpPr>
          <p:cNvPr id="3" name="Footer Placeholder 2"/>
          <p:cNvSpPr>
            <a:spLocks noGrp="1"/>
          </p:cNvSpPr>
          <p:nvPr>
            <p:ph type="ftr" sz="quarter" idx="11"/>
          </p:nvPr>
        </p:nvSpPr>
        <p:spPr/>
        <p:txBody>
          <a:bodyPr/>
          <a:lstStyle/>
          <a:p>
            <a:r>
              <a:rPr lang="en-US" smtClean="0"/>
              <a:t>© Lectures by Ashraf Masood - - Applied Cryptography – MSIS 10 (MCS-NUST)</a:t>
            </a:r>
            <a:endParaRPr lang="en-US"/>
          </a:p>
        </p:txBody>
      </p:sp>
      <p:sp>
        <p:nvSpPr>
          <p:cNvPr id="4" name="Slide Number Placeholder 3"/>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FB6A9F-FF93-4823-B9DE-42546474A641}" type="datetime1">
              <a:rPr lang="en-US" smtClean="0"/>
              <a:pPr/>
              <a:t>2/18/2013</a:t>
            </a:fld>
            <a:endParaRPr lang="en-US"/>
          </a:p>
        </p:txBody>
      </p:sp>
      <p:sp>
        <p:nvSpPr>
          <p:cNvPr id="6" name="Footer Placeholder 5"/>
          <p:cNvSpPr>
            <a:spLocks noGrp="1"/>
          </p:cNvSpPr>
          <p:nvPr>
            <p:ph type="ftr" sz="quarter" idx="11"/>
          </p:nvPr>
        </p:nvSpPr>
        <p:spPr/>
        <p:txBody>
          <a:bodyPr/>
          <a:lstStyle/>
          <a:p>
            <a:r>
              <a:rPr lang="en-US" smtClean="0"/>
              <a:t>© Lectures by Ashraf Masood - - Applied Cryptography – MSIS 10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DDFCFA2-6A2F-47F1-A02E-101BB334B588}" type="datetime1">
              <a:rPr lang="en-US" smtClean="0"/>
              <a:pPr/>
              <a:t>2/18/2013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 Lectures by Ashraf Masood - - Applied Cryptography – MSIS 10 (MCS-NUST)</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9985E83-F857-4E7B-A45F-F5191A2677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flipV="1">
            <a:off x="0" y="1371600"/>
            <a:ext cx="9144000" cy="6429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29539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76200"/>
            <a:ext cx="7543800" cy="9906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524001"/>
            <a:ext cx="8458200" cy="4876800"/>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78C305E-3271-4271-B8E9-2ED3A1DF3582}" type="datetime1">
              <a:rPr lang="en-US" smtClean="0"/>
              <a:pPr/>
              <a:t>2/18/2013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 Lectures by Ashraf Masood - - Applied Cryptography – MSIS 10 (MCS-NUST)</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9985E83-F857-4E7B-A45F-F5191A2677E8}" type="slidenum">
              <a:rPr lang="en-US" smtClean="0"/>
              <a:pPr/>
              <a:t>‹#›</a:t>
            </a:fld>
            <a:endParaRPr lang="en-US"/>
          </a:p>
        </p:txBody>
      </p:sp>
      <p:pic>
        <p:nvPicPr>
          <p:cNvPr id="11" name="Picture 2"/>
          <p:cNvPicPr preferRelativeResize="0">
            <a:picLocks noChangeAspect="1" noChangeArrowheads="1"/>
          </p:cNvPicPr>
          <p:nvPr userDrawn="1"/>
        </p:nvPicPr>
        <p:blipFill>
          <a:blip r:embed="rId16" cstate="print"/>
          <a:srcRect b="12500"/>
          <a:stretch>
            <a:fillRect/>
          </a:stretch>
        </p:blipFill>
        <p:spPr bwMode="auto">
          <a:xfrm>
            <a:off x="8001000" y="0"/>
            <a:ext cx="1143000" cy="1143000"/>
          </a:xfrm>
          <a:prstGeom prst="rect">
            <a:avLst/>
          </a:prstGeom>
          <a:noFill/>
          <a:ln w="9525">
            <a:noFill/>
            <a:miter lim="800000"/>
            <a:headEnd/>
            <a:tailEnd/>
          </a:ln>
        </p:spPr>
      </p:pic>
      <p:cxnSp>
        <p:nvCxnSpPr>
          <p:cNvPr id="12" name="Straight Connector 11"/>
          <p:cNvCxnSpPr/>
          <p:nvPr userDrawn="1"/>
        </p:nvCxnSpPr>
        <p:spPr>
          <a:xfrm>
            <a:off x="0" y="1219200"/>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6" r:id="rId12"/>
    <p:sldLayoutId id="2147483687" r:id="rId13"/>
    <p:sldLayoutId id="2147483688" r:id="rId14"/>
  </p:sldLayoutIdLst>
  <p:hf hdr="0"/>
  <p:txStyles>
    <p:titleStyle>
      <a:lvl1pPr algn="l" rtl="0" eaLnBrk="1" latinLnBrk="0" hangingPunct="1">
        <a:spcBef>
          <a:spcPct val="0"/>
        </a:spcBef>
        <a:buNone/>
        <a:defRPr kumimoji="0" sz="36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5F6C9-6CAF-4FE8-8EA9-62EC3489C193}" type="datetimeFigureOut">
              <a:rPr lang="en-US" smtClean="0"/>
              <a:pPr/>
              <a:t>2/18/2013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9956-B26A-45CA-BB7D-BBD1DD88E3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vmlDrawing" Target="../drawings/vmlDrawing13.vml"/><Relationship Id="rId4"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vmlDrawing" Target="../drawings/vmlDrawing14.vml"/><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3.png"/><Relationship Id="rId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5181600"/>
            <a:ext cx="8077200" cy="1499616"/>
          </a:xfrm>
        </p:spPr>
        <p:txBody>
          <a:bodyPr/>
          <a:lstStyle/>
          <a:p>
            <a:pPr algn="r"/>
            <a:r>
              <a:rPr lang="en-US" sz="2800" dirty="0" smtClean="0"/>
              <a:t>ASHRAF MASOOD</a:t>
            </a:r>
          </a:p>
          <a:p>
            <a:pPr algn="r"/>
            <a:r>
              <a:rPr lang="en-US" sz="1800" dirty="0" smtClean="0"/>
              <a:t>dean@mcs.edu.pk</a:t>
            </a:r>
          </a:p>
          <a:p>
            <a:r>
              <a:rPr lang="en-US" dirty="0" smtClean="0"/>
              <a:t>Lecture Slides – BESE16B- Spring 2013- Lecture Set #3</a:t>
            </a:r>
          </a:p>
          <a:p>
            <a:endParaRPr lang="en-US" dirty="0"/>
          </a:p>
        </p:txBody>
      </p:sp>
      <p:sp>
        <p:nvSpPr>
          <p:cNvPr id="7" name="Date Placeholder 6"/>
          <p:cNvSpPr>
            <a:spLocks noGrp="1"/>
          </p:cNvSpPr>
          <p:nvPr>
            <p:ph type="dt" sz="half" idx="10"/>
          </p:nvPr>
        </p:nvSpPr>
        <p:spPr/>
        <p:txBody>
          <a:bodyPr/>
          <a:lstStyle/>
          <a:p>
            <a:fld id="{0166C9BD-D4C8-442A-81E4-EE70A843E05D}" type="datetime1">
              <a:rPr lang="en-US" smtClean="0"/>
              <a:pPr/>
              <a:t>2/18/2013</a:t>
            </a:fld>
            <a:endParaRPr lang="en-US"/>
          </a:p>
        </p:txBody>
      </p:sp>
      <p:sp>
        <p:nvSpPr>
          <p:cNvPr id="8" name="Slide Number Placeholder 7"/>
          <p:cNvSpPr>
            <a:spLocks noGrp="1"/>
          </p:cNvSpPr>
          <p:nvPr>
            <p:ph type="sldNum" sz="quarter" idx="12"/>
          </p:nvPr>
        </p:nvSpPr>
        <p:spPr/>
        <p:txBody>
          <a:bodyPr/>
          <a:lstStyle/>
          <a:p>
            <a:fld id="{59985E83-F857-4E7B-A45F-F5191A2677E8}" type="slidenum">
              <a:rPr lang="en-US" smtClean="0"/>
              <a:pPr/>
              <a:t>1</a:t>
            </a:fld>
            <a:endParaRPr lang="en-US"/>
          </a:p>
        </p:txBody>
      </p:sp>
      <p:pic>
        <p:nvPicPr>
          <p:cNvPr id="10" name="Picture 9" descr="logo.jp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2819400"/>
            <a:ext cx="1849120" cy="2133600"/>
          </a:xfrm>
          <a:prstGeom prst="rect">
            <a:avLst/>
          </a:prstGeom>
        </p:spPr>
      </p:pic>
      <p:sp>
        <p:nvSpPr>
          <p:cNvPr id="2" name="Title 1"/>
          <p:cNvSpPr>
            <a:spLocks noGrp="1"/>
          </p:cNvSpPr>
          <p:nvPr>
            <p:ph type="ctrTitle"/>
          </p:nvPr>
        </p:nvSpPr>
        <p:spPr>
          <a:xfrm>
            <a:off x="304800" y="3203448"/>
            <a:ext cx="8077200" cy="1673352"/>
          </a:xfrm>
        </p:spPr>
        <p:txBody>
          <a:bodyPr/>
          <a:lstStyle/>
          <a:p>
            <a:pPr algn="r"/>
            <a:r>
              <a:rPr lang="en-US" dirty="0" smtClean="0"/>
              <a:t>                  Fundamentals of</a:t>
            </a:r>
            <a:br>
              <a:rPr lang="en-US" dirty="0" smtClean="0"/>
            </a:br>
            <a:r>
              <a:rPr lang="en-US" dirty="0" smtClean="0"/>
              <a:t>Cryptography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611" name="Group 123"/>
          <p:cNvGraphicFramePr>
            <a:graphicFrameLocks noGrp="1"/>
          </p:cNvGraphicFramePr>
          <p:nvPr>
            <p:ph idx="1"/>
          </p:nvPr>
        </p:nvGraphicFramePr>
        <p:xfrm>
          <a:off x="152400" y="31546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1" name="Date Placeholder 20"/>
          <p:cNvSpPr>
            <a:spLocks noGrp="1"/>
          </p:cNvSpPr>
          <p:nvPr>
            <p:ph type="dt" sz="half" idx="10"/>
          </p:nvPr>
        </p:nvSpPr>
        <p:spPr/>
        <p:txBody>
          <a:bodyPr/>
          <a:lstStyle/>
          <a:p>
            <a:fld id="{4FAE8393-716A-4FA5-8EFC-5F87A8FD1DE6}" type="datetime1">
              <a:rPr lang="en-US" smtClean="0"/>
              <a:pPr/>
              <a:t>2/18/2013</a:t>
            </a:fld>
            <a:endParaRPr lang="en-US"/>
          </a:p>
        </p:txBody>
      </p:sp>
      <p:sp>
        <p:nvSpPr>
          <p:cNvPr id="22" name="Slide Number Placeholder 21"/>
          <p:cNvSpPr>
            <a:spLocks noGrp="1"/>
          </p:cNvSpPr>
          <p:nvPr>
            <p:ph type="sldNum" sz="quarter" idx="11"/>
          </p:nvPr>
        </p:nvSpPr>
        <p:spPr/>
        <p:txBody>
          <a:bodyPr/>
          <a:lstStyle/>
          <a:p>
            <a:fld id="{C2A25FD4-BCB1-4D0D-8A21-C6304AF782F1}" type="slidenum">
              <a:rPr lang="en-US" smtClean="0"/>
              <a:pPr/>
              <a:t>10</a:t>
            </a:fld>
            <a:endParaRPr lang="en-US"/>
          </a:p>
        </p:txBody>
      </p:sp>
      <p:sp>
        <p:nvSpPr>
          <p:cNvPr id="23" name="Footer Placeholder 22"/>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24" name="Title 23"/>
          <p:cNvSpPr>
            <a:spLocks noGrp="1"/>
          </p:cNvSpPr>
          <p:nvPr>
            <p:ph type="title"/>
          </p:nvPr>
        </p:nvSpPr>
        <p:spPr/>
        <p:txBody>
          <a:bodyPr>
            <a:normAutofit/>
          </a:bodyPr>
          <a:lstStyle/>
          <a:p>
            <a:r>
              <a:rPr lang="en-US" dirty="0" smtClean="0"/>
              <a:t>Cryptanalysis of the Affine Cipher</a:t>
            </a:r>
            <a:endParaRPr lang="en-US" dirty="0"/>
          </a:p>
        </p:txBody>
      </p:sp>
      <p:graphicFrame>
        <p:nvGraphicFramePr>
          <p:cNvPr id="7170"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197634" name="Bitmap Image" r:id="rId4" imgW="6373115" imgH="209524" progId="PBrush">
              <p:embed/>
            </p:oleObj>
          </a:graphicData>
        </a:graphic>
      </p:graphicFrame>
      <p:sp>
        <p:nvSpPr>
          <p:cNvPr id="7201" name="Text Box 1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dirty="0"/>
              <a:t>Consider the </a:t>
            </a:r>
            <a:r>
              <a:rPr lang="en-US" sz="2400" b="1" dirty="0" err="1" smtClean="0"/>
              <a:t>Ciphertext</a:t>
            </a:r>
            <a:r>
              <a:rPr lang="en-US" sz="2400" b="1" dirty="0"/>
              <a:t>:</a:t>
            </a:r>
          </a:p>
        </p:txBody>
      </p:sp>
      <p:sp>
        <p:nvSpPr>
          <p:cNvPr id="7202" name="Text Box 68"/>
          <p:cNvSpPr txBox="1">
            <a:spLocks noChangeArrowheads="1"/>
          </p:cNvSpPr>
          <p:nvPr/>
        </p:nvSpPr>
        <p:spPr bwMode="auto">
          <a:xfrm>
            <a:off x="86772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7203" name="Text Box 89"/>
          <p:cNvSpPr txBox="1">
            <a:spLocks noChangeArrowheads="1"/>
          </p:cNvSpPr>
          <p:nvPr/>
        </p:nvSpPr>
        <p:spPr bwMode="auto">
          <a:xfrm>
            <a:off x="2052638" y="4572000"/>
            <a:ext cx="2060575" cy="641350"/>
          </a:xfrm>
          <a:prstGeom prst="rect">
            <a:avLst/>
          </a:prstGeom>
          <a:noFill/>
          <a:ln w="12700" cap="sq">
            <a:noFill/>
            <a:miter lim="800000"/>
            <a:headEnd type="none" w="sm" len="sm"/>
            <a:tailEnd type="none" w="sm" len="sm"/>
          </a:ln>
        </p:spPr>
        <p:txBody>
          <a:bodyPr wrap="none">
            <a:spAutoFit/>
          </a:bodyPr>
          <a:lstStyle/>
          <a:p>
            <a:r>
              <a:rPr lang="en-US" dirty="0"/>
              <a:t>R is encryption of e</a:t>
            </a:r>
          </a:p>
          <a:p>
            <a:r>
              <a:rPr lang="en-US" dirty="0"/>
              <a:t>D is encryption of t</a:t>
            </a:r>
          </a:p>
        </p:txBody>
      </p:sp>
      <p:sp>
        <p:nvSpPr>
          <p:cNvPr id="7204" name="AutoShape 90"/>
          <p:cNvSpPr>
            <a:spLocks noChangeArrowheads="1"/>
          </p:cNvSpPr>
          <p:nvPr/>
        </p:nvSpPr>
        <p:spPr bwMode="auto">
          <a:xfrm>
            <a:off x="434340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7205" name="Text Box 91"/>
          <p:cNvSpPr txBox="1">
            <a:spLocks noChangeArrowheads="1"/>
          </p:cNvSpPr>
          <p:nvPr/>
        </p:nvSpPr>
        <p:spPr bwMode="auto">
          <a:xfrm>
            <a:off x="4994275" y="4540250"/>
            <a:ext cx="1177925" cy="641350"/>
          </a:xfrm>
          <a:prstGeom prst="rect">
            <a:avLst/>
          </a:prstGeom>
          <a:noFill/>
          <a:ln w="12700" cap="sq">
            <a:noFill/>
            <a:miter lim="800000"/>
            <a:headEnd type="none" w="sm" len="sm"/>
            <a:tailEnd type="none" w="sm" len="sm"/>
          </a:ln>
        </p:spPr>
        <p:txBody>
          <a:bodyPr wrap="none">
            <a:spAutoFit/>
          </a:bodyPr>
          <a:lstStyle/>
          <a:p>
            <a:r>
              <a:rPr lang="en-US" dirty="0" err="1"/>
              <a:t>e</a:t>
            </a:r>
            <a:r>
              <a:rPr lang="en-US" baseline="-25000" dirty="0" err="1"/>
              <a:t>K</a:t>
            </a:r>
            <a:r>
              <a:rPr lang="en-US" dirty="0"/>
              <a:t>(4) = 17</a:t>
            </a:r>
          </a:p>
          <a:p>
            <a:r>
              <a:rPr lang="en-US" dirty="0" err="1"/>
              <a:t>e</a:t>
            </a:r>
            <a:r>
              <a:rPr lang="en-US" baseline="-25000" dirty="0" err="1"/>
              <a:t>K</a:t>
            </a:r>
            <a:r>
              <a:rPr lang="en-US" dirty="0"/>
              <a:t>(19) = 3</a:t>
            </a:r>
          </a:p>
        </p:txBody>
      </p:sp>
      <p:sp>
        <p:nvSpPr>
          <p:cNvPr id="7206" name="Text Box 92"/>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1</a:t>
            </a:r>
          </a:p>
        </p:txBody>
      </p:sp>
      <p:sp>
        <p:nvSpPr>
          <p:cNvPr id="7207" name="Text Box 93"/>
          <p:cNvSpPr txBox="1">
            <a:spLocks noChangeArrowheads="1"/>
          </p:cNvSpPr>
          <p:nvPr/>
        </p:nvSpPr>
        <p:spPr bwMode="auto">
          <a:xfrm>
            <a:off x="441325" y="5184775"/>
            <a:ext cx="3248025" cy="366713"/>
          </a:xfrm>
          <a:prstGeom prst="rect">
            <a:avLst/>
          </a:prstGeom>
          <a:noFill/>
          <a:ln w="12700" cap="sq">
            <a:noFill/>
            <a:miter lim="800000"/>
            <a:headEnd type="none" w="sm" len="sm"/>
            <a:tailEnd type="none" w="sm" len="sm"/>
          </a:ln>
        </p:spPr>
        <p:txBody>
          <a:bodyPr wrap="none">
            <a:spAutoFit/>
          </a:bodyPr>
          <a:lstStyle/>
          <a:p>
            <a:r>
              <a:rPr lang="en-US"/>
              <a:t>Recall that , e</a:t>
            </a:r>
            <a:r>
              <a:rPr lang="en-US" baseline="-25000"/>
              <a:t>k</a:t>
            </a:r>
            <a:r>
              <a:rPr lang="en-US"/>
              <a:t>(x)=a*x + b, thus</a:t>
            </a:r>
          </a:p>
        </p:txBody>
      </p:sp>
      <p:sp>
        <p:nvSpPr>
          <p:cNvPr id="7208" name="Text Box 94"/>
          <p:cNvSpPr txBox="1">
            <a:spLocks noChangeArrowheads="1"/>
          </p:cNvSpPr>
          <p:nvPr/>
        </p:nvSpPr>
        <p:spPr bwMode="auto">
          <a:xfrm>
            <a:off x="2857500" y="5441950"/>
            <a:ext cx="1208088" cy="641350"/>
          </a:xfrm>
          <a:prstGeom prst="rect">
            <a:avLst/>
          </a:prstGeom>
          <a:noFill/>
          <a:ln w="12700" cap="sq">
            <a:noFill/>
            <a:miter lim="800000"/>
            <a:headEnd type="none" w="sm" len="sm"/>
            <a:tailEnd type="none" w="sm" len="sm"/>
          </a:ln>
        </p:spPr>
        <p:txBody>
          <a:bodyPr wrap="none">
            <a:spAutoFit/>
          </a:bodyPr>
          <a:lstStyle/>
          <a:p>
            <a:r>
              <a:rPr lang="en-US"/>
              <a:t>4a + b=17</a:t>
            </a:r>
          </a:p>
          <a:p>
            <a:r>
              <a:rPr lang="en-US"/>
              <a:t>19a + b=3</a:t>
            </a:r>
          </a:p>
        </p:txBody>
      </p:sp>
      <p:sp>
        <p:nvSpPr>
          <p:cNvPr id="7209" name="AutoShape 95"/>
          <p:cNvSpPr>
            <a:spLocks noChangeArrowheads="1"/>
          </p:cNvSpPr>
          <p:nvPr/>
        </p:nvSpPr>
        <p:spPr bwMode="auto">
          <a:xfrm>
            <a:off x="4343400" y="5518150"/>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7210" name="Text Box 96"/>
          <p:cNvSpPr txBox="1">
            <a:spLocks noChangeArrowheads="1"/>
          </p:cNvSpPr>
          <p:nvPr/>
        </p:nvSpPr>
        <p:spPr bwMode="auto">
          <a:xfrm>
            <a:off x="5029200" y="5410200"/>
            <a:ext cx="1417504" cy="646331"/>
          </a:xfrm>
          <a:prstGeom prst="rect">
            <a:avLst/>
          </a:prstGeom>
          <a:noFill/>
          <a:ln w="12700" cap="sq">
            <a:noFill/>
            <a:miter lim="800000"/>
            <a:headEnd type="none" w="sm" len="sm"/>
            <a:tailEnd type="none" w="sm" len="sm"/>
          </a:ln>
        </p:spPr>
        <p:txBody>
          <a:bodyPr wrap="none">
            <a:spAutoFit/>
          </a:bodyPr>
          <a:lstStyle/>
          <a:p>
            <a:r>
              <a:rPr lang="en-US" dirty="0"/>
              <a:t>a=6        in Z</a:t>
            </a:r>
            <a:r>
              <a:rPr lang="en-US" baseline="-25000" dirty="0"/>
              <a:t>26</a:t>
            </a:r>
          </a:p>
          <a:p>
            <a:r>
              <a:rPr lang="en-US" dirty="0"/>
              <a:t>b</a:t>
            </a:r>
            <a:r>
              <a:rPr lang="en-US" dirty="0" smtClean="0"/>
              <a:t>=19</a:t>
            </a:r>
            <a:endParaRPr lang="en-US" dirty="0"/>
          </a:p>
        </p:txBody>
      </p:sp>
      <p:sp>
        <p:nvSpPr>
          <p:cNvPr id="7211" name="Text Box 97"/>
          <p:cNvSpPr txBox="1">
            <a:spLocks noChangeArrowheads="1"/>
          </p:cNvSpPr>
          <p:nvPr/>
        </p:nvSpPr>
        <p:spPr bwMode="auto">
          <a:xfrm>
            <a:off x="1143000" y="6265863"/>
            <a:ext cx="2641600" cy="366712"/>
          </a:xfrm>
          <a:prstGeom prst="rect">
            <a:avLst/>
          </a:prstGeom>
          <a:noFill/>
          <a:ln w="12700" cap="sq">
            <a:noFill/>
            <a:miter lim="800000"/>
            <a:headEnd type="none" w="sm" len="sm"/>
            <a:tailEnd type="none" w="sm" len="sm"/>
          </a:ln>
        </p:spPr>
        <p:txBody>
          <a:bodyPr wrap="none">
            <a:spAutoFit/>
          </a:bodyPr>
          <a:lstStyle/>
          <a:p>
            <a:r>
              <a:rPr lang="en-US"/>
              <a:t>gcd(a,m)=gcd(6,26)=2&gt;1</a:t>
            </a:r>
          </a:p>
        </p:txBody>
      </p:sp>
      <p:sp>
        <p:nvSpPr>
          <p:cNvPr id="7212" name="AutoShape 98"/>
          <p:cNvSpPr>
            <a:spLocks noChangeArrowheads="1"/>
          </p:cNvSpPr>
          <p:nvPr/>
        </p:nvSpPr>
        <p:spPr bwMode="auto">
          <a:xfrm>
            <a:off x="4405313" y="6229350"/>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7213" name="Text Box 99"/>
          <p:cNvSpPr txBox="1">
            <a:spLocks noChangeArrowheads="1"/>
          </p:cNvSpPr>
          <p:nvPr/>
        </p:nvSpPr>
        <p:spPr bwMode="auto">
          <a:xfrm>
            <a:off x="4876800" y="6172200"/>
            <a:ext cx="1512888" cy="457200"/>
          </a:xfrm>
          <a:prstGeom prst="rect">
            <a:avLst/>
          </a:prstGeom>
          <a:noFill/>
          <a:ln w="12700" cap="sq">
            <a:noFill/>
            <a:miter lim="800000"/>
            <a:headEnd type="none" w="sm" len="sm"/>
            <a:tailEnd type="none" w="sm" len="sm"/>
          </a:ln>
        </p:spPr>
        <p:txBody>
          <a:bodyPr wrap="none">
            <a:spAutoFit/>
          </a:bodyPr>
          <a:lstStyle/>
          <a:p>
            <a:r>
              <a:rPr lang="en-US" sz="2400" b="1">
                <a:solidFill>
                  <a:srgbClr val="FF3300"/>
                </a:solidFill>
              </a:rPr>
              <a:t>iIlegal key</a:t>
            </a:r>
          </a:p>
        </p:txBody>
      </p:sp>
      <p:sp>
        <p:nvSpPr>
          <p:cNvPr id="7214" name="Text Box 109"/>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7215" name="Text Box 122"/>
          <p:cNvSpPr txBox="1">
            <a:spLocks noChangeArrowheads="1"/>
          </p:cNvSpPr>
          <p:nvPr/>
        </p:nvSpPr>
        <p:spPr bwMode="auto">
          <a:xfrm>
            <a:off x="1752600" y="2590800"/>
            <a:ext cx="5016500" cy="457200"/>
          </a:xfrm>
          <a:prstGeom prst="rect">
            <a:avLst/>
          </a:prstGeom>
          <a:noFill/>
          <a:ln w="12700" cap="sq">
            <a:noFill/>
            <a:miter lim="800000"/>
            <a:headEnd type="none" w="sm" len="sm"/>
            <a:tailEnd type="none" w="sm" len="sm"/>
          </a:ln>
        </p:spPr>
        <p:txBody>
          <a:bodyPr wrap="none">
            <a:spAutoFit/>
          </a:bodyPr>
          <a:lstStyle/>
          <a:p>
            <a:r>
              <a:rPr lang="en-US" sz="2400" b="1" dirty="0">
                <a:solidFill>
                  <a:srgbClr val="CC0099"/>
                </a:solidFill>
              </a:rPr>
              <a:t>Frequency occurrences of each letter</a:t>
            </a:r>
          </a:p>
        </p:txBody>
      </p:sp>
      <p:sp>
        <p:nvSpPr>
          <p:cNvPr id="7216" name="Text Box 124"/>
          <p:cNvSpPr txBox="1">
            <a:spLocks noChangeArrowheads="1"/>
          </p:cNvSpPr>
          <p:nvPr/>
        </p:nvSpPr>
        <p:spPr bwMode="auto">
          <a:xfrm>
            <a:off x="7832725" y="6208713"/>
            <a:ext cx="1023938" cy="366712"/>
          </a:xfrm>
          <a:prstGeom prst="rect">
            <a:avLst/>
          </a:prstGeom>
          <a:noFill/>
          <a:ln w="12700" cap="sq">
            <a:noFill/>
            <a:miter lim="800000"/>
            <a:headEnd type="none" w="sm" len="sm"/>
            <a:tailEnd type="none" w="sm" len="sm"/>
          </a:ln>
        </p:spPr>
        <p:txBody>
          <a:bodyPr wrap="none">
            <a:spAutoFit/>
          </a:bodyPr>
          <a:lstStyle/>
          <a:p>
            <a:r>
              <a:rPr lang="en-US"/>
              <a:t>Cont…….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7" name="Group 3"/>
          <p:cNvGraphicFramePr>
            <a:graphicFrameLocks noGrp="1"/>
          </p:cNvGraphicFramePr>
          <p:nvPr>
            <p:ph idx="1"/>
          </p:nvPr>
        </p:nvGraphicFramePr>
        <p:xfrm>
          <a:off x="152400" y="32308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 name="Date Placeholder 19"/>
          <p:cNvSpPr>
            <a:spLocks noGrp="1"/>
          </p:cNvSpPr>
          <p:nvPr>
            <p:ph type="dt" sz="half" idx="10"/>
          </p:nvPr>
        </p:nvSpPr>
        <p:spPr/>
        <p:txBody>
          <a:bodyPr/>
          <a:lstStyle/>
          <a:p>
            <a:pPr>
              <a:defRPr/>
            </a:pPr>
            <a:fld id="{5321BBD4-A40B-4A1C-937C-AE90CE1B9770}" type="datetime1">
              <a:rPr lang="en-US" smtClean="0"/>
              <a:pPr>
                <a:defRPr/>
              </a:pPr>
              <a:t>2/18/2013</a:t>
            </a:fld>
            <a:endParaRPr lang="en-US"/>
          </a:p>
        </p:txBody>
      </p:sp>
      <p:sp>
        <p:nvSpPr>
          <p:cNvPr id="21" name="Slide Number Placeholder 20"/>
          <p:cNvSpPr>
            <a:spLocks noGrp="1"/>
          </p:cNvSpPr>
          <p:nvPr>
            <p:ph type="sldNum" sz="quarter" idx="11"/>
          </p:nvPr>
        </p:nvSpPr>
        <p:spPr/>
        <p:txBody>
          <a:bodyPr/>
          <a:lstStyle/>
          <a:p>
            <a:pPr>
              <a:defRPr/>
            </a:pPr>
            <a:fld id="{C2A25FD4-BCB1-4D0D-8A21-C6304AF782F1}" type="slidenum">
              <a:rPr lang="en-US" smtClean="0"/>
              <a:pPr>
                <a:defRPr/>
              </a:pPr>
              <a:t>11</a:t>
            </a:fld>
            <a:endParaRPr lang="en-US"/>
          </a:p>
        </p:txBody>
      </p:sp>
      <p:sp>
        <p:nvSpPr>
          <p:cNvPr id="22" name="Footer Placeholder 21"/>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23" name="Title 22"/>
          <p:cNvSpPr>
            <a:spLocks noGrp="1"/>
          </p:cNvSpPr>
          <p:nvPr>
            <p:ph type="title"/>
          </p:nvPr>
        </p:nvSpPr>
        <p:spPr/>
        <p:txBody>
          <a:bodyPr/>
          <a:lstStyle/>
          <a:p>
            <a:r>
              <a:rPr lang="en-US" dirty="0" smtClean="0"/>
              <a:t>Cryptanalysis of the Affine Cipher</a:t>
            </a:r>
            <a:endParaRPr lang="en-US" dirty="0"/>
          </a:p>
        </p:txBody>
      </p:sp>
      <p:graphicFrame>
        <p:nvGraphicFramePr>
          <p:cNvPr id="8194"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198658" name="Bitmap Image" r:id="rId4" imgW="6373115" imgH="209524" progId="PBrush">
              <p:embed/>
            </p:oleObj>
          </a:graphicData>
        </a:graphic>
      </p:graphicFrame>
      <p:sp>
        <p:nvSpPr>
          <p:cNvPr id="8225"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a:t>Consider the Cipher-text:</a:t>
            </a:r>
          </a:p>
        </p:txBody>
      </p:sp>
      <p:sp>
        <p:nvSpPr>
          <p:cNvPr id="8226" name="Text Box 33"/>
          <p:cNvSpPr txBox="1">
            <a:spLocks noChangeArrowheads="1"/>
          </p:cNvSpPr>
          <p:nvPr/>
        </p:nvSpPr>
        <p:spPr bwMode="auto">
          <a:xfrm>
            <a:off x="87534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8227" name="Text Box 34"/>
          <p:cNvSpPr txBox="1">
            <a:spLocks noChangeArrowheads="1"/>
          </p:cNvSpPr>
          <p:nvPr/>
        </p:nvSpPr>
        <p:spPr bwMode="auto">
          <a:xfrm>
            <a:off x="1928813" y="4540250"/>
            <a:ext cx="2060575" cy="641350"/>
          </a:xfrm>
          <a:prstGeom prst="rect">
            <a:avLst/>
          </a:prstGeom>
          <a:noFill/>
          <a:ln w="12700" cap="sq">
            <a:noFill/>
            <a:miter lim="800000"/>
            <a:headEnd type="none" w="sm" len="sm"/>
            <a:tailEnd type="none" w="sm" len="sm"/>
          </a:ln>
        </p:spPr>
        <p:txBody>
          <a:bodyPr wrap="none">
            <a:spAutoFit/>
          </a:bodyPr>
          <a:lstStyle/>
          <a:p>
            <a:r>
              <a:rPr lang="en-US"/>
              <a:t>R is encryption of e</a:t>
            </a:r>
          </a:p>
          <a:p>
            <a:r>
              <a:rPr lang="en-US"/>
              <a:t>E is encryption of t</a:t>
            </a:r>
          </a:p>
        </p:txBody>
      </p:sp>
      <p:sp>
        <p:nvSpPr>
          <p:cNvPr id="8228" name="AutoShape 35"/>
          <p:cNvSpPr>
            <a:spLocks noChangeArrowheads="1"/>
          </p:cNvSpPr>
          <p:nvPr/>
        </p:nvSpPr>
        <p:spPr bwMode="auto">
          <a:xfrm>
            <a:off x="433705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8229" name="Text Box 36"/>
          <p:cNvSpPr txBox="1">
            <a:spLocks noChangeArrowheads="1"/>
          </p:cNvSpPr>
          <p:nvPr/>
        </p:nvSpPr>
        <p:spPr bwMode="auto">
          <a:xfrm>
            <a:off x="4870450" y="4540250"/>
            <a:ext cx="117792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4</a:t>
            </a:r>
          </a:p>
        </p:txBody>
      </p:sp>
      <p:sp>
        <p:nvSpPr>
          <p:cNvPr id="8230" name="Text Box 37"/>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2</a:t>
            </a:r>
          </a:p>
        </p:txBody>
      </p:sp>
      <p:sp>
        <p:nvSpPr>
          <p:cNvPr id="8238"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8239" name="Text Box 47"/>
          <p:cNvSpPr txBox="1">
            <a:spLocks noChangeArrowheads="1"/>
          </p:cNvSpPr>
          <p:nvPr/>
        </p:nvSpPr>
        <p:spPr bwMode="auto">
          <a:xfrm>
            <a:off x="1752600" y="25908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7" name="Group 3"/>
          <p:cNvGraphicFramePr>
            <a:graphicFrameLocks noGrp="1"/>
          </p:cNvGraphicFramePr>
          <p:nvPr>
            <p:ph idx="1"/>
          </p:nvPr>
        </p:nvGraphicFramePr>
        <p:xfrm>
          <a:off x="152400" y="32308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 name="Date Placeholder 19"/>
          <p:cNvSpPr>
            <a:spLocks noGrp="1"/>
          </p:cNvSpPr>
          <p:nvPr>
            <p:ph type="dt" sz="half" idx="10"/>
          </p:nvPr>
        </p:nvSpPr>
        <p:spPr/>
        <p:txBody>
          <a:bodyPr/>
          <a:lstStyle/>
          <a:p>
            <a:pPr>
              <a:defRPr/>
            </a:pPr>
            <a:fld id="{5321BBD4-A40B-4A1C-937C-AE90CE1B9770}" type="datetime1">
              <a:rPr lang="en-US" smtClean="0"/>
              <a:pPr>
                <a:defRPr/>
              </a:pPr>
              <a:t>2/18/2013</a:t>
            </a:fld>
            <a:endParaRPr lang="en-US"/>
          </a:p>
        </p:txBody>
      </p:sp>
      <p:sp>
        <p:nvSpPr>
          <p:cNvPr id="21" name="Slide Number Placeholder 20"/>
          <p:cNvSpPr>
            <a:spLocks noGrp="1"/>
          </p:cNvSpPr>
          <p:nvPr>
            <p:ph type="sldNum" sz="quarter" idx="11"/>
          </p:nvPr>
        </p:nvSpPr>
        <p:spPr/>
        <p:txBody>
          <a:bodyPr/>
          <a:lstStyle/>
          <a:p>
            <a:pPr>
              <a:defRPr/>
            </a:pPr>
            <a:fld id="{C2A25FD4-BCB1-4D0D-8A21-C6304AF782F1}" type="slidenum">
              <a:rPr lang="en-US" smtClean="0"/>
              <a:pPr>
                <a:defRPr/>
              </a:pPr>
              <a:t>12</a:t>
            </a:fld>
            <a:endParaRPr lang="en-US"/>
          </a:p>
        </p:txBody>
      </p:sp>
      <p:sp>
        <p:nvSpPr>
          <p:cNvPr id="22" name="Footer Placeholder 21"/>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23" name="Title 22"/>
          <p:cNvSpPr>
            <a:spLocks noGrp="1"/>
          </p:cNvSpPr>
          <p:nvPr>
            <p:ph type="title"/>
          </p:nvPr>
        </p:nvSpPr>
        <p:spPr/>
        <p:txBody>
          <a:bodyPr/>
          <a:lstStyle/>
          <a:p>
            <a:r>
              <a:rPr lang="en-US" dirty="0" smtClean="0"/>
              <a:t>Cryptanalysis of the Affine Cipher</a:t>
            </a:r>
            <a:endParaRPr lang="en-US" dirty="0"/>
          </a:p>
        </p:txBody>
      </p:sp>
      <p:graphicFrame>
        <p:nvGraphicFramePr>
          <p:cNvPr id="8194"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199682" name="Bitmap Image" r:id="rId4" imgW="6373115" imgH="209524" progId="PBrush">
              <p:embed/>
            </p:oleObj>
          </a:graphicData>
        </a:graphic>
      </p:graphicFrame>
      <p:sp>
        <p:nvSpPr>
          <p:cNvPr id="8225"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a:t>Consider the Cipher-text:</a:t>
            </a:r>
          </a:p>
        </p:txBody>
      </p:sp>
      <p:sp>
        <p:nvSpPr>
          <p:cNvPr id="8226" name="Text Box 33"/>
          <p:cNvSpPr txBox="1">
            <a:spLocks noChangeArrowheads="1"/>
          </p:cNvSpPr>
          <p:nvPr/>
        </p:nvSpPr>
        <p:spPr bwMode="auto">
          <a:xfrm>
            <a:off x="87534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8227" name="Text Box 34"/>
          <p:cNvSpPr txBox="1">
            <a:spLocks noChangeArrowheads="1"/>
          </p:cNvSpPr>
          <p:nvPr/>
        </p:nvSpPr>
        <p:spPr bwMode="auto">
          <a:xfrm>
            <a:off x="1928813" y="4540250"/>
            <a:ext cx="2060575" cy="641350"/>
          </a:xfrm>
          <a:prstGeom prst="rect">
            <a:avLst/>
          </a:prstGeom>
          <a:noFill/>
          <a:ln w="12700" cap="sq">
            <a:noFill/>
            <a:miter lim="800000"/>
            <a:headEnd type="none" w="sm" len="sm"/>
            <a:tailEnd type="none" w="sm" len="sm"/>
          </a:ln>
        </p:spPr>
        <p:txBody>
          <a:bodyPr wrap="none">
            <a:spAutoFit/>
          </a:bodyPr>
          <a:lstStyle/>
          <a:p>
            <a:r>
              <a:rPr lang="en-US"/>
              <a:t>R is encryption of e</a:t>
            </a:r>
          </a:p>
          <a:p>
            <a:r>
              <a:rPr lang="en-US"/>
              <a:t>E is encryption of t</a:t>
            </a:r>
          </a:p>
        </p:txBody>
      </p:sp>
      <p:sp>
        <p:nvSpPr>
          <p:cNvPr id="8228" name="AutoShape 35"/>
          <p:cNvSpPr>
            <a:spLocks noChangeArrowheads="1"/>
          </p:cNvSpPr>
          <p:nvPr/>
        </p:nvSpPr>
        <p:spPr bwMode="auto">
          <a:xfrm>
            <a:off x="433705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8229" name="Text Box 36"/>
          <p:cNvSpPr txBox="1">
            <a:spLocks noChangeArrowheads="1"/>
          </p:cNvSpPr>
          <p:nvPr/>
        </p:nvSpPr>
        <p:spPr bwMode="auto">
          <a:xfrm>
            <a:off x="4870450" y="4540250"/>
            <a:ext cx="117792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4</a:t>
            </a:r>
          </a:p>
        </p:txBody>
      </p:sp>
      <p:sp>
        <p:nvSpPr>
          <p:cNvPr id="8230" name="Text Box 37"/>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2</a:t>
            </a:r>
          </a:p>
        </p:txBody>
      </p:sp>
      <p:sp>
        <p:nvSpPr>
          <p:cNvPr id="8231" name="Text Box 38"/>
          <p:cNvSpPr txBox="1">
            <a:spLocks noChangeArrowheads="1"/>
          </p:cNvSpPr>
          <p:nvPr/>
        </p:nvSpPr>
        <p:spPr bwMode="auto">
          <a:xfrm>
            <a:off x="441325" y="5184775"/>
            <a:ext cx="3248025" cy="366713"/>
          </a:xfrm>
          <a:prstGeom prst="rect">
            <a:avLst/>
          </a:prstGeom>
          <a:noFill/>
          <a:ln w="12700" cap="sq">
            <a:noFill/>
            <a:miter lim="800000"/>
            <a:headEnd type="none" w="sm" len="sm"/>
            <a:tailEnd type="none" w="sm" len="sm"/>
          </a:ln>
        </p:spPr>
        <p:txBody>
          <a:bodyPr wrap="none">
            <a:spAutoFit/>
          </a:bodyPr>
          <a:lstStyle/>
          <a:p>
            <a:r>
              <a:rPr lang="en-US"/>
              <a:t>Recall that , e</a:t>
            </a:r>
            <a:r>
              <a:rPr lang="en-US" baseline="-25000"/>
              <a:t>k</a:t>
            </a:r>
            <a:r>
              <a:rPr lang="en-US"/>
              <a:t>(x)=a*x + b, thus</a:t>
            </a:r>
          </a:p>
        </p:txBody>
      </p:sp>
      <p:sp>
        <p:nvSpPr>
          <p:cNvPr id="8232" name="Text Box 39"/>
          <p:cNvSpPr txBox="1">
            <a:spLocks noChangeArrowheads="1"/>
          </p:cNvSpPr>
          <p:nvPr/>
        </p:nvSpPr>
        <p:spPr bwMode="auto">
          <a:xfrm>
            <a:off x="2857500" y="5441950"/>
            <a:ext cx="1208088" cy="641350"/>
          </a:xfrm>
          <a:prstGeom prst="rect">
            <a:avLst/>
          </a:prstGeom>
          <a:noFill/>
          <a:ln w="12700" cap="sq">
            <a:noFill/>
            <a:miter lim="800000"/>
            <a:headEnd type="none" w="sm" len="sm"/>
            <a:tailEnd type="none" w="sm" len="sm"/>
          </a:ln>
        </p:spPr>
        <p:txBody>
          <a:bodyPr wrap="none">
            <a:spAutoFit/>
          </a:bodyPr>
          <a:lstStyle/>
          <a:p>
            <a:r>
              <a:rPr lang="en-US"/>
              <a:t>4a + b=17</a:t>
            </a:r>
          </a:p>
          <a:p>
            <a:r>
              <a:rPr lang="en-US"/>
              <a:t>19a + b=4</a:t>
            </a:r>
          </a:p>
        </p:txBody>
      </p:sp>
      <p:sp>
        <p:nvSpPr>
          <p:cNvPr id="8233" name="AutoShape 40"/>
          <p:cNvSpPr>
            <a:spLocks noChangeArrowheads="1"/>
          </p:cNvSpPr>
          <p:nvPr/>
        </p:nvSpPr>
        <p:spPr bwMode="auto">
          <a:xfrm>
            <a:off x="4343400" y="5518150"/>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8234" name="Text Box 41"/>
          <p:cNvSpPr txBox="1">
            <a:spLocks noChangeArrowheads="1"/>
          </p:cNvSpPr>
          <p:nvPr/>
        </p:nvSpPr>
        <p:spPr bwMode="auto">
          <a:xfrm>
            <a:off x="5029200" y="5410200"/>
            <a:ext cx="1698625" cy="641350"/>
          </a:xfrm>
          <a:prstGeom prst="rect">
            <a:avLst/>
          </a:prstGeom>
          <a:noFill/>
          <a:ln w="12700" cap="sq">
            <a:noFill/>
            <a:miter lim="800000"/>
            <a:headEnd type="none" w="sm" len="sm"/>
            <a:tailEnd type="none" w="sm" len="sm"/>
          </a:ln>
        </p:spPr>
        <p:txBody>
          <a:bodyPr wrap="none">
            <a:spAutoFit/>
          </a:bodyPr>
          <a:lstStyle/>
          <a:p>
            <a:r>
              <a:rPr lang="en-US"/>
              <a:t>a=13        in Z</a:t>
            </a:r>
            <a:r>
              <a:rPr lang="en-US" baseline="-25000"/>
              <a:t>26</a:t>
            </a:r>
          </a:p>
          <a:p>
            <a:r>
              <a:rPr lang="en-US"/>
              <a:t>b=17</a:t>
            </a:r>
          </a:p>
        </p:txBody>
      </p:sp>
      <p:sp>
        <p:nvSpPr>
          <p:cNvPr id="8235" name="Text Box 42"/>
          <p:cNvSpPr txBox="1">
            <a:spLocks noChangeArrowheads="1"/>
          </p:cNvSpPr>
          <p:nvPr/>
        </p:nvSpPr>
        <p:spPr bwMode="auto">
          <a:xfrm>
            <a:off x="928688" y="6265863"/>
            <a:ext cx="2908300" cy="366712"/>
          </a:xfrm>
          <a:prstGeom prst="rect">
            <a:avLst/>
          </a:prstGeom>
          <a:noFill/>
          <a:ln w="12700" cap="sq">
            <a:noFill/>
            <a:miter lim="800000"/>
            <a:headEnd type="none" w="sm" len="sm"/>
            <a:tailEnd type="none" w="sm" len="sm"/>
          </a:ln>
        </p:spPr>
        <p:txBody>
          <a:bodyPr wrap="none">
            <a:spAutoFit/>
          </a:bodyPr>
          <a:lstStyle/>
          <a:p>
            <a:r>
              <a:rPr lang="en-US"/>
              <a:t>gcd(a,m)=gcd(13,26)=13&gt;1</a:t>
            </a:r>
          </a:p>
        </p:txBody>
      </p:sp>
      <p:sp>
        <p:nvSpPr>
          <p:cNvPr id="8236" name="AutoShape 43"/>
          <p:cNvSpPr>
            <a:spLocks noChangeArrowheads="1"/>
          </p:cNvSpPr>
          <p:nvPr/>
        </p:nvSpPr>
        <p:spPr bwMode="auto">
          <a:xfrm>
            <a:off x="4405313" y="6229350"/>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8237" name="Text Box 44"/>
          <p:cNvSpPr txBox="1">
            <a:spLocks noChangeArrowheads="1"/>
          </p:cNvSpPr>
          <p:nvPr/>
        </p:nvSpPr>
        <p:spPr bwMode="auto">
          <a:xfrm>
            <a:off x="4876800" y="6172200"/>
            <a:ext cx="1512888" cy="457200"/>
          </a:xfrm>
          <a:prstGeom prst="rect">
            <a:avLst/>
          </a:prstGeom>
          <a:noFill/>
          <a:ln w="12700" cap="sq">
            <a:noFill/>
            <a:miter lim="800000"/>
            <a:headEnd type="none" w="sm" len="sm"/>
            <a:tailEnd type="none" w="sm" len="sm"/>
          </a:ln>
        </p:spPr>
        <p:txBody>
          <a:bodyPr wrap="none">
            <a:spAutoFit/>
          </a:bodyPr>
          <a:lstStyle/>
          <a:p>
            <a:r>
              <a:rPr lang="en-US" sz="2400" b="1">
                <a:solidFill>
                  <a:srgbClr val="FF3300"/>
                </a:solidFill>
              </a:rPr>
              <a:t>iIlegal key</a:t>
            </a:r>
          </a:p>
        </p:txBody>
      </p:sp>
      <p:sp>
        <p:nvSpPr>
          <p:cNvPr id="8238"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8239" name="Text Box 47"/>
          <p:cNvSpPr txBox="1">
            <a:spLocks noChangeArrowheads="1"/>
          </p:cNvSpPr>
          <p:nvPr/>
        </p:nvSpPr>
        <p:spPr bwMode="auto">
          <a:xfrm>
            <a:off x="1752600" y="25908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11" name="Group 3"/>
          <p:cNvGraphicFramePr>
            <a:graphicFrameLocks noGrp="1"/>
          </p:cNvGraphicFramePr>
          <p:nvPr>
            <p:ph idx="1"/>
          </p:nvPr>
        </p:nvGraphicFramePr>
        <p:xfrm>
          <a:off x="152400" y="31546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 name="Date Placeholder 19"/>
          <p:cNvSpPr>
            <a:spLocks noGrp="1"/>
          </p:cNvSpPr>
          <p:nvPr>
            <p:ph type="dt" sz="half" idx="10"/>
          </p:nvPr>
        </p:nvSpPr>
        <p:spPr/>
        <p:txBody>
          <a:bodyPr/>
          <a:lstStyle/>
          <a:p>
            <a:pPr>
              <a:defRPr/>
            </a:pPr>
            <a:fld id="{54B9BD8D-33AA-4CD9-96FE-B5658265D210}" type="datetime1">
              <a:rPr lang="en-US" smtClean="0"/>
              <a:pPr>
                <a:defRPr/>
              </a:pPr>
              <a:t>2/18/2013</a:t>
            </a:fld>
            <a:endParaRPr lang="en-US"/>
          </a:p>
        </p:txBody>
      </p:sp>
      <p:sp>
        <p:nvSpPr>
          <p:cNvPr id="21" name="Slide Number Placeholder 20"/>
          <p:cNvSpPr>
            <a:spLocks noGrp="1"/>
          </p:cNvSpPr>
          <p:nvPr>
            <p:ph type="sldNum" sz="quarter" idx="11"/>
          </p:nvPr>
        </p:nvSpPr>
        <p:spPr/>
        <p:txBody>
          <a:bodyPr/>
          <a:lstStyle/>
          <a:p>
            <a:pPr>
              <a:defRPr/>
            </a:pPr>
            <a:fld id="{C2A25FD4-BCB1-4D0D-8A21-C6304AF782F1}" type="slidenum">
              <a:rPr lang="en-US" smtClean="0"/>
              <a:pPr>
                <a:defRPr/>
              </a:pPr>
              <a:t>13</a:t>
            </a:fld>
            <a:endParaRPr lang="en-US"/>
          </a:p>
        </p:txBody>
      </p:sp>
      <p:sp>
        <p:nvSpPr>
          <p:cNvPr id="22" name="Footer Placeholder 21"/>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23" name="Title 22"/>
          <p:cNvSpPr>
            <a:spLocks noGrp="1"/>
          </p:cNvSpPr>
          <p:nvPr>
            <p:ph type="title"/>
          </p:nvPr>
        </p:nvSpPr>
        <p:spPr/>
        <p:txBody>
          <a:bodyPr/>
          <a:lstStyle/>
          <a:p>
            <a:r>
              <a:rPr lang="en-US" dirty="0" smtClean="0"/>
              <a:t>Cryptanalysis of the Affine Cipher</a:t>
            </a:r>
            <a:endParaRPr lang="en-US" dirty="0"/>
          </a:p>
        </p:txBody>
      </p:sp>
      <p:graphicFrame>
        <p:nvGraphicFramePr>
          <p:cNvPr id="9218"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200706" name="Bitmap Image" r:id="rId4" imgW="6373115" imgH="209524" progId="PBrush">
              <p:embed/>
            </p:oleObj>
          </a:graphicData>
        </a:graphic>
      </p:graphicFrame>
      <p:sp>
        <p:nvSpPr>
          <p:cNvPr id="9249"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a:t>Consider the Cipher-text:</a:t>
            </a:r>
          </a:p>
        </p:txBody>
      </p:sp>
      <p:sp>
        <p:nvSpPr>
          <p:cNvPr id="9250" name="Text Box 33"/>
          <p:cNvSpPr txBox="1">
            <a:spLocks noChangeArrowheads="1"/>
          </p:cNvSpPr>
          <p:nvPr/>
        </p:nvSpPr>
        <p:spPr bwMode="auto">
          <a:xfrm>
            <a:off x="87534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9251" name="Text Box 34"/>
          <p:cNvSpPr txBox="1">
            <a:spLocks noChangeArrowheads="1"/>
          </p:cNvSpPr>
          <p:nvPr/>
        </p:nvSpPr>
        <p:spPr bwMode="auto">
          <a:xfrm>
            <a:off x="1928813" y="4540250"/>
            <a:ext cx="2060575" cy="641350"/>
          </a:xfrm>
          <a:prstGeom prst="rect">
            <a:avLst/>
          </a:prstGeom>
          <a:noFill/>
          <a:ln w="12700" cap="sq">
            <a:noFill/>
            <a:miter lim="800000"/>
            <a:headEnd type="none" w="sm" len="sm"/>
            <a:tailEnd type="none" w="sm" len="sm"/>
          </a:ln>
        </p:spPr>
        <p:txBody>
          <a:bodyPr wrap="none">
            <a:spAutoFit/>
          </a:bodyPr>
          <a:lstStyle/>
          <a:p>
            <a:r>
              <a:rPr lang="en-US"/>
              <a:t>R is encryption of e</a:t>
            </a:r>
          </a:p>
          <a:p>
            <a:r>
              <a:rPr lang="en-US"/>
              <a:t>H is encryption of t</a:t>
            </a:r>
          </a:p>
        </p:txBody>
      </p:sp>
      <p:sp>
        <p:nvSpPr>
          <p:cNvPr id="9252" name="AutoShape 35"/>
          <p:cNvSpPr>
            <a:spLocks noChangeArrowheads="1"/>
          </p:cNvSpPr>
          <p:nvPr/>
        </p:nvSpPr>
        <p:spPr bwMode="auto">
          <a:xfrm>
            <a:off x="433705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9253" name="Text Box 36"/>
          <p:cNvSpPr txBox="1">
            <a:spLocks noChangeArrowheads="1"/>
          </p:cNvSpPr>
          <p:nvPr/>
        </p:nvSpPr>
        <p:spPr bwMode="auto">
          <a:xfrm>
            <a:off x="4870450" y="4540250"/>
            <a:ext cx="117792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7</a:t>
            </a:r>
          </a:p>
        </p:txBody>
      </p:sp>
      <p:sp>
        <p:nvSpPr>
          <p:cNvPr id="9254" name="Text Box 37"/>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3</a:t>
            </a:r>
          </a:p>
        </p:txBody>
      </p:sp>
      <p:sp>
        <p:nvSpPr>
          <p:cNvPr id="9262"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9263" name="Text Box 47"/>
          <p:cNvSpPr txBox="1">
            <a:spLocks noChangeArrowheads="1"/>
          </p:cNvSpPr>
          <p:nvPr/>
        </p:nvSpPr>
        <p:spPr bwMode="auto">
          <a:xfrm>
            <a:off x="1752600" y="25908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11" name="Group 3"/>
          <p:cNvGraphicFramePr>
            <a:graphicFrameLocks noGrp="1"/>
          </p:cNvGraphicFramePr>
          <p:nvPr>
            <p:ph idx="1"/>
          </p:nvPr>
        </p:nvGraphicFramePr>
        <p:xfrm>
          <a:off x="152400" y="31546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 name="Date Placeholder 19"/>
          <p:cNvSpPr>
            <a:spLocks noGrp="1"/>
          </p:cNvSpPr>
          <p:nvPr>
            <p:ph type="dt" sz="half" idx="10"/>
          </p:nvPr>
        </p:nvSpPr>
        <p:spPr/>
        <p:txBody>
          <a:bodyPr/>
          <a:lstStyle/>
          <a:p>
            <a:pPr>
              <a:defRPr/>
            </a:pPr>
            <a:fld id="{54B9BD8D-33AA-4CD9-96FE-B5658265D210}" type="datetime1">
              <a:rPr lang="en-US" smtClean="0"/>
              <a:pPr>
                <a:defRPr/>
              </a:pPr>
              <a:t>2/18/2013</a:t>
            </a:fld>
            <a:endParaRPr lang="en-US"/>
          </a:p>
        </p:txBody>
      </p:sp>
      <p:sp>
        <p:nvSpPr>
          <p:cNvPr id="21" name="Slide Number Placeholder 20"/>
          <p:cNvSpPr>
            <a:spLocks noGrp="1"/>
          </p:cNvSpPr>
          <p:nvPr>
            <p:ph type="sldNum" sz="quarter" idx="11"/>
          </p:nvPr>
        </p:nvSpPr>
        <p:spPr/>
        <p:txBody>
          <a:bodyPr/>
          <a:lstStyle/>
          <a:p>
            <a:pPr>
              <a:defRPr/>
            </a:pPr>
            <a:fld id="{C2A25FD4-BCB1-4D0D-8A21-C6304AF782F1}" type="slidenum">
              <a:rPr lang="en-US" smtClean="0"/>
              <a:pPr>
                <a:defRPr/>
              </a:pPr>
              <a:t>14</a:t>
            </a:fld>
            <a:endParaRPr lang="en-US"/>
          </a:p>
        </p:txBody>
      </p:sp>
      <p:sp>
        <p:nvSpPr>
          <p:cNvPr id="22" name="Footer Placeholder 21"/>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23" name="Title 22"/>
          <p:cNvSpPr>
            <a:spLocks noGrp="1"/>
          </p:cNvSpPr>
          <p:nvPr>
            <p:ph type="title"/>
          </p:nvPr>
        </p:nvSpPr>
        <p:spPr/>
        <p:txBody>
          <a:bodyPr/>
          <a:lstStyle/>
          <a:p>
            <a:r>
              <a:rPr lang="en-US" dirty="0" smtClean="0"/>
              <a:t>Cryptanalysis of the Affine Cipher</a:t>
            </a:r>
            <a:endParaRPr lang="en-US" dirty="0"/>
          </a:p>
        </p:txBody>
      </p:sp>
      <p:graphicFrame>
        <p:nvGraphicFramePr>
          <p:cNvPr id="9218"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201730" name="Bitmap Image" r:id="rId4" imgW="6373115" imgH="209524" progId="PBrush">
              <p:embed/>
            </p:oleObj>
          </a:graphicData>
        </a:graphic>
      </p:graphicFrame>
      <p:sp>
        <p:nvSpPr>
          <p:cNvPr id="9249"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a:t>Consider the Cipher-text:</a:t>
            </a:r>
          </a:p>
        </p:txBody>
      </p:sp>
      <p:sp>
        <p:nvSpPr>
          <p:cNvPr id="9250" name="Text Box 33"/>
          <p:cNvSpPr txBox="1">
            <a:spLocks noChangeArrowheads="1"/>
          </p:cNvSpPr>
          <p:nvPr/>
        </p:nvSpPr>
        <p:spPr bwMode="auto">
          <a:xfrm>
            <a:off x="87534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9251" name="Text Box 34"/>
          <p:cNvSpPr txBox="1">
            <a:spLocks noChangeArrowheads="1"/>
          </p:cNvSpPr>
          <p:nvPr/>
        </p:nvSpPr>
        <p:spPr bwMode="auto">
          <a:xfrm>
            <a:off x="1928813" y="4540250"/>
            <a:ext cx="2060575" cy="641350"/>
          </a:xfrm>
          <a:prstGeom prst="rect">
            <a:avLst/>
          </a:prstGeom>
          <a:noFill/>
          <a:ln w="12700" cap="sq">
            <a:noFill/>
            <a:miter lim="800000"/>
            <a:headEnd type="none" w="sm" len="sm"/>
            <a:tailEnd type="none" w="sm" len="sm"/>
          </a:ln>
        </p:spPr>
        <p:txBody>
          <a:bodyPr wrap="none">
            <a:spAutoFit/>
          </a:bodyPr>
          <a:lstStyle/>
          <a:p>
            <a:r>
              <a:rPr lang="en-US"/>
              <a:t>R is encryption of e</a:t>
            </a:r>
          </a:p>
          <a:p>
            <a:r>
              <a:rPr lang="en-US"/>
              <a:t>H is encryption of t</a:t>
            </a:r>
          </a:p>
        </p:txBody>
      </p:sp>
      <p:sp>
        <p:nvSpPr>
          <p:cNvPr id="9252" name="AutoShape 35"/>
          <p:cNvSpPr>
            <a:spLocks noChangeArrowheads="1"/>
          </p:cNvSpPr>
          <p:nvPr/>
        </p:nvSpPr>
        <p:spPr bwMode="auto">
          <a:xfrm>
            <a:off x="433705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9253" name="Text Box 36"/>
          <p:cNvSpPr txBox="1">
            <a:spLocks noChangeArrowheads="1"/>
          </p:cNvSpPr>
          <p:nvPr/>
        </p:nvSpPr>
        <p:spPr bwMode="auto">
          <a:xfrm>
            <a:off x="4870450" y="4540250"/>
            <a:ext cx="117792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7</a:t>
            </a:r>
          </a:p>
        </p:txBody>
      </p:sp>
      <p:sp>
        <p:nvSpPr>
          <p:cNvPr id="9254" name="Text Box 37"/>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3</a:t>
            </a:r>
          </a:p>
        </p:txBody>
      </p:sp>
      <p:sp>
        <p:nvSpPr>
          <p:cNvPr id="9255" name="Text Box 38"/>
          <p:cNvSpPr txBox="1">
            <a:spLocks noChangeArrowheads="1"/>
          </p:cNvSpPr>
          <p:nvPr/>
        </p:nvSpPr>
        <p:spPr bwMode="auto">
          <a:xfrm>
            <a:off x="441325" y="5184775"/>
            <a:ext cx="3248025" cy="366713"/>
          </a:xfrm>
          <a:prstGeom prst="rect">
            <a:avLst/>
          </a:prstGeom>
          <a:noFill/>
          <a:ln w="12700" cap="sq">
            <a:noFill/>
            <a:miter lim="800000"/>
            <a:headEnd type="none" w="sm" len="sm"/>
            <a:tailEnd type="none" w="sm" len="sm"/>
          </a:ln>
        </p:spPr>
        <p:txBody>
          <a:bodyPr wrap="none">
            <a:spAutoFit/>
          </a:bodyPr>
          <a:lstStyle/>
          <a:p>
            <a:r>
              <a:rPr lang="en-US"/>
              <a:t>Recall that , e</a:t>
            </a:r>
            <a:r>
              <a:rPr lang="en-US" baseline="-25000"/>
              <a:t>k</a:t>
            </a:r>
            <a:r>
              <a:rPr lang="en-US"/>
              <a:t>(x)=a*x + b, thus</a:t>
            </a:r>
          </a:p>
        </p:txBody>
      </p:sp>
      <p:sp>
        <p:nvSpPr>
          <p:cNvPr id="9256" name="Text Box 39"/>
          <p:cNvSpPr txBox="1">
            <a:spLocks noChangeArrowheads="1"/>
          </p:cNvSpPr>
          <p:nvPr/>
        </p:nvSpPr>
        <p:spPr bwMode="auto">
          <a:xfrm>
            <a:off x="2928938" y="5441950"/>
            <a:ext cx="1208087" cy="641350"/>
          </a:xfrm>
          <a:prstGeom prst="rect">
            <a:avLst/>
          </a:prstGeom>
          <a:noFill/>
          <a:ln w="12700" cap="sq">
            <a:noFill/>
            <a:miter lim="800000"/>
            <a:headEnd type="none" w="sm" len="sm"/>
            <a:tailEnd type="none" w="sm" len="sm"/>
          </a:ln>
        </p:spPr>
        <p:txBody>
          <a:bodyPr wrap="none">
            <a:spAutoFit/>
          </a:bodyPr>
          <a:lstStyle/>
          <a:p>
            <a:r>
              <a:rPr lang="en-US"/>
              <a:t>4a + b=17</a:t>
            </a:r>
          </a:p>
          <a:p>
            <a:r>
              <a:rPr lang="en-US"/>
              <a:t>19a + b=7</a:t>
            </a:r>
          </a:p>
        </p:txBody>
      </p:sp>
      <p:sp>
        <p:nvSpPr>
          <p:cNvPr id="9257" name="AutoShape 40"/>
          <p:cNvSpPr>
            <a:spLocks noChangeArrowheads="1"/>
          </p:cNvSpPr>
          <p:nvPr/>
        </p:nvSpPr>
        <p:spPr bwMode="auto">
          <a:xfrm>
            <a:off x="4343400" y="5518150"/>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9258" name="Text Box 41"/>
          <p:cNvSpPr txBox="1">
            <a:spLocks noChangeArrowheads="1"/>
          </p:cNvSpPr>
          <p:nvPr/>
        </p:nvSpPr>
        <p:spPr bwMode="auto">
          <a:xfrm>
            <a:off x="5029200" y="5410200"/>
            <a:ext cx="1565275" cy="641350"/>
          </a:xfrm>
          <a:prstGeom prst="rect">
            <a:avLst/>
          </a:prstGeom>
          <a:noFill/>
          <a:ln w="12700" cap="sq">
            <a:noFill/>
            <a:miter lim="800000"/>
            <a:headEnd type="none" w="sm" len="sm"/>
            <a:tailEnd type="none" w="sm" len="sm"/>
          </a:ln>
        </p:spPr>
        <p:txBody>
          <a:bodyPr wrap="none">
            <a:spAutoFit/>
          </a:bodyPr>
          <a:lstStyle/>
          <a:p>
            <a:r>
              <a:rPr lang="en-US"/>
              <a:t>a=8        in Z</a:t>
            </a:r>
            <a:r>
              <a:rPr lang="en-US" baseline="-25000"/>
              <a:t>26</a:t>
            </a:r>
          </a:p>
          <a:p>
            <a:r>
              <a:rPr lang="en-US"/>
              <a:t>b=11</a:t>
            </a:r>
          </a:p>
        </p:txBody>
      </p:sp>
      <p:sp>
        <p:nvSpPr>
          <p:cNvPr id="9259" name="Text Box 42"/>
          <p:cNvSpPr txBox="1">
            <a:spLocks noChangeArrowheads="1"/>
          </p:cNvSpPr>
          <p:nvPr/>
        </p:nvSpPr>
        <p:spPr bwMode="auto">
          <a:xfrm>
            <a:off x="1214438" y="6265863"/>
            <a:ext cx="2641600" cy="366712"/>
          </a:xfrm>
          <a:prstGeom prst="rect">
            <a:avLst/>
          </a:prstGeom>
          <a:noFill/>
          <a:ln w="12700" cap="sq">
            <a:noFill/>
            <a:miter lim="800000"/>
            <a:headEnd type="none" w="sm" len="sm"/>
            <a:tailEnd type="none" w="sm" len="sm"/>
          </a:ln>
        </p:spPr>
        <p:txBody>
          <a:bodyPr wrap="none">
            <a:spAutoFit/>
          </a:bodyPr>
          <a:lstStyle/>
          <a:p>
            <a:r>
              <a:rPr lang="en-US"/>
              <a:t>gcd(a,m)=gcd(8,26)=2&gt;1</a:t>
            </a:r>
          </a:p>
        </p:txBody>
      </p:sp>
      <p:sp>
        <p:nvSpPr>
          <p:cNvPr id="9260" name="AutoShape 43"/>
          <p:cNvSpPr>
            <a:spLocks noChangeArrowheads="1"/>
          </p:cNvSpPr>
          <p:nvPr/>
        </p:nvSpPr>
        <p:spPr bwMode="auto">
          <a:xfrm>
            <a:off x="4405313" y="6229350"/>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9261" name="Text Box 44"/>
          <p:cNvSpPr txBox="1">
            <a:spLocks noChangeArrowheads="1"/>
          </p:cNvSpPr>
          <p:nvPr/>
        </p:nvSpPr>
        <p:spPr bwMode="auto">
          <a:xfrm>
            <a:off x="4876800" y="6172200"/>
            <a:ext cx="1512888" cy="457200"/>
          </a:xfrm>
          <a:prstGeom prst="rect">
            <a:avLst/>
          </a:prstGeom>
          <a:noFill/>
          <a:ln w="12700" cap="sq">
            <a:noFill/>
            <a:miter lim="800000"/>
            <a:headEnd type="none" w="sm" len="sm"/>
            <a:tailEnd type="none" w="sm" len="sm"/>
          </a:ln>
        </p:spPr>
        <p:txBody>
          <a:bodyPr wrap="none">
            <a:spAutoFit/>
          </a:bodyPr>
          <a:lstStyle/>
          <a:p>
            <a:r>
              <a:rPr lang="en-US" sz="2400" b="1">
                <a:solidFill>
                  <a:srgbClr val="FF3300"/>
                </a:solidFill>
              </a:rPr>
              <a:t>iIlegal key</a:t>
            </a:r>
          </a:p>
        </p:txBody>
      </p:sp>
      <p:sp>
        <p:nvSpPr>
          <p:cNvPr id="9262"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9263" name="Text Box 47"/>
          <p:cNvSpPr txBox="1">
            <a:spLocks noChangeArrowheads="1"/>
          </p:cNvSpPr>
          <p:nvPr/>
        </p:nvSpPr>
        <p:spPr bwMode="auto">
          <a:xfrm>
            <a:off x="1752600" y="25908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95" name="Group 63"/>
          <p:cNvGraphicFramePr>
            <a:graphicFrameLocks noGrp="1"/>
          </p:cNvGraphicFramePr>
          <p:nvPr>
            <p:ph idx="1"/>
          </p:nvPr>
        </p:nvGraphicFramePr>
        <p:xfrm>
          <a:off x="228600" y="2849880"/>
          <a:ext cx="8534400" cy="731520"/>
        </p:xfrm>
        <a:graphic>
          <a:graphicData uri="http://schemas.openxmlformats.org/drawingml/2006/table">
            <a:tbl>
              <a:tblPr/>
              <a:tblGrid>
                <a:gridCol w="483114"/>
                <a:gridCol w="484909"/>
                <a:gridCol w="1014717"/>
                <a:gridCol w="689648"/>
                <a:gridCol w="689648"/>
                <a:gridCol w="1551709"/>
                <a:gridCol w="1293091"/>
                <a:gridCol w="2327564"/>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103447" marR="10344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C,G,I,J,Q,T,W,Z</a:t>
                      </a:r>
                    </a:p>
                  </a:txBody>
                  <a:tcPr marL="103447" marR="10344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103447" marR="10344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1</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103447" marR="10344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2" name="Date Placeholder 31"/>
          <p:cNvSpPr>
            <a:spLocks noGrp="1"/>
          </p:cNvSpPr>
          <p:nvPr>
            <p:ph type="dt" sz="half" idx="10"/>
          </p:nvPr>
        </p:nvSpPr>
        <p:spPr/>
        <p:txBody>
          <a:bodyPr/>
          <a:lstStyle/>
          <a:p>
            <a:pPr>
              <a:defRPr/>
            </a:pPr>
            <a:fld id="{F3A61813-E6B8-4E4B-AC40-B21369DB6DAC}" type="datetime1">
              <a:rPr lang="en-US" smtClean="0"/>
              <a:pPr>
                <a:defRPr/>
              </a:pPr>
              <a:t>2/18/2013</a:t>
            </a:fld>
            <a:endParaRPr lang="en-US" dirty="0"/>
          </a:p>
        </p:txBody>
      </p:sp>
      <p:sp>
        <p:nvSpPr>
          <p:cNvPr id="33" name="Slide Number Placeholder 32"/>
          <p:cNvSpPr>
            <a:spLocks noGrp="1"/>
          </p:cNvSpPr>
          <p:nvPr>
            <p:ph type="sldNum" sz="quarter" idx="11"/>
          </p:nvPr>
        </p:nvSpPr>
        <p:spPr/>
        <p:txBody>
          <a:bodyPr/>
          <a:lstStyle/>
          <a:p>
            <a:pPr>
              <a:defRPr/>
            </a:pPr>
            <a:fld id="{C2A25FD4-BCB1-4D0D-8A21-C6304AF782F1}" type="slidenum">
              <a:rPr lang="en-US" smtClean="0"/>
              <a:pPr>
                <a:defRPr/>
              </a:pPr>
              <a:t>15</a:t>
            </a:fld>
            <a:endParaRPr lang="en-US"/>
          </a:p>
        </p:txBody>
      </p:sp>
      <p:sp>
        <p:nvSpPr>
          <p:cNvPr id="34" name="Footer Placeholder 33"/>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35" name="Title 34"/>
          <p:cNvSpPr>
            <a:spLocks noGrp="1"/>
          </p:cNvSpPr>
          <p:nvPr>
            <p:ph type="title"/>
          </p:nvPr>
        </p:nvSpPr>
        <p:spPr/>
        <p:txBody>
          <a:bodyPr/>
          <a:lstStyle/>
          <a:p>
            <a:r>
              <a:rPr lang="en-US" dirty="0" smtClean="0"/>
              <a:t>Cryptanalysis of the Affine Cipher</a:t>
            </a:r>
            <a:endParaRPr lang="en-US" dirty="0"/>
          </a:p>
        </p:txBody>
      </p:sp>
      <p:graphicFrame>
        <p:nvGraphicFramePr>
          <p:cNvPr id="10242"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202754" name="Bitmap Image" r:id="rId4" imgW="6373115" imgH="209524" progId="PBrush">
              <p:embed/>
            </p:oleObj>
          </a:graphicData>
        </a:graphic>
      </p:graphicFrame>
      <p:sp>
        <p:nvSpPr>
          <p:cNvPr id="10273"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dirty="0"/>
              <a:t>Consider the Cipher-text:</a:t>
            </a:r>
          </a:p>
        </p:txBody>
      </p:sp>
      <p:sp>
        <p:nvSpPr>
          <p:cNvPr id="10274" name="Text Box 33"/>
          <p:cNvSpPr txBox="1">
            <a:spLocks noChangeArrowheads="1"/>
          </p:cNvSpPr>
          <p:nvPr/>
        </p:nvSpPr>
        <p:spPr bwMode="auto">
          <a:xfrm>
            <a:off x="8763000" y="312420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10275" name="Text Box 34"/>
          <p:cNvSpPr txBox="1">
            <a:spLocks noChangeArrowheads="1"/>
          </p:cNvSpPr>
          <p:nvPr/>
        </p:nvSpPr>
        <p:spPr bwMode="auto">
          <a:xfrm>
            <a:off x="2860675" y="4311650"/>
            <a:ext cx="2060575" cy="641350"/>
          </a:xfrm>
          <a:prstGeom prst="rect">
            <a:avLst/>
          </a:prstGeom>
          <a:noFill/>
          <a:ln w="12700" cap="sq">
            <a:noFill/>
            <a:miter lim="800000"/>
            <a:headEnd type="none" w="sm" len="sm"/>
            <a:tailEnd type="none" w="sm" len="sm"/>
          </a:ln>
        </p:spPr>
        <p:txBody>
          <a:bodyPr wrap="none">
            <a:spAutoFit/>
          </a:bodyPr>
          <a:lstStyle/>
          <a:p>
            <a:r>
              <a:rPr lang="en-US" dirty="0"/>
              <a:t>R is encryption of e</a:t>
            </a:r>
          </a:p>
          <a:p>
            <a:r>
              <a:rPr lang="en-US" dirty="0"/>
              <a:t>K is encryption of t</a:t>
            </a:r>
          </a:p>
        </p:txBody>
      </p:sp>
      <p:sp>
        <p:nvSpPr>
          <p:cNvPr id="10276" name="AutoShape 35"/>
          <p:cNvSpPr>
            <a:spLocks noChangeArrowheads="1"/>
          </p:cNvSpPr>
          <p:nvPr/>
        </p:nvSpPr>
        <p:spPr bwMode="auto">
          <a:xfrm>
            <a:off x="5256213" y="4391025"/>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77" name="Text Box 36"/>
          <p:cNvSpPr txBox="1">
            <a:spLocks noChangeArrowheads="1"/>
          </p:cNvSpPr>
          <p:nvPr/>
        </p:nvSpPr>
        <p:spPr bwMode="auto">
          <a:xfrm>
            <a:off x="5699125" y="4311650"/>
            <a:ext cx="131127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10</a:t>
            </a:r>
          </a:p>
        </p:txBody>
      </p:sp>
      <p:sp>
        <p:nvSpPr>
          <p:cNvPr id="10278" name="Text Box 37"/>
          <p:cNvSpPr txBox="1">
            <a:spLocks noChangeArrowheads="1"/>
          </p:cNvSpPr>
          <p:nvPr/>
        </p:nvSpPr>
        <p:spPr bwMode="auto">
          <a:xfrm>
            <a:off x="228600" y="4038600"/>
            <a:ext cx="1874838" cy="457200"/>
          </a:xfrm>
          <a:prstGeom prst="rect">
            <a:avLst/>
          </a:prstGeom>
          <a:noFill/>
          <a:ln w="12700" cap="sq">
            <a:noFill/>
            <a:miter lim="800000"/>
            <a:headEnd type="none" w="sm" len="sm"/>
            <a:tailEnd type="none" w="sm" len="sm"/>
          </a:ln>
        </p:spPr>
        <p:txBody>
          <a:bodyPr wrap="none">
            <a:spAutoFit/>
          </a:bodyPr>
          <a:lstStyle/>
          <a:p>
            <a:r>
              <a:rPr lang="en-US" sz="2400" b="1" u="sng" dirty="0">
                <a:solidFill>
                  <a:srgbClr val="CC0099"/>
                </a:solidFill>
              </a:rPr>
              <a:t>Hypothesis 4</a:t>
            </a:r>
          </a:p>
        </p:txBody>
      </p:sp>
      <p:sp>
        <p:nvSpPr>
          <p:cNvPr id="10285"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10286" name="Text Box 47"/>
          <p:cNvSpPr txBox="1">
            <a:spLocks noChangeArrowheads="1"/>
          </p:cNvSpPr>
          <p:nvPr/>
        </p:nvSpPr>
        <p:spPr bwMode="auto">
          <a:xfrm>
            <a:off x="1752600" y="23622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
        <p:nvSpPr>
          <p:cNvPr id="10288" name="Text Box 50"/>
          <p:cNvSpPr txBox="1">
            <a:spLocks noChangeArrowheads="1"/>
          </p:cNvSpPr>
          <p:nvPr/>
        </p:nvSpPr>
        <p:spPr bwMode="auto">
          <a:xfrm>
            <a:off x="441325" y="5257800"/>
            <a:ext cx="184150" cy="366713"/>
          </a:xfrm>
          <a:prstGeom prst="rect">
            <a:avLst/>
          </a:prstGeom>
          <a:noFill/>
          <a:ln w="12700" cap="sq">
            <a:noFill/>
            <a:miter lim="800000"/>
            <a:headEnd type="none" w="sm" len="sm"/>
            <a:tailEnd type="none" w="sm" len="sm"/>
          </a:ln>
        </p:spPr>
        <p:txBody>
          <a:bodyPr wrap="none">
            <a:spAutoFit/>
          </a:bodyPr>
          <a:lstStyle/>
          <a:p>
            <a:endParaRPr lang="en-US"/>
          </a:p>
        </p:txBody>
      </p:sp>
      <p:sp>
        <p:nvSpPr>
          <p:cNvPr id="10292" name="Text Box 54"/>
          <p:cNvSpPr txBox="1">
            <a:spLocks noChangeArrowheads="1"/>
          </p:cNvSpPr>
          <p:nvPr/>
        </p:nvSpPr>
        <p:spPr bwMode="auto">
          <a:xfrm>
            <a:off x="6781800" y="47863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95" name="Group 63"/>
          <p:cNvGraphicFramePr>
            <a:graphicFrameLocks noGrp="1"/>
          </p:cNvGraphicFramePr>
          <p:nvPr>
            <p:ph idx="1"/>
          </p:nvPr>
        </p:nvGraphicFramePr>
        <p:xfrm>
          <a:off x="228600" y="2849880"/>
          <a:ext cx="8534400" cy="731520"/>
        </p:xfrm>
        <a:graphic>
          <a:graphicData uri="http://schemas.openxmlformats.org/drawingml/2006/table">
            <a:tbl>
              <a:tblPr/>
              <a:tblGrid>
                <a:gridCol w="483114"/>
                <a:gridCol w="484909"/>
                <a:gridCol w="1014717"/>
                <a:gridCol w="689648"/>
                <a:gridCol w="689648"/>
                <a:gridCol w="1551709"/>
                <a:gridCol w="1293091"/>
                <a:gridCol w="2327564"/>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103447" marR="10344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C,G,I,J,Q,T,W,Z</a:t>
                      </a:r>
                    </a:p>
                  </a:txBody>
                  <a:tcPr marL="103447" marR="10344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103447" marR="10344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1</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103447" marR="10344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2" name="Date Placeholder 31"/>
          <p:cNvSpPr>
            <a:spLocks noGrp="1"/>
          </p:cNvSpPr>
          <p:nvPr>
            <p:ph type="dt" sz="half" idx="10"/>
          </p:nvPr>
        </p:nvSpPr>
        <p:spPr/>
        <p:txBody>
          <a:bodyPr/>
          <a:lstStyle/>
          <a:p>
            <a:pPr>
              <a:defRPr/>
            </a:pPr>
            <a:fld id="{F3A61813-E6B8-4E4B-AC40-B21369DB6DAC}" type="datetime1">
              <a:rPr lang="en-US" smtClean="0"/>
              <a:pPr>
                <a:defRPr/>
              </a:pPr>
              <a:t>2/18/2013</a:t>
            </a:fld>
            <a:endParaRPr lang="en-US" dirty="0"/>
          </a:p>
        </p:txBody>
      </p:sp>
      <p:sp>
        <p:nvSpPr>
          <p:cNvPr id="33" name="Slide Number Placeholder 32"/>
          <p:cNvSpPr>
            <a:spLocks noGrp="1"/>
          </p:cNvSpPr>
          <p:nvPr>
            <p:ph type="sldNum" sz="quarter" idx="11"/>
          </p:nvPr>
        </p:nvSpPr>
        <p:spPr/>
        <p:txBody>
          <a:bodyPr/>
          <a:lstStyle/>
          <a:p>
            <a:pPr>
              <a:defRPr/>
            </a:pPr>
            <a:fld id="{C2A25FD4-BCB1-4D0D-8A21-C6304AF782F1}" type="slidenum">
              <a:rPr lang="en-US" smtClean="0"/>
              <a:pPr>
                <a:defRPr/>
              </a:pPr>
              <a:t>16</a:t>
            </a:fld>
            <a:endParaRPr lang="en-US"/>
          </a:p>
        </p:txBody>
      </p:sp>
      <p:sp>
        <p:nvSpPr>
          <p:cNvPr id="34" name="Footer Placeholder 33"/>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35" name="Title 34"/>
          <p:cNvSpPr>
            <a:spLocks noGrp="1"/>
          </p:cNvSpPr>
          <p:nvPr>
            <p:ph type="title"/>
          </p:nvPr>
        </p:nvSpPr>
        <p:spPr/>
        <p:txBody>
          <a:bodyPr/>
          <a:lstStyle/>
          <a:p>
            <a:r>
              <a:rPr lang="en-US" dirty="0" smtClean="0"/>
              <a:t>Cryptanalysis of the Affine Cipher</a:t>
            </a:r>
            <a:endParaRPr lang="en-US" dirty="0"/>
          </a:p>
        </p:txBody>
      </p:sp>
      <p:graphicFrame>
        <p:nvGraphicFramePr>
          <p:cNvPr id="10242"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203778" name="Bitmap Image" r:id="rId4" imgW="6373115" imgH="209524" progId="PBrush">
              <p:embed/>
            </p:oleObj>
          </a:graphicData>
        </a:graphic>
      </p:graphicFrame>
      <p:sp>
        <p:nvSpPr>
          <p:cNvPr id="10273"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dirty="0"/>
              <a:t>Consider the Cipher-text:</a:t>
            </a:r>
          </a:p>
        </p:txBody>
      </p:sp>
      <p:sp>
        <p:nvSpPr>
          <p:cNvPr id="10274" name="Text Box 33"/>
          <p:cNvSpPr txBox="1">
            <a:spLocks noChangeArrowheads="1"/>
          </p:cNvSpPr>
          <p:nvPr/>
        </p:nvSpPr>
        <p:spPr bwMode="auto">
          <a:xfrm>
            <a:off x="8763000" y="312420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10275" name="Text Box 34"/>
          <p:cNvSpPr txBox="1">
            <a:spLocks noChangeArrowheads="1"/>
          </p:cNvSpPr>
          <p:nvPr/>
        </p:nvSpPr>
        <p:spPr bwMode="auto">
          <a:xfrm>
            <a:off x="285750" y="4137025"/>
            <a:ext cx="2060575" cy="641350"/>
          </a:xfrm>
          <a:prstGeom prst="rect">
            <a:avLst/>
          </a:prstGeom>
          <a:noFill/>
          <a:ln w="12700" cap="sq">
            <a:noFill/>
            <a:miter lim="800000"/>
            <a:headEnd type="none" w="sm" len="sm"/>
            <a:tailEnd type="none" w="sm" len="sm"/>
          </a:ln>
        </p:spPr>
        <p:txBody>
          <a:bodyPr wrap="none">
            <a:spAutoFit/>
          </a:bodyPr>
          <a:lstStyle/>
          <a:p>
            <a:r>
              <a:rPr lang="en-US"/>
              <a:t>R is encryption of e</a:t>
            </a:r>
          </a:p>
          <a:p>
            <a:r>
              <a:rPr lang="en-US"/>
              <a:t>K is encryption of t</a:t>
            </a:r>
          </a:p>
        </p:txBody>
      </p:sp>
      <p:sp>
        <p:nvSpPr>
          <p:cNvPr id="10276" name="AutoShape 35"/>
          <p:cNvSpPr>
            <a:spLocks noChangeArrowheads="1"/>
          </p:cNvSpPr>
          <p:nvPr/>
        </p:nvSpPr>
        <p:spPr bwMode="auto">
          <a:xfrm>
            <a:off x="2681288" y="4216400"/>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77" name="Text Box 36"/>
          <p:cNvSpPr txBox="1">
            <a:spLocks noChangeArrowheads="1"/>
          </p:cNvSpPr>
          <p:nvPr/>
        </p:nvSpPr>
        <p:spPr bwMode="auto">
          <a:xfrm>
            <a:off x="3124200" y="4137025"/>
            <a:ext cx="131127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10</a:t>
            </a:r>
          </a:p>
        </p:txBody>
      </p:sp>
      <p:sp>
        <p:nvSpPr>
          <p:cNvPr id="10278" name="Text Box 37"/>
          <p:cNvSpPr txBox="1">
            <a:spLocks noChangeArrowheads="1"/>
          </p:cNvSpPr>
          <p:nvPr/>
        </p:nvSpPr>
        <p:spPr bwMode="auto">
          <a:xfrm>
            <a:off x="228600" y="3581400"/>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4</a:t>
            </a:r>
          </a:p>
        </p:txBody>
      </p:sp>
      <p:sp>
        <p:nvSpPr>
          <p:cNvPr id="10279" name="Text Box 39"/>
          <p:cNvSpPr txBox="1">
            <a:spLocks noChangeArrowheads="1"/>
          </p:cNvSpPr>
          <p:nvPr/>
        </p:nvSpPr>
        <p:spPr bwMode="auto">
          <a:xfrm>
            <a:off x="5000625" y="4092575"/>
            <a:ext cx="1341438" cy="641350"/>
          </a:xfrm>
          <a:prstGeom prst="rect">
            <a:avLst/>
          </a:prstGeom>
          <a:noFill/>
          <a:ln w="12700" cap="sq">
            <a:noFill/>
            <a:miter lim="800000"/>
            <a:headEnd type="none" w="sm" len="sm"/>
            <a:tailEnd type="none" w="sm" len="sm"/>
          </a:ln>
        </p:spPr>
        <p:txBody>
          <a:bodyPr wrap="none">
            <a:spAutoFit/>
          </a:bodyPr>
          <a:lstStyle/>
          <a:p>
            <a:r>
              <a:rPr lang="en-US"/>
              <a:t>4a + b=17</a:t>
            </a:r>
          </a:p>
          <a:p>
            <a:r>
              <a:rPr lang="en-US"/>
              <a:t>19a + b=10</a:t>
            </a:r>
          </a:p>
        </p:txBody>
      </p:sp>
      <p:sp>
        <p:nvSpPr>
          <p:cNvPr id="10280" name="AutoShape 40"/>
          <p:cNvSpPr>
            <a:spLocks noChangeArrowheads="1"/>
          </p:cNvSpPr>
          <p:nvPr/>
        </p:nvSpPr>
        <p:spPr bwMode="auto">
          <a:xfrm>
            <a:off x="4572000" y="416877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81" name="Text Box 41"/>
          <p:cNvSpPr txBox="1">
            <a:spLocks noChangeArrowheads="1"/>
          </p:cNvSpPr>
          <p:nvPr/>
        </p:nvSpPr>
        <p:spPr bwMode="auto">
          <a:xfrm>
            <a:off x="7010400" y="4092575"/>
            <a:ext cx="1565275" cy="641350"/>
          </a:xfrm>
          <a:prstGeom prst="rect">
            <a:avLst/>
          </a:prstGeom>
          <a:noFill/>
          <a:ln w="12700" cap="sq">
            <a:noFill/>
            <a:miter lim="800000"/>
            <a:headEnd type="none" w="sm" len="sm"/>
            <a:tailEnd type="none" w="sm" len="sm"/>
          </a:ln>
        </p:spPr>
        <p:txBody>
          <a:bodyPr wrap="none">
            <a:spAutoFit/>
          </a:bodyPr>
          <a:lstStyle/>
          <a:p>
            <a:r>
              <a:rPr lang="en-US"/>
              <a:t>a=3        in Z</a:t>
            </a:r>
            <a:r>
              <a:rPr lang="en-US" baseline="-25000"/>
              <a:t>26</a:t>
            </a:r>
          </a:p>
          <a:p>
            <a:r>
              <a:rPr lang="en-US"/>
              <a:t>b=5</a:t>
            </a:r>
          </a:p>
        </p:txBody>
      </p:sp>
      <p:sp>
        <p:nvSpPr>
          <p:cNvPr id="10282" name="Text Box 42"/>
          <p:cNvSpPr txBox="1">
            <a:spLocks noChangeArrowheads="1"/>
          </p:cNvSpPr>
          <p:nvPr/>
        </p:nvSpPr>
        <p:spPr bwMode="auto">
          <a:xfrm>
            <a:off x="71438" y="4876800"/>
            <a:ext cx="2374900" cy="366713"/>
          </a:xfrm>
          <a:prstGeom prst="rect">
            <a:avLst/>
          </a:prstGeom>
          <a:noFill/>
          <a:ln w="12700" cap="sq">
            <a:noFill/>
            <a:miter lim="800000"/>
            <a:headEnd type="none" w="sm" len="sm"/>
            <a:tailEnd type="none" w="sm" len="sm"/>
          </a:ln>
        </p:spPr>
        <p:txBody>
          <a:bodyPr wrap="none">
            <a:spAutoFit/>
          </a:bodyPr>
          <a:lstStyle/>
          <a:p>
            <a:r>
              <a:rPr lang="en-US"/>
              <a:t>gcd(a,m)=gcd(3,26)=1</a:t>
            </a:r>
          </a:p>
        </p:txBody>
      </p:sp>
      <p:sp>
        <p:nvSpPr>
          <p:cNvPr id="10283" name="AutoShape 43"/>
          <p:cNvSpPr>
            <a:spLocks noChangeArrowheads="1"/>
          </p:cNvSpPr>
          <p:nvPr/>
        </p:nvSpPr>
        <p:spPr bwMode="auto">
          <a:xfrm>
            <a:off x="2757488" y="4876800"/>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84" name="Text Box 44"/>
          <p:cNvSpPr txBox="1">
            <a:spLocks noChangeArrowheads="1"/>
          </p:cNvSpPr>
          <p:nvPr/>
        </p:nvSpPr>
        <p:spPr bwMode="auto">
          <a:xfrm>
            <a:off x="3124200" y="4876800"/>
            <a:ext cx="2444750" cy="457200"/>
          </a:xfrm>
          <a:prstGeom prst="rect">
            <a:avLst/>
          </a:prstGeom>
          <a:noFill/>
          <a:ln w="12700" cap="sq">
            <a:noFill/>
            <a:miter lim="800000"/>
            <a:headEnd type="none" w="sm" len="sm"/>
            <a:tailEnd type="none" w="sm" len="sm"/>
          </a:ln>
        </p:spPr>
        <p:txBody>
          <a:bodyPr wrap="none">
            <a:spAutoFit/>
          </a:bodyPr>
          <a:lstStyle/>
          <a:p>
            <a:r>
              <a:rPr lang="en-US" sz="2400" b="1">
                <a:solidFill>
                  <a:srgbClr val="FF3300"/>
                </a:solidFill>
              </a:rPr>
              <a:t>Looks a legal key</a:t>
            </a:r>
          </a:p>
        </p:txBody>
      </p:sp>
      <p:sp>
        <p:nvSpPr>
          <p:cNvPr id="10285"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10286" name="Text Box 47"/>
          <p:cNvSpPr txBox="1">
            <a:spLocks noChangeArrowheads="1"/>
          </p:cNvSpPr>
          <p:nvPr/>
        </p:nvSpPr>
        <p:spPr bwMode="auto">
          <a:xfrm>
            <a:off x="1752600" y="23622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
        <p:nvSpPr>
          <p:cNvPr id="10287" name="AutoShape 49"/>
          <p:cNvSpPr>
            <a:spLocks noChangeArrowheads="1"/>
          </p:cNvSpPr>
          <p:nvPr/>
        </p:nvSpPr>
        <p:spPr bwMode="auto">
          <a:xfrm>
            <a:off x="6491288" y="4168775"/>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88" name="Text Box 50"/>
          <p:cNvSpPr txBox="1">
            <a:spLocks noChangeArrowheads="1"/>
          </p:cNvSpPr>
          <p:nvPr/>
        </p:nvSpPr>
        <p:spPr bwMode="auto">
          <a:xfrm>
            <a:off x="441325" y="5257800"/>
            <a:ext cx="184150" cy="366713"/>
          </a:xfrm>
          <a:prstGeom prst="rect">
            <a:avLst/>
          </a:prstGeom>
          <a:noFill/>
          <a:ln w="12700" cap="sq">
            <a:noFill/>
            <a:miter lim="800000"/>
            <a:headEnd type="none" w="sm" len="sm"/>
            <a:tailEnd type="none" w="sm" len="sm"/>
          </a:ln>
        </p:spPr>
        <p:txBody>
          <a:bodyPr wrap="none">
            <a:spAutoFit/>
          </a:bodyPr>
          <a:lstStyle/>
          <a:p>
            <a:endParaRPr lang="en-US"/>
          </a:p>
        </p:txBody>
      </p:sp>
      <p:sp>
        <p:nvSpPr>
          <p:cNvPr id="10290" name="Text Box 52"/>
          <p:cNvSpPr txBox="1">
            <a:spLocks noChangeArrowheads="1"/>
          </p:cNvSpPr>
          <p:nvPr/>
        </p:nvSpPr>
        <p:spPr bwMode="auto">
          <a:xfrm>
            <a:off x="1066800" y="5386388"/>
            <a:ext cx="1743075" cy="396875"/>
          </a:xfrm>
          <a:prstGeom prst="rect">
            <a:avLst/>
          </a:prstGeom>
          <a:noFill/>
          <a:ln w="12700" cap="sq">
            <a:noFill/>
            <a:miter lim="800000"/>
            <a:headEnd type="none" w="sm" len="sm"/>
            <a:tailEnd type="none" w="sm" len="sm"/>
          </a:ln>
        </p:spPr>
        <p:txBody>
          <a:bodyPr wrap="none">
            <a:spAutoFit/>
          </a:bodyPr>
          <a:lstStyle/>
          <a:p>
            <a:r>
              <a:rPr lang="en-US" sz="2000"/>
              <a:t>3</a:t>
            </a:r>
            <a:r>
              <a:rPr lang="en-US" sz="2000" baseline="30000"/>
              <a:t>-1</a:t>
            </a:r>
            <a:r>
              <a:rPr lang="en-US" sz="2000"/>
              <a:t> mod 26=9 </a:t>
            </a:r>
          </a:p>
        </p:txBody>
      </p:sp>
      <p:sp>
        <p:nvSpPr>
          <p:cNvPr id="10291" name="AutoShape 53"/>
          <p:cNvSpPr>
            <a:spLocks noChangeArrowheads="1"/>
          </p:cNvSpPr>
          <p:nvPr/>
        </p:nvSpPr>
        <p:spPr bwMode="auto">
          <a:xfrm>
            <a:off x="6429375" y="4800600"/>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92" name="Text Box 54"/>
          <p:cNvSpPr txBox="1">
            <a:spLocks noChangeArrowheads="1"/>
          </p:cNvSpPr>
          <p:nvPr/>
        </p:nvSpPr>
        <p:spPr bwMode="auto">
          <a:xfrm>
            <a:off x="6781800" y="47863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10293" name="Text Box 55"/>
          <p:cNvSpPr txBox="1">
            <a:spLocks noChangeArrowheads="1"/>
          </p:cNvSpPr>
          <p:nvPr/>
        </p:nvSpPr>
        <p:spPr bwMode="auto">
          <a:xfrm>
            <a:off x="6929438" y="4857750"/>
            <a:ext cx="1284287" cy="366713"/>
          </a:xfrm>
          <a:prstGeom prst="rect">
            <a:avLst/>
          </a:prstGeom>
          <a:noFill/>
          <a:ln w="12700" cap="sq">
            <a:noFill/>
            <a:miter lim="800000"/>
            <a:headEnd type="none" w="sm" len="sm"/>
            <a:tailEnd type="none" w="sm" len="sm"/>
          </a:ln>
        </p:spPr>
        <p:txBody>
          <a:bodyPr wrap="none">
            <a:spAutoFit/>
          </a:bodyPr>
          <a:lstStyle/>
          <a:p>
            <a:r>
              <a:rPr lang="en-US" b="1"/>
              <a:t>Key=K(3,5)</a:t>
            </a:r>
          </a:p>
        </p:txBody>
      </p:sp>
      <p:sp>
        <p:nvSpPr>
          <p:cNvPr id="10294" name="Rectangle 64"/>
          <p:cNvSpPr>
            <a:spLocks noChangeArrowheads="1"/>
          </p:cNvSpPr>
          <p:nvPr/>
        </p:nvSpPr>
        <p:spPr bwMode="auto">
          <a:xfrm>
            <a:off x="381000" y="6029325"/>
            <a:ext cx="2732088" cy="396875"/>
          </a:xfrm>
          <a:prstGeom prst="rect">
            <a:avLst/>
          </a:prstGeom>
          <a:noFill/>
          <a:ln w="12700" cap="sq">
            <a:noFill/>
            <a:miter lim="800000"/>
            <a:headEnd type="none" w="sm" len="sm"/>
            <a:tailEnd type="none" w="sm" len="sm"/>
          </a:ln>
        </p:spPr>
        <p:txBody>
          <a:bodyPr wrap="none">
            <a:spAutoFit/>
          </a:bodyPr>
          <a:lstStyle/>
          <a:p>
            <a:r>
              <a:rPr lang="en-US" sz="2000" dirty="0">
                <a:solidFill>
                  <a:srgbClr val="FF3300"/>
                </a:solidFill>
              </a:rPr>
              <a:t>T</a:t>
            </a:r>
            <a:r>
              <a:rPr lang="en-US" sz="2000" b="1" dirty="0">
                <a:solidFill>
                  <a:srgbClr val="FF3300"/>
                </a:solidFill>
              </a:rPr>
              <a:t>he decryption function</a:t>
            </a:r>
          </a:p>
        </p:txBody>
      </p:sp>
      <p:sp>
        <p:nvSpPr>
          <p:cNvPr id="10295" name="AutoShape 65"/>
          <p:cNvSpPr>
            <a:spLocks noChangeArrowheads="1"/>
          </p:cNvSpPr>
          <p:nvPr/>
        </p:nvSpPr>
        <p:spPr bwMode="auto">
          <a:xfrm>
            <a:off x="2743200" y="5367338"/>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96" name="AutoShape 66"/>
          <p:cNvSpPr>
            <a:spLocks noChangeArrowheads="1"/>
          </p:cNvSpPr>
          <p:nvPr/>
        </p:nvSpPr>
        <p:spPr bwMode="auto">
          <a:xfrm>
            <a:off x="3881438" y="5991225"/>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97" name="Rectangle 67"/>
          <p:cNvSpPr>
            <a:spLocks noChangeArrowheads="1"/>
          </p:cNvSpPr>
          <p:nvPr/>
        </p:nvSpPr>
        <p:spPr bwMode="auto">
          <a:xfrm>
            <a:off x="4238625" y="6005512"/>
            <a:ext cx="1639888" cy="396875"/>
          </a:xfrm>
          <a:prstGeom prst="rect">
            <a:avLst/>
          </a:prstGeom>
          <a:noFill/>
          <a:ln w="12700" cap="sq">
            <a:noFill/>
            <a:miter lim="800000"/>
            <a:headEnd type="none" w="sm" len="sm"/>
            <a:tailEnd type="none" w="sm" len="sm"/>
          </a:ln>
        </p:spPr>
        <p:txBody>
          <a:bodyPr wrap="none">
            <a:spAutoFit/>
          </a:bodyPr>
          <a:lstStyle/>
          <a:p>
            <a:r>
              <a:rPr lang="en-US" sz="2000" b="1"/>
              <a:t>d</a:t>
            </a:r>
            <a:r>
              <a:rPr lang="en-US" sz="2000" b="1" baseline="-25000"/>
              <a:t>k</a:t>
            </a:r>
            <a:r>
              <a:rPr lang="en-US" sz="2000" b="1"/>
              <a:t>(y)=9*y - 9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Verify:</a:t>
            </a:r>
          </a:p>
          <a:p>
            <a:r>
              <a:rPr lang="en-US" dirty="0" smtClean="0"/>
              <a:t>The </a:t>
            </a:r>
            <a:r>
              <a:rPr lang="en-US" dirty="0" err="1" smtClean="0"/>
              <a:t>ciphertext</a:t>
            </a:r>
            <a:r>
              <a:rPr lang="en-US" dirty="0" smtClean="0"/>
              <a:t> is:</a:t>
            </a:r>
          </a:p>
          <a:p>
            <a:endParaRPr lang="en-US" dirty="0" smtClean="0"/>
          </a:p>
          <a:p>
            <a:r>
              <a:rPr lang="en-US" b="1" cap="all" dirty="0" err="1" smtClean="0">
                <a:solidFill>
                  <a:srgbClr val="FF0000"/>
                </a:solidFill>
              </a:rPr>
              <a:t>Algorithmsarequitegeneraldefinitionsofarithmeticprocesses</a:t>
            </a:r>
            <a:endParaRPr lang="en-US" b="1" cap="all" dirty="0" smtClean="0">
              <a:solidFill>
                <a:srgbClr val="FF0000"/>
              </a:solidFill>
            </a:endParaRP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17</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1" name="Title 10"/>
          <p:cNvSpPr>
            <a:spLocks noGrp="1"/>
          </p:cNvSpPr>
          <p:nvPr>
            <p:ph type="title"/>
          </p:nvPr>
        </p:nvSpPr>
        <p:spPr/>
        <p:txBody>
          <a:bodyPr/>
          <a:lstStyle/>
          <a:p>
            <a:r>
              <a:rPr lang="en-US" dirty="0" smtClean="0"/>
              <a:t>Cryptanalysis of the Affine Cipher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p:cNvSpPr>
          <p:nvPr/>
        </p:nvSpPr>
        <p:spPr bwMode="auto">
          <a:xfrm>
            <a:off x="304800" y="3001963"/>
            <a:ext cx="8243888" cy="960437"/>
          </a:xfrm>
          <a:prstGeom prst="rect">
            <a:avLst/>
          </a:prstGeom>
          <a:noFill/>
          <a:ln w="9525">
            <a:noFill/>
            <a:miter lim="800000"/>
            <a:headEnd/>
            <a:tailEnd/>
          </a:ln>
        </p:spPr>
        <p:txBody>
          <a:bodyPr anchor="b"/>
          <a:lstStyle/>
          <a:p>
            <a:pPr algn="ctr">
              <a:lnSpc>
                <a:spcPct val="90000"/>
              </a:lnSpc>
              <a:defRPr/>
            </a:pPr>
            <a:endParaRPr lang="en-US" sz="5400" b="1" dirty="0">
              <a:solidFill>
                <a:srgbClr val="FF6600"/>
              </a:solidFill>
              <a:effectLst>
                <a:outerShdw blurRad="38100" dist="38100" dir="2700000" algn="tl">
                  <a:srgbClr val="C0C0C0"/>
                </a:outerShdw>
              </a:effectLst>
            </a:endParaRPr>
          </a:p>
        </p:txBody>
      </p:sp>
      <p:sp>
        <p:nvSpPr>
          <p:cNvPr id="7" name="Title 6"/>
          <p:cNvSpPr>
            <a:spLocks noGrp="1"/>
          </p:cNvSpPr>
          <p:nvPr>
            <p:ph type="title"/>
          </p:nvPr>
        </p:nvSpPr>
        <p:spPr/>
        <p:txBody>
          <a:bodyPr/>
          <a:lstStyle/>
          <a:p>
            <a:r>
              <a:rPr lang="en-US" dirty="0" smtClean="0"/>
              <a:t>Classical Cryptosystems</a:t>
            </a:r>
            <a:endParaRPr lang="en-US" dirty="0"/>
          </a:p>
        </p:txBody>
      </p:sp>
      <p:sp>
        <p:nvSpPr>
          <p:cNvPr id="10" name="Text Placeholder 9"/>
          <p:cNvSpPr>
            <a:spLocks noGrp="1"/>
          </p:cNvSpPr>
          <p:nvPr>
            <p:ph type="body" idx="1"/>
          </p:nvPr>
        </p:nvSpPr>
        <p:spPr/>
        <p:txBody>
          <a:bodyPr>
            <a:normAutofit/>
          </a:bodyPr>
          <a:lstStyle/>
          <a:p>
            <a:r>
              <a:rPr lang="en-US" sz="2800" dirty="0" smtClean="0"/>
              <a:t>Poly-alphabetic Ciphers</a:t>
            </a:r>
            <a:endParaRPr lang="en-US" sz="2800" dirty="0"/>
          </a:p>
        </p:txBody>
      </p:sp>
      <p:sp>
        <p:nvSpPr>
          <p:cNvPr id="5" name="Date Placeholder 4"/>
          <p:cNvSpPr>
            <a:spLocks noGrp="1"/>
          </p:cNvSpPr>
          <p:nvPr>
            <p:ph type="dt" sz="half" idx="10"/>
          </p:nvPr>
        </p:nvSpPr>
        <p:spPr/>
        <p:txBody>
          <a:bodyPr/>
          <a:lstStyle/>
          <a:p>
            <a:fld id="{859E39E9-CF20-4915-A6AA-F3CAD05CC5A3}" type="datetime1">
              <a:rPr lang="en-US" smtClean="0"/>
              <a:pPr/>
              <a:t>2/18/2013</a:t>
            </a:fld>
            <a:endParaRPr lang="en-US" dirty="0"/>
          </a:p>
        </p:txBody>
      </p:sp>
      <p:sp>
        <p:nvSpPr>
          <p:cNvPr id="6" name="Slide Number Placeholder 5"/>
          <p:cNvSpPr>
            <a:spLocks noGrp="1"/>
          </p:cNvSpPr>
          <p:nvPr>
            <p:ph type="sldNum" sz="quarter" idx="12"/>
          </p:nvPr>
        </p:nvSpPr>
        <p:spPr/>
        <p:txBody>
          <a:bodyPr/>
          <a:lstStyle/>
          <a:p>
            <a:fld id="{59985E83-F857-4E7B-A45F-F5191A2677E8}" type="slidenum">
              <a:rPr lang="en-US" smtClean="0"/>
              <a:pPr/>
              <a:t>18</a:t>
            </a:fld>
            <a:endParaRPr lang="en-US"/>
          </a:p>
        </p:txBody>
      </p:sp>
      <p:sp>
        <p:nvSpPr>
          <p:cNvPr id="8" name="Footer Placeholder 7"/>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lnSpcReduction="10000"/>
          </a:bodyPr>
          <a:lstStyle/>
          <a:p>
            <a:r>
              <a:rPr lang="en-GB" dirty="0" smtClean="0"/>
              <a:t>The simple substitution cipher is weak because the attacker can exploit the fact that:</a:t>
            </a:r>
          </a:p>
          <a:p>
            <a:pPr lvl="1"/>
            <a:r>
              <a:rPr lang="en-GB" dirty="0" smtClean="0"/>
              <a:t>The letter frequency distribution of the </a:t>
            </a:r>
            <a:r>
              <a:rPr lang="en-GB" dirty="0" err="1" smtClean="0"/>
              <a:t>ciphertext</a:t>
            </a:r>
            <a:r>
              <a:rPr lang="en-GB" dirty="0" smtClean="0"/>
              <a:t> will match the letter frequency distribution of the plaintext</a:t>
            </a:r>
          </a:p>
          <a:p>
            <a:r>
              <a:rPr lang="en-GB" dirty="0" smtClean="0"/>
              <a:t>A simple way to defeat frequency analysis is to encipher each plaintext letter with a different substitution alphabet thus causing the letter frequency distribution to appear “flatter”.</a:t>
            </a:r>
          </a:p>
          <a:p>
            <a:r>
              <a:rPr lang="en-GB" dirty="0" smtClean="0"/>
              <a:t>A cipher that uses multiple substitution alphabets is called a </a:t>
            </a:r>
            <a:r>
              <a:rPr lang="en-GB" dirty="0" err="1" smtClean="0"/>
              <a:t>polyalphabetic</a:t>
            </a:r>
            <a:r>
              <a:rPr lang="en-GB" dirty="0" smtClean="0"/>
              <a:t> substitution cipher.</a:t>
            </a:r>
          </a:p>
          <a:p>
            <a:pPr lvl="1"/>
            <a:r>
              <a:rPr lang="en-GB" dirty="0" smtClean="0"/>
              <a:t>The </a:t>
            </a:r>
            <a:r>
              <a:rPr lang="en-GB" dirty="0" err="1" smtClean="0"/>
              <a:t>Vigenere</a:t>
            </a:r>
            <a:r>
              <a:rPr lang="en-GB" dirty="0" smtClean="0"/>
              <a:t> Cipher</a:t>
            </a:r>
          </a:p>
          <a:p>
            <a:pPr lvl="1"/>
            <a:r>
              <a:rPr lang="en-GB" dirty="0" smtClean="0"/>
              <a:t>Hill Cipher</a:t>
            </a:r>
          </a:p>
        </p:txBody>
      </p:sp>
      <p:sp>
        <p:nvSpPr>
          <p:cNvPr id="4" name="Date Placeholder 3"/>
          <p:cNvSpPr>
            <a:spLocks noGrp="1"/>
          </p:cNvSpPr>
          <p:nvPr>
            <p:ph type="dt" sz="half" idx="10"/>
          </p:nvPr>
        </p:nvSpPr>
        <p:spPr/>
        <p:txBody>
          <a:bodyPr/>
          <a:lstStyle/>
          <a:p>
            <a:fld id="{58228671-EB17-4229-BE2B-22D54B6D4CE7}" type="datetime1">
              <a:rPr lang="en-US" smtClean="0"/>
              <a:pPr/>
              <a:t>2/18/2013</a:t>
            </a:fld>
            <a:endParaRPr lang="en-US"/>
          </a:p>
        </p:txBody>
      </p:sp>
      <p:sp>
        <p:nvSpPr>
          <p:cNvPr id="5" name="Slide Number Placeholder 4"/>
          <p:cNvSpPr>
            <a:spLocks noGrp="1"/>
          </p:cNvSpPr>
          <p:nvPr>
            <p:ph type="sldNum" sz="quarter" idx="11"/>
          </p:nvPr>
        </p:nvSpPr>
        <p:spPr/>
        <p:txBody>
          <a:bodyPr/>
          <a:lstStyle/>
          <a:p>
            <a:fld id="{2EC12642-F1F3-4B1B-8792-76317C3A5856}" type="slidenum">
              <a:rPr lang="en-US" smtClean="0"/>
              <a:pPr/>
              <a:t>19</a:t>
            </a:fld>
            <a:endParaRPr lang="en-US"/>
          </a:p>
        </p:txBody>
      </p:sp>
      <p:sp>
        <p:nvSpPr>
          <p:cNvPr id="6" name="Footer Placeholder 5"/>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7" name="Title 6"/>
          <p:cNvSpPr>
            <a:spLocks noGrp="1"/>
          </p:cNvSpPr>
          <p:nvPr>
            <p:ph type="title"/>
          </p:nvPr>
        </p:nvSpPr>
        <p:spPr/>
        <p:txBody>
          <a:bodyPr/>
          <a:lstStyle/>
          <a:p>
            <a:r>
              <a:rPr lang="en-US" dirty="0" err="1" smtClean="0"/>
              <a:t>Polyalphabetic</a:t>
            </a:r>
            <a:r>
              <a:rPr lang="en-US" dirty="0" smtClean="0"/>
              <a:t> Ciphers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anim calcmode="lin" valueType="num">
                                      <p:cBhvr additive="base">
                                        <p:cTn id="11"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 calcmode="lin" valueType="num">
                                      <p:cBhvr additive="base">
                                        <p:cTn id="17"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867">
                                            <p:txEl>
                                              <p:pRg st="3" end="3"/>
                                            </p:txEl>
                                          </p:spTgt>
                                        </p:tgtEl>
                                        <p:attrNameLst>
                                          <p:attrName>style.visibility</p:attrName>
                                        </p:attrNameLst>
                                      </p:cBhvr>
                                      <p:to>
                                        <p:strVal val="visible"/>
                                      </p:to>
                                    </p:set>
                                    <p:anim calcmode="lin" valueType="num">
                                      <p:cBhvr additive="base">
                                        <p:cTn id="23"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 calcmode="lin" valueType="num">
                                      <p:cBhvr additive="base">
                                        <p:cTn id="27"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p:cNvSpPr>
          <p:nvPr/>
        </p:nvSpPr>
        <p:spPr bwMode="auto">
          <a:xfrm>
            <a:off x="304800" y="3001963"/>
            <a:ext cx="8243888" cy="960437"/>
          </a:xfrm>
          <a:prstGeom prst="rect">
            <a:avLst/>
          </a:prstGeom>
          <a:noFill/>
          <a:ln w="9525">
            <a:noFill/>
            <a:miter lim="800000"/>
            <a:headEnd/>
            <a:tailEnd/>
          </a:ln>
        </p:spPr>
        <p:txBody>
          <a:bodyPr anchor="b"/>
          <a:lstStyle/>
          <a:p>
            <a:pPr algn="ctr">
              <a:lnSpc>
                <a:spcPct val="90000"/>
              </a:lnSpc>
              <a:defRPr/>
            </a:pPr>
            <a:endParaRPr lang="en-US" sz="5400" b="1" dirty="0">
              <a:solidFill>
                <a:srgbClr val="FF6600"/>
              </a:solidFill>
              <a:effectLst>
                <a:outerShdw blurRad="38100" dist="38100" dir="2700000" algn="tl">
                  <a:srgbClr val="C0C0C0"/>
                </a:outerShdw>
              </a:effectLst>
            </a:endParaRPr>
          </a:p>
        </p:txBody>
      </p:sp>
      <p:sp>
        <p:nvSpPr>
          <p:cNvPr id="7" name="Title 6"/>
          <p:cNvSpPr>
            <a:spLocks noGrp="1"/>
          </p:cNvSpPr>
          <p:nvPr>
            <p:ph type="title"/>
          </p:nvPr>
        </p:nvSpPr>
        <p:spPr/>
        <p:txBody>
          <a:bodyPr/>
          <a:lstStyle/>
          <a:p>
            <a:r>
              <a:rPr lang="en-US" dirty="0" smtClean="0"/>
              <a:t>Classical Cryptosystems</a:t>
            </a:r>
            <a:endParaRPr lang="en-US" dirty="0"/>
          </a:p>
        </p:txBody>
      </p:sp>
      <p:sp>
        <p:nvSpPr>
          <p:cNvPr id="10" name="Text Placeholder 9"/>
          <p:cNvSpPr>
            <a:spLocks noGrp="1"/>
          </p:cNvSpPr>
          <p:nvPr>
            <p:ph type="body" idx="1"/>
          </p:nvPr>
        </p:nvSpPr>
        <p:spPr/>
        <p:txBody>
          <a:bodyPr>
            <a:normAutofit/>
          </a:bodyPr>
          <a:lstStyle/>
          <a:p>
            <a:r>
              <a:rPr lang="en-US" sz="2800" dirty="0" smtClean="0"/>
              <a:t>Mono-alphabetic Ciphers</a:t>
            </a:r>
            <a:endParaRPr lang="en-US" sz="2800" dirty="0"/>
          </a:p>
        </p:txBody>
      </p:sp>
      <p:sp>
        <p:nvSpPr>
          <p:cNvPr id="5" name="Date Placeholder 4"/>
          <p:cNvSpPr>
            <a:spLocks noGrp="1"/>
          </p:cNvSpPr>
          <p:nvPr>
            <p:ph type="dt" sz="half" idx="10"/>
          </p:nvPr>
        </p:nvSpPr>
        <p:spPr/>
        <p:txBody>
          <a:bodyPr/>
          <a:lstStyle/>
          <a:p>
            <a:fld id="{859E39E9-CF20-4915-A6AA-F3CAD05CC5A3}" type="datetime1">
              <a:rPr lang="en-US" smtClean="0"/>
              <a:pPr/>
              <a:t>2/18/2013</a:t>
            </a:fld>
            <a:endParaRPr lang="en-US" dirty="0"/>
          </a:p>
        </p:txBody>
      </p:sp>
      <p:sp>
        <p:nvSpPr>
          <p:cNvPr id="6" name="Slide Number Placeholder 5"/>
          <p:cNvSpPr>
            <a:spLocks noGrp="1"/>
          </p:cNvSpPr>
          <p:nvPr>
            <p:ph type="sldNum" sz="quarter" idx="12"/>
          </p:nvPr>
        </p:nvSpPr>
        <p:spPr/>
        <p:txBody>
          <a:bodyPr/>
          <a:lstStyle/>
          <a:p>
            <a:fld id="{59985E83-F857-4E7B-A45F-F5191A2677E8}" type="slidenum">
              <a:rPr lang="en-US" smtClean="0"/>
              <a:pPr/>
              <a:t>2</a:t>
            </a:fld>
            <a:endParaRPr lang="en-US"/>
          </a:p>
        </p:txBody>
      </p:sp>
      <p:sp>
        <p:nvSpPr>
          <p:cNvPr id="8" name="Footer Placeholder 7"/>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20</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dirty="0" smtClean="0"/>
              <a:t>The </a:t>
            </a:r>
            <a:r>
              <a:rPr lang="en-US" dirty="0" err="1" smtClean="0"/>
              <a:t>Vigenere</a:t>
            </a:r>
            <a:r>
              <a:rPr lang="en-US" dirty="0" smtClean="0"/>
              <a:t> Cipher</a:t>
            </a:r>
            <a:endParaRPr lang="en-US" dirty="0"/>
          </a:p>
        </p:txBody>
      </p:sp>
      <p:pic>
        <p:nvPicPr>
          <p:cNvPr id="209923" name="Picture 3"/>
          <p:cNvPicPr>
            <a:picLocks noChangeAspect="1" noChangeArrowheads="1"/>
          </p:cNvPicPr>
          <p:nvPr/>
        </p:nvPicPr>
        <p:blipFill>
          <a:blip r:embed="rId2" cstate="print"/>
          <a:srcRect/>
          <a:stretch>
            <a:fillRect/>
          </a:stretch>
        </p:blipFill>
        <p:spPr bwMode="auto">
          <a:xfrm>
            <a:off x="990600" y="1981200"/>
            <a:ext cx="6931025" cy="1684337"/>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21</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dirty="0" smtClean="0"/>
              <a:t>The </a:t>
            </a:r>
            <a:r>
              <a:rPr lang="en-US" dirty="0" err="1" smtClean="0"/>
              <a:t>Vigenere</a:t>
            </a:r>
            <a:r>
              <a:rPr lang="en-US" dirty="0" smtClean="0"/>
              <a:t> Table</a:t>
            </a:r>
            <a:endParaRPr lang="en-US" dirty="0"/>
          </a:p>
        </p:txBody>
      </p:sp>
      <p:pic>
        <p:nvPicPr>
          <p:cNvPr id="7" name="Picture 2"/>
          <p:cNvPicPr>
            <a:picLocks noChangeAspect="1" noChangeArrowheads="1"/>
          </p:cNvPicPr>
          <p:nvPr/>
        </p:nvPicPr>
        <p:blipFill>
          <a:blip r:embed="rId2" cstate="print"/>
          <a:srcRect/>
          <a:stretch>
            <a:fillRect/>
          </a:stretch>
        </p:blipFill>
        <p:spPr bwMode="auto">
          <a:xfrm>
            <a:off x="1600200" y="1346913"/>
            <a:ext cx="5029200" cy="52062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US" dirty="0" smtClean="0"/>
              <a:t>Example 1: The </a:t>
            </a:r>
            <a:r>
              <a:rPr lang="en-US" dirty="0" err="1" smtClean="0"/>
              <a:t>Vigenere</a:t>
            </a:r>
            <a:r>
              <a:rPr lang="en-US" dirty="0" smtClean="0"/>
              <a:t> Cipher</a:t>
            </a:r>
            <a:endParaRPr lang="en-US" dirty="0"/>
          </a:p>
        </p:txBody>
      </p:sp>
      <p:graphicFrame>
        <p:nvGraphicFramePr>
          <p:cNvPr id="330861" name="Group 1133"/>
          <p:cNvGraphicFramePr>
            <a:graphicFrameLocks noGrp="1"/>
          </p:cNvGraphicFramePr>
          <p:nvPr>
            <p:ph sz="half" idx="1"/>
          </p:nvPr>
        </p:nvGraphicFramePr>
        <p:xfrm>
          <a:off x="7772400" y="4249420"/>
          <a:ext cx="1371600" cy="1389380"/>
        </p:xfrm>
        <a:graphic>
          <a:graphicData uri="http://schemas.openxmlformats.org/drawingml/2006/table">
            <a:tbl>
              <a:tblPr/>
              <a:tblGrid>
                <a:gridCol w="457200"/>
                <a:gridCol w="457200"/>
                <a:gridCol w="457200"/>
              </a:tblGrid>
              <a:tr h="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9900"/>
                          </a:solidFill>
                          <a:effectLst/>
                          <a:latin typeface="Verdana" pitchFamily="34" charset="0"/>
                        </a:rPr>
                        <a:t>u</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R</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20</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286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W</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FF3300"/>
                          </a:solidFill>
                          <a:effectLst/>
                          <a:latin typeface="Verdana" pitchFamily="34" charset="0"/>
                        </a:rPr>
                        <a:t>T</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30868" name="Group 1140"/>
          <p:cNvGraphicFramePr>
            <a:graphicFrameLocks noGrp="1"/>
          </p:cNvGraphicFramePr>
          <p:nvPr>
            <p:ph sz="quarter" idx="2"/>
          </p:nvPr>
        </p:nvGraphicFramePr>
        <p:xfrm>
          <a:off x="76200" y="2819400"/>
          <a:ext cx="7667625" cy="2804160"/>
        </p:xfrm>
        <a:graphic>
          <a:graphicData uri="http://schemas.openxmlformats.org/drawingml/2006/table">
            <a:tbl>
              <a:tblPr/>
              <a:tblGrid>
                <a:gridCol w="457200"/>
                <a:gridCol w="733425"/>
                <a:gridCol w="501650"/>
                <a:gridCol w="541338"/>
                <a:gridCol w="533400"/>
                <a:gridCol w="592137"/>
                <a:gridCol w="498475"/>
                <a:gridCol w="598488"/>
                <a:gridCol w="533400"/>
                <a:gridCol w="536575"/>
                <a:gridCol w="533400"/>
                <a:gridCol w="538162"/>
                <a:gridCol w="536575"/>
                <a:gridCol w="533400"/>
              </a:tblGrid>
              <a:tr h="1428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9900"/>
                          </a:solidFill>
                          <a:effectLst/>
                          <a:latin typeface="Verdana" pitchFamily="34" charset="0"/>
                        </a:rPr>
                        <a:t>P</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t</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h</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i</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c</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r</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y</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o</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y</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24</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K</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2349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C</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V</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X</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A</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I</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V</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W</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P</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o</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c</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19</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4</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K</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19</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C</a:t>
                      </a: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U</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B</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J</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W</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Date Placeholder 9"/>
          <p:cNvSpPr>
            <a:spLocks noGrp="1"/>
          </p:cNvSpPr>
          <p:nvPr>
            <p:ph type="dt" sz="half" idx="10"/>
          </p:nvPr>
        </p:nvSpPr>
        <p:spPr/>
        <p:txBody>
          <a:bodyPr/>
          <a:lstStyle/>
          <a:p>
            <a:fld id="{82097AF3-70A5-4F9F-A6EA-2ABAFF0216DF}" type="datetime1">
              <a:rPr lang="en-US" smtClean="0"/>
              <a:pPr/>
              <a:t>2/18/2013</a:t>
            </a:fld>
            <a:endParaRPr lang="en-US"/>
          </a:p>
        </p:txBody>
      </p:sp>
      <p:sp>
        <p:nvSpPr>
          <p:cNvPr id="12" name="Footer Placeholder 11"/>
          <p:cNvSpPr>
            <a:spLocks noGrp="1"/>
          </p:cNvSpPr>
          <p:nvPr>
            <p:ph type="ftr" sz="quarter" idx="11"/>
          </p:nvPr>
        </p:nvSpPr>
        <p:spPr>
          <a:xfrm>
            <a:off x="3124200" y="6477000"/>
            <a:ext cx="5029200" cy="228600"/>
          </a:xfrm>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1" name="Slide Number Placeholder 10"/>
          <p:cNvSpPr>
            <a:spLocks noGrp="1"/>
          </p:cNvSpPr>
          <p:nvPr>
            <p:ph type="sldNum" sz="quarter" idx="12"/>
          </p:nvPr>
        </p:nvSpPr>
        <p:spPr/>
        <p:txBody>
          <a:bodyPr/>
          <a:lstStyle/>
          <a:p>
            <a:fld id="{C2A25FD4-BCB1-4D0D-8A21-C6304AF782F1}" type="slidenum">
              <a:rPr lang="en-US" smtClean="0"/>
              <a:pPr/>
              <a:t>22</a:t>
            </a:fld>
            <a:endParaRPr lang="en-US" dirty="0"/>
          </a:p>
        </p:txBody>
      </p:sp>
      <p:sp>
        <p:nvSpPr>
          <p:cNvPr id="1236" name="Text Box 15"/>
          <p:cNvSpPr txBox="1">
            <a:spLocks noChangeArrowheads="1"/>
          </p:cNvSpPr>
          <p:nvPr/>
        </p:nvSpPr>
        <p:spPr bwMode="auto">
          <a:xfrm>
            <a:off x="533400" y="1600200"/>
            <a:ext cx="7571303" cy="1015663"/>
          </a:xfrm>
          <a:prstGeom prst="rect">
            <a:avLst/>
          </a:prstGeom>
          <a:noFill/>
          <a:ln w="12700" cap="sq">
            <a:noFill/>
            <a:miter lim="800000"/>
            <a:headEnd type="none" w="sm" len="sm"/>
            <a:tailEnd type="none" w="sm" len="sm"/>
          </a:ln>
        </p:spPr>
        <p:txBody>
          <a:bodyPr wrap="none">
            <a:spAutoFit/>
          </a:bodyPr>
          <a:lstStyle/>
          <a:p>
            <a:r>
              <a:rPr lang="en-US" b="1" dirty="0">
                <a:latin typeface="Arial" charset="0"/>
              </a:rPr>
              <a:t>Suppose key length (m)=6</a:t>
            </a:r>
          </a:p>
          <a:p>
            <a:r>
              <a:rPr lang="en-US" b="1" dirty="0">
                <a:latin typeface="Arial" charset="0"/>
              </a:rPr>
              <a:t>	Key word (K)  = C I P H E R = (2,8,15,7,4,17)</a:t>
            </a:r>
          </a:p>
          <a:p>
            <a:r>
              <a:rPr lang="en-US" b="1" dirty="0">
                <a:latin typeface="Arial" charset="0"/>
              </a:rPr>
              <a:t>	Plaintext (P)  = </a:t>
            </a:r>
            <a:r>
              <a:rPr lang="en-US" sz="2400" b="1" dirty="0" smtClean="0">
                <a:latin typeface="Arial" charset="0"/>
              </a:rPr>
              <a:t>this crypto system is not secure</a:t>
            </a:r>
            <a:r>
              <a:rPr lang="en-US" sz="2400" dirty="0">
                <a:latin typeface="Arial" charset="0"/>
              </a:rPr>
              <a:t>	</a:t>
            </a:r>
          </a:p>
        </p:txBody>
      </p:sp>
      <p:sp>
        <p:nvSpPr>
          <p:cNvPr id="1238" name="Rectangle 1142"/>
          <p:cNvSpPr>
            <a:spLocks noChangeArrowheads="1"/>
          </p:cNvSpPr>
          <p:nvPr/>
        </p:nvSpPr>
        <p:spPr bwMode="auto">
          <a:xfrm>
            <a:off x="1371600" y="5791200"/>
            <a:ext cx="6701771" cy="461665"/>
          </a:xfrm>
          <a:prstGeom prst="rect">
            <a:avLst/>
          </a:prstGeom>
          <a:noFill/>
          <a:ln w="12700" cap="sq">
            <a:noFill/>
            <a:miter lim="800000"/>
            <a:headEnd type="none" w="sm" len="sm"/>
            <a:tailEnd type="none" w="sm" len="sm"/>
          </a:ln>
        </p:spPr>
        <p:txBody>
          <a:bodyPr wrap="none">
            <a:spAutoFit/>
          </a:bodyPr>
          <a:lstStyle/>
          <a:p>
            <a:r>
              <a:rPr lang="en-US" b="1" dirty="0" err="1">
                <a:solidFill>
                  <a:srgbClr val="FF3300"/>
                </a:solidFill>
              </a:rPr>
              <a:t>Ciphertext</a:t>
            </a:r>
            <a:r>
              <a:rPr lang="en-US" b="1" dirty="0">
                <a:solidFill>
                  <a:srgbClr val="FF3300"/>
                </a:solidFill>
              </a:rPr>
              <a:t> (C)  = </a:t>
            </a:r>
            <a:r>
              <a:rPr lang="en-US" sz="2400" b="1" dirty="0">
                <a:solidFill>
                  <a:srgbClr val="FF3300"/>
                </a:solidFill>
              </a:rPr>
              <a:t>VPXZGIAXIVWPUBTTMJPWIZITWZI</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r>
              <a:rPr lang="en-US" dirty="0" smtClean="0"/>
              <a:t>The </a:t>
            </a:r>
            <a:r>
              <a:rPr lang="en-US" dirty="0" err="1" smtClean="0"/>
              <a:t>Vigenère</a:t>
            </a:r>
            <a:r>
              <a:rPr lang="en-US" dirty="0" smtClean="0"/>
              <a:t> Cipher makes use of a keyword of length m. The number of possible key words of length m is 26m. e.g. Take m=5, the key space has size 265=1.1 x 107, an exhaustive key search would require long time</a:t>
            </a:r>
          </a:p>
          <a:p>
            <a:endParaRPr lang="en-US" dirty="0" smtClean="0"/>
          </a:p>
          <a:p>
            <a:r>
              <a:rPr lang="en-US" dirty="0" smtClean="0"/>
              <a:t>So,</a:t>
            </a:r>
          </a:p>
          <a:p>
            <a:pPr lvl="1"/>
            <a:r>
              <a:rPr lang="en-US" dirty="0" smtClean="0"/>
              <a:t>	First step: determine the key length=m, </a:t>
            </a:r>
          </a:p>
          <a:p>
            <a:pPr lvl="1"/>
            <a:r>
              <a:rPr lang="en-US" dirty="0" smtClean="0"/>
              <a:t>     Second step: determine the key (word) itself</a:t>
            </a:r>
          </a:p>
          <a:p>
            <a:pPr lvl="1"/>
            <a:r>
              <a:rPr lang="en-US" dirty="0" smtClean="0"/>
              <a:t>    After that decryption of the message is easy.</a:t>
            </a:r>
          </a:p>
          <a:p>
            <a:endParaRPr lang="en-US" dirty="0" smtClean="0"/>
          </a:p>
        </p:txBody>
      </p:sp>
      <p:sp>
        <p:nvSpPr>
          <p:cNvPr id="4" name="Date Placeholder 3"/>
          <p:cNvSpPr>
            <a:spLocks noGrp="1"/>
          </p:cNvSpPr>
          <p:nvPr>
            <p:ph type="dt" sz="half" idx="10"/>
          </p:nvPr>
        </p:nvSpPr>
        <p:spPr/>
        <p:txBody>
          <a:bodyPr/>
          <a:lstStyle/>
          <a:p>
            <a:fld id="{3CDDB3D4-05EA-4E45-A9F8-455722A1284F}" type="datetime1">
              <a:rPr lang="en-US" smtClean="0"/>
              <a:pPr/>
              <a:t>2/18/2013</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23</a:t>
            </a:fld>
            <a:endParaRPr lang="en-GB"/>
          </a:p>
        </p:txBody>
      </p:sp>
      <p:sp>
        <p:nvSpPr>
          <p:cNvPr id="6" name="Footer Placeholder 5"/>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38914" name="Rectangle 2"/>
          <p:cNvSpPr>
            <a:spLocks noGrp="1" noChangeArrowheads="1"/>
          </p:cNvSpPr>
          <p:nvPr>
            <p:ph type="title"/>
          </p:nvPr>
        </p:nvSpPr>
        <p:spPr/>
        <p:txBody>
          <a:bodyPr>
            <a:normAutofit fontScale="90000"/>
          </a:bodyPr>
          <a:lstStyle/>
          <a:p>
            <a:r>
              <a:rPr lang="en-US" smtClean="0"/>
              <a:t>Cryptanalysis of the Vigenère Cipher</a:t>
            </a:r>
            <a:endParaRPr lang="ru-RU"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idx="1"/>
          </p:nvPr>
        </p:nvSpPr>
        <p:spPr/>
        <p:txBody>
          <a:bodyPr/>
          <a:lstStyle/>
          <a:p>
            <a:r>
              <a:rPr lang="en-US" dirty="0" smtClean="0"/>
              <a:t>There are two techniques that can be employed to determine key length.</a:t>
            </a:r>
          </a:p>
          <a:p>
            <a:pPr lvl="1"/>
            <a:r>
              <a:rPr lang="en-US" dirty="0" err="1" smtClean="0"/>
              <a:t>Kasiski</a:t>
            </a:r>
            <a:r>
              <a:rPr lang="en-US" dirty="0" smtClean="0"/>
              <a:t> test </a:t>
            </a:r>
          </a:p>
          <a:p>
            <a:pPr lvl="1"/>
            <a:r>
              <a:rPr lang="en-US" dirty="0" smtClean="0"/>
              <a:t>Index of coincidence.</a:t>
            </a:r>
            <a:endParaRPr lang="ru-RU" dirty="0" smtClean="0"/>
          </a:p>
        </p:txBody>
      </p:sp>
      <p:sp>
        <p:nvSpPr>
          <p:cNvPr id="39938" name="Rectangle 2"/>
          <p:cNvSpPr>
            <a:spLocks noGrp="1" noChangeArrowheads="1"/>
          </p:cNvSpPr>
          <p:nvPr>
            <p:ph type="title"/>
          </p:nvPr>
        </p:nvSpPr>
        <p:spPr/>
        <p:txBody>
          <a:bodyPr/>
          <a:lstStyle/>
          <a:p>
            <a:r>
              <a:rPr lang="en-US" smtClean="0"/>
              <a:t>Cryptanalysis of the Vigenère Cipher</a:t>
            </a:r>
            <a:endParaRPr lang="ru-RU" dirty="0" smtClean="0"/>
          </a:p>
        </p:txBody>
      </p:sp>
      <p:sp>
        <p:nvSpPr>
          <p:cNvPr id="4" name="Date Placeholder 3"/>
          <p:cNvSpPr>
            <a:spLocks noGrp="1"/>
          </p:cNvSpPr>
          <p:nvPr>
            <p:ph type="dt" sz="half" idx="10"/>
          </p:nvPr>
        </p:nvSpPr>
        <p:spPr/>
        <p:txBody>
          <a:bodyPr/>
          <a:lstStyle/>
          <a:p>
            <a:fld id="{2A946BDB-5EBB-4AD0-866F-8F8662DBE11D}" type="datetime1">
              <a:rPr lang="en-US" smtClean="0"/>
              <a:pPr/>
              <a:t>2/18/2013</a:t>
            </a:fld>
            <a:endParaRPr lang="en-GB"/>
          </a:p>
        </p:txBody>
      </p:sp>
      <p:sp>
        <p:nvSpPr>
          <p:cNvPr id="6" name="Footer Placeholder 5"/>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5" name="Slide Number Placeholder 4"/>
          <p:cNvSpPr>
            <a:spLocks noGrp="1"/>
          </p:cNvSpPr>
          <p:nvPr>
            <p:ph type="sldNum" sz="quarter" idx="12"/>
          </p:nvPr>
        </p:nvSpPr>
        <p:spPr/>
        <p:txBody>
          <a:bodyPr/>
          <a:lstStyle/>
          <a:p>
            <a:fld id="{255E8DB8-DCBF-4A68-BA4D-52342D237505}" type="slidenum">
              <a:rPr lang="en-GB" smtClean="0"/>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normAutofit fontScale="92500" lnSpcReduction="10000"/>
          </a:bodyPr>
          <a:lstStyle/>
          <a:p>
            <a:r>
              <a:rPr lang="en-US" smtClean="0"/>
              <a:t>The Kasiski test was introduced in 1863 by a Prussian military officer Friedrich Kasiski</a:t>
            </a:r>
          </a:p>
          <a:p>
            <a:r>
              <a:rPr lang="en-US" smtClean="0"/>
              <a:t> </a:t>
            </a:r>
          </a:p>
          <a:p>
            <a:r>
              <a:rPr lang="en-US" smtClean="0"/>
              <a:t>The method is based on the observation that two identical segments of plaintext will be encrypted to the same ciphertext as long as they are </a:t>
            </a:r>
            <a:r>
              <a:rPr lang="el-GR" smtClean="0"/>
              <a:t>δ</a:t>
            </a:r>
            <a:r>
              <a:rPr lang="en-US" smtClean="0"/>
              <a:t> positions apart (</a:t>
            </a:r>
            <a:r>
              <a:rPr lang="el-GR" smtClean="0"/>
              <a:t>δ</a:t>
            </a:r>
            <a:r>
              <a:rPr lang="en-US" smtClean="0"/>
              <a:t> ≡ 0 (mod m)).</a:t>
            </a:r>
          </a:p>
          <a:p>
            <a:endParaRPr lang="en-US" smtClean="0"/>
          </a:p>
          <a:p>
            <a:r>
              <a:rPr lang="en-US" smtClean="0"/>
              <a:t>Our goal is to find several identical pieces of text, each of length at least three, and record the distance between their starting position. m divides all of the distances </a:t>
            </a:r>
            <a:r>
              <a:rPr lang="el-GR" smtClean="0"/>
              <a:t>δ</a:t>
            </a:r>
            <a:r>
              <a:rPr lang="en-US" smtClean="0"/>
              <a:t>1, </a:t>
            </a:r>
            <a:r>
              <a:rPr lang="el-GR" smtClean="0"/>
              <a:t>δ</a:t>
            </a:r>
            <a:r>
              <a:rPr lang="en-US" smtClean="0"/>
              <a:t>2, …, </a:t>
            </a:r>
            <a:r>
              <a:rPr lang="el-GR" smtClean="0"/>
              <a:t>δ</a:t>
            </a:r>
            <a:r>
              <a:rPr lang="en-US" smtClean="0"/>
              <a:t>n. Hence m be the greatest common divisor of the </a:t>
            </a:r>
            <a:r>
              <a:rPr lang="el-GR" smtClean="0"/>
              <a:t>δ</a:t>
            </a:r>
            <a:r>
              <a:rPr lang="en-US" smtClean="0"/>
              <a:t>i’s.</a:t>
            </a:r>
          </a:p>
          <a:p>
            <a:endParaRPr lang="en-US" smtClean="0"/>
          </a:p>
        </p:txBody>
      </p:sp>
      <p:sp>
        <p:nvSpPr>
          <p:cNvPr id="4" name="Date Placeholder 3"/>
          <p:cNvSpPr>
            <a:spLocks noGrp="1"/>
          </p:cNvSpPr>
          <p:nvPr>
            <p:ph type="dt" sz="half" idx="10"/>
          </p:nvPr>
        </p:nvSpPr>
        <p:spPr/>
        <p:txBody>
          <a:bodyPr/>
          <a:lstStyle/>
          <a:p>
            <a:fld id="{F3D67941-F98E-4556-B1DA-3DFC60761E71}" type="datetime1">
              <a:rPr lang="en-US" smtClean="0"/>
              <a:pPr/>
              <a:t>2/18/2013</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25</a:t>
            </a:fld>
            <a:endParaRPr lang="en-GB"/>
          </a:p>
        </p:txBody>
      </p:sp>
      <p:sp>
        <p:nvSpPr>
          <p:cNvPr id="6" name="Footer Placeholder 5"/>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7" name="Title 16"/>
          <p:cNvSpPr>
            <a:spLocks noGrp="1"/>
          </p:cNvSpPr>
          <p:nvPr>
            <p:ph type="title"/>
          </p:nvPr>
        </p:nvSpPr>
        <p:spPr/>
        <p:txBody>
          <a:bodyPr/>
          <a:lstStyle/>
          <a:p>
            <a:r>
              <a:rPr lang="en-US" dirty="0" err="1" smtClean="0"/>
              <a:t>Kasiski</a:t>
            </a:r>
            <a:r>
              <a:rPr lang="en-US" dirty="0" smtClean="0"/>
              <a:t> Test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smtClean="0"/>
          </a:p>
          <a:p>
            <a:endParaRPr lang="en-US" sz="2400" dirty="0" smtClean="0"/>
          </a:p>
          <a:p>
            <a:r>
              <a:rPr lang="en-US" sz="2400" dirty="0" smtClean="0"/>
              <a:t>CHREEVOAHMAERATBIAXXWTNXBEEOPHBSBQMQEQERBWRVXUOAKXAOSXXWEAHBWGJMMQMNKGRFVGXWTRZXWIAKLXFPSKAUTEMNDCMGTSXMXBTUIADNGMGPSRELXNJELXVRVPRTULHDNQWTWDTYGBPHXTFALJHASVBFXNGLLCHRZBWELEKMSJIKNBHWRJGNMGJSGLXFEYPHAGNRBIEQJTAMRVLCRREMNDGLXRRIMGNSNRWCHRQHAEYEVTAQEBBIPEEWEVKAKOEWADREMXMTBHHCHRTKDNVRZCHRCLQOHP</a:t>
            </a:r>
            <a:r>
              <a:rPr lang="en-US" dirty="0" smtClean="0"/>
              <a:t> WQAIIWXNRMGWOIIFKEE</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26</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smtClean="0"/>
              <a:t>Example 1: Vigenere Cipher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t>The </a:t>
            </a:r>
            <a:r>
              <a:rPr lang="en-US" sz="2400" dirty="0" err="1" smtClean="0"/>
              <a:t>ciphertext</a:t>
            </a:r>
            <a:r>
              <a:rPr lang="en-US" sz="2400" dirty="0" smtClean="0"/>
              <a:t> string </a:t>
            </a:r>
            <a:r>
              <a:rPr lang="en-US" sz="2400" i="1" dirty="0" smtClean="0"/>
              <a:t>CHR</a:t>
            </a:r>
            <a:r>
              <a:rPr lang="en-US" sz="2400" dirty="0" smtClean="0"/>
              <a:t> occurs in five places in the </a:t>
            </a:r>
            <a:r>
              <a:rPr lang="en-US" sz="2400" dirty="0" err="1" smtClean="0"/>
              <a:t>ciphertext</a:t>
            </a:r>
            <a:r>
              <a:rPr lang="en-US" sz="2400" dirty="0" smtClean="0"/>
              <a:t>, beginning at positions 1, 166, 236, 276 and 286. The distances from the first occurrence to the other three occurrences are (respectively) 165, 235, 275 and 285. The </a:t>
            </a:r>
            <a:r>
              <a:rPr lang="en-US" sz="2400" dirty="0" err="1" smtClean="0"/>
              <a:t>gcd</a:t>
            </a:r>
            <a:r>
              <a:rPr lang="en-US" sz="2400" dirty="0" smtClean="0"/>
              <a:t> of these four integers is 5, so that is very likely the keyword length. </a:t>
            </a:r>
          </a:p>
          <a:p>
            <a:endParaRPr lang="en-US" sz="2400" b="1" dirty="0" smtClean="0">
              <a:solidFill>
                <a:srgbClr val="FF0000"/>
              </a:solidFill>
            </a:endParaRPr>
          </a:p>
          <a:p>
            <a:r>
              <a:rPr lang="en-US" sz="2400" b="1" dirty="0" smtClean="0">
                <a:solidFill>
                  <a:srgbClr val="FF0000"/>
                </a:solidFill>
              </a:rPr>
              <a:t>CHR</a:t>
            </a:r>
            <a:r>
              <a:rPr lang="en-US" sz="2400" b="1" dirty="0" smtClean="0"/>
              <a:t>EEVOAHMAERATBIAXXWTNXBEEOPHBSBQMQEQERBWRVXUOAKXAOSXXWEAHBWGJMMQMNKGRFVGXWTRZXWIAKLXFPSKAUTEMNDCMGTSXMXBTUIADNGMGPSRELXNJELXVRVPRTULHDNQWTWDTYGBPHXTFALJHASVBFXNGLL</a:t>
            </a:r>
            <a:r>
              <a:rPr lang="en-US" sz="2400" b="1" dirty="0" smtClean="0">
                <a:solidFill>
                  <a:srgbClr val="FF0000"/>
                </a:solidFill>
              </a:rPr>
              <a:t>CHR</a:t>
            </a:r>
            <a:r>
              <a:rPr lang="en-US" sz="2400" b="1" dirty="0" smtClean="0"/>
              <a:t>ZBWELEKMSJIKNBHWRJGNMGJSGLXFEYPHAGNRBIEQJTAMRVLCRREMNDGLXRRIMGNSNRW</a:t>
            </a:r>
            <a:r>
              <a:rPr lang="en-US" sz="2400" b="1" dirty="0" smtClean="0">
                <a:solidFill>
                  <a:srgbClr val="FF0000"/>
                </a:solidFill>
              </a:rPr>
              <a:t>CHR</a:t>
            </a:r>
            <a:r>
              <a:rPr lang="en-US" sz="2400" b="1" dirty="0" smtClean="0"/>
              <a:t>QHAEYEVTAQEBBIPEEWEVKAKOEWADREMXMTBHH</a:t>
            </a:r>
            <a:r>
              <a:rPr lang="en-US" sz="2400" b="1" dirty="0" smtClean="0">
                <a:solidFill>
                  <a:srgbClr val="FF0000"/>
                </a:solidFill>
              </a:rPr>
              <a:t>CHR</a:t>
            </a:r>
            <a:r>
              <a:rPr lang="en-US" sz="2400" b="1" dirty="0" smtClean="0"/>
              <a:t>TKDNVRZ</a:t>
            </a:r>
            <a:r>
              <a:rPr lang="en-US" sz="2400" b="1" dirty="0" smtClean="0">
                <a:solidFill>
                  <a:srgbClr val="FF0000"/>
                </a:solidFill>
              </a:rPr>
              <a:t>CHR</a:t>
            </a:r>
            <a:r>
              <a:rPr lang="en-US" sz="2400" b="1" dirty="0" smtClean="0"/>
              <a:t>CLQOHP WQAIIWXNRMGWOIIFKEE</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27</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dirty="0" smtClean="0"/>
              <a:t>Example 1: </a:t>
            </a:r>
            <a:r>
              <a:rPr lang="en-US" dirty="0" err="1" smtClean="0"/>
              <a:t>Vigenere</a:t>
            </a:r>
            <a:r>
              <a:rPr lang="en-US" dirty="0" smtClean="0"/>
              <a:t> Cipher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Ic</a:t>
            </a:r>
            <a:r>
              <a:rPr lang="en-GB" dirty="0" smtClean="0"/>
              <a:t> has a number of properties that are useful to cryptanalysis:</a:t>
            </a:r>
          </a:p>
          <a:p>
            <a:pPr lvl="1"/>
            <a:endParaRPr lang="en-GB" dirty="0" smtClean="0"/>
          </a:p>
          <a:p>
            <a:pPr lvl="1"/>
            <a:r>
              <a:rPr lang="en-GB" dirty="0" smtClean="0"/>
              <a:t>It can help identify the language of plaintext</a:t>
            </a:r>
          </a:p>
          <a:p>
            <a:pPr lvl="1"/>
            <a:r>
              <a:rPr lang="en-GB" dirty="0" smtClean="0"/>
              <a:t>It can help determine the key length of a repeated-key cipher</a:t>
            </a:r>
            <a:endParaRPr lang="en-US" dirty="0" smtClean="0"/>
          </a:p>
          <a:p>
            <a:pPr lvl="1"/>
            <a:r>
              <a:rPr lang="en-GB" dirty="0" smtClean="0"/>
              <a:t>It can help decide whether two </a:t>
            </a:r>
            <a:r>
              <a:rPr lang="en-GB" dirty="0" err="1" smtClean="0"/>
              <a:t>ciphertexts</a:t>
            </a:r>
            <a:r>
              <a:rPr lang="en-GB" dirty="0" smtClean="0"/>
              <a:t> were encrypted using the same key</a:t>
            </a:r>
          </a:p>
          <a:p>
            <a:endParaRPr lang="en-US" dirty="0" smtClean="0"/>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28</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1" name="Title 10"/>
          <p:cNvSpPr>
            <a:spLocks noGrp="1"/>
          </p:cNvSpPr>
          <p:nvPr>
            <p:ph type="title"/>
          </p:nvPr>
        </p:nvSpPr>
        <p:spPr/>
        <p:txBody>
          <a:bodyPr/>
          <a:lstStyle/>
          <a:p>
            <a:r>
              <a:rPr lang="en-US" dirty="0" smtClean="0">
                <a:solidFill>
                  <a:srgbClr val="FF9900"/>
                </a:solidFill>
              </a:rPr>
              <a:t>Index of Coincidence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228601" y="152400"/>
            <a:ext cx="7620000" cy="884238"/>
          </a:xfrm>
        </p:spPr>
        <p:txBody>
          <a:bodyPr/>
          <a:lstStyle/>
          <a:p>
            <a:r>
              <a:rPr lang="en-US" dirty="0" smtClean="0">
                <a:solidFill>
                  <a:srgbClr val="FF9900"/>
                </a:solidFill>
              </a:rPr>
              <a:t>Index of Coincidence</a:t>
            </a:r>
            <a:endParaRPr lang="ru-RU" dirty="0" smtClean="0">
              <a:solidFill>
                <a:srgbClr val="FF9900"/>
              </a:solidFill>
            </a:endParaRPr>
          </a:p>
        </p:txBody>
      </p:sp>
      <p:sp>
        <p:nvSpPr>
          <p:cNvPr id="2055" name="Rectangle 3"/>
          <p:cNvSpPr>
            <a:spLocks noGrp="1" noChangeArrowheads="1"/>
          </p:cNvSpPr>
          <p:nvPr>
            <p:ph type="body" sz="half" idx="1"/>
          </p:nvPr>
        </p:nvSpPr>
        <p:spPr>
          <a:xfrm>
            <a:off x="457200" y="1600200"/>
            <a:ext cx="8229600" cy="4456113"/>
          </a:xfrm>
        </p:spPr>
        <p:txBody>
          <a:bodyPr/>
          <a:lstStyle/>
          <a:p>
            <a:pPr eaLnBrk="1" hangingPunct="1"/>
            <a:r>
              <a:rPr lang="en-US" sz="1800" dirty="0" smtClean="0">
                <a:latin typeface="Franklin Gothic Medium" pitchFamily="34" charset="0"/>
              </a:rPr>
              <a:t>The index of coincidence is defined as follows:</a:t>
            </a: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lnSpc>
                <a:spcPct val="140000"/>
              </a:lnSpc>
            </a:pPr>
            <a:endParaRPr lang="en-US" sz="1800" dirty="0" smtClean="0">
              <a:latin typeface="Franklin Gothic Medium" pitchFamily="34" charset="0"/>
            </a:endParaRPr>
          </a:p>
          <a:p>
            <a:pPr eaLnBrk="1" hangingPunct="1">
              <a:lnSpc>
                <a:spcPct val="140000"/>
              </a:lnSpc>
            </a:pPr>
            <a:r>
              <a:rPr lang="en-US" sz="1800" dirty="0" smtClean="0">
                <a:latin typeface="Franklin Gothic Medium" pitchFamily="34" charset="0"/>
              </a:rPr>
              <a:t>If we denote the frequencies of </a:t>
            </a:r>
            <a:r>
              <a:rPr lang="en-US" sz="1800" i="1" dirty="0" smtClean="0">
                <a:latin typeface="Franklin Gothic Medium" pitchFamily="34" charset="0"/>
              </a:rPr>
              <a:t>A</a:t>
            </a:r>
            <a:r>
              <a:rPr lang="en-US" sz="1800" dirty="0" smtClean="0">
                <a:latin typeface="Franklin Gothic Medium" pitchFamily="34" charset="0"/>
              </a:rPr>
              <a:t>, </a:t>
            </a:r>
            <a:r>
              <a:rPr lang="en-US" sz="1800" i="1" dirty="0" smtClean="0">
                <a:latin typeface="Franklin Gothic Medium" pitchFamily="34" charset="0"/>
              </a:rPr>
              <a:t>B</a:t>
            </a:r>
            <a:r>
              <a:rPr lang="en-US" sz="1800" dirty="0" smtClean="0">
                <a:latin typeface="Franklin Gothic Medium" pitchFamily="34" charset="0"/>
              </a:rPr>
              <a:t>, </a:t>
            </a:r>
            <a:r>
              <a:rPr lang="en-US" sz="1800" i="1" dirty="0" smtClean="0">
                <a:latin typeface="Franklin Gothic Medium" pitchFamily="34" charset="0"/>
              </a:rPr>
              <a:t>C</a:t>
            </a:r>
            <a:r>
              <a:rPr lang="en-US" sz="1800" dirty="0" smtClean="0">
                <a:latin typeface="Franklin Gothic Medium" pitchFamily="34" charset="0"/>
              </a:rPr>
              <a:t>, …, </a:t>
            </a:r>
            <a:r>
              <a:rPr lang="en-US" sz="1800" i="1" dirty="0" smtClean="0">
                <a:latin typeface="Franklin Gothic Medium" pitchFamily="34" charset="0"/>
              </a:rPr>
              <a:t>Z</a:t>
            </a:r>
            <a:r>
              <a:rPr lang="en-US" sz="1800" dirty="0" smtClean="0">
                <a:latin typeface="Franklin Gothic Medium" pitchFamily="34" charset="0"/>
              </a:rPr>
              <a:t> in </a:t>
            </a:r>
            <a:r>
              <a:rPr lang="en-US" sz="1800" i="1" dirty="0" smtClean="0">
                <a:latin typeface="Franklin Gothic Medium" pitchFamily="34" charset="0"/>
              </a:rPr>
              <a:t>x</a:t>
            </a:r>
            <a:r>
              <a:rPr lang="en-US" sz="1800" dirty="0" smtClean="0">
                <a:latin typeface="Franklin Gothic Medium" pitchFamily="34" charset="0"/>
              </a:rPr>
              <a:t> by </a:t>
            </a:r>
            <a:r>
              <a:rPr lang="en-US" sz="1800" i="1" dirty="0" smtClean="0">
                <a:latin typeface="Franklin Gothic Medium" pitchFamily="34" charset="0"/>
              </a:rPr>
              <a:t>f</a:t>
            </a:r>
            <a:r>
              <a:rPr lang="en-US" sz="1800" baseline="-22000" dirty="0" smtClean="0">
                <a:latin typeface="Franklin Gothic Medium" pitchFamily="34" charset="0"/>
              </a:rPr>
              <a:t>1</a:t>
            </a:r>
            <a:r>
              <a:rPr lang="en-US" sz="1800" dirty="0" smtClean="0">
                <a:latin typeface="Franklin Gothic Medium" pitchFamily="34" charset="0"/>
              </a:rPr>
              <a:t>, </a:t>
            </a:r>
            <a:r>
              <a:rPr lang="en-US" sz="1800" i="1" dirty="0" smtClean="0">
                <a:latin typeface="Franklin Gothic Medium" pitchFamily="34" charset="0"/>
              </a:rPr>
              <a:t>f</a:t>
            </a:r>
            <a:r>
              <a:rPr lang="en-US" sz="1800" baseline="-22000" dirty="0" smtClean="0">
                <a:latin typeface="Franklin Gothic Medium" pitchFamily="34" charset="0"/>
              </a:rPr>
              <a:t>2</a:t>
            </a:r>
            <a:r>
              <a:rPr lang="en-US" sz="1800" dirty="0" smtClean="0">
                <a:latin typeface="Franklin Gothic Medium" pitchFamily="34" charset="0"/>
              </a:rPr>
              <a:t>, </a:t>
            </a:r>
            <a:r>
              <a:rPr lang="en-US" sz="1800" i="1" dirty="0" smtClean="0">
                <a:latin typeface="Franklin Gothic Medium" pitchFamily="34" charset="0"/>
              </a:rPr>
              <a:t>f</a:t>
            </a:r>
            <a:r>
              <a:rPr lang="en-US" sz="1800" baseline="-22000" dirty="0" smtClean="0">
                <a:latin typeface="Franklin Gothic Medium" pitchFamily="34" charset="0"/>
              </a:rPr>
              <a:t>3</a:t>
            </a:r>
            <a:r>
              <a:rPr lang="en-US" sz="1800" dirty="0" smtClean="0">
                <a:latin typeface="Franklin Gothic Medium" pitchFamily="34" charset="0"/>
              </a:rPr>
              <a:t>, …, </a:t>
            </a:r>
            <a:r>
              <a:rPr lang="en-US" sz="1800" i="1" dirty="0" smtClean="0">
                <a:latin typeface="Franklin Gothic Medium" pitchFamily="34" charset="0"/>
              </a:rPr>
              <a:t>f</a:t>
            </a:r>
            <a:r>
              <a:rPr lang="en-US" sz="1800" baseline="-22000" dirty="0" smtClean="0">
                <a:latin typeface="Franklin Gothic Medium" pitchFamily="34" charset="0"/>
              </a:rPr>
              <a:t>25</a:t>
            </a:r>
            <a:r>
              <a:rPr lang="en-US" sz="1800" dirty="0" smtClean="0">
                <a:latin typeface="Franklin Gothic Medium" pitchFamily="34" charset="0"/>
              </a:rPr>
              <a:t>. We can choose two elements of </a:t>
            </a:r>
            <a:r>
              <a:rPr lang="en-US" sz="1800" i="1" dirty="0" smtClean="0">
                <a:latin typeface="Franklin Gothic Medium" pitchFamily="34" charset="0"/>
              </a:rPr>
              <a:t>x</a:t>
            </a:r>
            <a:r>
              <a:rPr lang="en-US" sz="1800" dirty="0" smtClean="0">
                <a:latin typeface="Franklin Gothic Medium" pitchFamily="34" charset="0"/>
              </a:rPr>
              <a:t> in      ways. There are      ways of choosing two same elements. Hence, we have the formula</a:t>
            </a:r>
            <a:endParaRPr lang="ru-RU" sz="1800" dirty="0" smtClean="0">
              <a:latin typeface="Franklin Gothic Medium" pitchFamily="34" charset="0"/>
            </a:endParaRPr>
          </a:p>
        </p:txBody>
      </p:sp>
      <p:graphicFrame>
        <p:nvGraphicFramePr>
          <p:cNvPr id="2050" name="Object 4"/>
          <p:cNvGraphicFramePr>
            <a:graphicFrameLocks noChangeAspect="1"/>
          </p:cNvGraphicFramePr>
          <p:nvPr>
            <p:ph sz="quarter" idx="2"/>
          </p:nvPr>
        </p:nvGraphicFramePr>
        <p:xfrm>
          <a:off x="2035175" y="2209800"/>
          <a:ext cx="4691063" cy="1220788"/>
        </p:xfrm>
        <a:graphic>
          <a:graphicData uri="http://schemas.openxmlformats.org/presentationml/2006/ole">
            <p:oleObj spid="_x0000_s245762" name="Equation" r:id="rId4" imgW="3416040" imgH="888840" progId="">
              <p:embed/>
            </p:oleObj>
          </a:graphicData>
        </a:graphic>
      </p:graphicFrame>
      <p:graphicFrame>
        <p:nvGraphicFramePr>
          <p:cNvPr id="2051" name="Object 5"/>
          <p:cNvGraphicFramePr>
            <a:graphicFrameLocks noChangeAspect="1"/>
          </p:cNvGraphicFramePr>
          <p:nvPr>
            <p:ph sz="quarter" idx="3"/>
          </p:nvPr>
        </p:nvGraphicFramePr>
        <p:xfrm>
          <a:off x="3695700" y="4060825"/>
          <a:ext cx="265113" cy="434975"/>
        </p:xfrm>
        <a:graphic>
          <a:graphicData uri="http://schemas.openxmlformats.org/presentationml/2006/ole">
            <p:oleObj spid="_x0000_s245763" name="Equation" r:id="rId5" imgW="279360" imgH="457200" progId="">
              <p:embed/>
            </p:oleObj>
          </a:graphicData>
        </a:graphic>
      </p:graphicFrame>
      <p:graphicFrame>
        <p:nvGraphicFramePr>
          <p:cNvPr id="2052" name="Object 6"/>
          <p:cNvGraphicFramePr>
            <a:graphicFrameLocks noChangeAspect="1"/>
          </p:cNvGraphicFramePr>
          <p:nvPr/>
        </p:nvGraphicFramePr>
        <p:xfrm>
          <a:off x="5499100" y="4114800"/>
          <a:ext cx="306388" cy="503238"/>
        </p:xfrm>
        <a:graphic>
          <a:graphicData uri="http://schemas.openxmlformats.org/presentationml/2006/ole">
            <p:oleObj spid="_x0000_s245764" name="Equation" r:id="rId6" imgW="279360" imgH="457200" progId="">
              <p:embed/>
            </p:oleObj>
          </a:graphicData>
        </a:graphic>
      </p:graphicFrame>
      <p:graphicFrame>
        <p:nvGraphicFramePr>
          <p:cNvPr id="2053" name="Object 7"/>
          <p:cNvGraphicFramePr>
            <a:graphicFrameLocks noChangeAspect="1"/>
          </p:cNvGraphicFramePr>
          <p:nvPr/>
        </p:nvGraphicFramePr>
        <p:xfrm>
          <a:off x="2819400" y="5181600"/>
          <a:ext cx="2801938" cy="1452563"/>
        </p:xfrm>
        <a:graphic>
          <a:graphicData uri="http://schemas.openxmlformats.org/presentationml/2006/ole">
            <p:oleObj spid="_x0000_s245765" name="Equation" r:id="rId7" imgW="1765080" imgH="914400" progId="">
              <p:embed/>
            </p:oleObj>
          </a:graphicData>
        </a:graphic>
      </p:graphicFrame>
      <p:sp>
        <p:nvSpPr>
          <p:cNvPr id="2056" name="Rectangle 8"/>
          <p:cNvSpPr>
            <a:spLocks noChangeArrowheads="1"/>
          </p:cNvSpPr>
          <p:nvPr/>
        </p:nvSpPr>
        <p:spPr bwMode="auto">
          <a:xfrm>
            <a:off x="762000" y="2133600"/>
            <a:ext cx="7162800" cy="13716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2057" name="Rectangle 9"/>
          <p:cNvSpPr>
            <a:spLocks noChangeArrowheads="1"/>
          </p:cNvSpPr>
          <p:nvPr/>
        </p:nvSpPr>
        <p:spPr bwMode="auto">
          <a:xfrm>
            <a:off x="2743200" y="5181600"/>
            <a:ext cx="2971800" cy="14478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10" name="Date Placeholder 9"/>
          <p:cNvSpPr>
            <a:spLocks noGrp="1"/>
          </p:cNvSpPr>
          <p:nvPr>
            <p:ph type="dt" sz="half" idx="10"/>
          </p:nvPr>
        </p:nvSpPr>
        <p:spPr/>
        <p:txBody>
          <a:bodyPr/>
          <a:lstStyle/>
          <a:p>
            <a:pPr>
              <a:defRPr/>
            </a:pPr>
            <a:fld id="{8D00308F-CFA6-4073-BEC8-FE11DDC3C20B}" type="datetime1">
              <a:rPr lang="en-US" smtClean="0"/>
              <a:pPr>
                <a:defRPr/>
              </a:pPr>
              <a:t>2/18/2013</a:t>
            </a:fld>
            <a:endParaRPr lang="en-US"/>
          </a:p>
        </p:txBody>
      </p:sp>
      <p:sp>
        <p:nvSpPr>
          <p:cNvPr id="11" name="Slide Number Placeholder 10"/>
          <p:cNvSpPr>
            <a:spLocks noGrp="1"/>
          </p:cNvSpPr>
          <p:nvPr>
            <p:ph type="sldNum" sz="quarter" idx="12"/>
          </p:nvPr>
        </p:nvSpPr>
        <p:spPr/>
        <p:txBody>
          <a:bodyPr/>
          <a:lstStyle/>
          <a:p>
            <a:pPr>
              <a:defRPr/>
            </a:pPr>
            <a:fld id="{D3FEFA74-3F1F-4FE8-ABC2-93906BFD635C}" type="slidenum">
              <a:rPr lang="en-US" smtClean="0"/>
              <a:pPr>
                <a:defRPr/>
              </a:pPr>
              <a:t>29</a:t>
            </a:fld>
            <a:endParaRPr lang="en-US"/>
          </a:p>
        </p:txBody>
      </p:sp>
      <p:sp>
        <p:nvSpPr>
          <p:cNvPr id="12" name="Footer Placeholder 11"/>
          <p:cNvSpPr>
            <a:spLocks noGrp="1"/>
          </p:cNvSpPr>
          <p:nvPr>
            <p:ph type="ftr" sz="quarter" idx="11"/>
          </p:nvPr>
        </p:nvSpPr>
        <p:spPr>
          <a:xfrm>
            <a:off x="3124200" y="6248400"/>
            <a:ext cx="5105400" cy="457200"/>
          </a:xfrm>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69900" indent="-469900">
              <a:lnSpc>
                <a:spcPct val="90000"/>
              </a:lnSpc>
              <a:spcBef>
                <a:spcPct val="20000"/>
              </a:spcBef>
              <a:buFontTx/>
              <a:buChar char="•"/>
            </a:pPr>
            <a:r>
              <a:rPr lang="en-GB" sz="2400" dirty="0" smtClean="0"/>
              <a:t>If you continue like this, you will eventually obtain a complete decryption of the message and will also have recovered the key (the substitution alphabet)</a:t>
            </a:r>
          </a:p>
          <a:p>
            <a:pPr marL="469900" indent="-469900">
              <a:lnSpc>
                <a:spcPct val="90000"/>
              </a:lnSpc>
              <a:spcBef>
                <a:spcPct val="20000"/>
              </a:spcBef>
              <a:buFontTx/>
              <a:buChar char="•"/>
            </a:pPr>
            <a:endParaRPr lang="en-GB" sz="2400" dirty="0" smtClean="0"/>
          </a:p>
          <a:p>
            <a:pPr marL="469900" indent="-469900">
              <a:lnSpc>
                <a:spcPct val="90000"/>
              </a:lnSpc>
              <a:spcBef>
                <a:spcPct val="20000"/>
              </a:spcBef>
              <a:buFontTx/>
              <a:buChar char="•"/>
            </a:pPr>
            <a:r>
              <a:rPr lang="en-GB" sz="2400" dirty="0" smtClean="0"/>
              <a:t>The substitution alphabet for this example is:</a:t>
            </a:r>
          </a:p>
          <a:p>
            <a:pPr marL="908050" lvl="1" indent="-436563">
              <a:lnSpc>
                <a:spcPct val="90000"/>
              </a:lnSpc>
              <a:buFontTx/>
              <a:buChar char="–"/>
            </a:pPr>
            <a:r>
              <a:rPr lang="en-GB" dirty="0" smtClean="0"/>
              <a:t>p :ABCDEFGHIJKLMNOPQRSTUVWXYZ</a:t>
            </a:r>
          </a:p>
          <a:p>
            <a:pPr marL="908050" lvl="1" indent="-436563">
              <a:lnSpc>
                <a:spcPct val="90000"/>
              </a:lnSpc>
              <a:buFontTx/>
              <a:buChar char="–"/>
            </a:pPr>
            <a:r>
              <a:rPr lang="en-GB" dirty="0" err="1" smtClean="0"/>
              <a:t>F</a:t>
            </a:r>
            <a:r>
              <a:rPr lang="en-GB" baseline="-25000" dirty="0" err="1" smtClean="0"/>
              <a:t>k</a:t>
            </a:r>
            <a:r>
              <a:rPr lang="en-GB" dirty="0" smtClean="0"/>
              <a:t>(p) :RYPTIONABFGHJKLMQSUVWXZDEC</a:t>
            </a:r>
            <a:endParaRPr lang="en-GB" sz="2300" b="1" dirty="0" smtClean="0"/>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err="1" smtClean="0"/>
              <a:t>Ic</a:t>
            </a:r>
            <a:r>
              <a:rPr lang="en-US" dirty="0" smtClean="0"/>
              <a:t>  is computed as follow:</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where</a:t>
            </a:r>
          </a:p>
          <a:p>
            <a:endParaRPr lang="en-US" dirty="0"/>
          </a:p>
        </p:txBody>
      </p:sp>
      <p:sp>
        <p:nvSpPr>
          <p:cNvPr id="6" name="Date Placeholder 5"/>
          <p:cNvSpPr>
            <a:spLocks noGrp="1"/>
          </p:cNvSpPr>
          <p:nvPr>
            <p:ph type="dt" sz="half" idx="10"/>
          </p:nvPr>
        </p:nvSpPr>
        <p:spPr/>
        <p:txBody>
          <a:bodyPr/>
          <a:lstStyle/>
          <a:p>
            <a:pPr>
              <a:defRPr/>
            </a:pPr>
            <a:fld id="{1741E97E-5ED3-4862-970D-BAD26E1688D8}" type="datetime1">
              <a:rPr lang="en-US" smtClean="0"/>
              <a:pPr>
                <a:defRPr/>
              </a:pPr>
              <a:t>2/18/2013</a:t>
            </a:fld>
            <a:endParaRPr lang="en-US"/>
          </a:p>
        </p:txBody>
      </p:sp>
      <p:sp>
        <p:nvSpPr>
          <p:cNvPr id="8" name="Slide Number Placeholder 7"/>
          <p:cNvSpPr>
            <a:spLocks noGrp="1"/>
          </p:cNvSpPr>
          <p:nvPr>
            <p:ph type="sldNum" sz="quarter" idx="11"/>
          </p:nvPr>
        </p:nvSpPr>
        <p:spPr/>
        <p:txBody>
          <a:bodyPr/>
          <a:lstStyle/>
          <a:p>
            <a:pPr>
              <a:defRPr/>
            </a:pPr>
            <a:fld id="{D3FEFA74-3F1F-4FE8-ABC2-93906BFD635C}" type="slidenum">
              <a:rPr lang="en-US" smtClean="0"/>
              <a:pPr>
                <a:defRPr/>
              </a:pPr>
              <a:t>30</a:t>
            </a:fld>
            <a:endParaRPr lang="en-US"/>
          </a:p>
        </p:txBody>
      </p:sp>
      <p:sp>
        <p:nvSpPr>
          <p:cNvPr id="7" name="Footer Placeholder 6"/>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9" name="Title 8"/>
          <p:cNvSpPr>
            <a:spLocks noGrp="1"/>
          </p:cNvSpPr>
          <p:nvPr>
            <p:ph type="title"/>
          </p:nvPr>
        </p:nvSpPr>
        <p:spPr/>
        <p:txBody>
          <a:bodyPr/>
          <a:lstStyle/>
          <a:p>
            <a:r>
              <a:rPr lang="en-US" dirty="0" smtClean="0">
                <a:solidFill>
                  <a:srgbClr val="FF9900"/>
                </a:solidFill>
              </a:rPr>
              <a:t>Index of Coincidence</a:t>
            </a:r>
            <a:endParaRPr lang="en-US" dirty="0"/>
          </a:p>
        </p:txBody>
      </p:sp>
      <p:graphicFrame>
        <p:nvGraphicFramePr>
          <p:cNvPr id="296962" name="Object 2"/>
          <p:cNvGraphicFramePr>
            <a:graphicFrameLocks noChangeAspect="1"/>
          </p:cNvGraphicFramePr>
          <p:nvPr/>
        </p:nvGraphicFramePr>
        <p:xfrm>
          <a:off x="762000" y="2362200"/>
          <a:ext cx="7620000" cy="1497013"/>
        </p:xfrm>
        <a:graphic>
          <a:graphicData uri="http://schemas.openxmlformats.org/presentationml/2006/ole">
            <p:oleObj spid="_x0000_s246786" name="Equation" r:id="rId3" imgW="2857500" imgH="927100" progId="Equation.3">
              <p:embed/>
            </p:oleObj>
          </a:graphicData>
        </a:graphic>
      </p:graphicFrame>
      <p:graphicFrame>
        <p:nvGraphicFramePr>
          <p:cNvPr id="296963" name="Object 4"/>
          <p:cNvGraphicFramePr>
            <a:graphicFrameLocks noChangeAspect="1"/>
          </p:cNvGraphicFramePr>
          <p:nvPr/>
        </p:nvGraphicFramePr>
        <p:xfrm>
          <a:off x="2438400" y="4267200"/>
          <a:ext cx="3641725" cy="762000"/>
        </p:xfrm>
        <a:graphic>
          <a:graphicData uri="http://schemas.openxmlformats.org/presentationml/2006/ole">
            <p:oleObj spid="_x0000_s246787" name="Equation" r:id="rId4" imgW="1701800" imgH="46990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body" sz="half" idx="1"/>
          </p:nvPr>
        </p:nvSpPr>
        <p:spPr>
          <a:xfrm>
            <a:off x="457200" y="1600200"/>
            <a:ext cx="8229600" cy="4456113"/>
          </a:xfrm>
        </p:spPr>
        <p:txBody>
          <a:bodyPr>
            <a:normAutofit lnSpcReduction="10000"/>
          </a:bodyPr>
          <a:lstStyle/>
          <a:p>
            <a:pPr eaLnBrk="1" hangingPunct="1"/>
            <a:r>
              <a:rPr lang="en-US" sz="2400" dirty="0" smtClean="0">
                <a:solidFill>
                  <a:srgbClr val="000000"/>
                </a:solidFill>
                <a:latin typeface="+mj-lt"/>
              </a:rPr>
              <a:t>Index of coincidence of a string written in English is approximately equal to 0.065.</a:t>
            </a:r>
          </a:p>
          <a:p>
            <a:pPr eaLnBrk="1" hangingPunct="1">
              <a:buFontTx/>
              <a:buNone/>
            </a:pPr>
            <a:endParaRPr lang="en-US" sz="2000" dirty="0" smtClean="0">
              <a:solidFill>
                <a:srgbClr val="000000"/>
              </a:solidFill>
              <a:latin typeface="Franklin Gothic Medium" pitchFamily="34" charset="0"/>
            </a:endParaRPr>
          </a:p>
          <a:p>
            <a:pPr eaLnBrk="1" hangingPunct="1">
              <a:buFontTx/>
              <a:buNone/>
            </a:pPr>
            <a:endParaRPr lang="en-US" sz="2000" dirty="0" smtClean="0">
              <a:solidFill>
                <a:srgbClr val="000000"/>
              </a:solidFill>
              <a:latin typeface="Franklin Gothic Medium" pitchFamily="34" charset="0"/>
            </a:endParaRPr>
          </a:p>
          <a:p>
            <a:pPr eaLnBrk="1" hangingPunct="1">
              <a:buFontTx/>
              <a:buNone/>
            </a:pPr>
            <a:endParaRPr lang="en-US" sz="2000" dirty="0" smtClean="0">
              <a:solidFill>
                <a:srgbClr val="000000"/>
              </a:solidFill>
              <a:latin typeface="Franklin Gothic Medium" pitchFamily="34" charset="0"/>
            </a:endParaRPr>
          </a:p>
          <a:p>
            <a:pPr eaLnBrk="1" hangingPunct="1"/>
            <a:r>
              <a:rPr lang="en-US" sz="2400" dirty="0" smtClean="0">
                <a:solidFill>
                  <a:srgbClr val="000000"/>
                </a:solidFill>
              </a:rPr>
              <a:t>Every language has such an IC, for example:</a:t>
            </a:r>
          </a:p>
          <a:p>
            <a:pPr lvl="1" eaLnBrk="1" hangingPunct="1"/>
            <a:r>
              <a:rPr lang="en-US" dirty="0" smtClean="0">
                <a:solidFill>
                  <a:srgbClr val="000000"/>
                </a:solidFill>
              </a:rPr>
              <a:t>Russian: 0.0529  </a:t>
            </a:r>
          </a:p>
          <a:p>
            <a:pPr lvl="1" eaLnBrk="1" hangingPunct="1"/>
            <a:r>
              <a:rPr lang="en-US" dirty="0" smtClean="0">
                <a:solidFill>
                  <a:srgbClr val="000000"/>
                </a:solidFill>
              </a:rPr>
              <a:t>German: 0.0762</a:t>
            </a:r>
          </a:p>
          <a:p>
            <a:pPr lvl="1" eaLnBrk="1" hangingPunct="1"/>
            <a:r>
              <a:rPr lang="en-US" dirty="0" smtClean="0">
                <a:solidFill>
                  <a:srgbClr val="000000"/>
                </a:solidFill>
              </a:rPr>
              <a:t>Spanish: 0.0775</a:t>
            </a:r>
          </a:p>
          <a:p>
            <a:pPr lvl="1" eaLnBrk="1" hangingPunct="1">
              <a:buFontTx/>
              <a:buNone/>
            </a:pPr>
            <a:endParaRPr lang="en-US" sz="1800" dirty="0" smtClean="0">
              <a:solidFill>
                <a:srgbClr val="000000"/>
              </a:solidFill>
              <a:latin typeface="Franklin Gothic Medium" pitchFamily="34" charset="0"/>
            </a:endParaRPr>
          </a:p>
          <a:p>
            <a:pPr eaLnBrk="1" hangingPunct="1"/>
            <a:r>
              <a:rPr lang="en-US" sz="2400" dirty="0" smtClean="0">
                <a:solidFill>
                  <a:srgbClr val="000000"/>
                </a:solidFill>
                <a:latin typeface="+mj-lt"/>
              </a:rPr>
              <a:t>Index of coincidence of a random string in English is approximately equal to </a:t>
            </a:r>
          </a:p>
          <a:p>
            <a:pPr eaLnBrk="1" hangingPunct="1">
              <a:buFontTx/>
              <a:buNone/>
            </a:pPr>
            <a:endParaRPr lang="en-US" sz="2000" dirty="0" smtClean="0">
              <a:solidFill>
                <a:srgbClr val="000000"/>
              </a:solidFill>
              <a:latin typeface="Franklin Gothic Medium" pitchFamily="34" charset="0"/>
            </a:endParaRPr>
          </a:p>
          <a:p>
            <a:pPr eaLnBrk="1" hangingPunct="1"/>
            <a:endParaRPr lang="en-US" sz="2000" dirty="0" smtClean="0">
              <a:solidFill>
                <a:srgbClr val="000000"/>
              </a:solidFill>
              <a:latin typeface="Franklin Gothic Medium" pitchFamily="34" charset="0"/>
            </a:endParaRPr>
          </a:p>
          <a:p>
            <a:pPr eaLnBrk="1" hangingPunct="1"/>
            <a:endParaRPr lang="en-US" sz="2000" dirty="0" smtClean="0">
              <a:solidFill>
                <a:srgbClr val="000000"/>
              </a:solidFill>
              <a:latin typeface="Franklin Gothic Medium" pitchFamily="34" charset="0"/>
            </a:endParaRPr>
          </a:p>
          <a:p>
            <a:pPr eaLnBrk="1" hangingPunct="1">
              <a:buFontTx/>
              <a:buNone/>
            </a:pPr>
            <a:endParaRPr lang="en-US" sz="2000" dirty="0" smtClean="0">
              <a:solidFill>
                <a:srgbClr val="000000"/>
              </a:solidFill>
              <a:latin typeface="Franklin Gothic Medium" pitchFamily="34" charset="0"/>
            </a:endParaRPr>
          </a:p>
          <a:p>
            <a:pPr eaLnBrk="1" hangingPunct="1"/>
            <a:endParaRPr lang="en-US" sz="2000" dirty="0" smtClean="0">
              <a:latin typeface="Franklin Gothic Medium" pitchFamily="34" charset="0"/>
            </a:endParaRPr>
          </a:p>
        </p:txBody>
      </p:sp>
      <p:graphicFrame>
        <p:nvGraphicFramePr>
          <p:cNvPr id="3074" name="Object 4"/>
          <p:cNvGraphicFramePr>
            <a:graphicFrameLocks noChangeAspect="1"/>
          </p:cNvGraphicFramePr>
          <p:nvPr>
            <p:ph sz="quarter" idx="2"/>
          </p:nvPr>
        </p:nvGraphicFramePr>
        <p:xfrm>
          <a:off x="3043238" y="2514600"/>
          <a:ext cx="2219325" cy="685800"/>
        </p:xfrm>
        <a:graphic>
          <a:graphicData uri="http://schemas.openxmlformats.org/presentationml/2006/ole">
            <p:oleObj spid="_x0000_s247810" name="Equation" r:id="rId4" imgW="1396800" imgH="431640" progId="">
              <p:embed/>
            </p:oleObj>
          </a:graphicData>
        </a:graphic>
      </p:graphicFrame>
      <p:graphicFrame>
        <p:nvGraphicFramePr>
          <p:cNvPr id="3075" name="Object 11"/>
          <p:cNvGraphicFramePr>
            <a:graphicFrameLocks noChangeAspect="1"/>
          </p:cNvGraphicFramePr>
          <p:nvPr>
            <p:ph sz="quarter" idx="3"/>
          </p:nvPr>
        </p:nvGraphicFramePr>
        <p:xfrm>
          <a:off x="6096000" y="2362200"/>
          <a:ext cx="2667000" cy="2289175"/>
        </p:xfrm>
        <a:graphic>
          <a:graphicData uri="http://schemas.openxmlformats.org/presentationml/2006/ole">
            <p:oleObj spid="_x0000_s247811" name="Bitmap Image" r:id="rId5" imgW="2152951" imgH="1848108" progId="PBrush">
              <p:embed/>
            </p:oleObj>
          </a:graphicData>
        </a:graphic>
      </p:graphicFrame>
      <p:graphicFrame>
        <p:nvGraphicFramePr>
          <p:cNvPr id="3076" name="Object 8"/>
          <p:cNvGraphicFramePr>
            <a:graphicFrameLocks noChangeAspect="1"/>
          </p:cNvGraphicFramePr>
          <p:nvPr/>
        </p:nvGraphicFramePr>
        <p:xfrm>
          <a:off x="2209800" y="5562600"/>
          <a:ext cx="4419600" cy="779463"/>
        </p:xfrm>
        <a:graphic>
          <a:graphicData uri="http://schemas.openxmlformats.org/presentationml/2006/ole">
            <p:oleObj spid="_x0000_s247812" name="Equation" r:id="rId6" imgW="1803240" imgH="469800" progId="">
              <p:embed/>
            </p:oleObj>
          </a:graphicData>
        </a:graphic>
      </p:graphicFrame>
      <p:sp>
        <p:nvSpPr>
          <p:cNvPr id="3079" name="Rectangle 14"/>
          <p:cNvSpPr>
            <a:spLocks noChangeArrowheads="1"/>
          </p:cNvSpPr>
          <p:nvPr/>
        </p:nvSpPr>
        <p:spPr bwMode="auto">
          <a:xfrm>
            <a:off x="2133600" y="5562600"/>
            <a:ext cx="4648200" cy="8382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3080" name="Rectangle 15"/>
          <p:cNvSpPr>
            <a:spLocks noChangeArrowheads="1"/>
          </p:cNvSpPr>
          <p:nvPr/>
        </p:nvSpPr>
        <p:spPr bwMode="auto">
          <a:xfrm>
            <a:off x="2362200" y="2438400"/>
            <a:ext cx="3505200" cy="8382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3081" name="Text Box 16"/>
          <p:cNvSpPr txBox="1">
            <a:spLocks noChangeArrowheads="1"/>
          </p:cNvSpPr>
          <p:nvPr/>
        </p:nvSpPr>
        <p:spPr bwMode="auto">
          <a:xfrm>
            <a:off x="6934200" y="1981200"/>
            <a:ext cx="898525" cy="366713"/>
          </a:xfrm>
          <a:prstGeom prst="rect">
            <a:avLst/>
          </a:prstGeom>
          <a:noFill/>
          <a:ln w="12700" cap="sq">
            <a:noFill/>
            <a:miter lim="800000"/>
            <a:headEnd type="none" w="sm" len="sm"/>
            <a:tailEnd type="none" w="sm" len="sm"/>
          </a:ln>
        </p:spPr>
        <p:txBody>
          <a:bodyPr wrap="none">
            <a:spAutoFit/>
          </a:bodyPr>
          <a:lstStyle/>
          <a:p>
            <a:r>
              <a:rPr lang="en-US"/>
              <a:t>Table 1</a:t>
            </a:r>
          </a:p>
        </p:txBody>
      </p:sp>
      <p:sp>
        <p:nvSpPr>
          <p:cNvPr id="10" name="Date Placeholder 9"/>
          <p:cNvSpPr>
            <a:spLocks noGrp="1"/>
          </p:cNvSpPr>
          <p:nvPr>
            <p:ph type="dt" sz="half" idx="10"/>
          </p:nvPr>
        </p:nvSpPr>
        <p:spPr/>
        <p:txBody>
          <a:bodyPr/>
          <a:lstStyle/>
          <a:p>
            <a:pPr>
              <a:defRPr/>
            </a:pPr>
            <a:fld id="{4010B600-EC02-4FDA-960F-29C00BD18C6A}" type="datetime1">
              <a:rPr lang="en-US" smtClean="0"/>
              <a:pPr>
                <a:defRPr/>
              </a:pPr>
              <a:t>2/19/2013</a:t>
            </a:fld>
            <a:endParaRPr lang="en-US"/>
          </a:p>
        </p:txBody>
      </p:sp>
      <p:sp>
        <p:nvSpPr>
          <p:cNvPr id="11" name="Slide Number Placeholder 10"/>
          <p:cNvSpPr>
            <a:spLocks noGrp="1"/>
          </p:cNvSpPr>
          <p:nvPr>
            <p:ph type="sldNum" sz="quarter" idx="12"/>
          </p:nvPr>
        </p:nvSpPr>
        <p:spPr/>
        <p:txBody>
          <a:bodyPr/>
          <a:lstStyle/>
          <a:p>
            <a:pPr>
              <a:defRPr/>
            </a:pPr>
            <a:fld id="{D3FEFA74-3F1F-4FE8-ABC2-93906BFD635C}" type="slidenum">
              <a:rPr lang="en-US" smtClean="0"/>
              <a:pPr>
                <a:defRPr/>
              </a:pPr>
              <a:t>31</a:t>
            </a:fld>
            <a:endParaRPr lang="en-US"/>
          </a:p>
        </p:txBody>
      </p:sp>
      <p:sp>
        <p:nvSpPr>
          <p:cNvPr id="12" name="Footer Placeholder 11"/>
          <p:cNvSpPr>
            <a:spLocks noGrp="1"/>
          </p:cNvSpPr>
          <p:nvPr>
            <p:ph type="ftr" sz="quarter" idx="11"/>
          </p:nvPr>
        </p:nvSpPr>
        <p:spPr>
          <a:xfrm>
            <a:off x="3124200" y="6248400"/>
            <a:ext cx="4953000" cy="457200"/>
          </a:xfrm>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4" name="Rectangle 2"/>
          <p:cNvSpPr>
            <a:spLocks noGrp="1" noChangeArrowheads="1"/>
          </p:cNvSpPr>
          <p:nvPr>
            <p:ph type="title"/>
          </p:nvPr>
        </p:nvSpPr>
        <p:spPr>
          <a:xfrm>
            <a:off x="228601" y="152400"/>
            <a:ext cx="7620000" cy="884238"/>
          </a:xfrm>
        </p:spPr>
        <p:txBody>
          <a:bodyPr/>
          <a:lstStyle/>
          <a:p>
            <a:pPr eaLnBrk="1" hangingPunct="1"/>
            <a:r>
              <a:rPr lang="en-US" dirty="0" smtClean="0">
                <a:solidFill>
                  <a:srgbClr val="FF9900"/>
                </a:solidFill>
              </a:rPr>
              <a:t>Index of Coincidence</a:t>
            </a:r>
            <a:endParaRPr lang="ru-RU" dirty="0" smtClean="0">
              <a:solidFill>
                <a:srgbClr val="FF99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body" sz="half" idx="1"/>
          </p:nvPr>
        </p:nvSpPr>
        <p:spPr>
          <a:xfrm>
            <a:off x="457200" y="1143000"/>
            <a:ext cx="8229600" cy="3124200"/>
          </a:xfrm>
        </p:spPr>
        <p:txBody>
          <a:bodyPr>
            <a:normAutofit fontScale="92500" lnSpcReduction="10000"/>
          </a:bodyPr>
          <a:lstStyle/>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r>
              <a:rPr lang="en-US" sz="2000" smtClean="0">
                <a:solidFill>
                  <a:srgbClr val="000000"/>
                </a:solidFill>
                <a:latin typeface="Franklin Gothic Medium" pitchFamily="34" charset="0"/>
              </a:rPr>
              <a:t>Now we rewrite the ciphertext </a:t>
            </a:r>
            <a:r>
              <a:rPr lang="en-US" sz="2000" i="1" smtClean="0">
                <a:solidFill>
                  <a:srgbClr val="000000"/>
                </a:solidFill>
                <a:latin typeface="Franklin Gothic Medium" pitchFamily="34" charset="0"/>
              </a:rPr>
              <a:t>c</a:t>
            </a:r>
            <a:r>
              <a:rPr lang="en-US" sz="2000" smtClean="0">
                <a:solidFill>
                  <a:srgbClr val="000000"/>
                </a:solidFill>
                <a:latin typeface="Franklin Gothic Medium" pitchFamily="34" charset="0"/>
              </a:rPr>
              <a:t> in the following way</a:t>
            </a: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endParaRPr lang="en-US" sz="2400" smtClean="0">
              <a:solidFill>
                <a:srgbClr val="000000"/>
              </a:solidFill>
              <a:latin typeface="Franklin Gothic Medium" pitchFamily="34" charset="0"/>
            </a:endParaRPr>
          </a:p>
          <a:p>
            <a:pPr eaLnBrk="1" hangingPunct="1">
              <a:lnSpc>
                <a:spcPct val="80000"/>
              </a:lnSpc>
            </a:pPr>
            <a:endParaRPr lang="en-US" sz="2400" smtClean="0">
              <a:latin typeface="Franklin Gothic Medium" pitchFamily="34" charset="0"/>
            </a:endParaRPr>
          </a:p>
          <a:p>
            <a:pPr eaLnBrk="1" hangingPunct="1">
              <a:lnSpc>
                <a:spcPct val="80000"/>
              </a:lnSpc>
            </a:pPr>
            <a:endParaRPr lang="en-US" sz="2000" smtClean="0">
              <a:latin typeface="Franklin Gothic Medium" pitchFamily="34" charset="0"/>
            </a:endParaRPr>
          </a:p>
          <a:p>
            <a:pPr eaLnBrk="1" hangingPunct="1">
              <a:lnSpc>
                <a:spcPct val="80000"/>
              </a:lnSpc>
            </a:pPr>
            <a:endParaRPr lang="en-US" sz="2000" smtClean="0">
              <a:latin typeface="Franklin Gothic Medium" pitchFamily="34" charset="0"/>
            </a:endParaRP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r>
              <a:rPr lang="en-US" sz="2000" smtClean="0">
                <a:solidFill>
                  <a:srgbClr val="000000"/>
                </a:solidFill>
                <a:latin typeface="Franklin Gothic Medium" pitchFamily="34" charset="0"/>
              </a:rPr>
              <a:t>If </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1</a:t>
            </a:r>
            <a:r>
              <a:rPr lang="en-US" sz="2000" smtClean="0">
                <a:solidFill>
                  <a:srgbClr val="000000"/>
                </a:solidFill>
                <a:latin typeface="Franklin Gothic Medium" pitchFamily="34" charset="0"/>
              </a:rPr>
              <a:t>, </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2</a:t>
            </a:r>
            <a:r>
              <a:rPr lang="en-US" sz="2000" smtClean="0">
                <a:solidFill>
                  <a:srgbClr val="000000"/>
                </a:solidFill>
                <a:latin typeface="Franklin Gothic Medium" pitchFamily="34" charset="0"/>
              </a:rPr>
              <a:t>, …, </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m</a:t>
            </a:r>
            <a:r>
              <a:rPr lang="en-US" sz="2000" smtClean="0">
                <a:solidFill>
                  <a:srgbClr val="000000"/>
                </a:solidFill>
                <a:latin typeface="Franklin Gothic Medium" pitchFamily="34" charset="0"/>
              </a:rPr>
              <a:t> are constructed in such a way that </a:t>
            </a:r>
            <a:r>
              <a:rPr lang="en-US" sz="2000" i="1" smtClean="0">
                <a:solidFill>
                  <a:srgbClr val="000000"/>
                </a:solidFill>
                <a:latin typeface="Franklin Gothic Medium" pitchFamily="34" charset="0"/>
              </a:rPr>
              <a:t>m</a:t>
            </a:r>
            <a:r>
              <a:rPr lang="en-US" sz="2000" smtClean="0">
                <a:solidFill>
                  <a:srgbClr val="000000"/>
                </a:solidFill>
                <a:latin typeface="Franklin Gothic Medium" pitchFamily="34" charset="0"/>
              </a:rPr>
              <a:t> is the keyword length, then each </a:t>
            </a:r>
            <a:r>
              <a:rPr lang="en-US" sz="2000" i="1" smtClean="0">
                <a:solidFill>
                  <a:srgbClr val="000000"/>
                </a:solidFill>
                <a:latin typeface="Franklin Gothic Medium" pitchFamily="34" charset="0"/>
              </a:rPr>
              <a:t>I</a:t>
            </a:r>
            <a:r>
              <a:rPr lang="en-US" sz="2000" baseline="-22000" smtClean="0">
                <a:solidFill>
                  <a:srgbClr val="000000"/>
                </a:solidFill>
                <a:latin typeface="Franklin Gothic Medium" pitchFamily="34" charset="0"/>
              </a:rPr>
              <a:t>c</a:t>
            </a:r>
            <a:r>
              <a:rPr lang="en-US" sz="2000" smtClean="0">
                <a:solidFill>
                  <a:srgbClr val="000000"/>
                </a:solidFill>
                <a:latin typeface="Franklin Gothic Medium" pitchFamily="34" charset="0"/>
              </a:rPr>
              <a:t>(</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i</a:t>
            </a:r>
            <a:r>
              <a:rPr lang="en-US" sz="2000" smtClean="0">
                <a:solidFill>
                  <a:srgbClr val="000000"/>
                </a:solidFill>
                <a:latin typeface="Franklin Gothic Medium" pitchFamily="34" charset="0"/>
              </a:rPr>
              <a:t>) should be approximately equal to </a:t>
            </a:r>
            <a:r>
              <a:rPr lang="en-US" sz="2000" smtClean="0">
                <a:solidFill>
                  <a:srgbClr val="CC0099"/>
                </a:solidFill>
                <a:latin typeface="Franklin Gothic Medium" pitchFamily="34" charset="0"/>
              </a:rPr>
              <a:t>0.065</a:t>
            </a:r>
          </a:p>
          <a:p>
            <a:pPr eaLnBrk="1" hangingPunct="1">
              <a:lnSpc>
                <a:spcPct val="80000"/>
              </a:lnSpc>
              <a:buFontTx/>
              <a:buNone/>
            </a:pPr>
            <a:endParaRPr lang="en-US" sz="2000" smtClean="0">
              <a:solidFill>
                <a:srgbClr val="000000"/>
              </a:solidFill>
              <a:latin typeface="Franklin Gothic Medium" pitchFamily="34" charset="0"/>
            </a:endParaRPr>
          </a:p>
          <a:p>
            <a:pPr eaLnBrk="1" hangingPunct="1">
              <a:lnSpc>
                <a:spcPct val="80000"/>
              </a:lnSpc>
            </a:pPr>
            <a:r>
              <a:rPr lang="en-US" sz="2000" smtClean="0">
                <a:solidFill>
                  <a:srgbClr val="000000"/>
                </a:solidFill>
                <a:latin typeface="Franklin Gothic Medium" pitchFamily="34" charset="0"/>
              </a:rPr>
              <a:t>Following table contains </a:t>
            </a:r>
            <a:r>
              <a:rPr lang="en-US" sz="2000" i="1" smtClean="0">
                <a:solidFill>
                  <a:srgbClr val="000000"/>
                </a:solidFill>
                <a:latin typeface="Franklin Gothic Medium" pitchFamily="34" charset="0"/>
              </a:rPr>
              <a:t>I</a:t>
            </a:r>
            <a:r>
              <a:rPr lang="en-US" sz="2000" smtClean="0">
                <a:solidFill>
                  <a:srgbClr val="000000"/>
                </a:solidFill>
                <a:latin typeface="Franklin Gothic Medium" pitchFamily="34" charset="0"/>
              </a:rPr>
              <a:t>c for different values of </a:t>
            </a:r>
            <a:r>
              <a:rPr lang="en-US" sz="2000" i="1" smtClean="0">
                <a:solidFill>
                  <a:srgbClr val="000000"/>
                </a:solidFill>
                <a:latin typeface="Franklin Gothic Medium" pitchFamily="34" charset="0"/>
              </a:rPr>
              <a:t>m</a:t>
            </a:r>
            <a:r>
              <a:rPr lang="en-US" sz="2000" smtClean="0">
                <a:solidFill>
                  <a:srgbClr val="000000"/>
                </a:solidFill>
                <a:latin typeface="Franklin Gothic Medium" pitchFamily="34" charset="0"/>
              </a:rPr>
              <a:t>: </a:t>
            </a:r>
          </a:p>
          <a:p>
            <a:pPr eaLnBrk="1" hangingPunct="1">
              <a:lnSpc>
                <a:spcPct val="80000"/>
              </a:lnSpc>
            </a:pPr>
            <a:endParaRPr lang="en-US" sz="1800" smtClean="0">
              <a:solidFill>
                <a:srgbClr val="000000"/>
              </a:solidFill>
              <a:latin typeface="Franklin Gothic Medium" pitchFamily="34" charset="0"/>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ru-RU" sz="2000" dirty="0" smtClean="0">
              <a:latin typeface="Franklin Gothic Medium" pitchFamily="34" charset="0"/>
            </a:endParaRPr>
          </a:p>
        </p:txBody>
      </p:sp>
      <p:graphicFrame>
        <p:nvGraphicFramePr>
          <p:cNvPr id="366636" name="Group 44"/>
          <p:cNvGraphicFramePr>
            <a:graphicFrameLocks noGrp="1"/>
          </p:cNvGraphicFramePr>
          <p:nvPr>
            <p:ph sz="quarter" idx="2"/>
          </p:nvPr>
        </p:nvGraphicFramePr>
        <p:xfrm>
          <a:off x="1143000" y="4267200"/>
          <a:ext cx="5410200" cy="2423040"/>
        </p:xfrm>
        <a:graphic>
          <a:graphicData uri="http://schemas.openxmlformats.org/drawingml/2006/table">
            <a:tbl>
              <a:tblPr/>
              <a:tblGrid>
                <a:gridCol w="1446213"/>
                <a:gridCol w="3963987"/>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Franklin Gothic Medium" pitchFamily="34" charset="0"/>
                        </a:rPr>
                        <a:t>m</a:t>
                      </a:r>
                      <a:endParaRPr kumimoji="0" lang="ru-RU" sz="1600" b="0" i="1"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Franklin Gothic Medium" pitchFamily="34" charset="0"/>
                        </a:rPr>
                        <a:t>I</a:t>
                      </a:r>
                      <a:r>
                        <a:rPr kumimoji="0" lang="en-US" sz="1600" b="0" i="0" u="none" strike="noStrike" cap="none" normalizeH="0" baseline="-22000" smtClean="0">
                          <a:ln>
                            <a:noFill/>
                          </a:ln>
                          <a:solidFill>
                            <a:schemeClr val="tx1"/>
                          </a:solidFill>
                          <a:effectLst/>
                          <a:latin typeface="Franklin Gothic Medium" pitchFamily="34" charset="0"/>
                        </a:rPr>
                        <a:t>c</a:t>
                      </a:r>
                      <a:endParaRPr kumimoji="0" lang="ru-RU" sz="1600" b="0" i="0" u="none" strike="noStrike" cap="none" normalizeH="0" baseline="-2200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1</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Franklin Gothic Medium" pitchFamily="34" charset="0"/>
                        </a:rPr>
                        <a:t>0.04</a:t>
                      </a:r>
                      <a:r>
                        <a:rPr kumimoji="0" lang="en-US" sz="1400" b="1" i="0" u="none" strike="noStrike" cap="none" normalizeH="0" baseline="0" dirty="0" smtClean="0">
                          <a:ln>
                            <a:noFill/>
                          </a:ln>
                          <a:solidFill>
                            <a:schemeClr val="tx1"/>
                          </a:solidFill>
                          <a:effectLst/>
                          <a:latin typeface="Franklin Gothic Medium" pitchFamily="34" charset="0"/>
                        </a:rPr>
                        <a:t>5</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Franklin Gothic Medium" pitchFamily="34" charset="0"/>
                        </a:rPr>
                        <a:t>2</a:t>
                      </a:r>
                      <a:endParaRPr kumimoji="0" lang="ru-RU" sz="1400" b="0"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tx1"/>
                          </a:solidFill>
                          <a:latin typeface="+mn-lt"/>
                          <a:ea typeface="+mn-ea"/>
                          <a:cs typeface="+mn-cs"/>
                        </a:rPr>
                        <a:t>0.046 and 0.041</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3</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tx1"/>
                          </a:solidFill>
                          <a:latin typeface="+mn-lt"/>
                          <a:ea typeface="+mn-ea"/>
                          <a:cs typeface="+mn-cs"/>
                        </a:rPr>
                        <a:t>0.043,0.050,0.047.</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4</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tx1"/>
                          </a:solidFill>
                          <a:latin typeface="+mn-lt"/>
                          <a:ea typeface="+mn-ea"/>
                          <a:cs typeface="+mn-cs"/>
                        </a:rPr>
                        <a:t>0.042,0.039,0.046,0.040.</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5</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accent3">
                              <a:lumMod val="75000"/>
                            </a:schemeClr>
                          </a:solidFill>
                          <a:latin typeface="+mn-lt"/>
                          <a:ea typeface="+mn-ea"/>
                          <a:cs typeface="+mn-cs"/>
                        </a:rPr>
                        <a:t>0.063,0.068,0.069,0.061 and 0.072</a:t>
                      </a:r>
                      <a:endParaRPr kumimoji="0" lang="ru-RU" sz="1400" b="1" i="0" u="none" strike="noStrike" cap="none" normalizeH="0" baseline="0" dirty="0" smtClean="0">
                        <a:ln>
                          <a:noFill/>
                        </a:ln>
                        <a:solidFill>
                          <a:schemeClr val="accent3">
                            <a:lumMod val="75000"/>
                          </a:schemeClr>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Franklin Gothic Medium" pitchFamily="34" charset="0"/>
                        </a:rPr>
                        <a:t>6</a:t>
                      </a:r>
                      <a:endParaRPr kumimoji="0" lang="ru-RU" sz="1400" b="0"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Franklin Gothic Medium" pitchFamily="34" charset="0"/>
                        </a:rPr>
                        <a:t>0.033; 0.041; 0.038; 0.046; 0.041; 0.047</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 name="Object 4"/>
          <p:cNvGraphicFramePr>
            <a:graphicFrameLocks noChangeAspect="1"/>
          </p:cNvGraphicFramePr>
          <p:nvPr>
            <p:ph sz="quarter" idx="3"/>
          </p:nvPr>
        </p:nvGraphicFramePr>
        <p:xfrm>
          <a:off x="2840038" y="1689100"/>
          <a:ext cx="2624137" cy="1587500"/>
        </p:xfrm>
        <a:graphic>
          <a:graphicData uri="http://schemas.openxmlformats.org/presentationml/2006/ole">
            <p:oleObj spid="_x0000_s248834" name="Equation" r:id="rId4" imgW="1511280" imgH="914400" progId="">
              <p:embed/>
            </p:oleObj>
          </a:graphicData>
        </a:graphic>
      </p:graphicFrame>
      <p:sp>
        <p:nvSpPr>
          <p:cNvPr id="4130" name="Rectangle 8"/>
          <p:cNvSpPr>
            <a:spLocks noChangeArrowheads="1"/>
          </p:cNvSpPr>
          <p:nvPr/>
        </p:nvSpPr>
        <p:spPr bwMode="auto">
          <a:xfrm>
            <a:off x="533400" y="4495800"/>
            <a:ext cx="4572000" cy="3113088"/>
          </a:xfrm>
          <a:prstGeom prst="rect">
            <a:avLst/>
          </a:prstGeom>
          <a:noFill/>
          <a:ln w="12700" cap="sq">
            <a:noFill/>
            <a:miter lim="800000"/>
            <a:headEnd type="none" w="sm" len="sm"/>
            <a:tailEnd type="none" w="sm" len="sm"/>
          </a:ln>
        </p:spPr>
        <p:txBody>
          <a:bodyPr>
            <a:spAutoFit/>
          </a:bodyPr>
          <a:lstStyle/>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r>
              <a:rPr lang="en-US" i="0">
                <a:solidFill>
                  <a:srgbClr val="000000"/>
                </a:solidFill>
              </a:rPr>
              <a:t>.</a:t>
            </a:r>
            <a:endParaRPr lang="ru-RU" i="0">
              <a:solidFill>
                <a:srgbClr val="000000"/>
              </a:solidFill>
            </a:endParaRPr>
          </a:p>
        </p:txBody>
      </p:sp>
      <p:sp>
        <p:nvSpPr>
          <p:cNvPr id="4131" name="Rectangle 45"/>
          <p:cNvSpPr>
            <a:spLocks noChangeArrowheads="1"/>
          </p:cNvSpPr>
          <p:nvPr/>
        </p:nvSpPr>
        <p:spPr bwMode="auto">
          <a:xfrm>
            <a:off x="6934200" y="5337175"/>
            <a:ext cx="2006600" cy="387798"/>
          </a:xfrm>
          <a:prstGeom prst="rect">
            <a:avLst/>
          </a:prstGeom>
          <a:noFill/>
          <a:ln w="12700" cap="sq">
            <a:noFill/>
            <a:miter lim="800000"/>
            <a:headEnd type="none" w="sm" len="sm"/>
            <a:tailEnd type="none" w="sm" len="sm"/>
          </a:ln>
        </p:spPr>
        <p:txBody>
          <a:bodyPr>
            <a:spAutoFit/>
          </a:bodyPr>
          <a:lstStyle/>
          <a:p>
            <a:pPr eaLnBrk="1" hangingPunct="1">
              <a:lnSpc>
                <a:spcPct val="80000"/>
              </a:lnSpc>
              <a:spcBef>
                <a:spcPct val="20000"/>
              </a:spcBef>
            </a:pPr>
            <a:r>
              <a:rPr lang="en-US" sz="2400" dirty="0" smtClean="0">
                <a:solidFill>
                  <a:srgbClr val="000000"/>
                </a:solidFill>
              </a:rPr>
              <a:t>&gt;&gt; </a:t>
            </a:r>
            <a:r>
              <a:rPr lang="en-US" sz="2400" i="0" dirty="0" smtClean="0">
                <a:solidFill>
                  <a:srgbClr val="000000"/>
                </a:solidFill>
              </a:rPr>
              <a:t> </a:t>
            </a:r>
            <a:r>
              <a:rPr lang="en-US" sz="2400" dirty="0">
                <a:solidFill>
                  <a:srgbClr val="CC0099"/>
                </a:solidFill>
              </a:rPr>
              <a:t>m</a:t>
            </a:r>
            <a:r>
              <a:rPr lang="en-US" sz="2400" i="0" dirty="0">
                <a:solidFill>
                  <a:srgbClr val="CC0099"/>
                </a:solidFill>
              </a:rPr>
              <a:t> = </a:t>
            </a:r>
            <a:r>
              <a:rPr lang="en-US" sz="2400" i="0" dirty="0" smtClean="0">
                <a:solidFill>
                  <a:srgbClr val="CC0099"/>
                </a:solidFill>
              </a:rPr>
              <a:t>5</a:t>
            </a:r>
            <a:endParaRPr lang="en-US" sz="2400" i="0" dirty="0">
              <a:solidFill>
                <a:srgbClr val="CC0099"/>
              </a:solidFill>
            </a:endParaRPr>
          </a:p>
        </p:txBody>
      </p:sp>
      <p:sp>
        <p:nvSpPr>
          <p:cNvPr id="4132" name="Rectangle 46"/>
          <p:cNvSpPr>
            <a:spLocks noChangeArrowheads="1"/>
          </p:cNvSpPr>
          <p:nvPr/>
        </p:nvSpPr>
        <p:spPr bwMode="auto">
          <a:xfrm>
            <a:off x="1905000" y="1752600"/>
            <a:ext cx="4648200" cy="15240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9" name="Date Placeholder 8"/>
          <p:cNvSpPr>
            <a:spLocks noGrp="1"/>
          </p:cNvSpPr>
          <p:nvPr>
            <p:ph type="dt" sz="half" idx="10"/>
          </p:nvPr>
        </p:nvSpPr>
        <p:spPr/>
        <p:txBody>
          <a:bodyPr/>
          <a:lstStyle/>
          <a:p>
            <a:pPr>
              <a:defRPr/>
            </a:pPr>
            <a:fld id="{AC63DD0F-F916-47E8-AC97-377080CD6D9F}" type="datetime1">
              <a:rPr lang="en-US" smtClean="0"/>
              <a:pPr>
                <a:defRPr/>
              </a:pPr>
              <a:t>2/19/2013</a:t>
            </a:fld>
            <a:endParaRPr lang="en-US" dirty="0"/>
          </a:p>
        </p:txBody>
      </p:sp>
      <p:sp>
        <p:nvSpPr>
          <p:cNvPr id="10" name="Slide Number Placeholder 9"/>
          <p:cNvSpPr>
            <a:spLocks noGrp="1"/>
          </p:cNvSpPr>
          <p:nvPr>
            <p:ph type="sldNum" sz="quarter" idx="12"/>
          </p:nvPr>
        </p:nvSpPr>
        <p:spPr/>
        <p:txBody>
          <a:bodyPr/>
          <a:lstStyle/>
          <a:p>
            <a:pPr>
              <a:defRPr/>
            </a:pPr>
            <a:fld id="{D3FEFA74-3F1F-4FE8-ABC2-93906BFD635C}" type="slidenum">
              <a:rPr lang="en-US" smtClean="0"/>
              <a:pPr>
                <a:defRPr/>
              </a:pPr>
              <a:t>32</a:t>
            </a:fld>
            <a:endParaRPr lang="en-US"/>
          </a:p>
        </p:txBody>
      </p:sp>
      <p:sp>
        <p:nvSpPr>
          <p:cNvPr id="11" name="Footer Placeholder 10"/>
          <p:cNvSpPr>
            <a:spLocks noGrp="1"/>
          </p:cNvSpPr>
          <p:nvPr>
            <p:ph type="ftr" sz="quarter" idx="11"/>
          </p:nvPr>
        </p:nvSpPr>
        <p:spPr>
          <a:xfrm>
            <a:off x="3124200" y="6248400"/>
            <a:ext cx="4953000" cy="457200"/>
          </a:xfrm>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2" name="Rectangle 2"/>
          <p:cNvSpPr>
            <a:spLocks noGrp="1" noChangeArrowheads="1"/>
          </p:cNvSpPr>
          <p:nvPr>
            <p:ph type="title"/>
          </p:nvPr>
        </p:nvSpPr>
        <p:spPr>
          <a:xfrm>
            <a:off x="228601" y="152400"/>
            <a:ext cx="7620000" cy="884238"/>
          </a:xfrm>
        </p:spPr>
        <p:txBody>
          <a:bodyPr/>
          <a:lstStyle/>
          <a:p>
            <a:pPr eaLnBrk="1" hangingPunct="1"/>
            <a:r>
              <a:rPr lang="en-US" smtClean="0">
                <a:solidFill>
                  <a:srgbClr val="FF9900"/>
                </a:solidFill>
              </a:rPr>
              <a:t>Index of Coincidence</a:t>
            </a:r>
            <a:endParaRPr lang="ru-RU" dirty="0" smtClean="0">
              <a:solidFill>
                <a:srgbClr val="FF99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Cipher wheel</a:t>
            </a:r>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2/19/2013</a:t>
            </a:fld>
            <a:endParaRPr lang="en-US"/>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4" name="Slide Number Placeholder 3"/>
          <p:cNvSpPr>
            <a:spLocks noGrp="1"/>
          </p:cNvSpPr>
          <p:nvPr>
            <p:ph type="sldNum" sz="quarter" idx="12"/>
          </p:nvPr>
        </p:nvSpPr>
        <p:spPr/>
        <p:txBody>
          <a:bodyPr/>
          <a:lstStyle/>
          <a:p>
            <a:fld id="{59985E83-F857-4E7B-A45F-F5191A2677E8}" type="slidenum">
              <a:rPr lang="en-US" smtClean="0"/>
              <a:pPr/>
              <a:t>33</a:t>
            </a:fld>
            <a:endParaRPr lang="en-US"/>
          </a:p>
        </p:txBody>
      </p:sp>
      <p:pic>
        <p:nvPicPr>
          <p:cNvPr id="299011" name="Picture 3"/>
          <p:cNvPicPr>
            <a:picLocks noChangeAspect="1" noChangeArrowheads="1"/>
          </p:cNvPicPr>
          <p:nvPr/>
        </p:nvPicPr>
        <p:blipFill>
          <a:blip r:embed="rId2" cstate="print"/>
          <a:srcRect/>
          <a:stretch>
            <a:fillRect/>
          </a:stretch>
        </p:blipFill>
        <p:spPr bwMode="auto">
          <a:xfrm>
            <a:off x="2200275" y="1743075"/>
            <a:ext cx="4743450" cy="442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almond tree was in tentative blossom. The days were longer, often ending with magnificent evenings of corrugated pink skies. The hunting season was over, with hounds and guns put away for six months. The vineyards were busy again as the well-organized farmers treated their vines and the more lackadaisical neighbors hurried to do the pruning they should have done in November.</a:t>
            </a:r>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2/19/2013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34</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dirty="0" smtClean="0"/>
              <a:t>Mutual Index of Coincidence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915400" cy="5105400"/>
          </a:xfrm>
        </p:spPr>
        <p:txBody>
          <a:bodyPr>
            <a:normAutofit/>
          </a:bodyPr>
          <a:lstStyle/>
          <a:p>
            <a:pPr>
              <a:buNone/>
            </a:pPr>
            <a:endParaRPr lang="en-US" sz="2000" b="1" dirty="0" smtClean="0"/>
          </a:p>
          <a:p>
            <a:pPr>
              <a:buNone/>
            </a:pPr>
            <a:r>
              <a:rPr lang="ru-RU" sz="2400" b="1" dirty="0" smtClean="0"/>
              <a:t>MRGFNIATXZQVFFNUXFFYBTCETYXIIXGZKACJLRGKQYEIX</a:t>
            </a:r>
          </a:p>
          <a:p>
            <a:pPr>
              <a:buNone/>
            </a:pPr>
            <a:r>
              <a:rPr lang="ru-RU" sz="2400" b="1" dirty="0" smtClean="0"/>
              <a:t>OYYAUAPXYIJLHPRGVTSFPAYNNYURZOPHXWYXLFRNUTZBR</a:t>
            </a:r>
          </a:p>
          <a:p>
            <a:pPr>
              <a:buNone/>
            </a:pPr>
            <a:r>
              <a:rPr lang="ru-RU" sz="2400" b="1" dirty="0" smtClean="0"/>
              <a:t>FKAHFWFZESYUWZMOLLBSBZBJHFPLXKHVIVMZTZHUIWAET</a:t>
            </a:r>
          </a:p>
          <a:p>
            <a:pPr>
              <a:buNone/>
            </a:pPr>
            <a:r>
              <a:rPr lang="ru-RU" sz="2400" b="1" dirty="0" smtClean="0"/>
              <a:t>IUEDFGLXDIEXIYJIUXPNNEIXABVCINTVCIEZYYDAZGZIW</a:t>
            </a:r>
          </a:p>
          <a:p>
            <a:pPr>
              <a:buNone/>
            </a:pPr>
            <a:r>
              <a:rPr lang="ru-RU" sz="2400" b="1" dirty="0" smtClean="0"/>
              <a:t>TYXJIKTRZLMFFKALGZNVKZXIIMXUUNAPGVXFUSMISKHVY</a:t>
            </a:r>
          </a:p>
          <a:p>
            <a:pPr>
              <a:buNone/>
            </a:pPr>
            <a:r>
              <a:rPr lang="ru-RU" sz="2400" b="1" dirty="0" smtClean="0"/>
              <a:t>VOCRVXRIWTYXZOIRFNUXZNXLDUDPZGVHVOWMOYJER</a:t>
            </a:r>
            <a:r>
              <a:rPr lang="en-US" sz="2400" b="1" dirty="0" smtClean="0"/>
              <a:t> </a:t>
            </a:r>
            <a:r>
              <a:rPr lang="ru-RU" sz="2400" b="1" dirty="0" smtClean="0"/>
              <a:t>AUGLVTUXTHRBUQZTYTXORNKBASFFXGHQVDSHUYJSYHDYUWYX</a:t>
            </a:r>
          </a:p>
          <a:p>
            <a:pPr>
              <a:buNone/>
            </a:pPr>
            <a:r>
              <a:rPr lang="ru-RU" sz="2400" b="1" dirty="0" smtClean="0"/>
              <a:t>YYKHVTUCDACAHXSEVGJIEFZGLXRSBXSYKOEPPNYAKTUAC</a:t>
            </a:r>
          </a:p>
          <a:p>
            <a:pPr>
              <a:buNone/>
            </a:pPr>
            <a:r>
              <a:rPr lang="ru-RU" sz="2400" b="1" dirty="0" smtClean="0"/>
              <a:t>EFYILFWEAHCIAUALLZNXMVCKLRRHGFNXMOYUESKPM</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2/19/2013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35</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dirty="0" smtClean="0"/>
              <a:t>Example 2: </a:t>
            </a:r>
            <a:r>
              <a:rPr lang="en-US" dirty="0" err="1" smtClean="0"/>
              <a:t>Vigenere</a:t>
            </a:r>
            <a:r>
              <a:rPr lang="en-US" dirty="0" smtClean="0"/>
              <a:t> Cipher</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p:txBody>
          <a:bodyPr>
            <a:normAutofit fontScale="55000" lnSpcReduction="20000"/>
          </a:bodyPr>
          <a:lstStyle/>
          <a:p>
            <a:r>
              <a:rPr lang="en-US" sz="3800" dirty="0" smtClean="0"/>
              <a:t>In the cipher text trigram </a:t>
            </a:r>
            <a:r>
              <a:rPr lang="en-US" sz="3800" dirty="0" smtClean="0">
                <a:solidFill>
                  <a:srgbClr val="FF0000"/>
                </a:solidFill>
              </a:rPr>
              <a:t>TYX</a:t>
            </a:r>
            <a:r>
              <a:rPr lang="en-US" sz="3800" dirty="0" smtClean="0"/>
              <a:t> occurs 3 times. </a:t>
            </a:r>
          </a:p>
          <a:p>
            <a:r>
              <a:rPr lang="en-US" sz="3800" dirty="0" smtClean="0"/>
              <a:t>The starting positions are 25, 181, and 235. </a:t>
            </a:r>
          </a:p>
          <a:p>
            <a:r>
              <a:rPr lang="en-US" sz="3800" dirty="0" smtClean="0"/>
              <a:t>The distance between the first and the second is 156 symbols, between the first and the third 210. </a:t>
            </a:r>
          </a:p>
          <a:p>
            <a:r>
              <a:rPr lang="en-US" sz="3800" dirty="0" smtClean="0"/>
              <a:t>The </a:t>
            </a:r>
            <a:r>
              <a:rPr lang="en-US" sz="3800" dirty="0" err="1" smtClean="0"/>
              <a:t>gcd</a:t>
            </a:r>
            <a:r>
              <a:rPr lang="en-US" sz="3800" dirty="0" smtClean="0"/>
              <a:t> of these two numbers is 6, so we can assume that the keyword length is also 6.</a:t>
            </a:r>
          </a:p>
          <a:p>
            <a:pPr>
              <a:buNone/>
            </a:pPr>
            <a:endParaRPr lang="en-US" sz="3200" dirty="0" smtClean="0"/>
          </a:p>
          <a:p>
            <a:endParaRPr lang="en-US" dirty="0" smtClean="0"/>
          </a:p>
          <a:p>
            <a:endParaRPr lang="el-GR" dirty="0" smtClean="0"/>
          </a:p>
          <a:p>
            <a:endParaRPr lang="en-US" dirty="0" smtClean="0"/>
          </a:p>
          <a:p>
            <a:pPr>
              <a:buNone/>
            </a:pPr>
            <a:r>
              <a:rPr lang="en-US" dirty="0" smtClean="0"/>
              <a:t>	</a:t>
            </a:r>
            <a:r>
              <a:rPr lang="ru-RU" sz="3600" b="1" dirty="0" smtClean="0"/>
              <a:t>MRGFNIATXZQVFFNUXFFYBTCE</a:t>
            </a:r>
            <a:r>
              <a:rPr lang="en-US" sz="3600" b="1" dirty="0" smtClean="0"/>
              <a:t>25</a:t>
            </a:r>
            <a:r>
              <a:rPr lang="ru-RU" sz="3600" b="1" dirty="0" smtClean="0">
                <a:solidFill>
                  <a:srgbClr val="FF0000"/>
                </a:solidFill>
              </a:rPr>
              <a:t>TYX</a:t>
            </a:r>
            <a:r>
              <a:rPr lang="ru-RU" sz="3600" b="1" dirty="0" smtClean="0"/>
              <a:t>IIXGZKACJLRGKQYEIX</a:t>
            </a:r>
          </a:p>
          <a:p>
            <a:pPr>
              <a:buNone/>
            </a:pPr>
            <a:r>
              <a:rPr lang="en-US" sz="3600" b="1" dirty="0" smtClean="0"/>
              <a:t>	</a:t>
            </a:r>
            <a:r>
              <a:rPr lang="ru-RU" sz="3600" b="1" dirty="0" smtClean="0"/>
              <a:t>OYYAUAPXYIJLHPRGVTSFPAYNNYURZOPHXWYXLFRNUTZBR</a:t>
            </a:r>
          </a:p>
          <a:p>
            <a:pPr>
              <a:buNone/>
            </a:pPr>
            <a:r>
              <a:rPr lang="en-US" sz="3600" b="1" dirty="0" smtClean="0"/>
              <a:t>	</a:t>
            </a:r>
            <a:r>
              <a:rPr lang="ru-RU" sz="3600" b="1" dirty="0" smtClean="0"/>
              <a:t>FKAHFWFZESYUWZMOLLBSBZBJHFPLXKHVIVMZTZHUIWAET</a:t>
            </a:r>
          </a:p>
          <a:p>
            <a:pPr>
              <a:buNone/>
            </a:pPr>
            <a:r>
              <a:rPr lang="en-US" sz="3600" b="1" dirty="0" smtClean="0"/>
              <a:t>	</a:t>
            </a:r>
            <a:r>
              <a:rPr lang="ru-RU" sz="3600" b="1" dirty="0" smtClean="0"/>
              <a:t>IUEDFGLXDIEXIYJIUXPNNEIXABVCINTVCIEZYYDAZGZIW</a:t>
            </a:r>
          </a:p>
          <a:p>
            <a:pPr>
              <a:buNone/>
            </a:pPr>
            <a:r>
              <a:rPr lang="en-US" sz="3600" b="1" dirty="0" smtClean="0"/>
              <a:t>	181</a:t>
            </a:r>
            <a:r>
              <a:rPr lang="ru-RU" sz="3600" b="1" dirty="0" smtClean="0">
                <a:solidFill>
                  <a:srgbClr val="FF0000"/>
                </a:solidFill>
              </a:rPr>
              <a:t>TYX</a:t>
            </a:r>
            <a:r>
              <a:rPr lang="ru-RU" sz="3600" b="1" dirty="0" smtClean="0"/>
              <a:t>JIKTRZLMFFKALGZNVKZXIIMXUUNAPGVXFUSMISKHVY</a:t>
            </a:r>
          </a:p>
          <a:p>
            <a:pPr>
              <a:buNone/>
            </a:pPr>
            <a:r>
              <a:rPr lang="en-US" sz="3600" b="1" dirty="0" smtClean="0"/>
              <a:t>	</a:t>
            </a:r>
            <a:r>
              <a:rPr lang="ru-RU" sz="3600" b="1" dirty="0" smtClean="0"/>
              <a:t>VOCRVXRIW</a:t>
            </a:r>
            <a:r>
              <a:rPr lang="en-US" sz="3600" b="1" dirty="0" smtClean="0"/>
              <a:t>235</a:t>
            </a:r>
            <a:r>
              <a:rPr lang="ru-RU" sz="3600" b="1" dirty="0" smtClean="0">
                <a:solidFill>
                  <a:srgbClr val="FF0000"/>
                </a:solidFill>
              </a:rPr>
              <a:t>TYX</a:t>
            </a:r>
            <a:r>
              <a:rPr lang="ru-RU" sz="3600" b="1" dirty="0" smtClean="0"/>
              <a:t>ZOIRFNUXZNXLDUDPZGVHVOWMOYJERLAUGLVTUXTHRBUQZTYTXORNKBASFFXGHQVDSHUYJSYHDYUWYX</a:t>
            </a:r>
          </a:p>
          <a:p>
            <a:pPr>
              <a:buNone/>
            </a:pPr>
            <a:r>
              <a:rPr lang="en-US" sz="3600" b="1" dirty="0" smtClean="0"/>
              <a:t>	</a:t>
            </a:r>
            <a:r>
              <a:rPr lang="ru-RU" sz="3600" b="1" dirty="0" smtClean="0"/>
              <a:t>YYKHVTUCDACAHXSEVGJIEFZGLXRSBXSYKOEPPNYAKTUAC</a:t>
            </a:r>
          </a:p>
          <a:p>
            <a:pPr>
              <a:buNone/>
            </a:pPr>
            <a:r>
              <a:rPr lang="en-US" sz="3600" b="1" dirty="0" smtClean="0"/>
              <a:t>	</a:t>
            </a:r>
            <a:r>
              <a:rPr lang="ru-RU" sz="3600" b="1" dirty="0" smtClean="0"/>
              <a:t>EFYILFWEAHCIAUALLZNXMVCKLRRHGFNXMOYUESKPM</a:t>
            </a:r>
          </a:p>
        </p:txBody>
      </p:sp>
      <p:sp>
        <p:nvSpPr>
          <p:cNvPr id="4" name="Date Placeholder 3"/>
          <p:cNvSpPr>
            <a:spLocks noGrp="1"/>
          </p:cNvSpPr>
          <p:nvPr>
            <p:ph type="dt" sz="half" idx="10"/>
          </p:nvPr>
        </p:nvSpPr>
        <p:spPr/>
        <p:txBody>
          <a:bodyPr/>
          <a:lstStyle/>
          <a:p>
            <a:fld id="{3AAA34D1-37F6-47B5-8690-5F2F9E095F09}" type="datetime1">
              <a:rPr lang="en-US" smtClean="0"/>
              <a:pPr/>
              <a:t>2/19/2013</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36</a:t>
            </a:fld>
            <a:endParaRPr lang="en-GB"/>
          </a:p>
        </p:txBody>
      </p:sp>
      <p:sp>
        <p:nvSpPr>
          <p:cNvPr id="6" name="Footer Placeholder 5"/>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7" name="Title 6"/>
          <p:cNvSpPr>
            <a:spLocks noGrp="1"/>
          </p:cNvSpPr>
          <p:nvPr>
            <p:ph type="title"/>
          </p:nvPr>
        </p:nvSpPr>
        <p:spPr/>
        <p:txBody>
          <a:bodyPr>
            <a:normAutofit fontScale="90000"/>
          </a:bodyPr>
          <a:lstStyle/>
          <a:p>
            <a:r>
              <a:rPr lang="en-US" dirty="0" smtClean="0"/>
              <a:t>Example 2: </a:t>
            </a:r>
            <a:r>
              <a:rPr lang="en-US" dirty="0" err="1" smtClean="0"/>
              <a:t>Vigenere</a:t>
            </a:r>
            <a:r>
              <a:rPr lang="en-US" dirty="0" smtClean="0"/>
              <a:t> Cipher</a:t>
            </a:r>
            <a:br>
              <a:rPr lang="en-US" dirty="0" smtClean="0"/>
            </a:br>
            <a:r>
              <a:rPr lang="en-US" dirty="0" err="1" smtClean="0"/>
              <a:t>Kasiski</a:t>
            </a:r>
            <a:r>
              <a:rPr lang="en-US" dirty="0" smtClean="0"/>
              <a:t> Test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body" sz="half" idx="1"/>
          </p:nvPr>
        </p:nvSpPr>
        <p:spPr>
          <a:xfrm>
            <a:off x="457200" y="1143000"/>
            <a:ext cx="8229600" cy="3124200"/>
          </a:xfrm>
        </p:spPr>
        <p:txBody>
          <a:bodyPr>
            <a:normAutofit fontScale="92500" lnSpcReduction="10000"/>
          </a:bodyPr>
          <a:lstStyle/>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r>
              <a:rPr lang="en-US" sz="2000" dirty="0" smtClean="0">
                <a:solidFill>
                  <a:srgbClr val="000000"/>
                </a:solidFill>
                <a:latin typeface="Franklin Gothic Medium" pitchFamily="34" charset="0"/>
              </a:rPr>
              <a:t>Now we rewrite the </a:t>
            </a:r>
            <a:r>
              <a:rPr lang="en-US" sz="2000" dirty="0" err="1" smtClean="0">
                <a:solidFill>
                  <a:srgbClr val="000000"/>
                </a:solidFill>
                <a:latin typeface="Franklin Gothic Medium" pitchFamily="34" charset="0"/>
              </a:rPr>
              <a:t>ciphertext</a:t>
            </a:r>
            <a:r>
              <a:rPr lang="en-US" sz="2000" dirty="0" smtClean="0">
                <a:solidFill>
                  <a:srgbClr val="000000"/>
                </a:solidFill>
                <a:latin typeface="Franklin Gothic Medium" pitchFamily="34" charset="0"/>
              </a:rPr>
              <a:t> </a:t>
            </a:r>
            <a:r>
              <a:rPr lang="en-US" sz="2000" i="1" dirty="0" smtClean="0">
                <a:solidFill>
                  <a:srgbClr val="000000"/>
                </a:solidFill>
                <a:latin typeface="Franklin Gothic Medium" pitchFamily="34" charset="0"/>
              </a:rPr>
              <a:t>c</a:t>
            </a:r>
            <a:r>
              <a:rPr lang="en-US" sz="2000" dirty="0" smtClean="0">
                <a:solidFill>
                  <a:srgbClr val="000000"/>
                </a:solidFill>
                <a:latin typeface="Franklin Gothic Medium" pitchFamily="34" charset="0"/>
              </a:rPr>
              <a:t> in the following way</a:t>
            </a: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endParaRPr lang="en-US" sz="2400" dirty="0" smtClean="0">
              <a:solidFill>
                <a:srgbClr val="000000"/>
              </a:solidFill>
              <a:latin typeface="Franklin Gothic Medium" pitchFamily="34" charset="0"/>
            </a:endParaRPr>
          </a:p>
          <a:p>
            <a:pPr eaLnBrk="1" hangingPunct="1">
              <a:lnSpc>
                <a:spcPct val="80000"/>
              </a:lnSpc>
            </a:pPr>
            <a:endParaRPr lang="en-US" sz="2400" dirty="0" smtClean="0">
              <a:latin typeface="Franklin Gothic Medium" pitchFamily="34" charset="0"/>
            </a:endParaRPr>
          </a:p>
          <a:p>
            <a:pPr eaLnBrk="1" hangingPunct="1">
              <a:lnSpc>
                <a:spcPct val="80000"/>
              </a:lnSpc>
            </a:pPr>
            <a:endParaRPr lang="en-US" sz="2000" dirty="0" smtClean="0">
              <a:latin typeface="Franklin Gothic Medium" pitchFamily="34" charset="0"/>
            </a:endParaRPr>
          </a:p>
          <a:p>
            <a:pPr eaLnBrk="1" hangingPunct="1">
              <a:lnSpc>
                <a:spcPct val="80000"/>
              </a:lnSpc>
            </a:pPr>
            <a:endParaRPr lang="en-US" sz="2000" dirty="0" smtClean="0">
              <a:latin typeface="Franklin Gothic Medium" pitchFamily="34" charset="0"/>
            </a:endParaRP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r>
              <a:rPr lang="en-US" sz="2000" dirty="0" smtClean="0">
                <a:solidFill>
                  <a:srgbClr val="000000"/>
                </a:solidFill>
                <a:latin typeface="Franklin Gothic Medium" pitchFamily="34" charset="0"/>
              </a:rPr>
              <a:t>If </a:t>
            </a:r>
            <a:r>
              <a:rPr lang="en-US" sz="2000" i="1" dirty="0" smtClean="0">
                <a:solidFill>
                  <a:srgbClr val="000000"/>
                </a:solidFill>
                <a:latin typeface="Franklin Gothic Medium" pitchFamily="34" charset="0"/>
              </a:rPr>
              <a:t>c</a:t>
            </a:r>
            <a:r>
              <a:rPr lang="en-US" sz="2000" baseline="-22000" dirty="0" smtClean="0">
                <a:solidFill>
                  <a:srgbClr val="000000"/>
                </a:solidFill>
                <a:latin typeface="Franklin Gothic Medium" pitchFamily="34" charset="0"/>
              </a:rPr>
              <a:t>1</a:t>
            </a:r>
            <a:r>
              <a:rPr lang="en-US" sz="2000" dirty="0" smtClean="0">
                <a:solidFill>
                  <a:srgbClr val="000000"/>
                </a:solidFill>
                <a:latin typeface="Franklin Gothic Medium" pitchFamily="34" charset="0"/>
              </a:rPr>
              <a:t>, </a:t>
            </a:r>
            <a:r>
              <a:rPr lang="en-US" sz="2000" i="1" dirty="0" smtClean="0">
                <a:solidFill>
                  <a:srgbClr val="000000"/>
                </a:solidFill>
                <a:latin typeface="Franklin Gothic Medium" pitchFamily="34" charset="0"/>
              </a:rPr>
              <a:t>c</a:t>
            </a:r>
            <a:r>
              <a:rPr lang="en-US" sz="2000" baseline="-22000" dirty="0" smtClean="0">
                <a:solidFill>
                  <a:srgbClr val="000000"/>
                </a:solidFill>
                <a:latin typeface="Franklin Gothic Medium" pitchFamily="34" charset="0"/>
              </a:rPr>
              <a:t>2</a:t>
            </a:r>
            <a:r>
              <a:rPr lang="en-US" sz="2000" dirty="0" smtClean="0">
                <a:solidFill>
                  <a:srgbClr val="000000"/>
                </a:solidFill>
                <a:latin typeface="Franklin Gothic Medium" pitchFamily="34" charset="0"/>
              </a:rPr>
              <a:t>, …, </a:t>
            </a:r>
            <a:r>
              <a:rPr lang="en-US" sz="2000" i="1" dirty="0" smtClean="0">
                <a:solidFill>
                  <a:srgbClr val="000000"/>
                </a:solidFill>
                <a:latin typeface="Franklin Gothic Medium" pitchFamily="34" charset="0"/>
              </a:rPr>
              <a:t>c</a:t>
            </a:r>
            <a:r>
              <a:rPr lang="en-US" sz="2000" baseline="-22000" dirty="0" smtClean="0">
                <a:solidFill>
                  <a:srgbClr val="000000"/>
                </a:solidFill>
                <a:latin typeface="Franklin Gothic Medium" pitchFamily="34" charset="0"/>
              </a:rPr>
              <a:t>m</a:t>
            </a:r>
            <a:r>
              <a:rPr lang="en-US" sz="2000" dirty="0" smtClean="0">
                <a:solidFill>
                  <a:srgbClr val="000000"/>
                </a:solidFill>
                <a:latin typeface="Franklin Gothic Medium" pitchFamily="34" charset="0"/>
              </a:rPr>
              <a:t> are constructed in such a way that </a:t>
            </a:r>
            <a:r>
              <a:rPr lang="en-US" sz="2000" i="1" dirty="0" smtClean="0">
                <a:solidFill>
                  <a:srgbClr val="000000"/>
                </a:solidFill>
                <a:latin typeface="Franklin Gothic Medium" pitchFamily="34" charset="0"/>
              </a:rPr>
              <a:t>m</a:t>
            </a:r>
            <a:r>
              <a:rPr lang="en-US" sz="2000" dirty="0" smtClean="0">
                <a:solidFill>
                  <a:srgbClr val="000000"/>
                </a:solidFill>
                <a:latin typeface="Franklin Gothic Medium" pitchFamily="34" charset="0"/>
              </a:rPr>
              <a:t> is the keyword length, then each </a:t>
            </a:r>
            <a:r>
              <a:rPr lang="en-US" sz="2000" i="1" dirty="0" err="1" smtClean="0">
                <a:solidFill>
                  <a:srgbClr val="000000"/>
                </a:solidFill>
                <a:latin typeface="Franklin Gothic Medium" pitchFamily="34" charset="0"/>
              </a:rPr>
              <a:t>I</a:t>
            </a:r>
            <a:r>
              <a:rPr lang="en-US" sz="2000" baseline="-22000" dirty="0" err="1" smtClean="0">
                <a:solidFill>
                  <a:srgbClr val="000000"/>
                </a:solidFill>
                <a:latin typeface="Franklin Gothic Medium" pitchFamily="34" charset="0"/>
              </a:rPr>
              <a:t>c</a:t>
            </a:r>
            <a:r>
              <a:rPr lang="en-US" sz="2000" dirty="0" smtClean="0">
                <a:solidFill>
                  <a:srgbClr val="000000"/>
                </a:solidFill>
                <a:latin typeface="Franklin Gothic Medium" pitchFamily="34" charset="0"/>
              </a:rPr>
              <a:t>(</a:t>
            </a:r>
            <a:r>
              <a:rPr lang="en-US" sz="2000" i="1" dirty="0" err="1" smtClean="0">
                <a:solidFill>
                  <a:srgbClr val="000000"/>
                </a:solidFill>
                <a:latin typeface="Franklin Gothic Medium" pitchFamily="34" charset="0"/>
              </a:rPr>
              <a:t>c</a:t>
            </a:r>
            <a:r>
              <a:rPr lang="en-US" sz="2000" baseline="-22000" dirty="0" err="1" smtClean="0">
                <a:solidFill>
                  <a:srgbClr val="000000"/>
                </a:solidFill>
                <a:latin typeface="Franklin Gothic Medium" pitchFamily="34" charset="0"/>
              </a:rPr>
              <a:t>i</a:t>
            </a:r>
            <a:r>
              <a:rPr lang="en-US" sz="2000" dirty="0" smtClean="0">
                <a:solidFill>
                  <a:srgbClr val="000000"/>
                </a:solidFill>
                <a:latin typeface="Franklin Gothic Medium" pitchFamily="34" charset="0"/>
              </a:rPr>
              <a:t>) should be approximately equal to </a:t>
            </a:r>
            <a:r>
              <a:rPr lang="en-US" sz="2000" dirty="0" smtClean="0">
                <a:solidFill>
                  <a:srgbClr val="CC0099"/>
                </a:solidFill>
                <a:latin typeface="Franklin Gothic Medium" pitchFamily="34" charset="0"/>
              </a:rPr>
              <a:t>0.065</a:t>
            </a:r>
          </a:p>
          <a:p>
            <a:pPr eaLnBrk="1" hangingPunct="1">
              <a:lnSpc>
                <a:spcPct val="80000"/>
              </a:lnSpc>
              <a:buFontTx/>
              <a:buNone/>
            </a:pPr>
            <a:endParaRPr lang="en-US" sz="2000" dirty="0" smtClean="0">
              <a:solidFill>
                <a:srgbClr val="000000"/>
              </a:solidFill>
              <a:latin typeface="Franklin Gothic Medium" pitchFamily="34" charset="0"/>
            </a:endParaRPr>
          </a:p>
          <a:p>
            <a:pPr eaLnBrk="1" hangingPunct="1">
              <a:lnSpc>
                <a:spcPct val="80000"/>
              </a:lnSpc>
            </a:pPr>
            <a:r>
              <a:rPr lang="en-US" sz="2000" dirty="0" smtClean="0">
                <a:solidFill>
                  <a:srgbClr val="000000"/>
                </a:solidFill>
                <a:latin typeface="Franklin Gothic Medium" pitchFamily="34" charset="0"/>
              </a:rPr>
              <a:t>Following table contains </a:t>
            </a:r>
            <a:r>
              <a:rPr lang="en-US" sz="2000" i="1" dirty="0" err="1" smtClean="0">
                <a:solidFill>
                  <a:srgbClr val="000000"/>
                </a:solidFill>
                <a:latin typeface="Franklin Gothic Medium" pitchFamily="34" charset="0"/>
              </a:rPr>
              <a:t>I</a:t>
            </a:r>
            <a:r>
              <a:rPr lang="en-US" sz="2000" dirty="0" err="1" smtClean="0">
                <a:solidFill>
                  <a:srgbClr val="000000"/>
                </a:solidFill>
                <a:latin typeface="Franklin Gothic Medium" pitchFamily="34" charset="0"/>
              </a:rPr>
              <a:t>c</a:t>
            </a:r>
            <a:r>
              <a:rPr lang="en-US" sz="2000" dirty="0" smtClean="0">
                <a:solidFill>
                  <a:srgbClr val="000000"/>
                </a:solidFill>
                <a:latin typeface="Franklin Gothic Medium" pitchFamily="34" charset="0"/>
              </a:rPr>
              <a:t> for different values of </a:t>
            </a:r>
            <a:r>
              <a:rPr lang="en-US" sz="2000" i="1" dirty="0" smtClean="0">
                <a:solidFill>
                  <a:srgbClr val="000000"/>
                </a:solidFill>
                <a:latin typeface="Franklin Gothic Medium" pitchFamily="34" charset="0"/>
              </a:rPr>
              <a:t>m</a:t>
            </a:r>
            <a:r>
              <a:rPr lang="en-US" sz="2000" dirty="0" smtClean="0">
                <a:solidFill>
                  <a:srgbClr val="000000"/>
                </a:solidFill>
                <a:latin typeface="Franklin Gothic Medium" pitchFamily="34" charset="0"/>
              </a:rPr>
              <a:t>: </a:t>
            </a:r>
          </a:p>
          <a:p>
            <a:pPr eaLnBrk="1" hangingPunct="1">
              <a:lnSpc>
                <a:spcPct val="80000"/>
              </a:lnSpc>
            </a:pPr>
            <a:endParaRPr lang="en-US" sz="1800" dirty="0" smtClean="0">
              <a:solidFill>
                <a:srgbClr val="000000"/>
              </a:solidFill>
              <a:latin typeface="Franklin Gothic Medium" pitchFamily="34" charset="0"/>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ru-RU" sz="2000" dirty="0" smtClean="0">
              <a:latin typeface="Franklin Gothic Medium" pitchFamily="34" charset="0"/>
            </a:endParaRPr>
          </a:p>
        </p:txBody>
      </p:sp>
      <p:graphicFrame>
        <p:nvGraphicFramePr>
          <p:cNvPr id="366636" name="Group 44"/>
          <p:cNvGraphicFramePr>
            <a:graphicFrameLocks noGrp="1"/>
          </p:cNvGraphicFramePr>
          <p:nvPr>
            <p:ph sz="quarter" idx="2"/>
          </p:nvPr>
        </p:nvGraphicFramePr>
        <p:xfrm>
          <a:off x="1295400" y="4311650"/>
          <a:ext cx="5410200" cy="2486160"/>
        </p:xfrm>
        <a:graphic>
          <a:graphicData uri="http://schemas.openxmlformats.org/drawingml/2006/table">
            <a:tbl>
              <a:tblPr/>
              <a:tblGrid>
                <a:gridCol w="1446213"/>
                <a:gridCol w="3963987"/>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Franklin Gothic Medium" pitchFamily="34" charset="0"/>
                        </a:rPr>
                        <a:t>m</a:t>
                      </a:r>
                      <a:endParaRPr kumimoji="0" lang="ru-RU" sz="1600" b="0" i="1"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Franklin Gothic Medium" pitchFamily="34" charset="0"/>
                        </a:rPr>
                        <a:t>I</a:t>
                      </a:r>
                      <a:r>
                        <a:rPr kumimoji="0" lang="en-US" sz="1600" b="0" i="0" u="none" strike="noStrike" cap="none" normalizeH="0" baseline="-22000" smtClean="0">
                          <a:ln>
                            <a:noFill/>
                          </a:ln>
                          <a:solidFill>
                            <a:schemeClr val="tx1"/>
                          </a:solidFill>
                          <a:effectLst/>
                          <a:latin typeface="Franklin Gothic Medium" pitchFamily="34" charset="0"/>
                        </a:rPr>
                        <a:t>c</a:t>
                      </a:r>
                      <a:endParaRPr kumimoji="0" lang="ru-RU" sz="1600" b="0" i="0" u="none" strike="noStrike" cap="none" normalizeH="0" baseline="-2200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1</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0.04</a:t>
                      </a:r>
                      <a:r>
                        <a:rPr kumimoji="0" lang="en-US" sz="1400" b="0" i="0" u="none" strike="noStrike" cap="none" normalizeH="0" baseline="0" smtClean="0">
                          <a:ln>
                            <a:noFill/>
                          </a:ln>
                          <a:solidFill>
                            <a:schemeClr val="tx1"/>
                          </a:solidFill>
                          <a:effectLst/>
                          <a:latin typeface="Franklin Gothic Medium" pitchFamily="34" charset="0"/>
                        </a:rPr>
                        <a:t>3</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2</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0.05</a:t>
                      </a:r>
                      <a:r>
                        <a:rPr kumimoji="0" lang="en-US" sz="1400" b="0" i="0" u="none" strike="noStrike" cap="none" normalizeH="0" baseline="0" smtClean="0">
                          <a:ln>
                            <a:noFill/>
                          </a:ln>
                          <a:solidFill>
                            <a:schemeClr val="tx1"/>
                          </a:solidFill>
                          <a:effectLst/>
                          <a:latin typeface="Franklin Gothic Medium" pitchFamily="34" charset="0"/>
                        </a:rPr>
                        <a:t>2</a:t>
                      </a:r>
                      <a:r>
                        <a:rPr kumimoji="0" lang="ru-RU" sz="1400" b="0" i="0" u="none" strike="noStrike" cap="none" normalizeH="0" baseline="0" smtClean="0">
                          <a:ln>
                            <a:noFill/>
                          </a:ln>
                          <a:solidFill>
                            <a:schemeClr val="tx1"/>
                          </a:solidFill>
                          <a:effectLst/>
                          <a:latin typeface="Franklin Gothic Medium" pitchFamily="34" charset="0"/>
                        </a:rPr>
                        <a:t>; 0.051</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3</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smtClean="0">
                          <a:ln>
                            <a:noFill/>
                          </a:ln>
                          <a:solidFill>
                            <a:schemeClr val="tx1"/>
                          </a:solidFill>
                          <a:effectLst/>
                          <a:latin typeface="Franklin Gothic Medium" pitchFamily="34" charset="0"/>
                        </a:rPr>
                        <a:t>0.05; 0.059; 0.045</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4</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0.049; 0.053; 0.052; 0.051</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5</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0.034; 0.05; 0.048; 0.038; 0.045</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Franklin Gothic Medium" pitchFamily="34" charset="0"/>
                        </a:rPr>
                        <a:t>6</a:t>
                      </a:r>
                      <a:endParaRPr kumimoji="0" lang="ru-RU" sz="1400" b="0" i="0" u="none" strike="noStrike" cap="none" normalizeH="0" baseline="0" smtClean="0">
                        <a:ln>
                          <a:noFill/>
                        </a:ln>
                        <a:solidFill>
                          <a:srgbClr val="FF0000"/>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rgbClr val="FF0000"/>
                          </a:solidFill>
                          <a:effectLst/>
                          <a:latin typeface="Franklin Gothic Medium" pitchFamily="34" charset="0"/>
                        </a:rPr>
                        <a:t>0.063; 0.07; 0.083; 0.062; 0.071; 0.048</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7</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smtClean="0">
                          <a:ln>
                            <a:noFill/>
                          </a:ln>
                          <a:solidFill>
                            <a:schemeClr val="tx1"/>
                          </a:solidFill>
                          <a:effectLst/>
                          <a:latin typeface="Franklin Gothic Medium" pitchFamily="34" charset="0"/>
                        </a:rPr>
                        <a:t>0.033; 0.041; 0.038; 0.046; 0.041; 0.04; 0.047</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 name="Object 4"/>
          <p:cNvGraphicFramePr>
            <a:graphicFrameLocks noChangeAspect="1"/>
          </p:cNvGraphicFramePr>
          <p:nvPr>
            <p:ph sz="quarter" idx="3"/>
          </p:nvPr>
        </p:nvGraphicFramePr>
        <p:xfrm>
          <a:off x="2840038" y="1689100"/>
          <a:ext cx="2624137" cy="1587500"/>
        </p:xfrm>
        <a:graphic>
          <a:graphicData uri="http://schemas.openxmlformats.org/presentationml/2006/ole">
            <p:oleObj spid="_x0000_s256002" name="Equation" r:id="rId4" imgW="1511280" imgH="914400" progId="">
              <p:embed/>
            </p:oleObj>
          </a:graphicData>
        </a:graphic>
      </p:graphicFrame>
      <p:sp>
        <p:nvSpPr>
          <p:cNvPr id="4130" name="Rectangle 8"/>
          <p:cNvSpPr>
            <a:spLocks noChangeArrowheads="1"/>
          </p:cNvSpPr>
          <p:nvPr/>
        </p:nvSpPr>
        <p:spPr bwMode="auto">
          <a:xfrm>
            <a:off x="533400" y="4495800"/>
            <a:ext cx="4572000" cy="3113088"/>
          </a:xfrm>
          <a:prstGeom prst="rect">
            <a:avLst/>
          </a:prstGeom>
          <a:noFill/>
          <a:ln w="12700" cap="sq">
            <a:noFill/>
            <a:miter lim="800000"/>
            <a:headEnd type="none" w="sm" len="sm"/>
            <a:tailEnd type="none" w="sm" len="sm"/>
          </a:ln>
        </p:spPr>
        <p:txBody>
          <a:bodyPr>
            <a:spAutoFit/>
          </a:bodyPr>
          <a:lstStyle/>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r>
              <a:rPr lang="en-US" i="0">
                <a:solidFill>
                  <a:srgbClr val="000000"/>
                </a:solidFill>
              </a:rPr>
              <a:t>.</a:t>
            </a:r>
            <a:endParaRPr lang="ru-RU" i="0">
              <a:solidFill>
                <a:srgbClr val="000000"/>
              </a:solidFill>
            </a:endParaRPr>
          </a:p>
        </p:txBody>
      </p:sp>
      <p:sp>
        <p:nvSpPr>
          <p:cNvPr id="4131" name="Rectangle 45"/>
          <p:cNvSpPr>
            <a:spLocks noChangeArrowheads="1"/>
          </p:cNvSpPr>
          <p:nvPr/>
        </p:nvSpPr>
        <p:spPr bwMode="auto">
          <a:xfrm>
            <a:off x="6934200" y="5337175"/>
            <a:ext cx="2006600" cy="387798"/>
          </a:xfrm>
          <a:prstGeom prst="rect">
            <a:avLst/>
          </a:prstGeom>
          <a:noFill/>
          <a:ln w="12700" cap="sq">
            <a:noFill/>
            <a:miter lim="800000"/>
            <a:headEnd type="none" w="sm" len="sm"/>
            <a:tailEnd type="none" w="sm" len="sm"/>
          </a:ln>
        </p:spPr>
        <p:txBody>
          <a:bodyPr>
            <a:spAutoFit/>
          </a:bodyPr>
          <a:lstStyle/>
          <a:p>
            <a:pPr eaLnBrk="1" hangingPunct="1">
              <a:lnSpc>
                <a:spcPct val="80000"/>
              </a:lnSpc>
              <a:spcBef>
                <a:spcPct val="20000"/>
              </a:spcBef>
            </a:pPr>
            <a:r>
              <a:rPr lang="en-US" sz="2400" dirty="0" smtClean="0">
                <a:solidFill>
                  <a:srgbClr val="000000"/>
                </a:solidFill>
              </a:rPr>
              <a:t>&gt;&gt; </a:t>
            </a:r>
            <a:r>
              <a:rPr lang="en-US" sz="2400" i="0" dirty="0" smtClean="0">
                <a:solidFill>
                  <a:srgbClr val="000000"/>
                </a:solidFill>
              </a:rPr>
              <a:t> </a:t>
            </a:r>
            <a:r>
              <a:rPr lang="en-US" sz="2400" dirty="0">
                <a:solidFill>
                  <a:srgbClr val="CC0099"/>
                </a:solidFill>
              </a:rPr>
              <a:t>m</a:t>
            </a:r>
            <a:r>
              <a:rPr lang="en-US" sz="2400" i="0" dirty="0">
                <a:solidFill>
                  <a:srgbClr val="CC0099"/>
                </a:solidFill>
              </a:rPr>
              <a:t> = 6</a:t>
            </a:r>
          </a:p>
        </p:txBody>
      </p:sp>
      <p:sp>
        <p:nvSpPr>
          <p:cNvPr id="4132" name="Rectangle 46"/>
          <p:cNvSpPr>
            <a:spLocks noChangeArrowheads="1"/>
          </p:cNvSpPr>
          <p:nvPr/>
        </p:nvSpPr>
        <p:spPr bwMode="auto">
          <a:xfrm>
            <a:off x="1905000" y="1752600"/>
            <a:ext cx="4648200" cy="15240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9" name="Date Placeholder 8"/>
          <p:cNvSpPr>
            <a:spLocks noGrp="1"/>
          </p:cNvSpPr>
          <p:nvPr>
            <p:ph type="dt" sz="half" idx="10"/>
          </p:nvPr>
        </p:nvSpPr>
        <p:spPr/>
        <p:txBody>
          <a:bodyPr/>
          <a:lstStyle/>
          <a:p>
            <a:pPr>
              <a:defRPr/>
            </a:pPr>
            <a:fld id="{AC63DD0F-F916-47E8-AC97-377080CD6D9F}" type="datetime1">
              <a:rPr lang="en-US" smtClean="0"/>
              <a:pPr>
                <a:defRPr/>
              </a:pPr>
              <a:t>2/19/2013</a:t>
            </a:fld>
            <a:endParaRPr lang="en-US"/>
          </a:p>
        </p:txBody>
      </p:sp>
      <p:sp>
        <p:nvSpPr>
          <p:cNvPr id="10" name="Slide Number Placeholder 9"/>
          <p:cNvSpPr>
            <a:spLocks noGrp="1"/>
          </p:cNvSpPr>
          <p:nvPr>
            <p:ph type="sldNum" sz="quarter" idx="12"/>
          </p:nvPr>
        </p:nvSpPr>
        <p:spPr/>
        <p:txBody>
          <a:bodyPr/>
          <a:lstStyle/>
          <a:p>
            <a:pPr>
              <a:defRPr/>
            </a:pPr>
            <a:fld id="{D3FEFA74-3F1F-4FE8-ABC2-93906BFD635C}" type="slidenum">
              <a:rPr lang="en-US" smtClean="0"/>
              <a:pPr>
                <a:defRPr/>
              </a:pPr>
              <a:t>37</a:t>
            </a:fld>
            <a:endParaRPr lang="en-US"/>
          </a:p>
        </p:txBody>
      </p:sp>
      <p:sp>
        <p:nvSpPr>
          <p:cNvPr id="11" name="Footer Placeholder 10"/>
          <p:cNvSpPr>
            <a:spLocks noGrp="1"/>
          </p:cNvSpPr>
          <p:nvPr>
            <p:ph type="ftr" sz="quarter" idx="11"/>
          </p:nvPr>
        </p:nvSpPr>
        <p:spPr>
          <a:xfrm>
            <a:off x="3124200" y="6248400"/>
            <a:ext cx="4953000" cy="457200"/>
          </a:xfrm>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2" name="Rectangle 2"/>
          <p:cNvSpPr>
            <a:spLocks noGrp="1" noChangeArrowheads="1"/>
          </p:cNvSpPr>
          <p:nvPr>
            <p:ph type="title"/>
          </p:nvPr>
        </p:nvSpPr>
        <p:spPr>
          <a:xfrm>
            <a:off x="228601" y="152400"/>
            <a:ext cx="7620000" cy="884238"/>
          </a:xfrm>
        </p:spPr>
        <p:txBody>
          <a:bodyPr/>
          <a:lstStyle/>
          <a:p>
            <a:pPr eaLnBrk="1" hangingPunct="1"/>
            <a:r>
              <a:rPr lang="en-US" dirty="0" smtClean="0">
                <a:solidFill>
                  <a:srgbClr val="FF9900"/>
                </a:solidFill>
              </a:rPr>
              <a:t>Index of Coincidence</a:t>
            </a:r>
            <a:endParaRPr lang="ru-RU" dirty="0" smtClean="0">
              <a:solidFill>
                <a:srgbClr val="FF99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r>
              <a:rPr lang="en-US" sz="4000" b="1" dirty="0" smtClean="0">
                <a:solidFill>
                  <a:srgbClr val="FF9900"/>
                </a:solidFill>
              </a:rPr>
              <a:t>Cryptanalysis of the Vigen</a:t>
            </a:r>
            <a:r>
              <a:rPr lang="en-US" sz="4000" b="1" dirty="0" smtClean="0">
                <a:solidFill>
                  <a:srgbClr val="FF9900"/>
                </a:solidFill>
                <a:cs typeface="Arial" charset="0"/>
              </a:rPr>
              <a:t>è</a:t>
            </a:r>
            <a:r>
              <a:rPr lang="en-US" sz="4000" b="1" dirty="0" smtClean="0">
                <a:solidFill>
                  <a:srgbClr val="FF9900"/>
                </a:solidFill>
              </a:rPr>
              <a:t>re Cipher</a:t>
            </a:r>
            <a:endParaRPr lang="ru-RU" sz="4000" b="1" dirty="0" smtClean="0">
              <a:solidFill>
                <a:srgbClr val="FF9900"/>
              </a:solidFill>
            </a:endParaRPr>
          </a:p>
        </p:txBody>
      </p:sp>
      <p:sp>
        <p:nvSpPr>
          <p:cNvPr id="44035" name="Rectangle 3"/>
          <p:cNvSpPr>
            <a:spLocks noGrp="1" noChangeArrowheads="1"/>
          </p:cNvSpPr>
          <p:nvPr>
            <p:ph idx="1"/>
          </p:nvPr>
        </p:nvSpPr>
        <p:spPr>
          <a:xfrm>
            <a:off x="457200" y="1600200"/>
            <a:ext cx="7848600" cy="4456113"/>
          </a:xfrm>
        </p:spPr>
        <p:txBody>
          <a:bodyPr/>
          <a:lstStyle/>
          <a:p>
            <a:pPr eaLnBrk="1" hangingPunct="1"/>
            <a:r>
              <a:rPr lang="en-US" sz="2000" dirty="0" smtClean="0"/>
              <a:t>The recovered plaintext message (with spaces added) is:</a:t>
            </a:r>
          </a:p>
          <a:p>
            <a:pPr eaLnBrk="1" hangingPunct="1"/>
            <a:endParaRPr lang="en-US" sz="2000" dirty="0" smtClean="0"/>
          </a:p>
          <a:p>
            <a:pPr algn="just" eaLnBrk="1" hangingPunct="1">
              <a:buFontTx/>
              <a:buNone/>
            </a:pPr>
            <a:r>
              <a:rPr lang="en-US" sz="2000" dirty="0" smtClean="0"/>
              <a:t>	</a:t>
            </a:r>
            <a:r>
              <a:rPr lang="en-US" sz="2000" b="1" dirty="0" smtClean="0">
                <a:solidFill>
                  <a:srgbClr val="CC0099"/>
                </a:solidFill>
              </a:rPr>
              <a:t>many traces we found of him in the </a:t>
            </a:r>
            <a:r>
              <a:rPr lang="en-US" sz="2000" b="1" dirty="0" err="1" smtClean="0">
                <a:solidFill>
                  <a:srgbClr val="CC0099"/>
                </a:solidFill>
              </a:rPr>
              <a:t>boggirt</a:t>
            </a:r>
            <a:r>
              <a:rPr lang="en-US" sz="2000" b="1" dirty="0" smtClean="0">
                <a:solidFill>
                  <a:srgbClr val="CC0099"/>
                </a:solidFill>
              </a:rPr>
              <a:t> island where he had hid his savage ally a huge driving wheel and a shaft half filled with rubbish showed the position of an abandoned mine beside it were the crumbling remains of the cottages of the miners driven away no doubt by the  foul reek of the surrounding swamp in one of these a staple and chain with a quantity of gnawed bones showed where the animal had been confined a skeleton with a tangle of brown hair adhering to it lay among the debris</a:t>
            </a:r>
            <a:r>
              <a:rPr lang="en-US" sz="2000" b="1" dirty="0" smtClean="0"/>
              <a:t>.</a:t>
            </a:r>
          </a:p>
          <a:p>
            <a:pPr eaLnBrk="1" hangingPunct="1">
              <a:buFontTx/>
              <a:buNone/>
            </a:pPr>
            <a:endParaRPr lang="en-US" sz="2000" dirty="0" smtClean="0"/>
          </a:p>
          <a:p>
            <a:pPr eaLnBrk="1" hangingPunct="1">
              <a:buFontTx/>
              <a:buNone/>
            </a:pPr>
            <a:r>
              <a:rPr lang="en-US" sz="2000" dirty="0" smtClean="0"/>
              <a:t>	(Taken from Hound of the Baskervilles, by Arthur Conan Doyle)</a:t>
            </a:r>
            <a:endParaRPr lang="ru-RU" sz="2000" dirty="0" smtClean="0"/>
          </a:p>
        </p:txBody>
      </p:sp>
      <p:sp>
        <p:nvSpPr>
          <p:cNvPr id="4" name="Date Placeholder 3"/>
          <p:cNvSpPr>
            <a:spLocks noGrp="1"/>
          </p:cNvSpPr>
          <p:nvPr>
            <p:ph type="dt" sz="half" idx="10"/>
          </p:nvPr>
        </p:nvSpPr>
        <p:spPr/>
        <p:txBody>
          <a:bodyPr/>
          <a:lstStyle/>
          <a:p>
            <a:pPr>
              <a:defRPr/>
            </a:pPr>
            <a:fld id="{80E797E2-66CB-472F-8C19-FBF95208EB3E}" type="datetime1">
              <a:rPr lang="en-US" smtClean="0"/>
              <a:pPr>
                <a:defRPr/>
              </a:pPr>
              <a:t>2/19/2013</a:t>
            </a:fld>
            <a:endParaRPr lang="en-GB"/>
          </a:p>
        </p:txBody>
      </p:sp>
      <p:sp>
        <p:nvSpPr>
          <p:cNvPr id="5" name="Slide Number Placeholder 4"/>
          <p:cNvSpPr>
            <a:spLocks noGrp="1"/>
          </p:cNvSpPr>
          <p:nvPr>
            <p:ph type="sldNum" sz="quarter" idx="12"/>
          </p:nvPr>
        </p:nvSpPr>
        <p:spPr/>
        <p:txBody>
          <a:bodyPr/>
          <a:lstStyle/>
          <a:p>
            <a:pPr>
              <a:defRPr/>
            </a:pPr>
            <a:fld id="{255E8DB8-DCBF-4A68-BA4D-52342D237505}" type="slidenum">
              <a:rPr lang="en-GB" smtClean="0"/>
              <a:pPr>
                <a:defRPr/>
              </a:pPr>
              <a:t>38</a:t>
            </a:fld>
            <a:endParaRPr lang="en-GB"/>
          </a:p>
        </p:txBody>
      </p:sp>
      <p:sp>
        <p:nvSpPr>
          <p:cNvPr id="6" name="Footer Placeholder 5"/>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8"/>
          <p:cNvGraphicFramePr>
            <a:graphicFrameLocks noChangeAspect="1"/>
          </p:cNvGraphicFramePr>
          <p:nvPr/>
        </p:nvGraphicFramePr>
        <p:xfrm>
          <a:off x="1066800" y="1524000"/>
          <a:ext cx="6858000" cy="2552700"/>
        </p:xfrm>
        <a:graphic>
          <a:graphicData uri="http://schemas.openxmlformats.org/presentationml/2006/ole">
            <p:oleObj spid="_x0000_s257026" name="Bitmap Image" r:id="rId4" imgW="4401164" imgH="1638529" progId="PBrush">
              <p:embed/>
            </p:oleObj>
          </a:graphicData>
        </a:graphic>
      </p:graphicFrame>
      <p:sp>
        <p:nvSpPr>
          <p:cNvPr id="6149" name="Rectangle 19"/>
          <p:cNvSpPr>
            <a:spLocks noChangeArrowheads="1"/>
          </p:cNvSpPr>
          <p:nvPr/>
        </p:nvSpPr>
        <p:spPr bwMode="auto">
          <a:xfrm>
            <a:off x="990600" y="1447800"/>
            <a:ext cx="7010400" cy="25908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14" name="Content Placeholder 13"/>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400" dirty="0" smtClean="0"/>
              <a:t>Invented by Lester S. Hill in 1929</a:t>
            </a:r>
            <a:endParaRPr lang="en-US" sz="2400" dirty="0"/>
          </a:p>
        </p:txBody>
      </p:sp>
      <p:sp>
        <p:nvSpPr>
          <p:cNvPr id="6" name="Date Placeholder 5"/>
          <p:cNvSpPr>
            <a:spLocks noGrp="1"/>
          </p:cNvSpPr>
          <p:nvPr>
            <p:ph type="dt" sz="half" idx="10"/>
          </p:nvPr>
        </p:nvSpPr>
        <p:spPr/>
        <p:txBody>
          <a:bodyPr/>
          <a:lstStyle/>
          <a:p>
            <a:fld id="{B66B3B92-F89E-4F67-8124-0461C974EF72}" type="datetime1">
              <a:rPr lang="en-US" smtClean="0"/>
              <a:pPr/>
              <a:t>2/18/2013</a:t>
            </a:fld>
            <a:endParaRPr lang="en-US" dirty="0"/>
          </a:p>
        </p:txBody>
      </p:sp>
      <p:sp>
        <p:nvSpPr>
          <p:cNvPr id="7" name="Slide Number Placeholder 6"/>
          <p:cNvSpPr>
            <a:spLocks noGrp="1"/>
          </p:cNvSpPr>
          <p:nvPr>
            <p:ph type="sldNum" sz="quarter" idx="11"/>
          </p:nvPr>
        </p:nvSpPr>
        <p:spPr/>
        <p:txBody>
          <a:bodyPr/>
          <a:lstStyle/>
          <a:p>
            <a:fld id="{59985E83-F857-4E7B-A45F-F5191A2677E8}" type="slidenum">
              <a:rPr lang="en-US" smtClean="0"/>
              <a:pPr/>
              <a:t>39</a:t>
            </a:fld>
            <a:endParaRPr lang="en-US"/>
          </a:p>
        </p:txBody>
      </p:sp>
      <p:sp>
        <p:nvSpPr>
          <p:cNvPr id="8" name="Footer Placeholder 7"/>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2" name="Title 11"/>
          <p:cNvSpPr>
            <a:spLocks noGrp="1"/>
          </p:cNvSpPr>
          <p:nvPr>
            <p:ph type="title"/>
          </p:nvPr>
        </p:nvSpPr>
        <p:spPr/>
        <p:txBody>
          <a:bodyPr/>
          <a:lstStyle/>
          <a:p>
            <a:r>
              <a:rPr lang="en-US" dirty="0" smtClean="0"/>
              <a:t>The Hill Cipher</a:t>
            </a:r>
            <a:endParaRPr lang="en-US" dirty="0"/>
          </a:p>
        </p:txBody>
      </p:sp>
      <p:pic>
        <p:nvPicPr>
          <p:cNvPr id="82947" name="Picture 3"/>
          <p:cNvPicPr>
            <a:picLocks noChangeAspect="1" noChangeArrowheads="1"/>
          </p:cNvPicPr>
          <p:nvPr/>
        </p:nvPicPr>
        <p:blipFill>
          <a:blip r:embed="rId5" cstate="print"/>
          <a:srcRect/>
          <a:stretch>
            <a:fillRect/>
          </a:stretch>
        </p:blipFill>
        <p:spPr bwMode="auto">
          <a:xfrm>
            <a:off x="1524000" y="4114800"/>
            <a:ext cx="6096000"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dirty="0" smtClean="0"/>
              <a:t>The Affine Cipher</a:t>
            </a:r>
            <a:endParaRPr lang="en-US" dirty="0"/>
          </a:p>
        </p:txBody>
      </p:sp>
      <p:pic>
        <p:nvPicPr>
          <p:cNvPr id="202755" name="Picture 3"/>
          <p:cNvPicPr>
            <a:picLocks noChangeAspect="1" noChangeArrowheads="1"/>
          </p:cNvPicPr>
          <p:nvPr/>
        </p:nvPicPr>
        <p:blipFill>
          <a:blip r:embed="rId2" cstate="print"/>
          <a:srcRect/>
          <a:stretch>
            <a:fillRect/>
          </a:stretch>
        </p:blipFill>
        <p:spPr bwMode="auto">
          <a:xfrm>
            <a:off x="1143000" y="1676400"/>
            <a:ext cx="6349774" cy="27432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7"/>
          <p:cNvSpPr>
            <a:spLocks noChangeArrowheads="1"/>
          </p:cNvSpPr>
          <p:nvPr/>
        </p:nvSpPr>
        <p:spPr bwMode="auto">
          <a:xfrm>
            <a:off x="762000" y="1447800"/>
            <a:ext cx="7239000" cy="3810000"/>
          </a:xfrm>
          <a:prstGeom prst="rect">
            <a:avLst/>
          </a:prstGeom>
          <a:noFill/>
          <a:ln w="9525">
            <a:noFill/>
            <a:miter lim="800000"/>
            <a:headEnd/>
            <a:tailEnd/>
          </a:ln>
        </p:spPr>
        <p:txBody>
          <a:bodyPr/>
          <a:lstStyle/>
          <a:p>
            <a:pPr marL="342900" indent="-342900" eaLnBrk="1" hangingPunct="1">
              <a:spcBef>
                <a:spcPct val="35000"/>
              </a:spcBef>
              <a:buFontTx/>
              <a:buChar char="•"/>
            </a:pPr>
            <a:r>
              <a:rPr lang="en-US" sz="2000" i="0">
                <a:solidFill>
                  <a:srgbClr val="000000"/>
                </a:solidFill>
              </a:rPr>
              <a:t>To encrypt a message using the Hill Cipher one should perform the following sequence of steps:</a:t>
            </a:r>
          </a:p>
          <a:p>
            <a:pPr marL="742950" lvl="1" indent="-285750" eaLnBrk="1" hangingPunct="1">
              <a:spcBef>
                <a:spcPct val="35000"/>
              </a:spcBef>
              <a:buFontTx/>
              <a:buChar char="–"/>
            </a:pPr>
            <a:r>
              <a:rPr lang="en-US" sz="2000" i="0">
                <a:solidFill>
                  <a:srgbClr val="000000"/>
                </a:solidFill>
              </a:rPr>
              <a:t>Using the Table (below), plaintext message has to be expressed as sequence of integers in such a way that </a:t>
            </a:r>
            <a:r>
              <a:rPr lang="en-US" sz="2000">
                <a:solidFill>
                  <a:srgbClr val="000000"/>
                </a:solidFill>
              </a:rPr>
              <a:t>p</a:t>
            </a:r>
            <a:r>
              <a:rPr lang="en-US" sz="2000" i="0">
                <a:solidFill>
                  <a:srgbClr val="000000"/>
                </a:solidFill>
              </a:rPr>
              <a:t> = (</a:t>
            </a:r>
            <a:r>
              <a:rPr lang="en-US" sz="2000">
                <a:solidFill>
                  <a:srgbClr val="000000"/>
                </a:solidFill>
              </a:rPr>
              <a:t>p</a:t>
            </a:r>
            <a:r>
              <a:rPr lang="en-US" sz="2000" baseline="-25000">
                <a:solidFill>
                  <a:srgbClr val="000000"/>
                </a:solidFill>
              </a:rPr>
              <a:t>1</a:t>
            </a:r>
            <a:r>
              <a:rPr lang="en-US" sz="2000" i="0">
                <a:solidFill>
                  <a:srgbClr val="000000"/>
                </a:solidFill>
              </a:rPr>
              <a:t>, …, </a:t>
            </a:r>
            <a:r>
              <a:rPr lang="en-US" sz="2000">
                <a:solidFill>
                  <a:srgbClr val="000000"/>
                </a:solidFill>
              </a:rPr>
              <a:t>p</a:t>
            </a:r>
            <a:r>
              <a:rPr lang="en-US" sz="2000" baseline="-25000">
                <a:solidFill>
                  <a:srgbClr val="000000"/>
                </a:solidFill>
              </a:rPr>
              <a:t>m</a:t>
            </a:r>
            <a:r>
              <a:rPr lang="en-US" sz="2000" i="0">
                <a:solidFill>
                  <a:srgbClr val="000000"/>
                </a:solidFill>
              </a:rPr>
              <a:t>)</a:t>
            </a:r>
          </a:p>
          <a:p>
            <a:pPr marL="742950" lvl="1" indent="-285750" eaLnBrk="1" hangingPunct="1">
              <a:spcBef>
                <a:spcPct val="35000"/>
              </a:spcBef>
              <a:buFontTx/>
              <a:buChar char="–"/>
            </a:pPr>
            <a:r>
              <a:rPr lang="en-US" sz="2000" i="0">
                <a:solidFill>
                  <a:srgbClr val="000000"/>
                </a:solidFill>
              </a:rPr>
              <a:t>The key is an </a:t>
            </a:r>
            <a:r>
              <a:rPr lang="en-US" sz="2000">
                <a:solidFill>
                  <a:srgbClr val="000000"/>
                </a:solidFill>
              </a:rPr>
              <a:t>m</a:t>
            </a:r>
            <a:r>
              <a:rPr lang="en-US" sz="2000">
                <a:solidFill>
                  <a:srgbClr val="000000"/>
                </a:solidFill>
                <a:cs typeface="Arial" charset="0"/>
              </a:rPr>
              <a:t>×m</a:t>
            </a:r>
            <a:r>
              <a:rPr lang="en-US" sz="2000" i="0">
                <a:solidFill>
                  <a:srgbClr val="000000"/>
                </a:solidFill>
                <a:cs typeface="Arial" charset="0"/>
              </a:rPr>
              <a:t> matrix	</a:t>
            </a:r>
          </a:p>
          <a:p>
            <a:pPr marL="742950" lvl="1" indent="-285750" eaLnBrk="1" hangingPunct="1">
              <a:spcBef>
                <a:spcPct val="35000"/>
              </a:spcBef>
              <a:buFontTx/>
              <a:buChar char="–"/>
            </a:pPr>
            <a:r>
              <a:rPr lang="en-US" sz="2000" i="0">
                <a:solidFill>
                  <a:srgbClr val="000000"/>
                </a:solidFill>
                <a:cs typeface="Arial" charset="0"/>
              </a:rPr>
              <a:t>The resulting ciphertext </a:t>
            </a:r>
            <a:r>
              <a:rPr lang="en-US" sz="2000">
                <a:solidFill>
                  <a:srgbClr val="000000"/>
                </a:solidFill>
                <a:cs typeface="Arial" charset="0"/>
              </a:rPr>
              <a:t>c</a:t>
            </a:r>
            <a:r>
              <a:rPr lang="en-US" sz="2000" i="0">
                <a:solidFill>
                  <a:srgbClr val="000000"/>
                </a:solidFill>
                <a:cs typeface="Arial" charset="0"/>
              </a:rPr>
              <a:t> = </a:t>
            </a:r>
            <a:r>
              <a:rPr lang="en-US" sz="2000">
                <a:solidFill>
                  <a:srgbClr val="000000"/>
                </a:solidFill>
                <a:cs typeface="Arial" charset="0"/>
              </a:rPr>
              <a:t>e</a:t>
            </a:r>
            <a:r>
              <a:rPr lang="en-US" sz="2000" baseline="-25000">
                <a:solidFill>
                  <a:srgbClr val="000000"/>
                </a:solidFill>
                <a:cs typeface="Arial" charset="0"/>
              </a:rPr>
              <a:t>k</a:t>
            </a:r>
            <a:r>
              <a:rPr lang="en-US" sz="2000">
                <a:solidFill>
                  <a:srgbClr val="000000"/>
                </a:solidFill>
                <a:cs typeface="Arial" charset="0"/>
              </a:rPr>
              <a:t>(p)</a:t>
            </a:r>
            <a:r>
              <a:rPr lang="en-US" sz="2000" i="0">
                <a:solidFill>
                  <a:srgbClr val="000000"/>
                </a:solidFill>
                <a:cs typeface="Arial" charset="0"/>
              </a:rPr>
              <a:t> = </a:t>
            </a:r>
            <a:r>
              <a:rPr lang="en-US" sz="2000">
                <a:solidFill>
                  <a:srgbClr val="000000"/>
                </a:solidFill>
                <a:cs typeface="Arial" charset="0"/>
              </a:rPr>
              <a:t>p×k</a:t>
            </a:r>
            <a:r>
              <a:rPr lang="en-US" sz="2000" i="0">
                <a:solidFill>
                  <a:srgbClr val="000000"/>
                </a:solidFill>
                <a:cs typeface="Arial" charset="0"/>
              </a:rPr>
              <a:t> will be a string (</a:t>
            </a:r>
            <a:r>
              <a:rPr lang="en-US" sz="2000">
                <a:solidFill>
                  <a:srgbClr val="000000"/>
                </a:solidFill>
                <a:cs typeface="Arial" charset="0"/>
              </a:rPr>
              <a:t>c</a:t>
            </a:r>
            <a:r>
              <a:rPr lang="en-US" sz="2000" baseline="-25000">
                <a:solidFill>
                  <a:srgbClr val="000000"/>
                </a:solidFill>
                <a:cs typeface="Arial" charset="0"/>
              </a:rPr>
              <a:t>1</a:t>
            </a:r>
            <a:r>
              <a:rPr lang="en-US" sz="2000" i="0">
                <a:solidFill>
                  <a:srgbClr val="000000"/>
                </a:solidFill>
                <a:cs typeface="Arial" charset="0"/>
              </a:rPr>
              <a:t>, …, </a:t>
            </a:r>
            <a:r>
              <a:rPr lang="en-US" sz="2000">
                <a:solidFill>
                  <a:srgbClr val="000000"/>
                </a:solidFill>
                <a:cs typeface="Arial" charset="0"/>
              </a:rPr>
              <a:t>c</a:t>
            </a:r>
            <a:r>
              <a:rPr lang="en-US" sz="2000" baseline="-25000">
                <a:solidFill>
                  <a:srgbClr val="000000"/>
                </a:solidFill>
                <a:cs typeface="Arial" charset="0"/>
              </a:rPr>
              <a:t>m</a:t>
            </a:r>
            <a:r>
              <a:rPr lang="en-US" sz="2000" i="0">
                <a:solidFill>
                  <a:srgbClr val="000000"/>
                </a:solidFill>
                <a:cs typeface="Arial" charset="0"/>
              </a:rPr>
              <a:t>) of length </a:t>
            </a:r>
            <a:r>
              <a:rPr lang="en-US" sz="2000">
                <a:solidFill>
                  <a:srgbClr val="000000"/>
                </a:solidFill>
                <a:cs typeface="Arial" charset="0"/>
              </a:rPr>
              <a:t>m</a:t>
            </a:r>
          </a:p>
          <a:p>
            <a:pPr marL="342900" indent="-342900" eaLnBrk="1" hangingPunct="1">
              <a:spcBef>
                <a:spcPct val="35000"/>
              </a:spcBef>
              <a:buFontTx/>
              <a:buChar char="•"/>
            </a:pPr>
            <a:r>
              <a:rPr lang="en-US" sz="2000" i="0">
                <a:solidFill>
                  <a:srgbClr val="000000"/>
                </a:solidFill>
                <a:cs typeface="Arial" charset="0"/>
              </a:rPr>
              <a:t>To decrypt the ciphertext one should apply the inverse linear transformation. In other words</a:t>
            </a:r>
          </a:p>
          <a:p>
            <a:pPr marL="342900" indent="-342900" eaLnBrk="1" hangingPunct="1">
              <a:spcBef>
                <a:spcPct val="35000"/>
              </a:spcBef>
            </a:pPr>
            <a:r>
              <a:rPr lang="en-US" sz="2000" i="0">
                <a:solidFill>
                  <a:srgbClr val="000000"/>
                </a:solidFill>
                <a:cs typeface="Arial" charset="0"/>
              </a:rPr>
              <a:t>			</a:t>
            </a:r>
            <a:r>
              <a:rPr lang="en-US" sz="2000">
                <a:solidFill>
                  <a:srgbClr val="000000"/>
                </a:solidFill>
                <a:cs typeface="Arial" charset="0"/>
              </a:rPr>
              <a:t>p</a:t>
            </a:r>
            <a:r>
              <a:rPr lang="en-US" sz="2000" i="0">
                <a:solidFill>
                  <a:srgbClr val="000000"/>
                </a:solidFill>
                <a:cs typeface="Arial" charset="0"/>
              </a:rPr>
              <a:t> = </a:t>
            </a:r>
            <a:r>
              <a:rPr lang="en-US" sz="2000">
                <a:solidFill>
                  <a:srgbClr val="000000"/>
                </a:solidFill>
                <a:cs typeface="Arial" charset="0"/>
              </a:rPr>
              <a:t>c× k</a:t>
            </a:r>
            <a:r>
              <a:rPr lang="en-US" sz="2000" baseline="50000">
                <a:solidFill>
                  <a:srgbClr val="000000"/>
                </a:solidFill>
                <a:cs typeface="Arial" charset="0"/>
              </a:rPr>
              <a:t>-1</a:t>
            </a:r>
            <a:r>
              <a:rPr lang="en-US" sz="2000">
                <a:solidFill>
                  <a:srgbClr val="000000"/>
                </a:solidFill>
                <a:cs typeface="Arial" charset="0"/>
              </a:rPr>
              <a:t>, </a:t>
            </a:r>
            <a:r>
              <a:rPr lang="en-US" sz="2000" i="0">
                <a:solidFill>
                  <a:srgbClr val="000000"/>
                </a:solidFill>
                <a:cs typeface="Arial" charset="0"/>
              </a:rPr>
              <a:t>where </a:t>
            </a:r>
            <a:r>
              <a:rPr lang="en-US" sz="2000">
                <a:solidFill>
                  <a:srgbClr val="000000"/>
                </a:solidFill>
                <a:cs typeface="Arial" charset="0"/>
              </a:rPr>
              <a:t>k k</a:t>
            </a:r>
            <a:r>
              <a:rPr lang="en-US" sz="2000" i="0" baseline="50000">
                <a:solidFill>
                  <a:srgbClr val="000000"/>
                </a:solidFill>
                <a:cs typeface="Arial" charset="0"/>
              </a:rPr>
              <a:t>-1</a:t>
            </a:r>
            <a:r>
              <a:rPr lang="en-US" sz="2000">
                <a:solidFill>
                  <a:srgbClr val="000000"/>
                </a:solidFill>
                <a:cs typeface="Arial" charset="0"/>
              </a:rPr>
              <a:t> </a:t>
            </a:r>
            <a:r>
              <a:rPr lang="en-US" sz="2000" i="0">
                <a:solidFill>
                  <a:srgbClr val="000000"/>
                </a:solidFill>
                <a:cs typeface="Arial" charset="0"/>
              </a:rPr>
              <a:t>mod 26 =</a:t>
            </a:r>
            <a:r>
              <a:rPr lang="en-US" sz="2000">
                <a:solidFill>
                  <a:srgbClr val="000000"/>
                </a:solidFill>
                <a:cs typeface="Arial" charset="0"/>
              </a:rPr>
              <a:t> I</a:t>
            </a:r>
            <a:r>
              <a:rPr lang="en-US" sz="2000" i="0">
                <a:solidFill>
                  <a:srgbClr val="000000"/>
                </a:solidFill>
                <a:cs typeface="Arial" charset="0"/>
              </a:rPr>
              <a:t>.</a:t>
            </a:r>
            <a:endParaRPr lang="en-US" sz="2000" baseline="50000">
              <a:solidFill>
                <a:srgbClr val="000000"/>
              </a:solidFill>
              <a:cs typeface="Arial" charset="0"/>
            </a:endParaRPr>
          </a:p>
        </p:txBody>
      </p:sp>
      <p:sp>
        <p:nvSpPr>
          <p:cNvPr id="45060" name="Text Box 152"/>
          <p:cNvSpPr txBox="1">
            <a:spLocks noChangeArrowheads="1"/>
          </p:cNvSpPr>
          <p:nvPr/>
        </p:nvSpPr>
        <p:spPr bwMode="auto">
          <a:xfrm>
            <a:off x="1186518" y="5822950"/>
            <a:ext cx="7043082" cy="646331"/>
          </a:xfrm>
          <a:prstGeom prst="rect">
            <a:avLst/>
          </a:prstGeom>
          <a:noFill/>
          <a:ln w="12700" cap="sq">
            <a:solidFill>
              <a:srgbClr val="333333"/>
            </a:solidFill>
            <a:miter lim="800000"/>
            <a:headEnd type="none" w="sm" len="sm"/>
            <a:tailEnd type="none" w="sm" len="sm"/>
          </a:ln>
        </p:spPr>
        <p:txBody>
          <a:bodyPr wrap="none">
            <a:spAutoFit/>
          </a:bodyPr>
          <a:lstStyle/>
          <a:p>
            <a:r>
              <a:rPr lang="en-US" dirty="0"/>
              <a:t>A  B   C  D  E  F  G  H  I  J   K    L     M   N   0   P   Q   R   S    T   U   V   W   X   Y    Z </a:t>
            </a:r>
          </a:p>
          <a:p>
            <a:r>
              <a:rPr lang="en-US" dirty="0"/>
              <a:t>0 </a:t>
            </a:r>
            <a:r>
              <a:rPr lang="en-US" dirty="0" smtClean="0"/>
              <a:t>  </a:t>
            </a:r>
            <a:r>
              <a:rPr lang="en-US" dirty="0"/>
              <a:t>1   2  </a:t>
            </a:r>
            <a:r>
              <a:rPr lang="en-US" dirty="0" smtClean="0"/>
              <a:t> 3  </a:t>
            </a:r>
            <a:r>
              <a:rPr lang="en-US" dirty="0"/>
              <a:t>4 </a:t>
            </a:r>
            <a:r>
              <a:rPr lang="en-US" dirty="0" smtClean="0"/>
              <a:t>  </a:t>
            </a:r>
            <a:r>
              <a:rPr lang="en-US" dirty="0"/>
              <a:t>5  </a:t>
            </a:r>
            <a:r>
              <a:rPr lang="en-US" dirty="0" smtClean="0"/>
              <a:t>6   </a:t>
            </a:r>
            <a:r>
              <a:rPr lang="en-US" dirty="0"/>
              <a:t>7  </a:t>
            </a:r>
            <a:r>
              <a:rPr lang="en-US" dirty="0" smtClean="0"/>
              <a:t>8 </a:t>
            </a:r>
            <a:r>
              <a:rPr lang="en-US" dirty="0"/>
              <a:t>9 </a:t>
            </a:r>
            <a:r>
              <a:rPr lang="en-US" dirty="0" smtClean="0"/>
              <a:t> 10  </a:t>
            </a:r>
            <a:r>
              <a:rPr lang="en-US" dirty="0"/>
              <a:t>11 </a:t>
            </a:r>
            <a:r>
              <a:rPr lang="en-US" dirty="0" smtClean="0"/>
              <a:t>  </a:t>
            </a:r>
            <a:r>
              <a:rPr lang="en-US" dirty="0"/>
              <a:t>12 </a:t>
            </a:r>
            <a:r>
              <a:rPr lang="en-US" dirty="0" smtClean="0"/>
              <a:t>  13  14 </a:t>
            </a:r>
            <a:r>
              <a:rPr lang="en-US" dirty="0"/>
              <a:t>15 16 17 </a:t>
            </a:r>
            <a:r>
              <a:rPr lang="en-US" dirty="0" smtClean="0"/>
              <a:t>18  </a:t>
            </a:r>
            <a:r>
              <a:rPr lang="en-US" dirty="0"/>
              <a:t>19 20 </a:t>
            </a:r>
            <a:r>
              <a:rPr lang="en-US" dirty="0" smtClean="0"/>
              <a:t>21  </a:t>
            </a:r>
            <a:r>
              <a:rPr lang="en-US" dirty="0"/>
              <a:t>22 23 24 25</a:t>
            </a:r>
          </a:p>
        </p:txBody>
      </p:sp>
      <p:sp>
        <p:nvSpPr>
          <p:cNvPr id="12" name="Content Placeholder 11"/>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46BB3507-58BB-41EC-AD32-708B9C13A27A}" type="datetime1">
              <a:rPr lang="en-US" smtClean="0"/>
              <a:pPr/>
              <a:t>2/18/2013</a:t>
            </a:fld>
            <a:endParaRPr lang="en-US"/>
          </a:p>
        </p:txBody>
      </p:sp>
      <p:sp>
        <p:nvSpPr>
          <p:cNvPr id="6" name="Slide Number Placeholder 5"/>
          <p:cNvSpPr>
            <a:spLocks noGrp="1"/>
          </p:cNvSpPr>
          <p:nvPr>
            <p:ph type="sldNum" sz="quarter" idx="11"/>
          </p:nvPr>
        </p:nvSpPr>
        <p:spPr/>
        <p:txBody>
          <a:bodyPr/>
          <a:lstStyle/>
          <a:p>
            <a:fld id="{59985E83-F857-4E7B-A45F-F5191A2677E8}" type="slidenum">
              <a:rPr lang="en-US" smtClean="0"/>
              <a:pPr/>
              <a:t>40</a:t>
            </a:fld>
            <a:endParaRPr lang="en-US"/>
          </a:p>
        </p:txBody>
      </p:sp>
      <p:sp>
        <p:nvSpPr>
          <p:cNvPr id="7" name="Footer Placeholder 6"/>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1" name="Title 10"/>
          <p:cNvSpPr>
            <a:spLocks noGrp="1"/>
          </p:cNvSpPr>
          <p:nvPr>
            <p:ph type="title"/>
          </p:nvPr>
        </p:nvSpPr>
        <p:spPr/>
        <p:txBody>
          <a:bodyPr>
            <a:normAutofit/>
          </a:bodyPr>
          <a:lstStyle/>
          <a:p>
            <a:pPr lvl="0"/>
            <a:r>
              <a:rPr lang="en-US" dirty="0" smtClean="0"/>
              <a:t>The Hill Cipher</a:t>
            </a:r>
            <a:endParaRPr lang="en-US" dirty="0"/>
          </a:p>
        </p:txBody>
      </p:sp>
      <p:sp>
        <p:nvSpPr>
          <p:cNvPr id="8" name="Title 11"/>
          <p:cNvSpPr txBox="1">
            <a:spLocks/>
          </p:cNvSpPr>
          <p:nvPr/>
        </p:nvSpPr>
        <p:spPr>
          <a:xfrm>
            <a:off x="457200" y="76200"/>
            <a:ext cx="7543800" cy="9906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3"/>
          <p:cNvSpPr>
            <a:spLocks noChangeArrowheads="1"/>
          </p:cNvSpPr>
          <p:nvPr/>
        </p:nvSpPr>
        <p:spPr bwMode="auto">
          <a:xfrm>
            <a:off x="457200" y="1219200"/>
            <a:ext cx="8305800" cy="5145088"/>
          </a:xfrm>
          <a:prstGeom prst="rect">
            <a:avLst/>
          </a:prstGeom>
          <a:noFill/>
          <a:ln w="9525">
            <a:noFill/>
            <a:miter lim="800000"/>
            <a:headEnd/>
            <a:tailEnd/>
          </a:ln>
        </p:spPr>
        <p:txBody>
          <a:bodyPr/>
          <a:lstStyle/>
          <a:p>
            <a:pPr marL="342900" indent="-342900" eaLnBrk="1" hangingPunct="1">
              <a:lnSpc>
                <a:spcPct val="90000"/>
              </a:lnSpc>
              <a:spcBef>
                <a:spcPct val="20000"/>
              </a:spcBef>
            </a:pPr>
            <a:endParaRPr lang="en-US" i="0" dirty="0">
              <a:solidFill>
                <a:srgbClr val="000000"/>
              </a:solidFill>
            </a:endParaRPr>
          </a:p>
          <a:p>
            <a:pPr marL="342900" indent="-342900" eaLnBrk="1" hangingPunct="1">
              <a:lnSpc>
                <a:spcPct val="90000"/>
              </a:lnSpc>
              <a:spcBef>
                <a:spcPct val="20000"/>
              </a:spcBef>
            </a:pPr>
            <a:endParaRPr lang="en-US" dirty="0" smtClean="0">
              <a:solidFill>
                <a:srgbClr val="000000"/>
              </a:solidFill>
            </a:endParaRPr>
          </a:p>
          <a:p>
            <a:pPr marL="342900" indent="-342900" eaLnBrk="1" hangingPunct="1">
              <a:lnSpc>
                <a:spcPct val="90000"/>
              </a:lnSpc>
              <a:spcBef>
                <a:spcPct val="20000"/>
              </a:spcBef>
              <a:buFontTx/>
              <a:buChar char="•"/>
            </a:pPr>
            <a:r>
              <a:rPr lang="en-US" i="0" dirty="0" smtClean="0">
                <a:solidFill>
                  <a:srgbClr val="000000"/>
                </a:solidFill>
              </a:rPr>
              <a:t>Suppose </a:t>
            </a:r>
            <a:r>
              <a:rPr lang="en-US" i="0" dirty="0">
                <a:solidFill>
                  <a:srgbClr val="000000"/>
                </a:solidFill>
              </a:rPr>
              <a:t>the key (K) is </a:t>
            </a:r>
          </a:p>
          <a:p>
            <a:pPr marL="342900" indent="-342900" eaLnBrk="1" hangingPunct="1">
              <a:lnSpc>
                <a:spcPct val="90000"/>
              </a:lnSpc>
              <a:spcBef>
                <a:spcPct val="20000"/>
              </a:spcBef>
            </a:pPr>
            <a:r>
              <a:rPr lang="en-US" i="0" dirty="0">
                <a:solidFill>
                  <a:srgbClr val="000000"/>
                </a:solidFill>
              </a:rPr>
              <a:t> </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We can compute K</a:t>
            </a:r>
            <a:r>
              <a:rPr lang="en-US" i="0" baseline="30000" dirty="0">
                <a:solidFill>
                  <a:srgbClr val="000000"/>
                </a:solidFill>
              </a:rPr>
              <a:t>-1</a:t>
            </a:r>
            <a:r>
              <a:rPr lang="en-US" i="0" dirty="0">
                <a:solidFill>
                  <a:srgbClr val="000000"/>
                </a:solidFill>
              </a:rPr>
              <a:t>, which is,</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We are given the following </a:t>
            </a:r>
            <a:r>
              <a:rPr lang="en-US" i="0" dirty="0" err="1">
                <a:solidFill>
                  <a:srgbClr val="000000"/>
                </a:solidFill>
              </a:rPr>
              <a:t>ciphertext</a:t>
            </a:r>
            <a:r>
              <a:rPr lang="en-US" i="0" dirty="0">
                <a:solidFill>
                  <a:srgbClr val="000000"/>
                </a:solidFill>
              </a:rPr>
              <a:t> “</a:t>
            </a:r>
            <a:r>
              <a:rPr lang="en-US" i="0" dirty="0" err="1">
                <a:solidFill>
                  <a:srgbClr val="000000"/>
                </a:solidFill>
              </a:rPr>
              <a:t>july</a:t>
            </a:r>
            <a:r>
              <a:rPr lang="en-US" i="0" dirty="0">
                <a:solidFill>
                  <a:srgbClr val="000000"/>
                </a:solidFill>
              </a:rPr>
              <a:t>”, we need to encrypt two pieces of plaintext </a:t>
            </a:r>
            <a:r>
              <a:rPr lang="en-US" i="0" dirty="0" err="1">
                <a:solidFill>
                  <a:srgbClr val="000000"/>
                </a:solidFill>
              </a:rPr>
              <a:t>ju</a:t>
            </a:r>
            <a:r>
              <a:rPr lang="en-US" i="0" dirty="0">
                <a:solidFill>
                  <a:srgbClr val="000000"/>
                </a:solidFill>
              </a:rPr>
              <a:t> (9,20) and </a:t>
            </a:r>
            <a:r>
              <a:rPr lang="en-US" i="0" dirty="0" err="1">
                <a:solidFill>
                  <a:srgbClr val="000000"/>
                </a:solidFill>
              </a:rPr>
              <a:t>ly</a:t>
            </a:r>
            <a:r>
              <a:rPr lang="en-US" i="0" dirty="0">
                <a:solidFill>
                  <a:srgbClr val="000000"/>
                </a:solidFill>
              </a:rPr>
              <a:t> (11,24):</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Hence the encryption of </a:t>
            </a:r>
            <a:r>
              <a:rPr lang="en-US" i="0" dirty="0" err="1">
                <a:solidFill>
                  <a:srgbClr val="000000"/>
                </a:solidFill>
              </a:rPr>
              <a:t>july</a:t>
            </a:r>
            <a:r>
              <a:rPr lang="en-US" i="0" dirty="0">
                <a:solidFill>
                  <a:srgbClr val="000000"/>
                </a:solidFill>
              </a:rPr>
              <a:t> is DELW</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After k-1 is found, it is easy to find the corresponding plaintext, which is “matrix” in our case.</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ru-RU" i="0" dirty="0">
              <a:solidFill>
                <a:srgbClr val="000000"/>
              </a:solidFill>
            </a:endParaRPr>
          </a:p>
        </p:txBody>
      </p:sp>
      <p:graphicFrame>
        <p:nvGraphicFramePr>
          <p:cNvPr id="7170" name="Object 6"/>
          <p:cNvGraphicFramePr>
            <a:graphicFrameLocks noChangeAspect="1"/>
          </p:cNvGraphicFramePr>
          <p:nvPr/>
        </p:nvGraphicFramePr>
        <p:xfrm>
          <a:off x="3276600" y="2133600"/>
          <a:ext cx="990600" cy="593725"/>
        </p:xfrm>
        <a:graphic>
          <a:graphicData uri="http://schemas.openxmlformats.org/presentationml/2006/ole">
            <p:oleObj spid="_x0000_s258050" name="Equation" r:id="rId4" imgW="761760" imgH="457200" progId="Equation.3">
              <p:embed/>
            </p:oleObj>
          </a:graphicData>
        </a:graphic>
      </p:graphicFrame>
      <p:graphicFrame>
        <p:nvGraphicFramePr>
          <p:cNvPr id="7171" name="Object 7"/>
          <p:cNvGraphicFramePr>
            <a:graphicFrameLocks noChangeAspect="1"/>
          </p:cNvGraphicFramePr>
          <p:nvPr/>
        </p:nvGraphicFramePr>
        <p:xfrm>
          <a:off x="3219450" y="3200400"/>
          <a:ext cx="1106488" cy="593725"/>
        </p:xfrm>
        <a:graphic>
          <a:graphicData uri="http://schemas.openxmlformats.org/presentationml/2006/ole">
            <p:oleObj spid="_x0000_s258051" name="Equation" r:id="rId5" imgW="850680" imgH="457200" progId="Equation.3">
              <p:embed/>
            </p:oleObj>
          </a:graphicData>
        </a:graphic>
      </p:graphicFrame>
      <p:graphicFrame>
        <p:nvGraphicFramePr>
          <p:cNvPr id="7172" name="Object 8"/>
          <p:cNvGraphicFramePr>
            <a:graphicFrameLocks noChangeAspect="1"/>
          </p:cNvGraphicFramePr>
          <p:nvPr/>
        </p:nvGraphicFramePr>
        <p:xfrm>
          <a:off x="2667000" y="4648200"/>
          <a:ext cx="4038600" cy="649288"/>
        </p:xfrm>
        <a:graphic>
          <a:graphicData uri="http://schemas.openxmlformats.org/presentationml/2006/ole">
            <p:oleObj spid="_x0000_s258052" name="Equation" r:id="rId6" imgW="2844720" imgH="457200" progId="Equation.3">
              <p:embed/>
            </p:oleObj>
          </a:graphicData>
        </a:graphic>
      </p:graphicFrame>
      <p:graphicFrame>
        <p:nvGraphicFramePr>
          <p:cNvPr id="7173" name="Object 9"/>
          <p:cNvGraphicFramePr>
            <a:graphicFrameLocks noChangeAspect="1"/>
          </p:cNvGraphicFramePr>
          <p:nvPr/>
        </p:nvGraphicFramePr>
        <p:xfrm>
          <a:off x="2590800" y="5334000"/>
          <a:ext cx="4343400" cy="641350"/>
        </p:xfrm>
        <a:graphic>
          <a:graphicData uri="http://schemas.openxmlformats.org/presentationml/2006/ole">
            <p:oleObj spid="_x0000_s258053" name="Equation" r:id="rId7" imgW="3098520" imgH="457200" progId="Equation.3">
              <p:embed/>
            </p:oleObj>
          </a:graphicData>
        </a:graphic>
      </p:graphicFrame>
      <p:sp>
        <p:nvSpPr>
          <p:cNvPr id="7176" name="Text Box 10"/>
          <p:cNvSpPr txBox="1">
            <a:spLocks noChangeArrowheads="1"/>
          </p:cNvSpPr>
          <p:nvPr/>
        </p:nvSpPr>
        <p:spPr bwMode="auto">
          <a:xfrm>
            <a:off x="1735138" y="5410200"/>
            <a:ext cx="550862" cy="366713"/>
          </a:xfrm>
          <a:prstGeom prst="rect">
            <a:avLst/>
          </a:prstGeom>
          <a:noFill/>
          <a:ln w="12700" cap="sq">
            <a:noFill/>
            <a:miter lim="800000"/>
            <a:headEnd type="none" w="sm" len="sm"/>
            <a:tailEnd type="none" w="sm" len="sm"/>
          </a:ln>
        </p:spPr>
        <p:txBody>
          <a:bodyPr wrap="none">
            <a:spAutoFit/>
          </a:bodyPr>
          <a:lstStyle/>
          <a:p>
            <a:r>
              <a:rPr lang="en-US"/>
              <a:t>and</a:t>
            </a:r>
          </a:p>
        </p:txBody>
      </p:sp>
      <p:sp>
        <p:nvSpPr>
          <p:cNvPr id="12" name="Title 11"/>
          <p:cNvSpPr>
            <a:spLocks noGrp="1"/>
          </p:cNvSpPr>
          <p:nvPr>
            <p:ph type="title"/>
          </p:nvPr>
        </p:nvSpPr>
        <p:spPr/>
        <p:txBody>
          <a:bodyPr/>
          <a:lstStyle/>
          <a:p>
            <a:r>
              <a:rPr lang="en-US" dirty="0" smtClean="0"/>
              <a:t>Example: The Hill Cipher</a:t>
            </a:r>
            <a:endParaRPr lang="en-US" dirty="0"/>
          </a:p>
        </p:txBody>
      </p:sp>
      <p:sp>
        <p:nvSpPr>
          <p:cNvPr id="9" name="Date Placeholder 8"/>
          <p:cNvSpPr>
            <a:spLocks noGrp="1"/>
          </p:cNvSpPr>
          <p:nvPr>
            <p:ph type="dt" sz="half" idx="10"/>
          </p:nvPr>
        </p:nvSpPr>
        <p:spPr/>
        <p:txBody>
          <a:bodyPr/>
          <a:lstStyle/>
          <a:p>
            <a:fld id="{A49EC58F-C8D4-4295-A719-9FF662B7CBCE}" type="datetime1">
              <a:rPr lang="en-US" smtClean="0"/>
              <a:pPr/>
              <a:t>2/18/2013</a:t>
            </a:fld>
            <a:endParaRPr lang="en-US"/>
          </a:p>
        </p:txBody>
      </p:sp>
      <p:sp>
        <p:nvSpPr>
          <p:cNvPr id="11" name="Footer Placeholder 10"/>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10" name="Slide Number Placeholder 9"/>
          <p:cNvSpPr>
            <a:spLocks noGrp="1"/>
          </p:cNvSpPr>
          <p:nvPr>
            <p:ph type="sldNum" sz="quarter" idx="12"/>
          </p:nvPr>
        </p:nvSpPr>
        <p:spPr/>
        <p:txBody>
          <a:bodyPr/>
          <a:lstStyle/>
          <a:p>
            <a:fld id="{59985E83-F857-4E7B-A45F-F5191A2677E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ChangeArrowheads="1"/>
          </p:cNvSpPr>
          <p:nvPr/>
        </p:nvSpPr>
        <p:spPr bwMode="auto">
          <a:xfrm>
            <a:off x="457200" y="1219200"/>
            <a:ext cx="8305800" cy="3124200"/>
          </a:xfrm>
          <a:prstGeom prst="rect">
            <a:avLst/>
          </a:prstGeom>
          <a:noFill/>
          <a:ln w="9525">
            <a:noFill/>
            <a:miter lim="800000"/>
            <a:headEnd/>
            <a:tailEnd/>
          </a:ln>
        </p:spPr>
        <p:txBody>
          <a:bodyPr/>
          <a:lstStyle/>
          <a:p>
            <a:pPr marL="342900" indent="-342900" eaLnBrk="1" hangingPunct="1">
              <a:lnSpc>
                <a:spcPct val="90000"/>
              </a:lnSpc>
              <a:spcBef>
                <a:spcPct val="20000"/>
              </a:spcBef>
            </a:pPr>
            <a:r>
              <a:rPr lang="en-US" sz="2800" i="0" dirty="0">
                <a:latin typeface="Verdana" pitchFamily="34" charset="0"/>
              </a:rPr>
              <a:t>	</a:t>
            </a: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To decrypt, we use K</a:t>
            </a:r>
            <a:r>
              <a:rPr lang="en-US" i="0" baseline="30000" dirty="0">
                <a:solidFill>
                  <a:srgbClr val="000000"/>
                </a:solidFill>
              </a:rPr>
              <a:t>-1</a:t>
            </a:r>
            <a:r>
              <a:rPr lang="en-US" i="0" dirty="0">
                <a:solidFill>
                  <a:srgbClr val="000000"/>
                </a:solidFill>
              </a:rPr>
              <a:t>, following computation are made:</a:t>
            </a:r>
          </a:p>
          <a:p>
            <a:pPr marL="342900" indent="-342900" eaLnBrk="1" hangingPunct="1">
              <a:lnSpc>
                <a:spcPct val="90000"/>
              </a:lnSpc>
              <a:spcBef>
                <a:spcPct val="20000"/>
              </a:spcBef>
            </a:pPr>
            <a:r>
              <a:rPr lang="en-US" i="0" dirty="0">
                <a:solidFill>
                  <a:srgbClr val="000000"/>
                </a:solidFill>
              </a:rPr>
              <a:t>	</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smtClean="0">
              <a:solidFill>
                <a:srgbClr val="000000"/>
              </a:solidFill>
            </a:endParaRPr>
          </a:p>
          <a:p>
            <a:pPr marL="342900" indent="-342900" eaLnBrk="1" hangingPunct="1">
              <a:lnSpc>
                <a:spcPct val="90000"/>
              </a:lnSpc>
              <a:spcBef>
                <a:spcPct val="20000"/>
              </a:spcBef>
              <a:buFontTx/>
              <a:buChar char="•"/>
            </a:pPr>
            <a:r>
              <a:rPr lang="en-US" i="0" dirty="0" smtClean="0">
                <a:solidFill>
                  <a:srgbClr val="000000"/>
                </a:solidFill>
              </a:rPr>
              <a:t>In </a:t>
            </a:r>
            <a:r>
              <a:rPr lang="en-US" i="0" dirty="0">
                <a:solidFill>
                  <a:srgbClr val="000000"/>
                </a:solidFill>
              </a:rPr>
              <a:t>order to decrypt, it is needed the determinant of K to satisfy:</a:t>
            </a:r>
          </a:p>
          <a:p>
            <a:pPr marL="342900" indent="-342900" eaLnBrk="1" hangingPunct="1">
              <a:lnSpc>
                <a:spcPct val="90000"/>
              </a:lnSpc>
              <a:spcBef>
                <a:spcPct val="20000"/>
              </a:spcBef>
            </a:pPr>
            <a:r>
              <a:rPr lang="en-US" i="0" dirty="0">
                <a:solidFill>
                  <a:srgbClr val="000000"/>
                </a:solidFill>
              </a:rPr>
              <a:t>			gcd( </a:t>
            </a:r>
            <a:r>
              <a:rPr lang="en-US" i="0" dirty="0" err="1">
                <a:solidFill>
                  <a:srgbClr val="000000"/>
                </a:solidFill>
              </a:rPr>
              <a:t>det</a:t>
            </a:r>
            <a:r>
              <a:rPr lang="en-US" i="0" dirty="0">
                <a:solidFill>
                  <a:srgbClr val="000000"/>
                </a:solidFill>
              </a:rPr>
              <a:t>(K), 26) =1=(53, 26)</a:t>
            </a:r>
          </a:p>
          <a:p>
            <a:pPr marL="342900" indent="-342900" eaLnBrk="1" hangingPunct="1">
              <a:lnSpc>
                <a:spcPct val="90000"/>
              </a:lnSpc>
              <a:spcBef>
                <a:spcPct val="20000"/>
              </a:spcBef>
            </a:pPr>
            <a:endParaRPr lang="en-US" i="0" dirty="0">
              <a:solidFill>
                <a:srgbClr val="000000"/>
              </a:solidFill>
            </a:endParaRPr>
          </a:p>
          <a:p>
            <a:pPr marL="342900" indent="-342900" eaLnBrk="1" hangingPunct="1">
              <a:lnSpc>
                <a:spcPct val="90000"/>
              </a:lnSpc>
              <a:spcBef>
                <a:spcPct val="20000"/>
              </a:spcBef>
            </a:pPr>
            <a:r>
              <a:rPr lang="en-US" i="0" dirty="0">
                <a:solidFill>
                  <a:srgbClr val="000000"/>
                </a:solidFill>
              </a:rPr>
              <a:t>To calculate inverse, the usual formula is:</a:t>
            </a:r>
          </a:p>
          <a:p>
            <a:pPr marL="342900" indent="-342900" eaLnBrk="1" hangingPunct="1">
              <a:lnSpc>
                <a:spcPct val="90000"/>
              </a:lnSpc>
              <a:spcBef>
                <a:spcPct val="20000"/>
              </a:spcBef>
            </a:pPr>
            <a:endParaRPr lang="ru-RU" i="0" dirty="0">
              <a:solidFill>
                <a:srgbClr val="000000"/>
              </a:solidFill>
            </a:endParaRPr>
          </a:p>
        </p:txBody>
      </p:sp>
      <p:graphicFrame>
        <p:nvGraphicFramePr>
          <p:cNvPr id="8194" name="Object 6"/>
          <p:cNvGraphicFramePr>
            <a:graphicFrameLocks noChangeAspect="1"/>
          </p:cNvGraphicFramePr>
          <p:nvPr/>
        </p:nvGraphicFramePr>
        <p:xfrm>
          <a:off x="1981200" y="2133600"/>
          <a:ext cx="4849813" cy="760413"/>
        </p:xfrm>
        <a:graphic>
          <a:graphicData uri="http://schemas.openxmlformats.org/presentationml/2006/ole">
            <p:oleObj spid="_x0000_s259074" name="Equation" r:id="rId4" imgW="2920680" imgH="457200" progId="Equation.3">
              <p:embed/>
            </p:oleObj>
          </a:graphicData>
        </a:graphic>
      </p:graphicFrame>
      <p:graphicFrame>
        <p:nvGraphicFramePr>
          <p:cNvPr id="8195" name="Object 8"/>
          <p:cNvGraphicFramePr>
            <a:graphicFrameLocks noChangeAspect="1"/>
          </p:cNvGraphicFramePr>
          <p:nvPr/>
        </p:nvGraphicFramePr>
        <p:xfrm>
          <a:off x="1873250" y="2942975"/>
          <a:ext cx="5746750" cy="790825"/>
        </p:xfrm>
        <a:graphic>
          <a:graphicData uri="http://schemas.openxmlformats.org/presentationml/2006/ole">
            <p:oleObj spid="_x0000_s259075" name="Equation" r:id="rId5" imgW="3327120" imgH="457200" progId="Equation.3">
              <p:embed/>
            </p:oleObj>
          </a:graphicData>
        </a:graphic>
      </p:graphicFrame>
      <p:sp>
        <p:nvSpPr>
          <p:cNvPr id="8199" name="Text Box 9"/>
          <p:cNvSpPr txBox="1">
            <a:spLocks noChangeArrowheads="1"/>
          </p:cNvSpPr>
          <p:nvPr/>
        </p:nvSpPr>
        <p:spPr bwMode="auto">
          <a:xfrm>
            <a:off x="1295400" y="2667000"/>
            <a:ext cx="550863" cy="366713"/>
          </a:xfrm>
          <a:prstGeom prst="rect">
            <a:avLst/>
          </a:prstGeom>
          <a:noFill/>
          <a:ln w="12700" cap="sq">
            <a:noFill/>
            <a:miter lim="800000"/>
            <a:headEnd type="none" w="sm" len="sm"/>
            <a:tailEnd type="none" w="sm" len="sm"/>
          </a:ln>
        </p:spPr>
        <p:txBody>
          <a:bodyPr wrap="none">
            <a:spAutoFit/>
          </a:bodyPr>
          <a:lstStyle/>
          <a:p>
            <a:r>
              <a:rPr lang="en-US"/>
              <a:t>and</a:t>
            </a:r>
          </a:p>
        </p:txBody>
      </p:sp>
      <p:graphicFrame>
        <p:nvGraphicFramePr>
          <p:cNvPr id="8196" name="Object 10"/>
          <p:cNvGraphicFramePr>
            <a:graphicFrameLocks noChangeAspect="1"/>
          </p:cNvGraphicFramePr>
          <p:nvPr/>
        </p:nvGraphicFramePr>
        <p:xfrm>
          <a:off x="2667000" y="5715000"/>
          <a:ext cx="3200400" cy="830263"/>
        </p:xfrm>
        <a:graphic>
          <a:graphicData uri="http://schemas.openxmlformats.org/presentationml/2006/ole">
            <p:oleObj spid="_x0000_s259076" name="Equation" r:id="rId6" imgW="1904760" imgH="495000" progId="Equation.3">
              <p:embed/>
            </p:oleObj>
          </a:graphicData>
        </a:graphic>
      </p:graphicFrame>
      <p:sp>
        <p:nvSpPr>
          <p:cNvPr id="11" name="Title 10"/>
          <p:cNvSpPr>
            <a:spLocks noGrp="1"/>
          </p:cNvSpPr>
          <p:nvPr>
            <p:ph type="title"/>
          </p:nvPr>
        </p:nvSpPr>
        <p:spPr/>
        <p:txBody>
          <a:bodyPr/>
          <a:lstStyle/>
          <a:p>
            <a:r>
              <a:rPr lang="en-US" dirty="0" smtClean="0"/>
              <a:t>Example: The Hill Cipher</a:t>
            </a:r>
            <a:endParaRPr lang="en-US" dirty="0"/>
          </a:p>
        </p:txBody>
      </p:sp>
      <p:sp>
        <p:nvSpPr>
          <p:cNvPr id="8" name="Date Placeholder 7"/>
          <p:cNvSpPr>
            <a:spLocks noGrp="1"/>
          </p:cNvSpPr>
          <p:nvPr>
            <p:ph type="dt" sz="half" idx="10"/>
          </p:nvPr>
        </p:nvSpPr>
        <p:spPr/>
        <p:txBody>
          <a:bodyPr/>
          <a:lstStyle/>
          <a:p>
            <a:fld id="{B606CE64-3E1B-4A57-8034-16DEF263844E}" type="datetime1">
              <a:rPr lang="en-US" smtClean="0"/>
              <a:pPr/>
              <a:t>2/18/2013</a:t>
            </a:fld>
            <a:endParaRPr lang="en-US"/>
          </a:p>
        </p:txBody>
      </p:sp>
      <p:sp>
        <p:nvSpPr>
          <p:cNvPr id="10" name="Footer Placeholder 9"/>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9" name="Slide Number Placeholder 8"/>
          <p:cNvSpPr>
            <a:spLocks noGrp="1"/>
          </p:cNvSpPr>
          <p:nvPr>
            <p:ph type="sldNum" sz="quarter" idx="12"/>
          </p:nvPr>
        </p:nvSpPr>
        <p:spPr/>
        <p:txBody>
          <a:bodyPr/>
          <a:lstStyle/>
          <a:p>
            <a:fld id="{59985E83-F857-4E7B-A45F-F5191A2677E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990600" y="1828800"/>
            <a:ext cx="7315200" cy="4124206"/>
          </a:xfrm>
          <a:prstGeom prst="rect">
            <a:avLst/>
          </a:prstGeom>
          <a:noFill/>
          <a:ln w="12700" cap="sq">
            <a:noFill/>
            <a:miter lim="800000"/>
            <a:headEnd type="none" w="sm" len="sm"/>
            <a:tailEnd type="none" w="sm" len="sm"/>
          </a:ln>
        </p:spPr>
        <p:txBody>
          <a:bodyPr>
            <a:spAutoFit/>
          </a:bodyPr>
          <a:lstStyle/>
          <a:p>
            <a:pPr marL="342900" indent="-342900">
              <a:spcBef>
                <a:spcPct val="35000"/>
              </a:spcBef>
              <a:buFontTx/>
              <a:buChar char="•"/>
            </a:pPr>
            <a:r>
              <a:rPr lang="en-US" sz="2000" i="0" dirty="0">
                <a:solidFill>
                  <a:srgbClr val="000000"/>
                </a:solidFill>
              </a:rPr>
              <a:t>The Hill Cipher is </a:t>
            </a:r>
            <a:r>
              <a:rPr lang="en-US" sz="2000" b="1" i="0" dirty="0">
                <a:solidFill>
                  <a:srgbClr val="000000"/>
                </a:solidFill>
              </a:rPr>
              <a:t>difficult</a:t>
            </a:r>
            <a:r>
              <a:rPr lang="en-US" sz="2000" i="0" dirty="0">
                <a:solidFill>
                  <a:srgbClr val="000000"/>
                </a:solidFill>
              </a:rPr>
              <a:t> to break using only </a:t>
            </a:r>
            <a:r>
              <a:rPr lang="en-US" sz="2000" i="0" dirty="0" err="1">
                <a:solidFill>
                  <a:srgbClr val="000000"/>
                </a:solidFill>
              </a:rPr>
              <a:t>ciphertex</a:t>
            </a:r>
            <a:r>
              <a:rPr lang="en-US" sz="2000" i="0" dirty="0">
                <a:solidFill>
                  <a:srgbClr val="000000"/>
                </a:solidFill>
              </a:rPr>
              <a:t> but it can be easily broken using known plaintext attack</a:t>
            </a:r>
          </a:p>
          <a:p>
            <a:pPr marL="342900" indent="-342900">
              <a:spcBef>
                <a:spcPct val="35000"/>
              </a:spcBef>
            </a:pPr>
            <a:endParaRPr lang="en-US" sz="2000" i="0" dirty="0">
              <a:solidFill>
                <a:srgbClr val="000000"/>
              </a:solidFill>
            </a:endParaRPr>
          </a:p>
          <a:p>
            <a:pPr marL="342900" indent="-342900">
              <a:spcBef>
                <a:spcPct val="35000"/>
              </a:spcBef>
              <a:buFontTx/>
              <a:buChar char="•"/>
            </a:pPr>
            <a:r>
              <a:rPr lang="en-US" sz="2000" i="0" dirty="0">
                <a:solidFill>
                  <a:srgbClr val="000000"/>
                </a:solidFill>
              </a:rPr>
              <a:t> Suppose we possess m distinct plaintext-</a:t>
            </a:r>
            <a:r>
              <a:rPr lang="en-US" sz="2000" i="0" dirty="0" err="1">
                <a:solidFill>
                  <a:srgbClr val="000000"/>
                </a:solidFill>
              </a:rPr>
              <a:t>ciphertext</a:t>
            </a:r>
            <a:r>
              <a:rPr lang="en-US" sz="2000" i="0" dirty="0">
                <a:solidFill>
                  <a:srgbClr val="000000"/>
                </a:solidFill>
              </a:rPr>
              <a:t> pairs </a:t>
            </a:r>
            <a:r>
              <a:rPr lang="en-US" sz="2000" dirty="0" err="1">
                <a:solidFill>
                  <a:srgbClr val="000000"/>
                </a:solidFill>
              </a:rPr>
              <a:t>p</a:t>
            </a:r>
            <a:r>
              <a:rPr lang="en-US" sz="2000" i="0" baseline="-25000" dirty="0" err="1">
                <a:solidFill>
                  <a:srgbClr val="000000"/>
                </a:solidFill>
              </a:rPr>
              <a:t>j</a:t>
            </a:r>
            <a:r>
              <a:rPr lang="en-US" sz="2000" i="0" dirty="0">
                <a:solidFill>
                  <a:srgbClr val="000000"/>
                </a:solidFill>
              </a:rPr>
              <a:t> = (</a:t>
            </a:r>
            <a:r>
              <a:rPr lang="en-US" sz="2000" dirty="0">
                <a:solidFill>
                  <a:srgbClr val="000000"/>
                </a:solidFill>
              </a:rPr>
              <a:t>p</a:t>
            </a:r>
            <a:r>
              <a:rPr lang="en-US" sz="2000" i="0" baseline="-25000" dirty="0">
                <a:solidFill>
                  <a:srgbClr val="000000"/>
                </a:solidFill>
              </a:rPr>
              <a:t>1,j </a:t>
            </a:r>
            <a:r>
              <a:rPr lang="en-US" sz="2000" i="0" dirty="0">
                <a:solidFill>
                  <a:srgbClr val="000000"/>
                </a:solidFill>
              </a:rPr>
              <a:t>, </a:t>
            </a:r>
            <a:r>
              <a:rPr lang="en-US" sz="2000" dirty="0">
                <a:solidFill>
                  <a:srgbClr val="000000"/>
                </a:solidFill>
              </a:rPr>
              <a:t>p</a:t>
            </a:r>
            <a:r>
              <a:rPr lang="en-US" sz="2000" i="0" baseline="-25000" dirty="0">
                <a:solidFill>
                  <a:srgbClr val="000000"/>
                </a:solidFill>
              </a:rPr>
              <a:t>2,j </a:t>
            </a:r>
            <a:r>
              <a:rPr lang="en-US" sz="2000" i="0" dirty="0">
                <a:solidFill>
                  <a:srgbClr val="000000"/>
                </a:solidFill>
              </a:rPr>
              <a:t>, …, </a:t>
            </a:r>
            <a:r>
              <a:rPr lang="en-US" sz="2000" dirty="0" err="1">
                <a:solidFill>
                  <a:srgbClr val="000000"/>
                </a:solidFill>
              </a:rPr>
              <a:t>p</a:t>
            </a:r>
            <a:r>
              <a:rPr lang="en-US" sz="2000" i="0" baseline="-25000" dirty="0" err="1">
                <a:solidFill>
                  <a:srgbClr val="000000"/>
                </a:solidFill>
              </a:rPr>
              <a:t>m,j</a:t>
            </a:r>
            <a:r>
              <a:rPr lang="en-US" sz="2000" i="0" dirty="0">
                <a:solidFill>
                  <a:srgbClr val="000000"/>
                </a:solidFill>
              </a:rPr>
              <a:t>) and </a:t>
            </a:r>
            <a:r>
              <a:rPr lang="en-US" sz="2000" dirty="0" err="1">
                <a:solidFill>
                  <a:srgbClr val="000000"/>
                </a:solidFill>
              </a:rPr>
              <a:t>c</a:t>
            </a:r>
            <a:r>
              <a:rPr lang="en-US" sz="2000" i="0" baseline="-25000" dirty="0" err="1">
                <a:solidFill>
                  <a:srgbClr val="000000"/>
                </a:solidFill>
              </a:rPr>
              <a:t>j</a:t>
            </a:r>
            <a:r>
              <a:rPr lang="en-US" sz="2000" i="0" dirty="0">
                <a:solidFill>
                  <a:srgbClr val="000000"/>
                </a:solidFill>
              </a:rPr>
              <a:t> = (</a:t>
            </a:r>
            <a:r>
              <a:rPr lang="en-US" sz="2000" dirty="0">
                <a:solidFill>
                  <a:srgbClr val="000000"/>
                </a:solidFill>
              </a:rPr>
              <a:t>c</a:t>
            </a:r>
            <a:r>
              <a:rPr lang="en-US" sz="2000" i="0" baseline="-25000" dirty="0">
                <a:solidFill>
                  <a:srgbClr val="000000"/>
                </a:solidFill>
              </a:rPr>
              <a:t>1,j</a:t>
            </a:r>
            <a:r>
              <a:rPr lang="en-US" sz="2000" i="0" dirty="0">
                <a:solidFill>
                  <a:srgbClr val="000000"/>
                </a:solidFill>
              </a:rPr>
              <a:t>, </a:t>
            </a:r>
            <a:r>
              <a:rPr lang="en-US" sz="2000" dirty="0">
                <a:solidFill>
                  <a:srgbClr val="000000"/>
                </a:solidFill>
              </a:rPr>
              <a:t>c</a:t>
            </a:r>
            <a:r>
              <a:rPr lang="en-US" sz="2000" i="0" baseline="-25000" dirty="0">
                <a:solidFill>
                  <a:srgbClr val="000000"/>
                </a:solidFill>
              </a:rPr>
              <a:t>2,j</a:t>
            </a:r>
            <a:r>
              <a:rPr lang="en-US" sz="2000" i="0" dirty="0">
                <a:solidFill>
                  <a:srgbClr val="000000"/>
                </a:solidFill>
              </a:rPr>
              <a:t>, …, </a:t>
            </a:r>
            <a:r>
              <a:rPr lang="en-US" sz="2000" dirty="0" err="1">
                <a:solidFill>
                  <a:srgbClr val="000000"/>
                </a:solidFill>
              </a:rPr>
              <a:t>c</a:t>
            </a:r>
            <a:r>
              <a:rPr lang="en-US" sz="2000" i="0" baseline="-25000" dirty="0" err="1">
                <a:solidFill>
                  <a:srgbClr val="000000"/>
                </a:solidFill>
              </a:rPr>
              <a:t>m,j</a:t>
            </a:r>
            <a:r>
              <a:rPr lang="en-US" sz="2000" i="0" dirty="0">
                <a:solidFill>
                  <a:srgbClr val="000000"/>
                </a:solidFill>
              </a:rPr>
              <a:t>), where </a:t>
            </a:r>
            <a:r>
              <a:rPr lang="en-US" sz="2000" dirty="0">
                <a:solidFill>
                  <a:srgbClr val="000000"/>
                </a:solidFill>
              </a:rPr>
              <a:t>m</a:t>
            </a:r>
            <a:r>
              <a:rPr lang="en-US" sz="2000" i="0" dirty="0">
                <a:solidFill>
                  <a:srgbClr val="000000"/>
                </a:solidFill>
              </a:rPr>
              <a:t> is the key dimension. Let us define two </a:t>
            </a:r>
            <a:r>
              <a:rPr lang="en-US" sz="2000" dirty="0" err="1">
                <a:solidFill>
                  <a:srgbClr val="000000"/>
                </a:solidFill>
              </a:rPr>
              <a:t>m</a:t>
            </a:r>
            <a:r>
              <a:rPr lang="en-US" sz="2000" i="0" dirty="0" err="1">
                <a:solidFill>
                  <a:srgbClr val="000000"/>
                </a:solidFill>
              </a:rPr>
              <a:t>×</a:t>
            </a:r>
            <a:r>
              <a:rPr lang="en-US" sz="2000" dirty="0" err="1">
                <a:solidFill>
                  <a:srgbClr val="000000"/>
                </a:solidFill>
              </a:rPr>
              <a:t>m</a:t>
            </a:r>
            <a:r>
              <a:rPr lang="en-US" sz="2000" i="0" dirty="0">
                <a:solidFill>
                  <a:srgbClr val="000000"/>
                </a:solidFill>
              </a:rPr>
              <a:t> matrices </a:t>
            </a:r>
            <a:r>
              <a:rPr lang="en-US" sz="2000" dirty="0">
                <a:solidFill>
                  <a:srgbClr val="000000"/>
                </a:solidFill>
              </a:rPr>
              <a:t>X</a:t>
            </a:r>
            <a:r>
              <a:rPr lang="en-US" sz="2000" i="0" dirty="0">
                <a:solidFill>
                  <a:srgbClr val="000000"/>
                </a:solidFill>
              </a:rPr>
              <a:t> = (</a:t>
            </a:r>
            <a:r>
              <a:rPr lang="en-US" sz="2000" dirty="0" err="1">
                <a:solidFill>
                  <a:srgbClr val="000000"/>
                </a:solidFill>
              </a:rPr>
              <a:t>c</a:t>
            </a:r>
            <a:r>
              <a:rPr lang="en-US" sz="2000" i="0" baseline="-25000" dirty="0" err="1">
                <a:solidFill>
                  <a:srgbClr val="000000"/>
                </a:solidFill>
              </a:rPr>
              <a:t>i,j</a:t>
            </a:r>
            <a:r>
              <a:rPr lang="en-US" sz="2000" i="0" dirty="0">
                <a:solidFill>
                  <a:srgbClr val="000000"/>
                </a:solidFill>
              </a:rPr>
              <a:t>) and </a:t>
            </a:r>
            <a:r>
              <a:rPr lang="en-US" sz="2000" dirty="0">
                <a:solidFill>
                  <a:srgbClr val="000000"/>
                </a:solidFill>
              </a:rPr>
              <a:t>Y</a:t>
            </a:r>
            <a:r>
              <a:rPr lang="en-US" sz="2000" i="0" dirty="0">
                <a:solidFill>
                  <a:srgbClr val="000000"/>
                </a:solidFill>
              </a:rPr>
              <a:t> = (</a:t>
            </a:r>
            <a:r>
              <a:rPr lang="en-US" sz="2000" dirty="0" err="1">
                <a:solidFill>
                  <a:srgbClr val="000000"/>
                </a:solidFill>
              </a:rPr>
              <a:t>p</a:t>
            </a:r>
            <a:r>
              <a:rPr lang="en-US" sz="2000" i="0" baseline="-25000" dirty="0" err="1">
                <a:solidFill>
                  <a:srgbClr val="000000"/>
                </a:solidFill>
              </a:rPr>
              <a:t>i,j</a:t>
            </a:r>
            <a:r>
              <a:rPr lang="en-US" sz="2000" i="0" dirty="0">
                <a:solidFill>
                  <a:srgbClr val="000000"/>
                </a:solidFill>
              </a:rPr>
              <a:t>). Then </a:t>
            </a:r>
            <a:r>
              <a:rPr lang="en-US" sz="2000" dirty="0">
                <a:solidFill>
                  <a:srgbClr val="000000"/>
                </a:solidFill>
              </a:rPr>
              <a:t>Y</a:t>
            </a:r>
            <a:r>
              <a:rPr lang="en-US" sz="2000" i="0" dirty="0">
                <a:solidFill>
                  <a:srgbClr val="000000"/>
                </a:solidFill>
              </a:rPr>
              <a:t> = </a:t>
            </a:r>
            <a:r>
              <a:rPr lang="en-US" sz="2000" dirty="0">
                <a:solidFill>
                  <a:srgbClr val="000000"/>
                </a:solidFill>
              </a:rPr>
              <a:t>X k</a:t>
            </a:r>
            <a:r>
              <a:rPr lang="en-US" sz="2000" i="0" dirty="0">
                <a:solidFill>
                  <a:srgbClr val="000000"/>
                </a:solidFill>
              </a:rPr>
              <a:t>.</a:t>
            </a:r>
          </a:p>
          <a:p>
            <a:pPr marL="342900" indent="-342900">
              <a:spcBef>
                <a:spcPct val="35000"/>
              </a:spcBef>
            </a:pPr>
            <a:endParaRPr lang="en-US" sz="2000" i="0" dirty="0">
              <a:solidFill>
                <a:srgbClr val="000000"/>
              </a:solidFill>
            </a:endParaRPr>
          </a:p>
          <a:p>
            <a:pPr marL="342900" indent="-342900">
              <a:spcBef>
                <a:spcPct val="35000"/>
              </a:spcBef>
            </a:pPr>
            <a:r>
              <a:rPr lang="en-US" sz="2000" i="0" dirty="0">
                <a:solidFill>
                  <a:srgbClr val="000000"/>
                </a:solidFill>
              </a:rPr>
              <a:t>	Now it is easy to find the key, </a:t>
            </a:r>
            <a:r>
              <a:rPr lang="en-US" sz="2000" b="1" dirty="0">
                <a:solidFill>
                  <a:srgbClr val="CC0099"/>
                </a:solidFill>
              </a:rPr>
              <a:t>k</a:t>
            </a:r>
            <a:r>
              <a:rPr lang="en-US" sz="2000" b="1" i="0" dirty="0">
                <a:solidFill>
                  <a:srgbClr val="CC0099"/>
                </a:solidFill>
              </a:rPr>
              <a:t> = </a:t>
            </a:r>
            <a:r>
              <a:rPr lang="en-US" sz="2000" b="1" dirty="0">
                <a:solidFill>
                  <a:srgbClr val="CC0099"/>
                </a:solidFill>
              </a:rPr>
              <a:t>X</a:t>
            </a:r>
            <a:r>
              <a:rPr lang="en-US" sz="2000" b="1" i="0" baseline="30000" dirty="0">
                <a:solidFill>
                  <a:srgbClr val="CC0099"/>
                </a:solidFill>
              </a:rPr>
              <a:t>-1</a:t>
            </a:r>
            <a:r>
              <a:rPr lang="en-US" sz="2000" b="1" dirty="0">
                <a:solidFill>
                  <a:srgbClr val="CC0099"/>
                </a:solidFill>
              </a:rPr>
              <a:t>Y</a:t>
            </a:r>
            <a:r>
              <a:rPr lang="en-US" sz="2000" i="0" dirty="0">
                <a:solidFill>
                  <a:srgbClr val="000000"/>
                </a:solidFill>
              </a:rPr>
              <a:t>, </a:t>
            </a:r>
          </a:p>
          <a:p>
            <a:pPr marL="342900" indent="-342900">
              <a:spcBef>
                <a:spcPct val="35000"/>
              </a:spcBef>
            </a:pPr>
            <a:r>
              <a:rPr lang="en-US" sz="2000" i="0" dirty="0">
                <a:solidFill>
                  <a:srgbClr val="000000"/>
                </a:solidFill>
              </a:rPr>
              <a:t>			</a:t>
            </a:r>
          </a:p>
          <a:p>
            <a:pPr marL="342900" indent="-342900">
              <a:spcBef>
                <a:spcPct val="35000"/>
              </a:spcBef>
            </a:pPr>
            <a:r>
              <a:rPr lang="en-US" sz="2000" i="0" dirty="0">
                <a:solidFill>
                  <a:srgbClr val="000000"/>
                </a:solidFill>
              </a:rPr>
              <a:t>			where </a:t>
            </a:r>
            <a:r>
              <a:rPr lang="en-US" sz="2000" dirty="0">
                <a:solidFill>
                  <a:srgbClr val="CC0099"/>
                </a:solidFill>
              </a:rPr>
              <a:t>X </a:t>
            </a:r>
            <a:r>
              <a:rPr lang="en-US" sz="2000" dirty="0" err="1">
                <a:solidFill>
                  <a:srgbClr val="CC0099"/>
                </a:solidFill>
              </a:rPr>
              <a:t>X</a:t>
            </a:r>
            <a:r>
              <a:rPr lang="en-US" sz="2000" i="0" baseline="30000" dirty="0">
                <a:solidFill>
                  <a:srgbClr val="CC0099"/>
                </a:solidFill>
              </a:rPr>
              <a:t>-1</a:t>
            </a:r>
            <a:r>
              <a:rPr lang="en-US" sz="2000" i="0" dirty="0">
                <a:solidFill>
                  <a:srgbClr val="CC0099"/>
                </a:solidFill>
              </a:rPr>
              <a:t> mod 26 = </a:t>
            </a:r>
            <a:r>
              <a:rPr lang="en-US" sz="2000" dirty="0">
                <a:solidFill>
                  <a:srgbClr val="CC0099"/>
                </a:solidFill>
              </a:rPr>
              <a:t>I</a:t>
            </a:r>
            <a:r>
              <a:rPr lang="en-US" sz="2000" i="0" dirty="0">
                <a:solidFill>
                  <a:srgbClr val="CC0099"/>
                </a:solidFill>
              </a:rPr>
              <a:t>.</a:t>
            </a:r>
            <a:endParaRPr lang="ru-RU" sz="2000" i="0" dirty="0">
              <a:solidFill>
                <a:srgbClr val="CC0099"/>
              </a:solidFill>
            </a:endParaRPr>
          </a:p>
        </p:txBody>
      </p:sp>
      <p:sp>
        <p:nvSpPr>
          <p:cNvPr id="372741" name="Rectangle 5"/>
          <p:cNvSpPr>
            <a:spLocks noChangeArrowheads="1"/>
          </p:cNvSpPr>
          <p:nvPr/>
        </p:nvSpPr>
        <p:spPr bwMode="auto">
          <a:xfrm>
            <a:off x="457200" y="585788"/>
            <a:ext cx="8305800" cy="633412"/>
          </a:xfrm>
          <a:prstGeom prst="rect">
            <a:avLst/>
          </a:prstGeom>
          <a:noFill/>
          <a:ln w="9525">
            <a:noFill/>
            <a:miter lim="800000"/>
            <a:headEnd/>
            <a:tailEnd/>
          </a:ln>
          <a:effectLst/>
        </p:spPr>
        <p:txBody>
          <a:bodyPr anchor="ctr"/>
          <a:lstStyle/>
          <a:p>
            <a:pPr algn="ctr" eaLnBrk="1" hangingPunct="1">
              <a:lnSpc>
                <a:spcPct val="90000"/>
              </a:lnSpc>
              <a:defRPr/>
            </a:pPr>
            <a:r>
              <a:rPr lang="en-US" sz="4400" b="1" i="0" dirty="0">
                <a:solidFill>
                  <a:srgbClr val="FF3300"/>
                </a:solidFill>
                <a:effectLst>
                  <a:outerShdw blurRad="38100" dist="38100" dir="2700000" algn="tl">
                    <a:srgbClr val="C0C0C0"/>
                  </a:outerShdw>
                </a:effectLst>
                <a:latin typeface="Verdana" pitchFamily="34" charset="0"/>
              </a:rPr>
              <a:t> </a:t>
            </a:r>
            <a:endParaRPr lang="ru-RU" sz="4400" b="1" i="0" dirty="0">
              <a:solidFill>
                <a:srgbClr val="FF3300"/>
              </a:solidFill>
              <a:effectLst>
                <a:outerShdw blurRad="38100" dist="38100" dir="2700000" algn="tl">
                  <a:srgbClr val="C0C0C0"/>
                </a:outerShdw>
              </a:effectLst>
              <a:latin typeface="Verdana" pitchFamily="34" charset="0"/>
            </a:endParaRPr>
          </a:p>
        </p:txBody>
      </p:sp>
      <p:sp>
        <p:nvSpPr>
          <p:cNvPr id="7" name="Title 6"/>
          <p:cNvSpPr>
            <a:spLocks noGrp="1"/>
          </p:cNvSpPr>
          <p:nvPr>
            <p:ph type="title"/>
          </p:nvPr>
        </p:nvSpPr>
        <p:spPr/>
        <p:txBody>
          <a:bodyPr/>
          <a:lstStyle/>
          <a:p>
            <a:r>
              <a:rPr lang="en-US" dirty="0" smtClean="0"/>
              <a:t>Cryptanalysis of the Hill Cipher</a:t>
            </a:r>
            <a:endParaRPr lang="en-US" dirty="0"/>
          </a:p>
        </p:txBody>
      </p:sp>
      <p:sp>
        <p:nvSpPr>
          <p:cNvPr id="4" name="Date Placeholder 3"/>
          <p:cNvSpPr>
            <a:spLocks noGrp="1"/>
          </p:cNvSpPr>
          <p:nvPr>
            <p:ph type="dt" sz="half" idx="10"/>
          </p:nvPr>
        </p:nvSpPr>
        <p:spPr/>
        <p:txBody>
          <a:bodyPr/>
          <a:lstStyle/>
          <a:p>
            <a:fld id="{AFFAE189-793F-4326-B209-9666B37FE8E5}" type="datetime1">
              <a:rPr lang="en-US" smtClean="0"/>
              <a:pPr/>
              <a:t>2/18/2013</a:t>
            </a:fld>
            <a:endParaRPr lang="en-US"/>
          </a:p>
        </p:txBody>
      </p:sp>
      <p:sp>
        <p:nvSpPr>
          <p:cNvPr id="6" name="Footer Placeholder 5"/>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5" name="Slide Number Placeholder 4"/>
          <p:cNvSpPr>
            <a:spLocks noGrp="1"/>
          </p:cNvSpPr>
          <p:nvPr>
            <p:ph type="sldNum" sz="quarter" idx="12"/>
          </p:nvPr>
        </p:nvSpPr>
        <p:spPr/>
        <p:txBody>
          <a:bodyPr/>
          <a:lstStyle/>
          <a:p>
            <a:fld id="{59985E83-F857-4E7B-A45F-F5191A2677E8}"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ChangeArrowheads="1"/>
          </p:cNvSpPr>
          <p:nvPr/>
        </p:nvSpPr>
        <p:spPr bwMode="auto">
          <a:xfrm>
            <a:off x="457200" y="585788"/>
            <a:ext cx="8305800" cy="633412"/>
          </a:xfrm>
          <a:prstGeom prst="rect">
            <a:avLst/>
          </a:prstGeom>
          <a:noFill/>
          <a:ln w="9525">
            <a:noFill/>
            <a:miter lim="800000"/>
            <a:headEnd/>
            <a:tailEnd/>
          </a:ln>
          <a:effectLst/>
        </p:spPr>
        <p:txBody>
          <a:bodyPr anchor="ctr"/>
          <a:lstStyle/>
          <a:p>
            <a:pPr algn="ctr" eaLnBrk="1" hangingPunct="1">
              <a:lnSpc>
                <a:spcPct val="90000"/>
              </a:lnSpc>
              <a:defRPr/>
            </a:pPr>
            <a:r>
              <a:rPr lang="en-US" sz="4400" b="1" i="0" dirty="0">
                <a:solidFill>
                  <a:srgbClr val="FF3300"/>
                </a:solidFill>
                <a:effectLst>
                  <a:outerShdw blurRad="38100" dist="38100" dir="2700000" algn="tl">
                    <a:srgbClr val="C0C0C0"/>
                  </a:outerShdw>
                </a:effectLst>
                <a:latin typeface="Verdana" pitchFamily="34" charset="0"/>
              </a:rPr>
              <a:t> </a:t>
            </a:r>
            <a:endParaRPr lang="ru-RU" sz="4400" b="1" i="0" dirty="0">
              <a:solidFill>
                <a:srgbClr val="FF3300"/>
              </a:solidFill>
              <a:effectLst>
                <a:outerShdw blurRad="38100" dist="38100" dir="2700000" algn="tl">
                  <a:srgbClr val="C0C0C0"/>
                </a:outerShdw>
              </a:effectLst>
              <a:latin typeface="Verdana" pitchFamily="34" charset="0"/>
            </a:endParaRPr>
          </a:p>
        </p:txBody>
      </p:sp>
      <p:sp>
        <p:nvSpPr>
          <p:cNvPr id="9222" name="Rectangle 5"/>
          <p:cNvSpPr>
            <a:spLocks noChangeArrowheads="1"/>
          </p:cNvSpPr>
          <p:nvPr/>
        </p:nvSpPr>
        <p:spPr bwMode="auto">
          <a:xfrm>
            <a:off x="838200" y="1712913"/>
            <a:ext cx="7772400" cy="5145087"/>
          </a:xfrm>
          <a:prstGeom prst="rect">
            <a:avLst/>
          </a:prstGeom>
          <a:noFill/>
          <a:ln w="9525">
            <a:noFill/>
            <a:miter lim="800000"/>
            <a:headEnd/>
            <a:tailEnd/>
          </a:ln>
        </p:spPr>
        <p:txBody>
          <a:bodyPr/>
          <a:lstStyle/>
          <a:p>
            <a:pPr marL="342900" indent="-342900" eaLnBrk="1" hangingPunct="1">
              <a:spcBef>
                <a:spcPct val="20000"/>
              </a:spcBef>
              <a:buFontTx/>
              <a:buChar char="•"/>
            </a:pPr>
            <a:r>
              <a:rPr lang="en-US" sz="2000" i="0">
                <a:solidFill>
                  <a:srgbClr val="000000"/>
                </a:solidFill>
              </a:rPr>
              <a:t>Assume we have ciphertext “IKNQYB” and we know that the plaintext is “cipher”.</a:t>
            </a:r>
          </a:p>
          <a:p>
            <a:pPr marL="342900" indent="-342900" eaLnBrk="1" hangingPunct="1">
              <a:spcBef>
                <a:spcPct val="20000"/>
              </a:spcBef>
              <a:buFontTx/>
              <a:buChar char="•"/>
            </a:pPr>
            <a:r>
              <a:rPr lang="en-US" sz="2000" i="0">
                <a:solidFill>
                  <a:srgbClr val="000000"/>
                </a:solidFill>
              </a:rPr>
              <a:t>Assume m = 2. </a:t>
            </a:r>
            <a:r>
              <a:rPr lang="en-US" sz="2000">
                <a:solidFill>
                  <a:srgbClr val="000000"/>
                </a:solidFill>
              </a:rPr>
              <a:t>e</a:t>
            </a:r>
            <a:r>
              <a:rPr lang="en-US" sz="2000" i="0" baseline="-22000">
                <a:solidFill>
                  <a:srgbClr val="000000"/>
                </a:solidFill>
              </a:rPr>
              <a:t>k</a:t>
            </a:r>
            <a:r>
              <a:rPr lang="en-US" sz="2000" i="0">
                <a:solidFill>
                  <a:srgbClr val="000000"/>
                </a:solidFill>
              </a:rPr>
              <a:t>(2, 8) = (8, 10), </a:t>
            </a:r>
            <a:r>
              <a:rPr lang="en-US" sz="2000">
                <a:solidFill>
                  <a:srgbClr val="000000"/>
                </a:solidFill>
              </a:rPr>
              <a:t>e</a:t>
            </a:r>
            <a:r>
              <a:rPr lang="en-US" sz="2000" i="0" baseline="-22000">
                <a:solidFill>
                  <a:srgbClr val="000000"/>
                </a:solidFill>
              </a:rPr>
              <a:t>k</a:t>
            </a:r>
            <a:r>
              <a:rPr lang="en-US" sz="2000" i="0">
                <a:solidFill>
                  <a:srgbClr val="000000"/>
                </a:solidFill>
              </a:rPr>
              <a:t>(15, 7) = (13, 16), and </a:t>
            </a:r>
            <a:r>
              <a:rPr lang="en-US" sz="2000">
                <a:solidFill>
                  <a:srgbClr val="000000"/>
                </a:solidFill>
              </a:rPr>
              <a:t>e</a:t>
            </a:r>
            <a:r>
              <a:rPr lang="en-US" sz="2000" i="0" baseline="-22000">
                <a:solidFill>
                  <a:srgbClr val="000000"/>
                </a:solidFill>
              </a:rPr>
              <a:t>k</a:t>
            </a:r>
            <a:r>
              <a:rPr lang="en-US" sz="2000" i="0">
                <a:solidFill>
                  <a:srgbClr val="000000"/>
                </a:solidFill>
              </a:rPr>
              <a:t> (4, 17) = (24, 1). Using the second and the third plaintext-ciphertext pairs, we come up with the following equation in the form </a:t>
            </a:r>
            <a:r>
              <a:rPr lang="en-US" sz="2000">
                <a:solidFill>
                  <a:srgbClr val="000000"/>
                </a:solidFill>
              </a:rPr>
              <a:t>Y</a:t>
            </a:r>
            <a:r>
              <a:rPr lang="en-US" sz="2000" i="0">
                <a:solidFill>
                  <a:srgbClr val="000000"/>
                </a:solidFill>
              </a:rPr>
              <a:t> = </a:t>
            </a:r>
            <a:r>
              <a:rPr lang="en-US" sz="2000">
                <a:solidFill>
                  <a:srgbClr val="000000"/>
                </a:solidFill>
              </a:rPr>
              <a:t>X k</a:t>
            </a:r>
          </a:p>
          <a:p>
            <a:pPr marL="342900" indent="-342900" eaLnBrk="1" hangingPunct="1">
              <a:spcBef>
                <a:spcPct val="20000"/>
              </a:spcBef>
              <a:buFontTx/>
              <a:buChar char="•"/>
            </a:pPr>
            <a:endParaRPr lang="en-US" sz="2000" i="0">
              <a:solidFill>
                <a:srgbClr val="000000"/>
              </a:solidFill>
            </a:endParaRPr>
          </a:p>
          <a:p>
            <a:pPr marL="342900" indent="-342900" eaLnBrk="1" hangingPunct="1">
              <a:spcBef>
                <a:spcPct val="20000"/>
              </a:spcBef>
              <a:buFontTx/>
              <a:buChar char="•"/>
            </a:pPr>
            <a:endParaRPr lang="en-US" sz="2000" i="0">
              <a:solidFill>
                <a:srgbClr val="000000"/>
              </a:solidFill>
            </a:endParaRPr>
          </a:p>
          <a:p>
            <a:pPr marL="342900" indent="-342900" eaLnBrk="1" hangingPunct="1">
              <a:spcBef>
                <a:spcPct val="20000"/>
              </a:spcBef>
              <a:buFontTx/>
              <a:buChar char="•"/>
            </a:pPr>
            <a:r>
              <a:rPr lang="en-US" sz="2000" i="0">
                <a:solidFill>
                  <a:srgbClr val="000000"/>
                </a:solidFill>
              </a:rPr>
              <a:t>To find the key, we need inverse modulo of </a:t>
            </a:r>
            <a:r>
              <a:rPr lang="en-US" sz="2000">
                <a:solidFill>
                  <a:srgbClr val="000000"/>
                </a:solidFill>
              </a:rPr>
              <a:t>X</a:t>
            </a:r>
          </a:p>
          <a:p>
            <a:pPr marL="342900" indent="-342900" eaLnBrk="1" hangingPunct="1">
              <a:spcBef>
                <a:spcPct val="20000"/>
              </a:spcBef>
              <a:buFontTx/>
              <a:buChar char="•"/>
            </a:pPr>
            <a:endParaRPr lang="en-US" sz="2000">
              <a:solidFill>
                <a:srgbClr val="000000"/>
              </a:solidFill>
            </a:endParaRPr>
          </a:p>
          <a:p>
            <a:pPr marL="342900" indent="-342900" eaLnBrk="1" hangingPunct="1">
              <a:spcBef>
                <a:spcPct val="20000"/>
              </a:spcBef>
              <a:buFontTx/>
              <a:buChar char="•"/>
            </a:pPr>
            <a:endParaRPr lang="en-US" sz="2000">
              <a:solidFill>
                <a:srgbClr val="000000"/>
              </a:solidFill>
            </a:endParaRPr>
          </a:p>
          <a:p>
            <a:pPr marL="342900" indent="-342900" eaLnBrk="1" hangingPunct="1">
              <a:spcBef>
                <a:spcPct val="20000"/>
              </a:spcBef>
              <a:buFontTx/>
              <a:buChar char="•"/>
            </a:pPr>
            <a:r>
              <a:rPr lang="en-US" sz="2000" i="0">
                <a:solidFill>
                  <a:srgbClr val="000000"/>
                </a:solidFill>
              </a:rPr>
              <a:t>Now</a:t>
            </a:r>
            <a:endParaRPr lang="ru-RU" sz="2000" i="0">
              <a:solidFill>
                <a:srgbClr val="000000"/>
              </a:solidFill>
            </a:endParaRPr>
          </a:p>
        </p:txBody>
      </p:sp>
      <p:graphicFrame>
        <p:nvGraphicFramePr>
          <p:cNvPr id="9218" name="Object 6"/>
          <p:cNvGraphicFramePr>
            <a:graphicFrameLocks noChangeAspect="1"/>
          </p:cNvGraphicFramePr>
          <p:nvPr/>
        </p:nvGraphicFramePr>
        <p:xfrm>
          <a:off x="3319463" y="3343275"/>
          <a:ext cx="2624137" cy="781050"/>
        </p:xfrm>
        <a:graphic>
          <a:graphicData uri="http://schemas.openxmlformats.org/presentationml/2006/ole">
            <p:oleObj spid="_x0000_s260098" name="Equation" r:id="rId4" imgW="1536480" imgH="457200" progId="">
              <p:embed/>
            </p:oleObj>
          </a:graphicData>
        </a:graphic>
      </p:graphicFrame>
      <p:graphicFrame>
        <p:nvGraphicFramePr>
          <p:cNvPr id="9219" name="Object 7"/>
          <p:cNvGraphicFramePr>
            <a:graphicFrameLocks noChangeAspect="1"/>
          </p:cNvGraphicFramePr>
          <p:nvPr/>
        </p:nvGraphicFramePr>
        <p:xfrm>
          <a:off x="3352800" y="4495800"/>
          <a:ext cx="2243138" cy="811213"/>
        </p:xfrm>
        <a:graphic>
          <a:graphicData uri="http://schemas.openxmlformats.org/presentationml/2006/ole">
            <p:oleObj spid="_x0000_s260099" name="Equation" r:id="rId5" imgW="1371600" imgH="495000" progId="">
              <p:embed/>
            </p:oleObj>
          </a:graphicData>
        </a:graphic>
      </p:graphicFrame>
      <p:graphicFrame>
        <p:nvGraphicFramePr>
          <p:cNvPr id="9220" name="Object 8"/>
          <p:cNvGraphicFramePr>
            <a:graphicFrameLocks noChangeAspect="1"/>
          </p:cNvGraphicFramePr>
          <p:nvPr/>
        </p:nvGraphicFramePr>
        <p:xfrm>
          <a:off x="2667000" y="5486400"/>
          <a:ext cx="4038600" cy="896938"/>
        </p:xfrm>
        <a:graphic>
          <a:graphicData uri="http://schemas.openxmlformats.org/presentationml/2006/ole">
            <p:oleObj spid="_x0000_s260100" name="Equation" r:id="rId6" imgW="2057400" imgH="457200" progId="">
              <p:embed/>
            </p:oleObj>
          </a:graphicData>
        </a:graphic>
      </p:graphicFrame>
      <p:sp>
        <p:nvSpPr>
          <p:cNvPr id="10" name="Title 9"/>
          <p:cNvSpPr>
            <a:spLocks noGrp="1"/>
          </p:cNvSpPr>
          <p:nvPr>
            <p:ph type="title"/>
          </p:nvPr>
        </p:nvSpPr>
        <p:spPr/>
        <p:txBody>
          <a:bodyPr/>
          <a:lstStyle/>
          <a:p>
            <a:r>
              <a:rPr lang="en-US" dirty="0" smtClean="0"/>
              <a:t>Cryptanalysis of the Hill Cipher</a:t>
            </a:r>
            <a:endParaRPr lang="en-US" dirty="0"/>
          </a:p>
        </p:txBody>
      </p:sp>
      <p:sp>
        <p:nvSpPr>
          <p:cNvPr id="7" name="Date Placeholder 6"/>
          <p:cNvSpPr>
            <a:spLocks noGrp="1"/>
          </p:cNvSpPr>
          <p:nvPr>
            <p:ph type="dt" sz="half" idx="10"/>
          </p:nvPr>
        </p:nvSpPr>
        <p:spPr/>
        <p:txBody>
          <a:bodyPr/>
          <a:lstStyle/>
          <a:p>
            <a:fld id="{C0C64800-DCB1-4FED-8E93-281A6016B618}" type="datetime1">
              <a:rPr lang="en-US" smtClean="0"/>
              <a:pPr/>
              <a:t>2/18/2013</a:t>
            </a:fld>
            <a:endParaRPr lang="en-US"/>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8" name="Slide Number Placeholder 7"/>
          <p:cNvSpPr>
            <a:spLocks noGrp="1"/>
          </p:cNvSpPr>
          <p:nvPr>
            <p:ph type="sldNum" sz="quarter" idx="12"/>
          </p:nvPr>
        </p:nvSpPr>
        <p:spPr/>
        <p:txBody>
          <a:bodyPr/>
          <a:lstStyle/>
          <a:p>
            <a:fld id="{59985E83-F857-4E7B-A45F-F5191A2677E8}"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Classical cryptography (cont …)</a:t>
            </a:r>
            <a:br>
              <a:rPr lang="en-US" sz="4000" dirty="0" smtClean="0"/>
            </a:br>
            <a:r>
              <a:rPr lang="en-US" sz="4000" dirty="0" smtClean="0"/>
              <a:t>&amp; Notion of Security</a:t>
            </a:r>
            <a:endParaRPr lang="en-US" sz="4000" dirty="0"/>
          </a:p>
        </p:txBody>
      </p:sp>
      <p:sp>
        <p:nvSpPr>
          <p:cNvPr id="3" name="Text Placeholder 2"/>
          <p:cNvSpPr>
            <a:spLocks noGrp="1"/>
          </p:cNvSpPr>
          <p:nvPr>
            <p:ph type="body" idx="1"/>
          </p:nvPr>
        </p:nvSpPr>
        <p:spPr/>
        <p:txBody>
          <a:bodyPr>
            <a:normAutofit/>
          </a:bodyPr>
          <a:lstStyle/>
          <a:p>
            <a:r>
              <a:rPr lang="en-US" sz="2400" dirty="0" smtClean="0"/>
              <a:t>Next Lecture</a:t>
            </a:r>
            <a:endParaRPr lang="en-US" sz="2400" dirty="0"/>
          </a:p>
        </p:txBody>
      </p:sp>
      <p:sp>
        <p:nvSpPr>
          <p:cNvPr id="4" name="Date Placeholder 3"/>
          <p:cNvSpPr>
            <a:spLocks noGrp="1"/>
          </p:cNvSpPr>
          <p:nvPr>
            <p:ph type="dt" sz="half" idx="10"/>
          </p:nvPr>
        </p:nvSpPr>
        <p:spPr/>
        <p:txBody>
          <a:bodyPr/>
          <a:lstStyle/>
          <a:p>
            <a:fld id="{332F1DE4-641F-4848-AEFB-56811B1E1F79}" type="datetime1">
              <a:rPr lang="en-US" smtClean="0"/>
              <a:pPr/>
              <a:t>2/18/2013</a:t>
            </a:fld>
            <a:endParaRPr lang="en-US" dirty="0"/>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Slide Number Placeholder 5"/>
          <p:cNvSpPr>
            <a:spLocks noGrp="1"/>
          </p:cNvSpPr>
          <p:nvPr>
            <p:ph type="sldNum" sz="quarter" idx="12"/>
          </p:nvPr>
        </p:nvSpPr>
        <p:spPr/>
        <p:txBody>
          <a:bodyPr/>
          <a:lstStyle/>
          <a:p>
            <a:fld id="{59985E83-F857-4E7B-A45F-F5191A2677E8}" type="slidenum">
              <a:rPr lang="en-US" smtClean="0"/>
              <a:pPr/>
              <a:t>45</a:t>
            </a:fld>
            <a:endParaRPr lang="en-US" dirty="0"/>
          </a:p>
        </p:txBody>
      </p:sp>
      <p:sp>
        <p:nvSpPr>
          <p:cNvPr id="12" name="Text Placeholder 2"/>
          <p:cNvSpPr txBox="1">
            <a:spLocks/>
          </p:cNvSpPr>
          <p:nvPr/>
        </p:nvSpPr>
        <p:spPr>
          <a:xfrm>
            <a:off x="893064" y="3200400"/>
            <a:ext cx="8022336" cy="2286000"/>
          </a:xfrm>
          <a:prstGeom prst="rect">
            <a:avLst/>
          </a:prstGeom>
        </p:spPr>
        <p:txBody>
          <a:bodyPr vert="horz" lIns="146304" tIns="0" rIns="45720" bIns="0" rtlCol="0" anchor="t">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Introduce stream ciphers</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FFFFFF"/>
                </a:solidFill>
                <a:effectLst/>
                <a:uLnTx/>
                <a:uFillTx/>
                <a:latin typeface="+mn-lt"/>
                <a:ea typeface="+mn-ea"/>
                <a:cs typeface="+mn-cs"/>
              </a:rPr>
              <a:t>Machine</a:t>
            </a:r>
            <a:r>
              <a:rPr kumimoji="0" lang="en-US" sz="2400" b="0" i="0" u="none" strike="noStrike" kern="1200" cap="none" spc="0" normalizeH="0" noProof="0" dirty="0" smtClean="0">
                <a:ln>
                  <a:noFill/>
                </a:ln>
                <a:solidFill>
                  <a:srgbClr val="FFFFFF"/>
                </a:solidFill>
                <a:effectLst/>
                <a:uLnTx/>
                <a:uFillTx/>
                <a:latin typeface="+mn-lt"/>
                <a:ea typeface="+mn-ea"/>
                <a:cs typeface="+mn-cs"/>
              </a:rPr>
              <a:t> Ciphers</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baseline="0" dirty="0" smtClean="0">
                <a:solidFill>
                  <a:srgbClr val="FFFFFF"/>
                </a:solidFill>
              </a:rPr>
              <a:t>Shannon’s Theory of information security</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noProof="0" dirty="0" smtClean="0">
                <a:ln>
                  <a:noFill/>
                </a:ln>
                <a:solidFill>
                  <a:srgbClr val="FFFFFF"/>
                </a:solidFill>
                <a:effectLst/>
                <a:uLnTx/>
                <a:uFillTx/>
                <a:latin typeface="+mn-lt"/>
                <a:ea typeface="+mn-ea"/>
                <a:cs typeface="+mn-cs"/>
              </a:rPr>
              <a:t>Pseudorandom Generators &amp; Functions</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Copyright Notice</a:t>
            </a:r>
            <a:endParaRPr lang="en-US" sz="4000" dirty="0"/>
          </a:p>
        </p:txBody>
      </p:sp>
      <p:sp>
        <p:nvSpPr>
          <p:cNvPr id="4" name="Date Placeholder 3"/>
          <p:cNvSpPr>
            <a:spLocks noGrp="1"/>
          </p:cNvSpPr>
          <p:nvPr>
            <p:ph type="dt" sz="half" idx="10"/>
          </p:nvPr>
        </p:nvSpPr>
        <p:spPr/>
        <p:txBody>
          <a:bodyPr/>
          <a:lstStyle/>
          <a:p>
            <a:fld id="{332F1DE4-641F-4848-AEFB-56811B1E1F79}" type="datetime1">
              <a:rPr lang="en-US" smtClean="0"/>
              <a:pPr/>
              <a:t>2/18/2013</a:t>
            </a:fld>
            <a:endParaRPr lang="en-US" dirty="0"/>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Slide Number Placeholder 5"/>
          <p:cNvSpPr>
            <a:spLocks noGrp="1"/>
          </p:cNvSpPr>
          <p:nvPr>
            <p:ph type="sldNum" sz="quarter" idx="12"/>
          </p:nvPr>
        </p:nvSpPr>
        <p:spPr/>
        <p:txBody>
          <a:bodyPr/>
          <a:lstStyle/>
          <a:p>
            <a:fld id="{59985E83-F857-4E7B-A45F-F5191A2677E8}" type="slidenum">
              <a:rPr lang="en-US" smtClean="0"/>
              <a:pPr/>
              <a:t>46</a:t>
            </a:fld>
            <a:endParaRPr lang="en-US" dirty="0"/>
          </a:p>
        </p:txBody>
      </p:sp>
      <p:sp>
        <p:nvSpPr>
          <p:cNvPr id="12" name="Text Placeholder 2"/>
          <p:cNvSpPr txBox="1">
            <a:spLocks/>
          </p:cNvSpPr>
          <p:nvPr/>
        </p:nvSpPr>
        <p:spPr>
          <a:xfrm>
            <a:off x="893064" y="3200400"/>
            <a:ext cx="8022336" cy="3200400"/>
          </a:xfrm>
          <a:prstGeom prst="rect">
            <a:avLst/>
          </a:prstGeom>
        </p:spPr>
        <p:txBody>
          <a:bodyPr vert="horz" lIns="146304" tIns="0" rIns="45720" bIns="0" rtlCol="0" anchor="t">
            <a:normAutofit lnSpcReduction="10000"/>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The material in this presentation has been taken from text books, reference books, research literature and various sources on Internet; and compiled/edited for class room teaching at MCS-NUST without any infringement into the copyrights of the author(s). The original authors retain their respective copyrights as per their stated claims.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Commercial use of the material contained herein in full or in part through copying, publication and reproducing in any form is strictly prohibited.</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
        <p:nvSpPr>
          <p:cNvPr id="8" name="Text Placeholder 7"/>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US" dirty="0" smtClean="0"/>
              <a:t>Suppose K=(7,3), the encryption formula becomes:</a:t>
            </a:r>
          </a:p>
          <a:p>
            <a:r>
              <a:rPr lang="en-US" dirty="0" smtClean="0"/>
              <a:t>	</a:t>
            </a:r>
            <a:r>
              <a:rPr lang="en-US" dirty="0" err="1" smtClean="0"/>
              <a:t>e</a:t>
            </a:r>
            <a:r>
              <a:rPr lang="en-US" baseline="-25000" dirty="0" err="1" smtClean="0"/>
              <a:t>K</a:t>
            </a:r>
            <a:r>
              <a:rPr lang="en-US" dirty="0" smtClean="0"/>
              <a:t> (x)=7*x + 3 mod 26</a:t>
            </a:r>
          </a:p>
          <a:p>
            <a:endParaRPr lang="en-US" dirty="0" smtClean="0">
              <a:solidFill>
                <a:srgbClr val="FF3399"/>
              </a:solidFill>
            </a:endParaRPr>
          </a:p>
          <a:p>
            <a:r>
              <a:rPr lang="en-US" dirty="0" smtClean="0">
                <a:solidFill>
                  <a:srgbClr val="FF3399"/>
                </a:solidFill>
              </a:rPr>
              <a:t>Example: Encrypt “ hot”  </a:t>
            </a:r>
            <a:r>
              <a:rPr lang="en-US" dirty="0" smtClean="0">
                <a:solidFill>
                  <a:srgbClr val="FF3399"/>
                </a:solidFill>
                <a:sym typeface="Wingdings" pitchFamily="2" charset="2"/>
              </a:rPr>
              <a:t></a:t>
            </a:r>
            <a:r>
              <a:rPr lang="en-US" dirty="0" smtClean="0">
                <a:solidFill>
                  <a:srgbClr val="FF3399"/>
                </a:solidFill>
              </a:rPr>
              <a:t> 7, 14, 19</a:t>
            </a:r>
          </a:p>
          <a:p>
            <a:r>
              <a:rPr lang="en-US" dirty="0" smtClean="0"/>
              <a:t>(7 x 7 + 3) mod 26 = 52 mod 26 = 0</a:t>
            </a:r>
          </a:p>
          <a:p>
            <a:r>
              <a:rPr lang="en-US" dirty="0" smtClean="0"/>
              <a:t>(7x14 +  3) mod 26 =101 mod 26=23</a:t>
            </a:r>
          </a:p>
          <a:p>
            <a:r>
              <a:rPr lang="en-US" dirty="0" smtClean="0"/>
              <a:t>(7x19 + 3) mod 26 -= 136 mod 26=6</a:t>
            </a:r>
          </a:p>
          <a:p>
            <a:r>
              <a:rPr lang="en-US" dirty="0" smtClean="0"/>
              <a:t>0,23,6 </a:t>
            </a:r>
            <a:r>
              <a:rPr lang="en-US" dirty="0" smtClean="0">
                <a:sym typeface="Wingdings" pitchFamily="2" charset="2"/>
              </a:rPr>
              <a:t> AXG</a:t>
            </a:r>
            <a:endParaRPr lang="en-US" dirty="0" smtClean="0"/>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dirty="0" smtClean="0"/>
              <a:t>Example: The Affine Cipher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Since K=(7,3), We can calculate 7</a:t>
            </a:r>
            <a:r>
              <a:rPr lang="en-US" baseline="30000" dirty="0" smtClean="0"/>
              <a:t>-1</a:t>
            </a:r>
            <a:r>
              <a:rPr lang="en-US" dirty="0" smtClean="0"/>
              <a:t> mod 26=15, the corresponding decryption function is</a:t>
            </a:r>
          </a:p>
          <a:p>
            <a:r>
              <a:rPr lang="en-US" dirty="0" smtClean="0"/>
              <a:t>	</a:t>
            </a:r>
            <a:r>
              <a:rPr lang="en-US" dirty="0" err="1" smtClean="0"/>
              <a:t>d</a:t>
            </a:r>
            <a:r>
              <a:rPr lang="en-US" baseline="-25000" dirty="0" err="1" smtClean="0"/>
              <a:t>k</a:t>
            </a:r>
            <a:r>
              <a:rPr lang="en-US" dirty="0" smtClean="0"/>
              <a:t>(y)= 15 (y-3) = 15 y - 19</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6</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dirty="0" smtClean="0"/>
              <a:t>Example: The Affine Cipher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This congruence has a unique solution for every </a:t>
            </a:r>
            <a:r>
              <a:rPr lang="en-US" i="1" dirty="0" smtClean="0"/>
              <a:t>y if and only if </a:t>
            </a:r>
            <a:r>
              <a:rPr lang="en-US" i="1" dirty="0" err="1" smtClean="0"/>
              <a:t>gcd</a:t>
            </a:r>
            <a:r>
              <a:rPr lang="en-US" i="1" dirty="0" smtClean="0"/>
              <a:t>(a, 26) = 1</a:t>
            </a:r>
          </a:p>
          <a:p>
            <a:pPr>
              <a:buNone/>
            </a:pPr>
            <a:r>
              <a:rPr lang="en-US" i="1" dirty="0" smtClean="0"/>
              <a:t>				</a:t>
            </a:r>
          </a:p>
          <a:p>
            <a:pPr>
              <a:buNone/>
            </a:pPr>
            <a:r>
              <a:rPr lang="en-US" b="1" i="1" dirty="0" smtClean="0">
                <a:solidFill>
                  <a:srgbClr val="FF0000"/>
                </a:solidFill>
              </a:rPr>
              <a:t>WHY??  </a:t>
            </a:r>
          </a:p>
          <a:p>
            <a:r>
              <a:rPr lang="en-US" dirty="0" smtClean="0"/>
              <a:t>The values of                such that </a:t>
            </a:r>
            <a:r>
              <a:rPr lang="en-US" dirty="0" err="1" smtClean="0"/>
              <a:t>gcd</a:t>
            </a:r>
            <a:r>
              <a:rPr lang="en-US" dirty="0" smtClean="0"/>
              <a:t>(</a:t>
            </a:r>
            <a:r>
              <a:rPr lang="en-US" i="1" dirty="0" smtClean="0"/>
              <a:t>a</a:t>
            </a:r>
            <a:r>
              <a:rPr lang="en-US" dirty="0" smtClean="0"/>
              <a:t>, 26) = 1 are </a:t>
            </a:r>
          </a:p>
          <a:p>
            <a:r>
              <a:rPr lang="en-US" i="1" dirty="0" smtClean="0"/>
              <a:t>a</a:t>
            </a:r>
            <a:r>
              <a:rPr lang="en-US" dirty="0" smtClean="0"/>
              <a:t> = 1, 3, 5, 7, 9, 11, 15, 17, 19, 21, 23, and 25. </a:t>
            </a:r>
          </a:p>
          <a:p>
            <a:r>
              <a:rPr lang="en-US" dirty="0" smtClean="0"/>
              <a:t>The parameter </a:t>
            </a:r>
            <a:r>
              <a:rPr lang="en-US" i="1" dirty="0" smtClean="0"/>
              <a:t>b</a:t>
            </a:r>
            <a:r>
              <a:rPr lang="en-US" dirty="0" smtClean="0"/>
              <a:t> can be any element in  Z</a:t>
            </a:r>
            <a:r>
              <a:rPr lang="en-US" baseline="-25000" dirty="0" smtClean="0"/>
              <a:t>26</a:t>
            </a:r>
            <a:r>
              <a:rPr lang="en-US" dirty="0" smtClean="0"/>
              <a:t>       .</a:t>
            </a:r>
          </a:p>
          <a:p>
            <a:r>
              <a:rPr lang="en-US" dirty="0" smtClean="0"/>
              <a:t> In order that decryption is possible, we want that the congruence:                                        has a unique solution for y</a:t>
            </a:r>
          </a:p>
          <a:p>
            <a:r>
              <a:rPr lang="en-US" dirty="0" smtClean="0"/>
              <a:t>Hence the </a:t>
            </a:r>
            <a:r>
              <a:rPr lang="en-US" b="1" dirty="0" smtClean="0"/>
              <a:t>Affine Cipher</a:t>
            </a:r>
            <a:r>
              <a:rPr lang="en-US" dirty="0" smtClean="0"/>
              <a:t> has 12 × 26 = 312 possible keys. </a:t>
            </a:r>
            <a:endParaRPr lang="en-US" i="1" dirty="0" smtClean="0"/>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dirty="0" smtClean="0"/>
              <a:t>The Affine Cipher</a:t>
            </a:r>
            <a:endParaRPr lang="en-US" dirty="0"/>
          </a:p>
        </p:txBody>
      </p:sp>
      <p:graphicFrame>
        <p:nvGraphicFramePr>
          <p:cNvPr id="208899" name="Object 5"/>
          <p:cNvGraphicFramePr>
            <a:graphicFrameLocks noChangeAspect="1"/>
          </p:cNvGraphicFramePr>
          <p:nvPr/>
        </p:nvGraphicFramePr>
        <p:xfrm>
          <a:off x="3031808" y="2993648"/>
          <a:ext cx="778192" cy="435352"/>
        </p:xfrm>
        <a:graphic>
          <a:graphicData uri="http://schemas.openxmlformats.org/presentationml/2006/ole">
            <p:oleObj spid="_x0000_s195586" name="Equation" r:id="rId3" imgW="431640" imgH="228600" progId="Equation.3">
              <p:embed/>
            </p:oleObj>
          </a:graphicData>
        </a:graphic>
      </p:graphicFrame>
      <p:graphicFrame>
        <p:nvGraphicFramePr>
          <p:cNvPr id="208901" name="Object 5"/>
          <p:cNvGraphicFramePr>
            <a:graphicFrameLocks noChangeAspect="1"/>
          </p:cNvGraphicFramePr>
          <p:nvPr/>
        </p:nvGraphicFramePr>
        <p:xfrm>
          <a:off x="2840038" y="4533198"/>
          <a:ext cx="2493962" cy="419802"/>
        </p:xfrm>
        <a:graphic>
          <a:graphicData uri="http://schemas.openxmlformats.org/presentationml/2006/ole">
            <p:oleObj spid="_x0000_s195587" name="Equation" r:id="rId4" imgW="1269720" imgH="20304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For decryption function, one requires to compute inverse a (a</a:t>
            </a:r>
            <a:r>
              <a:rPr lang="en-US" baseline="30000" dirty="0" smtClean="0"/>
              <a:t>-1</a:t>
            </a:r>
            <a:r>
              <a:rPr lang="en-US" dirty="0" smtClean="0"/>
              <a:t>):</a:t>
            </a:r>
          </a:p>
          <a:p>
            <a:r>
              <a:rPr lang="en-US" dirty="0" smtClean="0"/>
              <a:t>3</a:t>
            </a:r>
            <a:r>
              <a:rPr lang="en-US" baseline="30000" dirty="0" smtClean="0"/>
              <a:t>-1</a:t>
            </a:r>
            <a:r>
              <a:rPr lang="en-US" dirty="0" smtClean="0"/>
              <a:t> = 9</a:t>
            </a:r>
          </a:p>
          <a:p>
            <a:r>
              <a:rPr lang="en-US" dirty="0" smtClean="0"/>
              <a:t>5</a:t>
            </a:r>
            <a:r>
              <a:rPr lang="en-US" baseline="30000" dirty="0" smtClean="0"/>
              <a:t>-1</a:t>
            </a:r>
            <a:r>
              <a:rPr lang="en-US" dirty="0" smtClean="0"/>
              <a:t> = 21</a:t>
            </a:r>
          </a:p>
          <a:p>
            <a:r>
              <a:rPr lang="en-US" dirty="0" smtClean="0"/>
              <a:t>7</a:t>
            </a:r>
            <a:r>
              <a:rPr lang="en-US" baseline="30000" dirty="0" smtClean="0"/>
              <a:t>-1</a:t>
            </a:r>
            <a:r>
              <a:rPr lang="en-US" dirty="0" smtClean="0"/>
              <a:t> = 15</a:t>
            </a:r>
          </a:p>
          <a:p>
            <a:r>
              <a:rPr lang="en-US" dirty="0" smtClean="0"/>
              <a:t>11</a:t>
            </a:r>
            <a:r>
              <a:rPr lang="en-US" baseline="30000" dirty="0" smtClean="0"/>
              <a:t>-1</a:t>
            </a:r>
            <a:r>
              <a:rPr lang="en-US" dirty="0" smtClean="0"/>
              <a:t> = 19</a:t>
            </a:r>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2/18/2013</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8</a:t>
            </a:fld>
            <a:endParaRPr lang="en-US"/>
          </a:p>
        </p:txBody>
      </p:sp>
      <p:sp>
        <p:nvSpPr>
          <p:cNvPr id="5" name="Footer Placeholder 4"/>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6" name="Title 5"/>
          <p:cNvSpPr>
            <a:spLocks noGrp="1"/>
          </p:cNvSpPr>
          <p:nvPr>
            <p:ph type="title"/>
          </p:nvPr>
        </p:nvSpPr>
        <p:spPr/>
        <p:txBody>
          <a:bodyPr/>
          <a:lstStyle/>
          <a:p>
            <a:r>
              <a:rPr lang="en-US" dirty="0" smtClean="0"/>
              <a:t>The Affine Cipher</a:t>
            </a:r>
            <a:endParaRPr lang="en-US" dirty="0"/>
          </a:p>
        </p:txBody>
      </p:sp>
      <p:pic>
        <p:nvPicPr>
          <p:cNvPr id="348162" name="Picture 2"/>
          <p:cNvPicPr>
            <a:picLocks noChangeAspect="1" noChangeArrowheads="1"/>
          </p:cNvPicPr>
          <p:nvPr/>
        </p:nvPicPr>
        <p:blipFill>
          <a:blip r:embed="rId2" cstate="print"/>
          <a:srcRect/>
          <a:stretch>
            <a:fillRect/>
          </a:stretch>
        </p:blipFill>
        <p:spPr bwMode="auto">
          <a:xfrm>
            <a:off x="533400" y="5257800"/>
            <a:ext cx="8472668" cy="914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611" name="Group 123"/>
          <p:cNvGraphicFramePr>
            <a:graphicFrameLocks noGrp="1"/>
          </p:cNvGraphicFramePr>
          <p:nvPr>
            <p:ph idx="1"/>
          </p:nvPr>
        </p:nvGraphicFramePr>
        <p:xfrm>
          <a:off x="152400" y="31546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1" name="Date Placeholder 20"/>
          <p:cNvSpPr>
            <a:spLocks noGrp="1"/>
          </p:cNvSpPr>
          <p:nvPr>
            <p:ph type="dt" sz="half" idx="10"/>
          </p:nvPr>
        </p:nvSpPr>
        <p:spPr/>
        <p:txBody>
          <a:bodyPr/>
          <a:lstStyle/>
          <a:p>
            <a:fld id="{4FAE8393-716A-4FA5-8EFC-5F87A8FD1DE6}" type="datetime1">
              <a:rPr lang="en-US" smtClean="0"/>
              <a:pPr/>
              <a:t>2/18/2013</a:t>
            </a:fld>
            <a:endParaRPr lang="en-US"/>
          </a:p>
        </p:txBody>
      </p:sp>
      <p:sp>
        <p:nvSpPr>
          <p:cNvPr id="22" name="Slide Number Placeholder 21"/>
          <p:cNvSpPr>
            <a:spLocks noGrp="1"/>
          </p:cNvSpPr>
          <p:nvPr>
            <p:ph type="sldNum" sz="quarter" idx="11"/>
          </p:nvPr>
        </p:nvSpPr>
        <p:spPr/>
        <p:txBody>
          <a:bodyPr/>
          <a:lstStyle/>
          <a:p>
            <a:fld id="{C2A25FD4-BCB1-4D0D-8A21-C6304AF782F1}" type="slidenum">
              <a:rPr lang="en-US" smtClean="0"/>
              <a:pPr/>
              <a:t>9</a:t>
            </a:fld>
            <a:endParaRPr lang="en-US"/>
          </a:p>
        </p:txBody>
      </p:sp>
      <p:sp>
        <p:nvSpPr>
          <p:cNvPr id="23" name="Footer Placeholder 22"/>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Fundamentals of Cryptography – BESE-16 –S13</a:t>
            </a:r>
          </a:p>
        </p:txBody>
      </p:sp>
      <p:sp>
        <p:nvSpPr>
          <p:cNvPr id="24" name="Title 23"/>
          <p:cNvSpPr>
            <a:spLocks noGrp="1"/>
          </p:cNvSpPr>
          <p:nvPr>
            <p:ph type="title"/>
          </p:nvPr>
        </p:nvSpPr>
        <p:spPr/>
        <p:txBody>
          <a:bodyPr>
            <a:normAutofit/>
          </a:bodyPr>
          <a:lstStyle/>
          <a:p>
            <a:r>
              <a:rPr lang="en-US" dirty="0" smtClean="0"/>
              <a:t>Cryptanalysis of the Affine Cipher</a:t>
            </a:r>
            <a:endParaRPr lang="en-US" dirty="0"/>
          </a:p>
        </p:txBody>
      </p:sp>
      <p:graphicFrame>
        <p:nvGraphicFramePr>
          <p:cNvPr id="7170"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196610" name="Bitmap Image" r:id="rId4" imgW="6373115" imgH="209524" progId="PBrush">
              <p:embed/>
            </p:oleObj>
          </a:graphicData>
        </a:graphic>
      </p:graphicFrame>
      <p:sp>
        <p:nvSpPr>
          <p:cNvPr id="7201" name="Text Box 1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dirty="0"/>
              <a:t>Consider the </a:t>
            </a:r>
            <a:r>
              <a:rPr lang="en-US" sz="2400" b="1" dirty="0" err="1" smtClean="0"/>
              <a:t>Ciphertext</a:t>
            </a:r>
            <a:r>
              <a:rPr lang="en-US" sz="2400" b="1" dirty="0"/>
              <a:t>:</a:t>
            </a:r>
          </a:p>
        </p:txBody>
      </p:sp>
      <p:sp>
        <p:nvSpPr>
          <p:cNvPr id="7202" name="Text Box 68"/>
          <p:cNvSpPr txBox="1">
            <a:spLocks noChangeArrowheads="1"/>
          </p:cNvSpPr>
          <p:nvPr/>
        </p:nvSpPr>
        <p:spPr bwMode="auto">
          <a:xfrm>
            <a:off x="86772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7203" name="Text Box 89"/>
          <p:cNvSpPr txBox="1">
            <a:spLocks noChangeArrowheads="1"/>
          </p:cNvSpPr>
          <p:nvPr/>
        </p:nvSpPr>
        <p:spPr bwMode="auto">
          <a:xfrm>
            <a:off x="2052638" y="4572000"/>
            <a:ext cx="2060575" cy="641350"/>
          </a:xfrm>
          <a:prstGeom prst="rect">
            <a:avLst/>
          </a:prstGeom>
          <a:noFill/>
          <a:ln w="12700" cap="sq">
            <a:noFill/>
            <a:miter lim="800000"/>
            <a:headEnd type="none" w="sm" len="sm"/>
            <a:tailEnd type="none" w="sm" len="sm"/>
          </a:ln>
        </p:spPr>
        <p:txBody>
          <a:bodyPr wrap="none">
            <a:spAutoFit/>
          </a:bodyPr>
          <a:lstStyle/>
          <a:p>
            <a:r>
              <a:rPr lang="en-US" dirty="0"/>
              <a:t>R is encryption of e</a:t>
            </a:r>
          </a:p>
          <a:p>
            <a:r>
              <a:rPr lang="en-US" dirty="0"/>
              <a:t>D is encryption of t</a:t>
            </a:r>
          </a:p>
        </p:txBody>
      </p:sp>
      <p:sp>
        <p:nvSpPr>
          <p:cNvPr id="7204" name="AutoShape 90"/>
          <p:cNvSpPr>
            <a:spLocks noChangeArrowheads="1"/>
          </p:cNvSpPr>
          <p:nvPr/>
        </p:nvSpPr>
        <p:spPr bwMode="auto">
          <a:xfrm>
            <a:off x="434340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7205" name="Text Box 91"/>
          <p:cNvSpPr txBox="1">
            <a:spLocks noChangeArrowheads="1"/>
          </p:cNvSpPr>
          <p:nvPr/>
        </p:nvSpPr>
        <p:spPr bwMode="auto">
          <a:xfrm>
            <a:off x="4994275" y="4540250"/>
            <a:ext cx="1177925" cy="641350"/>
          </a:xfrm>
          <a:prstGeom prst="rect">
            <a:avLst/>
          </a:prstGeom>
          <a:noFill/>
          <a:ln w="12700" cap="sq">
            <a:noFill/>
            <a:miter lim="800000"/>
            <a:headEnd type="none" w="sm" len="sm"/>
            <a:tailEnd type="none" w="sm" len="sm"/>
          </a:ln>
        </p:spPr>
        <p:txBody>
          <a:bodyPr wrap="none">
            <a:spAutoFit/>
          </a:bodyPr>
          <a:lstStyle/>
          <a:p>
            <a:r>
              <a:rPr lang="en-US" dirty="0" err="1"/>
              <a:t>e</a:t>
            </a:r>
            <a:r>
              <a:rPr lang="en-US" baseline="-25000" dirty="0" err="1"/>
              <a:t>K</a:t>
            </a:r>
            <a:r>
              <a:rPr lang="en-US" dirty="0"/>
              <a:t>(4) = 17</a:t>
            </a:r>
          </a:p>
          <a:p>
            <a:r>
              <a:rPr lang="en-US" dirty="0" err="1"/>
              <a:t>e</a:t>
            </a:r>
            <a:r>
              <a:rPr lang="en-US" baseline="-25000" dirty="0" err="1"/>
              <a:t>K</a:t>
            </a:r>
            <a:r>
              <a:rPr lang="en-US" dirty="0"/>
              <a:t>(19) = 3</a:t>
            </a:r>
          </a:p>
        </p:txBody>
      </p:sp>
      <p:sp>
        <p:nvSpPr>
          <p:cNvPr id="7206" name="Text Box 92"/>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dirty="0">
                <a:solidFill>
                  <a:srgbClr val="CC0099"/>
                </a:solidFill>
              </a:rPr>
              <a:t>Hypothesis 1</a:t>
            </a:r>
          </a:p>
        </p:txBody>
      </p:sp>
      <p:sp>
        <p:nvSpPr>
          <p:cNvPr id="7214" name="Text Box 109"/>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7215" name="Text Box 122"/>
          <p:cNvSpPr txBox="1">
            <a:spLocks noChangeArrowheads="1"/>
          </p:cNvSpPr>
          <p:nvPr/>
        </p:nvSpPr>
        <p:spPr bwMode="auto">
          <a:xfrm>
            <a:off x="1752600" y="2590800"/>
            <a:ext cx="5016500" cy="457200"/>
          </a:xfrm>
          <a:prstGeom prst="rect">
            <a:avLst/>
          </a:prstGeom>
          <a:noFill/>
          <a:ln w="12700" cap="sq">
            <a:noFill/>
            <a:miter lim="800000"/>
            <a:headEnd type="none" w="sm" len="sm"/>
            <a:tailEnd type="none" w="sm" len="sm"/>
          </a:ln>
        </p:spPr>
        <p:txBody>
          <a:bodyPr wrap="none">
            <a:spAutoFit/>
          </a:bodyPr>
          <a:lstStyle/>
          <a:p>
            <a:r>
              <a:rPr lang="en-US" sz="2400" b="1" dirty="0">
                <a:solidFill>
                  <a:srgbClr val="CC0099"/>
                </a:solidFill>
              </a:rPr>
              <a:t>Frequency occurrences of each letter</a:t>
            </a:r>
          </a:p>
        </p:txBody>
      </p:sp>
      <p:sp>
        <p:nvSpPr>
          <p:cNvPr id="7216" name="Text Box 124"/>
          <p:cNvSpPr txBox="1">
            <a:spLocks noChangeArrowheads="1"/>
          </p:cNvSpPr>
          <p:nvPr/>
        </p:nvSpPr>
        <p:spPr bwMode="auto">
          <a:xfrm>
            <a:off x="7832725" y="6208713"/>
            <a:ext cx="1023938" cy="366712"/>
          </a:xfrm>
          <a:prstGeom prst="rect">
            <a:avLst/>
          </a:prstGeom>
          <a:noFill/>
          <a:ln w="12700" cap="sq">
            <a:noFill/>
            <a:miter lim="800000"/>
            <a:headEnd type="none" w="sm" len="sm"/>
            <a:tailEnd type="none" w="sm" len="sm"/>
          </a:ln>
        </p:spPr>
        <p:txBody>
          <a:bodyPr wrap="none">
            <a:spAutoFit/>
          </a:bodyPr>
          <a:lstStyle/>
          <a:p>
            <a:r>
              <a:rPr lang="en-US"/>
              <a:t>Cont…….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2958</TotalTime>
  <Words>3039</Words>
  <Application>Microsoft Office PowerPoint</Application>
  <PresentationFormat>On-screen Show (4:3)</PresentationFormat>
  <Paragraphs>897</Paragraphs>
  <Slides>46</Slides>
  <Notes>27</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46</vt:i4>
      </vt:variant>
    </vt:vector>
  </HeadingPairs>
  <TitlesOfParts>
    <vt:vector size="50" baseType="lpstr">
      <vt:lpstr>Module</vt:lpstr>
      <vt:lpstr>Custom Design</vt:lpstr>
      <vt:lpstr>Equation</vt:lpstr>
      <vt:lpstr>Bitmap Image</vt:lpstr>
      <vt:lpstr>                  Fundamentals of Cryptography</vt:lpstr>
      <vt:lpstr>Classical Cryptosystems</vt:lpstr>
      <vt:lpstr>Example: Cryptanalysis,  The Substitution Cipher (cont …)</vt:lpstr>
      <vt:lpstr>The Affine Cipher</vt:lpstr>
      <vt:lpstr>Example: The Affine Cipher</vt:lpstr>
      <vt:lpstr>Example: The Affine Cipher</vt:lpstr>
      <vt:lpstr>The Affine Cipher</vt:lpstr>
      <vt:lpstr>The Affine Cipher</vt:lpstr>
      <vt:lpstr>Cryptanalysis of the Affine Cipher</vt:lpstr>
      <vt:lpstr>Cryptanalysis of the Affine Cipher</vt:lpstr>
      <vt:lpstr>Cryptanalysis of the Affine Cipher</vt:lpstr>
      <vt:lpstr>Cryptanalysis of the Affine Cipher</vt:lpstr>
      <vt:lpstr>Cryptanalysis of the Affine Cipher</vt:lpstr>
      <vt:lpstr>Cryptanalysis of the Affine Cipher</vt:lpstr>
      <vt:lpstr>Cryptanalysis of the Affine Cipher</vt:lpstr>
      <vt:lpstr>Cryptanalysis of the Affine Cipher</vt:lpstr>
      <vt:lpstr>Cryptanalysis of the Affine Cipher</vt:lpstr>
      <vt:lpstr>Classical Cryptosystems</vt:lpstr>
      <vt:lpstr>Polyalphabetic Ciphers</vt:lpstr>
      <vt:lpstr>The Vigenere Cipher</vt:lpstr>
      <vt:lpstr>The Vigenere Table</vt:lpstr>
      <vt:lpstr>Example 1: The Vigenere Cipher</vt:lpstr>
      <vt:lpstr>Cryptanalysis of the Vigenère Cipher</vt:lpstr>
      <vt:lpstr>Cryptanalysis of the Vigenère Cipher</vt:lpstr>
      <vt:lpstr>Kasiski Test</vt:lpstr>
      <vt:lpstr>Example 1: Vigenere Cipher</vt:lpstr>
      <vt:lpstr>Example 1: Vigenere Cipher</vt:lpstr>
      <vt:lpstr>Index of Coincidence</vt:lpstr>
      <vt:lpstr>Index of Coincidence</vt:lpstr>
      <vt:lpstr>Index of Coincidence</vt:lpstr>
      <vt:lpstr>Index of Coincidence</vt:lpstr>
      <vt:lpstr>Index of Coincidence</vt:lpstr>
      <vt:lpstr>Cipher wheel</vt:lpstr>
      <vt:lpstr>Mutual Index of Coincidence</vt:lpstr>
      <vt:lpstr>Example 2: Vigenere Cipher</vt:lpstr>
      <vt:lpstr>Example 2: Vigenere Cipher Kasiski Test</vt:lpstr>
      <vt:lpstr>Index of Coincidence</vt:lpstr>
      <vt:lpstr>Cryptanalysis of the Vigenère Cipher</vt:lpstr>
      <vt:lpstr>The Hill Cipher</vt:lpstr>
      <vt:lpstr>The Hill Cipher</vt:lpstr>
      <vt:lpstr>Example: The Hill Cipher</vt:lpstr>
      <vt:lpstr>Example: The Hill Cipher</vt:lpstr>
      <vt:lpstr>Cryptanalysis of the Hill Cipher</vt:lpstr>
      <vt:lpstr>Cryptanalysis of the Hill Cipher</vt:lpstr>
      <vt:lpstr>Classical cryptography (cont …) &amp; Notion of Security</vt:lpstr>
      <vt:lpstr>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dean</dc:creator>
  <cp:lastModifiedBy>Asad Rao</cp:lastModifiedBy>
  <cp:revision>48</cp:revision>
  <dcterms:created xsi:type="dcterms:W3CDTF">2012-02-03T18:01:12Z</dcterms:created>
  <dcterms:modified xsi:type="dcterms:W3CDTF">2013-02-18T20:09:53Z</dcterms:modified>
</cp:coreProperties>
</file>