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6" r:id="rId2"/>
    <p:sldId id="298" r:id="rId3"/>
    <p:sldId id="271" r:id="rId4"/>
    <p:sldId id="327" r:id="rId5"/>
    <p:sldId id="347" r:id="rId6"/>
    <p:sldId id="334" r:id="rId7"/>
    <p:sldId id="335" r:id="rId8"/>
    <p:sldId id="328" r:id="rId9"/>
    <p:sldId id="262" r:id="rId10"/>
    <p:sldId id="261" r:id="rId11"/>
    <p:sldId id="281" r:id="rId12"/>
    <p:sldId id="259" r:id="rId13"/>
    <p:sldId id="330" r:id="rId14"/>
    <p:sldId id="331" r:id="rId15"/>
    <p:sldId id="332" r:id="rId16"/>
    <p:sldId id="333" r:id="rId17"/>
    <p:sldId id="341" r:id="rId18"/>
    <p:sldId id="354" r:id="rId19"/>
    <p:sldId id="274" r:id="rId20"/>
    <p:sldId id="343" r:id="rId21"/>
    <p:sldId id="336" r:id="rId22"/>
    <p:sldId id="338" r:id="rId23"/>
    <p:sldId id="344" r:id="rId24"/>
    <p:sldId id="345" r:id="rId25"/>
    <p:sldId id="346" r:id="rId26"/>
    <p:sldId id="337" r:id="rId27"/>
    <p:sldId id="339" r:id="rId28"/>
    <p:sldId id="275" r:id="rId29"/>
    <p:sldId id="276" r:id="rId30"/>
    <p:sldId id="273" r:id="rId31"/>
    <p:sldId id="348" r:id="rId32"/>
    <p:sldId id="340" r:id="rId33"/>
    <p:sldId id="299" r:id="rId34"/>
    <p:sldId id="349" r:id="rId35"/>
    <p:sldId id="353" r:id="rId36"/>
    <p:sldId id="350" r:id="rId37"/>
    <p:sldId id="303" r:id="rId38"/>
    <p:sldId id="304" r:id="rId39"/>
    <p:sldId id="351" r:id="rId40"/>
    <p:sldId id="352" r:id="rId41"/>
    <p:sldId id="277" r:id="rId42"/>
    <p:sldId id="356" r:id="rId43"/>
    <p:sldId id="300" r:id="rId44"/>
    <p:sldId id="301" r:id="rId45"/>
    <p:sldId id="302" r:id="rId46"/>
    <p:sldId id="358" r:id="rId47"/>
    <p:sldId id="280" r:id="rId48"/>
    <p:sldId id="359" r:id="rId49"/>
    <p:sldId id="360" r:id="rId50"/>
    <p:sldId id="361" r:id="rId51"/>
    <p:sldId id="362" r:id="rId52"/>
    <p:sldId id="363" r:id="rId53"/>
    <p:sldId id="357" r:id="rId54"/>
    <p:sldId id="364" r:id="rId55"/>
    <p:sldId id="342" r:id="rId56"/>
    <p:sldId id="3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2"/>
  <c:chart>
    <c:autoTitleDeleted val="1"/>
    <c:plotArea>
      <c:layout/>
      <c:pieChart>
        <c:varyColors val="1"/>
        <c:ser>
          <c:idx val="0"/>
          <c:order val="0"/>
          <c:tx>
            <c:strRef>
              <c:f>Sheet1!$B$1</c:f>
              <c:strCache>
                <c:ptCount val="1"/>
                <c:pt idx="0">
                  <c:v>Sales</c:v>
                </c:pt>
              </c:strCache>
            </c:strRef>
          </c:tx>
          <c:dLbls>
            <c:dLbl>
              <c:idx val="0"/>
              <c:layout/>
              <c:tx>
                <c:rich>
                  <a:bodyPr/>
                  <a:lstStyle/>
                  <a:p>
                    <a:r>
                      <a:rPr lang="en-US" dirty="0"/>
                      <a:t>Assignments, </a:t>
                    </a:r>
                    <a:r>
                      <a:rPr lang="en-US" dirty="0" smtClean="0"/>
                      <a:t>10</a:t>
                    </a:r>
                  </a:p>
                </c:rich>
              </c:tx>
              <c:showVal val="1"/>
              <c:showCatName val="1"/>
            </c:dLbl>
            <c:dLbl>
              <c:idx val="3"/>
              <c:layout/>
              <c:tx>
                <c:rich>
                  <a:bodyPr/>
                  <a:lstStyle/>
                  <a:p>
                    <a:r>
                      <a:rPr lang="en-US" dirty="0"/>
                      <a:t>Final Exam, </a:t>
                    </a:r>
                    <a:r>
                      <a:rPr lang="en-US" dirty="0" smtClean="0"/>
                      <a:t>40</a:t>
                    </a:r>
                    <a:endParaRPr lang="en-US" dirty="0"/>
                  </a:p>
                </c:rich>
              </c:tx>
              <c:showVal val="1"/>
              <c:showCatName val="1"/>
            </c:dLbl>
            <c:showVal val="1"/>
            <c:showCatName val="1"/>
          </c:dLbls>
          <c:cat>
            <c:strRef>
              <c:f>Sheet1!$A$2:$A$6</c:f>
              <c:strCache>
                <c:ptCount val="5"/>
                <c:pt idx="0">
                  <c:v>Assignments</c:v>
                </c:pt>
                <c:pt idx="1">
                  <c:v>3x Quizzes</c:v>
                </c:pt>
                <c:pt idx="2">
                  <c:v>2x OHTs</c:v>
                </c:pt>
                <c:pt idx="3">
                  <c:v>Final Exam</c:v>
                </c:pt>
                <c:pt idx="4">
                  <c:v>Project</c:v>
                </c:pt>
              </c:strCache>
            </c:strRef>
          </c:cat>
          <c:val>
            <c:numRef>
              <c:f>Sheet1!$B$2:$B$6</c:f>
              <c:numCache>
                <c:formatCode>General</c:formatCode>
                <c:ptCount val="5"/>
                <c:pt idx="0">
                  <c:v>10</c:v>
                </c:pt>
                <c:pt idx="1">
                  <c:v>10</c:v>
                </c:pt>
                <c:pt idx="2">
                  <c:v>30</c:v>
                </c:pt>
                <c:pt idx="3">
                  <c:v>40</c:v>
                </c:pt>
                <c:pt idx="4">
                  <c:v>10</c:v>
                </c:pt>
              </c:numCache>
            </c:numRef>
          </c:val>
        </c:ser>
        <c:dLbls>
          <c:showVal val="1"/>
          <c:showCatName val="1"/>
        </c:dLbls>
        <c:firstSliceAng val="0"/>
      </c:pieChart>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19945-3CEC-4C8A-BC8A-4FC7C4AA5744}" type="doc">
      <dgm:prSet loTypeId="urn:microsoft.com/office/officeart/2005/8/layout/venn1" loCatId="relationship" qsTypeId="urn:microsoft.com/office/officeart/2005/8/quickstyle/simple1" qsCatId="simple" csTypeId="urn:microsoft.com/office/officeart/2005/8/colors/accent1_2" csCatId="accent1" phldr="1"/>
      <dgm:spPr/>
    </dgm:pt>
    <dgm:pt modelId="{E1E6C230-5BF2-44D6-8DFC-640576D10E55}">
      <dgm:prSet phldrT="[Text]"/>
      <dgm:spPr/>
      <dgm:t>
        <a:bodyPr/>
        <a:lstStyle/>
        <a:p>
          <a:r>
            <a:rPr lang="en-US" b="1" dirty="0" smtClean="0"/>
            <a:t>Confidentiality</a:t>
          </a:r>
          <a:endParaRPr lang="en-US" b="1" dirty="0"/>
        </a:p>
      </dgm:t>
    </dgm:pt>
    <dgm:pt modelId="{FB171817-18AE-458F-8009-DDE9EB7B6A5B}" type="parTrans" cxnId="{5749A81D-EF41-40A8-9059-4D7446DEC636}">
      <dgm:prSet/>
      <dgm:spPr/>
      <dgm:t>
        <a:bodyPr/>
        <a:lstStyle/>
        <a:p>
          <a:endParaRPr lang="en-US"/>
        </a:p>
      </dgm:t>
    </dgm:pt>
    <dgm:pt modelId="{06B4754E-847A-405A-A347-063249F9AC1E}" type="sibTrans" cxnId="{5749A81D-EF41-40A8-9059-4D7446DEC636}">
      <dgm:prSet/>
      <dgm:spPr/>
      <dgm:t>
        <a:bodyPr/>
        <a:lstStyle/>
        <a:p>
          <a:endParaRPr lang="en-US"/>
        </a:p>
      </dgm:t>
    </dgm:pt>
    <dgm:pt modelId="{F9AA3338-2889-44FD-AA3F-19CBE0EC1C82}">
      <dgm:prSet phldrT="[Text]"/>
      <dgm:spPr/>
      <dgm:t>
        <a:bodyPr/>
        <a:lstStyle/>
        <a:p>
          <a:r>
            <a:rPr lang="en-US" b="1" dirty="0" smtClean="0"/>
            <a:t>Integrity</a:t>
          </a:r>
          <a:endParaRPr lang="en-US" b="1" dirty="0"/>
        </a:p>
      </dgm:t>
    </dgm:pt>
    <dgm:pt modelId="{B20BE197-5257-49A6-A289-FFB688EF9CF1}" type="parTrans" cxnId="{DA857AD8-66F3-4F35-AF4A-414A3FF568B2}">
      <dgm:prSet/>
      <dgm:spPr/>
      <dgm:t>
        <a:bodyPr/>
        <a:lstStyle/>
        <a:p>
          <a:endParaRPr lang="en-US"/>
        </a:p>
      </dgm:t>
    </dgm:pt>
    <dgm:pt modelId="{AC0FDCF3-A1D3-4692-91B2-3CB9CDFF867A}" type="sibTrans" cxnId="{DA857AD8-66F3-4F35-AF4A-414A3FF568B2}">
      <dgm:prSet/>
      <dgm:spPr/>
      <dgm:t>
        <a:bodyPr/>
        <a:lstStyle/>
        <a:p>
          <a:endParaRPr lang="en-US"/>
        </a:p>
      </dgm:t>
    </dgm:pt>
    <dgm:pt modelId="{80718119-99E2-49D0-BBED-0DCF88F72115}">
      <dgm:prSet phldrT="[Text]"/>
      <dgm:spPr/>
      <dgm:t>
        <a:bodyPr/>
        <a:lstStyle/>
        <a:p>
          <a:r>
            <a:rPr lang="en-US" b="1" dirty="0" smtClean="0"/>
            <a:t>Availability</a:t>
          </a:r>
          <a:endParaRPr lang="en-US" b="1" dirty="0"/>
        </a:p>
      </dgm:t>
    </dgm:pt>
    <dgm:pt modelId="{89A316A9-78BE-4F23-A6AE-055291B7AB5F}" type="parTrans" cxnId="{C806B82A-6345-477C-9540-F42EA72C7311}">
      <dgm:prSet/>
      <dgm:spPr/>
      <dgm:t>
        <a:bodyPr/>
        <a:lstStyle/>
        <a:p>
          <a:endParaRPr lang="en-US"/>
        </a:p>
      </dgm:t>
    </dgm:pt>
    <dgm:pt modelId="{F366D449-FB87-49D3-AD3B-74A1EAE477CD}" type="sibTrans" cxnId="{C806B82A-6345-477C-9540-F42EA72C7311}">
      <dgm:prSet/>
      <dgm:spPr/>
      <dgm:t>
        <a:bodyPr/>
        <a:lstStyle/>
        <a:p>
          <a:endParaRPr lang="en-US"/>
        </a:p>
      </dgm:t>
    </dgm:pt>
    <dgm:pt modelId="{BE37E7DE-632D-47A7-81E6-0DE7E4CE00D6}" type="pres">
      <dgm:prSet presAssocID="{A9A19945-3CEC-4C8A-BC8A-4FC7C4AA5744}" presName="compositeShape" presStyleCnt="0">
        <dgm:presLayoutVars>
          <dgm:chMax val="7"/>
          <dgm:dir/>
          <dgm:resizeHandles val="exact"/>
        </dgm:presLayoutVars>
      </dgm:prSet>
      <dgm:spPr/>
    </dgm:pt>
    <dgm:pt modelId="{863E031F-3A4B-4A13-AFC6-6FC95CC71404}" type="pres">
      <dgm:prSet presAssocID="{E1E6C230-5BF2-44D6-8DFC-640576D10E55}" presName="circ1" presStyleLbl="vennNode1" presStyleIdx="0" presStyleCnt="3"/>
      <dgm:spPr/>
      <dgm:t>
        <a:bodyPr/>
        <a:lstStyle/>
        <a:p>
          <a:endParaRPr lang="en-US"/>
        </a:p>
      </dgm:t>
    </dgm:pt>
    <dgm:pt modelId="{8D47F6C4-BC7C-41F8-AD3E-CFF60E4E8C45}" type="pres">
      <dgm:prSet presAssocID="{E1E6C230-5BF2-44D6-8DFC-640576D10E55}" presName="circ1Tx" presStyleLbl="revTx" presStyleIdx="0" presStyleCnt="0">
        <dgm:presLayoutVars>
          <dgm:chMax val="0"/>
          <dgm:chPref val="0"/>
          <dgm:bulletEnabled val="1"/>
        </dgm:presLayoutVars>
      </dgm:prSet>
      <dgm:spPr/>
      <dgm:t>
        <a:bodyPr/>
        <a:lstStyle/>
        <a:p>
          <a:endParaRPr lang="en-US"/>
        </a:p>
      </dgm:t>
    </dgm:pt>
    <dgm:pt modelId="{C5BC5C5A-EB0A-44E5-A584-DDF3A577241E}" type="pres">
      <dgm:prSet presAssocID="{F9AA3338-2889-44FD-AA3F-19CBE0EC1C82}" presName="circ2" presStyleLbl="vennNode1" presStyleIdx="1" presStyleCnt="3"/>
      <dgm:spPr/>
      <dgm:t>
        <a:bodyPr/>
        <a:lstStyle/>
        <a:p>
          <a:endParaRPr lang="en-US"/>
        </a:p>
      </dgm:t>
    </dgm:pt>
    <dgm:pt modelId="{429A60F1-3607-40A8-A482-A55B117CC400}" type="pres">
      <dgm:prSet presAssocID="{F9AA3338-2889-44FD-AA3F-19CBE0EC1C82}" presName="circ2Tx" presStyleLbl="revTx" presStyleIdx="0" presStyleCnt="0">
        <dgm:presLayoutVars>
          <dgm:chMax val="0"/>
          <dgm:chPref val="0"/>
          <dgm:bulletEnabled val="1"/>
        </dgm:presLayoutVars>
      </dgm:prSet>
      <dgm:spPr/>
      <dgm:t>
        <a:bodyPr/>
        <a:lstStyle/>
        <a:p>
          <a:endParaRPr lang="en-US"/>
        </a:p>
      </dgm:t>
    </dgm:pt>
    <dgm:pt modelId="{D60CAFE1-CE47-4BE1-B36A-849162EF4ED7}" type="pres">
      <dgm:prSet presAssocID="{80718119-99E2-49D0-BBED-0DCF88F72115}" presName="circ3" presStyleLbl="vennNode1" presStyleIdx="2" presStyleCnt="3"/>
      <dgm:spPr/>
      <dgm:t>
        <a:bodyPr/>
        <a:lstStyle/>
        <a:p>
          <a:endParaRPr lang="en-US"/>
        </a:p>
      </dgm:t>
    </dgm:pt>
    <dgm:pt modelId="{A0D01018-C575-4AE9-AD49-18553411477D}" type="pres">
      <dgm:prSet presAssocID="{80718119-99E2-49D0-BBED-0DCF88F72115}" presName="circ3Tx" presStyleLbl="revTx" presStyleIdx="0" presStyleCnt="0">
        <dgm:presLayoutVars>
          <dgm:chMax val="0"/>
          <dgm:chPref val="0"/>
          <dgm:bulletEnabled val="1"/>
        </dgm:presLayoutVars>
      </dgm:prSet>
      <dgm:spPr/>
      <dgm:t>
        <a:bodyPr/>
        <a:lstStyle/>
        <a:p>
          <a:endParaRPr lang="en-US"/>
        </a:p>
      </dgm:t>
    </dgm:pt>
  </dgm:ptLst>
  <dgm:cxnLst>
    <dgm:cxn modelId="{DD4A2C43-65B3-456C-9A3A-6FE327BF7614}" type="presOf" srcId="{E1E6C230-5BF2-44D6-8DFC-640576D10E55}" destId="{8D47F6C4-BC7C-41F8-AD3E-CFF60E4E8C45}" srcOrd="1" destOrd="0" presId="urn:microsoft.com/office/officeart/2005/8/layout/venn1"/>
    <dgm:cxn modelId="{B8DCCC08-0ACB-44C9-975B-1A733A0D03FC}" type="presOf" srcId="{80718119-99E2-49D0-BBED-0DCF88F72115}" destId="{D60CAFE1-CE47-4BE1-B36A-849162EF4ED7}" srcOrd="0" destOrd="0" presId="urn:microsoft.com/office/officeart/2005/8/layout/venn1"/>
    <dgm:cxn modelId="{66A5A40C-51C1-4A59-B373-B2FD12DF68A3}" type="presOf" srcId="{A9A19945-3CEC-4C8A-BC8A-4FC7C4AA5744}" destId="{BE37E7DE-632D-47A7-81E6-0DE7E4CE00D6}" srcOrd="0" destOrd="0" presId="urn:microsoft.com/office/officeart/2005/8/layout/venn1"/>
    <dgm:cxn modelId="{DA857AD8-66F3-4F35-AF4A-414A3FF568B2}" srcId="{A9A19945-3CEC-4C8A-BC8A-4FC7C4AA5744}" destId="{F9AA3338-2889-44FD-AA3F-19CBE0EC1C82}" srcOrd="1" destOrd="0" parTransId="{B20BE197-5257-49A6-A289-FFB688EF9CF1}" sibTransId="{AC0FDCF3-A1D3-4692-91B2-3CB9CDFF867A}"/>
    <dgm:cxn modelId="{557B13BB-360D-4BB0-9D8F-94CCCC02380A}" type="presOf" srcId="{80718119-99E2-49D0-BBED-0DCF88F72115}" destId="{A0D01018-C575-4AE9-AD49-18553411477D}" srcOrd="1" destOrd="0" presId="urn:microsoft.com/office/officeart/2005/8/layout/venn1"/>
    <dgm:cxn modelId="{FF34A33C-77AE-424A-A6FE-163AC275F38C}" type="presOf" srcId="{E1E6C230-5BF2-44D6-8DFC-640576D10E55}" destId="{863E031F-3A4B-4A13-AFC6-6FC95CC71404}" srcOrd="0" destOrd="0" presId="urn:microsoft.com/office/officeart/2005/8/layout/venn1"/>
    <dgm:cxn modelId="{3BA87EEE-1A1F-4873-8006-52D578B22FCB}" type="presOf" srcId="{F9AA3338-2889-44FD-AA3F-19CBE0EC1C82}" destId="{C5BC5C5A-EB0A-44E5-A584-DDF3A577241E}" srcOrd="0" destOrd="0" presId="urn:microsoft.com/office/officeart/2005/8/layout/venn1"/>
    <dgm:cxn modelId="{5749A81D-EF41-40A8-9059-4D7446DEC636}" srcId="{A9A19945-3CEC-4C8A-BC8A-4FC7C4AA5744}" destId="{E1E6C230-5BF2-44D6-8DFC-640576D10E55}" srcOrd="0" destOrd="0" parTransId="{FB171817-18AE-458F-8009-DDE9EB7B6A5B}" sibTransId="{06B4754E-847A-405A-A347-063249F9AC1E}"/>
    <dgm:cxn modelId="{C806B82A-6345-477C-9540-F42EA72C7311}" srcId="{A9A19945-3CEC-4C8A-BC8A-4FC7C4AA5744}" destId="{80718119-99E2-49D0-BBED-0DCF88F72115}" srcOrd="2" destOrd="0" parTransId="{89A316A9-78BE-4F23-A6AE-055291B7AB5F}" sibTransId="{F366D449-FB87-49D3-AD3B-74A1EAE477CD}"/>
    <dgm:cxn modelId="{5B419F2D-15AC-45E4-AE74-A5603985B8F5}" type="presOf" srcId="{F9AA3338-2889-44FD-AA3F-19CBE0EC1C82}" destId="{429A60F1-3607-40A8-A482-A55B117CC400}" srcOrd="1" destOrd="0" presId="urn:microsoft.com/office/officeart/2005/8/layout/venn1"/>
    <dgm:cxn modelId="{085D8A37-06FE-4C59-A0E9-8967F2AD3C38}" type="presParOf" srcId="{BE37E7DE-632D-47A7-81E6-0DE7E4CE00D6}" destId="{863E031F-3A4B-4A13-AFC6-6FC95CC71404}" srcOrd="0" destOrd="0" presId="urn:microsoft.com/office/officeart/2005/8/layout/venn1"/>
    <dgm:cxn modelId="{4CA1F958-7C37-43DD-A2C6-58375519F4B4}" type="presParOf" srcId="{BE37E7DE-632D-47A7-81E6-0DE7E4CE00D6}" destId="{8D47F6C4-BC7C-41F8-AD3E-CFF60E4E8C45}" srcOrd="1" destOrd="0" presId="urn:microsoft.com/office/officeart/2005/8/layout/venn1"/>
    <dgm:cxn modelId="{636D62B8-B245-4F42-9587-D2CCE7BD35E9}" type="presParOf" srcId="{BE37E7DE-632D-47A7-81E6-0DE7E4CE00D6}" destId="{C5BC5C5A-EB0A-44E5-A584-DDF3A577241E}" srcOrd="2" destOrd="0" presId="urn:microsoft.com/office/officeart/2005/8/layout/venn1"/>
    <dgm:cxn modelId="{73B6F759-75F6-4490-9D5F-A03BFE7E3AD5}" type="presParOf" srcId="{BE37E7DE-632D-47A7-81E6-0DE7E4CE00D6}" destId="{429A60F1-3607-40A8-A482-A55B117CC400}" srcOrd="3" destOrd="0" presId="urn:microsoft.com/office/officeart/2005/8/layout/venn1"/>
    <dgm:cxn modelId="{38718565-FDE6-4110-AA1B-BB5F17FB8EBF}" type="presParOf" srcId="{BE37E7DE-632D-47A7-81E6-0DE7E4CE00D6}" destId="{D60CAFE1-CE47-4BE1-B36A-849162EF4ED7}" srcOrd="4" destOrd="0" presId="urn:microsoft.com/office/officeart/2005/8/layout/venn1"/>
    <dgm:cxn modelId="{B94F08E4-7661-49D7-B306-13F234336849}" type="presParOf" srcId="{BE37E7DE-632D-47A7-81E6-0DE7E4CE00D6}" destId="{A0D01018-C575-4AE9-AD49-18553411477D}" srcOrd="5"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9/20/2012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8C305E-0008-4C04-8AF1-0F606077289E}"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40F1B4-085C-432A-A40A-3B298AE5AB70}" type="slidenum">
              <a:rPr lang="en-US"/>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8C305E-0008-4C04-8AF1-0F606077289E}"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DBEB95-D74F-484A-87BA-29AF63EFC66B}" type="slidenum">
              <a:rPr lang="en-US" smtClean="0"/>
              <a:pPr/>
              <a:t>31</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C0BA44-69A3-436A-B69A-762DFA9AA4E7}" type="slidenum">
              <a:rPr lang="en-US"/>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1797F-AEEF-4902-BBCA-3986FDE1CF34}" type="slidenum">
              <a:rPr lang="en-US" smtClean="0"/>
              <a:pPr/>
              <a:t>34</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03984D-B88D-4032-A82A-645755509C48}" type="slidenum">
              <a:rPr lang="en-US" smtClean="0"/>
              <a:pPr/>
              <a:t>36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FA2D4E-A212-4936-8FEB-F1FD6B9FA329}"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336B9F-AEDB-43B4-A6C9-0DA8D50DEEEC}" type="slidenum">
              <a:rPr lang="en-US" smtClean="0"/>
              <a:pPr/>
              <a:t>39</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DFF466-B910-4427-9A88-3D9A0BD93875}" type="slidenum">
              <a:rPr lang="en-US" smtClean="0"/>
              <a:pPr/>
              <a:t>40</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9F19CF-3562-4B30-AF5A-A201B1D0F3A9}" type="slidenum">
              <a:rPr lang="en-US" smtClean="0"/>
              <a:pPr>
                <a:defRPr/>
              </a:pPr>
              <a:t>47</a:t>
            </a:fld>
            <a:endParaRPr lang="en-US" smtClean="0"/>
          </a:p>
        </p:txBody>
      </p:sp>
      <p:sp>
        <p:nvSpPr>
          <p:cNvPr id="5" name="Footer Placeholder 4"/>
          <p:cNvSpPr>
            <a:spLocks noGrp="1"/>
          </p:cNvSpPr>
          <p:nvPr>
            <p:ph type="ftr" sz="quarter" idx="10"/>
          </p:nvPr>
        </p:nvSpPr>
        <p:spPr/>
        <p:txBody>
          <a:bodyPr/>
          <a:lstStyle/>
          <a:p>
            <a:r>
              <a:rPr lang="en-US" smtClean="0"/>
              <a:t>© Lectures by Ashraf Masood - - Applied Cryptography – MSIS 10 (MCS-NUST)</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ZKPK:</a:t>
            </a:r>
            <a:r>
              <a:rPr lang="en-US" baseline="0" dirty="0" smtClean="0"/>
              <a:t>   can be used for authentication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52</a:t>
            </a:fld>
            <a:endParaRPr lang="en-US" dirty="0"/>
          </a:p>
        </p:txBody>
      </p:sp>
    </p:spTree>
    <p:extLst>
      <p:ext uri="{BB962C8B-B14F-4D97-AF65-F5344CB8AC3E}">
        <p14:creationId xmlns="" xmlns:p14="http://schemas.microsoft.com/office/powerpoint/2010/main" val="1007317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define</a:t>
            </a:r>
            <a:r>
              <a:rPr lang="en-US" baseline="0" dirty="0" smtClean="0"/>
              <a:t> what it means to forge signatures,   give construction,   show that forging signatures is as hard as factoring.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54</a:t>
            </a:fld>
            <a:endParaRPr lang="en-US" dirty="0"/>
          </a:p>
        </p:txBody>
      </p:sp>
    </p:spTree>
    <p:extLst>
      <p:ext uri="{BB962C8B-B14F-4D97-AF65-F5344CB8AC3E}">
        <p14:creationId xmlns="" xmlns:p14="http://schemas.microsoft.com/office/powerpoint/2010/main" val="286194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B50834-CBDB-440F-9910-CA067F317A70}" type="slidenum">
              <a:rPr lang="en-US"/>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323CA7-5BB2-4D4E-9B00-FBE54B64E2A8}"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B2424F-A034-415C-8B55-CF53E601B13A}" type="slidenum">
              <a:rPr lang="en-US"/>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94BDB2AC-AA6E-475D-A4FA-CE9E77B3EABA}"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E16B-817B-48DA-940E-31A1188CE59A}"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95564B-36A3-4720-9810-A0BAE957DA2E}" type="datetime1">
              <a:rPr lang="en-US" smtClean="0"/>
              <a:pPr/>
              <a:t>9/20/2012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 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B2C19BDC-5896-41CB-8547-EDE45B52D40F}" type="datetime1">
              <a:rPr lang="en-US" smtClean="0"/>
              <a:pPr>
                <a:defRPr/>
              </a:pPr>
              <a:t>9/20/2012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 Lectures by Ashraf Masood - - Applied Cryptography – MSIS 10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2913" y="103188"/>
            <a:ext cx="8243887" cy="595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3638"/>
            <a:ext cx="2133600" cy="457200"/>
          </a:xfrm>
        </p:spPr>
        <p:txBody>
          <a:bodyPr/>
          <a:lstStyle>
            <a:lvl1pPr>
              <a:defRPr smtClean="0"/>
            </a:lvl1pPr>
          </a:lstStyle>
          <a:p>
            <a:pPr>
              <a:defRPr/>
            </a:pPr>
            <a:fld id="{D74318C1-2D85-4137-AB34-91BC681E34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2199411A-CA63-4450-8CEB-4F410D669EA1}" type="datetime1">
              <a:rPr lang="en-US" smtClean="0"/>
              <a:pPr/>
              <a:t>9/20/2012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 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3D2184-7F60-4760-9FF9-794220E7E01E}"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C898643A-A874-4700-A9AF-8E9574A0B28C}" type="datetime1">
              <a:rPr lang="en-US" smtClean="0"/>
              <a:pPr/>
              <a:t>9/20/2012</a:t>
            </a:fld>
            <a:endParaRPr lang="en-US"/>
          </a:p>
        </p:txBody>
      </p:sp>
      <p:sp>
        <p:nvSpPr>
          <p:cNvPr id="6" name="Footer Placeholder 5"/>
          <p:cNvSpPr>
            <a:spLocks noGrp="1"/>
          </p:cNvSpPr>
          <p:nvPr>
            <p:ph type="ftr" sz="quarter" idx="11"/>
          </p:nvPr>
        </p:nvSpPr>
        <p:spPr/>
        <p:txBody>
          <a:bodyPr/>
          <a:lstStyle/>
          <a:p>
            <a:r>
              <a:rPr lang="en-US" smtClean="0"/>
              <a:t>© Lectures by Ashraf Masood - - Applied Cryptography – MSIS 10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156501-21E2-4D13-A859-B70D0EAA0CCA}" type="datetime1">
              <a:rPr lang="en-US" smtClean="0"/>
              <a:pPr/>
              <a:t>9/20/2012</a:t>
            </a:fld>
            <a:endParaRPr lang="en-US"/>
          </a:p>
        </p:txBody>
      </p:sp>
      <p:sp>
        <p:nvSpPr>
          <p:cNvPr id="8" name="Footer Placeholder 7"/>
          <p:cNvSpPr>
            <a:spLocks noGrp="1"/>
          </p:cNvSpPr>
          <p:nvPr>
            <p:ph type="ftr" sz="quarter" idx="11"/>
          </p:nvPr>
        </p:nvSpPr>
        <p:spPr/>
        <p:txBody>
          <a:bodyPr/>
          <a:lstStyle/>
          <a:p>
            <a:r>
              <a:rPr lang="en-US" smtClean="0"/>
              <a:t>© Lectures by Ashraf Masood - - Applied Cryptography – MSIS 10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0278F2-2AD0-4E42-8937-5668DB37EC4C}" type="datetime1">
              <a:rPr lang="en-US" smtClean="0"/>
              <a:pPr/>
              <a:t>9/20/2012</a:t>
            </a:fld>
            <a:endParaRPr lang="en-US"/>
          </a:p>
        </p:txBody>
      </p:sp>
      <p:sp>
        <p:nvSpPr>
          <p:cNvPr id="4" name="Footer Placeholder 3"/>
          <p:cNvSpPr>
            <a:spLocks noGrp="1"/>
          </p:cNvSpPr>
          <p:nvPr>
            <p:ph type="ftr" sz="quarter" idx="11"/>
          </p:nvPr>
        </p:nvSpPr>
        <p:spPr/>
        <p:txBody>
          <a:bodyPr/>
          <a:lstStyle/>
          <a:p>
            <a:r>
              <a:rPr lang="en-US" smtClean="0"/>
              <a:t>© Lectures by Ashraf Masood - - Applied Cryptography – MSIS 10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650DA-21F3-424A-AE14-5D12FFFC4025}" type="datetime1">
              <a:rPr lang="en-US" smtClean="0"/>
              <a:pPr/>
              <a:t>9/20/2012</a:t>
            </a:fld>
            <a:endParaRPr lang="en-US"/>
          </a:p>
        </p:txBody>
      </p:sp>
      <p:sp>
        <p:nvSpPr>
          <p:cNvPr id="3" name="Footer Placeholder 2"/>
          <p:cNvSpPr>
            <a:spLocks noGrp="1"/>
          </p:cNvSpPr>
          <p:nvPr>
            <p:ph type="ftr" sz="quarter" idx="11"/>
          </p:nvPr>
        </p:nvSpPr>
        <p:spPr/>
        <p:txBody>
          <a:bodyPr/>
          <a:lstStyle/>
          <a:p>
            <a:r>
              <a:rPr lang="en-US" smtClean="0"/>
              <a:t>© Lectures by Ashraf Masood - - Applied Cryptography – MSIS 10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FB6A9F-FF93-4823-B9DE-42546474A641}" type="datetime1">
              <a:rPr lang="en-US" smtClean="0"/>
              <a:pPr/>
              <a:t>9/20/2012</a:t>
            </a:fld>
            <a:endParaRPr lang="en-US"/>
          </a:p>
        </p:txBody>
      </p:sp>
      <p:sp>
        <p:nvSpPr>
          <p:cNvPr id="6" name="Footer Placeholder 5"/>
          <p:cNvSpPr>
            <a:spLocks noGrp="1"/>
          </p:cNvSpPr>
          <p:nvPr>
            <p:ph type="ftr" sz="quarter" idx="11"/>
          </p:nvPr>
        </p:nvSpPr>
        <p:spPr/>
        <p:txBody>
          <a:bodyPr/>
          <a:lstStyle/>
          <a:p>
            <a:r>
              <a:rPr lang="en-US" smtClean="0"/>
              <a:t>© Lectures by Ashraf Masood - - Applied Cryptography – MSIS 10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DDFCFA2-6A2F-47F1-A02E-101BB334B588}" type="datetime1">
              <a:rPr lang="en-US" smtClean="0"/>
              <a:pPr/>
              <a:t>9/20/2012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78C305E-3271-4271-B8E9-2ED3A1DF3582}" type="datetime1">
              <a:rPr lang="en-US" smtClean="0"/>
              <a:pPr/>
              <a:t>9/20/2012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 Lectures by Ashraf Masood - - Applied Cryptography – MSIS 10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5"/>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holar.google.com/" TargetMode="External"/><Relationship Id="rId7" Type="http://schemas.openxmlformats.org/officeDocument/2006/relationships/hyperlink" Target="http://ieeexplore.iee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portal.acm.org/" TargetMode="External"/><Relationship Id="rId5" Type="http://schemas.openxmlformats.org/officeDocument/2006/relationships/hyperlink" Target="http://eprint.iacr.org/" TargetMode="External"/><Relationship Id="rId4" Type="http://schemas.openxmlformats.org/officeDocument/2006/relationships/hyperlink" Target="http://citeseer.ist.psu.edu/"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usenix.org/events/samples/submit/advic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cs.dartmouth.edu/~scot/givingTalks/" TargetMode="External"/><Relationship Id="rId5" Type="http://schemas.openxmlformats.org/officeDocument/2006/relationships/hyperlink" Target="http://www.cs.wisc.edu/~markhill/conference-talk.html" TargetMode="External"/><Relationship Id="rId4" Type="http://schemas.openxmlformats.org/officeDocument/2006/relationships/hyperlink" Target="http://www.biochem.arizona.edu/classes/bioc568/papers.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acr.math.uwaterloo.ca/ha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181600"/>
            <a:ext cx="8077200" cy="1499616"/>
          </a:xfrm>
        </p:spPr>
        <p:txBody>
          <a:bodyPr/>
          <a:lstStyle/>
          <a:p>
            <a:pPr algn="r"/>
            <a:r>
              <a:rPr lang="en-US" sz="2800" dirty="0" smtClean="0"/>
              <a:t>ASHRAF MASOOD</a:t>
            </a:r>
          </a:p>
          <a:p>
            <a:pPr algn="r"/>
            <a:r>
              <a:rPr lang="en-US" sz="1800" dirty="0" smtClean="0"/>
              <a:t>dean@mcs.edu.pk</a:t>
            </a:r>
          </a:p>
          <a:p>
            <a:r>
              <a:rPr lang="en-US" dirty="0" smtClean="0"/>
              <a:t>Lecture Notes – Spring 2012</a:t>
            </a:r>
          </a:p>
          <a:p>
            <a:r>
              <a:rPr lang="en-US" dirty="0" smtClean="0"/>
              <a:t>Lecture #1</a:t>
            </a:r>
            <a:endParaRPr lang="en-US" dirty="0"/>
          </a:p>
        </p:txBody>
      </p:sp>
      <p:sp>
        <p:nvSpPr>
          <p:cNvPr id="7" name="Date Placeholder 6"/>
          <p:cNvSpPr>
            <a:spLocks noGrp="1"/>
          </p:cNvSpPr>
          <p:nvPr>
            <p:ph type="dt" sz="half" idx="10"/>
          </p:nvPr>
        </p:nvSpPr>
        <p:spPr/>
        <p:txBody>
          <a:bodyPr/>
          <a:lstStyle/>
          <a:p>
            <a:fld id="{0166C9BD-D4C8-442A-81E4-EE70A843E05D}" type="datetime1">
              <a:rPr lang="en-US" smtClean="0"/>
              <a:pPr/>
              <a:t>9/20/2012</a:t>
            </a:fld>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sp>
        <p:nvSpPr>
          <p:cNvPr id="9" name="Footer Placeholder 8"/>
          <p:cNvSpPr>
            <a:spLocks noGrp="1"/>
          </p:cNvSpPr>
          <p:nvPr>
            <p:ph type="ftr" sz="quarter" idx="11"/>
          </p:nvPr>
        </p:nvSpPr>
        <p:spPr/>
        <p:txBody>
          <a:bodyPr/>
          <a:lstStyle/>
          <a:p>
            <a:r>
              <a:rPr lang="en-US" smtClean="0"/>
              <a:t>© Lectures by Ashraf Masood - - Applied Cryptography – MSIS 10 (MCS-NUST)</a:t>
            </a:r>
            <a:endParaRPr lang="en-US" dirty="0" smtClean="0"/>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
        <p:nvSpPr>
          <p:cNvPr id="2" name="Title 1"/>
          <p:cNvSpPr>
            <a:spLocks noGrp="1"/>
          </p:cNvSpPr>
          <p:nvPr>
            <p:ph type="ctrTitle"/>
          </p:nvPr>
        </p:nvSpPr>
        <p:spPr>
          <a:xfrm>
            <a:off x="304800" y="3203448"/>
            <a:ext cx="8077200" cy="1673352"/>
          </a:xfrm>
        </p:spPr>
        <p:txBody>
          <a:bodyPr/>
          <a:lstStyle/>
          <a:p>
            <a:r>
              <a:rPr lang="en-US" dirty="0" smtClean="0"/>
              <a:t>                  Applied Cryptography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Credits:		3+0</a:t>
            </a:r>
          </a:p>
          <a:p>
            <a:r>
              <a:rPr lang="en-US" dirty="0" smtClean="0"/>
              <a:t>Lectures:</a:t>
            </a:r>
          </a:p>
          <a:p>
            <a:pPr lvl="1"/>
            <a:r>
              <a:rPr lang="en-US" dirty="0" smtClean="0"/>
              <a:t>1x Lecture/week (Thursday) 5:00 pm – 8:00 pm</a:t>
            </a:r>
          </a:p>
          <a:p>
            <a:r>
              <a:rPr lang="en-US" dirty="0" smtClean="0"/>
              <a:t>Assignments:</a:t>
            </a:r>
          </a:p>
          <a:p>
            <a:pPr lvl="1"/>
            <a:r>
              <a:rPr lang="en-US" dirty="0" smtClean="0"/>
              <a:t>Usually once per week</a:t>
            </a:r>
          </a:p>
          <a:p>
            <a:pPr lvl="1"/>
            <a:r>
              <a:rPr lang="en-US" dirty="0" smtClean="0"/>
              <a:t>Peer collaboration is encouraged for discussion and understanding but not copying.</a:t>
            </a:r>
          </a:p>
          <a:p>
            <a:pPr lvl="1"/>
            <a:r>
              <a:rPr lang="en-US" dirty="0" smtClean="0"/>
              <a:t>Late submissions will not be accepted</a:t>
            </a:r>
          </a:p>
          <a:p>
            <a:pPr lvl="1"/>
            <a:r>
              <a:rPr lang="en-US" dirty="0" smtClean="0"/>
              <a:t>Opportunity to score bonus points</a:t>
            </a:r>
          </a:p>
        </p:txBody>
      </p:sp>
      <p:sp>
        <p:nvSpPr>
          <p:cNvPr id="2" name="Title 1"/>
          <p:cNvSpPr>
            <a:spLocks noGrp="1"/>
          </p:cNvSpPr>
          <p:nvPr>
            <p:ph type="title"/>
          </p:nvPr>
        </p:nvSpPr>
        <p:spPr/>
        <p:txBody>
          <a:bodyPr/>
          <a:lstStyle/>
          <a:p>
            <a:r>
              <a:rPr lang="en-US" dirty="0" smtClean="0"/>
              <a:t>General Notes</a:t>
            </a:r>
            <a:endParaRPr lang="en-US" dirty="0"/>
          </a:p>
        </p:txBody>
      </p:sp>
      <p:sp>
        <p:nvSpPr>
          <p:cNvPr id="7" name="Date Placeholder 6"/>
          <p:cNvSpPr>
            <a:spLocks noGrp="1"/>
          </p:cNvSpPr>
          <p:nvPr>
            <p:ph type="dt" sz="half" idx="10"/>
          </p:nvPr>
        </p:nvSpPr>
        <p:spPr/>
        <p:txBody>
          <a:bodyPr/>
          <a:lstStyle/>
          <a:p>
            <a:fld id="{9414D0C6-E10E-400A-B2E0-EE002607B544}"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10</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3x </a:t>
            </a:r>
            <a:r>
              <a:rPr lang="en-US" dirty="0" err="1" smtClean="0"/>
              <a:t>Quizes</a:t>
            </a:r>
            <a:r>
              <a:rPr lang="en-US" dirty="0" smtClean="0"/>
              <a:t> (2x Best will be counted towards grading)</a:t>
            </a:r>
          </a:p>
          <a:p>
            <a:pPr lvl="1"/>
            <a:r>
              <a:rPr lang="en-US" dirty="0" smtClean="0"/>
              <a:t>Usually extracted from the home assignments</a:t>
            </a:r>
          </a:p>
          <a:p>
            <a:r>
              <a:rPr lang="en-US" dirty="0" smtClean="0"/>
              <a:t>2x OHTs &amp; Final Exams</a:t>
            </a:r>
          </a:p>
          <a:p>
            <a:r>
              <a:rPr lang="en-US" dirty="0" smtClean="0"/>
              <a:t>Solutions</a:t>
            </a:r>
          </a:p>
          <a:p>
            <a:pPr lvl="1"/>
            <a:r>
              <a:rPr lang="en-US" dirty="0" smtClean="0"/>
              <a:t>Solutions to selected home assignments, quizzes and exams will be provided</a:t>
            </a:r>
          </a:p>
          <a:p>
            <a:r>
              <a:rPr lang="en-US" dirty="0" smtClean="0"/>
              <a:t>LMS</a:t>
            </a:r>
          </a:p>
          <a:p>
            <a:pPr lvl="1"/>
            <a:r>
              <a:rPr lang="en-US" dirty="0" smtClean="0"/>
              <a:t>All info related to course proceedings will be posted on LMS or e-mailed to you on your e-mail address. </a:t>
            </a:r>
          </a:p>
          <a:p>
            <a:pPr lvl="1"/>
            <a:r>
              <a:rPr lang="en-US" dirty="0" smtClean="0"/>
              <a:t>Please check both of these resources on daily basis. </a:t>
            </a:r>
          </a:p>
          <a:p>
            <a:pPr lvl="1"/>
            <a:r>
              <a:rPr lang="en-US" dirty="0" smtClean="0"/>
              <a:t>Non-compliance to any instructions given on LMS or e-mail is an unacceptable excuse.</a:t>
            </a:r>
            <a:endParaRPr lang="en-US" dirty="0"/>
          </a:p>
        </p:txBody>
      </p:sp>
      <p:sp>
        <p:nvSpPr>
          <p:cNvPr id="2" name="Title 1"/>
          <p:cNvSpPr>
            <a:spLocks noGrp="1"/>
          </p:cNvSpPr>
          <p:nvPr>
            <p:ph type="title"/>
          </p:nvPr>
        </p:nvSpPr>
        <p:spPr/>
        <p:txBody>
          <a:bodyPr/>
          <a:lstStyle/>
          <a:p>
            <a:r>
              <a:rPr lang="en-US" dirty="0" smtClean="0"/>
              <a:t>General Notes</a:t>
            </a:r>
            <a:endParaRPr lang="en-US" dirty="0"/>
          </a:p>
        </p:txBody>
      </p:sp>
      <p:sp>
        <p:nvSpPr>
          <p:cNvPr id="7" name="Date Placeholder 6"/>
          <p:cNvSpPr>
            <a:spLocks noGrp="1"/>
          </p:cNvSpPr>
          <p:nvPr>
            <p:ph type="dt" sz="half" idx="10"/>
          </p:nvPr>
        </p:nvSpPr>
        <p:spPr/>
        <p:txBody>
          <a:bodyPr/>
          <a:lstStyle/>
          <a:p>
            <a:fld id="{45A44A64-3C81-4C05-91AE-B4B689459BEC}"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11</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81000" y="1371600"/>
          <a:ext cx="8534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Grading Policy</a:t>
            </a:r>
            <a:endParaRPr lang="en-US" dirty="0"/>
          </a:p>
        </p:txBody>
      </p:sp>
      <p:sp>
        <p:nvSpPr>
          <p:cNvPr id="8" name="Date Placeholder 7"/>
          <p:cNvSpPr>
            <a:spLocks noGrp="1"/>
          </p:cNvSpPr>
          <p:nvPr>
            <p:ph type="dt" sz="half" idx="10"/>
          </p:nvPr>
        </p:nvSpPr>
        <p:spPr/>
        <p:txBody>
          <a:bodyPr/>
          <a:lstStyle/>
          <a:p>
            <a:fld id="{6D508D2A-95BF-489D-8FE6-6EAB44871E77}"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12</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a:lnSpc>
                <a:spcPct val="90000"/>
              </a:lnSpc>
              <a:defRPr/>
            </a:pPr>
            <a:r>
              <a:rPr lang="en-US" dirty="0"/>
              <a:t>Subject should be confirmed by instructor</a:t>
            </a:r>
          </a:p>
          <a:p>
            <a:pPr lvl="1">
              <a:lnSpc>
                <a:spcPct val="90000"/>
              </a:lnSpc>
              <a:defRPr/>
            </a:pPr>
            <a:r>
              <a:rPr lang="en-US" sz="2000" dirty="0"/>
              <a:t>Find partner (group of </a:t>
            </a:r>
            <a:r>
              <a:rPr lang="en-US" sz="2000" dirty="0" smtClean="0"/>
              <a:t>three </a:t>
            </a:r>
            <a:r>
              <a:rPr lang="en-US" sz="2000" dirty="0"/>
              <a:t>or more!)</a:t>
            </a:r>
          </a:p>
          <a:p>
            <a:pPr>
              <a:lnSpc>
                <a:spcPct val="90000"/>
              </a:lnSpc>
              <a:defRPr/>
            </a:pPr>
            <a:r>
              <a:rPr lang="en-US" dirty="0" smtClean="0"/>
              <a:t>Due (at the beginning of class)</a:t>
            </a:r>
            <a:endParaRPr lang="en-US" dirty="0"/>
          </a:p>
          <a:p>
            <a:pPr lvl="1">
              <a:lnSpc>
                <a:spcPct val="90000"/>
              </a:lnSpc>
              <a:defRPr/>
            </a:pPr>
            <a:r>
              <a:rPr lang="en-US" sz="2400" dirty="0"/>
              <a:t>Proposal </a:t>
            </a:r>
            <a:r>
              <a:rPr lang="en-US" sz="2400" dirty="0" smtClean="0"/>
              <a:t>approval by Week: 		4</a:t>
            </a:r>
            <a:endParaRPr lang="en-US" sz="2400" dirty="0"/>
          </a:p>
          <a:p>
            <a:pPr lvl="1">
              <a:lnSpc>
                <a:spcPct val="90000"/>
              </a:lnSpc>
              <a:defRPr/>
            </a:pPr>
            <a:r>
              <a:rPr lang="en-US" sz="2400" dirty="0"/>
              <a:t>Final </a:t>
            </a:r>
            <a:r>
              <a:rPr lang="en-US" sz="2400" dirty="0" smtClean="0"/>
              <a:t>paper submission Week: 		18</a:t>
            </a:r>
            <a:endParaRPr lang="en-US" sz="2400" dirty="0"/>
          </a:p>
          <a:p>
            <a:pPr lvl="1">
              <a:lnSpc>
                <a:spcPct val="90000"/>
              </a:lnSpc>
              <a:defRPr/>
            </a:pPr>
            <a:r>
              <a:rPr lang="en-US" sz="2400" dirty="0"/>
              <a:t>Presentation </a:t>
            </a:r>
            <a:r>
              <a:rPr lang="en-US" sz="2400" dirty="0" smtClean="0"/>
              <a:t>in the class during Week: 19</a:t>
            </a:r>
            <a:endParaRPr lang="en-US" sz="2400" dirty="0"/>
          </a:p>
        </p:txBody>
      </p:sp>
      <p:sp>
        <p:nvSpPr>
          <p:cNvPr id="4" name="Date Placeholder 3"/>
          <p:cNvSpPr>
            <a:spLocks noGrp="1"/>
          </p:cNvSpPr>
          <p:nvPr>
            <p:ph type="dt" sz="half" idx="10"/>
          </p:nvPr>
        </p:nvSpPr>
        <p:spPr/>
        <p:txBody>
          <a:bodyPr/>
          <a:lstStyle/>
          <a:p>
            <a:fld id="{3FC11ECB-E64A-497C-BA1F-BA36B2A97415}"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9458" name="Rectangle 2"/>
          <p:cNvSpPr>
            <a:spLocks noGrp="1" noChangeArrowheads="1"/>
          </p:cNvSpPr>
          <p:nvPr>
            <p:ph type="title"/>
          </p:nvPr>
        </p:nvSpPr>
        <p:spPr/>
        <p:txBody>
          <a:bodyPr/>
          <a:lstStyle/>
          <a:p>
            <a:pPr>
              <a:defRPr/>
            </a:pPr>
            <a:r>
              <a:rPr lang="en-US" sz="4000" dirty="0"/>
              <a:t>Paper Writing Projects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pPr>
              <a:lnSpc>
                <a:spcPct val="90000"/>
              </a:lnSpc>
              <a:defRPr/>
            </a:pPr>
            <a:r>
              <a:rPr lang="en-US" sz="2400" dirty="0" smtClean="0"/>
              <a:t>Survey paper</a:t>
            </a:r>
          </a:p>
          <a:p>
            <a:pPr lvl="1">
              <a:lnSpc>
                <a:spcPct val="90000"/>
              </a:lnSpc>
              <a:defRPr/>
            </a:pPr>
            <a:r>
              <a:rPr lang="en-US" sz="2000" dirty="0" smtClean="0"/>
              <a:t>Convey information to readers, original analysis of the papers , pros and cons, future work</a:t>
            </a:r>
          </a:p>
          <a:p>
            <a:pPr lvl="1">
              <a:lnSpc>
                <a:spcPct val="90000"/>
              </a:lnSpc>
              <a:defRPr/>
            </a:pPr>
            <a:r>
              <a:rPr lang="en-US" sz="2000" dirty="0" smtClean="0"/>
              <a:t>Simple summary of papers will get partial credit.</a:t>
            </a:r>
          </a:p>
          <a:p>
            <a:pPr lvl="1">
              <a:lnSpc>
                <a:spcPct val="90000"/>
              </a:lnSpc>
              <a:defRPr/>
            </a:pPr>
            <a:r>
              <a:rPr lang="en-US" sz="2000" dirty="0" smtClean="0"/>
              <a:t> The paper should contain original analysis of the papers you choose to cover, and ideally suggest directions for future research on the topic.</a:t>
            </a:r>
            <a:endParaRPr lang="en-US" sz="2400" dirty="0" smtClean="0"/>
          </a:p>
          <a:p>
            <a:pPr>
              <a:lnSpc>
                <a:spcPct val="90000"/>
              </a:lnSpc>
              <a:defRPr/>
            </a:pPr>
            <a:r>
              <a:rPr lang="en-US" sz="2400" dirty="0" smtClean="0"/>
              <a:t>Research </a:t>
            </a:r>
            <a:r>
              <a:rPr lang="en-US" sz="2400" dirty="0"/>
              <a:t>paper</a:t>
            </a:r>
          </a:p>
          <a:p>
            <a:pPr lvl="1">
              <a:lnSpc>
                <a:spcPct val="90000"/>
              </a:lnSpc>
              <a:defRPr/>
            </a:pPr>
            <a:r>
              <a:rPr lang="en-US" sz="2000" dirty="0"/>
              <a:t>Though small, try to solve any problem. Extra credit will be given</a:t>
            </a:r>
            <a:r>
              <a:rPr lang="en-US" sz="2000" dirty="0" smtClean="0"/>
              <a:t>.</a:t>
            </a:r>
          </a:p>
          <a:p>
            <a:pPr lvl="1">
              <a:lnSpc>
                <a:spcPct val="90000"/>
              </a:lnSpc>
              <a:defRPr/>
            </a:pPr>
            <a:r>
              <a:rPr lang="en-US" sz="2000" dirty="0" smtClean="0"/>
              <a:t>To get the full credit, the project should contain new ideas (new design, new analysis, new implementation, new evaluation), which could be publishable in academic conferences (not necessarily top notch). </a:t>
            </a:r>
          </a:p>
          <a:p>
            <a:pPr>
              <a:lnSpc>
                <a:spcPct val="90000"/>
              </a:lnSpc>
              <a:defRPr/>
            </a:pPr>
            <a:r>
              <a:rPr lang="en-US" sz="2400" dirty="0" smtClean="0"/>
              <a:t>Implementation </a:t>
            </a:r>
            <a:r>
              <a:rPr lang="en-US" sz="2400" dirty="0"/>
              <a:t>paper</a:t>
            </a:r>
          </a:p>
          <a:p>
            <a:pPr lvl="1">
              <a:lnSpc>
                <a:spcPct val="90000"/>
              </a:lnSpc>
              <a:defRPr/>
            </a:pPr>
            <a:r>
              <a:rPr lang="en-US" sz="2000" dirty="0"/>
              <a:t>Implement meaningful </a:t>
            </a:r>
            <a:r>
              <a:rPr lang="en-US" sz="2000" dirty="0" smtClean="0"/>
              <a:t>mechanism</a:t>
            </a:r>
          </a:p>
          <a:p>
            <a:pPr lvl="1">
              <a:lnSpc>
                <a:spcPct val="90000"/>
              </a:lnSpc>
              <a:defRPr/>
            </a:pPr>
            <a:r>
              <a:rPr lang="en-US" sz="2000" dirty="0" smtClean="0"/>
              <a:t>simple implementation (e.g. re-do previously implemented system without new analysis, or no comparison) will get partial credit.</a:t>
            </a:r>
            <a:endParaRPr lang="en-US" sz="2000" dirty="0"/>
          </a:p>
        </p:txBody>
      </p:sp>
      <p:sp>
        <p:nvSpPr>
          <p:cNvPr id="4" name="Date Placeholder 3"/>
          <p:cNvSpPr>
            <a:spLocks noGrp="1"/>
          </p:cNvSpPr>
          <p:nvPr>
            <p:ph type="dt" sz="half" idx="10"/>
          </p:nvPr>
        </p:nvSpPr>
        <p:spPr/>
        <p:txBody>
          <a:bodyPr/>
          <a:lstStyle/>
          <a:p>
            <a:fld id="{DE332B2A-1BA8-48E8-89A9-F8AFB49D5CB3}"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9458" name="Rectangle 2"/>
          <p:cNvSpPr>
            <a:spLocks noGrp="1" noChangeArrowheads="1"/>
          </p:cNvSpPr>
          <p:nvPr>
            <p:ph type="title"/>
          </p:nvPr>
        </p:nvSpPr>
        <p:spPr/>
        <p:txBody>
          <a:bodyPr/>
          <a:lstStyle/>
          <a:p>
            <a:pPr>
              <a:defRPr/>
            </a:pPr>
            <a:r>
              <a:rPr lang="en-US" sz="4000" dirty="0"/>
              <a:t>Paper Writing Projects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a:defRPr/>
            </a:pPr>
            <a:r>
              <a:rPr lang="en-US" sz="3200" dirty="0"/>
              <a:t>Paper search</a:t>
            </a:r>
          </a:p>
          <a:p>
            <a:pPr lvl="1">
              <a:defRPr/>
            </a:pPr>
            <a:r>
              <a:rPr lang="en-US" dirty="0"/>
              <a:t>Google Scholar: </a:t>
            </a:r>
            <a:r>
              <a:rPr lang="en-US" dirty="0">
                <a:hlinkClick r:id="rId3"/>
              </a:rPr>
              <a:t>http://scholar.google.com/</a:t>
            </a:r>
            <a:r>
              <a:rPr lang="en-US" dirty="0"/>
              <a:t>  </a:t>
            </a:r>
          </a:p>
          <a:p>
            <a:pPr lvl="1">
              <a:defRPr/>
            </a:pPr>
            <a:r>
              <a:rPr lang="en-US" dirty="0" err="1"/>
              <a:t>Citeseer</a:t>
            </a:r>
            <a:r>
              <a:rPr lang="en-US" dirty="0"/>
              <a:t>: </a:t>
            </a:r>
            <a:r>
              <a:rPr lang="en-US" dirty="0">
                <a:hlinkClick r:id="rId4"/>
              </a:rPr>
              <a:t>http://citeseer.ist.psu.edu/</a:t>
            </a:r>
            <a:endParaRPr lang="en-US" dirty="0"/>
          </a:p>
          <a:p>
            <a:pPr lvl="1">
              <a:defRPr/>
            </a:pPr>
            <a:r>
              <a:rPr lang="en-US" dirty="0"/>
              <a:t>Cryptology </a:t>
            </a:r>
            <a:r>
              <a:rPr lang="en-US" dirty="0" err="1"/>
              <a:t>ePrint</a:t>
            </a:r>
            <a:r>
              <a:rPr lang="en-US" dirty="0"/>
              <a:t> Archive: </a:t>
            </a:r>
            <a:r>
              <a:rPr lang="en-US" dirty="0">
                <a:hlinkClick r:id="rId5"/>
              </a:rPr>
              <a:t>http://eprint.iacr.org/</a:t>
            </a:r>
            <a:endParaRPr lang="en-US" dirty="0"/>
          </a:p>
          <a:p>
            <a:pPr lvl="1">
              <a:defRPr/>
            </a:pPr>
            <a:r>
              <a:rPr lang="en-US" dirty="0"/>
              <a:t>ACM Digital Library: </a:t>
            </a:r>
            <a:r>
              <a:rPr lang="en-US" dirty="0">
                <a:hlinkClick r:id="rId6"/>
              </a:rPr>
              <a:t>http://portal.acm.org/</a:t>
            </a:r>
            <a:endParaRPr lang="en-US" dirty="0"/>
          </a:p>
          <a:p>
            <a:pPr lvl="1">
              <a:defRPr/>
            </a:pPr>
            <a:r>
              <a:rPr lang="en-US" dirty="0"/>
              <a:t>IEEE Explorer: </a:t>
            </a:r>
            <a:r>
              <a:rPr lang="en-US" dirty="0">
                <a:hlinkClick r:id="rId7"/>
              </a:rPr>
              <a:t>http://ieeexplore.ieee.org</a:t>
            </a:r>
            <a:r>
              <a:rPr lang="en-US" sz="2000" dirty="0" smtClean="0">
                <a:hlinkClick r:id="rId7"/>
              </a:rPr>
              <a:t>/</a:t>
            </a:r>
            <a:endParaRPr lang="en-US" sz="2000" dirty="0"/>
          </a:p>
        </p:txBody>
      </p:sp>
      <p:sp>
        <p:nvSpPr>
          <p:cNvPr id="93186" name="Rectangle 2"/>
          <p:cNvSpPr>
            <a:spLocks noGrp="1" noChangeArrowheads="1"/>
          </p:cNvSpPr>
          <p:nvPr>
            <p:ph type="title"/>
          </p:nvPr>
        </p:nvSpPr>
        <p:spPr/>
        <p:txBody>
          <a:bodyPr/>
          <a:lstStyle/>
          <a:p>
            <a:pPr>
              <a:defRPr/>
            </a:pPr>
            <a:r>
              <a:rPr lang="en-US" sz="4000"/>
              <a:t>Useful Information (Cnt.)</a:t>
            </a:r>
          </a:p>
        </p:txBody>
      </p:sp>
      <p:sp>
        <p:nvSpPr>
          <p:cNvPr id="4" name="Date Placeholder 3"/>
          <p:cNvSpPr>
            <a:spLocks noGrp="1"/>
          </p:cNvSpPr>
          <p:nvPr>
            <p:ph type="dt" sz="half" idx="10"/>
          </p:nvPr>
        </p:nvSpPr>
        <p:spPr/>
        <p:txBody>
          <a:bodyPr/>
          <a:lstStyle/>
          <a:p>
            <a:fld id="{ADAADBE3-813E-4E2F-80BF-457C37776497}"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a:defRPr/>
            </a:pPr>
            <a:r>
              <a:rPr lang="en-US" sz="2800" dirty="0"/>
              <a:t>Writing a good </a:t>
            </a:r>
            <a:r>
              <a:rPr lang="en-US" sz="2800" dirty="0" smtClean="0"/>
              <a:t>research paper</a:t>
            </a:r>
            <a:endParaRPr lang="en-US" sz="2800" dirty="0"/>
          </a:p>
          <a:p>
            <a:pPr lvl="1">
              <a:defRPr/>
            </a:pPr>
            <a:r>
              <a:rPr lang="en-US" sz="2400" dirty="0">
                <a:hlinkClick r:id="rId3"/>
              </a:rPr>
              <a:t>Some comments on how not to write a good paper.</a:t>
            </a:r>
            <a:r>
              <a:rPr lang="en-US" sz="2400" dirty="0"/>
              <a:t> </a:t>
            </a:r>
          </a:p>
          <a:p>
            <a:pPr lvl="1">
              <a:defRPr/>
            </a:pPr>
            <a:r>
              <a:rPr lang="en-US" sz="2400" dirty="0">
                <a:hlinkClick r:id="rId4"/>
              </a:rPr>
              <a:t>How to read a paper? Not from our field, and the rules still apply.</a:t>
            </a:r>
            <a:r>
              <a:rPr lang="en-US" sz="2400" dirty="0"/>
              <a:t> </a:t>
            </a:r>
            <a:endParaRPr lang="en-US" sz="2400" dirty="0">
              <a:hlinkClick r:id="rId3"/>
            </a:endParaRPr>
          </a:p>
          <a:p>
            <a:pPr lvl="1">
              <a:defRPr/>
            </a:pPr>
            <a:r>
              <a:rPr lang="en-US" sz="2400" dirty="0">
                <a:hlinkClick r:id="rId5"/>
              </a:rPr>
              <a:t>Mark Hill's Oral Presentation Advices. </a:t>
            </a:r>
            <a:endParaRPr lang="en-US" sz="2400" dirty="0">
              <a:hlinkClick r:id="rId6"/>
            </a:endParaRPr>
          </a:p>
          <a:p>
            <a:pPr lvl="1">
              <a:defRPr/>
            </a:pPr>
            <a:r>
              <a:rPr lang="en-US" sz="2400" dirty="0">
                <a:hlinkClick r:id="rId6"/>
              </a:rPr>
              <a:t>Robert </a:t>
            </a:r>
            <a:r>
              <a:rPr lang="en-US" sz="2400" dirty="0" err="1">
                <a:hlinkClick r:id="rId6"/>
              </a:rPr>
              <a:t>Drysdale's</a:t>
            </a:r>
            <a:r>
              <a:rPr lang="en-US" sz="2400" dirty="0">
                <a:hlinkClick r:id="rId6"/>
              </a:rPr>
              <a:t> slides on Giving Technical Talks.</a:t>
            </a:r>
            <a:r>
              <a:rPr lang="en-US" sz="2400" dirty="0"/>
              <a:t> </a:t>
            </a:r>
            <a:endParaRPr lang="en-US" sz="2400" dirty="0">
              <a:hlinkClick r:id="rId4"/>
            </a:endParaRPr>
          </a:p>
        </p:txBody>
      </p:sp>
      <p:sp>
        <p:nvSpPr>
          <p:cNvPr id="95234" name="Rectangle 2"/>
          <p:cNvSpPr>
            <a:spLocks noGrp="1" noChangeArrowheads="1"/>
          </p:cNvSpPr>
          <p:nvPr>
            <p:ph type="title"/>
          </p:nvPr>
        </p:nvSpPr>
        <p:spPr/>
        <p:txBody>
          <a:bodyPr/>
          <a:lstStyle/>
          <a:p>
            <a:pPr>
              <a:defRPr/>
            </a:pPr>
            <a:r>
              <a:rPr lang="en-US" sz="4000"/>
              <a:t>Useful Information (Cnt.)</a:t>
            </a:r>
          </a:p>
        </p:txBody>
      </p:sp>
      <p:sp>
        <p:nvSpPr>
          <p:cNvPr id="4" name="Date Placeholder 3"/>
          <p:cNvSpPr>
            <a:spLocks noGrp="1"/>
          </p:cNvSpPr>
          <p:nvPr>
            <p:ph type="dt" sz="half" idx="10"/>
          </p:nvPr>
        </p:nvSpPr>
        <p:spPr/>
        <p:txBody>
          <a:bodyPr/>
          <a:lstStyle/>
          <a:p>
            <a:fld id="{8EEBFEBD-11A1-4789-A3B9-14FFF9F9474C}"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Text Placeholder 2"/>
          <p:cNvSpPr>
            <a:spLocks noGrp="1"/>
          </p:cNvSpPr>
          <p:nvPr>
            <p:ph type="body" idx="1"/>
          </p:nvPr>
        </p:nvSpPr>
        <p:spPr/>
        <p:txBody>
          <a:bodyPr>
            <a:normAutofit/>
          </a:bodyPr>
          <a:lstStyle/>
          <a:p>
            <a:r>
              <a:rPr lang="en-US" sz="3200" i="1" dirty="0" smtClean="0"/>
              <a:t>Basic Concepts</a:t>
            </a:r>
            <a:endParaRPr lang="en-US" sz="3200" i="1" dirty="0"/>
          </a:p>
        </p:txBody>
      </p:sp>
      <p:sp>
        <p:nvSpPr>
          <p:cNvPr id="4" name="Date Placeholder 3"/>
          <p:cNvSpPr>
            <a:spLocks noGrp="1"/>
          </p:cNvSpPr>
          <p:nvPr>
            <p:ph type="dt" sz="half" idx="10"/>
          </p:nvPr>
        </p:nvSpPr>
        <p:spPr/>
        <p:txBody>
          <a:bodyPr/>
          <a:lstStyle/>
          <a:p>
            <a:fld id="{D23D2184-7F60-4760-9FF9-794220E7E01E}"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Secure communication:</a:t>
            </a:r>
          </a:p>
          <a:p>
            <a:pPr lvl="1"/>
            <a:r>
              <a:rPr lang="en-US" smtClean="0"/>
              <a:t>web traffic:    HTTPS</a:t>
            </a:r>
          </a:p>
          <a:p>
            <a:pPr lvl="1"/>
            <a:r>
              <a:rPr lang="en-US" smtClean="0"/>
              <a:t>wireless traffic:    802.11i WPA2 (and WEP),   GSM,   Bluetooth</a:t>
            </a:r>
          </a:p>
          <a:p>
            <a:r>
              <a:rPr lang="en-US" smtClean="0"/>
              <a:t>Encrypting files on disk:    EFS,  TrueCrypt</a:t>
            </a:r>
          </a:p>
          <a:p>
            <a:r>
              <a:rPr lang="en-US" smtClean="0"/>
              <a:t>Content protection  (e.g. DVD, Blu-ray):    CSS,  AACS  </a:t>
            </a:r>
          </a:p>
          <a:p>
            <a:r>
              <a:rPr lang="en-US" smtClean="0"/>
              <a:t>User authentication</a:t>
            </a:r>
          </a:p>
          <a:p>
            <a:r>
              <a:rPr lang="en-US" smtClean="0"/>
              <a:t>…   and much much more</a:t>
            </a:r>
          </a:p>
          <a:p>
            <a:endParaRPr lang="en-US" dirty="0"/>
          </a:p>
        </p:txBody>
      </p:sp>
      <p:sp>
        <p:nvSpPr>
          <p:cNvPr id="2" name="Title 1"/>
          <p:cNvSpPr>
            <a:spLocks noGrp="1"/>
          </p:cNvSpPr>
          <p:nvPr>
            <p:ph type="title"/>
          </p:nvPr>
        </p:nvSpPr>
        <p:spPr/>
        <p:txBody>
          <a:bodyPr/>
          <a:lstStyle/>
          <a:p>
            <a:pPr algn="l"/>
            <a:r>
              <a:rPr lang="en-US" dirty="0" smtClean="0"/>
              <a:t>Cryptography is everywhere !</a:t>
            </a:r>
            <a:endParaRPr lang="en-US" dirty="0"/>
          </a:p>
        </p:txBody>
      </p:sp>
    </p:spTree>
    <p:extLst>
      <p:ext uri="{BB962C8B-B14F-4D97-AF65-F5344CB8AC3E}">
        <p14:creationId xmlns="" xmlns:p14="http://schemas.microsoft.com/office/powerpoint/2010/main" val="917434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eaLnBrk="1" hangingPunct="1"/>
            <a:endParaRPr lang="en-US" sz="2400" i="1" dirty="0" smtClean="0"/>
          </a:p>
          <a:p>
            <a:r>
              <a:rPr lang="en-US" sz="2400" dirty="0" smtClean="0"/>
              <a:t>Cryptography comes from Greek and it means hidden/secret (crypto) and writing (</a:t>
            </a:r>
            <a:r>
              <a:rPr lang="en-US" sz="2400" dirty="0" err="1" smtClean="0"/>
              <a:t>graphy</a:t>
            </a:r>
            <a:r>
              <a:rPr lang="en-US" sz="2400" dirty="0" smtClean="0"/>
              <a:t>) </a:t>
            </a:r>
          </a:p>
          <a:p>
            <a:pPr eaLnBrk="1" hangingPunct="1"/>
            <a:r>
              <a:rPr lang="en-US" sz="2400" i="1" dirty="0" smtClean="0"/>
              <a:t>The study of mathematical techniques related to aspects of information </a:t>
            </a:r>
            <a:r>
              <a:rPr lang="en-US" sz="2400" dirty="0" smtClean="0"/>
              <a:t>security such as confidentiality, data integrity, entity authentication, and data origin authentication.</a:t>
            </a:r>
            <a:endParaRPr lang="en-US" sz="2000" dirty="0" smtClean="0"/>
          </a:p>
          <a:p>
            <a:pPr eaLnBrk="1" hangingPunct="1"/>
            <a:r>
              <a:rPr lang="en-US" sz="2400" dirty="0" smtClean="0"/>
              <a:t>Cryptology is the art and science of making and breaking “secret codes”.</a:t>
            </a:r>
          </a:p>
          <a:p>
            <a:pPr eaLnBrk="1" hangingPunct="1"/>
            <a:endParaRPr lang="en-US" sz="2400" dirty="0" smtClean="0"/>
          </a:p>
          <a:p>
            <a:pPr eaLnBrk="1" hangingPunct="1"/>
            <a:endParaRPr lang="en-US" sz="2400" dirty="0" smtClean="0"/>
          </a:p>
        </p:txBody>
      </p:sp>
      <p:sp>
        <p:nvSpPr>
          <p:cNvPr id="2" name="Title 1"/>
          <p:cNvSpPr>
            <a:spLocks noGrp="1"/>
          </p:cNvSpPr>
          <p:nvPr>
            <p:ph type="title"/>
          </p:nvPr>
        </p:nvSpPr>
        <p:spPr/>
        <p:txBody>
          <a:bodyPr>
            <a:normAutofit/>
          </a:bodyPr>
          <a:lstStyle/>
          <a:p>
            <a:pPr eaLnBrk="1" fontAlgn="auto" hangingPunct="1">
              <a:spcAft>
                <a:spcPts val="0"/>
              </a:spcAft>
              <a:defRPr/>
            </a:pPr>
            <a:r>
              <a:rPr lang="en-US" dirty="0" smtClean="0"/>
              <a:t>Cryptology</a:t>
            </a:r>
            <a:endParaRPr lang="en-US" dirty="0"/>
          </a:p>
        </p:txBody>
      </p:sp>
      <p:sp>
        <p:nvSpPr>
          <p:cNvPr id="7" name="Date Placeholder 6"/>
          <p:cNvSpPr>
            <a:spLocks noGrp="1"/>
          </p:cNvSpPr>
          <p:nvPr>
            <p:ph type="dt" sz="half" idx="10"/>
          </p:nvPr>
        </p:nvSpPr>
        <p:spPr/>
        <p:txBody>
          <a:bodyPr/>
          <a:lstStyle/>
          <a:p>
            <a:fld id="{B12B1D79-1BF0-40EB-BD6E-780AFDB8F26C}"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19</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Welcome!</a:t>
            </a:r>
            <a:endParaRPr lang="en-US" dirty="0"/>
          </a:p>
        </p:txBody>
      </p:sp>
      <p:sp>
        <p:nvSpPr>
          <p:cNvPr id="8" name="Text Placeholder 7"/>
          <p:cNvSpPr>
            <a:spLocks noGrp="1"/>
          </p:cNvSpPr>
          <p:nvPr>
            <p:ph type="body" idx="1"/>
          </p:nvPr>
        </p:nvSpPr>
        <p:spPr/>
        <p:txBody>
          <a:bodyPr>
            <a:normAutofit/>
          </a:bodyPr>
          <a:lstStyle/>
          <a:p>
            <a:r>
              <a:rPr lang="en-US" sz="3200" i="1" dirty="0" smtClean="0"/>
              <a:t>Course Introduction</a:t>
            </a:r>
            <a:endParaRPr lang="en-US" sz="3200" i="1" dirty="0"/>
          </a:p>
        </p:txBody>
      </p:sp>
      <p:sp>
        <p:nvSpPr>
          <p:cNvPr id="11" name="Date Placeholder 10"/>
          <p:cNvSpPr>
            <a:spLocks noGrp="1"/>
          </p:cNvSpPr>
          <p:nvPr>
            <p:ph type="dt" sz="half" idx="10"/>
          </p:nvPr>
        </p:nvSpPr>
        <p:spPr/>
        <p:txBody>
          <a:bodyPr/>
          <a:lstStyle/>
          <a:p>
            <a:fld id="{BE77F0D3-3034-43CB-9294-EBC3504FB38E}" type="datetime1">
              <a:rPr lang="en-US" smtClean="0"/>
              <a:pPr/>
              <a:t>9/20/2012</a:t>
            </a:fld>
            <a:endParaRPr lang="en-US"/>
          </a:p>
        </p:txBody>
      </p:sp>
      <p:sp>
        <p:nvSpPr>
          <p:cNvPr id="13" name="Footer Placeholder 12"/>
          <p:cNvSpPr>
            <a:spLocks noGrp="1"/>
          </p:cNvSpPr>
          <p:nvPr>
            <p:ph type="ftr" sz="quarter" idx="11"/>
          </p:nvPr>
        </p:nvSpPr>
        <p:spPr/>
        <p:txBody>
          <a:bodyPr/>
          <a:lstStyle/>
          <a:p>
            <a:r>
              <a:rPr lang="en-US" smtClean="0"/>
              <a:t>© Lectures by Ashraf Masood - - Applied Cryptography – MSIS 10 (MCS-NUST)</a:t>
            </a:r>
            <a:endParaRPr lang="en-US" dirty="0"/>
          </a:p>
        </p:txBody>
      </p:sp>
      <p:sp>
        <p:nvSpPr>
          <p:cNvPr id="12" name="Slide Number Placeholder 11"/>
          <p:cNvSpPr>
            <a:spLocks noGrp="1"/>
          </p:cNvSpPr>
          <p:nvPr>
            <p:ph type="sldNum" sz="quarter" idx="12"/>
          </p:nvPr>
        </p:nvSpPr>
        <p:spPr/>
        <p:txBody>
          <a:bodyPr/>
          <a:lstStyle/>
          <a:p>
            <a:fld id="{59985E83-F857-4E7B-A45F-F5191A2677E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3"/>
          <a:srcRect/>
          <a:stretch>
            <a:fillRect/>
          </a:stretch>
        </p:blipFill>
        <p:spPr>
          <a:xfrm>
            <a:off x="1216025" y="1481138"/>
            <a:ext cx="6711950" cy="4525962"/>
          </a:xfrm>
        </p:spPr>
      </p:pic>
      <p:sp>
        <p:nvSpPr>
          <p:cNvPr id="2" name="Title 1"/>
          <p:cNvSpPr>
            <a:spLocks noGrp="1"/>
          </p:cNvSpPr>
          <p:nvPr>
            <p:ph type="title"/>
          </p:nvPr>
        </p:nvSpPr>
        <p:spPr/>
        <p:txBody>
          <a:bodyPr/>
          <a:lstStyle/>
          <a:p>
            <a:pPr eaLnBrk="1" fontAlgn="auto" hangingPunct="1">
              <a:spcAft>
                <a:spcPts val="0"/>
              </a:spcAft>
              <a:defRPr/>
            </a:pPr>
            <a:r>
              <a:rPr lang="en-US" dirty="0" smtClean="0"/>
              <a:t>Security Threats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371600"/>
          <a:ext cx="8534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381000" y="76200"/>
            <a:ext cx="7543800" cy="990600"/>
          </a:xfrm>
        </p:spPr>
        <p:txBody>
          <a:bodyPr>
            <a:normAutofit/>
          </a:bodyPr>
          <a:lstStyle/>
          <a:p>
            <a:r>
              <a:rPr lang="en-US" dirty="0" smtClean="0"/>
              <a:t>Information Security</a:t>
            </a:r>
            <a:endParaRPr lang="en-US" dirty="0"/>
          </a:p>
        </p:txBody>
      </p:sp>
      <p:sp>
        <p:nvSpPr>
          <p:cNvPr id="8" name="Date Placeholder 7"/>
          <p:cNvSpPr>
            <a:spLocks noGrp="1"/>
          </p:cNvSpPr>
          <p:nvPr>
            <p:ph type="dt" sz="half" idx="10"/>
          </p:nvPr>
        </p:nvSpPr>
        <p:spPr/>
        <p:txBody>
          <a:bodyPr/>
          <a:lstStyle/>
          <a:p>
            <a:fld id="{F781113E-28B5-4AE1-A178-F64065326CD8}"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21</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lnSpcReduction="10000"/>
          </a:bodyPr>
          <a:lstStyle/>
          <a:p>
            <a:pPr>
              <a:lnSpc>
                <a:spcPct val="90000"/>
              </a:lnSpc>
              <a:defRPr/>
            </a:pPr>
            <a:r>
              <a:rPr lang="en-GB" sz="2400" b="1" dirty="0" smtClean="0"/>
              <a:t>Confidentiality</a:t>
            </a:r>
          </a:p>
          <a:p>
            <a:pPr lvl="1">
              <a:lnSpc>
                <a:spcPct val="90000"/>
              </a:lnSpc>
              <a:defRPr/>
            </a:pPr>
            <a:r>
              <a:rPr lang="en-GB" sz="2400" dirty="0" smtClean="0"/>
              <a:t>Assurance that information is confidentially shared/exchanged among authorised entities (people or organisations) only</a:t>
            </a:r>
          </a:p>
          <a:p>
            <a:pPr lvl="1">
              <a:lnSpc>
                <a:spcPct val="90000"/>
              </a:lnSpc>
              <a:defRPr/>
            </a:pPr>
            <a:endParaRPr lang="en-GB" sz="2400" dirty="0" smtClean="0"/>
          </a:p>
          <a:p>
            <a:pPr>
              <a:lnSpc>
                <a:spcPct val="90000"/>
              </a:lnSpc>
              <a:defRPr/>
            </a:pPr>
            <a:r>
              <a:rPr lang="en-GB" sz="2400" b="1" dirty="0" smtClean="0"/>
              <a:t>Integrity</a:t>
            </a:r>
          </a:p>
          <a:p>
            <a:pPr lvl="1">
              <a:lnSpc>
                <a:spcPct val="90000"/>
              </a:lnSpc>
              <a:defRPr/>
            </a:pPr>
            <a:r>
              <a:rPr lang="en-GB" sz="2400" dirty="0" smtClean="0"/>
              <a:t>Assurance that the information is authentic and complete; ensuring that information can be relied upon to be sufficiently accurate for its purpose</a:t>
            </a:r>
          </a:p>
          <a:p>
            <a:pPr lvl="1">
              <a:lnSpc>
                <a:spcPct val="90000"/>
              </a:lnSpc>
              <a:defRPr/>
            </a:pPr>
            <a:endParaRPr lang="en-GB" sz="2400" dirty="0" smtClean="0"/>
          </a:p>
          <a:p>
            <a:pPr>
              <a:lnSpc>
                <a:spcPct val="90000"/>
              </a:lnSpc>
              <a:defRPr/>
            </a:pPr>
            <a:r>
              <a:rPr lang="en-GB" sz="2400" b="1" dirty="0" smtClean="0"/>
              <a:t>Availability</a:t>
            </a:r>
          </a:p>
          <a:p>
            <a:pPr lvl="1">
              <a:lnSpc>
                <a:spcPct val="90000"/>
              </a:lnSpc>
              <a:defRPr/>
            </a:pPr>
            <a:r>
              <a:rPr lang="en-GB" sz="2400" dirty="0" smtClean="0"/>
              <a:t>Assurance that the systems responsible for delivering, storing and processing information are accessible when needed, by those who need them </a:t>
            </a:r>
          </a:p>
        </p:txBody>
      </p:sp>
      <p:sp>
        <p:nvSpPr>
          <p:cNvPr id="4098" name="Rectangle 2"/>
          <p:cNvSpPr>
            <a:spLocks noGrp="1" noChangeArrowheads="1"/>
          </p:cNvSpPr>
          <p:nvPr>
            <p:ph type="title"/>
          </p:nvPr>
        </p:nvSpPr>
        <p:spPr/>
        <p:txBody>
          <a:bodyPr/>
          <a:lstStyle/>
          <a:p>
            <a:pPr>
              <a:defRPr/>
            </a:pPr>
            <a:r>
              <a:rPr lang="en-GB" smtClean="0"/>
              <a:t>Information Security</a:t>
            </a:r>
          </a:p>
        </p:txBody>
      </p:sp>
      <p:sp>
        <p:nvSpPr>
          <p:cNvPr id="4" name="Date Placeholder 3"/>
          <p:cNvSpPr>
            <a:spLocks noGrp="1"/>
          </p:cNvSpPr>
          <p:nvPr>
            <p:ph type="dt" sz="half" idx="10"/>
          </p:nvPr>
        </p:nvSpPr>
        <p:spPr/>
        <p:txBody>
          <a:bodyPr/>
          <a:lstStyle/>
          <a:p>
            <a:fld id="{61571125-2A80-48E6-91AC-5CCDCD6191C5}"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3"/>
          <a:srcRect/>
          <a:stretch>
            <a:fillRect/>
          </a:stretch>
        </p:blipFill>
        <p:spPr>
          <a:xfrm>
            <a:off x="517525" y="1481138"/>
            <a:ext cx="8108950" cy="4525962"/>
          </a:xfrm>
        </p:spPr>
      </p:pic>
      <p:sp>
        <p:nvSpPr>
          <p:cNvPr id="2" name="Title 1"/>
          <p:cNvSpPr>
            <a:spLocks noGrp="1"/>
          </p:cNvSpPr>
          <p:nvPr>
            <p:ph type="title"/>
          </p:nvPr>
        </p:nvSpPr>
        <p:spPr/>
        <p:txBody>
          <a:bodyPr/>
          <a:lstStyle/>
          <a:p>
            <a:pPr eaLnBrk="1" fontAlgn="auto" hangingPunct="1">
              <a:spcAft>
                <a:spcPts val="0"/>
              </a:spcAft>
              <a:defRPr/>
            </a:pPr>
            <a:r>
              <a:rPr lang="en-US" dirty="0" smtClean="0"/>
              <a:t>Security Dimensions</a:t>
            </a:r>
            <a:endParaRPr lang="en-US" dirty="0"/>
          </a:p>
        </p:txBody>
      </p:sp>
      <p:sp>
        <p:nvSpPr>
          <p:cNvPr id="5" name="Rectangle 4"/>
          <p:cNvSpPr/>
          <p:nvPr/>
        </p:nvSpPr>
        <p:spPr>
          <a:xfrm>
            <a:off x="7391400" y="1143000"/>
            <a:ext cx="1143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3"/>
          <a:srcRect/>
          <a:stretch>
            <a:fillRect/>
          </a:stretch>
        </p:blipFill>
        <p:spPr>
          <a:xfrm>
            <a:off x="457200" y="1878013"/>
            <a:ext cx="8229600" cy="3732212"/>
          </a:xfrm>
        </p:spPr>
      </p:pic>
      <p:sp>
        <p:nvSpPr>
          <p:cNvPr id="2" name="Title 1"/>
          <p:cNvSpPr>
            <a:spLocks noGrp="1"/>
          </p:cNvSpPr>
          <p:nvPr>
            <p:ph type="title"/>
          </p:nvPr>
        </p:nvSpPr>
        <p:spPr/>
        <p:txBody>
          <a:bodyPr>
            <a:normAutofit/>
          </a:bodyPr>
          <a:lstStyle/>
          <a:p>
            <a:pPr eaLnBrk="1" fontAlgn="auto" hangingPunct="1">
              <a:spcAft>
                <a:spcPts val="0"/>
              </a:spcAft>
              <a:defRPr/>
            </a:pPr>
            <a:r>
              <a:rPr lang="en-US" dirty="0" smtClean="0"/>
              <a:t>Security Dimensions -&gt; Threats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3" descr="FIgure_1psd"/>
          <p:cNvPicPr>
            <a:picLocks noChangeAspect="1" noChangeArrowheads="1"/>
          </p:cNvPicPr>
          <p:nvPr/>
        </p:nvPicPr>
        <p:blipFill>
          <a:blip r:embed="rId3"/>
          <a:srcRect b="15556"/>
          <a:stretch>
            <a:fillRect/>
          </a:stretch>
        </p:blipFill>
        <p:spPr bwMode="auto">
          <a:xfrm>
            <a:off x="1447800" y="0"/>
            <a:ext cx="7620000" cy="682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All of Confidentiality</a:t>
            </a:r>
          </a:p>
          <a:p>
            <a:r>
              <a:rPr lang="en-US" dirty="0" smtClean="0"/>
              <a:t>Significant component of Integrity</a:t>
            </a:r>
          </a:p>
          <a:p>
            <a:r>
              <a:rPr lang="en-US" dirty="0" smtClean="0"/>
              <a:t>Indirect role in availability</a:t>
            </a:r>
            <a:endParaRPr lang="en-US" dirty="0"/>
          </a:p>
        </p:txBody>
      </p:sp>
      <p:sp>
        <p:nvSpPr>
          <p:cNvPr id="2" name="Title 1"/>
          <p:cNvSpPr>
            <a:spLocks noGrp="1"/>
          </p:cNvSpPr>
          <p:nvPr>
            <p:ph type="title"/>
          </p:nvPr>
        </p:nvSpPr>
        <p:spPr>
          <a:xfrm>
            <a:off x="381000" y="76200"/>
            <a:ext cx="7543800" cy="990600"/>
          </a:xfrm>
        </p:spPr>
        <p:txBody>
          <a:bodyPr>
            <a:normAutofit/>
          </a:bodyPr>
          <a:lstStyle/>
          <a:p>
            <a:r>
              <a:rPr lang="en-US" dirty="0" smtClean="0"/>
              <a:t>Role of Cryptography</a:t>
            </a:r>
            <a:endParaRPr lang="en-US" dirty="0"/>
          </a:p>
        </p:txBody>
      </p:sp>
      <p:sp>
        <p:nvSpPr>
          <p:cNvPr id="7" name="Date Placeholder 6"/>
          <p:cNvSpPr>
            <a:spLocks noGrp="1"/>
          </p:cNvSpPr>
          <p:nvPr>
            <p:ph type="dt" sz="half" idx="10"/>
          </p:nvPr>
        </p:nvSpPr>
        <p:spPr/>
        <p:txBody>
          <a:bodyPr/>
          <a:lstStyle/>
          <a:p>
            <a:fld id="{5A53ED40-2BE3-4A65-9D10-D4706F09FB0C}"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26</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Cryptographic Applications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Identification</a:t>
            </a:r>
          </a:p>
          <a:p>
            <a:r>
              <a:rPr lang="en-US" dirty="0" smtClean="0"/>
              <a:t> Authorization</a:t>
            </a:r>
          </a:p>
          <a:p>
            <a:r>
              <a:rPr lang="en-US" dirty="0" smtClean="0"/>
              <a:t>License and/or certification</a:t>
            </a:r>
          </a:p>
          <a:p>
            <a:r>
              <a:rPr lang="en-US" dirty="0" smtClean="0"/>
              <a:t>Signature</a:t>
            </a:r>
          </a:p>
          <a:p>
            <a:r>
              <a:rPr lang="en-US" dirty="0" smtClean="0"/>
              <a:t>Witnessing (notarization)</a:t>
            </a:r>
          </a:p>
          <a:p>
            <a:r>
              <a:rPr lang="en-US" dirty="0" smtClean="0"/>
              <a:t>Concurrence</a:t>
            </a:r>
          </a:p>
          <a:p>
            <a:r>
              <a:rPr lang="en-US" dirty="0" smtClean="0"/>
              <a:t>Liability</a:t>
            </a:r>
          </a:p>
          <a:p>
            <a:r>
              <a:rPr lang="en-US" dirty="0" smtClean="0"/>
              <a:t>Receipts</a:t>
            </a:r>
          </a:p>
          <a:p>
            <a:r>
              <a:rPr lang="en-US" dirty="0" smtClean="0"/>
              <a:t>Certification of origination and/or receipt</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Endorsement</a:t>
            </a:r>
          </a:p>
          <a:p>
            <a:r>
              <a:rPr lang="en-US" dirty="0" smtClean="0"/>
              <a:t>Access (egress)</a:t>
            </a:r>
          </a:p>
          <a:p>
            <a:r>
              <a:rPr lang="en-US" dirty="0" smtClean="0"/>
              <a:t>Validation</a:t>
            </a:r>
          </a:p>
          <a:p>
            <a:r>
              <a:rPr lang="en-US" dirty="0" smtClean="0"/>
              <a:t>Time of occurrence</a:t>
            </a:r>
          </a:p>
          <a:p>
            <a:r>
              <a:rPr lang="en-US" dirty="0" smtClean="0"/>
              <a:t>Authenticity-software and/or files</a:t>
            </a:r>
          </a:p>
          <a:p>
            <a:r>
              <a:rPr lang="en-US" dirty="0" smtClean="0"/>
              <a:t>Vote</a:t>
            </a:r>
          </a:p>
          <a:p>
            <a:r>
              <a:rPr lang="en-US" dirty="0" smtClean="0"/>
              <a:t>Ownership</a:t>
            </a:r>
          </a:p>
          <a:p>
            <a:r>
              <a:rPr lang="en-US" dirty="0" smtClean="0"/>
              <a:t>Registration</a:t>
            </a:r>
          </a:p>
          <a:p>
            <a:r>
              <a:rPr lang="en-US" dirty="0" smtClean="0"/>
              <a:t>Approval/disapproval</a:t>
            </a:r>
          </a:p>
          <a:p>
            <a:r>
              <a:rPr lang="en-US" dirty="0" smtClean="0"/>
              <a:t>Privacy (secrecy)</a:t>
            </a:r>
          </a:p>
          <a:p>
            <a:r>
              <a:rPr lang="en-US" dirty="0" smtClean="0">
                <a:solidFill>
                  <a:srgbClr val="FF0000"/>
                </a:solidFill>
              </a:rPr>
              <a:t>Confidentiality</a:t>
            </a:r>
            <a:endParaRPr lang="en-US" dirty="0">
              <a:solidFill>
                <a:srgbClr val="FF0000"/>
              </a:solidFill>
            </a:endParaRPr>
          </a:p>
        </p:txBody>
      </p:sp>
      <p:sp>
        <p:nvSpPr>
          <p:cNvPr id="8" name="Date Placeholder 7"/>
          <p:cNvSpPr>
            <a:spLocks noGrp="1"/>
          </p:cNvSpPr>
          <p:nvPr>
            <p:ph type="dt" sz="half" idx="10"/>
          </p:nvPr>
        </p:nvSpPr>
        <p:spPr/>
        <p:txBody>
          <a:bodyPr/>
          <a:lstStyle/>
          <a:p>
            <a:fld id="{3A6ABFFB-C390-4DD4-AD71-A377EB1272B4}" type="datetime1">
              <a:rPr lang="en-US" smtClean="0"/>
              <a:pPr/>
              <a:t>9/20/2012</a:t>
            </a:fld>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27</a:t>
            </a:fld>
            <a:endParaRPr lang="en-US"/>
          </a:p>
        </p:txBody>
      </p:sp>
      <p:sp>
        <p:nvSpPr>
          <p:cNvPr id="10" name="Footer Placeholder 9"/>
          <p:cNvSpPr>
            <a:spLocks noGrp="1"/>
          </p:cNvSpPr>
          <p:nvPr>
            <p:ph type="ftr" sz="quarter" idx="11"/>
          </p:nvPr>
        </p:nvSpPr>
        <p:spPr/>
        <p:txBody>
          <a:bodyPr/>
          <a:lstStyle/>
          <a:p>
            <a:r>
              <a:rPr lang="en-US" smtClean="0"/>
              <a:t>© Lectures by Ashraf Masood - - Applied Cryptography – MSIS 10 (MCS-NUST)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GB" smtClean="0"/>
              <a:t>Confidentiality :</a:t>
            </a:r>
          </a:p>
          <a:p>
            <a:pPr lvl="1"/>
            <a:r>
              <a:rPr lang="en-GB" smtClean="0"/>
              <a:t>Assurance that information is shared only among authorised people or organisations</a:t>
            </a:r>
          </a:p>
          <a:p>
            <a:r>
              <a:rPr lang="en-GB" smtClean="0"/>
              <a:t>Authentication :</a:t>
            </a:r>
          </a:p>
          <a:p>
            <a:pPr lvl="1"/>
            <a:r>
              <a:rPr lang="en-US" smtClean="0"/>
              <a:t>Applies to both entities and information itself.</a:t>
            </a:r>
          </a:p>
          <a:p>
            <a:pPr lvl="1"/>
            <a:r>
              <a:rPr lang="en-US" smtClean="0"/>
              <a:t>Two parties entering into a communication should identify each other.</a:t>
            </a:r>
          </a:p>
          <a:p>
            <a:pPr lvl="1"/>
            <a:r>
              <a:rPr lang="en-US" smtClean="0"/>
              <a:t>Subdivided into two major classes: entity authentication and data origin authentication.</a:t>
            </a:r>
          </a:p>
          <a:p>
            <a:r>
              <a:rPr lang="en-GB" smtClean="0"/>
              <a:t>Non-Repudiation :</a:t>
            </a:r>
          </a:p>
          <a:p>
            <a:pPr lvl="1"/>
            <a:r>
              <a:rPr lang="en-US" smtClean="0"/>
              <a:t>Prevents an entity from denying previous commitments or actions.</a:t>
            </a:r>
          </a:p>
          <a:p>
            <a:endParaRPr lang="en-US" smtClean="0"/>
          </a:p>
          <a:p>
            <a:endParaRPr lang="en-US" dirty="0" smtClean="0"/>
          </a:p>
        </p:txBody>
      </p:sp>
      <p:sp>
        <p:nvSpPr>
          <p:cNvPr id="7" name="Date Placeholder 6"/>
          <p:cNvSpPr>
            <a:spLocks noGrp="1"/>
          </p:cNvSpPr>
          <p:nvPr>
            <p:ph type="dt" sz="half" idx="10"/>
          </p:nvPr>
        </p:nvSpPr>
        <p:spPr/>
        <p:txBody>
          <a:bodyPr/>
          <a:lstStyle/>
          <a:p>
            <a:fld id="{FDE019FE-0809-486C-928B-EAAC3CDEFB1D}"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28</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4338" name="Title 1"/>
          <p:cNvSpPr>
            <a:spLocks noGrp="1"/>
          </p:cNvSpPr>
          <p:nvPr>
            <p:ph type="title"/>
          </p:nvPr>
        </p:nvSpPr>
        <p:spPr/>
        <p:txBody>
          <a:bodyPr/>
          <a:lstStyle/>
          <a:p>
            <a:r>
              <a:rPr lang="en-US" smtClean="0"/>
              <a:t>Cryptographic Goals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r>
              <a:rPr lang="en-GB" smtClean="0"/>
              <a:t>Integrity :</a:t>
            </a:r>
          </a:p>
          <a:p>
            <a:pPr lvl="1"/>
            <a:r>
              <a:rPr lang="en-GB" smtClean="0"/>
              <a:t>Assurance that the information is authentic and complete; ensuring that information can be relied upon to be sufficiently accurate for its purpose</a:t>
            </a:r>
          </a:p>
          <a:p>
            <a:pPr lvl="1"/>
            <a:endParaRPr lang="en-GB" smtClean="0"/>
          </a:p>
          <a:p>
            <a:r>
              <a:rPr lang="en-GB" smtClean="0"/>
              <a:t>Availability :</a:t>
            </a:r>
          </a:p>
          <a:p>
            <a:pPr lvl="1"/>
            <a:r>
              <a:rPr lang="en-GB" smtClean="0"/>
              <a:t>Assurance that the systems responsible for delivering, storing and processing information are accessible when needed, by those who need them </a:t>
            </a:r>
          </a:p>
          <a:p>
            <a:endParaRPr lang="en-US" dirty="0" smtClean="0"/>
          </a:p>
        </p:txBody>
      </p:sp>
      <p:sp>
        <p:nvSpPr>
          <p:cNvPr id="7" name="Date Placeholder 6"/>
          <p:cNvSpPr>
            <a:spLocks noGrp="1"/>
          </p:cNvSpPr>
          <p:nvPr>
            <p:ph type="dt" sz="half" idx="10"/>
          </p:nvPr>
        </p:nvSpPr>
        <p:spPr/>
        <p:txBody>
          <a:bodyPr/>
          <a:lstStyle/>
          <a:p>
            <a:fld id="{F9F60670-E2EC-42B5-AED7-372E50798FD0}"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29</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5362" name="Title 1"/>
          <p:cNvSpPr>
            <a:spLocks noGrp="1"/>
          </p:cNvSpPr>
          <p:nvPr>
            <p:ph type="title"/>
          </p:nvPr>
        </p:nvSpPr>
        <p:spPr/>
        <p:txBody>
          <a:bodyPr/>
          <a:lstStyle/>
          <a:p>
            <a:r>
              <a:rPr lang="en-US" smtClean="0"/>
              <a:t>Cryptographic Goals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Ashraf</a:t>
            </a:r>
            <a:r>
              <a:rPr lang="en-US" dirty="0" smtClean="0"/>
              <a:t> </a:t>
            </a:r>
            <a:r>
              <a:rPr lang="en-US" dirty="0" err="1" smtClean="0"/>
              <a:t>Masood</a:t>
            </a:r>
            <a:r>
              <a:rPr lang="en-US" dirty="0" smtClean="0"/>
              <a:t>, Dean MCS-NUST</a:t>
            </a:r>
          </a:p>
          <a:p>
            <a:r>
              <a:rPr lang="en-US" dirty="0" smtClean="0"/>
              <a:t>Teaching at MCS since 1985 (cryptography since 1986)</a:t>
            </a:r>
          </a:p>
          <a:p>
            <a:r>
              <a:rPr lang="en-US" dirty="0" smtClean="0"/>
              <a:t>Studied (MS &amp; PhD) at Michigan State University</a:t>
            </a:r>
          </a:p>
          <a:p>
            <a:r>
              <a:rPr lang="en-US" dirty="0" smtClean="0"/>
              <a:t>Designed &amp; developed several cryptographic products, applications and algorithms</a:t>
            </a:r>
          </a:p>
          <a:p>
            <a:r>
              <a:rPr lang="en-US" dirty="0" smtClean="0"/>
              <a:t>Associated with IS Dept since its inception in 1996</a:t>
            </a:r>
          </a:p>
        </p:txBody>
      </p:sp>
      <p:sp>
        <p:nvSpPr>
          <p:cNvPr id="2" name="Title 1"/>
          <p:cNvSpPr>
            <a:spLocks noGrp="1"/>
          </p:cNvSpPr>
          <p:nvPr>
            <p:ph type="title"/>
          </p:nvPr>
        </p:nvSpPr>
        <p:spPr/>
        <p:txBody>
          <a:bodyPr>
            <a:normAutofit/>
          </a:bodyPr>
          <a:lstStyle/>
          <a:p>
            <a:r>
              <a:rPr lang="en-US" dirty="0" smtClean="0"/>
              <a:t>Instructor</a:t>
            </a:r>
            <a:endParaRPr lang="en-US" dirty="0"/>
          </a:p>
        </p:txBody>
      </p:sp>
      <p:sp>
        <p:nvSpPr>
          <p:cNvPr id="7" name="Date Placeholder 6"/>
          <p:cNvSpPr>
            <a:spLocks noGrp="1"/>
          </p:cNvSpPr>
          <p:nvPr>
            <p:ph type="dt" sz="half" idx="10"/>
          </p:nvPr>
        </p:nvSpPr>
        <p:spPr/>
        <p:txBody>
          <a:bodyPr/>
          <a:lstStyle/>
          <a:p>
            <a:fld id="{3FB0B9C5-0BCE-44B3-8858-BC7A134D1DFC}"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3</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p>
        </p:txBody>
      </p:sp>
      <p:sp>
        <p:nvSpPr>
          <p:cNvPr id="12290" name="Title 1"/>
          <p:cNvSpPr>
            <a:spLocks noGrp="1"/>
          </p:cNvSpPr>
          <p:nvPr>
            <p:ph type="title"/>
          </p:nvPr>
        </p:nvSpPr>
        <p:spPr/>
        <p:txBody>
          <a:bodyPr/>
          <a:lstStyle/>
          <a:p>
            <a:r>
              <a:rPr lang="en-US" dirty="0" smtClean="0"/>
              <a:t>What is Cryptology?</a:t>
            </a:r>
          </a:p>
        </p:txBody>
      </p:sp>
      <p:graphicFrame>
        <p:nvGraphicFramePr>
          <p:cNvPr id="12295" name="Object 7"/>
          <p:cNvGraphicFramePr>
            <a:graphicFrameLocks noGrp="1" noChangeAspect="1"/>
          </p:cNvGraphicFramePr>
          <p:nvPr/>
        </p:nvGraphicFramePr>
        <p:xfrm>
          <a:off x="457200" y="1600200"/>
          <a:ext cx="8216900" cy="4724400"/>
        </p:xfrm>
        <a:graphic>
          <a:graphicData uri="http://schemas.openxmlformats.org/presentationml/2006/ole">
            <p:oleObj spid="_x0000_s1026" name="Bitmap Image" r:id="rId4" imgW="0" imgH="0" progId="PBrush">
              <p:embed/>
            </p:oleObj>
          </a:graphicData>
        </a:graphic>
      </p:graphicFrame>
      <p:sp>
        <p:nvSpPr>
          <p:cNvPr id="9" name="Date Placeholder 8"/>
          <p:cNvSpPr>
            <a:spLocks noGrp="1"/>
          </p:cNvSpPr>
          <p:nvPr>
            <p:ph type="dt" sz="half" idx="10"/>
          </p:nvPr>
        </p:nvSpPr>
        <p:spPr/>
        <p:txBody>
          <a:bodyPr/>
          <a:lstStyle/>
          <a:p>
            <a:fld id="{C737B494-3DC2-413E-A45F-C42E93F38C3D}" type="datetime1">
              <a:rPr lang="en-US" smtClean="0"/>
              <a:pPr/>
              <a:t>9/20/2012</a:t>
            </a:fld>
            <a:endParaRPr lang="en-US"/>
          </a:p>
        </p:txBody>
      </p:sp>
      <p:sp>
        <p:nvSpPr>
          <p:cNvPr id="10" name="Slide Number Placeholder 9"/>
          <p:cNvSpPr>
            <a:spLocks noGrp="1"/>
          </p:cNvSpPr>
          <p:nvPr>
            <p:ph type="sldNum" sz="quarter" idx="11"/>
          </p:nvPr>
        </p:nvSpPr>
        <p:spPr/>
        <p:txBody>
          <a:bodyPr/>
          <a:lstStyle/>
          <a:p>
            <a:fld id="{59985E83-F857-4E7B-A45F-F5191A2677E8}" type="slidenum">
              <a:rPr lang="en-US" smtClean="0"/>
              <a:pPr/>
              <a:t>30</a:t>
            </a:fld>
            <a:endParaRPr lang="en-US"/>
          </a:p>
        </p:txBody>
      </p:sp>
      <p:sp>
        <p:nvSpPr>
          <p:cNvPr id="11" name="Footer Placeholder 10"/>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sz="quarter" idx="1"/>
          </p:nvPr>
        </p:nvSpPr>
        <p:spPr/>
        <p:txBody>
          <a:bodyPr>
            <a:normAutofit fontScale="92500" lnSpcReduction="10000"/>
          </a:bodyPr>
          <a:lstStyle/>
          <a:p>
            <a:r>
              <a:rPr lang="en-US" altLang="ko-KR" dirty="0" smtClean="0"/>
              <a:t>Cryptography</a:t>
            </a:r>
          </a:p>
          <a:p>
            <a:pPr lvl="1"/>
            <a:r>
              <a:rPr lang="en-US" altLang="ko-KR" dirty="0" smtClean="0"/>
              <a:t>The art and science of keeping message secure, is called cryptography</a:t>
            </a:r>
          </a:p>
          <a:p>
            <a:pPr lvl="1"/>
            <a:r>
              <a:rPr lang="en-US" altLang="ko-KR" dirty="0" smtClean="0"/>
              <a:t>Cryptography comes from Greek and it means hidden/secret (crypto) and writing (</a:t>
            </a:r>
            <a:r>
              <a:rPr lang="en-US" altLang="ko-KR" dirty="0" err="1" smtClean="0"/>
              <a:t>graphy</a:t>
            </a:r>
            <a:r>
              <a:rPr lang="en-US" altLang="ko-KR" dirty="0" smtClean="0"/>
              <a:t>) </a:t>
            </a:r>
          </a:p>
          <a:p>
            <a:r>
              <a:rPr lang="en-US" altLang="ko-KR" dirty="0" smtClean="0"/>
              <a:t>Cryptanalysis</a:t>
            </a:r>
          </a:p>
          <a:p>
            <a:pPr lvl="1"/>
            <a:r>
              <a:rPr lang="en-US" altLang="ko-KR" dirty="0" smtClean="0"/>
              <a:t>The art and science of breaking </a:t>
            </a:r>
            <a:r>
              <a:rPr lang="en-US" altLang="ko-KR" dirty="0" err="1" smtClean="0"/>
              <a:t>ciphertext</a:t>
            </a:r>
            <a:r>
              <a:rPr lang="en-US" altLang="ko-KR" dirty="0" smtClean="0"/>
              <a:t>: that is seeing through disguise (without the knowledge of key)</a:t>
            </a:r>
          </a:p>
          <a:p>
            <a:r>
              <a:rPr lang="en-US" altLang="ko-KR" dirty="0" smtClean="0"/>
              <a:t>Cryptology</a:t>
            </a:r>
          </a:p>
          <a:p>
            <a:pPr lvl="1"/>
            <a:r>
              <a:rPr lang="en-US" altLang="ko-KR" dirty="0" smtClean="0"/>
              <a:t>The branch of mathematics encompassing both cryptography and cryptanalysis is Cryptology. Its practitioners are Cryptologists</a:t>
            </a:r>
            <a:endParaRPr lang="en-US" altLang="ko-KR" dirty="0"/>
          </a:p>
        </p:txBody>
      </p:sp>
      <p:sp>
        <p:nvSpPr>
          <p:cNvPr id="5" name="Title 4"/>
          <p:cNvSpPr>
            <a:spLocks noGrp="1"/>
          </p:cNvSpPr>
          <p:nvPr>
            <p:ph type="title"/>
          </p:nvPr>
        </p:nvSpPr>
        <p:spPr/>
        <p:txBody>
          <a:bodyPr/>
          <a:lstStyle/>
          <a:p>
            <a:pPr algn="l"/>
            <a:r>
              <a:rPr lang="en-US" dirty="0" smtClean="0"/>
              <a:t>What is Cryptology?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92500" lnSpcReduction="20000"/>
          </a:bodyPr>
          <a:lstStyle/>
          <a:p>
            <a:r>
              <a:rPr lang="en-GB" dirty="0" smtClean="0"/>
              <a:t>Information has to be concealed from an unauthorised person (attacker), so that in the event that it is passively accessed (e.g., copied or intercepted) by an attacker, it should not be useful to them</a:t>
            </a:r>
          </a:p>
          <a:p>
            <a:r>
              <a:rPr lang="en-GB" dirty="0" smtClean="0"/>
              <a:t>Cryptography is the study of hiding information by transforming it to a unintelligible form using a secret key</a:t>
            </a:r>
          </a:p>
          <a:p>
            <a:pPr lvl="1"/>
            <a:r>
              <a:rPr lang="en-GB" dirty="0" smtClean="0"/>
              <a:t>The transformation is commonly called encryption</a:t>
            </a:r>
          </a:p>
          <a:p>
            <a:pPr lvl="1"/>
            <a:r>
              <a:rPr lang="en-GB" dirty="0" smtClean="0"/>
              <a:t>If the encrypted information gets revealed, the attacker should not be able to decode (decrypt) it back to the original information without knowledge of the secret key</a:t>
            </a:r>
          </a:p>
          <a:p>
            <a:r>
              <a:rPr lang="en-GB" dirty="0" err="1" smtClean="0"/>
              <a:t>Steganography</a:t>
            </a:r>
            <a:r>
              <a:rPr lang="en-GB" dirty="0" smtClean="0"/>
              <a:t> is the study of hiding critical information within some less important information:</a:t>
            </a:r>
          </a:p>
          <a:p>
            <a:pPr lvl="1"/>
            <a:r>
              <a:rPr lang="en-GB" dirty="0" smtClean="0"/>
              <a:t>If the less important information is revealed, the attacker should not be able to even identify, let alone extract, the critical information</a:t>
            </a:r>
          </a:p>
        </p:txBody>
      </p:sp>
      <p:sp>
        <p:nvSpPr>
          <p:cNvPr id="4" name="Date Placeholder 3"/>
          <p:cNvSpPr>
            <a:spLocks noGrp="1"/>
          </p:cNvSpPr>
          <p:nvPr>
            <p:ph type="dt" sz="half" idx="10"/>
          </p:nvPr>
        </p:nvSpPr>
        <p:spPr/>
        <p:txBody>
          <a:bodyPr/>
          <a:lstStyle/>
          <a:p>
            <a:fld id="{FDF561B5-F770-499C-86CE-7BE259BA5B1E}"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5122" name="Rectangle 2"/>
          <p:cNvSpPr>
            <a:spLocks noGrp="1" noChangeArrowheads="1"/>
          </p:cNvSpPr>
          <p:nvPr>
            <p:ph type="title"/>
          </p:nvPr>
        </p:nvSpPr>
        <p:spPr/>
        <p:txBody>
          <a:bodyPr/>
          <a:lstStyle/>
          <a:p>
            <a:r>
              <a:rPr lang="en-US" dirty="0" smtClean="0"/>
              <a:t>Cryptography </a:t>
            </a:r>
            <a:r>
              <a:rPr lang="en-US" dirty="0" err="1" smtClean="0"/>
              <a:t>vs</a:t>
            </a:r>
            <a:r>
              <a:rPr lang="en-US" dirty="0" smtClean="0"/>
              <a:t> </a:t>
            </a:r>
            <a:r>
              <a:rPr lang="en-US" dirty="0" err="1" smtClean="0"/>
              <a:t>Steganography</a:t>
            </a:r>
            <a:endParaRPr lang="en-GB"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lstStyle/>
          <a:p>
            <a:r>
              <a:rPr lang="en-US" dirty="0" smtClean="0"/>
              <a:t>Terminology</a:t>
            </a:r>
            <a:endParaRPr lang="en-US" dirty="0"/>
          </a:p>
        </p:txBody>
      </p:sp>
      <p:pic>
        <p:nvPicPr>
          <p:cNvPr id="29698" name="Picture 2"/>
          <p:cNvPicPr>
            <a:picLocks noChangeAspect="1" noChangeArrowheads="1"/>
          </p:cNvPicPr>
          <p:nvPr/>
        </p:nvPicPr>
        <p:blipFill>
          <a:blip r:embed="rId2"/>
          <a:srcRect/>
          <a:stretch>
            <a:fillRect/>
          </a:stretch>
        </p:blipFill>
        <p:spPr bwMode="auto">
          <a:xfrm>
            <a:off x="1009650" y="1309570"/>
            <a:ext cx="7372350" cy="5167430"/>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E3C65708-EEE4-4665-AED6-D036CC28997F}"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33</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idx="1"/>
          </p:nvPr>
        </p:nvSpPr>
        <p:spPr/>
        <p:txBody>
          <a:bodyPr>
            <a:normAutofit/>
          </a:bodyPr>
          <a:lstStyle/>
          <a:p>
            <a:r>
              <a:rPr lang="en-US" altLang="ko-KR" dirty="0" smtClean="0"/>
              <a:t>Encryption</a:t>
            </a:r>
          </a:p>
          <a:p>
            <a:pPr lvl="1"/>
            <a:r>
              <a:rPr lang="en-US" altLang="ko-KR" dirty="0" smtClean="0"/>
              <a:t>The original message is called Plaintext</a:t>
            </a:r>
          </a:p>
          <a:p>
            <a:pPr lvl="1"/>
            <a:r>
              <a:rPr lang="en-US" altLang="ko-KR" dirty="0" smtClean="0"/>
              <a:t>The process of disguising a message in such a way to hide its substance, is called Encryption</a:t>
            </a:r>
          </a:p>
          <a:p>
            <a:pPr lvl="1"/>
            <a:r>
              <a:rPr lang="en-US" altLang="ko-KR" dirty="0" smtClean="0"/>
              <a:t>The Encryption is done using the specified key:  C = E</a:t>
            </a:r>
            <a:r>
              <a:rPr lang="en-US" altLang="ko-KR" baseline="-25000" dirty="0" smtClean="0"/>
              <a:t>K</a:t>
            </a:r>
            <a:r>
              <a:rPr lang="en-US" altLang="ko-KR" dirty="0" smtClean="0"/>
              <a:t>(P) or E(K, P)</a:t>
            </a:r>
          </a:p>
          <a:p>
            <a:pPr lvl="1"/>
            <a:r>
              <a:rPr lang="en-US" altLang="ko-KR" dirty="0" smtClean="0"/>
              <a:t>The encrypted message is called </a:t>
            </a:r>
            <a:r>
              <a:rPr lang="en-US" altLang="ko-KR" dirty="0" err="1" smtClean="0"/>
              <a:t>Ciphertext</a:t>
            </a:r>
            <a:endParaRPr lang="en-US" altLang="ko-KR" dirty="0" smtClean="0"/>
          </a:p>
          <a:p>
            <a:r>
              <a:rPr lang="en-US" altLang="ko-KR" dirty="0" smtClean="0"/>
              <a:t>Decryption</a:t>
            </a:r>
          </a:p>
          <a:p>
            <a:pPr lvl="1"/>
            <a:r>
              <a:rPr lang="en-US" altLang="ko-KR" dirty="0" smtClean="0"/>
              <a:t>The mathematical function mapping </a:t>
            </a:r>
            <a:r>
              <a:rPr lang="en-US" altLang="ko-KR" dirty="0" err="1" smtClean="0"/>
              <a:t>ciphertext</a:t>
            </a:r>
            <a:r>
              <a:rPr lang="en-US" altLang="ko-KR" dirty="0" smtClean="0"/>
              <a:t> to plaintext using the specified key:   P = D</a:t>
            </a:r>
            <a:r>
              <a:rPr lang="en-US" altLang="ko-KR" baseline="-25000" dirty="0" smtClean="0"/>
              <a:t>K</a:t>
            </a:r>
            <a:r>
              <a:rPr lang="en-US" altLang="ko-KR" dirty="0" smtClean="0"/>
              <a:t>(C) or D(K, Y) = EK</a:t>
            </a:r>
            <a:r>
              <a:rPr lang="en-US" altLang="ko-KR" baseline="30000" dirty="0" smtClean="0"/>
              <a:t>-1</a:t>
            </a:r>
            <a:r>
              <a:rPr lang="en-US" altLang="ko-KR" dirty="0" smtClean="0"/>
              <a:t>(C) = P</a:t>
            </a:r>
            <a:endParaRPr lang="en-US" altLang="ko-KR" dirty="0"/>
          </a:p>
        </p:txBody>
      </p:sp>
      <p:sp>
        <p:nvSpPr>
          <p:cNvPr id="14" name="Title 13"/>
          <p:cNvSpPr>
            <a:spLocks noGrp="1"/>
          </p:cNvSpPr>
          <p:nvPr>
            <p:ph type="title"/>
          </p:nvPr>
        </p:nvSpPr>
        <p:spPr/>
        <p:txBody>
          <a:bodyPr/>
          <a:lstStyle/>
          <a:p>
            <a:pPr algn="l"/>
            <a:r>
              <a:rPr lang="en-US" dirty="0" smtClean="0"/>
              <a:t>Message &amp; Encryption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2C19BDC-5896-41CB-8547-EDE45B52D40F}" type="datetime1">
              <a:rPr lang="en-US" smtClean="0"/>
              <a:pPr/>
              <a:t>9/20/2012</a:t>
            </a:fld>
            <a:endParaRPr lang="en-GB"/>
          </a:p>
        </p:txBody>
      </p:sp>
      <p:sp>
        <p:nvSpPr>
          <p:cNvPr id="6" name="Slide Number Placeholder 5"/>
          <p:cNvSpPr>
            <a:spLocks noGrp="1"/>
          </p:cNvSpPr>
          <p:nvPr>
            <p:ph type="sldNum" sz="quarter" idx="11"/>
          </p:nvPr>
        </p:nvSpPr>
        <p:spPr/>
        <p:txBody>
          <a:bodyPr/>
          <a:lstStyle/>
          <a:p>
            <a:fld id="{255E8DB8-DCBF-4A68-BA4D-52342D237505}" type="slidenum">
              <a:rPr lang="en-GB" smtClean="0"/>
              <a:pPr/>
              <a:t>35</a:t>
            </a:fld>
            <a:endParaRPr lang="en-GB"/>
          </a:p>
        </p:txBody>
      </p:sp>
      <p:sp>
        <p:nvSpPr>
          <p:cNvPr id="5" name="Footer Placeholder 4"/>
          <p:cNvSpPr>
            <a:spLocks noGrp="1"/>
          </p:cNvSpPr>
          <p:nvPr>
            <p:ph type="ftr" sz="quarter" idx="12"/>
          </p:nvPr>
        </p:nvSpPr>
        <p:spPr/>
        <p:txBody>
          <a:bodyPr/>
          <a:lstStyle/>
          <a:p>
            <a:r>
              <a:rPr lang="en-US" smtClean="0"/>
              <a:t>© Lectures by Ashraf Masood - - Applied Cryptography – MSIS 10 (MCS-NUST)</a:t>
            </a:r>
            <a:endParaRPr lang="en-GB"/>
          </a:p>
        </p:txBody>
      </p:sp>
      <p:sp>
        <p:nvSpPr>
          <p:cNvPr id="3" name="Title 2"/>
          <p:cNvSpPr>
            <a:spLocks noGrp="1"/>
          </p:cNvSpPr>
          <p:nvPr>
            <p:ph type="title"/>
          </p:nvPr>
        </p:nvSpPr>
        <p:spPr/>
        <p:txBody>
          <a:bodyPr/>
          <a:lstStyle/>
          <a:p>
            <a:r>
              <a:rPr lang="en-US" smtClean="0"/>
              <a:t>Message &amp; Encryption</a:t>
            </a:r>
            <a:endParaRPr lang="en-US" dirty="0"/>
          </a:p>
        </p:txBody>
      </p:sp>
      <p:pic>
        <p:nvPicPr>
          <p:cNvPr id="7" name="Picture 5"/>
          <p:cNvPicPr>
            <a:picLocks noChangeAspect="1" noChangeArrowheads="1"/>
          </p:cNvPicPr>
          <p:nvPr/>
        </p:nvPicPr>
        <p:blipFill>
          <a:blip r:embed="rId2"/>
          <a:srcRect/>
          <a:stretch>
            <a:fillRect/>
          </a:stretch>
        </p:blipFill>
        <p:spPr bwMode="auto">
          <a:xfrm>
            <a:off x="533400" y="2667000"/>
            <a:ext cx="8153400" cy="1676400"/>
          </a:xfrm>
          <a:prstGeom prst="rect">
            <a:avLst/>
          </a:prstGeom>
          <a:noFill/>
          <a:ln w="9525">
            <a:noFill/>
            <a:miter lim="800000"/>
            <a:headEnd/>
            <a:tailEnd/>
          </a:ln>
        </p:spPr>
      </p:pic>
      <p:sp>
        <p:nvSpPr>
          <p:cNvPr id="8" name="Text Box 6"/>
          <p:cNvSpPr txBox="1">
            <a:spLocks noChangeArrowheads="1"/>
          </p:cNvSpPr>
          <p:nvPr/>
        </p:nvSpPr>
        <p:spPr bwMode="auto">
          <a:xfrm>
            <a:off x="2590800" y="2971800"/>
            <a:ext cx="1676400" cy="366713"/>
          </a:xfrm>
          <a:prstGeom prst="rect">
            <a:avLst/>
          </a:prstGeom>
          <a:noFill/>
          <a:ln w="9525">
            <a:noFill/>
            <a:miter lim="800000"/>
            <a:headEnd/>
            <a:tailEnd/>
          </a:ln>
        </p:spPr>
        <p:txBody>
          <a:bodyPr>
            <a:spAutoFit/>
          </a:bodyPr>
          <a:lstStyle/>
          <a:p>
            <a:pPr>
              <a:spcBef>
                <a:spcPct val="50000"/>
              </a:spcBef>
            </a:pPr>
            <a:r>
              <a:rPr lang="en-US" altLang="ko-KR" b="1">
                <a:ea typeface="굴림" pitchFamily="50" charset="-127"/>
              </a:rPr>
              <a:t>C = E</a:t>
            </a:r>
            <a:r>
              <a:rPr lang="en-US" altLang="ko-KR" b="1" baseline="-25000">
                <a:ea typeface="굴림" pitchFamily="50" charset="-127"/>
              </a:rPr>
              <a:t>K</a:t>
            </a:r>
            <a:r>
              <a:rPr lang="en-US" altLang="ko-KR" b="1">
                <a:ea typeface="굴림" pitchFamily="50" charset="-127"/>
              </a:rPr>
              <a:t>(P)</a:t>
            </a:r>
            <a:endParaRPr lang="en-US" b="1"/>
          </a:p>
        </p:txBody>
      </p:sp>
      <p:sp>
        <p:nvSpPr>
          <p:cNvPr id="9" name="Text Box 10"/>
          <p:cNvSpPr txBox="1">
            <a:spLocks noChangeArrowheads="1"/>
          </p:cNvSpPr>
          <p:nvPr/>
        </p:nvSpPr>
        <p:spPr bwMode="auto">
          <a:xfrm>
            <a:off x="685800" y="3733800"/>
            <a:ext cx="381000" cy="366713"/>
          </a:xfrm>
          <a:prstGeom prst="rect">
            <a:avLst/>
          </a:prstGeom>
          <a:noFill/>
          <a:ln w="9525">
            <a:noFill/>
            <a:miter lim="800000"/>
            <a:headEnd/>
            <a:tailEnd/>
          </a:ln>
        </p:spPr>
        <p:txBody>
          <a:bodyPr>
            <a:spAutoFit/>
          </a:bodyPr>
          <a:lstStyle/>
          <a:p>
            <a:pPr>
              <a:spcBef>
                <a:spcPct val="50000"/>
              </a:spcBef>
            </a:pPr>
            <a:r>
              <a:rPr lang="en-US">
                <a:latin typeface="Tahoma" pitchFamily="34" charset="0"/>
              </a:rPr>
              <a:t>P</a:t>
            </a:r>
          </a:p>
        </p:txBody>
      </p:sp>
      <p:sp>
        <p:nvSpPr>
          <p:cNvPr id="10" name="Text Box 11"/>
          <p:cNvSpPr txBox="1">
            <a:spLocks noChangeArrowheads="1"/>
          </p:cNvSpPr>
          <p:nvPr/>
        </p:nvSpPr>
        <p:spPr bwMode="auto">
          <a:xfrm>
            <a:off x="4953000" y="3657600"/>
            <a:ext cx="381000" cy="396875"/>
          </a:xfrm>
          <a:prstGeom prst="rect">
            <a:avLst/>
          </a:prstGeom>
          <a:noFill/>
          <a:ln w="9525">
            <a:noFill/>
            <a:miter lim="800000"/>
            <a:headEnd/>
            <a:tailEnd/>
          </a:ln>
        </p:spPr>
        <p:txBody>
          <a:bodyPr>
            <a:spAutoFit/>
          </a:bodyPr>
          <a:lstStyle/>
          <a:p>
            <a:pPr>
              <a:spcBef>
                <a:spcPct val="50000"/>
              </a:spcBef>
            </a:pPr>
            <a:r>
              <a:rPr lang="en-US" sz="2000">
                <a:latin typeface="Tahoma" pitchFamily="34" charset="0"/>
              </a:rPr>
              <a:t>C</a:t>
            </a:r>
          </a:p>
        </p:txBody>
      </p:sp>
      <p:sp>
        <p:nvSpPr>
          <p:cNvPr id="11" name="Text Box 12"/>
          <p:cNvSpPr txBox="1">
            <a:spLocks noChangeArrowheads="1"/>
          </p:cNvSpPr>
          <p:nvPr/>
        </p:nvSpPr>
        <p:spPr bwMode="auto">
          <a:xfrm>
            <a:off x="8077200" y="3657600"/>
            <a:ext cx="381000" cy="396875"/>
          </a:xfrm>
          <a:prstGeom prst="rect">
            <a:avLst/>
          </a:prstGeom>
          <a:noFill/>
          <a:ln w="9525">
            <a:noFill/>
            <a:miter lim="800000"/>
            <a:headEnd/>
            <a:tailEnd/>
          </a:ln>
        </p:spPr>
        <p:txBody>
          <a:bodyPr>
            <a:spAutoFit/>
          </a:bodyPr>
          <a:lstStyle/>
          <a:p>
            <a:pPr>
              <a:spcBef>
                <a:spcPct val="50000"/>
              </a:spcBef>
            </a:pPr>
            <a:r>
              <a:rPr lang="en-US" sz="2000">
                <a:latin typeface="Tahoma" pitchFamily="34" charset="0"/>
              </a:rPr>
              <a:t>P</a:t>
            </a:r>
          </a:p>
        </p:txBody>
      </p:sp>
      <p:sp>
        <p:nvSpPr>
          <p:cNvPr id="12" name="Text Box 15"/>
          <p:cNvSpPr txBox="1">
            <a:spLocks noChangeArrowheads="1"/>
          </p:cNvSpPr>
          <p:nvPr/>
        </p:nvSpPr>
        <p:spPr bwMode="auto">
          <a:xfrm>
            <a:off x="7010400" y="2986088"/>
            <a:ext cx="1676400" cy="366712"/>
          </a:xfrm>
          <a:prstGeom prst="rect">
            <a:avLst/>
          </a:prstGeom>
          <a:noFill/>
          <a:ln w="9525">
            <a:noFill/>
            <a:miter lim="800000"/>
            <a:headEnd/>
            <a:tailEnd/>
          </a:ln>
        </p:spPr>
        <p:txBody>
          <a:bodyPr>
            <a:spAutoFit/>
          </a:bodyPr>
          <a:lstStyle/>
          <a:p>
            <a:pPr>
              <a:spcBef>
                <a:spcPct val="50000"/>
              </a:spcBef>
            </a:pPr>
            <a:r>
              <a:rPr lang="en-US" altLang="ko-KR" b="1">
                <a:ea typeface="굴림" pitchFamily="50" charset="-127"/>
              </a:rPr>
              <a:t>P = D</a:t>
            </a:r>
            <a:r>
              <a:rPr lang="en-US" altLang="ko-KR" b="1" baseline="-25000">
                <a:ea typeface="굴림" pitchFamily="50" charset="-127"/>
              </a:rPr>
              <a:t>K</a:t>
            </a:r>
            <a:r>
              <a:rPr lang="en-US" altLang="ko-KR" b="1">
                <a:ea typeface="굴림" pitchFamily="50" charset="-127"/>
              </a:rPr>
              <a:t>(C)</a:t>
            </a:r>
            <a:endParaRPr lang="en-US" b="1"/>
          </a:p>
        </p:txBody>
      </p:sp>
      <p:sp>
        <p:nvSpPr>
          <p:cNvPr id="13" name="Text Box 16"/>
          <p:cNvSpPr txBox="1">
            <a:spLocks noChangeArrowheads="1"/>
          </p:cNvSpPr>
          <p:nvPr/>
        </p:nvSpPr>
        <p:spPr bwMode="auto">
          <a:xfrm>
            <a:off x="3700463" y="3700463"/>
            <a:ext cx="381000" cy="396875"/>
          </a:xfrm>
          <a:prstGeom prst="rect">
            <a:avLst/>
          </a:prstGeom>
          <a:noFill/>
          <a:ln w="9525">
            <a:noFill/>
            <a:miter lim="800000"/>
            <a:headEnd/>
            <a:tailEnd/>
          </a:ln>
        </p:spPr>
        <p:txBody>
          <a:bodyPr>
            <a:spAutoFit/>
          </a:bodyPr>
          <a:lstStyle/>
          <a:p>
            <a:pPr>
              <a:spcBef>
                <a:spcPct val="50000"/>
              </a:spcBef>
            </a:pPr>
            <a:r>
              <a:rPr lang="en-US" sz="2000">
                <a:latin typeface="Tahoma" pitchFamily="34" charset="0"/>
              </a:rPr>
              <a: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idx="1"/>
          </p:nvPr>
        </p:nvSpPr>
        <p:spPr/>
        <p:txBody>
          <a:bodyPr/>
          <a:lstStyle/>
          <a:p>
            <a:r>
              <a:rPr lang="en-US" altLang="ko-KR" smtClean="0"/>
              <a:t>Cipher</a:t>
            </a:r>
          </a:p>
          <a:p>
            <a:pPr lvl="1"/>
            <a:r>
              <a:rPr lang="en-US" altLang="ko-KR" smtClean="0"/>
              <a:t>A cryptographic algorithm is called a cipher. It is a mathematical function used for both encryption and decryption</a:t>
            </a:r>
          </a:p>
          <a:p>
            <a:r>
              <a:rPr lang="en-US" altLang="ko-KR" smtClean="0"/>
              <a:t>Key &amp; Key Space</a:t>
            </a:r>
          </a:p>
          <a:p>
            <a:pPr lvl="1"/>
            <a:r>
              <a:rPr lang="en-US" altLang="ko-KR" smtClean="0"/>
              <a:t>The security of modern cryptosystem is based on a Key: which could a be one of any large values. </a:t>
            </a:r>
          </a:p>
          <a:p>
            <a:pPr lvl="1"/>
            <a:r>
              <a:rPr lang="en-US" altLang="ko-KR" smtClean="0"/>
              <a:t>The range of possible key values is called the Key Space</a:t>
            </a:r>
          </a:p>
          <a:p>
            <a:pPr lvl="1"/>
            <a:r>
              <a:rPr lang="en-US" altLang="ko-KR" smtClean="0"/>
              <a:t>Both encryption and decryption depends upon the Key</a:t>
            </a:r>
          </a:p>
          <a:p>
            <a:pPr lvl="1"/>
            <a:r>
              <a:rPr lang="en-US" altLang="ko-KR" smtClean="0"/>
              <a:t>Given a key, every possible plaintext must result in a unique ciphertext—if not – decryption would not be unambiguously possible</a:t>
            </a:r>
            <a:endParaRPr lang="en-US" altLang="ko-KR"/>
          </a:p>
        </p:txBody>
      </p:sp>
      <p:sp>
        <p:nvSpPr>
          <p:cNvPr id="6" name="Title 5"/>
          <p:cNvSpPr>
            <a:spLocks noGrp="1"/>
          </p:cNvSpPr>
          <p:nvPr>
            <p:ph type="title"/>
          </p:nvPr>
        </p:nvSpPr>
        <p:spPr/>
        <p:txBody>
          <a:bodyPr/>
          <a:lstStyle/>
          <a:p>
            <a:r>
              <a:rPr lang="en-US" dirty="0" smtClean="0"/>
              <a:t>Cryptographic Algorithm &amp; Keys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lstStyle/>
          <a:p>
            <a:r>
              <a:rPr lang="en-US" dirty="0" smtClean="0"/>
              <a:t>Attacks</a:t>
            </a:r>
            <a:endParaRPr lang="en-US" dirty="0"/>
          </a:p>
        </p:txBody>
      </p:sp>
      <p:pic>
        <p:nvPicPr>
          <p:cNvPr id="33794" name="Picture 2"/>
          <p:cNvPicPr>
            <a:picLocks noChangeAspect="1" noChangeArrowheads="1"/>
          </p:cNvPicPr>
          <p:nvPr/>
        </p:nvPicPr>
        <p:blipFill>
          <a:blip r:embed="rId2"/>
          <a:srcRect/>
          <a:stretch>
            <a:fillRect/>
          </a:stretch>
        </p:blipFill>
        <p:spPr bwMode="auto">
          <a:xfrm>
            <a:off x="381000" y="1433593"/>
            <a:ext cx="8534400" cy="4063375"/>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C9BA7B45-B4A8-4C39-91AE-C5724E82E244}"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37</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lstStyle/>
          <a:p>
            <a:r>
              <a:rPr lang="en-US" dirty="0" smtClean="0"/>
              <a:t>Brute Force Attack</a:t>
            </a:r>
            <a:endParaRPr lang="en-US" dirty="0"/>
          </a:p>
        </p:txBody>
      </p:sp>
      <p:pic>
        <p:nvPicPr>
          <p:cNvPr id="34818" name="Picture 2"/>
          <p:cNvPicPr>
            <a:picLocks noChangeAspect="1" noChangeArrowheads="1"/>
          </p:cNvPicPr>
          <p:nvPr/>
        </p:nvPicPr>
        <p:blipFill>
          <a:blip r:embed="rId2"/>
          <a:srcRect/>
          <a:stretch>
            <a:fillRect/>
          </a:stretch>
        </p:blipFill>
        <p:spPr bwMode="auto">
          <a:xfrm>
            <a:off x="381000" y="1530457"/>
            <a:ext cx="8564466" cy="3879743"/>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AF98AB85-C283-44EB-B9A0-D245ECC88691}"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38</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idx="1"/>
          </p:nvPr>
        </p:nvSpPr>
        <p:spPr>
          <a:ln>
            <a:solidFill>
              <a:schemeClr val="tx2"/>
            </a:solidFill>
          </a:ln>
        </p:spPr>
        <p:txBody>
          <a:bodyPr/>
          <a:lstStyle/>
          <a:p>
            <a:pPr marL="457200" indent="-457200" defTabSz="762000" eaLnBrk="1" hangingPunct="1">
              <a:buFontTx/>
              <a:buNone/>
              <a:defRPr/>
            </a:pPr>
            <a:r>
              <a:rPr lang="en-US" altLang="ko-KR" sz="2000" b="1" i="1">
                <a:latin typeface="Trebuchet MS" pitchFamily="34" charset="0"/>
                <a:ea typeface="굴림" pitchFamily="50" charset="-127"/>
              </a:rPr>
              <a:t>A </a:t>
            </a:r>
            <a:r>
              <a:rPr lang="en-US" altLang="ko-KR" sz="2000" i="1">
                <a:latin typeface="Trebuchet MS" pitchFamily="34" charset="0"/>
                <a:ea typeface="굴림" pitchFamily="50" charset="-127"/>
              </a:rPr>
              <a:t>cryptosystem</a:t>
            </a:r>
            <a:r>
              <a:rPr lang="en-US" altLang="ko-KR" sz="2000" b="1" i="1">
                <a:latin typeface="Trebuchet MS" pitchFamily="34" charset="0"/>
                <a:ea typeface="굴림" pitchFamily="50" charset="-127"/>
              </a:rPr>
              <a:t> is a five-tuple (</a:t>
            </a:r>
            <a:r>
              <a:rPr lang="en-US" altLang="ko-KR" sz="2000" i="1">
                <a:latin typeface="Trebuchet MS" pitchFamily="34" charset="0"/>
                <a:ea typeface="굴림" pitchFamily="50" charset="-127"/>
              </a:rPr>
              <a:t>P</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C</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K</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E</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D</a:t>
            </a:r>
            <a:r>
              <a:rPr lang="en-US" altLang="ko-KR" sz="2000" b="1" i="1">
                <a:latin typeface="Trebuchet MS" pitchFamily="34" charset="0"/>
                <a:ea typeface="굴림" pitchFamily="50" charset="-127"/>
              </a:rPr>
              <a:t>), where following </a:t>
            </a:r>
          </a:p>
          <a:p>
            <a:pPr marL="457200" indent="-457200" defTabSz="762000" eaLnBrk="1" hangingPunct="1">
              <a:buFontTx/>
              <a:buNone/>
              <a:defRPr/>
            </a:pPr>
            <a:r>
              <a:rPr lang="en-US" altLang="ko-KR" sz="2000" b="1" i="1">
                <a:latin typeface="Trebuchet MS" pitchFamily="34" charset="0"/>
                <a:ea typeface="굴림" pitchFamily="50" charset="-127"/>
              </a:rPr>
              <a:t>conditions are satisfied :</a:t>
            </a:r>
          </a:p>
          <a:p>
            <a:pPr marL="800100" lvl="1" defTabSz="762000" eaLnBrk="1" hangingPunct="1">
              <a:buFontTx/>
              <a:buAutoNum type="arabicPeriod"/>
              <a:defRPr/>
            </a:pPr>
            <a:r>
              <a:rPr lang="en-US" altLang="ko-KR" sz="2000" i="1">
                <a:latin typeface="Trebuchet MS" pitchFamily="34" charset="0"/>
                <a:ea typeface="굴림" pitchFamily="50" charset="-127"/>
              </a:rPr>
              <a:t>  P</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plaintexts</a:t>
            </a:r>
          </a:p>
          <a:p>
            <a:pPr marL="800100" lvl="1" defTabSz="762000" eaLnBrk="1" hangingPunct="1">
              <a:buFontTx/>
              <a:buAutoNum type="arabicPeriod"/>
              <a:defRPr/>
            </a:pPr>
            <a:r>
              <a:rPr lang="en-US" altLang="ko-KR" sz="2000" i="1">
                <a:latin typeface="Trebuchet MS" pitchFamily="34" charset="0"/>
                <a:ea typeface="굴림" pitchFamily="50" charset="-127"/>
              </a:rPr>
              <a:t>  C</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ciphertexts</a:t>
            </a:r>
          </a:p>
          <a:p>
            <a:pPr marL="800100" lvl="1" defTabSz="762000" eaLnBrk="1" hangingPunct="1">
              <a:buFontTx/>
              <a:buAutoNum type="arabicPeriod"/>
              <a:defRPr/>
            </a:pPr>
            <a:r>
              <a:rPr lang="en-US" altLang="ko-KR" sz="2000" i="1">
                <a:latin typeface="Trebuchet MS" pitchFamily="34" charset="0"/>
                <a:ea typeface="굴림" pitchFamily="50" charset="-127"/>
              </a:rPr>
              <a:t>  K</a:t>
            </a:r>
            <a:r>
              <a:rPr lang="en-US" altLang="ko-KR" sz="2000" b="1" i="1">
                <a:latin typeface="Trebuchet MS" pitchFamily="34" charset="0"/>
                <a:ea typeface="굴림" pitchFamily="50" charset="-127"/>
              </a:rPr>
              <a:t>, the </a:t>
            </a:r>
            <a:r>
              <a:rPr lang="en-US" altLang="ko-KR" sz="2000" i="1">
                <a:latin typeface="Trebuchet MS" pitchFamily="34" charset="0"/>
                <a:ea typeface="굴림" pitchFamily="50" charset="-127"/>
              </a:rPr>
              <a:t>keyspace</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keys</a:t>
            </a:r>
          </a:p>
          <a:p>
            <a:pPr marL="800100" lvl="1" defTabSz="762000" eaLnBrk="1" hangingPunct="1">
              <a:buFontTx/>
              <a:buAutoNum type="arabicPeriod"/>
              <a:defRPr/>
            </a:pPr>
            <a:r>
              <a:rPr lang="en-US" altLang="ko-KR" sz="2000" b="1" i="1">
                <a:latin typeface="Trebuchet MS" pitchFamily="34" charset="0"/>
                <a:ea typeface="굴림" pitchFamily="50" charset="-127"/>
              </a:rPr>
              <a:t>  For each K </a:t>
            </a:r>
            <a:r>
              <a:rPr lang="en-US" altLang="ko-KR" sz="2000" b="1" i="1">
                <a:latin typeface="Trebuchet MS" pitchFamily="34" charset="0"/>
                <a:ea typeface="굴림" pitchFamily="50" charset="-127"/>
                <a:sym typeface="Symbol" pitchFamily="18" charset="2"/>
              </a:rPr>
              <a:t></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K</a:t>
            </a:r>
            <a:r>
              <a:rPr lang="en-US" altLang="ko-KR" sz="2000" b="1" i="1">
                <a:latin typeface="Trebuchet MS" pitchFamily="34" charset="0"/>
                <a:ea typeface="굴림" pitchFamily="50" charset="-127"/>
              </a:rPr>
              <a:t>, there is an </a:t>
            </a:r>
            <a:r>
              <a:rPr lang="en-US" altLang="ko-KR" sz="2000" i="1">
                <a:latin typeface="Trebuchet MS" pitchFamily="34" charset="0"/>
                <a:ea typeface="굴림" pitchFamily="50" charset="-127"/>
              </a:rPr>
              <a:t>encryption algorithm</a:t>
            </a:r>
            <a:r>
              <a:rPr lang="en-US" altLang="ko-KR" sz="2000" b="1" i="1">
                <a:latin typeface="Trebuchet MS" pitchFamily="34" charset="0"/>
                <a:ea typeface="굴림" pitchFamily="50" charset="-127"/>
              </a:rPr>
              <a:t> 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rPr>
              <a:t> </a:t>
            </a:r>
            <a:r>
              <a:rPr lang="en-US" altLang="ko-KR" sz="2000" b="1" i="1">
                <a:latin typeface="Trebuchet MS" pitchFamily="34" charset="0"/>
                <a:ea typeface="굴림" pitchFamily="50" charset="-127"/>
                <a:sym typeface="Symbol" pitchFamily="18" charset="2"/>
              </a:rPr>
              <a:t> </a:t>
            </a:r>
            <a:r>
              <a:rPr lang="en-US" altLang="ko-KR" sz="2000" i="1">
                <a:latin typeface="Trebuchet MS" pitchFamily="34" charset="0"/>
                <a:ea typeface="굴림" pitchFamily="50" charset="-127"/>
                <a:sym typeface="Symbol" pitchFamily="18" charset="2"/>
              </a:rPr>
              <a:t>E</a:t>
            </a:r>
            <a:r>
              <a:rPr lang="en-US" altLang="ko-KR" sz="2000" b="1" i="1">
                <a:latin typeface="Trebuchet MS" pitchFamily="34" charset="0"/>
                <a:ea typeface="굴림" pitchFamily="50" charset="-127"/>
                <a:sym typeface="Symbol" pitchFamily="18" charset="2"/>
              </a:rPr>
              <a:t> and a corresponding </a:t>
            </a:r>
            <a:r>
              <a:rPr lang="en-US" altLang="ko-KR" sz="2000" i="1">
                <a:latin typeface="Trebuchet MS" pitchFamily="34" charset="0"/>
                <a:ea typeface="굴림" pitchFamily="50" charset="-127"/>
                <a:sym typeface="Symbol" pitchFamily="18" charset="2"/>
              </a:rPr>
              <a:t>decryption algorithm</a:t>
            </a:r>
            <a:r>
              <a:rPr lang="en-US" altLang="ko-KR" sz="2000" b="1" i="1">
                <a:latin typeface="Trebuchet MS" pitchFamily="34" charset="0"/>
                <a:ea typeface="굴림" pitchFamily="50" charset="-127"/>
                <a:sym typeface="Symbol" pitchFamily="18" charset="2"/>
              </a:rPr>
              <a:t> </a:t>
            </a:r>
            <a:r>
              <a:rPr lang="en-US" altLang="ko-KR" sz="2000" b="1" i="1">
                <a:latin typeface="Trebuchet MS" pitchFamily="34" charset="0"/>
                <a:ea typeface="굴림" pitchFamily="50" charset="-127"/>
              </a:rPr>
              <a:t>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D</a:t>
            </a:r>
            <a:r>
              <a:rPr lang="en-US" altLang="ko-KR" sz="2000" b="1" i="1">
                <a:latin typeface="Trebuchet MS" pitchFamily="34" charset="0"/>
                <a:ea typeface="굴림" pitchFamily="50" charset="-127"/>
                <a:sym typeface="Symbol" pitchFamily="18" charset="2"/>
              </a:rPr>
              <a:t>.   Each </a:t>
            </a:r>
            <a:r>
              <a:rPr lang="en-US" altLang="ko-KR" sz="2000" b="1" i="1">
                <a:latin typeface="Trebuchet MS" pitchFamily="34" charset="0"/>
                <a:ea typeface="굴림" pitchFamily="50" charset="-127"/>
              </a:rPr>
              <a:t>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C</a:t>
            </a:r>
            <a:r>
              <a:rPr lang="en-US" altLang="ko-KR" sz="2000" b="1" i="1">
                <a:latin typeface="Trebuchet MS" pitchFamily="34" charset="0"/>
                <a:ea typeface="굴림" pitchFamily="50" charset="-127"/>
                <a:sym typeface="Symbol" pitchFamily="18" charset="2"/>
              </a:rPr>
              <a:t> and 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C</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 are functions such that      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rPr>
              <a:t>(E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(X)) = X for every plaintext X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a:t>
            </a:r>
          </a:p>
        </p:txBody>
      </p:sp>
      <p:sp>
        <p:nvSpPr>
          <p:cNvPr id="5" name="Title 4"/>
          <p:cNvSpPr>
            <a:spLocks noGrp="1"/>
          </p:cNvSpPr>
          <p:nvPr>
            <p:ph type="title"/>
          </p:nvPr>
        </p:nvSpPr>
        <p:spPr/>
        <p:txBody>
          <a:bodyPr/>
          <a:lstStyle/>
          <a:p>
            <a:r>
              <a:rPr lang="en-US" dirty="0" smtClean="0"/>
              <a:t>Cryptosystem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r>
              <a:rPr lang="en-GB" dirty="0" smtClean="0"/>
              <a:t>The objective of this course is to learn the primitives of cryptography through study of classical and conventional cryptography and their application mechanism along with required mathematical background.  </a:t>
            </a:r>
          </a:p>
          <a:p>
            <a:r>
              <a:rPr lang="en-US" dirty="0" smtClean="0">
                <a:solidFill>
                  <a:srgbClr val="00B0F0"/>
                </a:solidFill>
              </a:rPr>
              <a:t>Learn how crypto primitives work</a:t>
            </a:r>
          </a:p>
          <a:p>
            <a:r>
              <a:rPr lang="en-US" dirty="0" smtClean="0">
                <a:solidFill>
                  <a:srgbClr val="00B0F0"/>
                </a:solidFill>
              </a:rPr>
              <a:t>Learn how to use them correctly and reason about security</a:t>
            </a:r>
          </a:p>
          <a:p>
            <a:pPr lvl="1"/>
            <a:endParaRPr lang="en-US" dirty="0" smtClean="0"/>
          </a:p>
        </p:txBody>
      </p:sp>
      <p:sp>
        <p:nvSpPr>
          <p:cNvPr id="4" name="Date Placeholder 3"/>
          <p:cNvSpPr>
            <a:spLocks noGrp="1"/>
          </p:cNvSpPr>
          <p:nvPr>
            <p:ph type="dt" sz="half" idx="10"/>
          </p:nvPr>
        </p:nvSpPr>
        <p:spPr/>
        <p:txBody>
          <a:bodyPr/>
          <a:lstStyle/>
          <a:p>
            <a:fld id="{781F664E-8834-4EC1-9551-333259EC2545}"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7170" name="Rectangle 2"/>
          <p:cNvSpPr>
            <a:spLocks noGrp="1" noChangeArrowheads="1"/>
          </p:cNvSpPr>
          <p:nvPr>
            <p:ph type="title"/>
          </p:nvPr>
        </p:nvSpPr>
        <p:spPr/>
        <p:txBody>
          <a:bodyPr/>
          <a:lstStyle/>
          <a:p>
            <a:r>
              <a:rPr lang="en-GB" dirty="0" smtClean="0"/>
              <a:t>Course 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ChangeArrowheads="1"/>
          </p:cNvSpPr>
          <p:nvPr/>
        </p:nvSpPr>
        <p:spPr bwMode="auto">
          <a:xfrm>
            <a:off x="609600" y="228600"/>
            <a:ext cx="7742238" cy="790575"/>
          </a:xfrm>
          <a:prstGeom prst="rect">
            <a:avLst/>
          </a:prstGeom>
          <a:noFill/>
          <a:ln w="12700">
            <a:noFill/>
            <a:miter lim="800000"/>
            <a:headEnd/>
            <a:tailEnd/>
          </a:ln>
          <a:effectLst/>
        </p:spPr>
        <p:txBody>
          <a:bodyPr lIns="63500" tIns="25400" rIns="63500" bIns="25400">
            <a:spAutoFit/>
          </a:bodyPr>
          <a:lstStyle/>
          <a:p>
            <a:pPr marL="685800" indent="-685800" algn="ctr" defTabSz="762000">
              <a:lnSpc>
                <a:spcPct val="90000"/>
              </a:lnSpc>
              <a:defRPr/>
            </a:pPr>
            <a:r>
              <a:rPr kumimoji="1" lang="en-US" altLang="ko-KR" sz="5400" b="1" dirty="0">
                <a:solidFill>
                  <a:srgbClr val="FF6600"/>
                </a:solidFill>
                <a:effectLst>
                  <a:outerShdw blurRad="38100" dist="38100" dir="2700000" algn="tl">
                    <a:srgbClr val="C0C0C0"/>
                  </a:outerShdw>
                </a:effectLst>
                <a:latin typeface="Arial" charset="0"/>
                <a:ea typeface="굴림" pitchFamily="50" charset="-127"/>
              </a:rPr>
              <a:t>Cryptosystem </a:t>
            </a:r>
          </a:p>
        </p:txBody>
      </p:sp>
      <p:graphicFrame>
        <p:nvGraphicFramePr>
          <p:cNvPr id="2050" name="Object 2"/>
          <p:cNvGraphicFramePr>
            <a:graphicFrameLocks noChangeAspect="1"/>
          </p:cNvGraphicFramePr>
          <p:nvPr>
            <p:ph/>
          </p:nvPr>
        </p:nvGraphicFramePr>
        <p:xfrm>
          <a:off x="595313" y="103188"/>
          <a:ext cx="7937500" cy="5953125"/>
        </p:xfrm>
        <a:graphic>
          <a:graphicData uri="http://schemas.openxmlformats.org/presentationml/2006/ole">
            <p:oleObj spid="_x0000_s50178" name="Bitmap Image" r:id="rId4" imgW="9752381" imgH="7314286" progId="PBrush">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r>
              <a:rPr lang="en-US" smtClean="0"/>
              <a:t>Plain Text</a:t>
            </a:r>
          </a:p>
          <a:p>
            <a:pPr lvl="1"/>
            <a:r>
              <a:rPr lang="en-US" smtClean="0"/>
              <a:t>The original readable (meaningful) message</a:t>
            </a:r>
          </a:p>
          <a:p>
            <a:r>
              <a:rPr lang="en-US" smtClean="0"/>
              <a:t>Key</a:t>
            </a:r>
          </a:p>
          <a:p>
            <a:pPr lvl="1"/>
            <a:r>
              <a:rPr lang="en-US" smtClean="0"/>
              <a:t>The Secret Code</a:t>
            </a:r>
          </a:p>
          <a:p>
            <a:r>
              <a:rPr lang="en-US" smtClean="0"/>
              <a:t>Cipher Text</a:t>
            </a:r>
          </a:p>
          <a:p>
            <a:pPr lvl="1"/>
            <a:r>
              <a:rPr lang="en-US" smtClean="0"/>
              <a:t>The unreadable(meaningless) text that results from encrypting the plaintext</a:t>
            </a:r>
          </a:p>
          <a:p>
            <a:endParaRPr lang="en-US" smtClean="0"/>
          </a:p>
          <a:p>
            <a:r>
              <a:rPr lang="en-US" smtClean="0"/>
              <a:t>Encryption/Decryption Rule (Cryptographic Algorithms)</a:t>
            </a:r>
          </a:p>
          <a:p>
            <a:r>
              <a:rPr lang="en-US" smtClean="0"/>
              <a:t>Cryptographic Protocol</a:t>
            </a:r>
          </a:p>
          <a:p>
            <a:endParaRPr lang="en-US" dirty="0" smtClean="0"/>
          </a:p>
        </p:txBody>
      </p:sp>
      <p:sp>
        <p:nvSpPr>
          <p:cNvPr id="7" name="Date Placeholder 6"/>
          <p:cNvSpPr>
            <a:spLocks noGrp="1"/>
          </p:cNvSpPr>
          <p:nvPr>
            <p:ph type="dt" sz="half" idx="10"/>
          </p:nvPr>
        </p:nvSpPr>
        <p:spPr/>
        <p:txBody>
          <a:bodyPr/>
          <a:lstStyle/>
          <a:p>
            <a:fld id="{FFFA2841-8CBA-4490-BA77-B12E743E2C6D}"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41</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6386" name="Title 1"/>
          <p:cNvSpPr>
            <a:spLocks noGrp="1"/>
          </p:cNvSpPr>
          <p:nvPr>
            <p:ph type="title"/>
          </p:nvPr>
        </p:nvSpPr>
        <p:spPr/>
        <p:txBody>
          <a:bodyPr/>
          <a:lstStyle/>
          <a:p>
            <a:r>
              <a:rPr lang="en-US" smtClean="0"/>
              <a:t>Cryptosystem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pPr algn="l" eaLnBrk="1" hangingPunct="1"/>
            <a:r>
              <a:rPr lang="en-US" sz="4000" dirty="0" smtClean="0"/>
              <a:t>Building blocks:   </a:t>
            </a:r>
            <a:br>
              <a:rPr lang="en-US" sz="4000" dirty="0" smtClean="0"/>
            </a:br>
            <a:r>
              <a:rPr lang="en-US" sz="4000" dirty="0" smtClean="0"/>
              <a:t>Symmetric Encryption</a:t>
            </a:r>
          </a:p>
        </p:txBody>
      </p:sp>
      <p:sp>
        <p:nvSpPr>
          <p:cNvPr id="31747" name="Rectangle 3"/>
          <p:cNvSpPr>
            <a:spLocks noGrp="1" noChangeArrowheads="1"/>
          </p:cNvSpPr>
          <p:nvPr>
            <p:ph type="body" idx="1"/>
          </p:nvPr>
        </p:nvSpPr>
        <p:spPr>
          <a:xfrm>
            <a:off x="457200" y="1397000"/>
            <a:ext cx="8178800" cy="5257800"/>
          </a:xfrm>
        </p:spPr>
        <p:txBody>
          <a:bodyPr>
            <a:normAutofit/>
          </a:bodyPr>
          <a:lstStyle/>
          <a:p>
            <a:pPr marL="0" indent="0" eaLnBrk="1" hangingPunct="1">
              <a:defRPr/>
            </a:pPr>
            <a:endParaRPr lang="en-US" sz="2000" dirty="0" smtClean="0"/>
          </a:p>
          <a:p>
            <a:pPr marL="0" indent="0" eaLnBrk="1" hangingPunct="1">
              <a:defRPr/>
            </a:pPr>
            <a:endParaRPr lang="en-US" sz="2000" dirty="0" smtClean="0"/>
          </a:p>
          <a:p>
            <a:pPr marL="0" indent="0" eaLnBrk="1" hangingPunct="1">
              <a:defRPr/>
            </a:pPr>
            <a:endParaRPr lang="en-US" sz="2000" dirty="0" smtClean="0"/>
          </a:p>
          <a:p>
            <a:pPr marL="0" indent="0" eaLnBrk="1" hangingPunct="1">
              <a:defRPr/>
            </a:pPr>
            <a:endParaRPr lang="en-US" sz="2000" dirty="0" smtClean="0"/>
          </a:p>
          <a:p>
            <a:pPr marL="0" indent="0" eaLnBrk="1" hangingPunct="1">
              <a:defRPr/>
            </a:pPr>
            <a:endParaRPr lang="en-US" sz="2000" dirty="0" smtClean="0"/>
          </a:p>
          <a:p>
            <a:pPr marL="0" indent="0" eaLnBrk="1" hangingPunct="1">
              <a:defRPr/>
            </a:pPr>
            <a:endParaRPr lang="en-US" sz="2000" dirty="0" smtClean="0"/>
          </a:p>
          <a:p>
            <a:pPr marL="0" indent="0" eaLnBrk="1" hangingPunct="1">
              <a:buNone/>
              <a:defRPr/>
            </a:pPr>
            <a:r>
              <a:rPr lang="en-US" sz="2600" dirty="0" smtClean="0"/>
              <a:t>E, D:  cipher       </a:t>
            </a:r>
            <a:r>
              <a:rPr lang="en-US" sz="2600" dirty="0" smtClean="0">
                <a:solidFill>
                  <a:schemeClr val="tx2"/>
                </a:solidFill>
              </a:rPr>
              <a:t>k:  secret key (e.g. 128 bits)</a:t>
            </a:r>
          </a:p>
          <a:p>
            <a:pPr marL="0" indent="0" eaLnBrk="1" hangingPunct="1">
              <a:buNone/>
              <a:defRPr/>
            </a:pPr>
            <a:r>
              <a:rPr lang="en-US" sz="2600" dirty="0" smtClean="0"/>
              <a:t>m, c:  plaintext,  </a:t>
            </a:r>
            <a:r>
              <a:rPr lang="en-US" sz="2600" dirty="0" err="1" smtClean="0"/>
              <a:t>ciphertext</a:t>
            </a:r>
            <a:endParaRPr lang="en-US" sz="1900" b="0" dirty="0" smtClean="0">
              <a:solidFill>
                <a:schemeClr val="tx2"/>
              </a:solidFill>
            </a:endParaRPr>
          </a:p>
          <a:p>
            <a:pPr marL="0" indent="0" eaLnBrk="1" hangingPunct="1">
              <a:spcBef>
                <a:spcPts val="3000"/>
              </a:spcBef>
              <a:buNone/>
              <a:defRPr/>
            </a:pPr>
            <a:r>
              <a:rPr lang="en-US" sz="2600" dirty="0" smtClean="0"/>
              <a:t>Encryption algorithm is </a:t>
            </a:r>
            <a:r>
              <a:rPr lang="en-US" sz="2600" b="0" dirty="0" smtClean="0">
                <a:solidFill>
                  <a:schemeClr val="accent2"/>
                </a:solidFill>
                <a:effectLst>
                  <a:outerShdw blurRad="38100" dist="38100" dir="2700000" algn="tl">
                    <a:srgbClr val="C0C0C0"/>
                  </a:outerShdw>
                </a:effectLst>
              </a:rPr>
              <a:t>publicly known</a:t>
            </a:r>
          </a:p>
          <a:p>
            <a:pPr lvl="1" eaLnBrk="1" hangingPunct="1">
              <a:spcBef>
                <a:spcPts val="0"/>
              </a:spcBef>
              <a:buFont typeface="Arial" pitchFamily="34" charset="0"/>
              <a:buChar char="•"/>
              <a:defRPr/>
            </a:pPr>
            <a:r>
              <a:rPr lang="en-US" sz="2600" dirty="0" smtClean="0"/>
              <a:t>Never use a proprietary cipher		</a:t>
            </a:r>
            <a:r>
              <a:rPr lang="en-US" sz="3600" dirty="0" smtClean="0"/>
              <a:t>	</a:t>
            </a:r>
          </a:p>
        </p:txBody>
      </p:sp>
      <p:sp>
        <p:nvSpPr>
          <p:cNvPr id="8198" name="Text Box 5"/>
          <p:cNvSpPr txBox="1">
            <a:spLocks noChangeArrowheads="1"/>
          </p:cNvSpPr>
          <p:nvPr/>
        </p:nvSpPr>
        <p:spPr bwMode="auto">
          <a:xfrm>
            <a:off x="1248777" y="1447800"/>
            <a:ext cx="656205"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8199" name="Rectangle 6"/>
          <p:cNvSpPr>
            <a:spLocks noChangeArrowheads="1"/>
          </p:cNvSpPr>
          <p:nvPr/>
        </p:nvSpPr>
        <p:spPr bwMode="auto">
          <a:xfrm>
            <a:off x="1219200" y="1947863"/>
            <a:ext cx="762000" cy="914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8200" name="Line 7"/>
          <p:cNvSpPr>
            <a:spLocks noChangeShapeType="1"/>
          </p:cNvSpPr>
          <p:nvPr/>
        </p:nvSpPr>
        <p:spPr bwMode="auto">
          <a:xfrm>
            <a:off x="304800" y="2405063"/>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201" name="Text Box 8"/>
          <p:cNvSpPr txBox="1">
            <a:spLocks noChangeArrowheads="1"/>
          </p:cNvSpPr>
          <p:nvPr/>
        </p:nvSpPr>
        <p:spPr bwMode="auto">
          <a:xfrm>
            <a:off x="440974" y="1927225"/>
            <a:ext cx="37862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m</a:t>
            </a:r>
            <a:endParaRPr lang="en-US" dirty="0">
              <a:latin typeface="Tahoma" pitchFamily="34" charset="0"/>
            </a:endParaRPr>
          </a:p>
        </p:txBody>
      </p:sp>
      <p:sp>
        <p:nvSpPr>
          <p:cNvPr id="8202" name="Text Box 10"/>
          <p:cNvSpPr txBox="1">
            <a:spLocks noChangeArrowheads="1"/>
          </p:cNvSpPr>
          <p:nvPr/>
        </p:nvSpPr>
        <p:spPr bwMode="auto">
          <a:xfrm>
            <a:off x="2367226" y="1978025"/>
            <a:ext cx="1144864"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a:t>
            </a:r>
            <a:r>
              <a:rPr lang="en-US" dirty="0" err="1" smtClean="0">
                <a:latin typeface="Tahoma" pitchFamily="34" charset="0"/>
              </a:rPr>
              <a:t>m</a:t>
            </a:r>
            <a:r>
              <a:rPr lang="en-US" dirty="0" smtClean="0">
                <a:latin typeface="Tahoma" pitchFamily="34" charset="0"/>
              </a:rPr>
              <a:t>)</a:t>
            </a:r>
            <a:r>
              <a:rPr lang="en-US" dirty="0">
                <a:latin typeface="Tahoma" pitchFamily="34" charset="0"/>
              </a:rPr>
              <a:t>=c</a:t>
            </a:r>
          </a:p>
        </p:txBody>
      </p:sp>
      <p:pic>
        <p:nvPicPr>
          <p:cNvPr id="8203" name="Picture 11" descr="j0089304"/>
          <p:cNvPicPr>
            <a:picLocks noChangeAspect="1" noChangeArrowheads="1"/>
          </p:cNvPicPr>
          <p:nvPr/>
        </p:nvPicPr>
        <p:blipFill>
          <a:blip r:embed="rId2"/>
          <a:srcRect/>
          <a:stretch>
            <a:fillRect/>
          </a:stretch>
        </p:blipFill>
        <p:spPr bwMode="auto">
          <a:xfrm>
            <a:off x="4171952" y="1795465"/>
            <a:ext cx="1223963" cy="1089025"/>
          </a:xfrm>
          <a:prstGeom prst="rect">
            <a:avLst/>
          </a:prstGeom>
          <a:noFill/>
          <a:ln w="9525">
            <a:noFill/>
            <a:miter lim="800000"/>
            <a:headEnd/>
            <a:tailEnd/>
          </a:ln>
        </p:spPr>
      </p:pic>
      <p:sp>
        <p:nvSpPr>
          <p:cNvPr id="8204" name="Text Box 12"/>
          <p:cNvSpPr txBox="1">
            <a:spLocks noChangeArrowheads="1"/>
          </p:cNvSpPr>
          <p:nvPr/>
        </p:nvSpPr>
        <p:spPr bwMode="auto">
          <a:xfrm>
            <a:off x="6571415" y="1470025"/>
            <a:ext cx="575350"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8205" name="Rectangle 13"/>
          <p:cNvSpPr>
            <a:spLocks noChangeArrowheads="1"/>
          </p:cNvSpPr>
          <p:nvPr/>
        </p:nvSpPr>
        <p:spPr bwMode="auto">
          <a:xfrm>
            <a:off x="6445250" y="1970088"/>
            <a:ext cx="762000" cy="914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8206" name="Line 14"/>
          <p:cNvSpPr>
            <a:spLocks noChangeShapeType="1"/>
          </p:cNvSpPr>
          <p:nvPr/>
        </p:nvSpPr>
        <p:spPr bwMode="auto">
          <a:xfrm>
            <a:off x="5715000" y="2427288"/>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8207" name="Text Box 15"/>
          <p:cNvSpPr txBox="1">
            <a:spLocks noChangeArrowheads="1"/>
          </p:cNvSpPr>
          <p:nvPr/>
        </p:nvSpPr>
        <p:spPr bwMode="auto">
          <a:xfrm>
            <a:off x="5933742" y="1947863"/>
            <a:ext cx="290464"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c</a:t>
            </a:r>
            <a:endParaRPr lang="en-US" dirty="0">
              <a:latin typeface="Tahoma" pitchFamily="34" charset="0"/>
            </a:endParaRPr>
          </a:p>
        </p:txBody>
      </p:sp>
      <p:sp>
        <p:nvSpPr>
          <p:cNvPr id="8208" name="Line 16"/>
          <p:cNvSpPr>
            <a:spLocks noChangeShapeType="1"/>
          </p:cNvSpPr>
          <p:nvPr/>
        </p:nvSpPr>
        <p:spPr bwMode="auto">
          <a:xfrm>
            <a:off x="7207250" y="2427288"/>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8209" name="Text Box 17"/>
          <p:cNvSpPr txBox="1">
            <a:spLocks noChangeArrowheads="1"/>
          </p:cNvSpPr>
          <p:nvPr/>
        </p:nvSpPr>
        <p:spPr bwMode="auto">
          <a:xfrm>
            <a:off x="7579750" y="1927225"/>
            <a:ext cx="1172116"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a:t>
            </a:r>
            <a:r>
              <a:rPr lang="en-US" dirty="0" err="1" smtClean="0">
                <a:latin typeface="Tahoma" pitchFamily="34" charset="0"/>
              </a:rPr>
              <a:t>c</a:t>
            </a:r>
            <a:r>
              <a:rPr lang="en-US" dirty="0" smtClean="0">
                <a:latin typeface="Tahoma" pitchFamily="34" charset="0"/>
              </a:rPr>
              <a:t>)</a:t>
            </a:r>
            <a:r>
              <a:rPr lang="en-US" dirty="0">
                <a:latin typeface="Tahoma" pitchFamily="34" charset="0"/>
              </a:rPr>
              <a:t>=m</a:t>
            </a:r>
          </a:p>
        </p:txBody>
      </p:sp>
      <p:cxnSp>
        <p:nvCxnSpPr>
          <p:cNvPr id="8210" name="Straight Arrow Connector 20"/>
          <p:cNvCxnSpPr>
            <a:cxnSpLocks noChangeShapeType="1"/>
            <a:endCxn id="8199" idx="2"/>
          </p:cNvCxnSpPr>
          <p:nvPr/>
        </p:nvCxnSpPr>
        <p:spPr bwMode="auto">
          <a:xfrm rot="5400000" flipH="1" flipV="1">
            <a:off x="1430339" y="3030539"/>
            <a:ext cx="339725" cy="3175"/>
          </a:xfrm>
          <a:prstGeom prst="straightConnector1">
            <a:avLst/>
          </a:prstGeom>
          <a:noFill/>
          <a:ln w="9525" algn="ctr">
            <a:solidFill>
              <a:schemeClr val="tx1"/>
            </a:solidFill>
            <a:round/>
            <a:headEnd/>
            <a:tailEnd type="arrow" w="med" len="med"/>
          </a:ln>
        </p:spPr>
      </p:cxnSp>
      <p:cxnSp>
        <p:nvCxnSpPr>
          <p:cNvPr id="8211" name="Straight Arrow Connector 21"/>
          <p:cNvCxnSpPr>
            <a:cxnSpLocks noChangeShapeType="1"/>
          </p:cNvCxnSpPr>
          <p:nvPr/>
        </p:nvCxnSpPr>
        <p:spPr bwMode="auto">
          <a:xfrm rot="5400000" flipH="1" flipV="1">
            <a:off x="6689725" y="3063875"/>
            <a:ext cx="338139" cy="1588"/>
          </a:xfrm>
          <a:prstGeom prst="straightConnector1">
            <a:avLst/>
          </a:prstGeom>
          <a:noFill/>
          <a:ln w="9525" algn="ctr">
            <a:solidFill>
              <a:schemeClr val="tx1"/>
            </a:solidFill>
            <a:round/>
            <a:headEnd/>
            <a:tailEnd type="arrow" w="med" len="med"/>
          </a:ln>
        </p:spPr>
      </p:cxnSp>
      <p:sp>
        <p:nvSpPr>
          <p:cNvPr id="23" name="TextBox 22"/>
          <p:cNvSpPr txBox="1"/>
          <p:nvPr/>
        </p:nvSpPr>
        <p:spPr>
          <a:xfrm>
            <a:off x="1414464" y="3124201"/>
            <a:ext cx="296876" cy="369332"/>
          </a:xfrm>
          <a:prstGeom prst="rect">
            <a:avLst/>
          </a:prstGeom>
          <a:noFill/>
        </p:spPr>
        <p:txBody>
          <a:bodyPr wrap="none">
            <a:spAutoFit/>
          </a:bodyPr>
          <a:lstStyle/>
          <a:p>
            <a:pPr>
              <a:defRPr/>
            </a:pPr>
            <a:r>
              <a:rPr lang="en-US" dirty="0">
                <a:latin typeface="+mn-lt"/>
              </a:rPr>
              <a:t>k</a:t>
            </a:r>
          </a:p>
        </p:txBody>
      </p:sp>
      <p:sp>
        <p:nvSpPr>
          <p:cNvPr id="24" name="TextBox 23"/>
          <p:cNvSpPr txBox="1"/>
          <p:nvPr/>
        </p:nvSpPr>
        <p:spPr>
          <a:xfrm>
            <a:off x="6672263" y="3119437"/>
            <a:ext cx="296876" cy="369332"/>
          </a:xfrm>
          <a:prstGeom prst="rect">
            <a:avLst/>
          </a:prstGeom>
          <a:noFill/>
        </p:spPr>
        <p:txBody>
          <a:bodyPr wrap="none">
            <a:spAutoFit/>
          </a:bodyPr>
          <a:lstStyle/>
          <a:p>
            <a:pPr>
              <a:defRPr/>
            </a:pPr>
            <a:r>
              <a:rPr lang="en-US" dirty="0">
                <a:latin typeface="+mn-lt"/>
              </a:rPr>
              <a:t>k</a:t>
            </a:r>
          </a:p>
        </p:txBody>
      </p:sp>
      <p:cxnSp>
        <p:nvCxnSpPr>
          <p:cNvPr id="8214" name="Straight Arrow Connector 27"/>
          <p:cNvCxnSpPr>
            <a:cxnSpLocks noChangeShapeType="1"/>
          </p:cNvCxnSpPr>
          <p:nvPr/>
        </p:nvCxnSpPr>
        <p:spPr bwMode="auto">
          <a:xfrm>
            <a:off x="1981200" y="2438401"/>
            <a:ext cx="2057400" cy="1588"/>
          </a:xfrm>
          <a:prstGeom prst="straightConnector1">
            <a:avLst/>
          </a:prstGeom>
          <a:noFill/>
          <a:ln w="9525" algn="ctr">
            <a:solidFill>
              <a:schemeClr val="tx1"/>
            </a:solidFill>
            <a:round/>
            <a:headEnd/>
            <a:tailEnd type="arrow" w="med" len="med"/>
          </a:ln>
        </p:spPr>
      </p:cxnSp>
    </p:spTree>
    <p:extLst>
      <p:ext uri="{BB962C8B-B14F-4D97-AF65-F5344CB8AC3E}">
        <p14:creationId xmlns="" xmlns:p14="http://schemas.microsoft.com/office/powerpoint/2010/main" val="2043874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normAutofit fontScale="90000"/>
          </a:bodyPr>
          <a:lstStyle/>
          <a:p>
            <a:r>
              <a:rPr lang="en-US" dirty="0" smtClean="0"/>
              <a:t>Simplified Model of Symmetric Encryption</a:t>
            </a:r>
            <a:endParaRPr lang="en-US" dirty="0"/>
          </a:p>
        </p:txBody>
      </p:sp>
      <p:pic>
        <p:nvPicPr>
          <p:cNvPr id="30722" name="Picture 2"/>
          <p:cNvPicPr>
            <a:picLocks noChangeAspect="1" noChangeArrowheads="1"/>
          </p:cNvPicPr>
          <p:nvPr/>
        </p:nvPicPr>
        <p:blipFill>
          <a:blip r:embed="rId2"/>
          <a:srcRect/>
          <a:stretch>
            <a:fillRect/>
          </a:stretch>
        </p:blipFill>
        <p:spPr bwMode="auto">
          <a:xfrm>
            <a:off x="381000" y="1890996"/>
            <a:ext cx="8501977" cy="3671604"/>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0265BE34-3650-4BB1-AAFF-5F00070FC8ED}"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43</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lstStyle/>
          <a:p>
            <a:r>
              <a:rPr lang="en-US" dirty="0" smtClean="0"/>
              <a:t>Requirements &amp; Assumptions</a:t>
            </a:r>
            <a:endParaRPr lang="en-US" dirty="0"/>
          </a:p>
        </p:txBody>
      </p:sp>
      <p:pic>
        <p:nvPicPr>
          <p:cNvPr id="31746" name="Picture 2"/>
          <p:cNvPicPr>
            <a:picLocks noChangeAspect="1" noChangeArrowheads="1"/>
          </p:cNvPicPr>
          <p:nvPr/>
        </p:nvPicPr>
        <p:blipFill>
          <a:blip r:embed="rId2"/>
          <a:srcRect/>
          <a:stretch>
            <a:fillRect/>
          </a:stretch>
        </p:blipFill>
        <p:spPr bwMode="auto">
          <a:xfrm>
            <a:off x="381000" y="1905000"/>
            <a:ext cx="8582025" cy="3459216"/>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80A73BCA-CA05-4CFA-8E96-D7EDCAC6D23B}"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44</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Title 5"/>
          <p:cNvSpPr>
            <a:spLocks noGrp="1"/>
          </p:cNvSpPr>
          <p:nvPr>
            <p:ph type="title"/>
          </p:nvPr>
        </p:nvSpPr>
        <p:spPr/>
        <p:txBody>
          <a:bodyPr>
            <a:normAutofit fontScale="90000"/>
          </a:bodyPr>
          <a:lstStyle/>
          <a:p>
            <a:r>
              <a:rPr lang="en-US" dirty="0" smtClean="0"/>
              <a:t>Model of Symmetric Crypto System</a:t>
            </a:r>
            <a:endParaRPr lang="en-US" dirty="0"/>
          </a:p>
        </p:txBody>
      </p:sp>
      <p:pic>
        <p:nvPicPr>
          <p:cNvPr id="32770" name="Picture 2"/>
          <p:cNvPicPr>
            <a:picLocks noChangeAspect="1" noChangeArrowheads="1"/>
          </p:cNvPicPr>
          <p:nvPr/>
        </p:nvPicPr>
        <p:blipFill>
          <a:blip r:embed="rId2"/>
          <a:srcRect/>
          <a:stretch>
            <a:fillRect/>
          </a:stretch>
        </p:blipFill>
        <p:spPr bwMode="auto">
          <a:xfrm>
            <a:off x="990600" y="1295400"/>
            <a:ext cx="6705600" cy="5205118"/>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3D84F243-2806-4F05-8AF2-72BA72A0B631}"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45</a:t>
            </a:fld>
            <a:endParaRPr lang="en-US"/>
          </a:p>
        </p:txBody>
      </p:sp>
      <p:sp>
        <p:nvSpPr>
          <p:cNvPr id="10" name="Footer Placeholder 9"/>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400"/>
            <a:ext cx="8229600" cy="1143000"/>
          </a:xfrm>
        </p:spPr>
        <p:txBody>
          <a:bodyPr/>
          <a:lstStyle/>
          <a:p>
            <a:pPr algn="l"/>
            <a:r>
              <a:rPr lang="en-US" dirty="0" smtClean="0"/>
              <a:t>Crypto core</a:t>
            </a:r>
            <a:endParaRPr lang="en-US" dirty="0"/>
          </a:p>
        </p:txBody>
      </p:sp>
      <p:sp>
        <p:nvSpPr>
          <p:cNvPr id="3" name="Content Placeholder 2"/>
          <p:cNvSpPr>
            <a:spLocks noGrp="1"/>
          </p:cNvSpPr>
          <p:nvPr>
            <p:ph idx="1"/>
          </p:nvPr>
        </p:nvSpPr>
        <p:spPr>
          <a:xfrm>
            <a:off x="228600" y="1625600"/>
            <a:ext cx="8915400" cy="4140200"/>
          </a:xfrm>
        </p:spPr>
        <p:txBody>
          <a:bodyPr/>
          <a:lstStyle/>
          <a:p>
            <a:pPr marL="0" indent="0">
              <a:buNone/>
            </a:pPr>
            <a:r>
              <a:rPr lang="en-US" dirty="0" smtClean="0"/>
              <a:t>Secret key establishment: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Secure communication:</a:t>
            </a:r>
            <a:endParaRPr lang="en-US" dirty="0"/>
          </a:p>
        </p:txBody>
      </p:sp>
      <p:cxnSp>
        <p:nvCxnSpPr>
          <p:cNvPr id="9" name="Straight Arrow Connector 8"/>
          <p:cNvCxnSpPr/>
          <p:nvPr/>
        </p:nvCxnSpPr>
        <p:spPr>
          <a:xfrm flipH="1">
            <a:off x="5562600" y="22098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562600" y="19050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638800" y="25146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14"/>
          <p:cNvGrpSpPr/>
          <p:nvPr/>
        </p:nvGrpSpPr>
        <p:grpSpPr>
          <a:xfrm>
            <a:off x="5181600" y="2717802"/>
            <a:ext cx="1524000" cy="674131"/>
            <a:chOff x="5181600" y="2038351"/>
            <a:chExt cx="1524000" cy="505598"/>
          </a:xfrm>
        </p:grpSpPr>
        <p:sp>
          <p:nvSpPr>
            <p:cNvPr id="12" name="TextBox 11"/>
            <p:cNvSpPr txBox="1"/>
            <p:nvPr/>
          </p:nvSpPr>
          <p:spPr>
            <a:xfrm>
              <a:off x="5181600" y="2266950"/>
              <a:ext cx="1267014" cy="276999"/>
            </a:xfrm>
            <a:prstGeom prst="rect">
              <a:avLst/>
            </a:prstGeom>
            <a:noFill/>
            <a:ln w="38100" cmpd="sng">
              <a:solidFill>
                <a:srgbClr val="FF0000"/>
              </a:solidFill>
            </a:ln>
          </p:spPr>
          <p:txBody>
            <a:bodyPr wrap="none" rtlCol="0">
              <a:spAutoFit/>
            </a:bodyPr>
            <a:lstStyle/>
            <a:p>
              <a:r>
                <a:rPr lang="en-US" dirty="0"/>
                <a:t>a</a:t>
              </a:r>
              <a:r>
                <a:rPr lang="en-US" dirty="0" smtClean="0"/>
                <a:t>ttacker???</a:t>
              </a:r>
              <a:endParaRPr lang="en-US" dirty="0"/>
            </a:p>
          </p:txBody>
        </p:sp>
        <p:cxnSp>
          <p:nvCxnSpPr>
            <p:cNvPr id="14" name="Elbow Connector 13"/>
            <p:cNvCxnSpPr>
              <a:stCxn id="12" idx="3"/>
            </p:cNvCxnSpPr>
            <p:nvPr/>
          </p:nvCxnSpPr>
          <p:spPr>
            <a:xfrm flipV="1">
              <a:off x="6448614" y="2038351"/>
              <a:ext cx="256986" cy="367100"/>
            </a:xfrm>
            <a:prstGeom prst="bentConnector2">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6" name="Picture 15"/>
          <p:cNvPicPr>
            <a:picLocks noChangeAspect="1"/>
          </p:cNvPicPr>
          <p:nvPr/>
        </p:nvPicPr>
        <p:blipFill>
          <a:blip r:embed="rId2"/>
          <a:stretch>
            <a:fillRect/>
          </a:stretch>
        </p:blipFill>
        <p:spPr>
          <a:xfrm flipH="1">
            <a:off x="7391400" y="4358958"/>
            <a:ext cx="1295400" cy="1744647"/>
          </a:xfrm>
          <a:prstGeom prst="rect">
            <a:avLst/>
          </a:prstGeom>
        </p:spPr>
      </p:pic>
      <p:pic>
        <p:nvPicPr>
          <p:cNvPr id="17" name="Picture 16"/>
          <p:cNvPicPr>
            <a:picLocks noChangeAspect="1"/>
          </p:cNvPicPr>
          <p:nvPr/>
        </p:nvPicPr>
        <p:blipFill>
          <a:blip r:embed="rId3"/>
          <a:stretch>
            <a:fillRect/>
          </a:stretch>
        </p:blipFill>
        <p:spPr>
          <a:xfrm flipH="1">
            <a:off x="3886201" y="4562157"/>
            <a:ext cx="1076739" cy="1320800"/>
          </a:xfrm>
          <a:prstGeom prst="rect">
            <a:avLst/>
          </a:prstGeom>
        </p:spPr>
      </p:pic>
      <p:sp>
        <p:nvSpPr>
          <p:cNvPr id="25" name="TextBox 24"/>
          <p:cNvSpPr txBox="1"/>
          <p:nvPr/>
        </p:nvSpPr>
        <p:spPr>
          <a:xfrm>
            <a:off x="4322470" y="4546601"/>
            <a:ext cx="333746" cy="461665"/>
          </a:xfrm>
          <a:prstGeom prst="rect">
            <a:avLst/>
          </a:prstGeom>
          <a:noFill/>
        </p:spPr>
        <p:txBody>
          <a:bodyPr wrap="none" rtlCol="0">
            <a:spAutoFit/>
          </a:bodyPr>
          <a:lstStyle/>
          <a:p>
            <a:r>
              <a:rPr lang="en-US" sz="2400" dirty="0" smtClean="0"/>
              <a:t>k</a:t>
            </a:r>
            <a:endParaRPr lang="en-US" sz="2400" dirty="0"/>
          </a:p>
        </p:txBody>
      </p:sp>
      <p:sp>
        <p:nvSpPr>
          <p:cNvPr id="26" name="TextBox 25"/>
          <p:cNvSpPr txBox="1"/>
          <p:nvPr/>
        </p:nvSpPr>
        <p:spPr>
          <a:xfrm>
            <a:off x="8153400" y="4749801"/>
            <a:ext cx="333746" cy="461665"/>
          </a:xfrm>
          <a:prstGeom prst="rect">
            <a:avLst/>
          </a:prstGeom>
          <a:noFill/>
        </p:spPr>
        <p:txBody>
          <a:bodyPr wrap="none" rtlCol="0">
            <a:spAutoFit/>
          </a:bodyPr>
          <a:lstStyle/>
          <a:p>
            <a:r>
              <a:rPr lang="en-US" sz="2400" dirty="0" smtClean="0"/>
              <a:t>k</a:t>
            </a:r>
            <a:endParaRPr lang="en-US" sz="2400" dirty="0"/>
          </a:p>
        </p:txBody>
      </p:sp>
      <p:grpSp>
        <p:nvGrpSpPr>
          <p:cNvPr id="7" name="Group 7"/>
          <p:cNvGrpSpPr/>
          <p:nvPr/>
        </p:nvGrpSpPr>
        <p:grpSpPr>
          <a:xfrm>
            <a:off x="4876801" y="4445001"/>
            <a:ext cx="2826415" cy="2010488"/>
            <a:chOff x="4876800" y="3333751"/>
            <a:chExt cx="2826415" cy="1507866"/>
          </a:xfrm>
        </p:grpSpPr>
        <p:cxnSp>
          <p:nvCxnSpPr>
            <p:cNvPr id="18" name="Straight Arrow Connector 17"/>
            <p:cNvCxnSpPr/>
            <p:nvPr/>
          </p:nvCxnSpPr>
          <p:spPr>
            <a:xfrm flipH="1">
              <a:off x="5410200" y="41719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410200" y="3726418"/>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76800" y="4564618"/>
              <a:ext cx="2826415" cy="276999"/>
            </a:xfrm>
            <a:prstGeom prst="rect">
              <a:avLst/>
            </a:prstGeom>
            <a:noFill/>
            <a:ln w="38100" cmpd="sng">
              <a:solidFill>
                <a:srgbClr val="FF0000"/>
              </a:solidFill>
            </a:ln>
          </p:spPr>
          <p:txBody>
            <a:bodyPr wrap="none" rtlCol="0">
              <a:spAutoFit/>
            </a:bodyPr>
            <a:lstStyle/>
            <a:p>
              <a:r>
                <a:rPr lang="en-US" dirty="0"/>
                <a:t>c</a:t>
              </a:r>
              <a:r>
                <a:rPr lang="en-US" dirty="0" smtClean="0"/>
                <a:t>onfidentiality and integrity</a:t>
              </a:r>
              <a:endParaRPr lang="en-US" dirty="0"/>
            </a:p>
          </p:txBody>
        </p:sp>
        <p:sp>
          <p:nvSpPr>
            <p:cNvPr id="27" name="TextBox 26"/>
            <p:cNvSpPr txBox="1"/>
            <p:nvPr/>
          </p:nvSpPr>
          <p:spPr>
            <a:xfrm>
              <a:off x="5867400" y="3333751"/>
              <a:ext cx="838200" cy="346249"/>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smtClean="0"/>
                <a:t>m</a:t>
              </a:r>
              <a:r>
                <a:rPr lang="en-US" sz="2400" baseline="-25000" dirty="0" smtClean="0"/>
                <a:t>1</a:t>
              </a:r>
              <a:endParaRPr lang="en-US" sz="2400" baseline="-25000" dirty="0"/>
            </a:p>
          </p:txBody>
        </p:sp>
        <p:sp>
          <p:nvSpPr>
            <p:cNvPr id="29" name="TextBox 28"/>
            <p:cNvSpPr txBox="1"/>
            <p:nvPr/>
          </p:nvSpPr>
          <p:spPr>
            <a:xfrm>
              <a:off x="5867400" y="3938886"/>
              <a:ext cx="838200" cy="346249"/>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smtClean="0"/>
                <a:t>m</a:t>
              </a:r>
              <a:r>
                <a:rPr lang="en-US" sz="2400" baseline="-25000" dirty="0"/>
                <a:t>2</a:t>
              </a:r>
            </a:p>
          </p:txBody>
        </p:sp>
      </p:grpSp>
      <p:grpSp>
        <p:nvGrpSpPr>
          <p:cNvPr id="8" name="Group 5"/>
          <p:cNvGrpSpPr/>
          <p:nvPr/>
        </p:nvGrpSpPr>
        <p:grpSpPr>
          <a:xfrm>
            <a:off x="4038601" y="1498600"/>
            <a:ext cx="1076739" cy="1320800"/>
            <a:chOff x="4038600" y="1123950"/>
            <a:chExt cx="1076739" cy="990600"/>
          </a:xfrm>
        </p:grpSpPr>
        <p:pic>
          <p:nvPicPr>
            <p:cNvPr id="5" name="Picture 4"/>
            <p:cNvPicPr>
              <a:picLocks noChangeAspect="1"/>
            </p:cNvPicPr>
            <p:nvPr/>
          </p:nvPicPr>
          <p:blipFill>
            <a:blip r:embed="rId3"/>
            <a:stretch>
              <a:fillRect/>
            </a:stretch>
          </p:blipFill>
          <p:spPr>
            <a:xfrm flipH="1">
              <a:off x="4038600" y="1123950"/>
              <a:ext cx="1076739" cy="990600"/>
            </a:xfrm>
            <a:prstGeom prst="rect">
              <a:avLst/>
            </a:prstGeom>
          </p:spPr>
        </p:pic>
        <p:sp>
          <p:nvSpPr>
            <p:cNvPr id="33" name="TextBox 32"/>
            <p:cNvSpPr txBox="1"/>
            <p:nvPr/>
          </p:nvSpPr>
          <p:spPr>
            <a:xfrm>
              <a:off x="4343400" y="1200150"/>
              <a:ext cx="652743" cy="276999"/>
            </a:xfrm>
            <a:prstGeom prst="rect">
              <a:avLst/>
            </a:prstGeom>
            <a:noFill/>
          </p:spPr>
          <p:txBody>
            <a:bodyPr wrap="none" rtlCol="0">
              <a:spAutoFit/>
            </a:bodyPr>
            <a:lstStyle/>
            <a:p>
              <a:r>
                <a:rPr lang="en-US" dirty="0" smtClean="0"/>
                <a:t>Alice</a:t>
              </a:r>
              <a:endParaRPr lang="en-US" dirty="0"/>
            </a:p>
          </p:txBody>
        </p:sp>
      </p:grpSp>
      <p:grpSp>
        <p:nvGrpSpPr>
          <p:cNvPr id="15" name="Group 6"/>
          <p:cNvGrpSpPr/>
          <p:nvPr/>
        </p:nvGrpSpPr>
        <p:grpSpPr>
          <a:xfrm>
            <a:off x="7543800" y="1295401"/>
            <a:ext cx="1295400" cy="1744647"/>
            <a:chOff x="7543800" y="971550"/>
            <a:chExt cx="1295400" cy="1308485"/>
          </a:xfrm>
        </p:grpSpPr>
        <p:pic>
          <p:nvPicPr>
            <p:cNvPr id="4" name="Picture 3"/>
            <p:cNvPicPr>
              <a:picLocks noChangeAspect="1"/>
            </p:cNvPicPr>
            <p:nvPr/>
          </p:nvPicPr>
          <p:blipFill>
            <a:blip r:embed="rId2"/>
            <a:stretch>
              <a:fillRect/>
            </a:stretch>
          </p:blipFill>
          <p:spPr>
            <a:xfrm flipH="1">
              <a:off x="7543800" y="971550"/>
              <a:ext cx="1295400" cy="1308485"/>
            </a:xfrm>
            <a:prstGeom prst="rect">
              <a:avLst/>
            </a:prstGeom>
          </p:spPr>
        </p:pic>
        <p:sp>
          <p:nvSpPr>
            <p:cNvPr id="34" name="TextBox 33"/>
            <p:cNvSpPr txBox="1"/>
            <p:nvPr/>
          </p:nvSpPr>
          <p:spPr>
            <a:xfrm>
              <a:off x="8133569" y="1352550"/>
              <a:ext cx="567784" cy="276999"/>
            </a:xfrm>
            <a:prstGeom prst="rect">
              <a:avLst/>
            </a:prstGeom>
            <a:noFill/>
          </p:spPr>
          <p:txBody>
            <a:bodyPr wrap="none" rtlCol="0">
              <a:spAutoFit/>
            </a:bodyPr>
            <a:lstStyle/>
            <a:p>
              <a:r>
                <a:rPr lang="en-US" dirty="0" smtClean="0"/>
                <a:t>Bob</a:t>
              </a:r>
              <a:endParaRPr lang="en-US" dirty="0"/>
            </a:p>
          </p:txBody>
        </p:sp>
      </p:grpSp>
      <p:sp>
        <p:nvSpPr>
          <p:cNvPr id="31" name="Cloud Callout 30"/>
          <p:cNvSpPr/>
          <p:nvPr/>
        </p:nvSpPr>
        <p:spPr>
          <a:xfrm>
            <a:off x="7543800" y="177800"/>
            <a:ext cx="1600200" cy="11176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Talking to Alice</a:t>
            </a:r>
            <a:endParaRPr lang="en-US" dirty="0"/>
          </a:p>
        </p:txBody>
      </p:sp>
      <p:sp>
        <p:nvSpPr>
          <p:cNvPr id="32" name="Cloud Callout 31"/>
          <p:cNvSpPr/>
          <p:nvPr/>
        </p:nvSpPr>
        <p:spPr>
          <a:xfrm>
            <a:off x="3657600" y="279400"/>
            <a:ext cx="1600200" cy="1117600"/>
          </a:xfrm>
          <a:prstGeom prst="cloudCallout">
            <a:avLst>
              <a:gd name="adj1" fmla="val 18056"/>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Talking to Bob</a:t>
            </a:r>
            <a:endParaRPr lang="en-US" dirty="0"/>
          </a:p>
        </p:txBody>
      </p:sp>
    </p:spTree>
    <p:extLst>
      <p:ext uri="{BB962C8B-B14F-4D97-AF65-F5344CB8AC3E}">
        <p14:creationId xmlns="" xmlns:p14="http://schemas.microsoft.com/office/powerpoint/2010/main" val="120501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1447800" y="2185988"/>
            <a:ext cx="6172200" cy="1184275"/>
          </a:xfrm>
          <a:prstGeom prst="rect">
            <a:avLst/>
          </a:prstGeom>
          <a:noFill/>
          <a:ln w="12700">
            <a:noFill/>
            <a:miter lim="800000"/>
            <a:headEnd/>
            <a:tailEnd/>
          </a:ln>
        </p:spPr>
        <p:txBody>
          <a:bodyPr lIns="63500" tIns="25400" rIns="63500" bIns="25400">
            <a:spAutoFit/>
          </a:bodyPr>
          <a:lstStyle/>
          <a:p>
            <a:pPr algn="ctr" defTabSz="762000">
              <a:lnSpc>
                <a:spcPct val="90000"/>
              </a:lnSpc>
              <a:spcBef>
                <a:spcPct val="50000"/>
              </a:spcBef>
              <a:defRPr/>
            </a:pPr>
            <a:r>
              <a:rPr kumimoji="1" lang="en-US" altLang="ko-KR" sz="3200" b="1" u="sng" dirty="0" err="1">
                <a:solidFill>
                  <a:srgbClr val="92D050"/>
                </a:solidFill>
                <a:ea typeface="굴림" pitchFamily="50" charset="-127"/>
              </a:rPr>
              <a:t>Kerchhoff’s</a:t>
            </a:r>
            <a:r>
              <a:rPr kumimoji="1" lang="en-US" altLang="ko-KR" sz="3200" b="1" u="sng" dirty="0">
                <a:solidFill>
                  <a:srgbClr val="92D050"/>
                </a:solidFill>
                <a:ea typeface="굴림" pitchFamily="50" charset="-127"/>
              </a:rPr>
              <a:t> Principle</a:t>
            </a:r>
          </a:p>
          <a:p>
            <a:pPr algn="ctr" defTabSz="762000">
              <a:lnSpc>
                <a:spcPct val="90000"/>
              </a:lnSpc>
              <a:spcBef>
                <a:spcPct val="50000"/>
              </a:spcBef>
              <a:defRPr/>
            </a:pPr>
            <a:endParaRPr kumimoji="1" lang="en-US" altLang="ko-KR" sz="3200" b="1" dirty="0">
              <a:solidFill>
                <a:schemeClr val="accent6">
                  <a:lumMod val="75000"/>
                </a:schemeClr>
              </a:solidFill>
              <a:ea typeface="굴림" pitchFamily="50" charset="-127"/>
            </a:endParaRPr>
          </a:p>
        </p:txBody>
      </p:sp>
      <p:sp>
        <p:nvSpPr>
          <p:cNvPr id="19459" name="Text Box 7"/>
          <p:cNvSpPr txBox="1">
            <a:spLocks noChangeArrowheads="1"/>
          </p:cNvSpPr>
          <p:nvPr/>
        </p:nvSpPr>
        <p:spPr bwMode="auto">
          <a:xfrm>
            <a:off x="1143000" y="2819400"/>
            <a:ext cx="6894513" cy="1089025"/>
          </a:xfrm>
          <a:prstGeom prst="rect">
            <a:avLst/>
          </a:prstGeom>
          <a:noFill/>
          <a:ln w="9525">
            <a:solidFill>
              <a:schemeClr val="tx1"/>
            </a:solidFill>
            <a:miter lim="800000"/>
            <a:headEnd/>
            <a:tailEnd/>
          </a:ln>
        </p:spPr>
        <p:txBody>
          <a:bodyPr>
            <a:spAutoFit/>
          </a:bodyPr>
          <a:lstStyle/>
          <a:p>
            <a:pPr algn="just">
              <a:lnSpc>
                <a:spcPct val="90000"/>
              </a:lnSpc>
              <a:spcBef>
                <a:spcPct val="50000"/>
              </a:spcBef>
            </a:pPr>
            <a:r>
              <a:rPr kumimoji="1" lang="en-US" altLang="ko-KR" sz="2400">
                <a:latin typeface="Franklin Gothic Medium" pitchFamily="34" charset="0"/>
                <a:ea typeface="Gulim" pitchFamily="34" charset="-127"/>
              </a:rPr>
              <a:t>“Encryption algorithms being used should be assumed to be publicly known and the security of the algorithm should reside only in the key chosen”</a:t>
            </a:r>
          </a:p>
        </p:txBody>
      </p:sp>
      <p:sp>
        <p:nvSpPr>
          <p:cNvPr id="7" name="Date Placeholder 6"/>
          <p:cNvSpPr>
            <a:spLocks noGrp="1"/>
          </p:cNvSpPr>
          <p:nvPr>
            <p:ph type="dt" sz="half" idx="10"/>
          </p:nvPr>
        </p:nvSpPr>
        <p:spPr/>
        <p:txBody>
          <a:bodyPr/>
          <a:lstStyle/>
          <a:p>
            <a:fld id="{A12B0D9D-B7AA-43D0-BBE8-7167F5F2480A}" type="datetime1">
              <a:rPr lang="en-US" smtClean="0"/>
              <a:pPr/>
              <a:t>9/20/2012</a:t>
            </a:fld>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47</a:t>
            </a:fld>
            <a:endParaRPr lang="en-US"/>
          </a:p>
        </p:txBody>
      </p:sp>
      <p:sp>
        <p:nvSpPr>
          <p:cNvPr id="9" name="Footer Placeholder 8"/>
          <p:cNvSpPr>
            <a:spLocks noGrp="1"/>
          </p:cNvSpPr>
          <p:nvPr>
            <p:ph type="ftr" sz="quarter" idx="11"/>
          </p:nvPr>
        </p:nvSpPr>
        <p:spPr/>
        <p:txBody>
          <a:bodyPr/>
          <a:lstStyle/>
          <a:p>
            <a:r>
              <a:rPr lang="en-US" smtClean="0"/>
              <a:t>© Lectures by Ashraf Masood - - Applied Cryptography – MSIS 10 (MCS-NUST)</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But crypto can do much more</a:t>
            </a:r>
            <a:endParaRPr lang="en-US" dirty="0"/>
          </a:p>
        </p:txBody>
      </p:sp>
      <p:sp>
        <p:nvSpPr>
          <p:cNvPr id="3" name="Content Placeholder 2"/>
          <p:cNvSpPr>
            <a:spLocks noGrp="1"/>
          </p:cNvSpPr>
          <p:nvPr>
            <p:ph idx="1"/>
          </p:nvPr>
        </p:nvSpPr>
        <p:spPr>
          <a:xfrm>
            <a:off x="152400" y="1295400"/>
            <a:ext cx="8229600" cy="5461000"/>
          </a:xfrm>
        </p:spPr>
        <p:txBody>
          <a:bodyPr/>
          <a:lstStyle/>
          <a:p>
            <a:r>
              <a:rPr lang="en-US" dirty="0" smtClean="0"/>
              <a:t>Digital signatures</a:t>
            </a:r>
          </a:p>
          <a:p>
            <a:endParaRPr lang="en-US" dirty="0"/>
          </a:p>
          <a:p>
            <a:endParaRPr lang="en-US" dirty="0" smtClean="0"/>
          </a:p>
          <a:p>
            <a:r>
              <a:rPr lang="en-US" dirty="0" smtClean="0"/>
              <a:t>Anonymous communication</a:t>
            </a:r>
            <a:endParaRPr lang="en-US" dirty="0"/>
          </a:p>
        </p:txBody>
      </p:sp>
      <p:grpSp>
        <p:nvGrpSpPr>
          <p:cNvPr id="7" name="Group 6"/>
          <p:cNvGrpSpPr/>
          <p:nvPr/>
        </p:nvGrpSpPr>
        <p:grpSpPr>
          <a:xfrm>
            <a:off x="6553200" y="1193800"/>
            <a:ext cx="1828800" cy="3454400"/>
            <a:chOff x="5486400" y="895350"/>
            <a:chExt cx="1828800" cy="2590800"/>
          </a:xfrm>
        </p:grpSpPr>
        <p:pic>
          <p:nvPicPr>
            <p:cNvPr id="4" name="Picture 3"/>
            <p:cNvPicPr>
              <a:picLocks noChangeAspect="1"/>
            </p:cNvPicPr>
            <p:nvPr/>
          </p:nvPicPr>
          <p:blipFill>
            <a:blip r:embed="rId2"/>
            <a:stretch>
              <a:fillRect/>
            </a:stretch>
          </p:blipFill>
          <p:spPr>
            <a:xfrm>
              <a:off x="5562600" y="1047750"/>
              <a:ext cx="1676400" cy="1788160"/>
            </a:xfrm>
            <a:prstGeom prst="rect">
              <a:avLst/>
            </a:prstGeom>
          </p:spPr>
        </p:pic>
        <p:sp>
          <p:nvSpPr>
            <p:cNvPr id="5" name="Rounded Rectangle 4"/>
            <p:cNvSpPr/>
            <p:nvPr/>
          </p:nvSpPr>
          <p:spPr>
            <a:xfrm>
              <a:off x="5715000" y="2724150"/>
              <a:ext cx="13716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Alice signature</a:t>
              </a:r>
              <a:endParaRPr lang="en-US" dirty="0"/>
            </a:p>
          </p:txBody>
        </p:sp>
        <p:sp>
          <p:nvSpPr>
            <p:cNvPr id="6" name="Rectangle 5"/>
            <p:cNvSpPr/>
            <p:nvPr/>
          </p:nvSpPr>
          <p:spPr>
            <a:xfrm>
              <a:off x="5486400" y="895350"/>
              <a:ext cx="1828800" cy="2590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990601" y="4940685"/>
            <a:ext cx="1076739" cy="1320800"/>
            <a:chOff x="4038600" y="1123950"/>
            <a:chExt cx="1076739" cy="990600"/>
          </a:xfrm>
        </p:grpSpPr>
        <p:pic>
          <p:nvPicPr>
            <p:cNvPr id="9" name="Picture 8"/>
            <p:cNvPicPr>
              <a:picLocks noChangeAspect="1"/>
            </p:cNvPicPr>
            <p:nvPr/>
          </p:nvPicPr>
          <p:blipFill>
            <a:blip r:embed="rId3"/>
            <a:stretch>
              <a:fillRect/>
            </a:stretch>
          </p:blipFill>
          <p:spPr>
            <a:xfrm flipH="1">
              <a:off x="4038600" y="1123950"/>
              <a:ext cx="1076739" cy="990600"/>
            </a:xfrm>
            <a:prstGeom prst="rect">
              <a:avLst/>
            </a:prstGeom>
          </p:spPr>
        </p:pic>
        <p:sp>
          <p:nvSpPr>
            <p:cNvPr id="10" name="TextBox 9"/>
            <p:cNvSpPr txBox="1"/>
            <p:nvPr/>
          </p:nvSpPr>
          <p:spPr>
            <a:xfrm>
              <a:off x="4343400" y="1200150"/>
              <a:ext cx="652743" cy="276999"/>
            </a:xfrm>
            <a:prstGeom prst="rect">
              <a:avLst/>
            </a:prstGeom>
            <a:noFill/>
          </p:spPr>
          <p:txBody>
            <a:bodyPr wrap="none" rtlCol="0">
              <a:spAutoFit/>
            </a:bodyPr>
            <a:lstStyle/>
            <a:p>
              <a:r>
                <a:rPr lang="en-US" dirty="0" smtClean="0"/>
                <a:t>Alice</a:t>
              </a:r>
              <a:endParaRPr lang="en-US" dirty="0"/>
            </a:p>
          </p:txBody>
        </p:sp>
      </p:grpSp>
      <p:pic>
        <p:nvPicPr>
          <p:cNvPr id="13" name="Picture 12"/>
          <p:cNvPicPr>
            <a:picLocks noChangeAspect="1"/>
          </p:cNvPicPr>
          <p:nvPr/>
        </p:nvPicPr>
        <p:blipFill>
          <a:blip r:embed="rId4" cstate="print"/>
          <a:stretch>
            <a:fillRect/>
          </a:stretch>
        </p:blipFill>
        <p:spPr>
          <a:xfrm flipH="1">
            <a:off x="4534269" y="5042285"/>
            <a:ext cx="914400" cy="1231515"/>
          </a:xfrm>
          <a:prstGeom prst="rect">
            <a:avLst/>
          </a:prstGeom>
        </p:spPr>
      </p:pic>
      <p:cxnSp>
        <p:nvCxnSpPr>
          <p:cNvPr id="14" name="Straight Arrow Connector 13"/>
          <p:cNvCxnSpPr/>
          <p:nvPr/>
        </p:nvCxnSpPr>
        <p:spPr>
          <a:xfrm flipH="1">
            <a:off x="2400669" y="5651885"/>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00669" y="5347085"/>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loud Callout 15"/>
          <p:cNvSpPr/>
          <p:nvPr/>
        </p:nvSpPr>
        <p:spPr>
          <a:xfrm>
            <a:off x="3315069" y="3924685"/>
            <a:ext cx="2133600" cy="8128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90"/>
                </a:solidFill>
              </a:rPr>
              <a:t>Who did I </a:t>
            </a:r>
            <a:br>
              <a:rPr lang="en-US" sz="1600" dirty="0" smtClean="0">
                <a:solidFill>
                  <a:srgbClr val="000090"/>
                </a:solidFill>
              </a:rPr>
            </a:br>
            <a:r>
              <a:rPr lang="en-US" sz="1600" dirty="0" smtClean="0">
                <a:solidFill>
                  <a:srgbClr val="000090"/>
                </a:solidFill>
              </a:rPr>
              <a:t>just talk to?</a:t>
            </a:r>
            <a:endParaRPr lang="en-US" sz="1600" dirty="0">
              <a:solidFill>
                <a:srgbClr val="000090"/>
              </a:solidFill>
            </a:endParaRPr>
          </a:p>
        </p:txBody>
      </p:sp>
      <p:sp>
        <p:nvSpPr>
          <p:cNvPr id="18" name="TextBox 17"/>
          <p:cNvSpPr txBox="1"/>
          <p:nvPr/>
        </p:nvSpPr>
        <p:spPr>
          <a:xfrm>
            <a:off x="4953000" y="5359400"/>
            <a:ext cx="526106" cy="338554"/>
          </a:xfrm>
          <a:prstGeom prst="rect">
            <a:avLst/>
          </a:prstGeom>
          <a:noFill/>
        </p:spPr>
        <p:txBody>
          <a:bodyPr wrap="none" rtlCol="0">
            <a:spAutoFit/>
          </a:bodyPr>
          <a:lstStyle/>
          <a:p>
            <a:r>
              <a:rPr lang="en-US" sz="1600" dirty="0" smtClean="0"/>
              <a:t>Bob</a:t>
            </a:r>
            <a:endParaRPr lang="en-US" sz="1600" dirty="0"/>
          </a:p>
        </p:txBody>
      </p:sp>
    </p:spTree>
    <p:extLst>
      <p:ext uri="{BB962C8B-B14F-4D97-AF65-F5344CB8AC3E}">
        <p14:creationId xmlns="" xmlns:p14="http://schemas.microsoft.com/office/powerpoint/2010/main" val="262331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7"/>
          <p:cNvGrpSpPr/>
          <p:nvPr/>
        </p:nvGrpSpPr>
        <p:grpSpPr>
          <a:xfrm>
            <a:off x="2514600" y="4216400"/>
            <a:ext cx="1076739" cy="1320800"/>
            <a:chOff x="4038600" y="1123950"/>
            <a:chExt cx="1076739" cy="990600"/>
          </a:xfrm>
        </p:grpSpPr>
        <p:pic>
          <p:nvPicPr>
            <p:cNvPr id="1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20" name="TextBox 19"/>
            <p:cNvSpPr txBox="1"/>
            <p:nvPr/>
          </p:nvSpPr>
          <p:spPr>
            <a:xfrm>
              <a:off x="4343400" y="1200150"/>
              <a:ext cx="652743" cy="276999"/>
            </a:xfrm>
            <a:prstGeom prst="rect">
              <a:avLst/>
            </a:prstGeom>
            <a:noFill/>
          </p:spPr>
          <p:txBody>
            <a:bodyPr wrap="none" rtlCol="0">
              <a:spAutoFit/>
            </a:bodyPr>
            <a:lstStyle/>
            <a:p>
              <a:r>
                <a:rPr lang="en-US" dirty="0" smtClean="0"/>
                <a:t>Alice</a:t>
              </a:r>
              <a:endParaRPr lang="en-US" dirty="0"/>
            </a:p>
          </p:txBody>
        </p:sp>
      </p:grpSp>
      <p:sp>
        <p:nvSpPr>
          <p:cNvPr id="3" name="Content Placeholder 2"/>
          <p:cNvSpPr>
            <a:spLocks noGrp="1"/>
          </p:cNvSpPr>
          <p:nvPr>
            <p:ph idx="1"/>
          </p:nvPr>
        </p:nvSpPr>
        <p:spPr/>
        <p:txBody>
          <a:bodyPr/>
          <a:lstStyle/>
          <a:p>
            <a:r>
              <a:rPr lang="en-US" dirty="0" smtClean="0"/>
              <a:t>Anonymous digital cash</a:t>
            </a:r>
          </a:p>
          <a:p>
            <a:pPr lvl="1"/>
            <a:r>
              <a:rPr lang="en-US" dirty="0" smtClean="0"/>
              <a:t>Can I spend a “digital coin” without anyone knowing who I am?</a:t>
            </a:r>
          </a:p>
          <a:p>
            <a:pPr lvl="1"/>
            <a:r>
              <a:rPr lang="en-US" dirty="0" smtClean="0"/>
              <a:t>How to prevent double spending?</a:t>
            </a:r>
          </a:p>
        </p:txBody>
      </p:sp>
      <p:sp>
        <p:nvSpPr>
          <p:cNvPr id="2" name="Title 1"/>
          <p:cNvSpPr>
            <a:spLocks noGrp="1"/>
          </p:cNvSpPr>
          <p:nvPr>
            <p:ph type="title"/>
          </p:nvPr>
        </p:nvSpPr>
        <p:spPr/>
        <p:txBody>
          <a:bodyPr/>
          <a:lstStyle/>
          <a:p>
            <a:pPr algn="l"/>
            <a:r>
              <a:rPr lang="en-US" dirty="0" smtClean="0"/>
              <a:t>But crypto can do much more</a:t>
            </a:r>
            <a:endParaRPr lang="en-US" dirty="0"/>
          </a:p>
        </p:txBody>
      </p:sp>
      <p:pic>
        <p:nvPicPr>
          <p:cNvPr id="11" name="Picture 10"/>
          <p:cNvPicPr>
            <a:picLocks noChangeAspect="1"/>
          </p:cNvPicPr>
          <p:nvPr/>
        </p:nvPicPr>
        <p:blipFill>
          <a:blip r:embed="rId3" cstate="print"/>
          <a:stretch>
            <a:fillRect/>
          </a:stretch>
        </p:blipFill>
        <p:spPr>
          <a:xfrm>
            <a:off x="4952999" y="4241800"/>
            <a:ext cx="672370" cy="990600"/>
          </a:xfrm>
          <a:prstGeom prst="rect">
            <a:avLst/>
          </a:prstGeom>
        </p:spPr>
      </p:pic>
      <p:cxnSp>
        <p:nvCxnSpPr>
          <p:cNvPr id="13" name="Straight Arrow Connector 12"/>
          <p:cNvCxnSpPr/>
          <p:nvPr/>
        </p:nvCxnSpPr>
        <p:spPr>
          <a:xfrm>
            <a:off x="3657599" y="48514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loud Callout 13"/>
          <p:cNvSpPr/>
          <p:nvPr/>
        </p:nvSpPr>
        <p:spPr>
          <a:xfrm>
            <a:off x="5714999" y="4038600"/>
            <a:ext cx="1447800" cy="812800"/>
          </a:xfrm>
          <a:prstGeom prst="cloudCallout">
            <a:avLst>
              <a:gd name="adj1" fmla="val -65569"/>
              <a:gd name="adj2" fmla="val 72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90"/>
                </a:solidFill>
              </a:rPr>
              <a:t>Who was that?</a:t>
            </a:r>
            <a:endParaRPr lang="en-US" sz="1600" dirty="0">
              <a:solidFill>
                <a:srgbClr val="000090"/>
              </a:solidFill>
            </a:endParaRPr>
          </a:p>
        </p:txBody>
      </p:sp>
      <p:sp>
        <p:nvSpPr>
          <p:cNvPr id="17" name="TextBox 16"/>
          <p:cNvSpPr txBox="1"/>
          <p:nvPr/>
        </p:nvSpPr>
        <p:spPr>
          <a:xfrm>
            <a:off x="3770293" y="4445000"/>
            <a:ext cx="952505" cy="369332"/>
          </a:xfrm>
          <a:prstGeom prst="rect">
            <a:avLst/>
          </a:prstGeom>
          <a:noFill/>
        </p:spPr>
        <p:txBody>
          <a:bodyPr wrap="none" rtlCol="0">
            <a:spAutoFit/>
          </a:bodyPr>
          <a:lstStyle/>
          <a:p>
            <a:r>
              <a:rPr lang="en-US" dirty="0" smtClean="0"/>
              <a:t>Internet</a:t>
            </a:r>
            <a:endParaRPr lang="en-US" dirty="0"/>
          </a:p>
        </p:txBody>
      </p:sp>
      <p:grpSp>
        <p:nvGrpSpPr>
          <p:cNvPr id="6" name="Group 9"/>
          <p:cNvGrpSpPr/>
          <p:nvPr/>
        </p:nvGrpSpPr>
        <p:grpSpPr>
          <a:xfrm>
            <a:off x="1828800" y="4140200"/>
            <a:ext cx="798713" cy="1219200"/>
            <a:chOff x="1371600" y="4152900"/>
            <a:chExt cx="798713" cy="914400"/>
          </a:xfrm>
        </p:grpSpPr>
        <p:pic>
          <p:nvPicPr>
            <p:cNvPr id="8" name="Picture 7"/>
            <p:cNvPicPr>
              <a:picLocks noChangeAspect="1"/>
            </p:cNvPicPr>
            <p:nvPr/>
          </p:nvPicPr>
          <p:blipFill>
            <a:blip r:embed="rId4" cstate="print"/>
            <a:stretch>
              <a:fillRect/>
            </a:stretch>
          </p:blipFill>
          <p:spPr>
            <a:xfrm>
              <a:off x="1524000" y="4400550"/>
              <a:ext cx="646313" cy="666750"/>
            </a:xfrm>
            <a:prstGeom prst="rect">
              <a:avLst/>
            </a:prstGeom>
          </p:spPr>
        </p:pic>
        <p:sp>
          <p:nvSpPr>
            <p:cNvPr id="9" name="TextBox 8"/>
            <p:cNvSpPr txBox="1"/>
            <p:nvPr/>
          </p:nvSpPr>
          <p:spPr>
            <a:xfrm>
              <a:off x="1371600" y="4152900"/>
              <a:ext cx="498855" cy="346249"/>
            </a:xfrm>
            <a:prstGeom prst="rect">
              <a:avLst/>
            </a:prstGeom>
            <a:noFill/>
          </p:spPr>
          <p:txBody>
            <a:bodyPr wrap="none" rtlCol="0">
              <a:spAutoFit/>
            </a:bodyPr>
            <a:lstStyle/>
            <a:p>
              <a:r>
                <a:rPr lang="en-US" sz="2400" b="1" dirty="0" smtClean="0"/>
                <a:t>1$</a:t>
              </a:r>
              <a:endParaRPr lang="en-US" sz="2400" b="1" dirty="0"/>
            </a:p>
          </p:txBody>
        </p:sp>
      </p:grpSp>
      <p:sp>
        <p:nvSpPr>
          <p:cNvPr id="4" name="TextBox 3"/>
          <p:cNvSpPr txBox="1"/>
          <p:nvPr/>
        </p:nvSpPr>
        <p:spPr>
          <a:xfrm>
            <a:off x="3581399" y="4772528"/>
            <a:ext cx="1423788" cy="338554"/>
          </a:xfrm>
          <a:prstGeom prst="rect">
            <a:avLst/>
          </a:prstGeom>
          <a:noFill/>
        </p:spPr>
        <p:txBody>
          <a:bodyPr wrap="none" rtlCol="0">
            <a:spAutoFit/>
          </a:bodyPr>
          <a:lstStyle/>
          <a:p>
            <a:r>
              <a:rPr lang="en-US" sz="1600" dirty="0" smtClean="0"/>
              <a:t>(anon. comm.)</a:t>
            </a:r>
            <a:endParaRPr lang="en-US" sz="1600" dirty="0"/>
          </a:p>
        </p:txBody>
      </p:sp>
    </p:spTree>
    <p:extLst>
      <p:ext uri="{BB962C8B-B14F-4D97-AF65-F5344CB8AC3E}">
        <p14:creationId xmlns="" xmlns:p14="http://schemas.microsoft.com/office/powerpoint/2010/main" val="318036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4.81481E-6 L 0.30643 4.81481E-6 " pathEditMode="relative" rAng="0" ptsTypes="AA">
                                      <p:cBhvr>
                                        <p:cTn id="6" dur="500" fill="hold"/>
                                        <p:tgtEl>
                                          <p:spTgt spid="6"/>
                                        </p:tgtEl>
                                        <p:attrNameLst>
                                          <p:attrName>ppt_x</p:attrName>
                                          <p:attrName>ppt_y</p:attrName>
                                        </p:attrNameLst>
                                      </p:cBhvr>
                                      <p:rCtr x="15313" y="0"/>
                                    </p:animMotion>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Upon completing this course, the participants should be able to:</a:t>
            </a:r>
          </a:p>
          <a:p>
            <a:pPr lvl="1"/>
            <a:r>
              <a:rPr lang="en-US" dirty="0" smtClean="0"/>
              <a:t>Understand the extent of security provided by any specific cryptographic primitive and their application mechanisms</a:t>
            </a:r>
          </a:p>
          <a:p>
            <a:pPr lvl="1"/>
            <a:r>
              <a:rPr lang="en-US" dirty="0" smtClean="0"/>
              <a:t>Assess the suitability of a particular cryptographic primitive against some specific information security requirement</a:t>
            </a:r>
          </a:p>
          <a:p>
            <a:pPr lvl="1"/>
            <a:r>
              <a:rPr lang="en-GB" dirty="0" smtClean="0"/>
              <a:t>describe the application scenario of various cryptographic schemes</a:t>
            </a:r>
          </a:p>
          <a:p>
            <a:pPr lvl="1"/>
            <a:r>
              <a:rPr lang="en-GB" dirty="0" smtClean="0"/>
              <a:t>Be able to understand contemporary standards of cryptographic primitives &amp; application mechanisms</a:t>
            </a:r>
          </a:p>
          <a:p>
            <a:pPr lvl="1"/>
            <a:r>
              <a:rPr lang="en-GB" b="1" dirty="0" smtClean="0">
                <a:solidFill>
                  <a:srgbClr val="00B0F0"/>
                </a:solidFill>
              </a:rPr>
              <a:t>Be able to design a cryptographic system based on well established cryptographic primitives</a:t>
            </a:r>
          </a:p>
          <a:p>
            <a:endParaRPr lang="en-US" dirty="0"/>
          </a:p>
        </p:txBody>
      </p:sp>
      <p:sp>
        <p:nvSpPr>
          <p:cNvPr id="3" name="Date Placeholder 2"/>
          <p:cNvSpPr>
            <a:spLocks noGrp="1"/>
          </p:cNvSpPr>
          <p:nvPr>
            <p:ph type="dt" sz="half" idx="10"/>
          </p:nvPr>
        </p:nvSpPr>
        <p:spPr/>
        <p:txBody>
          <a:bodyPr/>
          <a:lstStyle/>
          <a:p>
            <a:fld id="{2199411A-CA63-4450-8CEB-4F410D669EA1}"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6" name="Title 5"/>
          <p:cNvSpPr>
            <a:spLocks noGrp="1"/>
          </p:cNvSpPr>
          <p:nvPr>
            <p:ph type="title"/>
          </p:nvPr>
        </p:nvSpPr>
        <p:spPr/>
        <p:txBody>
          <a:bodyPr/>
          <a:lstStyle/>
          <a:p>
            <a:r>
              <a:rPr lang="en-US" smtClean="0"/>
              <a:t>Course Objectives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Protocols</a:t>
            </a:r>
            <a:endParaRPr lang="en-US" dirty="0"/>
          </a:p>
        </p:txBody>
      </p:sp>
      <p:sp>
        <p:nvSpPr>
          <p:cNvPr id="3" name="Content Placeholder 2"/>
          <p:cNvSpPr>
            <a:spLocks noGrp="1"/>
          </p:cNvSpPr>
          <p:nvPr>
            <p:ph idx="1"/>
          </p:nvPr>
        </p:nvSpPr>
        <p:spPr/>
        <p:txBody>
          <a:bodyPr/>
          <a:lstStyle/>
          <a:p>
            <a:r>
              <a:rPr lang="en-US" dirty="0" smtClean="0"/>
              <a:t>Elections</a:t>
            </a:r>
          </a:p>
          <a:p>
            <a:r>
              <a:rPr lang="en-US" dirty="0" smtClean="0"/>
              <a:t>Private auctions</a:t>
            </a:r>
          </a:p>
          <a:p>
            <a:pPr marL="0" indent="0">
              <a:buNone/>
            </a:pPr>
            <a:endParaRPr lang="en-US" dirty="0" smtClean="0"/>
          </a:p>
        </p:txBody>
      </p:sp>
      <p:pic>
        <p:nvPicPr>
          <p:cNvPr id="4" name="Picture 3"/>
          <p:cNvPicPr>
            <a:picLocks noChangeAspect="1"/>
          </p:cNvPicPr>
          <p:nvPr/>
        </p:nvPicPr>
        <p:blipFill>
          <a:blip r:embed="rId2" cstate="print"/>
          <a:stretch>
            <a:fillRect/>
          </a:stretch>
        </p:blipFill>
        <p:spPr>
          <a:xfrm flipH="1">
            <a:off x="3886201" y="1896533"/>
            <a:ext cx="371355" cy="922867"/>
          </a:xfrm>
          <a:prstGeom prst="rect">
            <a:avLst/>
          </a:prstGeom>
        </p:spPr>
      </p:pic>
      <p:pic>
        <p:nvPicPr>
          <p:cNvPr id="5" name="Picture 4"/>
          <p:cNvPicPr>
            <a:picLocks noChangeAspect="1"/>
          </p:cNvPicPr>
          <p:nvPr/>
        </p:nvPicPr>
        <p:blipFill>
          <a:blip r:embed="rId2" cstate="print"/>
          <a:stretch>
            <a:fillRect/>
          </a:stretch>
        </p:blipFill>
        <p:spPr>
          <a:xfrm flipH="1">
            <a:off x="4610101" y="1896533"/>
            <a:ext cx="371355" cy="922867"/>
          </a:xfrm>
          <a:prstGeom prst="rect">
            <a:avLst/>
          </a:prstGeom>
        </p:spPr>
      </p:pic>
      <p:pic>
        <p:nvPicPr>
          <p:cNvPr id="6" name="Picture 5"/>
          <p:cNvPicPr>
            <a:picLocks noChangeAspect="1"/>
          </p:cNvPicPr>
          <p:nvPr/>
        </p:nvPicPr>
        <p:blipFill>
          <a:blip r:embed="rId2" cstate="print"/>
          <a:stretch>
            <a:fillRect/>
          </a:stretch>
        </p:blipFill>
        <p:spPr>
          <a:xfrm flipH="1">
            <a:off x="5334001" y="1896533"/>
            <a:ext cx="371355" cy="922867"/>
          </a:xfrm>
          <a:prstGeom prst="rect">
            <a:avLst/>
          </a:prstGeom>
        </p:spPr>
      </p:pic>
      <p:pic>
        <p:nvPicPr>
          <p:cNvPr id="7" name="Picture 6"/>
          <p:cNvPicPr>
            <a:picLocks noChangeAspect="1"/>
          </p:cNvPicPr>
          <p:nvPr/>
        </p:nvPicPr>
        <p:blipFill>
          <a:blip r:embed="rId2" cstate="print"/>
          <a:stretch>
            <a:fillRect/>
          </a:stretch>
        </p:blipFill>
        <p:spPr>
          <a:xfrm flipH="1">
            <a:off x="6057901" y="1896533"/>
            <a:ext cx="371355" cy="922867"/>
          </a:xfrm>
          <a:prstGeom prst="rect">
            <a:avLst/>
          </a:prstGeom>
        </p:spPr>
      </p:pic>
      <p:pic>
        <p:nvPicPr>
          <p:cNvPr id="8" name="Picture 7"/>
          <p:cNvPicPr>
            <a:picLocks noChangeAspect="1"/>
          </p:cNvPicPr>
          <p:nvPr/>
        </p:nvPicPr>
        <p:blipFill>
          <a:blip r:embed="rId2" cstate="print"/>
          <a:stretch>
            <a:fillRect/>
          </a:stretch>
        </p:blipFill>
        <p:spPr>
          <a:xfrm flipH="1">
            <a:off x="6781801" y="1896533"/>
            <a:ext cx="371355" cy="922867"/>
          </a:xfrm>
          <a:prstGeom prst="rect">
            <a:avLst/>
          </a:prstGeom>
        </p:spPr>
      </p:pic>
    </p:spTree>
    <p:extLst>
      <p:ext uri="{BB962C8B-B14F-4D97-AF65-F5344CB8AC3E}">
        <p14:creationId xmlns="" xmlns:p14="http://schemas.microsoft.com/office/powerpoint/2010/main" val="15517012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Elections</a:t>
            </a:r>
          </a:p>
          <a:p>
            <a:r>
              <a:rPr lang="en-US" dirty="0" smtClean="0"/>
              <a:t>Private auctions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Secure multi-party computation</a:t>
            </a:r>
            <a:endParaRPr lang="en-US" dirty="0"/>
          </a:p>
        </p:txBody>
      </p:sp>
      <p:sp>
        <p:nvSpPr>
          <p:cNvPr id="2" name="Title 1"/>
          <p:cNvSpPr>
            <a:spLocks noGrp="1"/>
          </p:cNvSpPr>
          <p:nvPr>
            <p:ph type="title"/>
          </p:nvPr>
        </p:nvSpPr>
        <p:spPr/>
        <p:txBody>
          <a:bodyPr/>
          <a:lstStyle/>
          <a:p>
            <a:r>
              <a:rPr lang="en-US" smtClean="0"/>
              <a:t>Protocols</a:t>
            </a:r>
            <a:endParaRPr lang="en-US" dirty="0"/>
          </a:p>
        </p:txBody>
      </p:sp>
      <p:pic>
        <p:nvPicPr>
          <p:cNvPr id="5" name="Picture 4"/>
          <p:cNvPicPr>
            <a:picLocks noChangeAspect="1"/>
          </p:cNvPicPr>
          <p:nvPr/>
        </p:nvPicPr>
        <p:blipFill>
          <a:blip r:embed="rId2" cstate="print"/>
          <a:stretch>
            <a:fillRect/>
          </a:stretch>
        </p:blipFill>
        <p:spPr>
          <a:xfrm flipH="1">
            <a:off x="4610101" y="1896533"/>
            <a:ext cx="371355" cy="922867"/>
          </a:xfrm>
          <a:prstGeom prst="rect">
            <a:avLst/>
          </a:prstGeom>
        </p:spPr>
      </p:pic>
      <p:pic>
        <p:nvPicPr>
          <p:cNvPr id="6" name="Picture 5"/>
          <p:cNvPicPr>
            <a:picLocks noChangeAspect="1"/>
          </p:cNvPicPr>
          <p:nvPr/>
        </p:nvPicPr>
        <p:blipFill>
          <a:blip r:embed="rId2" cstate="print"/>
          <a:stretch>
            <a:fillRect/>
          </a:stretch>
        </p:blipFill>
        <p:spPr>
          <a:xfrm flipH="1">
            <a:off x="5334001" y="1896533"/>
            <a:ext cx="371355" cy="922867"/>
          </a:xfrm>
          <a:prstGeom prst="rect">
            <a:avLst/>
          </a:prstGeom>
        </p:spPr>
      </p:pic>
      <p:pic>
        <p:nvPicPr>
          <p:cNvPr id="7" name="Picture 6"/>
          <p:cNvPicPr>
            <a:picLocks noChangeAspect="1"/>
          </p:cNvPicPr>
          <p:nvPr/>
        </p:nvPicPr>
        <p:blipFill>
          <a:blip r:embed="rId2" cstate="print"/>
          <a:stretch>
            <a:fillRect/>
          </a:stretch>
        </p:blipFill>
        <p:spPr>
          <a:xfrm flipH="1">
            <a:off x="6057901" y="1896533"/>
            <a:ext cx="371355" cy="922867"/>
          </a:xfrm>
          <a:prstGeom prst="rect">
            <a:avLst/>
          </a:prstGeom>
        </p:spPr>
      </p:pic>
      <p:pic>
        <p:nvPicPr>
          <p:cNvPr id="8" name="Picture 7"/>
          <p:cNvPicPr>
            <a:picLocks noChangeAspect="1"/>
          </p:cNvPicPr>
          <p:nvPr/>
        </p:nvPicPr>
        <p:blipFill>
          <a:blip r:embed="rId2" cstate="print"/>
          <a:stretch>
            <a:fillRect/>
          </a:stretch>
        </p:blipFill>
        <p:spPr>
          <a:xfrm flipH="1">
            <a:off x="6781801" y="1896533"/>
            <a:ext cx="371355" cy="922867"/>
          </a:xfrm>
          <a:prstGeom prst="rect">
            <a:avLst/>
          </a:prstGeom>
        </p:spPr>
      </p:pic>
      <p:sp>
        <p:nvSpPr>
          <p:cNvPr id="9" name="TextBox 8"/>
          <p:cNvSpPr txBox="1"/>
          <p:nvPr/>
        </p:nvSpPr>
        <p:spPr>
          <a:xfrm>
            <a:off x="457200" y="3733800"/>
            <a:ext cx="7683514" cy="1938992"/>
          </a:xfrm>
          <a:prstGeom prst="rect">
            <a:avLst/>
          </a:prstGeom>
          <a:noFill/>
        </p:spPr>
        <p:txBody>
          <a:bodyPr wrap="none" rtlCol="0">
            <a:spAutoFit/>
          </a:bodyPr>
          <a:lstStyle/>
          <a:p>
            <a:r>
              <a:rPr lang="en-US" sz="2400" dirty="0" smtClean="0"/>
              <a:t>Goal:   compute   f(x</a:t>
            </a:r>
            <a:r>
              <a:rPr lang="en-US" sz="2400" baseline="-25000" dirty="0" smtClean="0"/>
              <a:t>1</a:t>
            </a:r>
            <a:r>
              <a:rPr lang="en-US" sz="2400" dirty="0" smtClean="0"/>
              <a:t>, x</a:t>
            </a:r>
            <a:r>
              <a:rPr lang="en-US" sz="2400" baseline="-25000" dirty="0" smtClean="0"/>
              <a:t>2</a:t>
            </a:r>
            <a:r>
              <a:rPr lang="en-US" sz="2400" dirty="0" smtClean="0"/>
              <a:t>, x</a:t>
            </a:r>
            <a:r>
              <a:rPr lang="en-US" sz="2400" baseline="-25000" dirty="0" smtClean="0"/>
              <a:t>3</a:t>
            </a:r>
            <a:r>
              <a:rPr lang="en-US" sz="2400" dirty="0" smtClean="0"/>
              <a:t>, x</a:t>
            </a:r>
            <a:r>
              <a:rPr lang="en-US" sz="2400" baseline="-25000" dirty="0" smtClean="0"/>
              <a:t>4</a:t>
            </a:r>
            <a:r>
              <a:rPr lang="en-US" sz="2400" dirty="0" smtClean="0"/>
              <a:t>)</a:t>
            </a:r>
          </a:p>
          <a:p>
            <a:endParaRPr lang="en-US" sz="2400" dirty="0"/>
          </a:p>
          <a:p>
            <a:pPr>
              <a:tabLst>
                <a:tab pos="1092200" algn="l"/>
              </a:tabLst>
            </a:pPr>
            <a:endParaRPr lang="en-US" sz="2400" dirty="0" smtClean="0"/>
          </a:p>
          <a:p>
            <a:pPr>
              <a:tabLst>
                <a:tab pos="1092200" algn="l"/>
              </a:tabLst>
            </a:pPr>
            <a:r>
              <a:rPr lang="en-US" sz="2400" dirty="0" smtClean="0"/>
              <a:t>“</a:t>
            </a:r>
            <a:r>
              <a:rPr lang="en-US" sz="2400" dirty="0" err="1" smtClean="0"/>
              <a:t>Thm</a:t>
            </a:r>
            <a:r>
              <a:rPr lang="en-US" sz="2400" dirty="0" smtClean="0"/>
              <a:t>:”   anything that can done with trusted auth. can also </a:t>
            </a:r>
            <a:br>
              <a:rPr lang="en-US" sz="2400" dirty="0" smtClean="0"/>
            </a:br>
            <a:r>
              <a:rPr lang="en-US" sz="2400" dirty="0" smtClean="0"/>
              <a:t>	be done without</a:t>
            </a:r>
            <a:endParaRPr lang="en-US" sz="2400" dirty="0"/>
          </a:p>
        </p:txBody>
      </p:sp>
      <p:sp>
        <p:nvSpPr>
          <p:cNvPr id="10" name="Rectangle 9"/>
          <p:cNvSpPr/>
          <p:nvPr/>
        </p:nvSpPr>
        <p:spPr>
          <a:xfrm>
            <a:off x="5638800" y="3530600"/>
            <a:ext cx="11430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r>
              <a:rPr lang="en-US" dirty="0" smtClean="0"/>
              <a:t>rusted</a:t>
            </a:r>
            <a:br>
              <a:rPr lang="en-US" dirty="0" smtClean="0"/>
            </a:br>
            <a:r>
              <a:rPr lang="en-US" dirty="0" smtClean="0"/>
              <a:t>authority</a:t>
            </a:r>
            <a:endParaRPr lang="en-US" dirty="0"/>
          </a:p>
        </p:txBody>
      </p:sp>
    </p:spTree>
    <p:extLst>
      <p:ext uri="{BB962C8B-B14F-4D97-AF65-F5344CB8AC3E}">
        <p14:creationId xmlns="" xmlns:p14="http://schemas.microsoft.com/office/powerpoint/2010/main" val="2011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Privately outsourcing computation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Zero knowledge (proof of knowledge)</a:t>
            </a:r>
            <a:endParaRPr lang="en-US" dirty="0"/>
          </a:p>
        </p:txBody>
      </p:sp>
      <p:sp>
        <p:nvSpPr>
          <p:cNvPr id="2" name="Title 1"/>
          <p:cNvSpPr>
            <a:spLocks noGrp="1"/>
          </p:cNvSpPr>
          <p:nvPr>
            <p:ph type="title"/>
          </p:nvPr>
        </p:nvSpPr>
        <p:spPr/>
        <p:txBody>
          <a:bodyPr/>
          <a:lstStyle/>
          <a:p>
            <a:pPr algn="l"/>
            <a:r>
              <a:rPr lang="en-US" dirty="0" smtClean="0"/>
              <a:t>Crypto magic</a:t>
            </a:r>
            <a:endParaRPr lang="en-US" dirty="0"/>
          </a:p>
        </p:txBody>
      </p:sp>
      <p:grpSp>
        <p:nvGrpSpPr>
          <p:cNvPr id="4" name="Group 3"/>
          <p:cNvGrpSpPr/>
          <p:nvPr/>
        </p:nvGrpSpPr>
        <p:grpSpPr>
          <a:xfrm>
            <a:off x="3085732" y="2311400"/>
            <a:ext cx="1076739" cy="1320800"/>
            <a:chOff x="4038600" y="1123950"/>
            <a:chExt cx="1076739" cy="990600"/>
          </a:xfrm>
        </p:grpSpPr>
        <p:pic>
          <p:nvPicPr>
            <p:cNvPr id="5" name="Picture 4"/>
            <p:cNvPicPr>
              <a:picLocks noChangeAspect="1"/>
            </p:cNvPicPr>
            <p:nvPr/>
          </p:nvPicPr>
          <p:blipFill>
            <a:blip r:embed="rId3"/>
            <a:stretch>
              <a:fillRect/>
            </a:stretch>
          </p:blipFill>
          <p:spPr>
            <a:xfrm flipH="1">
              <a:off x="4038600" y="1123950"/>
              <a:ext cx="1076739" cy="990600"/>
            </a:xfrm>
            <a:prstGeom prst="rect">
              <a:avLst/>
            </a:prstGeom>
          </p:spPr>
        </p:pic>
        <p:sp>
          <p:nvSpPr>
            <p:cNvPr id="6" name="TextBox 5"/>
            <p:cNvSpPr txBox="1"/>
            <p:nvPr/>
          </p:nvSpPr>
          <p:spPr>
            <a:xfrm>
              <a:off x="4343400" y="1200150"/>
              <a:ext cx="652743" cy="276999"/>
            </a:xfrm>
            <a:prstGeom prst="rect">
              <a:avLst/>
            </a:prstGeom>
            <a:noFill/>
          </p:spPr>
          <p:txBody>
            <a:bodyPr wrap="none" rtlCol="0">
              <a:spAutoFit/>
            </a:bodyPr>
            <a:lstStyle/>
            <a:p>
              <a:r>
                <a:rPr lang="en-US" dirty="0" smtClean="0"/>
                <a:t>Alice</a:t>
              </a:r>
              <a:endParaRPr lang="en-US" dirty="0"/>
            </a:p>
          </p:txBody>
        </p:sp>
      </p:grpSp>
      <p:sp>
        <p:nvSpPr>
          <p:cNvPr id="7" name="TextBox 6"/>
          <p:cNvSpPr txBox="1"/>
          <p:nvPr/>
        </p:nvSpPr>
        <p:spPr>
          <a:xfrm>
            <a:off x="2400670" y="1905001"/>
            <a:ext cx="808235" cy="646331"/>
          </a:xfrm>
          <a:prstGeom prst="rect">
            <a:avLst/>
          </a:prstGeom>
          <a:noFill/>
          <a:ln>
            <a:solidFill>
              <a:srgbClr val="FF0000"/>
            </a:solidFill>
          </a:ln>
        </p:spPr>
        <p:txBody>
          <a:bodyPr wrap="none" rtlCol="0">
            <a:spAutoFit/>
          </a:bodyPr>
          <a:lstStyle/>
          <a:p>
            <a:r>
              <a:rPr lang="en-US" dirty="0"/>
              <a:t>s</a:t>
            </a:r>
            <a:r>
              <a:rPr lang="en-US" dirty="0" smtClean="0"/>
              <a:t>earch</a:t>
            </a:r>
            <a:br>
              <a:rPr lang="en-US" dirty="0" smtClean="0"/>
            </a:br>
            <a:r>
              <a:rPr lang="en-US" dirty="0" smtClean="0"/>
              <a:t>query</a:t>
            </a:r>
            <a:endParaRPr lang="en-US" dirty="0"/>
          </a:p>
        </p:txBody>
      </p:sp>
      <p:pic>
        <p:nvPicPr>
          <p:cNvPr id="8" name="Picture 7"/>
          <p:cNvPicPr>
            <a:picLocks noChangeAspect="1"/>
          </p:cNvPicPr>
          <p:nvPr/>
        </p:nvPicPr>
        <p:blipFill>
          <a:blip r:embed="rId4"/>
          <a:stretch>
            <a:fillRect/>
          </a:stretch>
        </p:blipFill>
        <p:spPr>
          <a:xfrm>
            <a:off x="7772400" y="3683925"/>
            <a:ext cx="990600" cy="456276"/>
          </a:xfrm>
          <a:prstGeom prst="rect">
            <a:avLst/>
          </a:prstGeom>
        </p:spPr>
      </p:pic>
      <p:pic>
        <p:nvPicPr>
          <p:cNvPr id="9" name="Picture 8"/>
          <p:cNvPicPr>
            <a:picLocks noChangeAspect="1"/>
          </p:cNvPicPr>
          <p:nvPr/>
        </p:nvPicPr>
        <p:blipFill>
          <a:blip r:embed="rId5" cstate="print"/>
          <a:stretch>
            <a:fillRect/>
          </a:stretch>
        </p:blipFill>
        <p:spPr>
          <a:xfrm flipH="1">
            <a:off x="7772400" y="2413000"/>
            <a:ext cx="914400" cy="1231515"/>
          </a:xfrm>
          <a:prstGeom prst="rect">
            <a:avLst/>
          </a:prstGeom>
        </p:spPr>
      </p:pic>
      <p:sp>
        <p:nvSpPr>
          <p:cNvPr id="13" name="Cloud Callout 12"/>
          <p:cNvSpPr/>
          <p:nvPr/>
        </p:nvSpPr>
        <p:spPr>
          <a:xfrm>
            <a:off x="6553200" y="1295400"/>
            <a:ext cx="2133600" cy="8128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90"/>
                </a:solidFill>
              </a:rPr>
              <a:t>What did she search for?</a:t>
            </a:r>
            <a:endParaRPr lang="en-US" sz="1600" dirty="0">
              <a:solidFill>
                <a:srgbClr val="000090"/>
              </a:solidFill>
            </a:endParaRPr>
          </a:p>
        </p:txBody>
      </p:sp>
      <p:sp>
        <p:nvSpPr>
          <p:cNvPr id="14" name="TextBox 13"/>
          <p:cNvSpPr txBox="1"/>
          <p:nvPr/>
        </p:nvSpPr>
        <p:spPr>
          <a:xfrm>
            <a:off x="2362201" y="3530600"/>
            <a:ext cx="816249" cy="369332"/>
          </a:xfrm>
          <a:prstGeom prst="rect">
            <a:avLst/>
          </a:prstGeom>
          <a:noFill/>
          <a:ln>
            <a:solidFill>
              <a:srgbClr val="FF0000"/>
            </a:solidFill>
          </a:ln>
        </p:spPr>
        <p:txBody>
          <a:bodyPr wrap="none" rtlCol="0">
            <a:spAutoFit/>
          </a:bodyPr>
          <a:lstStyle/>
          <a:p>
            <a:r>
              <a:rPr lang="en-US" dirty="0" smtClean="0"/>
              <a:t>results</a:t>
            </a:r>
            <a:endParaRPr lang="en-US" dirty="0"/>
          </a:p>
        </p:txBody>
      </p:sp>
      <p:grpSp>
        <p:nvGrpSpPr>
          <p:cNvPr id="15" name="Group 30"/>
          <p:cNvGrpSpPr/>
          <p:nvPr/>
        </p:nvGrpSpPr>
        <p:grpSpPr>
          <a:xfrm>
            <a:off x="2895600" y="4445001"/>
            <a:ext cx="4724400" cy="1816219"/>
            <a:chOff x="2895600" y="3333750"/>
            <a:chExt cx="4724400" cy="1362164"/>
          </a:xfrm>
        </p:grpSpPr>
        <p:cxnSp>
          <p:nvCxnSpPr>
            <p:cNvPr id="24" name="Straight Arrow Connector 23"/>
            <p:cNvCxnSpPr/>
            <p:nvPr/>
          </p:nvCxnSpPr>
          <p:spPr>
            <a:xfrm>
              <a:off x="2895600" y="4476750"/>
              <a:ext cx="3505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325965" y="4095750"/>
              <a:ext cx="2502608" cy="600164"/>
            </a:xfrm>
            <a:prstGeom prst="rect">
              <a:avLst/>
            </a:prstGeom>
            <a:noFill/>
          </p:spPr>
          <p:txBody>
            <a:bodyPr wrap="none" rtlCol="0">
              <a:spAutoFit/>
            </a:bodyPr>
            <a:lstStyle/>
            <a:p>
              <a:pPr algn="ctr"/>
              <a:r>
                <a:rPr lang="en-US" dirty="0" smtClean="0"/>
                <a:t>I know the factors of N !!</a:t>
              </a:r>
            </a:p>
            <a:p>
              <a:pPr algn="ctr">
                <a:spcBef>
                  <a:spcPts val="1200"/>
                </a:spcBef>
              </a:pPr>
              <a:r>
                <a:rPr lang="en-US" dirty="0"/>
                <a:t>p</a:t>
              </a:r>
              <a:r>
                <a:rPr lang="en-US" dirty="0" smtClean="0"/>
                <a:t>roof  π</a:t>
              </a:r>
              <a:endParaRPr lang="en-US" dirty="0"/>
            </a:p>
          </p:txBody>
        </p:sp>
        <p:sp>
          <p:nvSpPr>
            <p:cNvPr id="28" name="Cloud Callout 27"/>
            <p:cNvSpPr/>
            <p:nvPr/>
          </p:nvSpPr>
          <p:spPr>
            <a:xfrm>
              <a:off x="5715000" y="3333750"/>
              <a:ext cx="19050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90"/>
                  </a:solidFill>
                </a:rPr>
                <a:t>???</a:t>
              </a:r>
              <a:endParaRPr lang="en-US" sz="1600" dirty="0">
                <a:solidFill>
                  <a:srgbClr val="000090"/>
                </a:solidFill>
              </a:endParaRPr>
            </a:p>
          </p:txBody>
        </p:sp>
      </p:grpSp>
      <p:grpSp>
        <p:nvGrpSpPr>
          <p:cNvPr id="16" name="Group 26"/>
          <p:cNvGrpSpPr/>
          <p:nvPr/>
        </p:nvGrpSpPr>
        <p:grpSpPr>
          <a:xfrm>
            <a:off x="4495800" y="2184320"/>
            <a:ext cx="2743200" cy="533480"/>
            <a:chOff x="4495800" y="1638240"/>
            <a:chExt cx="2743200" cy="400110"/>
          </a:xfrm>
        </p:grpSpPr>
        <p:cxnSp>
          <p:nvCxnSpPr>
            <p:cNvPr id="11" name="Straight Arrow Connector 10"/>
            <p:cNvCxnSpPr/>
            <p:nvPr/>
          </p:nvCxnSpPr>
          <p:spPr>
            <a:xfrm>
              <a:off x="4495800" y="2038350"/>
              <a:ext cx="2743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05400" y="1638240"/>
              <a:ext cx="1194558" cy="300083"/>
            </a:xfrm>
            <a:prstGeom prst="rect">
              <a:avLst/>
            </a:prstGeom>
            <a:noFill/>
          </p:spPr>
          <p:txBody>
            <a:bodyPr wrap="none" rtlCol="0">
              <a:spAutoFit/>
            </a:bodyPr>
            <a:lstStyle/>
            <a:p>
              <a:r>
                <a:rPr lang="en-US" sz="2000" dirty="0" smtClean="0"/>
                <a:t>E[ query ]</a:t>
              </a:r>
              <a:endParaRPr lang="en-US" sz="2000" dirty="0"/>
            </a:p>
          </p:txBody>
        </p:sp>
      </p:grpSp>
      <p:grpSp>
        <p:nvGrpSpPr>
          <p:cNvPr id="19" name="Group 28"/>
          <p:cNvGrpSpPr/>
          <p:nvPr/>
        </p:nvGrpSpPr>
        <p:grpSpPr>
          <a:xfrm>
            <a:off x="4572000" y="2997122"/>
            <a:ext cx="2667000" cy="400111"/>
            <a:chOff x="4572000" y="2247840"/>
            <a:chExt cx="2667000" cy="300083"/>
          </a:xfrm>
        </p:grpSpPr>
        <p:cxnSp>
          <p:nvCxnSpPr>
            <p:cNvPr id="10" name="Straight Arrow Connector 9"/>
            <p:cNvCxnSpPr/>
            <p:nvPr/>
          </p:nvCxnSpPr>
          <p:spPr>
            <a:xfrm flipH="1">
              <a:off x="4572000" y="22669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29200" y="2247840"/>
              <a:ext cx="1293944" cy="300083"/>
            </a:xfrm>
            <a:prstGeom prst="rect">
              <a:avLst/>
            </a:prstGeom>
            <a:noFill/>
          </p:spPr>
          <p:txBody>
            <a:bodyPr wrap="none" rtlCol="0">
              <a:spAutoFit/>
            </a:bodyPr>
            <a:lstStyle/>
            <a:p>
              <a:r>
                <a:rPr lang="en-US" sz="2000" dirty="0" smtClean="0"/>
                <a:t>E[ results ]</a:t>
              </a:r>
              <a:endParaRPr lang="en-US" sz="2000" dirty="0"/>
            </a:p>
          </p:txBody>
        </p:sp>
      </p:grpSp>
      <p:cxnSp>
        <p:nvCxnSpPr>
          <p:cNvPr id="34" name="Straight Connector 33"/>
          <p:cNvCxnSpPr/>
          <p:nvPr/>
        </p:nvCxnSpPr>
        <p:spPr>
          <a:xfrm>
            <a:off x="0" y="4292600"/>
            <a:ext cx="9144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22"/>
          <p:cNvGrpSpPr/>
          <p:nvPr/>
        </p:nvGrpSpPr>
        <p:grpSpPr>
          <a:xfrm>
            <a:off x="609601" y="5359400"/>
            <a:ext cx="2219739" cy="1320800"/>
            <a:chOff x="609600" y="4019550"/>
            <a:chExt cx="2219739" cy="990600"/>
          </a:xfrm>
        </p:grpSpPr>
        <p:grpSp>
          <p:nvGrpSpPr>
            <p:cNvPr id="23" name="Group 19"/>
            <p:cNvGrpSpPr/>
            <p:nvPr/>
          </p:nvGrpSpPr>
          <p:grpSpPr>
            <a:xfrm>
              <a:off x="1752600" y="4019550"/>
              <a:ext cx="1076739" cy="990600"/>
              <a:chOff x="4038600" y="1123950"/>
              <a:chExt cx="1076739" cy="990600"/>
            </a:xfrm>
          </p:grpSpPr>
          <p:pic>
            <p:nvPicPr>
              <p:cNvPr id="21" name="Picture 20"/>
              <p:cNvPicPr>
                <a:picLocks noChangeAspect="1"/>
              </p:cNvPicPr>
              <p:nvPr/>
            </p:nvPicPr>
            <p:blipFill>
              <a:blip r:embed="rId3"/>
              <a:stretch>
                <a:fillRect/>
              </a:stretch>
            </p:blipFill>
            <p:spPr>
              <a:xfrm flipH="1">
                <a:off x="4038600" y="1123950"/>
                <a:ext cx="1076739" cy="990600"/>
              </a:xfrm>
              <a:prstGeom prst="rect">
                <a:avLst/>
              </a:prstGeom>
            </p:spPr>
          </p:pic>
          <p:sp>
            <p:nvSpPr>
              <p:cNvPr id="22" name="TextBox 21"/>
              <p:cNvSpPr txBox="1"/>
              <p:nvPr/>
            </p:nvSpPr>
            <p:spPr>
              <a:xfrm>
                <a:off x="4343400" y="1200150"/>
                <a:ext cx="652743" cy="276999"/>
              </a:xfrm>
              <a:prstGeom prst="rect">
                <a:avLst/>
              </a:prstGeom>
              <a:noFill/>
            </p:spPr>
            <p:txBody>
              <a:bodyPr wrap="none" rtlCol="0">
                <a:spAutoFit/>
              </a:bodyPr>
              <a:lstStyle/>
              <a:p>
                <a:r>
                  <a:rPr lang="en-US" dirty="0" smtClean="0"/>
                  <a:t>Alice</a:t>
                </a:r>
                <a:endParaRPr lang="en-US" dirty="0"/>
              </a:p>
            </p:txBody>
          </p:sp>
        </p:grpSp>
        <p:sp>
          <p:nvSpPr>
            <p:cNvPr id="12" name="TextBox 11"/>
            <p:cNvSpPr txBox="1"/>
            <p:nvPr/>
          </p:nvSpPr>
          <p:spPr>
            <a:xfrm>
              <a:off x="609600" y="4171950"/>
              <a:ext cx="963725" cy="346249"/>
            </a:xfrm>
            <a:prstGeom prst="rect">
              <a:avLst/>
            </a:prstGeom>
            <a:noFill/>
          </p:spPr>
          <p:txBody>
            <a:bodyPr wrap="none" rtlCol="0">
              <a:spAutoFit/>
            </a:bodyPr>
            <a:lstStyle/>
            <a:p>
              <a:r>
                <a:rPr lang="en-US" sz="2400" dirty="0" smtClean="0"/>
                <a:t>N=</a:t>
              </a:r>
              <a:r>
                <a:rPr lang="en-US" sz="2400" dirty="0" err="1" smtClean="0"/>
                <a:t>p∙q</a:t>
              </a:r>
              <a:endParaRPr lang="en-US" sz="2400" dirty="0"/>
            </a:p>
          </p:txBody>
        </p:sp>
      </p:grpSp>
      <p:grpSp>
        <p:nvGrpSpPr>
          <p:cNvPr id="27" name="Group 34"/>
          <p:cNvGrpSpPr/>
          <p:nvPr/>
        </p:nvGrpSpPr>
        <p:grpSpPr>
          <a:xfrm>
            <a:off x="6400800" y="5562600"/>
            <a:ext cx="1847268" cy="1219200"/>
            <a:chOff x="6400800" y="4171950"/>
            <a:chExt cx="1847268" cy="914400"/>
          </a:xfrm>
        </p:grpSpPr>
        <p:grpSp>
          <p:nvGrpSpPr>
            <p:cNvPr id="29" name="Group 15"/>
            <p:cNvGrpSpPr/>
            <p:nvPr/>
          </p:nvGrpSpPr>
          <p:grpSpPr>
            <a:xfrm>
              <a:off x="6400800" y="4171950"/>
              <a:ext cx="1066800" cy="914400"/>
              <a:chOff x="7543800" y="971550"/>
              <a:chExt cx="1295400" cy="1308485"/>
            </a:xfrm>
          </p:grpSpPr>
          <p:pic>
            <p:nvPicPr>
              <p:cNvPr id="17" name="Picture 16"/>
              <p:cNvPicPr>
                <a:picLocks noChangeAspect="1"/>
              </p:cNvPicPr>
              <p:nvPr/>
            </p:nvPicPr>
            <p:blipFill>
              <a:blip r:embed="rId6" cstate="print"/>
              <a:stretch>
                <a:fillRect/>
              </a:stretch>
            </p:blipFill>
            <p:spPr>
              <a:xfrm flipH="1">
                <a:off x="7543800" y="971550"/>
                <a:ext cx="1295400" cy="1308485"/>
              </a:xfrm>
              <a:prstGeom prst="rect">
                <a:avLst/>
              </a:prstGeom>
            </p:spPr>
          </p:pic>
          <p:sp>
            <p:nvSpPr>
              <p:cNvPr id="18" name="TextBox 17"/>
              <p:cNvSpPr txBox="1"/>
              <p:nvPr/>
            </p:nvSpPr>
            <p:spPr>
              <a:xfrm>
                <a:off x="8133569" y="1352550"/>
                <a:ext cx="689452" cy="396379"/>
              </a:xfrm>
              <a:prstGeom prst="rect">
                <a:avLst/>
              </a:prstGeom>
              <a:noFill/>
            </p:spPr>
            <p:txBody>
              <a:bodyPr wrap="none" rtlCol="0">
                <a:spAutoFit/>
              </a:bodyPr>
              <a:lstStyle/>
              <a:p>
                <a:r>
                  <a:rPr lang="en-US" dirty="0" smtClean="0"/>
                  <a:t>Bob</a:t>
                </a:r>
                <a:endParaRPr lang="en-US" dirty="0"/>
              </a:p>
            </p:txBody>
          </p:sp>
        </p:grpSp>
        <p:sp>
          <p:nvSpPr>
            <p:cNvPr id="33" name="TextBox 32"/>
            <p:cNvSpPr txBox="1"/>
            <p:nvPr/>
          </p:nvSpPr>
          <p:spPr>
            <a:xfrm>
              <a:off x="7848600" y="4171950"/>
              <a:ext cx="399468" cy="346249"/>
            </a:xfrm>
            <a:prstGeom prst="rect">
              <a:avLst/>
            </a:prstGeom>
            <a:noFill/>
          </p:spPr>
          <p:txBody>
            <a:bodyPr wrap="none" rtlCol="0">
              <a:spAutoFit/>
            </a:bodyPr>
            <a:lstStyle/>
            <a:p>
              <a:r>
                <a:rPr lang="en-US" sz="2400" dirty="0" smtClean="0"/>
                <a:t>N</a:t>
              </a:r>
              <a:endParaRPr lang="en-US" sz="2400" dirty="0"/>
            </a:p>
          </p:txBody>
        </p:sp>
      </p:grpSp>
    </p:spTree>
    <p:extLst>
      <p:ext uri="{BB962C8B-B14F-4D97-AF65-F5344CB8AC3E}">
        <p14:creationId xmlns="" xmlns:p14="http://schemas.microsoft.com/office/powerpoint/2010/main" val="322218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right)">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left)">
                                      <p:cBhvr>
                                        <p:cTn id="14" dur="500"/>
                                        <p:tgtEl>
                                          <p:spTgt spid="19"/>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idx="1"/>
          </p:nvPr>
        </p:nvSpPr>
        <p:spPr/>
        <p:txBody>
          <a:bodyPr/>
          <a:lstStyle/>
          <a:p>
            <a:r>
              <a:rPr lang="en-US" smtClean="0"/>
              <a:t>Cryptography is:</a:t>
            </a:r>
          </a:p>
          <a:p>
            <a:pPr lvl="1"/>
            <a:r>
              <a:rPr lang="en-US" smtClean="0"/>
              <a:t>A tremendous tool</a:t>
            </a:r>
          </a:p>
          <a:p>
            <a:pPr lvl="1"/>
            <a:r>
              <a:rPr lang="en-US" smtClean="0"/>
              <a:t>The basis for many security mechanisms</a:t>
            </a:r>
          </a:p>
          <a:p>
            <a:r>
              <a:rPr lang="en-US" smtClean="0"/>
              <a:t>Cryptography is not:</a:t>
            </a:r>
          </a:p>
          <a:p>
            <a:pPr lvl="1"/>
            <a:r>
              <a:rPr lang="en-US" smtClean="0"/>
              <a:t>The solution to all security problems</a:t>
            </a:r>
          </a:p>
          <a:p>
            <a:pPr lvl="1"/>
            <a:r>
              <a:rPr lang="en-US" smtClean="0"/>
              <a:t>Reliable unless implemented and used properly</a:t>
            </a:r>
          </a:p>
          <a:p>
            <a:pPr lvl="1"/>
            <a:r>
              <a:rPr lang="en-US" smtClean="0"/>
              <a:t>Something you should try to invent yourself</a:t>
            </a:r>
          </a:p>
          <a:p>
            <a:pPr lvl="2"/>
            <a:r>
              <a:rPr lang="en-US" smtClean="0"/>
              <a:t>  many many examples of broken ad-hoc designs</a:t>
            </a:r>
            <a:endParaRPr lang="en-US" dirty="0" smtClean="0"/>
          </a:p>
        </p:txBody>
      </p:sp>
      <p:sp>
        <p:nvSpPr>
          <p:cNvPr id="4100" name="Rectangle 2"/>
          <p:cNvSpPr>
            <a:spLocks noGrp="1" noChangeArrowheads="1"/>
          </p:cNvSpPr>
          <p:nvPr>
            <p:ph type="title"/>
          </p:nvPr>
        </p:nvSpPr>
        <p:spPr/>
        <p:txBody>
          <a:bodyPr/>
          <a:lstStyle/>
          <a:p>
            <a:pPr algn="l"/>
            <a:r>
              <a:rPr lang="en-US" dirty="0" smtClean="0"/>
              <a:t>Things to Remember (Again &amp; Again)!</a:t>
            </a:r>
          </a:p>
        </p:txBody>
      </p:sp>
    </p:spTree>
    <p:extLst>
      <p:ext uri="{BB962C8B-B14F-4D97-AF65-F5344CB8AC3E}">
        <p14:creationId xmlns="" xmlns:p14="http://schemas.microsoft.com/office/powerpoint/2010/main" val="11176448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Cryptography: A Rigorous Science</a:t>
            </a:r>
            <a:endParaRPr lang="en-US" dirty="0"/>
          </a:p>
        </p:txBody>
      </p:sp>
      <p:sp>
        <p:nvSpPr>
          <p:cNvPr id="3" name="Content Placeholder 2"/>
          <p:cNvSpPr>
            <a:spLocks noGrp="1"/>
          </p:cNvSpPr>
          <p:nvPr>
            <p:ph idx="1"/>
          </p:nvPr>
        </p:nvSpPr>
        <p:spPr/>
        <p:txBody>
          <a:bodyPr/>
          <a:lstStyle/>
          <a:p>
            <a:pPr marL="0" indent="0">
              <a:buNone/>
            </a:pPr>
            <a:r>
              <a:rPr lang="en-US" dirty="0" smtClean="0"/>
              <a:t>The three steps in cryptography:</a:t>
            </a:r>
          </a:p>
          <a:p>
            <a:endParaRPr lang="en-US" dirty="0"/>
          </a:p>
          <a:p>
            <a:r>
              <a:rPr lang="en-US" dirty="0" smtClean="0"/>
              <a:t>Precisely specify threat model</a:t>
            </a:r>
            <a:endParaRPr lang="en-US" dirty="0"/>
          </a:p>
          <a:p>
            <a:endParaRPr lang="en-US" dirty="0" smtClean="0"/>
          </a:p>
          <a:p>
            <a:r>
              <a:rPr lang="en-US" dirty="0" smtClean="0"/>
              <a:t>Propose a construction</a:t>
            </a:r>
            <a:endParaRPr lang="en-US" dirty="0"/>
          </a:p>
          <a:p>
            <a:endParaRPr lang="en-US" dirty="0" smtClean="0"/>
          </a:p>
          <a:p>
            <a:r>
              <a:rPr lang="en-US" dirty="0" smtClean="0"/>
              <a:t>Prove that breaking construction under </a:t>
            </a:r>
            <a:br>
              <a:rPr lang="en-US" dirty="0" smtClean="0"/>
            </a:br>
            <a:r>
              <a:rPr lang="en-US" dirty="0" smtClean="0"/>
              <a:t>threat mode will solve an underlying hard problem</a:t>
            </a:r>
            <a:endParaRPr lang="en-US" dirty="0"/>
          </a:p>
        </p:txBody>
      </p:sp>
    </p:spTree>
    <p:extLst>
      <p:ext uri="{BB962C8B-B14F-4D97-AF65-F5344CB8AC3E}">
        <p14:creationId xmlns="" xmlns:p14="http://schemas.microsoft.com/office/powerpoint/2010/main" val="19514566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cryptography</a:t>
            </a:r>
            <a:endParaRPr lang="en-US" dirty="0"/>
          </a:p>
        </p:txBody>
      </p:sp>
      <p:sp>
        <p:nvSpPr>
          <p:cNvPr id="3" name="Text Placeholder 2"/>
          <p:cNvSpPr>
            <a:spLocks noGrp="1"/>
          </p:cNvSpPr>
          <p:nvPr>
            <p:ph type="body" idx="1"/>
          </p:nvPr>
        </p:nvSpPr>
        <p:spPr/>
        <p:txBody>
          <a:bodyPr>
            <a:normAutofit/>
          </a:bodyPr>
          <a:lstStyle/>
          <a:p>
            <a:r>
              <a:rPr lang="en-US" sz="2800" dirty="0" smtClean="0"/>
              <a:t>Next Lecture</a:t>
            </a:r>
            <a:endParaRPr lang="en-US" sz="2800" dirty="0"/>
          </a:p>
        </p:txBody>
      </p:sp>
      <p:sp>
        <p:nvSpPr>
          <p:cNvPr id="4" name="Date Placeholder 3"/>
          <p:cNvSpPr>
            <a:spLocks noGrp="1"/>
          </p:cNvSpPr>
          <p:nvPr>
            <p:ph type="dt" sz="half" idx="10"/>
          </p:nvPr>
        </p:nvSpPr>
        <p:spPr/>
        <p:txBody>
          <a:bodyPr/>
          <a:lstStyle/>
          <a:p>
            <a:fld id="{D23D2184-7F60-4760-9FF9-794220E7E01E}"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56</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r>
              <a:rPr lang="en-US" dirty="0" smtClean="0"/>
              <a:t>Introduction to Classical Cryptography:</a:t>
            </a:r>
          </a:p>
          <a:p>
            <a:pPr lvl="1"/>
            <a:r>
              <a:rPr lang="en-US" dirty="0" smtClean="0"/>
              <a:t>Transposition ciphers</a:t>
            </a:r>
          </a:p>
          <a:p>
            <a:pPr lvl="1"/>
            <a:r>
              <a:rPr lang="en-US" dirty="0" smtClean="0"/>
              <a:t>Simple Mono &amp; Poly-alphabetic substitution ciphers</a:t>
            </a:r>
          </a:p>
          <a:p>
            <a:pPr lvl="1"/>
            <a:r>
              <a:rPr lang="en-US" dirty="0" smtClean="0"/>
              <a:t>Cryptanalysis methods</a:t>
            </a:r>
          </a:p>
          <a:p>
            <a:pPr lvl="1"/>
            <a:r>
              <a:rPr lang="en-US" dirty="0" smtClean="0"/>
              <a:t>Frequency Analysis</a:t>
            </a:r>
          </a:p>
          <a:p>
            <a:pPr lvl="1"/>
            <a:r>
              <a:rPr lang="en-GB" dirty="0" smtClean="0"/>
              <a:t>Machine Ciphers</a:t>
            </a:r>
          </a:p>
          <a:p>
            <a:r>
              <a:rPr lang="en-GB" dirty="0" smtClean="0"/>
              <a:t>Notion of Security (Shannon’s Theory) </a:t>
            </a:r>
          </a:p>
          <a:p>
            <a:r>
              <a:rPr lang="en-US" dirty="0" smtClean="0"/>
              <a:t>Symmetric (Private key) Encryption algorithms:</a:t>
            </a:r>
          </a:p>
          <a:p>
            <a:pPr lvl="1"/>
            <a:r>
              <a:rPr lang="en-US" dirty="0" smtClean="0"/>
              <a:t>Block ciphers (DES, AES)</a:t>
            </a:r>
          </a:p>
          <a:p>
            <a:pPr lvl="1"/>
            <a:r>
              <a:rPr lang="en-US" dirty="0" smtClean="0"/>
              <a:t>Stream ciphers (LFSR-based stream ciphers, RC4)</a:t>
            </a:r>
          </a:p>
          <a:p>
            <a:pPr lvl="1"/>
            <a:r>
              <a:rPr lang="en-US" dirty="0" smtClean="0"/>
              <a:t>Modes of operation (ECB, CBC, CFB, OFB).</a:t>
            </a:r>
          </a:p>
        </p:txBody>
      </p:sp>
      <p:sp>
        <p:nvSpPr>
          <p:cNvPr id="4" name="Date Placeholder 3"/>
          <p:cNvSpPr>
            <a:spLocks noGrp="1"/>
          </p:cNvSpPr>
          <p:nvPr>
            <p:ph type="dt" sz="half" idx="10"/>
          </p:nvPr>
        </p:nvSpPr>
        <p:spPr/>
        <p:txBody>
          <a:bodyPr/>
          <a:lstStyle/>
          <a:p>
            <a:fld id="{F53508CF-D337-4BFA-9B5D-0634BB5E13E7}"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0242" name="Rectangle 2"/>
          <p:cNvSpPr>
            <a:spLocks noGrp="1" noChangeArrowheads="1"/>
          </p:cNvSpPr>
          <p:nvPr>
            <p:ph type="title"/>
          </p:nvPr>
        </p:nvSpPr>
        <p:spPr/>
        <p:txBody>
          <a:bodyPr/>
          <a:lstStyle/>
          <a:p>
            <a:r>
              <a:rPr lang="en-GB" dirty="0" smtClean="0"/>
              <a:t>Course Topics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fontScale="92500" lnSpcReduction="10000"/>
          </a:bodyPr>
          <a:lstStyle/>
          <a:p>
            <a:r>
              <a:rPr lang="en-US" dirty="0" smtClean="0"/>
              <a:t>Public-key cryptography:</a:t>
            </a:r>
          </a:p>
          <a:p>
            <a:pPr lvl="1"/>
            <a:r>
              <a:rPr lang="en-US" dirty="0" smtClean="0"/>
              <a:t>Data encryption (RSA)</a:t>
            </a:r>
          </a:p>
          <a:p>
            <a:pPr lvl="1"/>
            <a:r>
              <a:rPr lang="en-US" dirty="0" smtClean="0"/>
              <a:t>Digital signatures (RSA)</a:t>
            </a:r>
          </a:p>
          <a:p>
            <a:r>
              <a:rPr lang="en-US" dirty="0" smtClean="0"/>
              <a:t>Key management Schemes</a:t>
            </a:r>
          </a:p>
          <a:p>
            <a:pPr lvl="1"/>
            <a:r>
              <a:rPr lang="en-US" dirty="0" smtClean="0"/>
              <a:t>Key generation</a:t>
            </a:r>
          </a:p>
          <a:p>
            <a:pPr lvl="1"/>
            <a:r>
              <a:rPr lang="en-US" dirty="0" smtClean="0"/>
              <a:t>Key exchange/agreement (</a:t>
            </a:r>
            <a:r>
              <a:rPr lang="en-US" dirty="0" err="1" smtClean="0"/>
              <a:t>Diffie</a:t>
            </a:r>
            <a:r>
              <a:rPr lang="en-US" dirty="0" smtClean="0"/>
              <a:t>-Hellman)</a:t>
            </a:r>
          </a:p>
          <a:p>
            <a:pPr lvl="1"/>
            <a:r>
              <a:rPr lang="en-US" dirty="0" smtClean="0"/>
              <a:t>Secret sharing</a:t>
            </a:r>
          </a:p>
          <a:p>
            <a:r>
              <a:rPr lang="en-US" dirty="0" smtClean="0"/>
              <a:t>Integrity and authentication:</a:t>
            </a:r>
          </a:p>
          <a:p>
            <a:pPr lvl="1"/>
            <a:r>
              <a:rPr lang="en-US" dirty="0" smtClean="0"/>
              <a:t>Hash functions (MD5, SHA-1)</a:t>
            </a:r>
          </a:p>
          <a:p>
            <a:pPr lvl="1"/>
            <a:r>
              <a:rPr lang="en-US" dirty="0" smtClean="0"/>
              <a:t>Message-authentication codes</a:t>
            </a:r>
          </a:p>
          <a:p>
            <a:r>
              <a:rPr lang="en-US" dirty="0" smtClean="0"/>
              <a:t>Mathematical Foundation</a:t>
            </a:r>
          </a:p>
          <a:p>
            <a:pPr lvl="1"/>
            <a:r>
              <a:rPr lang="en-US" dirty="0" smtClean="0"/>
              <a:t>Discrete Probability</a:t>
            </a:r>
          </a:p>
          <a:p>
            <a:pPr lvl="1"/>
            <a:r>
              <a:rPr lang="en-US" dirty="0" smtClean="0"/>
              <a:t>Number Theory</a:t>
            </a:r>
          </a:p>
        </p:txBody>
      </p:sp>
      <p:sp>
        <p:nvSpPr>
          <p:cNvPr id="4" name="Date Placeholder 3"/>
          <p:cNvSpPr>
            <a:spLocks noGrp="1"/>
          </p:cNvSpPr>
          <p:nvPr>
            <p:ph type="dt" sz="half" idx="10"/>
          </p:nvPr>
        </p:nvSpPr>
        <p:spPr/>
        <p:txBody>
          <a:bodyPr/>
          <a:lstStyle/>
          <a:p>
            <a:fld id="{57E4F047-4967-4789-B8B9-A432903AB6B8}"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11266" name="Rectangle 2"/>
          <p:cNvSpPr>
            <a:spLocks noGrp="1" noChangeArrowheads="1"/>
          </p:cNvSpPr>
          <p:nvPr>
            <p:ph type="title"/>
          </p:nvPr>
        </p:nvSpPr>
        <p:spPr/>
        <p:txBody>
          <a:bodyPr/>
          <a:lstStyle/>
          <a:p>
            <a:r>
              <a:rPr lang="en-GB" dirty="0" smtClean="0"/>
              <a:t>Course Topics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a:lnSpc>
                <a:spcPct val="80000"/>
              </a:lnSpc>
              <a:defRPr/>
            </a:pPr>
            <a:endParaRPr lang="en-US" sz="2000" dirty="0" smtClean="0"/>
          </a:p>
          <a:p>
            <a:pPr>
              <a:lnSpc>
                <a:spcPct val="80000"/>
              </a:lnSpc>
              <a:defRPr/>
            </a:pPr>
            <a:r>
              <a:rPr lang="en-US" dirty="0" smtClean="0"/>
              <a:t>The course will cover material in the following text books:</a:t>
            </a:r>
            <a:endParaRPr lang="en-GB" dirty="0" smtClean="0"/>
          </a:p>
          <a:p>
            <a:pPr lvl="1">
              <a:lnSpc>
                <a:spcPct val="80000"/>
              </a:lnSpc>
              <a:defRPr/>
            </a:pPr>
            <a:r>
              <a:rPr lang="en-US" sz="2400" dirty="0" smtClean="0"/>
              <a:t>A. </a:t>
            </a:r>
            <a:r>
              <a:rPr lang="en-US" sz="2400" dirty="0" err="1" smtClean="0"/>
              <a:t>Menezes</a:t>
            </a:r>
            <a:r>
              <a:rPr lang="en-US" sz="2400" dirty="0" smtClean="0"/>
              <a:t>, P. van </a:t>
            </a:r>
            <a:r>
              <a:rPr lang="en-US" sz="2400" dirty="0" err="1" smtClean="0"/>
              <a:t>Oorschot</a:t>
            </a:r>
            <a:r>
              <a:rPr lang="en-US" sz="2400" dirty="0" smtClean="0"/>
              <a:t>, S. Vanstone, </a:t>
            </a:r>
            <a:r>
              <a:rPr lang="en-US" sz="2400" i="1" dirty="0" smtClean="0"/>
              <a:t>Handbook of Applied Cryptography</a:t>
            </a:r>
            <a:r>
              <a:rPr lang="en-US" sz="2400" dirty="0" smtClean="0"/>
              <a:t>, CRC Press, 1997. (Online at </a:t>
            </a:r>
            <a:r>
              <a:rPr lang="en-US" sz="2400" i="1" dirty="0" smtClean="0">
                <a:hlinkClick r:id="rId3"/>
              </a:rPr>
              <a:t>http://www.cacr.math.uwaterloo.ca/hac/</a:t>
            </a:r>
            <a:r>
              <a:rPr lang="en-US" sz="2400" dirty="0" smtClean="0"/>
              <a:t>) </a:t>
            </a:r>
          </a:p>
          <a:p>
            <a:pPr lvl="1">
              <a:lnSpc>
                <a:spcPct val="80000"/>
              </a:lnSpc>
              <a:defRPr/>
            </a:pPr>
            <a:r>
              <a:rPr lang="en-GB" sz="2400" dirty="0" smtClean="0"/>
              <a:t>D. Stinson, </a:t>
            </a:r>
            <a:r>
              <a:rPr lang="en-GB" sz="2400" i="1" dirty="0" smtClean="0"/>
              <a:t>Cryptography: Theory &amp; Practice</a:t>
            </a:r>
            <a:r>
              <a:rPr lang="en-GB" sz="2400" dirty="0" smtClean="0"/>
              <a:t>, CRC Press, 2004.</a:t>
            </a:r>
            <a:endParaRPr lang="en-US" sz="2400" dirty="0" smtClean="0"/>
          </a:p>
          <a:p>
            <a:pPr lvl="1">
              <a:lnSpc>
                <a:spcPct val="80000"/>
              </a:lnSpc>
              <a:buFont typeface="Wingdings" pitchFamily="2" charset="2"/>
              <a:buNone/>
              <a:defRPr/>
            </a:pPr>
            <a:endParaRPr lang="en-US" sz="2400" dirty="0" smtClean="0"/>
          </a:p>
          <a:p>
            <a:pPr>
              <a:lnSpc>
                <a:spcPct val="80000"/>
              </a:lnSpc>
              <a:defRPr/>
            </a:pPr>
            <a:r>
              <a:rPr lang="en-US" dirty="0" smtClean="0"/>
              <a:t>The following books are recommended for supplementary reading:</a:t>
            </a:r>
            <a:endParaRPr lang="en-GB" dirty="0" smtClean="0"/>
          </a:p>
          <a:p>
            <a:pPr lvl="1">
              <a:lnSpc>
                <a:spcPct val="80000"/>
              </a:lnSpc>
              <a:defRPr/>
            </a:pPr>
            <a:r>
              <a:rPr lang="en-US" sz="2400" dirty="0" smtClean="0"/>
              <a:t>B. </a:t>
            </a:r>
            <a:r>
              <a:rPr lang="en-US" sz="2400" dirty="0" err="1" smtClean="0"/>
              <a:t>Schneier</a:t>
            </a:r>
            <a:r>
              <a:rPr lang="en-US" sz="2400" dirty="0" smtClean="0"/>
              <a:t>, </a:t>
            </a:r>
            <a:r>
              <a:rPr lang="en-US" sz="2400" i="1" dirty="0" smtClean="0"/>
              <a:t>Applied Cryptography</a:t>
            </a:r>
            <a:r>
              <a:rPr lang="en-US" sz="2400" dirty="0" smtClean="0"/>
              <a:t>, 2nd Edition, Wiley, 1996.  </a:t>
            </a:r>
          </a:p>
          <a:p>
            <a:pPr lvl="1">
              <a:lnSpc>
                <a:spcPct val="80000"/>
              </a:lnSpc>
              <a:defRPr/>
            </a:pPr>
            <a:r>
              <a:rPr lang="en-US" sz="2400" dirty="0" smtClean="0"/>
              <a:t>S. Singh, </a:t>
            </a:r>
            <a:r>
              <a:rPr lang="en-US" sz="2400" i="1" dirty="0" smtClean="0"/>
              <a:t>The Code Book</a:t>
            </a:r>
            <a:r>
              <a:rPr lang="en-US" sz="2400" dirty="0" smtClean="0"/>
              <a:t>, Fourth Estate, 1999. </a:t>
            </a:r>
          </a:p>
          <a:p>
            <a:pPr lvl="1">
              <a:lnSpc>
                <a:spcPct val="80000"/>
              </a:lnSpc>
              <a:defRPr/>
            </a:pPr>
            <a:r>
              <a:rPr lang="en-US" sz="2400" dirty="0" smtClean="0"/>
              <a:t>G. J. Simmons, </a:t>
            </a:r>
            <a:r>
              <a:rPr lang="en-US" sz="2400" i="1" dirty="0" smtClean="0"/>
              <a:t>Contemporary Cryptology: the Science of Information Integrity</a:t>
            </a:r>
            <a:endParaRPr lang="en-GB" sz="2400" i="1" dirty="0" smtClean="0"/>
          </a:p>
        </p:txBody>
      </p:sp>
      <p:sp>
        <p:nvSpPr>
          <p:cNvPr id="4" name="Date Placeholder 3"/>
          <p:cNvSpPr>
            <a:spLocks noGrp="1"/>
          </p:cNvSpPr>
          <p:nvPr>
            <p:ph type="dt" sz="half" idx="10"/>
          </p:nvPr>
        </p:nvSpPr>
        <p:spPr/>
        <p:txBody>
          <a:bodyPr/>
          <a:lstStyle/>
          <a:p>
            <a:fld id="{183C93D7-20C6-4265-89B3-4EBAEB76F352}"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 Lectures by Ashraf Masood - - Applied Cryptography – MSIS 10 (MCS-NUST)</a:t>
            </a:r>
            <a:endParaRPr lang="en-US" dirty="0"/>
          </a:p>
        </p:txBody>
      </p:sp>
      <p:sp>
        <p:nvSpPr>
          <p:cNvPr id="8194" name="Rectangle 2"/>
          <p:cNvSpPr>
            <a:spLocks noGrp="1" noChangeArrowheads="1"/>
          </p:cNvSpPr>
          <p:nvPr>
            <p:ph type="title"/>
          </p:nvPr>
        </p:nvSpPr>
        <p:spPr/>
        <p:txBody>
          <a:bodyPr/>
          <a:lstStyle/>
          <a:p>
            <a:pPr>
              <a:defRPr/>
            </a:pPr>
            <a:r>
              <a:rPr lang="en-GB" dirty="0" smtClean="0"/>
              <a:t>Text books &amp; Reference Material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Basic Calculus</a:t>
            </a:r>
          </a:p>
          <a:p>
            <a:r>
              <a:rPr lang="en-US" dirty="0" smtClean="0"/>
              <a:t>Discrete probability Theory</a:t>
            </a:r>
          </a:p>
          <a:p>
            <a:r>
              <a:rPr lang="en-US" dirty="0" smtClean="0"/>
              <a:t>Basic Number Theory (Modular Arithmetic) </a:t>
            </a:r>
          </a:p>
          <a:p>
            <a:r>
              <a:rPr lang="en-US" dirty="0" smtClean="0"/>
              <a:t>Familiarity with MATLAB or other High level language programming</a:t>
            </a:r>
          </a:p>
        </p:txBody>
      </p:sp>
      <p:sp>
        <p:nvSpPr>
          <p:cNvPr id="2" name="Title 1"/>
          <p:cNvSpPr>
            <a:spLocks noGrp="1"/>
          </p:cNvSpPr>
          <p:nvPr>
            <p:ph type="title"/>
          </p:nvPr>
        </p:nvSpPr>
        <p:spPr/>
        <p:txBody>
          <a:bodyPr/>
          <a:lstStyle/>
          <a:p>
            <a:r>
              <a:rPr lang="en-US" dirty="0" smtClean="0"/>
              <a:t>Background Knowledge</a:t>
            </a:r>
            <a:endParaRPr lang="en-US" dirty="0"/>
          </a:p>
        </p:txBody>
      </p:sp>
      <p:sp>
        <p:nvSpPr>
          <p:cNvPr id="7" name="Date Placeholder 6"/>
          <p:cNvSpPr>
            <a:spLocks noGrp="1"/>
          </p:cNvSpPr>
          <p:nvPr>
            <p:ph type="dt" sz="half" idx="10"/>
          </p:nvPr>
        </p:nvSpPr>
        <p:spPr/>
        <p:txBody>
          <a:bodyPr/>
          <a:lstStyle/>
          <a:p>
            <a:fld id="{513F9ECD-CE20-4E0C-936D-597216BB4474}" type="datetime1">
              <a:rPr lang="en-US" smtClean="0"/>
              <a:pPr/>
              <a:t>9/20/2012</a:t>
            </a:fld>
            <a:endParaRPr lang="en-US"/>
          </a:p>
        </p:txBody>
      </p:sp>
      <p:sp>
        <p:nvSpPr>
          <p:cNvPr id="8" name="Slide Number Placeholder 7"/>
          <p:cNvSpPr>
            <a:spLocks noGrp="1"/>
          </p:cNvSpPr>
          <p:nvPr>
            <p:ph type="sldNum" sz="quarter" idx="11"/>
          </p:nvPr>
        </p:nvSpPr>
        <p:spPr/>
        <p:txBody>
          <a:bodyPr/>
          <a:lstStyle/>
          <a:p>
            <a:fld id="{59985E83-F857-4E7B-A45F-F5191A2677E8}" type="slidenum">
              <a:rPr lang="en-US" smtClean="0"/>
              <a:pPr/>
              <a:t>9</a:t>
            </a:fld>
            <a:endParaRPr lang="en-US"/>
          </a:p>
        </p:txBody>
      </p:sp>
      <p:sp>
        <p:nvSpPr>
          <p:cNvPr id="9" name="Footer Placeholder 8"/>
          <p:cNvSpPr>
            <a:spLocks noGrp="1"/>
          </p:cNvSpPr>
          <p:nvPr>
            <p:ph type="ftr" sz="quarter" idx="12"/>
          </p:nvPr>
        </p:nvSpPr>
        <p:spPr/>
        <p:txBody>
          <a:bodyPr/>
          <a:lstStyle/>
          <a:p>
            <a:r>
              <a:rPr lang="en-US" smtClean="0"/>
              <a:t>© 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2502</TotalTime>
  <Words>2819</Words>
  <Application>Microsoft Office PowerPoint</Application>
  <PresentationFormat>On-screen Show (4:3)</PresentationFormat>
  <Paragraphs>506</Paragraphs>
  <Slides>56</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Module</vt:lpstr>
      <vt:lpstr>Bitmap Image</vt:lpstr>
      <vt:lpstr>                  Applied Cryptography</vt:lpstr>
      <vt:lpstr>Welcome!</vt:lpstr>
      <vt:lpstr>Instructor</vt:lpstr>
      <vt:lpstr>Course Objectives</vt:lpstr>
      <vt:lpstr>Course Objectives</vt:lpstr>
      <vt:lpstr>Course Topics </vt:lpstr>
      <vt:lpstr>Course Topics</vt:lpstr>
      <vt:lpstr>Text books &amp; Reference Material</vt:lpstr>
      <vt:lpstr>Background Knowledge</vt:lpstr>
      <vt:lpstr>General Notes</vt:lpstr>
      <vt:lpstr>General Notes</vt:lpstr>
      <vt:lpstr>Grading Policy</vt:lpstr>
      <vt:lpstr>Paper Writing Projects</vt:lpstr>
      <vt:lpstr>Paper Writing Projects</vt:lpstr>
      <vt:lpstr>Useful Information (Cnt.)</vt:lpstr>
      <vt:lpstr>Useful Information (Cnt.)</vt:lpstr>
      <vt:lpstr>Cryptography</vt:lpstr>
      <vt:lpstr>Cryptography is everywhere !</vt:lpstr>
      <vt:lpstr>Cryptology</vt:lpstr>
      <vt:lpstr>Security Threats</vt:lpstr>
      <vt:lpstr>Information Security</vt:lpstr>
      <vt:lpstr>Information Security</vt:lpstr>
      <vt:lpstr>Security Dimensions</vt:lpstr>
      <vt:lpstr>Security Dimensions -&gt; Threats</vt:lpstr>
      <vt:lpstr>Slide 25</vt:lpstr>
      <vt:lpstr>Role of Cryptography</vt:lpstr>
      <vt:lpstr>Cryptographic Applications</vt:lpstr>
      <vt:lpstr>Cryptographic Goals</vt:lpstr>
      <vt:lpstr>Cryptographic Goals</vt:lpstr>
      <vt:lpstr>What is Cryptology?</vt:lpstr>
      <vt:lpstr>What is Cryptology?</vt:lpstr>
      <vt:lpstr>Cryptography vs Steganography</vt:lpstr>
      <vt:lpstr>Terminology</vt:lpstr>
      <vt:lpstr>Message &amp; Encryption</vt:lpstr>
      <vt:lpstr>Message &amp; Encryption</vt:lpstr>
      <vt:lpstr>Cryptographic Algorithm &amp; Keys</vt:lpstr>
      <vt:lpstr>Attacks</vt:lpstr>
      <vt:lpstr>Brute Force Attack</vt:lpstr>
      <vt:lpstr>Cryptosystem</vt:lpstr>
      <vt:lpstr>Slide 40</vt:lpstr>
      <vt:lpstr>Cryptosystem</vt:lpstr>
      <vt:lpstr>Building blocks:    Symmetric Encryption</vt:lpstr>
      <vt:lpstr>Simplified Model of Symmetric Encryption</vt:lpstr>
      <vt:lpstr>Requirements &amp; Assumptions</vt:lpstr>
      <vt:lpstr>Model of Symmetric Crypto System</vt:lpstr>
      <vt:lpstr>Crypto core</vt:lpstr>
      <vt:lpstr>Slide 47</vt:lpstr>
      <vt:lpstr>But crypto can do much more</vt:lpstr>
      <vt:lpstr>But crypto can do much more</vt:lpstr>
      <vt:lpstr>Protocols</vt:lpstr>
      <vt:lpstr>Protocols</vt:lpstr>
      <vt:lpstr>Crypto magic</vt:lpstr>
      <vt:lpstr>Things to Remember (Again &amp; Again)!</vt:lpstr>
      <vt:lpstr>Cryptography: A Rigorous Science</vt:lpstr>
      <vt:lpstr>Classical cryptography</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32</cp:revision>
  <dcterms:created xsi:type="dcterms:W3CDTF">2012-02-03T18:01:12Z</dcterms:created>
  <dcterms:modified xsi:type="dcterms:W3CDTF">2012-09-20T07:28:43Z</dcterms:modified>
</cp:coreProperties>
</file>