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1065" r:id="rId3"/>
    <p:sldId id="1198" r:id="rId4"/>
    <p:sldId id="1146" r:id="rId5"/>
    <p:sldId id="1199" r:id="rId6"/>
    <p:sldId id="1147" r:id="rId7"/>
    <p:sldId id="1200" r:id="rId8"/>
    <p:sldId id="1148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1158" r:id="rId17"/>
    <p:sldId id="1159" r:id="rId18"/>
    <p:sldId id="1160" r:id="rId19"/>
    <p:sldId id="1161" r:id="rId20"/>
    <p:sldId id="1162" r:id="rId21"/>
    <p:sldId id="1201" r:id="rId22"/>
    <p:sldId id="1168" r:id="rId23"/>
    <p:sldId id="1203" r:id="rId24"/>
    <p:sldId id="1164" r:id="rId25"/>
    <p:sldId id="1165" r:id="rId26"/>
    <p:sldId id="1166" r:id="rId27"/>
    <p:sldId id="1163" r:id="rId28"/>
    <p:sldId id="1167" r:id="rId29"/>
    <p:sldId id="1169" r:id="rId30"/>
    <p:sldId id="1172" r:id="rId31"/>
    <p:sldId id="1173" r:id="rId32"/>
    <p:sldId id="1204" r:id="rId33"/>
    <p:sldId id="1177" r:id="rId34"/>
    <p:sldId id="1207" r:id="rId35"/>
    <p:sldId id="1205" r:id="rId36"/>
    <p:sldId id="1171" r:id="rId37"/>
    <p:sldId id="1170" r:id="rId38"/>
    <p:sldId id="1174" r:id="rId39"/>
    <p:sldId id="1175" r:id="rId40"/>
    <p:sldId id="1208" r:id="rId41"/>
    <p:sldId id="1210" r:id="rId42"/>
    <p:sldId id="1176" r:id="rId43"/>
    <p:sldId id="1206" r:id="rId44"/>
    <p:sldId id="1178" r:id="rId45"/>
    <p:sldId id="1179" r:id="rId46"/>
    <p:sldId id="1180" r:id="rId47"/>
    <p:sldId id="1181" r:id="rId48"/>
    <p:sldId id="1183" r:id="rId49"/>
    <p:sldId id="1182" r:id="rId50"/>
    <p:sldId id="1184" r:id="rId51"/>
    <p:sldId id="1185" r:id="rId52"/>
    <p:sldId id="1191" r:id="rId53"/>
    <p:sldId id="1192" r:id="rId54"/>
    <p:sldId id="1193" r:id="rId55"/>
    <p:sldId id="1194" r:id="rId56"/>
    <p:sldId id="1186" r:id="rId57"/>
    <p:sldId id="1187" r:id="rId58"/>
    <p:sldId id="1188" r:id="rId59"/>
    <p:sldId id="1195" r:id="rId60"/>
    <p:sldId id="1196" r:id="rId61"/>
    <p:sldId id="1189" r:id="rId62"/>
    <p:sldId id="1190" r:id="rId63"/>
    <p:sldId id="1197" r:id="rId64"/>
    <p:sldId id="1202" r:id="rId65"/>
    <p:sldId id="78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3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</a:t>
            </a:r>
            <a:r>
              <a:rPr lang="en-US" dirty="0" smtClean="0"/>
              <a:t>#10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mod 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57350"/>
            <a:ext cx="5606538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&amp; Mod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47800"/>
            <a:ext cx="7200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524000"/>
            <a:ext cx="784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04974"/>
            <a:ext cx="8001000" cy="37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1358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 under Mod Addition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15312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091235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70970"/>
            <a:ext cx="8001000" cy="386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6971"/>
            <a:ext cx="8143876" cy="48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8374"/>
            <a:ext cx="7942898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801624"/>
            <a:ext cx="8013192" cy="1636776"/>
          </a:xfrm>
        </p:spPr>
        <p:txBody>
          <a:bodyPr/>
          <a:lstStyle/>
          <a:p>
            <a:r>
              <a:rPr lang="en-US" dirty="0" smtClean="0"/>
              <a:t>Computational </a:t>
            </a:r>
            <a:br>
              <a:rPr lang="en-US" dirty="0" smtClean="0"/>
            </a:br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8787"/>
            <a:ext cx="8153400" cy="407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53831" y="32443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Over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rationals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inverse of 2 is  ½ .      What about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  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inverse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of x in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an element y in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x.y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denoted   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aseline="30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aseline="30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   let N be an odd integer.     The inverse of 2 in  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(N+1)/2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Inversion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 Mod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 t="26402"/>
          <a:stretch>
            <a:fillRect/>
          </a:stretch>
        </p:blipFill>
        <p:spPr bwMode="auto">
          <a:xfrm>
            <a:off x="609600" y="1905000"/>
            <a:ext cx="7911281" cy="233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9163">
              <a:buNone/>
              <a:tabLst>
                <a:tab pos="1309688" algn="l"/>
                <a:tab pos="1885950" algn="l"/>
              </a:tabLst>
            </a:pPr>
            <a:r>
              <a:rPr lang="en-US" dirty="0" smtClean="0"/>
              <a:t>N denotes an n-bit positive integer.     p  denotes a prime.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	=    { 0, 1, …, N-1 }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(Z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*	</a:t>
            </a:r>
            <a:r>
              <a:rPr lang="en-US" dirty="0" smtClean="0"/>
              <a:t>=     (set of invertible elements in Z</a:t>
            </a:r>
            <a:r>
              <a:rPr lang="en-US" baseline="-25000" dirty="0" smtClean="0"/>
              <a:t>N</a:t>
            </a:r>
            <a:r>
              <a:rPr lang="en-US" dirty="0" smtClean="0"/>
              <a:t>)   =</a:t>
            </a:r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 smtClean="0"/>
              <a:t>	=     </a:t>
            </a:r>
            <a:r>
              <a:rPr lang="en-US" sz="3200" dirty="0" smtClean="0"/>
              <a:t>{  </a:t>
            </a:r>
            <a:r>
              <a:rPr lang="en-US" dirty="0" err="1" smtClean="0"/>
              <a:t>x∈Z</a:t>
            </a:r>
            <a:r>
              <a:rPr lang="en-US" baseline="-25000" dirty="0" err="1" smtClean="0"/>
              <a:t>N</a:t>
            </a:r>
            <a:r>
              <a:rPr lang="en-US" dirty="0" smtClean="0"/>
              <a:t>  :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x,N</a:t>
            </a:r>
            <a:r>
              <a:rPr lang="en-US" dirty="0" smtClean="0"/>
              <a:t>) = 1 </a:t>
            </a:r>
            <a:r>
              <a:rPr lang="en-US" sz="3200" dirty="0" smtClean="0"/>
              <a:t>}</a:t>
            </a:r>
          </a:p>
          <a:p>
            <a:pPr marL="0" indent="0">
              <a:buNone/>
              <a:tabLst>
                <a:tab pos="1309688" algn="l"/>
              </a:tabLst>
            </a:pPr>
            <a:endParaRPr lang="en-US" sz="3200" baseline="-25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376454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162800" cy="248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571625"/>
            <a:ext cx="7286625" cy="424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Mod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371600"/>
            <a:ext cx="6210300" cy="515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Exponenciation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33525"/>
            <a:ext cx="8347501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76375"/>
            <a:ext cx="834549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will use a bit of number theory to construct:</a:t>
            </a:r>
          </a:p>
          <a:p>
            <a:r>
              <a:rPr lang="en-US" dirty="0" smtClean="0"/>
              <a:t>Public-key encryption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exchange protocols</a:t>
            </a:r>
          </a:p>
          <a:p>
            <a:r>
              <a:rPr lang="en-US" dirty="0" smtClean="0"/>
              <a:t>Digital signatures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lecture module (x2):   </a:t>
            </a:r>
            <a:r>
              <a:rPr lang="en-US" dirty="0" smtClean="0"/>
              <a:t>crash course on relevant concepts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info: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Computational Introduction to Number Theory and Algebra,</a:t>
            </a:r>
            <a:br>
              <a:rPr lang="en-US" dirty="0" smtClean="0"/>
            </a:br>
            <a:r>
              <a:rPr lang="en-US" dirty="0" smtClean="0"/>
              <a:t>V. </a:t>
            </a:r>
            <a:r>
              <a:rPr lang="en-US" dirty="0" err="1" smtClean="0"/>
              <a:t>Shoup</a:t>
            </a:r>
            <a:r>
              <a:rPr lang="en-US" dirty="0" smtClean="0"/>
              <a:t>,  2008    (V2),     Chapter 1-4, 11, 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Available at     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//shoup.net/</a:t>
            </a:r>
            <a:r>
              <a:rPr lang="en-US" b="1" dirty="0" err="1" smtClean="0">
                <a:solidFill>
                  <a:srgbClr val="0000FF"/>
                </a:solidFill>
                <a:latin typeface="Arial"/>
                <a:cs typeface="Arial"/>
              </a:rPr>
              <a:t>ntb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/ntb-v2.pdf</a:t>
            </a:r>
          </a:p>
          <a:p>
            <a:pPr marL="0" indent="0">
              <a:buNone/>
              <a:tabLst>
                <a:tab pos="154305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Number Theory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82375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Corollary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9800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Thm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Let p be a prime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∀ x ∈ 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="1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: 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p-1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=  1  in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sz="2400" b="1" baseline="-25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="1" baseline="-25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Example:    p=5.         3</a:t>
            </a:r>
            <a:r>
              <a:rPr lang="en-US" sz="2400" baseline="30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81 = 1    in   Z</a:t>
            </a:r>
            <a:r>
              <a:rPr lang="en-US" sz="24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0" indent="0">
              <a:buNone/>
            </a:pPr>
            <a:endParaRPr lang="en-US" sz="2400" baseline="-25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aseline="-25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So:     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∈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⇒    x⋅x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p-2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=  1      ⇒   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−1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p-2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in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US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nother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way to compute inverses, but less efficient than Euclid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 Theorem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315200" cy="505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Def</a:t>
            </a:r>
            <a:r>
              <a:rPr lang="en-US" dirty="0" smtClean="0"/>
              <a:t>:  For an integer N define   ϕ (N) = </a:t>
            </a:r>
            <a:r>
              <a:rPr lang="en-US" sz="3600" dirty="0" smtClean="0"/>
              <a:t>|</a:t>
            </a:r>
            <a:r>
              <a:rPr lang="en-US" dirty="0" smtClean="0"/>
              <a:t>(Z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sz="3600" dirty="0" smtClean="0"/>
              <a:t>|       </a:t>
            </a:r>
            <a:r>
              <a:rPr lang="en-US" dirty="0" smtClean="0"/>
              <a:t>(Euler’s ϕ </a:t>
            </a:r>
            <a:r>
              <a:rPr lang="en-US" dirty="0" err="1" smtClean="0"/>
              <a:t>func</a:t>
            </a:r>
            <a:r>
              <a:rPr lang="en-US" dirty="0" smtClean="0"/>
              <a:t>.)</a:t>
            </a:r>
            <a:endParaRPr lang="en-US" sz="3600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Examples:        ϕ (12) = </a:t>
            </a:r>
            <a:r>
              <a:rPr lang="en-US" sz="3600" dirty="0" smtClean="0"/>
              <a:t>|</a:t>
            </a:r>
            <a:r>
              <a:rPr lang="en-US" dirty="0" smtClean="0"/>
              <a:t>{1,5,7,11}</a:t>
            </a:r>
            <a:r>
              <a:rPr lang="en-US" sz="3600" dirty="0" smtClean="0"/>
              <a:t>| </a:t>
            </a:r>
            <a:r>
              <a:rPr lang="en-US" dirty="0" smtClean="0"/>
              <a:t>= 4      ;     ϕ (p)  =   p-1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	For N=</a:t>
            </a:r>
            <a:r>
              <a:rPr lang="en-US" dirty="0" err="1" smtClean="0"/>
              <a:t>p⋅q</a:t>
            </a:r>
            <a:r>
              <a:rPr lang="en-US" dirty="0" smtClean="0"/>
              <a:t>:	ϕ (N) = N-p-q+1 = (p-1)(q-1)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 (Euler):   </a:t>
            </a:r>
            <a:r>
              <a:rPr lang="en-US" b="1" dirty="0" smtClean="0"/>
              <a:t>∀ x ∈ (Z</a:t>
            </a:r>
            <a:r>
              <a:rPr lang="en-US" b="1" baseline="-25000" dirty="0" smtClean="0"/>
              <a:t>N</a:t>
            </a:r>
            <a:r>
              <a:rPr lang="en-US" b="1" dirty="0" smtClean="0"/>
              <a:t>)</a:t>
            </a:r>
            <a:r>
              <a:rPr lang="en-US" b="1" baseline="30000" dirty="0" smtClean="0"/>
              <a:t>*</a:t>
            </a:r>
            <a:r>
              <a:rPr lang="en-US" b="1" dirty="0" smtClean="0"/>
              <a:t> :      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sz="3600" baseline="50000" dirty="0" err="1" smtClean="0">
                <a:solidFill>
                  <a:srgbClr val="FF0000"/>
                </a:solidFill>
              </a:rPr>
              <a:t>ϕ</a:t>
            </a:r>
            <a:r>
              <a:rPr lang="en-US" sz="3600" baseline="50000" dirty="0" smtClean="0">
                <a:solidFill>
                  <a:srgbClr val="FF0000"/>
                </a:solidFill>
              </a:rPr>
              <a:t>(N)</a:t>
            </a:r>
            <a:r>
              <a:rPr lang="en-US" b="1" dirty="0" smtClean="0">
                <a:solidFill>
                  <a:srgbClr val="FF0000"/>
                </a:solidFill>
              </a:rPr>
              <a:t> =  1    in Z</a:t>
            </a:r>
            <a:r>
              <a:rPr lang="en-US" b="1" baseline="-25000" dirty="0" smtClean="0">
                <a:solidFill>
                  <a:srgbClr val="FF0000"/>
                </a:solidFill>
              </a:rPr>
              <a:t>N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Example:     5</a:t>
            </a:r>
            <a:r>
              <a:rPr lang="en-US" baseline="50000" dirty="0" smtClean="0"/>
              <a:t>ϕ(12)</a:t>
            </a:r>
            <a:r>
              <a:rPr lang="en-US" dirty="0" smtClean="0"/>
              <a:t> = 5</a:t>
            </a:r>
            <a:r>
              <a:rPr lang="en-US" baseline="30000" dirty="0" smtClean="0"/>
              <a:t>4</a:t>
            </a:r>
            <a:r>
              <a:rPr lang="en-US" dirty="0" smtClean="0"/>
              <a:t> = 625 = 1    in  Z</a:t>
            </a:r>
            <a:r>
              <a:rPr lang="en-US" baseline="-25000" dirty="0" smtClean="0"/>
              <a:t>12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Generalization of Fermat.   Basis of the RSA cryptosystem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generalization of Fermat  </a:t>
            </a:r>
            <a:r>
              <a:rPr lang="en-US" sz="1800" dirty="0" smtClean="0"/>
              <a:t>(1736)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 (Euler):      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is a </a:t>
            </a:r>
            <a:r>
              <a:rPr lang="en-US" b="1" dirty="0" smtClean="0"/>
              <a:t>cyclic group</a:t>
            </a:r>
            <a:r>
              <a:rPr lang="en-US" dirty="0" smtClean="0"/>
              <a:t>, that 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	∃ g∈(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   </a:t>
            </a:r>
            <a:r>
              <a:rPr lang="en-US" dirty="0" smtClean="0"/>
              <a:t>such that    </a:t>
            </a:r>
            <a:r>
              <a:rPr lang="en-US" sz="3200" dirty="0" smtClean="0"/>
              <a:t>{</a:t>
            </a:r>
            <a:r>
              <a:rPr lang="en-US" dirty="0" smtClean="0"/>
              <a:t>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…, g</a:t>
            </a:r>
            <a:r>
              <a:rPr lang="en-US" baseline="30000" dirty="0" smtClean="0"/>
              <a:t>p-2</a:t>
            </a:r>
            <a:r>
              <a:rPr lang="en-US" sz="3200" dirty="0" smtClean="0"/>
              <a:t>} </a:t>
            </a:r>
            <a:r>
              <a:rPr lang="en-US" dirty="0" smtClean="0"/>
              <a:t>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    g is called a </a:t>
            </a:r>
            <a:r>
              <a:rPr lang="en-US" b="1" u="sng" dirty="0" smtClean="0"/>
              <a:t>generator</a:t>
            </a:r>
            <a:r>
              <a:rPr lang="en-US" dirty="0" smtClean="0"/>
              <a:t> of 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Example:    p=7.      {1, 3, 3</a:t>
            </a:r>
            <a:r>
              <a:rPr lang="en-US" baseline="30000" dirty="0" smtClean="0"/>
              <a:t>2</a:t>
            </a:r>
            <a:r>
              <a:rPr lang="en-US" dirty="0" smtClean="0"/>
              <a:t>, 3</a:t>
            </a:r>
            <a:r>
              <a:rPr lang="en-US" baseline="30000" dirty="0" smtClean="0"/>
              <a:t>3</a:t>
            </a:r>
            <a:r>
              <a:rPr lang="en-US" dirty="0" smtClean="0"/>
              <a:t>, 3</a:t>
            </a:r>
            <a:r>
              <a:rPr lang="en-US" baseline="30000" dirty="0" smtClean="0"/>
              <a:t>4</a:t>
            </a:r>
            <a:r>
              <a:rPr lang="en-US" dirty="0" smtClean="0"/>
              <a:t>, 3</a:t>
            </a:r>
            <a:r>
              <a:rPr lang="en-US" baseline="30000" dirty="0" smtClean="0"/>
              <a:t>5</a:t>
            </a:r>
            <a:r>
              <a:rPr lang="en-US" dirty="0" smtClean="0"/>
              <a:t>} = {1, 3, 2, 6, 4, 5} = (Z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Not every elem. is a generator:     {1, 2, 2</a:t>
            </a:r>
            <a:r>
              <a:rPr lang="en-US" baseline="30000" dirty="0" smtClean="0"/>
              <a:t>2</a:t>
            </a:r>
            <a:r>
              <a:rPr lang="en-US" dirty="0" smtClean="0"/>
              <a:t>, 2</a:t>
            </a:r>
            <a:r>
              <a:rPr lang="en-US" baseline="30000" dirty="0" smtClean="0"/>
              <a:t>3</a:t>
            </a:r>
            <a:r>
              <a:rPr lang="en-US" dirty="0" smtClean="0"/>
              <a:t>, 2</a:t>
            </a:r>
            <a:r>
              <a:rPr lang="en-US" baseline="30000" dirty="0" smtClean="0"/>
              <a:t>4</a:t>
            </a:r>
            <a:r>
              <a:rPr lang="en-US" dirty="0" smtClean="0"/>
              <a:t>, 2</a:t>
            </a:r>
            <a:r>
              <a:rPr lang="en-US" baseline="30000" dirty="0" smtClean="0"/>
              <a:t>5</a:t>
            </a:r>
            <a:r>
              <a:rPr lang="en-US" dirty="0" smtClean="0"/>
              <a:t>} = {1, 2, 4}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  </a:t>
            </a:r>
            <a:r>
              <a:rPr lang="en-US" sz="3200" dirty="0" smtClean="0"/>
              <a:t>(</a:t>
            </a:r>
            <a:r>
              <a:rPr lang="en-US" sz="3200" dirty="0" err="1" smtClean="0"/>
              <a:t>Z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 b="46932"/>
          <a:stretch>
            <a:fillRect/>
          </a:stretch>
        </p:blipFill>
        <p:spPr bwMode="auto">
          <a:xfrm>
            <a:off x="457200" y="1490663"/>
            <a:ext cx="8229600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451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305800" cy="37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71713"/>
            <a:ext cx="8329846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l-PL" dirty="0" smtClean="0"/>
              <a:t>Z </a:t>
            </a:r>
            <a:r>
              <a:rPr lang="pl-PL" dirty="0" smtClean="0"/>
              <a:t>= {. . . ,−2,−1, 0, 1, 2, . . .}</a:t>
            </a:r>
          </a:p>
          <a:p>
            <a:r>
              <a:rPr lang="en-US" dirty="0" smtClean="0"/>
              <a:t>N = {0, 1, 2, . . .}</a:t>
            </a:r>
          </a:p>
          <a:p>
            <a:r>
              <a:rPr lang="en-US" dirty="0" smtClean="0"/>
              <a:t>Z+ = {1, 2, 3, . . </a:t>
            </a:r>
            <a:r>
              <a:rPr lang="en-US" dirty="0" smtClean="0"/>
              <a:t>.}</a:t>
            </a:r>
          </a:p>
          <a:p>
            <a:r>
              <a:rPr lang="en-US" dirty="0" smtClean="0"/>
              <a:t>p</a:t>
            </a:r>
            <a:r>
              <a:rPr lang="en-US" dirty="0" smtClean="0"/>
              <a:t>: Prime Number</a:t>
            </a:r>
          </a:p>
          <a:p>
            <a:r>
              <a:rPr lang="en-US" dirty="0" smtClean="0"/>
              <a:t>Subscript indicates mod value </a:t>
            </a:r>
            <a:r>
              <a:rPr lang="en-US" dirty="0" err="1" smtClean="0"/>
              <a:t>sich</a:t>
            </a:r>
            <a:r>
              <a:rPr lang="en-US" dirty="0" smtClean="0"/>
              <a:t> as Z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Finite cyclic group  G    (for example  G =       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   given   g in G   and   x   compute    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  <a:r>
              <a:rPr lang="en-US" dirty="0" smtClean="0"/>
              <a:t>:   suppose  x = 53 = (110101)</a:t>
            </a:r>
            <a:r>
              <a:rPr lang="en-US" baseline="-25000" dirty="0" smtClean="0"/>
              <a:t>2 </a:t>
            </a:r>
            <a:r>
              <a:rPr lang="en-US" dirty="0" smtClean="0"/>
              <a:t>= 32+16+4+1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Then:    g</a:t>
            </a:r>
            <a:r>
              <a:rPr lang="en-US" sz="3600" baseline="30000" dirty="0" smtClean="0"/>
              <a:t>53</a:t>
            </a:r>
            <a:r>
              <a:rPr lang="en-US" dirty="0" smtClean="0"/>
              <a:t> = g</a:t>
            </a:r>
            <a:r>
              <a:rPr lang="en-US" sz="3600" baseline="30000" dirty="0" smtClean="0"/>
              <a:t>32+16+4+1</a:t>
            </a:r>
            <a:r>
              <a:rPr lang="en-US" sz="3600" dirty="0" smtClean="0"/>
              <a:t> </a:t>
            </a:r>
            <a:r>
              <a:rPr lang="en-US" dirty="0" smtClean="0"/>
              <a:t>= g</a:t>
            </a:r>
            <a:r>
              <a:rPr lang="en-US" sz="3600" baseline="30000" dirty="0" smtClean="0"/>
              <a:t>32</a:t>
            </a:r>
            <a:r>
              <a:rPr lang="en-US" dirty="0" smtClean="0"/>
              <a:t>⋅g</a:t>
            </a:r>
            <a:r>
              <a:rPr lang="en-US" sz="3600" baseline="30000" dirty="0" smtClean="0"/>
              <a:t>16</a:t>
            </a:r>
            <a:r>
              <a:rPr lang="en-US" dirty="0" smtClean="0"/>
              <a:t>⋅g</a:t>
            </a:r>
            <a:r>
              <a:rPr lang="en-US" sz="3600" baseline="30000" dirty="0" smtClean="0"/>
              <a:t>4</a:t>
            </a:r>
            <a:r>
              <a:rPr lang="en-US" dirty="0" smtClean="0"/>
              <a:t>⋅g</a:t>
            </a:r>
            <a:r>
              <a:rPr lang="en-US" sz="3600" baseline="30000" dirty="0" smtClean="0"/>
              <a:t>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Modular Exponentiation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481935"/>
            <a:ext cx="596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</a:rPr>
              <a:t> ⟶ 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16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32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              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53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84688" y="5140821"/>
            <a:ext cx="5255106" cy="595236"/>
            <a:chOff x="1584688" y="3983236"/>
            <a:chExt cx="5255106" cy="595236"/>
          </a:xfrm>
        </p:grpSpPr>
        <p:grpSp>
          <p:nvGrpSpPr>
            <p:cNvPr id="10" name="Group 10"/>
            <p:cNvGrpSpPr/>
            <p:nvPr/>
          </p:nvGrpSpPr>
          <p:grpSpPr>
            <a:xfrm>
              <a:off x="1584688" y="3983236"/>
              <a:ext cx="5255106" cy="467086"/>
              <a:chOff x="1584688" y="3983236"/>
              <a:chExt cx="5255106" cy="467086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4688" y="3983236"/>
                <a:ext cx="5255106" cy="467086"/>
              </a:xfrm>
              <a:custGeom>
                <a:avLst/>
                <a:gdLst>
                  <a:gd name="connsiteX0" fmla="*/ 0 w 5255106"/>
                  <a:gd name="connsiteY0" fmla="*/ 467086 h 467086"/>
                  <a:gd name="connsiteX1" fmla="*/ 535998 w 5255106"/>
                  <a:gd name="connsiteY1" fmla="*/ 175834 h 467086"/>
                  <a:gd name="connsiteX2" fmla="*/ 2598423 w 5255106"/>
                  <a:gd name="connsiteY2" fmla="*/ 1083 h 467086"/>
                  <a:gd name="connsiteX3" fmla="*/ 4462762 w 5255106"/>
                  <a:gd name="connsiteY3" fmla="*/ 105934 h 467086"/>
                  <a:gd name="connsiteX4" fmla="*/ 5115280 w 5255106"/>
                  <a:gd name="connsiteY4" fmla="*/ 187484 h 467086"/>
                  <a:gd name="connsiteX5" fmla="*/ 5255106 w 5255106"/>
                  <a:gd name="connsiteY5" fmla="*/ 397185 h 46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106" h="467086">
                    <a:moveTo>
                      <a:pt x="0" y="467086"/>
                    </a:moveTo>
                    <a:cubicBezTo>
                      <a:pt x="51464" y="360293"/>
                      <a:pt x="102928" y="253501"/>
                      <a:pt x="535998" y="175834"/>
                    </a:cubicBezTo>
                    <a:cubicBezTo>
                      <a:pt x="969068" y="98167"/>
                      <a:pt x="1943962" y="12733"/>
                      <a:pt x="2598423" y="1083"/>
                    </a:cubicBezTo>
                    <a:cubicBezTo>
                      <a:pt x="3252884" y="-10567"/>
                      <a:pt x="4043286" y="74867"/>
                      <a:pt x="4462762" y="105934"/>
                    </a:cubicBezTo>
                    <a:cubicBezTo>
                      <a:pt x="4882238" y="137001"/>
                      <a:pt x="4983223" y="138942"/>
                      <a:pt x="5115280" y="187484"/>
                    </a:cubicBezTo>
                    <a:cubicBezTo>
                      <a:pt x="5247337" y="236026"/>
                      <a:pt x="5255106" y="397185"/>
                      <a:pt x="5255106" y="39718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06247" y="4111797"/>
                <a:ext cx="3694472" cy="315225"/>
              </a:xfrm>
              <a:custGeom>
                <a:avLst/>
                <a:gdLst>
                  <a:gd name="connsiteX0" fmla="*/ 0 w 3694472"/>
                  <a:gd name="connsiteY0" fmla="*/ 187074 h 315225"/>
                  <a:gd name="connsiteX1" fmla="*/ 326259 w 3694472"/>
                  <a:gd name="connsiteY1" fmla="*/ 58923 h 315225"/>
                  <a:gd name="connsiteX2" fmla="*/ 1806078 w 3694472"/>
                  <a:gd name="connsiteY2" fmla="*/ 673 h 315225"/>
                  <a:gd name="connsiteX3" fmla="*/ 3460679 w 3694472"/>
                  <a:gd name="connsiteY3" fmla="*/ 93873 h 315225"/>
                  <a:gd name="connsiteX4" fmla="*/ 3682069 w 3694472"/>
                  <a:gd name="connsiteY4" fmla="*/ 315225 h 31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472" h="315225">
                    <a:moveTo>
                      <a:pt x="0" y="187074"/>
                    </a:moveTo>
                    <a:cubicBezTo>
                      <a:pt x="12623" y="138532"/>
                      <a:pt x="25246" y="89990"/>
                      <a:pt x="326259" y="58923"/>
                    </a:cubicBezTo>
                    <a:cubicBezTo>
                      <a:pt x="627272" y="27856"/>
                      <a:pt x="1283675" y="-5152"/>
                      <a:pt x="1806078" y="673"/>
                    </a:cubicBezTo>
                    <a:cubicBezTo>
                      <a:pt x="2328481" y="6498"/>
                      <a:pt x="3148014" y="41448"/>
                      <a:pt x="3460679" y="93873"/>
                    </a:cubicBezTo>
                    <a:cubicBezTo>
                      <a:pt x="3773344" y="146298"/>
                      <a:pt x="3682069" y="315225"/>
                      <a:pt x="3682069" y="31522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90935" y="4199018"/>
                <a:ext cx="2050773" cy="251304"/>
              </a:xfrm>
              <a:custGeom>
                <a:avLst/>
                <a:gdLst>
                  <a:gd name="connsiteX0" fmla="*/ 0 w 2050773"/>
                  <a:gd name="connsiteY0" fmla="*/ 158103 h 251304"/>
                  <a:gd name="connsiteX1" fmla="*/ 326259 w 2050773"/>
                  <a:gd name="connsiteY1" fmla="*/ 18302 h 251304"/>
                  <a:gd name="connsiteX2" fmla="*/ 1025386 w 2050773"/>
                  <a:gd name="connsiteY2" fmla="*/ 6652 h 251304"/>
                  <a:gd name="connsiteX3" fmla="*/ 1759470 w 2050773"/>
                  <a:gd name="connsiteY3" fmla="*/ 64903 h 251304"/>
                  <a:gd name="connsiteX4" fmla="*/ 2050773 w 2050773"/>
                  <a:gd name="connsiteY4" fmla="*/ 251304 h 25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773" h="251304">
                    <a:moveTo>
                      <a:pt x="0" y="158103"/>
                    </a:moveTo>
                    <a:cubicBezTo>
                      <a:pt x="77680" y="100823"/>
                      <a:pt x="155361" y="43544"/>
                      <a:pt x="326259" y="18302"/>
                    </a:cubicBezTo>
                    <a:cubicBezTo>
                      <a:pt x="497157" y="-6940"/>
                      <a:pt x="786518" y="-1115"/>
                      <a:pt x="1025386" y="6652"/>
                    </a:cubicBezTo>
                    <a:cubicBezTo>
                      <a:pt x="1264254" y="14419"/>
                      <a:pt x="1588572" y="24128"/>
                      <a:pt x="1759470" y="64903"/>
                    </a:cubicBezTo>
                    <a:cubicBezTo>
                      <a:pt x="1930368" y="105678"/>
                      <a:pt x="2050773" y="251304"/>
                      <a:pt x="2050773" y="251304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5814407" y="4332077"/>
              <a:ext cx="838953" cy="246395"/>
            </a:xfrm>
            <a:custGeom>
              <a:avLst/>
              <a:gdLst>
                <a:gd name="connsiteX0" fmla="*/ 0 w 838953"/>
                <a:gd name="connsiteY0" fmla="*/ 106595 h 246395"/>
                <a:gd name="connsiteX1" fmla="*/ 163130 w 838953"/>
                <a:gd name="connsiteY1" fmla="*/ 36694 h 246395"/>
                <a:gd name="connsiteX2" fmla="*/ 501041 w 838953"/>
                <a:gd name="connsiteY2" fmla="*/ 13394 h 246395"/>
                <a:gd name="connsiteX3" fmla="*/ 838953 w 838953"/>
                <a:gd name="connsiteY3" fmla="*/ 246395 h 2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953" h="246395">
                  <a:moveTo>
                    <a:pt x="0" y="106595"/>
                  </a:moveTo>
                  <a:cubicBezTo>
                    <a:pt x="39811" y="79411"/>
                    <a:pt x="79623" y="52227"/>
                    <a:pt x="163130" y="36694"/>
                  </a:cubicBezTo>
                  <a:cubicBezTo>
                    <a:pt x="246637" y="21161"/>
                    <a:pt x="388404" y="-21556"/>
                    <a:pt x="501041" y="13394"/>
                  </a:cubicBezTo>
                  <a:cubicBezTo>
                    <a:pt x="613678" y="48344"/>
                    <a:pt x="838953" y="246395"/>
                    <a:pt x="838953" y="246395"/>
                  </a:cubicBezTo>
                </a:path>
              </a:pathLst>
            </a:cu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</a:t>
            </a:r>
            <a:r>
              <a:rPr lang="en-US" dirty="0" smtClean="0"/>
              <a:t>epeated </a:t>
            </a:r>
            <a:r>
              <a:rPr lang="en-US" dirty="0" smtClean="0"/>
              <a:t>S</a:t>
            </a:r>
            <a:r>
              <a:rPr lang="en-US" dirty="0" smtClean="0"/>
              <a:t>quaring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684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  g in G     and   x&gt;0      ;      </a:t>
            </a:r>
            <a:r>
              <a:rPr lang="en-US" b="1" dirty="0"/>
              <a:t>O</a:t>
            </a:r>
            <a:r>
              <a:rPr lang="en-US" b="1" dirty="0" smtClean="0"/>
              <a:t>utput</a:t>
            </a:r>
            <a:r>
              <a:rPr lang="en-US" dirty="0" smtClean="0"/>
              <a:t>: 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baseline="30000" dirty="0" smtClean="0"/>
          </a:p>
          <a:p>
            <a:pPr marL="0" indent="0">
              <a:spcBef>
                <a:spcPts val="2976"/>
              </a:spcBef>
              <a:buNone/>
            </a:pPr>
            <a:r>
              <a:rPr lang="en-US" sz="2800" baseline="30000" dirty="0" smtClean="0"/>
              <a:t>	</a:t>
            </a:r>
            <a:r>
              <a:rPr lang="en-US" dirty="0" smtClean="0"/>
              <a:t>write    x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x</a:t>
            </a:r>
            <a:r>
              <a:rPr lang="en-US" baseline="-25000" dirty="0" smtClean="0"/>
              <a:t>n-1</a:t>
            </a:r>
            <a:r>
              <a:rPr lang="en-US" dirty="0" smtClean="0"/>
              <a:t> …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y ⟵ g    </a:t>
            </a:r>
            <a:r>
              <a:rPr lang="en-US" dirty="0"/>
              <a:t>,  </a:t>
            </a:r>
            <a:r>
              <a:rPr lang="en-US" dirty="0" smtClean="0"/>
              <a:t>  z ⟵ 1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n do:</a:t>
            </a:r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if  (x[</a:t>
            </a:r>
            <a:r>
              <a:rPr lang="en-US" dirty="0" err="1" smtClean="0"/>
              <a:t>i</a:t>
            </a:r>
            <a:r>
              <a:rPr lang="en-US" dirty="0" smtClean="0"/>
              <a:t>] == 1):      z ⟵ </a:t>
            </a:r>
            <a:r>
              <a:rPr lang="en-US" dirty="0" err="1" smtClean="0"/>
              <a:t>z⋅y</a:t>
            </a:r>
            <a:endParaRPr lang="en-US" dirty="0" smtClean="0"/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⟵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output  z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124200"/>
            <a:ext cx="4191000" cy="325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2615148"/>
            <a:ext cx="1955985" cy="378565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e</a:t>
            </a:r>
            <a:r>
              <a:rPr lang="en-US" sz="2400" u="sng" dirty="0" smtClean="0"/>
              <a:t>xample:   g</a:t>
            </a:r>
            <a:r>
              <a:rPr lang="en-US" sz="3200" u="sng" baseline="30000" dirty="0" smtClean="0"/>
              <a:t>53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    </a:t>
            </a:r>
            <a:r>
              <a:rPr lang="en-US" sz="3200" u="sng" dirty="0" smtClean="0"/>
              <a:t>y</a:t>
            </a:r>
            <a:r>
              <a:rPr lang="en-US" sz="3200" dirty="0" smtClean="0"/>
              <a:t>       </a:t>
            </a:r>
            <a:r>
              <a:rPr lang="en-US" sz="3200" u="sng" dirty="0" smtClean="0"/>
              <a:t>z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    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        g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8            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5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16          </a:t>
            </a:r>
            <a:r>
              <a:rPr lang="en-US" sz="2400" dirty="0" smtClean="0"/>
              <a:t>g</a:t>
            </a:r>
            <a:r>
              <a:rPr lang="en-US" sz="2400" baseline="30000" dirty="0"/>
              <a:t>5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      g</a:t>
            </a:r>
            <a:r>
              <a:rPr lang="en-US" sz="2400" baseline="30000" dirty="0" smtClean="0"/>
              <a:t>21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53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9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85899"/>
            <a:ext cx="8077200" cy="473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For  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 the set   {1 , g ,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g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…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}  is called </a:t>
            </a:r>
            <a:br>
              <a:rPr lang="en-US" sz="2400" dirty="0" smtClean="0"/>
            </a:br>
            <a:r>
              <a:rPr lang="en-US" sz="2400" dirty="0" smtClean="0"/>
              <a:t>	the </a:t>
            </a:r>
            <a:r>
              <a:rPr lang="en-US" sz="2400" b="1" dirty="0" smtClean="0"/>
              <a:t>group generated by g</a:t>
            </a:r>
            <a:r>
              <a:rPr lang="en-US" sz="2400" dirty="0" smtClean="0"/>
              <a:t>,   denoted  &lt;g&gt;</a:t>
            </a:r>
          </a:p>
          <a:p>
            <a:pPr marL="0" indent="0">
              <a:lnSpc>
                <a:spcPct val="150000"/>
              </a:lnSpc>
              <a:spcBef>
                <a:spcPts val="1776"/>
              </a:spcBef>
              <a:buNone/>
            </a:pPr>
            <a:r>
              <a:rPr lang="en-US" sz="2400" b="1" u="sng" dirty="0" smtClean="0"/>
              <a:t>Def</a:t>
            </a:r>
            <a:r>
              <a:rPr lang="en-US" sz="2400" dirty="0" smtClean="0"/>
              <a:t>:    the </a:t>
            </a:r>
            <a:r>
              <a:rPr lang="en-US" sz="2400" b="1" dirty="0" smtClean="0"/>
              <a:t>order</a:t>
            </a:r>
            <a:r>
              <a:rPr lang="en-US" sz="2400" dirty="0" smtClean="0"/>
              <a:t> of   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  is the size of &lt;g&gt;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    </a:t>
            </a:r>
            <a:r>
              <a:rPr lang="en-US" sz="2400" b="1" dirty="0" err="1" smtClean="0">
                <a:solidFill>
                  <a:srgbClr val="FF0000"/>
                </a:solidFill>
              </a:rPr>
              <a:t>ord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(g)    =    |&lt;g&gt;|    =   (smallest a&gt;0 </a:t>
            </a:r>
            <a:r>
              <a:rPr lang="en-US" sz="2400" b="1" dirty="0" err="1" smtClean="0">
                <a:solidFill>
                  <a:srgbClr val="FF0000"/>
                </a:solidFill>
              </a:rPr>
              <a:t>s.t</a:t>
            </a:r>
            <a:r>
              <a:rPr lang="en-US" sz="2400" b="1" dirty="0" smtClean="0">
                <a:solidFill>
                  <a:srgbClr val="FF0000"/>
                </a:solidFill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</a:rPr>
              <a:t>g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= 1 in </a:t>
            </a:r>
            <a:r>
              <a:rPr lang="en-US" sz="2400" b="1" dirty="0" err="1" smtClean="0">
                <a:solidFill>
                  <a:srgbClr val="FF0000"/>
                </a:solidFill>
              </a:rPr>
              <a:t>Z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Examples:     ord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(3) = 6    ;   </a:t>
            </a:r>
            <a:r>
              <a:rPr lang="en-US" sz="2400" dirty="0" err="1" smtClean="0">
                <a:solidFill>
                  <a:srgbClr val="000000"/>
                </a:solidFill>
              </a:rPr>
              <a:t>ord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(2) = 3   ;  ord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(1) = 1</a:t>
            </a:r>
          </a:p>
          <a:p>
            <a:pPr marL="0" indent="0">
              <a:lnSpc>
                <a:spcPct val="150000"/>
              </a:lnSpc>
              <a:spcBef>
                <a:spcPts val="2424"/>
              </a:spcBef>
              <a:buNone/>
            </a:pPr>
            <a:r>
              <a:rPr lang="en-US" sz="2400" b="1" u="sng" dirty="0" err="1" smtClean="0">
                <a:solidFill>
                  <a:srgbClr val="000000"/>
                </a:solidFill>
              </a:rPr>
              <a:t>Thm</a:t>
            </a:r>
            <a:r>
              <a:rPr lang="en-US" sz="2400" dirty="0" smtClean="0">
                <a:solidFill>
                  <a:srgbClr val="000000"/>
                </a:solidFill>
              </a:rPr>
              <a:t> (Lagrange):   </a:t>
            </a:r>
            <a:r>
              <a:rPr lang="en-US" sz="2400" dirty="0" smtClean="0"/>
              <a:t>∀g∈(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   </a:t>
            </a:r>
            <a:r>
              <a:rPr lang="en-US" sz="2400" dirty="0" smtClean="0"/>
              <a:t>:     </a:t>
            </a:r>
            <a:r>
              <a:rPr lang="en-US" sz="2400" b="1" dirty="0" err="1" smtClean="0">
                <a:solidFill>
                  <a:srgbClr val="FF0000"/>
                </a:solidFill>
              </a:rPr>
              <a:t>ord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(g)   </a:t>
            </a:r>
            <a:r>
              <a:rPr lang="en-US" sz="2400" dirty="0" smtClean="0">
                <a:solidFill>
                  <a:srgbClr val="000000"/>
                </a:solidFill>
              </a:rPr>
              <a:t>divides    p-1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the Group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a 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81150"/>
            <a:ext cx="7943850" cy="42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Determination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103" y="1828800"/>
            <a:ext cx="8054297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36" y="1828800"/>
            <a:ext cx="8027064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74" y="1981200"/>
            <a:ext cx="8129426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81163"/>
            <a:ext cx="7696200" cy="383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27082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      let    N =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6862" y="2514601"/>
            <a:ext cx="22974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 + 8  =   5       in    </a:t>
            </a:r>
          </a:p>
          <a:p>
            <a:endParaRPr lang="en-US" sz="2400" baseline="-25000" dirty="0"/>
          </a:p>
          <a:p>
            <a:r>
              <a:rPr lang="en-US" sz="2400" dirty="0" smtClean="0"/>
              <a:t>5 </a:t>
            </a:r>
            <a:r>
              <a:rPr lang="en-US" sz="2400" dirty="0"/>
              <a:t>× 7  =  11      in    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dirty="0" smtClean="0"/>
              <a:t>5 </a:t>
            </a:r>
            <a:r>
              <a:rPr lang="en-US" sz="2400" dirty="0"/>
              <a:t>− 7  =   10     in    </a:t>
            </a:r>
            <a:endParaRPr lang="en-US" sz="2400" baseline="-250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5562601"/>
            <a:ext cx="828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rithmetic in       works as you expect, </a:t>
            </a:r>
            <a:r>
              <a:rPr lang="en-US" sz="2400" dirty="0" err="1" smtClean="0"/>
              <a:t>e.g</a:t>
            </a:r>
            <a:r>
              <a:rPr lang="en-US" sz="2400" dirty="0" smtClean="0"/>
              <a:t>    x⋅(</a:t>
            </a:r>
            <a:r>
              <a:rPr lang="en-US" sz="2400" dirty="0" err="1" smtClean="0"/>
              <a:t>y+z</a:t>
            </a:r>
            <a:r>
              <a:rPr lang="en-US" sz="2400" dirty="0" smtClean="0"/>
              <a:t>) = </a:t>
            </a:r>
            <a:r>
              <a:rPr lang="en-US" sz="2400" dirty="0" err="1" smtClean="0"/>
              <a:t>x</a:t>
            </a:r>
            <a:r>
              <a:rPr lang="en-US" sz="2400" dirty="0" err="1"/>
              <a:t>⋅</a:t>
            </a:r>
            <a:r>
              <a:rPr lang="en-US" sz="2400" dirty="0" err="1" smtClean="0"/>
              <a:t>y</a:t>
            </a:r>
            <a:r>
              <a:rPr lang="en-US" sz="2400" dirty="0" smtClean="0"/>
              <a:t> + </a:t>
            </a:r>
            <a:r>
              <a:rPr lang="en-US" sz="2400" dirty="0" err="1" smtClean="0"/>
              <a:t>x</a:t>
            </a:r>
            <a:r>
              <a:rPr lang="en-US" sz="2400" dirty="0" err="1"/>
              <a:t>⋅</a:t>
            </a:r>
            <a:r>
              <a:rPr lang="en-US" sz="2400" dirty="0" err="1" smtClean="0"/>
              <a:t>z</a:t>
            </a:r>
            <a:r>
              <a:rPr lang="en-US" sz="2400" dirty="0" smtClean="0"/>
              <a:t>   in  </a:t>
            </a:r>
            <a:endParaRPr lang="en-US" sz="24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0800"/>
            <a:ext cx="413004" cy="34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00400"/>
            <a:ext cx="413004" cy="348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10000"/>
            <a:ext cx="413004" cy="348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5638800"/>
            <a:ext cx="347473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5638800"/>
            <a:ext cx="34747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96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993026" cy="1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71663"/>
            <a:ext cx="7924800" cy="35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62113"/>
            <a:ext cx="3728421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49" y="1647824"/>
            <a:ext cx="798210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a 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92750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599"/>
            <a:ext cx="7162800" cy="403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485900"/>
            <a:ext cx="73247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7363"/>
            <a:ext cx="8077200" cy="387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706" y="1738313"/>
            <a:ext cx="8042694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Integers (mod 19)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57350"/>
            <a:ext cx="7696200" cy="479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 </a:t>
            </a:r>
            <a:r>
              <a:rPr lang="en-US" dirty="0" smtClean="0">
                <a:solidFill>
                  <a:srgbClr val="FF0000"/>
                </a:solidFill>
              </a:rPr>
              <a:t>divides</a:t>
            </a:r>
            <a:r>
              <a:rPr lang="en-US" dirty="0" smtClean="0"/>
              <a:t> a if a = </a:t>
            </a:r>
            <a:r>
              <a:rPr lang="en-US" dirty="0" err="1" smtClean="0"/>
              <a:t>mb</a:t>
            </a:r>
            <a:r>
              <a:rPr lang="en-US" dirty="0" smtClean="0"/>
              <a:t> for some m, where a, b and m </a:t>
            </a:r>
            <a:r>
              <a:rPr lang="en-US" dirty="0" smtClean="0"/>
              <a:t>are integers</a:t>
            </a:r>
            <a:endParaRPr lang="en-US" dirty="0" smtClean="0"/>
          </a:p>
          <a:p>
            <a:pPr lvl="1"/>
            <a:r>
              <a:rPr lang="en-US" dirty="0" err="1" smtClean="0"/>
              <a:t>b|a</a:t>
            </a:r>
            <a:r>
              <a:rPr lang="en-US" dirty="0" smtClean="0"/>
              <a:t>     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(Example</a:t>
            </a:r>
            <a:r>
              <a:rPr lang="en-US" dirty="0" smtClean="0"/>
              <a:t>: </a:t>
            </a:r>
            <a:r>
              <a:rPr lang="en-US" dirty="0" smtClean="0"/>
              <a:t>2|4)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divisor</a:t>
            </a:r>
            <a:r>
              <a:rPr lang="en-US" dirty="0" smtClean="0"/>
              <a:t> of a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(a</a:t>
            </a:r>
            <a:r>
              <a:rPr lang="en-US" dirty="0" smtClean="0"/>
              <a:t>; b): </a:t>
            </a:r>
            <a:r>
              <a:rPr lang="en-US" dirty="0" smtClean="0">
                <a:solidFill>
                  <a:srgbClr val="FF0000"/>
                </a:solidFill>
              </a:rPr>
              <a:t>greatest common divisor </a:t>
            </a:r>
            <a:r>
              <a:rPr lang="en-US" dirty="0" smtClean="0"/>
              <a:t>of a and 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a,N</a:t>
            </a:r>
            <a:r>
              <a:rPr lang="en-US" dirty="0" smtClean="0"/>
              <a:t> ∈ Z let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be the largest d ∈ Z+ such that </a:t>
            </a:r>
            <a:r>
              <a:rPr lang="en-US" dirty="0" err="1" smtClean="0"/>
              <a:t>d|a</a:t>
            </a:r>
            <a:r>
              <a:rPr lang="en-US" dirty="0" smtClean="0"/>
              <a:t> and </a:t>
            </a:r>
            <a:r>
              <a:rPr lang="en-US" dirty="0" err="1" smtClean="0"/>
              <a:t>d|N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Example</a:t>
            </a:r>
            <a:r>
              <a:rPr lang="en-US" dirty="0" smtClean="0"/>
              <a:t>: </a:t>
            </a:r>
            <a:r>
              <a:rPr lang="en-US" dirty="0" err="1" smtClean="0"/>
              <a:t>gcd</a:t>
            </a:r>
            <a:r>
              <a:rPr lang="en-US" dirty="0" smtClean="0"/>
              <a:t>(30, 70) = 10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 (mod 19)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71600"/>
            <a:ext cx="6757987" cy="518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52575"/>
            <a:ext cx="8001000" cy="482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Cyclic 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64" y="1981200"/>
            <a:ext cx="8317136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6400800" cy="510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under 2000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385888"/>
            <a:ext cx="7829550" cy="515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Def</a:t>
            </a:r>
            <a:r>
              <a:rPr lang="en-US" dirty="0" smtClean="0"/>
              <a:t>:   For </a:t>
            </a:r>
            <a:r>
              <a:rPr lang="en-US" dirty="0" err="1" smtClean="0"/>
              <a:t>ints</a:t>
            </a:r>
            <a:r>
              <a:rPr lang="en-US" dirty="0" smtClean="0"/>
              <a:t>.  </a:t>
            </a:r>
            <a:r>
              <a:rPr lang="en-US" dirty="0" err="1" smtClean="0"/>
              <a:t>x,y</a:t>
            </a:r>
            <a:r>
              <a:rPr lang="en-US" dirty="0" smtClean="0"/>
              <a:t>:     </a:t>
            </a:r>
            <a:r>
              <a:rPr lang="en-US" b="1" dirty="0" err="1" smtClean="0"/>
              <a:t>gcd</a:t>
            </a:r>
            <a:r>
              <a:rPr lang="en-US" b="1" dirty="0" smtClean="0"/>
              <a:t>(x, y)   </a:t>
            </a:r>
            <a:r>
              <a:rPr lang="en-US" dirty="0" smtClean="0"/>
              <a:t>is the </a:t>
            </a:r>
            <a:r>
              <a:rPr lang="en-US" u="sng" dirty="0" smtClean="0"/>
              <a:t>greatest common divisor </a:t>
            </a:r>
            <a:r>
              <a:rPr lang="en-US" dirty="0" smtClean="0"/>
              <a:t>of  </a:t>
            </a:r>
            <a:r>
              <a:rPr lang="en-US" dirty="0" err="1" smtClean="0"/>
              <a:t>x,y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Example</a:t>
            </a:r>
            <a:r>
              <a:rPr lang="en-US" dirty="0" smtClean="0"/>
              <a:t>:	</a:t>
            </a:r>
            <a:r>
              <a:rPr lang="en-US" dirty="0" err="1" smtClean="0"/>
              <a:t>gcd</a:t>
            </a:r>
            <a:r>
              <a:rPr lang="en-US" dirty="0" smtClean="0"/>
              <a:t>( 12, 18 )  =   </a:t>
            </a:r>
            <a:r>
              <a:rPr lang="en-US" dirty="0" smtClean="0"/>
              <a:t>6          2x12 + (-1)x18 = 6</a:t>
            </a:r>
            <a:endParaRPr lang="en-US" dirty="0" smtClean="0"/>
          </a:p>
          <a:p>
            <a:pPr marL="0" indent="0">
              <a:spcBef>
                <a:spcPts val="3576"/>
              </a:spcBef>
              <a:buNone/>
            </a:pPr>
            <a:r>
              <a:rPr lang="en-US" b="1" u="sng" dirty="0" smtClean="0"/>
              <a:t>Fact</a:t>
            </a:r>
            <a:r>
              <a:rPr lang="en-US" dirty="0" smtClean="0"/>
              <a:t>:   for all </a:t>
            </a:r>
            <a:r>
              <a:rPr lang="en-US" dirty="0" err="1" smtClean="0"/>
              <a:t>ints</a:t>
            </a:r>
            <a:r>
              <a:rPr lang="en-US" dirty="0" smtClean="0"/>
              <a:t>.   </a:t>
            </a:r>
            <a:r>
              <a:rPr lang="en-US" dirty="0" err="1" smtClean="0"/>
              <a:t>x,y</a:t>
            </a:r>
            <a:r>
              <a:rPr lang="en-US" dirty="0" smtClean="0"/>
              <a:t>   there exist </a:t>
            </a:r>
            <a:r>
              <a:rPr lang="en-US" dirty="0" err="1" smtClean="0"/>
              <a:t>ints</a:t>
            </a:r>
            <a:r>
              <a:rPr lang="en-US" dirty="0" smtClean="0"/>
              <a:t>.   </a:t>
            </a:r>
            <a:r>
              <a:rPr lang="en-US" dirty="0" err="1" smtClean="0"/>
              <a:t>a,b</a:t>
            </a:r>
            <a:r>
              <a:rPr lang="en-US" dirty="0" smtClean="0"/>
              <a:t>   such that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a⋅x</a:t>
            </a:r>
            <a:r>
              <a:rPr lang="en-US" b="1" dirty="0" smtClean="0">
                <a:solidFill>
                  <a:srgbClr val="FF0000"/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b⋅y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gcd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 </a:t>
            </a:r>
            <a:r>
              <a:rPr lang="en-US" dirty="0" smtClean="0"/>
              <a:t>can be found efficiently using the extended Euclid alg. 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If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)=1 we say that x and y are </a:t>
            </a:r>
            <a:r>
              <a:rPr lang="en-US" b="1" u="sng" dirty="0" smtClean="0"/>
              <a:t>relatively prime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545" y="1676400"/>
            <a:ext cx="828565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09713"/>
            <a:ext cx="7392876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37986</TotalTime>
  <Words>1676</Words>
  <Application>Microsoft Office PowerPoint</Application>
  <PresentationFormat>On-screen Show (4:3)</PresentationFormat>
  <Paragraphs>362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Module</vt:lpstr>
      <vt:lpstr>                  Applied Cryptography</vt:lpstr>
      <vt:lpstr>Computational  Number Theory</vt:lpstr>
      <vt:lpstr>Why Number Theory</vt:lpstr>
      <vt:lpstr>Notation</vt:lpstr>
      <vt:lpstr>Modular arithmetic</vt:lpstr>
      <vt:lpstr>Divisibility</vt:lpstr>
      <vt:lpstr>Slide 7</vt:lpstr>
      <vt:lpstr>Prime Numbers</vt:lpstr>
      <vt:lpstr>Modular Arithmatic</vt:lpstr>
      <vt:lpstr>Integer mod N</vt:lpstr>
      <vt:lpstr>Division &amp; Mod</vt:lpstr>
      <vt:lpstr>Example</vt:lpstr>
      <vt:lpstr>Groups</vt:lpstr>
      <vt:lpstr>Groups</vt:lpstr>
      <vt:lpstr>ZN under Mod Addition</vt:lpstr>
      <vt:lpstr>ZN* under Mod Multiplication</vt:lpstr>
      <vt:lpstr>ZN* under Mod Multiplication</vt:lpstr>
      <vt:lpstr>ZN* under Mod Multiplication</vt:lpstr>
      <vt:lpstr>ZN* under Mod Multiplication</vt:lpstr>
      <vt:lpstr>ZN* under Mod Multiplication</vt:lpstr>
      <vt:lpstr>Modular Inversion</vt:lpstr>
      <vt:lpstr>Division in Mod Arithmatic</vt:lpstr>
      <vt:lpstr>Review</vt:lpstr>
      <vt:lpstr>Computational Shortcuts</vt:lpstr>
      <vt:lpstr>Computational Shortcuts</vt:lpstr>
      <vt:lpstr>Computational Shortcuts</vt:lpstr>
      <vt:lpstr>Properties of Mod Arithmatic</vt:lpstr>
      <vt:lpstr>Exponenciation</vt:lpstr>
      <vt:lpstr>Group Order</vt:lpstr>
      <vt:lpstr>Fermat’s Theorem</vt:lpstr>
      <vt:lpstr>Proof of Corollary</vt:lpstr>
      <vt:lpstr>Fermat Theorem </vt:lpstr>
      <vt:lpstr>Euler’s Theorem</vt:lpstr>
      <vt:lpstr>Euler’s generalization of Fermat  (1736)</vt:lpstr>
      <vt:lpstr>The structure of   (Zp)* </vt:lpstr>
      <vt:lpstr>Group Orders</vt:lpstr>
      <vt:lpstr>Group Orders</vt:lpstr>
      <vt:lpstr>Modular Exponentiation</vt:lpstr>
      <vt:lpstr>Modular Exponentiation</vt:lpstr>
      <vt:lpstr>Fast Modular Exponentiation</vt:lpstr>
      <vt:lpstr>The Repeated Squaring Algorithm</vt:lpstr>
      <vt:lpstr>Fast Modular Exponentiation</vt:lpstr>
      <vt:lpstr>Order of the Group</vt:lpstr>
      <vt:lpstr>Order of a Group</vt:lpstr>
      <vt:lpstr>Order Determination</vt:lpstr>
      <vt:lpstr>Subgroup</vt:lpstr>
      <vt:lpstr>Subgroup</vt:lpstr>
      <vt:lpstr>Order of Subgroup</vt:lpstr>
      <vt:lpstr>Order of Subgroup</vt:lpstr>
      <vt:lpstr>Generator</vt:lpstr>
      <vt:lpstr>Generator</vt:lpstr>
      <vt:lpstr>Generators</vt:lpstr>
      <vt:lpstr>Generators</vt:lpstr>
      <vt:lpstr>Test for a Generator</vt:lpstr>
      <vt:lpstr>Logarithm</vt:lpstr>
      <vt:lpstr>Discrete Logarithm</vt:lpstr>
      <vt:lpstr>Discrete Logarithm</vt:lpstr>
      <vt:lpstr>Discrete Logarithm</vt:lpstr>
      <vt:lpstr>Powers of Integers (mod 19)</vt:lpstr>
      <vt:lpstr>Discrete Log (mod 19)</vt:lpstr>
      <vt:lpstr>Discrete Logarithm</vt:lpstr>
      <vt:lpstr>Finding Cyclic Groups</vt:lpstr>
      <vt:lpstr>Complexity</vt:lpstr>
      <vt:lpstr>Primes under 2000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611</cp:revision>
  <dcterms:created xsi:type="dcterms:W3CDTF">2012-02-03T18:01:12Z</dcterms:created>
  <dcterms:modified xsi:type="dcterms:W3CDTF">2012-11-15T11:29:20Z</dcterms:modified>
</cp:coreProperties>
</file>