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handoutMasterIdLst>
    <p:handoutMasterId r:id="rId86"/>
  </p:handoutMasterIdLst>
  <p:sldIdLst>
    <p:sldId id="256" r:id="rId2"/>
    <p:sldId id="1065" r:id="rId3"/>
    <p:sldId id="1198" r:id="rId4"/>
    <p:sldId id="1146" r:id="rId5"/>
    <p:sldId id="1199" r:id="rId6"/>
    <p:sldId id="1147" r:id="rId7"/>
    <p:sldId id="1200" r:id="rId8"/>
    <p:sldId id="1148" r:id="rId9"/>
    <p:sldId id="1151" r:id="rId10"/>
    <p:sldId id="1152" r:id="rId11"/>
    <p:sldId id="1153" r:id="rId12"/>
    <p:sldId id="1154" r:id="rId13"/>
    <p:sldId id="1155" r:id="rId14"/>
    <p:sldId id="1156" r:id="rId15"/>
    <p:sldId id="1157" r:id="rId16"/>
    <p:sldId id="1158" r:id="rId17"/>
    <p:sldId id="1159" r:id="rId18"/>
    <p:sldId id="1160" r:id="rId19"/>
    <p:sldId id="1161" r:id="rId20"/>
    <p:sldId id="1162" r:id="rId21"/>
    <p:sldId id="1201" r:id="rId22"/>
    <p:sldId id="1168" r:id="rId23"/>
    <p:sldId id="1203" r:id="rId24"/>
    <p:sldId id="1164" r:id="rId25"/>
    <p:sldId id="1165" r:id="rId26"/>
    <p:sldId id="1166" r:id="rId27"/>
    <p:sldId id="1163" r:id="rId28"/>
    <p:sldId id="1167" r:id="rId29"/>
    <p:sldId id="1169" r:id="rId30"/>
    <p:sldId id="1172" r:id="rId31"/>
    <p:sldId id="1173" r:id="rId32"/>
    <p:sldId id="1204" r:id="rId33"/>
    <p:sldId id="1177" r:id="rId34"/>
    <p:sldId id="1207" r:id="rId35"/>
    <p:sldId id="1205" r:id="rId36"/>
    <p:sldId id="1171" r:id="rId37"/>
    <p:sldId id="1170" r:id="rId38"/>
    <p:sldId id="1174" r:id="rId39"/>
    <p:sldId id="1175" r:id="rId40"/>
    <p:sldId id="1208" r:id="rId41"/>
    <p:sldId id="1210" r:id="rId42"/>
    <p:sldId id="1176" r:id="rId43"/>
    <p:sldId id="1206" r:id="rId44"/>
    <p:sldId id="1178" r:id="rId45"/>
    <p:sldId id="1179" r:id="rId46"/>
    <p:sldId id="1180" r:id="rId47"/>
    <p:sldId id="1181" r:id="rId48"/>
    <p:sldId id="1183" r:id="rId49"/>
    <p:sldId id="1182" r:id="rId50"/>
    <p:sldId id="1184" r:id="rId51"/>
    <p:sldId id="1185" r:id="rId52"/>
    <p:sldId id="1191" r:id="rId53"/>
    <p:sldId id="1192" r:id="rId54"/>
    <p:sldId id="1193" r:id="rId55"/>
    <p:sldId id="1194" r:id="rId56"/>
    <p:sldId id="1186" r:id="rId57"/>
    <p:sldId id="1187" r:id="rId58"/>
    <p:sldId id="1188" r:id="rId59"/>
    <p:sldId id="1195" r:id="rId60"/>
    <p:sldId id="1196" r:id="rId61"/>
    <p:sldId id="1189" r:id="rId62"/>
    <p:sldId id="1190" r:id="rId63"/>
    <p:sldId id="1228" r:id="rId64"/>
    <p:sldId id="1229" r:id="rId65"/>
    <p:sldId id="1231" r:id="rId66"/>
    <p:sldId id="1232" r:id="rId67"/>
    <p:sldId id="1211" r:id="rId68"/>
    <p:sldId id="1222" r:id="rId69"/>
    <p:sldId id="1223" r:id="rId70"/>
    <p:sldId id="1224" r:id="rId71"/>
    <p:sldId id="1225" r:id="rId72"/>
    <p:sldId id="1227" r:id="rId73"/>
    <p:sldId id="1230" r:id="rId74"/>
    <p:sldId id="1197" r:id="rId75"/>
    <p:sldId id="1212" r:id="rId76"/>
    <p:sldId id="1214" r:id="rId77"/>
    <p:sldId id="1216" r:id="rId78"/>
    <p:sldId id="1217" r:id="rId79"/>
    <p:sldId id="1218" r:id="rId80"/>
    <p:sldId id="1219" r:id="rId81"/>
    <p:sldId id="1220" r:id="rId82"/>
    <p:sldId id="1221" r:id="rId83"/>
    <p:sldId id="788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99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F9E-8B81-46EB-80AA-AEDA17738726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4FE0-9BAF-4A33-9827-0A81DBAE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AD64-3748-4671-910B-0C843B8D1AD2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305E-0008-4C04-8AF1-0F6060772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c^(1/e)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c^d</a:t>
            </a:r>
            <a:r>
              <a:rPr lang="en-US" baseline="0" dirty="0" smtClean="0"/>
              <a:t>  in </a:t>
            </a:r>
            <a:r>
              <a:rPr lang="en-US" baseline="0" dirty="0" err="1" smtClean="0"/>
              <a:t>Zp</a:t>
            </a:r>
            <a:r>
              <a:rPr lang="en-US" baseline="0" dirty="0" smtClean="0"/>
              <a:t>.    Show that   (</a:t>
            </a:r>
            <a:r>
              <a:rPr lang="en-US" baseline="0" dirty="0" err="1" smtClean="0"/>
              <a:t>c^d</a:t>
            </a:r>
            <a:r>
              <a:rPr lang="en-US" baseline="0" dirty="0" smtClean="0"/>
              <a:t>)^e = c  in </a:t>
            </a:r>
            <a:r>
              <a:rPr lang="en-US" baseline="0" dirty="0" err="1" smtClean="0"/>
              <a:t>Zp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91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= 1</a:t>
            </a:r>
            <a:r>
              <a:rPr lang="en-US" baseline="0" dirty="0" smtClean="0"/>
              <a:t> (mod 4)   requires randomized algorithm.    Mention ERH.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637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95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6408-C718-4557-BAA6-9DD6CC4FFDEC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B3FB-09B8-4A21-B749-CD690CC356D8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844F-F3B3-44FB-AF63-6664EE1334EF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795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507480"/>
            <a:ext cx="2133600" cy="274320"/>
          </a:xfrm>
        </p:spPr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04396" y="6507480"/>
            <a:ext cx="733864" cy="274320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2645681" y="6507480"/>
            <a:ext cx="5507719" cy="274320"/>
          </a:xfrm>
        </p:spPr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11/22/2012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25106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104-5114-4033-9616-25C4E04259AF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 preferRelativeResize="0">
            <a:picLocks noChangeAspect="1" noChangeArrowheads="1"/>
          </p:cNvPicPr>
          <p:nvPr userDrawn="1"/>
        </p:nvPicPr>
        <p:blipFill>
          <a:blip r:embed="rId2"/>
          <a:srcRect b="12500"/>
          <a:stretch>
            <a:fillRect/>
          </a:stretch>
        </p:blipFill>
        <p:spPr bwMode="auto">
          <a:xfrm>
            <a:off x="7772400" y="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1343886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38AD-20D4-42D2-A434-18380D220EAD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2D94-6307-481F-9F15-A7953087029A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E986-B771-4809-B6B5-9751079F3CB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6E6E9F-CAF9-46E1-9E3F-9FE12C59FEA6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 flipV="1">
            <a:off x="0" y="1371600"/>
            <a:ext cx="9144000" cy="642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2953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4582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FBCB1F-6F6C-4977-B602-B525BF52C0D2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3"/>
          <a:srcRect b="12500"/>
          <a:stretch>
            <a:fillRect/>
          </a:stretch>
        </p:blipFill>
        <p:spPr bwMode="auto">
          <a:xfrm>
            <a:off x="800100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2" r:id="rId18"/>
    <p:sldLayoutId id="2147483683" r:id="rId19"/>
    <p:sldLayoutId id="2147483684" r:id="rId20"/>
    <p:sldLayoutId id="2147483685" r:id="rId2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                 Applied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ASHRAF MASOOD</a:t>
            </a:r>
          </a:p>
          <a:p>
            <a:pPr algn="r"/>
            <a:r>
              <a:rPr lang="en-US" dirty="0" smtClean="0"/>
              <a:t>dean@mcs.edu.pk</a:t>
            </a:r>
          </a:p>
          <a:p>
            <a:pPr algn="r"/>
            <a:r>
              <a:rPr lang="en-US" dirty="0" smtClean="0"/>
              <a:t>Lecture Slides– Fall 2012</a:t>
            </a:r>
          </a:p>
          <a:p>
            <a:pPr algn="r"/>
            <a:r>
              <a:rPr lang="en-US" dirty="0" smtClean="0"/>
              <a:t>Lecture #</a:t>
            </a:r>
            <a:r>
              <a:rPr lang="en-US" dirty="0" smtClean="0"/>
              <a:t>11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7CAF-CF4B-4B78-9D12-4B617406D0DA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Applied Cryptography – MSIS 11 (MCS-NUST)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2819400"/>
            <a:ext cx="184912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mod 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57350"/>
            <a:ext cx="5606538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&amp; Mod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447800"/>
            <a:ext cx="72009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524000"/>
            <a:ext cx="784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04974"/>
            <a:ext cx="8001000" cy="376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1358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dirty="0" smtClean="0"/>
              <a:t> under Mod Addition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15312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*</a:t>
            </a:r>
            <a:r>
              <a:rPr lang="en-US" dirty="0" smtClean="0"/>
              <a:t> under Mod 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091235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*</a:t>
            </a:r>
            <a:r>
              <a:rPr lang="en-US" dirty="0" smtClean="0"/>
              <a:t> under Mod 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70970"/>
            <a:ext cx="8001000" cy="386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*</a:t>
            </a:r>
            <a:r>
              <a:rPr lang="en-US" dirty="0" smtClean="0"/>
              <a:t> under Mod 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6971"/>
            <a:ext cx="8143876" cy="487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*</a:t>
            </a:r>
            <a:r>
              <a:rPr lang="en-US" dirty="0" smtClean="0"/>
              <a:t> under Mod 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38374"/>
            <a:ext cx="7942898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49808" y="801624"/>
            <a:ext cx="8013192" cy="1636776"/>
          </a:xfrm>
        </p:spPr>
        <p:txBody>
          <a:bodyPr/>
          <a:lstStyle/>
          <a:p>
            <a:r>
              <a:rPr lang="en-US" dirty="0" smtClean="0"/>
              <a:t>Computational </a:t>
            </a:r>
            <a:br>
              <a:rPr lang="en-US" dirty="0" smtClean="0"/>
            </a:br>
            <a:r>
              <a:rPr lang="en-US" dirty="0" smtClean="0"/>
              <a:t>Number Theory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8022336" cy="68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baseline="30000" dirty="0" smtClean="0"/>
              <a:t>*</a:t>
            </a:r>
            <a:r>
              <a:rPr lang="en-US" dirty="0" smtClean="0"/>
              <a:t> under Mod 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28787"/>
            <a:ext cx="8153400" cy="407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353831" y="324433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Over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rationals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inverse of 2 is  ½ .      What about in Z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?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   The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inverse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of x in   Z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is an element y in Z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s.t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x.y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 in Z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y is denoted    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-1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baseline="30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baseline="30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    let N be an odd integer.     The inverse of 2 in        is (N+1)/2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Inversion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in Mod </a:t>
            </a:r>
            <a:r>
              <a:rPr lang="en-US" dirty="0" err="1" smtClean="0"/>
              <a:t>Arithmatic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 t="26402"/>
          <a:stretch>
            <a:fillRect/>
          </a:stretch>
        </p:blipFill>
        <p:spPr bwMode="auto">
          <a:xfrm>
            <a:off x="609600" y="1905000"/>
            <a:ext cx="7911281" cy="233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9163">
              <a:buNone/>
              <a:tabLst>
                <a:tab pos="1309688" algn="l"/>
                <a:tab pos="1885950" algn="l"/>
              </a:tabLst>
            </a:pPr>
            <a:r>
              <a:rPr lang="en-US" dirty="0" smtClean="0"/>
              <a:t>N denotes an n-bit positive integer.     p  denotes a prime.</a:t>
            </a:r>
          </a:p>
          <a:p>
            <a:pPr defTabSz="919163">
              <a:tabLst>
                <a:tab pos="1309688" algn="l"/>
                <a:tab pos="1885950" algn="l"/>
              </a:tabLst>
            </a:pPr>
            <a:endParaRPr lang="en-US" dirty="0" smtClean="0"/>
          </a:p>
          <a:p>
            <a:pPr defTabSz="919163">
              <a:tabLst>
                <a:tab pos="1309688" algn="l"/>
                <a:tab pos="1885950" algn="l"/>
              </a:tabLst>
            </a:pPr>
            <a:r>
              <a:rPr lang="en-US" dirty="0" smtClean="0"/>
              <a:t>Z</a:t>
            </a:r>
            <a:r>
              <a:rPr lang="en-US" baseline="-25000" dirty="0" smtClean="0"/>
              <a:t>N</a:t>
            </a:r>
            <a:r>
              <a:rPr lang="en-US" dirty="0" smtClean="0"/>
              <a:t>	=    { 0, 1, …, N-1 }</a:t>
            </a:r>
          </a:p>
          <a:p>
            <a:pPr defTabSz="919163">
              <a:tabLst>
                <a:tab pos="1309688" algn="l"/>
                <a:tab pos="1885950" algn="l"/>
              </a:tabLst>
            </a:pPr>
            <a:endParaRPr lang="en-US" dirty="0" smtClean="0"/>
          </a:p>
          <a:p>
            <a:pPr defTabSz="919163">
              <a:tabLst>
                <a:tab pos="1309688" algn="l"/>
                <a:tab pos="1885950" algn="l"/>
              </a:tabLst>
            </a:pPr>
            <a:r>
              <a:rPr lang="en-US" dirty="0" smtClean="0"/>
              <a:t>(Z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*	</a:t>
            </a:r>
            <a:r>
              <a:rPr lang="en-US" dirty="0" smtClean="0"/>
              <a:t>=     (set of invertible elements in Z</a:t>
            </a:r>
            <a:r>
              <a:rPr lang="en-US" baseline="-25000" dirty="0" smtClean="0"/>
              <a:t>N</a:t>
            </a:r>
            <a:r>
              <a:rPr lang="en-US" dirty="0" smtClean="0"/>
              <a:t>)   =</a:t>
            </a:r>
          </a:p>
          <a:p>
            <a:pPr marL="0" indent="0">
              <a:buNone/>
              <a:tabLst>
                <a:tab pos="1309688" algn="l"/>
              </a:tabLst>
            </a:pPr>
            <a:r>
              <a:rPr lang="en-US" dirty="0" smtClean="0"/>
              <a:t>	=     </a:t>
            </a:r>
            <a:r>
              <a:rPr lang="en-US" sz="3200" dirty="0" smtClean="0"/>
              <a:t>{  </a:t>
            </a:r>
            <a:r>
              <a:rPr lang="en-US" dirty="0" err="1" smtClean="0"/>
              <a:t>x∈Z</a:t>
            </a:r>
            <a:r>
              <a:rPr lang="en-US" baseline="-25000" dirty="0" err="1" smtClean="0"/>
              <a:t>N</a:t>
            </a:r>
            <a:r>
              <a:rPr lang="en-US" dirty="0" smtClean="0"/>
              <a:t>  : 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x,N</a:t>
            </a:r>
            <a:r>
              <a:rPr lang="en-US" dirty="0" smtClean="0"/>
              <a:t>) = 1 </a:t>
            </a:r>
            <a:r>
              <a:rPr lang="en-US" sz="3200" dirty="0" smtClean="0"/>
              <a:t>}</a:t>
            </a:r>
          </a:p>
          <a:p>
            <a:pPr marL="0" indent="0">
              <a:buNone/>
              <a:tabLst>
                <a:tab pos="1309688" algn="l"/>
              </a:tabLst>
            </a:pPr>
            <a:endParaRPr lang="en-US" sz="3200" baseline="-25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Shortcuts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752600"/>
            <a:ext cx="376454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Shortcuts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7162800" cy="248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Shortcuts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571625"/>
            <a:ext cx="7286625" cy="424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Mod </a:t>
            </a:r>
            <a:r>
              <a:rPr lang="en-US" dirty="0" err="1" smtClean="0"/>
              <a:t>Arithmatic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371600"/>
            <a:ext cx="6210300" cy="515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Exponenciation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533525"/>
            <a:ext cx="8347501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Order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476375"/>
            <a:ext cx="8345499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will use a bit of number theory to construct:</a:t>
            </a:r>
          </a:p>
          <a:p>
            <a:r>
              <a:rPr lang="en-US" dirty="0" smtClean="0"/>
              <a:t>Public-key encryption</a:t>
            </a:r>
          </a:p>
          <a:p>
            <a:r>
              <a:rPr lang="en-US" dirty="0" smtClean="0"/>
              <a:t>Key exchange protocols</a:t>
            </a:r>
          </a:p>
          <a:p>
            <a:r>
              <a:rPr lang="en-US" dirty="0" smtClean="0"/>
              <a:t>Digital signatures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lecture module (x2):   crash course on relevant concepts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info:	</a:t>
            </a:r>
          </a:p>
          <a:p>
            <a:pPr>
              <a:buNone/>
            </a:pPr>
            <a:r>
              <a:rPr lang="en-US" dirty="0" smtClean="0"/>
              <a:t>A Computational Introduction to Number Theory and Algebra,</a:t>
            </a:r>
            <a:br>
              <a:rPr lang="en-US" dirty="0" smtClean="0"/>
            </a:br>
            <a:r>
              <a:rPr lang="en-US" dirty="0" smtClean="0"/>
              <a:t>V. </a:t>
            </a:r>
            <a:r>
              <a:rPr lang="en-US" dirty="0" err="1" smtClean="0"/>
              <a:t>Shoup</a:t>
            </a:r>
            <a:r>
              <a:rPr lang="en-US" dirty="0" smtClean="0"/>
              <a:t>,  2008    (V2),     Chapter 1-4, 11, 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Available at      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//shoup.net/</a:t>
            </a:r>
            <a:r>
              <a:rPr lang="en-US" b="1" dirty="0" err="1" smtClean="0">
                <a:solidFill>
                  <a:srgbClr val="0000FF"/>
                </a:solidFill>
                <a:latin typeface="Arial"/>
                <a:cs typeface="Arial"/>
              </a:rPr>
              <a:t>ntb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/ntb-v2.pdf</a:t>
            </a:r>
          </a:p>
          <a:p>
            <a:pPr marL="0" indent="0">
              <a:buNone/>
              <a:tabLst>
                <a:tab pos="1543050" algn="l"/>
              </a:tabLst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11/22/2012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Number Theory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Theorem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600200"/>
            <a:ext cx="823759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Corollary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29800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Thm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Let p be a prime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24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∀ x ∈ 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b="1" baseline="-25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b="1" baseline="300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:     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p-1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=  1  in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endParaRPr lang="en-US" sz="2400" b="1" baseline="-25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b="1" baseline="-25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Example:    p=5.         3</a:t>
            </a:r>
            <a:r>
              <a:rPr lang="en-US" sz="2400" baseline="30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= 81 = 1    in   Z</a:t>
            </a:r>
            <a:r>
              <a:rPr lang="en-US" sz="2400" baseline="-25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</a:t>
            </a:r>
          </a:p>
          <a:p>
            <a:pPr marL="0" indent="0">
              <a:buNone/>
            </a:pPr>
            <a:endParaRPr lang="en-US" sz="2400" baseline="-25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baseline="-25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So:     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∈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⇒    x⋅x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p-2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=  1      ⇒    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−1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p-2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in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endParaRPr lang="en-US" sz="2400" baseline="-25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2424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Another way to compute inverses, but less efficient than Euclid</a:t>
            </a:r>
            <a:endParaRPr lang="en-US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 Theorem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Theorem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76375"/>
            <a:ext cx="7315200" cy="505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Def</a:t>
            </a:r>
            <a:r>
              <a:rPr lang="en-US" dirty="0" smtClean="0"/>
              <a:t>:  For an integer N define   ϕ (N) = </a:t>
            </a:r>
            <a:r>
              <a:rPr lang="en-US" sz="3600" dirty="0" smtClean="0"/>
              <a:t>|</a:t>
            </a:r>
            <a:r>
              <a:rPr lang="en-US" dirty="0" smtClean="0"/>
              <a:t>(Z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sz="3600" dirty="0" smtClean="0"/>
              <a:t>|       </a:t>
            </a:r>
            <a:r>
              <a:rPr lang="en-US" dirty="0" smtClean="0"/>
              <a:t>(Euler’s ϕ </a:t>
            </a:r>
            <a:r>
              <a:rPr lang="en-US" dirty="0" err="1" smtClean="0"/>
              <a:t>func</a:t>
            </a:r>
            <a:r>
              <a:rPr lang="en-US" dirty="0" smtClean="0"/>
              <a:t>.)</a:t>
            </a:r>
            <a:endParaRPr lang="en-US" sz="3600" dirty="0" smtClean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Examples:        ϕ (12) = </a:t>
            </a:r>
            <a:r>
              <a:rPr lang="en-US" sz="3600" dirty="0" smtClean="0"/>
              <a:t>|</a:t>
            </a:r>
            <a:r>
              <a:rPr lang="en-US" dirty="0" smtClean="0"/>
              <a:t>{1,5,7,11}</a:t>
            </a:r>
            <a:r>
              <a:rPr lang="en-US" sz="3600" dirty="0" smtClean="0"/>
              <a:t>| </a:t>
            </a:r>
            <a:r>
              <a:rPr lang="en-US" dirty="0" smtClean="0"/>
              <a:t>= 4      ;     ϕ (p)  =   p-1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	For N=</a:t>
            </a:r>
            <a:r>
              <a:rPr lang="en-US" dirty="0" err="1" smtClean="0"/>
              <a:t>p⋅q</a:t>
            </a:r>
            <a:r>
              <a:rPr lang="en-US" dirty="0" smtClean="0"/>
              <a:t>:	ϕ (N) = N-p-q+1 = (p-1)(q-1)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 (Euler):   </a:t>
            </a:r>
            <a:r>
              <a:rPr lang="en-US" b="1" dirty="0" smtClean="0"/>
              <a:t>∀ x ∈ (Z</a:t>
            </a:r>
            <a:r>
              <a:rPr lang="en-US" b="1" baseline="-25000" dirty="0" smtClean="0"/>
              <a:t>N</a:t>
            </a:r>
            <a:r>
              <a:rPr lang="en-US" b="1" dirty="0" smtClean="0"/>
              <a:t>)</a:t>
            </a:r>
            <a:r>
              <a:rPr lang="en-US" b="1" baseline="30000" dirty="0" smtClean="0"/>
              <a:t>*</a:t>
            </a:r>
            <a:r>
              <a:rPr lang="en-US" b="1" dirty="0" smtClean="0"/>
              <a:t> :      </a:t>
            </a:r>
            <a:r>
              <a:rPr lang="en-US" b="1" dirty="0" err="1" smtClean="0">
                <a:solidFill>
                  <a:srgbClr val="FF0000"/>
                </a:solidFill>
              </a:rPr>
              <a:t>x</a:t>
            </a:r>
            <a:r>
              <a:rPr lang="en-US" sz="3600" baseline="50000" dirty="0" err="1" smtClean="0">
                <a:solidFill>
                  <a:srgbClr val="FF0000"/>
                </a:solidFill>
              </a:rPr>
              <a:t>ϕ</a:t>
            </a:r>
            <a:r>
              <a:rPr lang="en-US" sz="3600" baseline="50000" dirty="0" smtClean="0">
                <a:solidFill>
                  <a:srgbClr val="FF0000"/>
                </a:solidFill>
              </a:rPr>
              <a:t>(N)</a:t>
            </a:r>
            <a:r>
              <a:rPr lang="en-US" b="1" dirty="0" smtClean="0">
                <a:solidFill>
                  <a:srgbClr val="FF0000"/>
                </a:solidFill>
              </a:rPr>
              <a:t> =  1    in Z</a:t>
            </a:r>
            <a:r>
              <a:rPr lang="en-US" b="1" baseline="-25000" dirty="0" smtClean="0">
                <a:solidFill>
                  <a:srgbClr val="FF0000"/>
                </a:solidFill>
              </a:rPr>
              <a:t>N 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Example:     5</a:t>
            </a:r>
            <a:r>
              <a:rPr lang="en-US" baseline="50000" dirty="0" smtClean="0"/>
              <a:t>ϕ(12)</a:t>
            </a:r>
            <a:r>
              <a:rPr lang="en-US" dirty="0" smtClean="0"/>
              <a:t> = 5</a:t>
            </a:r>
            <a:r>
              <a:rPr lang="en-US" baseline="30000" dirty="0" smtClean="0"/>
              <a:t>4</a:t>
            </a:r>
            <a:r>
              <a:rPr lang="en-US" dirty="0" smtClean="0"/>
              <a:t> = 625 = 1    in  Z</a:t>
            </a:r>
            <a:r>
              <a:rPr lang="en-US" baseline="-25000" dirty="0" smtClean="0"/>
              <a:t>12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Generalization of Fermat.   Basis of the RSA cryptosystem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generalization of Fermat  </a:t>
            </a:r>
            <a:r>
              <a:rPr lang="en-US" sz="1800" dirty="0" smtClean="0"/>
              <a:t>(1736)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dirty="0" smtClean="0"/>
              <a:t> (Euler):      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 is a </a:t>
            </a:r>
            <a:r>
              <a:rPr lang="en-US" b="1" dirty="0" smtClean="0"/>
              <a:t>cyclic group</a:t>
            </a:r>
            <a:r>
              <a:rPr lang="en-US" dirty="0" smtClean="0"/>
              <a:t>, that is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	∃ g∈(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     </a:t>
            </a:r>
            <a:r>
              <a:rPr lang="en-US" dirty="0" smtClean="0"/>
              <a:t>such that    </a:t>
            </a:r>
            <a:r>
              <a:rPr lang="en-US" sz="3200" dirty="0" smtClean="0"/>
              <a:t>{</a:t>
            </a:r>
            <a:r>
              <a:rPr lang="en-US" dirty="0" smtClean="0"/>
              <a:t>1, g, g</a:t>
            </a:r>
            <a:r>
              <a:rPr lang="en-US" baseline="30000" dirty="0" smtClean="0"/>
              <a:t>2</a:t>
            </a:r>
            <a:r>
              <a:rPr lang="en-US" dirty="0" smtClean="0"/>
              <a:t>, g</a:t>
            </a:r>
            <a:r>
              <a:rPr lang="en-US" baseline="30000" dirty="0" smtClean="0"/>
              <a:t>3</a:t>
            </a:r>
            <a:r>
              <a:rPr lang="en-US" dirty="0" smtClean="0"/>
              <a:t>, …, g</a:t>
            </a:r>
            <a:r>
              <a:rPr lang="en-US" baseline="30000" dirty="0" smtClean="0"/>
              <a:t>p-2</a:t>
            </a:r>
            <a:r>
              <a:rPr lang="en-US" sz="3200" dirty="0" smtClean="0"/>
              <a:t>} </a:t>
            </a:r>
            <a:r>
              <a:rPr lang="en-US" dirty="0" smtClean="0"/>
              <a:t>=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    g is called a </a:t>
            </a:r>
            <a:r>
              <a:rPr lang="en-US" b="1" u="sng" dirty="0" smtClean="0"/>
              <a:t>generator</a:t>
            </a:r>
            <a:r>
              <a:rPr lang="en-US" dirty="0" smtClean="0"/>
              <a:t> of 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</a:p>
          <a:p>
            <a:pPr marL="0" indent="0">
              <a:spcBef>
                <a:spcPts val="4800"/>
              </a:spcBef>
              <a:buNone/>
            </a:pPr>
            <a:r>
              <a:rPr lang="en-US" dirty="0" smtClean="0"/>
              <a:t>Example:    p=7.      {1, 3, 3</a:t>
            </a:r>
            <a:r>
              <a:rPr lang="en-US" baseline="30000" dirty="0" smtClean="0"/>
              <a:t>2</a:t>
            </a:r>
            <a:r>
              <a:rPr lang="en-US" dirty="0" smtClean="0"/>
              <a:t>, 3</a:t>
            </a:r>
            <a:r>
              <a:rPr lang="en-US" baseline="30000" dirty="0" smtClean="0"/>
              <a:t>3</a:t>
            </a:r>
            <a:r>
              <a:rPr lang="en-US" dirty="0" smtClean="0"/>
              <a:t>, 3</a:t>
            </a:r>
            <a:r>
              <a:rPr lang="en-US" baseline="30000" dirty="0" smtClean="0"/>
              <a:t>4</a:t>
            </a:r>
            <a:r>
              <a:rPr lang="en-US" dirty="0" smtClean="0"/>
              <a:t>, 3</a:t>
            </a:r>
            <a:r>
              <a:rPr lang="en-US" baseline="30000" dirty="0" smtClean="0"/>
              <a:t>5</a:t>
            </a:r>
            <a:r>
              <a:rPr lang="en-US" dirty="0" smtClean="0"/>
              <a:t>} = {1, 3, 2, 6, 4, 5} = (Z</a:t>
            </a:r>
            <a:r>
              <a:rPr lang="en-US" baseline="-25000" dirty="0" smtClean="0"/>
              <a:t>7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Not every elem. is a generator:     {1, 2, 2</a:t>
            </a:r>
            <a:r>
              <a:rPr lang="en-US" baseline="30000" dirty="0" smtClean="0"/>
              <a:t>2</a:t>
            </a:r>
            <a:r>
              <a:rPr lang="en-US" dirty="0" smtClean="0"/>
              <a:t>, 2</a:t>
            </a:r>
            <a:r>
              <a:rPr lang="en-US" baseline="30000" dirty="0" smtClean="0"/>
              <a:t>3</a:t>
            </a:r>
            <a:r>
              <a:rPr lang="en-US" dirty="0" smtClean="0"/>
              <a:t>, 2</a:t>
            </a:r>
            <a:r>
              <a:rPr lang="en-US" baseline="30000" dirty="0" smtClean="0"/>
              <a:t>4</a:t>
            </a:r>
            <a:r>
              <a:rPr lang="en-US" dirty="0" smtClean="0"/>
              <a:t>, 2</a:t>
            </a:r>
            <a:r>
              <a:rPr lang="en-US" baseline="30000" dirty="0" smtClean="0"/>
              <a:t>5</a:t>
            </a:r>
            <a:r>
              <a:rPr lang="en-US" dirty="0" smtClean="0"/>
              <a:t>} = {1, 2, 4}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  </a:t>
            </a:r>
            <a:r>
              <a:rPr lang="en-US" sz="3200" dirty="0" smtClean="0"/>
              <a:t>(</a:t>
            </a:r>
            <a:r>
              <a:rPr lang="en-US" sz="3200" dirty="0" err="1" smtClean="0"/>
              <a:t>Z</a:t>
            </a:r>
            <a:r>
              <a:rPr lang="en-US" sz="3200" baseline="-25000" dirty="0" err="1" smtClean="0"/>
              <a:t>p</a:t>
            </a:r>
            <a:r>
              <a:rPr lang="en-US" sz="3200" dirty="0" smtClean="0"/>
              <a:t>)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Orders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 b="46932"/>
          <a:stretch>
            <a:fillRect/>
          </a:stretch>
        </p:blipFill>
        <p:spPr bwMode="auto">
          <a:xfrm>
            <a:off x="457200" y="1490663"/>
            <a:ext cx="8229600" cy="239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Orders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90663"/>
            <a:ext cx="8229600" cy="451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305800" cy="373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71713"/>
            <a:ext cx="8329846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pl-PL" dirty="0" smtClean="0"/>
              <a:t>Z = {. . . ,−2,−1, 0, 1, 2, . . .}</a:t>
            </a:r>
          </a:p>
          <a:p>
            <a:r>
              <a:rPr lang="en-US" dirty="0" smtClean="0"/>
              <a:t>N = {0, 1, 2, . . .}</a:t>
            </a:r>
          </a:p>
          <a:p>
            <a:r>
              <a:rPr lang="en-US" dirty="0" smtClean="0"/>
              <a:t>Z+ = {1, 2, 3, . . .}</a:t>
            </a:r>
          </a:p>
          <a:p>
            <a:r>
              <a:rPr lang="en-US" dirty="0" smtClean="0"/>
              <a:t>p: Prime Number</a:t>
            </a:r>
          </a:p>
          <a:p>
            <a:r>
              <a:rPr lang="en-US" dirty="0" smtClean="0"/>
              <a:t>Subscript indicates mod value </a:t>
            </a:r>
            <a:r>
              <a:rPr lang="en-US" dirty="0" err="1" smtClean="0"/>
              <a:t>sich</a:t>
            </a:r>
            <a:r>
              <a:rPr lang="en-US" dirty="0" smtClean="0"/>
              <a:t> as Z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D6C-1134-4EBB-AC1B-24188F03D662}" type="datetime1">
              <a:rPr lang="en-US" smtClean="0"/>
              <a:pPr/>
              <a:t>11/22/2012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Finite cyclic group  G    (for example  G =        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Goal:    given   g in G   and   x   compute    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  <a:r>
              <a:rPr lang="en-US" dirty="0" smtClean="0"/>
              <a:t>:   suppose  x = 53 = (110101)</a:t>
            </a:r>
            <a:r>
              <a:rPr lang="en-US" baseline="-25000" dirty="0" smtClean="0"/>
              <a:t>2 </a:t>
            </a:r>
            <a:r>
              <a:rPr lang="en-US" dirty="0" smtClean="0"/>
              <a:t>= 32+16+4+1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	Then:    g</a:t>
            </a:r>
            <a:r>
              <a:rPr lang="en-US" sz="3600" baseline="30000" dirty="0" smtClean="0"/>
              <a:t>53</a:t>
            </a:r>
            <a:r>
              <a:rPr lang="en-US" dirty="0" smtClean="0"/>
              <a:t> = g</a:t>
            </a:r>
            <a:r>
              <a:rPr lang="en-US" sz="3600" baseline="30000" dirty="0" smtClean="0"/>
              <a:t>32+16+4+1</a:t>
            </a:r>
            <a:r>
              <a:rPr lang="en-US" sz="3600" dirty="0" smtClean="0"/>
              <a:t> </a:t>
            </a:r>
            <a:r>
              <a:rPr lang="en-US" dirty="0" smtClean="0"/>
              <a:t>= g</a:t>
            </a:r>
            <a:r>
              <a:rPr lang="en-US" sz="3600" baseline="30000" dirty="0" smtClean="0"/>
              <a:t>32</a:t>
            </a:r>
            <a:r>
              <a:rPr lang="en-US" dirty="0" smtClean="0"/>
              <a:t>⋅g</a:t>
            </a:r>
            <a:r>
              <a:rPr lang="en-US" sz="3600" baseline="30000" dirty="0" smtClean="0"/>
              <a:t>16</a:t>
            </a:r>
            <a:r>
              <a:rPr lang="en-US" dirty="0" smtClean="0"/>
              <a:t>⋅g</a:t>
            </a:r>
            <a:r>
              <a:rPr lang="en-US" sz="3600" baseline="30000" dirty="0" smtClean="0"/>
              <a:t>4</a:t>
            </a:r>
            <a:r>
              <a:rPr lang="en-US" dirty="0" smtClean="0"/>
              <a:t>⋅g</a:t>
            </a:r>
            <a:r>
              <a:rPr lang="en-US" sz="3600" baseline="30000" dirty="0" smtClean="0"/>
              <a:t>1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Modular Exponentiation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481935"/>
            <a:ext cx="596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</a:rPr>
              <a:t> ⟶ g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FF0000"/>
                </a:solidFill>
              </a:rPr>
              <a:t>g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8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16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⟶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32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              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3200" b="1" baseline="30000" dirty="0" smtClean="0">
                <a:solidFill>
                  <a:srgbClr val="0000FF"/>
                </a:solidFill>
              </a:rPr>
              <a:t>53</a:t>
            </a:r>
            <a:endParaRPr lang="en-US" sz="3200" b="1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84688" y="5140821"/>
            <a:ext cx="5255106" cy="595236"/>
            <a:chOff x="1584688" y="3983236"/>
            <a:chExt cx="5255106" cy="595236"/>
          </a:xfrm>
        </p:grpSpPr>
        <p:grpSp>
          <p:nvGrpSpPr>
            <p:cNvPr id="10" name="Group 10"/>
            <p:cNvGrpSpPr/>
            <p:nvPr/>
          </p:nvGrpSpPr>
          <p:grpSpPr>
            <a:xfrm>
              <a:off x="1584688" y="3983236"/>
              <a:ext cx="5255106" cy="467086"/>
              <a:chOff x="1584688" y="3983236"/>
              <a:chExt cx="5255106" cy="467086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584688" y="3983236"/>
                <a:ext cx="5255106" cy="467086"/>
              </a:xfrm>
              <a:custGeom>
                <a:avLst/>
                <a:gdLst>
                  <a:gd name="connsiteX0" fmla="*/ 0 w 5255106"/>
                  <a:gd name="connsiteY0" fmla="*/ 467086 h 467086"/>
                  <a:gd name="connsiteX1" fmla="*/ 535998 w 5255106"/>
                  <a:gd name="connsiteY1" fmla="*/ 175834 h 467086"/>
                  <a:gd name="connsiteX2" fmla="*/ 2598423 w 5255106"/>
                  <a:gd name="connsiteY2" fmla="*/ 1083 h 467086"/>
                  <a:gd name="connsiteX3" fmla="*/ 4462762 w 5255106"/>
                  <a:gd name="connsiteY3" fmla="*/ 105934 h 467086"/>
                  <a:gd name="connsiteX4" fmla="*/ 5115280 w 5255106"/>
                  <a:gd name="connsiteY4" fmla="*/ 187484 h 467086"/>
                  <a:gd name="connsiteX5" fmla="*/ 5255106 w 5255106"/>
                  <a:gd name="connsiteY5" fmla="*/ 397185 h 467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5106" h="467086">
                    <a:moveTo>
                      <a:pt x="0" y="467086"/>
                    </a:moveTo>
                    <a:cubicBezTo>
                      <a:pt x="51464" y="360293"/>
                      <a:pt x="102928" y="253501"/>
                      <a:pt x="535998" y="175834"/>
                    </a:cubicBezTo>
                    <a:cubicBezTo>
                      <a:pt x="969068" y="98167"/>
                      <a:pt x="1943962" y="12733"/>
                      <a:pt x="2598423" y="1083"/>
                    </a:cubicBezTo>
                    <a:cubicBezTo>
                      <a:pt x="3252884" y="-10567"/>
                      <a:pt x="4043286" y="74867"/>
                      <a:pt x="4462762" y="105934"/>
                    </a:cubicBezTo>
                    <a:cubicBezTo>
                      <a:pt x="4882238" y="137001"/>
                      <a:pt x="4983223" y="138942"/>
                      <a:pt x="5115280" y="187484"/>
                    </a:cubicBezTo>
                    <a:cubicBezTo>
                      <a:pt x="5247337" y="236026"/>
                      <a:pt x="5255106" y="397185"/>
                      <a:pt x="5255106" y="397185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06247" y="4111797"/>
                <a:ext cx="3694472" cy="315225"/>
              </a:xfrm>
              <a:custGeom>
                <a:avLst/>
                <a:gdLst>
                  <a:gd name="connsiteX0" fmla="*/ 0 w 3694472"/>
                  <a:gd name="connsiteY0" fmla="*/ 187074 h 315225"/>
                  <a:gd name="connsiteX1" fmla="*/ 326259 w 3694472"/>
                  <a:gd name="connsiteY1" fmla="*/ 58923 h 315225"/>
                  <a:gd name="connsiteX2" fmla="*/ 1806078 w 3694472"/>
                  <a:gd name="connsiteY2" fmla="*/ 673 h 315225"/>
                  <a:gd name="connsiteX3" fmla="*/ 3460679 w 3694472"/>
                  <a:gd name="connsiteY3" fmla="*/ 93873 h 315225"/>
                  <a:gd name="connsiteX4" fmla="*/ 3682069 w 3694472"/>
                  <a:gd name="connsiteY4" fmla="*/ 315225 h 315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472" h="315225">
                    <a:moveTo>
                      <a:pt x="0" y="187074"/>
                    </a:moveTo>
                    <a:cubicBezTo>
                      <a:pt x="12623" y="138532"/>
                      <a:pt x="25246" y="89990"/>
                      <a:pt x="326259" y="58923"/>
                    </a:cubicBezTo>
                    <a:cubicBezTo>
                      <a:pt x="627272" y="27856"/>
                      <a:pt x="1283675" y="-5152"/>
                      <a:pt x="1806078" y="673"/>
                    </a:cubicBezTo>
                    <a:cubicBezTo>
                      <a:pt x="2328481" y="6498"/>
                      <a:pt x="3148014" y="41448"/>
                      <a:pt x="3460679" y="93873"/>
                    </a:cubicBezTo>
                    <a:cubicBezTo>
                      <a:pt x="3773344" y="146298"/>
                      <a:pt x="3682069" y="315225"/>
                      <a:pt x="3682069" y="315225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590935" y="4199018"/>
                <a:ext cx="2050773" cy="251304"/>
              </a:xfrm>
              <a:custGeom>
                <a:avLst/>
                <a:gdLst>
                  <a:gd name="connsiteX0" fmla="*/ 0 w 2050773"/>
                  <a:gd name="connsiteY0" fmla="*/ 158103 h 251304"/>
                  <a:gd name="connsiteX1" fmla="*/ 326259 w 2050773"/>
                  <a:gd name="connsiteY1" fmla="*/ 18302 h 251304"/>
                  <a:gd name="connsiteX2" fmla="*/ 1025386 w 2050773"/>
                  <a:gd name="connsiteY2" fmla="*/ 6652 h 251304"/>
                  <a:gd name="connsiteX3" fmla="*/ 1759470 w 2050773"/>
                  <a:gd name="connsiteY3" fmla="*/ 64903 h 251304"/>
                  <a:gd name="connsiteX4" fmla="*/ 2050773 w 2050773"/>
                  <a:gd name="connsiteY4" fmla="*/ 251304 h 25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773" h="251304">
                    <a:moveTo>
                      <a:pt x="0" y="158103"/>
                    </a:moveTo>
                    <a:cubicBezTo>
                      <a:pt x="77680" y="100823"/>
                      <a:pt x="155361" y="43544"/>
                      <a:pt x="326259" y="18302"/>
                    </a:cubicBezTo>
                    <a:cubicBezTo>
                      <a:pt x="497157" y="-6940"/>
                      <a:pt x="786518" y="-1115"/>
                      <a:pt x="1025386" y="6652"/>
                    </a:cubicBezTo>
                    <a:cubicBezTo>
                      <a:pt x="1264254" y="14419"/>
                      <a:pt x="1588572" y="24128"/>
                      <a:pt x="1759470" y="64903"/>
                    </a:cubicBezTo>
                    <a:cubicBezTo>
                      <a:pt x="1930368" y="105678"/>
                      <a:pt x="2050773" y="251304"/>
                      <a:pt x="2050773" y="251304"/>
                    </a:cubicBezTo>
                  </a:path>
                </a:pathLst>
              </a:custGeom>
              <a:ln>
                <a:solidFill>
                  <a:srgbClr val="00009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5814407" y="4332077"/>
              <a:ext cx="838953" cy="246395"/>
            </a:xfrm>
            <a:custGeom>
              <a:avLst/>
              <a:gdLst>
                <a:gd name="connsiteX0" fmla="*/ 0 w 838953"/>
                <a:gd name="connsiteY0" fmla="*/ 106595 h 246395"/>
                <a:gd name="connsiteX1" fmla="*/ 163130 w 838953"/>
                <a:gd name="connsiteY1" fmla="*/ 36694 h 246395"/>
                <a:gd name="connsiteX2" fmla="*/ 501041 w 838953"/>
                <a:gd name="connsiteY2" fmla="*/ 13394 h 246395"/>
                <a:gd name="connsiteX3" fmla="*/ 838953 w 838953"/>
                <a:gd name="connsiteY3" fmla="*/ 246395 h 2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953" h="246395">
                  <a:moveTo>
                    <a:pt x="0" y="106595"/>
                  </a:moveTo>
                  <a:cubicBezTo>
                    <a:pt x="39811" y="79411"/>
                    <a:pt x="79623" y="52227"/>
                    <a:pt x="163130" y="36694"/>
                  </a:cubicBezTo>
                  <a:cubicBezTo>
                    <a:pt x="246637" y="21161"/>
                    <a:pt x="388404" y="-21556"/>
                    <a:pt x="501041" y="13394"/>
                  </a:cubicBezTo>
                  <a:cubicBezTo>
                    <a:pt x="613678" y="48344"/>
                    <a:pt x="838953" y="246395"/>
                    <a:pt x="838953" y="246395"/>
                  </a:cubicBezTo>
                </a:path>
              </a:pathLst>
            </a:custGeom>
            <a:ln>
              <a:solidFill>
                <a:srgbClr val="00009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Repeated Squaring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684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Input</a:t>
            </a:r>
            <a:r>
              <a:rPr lang="en-US" dirty="0" smtClean="0"/>
              <a:t>:   g in G     and   x&gt;0      ;      </a:t>
            </a:r>
            <a:r>
              <a:rPr lang="en-US" b="1" dirty="0"/>
              <a:t>O</a:t>
            </a:r>
            <a:r>
              <a:rPr lang="en-US" b="1" dirty="0" smtClean="0"/>
              <a:t>utput</a:t>
            </a:r>
            <a:r>
              <a:rPr lang="en-US" dirty="0" smtClean="0"/>
              <a:t>:  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x</a:t>
            </a:r>
            <a:endParaRPr lang="en-US" sz="2800" baseline="30000" dirty="0" smtClean="0"/>
          </a:p>
          <a:p>
            <a:pPr marL="0" indent="0">
              <a:spcBef>
                <a:spcPts val="2976"/>
              </a:spcBef>
              <a:buNone/>
            </a:pPr>
            <a:r>
              <a:rPr lang="en-US" sz="2800" baseline="30000" dirty="0" smtClean="0"/>
              <a:t>	</a:t>
            </a:r>
            <a:r>
              <a:rPr lang="en-US" dirty="0" smtClean="0"/>
              <a:t>write    x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x</a:t>
            </a:r>
            <a:r>
              <a:rPr lang="en-US" baseline="-25000" dirty="0" smtClean="0"/>
              <a:t>n-1</a:t>
            </a:r>
            <a:r>
              <a:rPr lang="en-US" dirty="0" smtClean="0"/>
              <a:t> … 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/>
              <a:t>	y ⟵ g    </a:t>
            </a:r>
            <a:r>
              <a:rPr lang="en-US" dirty="0"/>
              <a:t>,  </a:t>
            </a:r>
            <a:r>
              <a:rPr lang="en-US" dirty="0" smtClean="0"/>
              <a:t>  z ⟵ 1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0 to n do:</a:t>
            </a:r>
          </a:p>
          <a:p>
            <a:pPr marL="0" indent="0">
              <a:buNone/>
              <a:tabLst>
                <a:tab pos="1538288" algn="l"/>
              </a:tabLst>
            </a:pPr>
            <a:r>
              <a:rPr lang="en-US" dirty="0"/>
              <a:t>	</a:t>
            </a:r>
            <a:r>
              <a:rPr lang="en-US" dirty="0" smtClean="0"/>
              <a:t>if  (x[</a:t>
            </a:r>
            <a:r>
              <a:rPr lang="en-US" dirty="0" err="1" smtClean="0"/>
              <a:t>i</a:t>
            </a:r>
            <a:r>
              <a:rPr lang="en-US" dirty="0" smtClean="0"/>
              <a:t>] == 1):      z ⟵ </a:t>
            </a:r>
            <a:r>
              <a:rPr lang="en-US" dirty="0" err="1" smtClean="0"/>
              <a:t>z⋅y</a:t>
            </a:r>
            <a:endParaRPr lang="en-US" dirty="0" smtClean="0"/>
          </a:p>
          <a:p>
            <a:pPr marL="0" indent="0">
              <a:buNone/>
              <a:tabLst>
                <a:tab pos="1538288" algn="l"/>
              </a:tabLst>
            </a:pPr>
            <a:r>
              <a:rPr lang="en-US" dirty="0"/>
              <a:t>	</a:t>
            </a:r>
            <a:r>
              <a:rPr lang="en-US" dirty="0" smtClean="0"/>
              <a:t>y </a:t>
            </a:r>
            <a:r>
              <a:rPr lang="en-US" dirty="0"/>
              <a:t>⟵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0" indent="0">
              <a:spcBef>
                <a:spcPts val="1176"/>
              </a:spcBef>
              <a:buNone/>
            </a:pPr>
            <a:r>
              <a:rPr lang="en-US" baseline="30000" dirty="0"/>
              <a:t>	</a:t>
            </a:r>
            <a:r>
              <a:rPr lang="en-US" dirty="0" smtClean="0"/>
              <a:t>output  z</a:t>
            </a:r>
            <a:endParaRPr lang="en-US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124200"/>
            <a:ext cx="4191000" cy="3251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0" y="2615148"/>
            <a:ext cx="1955985" cy="3785652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/>
              <a:t>e</a:t>
            </a:r>
            <a:r>
              <a:rPr lang="en-US" sz="2400" u="sng" dirty="0" smtClean="0"/>
              <a:t>xample:   g</a:t>
            </a:r>
            <a:r>
              <a:rPr lang="en-US" sz="3200" u="sng" baseline="30000" dirty="0" smtClean="0"/>
              <a:t>53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    </a:t>
            </a:r>
            <a:r>
              <a:rPr lang="en-US" sz="3200" u="sng" dirty="0" smtClean="0"/>
              <a:t>y</a:t>
            </a:r>
            <a:r>
              <a:rPr lang="en-US" sz="3200" dirty="0" smtClean="0"/>
              <a:t>       </a:t>
            </a:r>
            <a:r>
              <a:rPr lang="en-US" sz="3200" u="sng" dirty="0" smtClean="0"/>
              <a:t>z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       g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        g</a:t>
            </a:r>
            <a:endParaRPr lang="en-US" sz="2400" baseline="300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8             </a:t>
            </a:r>
            <a:r>
              <a:rPr lang="en-US" sz="2400" dirty="0" smtClean="0"/>
              <a:t>g</a:t>
            </a:r>
            <a:r>
              <a:rPr lang="en-US" sz="2400" baseline="30000" dirty="0" smtClean="0"/>
              <a:t>5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16          </a:t>
            </a:r>
            <a:r>
              <a:rPr lang="en-US" sz="2400" dirty="0" smtClean="0"/>
              <a:t>g</a:t>
            </a:r>
            <a:r>
              <a:rPr lang="en-US" sz="2400" baseline="30000" dirty="0"/>
              <a:t>5</a:t>
            </a:r>
            <a:endParaRPr lang="en-US" sz="2400" baseline="300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g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       g</a:t>
            </a:r>
            <a:r>
              <a:rPr lang="en-US" sz="2400" baseline="30000" dirty="0" smtClean="0"/>
              <a:t>21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g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rgbClr val="0000FF"/>
                </a:solidFill>
              </a:rPr>
              <a:t>g</a:t>
            </a:r>
            <a:r>
              <a:rPr lang="en-US" sz="2400" b="1" baseline="30000" dirty="0" smtClean="0">
                <a:solidFill>
                  <a:srgbClr val="0000FF"/>
                </a:solidFill>
              </a:rPr>
              <a:t>53</a:t>
            </a:r>
            <a:endParaRPr lang="en-US" sz="24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91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Modular Exponentiation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85899"/>
            <a:ext cx="8077200" cy="473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For  g∈(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 the set   {1 , g , 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g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, …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}  is called </a:t>
            </a:r>
            <a:br>
              <a:rPr lang="en-US" sz="2400" dirty="0" smtClean="0"/>
            </a:br>
            <a:r>
              <a:rPr lang="en-US" sz="2400" dirty="0" smtClean="0"/>
              <a:t>	the </a:t>
            </a:r>
            <a:r>
              <a:rPr lang="en-US" sz="2400" b="1" dirty="0" smtClean="0"/>
              <a:t>group generated by g</a:t>
            </a:r>
            <a:r>
              <a:rPr lang="en-US" sz="2400" dirty="0" smtClean="0"/>
              <a:t>,   denoted  &lt;g&gt;</a:t>
            </a:r>
          </a:p>
          <a:p>
            <a:pPr marL="0" indent="0">
              <a:lnSpc>
                <a:spcPct val="150000"/>
              </a:lnSpc>
              <a:spcBef>
                <a:spcPts val="1776"/>
              </a:spcBef>
              <a:buNone/>
            </a:pPr>
            <a:r>
              <a:rPr lang="en-US" sz="2400" b="1" u="sng" dirty="0" smtClean="0"/>
              <a:t>Def</a:t>
            </a:r>
            <a:r>
              <a:rPr lang="en-US" sz="2400" dirty="0" smtClean="0"/>
              <a:t>:    the </a:t>
            </a:r>
            <a:r>
              <a:rPr lang="en-US" sz="2400" b="1" dirty="0" smtClean="0"/>
              <a:t>order</a:t>
            </a:r>
            <a:r>
              <a:rPr lang="en-US" sz="2400" dirty="0" smtClean="0"/>
              <a:t> of   g∈(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  is the size of &lt;g&gt;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    </a:t>
            </a:r>
            <a:r>
              <a:rPr lang="en-US" sz="2400" b="1" dirty="0" err="1" smtClean="0">
                <a:solidFill>
                  <a:srgbClr val="FF0000"/>
                </a:solidFill>
              </a:rPr>
              <a:t>ord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(g)    =    |&lt;g&gt;|    =   (smallest a&gt;0 </a:t>
            </a:r>
            <a:r>
              <a:rPr lang="en-US" sz="2400" b="1" dirty="0" err="1" smtClean="0">
                <a:solidFill>
                  <a:srgbClr val="FF0000"/>
                </a:solidFill>
              </a:rPr>
              <a:t>s.t</a:t>
            </a:r>
            <a:r>
              <a:rPr lang="en-US" sz="2400" b="1" dirty="0" smtClean="0">
                <a:solidFill>
                  <a:srgbClr val="FF0000"/>
                </a:solidFill>
              </a:rPr>
              <a:t>.  </a:t>
            </a:r>
            <a:r>
              <a:rPr lang="en-US" sz="2400" b="1" dirty="0" err="1" smtClean="0">
                <a:solidFill>
                  <a:srgbClr val="FF0000"/>
                </a:solidFill>
              </a:rPr>
              <a:t>g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 = 1 in </a:t>
            </a:r>
            <a:r>
              <a:rPr lang="en-US" sz="2400" b="1" dirty="0" err="1" smtClean="0">
                <a:solidFill>
                  <a:srgbClr val="FF0000"/>
                </a:solidFill>
              </a:rPr>
              <a:t>Z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Examples:     ord</a:t>
            </a:r>
            <a:r>
              <a:rPr lang="en-US" sz="2400" baseline="-25000" dirty="0" smtClean="0">
                <a:solidFill>
                  <a:srgbClr val="000000"/>
                </a:solidFill>
              </a:rPr>
              <a:t>7</a:t>
            </a:r>
            <a:r>
              <a:rPr lang="en-US" sz="2400" dirty="0" smtClean="0">
                <a:solidFill>
                  <a:srgbClr val="000000"/>
                </a:solidFill>
              </a:rPr>
              <a:t>(3) = 6    ;   </a:t>
            </a:r>
            <a:r>
              <a:rPr lang="en-US" sz="2400" dirty="0" err="1" smtClean="0">
                <a:solidFill>
                  <a:srgbClr val="000000"/>
                </a:solidFill>
              </a:rPr>
              <a:t>ord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baseline="-25000" dirty="0" smtClean="0">
                <a:solidFill>
                  <a:srgbClr val="000000"/>
                </a:solidFill>
              </a:rPr>
              <a:t>7</a:t>
            </a:r>
            <a:r>
              <a:rPr lang="en-US" sz="2400" dirty="0" smtClean="0">
                <a:solidFill>
                  <a:srgbClr val="000000"/>
                </a:solidFill>
              </a:rPr>
              <a:t>(2) = 3   ;  ord</a:t>
            </a:r>
            <a:r>
              <a:rPr lang="en-US" sz="2400" baseline="-25000" dirty="0" smtClean="0">
                <a:solidFill>
                  <a:srgbClr val="000000"/>
                </a:solidFill>
              </a:rPr>
              <a:t>7</a:t>
            </a:r>
            <a:r>
              <a:rPr lang="en-US" sz="2400" dirty="0" smtClean="0">
                <a:solidFill>
                  <a:srgbClr val="000000"/>
                </a:solidFill>
              </a:rPr>
              <a:t>(1) = 1</a:t>
            </a:r>
          </a:p>
          <a:p>
            <a:pPr marL="0" indent="0">
              <a:lnSpc>
                <a:spcPct val="150000"/>
              </a:lnSpc>
              <a:spcBef>
                <a:spcPts val="2424"/>
              </a:spcBef>
              <a:buNone/>
            </a:pPr>
            <a:r>
              <a:rPr lang="en-US" sz="2400" b="1" u="sng" dirty="0" err="1" smtClean="0">
                <a:solidFill>
                  <a:srgbClr val="000000"/>
                </a:solidFill>
              </a:rPr>
              <a:t>Thm</a:t>
            </a:r>
            <a:r>
              <a:rPr lang="en-US" sz="2400" dirty="0" smtClean="0">
                <a:solidFill>
                  <a:srgbClr val="000000"/>
                </a:solidFill>
              </a:rPr>
              <a:t> (Lagrange):   </a:t>
            </a:r>
            <a:r>
              <a:rPr lang="en-US" sz="2400" dirty="0" smtClean="0"/>
              <a:t>∀g∈(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*   </a:t>
            </a:r>
            <a:r>
              <a:rPr lang="en-US" sz="2400" dirty="0" smtClean="0"/>
              <a:t>:     </a:t>
            </a:r>
            <a:r>
              <a:rPr lang="en-US" sz="2400" b="1" dirty="0" err="1" smtClean="0">
                <a:solidFill>
                  <a:srgbClr val="FF0000"/>
                </a:solidFill>
              </a:rPr>
              <a:t>ord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</a:rPr>
              <a:t>(g)   </a:t>
            </a:r>
            <a:r>
              <a:rPr lang="en-US" sz="2400" dirty="0" smtClean="0">
                <a:solidFill>
                  <a:srgbClr val="000000"/>
                </a:solidFill>
              </a:rPr>
              <a:t>divides    p-1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the Group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a Group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81150"/>
            <a:ext cx="7943850" cy="421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Determination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103" y="1828800"/>
            <a:ext cx="8054297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336" y="1828800"/>
            <a:ext cx="8027064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Subgroup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174" y="1981200"/>
            <a:ext cx="8129426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Subgroup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81163"/>
            <a:ext cx="7696200" cy="383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Subgroup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27082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      let    N =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aseline="-25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6862" y="2514601"/>
            <a:ext cx="22974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 + 8  =   5       in    </a:t>
            </a:r>
          </a:p>
          <a:p>
            <a:endParaRPr lang="en-US" sz="2400" baseline="-25000" dirty="0"/>
          </a:p>
          <a:p>
            <a:r>
              <a:rPr lang="en-US" sz="2400" dirty="0" smtClean="0"/>
              <a:t>5 </a:t>
            </a:r>
            <a:r>
              <a:rPr lang="en-US" sz="2400" dirty="0"/>
              <a:t>× 7  =  11      in    </a:t>
            </a:r>
            <a:endParaRPr lang="en-US" sz="2400" baseline="-25000" dirty="0"/>
          </a:p>
          <a:p>
            <a:endParaRPr lang="en-US" sz="2400" baseline="-25000" dirty="0"/>
          </a:p>
          <a:p>
            <a:r>
              <a:rPr lang="en-US" sz="2400" dirty="0" smtClean="0"/>
              <a:t>5 </a:t>
            </a:r>
            <a:r>
              <a:rPr lang="en-US" sz="2400" dirty="0"/>
              <a:t>− 7  =   10     in    </a:t>
            </a:r>
            <a:endParaRPr lang="en-US" sz="2400" baseline="-250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1" y="5562601"/>
            <a:ext cx="828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rithmetic in       works as you expect, </a:t>
            </a:r>
            <a:r>
              <a:rPr lang="en-US" sz="2400" dirty="0" err="1" smtClean="0"/>
              <a:t>e.g</a:t>
            </a:r>
            <a:r>
              <a:rPr lang="en-US" sz="2400" dirty="0" smtClean="0"/>
              <a:t>    x⋅(</a:t>
            </a:r>
            <a:r>
              <a:rPr lang="en-US" sz="2400" dirty="0" err="1" smtClean="0"/>
              <a:t>y+z</a:t>
            </a:r>
            <a:r>
              <a:rPr lang="en-US" sz="2400" dirty="0" smtClean="0"/>
              <a:t>) = </a:t>
            </a:r>
            <a:r>
              <a:rPr lang="en-US" sz="2400" dirty="0" err="1" smtClean="0"/>
              <a:t>x</a:t>
            </a:r>
            <a:r>
              <a:rPr lang="en-US" sz="2400" dirty="0" err="1"/>
              <a:t>⋅</a:t>
            </a:r>
            <a:r>
              <a:rPr lang="en-US" sz="2400" dirty="0" err="1" smtClean="0"/>
              <a:t>y</a:t>
            </a:r>
            <a:r>
              <a:rPr lang="en-US" sz="2400" dirty="0" smtClean="0"/>
              <a:t> + </a:t>
            </a:r>
            <a:r>
              <a:rPr lang="en-US" sz="2400" dirty="0" err="1" smtClean="0"/>
              <a:t>x</a:t>
            </a:r>
            <a:r>
              <a:rPr lang="en-US" sz="2400" dirty="0" err="1"/>
              <a:t>⋅</a:t>
            </a:r>
            <a:r>
              <a:rPr lang="en-US" sz="2400" dirty="0" err="1" smtClean="0"/>
              <a:t>z</a:t>
            </a:r>
            <a:r>
              <a:rPr lang="en-US" sz="2400" dirty="0" smtClean="0"/>
              <a:t>   in  </a:t>
            </a:r>
            <a:endParaRPr lang="en-US" sz="24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90800"/>
            <a:ext cx="413004" cy="348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200400"/>
            <a:ext cx="413004" cy="348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810000"/>
            <a:ext cx="413004" cy="348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1" y="5638800"/>
            <a:ext cx="347473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5638800"/>
            <a:ext cx="347473" cy="30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96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993026" cy="164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71663"/>
            <a:ext cx="7924800" cy="35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662113"/>
            <a:ext cx="3728421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49" y="1647824"/>
            <a:ext cx="7982103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 a Generator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092750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599"/>
            <a:ext cx="7162800" cy="403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8" y="1485900"/>
            <a:ext cx="73247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7363"/>
            <a:ext cx="8077200" cy="387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706" y="1738313"/>
            <a:ext cx="8042694" cy="390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Integers (mod 19)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57350"/>
            <a:ext cx="7696200" cy="479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 </a:t>
            </a:r>
            <a:r>
              <a:rPr lang="en-US" dirty="0" smtClean="0">
                <a:solidFill>
                  <a:srgbClr val="FF0000"/>
                </a:solidFill>
              </a:rPr>
              <a:t>divides</a:t>
            </a:r>
            <a:r>
              <a:rPr lang="en-US" dirty="0" smtClean="0"/>
              <a:t> a if a = </a:t>
            </a:r>
            <a:r>
              <a:rPr lang="en-US" dirty="0" err="1" smtClean="0"/>
              <a:t>mb</a:t>
            </a:r>
            <a:r>
              <a:rPr lang="en-US" dirty="0" smtClean="0"/>
              <a:t> for some m, where a, b and m are integers</a:t>
            </a:r>
          </a:p>
          <a:p>
            <a:pPr lvl="1"/>
            <a:r>
              <a:rPr lang="en-US" dirty="0" err="1" smtClean="0"/>
              <a:t>b|a</a:t>
            </a:r>
            <a:r>
              <a:rPr lang="en-US" dirty="0" smtClean="0"/>
              <a:t>      </a:t>
            </a:r>
          </a:p>
          <a:p>
            <a:pPr lvl="1">
              <a:buNone/>
            </a:pPr>
            <a:r>
              <a:rPr lang="en-US" dirty="0" smtClean="0"/>
              <a:t>	(Example: 2|4)</a:t>
            </a:r>
          </a:p>
          <a:p>
            <a:pPr lvl="1"/>
            <a:r>
              <a:rPr lang="en-US" dirty="0" smtClean="0"/>
              <a:t>b is a </a:t>
            </a:r>
            <a:r>
              <a:rPr lang="en-US" dirty="0" smtClean="0">
                <a:solidFill>
                  <a:srgbClr val="FF0000"/>
                </a:solidFill>
              </a:rPr>
              <a:t>divisor</a:t>
            </a:r>
            <a:r>
              <a:rPr lang="en-US" dirty="0" smtClean="0"/>
              <a:t> of a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(a; b): </a:t>
            </a:r>
            <a:r>
              <a:rPr lang="en-US" dirty="0" smtClean="0">
                <a:solidFill>
                  <a:srgbClr val="FF0000"/>
                </a:solidFill>
              </a:rPr>
              <a:t>greatest common divisor </a:t>
            </a:r>
            <a:r>
              <a:rPr lang="en-US" dirty="0" smtClean="0"/>
              <a:t>of a and b</a:t>
            </a:r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a,N</a:t>
            </a:r>
            <a:r>
              <a:rPr lang="en-US" dirty="0" smtClean="0"/>
              <a:t> ∈ Z let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a,N</a:t>
            </a:r>
            <a:r>
              <a:rPr lang="en-US" dirty="0" smtClean="0"/>
              <a:t>) be the largest d ∈ Z+ such that </a:t>
            </a:r>
            <a:r>
              <a:rPr lang="en-US" dirty="0" err="1" smtClean="0"/>
              <a:t>d|a</a:t>
            </a:r>
            <a:r>
              <a:rPr lang="en-US" dirty="0" smtClean="0"/>
              <a:t> and </a:t>
            </a:r>
            <a:r>
              <a:rPr lang="en-US" dirty="0" err="1" smtClean="0"/>
              <a:t>d|N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Example: </a:t>
            </a:r>
            <a:r>
              <a:rPr lang="en-US" dirty="0" err="1" smtClean="0"/>
              <a:t>gcd</a:t>
            </a:r>
            <a:r>
              <a:rPr lang="en-US" dirty="0" smtClean="0"/>
              <a:t>(30, 70) = 10.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Divisibility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 (mod 19)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71600"/>
            <a:ext cx="6757987" cy="518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52575"/>
            <a:ext cx="8001000" cy="482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Cyclic 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64" y="1981200"/>
            <a:ext cx="8317136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recursive use of the division algorithm, we may find the </a:t>
            </a:r>
            <a:r>
              <a:rPr lang="en-US" dirty="0" err="1" smtClean="0"/>
              <a:t>gcd</a:t>
            </a:r>
            <a:r>
              <a:rPr lang="en-US" dirty="0" smtClean="0"/>
              <a:t> of two positive integers a and b without factoring either, and the x and y in </a:t>
            </a:r>
          </a:p>
          <a:p>
            <a:r>
              <a:rPr lang="en-US" dirty="0" smtClean="0"/>
              <a:t>For example, for a = 329 and b = 182, we compute</a:t>
            </a:r>
          </a:p>
          <a:p>
            <a:pPr lvl="1"/>
            <a:r>
              <a:rPr lang="en-US" dirty="0" smtClean="0"/>
              <a:t>329 = 1 · 182 + 147,</a:t>
            </a:r>
          </a:p>
          <a:p>
            <a:pPr lvl="1"/>
            <a:r>
              <a:rPr lang="en-US" dirty="0" smtClean="0"/>
              <a:t>182 = 1 · 147 + 35,</a:t>
            </a:r>
          </a:p>
          <a:p>
            <a:pPr lvl="1"/>
            <a:r>
              <a:rPr lang="en-US" dirty="0" smtClean="0"/>
              <a:t>147 = 4 · 35 + 7,</a:t>
            </a:r>
          </a:p>
          <a:p>
            <a:pPr lvl="1"/>
            <a:r>
              <a:rPr lang="en-US" dirty="0" smtClean="0"/>
              <a:t>35 = 5 · 7,</a:t>
            </a:r>
          </a:p>
          <a:p>
            <a:pPr>
              <a:buNone/>
            </a:pPr>
            <a:r>
              <a:rPr lang="en-US" dirty="0" smtClean="0"/>
              <a:t>and stop when there is no remainder. The last dividend is the </a:t>
            </a:r>
            <a:r>
              <a:rPr lang="en-US" dirty="0" err="1" smtClean="0"/>
              <a:t>gcd</a:t>
            </a:r>
            <a:r>
              <a:rPr lang="en-US" dirty="0" smtClean="0"/>
              <a:t>, so in our example, </a:t>
            </a:r>
            <a:r>
              <a:rPr lang="en-US" dirty="0" err="1" smtClean="0"/>
              <a:t>gcd</a:t>
            </a:r>
            <a:r>
              <a:rPr lang="en-US" dirty="0" smtClean="0"/>
              <a:t>(329,182) = 7.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Euclidean </a:t>
            </a:r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working through the above equations backwards,</a:t>
            </a:r>
          </a:p>
          <a:p>
            <a:pPr lvl="1"/>
            <a:r>
              <a:rPr lang="en-US" dirty="0" smtClean="0"/>
              <a:t>7 = 147 − 4 · 35 = 147 − 4 · (182 − 1 · 147)</a:t>
            </a:r>
          </a:p>
          <a:p>
            <a:pPr lvl="1"/>
            <a:r>
              <a:rPr lang="en-US" dirty="0" smtClean="0"/>
              <a:t>= 5 · 147 − 4 · 182 = 5 · (329 − 182) − 4 · 182</a:t>
            </a:r>
          </a:p>
          <a:p>
            <a:pPr lvl="1"/>
            <a:r>
              <a:rPr lang="en-US" dirty="0" smtClean="0"/>
              <a:t>= 5 · 329 − 9 · 182.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Euclidean Algorithm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numbers 7 and 23 are relatively prime and therefore there must exist integers </a:t>
            </a:r>
            <a:r>
              <a:rPr lang="en-US" i="1" dirty="0" smtClean="0"/>
              <a:t>a</a:t>
            </a:r>
            <a:r>
              <a:rPr lang="en-US" dirty="0" smtClean="0"/>
              <a:t> and </a:t>
            </a:r>
            <a:r>
              <a:rPr lang="en-US" i="1" dirty="0" smtClean="0"/>
              <a:t>b</a:t>
            </a:r>
            <a:r>
              <a:rPr lang="en-US" dirty="0" smtClean="0"/>
              <a:t> such that 7</a:t>
            </a:r>
            <a:r>
              <a:rPr lang="en-US" i="1" dirty="0" smtClean="0"/>
              <a:t>a</a:t>
            </a:r>
            <a:r>
              <a:rPr lang="en-US" dirty="0" smtClean="0"/>
              <a:t>+23</a:t>
            </a:r>
            <a:r>
              <a:rPr lang="en-US" i="1" dirty="0" smtClean="0"/>
              <a:t>b</a:t>
            </a:r>
            <a:r>
              <a:rPr lang="en-US" dirty="0" smtClean="0"/>
              <a:t>=1. Find such a pair of integers 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 with the smallest possible </a:t>
            </a:r>
            <a:r>
              <a:rPr lang="en-US" i="1" dirty="0" smtClean="0"/>
              <a:t>a</a:t>
            </a:r>
            <a:r>
              <a:rPr lang="en-US" dirty="0" smtClean="0"/>
              <a:t>&gt;0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Check!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equation 3</a:t>
            </a:r>
            <a:r>
              <a:rPr lang="en-US" i="1" dirty="0" smtClean="0"/>
              <a:t>x</a:t>
            </a:r>
            <a:r>
              <a:rPr lang="en-US" dirty="0" smtClean="0"/>
              <a:t>+2=7 in Z19.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Check!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–</a:t>
            </a:r>
            <a:br>
              <a:rPr lang="en-US" dirty="0" smtClean="0"/>
            </a:br>
            <a:r>
              <a:rPr lang="en-US" dirty="0" smtClean="0"/>
              <a:t>Running Time of Algorithms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39299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24024"/>
            <a:ext cx="7698331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721" y="1490663"/>
            <a:ext cx="7592079" cy="43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Def</a:t>
            </a:r>
            <a:r>
              <a:rPr lang="en-US" dirty="0" smtClean="0"/>
              <a:t>:   For </a:t>
            </a:r>
            <a:r>
              <a:rPr lang="en-US" dirty="0" err="1" smtClean="0"/>
              <a:t>ints</a:t>
            </a:r>
            <a:r>
              <a:rPr lang="en-US" dirty="0" smtClean="0"/>
              <a:t>.  </a:t>
            </a:r>
            <a:r>
              <a:rPr lang="en-US" dirty="0" err="1" smtClean="0"/>
              <a:t>x,y</a:t>
            </a:r>
            <a:r>
              <a:rPr lang="en-US" dirty="0" smtClean="0"/>
              <a:t>:     </a:t>
            </a:r>
            <a:r>
              <a:rPr lang="en-US" b="1" dirty="0" err="1" smtClean="0"/>
              <a:t>gcd</a:t>
            </a:r>
            <a:r>
              <a:rPr lang="en-US" b="1" dirty="0" smtClean="0"/>
              <a:t>(x, y)   </a:t>
            </a:r>
            <a:r>
              <a:rPr lang="en-US" dirty="0" smtClean="0"/>
              <a:t>is the </a:t>
            </a:r>
            <a:r>
              <a:rPr lang="en-US" u="sng" dirty="0" smtClean="0"/>
              <a:t>greatest common divisor </a:t>
            </a:r>
            <a:r>
              <a:rPr lang="en-US" dirty="0" smtClean="0"/>
              <a:t>of  </a:t>
            </a:r>
            <a:r>
              <a:rPr lang="en-US" dirty="0" err="1" smtClean="0"/>
              <a:t>x,y</a:t>
            </a:r>
            <a:endParaRPr lang="en-US" dirty="0" smtClean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Example:	</a:t>
            </a:r>
            <a:r>
              <a:rPr lang="en-US" dirty="0" err="1" smtClean="0"/>
              <a:t>gcd</a:t>
            </a:r>
            <a:r>
              <a:rPr lang="en-US" dirty="0" smtClean="0"/>
              <a:t>( 12, 18 )  =   6          2x12 + (-1)x18 = 6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b="1" u="sng" dirty="0" smtClean="0"/>
              <a:t>Fact</a:t>
            </a:r>
            <a:r>
              <a:rPr lang="en-US" dirty="0" smtClean="0"/>
              <a:t>:   for all </a:t>
            </a:r>
            <a:r>
              <a:rPr lang="en-US" dirty="0" err="1" smtClean="0"/>
              <a:t>ints</a:t>
            </a:r>
            <a:r>
              <a:rPr lang="en-US" dirty="0" smtClean="0"/>
              <a:t>.   </a:t>
            </a:r>
            <a:r>
              <a:rPr lang="en-US" dirty="0" err="1" smtClean="0"/>
              <a:t>x,y</a:t>
            </a:r>
            <a:r>
              <a:rPr lang="en-US" dirty="0" smtClean="0"/>
              <a:t>   there exist </a:t>
            </a:r>
            <a:r>
              <a:rPr lang="en-US" dirty="0" err="1" smtClean="0"/>
              <a:t>ints</a:t>
            </a:r>
            <a:r>
              <a:rPr lang="en-US" dirty="0" smtClean="0"/>
              <a:t>.   </a:t>
            </a:r>
            <a:r>
              <a:rPr lang="en-US" dirty="0" err="1" smtClean="0"/>
              <a:t>a,b</a:t>
            </a:r>
            <a:r>
              <a:rPr lang="en-US" dirty="0" smtClean="0"/>
              <a:t>   such that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err="1" smtClean="0">
                <a:solidFill>
                  <a:srgbClr val="FF0000"/>
                </a:solidFill>
              </a:rPr>
              <a:t>a⋅x</a:t>
            </a:r>
            <a:r>
              <a:rPr lang="en-US" b="1" dirty="0" smtClean="0">
                <a:solidFill>
                  <a:srgbClr val="FF0000"/>
                </a:solidFill>
              </a:rPr>
              <a:t> + </a:t>
            </a:r>
            <a:r>
              <a:rPr lang="en-US" b="1" dirty="0" err="1" smtClean="0">
                <a:solidFill>
                  <a:srgbClr val="FF0000"/>
                </a:solidFill>
              </a:rPr>
              <a:t>b⋅y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gcd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x,y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 smtClean="0"/>
              <a:t>a,b</a:t>
            </a:r>
            <a:r>
              <a:rPr lang="en-US" dirty="0" smtClean="0"/>
              <a:t> can be found efficiently using the extended Euclid alg. 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If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)=1 we say that x and y are </a:t>
            </a:r>
            <a:r>
              <a:rPr lang="en-US" b="1" u="sng" dirty="0" smtClean="0"/>
              <a:t>relatively prime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76413"/>
            <a:ext cx="8240386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45511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6106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 n-bit int.  </a:t>
            </a:r>
            <a:r>
              <a:rPr lang="en-US" dirty="0"/>
              <a:t>N</a:t>
            </a:r>
            <a:r>
              <a:rPr lang="en-US" dirty="0" smtClean="0"/>
              <a:t>: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b="1" dirty="0"/>
              <a:t>Addition and </a:t>
            </a:r>
            <a:r>
              <a:rPr lang="en-US" b="1" dirty="0" smtClean="0"/>
              <a:t>subtraction in Z</a:t>
            </a:r>
            <a:r>
              <a:rPr lang="en-US" b="1" baseline="-25000" dirty="0"/>
              <a:t>N</a:t>
            </a:r>
            <a:r>
              <a:rPr lang="en-US" dirty="0" smtClean="0"/>
              <a:t>:     </a:t>
            </a:r>
            <a:r>
              <a:rPr lang="en-US" dirty="0"/>
              <a:t>linear time     </a:t>
            </a:r>
            <a:r>
              <a:rPr lang="en-US" dirty="0" smtClean="0"/>
              <a:t>T</a:t>
            </a:r>
            <a:r>
              <a:rPr lang="en-US" sz="3200" baseline="-25000" dirty="0" smtClean="0"/>
              <a:t>+</a:t>
            </a:r>
            <a:r>
              <a:rPr lang="en-US" dirty="0" smtClean="0"/>
              <a:t> = O</a:t>
            </a:r>
            <a:r>
              <a:rPr lang="en-US" dirty="0"/>
              <a:t>(n)</a:t>
            </a:r>
          </a:p>
          <a:p>
            <a:pPr>
              <a:spcBef>
                <a:spcPts val="2376"/>
              </a:spcBef>
            </a:pPr>
            <a:r>
              <a:rPr lang="en-US" b="1" dirty="0" smtClean="0"/>
              <a:t>Modular multiplication in Z</a:t>
            </a:r>
            <a:r>
              <a:rPr lang="en-US" b="1" baseline="-25000" dirty="0"/>
              <a:t>N</a:t>
            </a:r>
            <a:r>
              <a:rPr lang="en-US" dirty="0" smtClean="0"/>
              <a:t>:   </a:t>
            </a:r>
            <a:r>
              <a:rPr lang="en-US" dirty="0"/>
              <a:t>naively  </a:t>
            </a:r>
            <a:r>
              <a:rPr lang="en-US" dirty="0" smtClean="0"/>
              <a:t> T</a:t>
            </a:r>
            <a:r>
              <a:rPr lang="en-US" sz="3200" baseline="-25000" dirty="0" smtClean="0"/>
              <a:t>×</a:t>
            </a:r>
            <a:r>
              <a:rPr lang="en-US" dirty="0" smtClean="0"/>
              <a:t>  = 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>
              <a:spcBef>
                <a:spcPts val="2376"/>
              </a:spcBef>
            </a:pPr>
            <a:r>
              <a:rPr lang="en-US" b="1" dirty="0" smtClean="0"/>
              <a:t>Modular exponentiation in Z</a:t>
            </a:r>
            <a:r>
              <a:rPr lang="en-US" b="1" baseline="-25000" dirty="0"/>
              <a:t>N</a:t>
            </a:r>
            <a:r>
              <a:rPr lang="en-US" b="1" dirty="0" smtClean="0"/>
              <a:t>  ( </a:t>
            </a:r>
            <a:r>
              <a:rPr lang="en-US" b="1" dirty="0" err="1" smtClean="0"/>
              <a:t>g</a:t>
            </a:r>
            <a:r>
              <a:rPr lang="en-US" sz="3200" b="1" baseline="30000" dirty="0" err="1" smtClean="0"/>
              <a:t>x</a:t>
            </a:r>
            <a:r>
              <a:rPr lang="en-US" b="1" dirty="0" smtClean="0"/>
              <a:t> )</a:t>
            </a:r>
            <a:r>
              <a:rPr lang="en-US" dirty="0" smtClean="0"/>
              <a:t>:     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O</a:t>
            </a:r>
            <a:r>
              <a:rPr lang="en-US" sz="3200" dirty="0"/>
              <a:t>(</a:t>
            </a:r>
            <a:r>
              <a:rPr lang="en-US" dirty="0"/>
              <a:t> (log x)</a:t>
            </a:r>
            <a:r>
              <a:rPr lang="en-US" dirty="0" smtClean="0"/>
              <a:t>⋅</a:t>
            </a:r>
            <a:r>
              <a:rPr lang="en-US" dirty="0"/>
              <a:t>T</a:t>
            </a:r>
            <a:r>
              <a:rPr lang="en-US" sz="3200" baseline="-25000" dirty="0"/>
              <a:t>×</a:t>
            </a:r>
            <a:r>
              <a:rPr lang="en-US" sz="3200" dirty="0" smtClean="0"/>
              <a:t>)</a:t>
            </a:r>
            <a:r>
              <a:rPr lang="en-US" dirty="0" smtClean="0"/>
              <a:t>    ≤   O</a:t>
            </a:r>
            <a:r>
              <a:rPr lang="en-US" sz="3200" dirty="0" smtClean="0"/>
              <a:t>(</a:t>
            </a:r>
            <a:r>
              <a:rPr lang="en-US" dirty="0"/>
              <a:t> </a:t>
            </a:r>
            <a:r>
              <a:rPr lang="en-US" dirty="0" smtClean="0"/>
              <a:t>(log x)⋅n</a:t>
            </a:r>
            <a:r>
              <a:rPr lang="en-US" baseline="30000" dirty="0" smtClean="0"/>
              <a:t>2</a:t>
            </a:r>
            <a:r>
              <a:rPr lang="en-US" sz="3200" dirty="0" smtClean="0"/>
              <a:t>)</a:t>
            </a:r>
            <a:r>
              <a:rPr lang="en-US" dirty="0" smtClean="0"/>
              <a:t>    ≤    O( n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03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043" y="1600201"/>
            <a:ext cx="8306757" cy="414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6400800" cy="510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 err="1" smtClean="0"/>
              <a:t>e’th</a:t>
            </a:r>
            <a:r>
              <a:rPr lang="en-US" dirty="0" smtClean="0"/>
              <a:t>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6106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know how to solve modular </a:t>
            </a:r>
            <a:r>
              <a:rPr lang="en-US" b="1" u="sng" dirty="0" smtClean="0"/>
              <a:t>linear</a:t>
            </a:r>
            <a:r>
              <a:rPr lang="en-US" dirty="0" smtClean="0"/>
              <a:t> equations: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a⋅x</a:t>
            </a:r>
            <a:r>
              <a:rPr lang="en-US" b="1" dirty="0">
                <a:solidFill>
                  <a:srgbClr val="FF0000"/>
                </a:solidFill>
              </a:rPr>
              <a:t> + b = 0   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Z</a:t>
            </a:r>
            <a:r>
              <a:rPr lang="en-US" baseline="-25000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Solution</a:t>
            </a:r>
            <a:r>
              <a:rPr lang="en-US" dirty="0"/>
              <a:t>:      </a:t>
            </a:r>
            <a:r>
              <a:rPr lang="en-US" b="1" dirty="0">
                <a:solidFill>
                  <a:srgbClr val="FF0000"/>
                </a:solidFill>
              </a:rPr>
              <a:t>x = −b⋅a</a:t>
            </a:r>
            <a:r>
              <a:rPr lang="en-US" b="1" baseline="30000" dirty="0">
                <a:solidFill>
                  <a:srgbClr val="FF0000"/>
                </a:solidFill>
              </a:rPr>
              <a:t>-1 </a:t>
            </a:r>
            <a:r>
              <a:rPr lang="en-US" b="1" baseline="30000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in Z</a:t>
            </a:r>
            <a:r>
              <a:rPr lang="en-US" baseline="-25000" dirty="0" smtClean="0">
                <a:solidFill>
                  <a:srgbClr val="000000"/>
                </a:solidFill>
              </a:rPr>
              <a:t>N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What about higher degree polynomials?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Example:     let  p  be a prime and   </a:t>
            </a:r>
            <a:r>
              <a:rPr lang="en-US" dirty="0" err="1" smtClean="0">
                <a:solidFill>
                  <a:srgbClr val="000000"/>
                </a:solidFill>
              </a:rPr>
              <a:t>c∈Z</a:t>
            </a:r>
            <a:r>
              <a:rPr lang="en-US" baseline="-25000" dirty="0" err="1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 .       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Can </a:t>
            </a:r>
            <a:r>
              <a:rPr lang="en-US" dirty="0" smtClean="0">
                <a:solidFill>
                  <a:srgbClr val="000000"/>
                </a:solidFill>
              </a:rPr>
              <a:t>we solve: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1654175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	x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– c = 0    ,      y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– c = 0    ,    z</a:t>
            </a:r>
            <a:r>
              <a:rPr lang="en-US" baseline="30000" dirty="0" smtClean="0">
                <a:solidFill>
                  <a:srgbClr val="000000"/>
                </a:solidFill>
              </a:rPr>
              <a:t>37</a:t>
            </a:r>
            <a:r>
              <a:rPr lang="en-US" dirty="0" smtClean="0">
                <a:solidFill>
                  <a:srgbClr val="000000"/>
                </a:solidFill>
              </a:rPr>
              <a:t> – c = 0     in   </a:t>
            </a:r>
            <a:r>
              <a:rPr lang="en-US" dirty="0" err="1" smtClean="0">
                <a:solidFill>
                  <a:srgbClr val="000000"/>
                </a:solidFill>
              </a:rPr>
              <a:t>Z</a:t>
            </a:r>
            <a:r>
              <a:rPr lang="en-US" baseline="-25000" dirty="0" err="1">
                <a:solidFill>
                  <a:srgbClr val="000000"/>
                </a:solidFill>
              </a:rPr>
              <a:t>p</a:t>
            </a:r>
            <a:endParaRPr lang="en-US" baseline="-25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20685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 err="1" smtClean="0"/>
              <a:t>e’th</a:t>
            </a:r>
            <a:r>
              <a:rPr lang="en-US" dirty="0" smtClean="0"/>
              <a:t>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6106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et  p  be a prime and  </a:t>
            </a:r>
            <a:r>
              <a:rPr lang="en-US" dirty="0" err="1" smtClean="0">
                <a:solidFill>
                  <a:srgbClr val="000000"/>
                </a:solidFill>
              </a:rPr>
              <a:t>c∈Z</a:t>
            </a:r>
            <a:r>
              <a:rPr lang="en-US" baseline="-25000" dirty="0" err="1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 .</a:t>
            </a:r>
          </a:p>
          <a:p>
            <a:pPr marL="0" indent="0">
              <a:buNone/>
            </a:pPr>
            <a:endParaRPr lang="en-US" baseline="-25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u="sng" dirty="0" err="1" smtClean="0">
                <a:solidFill>
                  <a:srgbClr val="000000"/>
                </a:solidFill>
              </a:rPr>
              <a:t>Def</a:t>
            </a:r>
            <a:r>
              <a:rPr lang="en-US" dirty="0" smtClean="0">
                <a:solidFill>
                  <a:srgbClr val="000000"/>
                </a:solidFill>
              </a:rPr>
              <a:t>:    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dirty="0" err="1">
                <a:solidFill>
                  <a:srgbClr val="000000"/>
                </a:solidFill>
              </a:rPr>
              <a:t>∈Z</a:t>
            </a:r>
            <a:r>
              <a:rPr lang="en-US" baseline="-25000" dirty="0" err="1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s.t.</a:t>
            </a: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= c  in </a:t>
            </a:r>
            <a:r>
              <a:rPr lang="en-US" dirty="0" err="1" smtClean="0">
                <a:solidFill>
                  <a:srgbClr val="000000"/>
                </a:solidFill>
              </a:rPr>
              <a:t>Z</a:t>
            </a:r>
            <a:r>
              <a:rPr lang="en-US" baseline="-25000" dirty="0" err="1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is called an  </a:t>
            </a:r>
            <a:r>
              <a:rPr lang="en-US" b="1" u="sng" dirty="0" err="1" smtClean="0">
                <a:solidFill>
                  <a:srgbClr val="000000"/>
                </a:solidFill>
              </a:rPr>
              <a:t>e’th</a:t>
            </a:r>
            <a:r>
              <a:rPr lang="en-US" b="1" u="sng" dirty="0" smtClean="0">
                <a:solidFill>
                  <a:srgbClr val="000000"/>
                </a:solidFill>
              </a:rPr>
              <a:t> root</a:t>
            </a:r>
            <a:r>
              <a:rPr lang="en-US" dirty="0" smtClean="0">
                <a:solidFill>
                  <a:srgbClr val="000000"/>
                </a:solidFill>
              </a:rPr>
              <a:t>   of c 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Examples: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1" y="3632201"/>
            <a:ext cx="53559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=   6    in   </a:t>
            </a:r>
            <a:r>
              <a:rPr lang="en-US" sz="2400" dirty="0" smtClean="0"/>
              <a:t>                as     6^3 = 216 = 7 in </a:t>
            </a:r>
            <a:endParaRPr lang="en-US" sz="2400" dirty="0"/>
          </a:p>
          <a:p>
            <a:endParaRPr lang="en-US" sz="2400" baseline="-25000" dirty="0"/>
          </a:p>
          <a:p>
            <a:r>
              <a:rPr lang="en-US" sz="2400" dirty="0"/>
              <a:t>3</a:t>
            </a:r>
            <a:r>
              <a:rPr lang="en-US" sz="2400" baseline="30000" dirty="0" smtClean="0"/>
              <a:t>1/2</a:t>
            </a:r>
            <a:r>
              <a:rPr lang="en-US" sz="2400" dirty="0" smtClean="0"/>
              <a:t>  </a:t>
            </a:r>
            <a:r>
              <a:rPr lang="en-US" sz="2400" dirty="0"/>
              <a:t>=   </a:t>
            </a:r>
            <a:r>
              <a:rPr lang="en-US" sz="2400" dirty="0" smtClean="0"/>
              <a:t>5    in    </a:t>
            </a:r>
            <a:endParaRPr lang="en-US" sz="2400" baseline="-25000" dirty="0"/>
          </a:p>
          <a:p>
            <a:endParaRPr lang="en-US" sz="2400" baseline="-25000" dirty="0"/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=   1     in    </a:t>
            </a:r>
            <a:endParaRPr lang="en-US" sz="2400" baseline="-25000" dirty="0"/>
          </a:p>
          <a:p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733800"/>
            <a:ext cx="381000" cy="335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343400"/>
            <a:ext cx="381000" cy="33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029200"/>
            <a:ext cx="381000" cy="335560"/>
          </a:xfrm>
          <a:prstGeom prst="rect">
            <a:avLst/>
          </a:prstGeom>
        </p:spPr>
      </p:pic>
      <p:grpSp>
        <p:nvGrpSpPr>
          <p:cNvPr id="5" name="Group 14"/>
          <p:cNvGrpSpPr/>
          <p:nvPr/>
        </p:nvGrpSpPr>
        <p:grpSpPr>
          <a:xfrm>
            <a:off x="5257800" y="5328636"/>
            <a:ext cx="3200400" cy="461665"/>
            <a:chOff x="4953000" y="4476750"/>
            <a:chExt cx="3200400" cy="346249"/>
          </a:xfrm>
        </p:grpSpPr>
        <p:sp>
          <p:nvSpPr>
            <p:cNvPr id="13" name="TextBox 12"/>
            <p:cNvSpPr txBox="1"/>
            <p:nvPr/>
          </p:nvSpPr>
          <p:spPr>
            <a:xfrm>
              <a:off x="4953000" y="4476750"/>
              <a:ext cx="283122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r>
                <a:rPr lang="en-US" sz="2400" baseline="30000" dirty="0" smtClean="0"/>
                <a:t>1/2</a:t>
              </a:r>
              <a:r>
                <a:rPr lang="en-US" sz="2400" dirty="0" smtClean="0"/>
                <a:t>  does not exist in </a:t>
              </a:r>
              <a:endParaRPr lang="en-US" sz="24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2400" y="4537920"/>
              <a:ext cx="381000" cy="251670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5105400" y="5257800"/>
            <a:ext cx="3505200" cy="711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733800"/>
            <a:ext cx="381000" cy="3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305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easy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0"/>
            <a:ext cx="82296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does  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baseline="30000" dirty="0" smtClean="0">
                <a:solidFill>
                  <a:srgbClr val="FF0000"/>
                </a:solidFill>
              </a:rPr>
              <a:t>1/e</a:t>
            </a:r>
            <a:r>
              <a:rPr lang="en-US" b="1" dirty="0" smtClean="0">
                <a:solidFill>
                  <a:srgbClr val="FF0000"/>
                </a:solidFill>
              </a:rPr>
              <a:t>  in 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dirty="0" smtClean="0"/>
              <a:t>exist?      </a:t>
            </a:r>
            <a:r>
              <a:rPr lang="en-US" dirty="0"/>
              <a:t>C</a:t>
            </a:r>
            <a:r>
              <a:rPr lang="en-US" dirty="0" smtClean="0"/>
              <a:t>an we compute it efficiently?</a:t>
            </a:r>
            <a:endParaRPr lang="en-US" dirty="0"/>
          </a:p>
          <a:p>
            <a:pPr marL="0" indent="0">
              <a:lnSpc>
                <a:spcPts val="3880"/>
              </a:lnSpc>
              <a:spcBef>
                <a:spcPts val="3576"/>
              </a:spcBef>
              <a:buNone/>
              <a:tabLst>
                <a:tab pos="396875" algn="l"/>
              </a:tabLst>
            </a:pPr>
            <a:r>
              <a:rPr lang="en-US" b="1" u="sng" dirty="0" smtClean="0"/>
              <a:t>The easy case</a:t>
            </a:r>
            <a:r>
              <a:rPr lang="en-US" dirty="0" smtClean="0"/>
              <a:t>:     suppose    </a:t>
            </a:r>
            <a:r>
              <a:rPr lang="en-US" dirty="0" err="1" smtClean="0"/>
              <a:t>gcd</a:t>
            </a:r>
            <a:r>
              <a:rPr lang="en-US" dirty="0" smtClean="0"/>
              <a:t>( e , p-1 ) = 1</a:t>
            </a:r>
            <a:br>
              <a:rPr lang="en-US" dirty="0" smtClean="0"/>
            </a:br>
            <a:r>
              <a:rPr lang="en-US" dirty="0" smtClean="0"/>
              <a:t>	Then for all  c  in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:     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baseline="30000" dirty="0" smtClean="0">
                <a:solidFill>
                  <a:srgbClr val="FF0000"/>
                </a:solidFill>
              </a:rPr>
              <a:t>1</a:t>
            </a:r>
            <a:r>
              <a:rPr lang="en-US" b="1" baseline="30000" dirty="0">
                <a:solidFill>
                  <a:srgbClr val="FF0000"/>
                </a:solidFill>
              </a:rPr>
              <a:t>/e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exists in  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 </a:t>
            </a:r>
            <a:r>
              <a:rPr lang="en-US" dirty="0" smtClean="0"/>
              <a:t> and is easy to find.</a:t>
            </a:r>
          </a:p>
          <a:p>
            <a:pPr marL="0" indent="0">
              <a:lnSpc>
                <a:spcPts val="3880"/>
              </a:lnSpc>
              <a:spcBef>
                <a:spcPts val="3576"/>
              </a:spcBef>
              <a:buNone/>
            </a:pPr>
            <a:r>
              <a:rPr lang="en-US" dirty="0" smtClean="0"/>
              <a:t>Proof:      let   </a:t>
            </a:r>
            <a:r>
              <a:rPr lang="en-US" b="1" dirty="0" smtClean="0">
                <a:solidFill>
                  <a:srgbClr val="FF0000"/>
                </a:solidFill>
              </a:rPr>
              <a:t>d = e</a:t>
            </a:r>
            <a:r>
              <a:rPr lang="en-US" b="1" baseline="30000" dirty="0" smtClean="0">
                <a:solidFill>
                  <a:srgbClr val="FF0000"/>
                </a:solidFill>
              </a:rPr>
              <a:t>-1</a:t>
            </a:r>
            <a:r>
              <a:rPr lang="en-US" b="1" dirty="0" smtClean="0">
                <a:solidFill>
                  <a:srgbClr val="FF0000"/>
                </a:solidFill>
              </a:rPr>
              <a:t>  in  Z</a:t>
            </a:r>
            <a:r>
              <a:rPr lang="en-US" b="1" baseline="-25000" dirty="0" smtClean="0">
                <a:solidFill>
                  <a:srgbClr val="FF0000"/>
                </a:solidFill>
              </a:rPr>
              <a:t>p-1 </a:t>
            </a:r>
            <a:r>
              <a:rPr lang="en-US" dirty="0" smtClean="0"/>
              <a:t>.      </a:t>
            </a:r>
            <a:r>
              <a:rPr lang="en-US" dirty="0" smtClean="0"/>
              <a:t>Then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baseline="30000" dirty="0" smtClean="0">
                <a:solidFill>
                  <a:srgbClr val="FF0000"/>
                </a:solidFill>
              </a:rPr>
              <a:t>1/e </a:t>
            </a:r>
            <a:r>
              <a:rPr lang="en-US" b="1" dirty="0" smtClean="0">
                <a:solidFill>
                  <a:srgbClr val="FF0000"/>
                </a:solidFill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d</a:t>
            </a:r>
            <a:r>
              <a:rPr lang="en-US" b="1" dirty="0" smtClean="0">
                <a:solidFill>
                  <a:srgbClr val="FF0000"/>
                </a:solidFill>
              </a:rPr>
              <a:t>    in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endParaRPr lang="en-US" dirty="0" smtClean="0"/>
          </a:p>
          <a:p>
            <a:pPr marL="0" indent="0">
              <a:lnSpc>
                <a:spcPts val="3880"/>
              </a:lnSpc>
              <a:spcBef>
                <a:spcPts val="1776"/>
              </a:spcBef>
              <a:buNone/>
            </a:pPr>
            <a:r>
              <a:rPr lang="en-US" dirty="0" err="1" smtClean="0"/>
              <a:t>d</a:t>
            </a:r>
            <a:r>
              <a:rPr lang="en-US" dirty="0" err="1"/>
              <a:t>⋅e</a:t>
            </a:r>
            <a:r>
              <a:rPr lang="en-US" dirty="0"/>
              <a:t> = 1 in </a:t>
            </a:r>
            <a:r>
              <a:rPr lang="en-US" dirty="0" smtClean="0"/>
              <a:t>Z</a:t>
            </a:r>
            <a:r>
              <a:rPr lang="en-US" baseline="-25000" dirty="0" smtClean="0"/>
              <a:t>p-1</a:t>
            </a:r>
            <a:r>
              <a:rPr lang="en-US" dirty="0" smtClean="0"/>
              <a:t> </a:t>
            </a:r>
            <a:r>
              <a:rPr lang="en-US" dirty="0" smtClean="0"/>
              <a:t>⇒ k </a:t>
            </a:r>
            <a:r>
              <a:rPr lang="en-US" dirty="0" smtClean="0"/>
              <a:t>i</a:t>
            </a:r>
            <a:r>
              <a:rPr lang="en-US" dirty="0" smtClean="0"/>
              <a:t>n Z: </a:t>
            </a:r>
            <a:r>
              <a:rPr lang="en-US" dirty="0" err="1" smtClean="0"/>
              <a:t>d.e</a:t>
            </a:r>
            <a:r>
              <a:rPr lang="en-US" dirty="0" smtClean="0"/>
              <a:t> = k.(p-1)+</a:t>
            </a:r>
            <a:r>
              <a:rPr lang="en-US" dirty="0" smtClean="0"/>
              <a:t>1 ⇒</a:t>
            </a:r>
            <a:endParaRPr lang="en-US" dirty="0" smtClean="0"/>
          </a:p>
          <a:p>
            <a:pPr marL="0" indent="0">
              <a:lnSpc>
                <a:spcPts val="3880"/>
              </a:lnSpc>
              <a:spcBef>
                <a:spcPts val="1776"/>
              </a:spcBef>
              <a:buNone/>
            </a:pPr>
            <a:r>
              <a:rPr lang="en-US" dirty="0" smtClean="0"/>
              <a:t>                   (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d</a:t>
            </a:r>
            <a:r>
              <a:rPr lang="en-US" b="1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</a:t>
            </a:r>
            <a:r>
              <a:rPr lang="en-US" b="1" baseline="30000" dirty="0" smtClean="0">
                <a:solidFill>
                  <a:srgbClr val="FF0000"/>
                </a:solidFill>
              </a:rPr>
              <a:t>e 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d</a:t>
            </a:r>
            <a:r>
              <a:rPr lang="en-US" b="1" baseline="30000" dirty="0" smtClean="0">
                <a:solidFill>
                  <a:srgbClr val="FF0000"/>
                </a:solidFill>
              </a:rPr>
              <a:t> .e </a:t>
            </a:r>
            <a:r>
              <a:rPr lang="en-US" b="1" dirty="0" smtClean="0">
                <a:solidFill>
                  <a:srgbClr val="FF0000"/>
                </a:solidFill>
              </a:rPr>
              <a:t>= c</a:t>
            </a:r>
            <a:r>
              <a:rPr lang="en-US" b="1" baseline="30000" dirty="0" smtClean="0">
                <a:solidFill>
                  <a:srgbClr val="FF0000"/>
                </a:solidFill>
              </a:rPr>
              <a:t>k.(p-1)+1 </a:t>
            </a:r>
            <a:r>
              <a:rPr lang="en-US" b="1" dirty="0" smtClean="0">
                <a:solidFill>
                  <a:srgbClr val="FF0000"/>
                </a:solidFill>
              </a:rPr>
              <a:t>=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b="1" baseline="30000" dirty="0" smtClean="0">
                <a:solidFill>
                  <a:srgbClr val="FF0000"/>
                </a:solidFill>
              </a:rPr>
              <a:t>p-1</a:t>
            </a:r>
            <a:r>
              <a:rPr lang="en-US" dirty="0" smtClean="0"/>
              <a:t>)</a:t>
            </a:r>
            <a:r>
              <a:rPr lang="en-US" b="1" baseline="30000" dirty="0" smtClean="0">
                <a:solidFill>
                  <a:srgbClr val="FF0000"/>
                </a:solidFill>
              </a:rPr>
              <a:t>k </a:t>
            </a:r>
            <a:r>
              <a:rPr lang="en-US" b="1" dirty="0" smtClean="0">
                <a:solidFill>
                  <a:srgbClr val="FF0000"/>
                </a:solidFill>
              </a:rPr>
              <a:t>. c = c in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10653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  e=2:   square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029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p is an odd prime then   </a:t>
            </a:r>
            <a:r>
              <a:rPr lang="en-US" dirty="0" err="1" smtClean="0"/>
              <a:t>gcd</a:t>
            </a:r>
            <a:r>
              <a:rPr lang="en-US" dirty="0" smtClean="0"/>
              <a:t>( 2, p-1) ≠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Fact</a:t>
            </a:r>
            <a:r>
              <a:rPr lang="en-US" dirty="0"/>
              <a:t>: </a:t>
            </a:r>
            <a:r>
              <a:rPr lang="en-US" dirty="0" smtClean="0"/>
              <a:t>   </a:t>
            </a:r>
            <a:r>
              <a:rPr lang="en-US" dirty="0"/>
              <a:t>in  </a:t>
            </a:r>
            <a:r>
              <a:rPr lang="en-US" dirty="0" smtClean="0"/>
              <a:t>      ,    x ⟶ x</a:t>
            </a:r>
            <a:r>
              <a:rPr lang="en-US" baseline="30000" dirty="0" smtClean="0"/>
              <a:t>2</a:t>
            </a:r>
            <a:r>
              <a:rPr lang="en-US" dirty="0" smtClean="0"/>
              <a:t>    is a 2-to-1 function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u="sng" dirty="0" smtClean="0"/>
              <a:t>Example</a:t>
            </a:r>
            <a:r>
              <a:rPr lang="en-US" dirty="0" smtClean="0"/>
              <a:t>:   in         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1776"/>
              </a:spcBef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x in        is a </a:t>
            </a:r>
            <a:r>
              <a:rPr lang="en-US" b="1" dirty="0" smtClean="0"/>
              <a:t>quadratic residue </a:t>
            </a:r>
            <a:r>
              <a:rPr lang="en-US" dirty="0" smtClean="0"/>
              <a:t>(Q.R.) if it has a square root in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 odd prime  ⇒  the # of Q.R. in       is   (p-1)/2 + 1 </a:t>
            </a:r>
            <a:endParaRPr lang="en-US" dirty="0"/>
          </a:p>
        </p:txBody>
      </p:sp>
      <p:grpSp>
        <p:nvGrpSpPr>
          <p:cNvPr id="6" name="Group 46"/>
          <p:cNvGrpSpPr/>
          <p:nvPr/>
        </p:nvGrpSpPr>
        <p:grpSpPr>
          <a:xfrm>
            <a:off x="2971800" y="3327401"/>
            <a:ext cx="951588" cy="1462132"/>
            <a:chOff x="7378234" y="895350"/>
            <a:chExt cx="951588" cy="1096599"/>
          </a:xfrm>
        </p:grpSpPr>
        <p:sp>
          <p:nvSpPr>
            <p:cNvPr id="4" name="TextBox 3"/>
            <p:cNvSpPr txBox="1"/>
            <p:nvPr/>
          </p:nvSpPr>
          <p:spPr>
            <a:xfrm>
              <a:off x="7378234" y="895350"/>
              <a:ext cx="32252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8600" y="895350"/>
              <a:ext cx="4812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10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4" idx="2"/>
            </p:cNvCxnSpPr>
            <p:nvPr/>
          </p:nvCxnSpPr>
          <p:spPr>
            <a:xfrm rot="16200000" flipH="1">
              <a:off x="7371873" y="1409222"/>
              <a:ext cx="491951" cy="1567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rot="5400000">
              <a:off x="7722931" y="1367269"/>
              <a:ext cx="491951" cy="2406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96696" y="1645700"/>
              <a:ext cx="32252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US" sz="2400" baseline="30000" dirty="0"/>
            </a:p>
          </p:txBody>
        </p:sp>
      </p:grpSp>
      <p:grpSp>
        <p:nvGrpSpPr>
          <p:cNvPr id="9" name="Group 47"/>
          <p:cNvGrpSpPr/>
          <p:nvPr/>
        </p:nvGrpSpPr>
        <p:grpSpPr>
          <a:xfrm>
            <a:off x="4307994" y="3327401"/>
            <a:ext cx="816936" cy="1462132"/>
            <a:chOff x="7378234" y="895350"/>
            <a:chExt cx="816936" cy="1096599"/>
          </a:xfrm>
        </p:grpSpPr>
        <p:sp>
          <p:nvSpPr>
            <p:cNvPr id="49" name="TextBox 48"/>
            <p:cNvSpPr txBox="1"/>
            <p:nvPr/>
          </p:nvSpPr>
          <p:spPr>
            <a:xfrm>
              <a:off x="7378234" y="895350"/>
              <a:ext cx="34176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48600" y="895350"/>
              <a:ext cx="34657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cxnSp>
          <p:nvCxnSpPr>
            <p:cNvPr id="51" name="Straight Arrow Connector 50"/>
            <p:cNvCxnSpPr>
              <a:stCxn id="49" idx="2"/>
            </p:cNvCxnSpPr>
            <p:nvPr/>
          </p:nvCxnSpPr>
          <p:spPr>
            <a:xfrm rot="16200000" flipH="1">
              <a:off x="7376682" y="1414031"/>
              <a:ext cx="491951" cy="1470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2"/>
            </p:cNvCxnSpPr>
            <p:nvPr/>
          </p:nvCxnSpPr>
          <p:spPr>
            <a:xfrm rot="5400000">
              <a:off x="7689268" y="1400932"/>
              <a:ext cx="491951" cy="1732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596696" y="1645700"/>
              <a:ext cx="34336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baseline="30000" dirty="0"/>
            </a:p>
          </p:txBody>
        </p:sp>
      </p:grpSp>
      <p:grpSp>
        <p:nvGrpSpPr>
          <p:cNvPr id="10" name="Group 53"/>
          <p:cNvGrpSpPr/>
          <p:nvPr/>
        </p:nvGrpSpPr>
        <p:grpSpPr>
          <a:xfrm>
            <a:off x="5488196" y="3336981"/>
            <a:ext cx="813730" cy="1462132"/>
            <a:chOff x="7378234" y="895350"/>
            <a:chExt cx="813730" cy="1096599"/>
          </a:xfrm>
        </p:grpSpPr>
        <p:sp>
          <p:nvSpPr>
            <p:cNvPr id="55" name="TextBox 54"/>
            <p:cNvSpPr txBox="1"/>
            <p:nvPr/>
          </p:nvSpPr>
          <p:spPr>
            <a:xfrm>
              <a:off x="7378234" y="895350"/>
              <a:ext cx="32412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48600" y="895350"/>
              <a:ext cx="34336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cxnSp>
          <p:nvCxnSpPr>
            <p:cNvPr id="57" name="Straight Arrow Connector 56"/>
            <p:cNvCxnSpPr>
              <a:stCxn id="55" idx="2"/>
            </p:cNvCxnSpPr>
            <p:nvPr/>
          </p:nvCxnSpPr>
          <p:spPr>
            <a:xfrm rot="16200000" flipH="1">
              <a:off x="7372274" y="1409623"/>
              <a:ext cx="491951" cy="1559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6" idx="2"/>
            </p:cNvCxnSpPr>
            <p:nvPr/>
          </p:nvCxnSpPr>
          <p:spPr>
            <a:xfrm rot="5400000">
              <a:off x="7688467" y="1401734"/>
              <a:ext cx="491951" cy="1716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596696" y="1645700"/>
              <a:ext cx="34657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9</a:t>
              </a:r>
              <a:endParaRPr lang="en-US" sz="2400" baseline="30000" dirty="0"/>
            </a:p>
          </p:txBody>
        </p:sp>
      </p:grpSp>
      <p:grpSp>
        <p:nvGrpSpPr>
          <p:cNvPr id="11" name="Group 59"/>
          <p:cNvGrpSpPr/>
          <p:nvPr/>
        </p:nvGrpSpPr>
        <p:grpSpPr>
          <a:xfrm>
            <a:off x="6668398" y="3327401"/>
            <a:ext cx="786478" cy="1462132"/>
            <a:chOff x="7378234" y="895350"/>
            <a:chExt cx="786478" cy="1096599"/>
          </a:xfrm>
        </p:grpSpPr>
        <p:sp>
          <p:nvSpPr>
            <p:cNvPr id="61" name="TextBox 60"/>
            <p:cNvSpPr txBox="1"/>
            <p:nvPr/>
          </p:nvSpPr>
          <p:spPr>
            <a:xfrm>
              <a:off x="7378234" y="895350"/>
              <a:ext cx="34336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48600" y="895350"/>
              <a:ext cx="31611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cxnSp>
          <p:nvCxnSpPr>
            <p:cNvPr id="63" name="Straight Arrow Connector 62"/>
            <p:cNvCxnSpPr>
              <a:stCxn id="61" idx="2"/>
            </p:cNvCxnSpPr>
            <p:nvPr/>
          </p:nvCxnSpPr>
          <p:spPr>
            <a:xfrm rot="16200000" flipH="1">
              <a:off x="7377083" y="1414432"/>
              <a:ext cx="491951" cy="1462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</p:cNvCxnSpPr>
            <p:nvPr/>
          </p:nvCxnSpPr>
          <p:spPr>
            <a:xfrm rot="5400000">
              <a:off x="7681654" y="1408547"/>
              <a:ext cx="491951" cy="1580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596696" y="1645700"/>
              <a:ext cx="3321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baseline="30000" dirty="0"/>
            </a:p>
          </p:txBody>
        </p:sp>
      </p:grpSp>
      <p:grpSp>
        <p:nvGrpSpPr>
          <p:cNvPr id="13" name="Group 65"/>
          <p:cNvGrpSpPr/>
          <p:nvPr/>
        </p:nvGrpSpPr>
        <p:grpSpPr>
          <a:xfrm>
            <a:off x="7848600" y="3327401"/>
            <a:ext cx="816936" cy="1462132"/>
            <a:chOff x="7378234" y="895350"/>
            <a:chExt cx="816936" cy="1096599"/>
          </a:xfrm>
        </p:grpSpPr>
        <p:sp>
          <p:nvSpPr>
            <p:cNvPr id="67" name="TextBox 66"/>
            <p:cNvSpPr txBox="1"/>
            <p:nvPr/>
          </p:nvSpPr>
          <p:spPr>
            <a:xfrm>
              <a:off x="7378234" y="895350"/>
              <a:ext cx="33214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48600" y="895350"/>
              <a:ext cx="34657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cxnSp>
          <p:nvCxnSpPr>
            <p:cNvPr id="69" name="Straight Arrow Connector 68"/>
            <p:cNvCxnSpPr>
              <a:stCxn id="67" idx="2"/>
            </p:cNvCxnSpPr>
            <p:nvPr/>
          </p:nvCxnSpPr>
          <p:spPr>
            <a:xfrm rot="16200000" flipH="1">
              <a:off x="7374277" y="1411626"/>
              <a:ext cx="491951" cy="1518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8" idx="2"/>
            </p:cNvCxnSpPr>
            <p:nvPr/>
          </p:nvCxnSpPr>
          <p:spPr>
            <a:xfrm rot="5400000">
              <a:off x="7689268" y="1400932"/>
              <a:ext cx="491951" cy="1732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596696" y="1645700"/>
              <a:ext cx="32412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baseline="30000" dirty="0"/>
            </a:p>
          </p:txBody>
        </p:sp>
      </p:grpSp>
      <p:grpSp>
        <p:nvGrpSpPr>
          <p:cNvPr id="14" name="Group 71"/>
          <p:cNvGrpSpPr/>
          <p:nvPr/>
        </p:nvGrpSpPr>
        <p:grpSpPr>
          <a:xfrm>
            <a:off x="7811412" y="1433468"/>
            <a:ext cx="951588" cy="1462132"/>
            <a:chOff x="7378234" y="895350"/>
            <a:chExt cx="951588" cy="1096599"/>
          </a:xfrm>
        </p:grpSpPr>
        <p:sp>
          <p:nvSpPr>
            <p:cNvPr id="73" name="TextBox 72"/>
            <p:cNvSpPr txBox="1"/>
            <p:nvPr/>
          </p:nvSpPr>
          <p:spPr>
            <a:xfrm>
              <a:off x="7378234" y="895350"/>
              <a:ext cx="32412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848600" y="895350"/>
              <a:ext cx="4812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−x</a:t>
              </a:r>
              <a:endParaRPr lang="en-US" sz="2400" dirty="0"/>
            </a:p>
          </p:txBody>
        </p:sp>
        <p:cxnSp>
          <p:nvCxnSpPr>
            <p:cNvPr id="75" name="Straight Arrow Connector 74"/>
            <p:cNvCxnSpPr>
              <a:stCxn id="73" idx="2"/>
            </p:cNvCxnSpPr>
            <p:nvPr/>
          </p:nvCxnSpPr>
          <p:spPr>
            <a:xfrm rot="16200000" flipH="1">
              <a:off x="7372274" y="1409623"/>
              <a:ext cx="491951" cy="1559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4" idx="2"/>
            </p:cNvCxnSpPr>
            <p:nvPr/>
          </p:nvCxnSpPr>
          <p:spPr>
            <a:xfrm rot="5400000">
              <a:off x="7722932" y="1367270"/>
              <a:ext cx="491951" cy="2406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596696" y="1645700"/>
              <a:ext cx="4283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  <a:r>
                <a:rPr lang="en-US" sz="2400" baseline="30000" dirty="0" smtClean="0"/>
                <a:t>2</a:t>
              </a:r>
              <a:endParaRPr lang="en-US" sz="2400" baseline="30000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24200"/>
            <a:ext cx="390861" cy="4064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38400"/>
            <a:ext cx="329938" cy="508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800600"/>
            <a:ext cx="304800" cy="406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5181600"/>
            <a:ext cx="304800" cy="406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91200"/>
            <a:ext cx="304800" cy="406400"/>
          </a:xfrm>
          <a:prstGeom prst="rect">
            <a:avLst/>
          </a:prstGeom>
        </p:spPr>
      </p:pic>
      <p:sp>
        <p:nvSpPr>
          <p:cNvPr id="84" name="Rounded Rectangle 83"/>
          <p:cNvSpPr/>
          <p:nvPr/>
        </p:nvSpPr>
        <p:spPr>
          <a:xfrm>
            <a:off x="152400" y="2895600"/>
            <a:ext cx="8915400" cy="1828800"/>
          </a:xfrm>
          <a:prstGeom prst="roundRect">
            <a:avLst/>
          </a:prstGeom>
          <a:noFill/>
          <a:ln>
            <a:solidFill>
              <a:srgbClr val="00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48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Thm</a:t>
            </a:r>
            <a:r>
              <a:rPr lang="en-US" b="1" u="sng" dirty="0" smtClean="0"/>
              <a:t>:</a:t>
            </a:r>
            <a:r>
              <a:rPr lang="en-US" dirty="0" smtClean="0"/>
              <a:t>      x in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is a Q.R.  </a:t>
            </a:r>
            <a:r>
              <a:rPr lang="en-US" dirty="0" smtClean="0"/>
              <a:t>⟺    x</a:t>
            </a:r>
            <a:r>
              <a:rPr lang="en-US" sz="3200" baseline="30000" dirty="0" smtClean="0"/>
              <a:t>(p-1</a:t>
            </a:r>
            <a:r>
              <a:rPr lang="en-US" sz="3200" baseline="30000" dirty="0" smtClean="0"/>
              <a:t>)/2</a:t>
            </a:r>
            <a:r>
              <a:rPr lang="en-US" sz="3200" dirty="0" smtClean="0"/>
              <a:t> </a:t>
            </a:r>
            <a:r>
              <a:rPr lang="en-US" dirty="0" smtClean="0"/>
              <a:t>= 1 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   </a:t>
            </a:r>
            <a:r>
              <a:rPr lang="en-US" baseline="-25000" dirty="0" smtClean="0"/>
              <a:t> </a:t>
            </a:r>
            <a:r>
              <a:rPr lang="en-US" sz="1800" dirty="0" smtClean="0"/>
              <a:t>(p odd prime)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Note</a:t>
            </a:r>
            <a:r>
              <a:rPr lang="en-US" dirty="0"/>
              <a:t>:    </a:t>
            </a:r>
            <a:r>
              <a:rPr lang="en-US" dirty="0" smtClean="0"/>
              <a:t>x≠0    ⇒    </a:t>
            </a:r>
            <a:r>
              <a:rPr lang="en-US" dirty="0"/>
              <a:t>x</a:t>
            </a:r>
            <a:r>
              <a:rPr lang="en-US" baseline="30000" dirty="0"/>
              <a:t>(p-1)/</a:t>
            </a:r>
            <a:r>
              <a:rPr lang="en-US" baseline="30000" dirty="0" smtClean="0"/>
              <a:t>2  </a:t>
            </a:r>
            <a:r>
              <a:rPr lang="en-US" dirty="0" smtClean="0"/>
              <a:t>=  </a:t>
            </a:r>
            <a:r>
              <a:rPr lang="en-US" sz="3200" dirty="0" smtClean="0"/>
              <a:t>(</a:t>
            </a:r>
            <a:r>
              <a:rPr lang="en-US" sz="2800" dirty="0" smtClean="0"/>
              <a:t>x</a:t>
            </a:r>
            <a:r>
              <a:rPr lang="en-US" sz="3200" baseline="30000" dirty="0" smtClean="0"/>
              <a:t>p-1</a:t>
            </a:r>
            <a:r>
              <a:rPr lang="en-US" sz="3200" dirty="0" smtClean="0"/>
              <a:t>)</a:t>
            </a:r>
            <a:r>
              <a:rPr lang="en-US" sz="3200" baseline="44000" dirty="0" smtClean="0"/>
              <a:t>1/2 </a:t>
            </a:r>
            <a:r>
              <a:rPr lang="en-US" dirty="0" smtClean="0"/>
              <a:t>=  1</a:t>
            </a:r>
            <a:r>
              <a:rPr lang="en-US" baseline="30000" dirty="0" smtClean="0"/>
              <a:t>1/2  </a:t>
            </a:r>
            <a:r>
              <a:rPr lang="en-US" dirty="0"/>
              <a:t>∈</a:t>
            </a:r>
            <a:r>
              <a:rPr lang="en-US" dirty="0" smtClean="0"/>
              <a:t> { 1, -1 }     in  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pPr marL="0" indent="0">
              <a:spcBef>
                <a:spcPts val="4776"/>
              </a:spcBef>
              <a:buNone/>
            </a:pPr>
            <a:r>
              <a:rPr lang="en-US" b="1" u="sng" dirty="0" err="1" smtClean="0"/>
              <a:t>Def</a:t>
            </a:r>
            <a:r>
              <a:rPr lang="en-US" dirty="0"/>
              <a:t>:    x</a:t>
            </a:r>
            <a:r>
              <a:rPr lang="en-US" baseline="30000" dirty="0"/>
              <a:t>(p-1)/2</a:t>
            </a:r>
            <a:r>
              <a:rPr lang="en-US" dirty="0"/>
              <a:t> </a:t>
            </a:r>
            <a:r>
              <a:rPr lang="en-US" dirty="0" smtClean="0"/>
              <a:t>  is called the </a:t>
            </a:r>
            <a:r>
              <a:rPr lang="en-US" b="1" u="sng" dirty="0" smtClean="0"/>
              <a:t>Legendre Symbol </a:t>
            </a:r>
            <a:r>
              <a:rPr lang="en-US" dirty="0" smtClean="0"/>
              <a:t>of x over p    </a:t>
            </a:r>
            <a:r>
              <a:rPr lang="en-US" sz="1600" dirty="0" smtClean="0"/>
              <a:t>(1798)</a:t>
            </a:r>
            <a:endParaRPr lang="en-US" sz="1600" dirty="0"/>
          </a:p>
        </p:txBody>
      </p:sp>
      <p:grpSp>
        <p:nvGrpSpPr>
          <p:cNvPr id="4" name="Group 10"/>
          <p:cNvGrpSpPr/>
          <p:nvPr/>
        </p:nvGrpSpPr>
        <p:grpSpPr>
          <a:xfrm>
            <a:off x="2133601" y="2500710"/>
            <a:ext cx="6149440" cy="1077218"/>
            <a:chOff x="2134549" y="2495550"/>
            <a:chExt cx="6149440" cy="807913"/>
          </a:xfrm>
        </p:grpSpPr>
        <p:sp>
          <p:nvSpPr>
            <p:cNvPr id="5" name="TextBox 4"/>
            <p:cNvSpPr txBox="1"/>
            <p:nvPr/>
          </p:nvSpPr>
          <p:spPr>
            <a:xfrm>
              <a:off x="2134549" y="2495550"/>
              <a:ext cx="6149440" cy="807913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           :     1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 2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 3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4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5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6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7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8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9</a:t>
              </a:r>
              <a:r>
                <a:rPr lang="en-US" sz="2400" baseline="30000" dirty="0" smtClean="0"/>
                <a:t>5</a:t>
              </a:r>
              <a:r>
                <a:rPr lang="en-US" sz="2400" dirty="0" smtClean="0"/>
                <a:t>,  10</a:t>
              </a:r>
              <a:r>
                <a:rPr lang="en-US" sz="2400" baseline="30000" dirty="0" smtClean="0"/>
                <a:t>5</a:t>
              </a:r>
              <a:endParaRPr lang="en-US" sz="2400" baseline="30000" dirty="0"/>
            </a:p>
            <a:p>
              <a:endParaRPr lang="en-US" sz="2400" baseline="-25000" dirty="0" smtClean="0"/>
            </a:p>
            <a:p>
              <a:r>
                <a:rPr lang="en-US" sz="2400" dirty="0" smtClean="0"/>
                <a:t>      =</a:t>
              </a:r>
              <a:r>
                <a:rPr lang="en-US" sz="2400" dirty="0"/>
                <a:t>	 </a:t>
              </a:r>
              <a:r>
                <a:rPr lang="en-US" sz="2400" dirty="0" smtClean="0"/>
                <a:t>       1    -1     1     1    1,   -1,  -1,  -1,   1,    -1     </a:t>
              </a:r>
              <a:endParaRPr lang="en-US" sz="2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949" y="2647950"/>
              <a:ext cx="381000" cy="251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457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412-EE95-4588-B388-3172B75A831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545" y="1676400"/>
            <a:ext cx="828565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square roots mod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  p = 3  (mod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Lemma</a:t>
            </a:r>
            <a:r>
              <a:rPr lang="en-US" dirty="0" smtClean="0"/>
              <a:t>:    if    c∈(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  </a:t>
            </a:r>
            <a:r>
              <a:rPr lang="en-US" dirty="0" smtClean="0"/>
              <a:t> is  Q.R.   </a:t>
            </a:r>
            <a:r>
              <a:rPr lang="en-US" dirty="0"/>
              <a:t>t</a:t>
            </a:r>
            <a:r>
              <a:rPr lang="en-US" dirty="0" smtClean="0"/>
              <a:t>hen     </a:t>
            </a:r>
            <a:r>
              <a:rPr lang="en-US" sz="3200" dirty="0" smtClean="0"/>
              <a:t>√</a:t>
            </a:r>
            <a:r>
              <a:rPr lang="en-US" dirty="0" smtClean="0"/>
              <a:t>c  =   c</a:t>
            </a:r>
            <a:r>
              <a:rPr lang="en-US" baseline="30000" dirty="0" smtClean="0"/>
              <a:t>(p+1)/4</a:t>
            </a:r>
            <a:r>
              <a:rPr lang="en-US" dirty="0" smtClean="0"/>
              <a:t> 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Proof: </a:t>
            </a:r>
            <a:r>
              <a:rPr lang="en-US" dirty="0" smtClean="0"/>
              <a:t>[</a:t>
            </a:r>
            <a:r>
              <a:rPr lang="en-US" dirty="0" smtClean="0"/>
              <a:t>c</a:t>
            </a:r>
            <a:r>
              <a:rPr lang="en-US" baseline="30000" dirty="0" smtClean="0"/>
              <a:t>(p+1</a:t>
            </a:r>
            <a:r>
              <a:rPr lang="en-US" baseline="30000" dirty="0" smtClean="0"/>
              <a:t>)/</a:t>
            </a:r>
            <a:r>
              <a:rPr lang="en-US" baseline="30000" dirty="0" smtClean="0"/>
              <a:t>4</a:t>
            </a:r>
            <a:r>
              <a:rPr lang="en-US" dirty="0" smtClean="0"/>
              <a:t>]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smtClean="0"/>
              <a:t>c</a:t>
            </a:r>
            <a:r>
              <a:rPr lang="en-US" baseline="30000" dirty="0" smtClean="0"/>
              <a:t>(p+1</a:t>
            </a:r>
            <a:r>
              <a:rPr lang="en-US" baseline="30000" dirty="0" smtClean="0"/>
              <a:t>)/2</a:t>
            </a:r>
            <a:r>
              <a:rPr lang="en-US" dirty="0" smtClean="0"/>
              <a:t> = c</a:t>
            </a:r>
            <a:r>
              <a:rPr lang="en-US" baseline="30000" dirty="0" smtClean="0"/>
              <a:t>(p-1)/2</a:t>
            </a:r>
            <a:r>
              <a:rPr lang="en-US" dirty="0" smtClean="0"/>
              <a:t> .c = c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  p = 1 (mod 4),   can also be done efficiently, but a bit harder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run time ≈ O(log</a:t>
            </a:r>
            <a:r>
              <a:rPr lang="en-US" sz="2800" baseline="30000" dirty="0" smtClean="0"/>
              <a:t>3</a:t>
            </a:r>
            <a:r>
              <a:rPr lang="en-US" dirty="0" smtClean="0"/>
              <a:t> p)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10200" y="2647267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408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quadratic equations mod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Solve:         </a:t>
            </a:r>
            <a:r>
              <a:rPr lang="en-US" b="1" dirty="0">
                <a:solidFill>
                  <a:srgbClr val="FF0000"/>
                </a:solidFill>
              </a:rPr>
              <a:t>a⋅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+ </a:t>
            </a:r>
            <a:r>
              <a:rPr lang="en-US" b="1" dirty="0" err="1" smtClean="0">
                <a:solidFill>
                  <a:srgbClr val="FF0000"/>
                </a:solidFill>
              </a:rPr>
              <a:t>b</a:t>
            </a:r>
            <a:r>
              <a:rPr lang="en-US" b="1" dirty="0" err="1">
                <a:solidFill>
                  <a:srgbClr val="FF0000"/>
                </a:solidFill>
              </a:rPr>
              <a:t>⋅</a:t>
            </a:r>
            <a:r>
              <a:rPr lang="en-US" b="1" dirty="0" err="1" smtClean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 c </a:t>
            </a:r>
            <a:r>
              <a:rPr lang="en-US" b="1" dirty="0">
                <a:solidFill>
                  <a:srgbClr val="FF0000"/>
                </a:solidFill>
              </a:rPr>
              <a:t>= 0     in 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Solution:     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b="1" dirty="0" smtClean="0">
                <a:solidFill>
                  <a:srgbClr val="FF0000"/>
                </a:solidFill>
              </a:rPr>
              <a:t>=    (-b ± </a:t>
            </a:r>
            <a:r>
              <a:rPr lang="en-US" sz="3600" b="1" dirty="0" smtClean="0">
                <a:solidFill>
                  <a:srgbClr val="FF0000"/>
                </a:solidFill>
              </a:rPr>
              <a:t>√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– 4</a:t>
            </a:r>
            <a:r>
              <a:rPr lang="en-US" b="1" dirty="0">
                <a:solidFill>
                  <a:srgbClr val="FF0000"/>
                </a:solidFill>
              </a:rPr>
              <a:t>⋅</a:t>
            </a:r>
            <a:r>
              <a:rPr lang="en-US" b="1" dirty="0" smtClean="0">
                <a:solidFill>
                  <a:srgbClr val="FF0000"/>
                </a:solidFill>
              </a:rPr>
              <a:t>a⋅c   )  /   2a     </a:t>
            </a:r>
            <a:r>
              <a:rPr lang="en-US" b="1" dirty="0">
                <a:solidFill>
                  <a:srgbClr val="FF0000"/>
                </a:solidFill>
              </a:rPr>
              <a:t>in   </a:t>
            </a:r>
            <a:r>
              <a:rPr lang="en-US" b="1" dirty="0" err="1">
                <a:solidFill>
                  <a:srgbClr val="FF0000"/>
                </a:solidFill>
              </a:rPr>
              <a:t>Z</a:t>
            </a:r>
            <a:r>
              <a:rPr lang="en-US" b="1" baseline="-25000" dirty="0" err="1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(2a)</a:t>
            </a:r>
            <a:r>
              <a:rPr lang="en-US" b="1" baseline="30000" dirty="0" smtClean="0">
                <a:solidFill>
                  <a:srgbClr val="FF0000"/>
                </a:solidFill>
              </a:rPr>
              <a:t>-</a:t>
            </a:r>
            <a:r>
              <a:rPr lang="en-US" b="1" baseline="30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 in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using </a:t>
            </a:r>
            <a:r>
              <a:rPr lang="en-US" dirty="0"/>
              <a:t>extended Euclid.   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624"/>
              </a:spcBef>
              <a:tabLst>
                <a:tab pos="454025" algn="l"/>
              </a:tabLst>
            </a:pPr>
            <a:r>
              <a:rPr lang="en-US" dirty="0" smtClean="0"/>
              <a:t>Find square root of   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– 4⋅a⋅c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dirty="0" err="1">
                <a:solidFill>
                  <a:srgbClr val="000000"/>
                </a:solidFill>
              </a:rPr>
              <a:t>Z</a:t>
            </a:r>
            <a:r>
              <a:rPr lang="en-US" baseline="-25000" dirty="0" err="1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(if one exists)</a:t>
            </a:r>
            <a:br>
              <a:rPr lang="en-US" dirty="0" smtClean="0"/>
            </a:br>
            <a:r>
              <a:rPr lang="en-US" dirty="0" smtClean="0"/>
              <a:t>	using a square root algorithm</a:t>
            </a:r>
            <a:endParaRPr 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4953000" y="2108200"/>
            <a:ext cx="1371600" cy="101600"/>
            <a:chOff x="3886200" y="1733550"/>
            <a:chExt cx="1371600" cy="76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86200" y="1733550"/>
              <a:ext cx="1371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57800" y="1733550"/>
              <a:ext cx="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550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e’th</a:t>
            </a:r>
            <a:r>
              <a:rPr lang="en-US" dirty="0" smtClean="0"/>
              <a:t> roots mod N 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 N  be a composite number and e&gt;1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does  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baseline="30000" dirty="0">
                <a:solidFill>
                  <a:srgbClr val="FF0000"/>
                </a:solidFill>
              </a:rPr>
              <a:t>1/e</a:t>
            </a:r>
            <a:r>
              <a:rPr lang="en-US" b="1" dirty="0">
                <a:solidFill>
                  <a:srgbClr val="FF0000"/>
                </a:solidFill>
              </a:rPr>
              <a:t>  in  </a:t>
            </a:r>
            <a:r>
              <a:rPr lang="en-US" b="1" dirty="0" smtClean="0">
                <a:solidFill>
                  <a:srgbClr val="FF0000"/>
                </a:solidFill>
              </a:rPr>
              <a:t>Z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en-US" dirty="0"/>
              <a:t>exist?      Can we compute it efficiently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Answering these questions requires the factorization of 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(as far as we know)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03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Copyright Notice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1DE4-641F-4848-AEFB-56811B1E1F79}" type="datetime1">
              <a:rPr lang="en-US" smtClean="0"/>
              <a:pPr/>
              <a:t>11/22/2012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10 (MCS-NUST)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93064" y="3200400"/>
            <a:ext cx="8022336" cy="3200400"/>
          </a:xfrm>
          <a:prstGeom prst="rect">
            <a:avLst/>
          </a:prstGeom>
        </p:spPr>
        <p:txBody>
          <a:bodyPr vert="horz" lIns="146304" tIns="0" rIns="45720" bIns="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The material in this presentation has been taken from text books, reference books, research literature and various sources on Internet; and compiled/edited for class room teaching at MCS-NUST without any infringement into the copyrights of the author(s). The original authors retain their respective copyrights as per their stated claims.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Commercial use of the material contained herein in full or in part through copying, publication and reproducing in any form is strictly prohibited.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 err="1" smtClean="0"/>
              <a:t>Arithmatic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6BB7-20E8-42AB-B678-F6977C7F0A64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Applied Cryptography – MSIS 11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09713"/>
            <a:ext cx="7392876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38610</TotalTime>
  <Words>2460</Words>
  <Application>Microsoft Office PowerPoint</Application>
  <PresentationFormat>On-screen Show (4:3)</PresentationFormat>
  <Paragraphs>513</Paragraphs>
  <Slides>83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Module</vt:lpstr>
      <vt:lpstr>                  Applied Cryptography</vt:lpstr>
      <vt:lpstr>Computational  Number Theory</vt:lpstr>
      <vt:lpstr>Why Number Theory</vt:lpstr>
      <vt:lpstr>Notation</vt:lpstr>
      <vt:lpstr>Modular arithmetic</vt:lpstr>
      <vt:lpstr>Divisibility</vt:lpstr>
      <vt:lpstr>Slide 7</vt:lpstr>
      <vt:lpstr>Prime Numbers</vt:lpstr>
      <vt:lpstr>Modular Arithmatic</vt:lpstr>
      <vt:lpstr>Integer mod N</vt:lpstr>
      <vt:lpstr>Division &amp; Mod</vt:lpstr>
      <vt:lpstr>Example</vt:lpstr>
      <vt:lpstr>Groups</vt:lpstr>
      <vt:lpstr>Groups</vt:lpstr>
      <vt:lpstr>ZN under Mod Addition</vt:lpstr>
      <vt:lpstr>ZN* under Mod Multiplication</vt:lpstr>
      <vt:lpstr>ZN* under Mod Multiplication</vt:lpstr>
      <vt:lpstr>ZN* under Mod Multiplication</vt:lpstr>
      <vt:lpstr>ZN* under Mod Multiplication</vt:lpstr>
      <vt:lpstr>ZN* under Mod Multiplication</vt:lpstr>
      <vt:lpstr>Modular Inversion</vt:lpstr>
      <vt:lpstr>Division in Mod Arithmatic</vt:lpstr>
      <vt:lpstr>Review</vt:lpstr>
      <vt:lpstr>Computational Shortcuts</vt:lpstr>
      <vt:lpstr>Computational Shortcuts</vt:lpstr>
      <vt:lpstr>Computational Shortcuts</vt:lpstr>
      <vt:lpstr>Properties of Mod Arithmatic</vt:lpstr>
      <vt:lpstr>Exponenciation</vt:lpstr>
      <vt:lpstr>Group Order</vt:lpstr>
      <vt:lpstr>Fermat’s Theorem</vt:lpstr>
      <vt:lpstr>Proof of Corollary</vt:lpstr>
      <vt:lpstr>Fermat Theorem </vt:lpstr>
      <vt:lpstr>Euler’s Theorem</vt:lpstr>
      <vt:lpstr>Euler’s generalization of Fermat  (1736)</vt:lpstr>
      <vt:lpstr>The structure of   (Zp)* </vt:lpstr>
      <vt:lpstr>Group Orders</vt:lpstr>
      <vt:lpstr>Group Orders</vt:lpstr>
      <vt:lpstr>Modular Exponentiation</vt:lpstr>
      <vt:lpstr>Modular Exponentiation</vt:lpstr>
      <vt:lpstr>Fast Modular Exponentiation</vt:lpstr>
      <vt:lpstr>The Repeated Squaring Algorithm</vt:lpstr>
      <vt:lpstr>Fast Modular Exponentiation</vt:lpstr>
      <vt:lpstr>Order of the Group</vt:lpstr>
      <vt:lpstr>Order of a Group</vt:lpstr>
      <vt:lpstr>Order Determination</vt:lpstr>
      <vt:lpstr>Subgroup</vt:lpstr>
      <vt:lpstr>Subgroup</vt:lpstr>
      <vt:lpstr>Order of Subgroup</vt:lpstr>
      <vt:lpstr>Order of Subgroup</vt:lpstr>
      <vt:lpstr>Generator</vt:lpstr>
      <vt:lpstr>Generator</vt:lpstr>
      <vt:lpstr>Generators</vt:lpstr>
      <vt:lpstr>Generators</vt:lpstr>
      <vt:lpstr>Test for a Generator</vt:lpstr>
      <vt:lpstr>Logarithm</vt:lpstr>
      <vt:lpstr>Discrete Logarithm</vt:lpstr>
      <vt:lpstr>Discrete Logarithm</vt:lpstr>
      <vt:lpstr>Discrete Logarithm</vt:lpstr>
      <vt:lpstr>Powers of Integers (mod 19)</vt:lpstr>
      <vt:lpstr>Discrete Log (mod 19)</vt:lpstr>
      <vt:lpstr>Discrete Logarithm</vt:lpstr>
      <vt:lpstr>Finding Cyclic Groups</vt:lpstr>
      <vt:lpstr>The Euclidean Algorithm</vt:lpstr>
      <vt:lpstr>The Euclidean Algorithm</vt:lpstr>
      <vt:lpstr>Check!</vt:lpstr>
      <vt:lpstr>Check!</vt:lpstr>
      <vt:lpstr>Complexity – Running Time of Algorithms</vt:lpstr>
      <vt:lpstr>Addition</vt:lpstr>
      <vt:lpstr>Multiplication</vt:lpstr>
      <vt:lpstr>Integer Division</vt:lpstr>
      <vt:lpstr>Modulo</vt:lpstr>
      <vt:lpstr>Running times</vt:lpstr>
      <vt:lpstr>Running Time</vt:lpstr>
      <vt:lpstr>Complexity</vt:lpstr>
      <vt:lpstr>Modular e’th roots</vt:lpstr>
      <vt:lpstr>Modular e’th roots</vt:lpstr>
      <vt:lpstr>The easy case</vt:lpstr>
      <vt:lpstr>The case   e=2:   square roots</vt:lpstr>
      <vt:lpstr>Euler’s theorem</vt:lpstr>
      <vt:lpstr>Computing square roots mod p</vt:lpstr>
      <vt:lpstr>Solving quadratic equations mod p</vt:lpstr>
      <vt:lpstr>Computing e’th roots mod N  ??</vt:lpstr>
      <vt:lpstr>Copyright Notice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dean</dc:creator>
  <cp:lastModifiedBy>user</cp:lastModifiedBy>
  <cp:revision>621</cp:revision>
  <dcterms:created xsi:type="dcterms:W3CDTF">2012-02-03T18:01:12Z</dcterms:created>
  <dcterms:modified xsi:type="dcterms:W3CDTF">2012-11-22T12:27:34Z</dcterms:modified>
</cp:coreProperties>
</file>