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6" r:id="rId2"/>
    <p:sldId id="1065" r:id="rId3"/>
    <p:sldId id="1260" r:id="rId4"/>
    <p:sldId id="1261" r:id="rId5"/>
    <p:sldId id="1269" r:id="rId6"/>
    <p:sldId id="1270" r:id="rId7"/>
    <p:sldId id="1271" r:id="rId8"/>
    <p:sldId id="1281" r:id="rId9"/>
    <p:sldId id="1273" r:id="rId10"/>
    <p:sldId id="1274" r:id="rId11"/>
    <p:sldId id="1278" r:id="rId12"/>
    <p:sldId id="1275" r:id="rId13"/>
    <p:sldId id="1279" r:id="rId14"/>
    <p:sldId id="1276" r:id="rId15"/>
    <p:sldId id="1280" r:id="rId16"/>
    <p:sldId id="1277" r:id="rId17"/>
    <p:sldId id="1233" r:id="rId18"/>
    <p:sldId id="1234" r:id="rId19"/>
    <p:sldId id="1235" r:id="rId20"/>
    <p:sldId id="1248" r:id="rId21"/>
    <p:sldId id="1243" r:id="rId22"/>
    <p:sldId id="1244" r:id="rId23"/>
    <p:sldId id="1272" r:id="rId24"/>
    <p:sldId id="1245" r:id="rId25"/>
    <p:sldId id="1236" r:id="rId26"/>
    <p:sldId id="1257" r:id="rId27"/>
    <p:sldId id="1258" r:id="rId28"/>
    <p:sldId id="1247" r:id="rId29"/>
    <p:sldId id="1259" r:id="rId30"/>
    <p:sldId id="1237" r:id="rId31"/>
    <p:sldId id="1238" r:id="rId32"/>
    <p:sldId id="1239" r:id="rId33"/>
    <p:sldId id="1240" r:id="rId34"/>
    <p:sldId id="1249" r:id="rId35"/>
    <p:sldId id="1250" r:id="rId36"/>
    <p:sldId id="1251" r:id="rId37"/>
    <p:sldId id="1252" r:id="rId38"/>
    <p:sldId id="1253" r:id="rId39"/>
    <p:sldId id="1242" r:id="rId40"/>
    <p:sldId id="1241" r:id="rId41"/>
    <p:sldId id="1254" r:id="rId42"/>
    <p:sldId id="1255" r:id="rId43"/>
    <p:sldId id="1265" r:id="rId44"/>
    <p:sldId id="1266" r:id="rId45"/>
    <p:sldId id="1267" r:id="rId46"/>
    <p:sldId id="1268" r:id="rId47"/>
    <p:sldId id="78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699" autoAdjust="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2F9E-8B81-46EB-80AA-AEDA17738726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94FE0-9BAF-4A33-9827-0A81DBAEF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FAD64-3748-4671-910B-0C843B8D1AD2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C305E-0008-4C04-8AF1-0F6060772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  asymmetric 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explain what is a random oracle.   NEVER encrypt m directly</a:t>
            </a:r>
            <a:r>
              <a:rPr lang="en-US" baseline="0" dirty="0" smtClean="0"/>
              <a:t> with RSA.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509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M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1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29584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6408-C718-4557-BAA6-9DD6CC4FFDEC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2"/>
          <p:cNvPicPr preferRelativeResize="0">
            <a:picLocks noChangeAspect="1" noChangeArrowheads="1"/>
          </p:cNvPicPr>
          <p:nvPr userDrawn="1"/>
        </p:nvPicPr>
        <p:blipFill>
          <a:blip r:embed="rId2"/>
          <a:srcRect b="12500"/>
          <a:stretch>
            <a:fillRect/>
          </a:stretch>
        </p:blipFill>
        <p:spPr bwMode="auto">
          <a:xfrm>
            <a:off x="76962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B3FB-09B8-4A21-B749-CD690CC356D8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844F-F3B3-44FB-AF63-6664EE1334EF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7958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8029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M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457200" y="6507480"/>
            <a:ext cx="2133600" cy="274320"/>
          </a:xfrm>
        </p:spPr>
        <p:txBody>
          <a:bodyPr/>
          <a:lstStyle/>
          <a:p>
            <a:fld id="{F32D1412-EE95-4588-B388-3172B75A8315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8204396" y="6507480"/>
            <a:ext cx="733864" cy="274320"/>
          </a:xfrm>
        </p:spPr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>
          <a:xfrm>
            <a:off x="2645681" y="6507480"/>
            <a:ext cx="5507719" cy="274320"/>
          </a:xfrm>
        </p:spPr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AD6C-1134-4EBB-AC1B-24188F03D662}" type="datetime1">
              <a:rPr lang="en-US" smtClean="0"/>
              <a:pPr/>
              <a:t>11/27/2012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239000" cy="125106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B104-5114-4033-9616-25C4E04259AF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 preferRelativeResize="0">
            <a:picLocks noChangeAspect="1" noChangeArrowheads="1"/>
          </p:cNvPicPr>
          <p:nvPr userDrawn="1"/>
        </p:nvPicPr>
        <p:blipFill>
          <a:blip r:embed="rId2"/>
          <a:srcRect b="12500"/>
          <a:stretch>
            <a:fillRect/>
          </a:stretch>
        </p:blipFill>
        <p:spPr bwMode="auto">
          <a:xfrm>
            <a:off x="7772400" y="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1343886"/>
            <a:ext cx="9144000" cy="1588"/>
          </a:xfrm>
          <a:prstGeom prst="line">
            <a:avLst/>
          </a:prstGeom>
          <a:ln w="50800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38AD-20D4-42D2-A434-18380D220EAD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2D94-6307-481F-9F15-A7953087029A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E986-B771-4809-B6B5-9751079F3CB4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6E6E9F-CAF9-46E1-9E3F-9FE12C59FEA6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 flipV="1">
            <a:off x="0" y="1371600"/>
            <a:ext cx="9144000" cy="64295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29539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9906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1"/>
            <a:ext cx="8458200" cy="48768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FBCB1F-6F6C-4977-B602-B525BF52C0D2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/>
          <p:cNvPicPr preferRelativeResize="0">
            <a:picLocks noChangeAspect="1" noChangeArrowheads="1"/>
          </p:cNvPicPr>
          <p:nvPr userDrawn="1"/>
        </p:nvPicPr>
        <p:blipFill>
          <a:blip r:embed="rId23"/>
          <a:srcRect b="12500"/>
          <a:stretch>
            <a:fillRect/>
          </a:stretch>
        </p:blipFill>
        <p:spPr bwMode="auto">
          <a:xfrm>
            <a:off x="800100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0" y="1219200"/>
            <a:ext cx="9144000" cy="1588"/>
          </a:xfrm>
          <a:prstGeom prst="line">
            <a:avLst/>
          </a:prstGeom>
          <a:ln w="50800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2" r:id="rId18"/>
    <p:sldLayoutId id="2147483683" r:id="rId19"/>
    <p:sldLayoutId id="2147483684" r:id="rId20"/>
    <p:sldLayoutId id="2147483685" r:id="rId2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                 Applied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ASHRAF MASOOD</a:t>
            </a:r>
          </a:p>
          <a:p>
            <a:pPr algn="r"/>
            <a:r>
              <a:rPr lang="en-US" dirty="0" smtClean="0"/>
              <a:t>dean@mcs.edu.pk</a:t>
            </a:r>
          </a:p>
          <a:p>
            <a:pPr algn="r"/>
            <a:r>
              <a:rPr lang="en-US" dirty="0" smtClean="0"/>
              <a:t>Lecture Slides– Fall 2012</a:t>
            </a:r>
          </a:p>
          <a:p>
            <a:pPr algn="r"/>
            <a:r>
              <a:rPr lang="en-US" dirty="0" smtClean="0"/>
              <a:t>Lecture #</a:t>
            </a:r>
            <a:r>
              <a:rPr lang="en-US" dirty="0" smtClean="0"/>
              <a:t>12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7CAF-CF4B-4B78-9D12-4B617406D0DA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19400"/>
            <a:ext cx="184912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PKE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2" y="1524000"/>
            <a:ext cx="842445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Secrecy with PKE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362" y="1585913"/>
            <a:ext cx="7786238" cy="466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with Public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59676"/>
            <a:ext cx="7696200" cy="4873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with PKE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4963"/>
            <a:ext cx="7984348" cy="471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with Private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85900"/>
            <a:ext cx="7743286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Authenticated Encryption with PKE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81163"/>
            <a:ext cx="8400232" cy="45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vs</a:t>
            </a:r>
            <a:r>
              <a:rPr lang="en-US" dirty="0" smtClean="0"/>
              <a:t> PKE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00163"/>
            <a:ext cx="7363328" cy="525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Ron </a:t>
            </a:r>
            <a:r>
              <a:rPr lang="en-US" dirty="0" err="1" smtClean="0"/>
              <a:t>Rivest</a:t>
            </a:r>
            <a:r>
              <a:rPr lang="en-US" dirty="0" smtClean="0"/>
              <a:t>, </a:t>
            </a:r>
            <a:r>
              <a:rPr lang="en-US" dirty="0" err="1" smtClean="0"/>
              <a:t>Adi</a:t>
            </a:r>
            <a:r>
              <a:rPr lang="en-US" dirty="0" smtClean="0"/>
              <a:t> Shamir and Len </a:t>
            </a:r>
            <a:r>
              <a:rPr lang="en-US" dirty="0" err="1" smtClean="0"/>
              <a:t>Adleman</a:t>
            </a:r>
            <a:endParaRPr lang="en-US" dirty="0" smtClean="0"/>
          </a:p>
          <a:p>
            <a:r>
              <a:rPr lang="en-US" dirty="0" smtClean="0"/>
              <a:t>Created </a:t>
            </a:r>
            <a:r>
              <a:rPr lang="en-US" dirty="0" smtClean="0"/>
              <a:t>in 1978; RSA Security sells related products</a:t>
            </a:r>
          </a:p>
          <a:p>
            <a:r>
              <a:rPr lang="en-US" dirty="0" smtClean="0"/>
              <a:t>Most </a:t>
            </a:r>
            <a:r>
              <a:rPr lang="en-US" dirty="0" smtClean="0"/>
              <a:t>widely used public-key algorithm</a:t>
            </a:r>
          </a:p>
          <a:p>
            <a:r>
              <a:rPr lang="en-US" dirty="0" smtClean="0"/>
              <a:t>Block </a:t>
            </a:r>
            <a:r>
              <a:rPr lang="en-US" dirty="0" smtClean="0"/>
              <a:t>cipher: plaintext and </a:t>
            </a:r>
            <a:r>
              <a:rPr lang="en-US" dirty="0" err="1" smtClean="0"/>
              <a:t>ciphertext</a:t>
            </a:r>
            <a:r>
              <a:rPr lang="en-US" dirty="0" smtClean="0"/>
              <a:t> are integers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AD6C-1134-4EBB-AC1B-24188F03D662}" type="datetime1">
              <a:rPr lang="en-US" smtClean="0"/>
              <a:pPr/>
              <a:t>11/27/2012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Algorithm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5550" y="1323975"/>
            <a:ext cx="4591050" cy="527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Algorithm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6391275" cy="517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49808" y="801624"/>
            <a:ext cx="8013192" cy="1636776"/>
          </a:xfrm>
        </p:spPr>
        <p:txBody>
          <a:bodyPr/>
          <a:lstStyle/>
          <a:p>
            <a:r>
              <a:rPr lang="en-US" dirty="0" smtClean="0"/>
              <a:t>Public Key Cryptography &amp;</a:t>
            </a:r>
            <a:br>
              <a:rPr lang="en-US" dirty="0" smtClean="0"/>
            </a:br>
            <a:r>
              <a:rPr lang="en-US" dirty="0" smtClean="0"/>
              <a:t>RSA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85800" y="2819400"/>
            <a:ext cx="8022336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Math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75723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Math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1519238"/>
            <a:ext cx="75057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Function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8077200" cy="505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RSA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RSA assumption:      RSA is  one-way permutation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371600" y="2514601"/>
            <a:ext cx="6781800" cy="2089803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60000"/>
              </a:spcBef>
              <a:buClr>
                <a:schemeClr val="accent2"/>
              </a:buClr>
              <a:buSzPct val="70000"/>
            </a:pP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For all efficient </a:t>
            </a:r>
            <a:r>
              <a:rPr kumimoji="1" lang="en-US" sz="2400" dirty="0" err="1" smtClean="0">
                <a:solidFill>
                  <a:srgbClr val="000000"/>
                </a:solidFill>
                <a:sym typeface="Symbol" pitchFamily="18" charset="2"/>
              </a:rPr>
              <a:t>algs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.  A: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</a:rPr>
              <a:t>Pr</a:t>
            </a:r>
            <a:r>
              <a:rPr lang="en-US" sz="4000" dirty="0">
                <a:solidFill>
                  <a:srgbClr val="000000"/>
                </a:solidFill>
              </a:rPr>
              <a:t>[</a:t>
            </a:r>
            <a:r>
              <a:rPr lang="en-US" sz="2400" dirty="0">
                <a:solidFill>
                  <a:srgbClr val="000000"/>
                </a:solidFill>
              </a:rPr>
              <a:t>  A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N,e,y</a:t>
            </a:r>
            <a:r>
              <a:rPr lang="en-US" sz="2400" dirty="0" smtClean="0">
                <a:solidFill>
                  <a:srgbClr val="000000"/>
                </a:solidFill>
              </a:rPr>
              <a:t>) </a:t>
            </a:r>
            <a:r>
              <a:rPr lang="en-US" sz="2400" dirty="0">
                <a:solidFill>
                  <a:srgbClr val="000000"/>
                </a:solidFill>
              </a:rPr>
              <a:t>= </a:t>
            </a:r>
            <a:r>
              <a:rPr lang="en-US" sz="2400" dirty="0" smtClean="0">
                <a:solidFill>
                  <a:srgbClr val="000000"/>
                </a:solidFill>
              </a:rPr>
              <a:t>y</a:t>
            </a:r>
            <a:r>
              <a:rPr lang="en-US" sz="2400" baseline="50000" dirty="0" smtClean="0">
                <a:solidFill>
                  <a:srgbClr val="000000"/>
                </a:solidFill>
              </a:rPr>
              <a:t>1</a:t>
            </a:r>
            <a:r>
              <a:rPr lang="en-US" sz="2400" baseline="50000" dirty="0">
                <a:solidFill>
                  <a:srgbClr val="000000"/>
                </a:solidFill>
              </a:rPr>
              <a:t>/</a:t>
            </a:r>
            <a:r>
              <a:rPr lang="en-US" sz="2400" baseline="50000" dirty="0" smtClean="0">
                <a:solidFill>
                  <a:srgbClr val="000000"/>
                </a:solidFill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sym typeface="Symbol" pitchFamily="18" charset="2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&lt;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negligible</a:t>
            </a:r>
            <a:endParaRPr lang="en-US" sz="2400" dirty="0">
              <a:solidFill>
                <a:srgbClr val="000000"/>
              </a:solidFill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2976"/>
              </a:spcBef>
              <a:buClr>
                <a:schemeClr val="accent2"/>
              </a:buClr>
              <a:buSzPct val="70000"/>
            </a:pP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w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here      </a:t>
            </a:r>
            <a:r>
              <a:rPr lang="en-US" sz="2400" dirty="0" err="1">
                <a:solidFill>
                  <a:srgbClr val="000000"/>
                </a:solidFill>
              </a:rPr>
              <a:t>p,q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 n-bit primes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,     </a:t>
            </a:r>
            <a:r>
              <a:rPr lang="en-US" sz="2400" dirty="0" err="1">
                <a:solidFill>
                  <a:srgbClr val="000000"/>
                </a:solidFill>
                <a:sym typeface="Symbol" pitchFamily="18" charset="2"/>
              </a:rPr>
              <a:t>Npq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, 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sym typeface="Symbol" pitchFamily="18" charset="2"/>
              </a:rPr>
              <a:t>yZ</a:t>
            </a:r>
            <a:r>
              <a:rPr lang="en-US" sz="2400" baseline="-25000" dirty="0" err="1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sz="2400" baseline="30000" dirty="0" smtClean="0">
                <a:solidFill>
                  <a:srgbClr val="000000"/>
                </a:solidFill>
                <a:sym typeface="Symbol" pitchFamily="18" charset="2"/>
              </a:rPr>
              <a:t>*</a:t>
            </a:r>
            <a:endParaRPr lang="en-US" sz="2400" dirty="0">
              <a:solidFill>
                <a:srgbClr val="000000"/>
              </a:solidFill>
              <a:sym typeface="Symbol" pitchFamily="18" charset="2"/>
            </a:endParaRP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752600" y="4114800"/>
            <a:ext cx="5289551" cy="1436940"/>
            <a:chOff x="1019" y="3282"/>
            <a:chExt cx="3332" cy="953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019" y="3978"/>
              <a:ext cx="1728" cy="25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spcBef>
                  <a:spcPts val="1800"/>
                </a:spcBef>
              </a:pPr>
              <a:endParaRPr lang="en-US" sz="24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867" y="3282"/>
              <a:ext cx="183" cy="2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4168" y="3286"/>
              <a:ext cx="183" cy="2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90292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76375"/>
            <a:ext cx="64389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Algorithm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28750"/>
            <a:ext cx="6705600" cy="518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742" y="1905000"/>
            <a:ext cx="8425658" cy="274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14475"/>
            <a:ext cx="7809506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Generators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4999"/>
            <a:ext cx="8029575" cy="331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Let</a:t>
            </a:r>
            <a:r>
              <a:rPr lang="en-US" i="1" dirty="0" smtClean="0"/>
              <a:t> </a:t>
            </a:r>
            <a:r>
              <a:rPr lang="en-US" dirty="0" smtClean="0"/>
              <a:t>Bob select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/>
              <a:t>= 101 and </a:t>
            </a:r>
            <a:r>
              <a:rPr lang="en-US" i="1" dirty="0" smtClean="0"/>
              <a:t>q</a:t>
            </a:r>
            <a:r>
              <a:rPr lang="en-US" dirty="0" smtClean="0"/>
              <a:t> = 113. </a:t>
            </a:r>
            <a:endParaRPr lang="en-US" dirty="0" smtClean="0"/>
          </a:p>
          <a:p>
            <a:pPr lvl="0"/>
            <a:r>
              <a:rPr lang="en-US" dirty="0" smtClean="0"/>
              <a:t>Then </a:t>
            </a:r>
            <a:r>
              <a:rPr lang="en-US" i="1" dirty="0" smtClean="0"/>
              <a:t>n</a:t>
            </a:r>
            <a:r>
              <a:rPr lang="en-US" dirty="0" smtClean="0"/>
              <a:t> = 11413 and φ(</a:t>
            </a:r>
            <a:r>
              <a:rPr lang="en-US" i="1" dirty="0" smtClean="0"/>
              <a:t>n</a:t>
            </a:r>
            <a:r>
              <a:rPr lang="en-US" dirty="0" smtClean="0"/>
              <a:t>) = 100 × 112 = 11200. </a:t>
            </a:r>
            <a:endParaRPr lang="en-US" dirty="0" smtClean="0"/>
          </a:p>
          <a:p>
            <a:pPr lvl="0"/>
            <a:r>
              <a:rPr lang="en-US" dirty="0" smtClean="0"/>
              <a:t>Since </a:t>
            </a:r>
            <a:r>
              <a:rPr lang="en-US" dirty="0" smtClean="0"/>
              <a:t>11200 = 2</a:t>
            </a:r>
            <a:r>
              <a:rPr lang="en-US" baseline="30000" dirty="0" smtClean="0"/>
              <a:t>6</a:t>
            </a:r>
            <a:r>
              <a:rPr lang="en-US" dirty="0" smtClean="0"/>
              <a:t>5</a:t>
            </a:r>
            <a:r>
              <a:rPr lang="en-US" baseline="30000" dirty="0" smtClean="0"/>
              <a:t>2</a:t>
            </a:r>
            <a:r>
              <a:rPr lang="en-US" dirty="0" smtClean="0"/>
              <a:t>7, an integer </a:t>
            </a:r>
            <a:r>
              <a:rPr lang="en-US" i="1" dirty="0" smtClean="0"/>
              <a:t>b</a:t>
            </a:r>
            <a:r>
              <a:rPr lang="en-US" dirty="0" smtClean="0"/>
              <a:t> can be used as an encryption exponent if and only if </a:t>
            </a:r>
            <a:r>
              <a:rPr lang="en-US" i="1" dirty="0" smtClean="0"/>
              <a:t>b</a:t>
            </a:r>
            <a:r>
              <a:rPr lang="en-US" dirty="0" smtClean="0"/>
              <a:t> is not divisible by 2, 5 or </a:t>
            </a:r>
            <a:r>
              <a:rPr lang="en-US" dirty="0" smtClean="0"/>
              <a:t>7</a:t>
            </a:r>
            <a:endParaRPr lang="en-US" dirty="0" smtClean="0"/>
          </a:p>
          <a:p>
            <a:pPr lvl="0"/>
            <a:r>
              <a:rPr lang="en-US" dirty="0" smtClean="0"/>
              <a:t>Suppose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/>
              <a:t>= 3533. </a:t>
            </a:r>
          </a:p>
          <a:p>
            <a:pPr lvl="0"/>
            <a:r>
              <a:rPr lang="en-US" dirty="0" smtClean="0"/>
              <a:t>Then</a:t>
            </a:r>
            <a:r>
              <a:rPr lang="en-US" i="1" dirty="0" smtClean="0"/>
              <a:t> a</a:t>
            </a:r>
            <a:r>
              <a:rPr lang="en-US" dirty="0" smtClean="0"/>
              <a:t> </a:t>
            </a:r>
            <a:r>
              <a:rPr lang="en-US" dirty="0" smtClean="0"/>
              <a:t>= 6597.</a:t>
            </a:r>
          </a:p>
          <a:p>
            <a:pPr lvl="0"/>
            <a:r>
              <a:rPr lang="en-US" dirty="0" smtClean="0"/>
              <a:t>Publish </a:t>
            </a:r>
            <a:r>
              <a:rPr lang="en-US" i="1" dirty="0" smtClean="0"/>
              <a:t>n</a:t>
            </a:r>
            <a:r>
              <a:rPr lang="en-US" dirty="0" smtClean="0"/>
              <a:t> = 11413 and </a:t>
            </a:r>
            <a:r>
              <a:rPr lang="en-US" i="1" dirty="0" smtClean="0"/>
              <a:t>b</a:t>
            </a:r>
            <a:r>
              <a:rPr lang="en-US" dirty="0" smtClean="0"/>
              <a:t> = 3533 in a directory. </a:t>
            </a:r>
          </a:p>
          <a:p>
            <a:pPr lvl="0"/>
            <a:r>
              <a:rPr lang="en-US" dirty="0" smtClean="0"/>
              <a:t>Now, suppose Alice wants to send the plaintext 9726 to Bob. She will compute  and send the </a:t>
            </a:r>
            <a:r>
              <a:rPr lang="en-US" dirty="0" err="1" smtClean="0"/>
              <a:t>ciphertext</a:t>
            </a:r>
            <a:r>
              <a:rPr lang="en-US" dirty="0" smtClean="0"/>
              <a:t> 5761 over the channel. </a:t>
            </a:r>
            <a:r>
              <a:rPr lang="en-US" dirty="0" smtClean="0"/>
              <a:t>Bob uses </a:t>
            </a:r>
            <a:r>
              <a:rPr lang="en-US" i="1" dirty="0" smtClean="0"/>
              <a:t>a </a:t>
            </a:r>
            <a:r>
              <a:rPr lang="en-US" dirty="0" smtClean="0"/>
              <a:t>to </a:t>
            </a:r>
            <a:r>
              <a:rPr lang="en-US" dirty="0" smtClean="0"/>
              <a:t>compute plaintext</a:t>
            </a:r>
          </a:p>
          <a:p>
            <a:pPr lvl="0"/>
            <a:endParaRPr lang="en-US" b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3364308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E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3364308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D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33601" y="2856308"/>
            <a:ext cx="6562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324601" y="2856308"/>
            <a:ext cx="575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p:cxnSp>
        <p:nvCxnSpPr>
          <p:cNvPr id="7" name="Straight Arrow Connector 20"/>
          <p:cNvCxnSpPr>
            <a:cxnSpLocks noChangeShapeType="1"/>
          </p:cNvCxnSpPr>
          <p:nvPr/>
        </p:nvCxnSpPr>
        <p:spPr bwMode="auto">
          <a:xfrm rot="5400000" flipH="1" flipV="1">
            <a:off x="2317076" y="5056585"/>
            <a:ext cx="3397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Straight Arrow Connector 21"/>
          <p:cNvCxnSpPr>
            <a:cxnSpLocks noChangeShapeType="1"/>
          </p:cNvCxnSpPr>
          <p:nvPr/>
        </p:nvCxnSpPr>
        <p:spPr bwMode="auto">
          <a:xfrm rot="5400000" flipH="1" flipV="1">
            <a:off x="6509662" y="5056583"/>
            <a:ext cx="338139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2209800" y="5150248"/>
            <a:ext cx="51328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 smtClean="0"/>
              <a:t>pk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35747" y="5112146"/>
            <a:ext cx="4732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 smtClean="0"/>
              <a:t>sk</a:t>
            </a:r>
            <a:endParaRPr lang="en-US" sz="2400" b="1" dirty="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914400" y="404534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18263" y="3534626"/>
            <a:ext cx="4427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ahoma" pitchFamily="34" charset="0"/>
              </a:rPr>
              <a:t>m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3048000" y="404534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286297" y="3534626"/>
            <a:ext cx="3273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c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5144610" y="404534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319037" y="3534626"/>
            <a:ext cx="3273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ahoma" pitchFamily="34" charset="0"/>
              </a:rPr>
              <a:t>c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7278210" y="404534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470603" y="3534626"/>
            <a:ext cx="4427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ahoma" pitchFamily="34" charset="0"/>
              </a:rPr>
              <a:t>m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3401" y="1594248"/>
            <a:ext cx="663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Bob:    generates    (PK, SK)    and gives  PK  to Alice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68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715250" cy="241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Block Encryption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362075"/>
            <a:ext cx="2757487" cy="514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Multiple Blocks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352550"/>
            <a:ext cx="33528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Efficiency of RSA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14450"/>
            <a:ext cx="59150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</a:t>
            </a:r>
            <a:r>
              <a:rPr lang="en-US" dirty="0" err="1" smtClean="0"/>
              <a:t>Wayness</a:t>
            </a:r>
            <a:r>
              <a:rPr lang="en-US" dirty="0" smtClean="0"/>
              <a:t> of RSA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4" y="1676400"/>
            <a:ext cx="8315326" cy="229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038600"/>
            <a:ext cx="48863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Inverting RSA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68675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Factoring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8075401" cy="2352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Factoring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6238875" cy="351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Factoring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2334840"/>
            <a:ext cx="6605588" cy="201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6963" y="1371600"/>
            <a:ext cx="4719637" cy="5106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320800"/>
            <a:ext cx="82296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Session setup    </a:t>
            </a:r>
            <a:r>
              <a:rPr lang="en-US" dirty="0" smtClean="0"/>
              <a:t>(for now, only eavesdropping security)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Non-interactive applications</a:t>
            </a:r>
            <a:r>
              <a:rPr lang="en-US" dirty="0" smtClean="0"/>
              <a:t>:  (e.g.  Email)</a:t>
            </a:r>
          </a:p>
          <a:p>
            <a:r>
              <a:rPr lang="en-US" dirty="0" smtClean="0"/>
              <a:t>Bob sends email to Alice encrypted using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alice</a:t>
            </a:r>
            <a:endParaRPr lang="en-US" baseline="-25000" dirty="0" smtClean="0"/>
          </a:p>
          <a:p>
            <a:r>
              <a:rPr lang="en-US" dirty="0" smtClean="0"/>
              <a:t>Note:   Bob needs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alice</a:t>
            </a:r>
            <a:r>
              <a:rPr lang="en-US" dirty="0" smtClean="0"/>
              <a:t>    </a:t>
            </a:r>
            <a:r>
              <a:rPr lang="en-US" sz="2000" dirty="0" smtClean="0"/>
              <a:t>(public key management)</a:t>
            </a:r>
            <a:endParaRPr lang="en-US" sz="2000" baseline="-25000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2413000"/>
            <a:ext cx="2209800" cy="1422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Generate  (</a:t>
            </a:r>
            <a:r>
              <a:rPr lang="en-US" sz="2000" dirty="0" err="1" smtClean="0"/>
              <a:t>pk</a:t>
            </a:r>
            <a:r>
              <a:rPr lang="en-US" sz="2000" dirty="0" smtClean="0"/>
              <a:t>, </a:t>
            </a:r>
            <a:r>
              <a:rPr lang="en-US" sz="2000" dirty="0" err="1" smtClean="0"/>
              <a:t>sk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1" y="1957276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Alice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2413000"/>
            <a:ext cx="2209800" cy="1422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choose random x</a:t>
            </a:r>
          </a:p>
          <a:p>
            <a:pPr algn="ctr"/>
            <a:r>
              <a:rPr lang="en-US" sz="2000" dirty="0" smtClean="0"/>
              <a:t>(e.g.  48 bytes)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010401" y="190500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Bob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400" y="2000648"/>
            <a:ext cx="2971800" cy="615553"/>
            <a:chOff x="3505200" y="1652885"/>
            <a:chExt cx="2971800" cy="461665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505200" y="21145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72000" y="1652885"/>
              <a:ext cx="49725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pk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00400" y="2921003"/>
            <a:ext cx="2971800" cy="546836"/>
            <a:chOff x="3505200" y="2237823"/>
            <a:chExt cx="2971800" cy="410127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3505200" y="26479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67200" y="2237823"/>
              <a:ext cx="1135247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E(</a:t>
              </a:r>
              <a:r>
                <a:rPr lang="en-US" sz="2400" dirty="0" err="1" smtClean="0"/>
                <a:t>pk</a:t>
              </a:r>
              <a:r>
                <a:rPr lang="en-US" sz="2400" dirty="0" smtClean="0"/>
                <a:t>, x)</a:t>
              </a:r>
              <a:endParaRPr 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52600" y="322580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x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698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in Factorization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04950"/>
            <a:ext cx="71665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in Factorization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" y="2057400"/>
            <a:ext cx="7643812" cy="267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is Big enough!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315325" cy="229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encryption </a:t>
            </a:r>
            <a:r>
              <a:rPr lang="en-US" dirty="0"/>
              <a:t>f</a:t>
            </a:r>
            <a:r>
              <a:rPr lang="en-US" dirty="0" smtClean="0"/>
              <a:t>rom TDFs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76"/>
              </a:spcBef>
            </a:pPr>
            <a:r>
              <a:rPr lang="en-US" dirty="0" smtClean="0"/>
              <a:t>(</a:t>
            </a:r>
            <a:r>
              <a:rPr lang="en-US" dirty="0"/>
              <a:t>G, F, F</a:t>
            </a:r>
            <a:r>
              <a:rPr lang="en-US" baseline="30000" dirty="0"/>
              <a:t>-1</a:t>
            </a:r>
            <a:r>
              <a:rPr lang="en-US" dirty="0" smtClean="0"/>
              <a:t>):    secure TDF   X ⟶ Y       </a:t>
            </a:r>
          </a:p>
          <a:p>
            <a:pPr>
              <a:spcBef>
                <a:spcPts val="1176"/>
              </a:spcBef>
            </a:pPr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s</a:t>
            </a:r>
            <a:r>
              <a:rPr lang="en-US" dirty="0" smtClean="0"/>
              <a:t>, D</a:t>
            </a:r>
            <a:r>
              <a:rPr lang="en-US" baseline="-25000" dirty="0" smtClean="0"/>
              <a:t>s</a:t>
            </a:r>
            <a:r>
              <a:rPr lang="en-US" dirty="0" smtClean="0"/>
              <a:t>) :   symmetric auth. encryption defined over (K,M,C)</a:t>
            </a:r>
          </a:p>
          <a:p>
            <a:pPr>
              <a:spcBef>
                <a:spcPts val="1176"/>
              </a:spcBef>
            </a:pPr>
            <a:r>
              <a:rPr lang="en-US" dirty="0" smtClean="0"/>
              <a:t>H: X ⟶ K  </a:t>
            </a:r>
            <a:r>
              <a:rPr lang="en-US" dirty="0"/>
              <a:t> </a:t>
            </a:r>
            <a:r>
              <a:rPr lang="en-US" dirty="0" smtClean="0"/>
              <a:t>a hash function</a:t>
            </a:r>
            <a:endParaRPr lang="en-US" sz="2000" dirty="0" smtClean="0"/>
          </a:p>
          <a:p>
            <a:pPr marL="0" indent="0">
              <a:spcBef>
                <a:spcPts val="1176"/>
              </a:spcBef>
              <a:buNone/>
            </a:pPr>
            <a:endParaRPr lang="en-US" dirty="0" smtClean="0"/>
          </a:p>
          <a:p>
            <a:pPr marL="0" indent="0">
              <a:spcBef>
                <a:spcPts val="1176"/>
              </a:spcBef>
              <a:buNone/>
            </a:pPr>
            <a:r>
              <a:rPr lang="en-US" dirty="0" smtClean="0"/>
              <a:t>We construct a pub-key enc. </a:t>
            </a:r>
            <a:r>
              <a:rPr lang="en-US" dirty="0"/>
              <a:t>s</a:t>
            </a:r>
            <a:r>
              <a:rPr lang="en-US" dirty="0" smtClean="0"/>
              <a:t>ystem (G, E, D):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	Key generation G:    same as G for TDF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92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 from TDFs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3835402"/>
            <a:ext cx="3886200" cy="2539999"/>
          </a:xfrm>
          <a:ln>
            <a:solidFill>
              <a:srgbClr val="008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E</a:t>
            </a:r>
            <a:r>
              <a:rPr lang="en-US" b="1" u="sng" dirty="0" smtClean="0"/>
              <a:t>(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pk</a:t>
            </a:r>
            <a:r>
              <a:rPr lang="en-US" sz="2400" b="1" u="sng" dirty="0" smtClean="0"/>
              <a:t>, m</a:t>
            </a:r>
            <a:r>
              <a:rPr lang="en-US" b="1" u="sng" dirty="0" smtClean="0"/>
              <a:t>)</a:t>
            </a:r>
            <a:r>
              <a:rPr lang="en-US" b="1" dirty="0" smtClean="0"/>
              <a:t> </a:t>
            </a:r>
            <a:r>
              <a:rPr lang="en-US" sz="2400" b="1" dirty="0" smtClean="0"/>
              <a:t>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 smtClean="0"/>
              <a:t>	x ⟵ X,    	y </a:t>
            </a:r>
            <a:r>
              <a:rPr lang="en-US" sz="2400" dirty="0"/>
              <a:t>⟵ </a:t>
            </a:r>
            <a:r>
              <a:rPr lang="en-US" sz="2400" dirty="0" smtClean="0"/>
              <a:t>F(</a:t>
            </a:r>
            <a:r>
              <a:rPr lang="en-US" sz="2400" dirty="0" err="1" smtClean="0"/>
              <a:t>pk</a:t>
            </a:r>
            <a:r>
              <a:rPr lang="en-US" sz="2400" dirty="0" smtClean="0"/>
              <a:t>, x)</a:t>
            </a:r>
          </a:p>
          <a:p>
            <a:pPr marL="0" indent="0" defTabSz="1033463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k ⟵ H(x),  	c </a:t>
            </a:r>
            <a:r>
              <a:rPr lang="en-US" sz="2400" dirty="0"/>
              <a:t>⟵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s</a:t>
            </a:r>
            <a:r>
              <a:rPr lang="en-US" sz="2400" dirty="0" smtClean="0"/>
              <a:t>(k, m)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output   (y, c)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3835402"/>
            <a:ext cx="3810000" cy="2539999"/>
          </a:xfrm>
          <a:ln>
            <a:solidFill>
              <a:srgbClr val="008000"/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455613" algn="l"/>
              </a:tabLst>
            </a:pPr>
            <a:r>
              <a:rPr lang="en-US" sz="2400" b="1" u="sng" dirty="0" smtClean="0"/>
              <a:t>D</a:t>
            </a:r>
            <a:r>
              <a:rPr lang="en-US" b="1" u="sng" dirty="0" smtClean="0"/>
              <a:t>(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sk</a:t>
            </a:r>
            <a:r>
              <a:rPr lang="en-US" sz="2400" b="1" u="sng" dirty="0" smtClean="0"/>
              <a:t>, (</a:t>
            </a:r>
            <a:r>
              <a:rPr lang="en-US" sz="2400" b="1" u="sng" dirty="0" err="1" smtClean="0"/>
              <a:t>y,c</a:t>
            </a:r>
            <a:r>
              <a:rPr lang="en-US" sz="2400" b="1" u="sng" dirty="0" smtClean="0"/>
              <a:t>) </a:t>
            </a:r>
            <a:r>
              <a:rPr lang="en-US" b="1" u="sng" dirty="0" smtClean="0"/>
              <a:t>)</a:t>
            </a:r>
            <a:r>
              <a:rPr lang="en-US" b="1" dirty="0" smtClean="0"/>
              <a:t> </a:t>
            </a:r>
            <a:r>
              <a:rPr lang="en-US" sz="2400" b="1" dirty="0" smtClean="0"/>
              <a:t>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x ⟵ </a:t>
            </a:r>
            <a:r>
              <a:rPr lang="en-US" sz="2400" dirty="0" smtClean="0"/>
              <a:t>F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(</a:t>
            </a:r>
            <a:r>
              <a:rPr lang="en-US" sz="2400" dirty="0" err="1" smtClean="0"/>
              <a:t>sk</a:t>
            </a:r>
            <a:r>
              <a:rPr lang="en-US" sz="2400" dirty="0" smtClean="0"/>
              <a:t>, y),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k ⟵ H(x),  	</a:t>
            </a:r>
            <a:r>
              <a:rPr lang="en-US" sz="2400" dirty="0" smtClean="0"/>
              <a:t>m </a:t>
            </a:r>
            <a:r>
              <a:rPr lang="en-US" sz="2400" dirty="0"/>
              <a:t>⟵ </a:t>
            </a:r>
            <a:r>
              <a:rPr lang="en-US" sz="2400" dirty="0" smtClean="0"/>
              <a:t>D</a:t>
            </a:r>
            <a:r>
              <a:rPr lang="en-US" sz="2400" baseline="-25000" dirty="0" smtClean="0"/>
              <a:t>s</a:t>
            </a:r>
            <a:r>
              <a:rPr lang="en-US" sz="2400" dirty="0"/>
              <a:t>(k, </a:t>
            </a:r>
            <a:r>
              <a:rPr lang="en-US" sz="2400" dirty="0" smtClean="0"/>
              <a:t>c)</a:t>
            </a:r>
            <a:endParaRPr lang="en-US" sz="2400" dirty="0"/>
          </a:p>
          <a:p>
            <a:pPr marL="0" indent="0">
              <a:buNone/>
              <a:tabLst>
                <a:tab pos="455613" algn="l"/>
              </a:tabLst>
            </a:pPr>
            <a:r>
              <a:rPr lang="en-US" sz="2400" dirty="0"/>
              <a:t>	output   </a:t>
            </a:r>
            <a:r>
              <a:rPr lang="en-US" sz="2400" dirty="0" smtClean="0"/>
              <a:t>m</a:t>
            </a:r>
            <a:endParaRPr lang="en-US" sz="2400" dirty="0"/>
          </a:p>
          <a:p>
            <a:pPr marL="0" indent="0">
              <a:buNone/>
              <a:tabLst>
                <a:tab pos="455613" algn="l"/>
              </a:tabLst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2844" y="1844695"/>
            <a:ext cx="791915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/>
              <a:t>(G, F, F</a:t>
            </a:r>
            <a:r>
              <a:rPr lang="en-US" sz="2400" baseline="30000" dirty="0"/>
              <a:t>-1</a:t>
            </a:r>
            <a:r>
              <a:rPr lang="en-US" sz="2400" dirty="0"/>
              <a:t>):    secure TDF   X ⟶ Y       </a:t>
            </a:r>
          </a:p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/>
              <a:t>(</a:t>
            </a:r>
            <a:r>
              <a:rPr lang="en-US" sz="2400" dirty="0" err="1"/>
              <a:t>E</a:t>
            </a:r>
            <a:r>
              <a:rPr lang="en-US" sz="2400" baseline="-25000" dirty="0" err="1"/>
              <a:t>s</a:t>
            </a:r>
            <a:r>
              <a:rPr lang="en-US" sz="2400" dirty="0"/>
              <a:t>, D</a:t>
            </a:r>
            <a:r>
              <a:rPr lang="en-US" sz="2400" baseline="-25000" dirty="0"/>
              <a:t>s</a:t>
            </a:r>
            <a:r>
              <a:rPr lang="en-US" sz="2400" dirty="0"/>
              <a:t>) :   symmetric auth. encryption defined over (K,M,C)</a:t>
            </a:r>
          </a:p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/>
              <a:t>H: X ⟶ K   a hash </a:t>
            </a: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58411" y="451371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9678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397000"/>
            <a:ext cx="82296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pictures: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spcBef>
                <a:spcPts val="1176"/>
              </a:spcBef>
              <a:buNone/>
              <a:tabLst>
                <a:tab pos="912813" algn="l"/>
              </a:tabLst>
            </a:pPr>
            <a:r>
              <a:rPr lang="en-US" b="1" u="sng" dirty="0" smtClean="0"/>
              <a:t>Security Theore</a:t>
            </a:r>
            <a:r>
              <a:rPr lang="en-US" b="1" u="sng" dirty="0"/>
              <a:t>m</a:t>
            </a:r>
            <a:r>
              <a:rPr lang="en-US" dirty="0" smtClean="0"/>
              <a:t>:    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dirty="0"/>
              <a:t>	</a:t>
            </a:r>
            <a:r>
              <a:rPr lang="en-US" dirty="0" smtClean="0"/>
              <a:t>If  </a:t>
            </a:r>
            <a:r>
              <a:rPr lang="en-US" b="1" dirty="0" smtClean="0"/>
              <a:t>(</a:t>
            </a:r>
            <a:r>
              <a:rPr lang="en-US" b="1" dirty="0"/>
              <a:t>G, F, F</a:t>
            </a:r>
            <a:r>
              <a:rPr lang="en-US" b="1" baseline="30000" dirty="0"/>
              <a:t>-1</a:t>
            </a:r>
            <a:r>
              <a:rPr lang="en-US" b="1" dirty="0" smtClean="0"/>
              <a:t>)  </a:t>
            </a:r>
            <a:r>
              <a:rPr lang="en-US" dirty="0" smtClean="0"/>
              <a:t>is a </a:t>
            </a:r>
            <a:r>
              <a:rPr lang="en-US" dirty="0"/>
              <a:t>secure </a:t>
            </a:r>
            <a:r>
              <a:rPr lang="en-US" dirty="0" smtClean="0"/>
              <a:t>TDF,     </a:t>
            </a:r>
            <a:r>
              <a:rPr lang="en-US" b="1" dirty="0" smtClean="0"/>
              <a:t>(</a:t>
            </a:r>
            <a:r>
              <a:rPr lang="en-US" b="1" dirty="0" err="1"/>
              <a:t>E</a:t>
            </a:r>
            <a:r>
              <a:rPr lang="en-US" b="1" baseline="-25000" dirty="0" err="1"/>
              <a:t>s</a:t>
            </a:r>
            <a:r>
              <a:rPr lang="en-US" b="1" dirty="0"/>
              <a:t>, D</a:t>
            </a:r>
            <a:r>
              <a:rPr lang="en-US" b="1" baseline="-25000" dirty="0"/>
              <a:t>s</a:t>
            </a:r>
            <a:r>
              <a:rPr lang="en-US" b="1" dirty="0"/>
              <a:t>) </a:t>
            </a:r>
            <a:r>
              <a:rPr lang="en-US" dirty="0" smtClean="0"/>
              <a:t>provides auth. enc.</a:t>
            </a:r>
            <a:br>
              <a:rPr lang="en-US" dirty="0" smtClean="0"/>
            </a:br>
            <a:r>
              <a:rPr lang="en-US" dirty="0" smtClean="0"/>
              <a:t>	and   </a:t>
            </a:r>
            <a:r>
              <a:rPr lang="en-US" b="1" dirty="0" smtClean="0"/>
              <a:t>H:</a:t>
            </a:r>
            <a:r>
              <a:rPr lang="en-US" dirty="0" smtClean="0"/>
              <a:t> X </a:t>
            </a:r>
            <a:r>
              <a:rPr lang="en-US" dirty="0"/>
              <a:t>⟶ </a:t>
            </a:r>
            <a:r>
              <a:rPr lang="en-US" dirty="0" smtClean="0"/>
              <a:t>K    is a   “random oracle” </a:t>
            </a:r>
            <a:br>
              <a:rPr lang="en-US" dirty="0" smtClean="0"/>
            </a:br>
            <a:r>
              <a:rPr lang="en-US" dirty="0" smtClean="0"/>
              <a:t>	then   </a:t>
            </a:r>
            <a:r>
              <a:rPr lang="en-US" b="1" dirty="0" smtClean="0"/>
              <a:t>(G,E,D)</a:t>
            </a:r>
            <a:r>
              <a:rPr lang="en-US" dirty="0" smtClean="0"/>
              <a:t>   is  </a:t>
            </a:r>
            <a:r>
              <a:rPr lang="en-US" dirty="0" err="1" smtClean="0"/>
              <a:t>CCA</a:t>
            </a:r>
            <a:r>
              <a:rPr lang="en-US" baseline="30000" dirty="0" err="1" smtClean="0"/>
              <a:t>ro</a:t>
            </a:r>
            <a:r>
              <a:rPr lang="en-US" dirty="0"/>
              <a:t> </a:t>
            </a:r>
            <a:r>
              <a:rPr lang="en-US" dirty="0" smtClean="0"/>
              <a:t> secure.</a:t>
            </a:r>
            <a:endParaRPr lang="en-US" dirty="0"/>
          </a:p>
        </p:txBody>
      </p:sp>
      <p:grpSp>
        <p:nvGrpSpPr>
          <p:cNvPr id="2" name="Group 9"/>
          <p:cNvGrpSpPr/>
          <p:nvPr/>
        </p:nvGrpSpPr>
        <p:grpSpPr>
          <a:xfrm>
            <a:off x="2438400" y="1586468"/>
            <a:ext cx="6248400" cy="1385332"/>
            <a:chOff x="2438400" y="1047750"/>
            <a:chExt cx="6248400" cy="1038999"/>
          </a:xfrm>
        </p:grpSpPr>
        <p:sp>
          <p:nvSpPr>
            <p:cNvPr id="4" name="Rectangle 3"/>
            <p:cNvSpPr/>
            <p:nvPr/>
          </p:nvSpPr>
          <p:spPr>
            <a:xfrm>
              <a:off x="2438400" y="1047750"/>
              <a:ext cx="1219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F(</a:t>
              </a:r>
              <a:r>
                <a:rPr lang="en-US" sz="2000" dirty="0" err="1" smtClean="0"/>
                <a:t>pk</a:t>
              </a:r>
              <a:r>
                <a:rPr lang="en-US" sz="2000" dirty="0" smtClean="0"/>
                <a:t>, x)</a:t>
              </a:r>
              <a:endParaRPr lang="en-US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657600" y="1047750"/>
              <a:ext cx="5029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3463">
                <a:tabLst>
                  <a:tab pos="455613" algn="l"/>
                  <a:tab pos="1947863" algn="l"/>
                </a:tabLst>
              </a:pPr>
              <a:r>
                <a:rPr lang="en-US" sz="2000" dirty="0" err="1"/>
                <a:t>E</a:t>
              </a:r>
              <a:r>
                <a:rPr lang="en-US" sz="2000" baseline="-25000" dirty="0" err="1"/>
                <a:t>s</a:t>
              </a:r>
              <a:r>
                <a:rPr lang="en-US" sz="2400" dirty="0" smtClean="0"/>
                <a:t>(</a:t>
              </a:r>
              <a:r>
                <a:rPr lang="en-US" sz="2000" dirty="0" smtClean="0"/>
                <a:t> H(x),  m </a:t>
              </a:r>
              <a:r>
                <a:rPr lang="en-US" sz="2400" dirty="0" smtClean="0"/>
                <a:t>)</a:t>
              </a:r>
              <a:endParaRPr lang="en-US" sz="2000" dirty="0"/>
            </a:p>
          </p:txBody>
        </p:sp>
        <p:sp>
          <p:nvSpPr>
            <p:cNvPr id="6" name="Right Brace 5"/>
            <p:cNvSpPr/>
            <p:nvPr/>
          </p:nvSpPr>
          <p:spPr>
            <a:xfrm rot="5400000">
              <a:off x="2933700" y="1162050"/>
              <a:ext cx="228600" cy="12192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0800" y="1809750"/>
              <a:ext cx="853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header</a:t>
              </a:r>
              <a:endParaRPr lang="en-US" dirty="0"/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6096000" y="-704850"/>
              <a:ext cx="228600" cy="4953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23568" y="1809750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body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405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Incorrect use of a Trapdoor Function (TDF)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Never</a:t>
            </a:r>
            <a:r>
              <a:rPr lang="en-US" dirty="0" smtClean="0"/>
              <a:t> encrypt by applying F directly to plaintext: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Problems:</a:t>
            </a:r>
          </a:p>
          <a:p>
            <a:r>
              <a:rPr lang="en-US" dirty="0" smtClean="0"/>
              <a:t>Deterministic:    cannot be semantically secure !!</a:t>
            </a:r>
          </a:p>
          <a:p>
            <a:r>
              <a:rPr lang="en-US" dirty="0" smtClean="0"/>
              <a:t>Many attacks exist   (next segment)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90600" y="2209801"/>
            <a:ext cx="3581400" cy="14223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u="sng" dirty="0" smtClean="0"/>
              <a:t>E( </a:t>
            </a:r>
            <a:r>
              <a:rPr lang="en-US" b="1" u="sng" dirty="0" err="1" smtClean="0"/>
              <a:t>pk</a:t>
            </a:r>
            <a:r>
              <a:rPr lang="en-US" b="1" u="sng" dirty="0" smtClean="0"/>
              <a:t>, m)</a:t>
            </a:r>
            <a:r>
              <a:rPr lang="en-US" b="1" dirty="0" smtClean="0"/>
              <a:t> 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output    c </a:t>
            </a:r>
            <a:r>
              <a:rPr lang="en-US" dirty="0"/>
              <a:t>⟵ </a:t>
            </a:r>
            <a:r>
              <a:rPr lang="en-US" dirty="0" smtClean="0"/>
              <a:t>F(</a:t>
            </a:r>
            <a:r>
              <a:rPr lang="en-US" dirty="0" err="1" smtClean="0"/>
              <a:t>pk</a:t>
            </a:r>
            <a:r>
              <a:rPr lang="en-US" dirty="0" smtClean="0"/>
              <a:t>, m)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876800" y="2209801"/>
            <a:ext cx="3429000" cy="14223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r>
              <a:rPr lang="en-US" b="1" u="sng" dirty="0" smtClean="0"/>
              <a:t>D( </a:t>
            </a:r>
            <a:r>
              <a:rPr lang="en-US" b="1" u="sng" dirty="0" err="1" smtClean="0"/>
              <a:t>sk</a:t>
            </a:r>
            <a:r>
              <a:rPr lang="en-US" b="1" u="sng" dirty="0" smtClean="0"/>
              <a:t>,  c )</a:t>
            </a:r>
            <a:r>
              <a:rPr lang="en-US" b="1" dirty="0" smtClean="0"/>
              <a:t> :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output   F</a:t>
            </a:r>
            <a:r>
              <a:rPr lang="en-US" baseline="30000" dirty="0" smtClean="0"/>
              <a:t>-1</a:t>
            </a:r>
            <a:r>
              <a:rPr lang="en-US" dirty="0" smtClean="0"/>
              <a:t>(</a:t>
            </a:r>
            <a:r>
              <a:rPr lang="en-US" dirty="0" err="1"/>
              <a:t>s</a:t>
            </a:r>
            <a:r>
              <a:rPr lang="en-US" dirty="0" err="1" smtClean="0"/>
              <a:t>k</a:t>
            </a:r>
            <a:r>
              <a:rPr lang="en-US" dirty="0" smtClean="0"/>
              <a:t>, c)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430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Copyright Notice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1DE4-641F-4848-AEFB-56811B1E1F79}" type="datetime1">
              <a:rPr lang="en-US" smtClean="0"/>
              <a:pPr/>
              <a:t>11/27/2012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93064" y="3200400"/>
            <a:ext cx="8022336" cy="3200400"/>
          </a:xfrm>
          <a:prstGeom prst="rect">
            <a:avLst/>
          </a:prstGeom>
        </p:spPr>
        <p:txBody>
          <a:bodyPr vert="horz" lIns="146304" tIns="0" rIns="45720" bIns="0" rtlCol="0" anchor="t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The material in this presentation has been taken from text books, reference books, research literature and various sources on Internet; and compiled/edited for class room teaching at MCS-NUST without any infringement into the copyrights of the author(s). The original authors retain their respective copyrights as per their stated claims.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Commercial use of the material contained herein in full or in part through copying, publication and reproducing in any form is strictly prohibited.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Public 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397000"/>
            <a:ext cx="85344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 smtClean="0"/>
              <a:t>Def</a:t>
            </a:r>
            <a:r>
              <a:rPr lang="en-US" dirty="0" smtClean="0"/>
              <a:t>:   a public-key encryption system is a triple of </a:t>
            </a:r>
            <a:r>
              <a:rPr lang="en-US" dirty="0" err="1" smtClean="0"/>
              <a:t>algs</a:t>
            </a:r>
            <a:r>
              <a:rPr lang="en-US" dirty="0" smtClean="0"/>
              <a:t>.   (G, E, D)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G():   randomized alg. outputs a key pair    (</a:t>
            </a:r>
            <a:r>
              <a:rPr lang="en-US" dirty="0" err="1" smtClean="0"/>
              <a:t>pk</a:t>
            </a:r>
            <a:r>
              <a:rPr lang="en-US" dirty="0" smtClean="0"/>
              <a:t>,  </a:t>
            </a:r>
            <a:r>
              <a:rPr lang="en-US" dirty="0" err="1" smtClean="0"/>
              <a:t>sk</a:t>
            </a:r>
            <a:r>
              <a:rPr lang="en-US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en-US" dirty="0"/>
              <a:t>E</a:t>
            </a:r>
            <a:r>
              <a:rPr lang="en-US" dirty="0" smtClean="0"/>
              <a:t>(</a:t>
            </a:r>
            <a:r>
              <a:rPr lang="en-US" dirty="0" err="1" smtClean="0"/>
              <a:t>pk</a:t>
            </a:r>
            <a:r>
              <a:rPr lang="en-US" dirty="0" smtClean="0"/>
              <a:t>, m):  randomized alg. that takes  </a:t>
            </a:r>
            <a:r>
              <a:rPr lang="en-US" dirty="0" err="1" smtClean="0"/>
              <a:t>m∈M</a:t>
            </a:r>
            <a:r>
              <a:rPr lang="en-US" dirty="0" smtClean="0"/>
              <a:t> and outputs </a:t>
            </a:r>
            <a:r>
              <a:rPr lang="en-US" dirty="0"/>
              <a:t>c </a:t>
            </a:r>
            <a:r>
              <a:rPr lang="en-US" dirty="0" smtClean="0"/>
              <a:t>∈C</a:t>
            </a:r>
          </a:p>
          <a:p>
            <a:pPr>
              <a:spcBef>
                <a:spcPts val="1800"/>
              </a:spcBef>
            </a:pPr>
            <a:r>
              <a:rPr lang="en-US" dirty="0"/>
              <a:t>D</a:t>
            </a:r>
            <a:r>
              <a:rPr lang="en-US" dirty="0" smtClean="0"/>
              <a:t>(</a:t>
            </a:r>
            <a:r>
              <a:rPr lang="en-US" dirty="0" err="1" smtClean="0"/>
              <a:t>sk,c</a:t>
            </a:r>
            <a:r>
              <a:rPr lang="en-US" dirty="0" smtClean="0"/>
              <a:t>)</a:t>
            </a:r>
            <a:r>
              <a:rPr lang="en-US" dirty="0"/>
              <a:t>: </a:t>
            </a:r>
            <a:r>
              <a:rPr lang="en-US" dirty="0" smtClean="0"/>
              <a:t>  det.  </a:t>
            </a:r>
            <a:r>
              <a:rPr lang="en-US" dirty="0"/>
              <a:t>alg. that takes  </a:t>
            </a:r>
            <a:r>
              <a:rPr lang="en-US" dirty="0" err="1" smtClean="0"/>
              <a:t>c∈C</a:t>
            </a:r>
            <a:r>
              <a:rPr lang="en-US" dirty="0" smtClean="0"/>
              <a:t> </a:t>
            </a:r>
            <a:r>
              <a:rPr lang="en-US" dirty="0"/>
              <a:t>and outputs </a:t>
            </a:r>
            <a:r>
              <a:rPr lang="en-US" dirty="0" err="1"/>
              <a:t>m</a:t>
            </a:r>
            <a:r>
              <a:rPr lang="en-US" dirty="0" err="1" smtClean="0"/>
              <a:t>∈M</a:t>
            </a:r>
            <a:r>
              <a:rPr lang="en-US" dirty="0" smtClean="0"/>
              <a:t> or </a:t>
            </a:r>
            <a:r>
              <a:rPr lang="en-US" dirty="0" smtClean="0"/>
              <a:t>⊥</a:t>
            </a:r>
          </a:p>
          <a:p>
            <a:pPr>
              <a:spcBef>
                <a:spcPts val="1800"/>
              </a:spcBef>
              <a:buNone/>
            </a:pPr>
            <a:r>
              <a:rPr lang="en-US" dirty="0" smtClean="0"/>
              <a:t>Consistency</a:t>
            </a:r>
            <a:r>
              <a:rPr lang="en-US" dirty="0" smtClean="0"/>
              <a:t>:    ∀</a:t>
            </a:r>
            <a:r>
              <a:rPr lang="en-US" dirty="0"/>
              <a:t>(</a:t>
            </a:r>
            <a:r>
              <a:rPr lang="en-US" dirty="0" err="1"/>
              <a:t>pk</a:t>
            </a:r>
            <a:r>
              <a:rPr lang="en-US" dirty="0"/>
              <a:t>,  </a:t>
            </a:r>
            <a:r>
              <a:rPr lang="en-US" dirty="0" err="1"/>
              <a:t>sk</a:t>
            </a:r>
            <a:r>
              <a:rPr lang="en-US" dirty="0" smtClean="0"/>
              <a:t>) output by G :   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	∀</a:t>
            </a:r>
            <a:r>
              <a:rPr lang="en-US" dirty="0" err="1"/>
              <a:t>m</a:t>
            </a:r>
            <a:r>
              <a:rPr lang="en-US" dirty="0" err="1" smtClean="0"/>
              <a:t>∈</a:t>
            </a:r>
            <a:r>
              <a:rPr lang="en-US" dirty="0" err="1"/>
              <a:t>M</a:t>
            </a:r>
            <a:r>
              <a:rPr lang="en-US" dirty="0" smtClean="0"/>
              <a:t>:     D(</a:t>
            </a:r>
            <a:r>
              <a:rPr lang="en-US" dirty="0" err="1" smtClean="0"/>
              <a:t>sk</a:t>
            </a:r>
            <a:r>
              <a:rPr lang="en-US" dirty="0" smtClean="0"/>
              <a:t>,  </a:t>
            </a:r>
            <a:r>
              <a:rPr lang="en-US" dirty="0"/>
              <a:t>E</a:t>
            </a:r>
            <a:r>
              <a:rPr lang="en-US" dirty="0" smtClean="0"/>
              <a:t>(</a:t>
            </a:r>
            <a:r>
              <a:rPr lang="en-US" dirty="0" err="1" smtClean="0"/>
              <a:t>pk</a:t>
            </a:r>
            <a:r>
              <a:rPr lang="en-US" dirty="0" smtClean="0"/>
              <a:t>, m) ) = 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16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smtClean="0"/>
              <a:t>Def</a:t>
            </a:r>
            <a:r>
              <a:rPr lang="en-US" smtClean="0"/>
              <a:t>:   a trapdoor func.  X⟶Y  is a triple of efficient algs.   (G, F, F</a:t>
            </a:r>
            <a:r>
              <a:rPr lang="en-US" baseline="30000" smtClean="0"/>
              <a:t>-1</a:t>
            </a:r>
            <a:r>
              <a:rPr lang="en-US" smtClean="0"/>
              <a:t>)</a:t>
            </a:r>
          </a:p>
          <a:p>
            <a:pPr>
              <a:spcBef>
                <a:spcPts val="1800"/>
              </a:spcBef>
            </a:pPr>
            <a:r>
              <a:rPr lang="en-US" smtClean="0"/>
              <a:t>G():   randomized alg. outputs a key pair    (pk,  sk)</a:t>
            </a:r>
          </a:p>
          <a:p>
            <a:pPr>
              <a:spcBef>
                <a:spcPts val="1800"/>
              </a:spcBef>
            </a:pPr>
            <a:r>
              <a:rPr lang="en-US" smtClean="0"/>
              <a:t>F(pk,⋅):   det. alg. that defines a function    X ⟶ Y</a:t>
            </a:r>
          </a:p>
          <a:p>
            <a:pPr>
              <a:spcBef>
                <a:spcPts val="1800"/>
              </a:spcBef>
            </a:pPr>
            <a:r>
              <a:rPr lang="en-US" smtClean="0"/>
              <a:t>F</a:t>
            </a:r>
            <a:r>
              <a:rPr lang="en-US" baseline="30000" smtClean="0"/>
              <a:t>-1</a:t>
            </a:r>
            <a:r>
              <a:rPr lang="en-US" smtClean="0"/>
              <a:t>(sk,⋅):    defines a function    Y ⟶  X    that inverts   F(pk,⋅)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More precisely:    ∀(pk,  sk) output by G    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smtClean="0"/>
              <a:t>				∀x∈X:     F</a:t>
            </a:r>
            <a:r>
              <a:rPr lang="en-US" baseline="30000" smtClean="0"/>
              <a:t>-1</a:t>
            </a:r>
            <a:r>
              <a:rPr lang="en-US" smtClean="0"/>
              <a:t>(sk,  F(pk, x) ) = x</a:t>
            </a:r>
          </a:p>
          <a:p>
            <a:pPr marL="0" indent="0">
              <a:buNone/>
            </a:pPr>
            <a:endParaRPr lang="en-US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Trapdoor functions (TDF)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209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Trapdoor Functions (TDFs)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(G, F, F</a:t>
            </a:r>
            <a:r>
              <a:rPr lang="en-US" baseline="30000" dirty="0"/>
              <a:t>-1</a:t>
            </a:r>
            <a:r>
              <a:rPr lang="en-US" dirty="0" smtClean="0"/>
              <a:t>) is secure if   F(</a:t>
            </a:r>
            <a:r>
              <a:rPr lang="en-US" dirty="0" err="1" smtClean="0"/>
              <a:t>pk</a:t>
            </a:r>
            <a:r>
              <a:rPr lang="en-US" dirty="0" smtClean="0"/>
              <a:t>,</a:t>
            </a:r>
            <a:r>
              <a:rPr lang="en-US" dirty="0"/>
              <a:t> ⋅</a:t>
            </a:r>
            <a:r>
              <a:rPr lang="en-US" dirty="0" smtClean="0"/>
              <a:t>)   is a “one-way” function: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can be evaluated, but cannot be inverted without  </a:t>
            </a:r>
            <a:r>
              <a:rPr lang="en-US" dirty="0" err="1" smtClean="0"/>
              <a:t>sk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5080755"/>
            <a:ext cx="6529864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/>
              <a:t>Def</a:t>
            </a:r>
            <a:r>
              <a:rPr lang="en-US" sz="2400" dirty="0"/>
              <a:t>:   </a:t>
            </a:r>
            <a:r>
              <a:rPr lang="en-US" sz="2400" dirty="0">
                <a:latin typeface="Castellar" pitchFamily="18" charset="0"/>
              </a:rPr>
              <a:t>(</a:t>
            </a:r>
            <a:r>
              <a:rPr lang="en-US" sz="2400" dirty="0"/>
              <a:t>G, F, F</a:t>
            </a:r>
            <a:r>
              <a:rPr lang="en-US" sz="2400" baseline="30000" dirty="0"/>
              <a:t>-1</a:t>
            </a:r>
            <a:r>
              <a:rPr lang="en-US" sz="2400" dirty="0"/>
              <a:t>)  is a secure </a:t>
            </a:r>
            <a:r>
              <a:rPr lang="en-US" sz="2400" dirty="0" smtClean="0"/>
              <a:t>TDF if </a:t>
            </a:r>
            <a:r>
              <a:rPr lang="en-US" sz="2400" dirty="0"/>
              <a:t>for all efficient  A</a:t>
            </a:r>
            <a:r>
              <a:rPr lang="en-US" sz="2400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	</a:t>
            </a:r>
            <a:r>
              <a:rPr lang="en-US" sz="2400" dirty="0" err="1" smtClean="0"/>
              <a:t>Adv</a:t>
            </a:r>
            <a:r>
              <a:rPr lang="en-US" sz="2400" baseline="-25000" dirty="0" err="1" smtClean="0"/>
              <a:t>OW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[A,F]  =  </a:t>
            </a:r>
            <a:r>
              <a:rPr lang="en-US" sz="2400" b="1" dirty="0" err="1" smtClean="0">
                <a:solidFill>
                  <a:srgbClr val="FF0000"/>
                </a:solidFill>
              </a:rPr>
              <a:t>Pr</a:t>
            </a:r>
            <a:r>
              <a:rPr lang="en-US" sz="2800" b="1" dirty="0" smtClean="0">
                <a:solidFill>
                  <a:srgbClr val="FF0000"/>
                </a:solidFill>
              </a:rPr>
              <a:t>[ </a:t>
            </a:r>
            <a:r>
              <a:rPr lang="en-US" sz="2400" b="1" dirty="0" smtClean="0">
                <a:solidFill>
                  <a:srgbClr val="FF0000"/>
                </a:solidFill>
              </a:rPr>
              <a:t>x = x’ </a:t>
            </a:r>
            <a:r>
              <a:rPr lang="en-US" sz="2800" b="1" dirty="0" smtClean="0">
                <a:solidFill>
                  <a:srgbClr val="FF0000"/>
                </a:solidFill>
              </a:rPr>
              <a:t>]   </a:t>
            </a:r>
            <a:r>
              <a:rPr lang="en-US" sz="2400" dirty="0" smtClean="0"/>
              <a:t>&lt;  negligible</a:t>
            </a:r>
            <a:endParaRPr lang="en-US" sz="2400" baseline="-25000" dirty="0"/>
          </a:p>
        </p:txBody>
      </p:sp>
      <p:grpSp>
        <p:nvGrpSpPr>
          <p:cNvPr id="4" name="Group 40"/>
          <p:cNvGrpSpPr/>
          <p:nvPr/>
        </p:nvGrpSpPr>
        <p:grpSpPr>
          <a:xfrm>
            <a:off x="1219200" y="2819400"/>
            <a:ext cx="6680940" cy="1828800"/>
            <a:chOff x="1219200" y="1962150"/>
            <a:chExt cx="6680940" cy="1371600"/>
          </a:xfrm>
        </p:grpSpPr>
        <p:grpSp>
          <p:nvGrpSpPr>
            <p:cNvPr id="5" name="Group 37"/>
            <p:cNvGrpSpPr/>
            <p:nvPr/>
          </p:nvGrpSpPr>
          <p:grpSpPr>
            <a:xfrm>
              <a:off x="1219200" y="1962150"/>
              <a:ext cx="6680940" cy="1371600"/>
              <a:chOff x="1853460" y="1276350"/>
              <a:chExt cx="6680940" cy="1371600"/>
            </a:xfrm>
          </p:grpSpPr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6477000" y="1276350"/>
                <a:ext cx="1295400" cy="13716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</a:t>
                </a:r>
                <a:r>
                  <a:rPr lang="en-US" dirty="0" smtClean="0"/>
                  <a:t>. A</a:t>
                </a:r>
                <a:endParaRPr lang="en-US" dirty="0"/>
              </a:p>
            </p:txBody>
          </p:sp>
          <p:grpSp>
            <p:nvGrpSpPr>
              <p:cNvPr id="6" name="Group 7"/>
              <p:cNvGrpSpPr/>
              <p:nvPr/>
            </p:nvGrpSpPr>
            <p:grpSpPr>
              <a:xfrm>
                <a:off x="1853460" y="1276350"/>
                <a:ext cx="1371899" cy="1371600"/>
                <a:chOff x="1295400" y="1504950"/>
                <a:chExt cx="1371899" cy="3276600"/>
              </a:xfrm>
            </p:grpSpPr>
            <p:sp>
              <p:nvSpPr>
                <p:cNvPr id="9" name="Rectangle 4"/>
                <p:cNvSpPr>
                  <a:spLocks noChangeArrowheads="1"/>
                </p:cNvSpPr>
                <p:nvPr/>
              </p:nvSpPr>
              <p:spPr bwMode="auto">
                <a:xfrm>
                  <a:off x="1295400" y="1504950"/>
                  <a:ext cx="1295400" cy="3276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 algn="ctr"/>
                  <a:r>
                    <a:rPr lang="en-US"/>
                    <a:t>Chal.</a:t>
                  </a:r>
                </a:p>
              </p:txBody>
            </p:sp>
            <p:sp>
              <p:nvSpPr>
                <p:cNvPr id="1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325265" y="2495315"/>
                  <a:ext cx="1342034" cy="15715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sym typeface="Symbol" pitchFamily="18" charset="2"/>
                    </a:rPr>
                    <a:t>(</a:t>
                  </a:r>
                  <a:r>
                    <a:rPr lang="en-US" dirty="0" err="1" smtClean="0">
                      <a:sym typeface="Symbol" pitchFamily="18" charset="2"/>
                    </a:rPr>
                    <a:t>pk,sk</a:t>
                  </a:r>
                  <a:r>
                    <a:rPr lang="en-US" dirty="0" smtClean="0">
                      <a:sym typeface="Symbol" pitchFamily="18" charset="2"/>
                    </a:rPr>
                    <a:t>)G()</a:t>
                  </a:r>
                </a:p>
                <a:p>
                  <a:pPr algn="ctr">
                    <a:spcBef>
                      <a:spcPts val="1800"/>
                    </a:spcBef>
                  </a:pPr>
                  <a:r>
                    <a:rPr lang="en-US" b="1" dirty="0">
                      <a:cs typeface="Arial" charset="0"/>
                      <a:sym typeface="Symbol" pitchFamily="18" charset="2"/>
                    </a:rPr>
                    <a:t>x</a:t>
                  </a:r>
                  <a:r>
                    <a:rPr lang="en-US" b="1" dirty="0" smtClean="0">
                      <a:cs typeface="Arial" charset="0"/>
                      <a:sym typeface="Symbol" pitchFamily="18" charset="2"/>
                    </a:rPr>
                    <a:t> ⟵ X</a:t>
                  </a:r>
                  <a:endParaRPr lang="en-US" b="1" dirty="0">
                    <a:cs typeface="Arial" charset="0"/>
                    <a:sym typeface="Symbol" pitchFamily="18" charset="2"/>
                  </a:endParaRPr>
                </a:p>
              </p:txBody>
            </p:sp>
          </p:grpSp>
          <p:grpSp>
            <p:nvGrpSpPr>
              <p:cNvPr id="8" name="Group 10"/>
              <p:cNvGrpSpPr/>
              <p:nvPr/>
            </p:nvGrpSpPr>
            <p:grpSpPr>
              <a:xfrm>
                <a:off x="7772400" y="2114550"/>
                <a:ext cx="762000" cy="457200"/>
                <a:chOff x="7848600" y="2647950"/>
                <a:chExt cx="762000" cy="457200"/>
              </a:xfrm>
            </p:grpSpPr>
            <p:sp>
              <p:nvSpPr>
                <p:cNvPr id="1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7848600" y="3105150"/>
                  <a:ext cx="762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87240" y="2647950"/>
                  <a:ext cx="391454" cy="346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x</a:t>
                  </a:r>
                  <a:r>
                    <a:rPr lang="en-US" sz="2400" dirty="0" smtClean="0"/>
                    <a:t>’</a:t>
                  </a:r>
                  <a:endParaRPr lang="en-US" sz="2000" dirty="0"/>
                </a:p>
              </p:txBody>
            </p:sp>
          </p:grpSp>
          <p:grpSp>
            <p:nvGrpSpPr>
              <p:cNvPr id="11" name="Group 11"/>
              <p:cNvGrpSpPr>
                <a:grpSpLocks/>
              </p:cNvGrpSpPr>
              <p:nvPr/>
            </p:nvGrpSpPr>
            <p:grpSpPr bwMode="auto">
              <a:xfrm>
                <a:off x="3162300" y="2095500"/>
                <a:ext cx="3276600" cy="400050"/>
                <a:chOff x="2088" y="1938"/>
                <a:chExt cx="2064" cy="336"/>
              </a:xfrm>
            </p:grpSpPr>
            <p:sp>
              <p:nvSpPr>
                <p:cNvPr id="27" name="Line 12"/>
                <p:cNvSpPr>
                  <a:spLocks noChangeShapeType="1"/>
                </p:cNvSpPr>
                <p:nvPr/>
              </p:nvSpPr>
              <p:spPr bwMode="auto">
                <a:xfrm>
                  <a:off x="2088" y="2274"/>
                  <a:ext cx="20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84" y="1938"/>
                  <a:ext cx="1225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 err="1"/>
                    <a:t>p</a:t>
                  </a:r>
                  <a:r>
                    <a:rPr lang="en-US" sz="2000" dirty="0" err="1" smtClean="0"/>
                    <a:t>k</a:t>
                  </a:r>
                  <a:r>
                    <a:rPr lang="en-US" sz="2000" dirty="0" smtClean="0"/>
                    <a:t>,   y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000" dirty="0" smtClean="0">
                      <a:sym typeface="Symbol" pitchFamily="18" charset="2"/>
                    </a:rPr>
                    <a:t>F</a:t>
                  </a:r>
                  <a:r>
                    <a:rPr lang="en-US" sz="2000" dirty="0" smtClean="0"/>
                    <a:t>(</a:t>
                  </a:r>
                  <a:r>
                    <a:rPr lang="en-US" sz="2000" dirty="0" err="1" smtClean="0"/>
                    <a:t>pk</a:t>
                  </a:r>
                  <a:r>
                    <a:rPr lang="en-US" sz="2000" dirty="0"/>
                    <a:t>,</a:t>
                  </a:r>
                  <a:r>
                    <a:rPr lang="en-US" sz="2000" b="1" dirty="0"/>
                    <a:t> x</a:t>
                  </a:r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p:grpSp>
        </p:grpSp>
        <p:sp>
          <p:nvSpPr>
            <p:cNvPr id="40" name="TextBox 39"/>
            <p:cNvSpPr txBox="1"/>
            <p:nvPr/>
          </p:nvSpPr>
          <p:spPr>
            <a:xfrm>
              <a:off x="1779480" y="2837343"/>
              <a:ext cx="276038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45224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of PKE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688" y="1528340"/>
            <a:ext cx="5929312" cy="494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 of Public Key Encryption (PKE)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85913"/>
            <a:ext cx="8395535" cy="481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39987</TotalTime>
  <Words>1336</Words>
  <Application>Microsoft Office PowerPoint</Application>
  <PresentationFormat>On-screen Show (4:3)</PresentationFormat>
  <Paragraphs>274</Paragraphs>
  <Slides>47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Module</vt:lpstr>
      <vt:lpstr>                  Applied Cryptography</vt:lpstr>
      <vt:lpstr>Public Key Cryptography &amp; RSA </vt:lpstr>
      <vt:lpstr>Public key encryption</vt:lpstr>
      <vt:lpstr>Applications</vt:lpstr>
      <vt:lpstr>Public key encryption</vt:lpstr>
      <vt:lpstr>Trapdoor functions (TDF)</vt:lpstr>
      <vt:lpstr>Secure Trapdoor Functions (TDFs)</vt:lpstr>
      <vt:lpstr>Requirements of PKE System</vt:lpstr>
      <vt:lpstr>Birth of Public Key Encryption (PKE)</vt:lpstr>
      <vt:lpstr>Principles of PKE</vt:lpstr>
      <vt:lpstr>Secrecy with PKE</vt:lpstr>
      <vt:lpstr>Encryption with Public Key</vt:lpstr>
      <vt:lpstr>Authentication with PKE</vt:lpstr>
      <vt:lpstr>Encryption with Private Key</vt:lpstr>
      <vt:lpstr>Authenticated Encryption with PKE</vt:lpstr>
      <vt:lpstr>Conventional vs PKE</vt:lpstr>
      <vt:lpstr>RSA</vt:lpstr>
      <vt:lpstr>RSA Algorithm</vt:lpstr>
      <vt:lpstr>RSA Algorithm</vt:lpstr>
      <vt:lpstr>RSA Math</vt:lpstr>
      <vt:lpstr>RSA Math</vt:lpstr>
      <vt:lpstr>RSA Function</vt:lpstr>
      <vt:lpstr>The RSA assumption</vt:lpstr>
      <vt:lpstr>Example</vt:lpstr>
      <vt:lpstr>RSA Algorithm</vt:lpstr>
      <vt:lpstr>RSA Algorithm</vt:lpstr>
      <vt:lpstr>RSA Algorithm</vt:lpstr>
      <vt:lpstr>RSA Generators</vt:lpstr>
      <vt:lpstr>Example</vt:lpstr>
      <vt:lpstr>Example</vt:lpstr>
      <vt:lpstr>Multiple Block Encryption</vt:lpstr>
      <vt:lpstr>Example – Multiple Blocks</vt:lpstr>
      <vt:lpstr>Computational Efficiency of RSA</vt:lpstr>
      <vt:lpstr>One-Wayness of RSA</vt:lpstr>
      <vt:lpstr>Inverting RSA</vt:lpstr>
      <vt:lpstr>Factoring Problem</vt:lpstr>
      <vt:lpstr>Factoring Problem</vt:lpstr>
      <vt:lpstr>Factoring Problem</vt:lpstr>
      <vt:lpstr>Factorization</vt:lpstr>
      <vt:lpstr>Progress in Factorization</vt:lpstr>
      <vt:lpstr>Progress in Factorization</vt:lpstr>
      <vt:lpstr>How big is Big enough!</vt:lpstr>
      <vt:lpstr>Public-key encryption from TDFs </vt:lpstr>
      <vt:lpstr>Public-key encryption from TDFs </vt:lpstr>
      <vt:lpstr>Slide 45</vt:lpstr>
      <vt:lpstr>Incorrect use of a Trapdoor Function (TDF)</vt:lpstr>
      <vt:lpstr>Copyright Notice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dean</dc:creator>
  <cp:lastModifiedBy>user</cp:lastModifiedBy>
  <cp:revision>652</cp:revision>
  <dcterms:created xsi:type="dcterms:W3CDTF">2012-02-03T18:01:12Z</dcterms:created>
  <dcterms:modified xsi:type="dcterms:W3CDTF">2012-11-28T13:00:36Z</dcterms:modified>
</cp:coreProperties>
</file>