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handoutMasterIdLst>
    <p:handoutMasterId r:id="rId54"/>
  </p:handoutMasterIdLst>
  <p:sldIdLst>
    <p:sldId id="256" r:id="rId2"/>
    <p:sldId id="1065" r:id="rId3"/>
    <p:sldId id="1260" r:id="rId4"/>
    <p:sldId id="1284" r:id="rId5"/>
    <p:sldId id="1285" r:id="rId6"/>
    <p:sldId id="1283" r:id="rId7"/>
    <p:sldId id="1287" r:id="rId8"/>
    <p:sldId id="1300" r:id="rId9"/>
    <p:sldId id="1299" r:id="rId10"/>
    <p:sldId id="1318" r:id="rId11"/>
    <p:sldId id="1297" r:id="rId12"/>
    <p:sldId id="1298" r:id="rId13"/>
    <p:sldId id="1240" r:id="rId14"/>
    <p:sldId id="1249" r:id="rId15"/>
    <p:sldId id="1307" r:id="rId16"/>
    <p:sldId id="1250" r:id="rId17"/>
    <p:sldId id="1251" r:id="rId18"/>
    <p:sldId id="1252" r:id="rId19"/>
    <p:sldId id="1242" r:id="rId20"/>
    <p:sldId id="1254" r:id="rId21"/>
    <p:sldId id="1255" r:id="rId22"/>
    <p:sldId id="1295" r:id="rId23"/>
    <p:sldId id="1296" r:id="rId24"/>
    <p:sldId id="1290" r:id="rId25"/>
    <p:sldId id="1312" r:id="rId26"/>
    <p:sldId id="1313" r:id="rId27"/>
    <p:sldId id="1314" r:id="rId28"/>
    <p:sldId id="1315" r:id="rId29"/>
    <p:sldId id="1305" r:id="rId30"/>
    <p:sldId id="1328" r:id="rId31"/>
    <p:sldId id="1289" r:id="rId32"/>
    <p:sldId id="1288" r:id="rId33"/>
    <p:sldId id="1268" r:id="rId34"/>
    <p:sldId id="1306" r:id="rId35"/>
    <p:sldId id="1265" r:id="rId36"/>
    <p:sldId id="1266" r:id="rId37"/>
    <p:sldId id="1267" r:id="rId38"/>
    <p:sldId id="1291" r:id="rId39"/>
    <p:sldId id="1292" r:id="rId40"/>
    <p:sldId id="1293" r:id="rId41"/>
    <p:sldId id="1323" r:id="rId42"/>
    <p:sldId id="1319" r:id="rId43"/>
    <p:sldId id="1320" r:id="rId44"/>
    <p:sldId id="1321" r:id="rId45"/>
    <p:sldId id="1324" r:id="rId46"/>
    <p:sldId id="1322" r:id="rId47"/>
    <p:sldId id="1325" r:id="rId48"/>
    <p:sldId id="1294" r:id="rId49"/>
    <p:sldId id="1327" r:id="rId50"/>
    <p:sldId id="1326" r:id="rId51"/>
    <p:sldId id="788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5699" autoAdjust="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1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42F9E-8B81-46EB-80AA-AEDA17738726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Lectures by Ashraf Masood - - Applied Cryptography – MSIS 10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94FE0-9BAF-4A33-9827-0A81DBAEF7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FAD64-3748-4671-910B-0C843B8D1AD2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Lectures by Ashraf Masood - - Applied Cryptography – MSIS 10 (MCS-NUST)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C305E-0008-4C04-8AF1-0F6060772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  asymmetric keys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random</a:t>
            </a:r>
            <a:r>
              <a:rPr lang="en-US" baseline="0" dirty="0" smtClean="0"/>
              <a:t> element in Z_N is *very* likely to be in Z_N^*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60684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AE-secure:</a:t>
            </a:r>
            <a:r>
              <a:rPr lang="en-US" baseline="0" dirty="0" smtClean="0"/>
              <a:t>  the scheme provides Authenticated Encryption.</a:t>
            </a:r>
          </a:p>
          <a:p>
            <a:r>
              <a:rPr lang="en-US" baseline="0" dirty="0" smtClean="0"/>
              <a:t>Resulting system is chosen </a:t>
            </a:r>
            <a:r>
              <a:rPr lang="en-US" baseline="0" dirty="0" err="1" smtClean="0"/>
              <a:t>ciphertext</a:t>
            </a:r>
            <a:r>
              <a:rPr lang="en-US" baseline="0" dirty="0" smtClean="0"/>
              <a:t> secure (in the random oracle model).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39F14-97F0-4A6F-8D15-923CFCB70D1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explain what is a random oracle.   NEVER encrypt m directly</a:t>
            </a:r>
            <a:r>
              <a:rPr lang="en-US" baseline="0" dirty="0" smtClean="0"/>
              <a:t> with RSA.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5095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“Alice”,   A = </a:t>
            </a:r>
            <a:r>
              <a:rPr lang="en-US" dirty="0" err="1" smtClean="0"/>
              <a:t>ga</a:t>
            </a:r>
            <a:r>
              <a:rPr lang="en-US" dirty="0" smtClean="0"/>
              <a:t>  (mod</a:t>
            </a:r>
            <a:r>
              <a:rPr lang="en-US" baseline="0" dirty="0" smtClean="0"/>
              <a:t> p)    ;     “Bob”,  B = </a:t>
            </a:r>
            <a:r>
              <a:rPr lang="en-US" baseline="0" dirty="0" err="1" smtClean="0"/>
              <a:t>gb</a:t>
            </a:r>
            <a:r>
              <a:rPr lang="en-US" baseline="0" dirty="0" smtClean="0"/>
              <a:t> (mod p)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7461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M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31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29584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6408-C718-4557-BAA6-9DD6CC4FFDEC}" type="datetime1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Applied Cryptography – MSIS 11 (MCS-NUST)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1" name="Picture 2"/>
          <p:cNvPicPr preferRelativeResize="0">
            <a:picLocks noChangeAspect="1" noChangeArrowheads="1"/>
          </p:cNvPicPr>
          <p:nvPr userDrawn="1"/>
        </p:nvPicPr>
        <p:blipFill>
          <a:blip r:embed="rId2"/>
          <a:srcRect b="12500"/>
          <a:stretch>
            <a:fillRect/>
          </a:stretch>
        </p:blipFill>
        <p:spPr bwMode="auto">
          <a:xfrm>
            <a:off x="76962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B3FB-09B8-4A21-B749-CD690CC356D8}" type="datetime1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844F-F3B3-44FB-AF63-6664EE1334EF}" type="datetime1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79585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280295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M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5105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457200" y="6507480"/>
            <a:ext cx="2133600" cy="274320"/>
          </a:xfrm>
        </p:spPr>
        <p:txBody>
          <a:bodyPr/>
          <a:lstStyle/>
          <a:p>
            <a:fld id="{F32D1412-EE95-4588-B388-3172B75A8315}" type="datetime1">
              <a:rPr lang="en-US" smtClean="0"/>
              <a:pPr/>
              <a:t>12/5/2012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>
          <a:xfrm>
            <a:off x="8204396" y="6507480"/>
            <a:ext cx="733864" cy="274320"/>
          </a:xfrm>
        </p:spPr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>
          <a:xfrm>
            <a:off x="2645681" y="6507480"/>
            <a:ext cx="5507719" cy="274320"/>
          </a:xfrm>
        </p:spPr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Applied Cryptography – MSIS 11 (MCS-NUST)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AD6C-1134-4EBB-AC1B-24188F03D662}" type="datetime1">
              <a:rPr lang="en-US" smtClean="0"/>
              <a:pPr/>
              <a:t>12/5/2012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Applied Cryptography – MSIS 11 (MCS-NUST)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239000" cy="1251062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B104-5114-4033-9616-25C4E04259AF}" type="datetime1">
              <a:rPr lang="en-US" smtClean="0"/>
              <a:pPr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/>
          <p:cNvPicPr preferRelativeResize="0">
            <a:picLocks noChangeAspect="1" noChangeArrowheads="1"/>
          </p:cNvPicPr>
          <p:nvPr userDrawn="1"/>
        </p:nvPicPr>
        <p:blipFill>
          <a:blip r:embed="rId2"/>
          <a:srcRect b="12500"/>
          <a:stretch>
            <a:fillRect/>
          </a:stretch>
        </p:blipFill>
        <p:spPr bwMode="auto">
          <a:xfrm>
            <a:off x="7772400" y="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0" y="1343886"/>
            <a:ext cx="9144000" cy="1588"/>
          </a:xfrm>
          <a:prstGeom prst="line">
            <a:avLst/>
          </a:prstGeom>
          <a:ln w="50800" cap="flat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38AD-20D4-42D2-A434-18380D220EAD}" type="datetime1">
              <a:rPr lang="en-US" smtClean="0"/>
              <a:pPr/>
              <a:t>12/5/2012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12/5/2012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2D94-6307-481F-9F15-A7953087029A}" type="datetime1">
              <a:rPr lang="en-US" smtClean="0"/>
              <a:pPr/>
              <a:t>12/5/2012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E986-B771-4809-B6B5-9751079F3CB4}" type="datetime1">
              <a:rPr lang="en-US" smtClean="0"/>
              <a:pPr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66E6E9F-CAF9-46E1-9E3F-9FE12C59FEA6}" type="datetime1">
              <a:rPr lang="en-US" smtClean="0"/>
              <a:pPr/>
              <a:t>12/5/2012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 flipV="1">
            <a:off x="0" y="1371600"/>
            <a:ext cx="9144000" cy="64295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1"/>
            <a:ext cx="9143999" cy="1295399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543800" cy="9906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1"/>
            <a:ext cx="8458200" cy="48768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3FBCB1F-6F6C-4977-B602-B525BF52C0D2}" type="datetime1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Applied Cryptography – MSIS 11 (MCS-NUST)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/>
          <p:cNvPicPr preferRelativeResize="0">
            <a:picLocks noChangeAspect="1" noChangeArrowheads="1"/>
          </p:cNvPicPr>
          <p:nvPr userDrawn="1"/>
        </p:nvPicPr>
        <p:blipFill>
          <a:blip r:embed="rId23"/>
          <a:srcRect b="12500"/>
          <a:stretch>
            <a:fillRect/>
          </a:stretch>
        </p:blipFill>
        <p:spPr bwMode="auto">
          <a:xfrm>
            <a:off x="8001000" y="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 userDrawn="1"/>
        </p:nvCxnSpPr>
        <p:spPr>
          <a:xfrm>
            <a:off x="0" y="1219200"/>
            <a:ext cx="9144000" cy="1588"/>
          </a:xfrm>
          <a:prstGeom prst="line">
            <a:avLst/>
          </a:prstGeom>
          <a:ln w="50800" cap="flat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2" r:id="rId18"/>
    <p:sldLayoutId id="2147483683" r:id="rId19"/>
    <p:sldLayoutId id="2147483684" r:id="rId20"/>
    <p:sldLayoutId id="2147483685" r:id="rId2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                  Applied Cryptography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ASHRAF MASOOD</a:t>
            </a:r>
          </a:p>
          <a:p>
            <a:pPr algn="r"/>
            <a:r>
              <a:rPr lang="en-US" dirty="0" smtClean="0"/>
              <a:t>dean@mcs.edu.pk</a:t>
            </a:r>
          </a:p>
          <a:p>
            <a:pPr algn="r"/>
            <a:r>
              <a:rPr lang="en-US" dirty="0" smtClean="0"/>
              <a:t>Lecture Slides– Fall 2012</a:t>
            </a:r>
          </a:p>
          <a:p>
            <a:pPr algn="r"/>
            <a:r>
              <a:rPr lang="en-US" dirty="0" smtClean="0"/>
              <a:t>Lecture #12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7CAF-CF4B-4B78-9D12-4B617406D0DA}" type="datetime1">
              <a:rPr lang="en-US" smtClean="0"/>
              <a:pPr/>
              <a:t>12/5/2012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Applied Cryptography – MSIS 11 (MCS-NUST)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" name="Picture 9" descr="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819400"/>
            <a:ext cx="1849120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Let</a:t>
            </a:r>
            <a:r>
              <a:rPr lang="en-US" i="1" dirty="0" smtClean="0"/>
              <a:t> </a:t>
            </a:r>
            <a:r>
              <a:rPr lang="en-US" dirty="0" smtClean="0"/>
              <a:t>Bob select </a:t>
            </a:r>
            <a:r>
              <a:rPr lang="en-US" i="1" dirty="0" smtClean="0"/>
              <a:t>p</a:t>
            </a:r>
            <a:r>
              <a:rPr lang="en-US" dirty="0" smtClean="0"/>
              <a:t> = 101 and </a:t>
            </a:r>
            <a:r>
              <a:rPr lang="en-US" i="1" dirty="0" smtClean="0"/>
              <a:t>q</a:t>
            </a:r>
            <a:r>
              <a:rPr lang="en-US" dirty="0" smtClean="0"/>
              <a:t> = 113. </a:t>
            </a:r>
          </a:p>
          <a:p>
            <a:pPr lvl="0"/>
            <a:r>
              <a:rPr lang="en-US" dirty="0" smtClean="0"/>
              <a:t>Then </a:t>
            </a:r>
            <a:r>
              <a:rPr lang="en-US" i="1" dirty="0" smtClean="0"/>
              <a:t>n</a:t>
            </a:r>
            <a:r>
              <a:rPr lang="en-US" dirty="0" smtClean="0"/>
              <a:t> = 11413 and φ(</a:t>
            </a:r>
            <a:r>
              <a:rPr lang="en-US" i="1" dirty="0" smtClean="0"/>
              <a:t>n</a:t>
            </a:r>
            <a:r>
              <a:rPr lang="en-US" dirty="0" smtClean="0"/>
              <a:t>) = 100 × 112 = 11200. </a:t>
            </a:r>
          </a:p>
          <a:p>
            <a:pPr lvl="0"/>
            <a:r>
              <a:rPr lang="en-US" dirty="0" smtClean="0"/>
              <a:t>Since 11200 = 2</a:t>
            </a:r>
            <a:r>
              <a:rPr lang="en-US" baseline="30000" dirty="0" smtClean="0"/>
              <a:t>6</a:t>
            </a:r>
            <a:r>
              <a:rPr lang="en-US" dirty="0" smtClean="0"/>
              <a:t>5</a:t>
            </a:r>
            <a:r>
              <a:rPr lang="en-US" baseline="30000" dirty="0" smtClean="0"/>
              <a:t>2</a:t>
            </a:r>
            <a:r>
              <a:rPr lang="en-US" dirty="0" smtClean="0"/>
              <a:t>7, an integer </a:t>
            </a:r>
            <a:r>
              <a:rPr lang="en-US" i="1" dirty="0" smtClean="0"/>
              <a:t>b</a:t>
            </a:r>
            <a:r>
              <a:rPr lang="en-US" dirty="0" smtClean="0"/>
              <a:t> can be used as an encryption exponent if and only if </a:t>
            </a:r>
            <a:r>
              <a:rPr lang="en-US" i="1" dirty="0" smtClean="0"/>
              <a:t>b</a:t>
            </a:r>
            <a:r>
              <a:rPr lang="en-US" dirty="0" smtClean="0"/>
              <a:t> is not divisible by 2, 5 or 7</a:t>
            </a:r>
          </a:p>
          <a:p>
            <a:pPr lvl="0"/>
            <a:r>
              <a:rPr lang="en-US" dirty="0" smtClean="0"/>
              <a:t>Suppose </a:t>
            </a:r>
            <a:r>
              <a:rPr lang="en-US" i="1" dirty="0" smtClean="0"/>
              <a:t>b</a:t>
            </a:r>
            <a:r>
              <a:rPr lang="en-US" dirty="0" smtClean="0"/>
              <a:t> = 3533. </a:t>
            </a:r>
          </a:p>
          <a:p>
            <a:pPr lvl="0"/>
            <a:r>
              <a:rPr lang="en-US" dirty="0" smtClean="0"/>
              <a:t>Then</a:t>
            </a:r>
            <a:r>
              <a:rPr lang="en-US" i="1" dirty="0" smtClean="0"/>
              <a:t> a</a:t>
            </a:r>
            <a:r>
              <a:rPr lang="en-US" dirty="0" smtClean="0"/>
              <a:t> = 6597.</a:t>
            </a:r>
          </a:p>
          <a:p>
            <a:pPr lvl="0"/>
            <a:r>
              <a:rPr lang="en-US" dirty="0" smtClean="0"/>
              <a:t>Publish </a:t>
            </a:r>
            <a:r>
              <a:rPr lang="en-US" i="1" dirty="0" smtClean="0"/>
              <a:t>n</a:t>
            </a:r>
            <a:r>
              <a:rPr lang="en-US" dirty="0" smtClean="0"/>
              <a:t> = 11413 and </a:t>
            </a:r>
            <a:r>
              <a:rPr lang="en-US" i="1" dirty="0" smtClean="0"/>
              <a:t>b</a:t>
            </a:r>
            <a:r>
              <a:rPr lang="en-US" dirty="0" smtClean="0"/>
              <a:t> = 3533 in a directory. </a:t>
            </a:r>
          </a:p>
          <a:p>
            <a:pPr lvl="0"/>
            <a:r>
              <a:rPr lang="en-US" dirty="0" smtClean="0"/>
              <a:t>Now, suppose Alice wants to send the plaintext 9726 to Bob. She will compute  and send the </a:t>
            </a:r>
            <a:r>
              <a:rPr lang="en-US" dirty="0" err="1" smtClean="0"/>
              <a:t>ciphertext</a:t>
            </a:r>
            <a:r>
              <a:rPr lang="en-US" dirty="0" smtClean="0"/>
              <a:t> 5761 </a:t>
            </a:r>
            <a:r>
              <a:rPr lang="en-US" dirty="0" smtClean="0"/>
              <a:t>by computing 5761=9726</a:t>
            </a:r>
            <a:r>
              <a:rPr lang="en-US" baseline="30000" dirty="0" smtClean="0"/>
              <a:t>3533</a:t>
            </a:r>
            <a:r>
              <a:rPr lang="en-US" dirty="0" smtClean="0"/>
              <a:t> mod 11413</a:t>
            </a:r>
            <a:endParaRPr lang="en-US" dirty="0" smtClean="0"/>
          </a:p>
          <a:p>
            <a:pPr lvl="0"/>
            <a:r>
              <a:rPr lang="en-US" dirty="0" smtClean="0"/>
              <a:t>Bob </a:t>
            </a:r>
            <a:r>
              <a:rPr lang="en-US" dirty="0" smtClean="0"/>
              <a:t>uses </a:t>
            </a:r>
            <a:r>
              <a:rPr lang="en-US" i="1" dirty="0" smtClean="0"/>
              <a:t>a </a:t>
            </a:r>
            <a:r>
              <a:rPr lang="en-US" dirty="0" smtClean="0"/>
              <a:t>to compute </a:t>
            </a:r>
            <a:r>
              <a:rPr lang="en-US" dirty="0" smtClean="0"/>
              <a:t>plaintext by</a:t>
            </a:r>
          </a:p>
          <a:p>
            <a:pPr lvl="0">
              <a:buNone/>
            </a:pPr>
            <a:r>
              <a:rPr lang="en-US" dirty="0" smtClean="0"/>
              <a:t>	9726=5761</a:t>
            </a:r>
            <a:r>
              <a:rPr lang="en-US" baseline="30000" dirty="0" smtClean="0"/>
              <a:t>6597</a:t>
            </a:r>
            <a:r>
              <a:rPr lang="en-US" dirty="0" smtClean="0"/>
              <a:t> mod 11413</a:t>
            </a:r>
            <a:endParaRPr lang="en-US" dirty="0" smtClean="0"/>
          </a:p>
          <a:p>
            <a:pPr lvl="0"/>
            <a:endParaRPr lang="en-US" b="1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&amp; Multiply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76400"/>
            <a:ext cx="7467600" cy="2002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Square &amp; Multiply Algorithm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12/5/2012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33525"/>
            <a:ext cx="7543800" cy="507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Efficiency of RSA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12/5/2012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314450"/>
            <a:ext cx="5915025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</a:t>
            </a:r>
            <a:r>
              <a:rPr lang="en-US" dirty="0" err="1" smtClean="0"/>
              <a:t>Wayness</a:t>
            </a:r>
            <a:r>
              <a:rPr lang="en-US" dirty="0" smtClean="0"/>
              <a:t> of RSA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12/5/2012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674" y="1676400"/>
            <a:ext cx="8315326" cy="2295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4038600"/>
            <a:ext cx="488632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RSA 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RSA assumption:      RSA is  one-way permutation</a:t>
            </a:r>
            <a:endParaRPr lang="en-US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371600" y="2514601"/>
            <a:ext cx="6781800" cy="2089803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60000"/>
              </a:spcBef>
              <a:buClr>
                <a:schemeClr val="accent2"/>
              </a:buClr>
              <a:buSzPct val="70000"/>
            </a:pPr>
            <a:r>
              <a:rPr kumimoji="1" lang="en-US" sz="2400" dirty="0" smtClean="0">
                <a:solidFill>
                  <a:srgbClr val="000000"/>
                </a:solidFill>
                <a:sym typeface="Symbol" pitchFamily="18" charset="2"/>
              </a:rPr>
              <a:t>For all efficient </a:t>
            </a:r>
            <a:r>
              <a:rPr kumimoji="1" lang="en-US" sz="2400" dirty="0" err="1" smtClean="0">
                <a:solidFill>
                  <a:srgbClr val="000000"/>
                </a:solidFill>
                <a:sym typeface="Symbol" pitchFamily="18" charset="2"/>
              </a:rPr>
              <a:t>algs</a:t>
            </a:r>
            <a:r>
              <a:rPr kumimoji="1" lang="en-US" sz="2400" dirty="0" smtClean="0">
                <a:solidFill>
                  <a:srgbClr val="000000"/>
                </a:solidFill>
                <a:sym typeface="Symbol" pitchFamily="18" charset="2"/>
              </a:rPr>
              <a:t>.  A:</a:t>
            </a:r>
            <a:endParaRPr lang="en-US" sz="2400" dirty="0" smtClean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	</a:t>
            </a:r>
            <a:r>
              <a:rPr lang="en-US" sz="2400" dirty="0" err="1" smtClean="0">
                <a:solidFill>
                  <a:srgbClr val="000000"/>
                </a:solidFill>
              </a:rPr>
              <a:t>Pr</a:t>
            </a:r>
            <a:r>
              <a:rPr lang="en-US" sz="4000" dirty="0">
                <a:solidFill>
                  <a:srgbClr val="000000"/>
                </a:solidFill>
              </a:rPr>
              <a:t>[</a:t>
            </a:r>
            <a:r>
              <a:rPr lang="en-US" sz="2400" dirty="0">
                <a:solidFill>
                  <a:srgbClr val="000000"/>
                </a:solidFill>
              </a:rPr>
              <a:t>  A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</a:rPr>
              <a:t>N,e,y</a:t>
            </a:r>
            <a:r>
              <a:rPr lang="en-US" sz="2400" dirty="0" smtClean="0">
                <a:solidFill>
                  <a:srgbClr val="000000"/>
                </a:solidFill>
              </a:rPr>
              <a:t>) </a:t>
            </a:r>
            <a:r>
              <a:rPr lang="en-US" sz="2400" dirty="0">
                <a:solidFill>
                  <a:srgbClr val="000000"/>
                </a:solidFill>
              </a:rPr>
              <a:t>= </a:t>
            </a:r>
            <a:r>
              <a:rPr lang="en-US" sz="2400" dirty="0" smtClean="0">
                <a:solidFill>
                  <a:srgbClr val="000000"/>
                </a:solidFill>
              </a:rPr>
              <a:t>y</a:t>
            </a:r>
            <a:r>
              <a:rPr lang="en-US" sz="2400" baseline="50000" dirty="0" smtClean="0">
                <a:solidFill>
                  <a:srgbClr val="000000"/>
                </a:solidFill>
              </a:rPr>
              <a:t>1</a:t>
            </a:r>
            <a:r>
              <a:rPr lang="en-US" sz="2400" baseline="50000" dirty="0">
                <a:solidFill>
                  <a:srgbClr val="000000"/>
                </a:solidFill>
              </a:rPr>
              <a:t>/</a:t>
            </a:r>
            <a:r>
              <a:rPr lang="en-US" sz="2400" baseline="50000" dirty="0" smtClean="0">
                <a:solidFill>
                  <a:srgbClr val="000000"/>
                </a:solidFill>
              </a:rPr>
              <a:t>e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sym typeface="Symbol" pitchFamily="18" charset="2"/>
              </a:rPr>
              <a:t>]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&lt; 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negligible</a:t>
            </a:r>
            <a:endParaRPr lang="en-US" sz="2400" dirty="0">
              <a:solidFill>
                <a:srgbClr val="000000"/>
              </a:solidFill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ts val="2976"/>
              </a:spcBef>
              <a:buClr>
                <a:schemeClr val="accent2"/>
              </a:buClr>
              <a:buSzPct val="70000"/>
            </a:pP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w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here      </a:t>
            </a:r>
            <a:r>
              <a:rPr lang="en-US" sz="2400" dirty="0" err="1">
                <a:solidFill>
                  <a:srgbClr val="000000"/>
                </a:solidFill>
              </a:rPr>
              <a:t>p,q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 n-bit primes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,     </a:t>
            </a:r>
            <a:r>
              <a:rPr lang="en-US" sz="2400" dirty="0" err="1">
                <a:solidFill>
                  <a:srgbClr val="000000"/>
                </a:solidFill>
                <a:sym typeface="Symbol" pitchFamily="18" charset="2"/>
              </a:rPr>
              <a:t>Npq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,  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   </a:t>
            </a:r>
            <a:r>
              <a:rPr lang="en-US" sz="2400" dirty="0" err="1">
                <a:solidFill>
                  <a:srgbClr val="000000"/>
                </a:solidFill>
                <a:sym typeface="Symbol" pitchFamily="18" charset="2"/>
              </a:rPr>
              <a:t>yZ</a:t>
            </a:r>
            <a:r>
              <a:rPr lang="en-US" sz="2400" baseline="-25000" dirty="0" err="1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en-US" sz="2400" baseline="30000" dirty="0" smtClean="0">
                <a:solidFill>
                  <a:srgbClr val="000000"/>
                </a:solidFill>
                <a:sym typeface="Symbol" pitchFamily="18" charset="2"/>
              </a:rPr>
              <a:t>*</a:t>
            </a:r>
            <a:endParaRPr lang="en-US" sz="2400" dirty="0">
              <a:solidFill>
                <a:srgbClr val="000000"/>
              </a:solidFill>
              <a:sym typeface="Symbol" pitchFamily="18" charset="2"/>
            </a:endParaRPr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752600" y="4114800"/>
            <a:ext cx="5289551" cy="1436940"/>
            <a:chOff x="1019" y="3282"/>
            <a:chExt cx="3332" cy="953"/>
          </a:xfrm>
        </p:grpSpPr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1019" y="3978"/>
              <a:ext cx="1728" cy="25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spcBef>
                  <a:spcPts val="1800"/>
                </a:spcBef>
              </a:pPr>
              <a:endParaRPr lang="en-US" sz="2400" dirty="0">
                <a:solidFill>
                  <a:srgbClr val="000000"/>
                </a:solidFill>
                <a:sym typeface="Symbol" pitchFamily="18" charset="2"/>
              </a:endParaRPr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867" y="3282"/>
              <a:ext cx="183" cy="2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4168" y="3286"/>
              <a:ext cx="183" cy="2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R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90292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Inverting RSA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12/5/2012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686752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Factoring Problem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12/5/2012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057400"/>
            <a:ext cx="8075401" cy="2352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Factoring Problem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12/5/2012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828800"/>
            <a:ext cx="6238875" cy="351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Factorization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12/5/2012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6963" y="1371600"/>
            <a:ext cx="4719637" cy="5106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49808" y="801624"/>
            <a:ext cx="8013192" cy="1636776"/>
          </a:xfrm>
        </p:spPr>
        <p:txBody>
          <a:bodyPr/>
          <a:lstStyle/>
          <a:p>
            <a:r>
              <a:rPr lang="en-US" dirty="0" smtClean="0"/>
              <a:t>Public Key Cryptography &amp;</a:t>
            </a:r>
            <a:br>
              <a:rPr lang="en-US" dirty="0" smtClean="0"/>
            </a:br>
            <a:r>
              <a:rPr lang="en-US" dirty="0" smtClean="0"/>
              <a:t>RSA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85800" y="2819400"/>
            <a:ext cx="8022336" cy="685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412-EE95-4588-B388-3172B75A8315}" type="datetime1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in Factorization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12/5/2012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" y="2057400"/>
            <a:ext cx="7643812" cy="2673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big is Big enough!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12/5/2012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05000"/>
            <a:ext cx="8315325" cy="2295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Inverting</a:t>
            </a:r>
            <a:r>
              <a:rPr lang="en-US" dirty="0" smtClean="0"/>
              <a:t> RSA through </a:t>
            </a:r>
            <a:r>
              <a:rPr lang="az-Cyrl-AZ" dirty="0" smtClean="0"/>
              <a:t>ф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12/5/2012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781" y="1752600"/>
            <a:ext cx="8718019" cy="313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Inverting </a:t>
            </a:r>
            <a:r>
              <a:rPr lang="en-US" dirty="0" smtClean="0"/>
              <a:t>RSA through </a:t>
            </a:r>
            <a:r>
              <a:rPr lang="az-Cyrl-AZ" dirty="0" smtClean="0"/>
              <a:t>ф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12/5/2012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81200"/>
            <a:ext cx="8367712" cy="2051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Insecurity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588" y="1460042"/>
            <a:ext cx="8329612" cy="494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Chinese Remainder Theorem (P)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95400"/>
            <a:ext cx="8185454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399" y="4521086"/>
            <a:ext cx="8153401" cy="2413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Chinese Remainder Theorem (P)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12/5/2012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569" y="1828801"/>
            <a:ext cx="8676031" cy="252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Chinese Remainder Theorem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793" y="1905001"/>
            <a:ext cx="8414607" cy="245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Chinese Remainder Theorem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12/5/2012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199"/>
            <a:ext cx="8458200" cy="2882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419600"/>
            <a:ext cx="83693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12/5/2012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663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2860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1143000"/>
          </a:xfrm>
        </p:spPr>
        <p:txBody>
          <a:bodyPr/>
          <a:lstStyle/>
          <a:p>
            <a:r>
              <a:rPr lang="en-US" dirty="0" smtClean="0"/>
              <a:t>Public key encryption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05000" y="3364308"/>
            <a:ext cx="1143000" cy="1422400"/>
          </a:xfrm>
          <a:prstGeom prst="rect">
            <a:avLst/>
          </a:prstGeom>
          <a:solidFill>
            <a:srgbClr val="CC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</a:rPr>
              <a:t>E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0" y="3364308"/>
            <a:ext cx="1143000" cy="1422400"/>
          </a:xfrm>
          <a:prstGeom prst="rect">
            <a:avLst/>
          </a:prstGeom>
          <a:solidFill>
            <a:srgbClr val="CC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</a:rPr>
              <a:t>D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133601" y="2856308"/>
            <a:ext cx="6562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Alice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6324601" y="2856308"/>
            <a:ext cx="5753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Bob</a:t>
            </a:r>
          </a:p>
        </p:txBody>
      </p:sp>
      <p:cxnSp>
        <p:nvCxnSpPr>
          <p:cNvPr id="7" name="Straight Arrow Connector 20"/>
          <p:cNvCxnSpPr>
            <a:cxnSpLocks noChangeShapeType="1"/>
          </p:cNvCxnSpPr>
          <p:nvPr/>
        </p:nvCxnSpPr>
        <p:spPr bwMode="auto">
          <a:xfrm rot="5400000" flipH="1" flipV="1">
            <a:off x="2317076" y="5056585"/>
            <a:ext cx="339725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" name="Straight Arrow Connector 21"/>
          <p:cNvCxnSpPr>
            <a:cxnSpLocks noChangeShapeType="1"/>
          </p:cNvCxnSpPr>
          <p:nvPr/>
        </p:nvCxnSpPr>
        <p:spPr bwMode="auto">
          <a:xfrm rot="5400000" flipH="1" flipV="1">
            <a:off x="6509662" y="5056583"/>
            <a:ext cx="338139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" name="TextBox 8"/>
          <p:cNvSpPr txBox="1"/>
          <p:nvPr/>
        </p:nvSpPr>
        <p:spPr>
          <a:xfrm>
            <a:off x="2209800" y="5150248"/>
            <a:ext cx="51328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 err="1" smtClean="0"/>
              <a:t>pk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435747" y="5112146"/>
            <a:ext cx="47320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 err="1" smtClean="0"/>
              <a:t>sk</a:t>
            </a:r>
            <a:endParaRPr lang="en-US" sz="2400" b="1" dirty="0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914400" y="404534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018263" y="3534626"/>
            <a:ext cx="4427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latin typeface="Tahoma" pitchFamily="34" charset="0"/>
              </a:rPr>
              <a:t>m</a:t>
            </a:r>
            <a:endParaRPr lang="en-US" sz="2400" dirty="0">
              <a:latin typeface="Tahoma" pitchFamily="34" charset="0"/>
            </a:endParaRP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3048000" y="404534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3286297" y="3534626"/>
            <a:ext cx="3273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c</a:t>
            </a: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5144610" y="404534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5319037" y="3534626"/>
            <a:ext cx="3273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latin typeface="Tahoma" pitchFamily="34" charset="0"/>
              </a:rPr>
              <a:t>c</a:t>
            </a:r>
            <a:endParaRPr lang="en-US" sz="2400" dirty="0">
              <a:latin typeface="Tahoma" pitchFamily="34" charset="0"/>
            </a:endParaRPr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>
            <a:off x="7278210" y="404534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7470603" y="3534626"/>
            <a:ext cx="4427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latin typeface="Tahoma" pitchFamily="34" charset="0"/>
              </a:rPr>
              <a:t>m</a:t>
            </a:r>
            <a:endParaRPr lang="en-US" sz="2400" dirty="0">
              <a:latin typeface="Tahom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3401" y="1594248"/>
            <a:ext cx="6630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Bob:    generates    (PK, SK)    and gives  PK  to Alice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0682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Attack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12/5/2012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828800"/>
            <a:ext cx="8534400" cy="3642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smtClean="0"/>
              <a:t>A simple attack on textbook RSA</a:t>
            </a:r>
            <a:endParaRPr lang="en-US" dirty="0"/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743200"/>
            <a:ext cx="8458200" cy="4038600"/>
          </a:xfrm>
        </p:spPr>
        <p:txBody>
          <a:bodyPr anchor="ctr">
            <a:noAutofit/>
          </a:bodyPr>
          <a:lstStyle/>
          <a:p>
            <a:pPr marL="0" indent="0">
              <a:lnSpc>
                <a:spcPts val="25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Suppose  k  is 64 bits:   k 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 {0,…,2</a:t>
            </a:r>
            <a:r>
              <a:rPr lang="en-US" sz="2400" baseline="30000" dirty="0" smtClean="0">
                <a:solidFill>
                  <a:srgbClr val="000000"/>
                </a:solidFill>
                <a:sym typeface="Symbol" pitchFamily="18" charset="2"/>
              </a:rPr>
              <a:t>64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}.   Eve sees:    c= </a:t>
            </a:r>
            <a:r>
              <a:rPr lang="en-US" sz="2400" dirty="0" err="1" smtClean="0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lang="en-US" sz="2400" baseline="46000" dirty="0" err="1" smtClean="0">
                <a:solidFill>
                  <a:srgbClr val="000000"/>
                </a:solidFill>
                <a:sym typeface="Symbol" pitchFamily="18" charset="2"/>
              </a:rPr>
              <a:t>e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   in  Z</a:t>
            </a:r>
            <a:r>
              <a:rPr lang="en-US" sz="2400" baseline="-25000" dirty="0" smtClean="0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</a:p>
          <a:p>
            <a:pPr marL="0" indent="0">
              <a:lnSpc>
                <a:spcPts val="2500"/>
              </a:lnSpc>
              <a:spcBef>
                <a:spcPct val="7000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If    </a:t>
            </a:r>
            <a:r>
              <a:rPr lang="en-US" sz="2400" b="1" dirty="0" smtClean="0">
                <a:solidFill>
                  <a:srgbClr val="000000"/>
                </a:solidFill>
              </a:rPr>
              <a:t>k = k</a:t>
            </a:r>
            <a:r>
              <a:rPr lang="en-US" sz="2400" b="1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b="1" dirty="0" smtClean="0">
                <a:solidFill>
                  <a:srgbClr val="000000"/>
                </a:solidFill>
                <a:sym typeface="Symbol" pitchFamily="18" charset="2"/>
              </a:rPr>
              <a:t>k</a:t>
            </a:r>
            <a:r>
              <a:rPr lang="en-US" sz="2400" b="1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  where k</a:t>
            </a:r>
            <a:r>
              <a:rPr lang="en-US" sz="2400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, k</a:t>
            </a:r>
            <a:r>
              <a:rPr lang="en-US" sz="2400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 &lt; 2</a:t>
            </a:r>
            <a:r>
              <a:rPr lang="en-US" sz="2400" baseline="30000" dirty="0" smtClean="0">
                <a:solidFill>
                  <a:srgbClr val="000000"/>
                </a:solidFill>
              </a:rPr>
              <a:t>34 </a:t>
            </a:r>
            <a:r>
              <a:rPr lang="en-US" sz="2400" dirty="0" smtClean="0">
                <a:solidFill>
                  <a:srgbClr val="000000"/>
                </a:solidFill>
              </a:rPr>
              <a:t> (prob. 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</a:t>
            </a:r>
            <a:r>
              <a:rPr lang="en-US" sz="2400" dirty="0" smtClean="0">
                <a:solidFill>
                  <a:srgbClr val="000000"/>
                </a:solidFill>
              </a:rPr>
              <a:t>20%)  then </a:t>
            </a:r>
            <a:r>
              <a:rPr lang="en-US" sz="2400" b="1" dirty="0" smtClean="0">
                <a:solidFill>
                  <a:srgbClr val="000000"/>
                </a:solidFill>
              </a:rPr>
              <a:t>c/k</a:t>
            </a:r>
            <a:r>
              <a:rPr lang="en-US" sz="2400" b="1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b="1" baseline="46000" dirty="0" smtClean="0">
                <a:solidFill>
                  <a:srgbClr val="000000"/>
                </a:solidFill>
              </a:rPr>
              <a:t>e</a:t>
            </a:r>
            <a:r>
              <a:rPr lang="en-US" sz="2400" b="1" dirty="0" smtClean="0">
                <a:solidFill>
                  <a:srgbClr val="000000"/>
                </a:solidFill>
              </a:rPr>
              <a:t> = k</a:t>
            </a:r>
            <a:r>
              <a:rPr lang="en-US" sz="2400" b="1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b="1" baseline="46000" dirty="0" smtClean="0">
                <a:solidFill>
                  <a:srgbClr val="000000"/>
                </a:solidFill>
              </a:rPr>
              <a:t>e</a:t>
            </a:r>
            <a:r>
              <a:rPr lang="en-US" sz="2400" dirty="0" smtClean="0">
                <a:solidFill>
                  <a:srgbClr val="000000"/>
                </a:solidFill>
              </a:rPr>
              <a:t> in  Z</a:t>
            </a:r>
            <a:r>
              <a:rPr lang="en-US" sz="2400" baseline="-25000" dirty="0" smtClean="0">
                <a:solidFill>
                  <a:srgbClr val="000000"/>
                </a:solidFill>
              </a:rPr>
              <a:t>N</a:t>
            </a:r>
          </a:p>
          <a:p>
            <a:pPr marL="0" indent="0">
              <a:lnSpc>
                <a:spcPts val="2500"/>
              </a:lnSpc>
              <a:spcBef>
                <a:spcPct val="7000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Step 1:   build table:   c/1</a:t>
            </a:r>
            <a:r>
              <a:rPr lang="en-US" sz="2400" baseline="30000" dirty="0" smtClean="0">
                <a:solidFill>
                  <a:srgbClr val="000000"/>
                </a:solidFill>
              </a:rPr>
              <a:t>e</a:t>
            </a:r>
            <a:r>
              <a:rPr lang="en-US" sz="2400" dirty="0" smtClean="0">
                <a:solidFill>
                  <a:srgbClr val="000000"/>
                </a:solidFill>
              </a:rPr>
              <a:t>, c/2</a:t>
            </a:r>
            <a:r>
              <a:rPr lang="en-US" sz="2400" baseline="30000" dirty="0" smtClean="0">
                <a:solidFill>
                  <a:srgbClr val="000000"/>
                </a:solidFill>
              </a:rPr>
              <a:t>e</a:t>
            </a:r>
            <a:r>
              <a:rPr lang="en-US" sz="2400" dirty="0" smtClean="0">
                <a:solidFill>
                  <a:srgbClr val="000000"/>
                </a:solidFill>
              </a:rPr>
              <a:t>, c/3</a:t>
            </a:r>
            <a:r>
              <a:rPr lang="en-US" sz="2400" baseline="30000" dirty="0" smtClean="0">
                <a:solidFill>
                  <a:srgbClr val="000000"/>
                </a:solidFill>
              </a:rPr>
              <a:t>e</a:t>
            </a:r>
            <a:r>
              <a:rPr lang="en-US" sz="2400" dirty="0" smtClean="0">
                <a:solidFill>
                  <a:srgbClr val="000000"/>
                </a:solidFill>
              </a:rPr>
              <a:t>, …, c/2</a:t>
            </a:r>
            <a:r>
              <a:rPr lang="en-US" sz="2400" baseline="30000" dirty="0" smtClean="0">
                <a:solidFill>
                  <a:srgbClr val="000000"/>
                </a:solidFill>
              </a:rPr>
              <a:t>34e</a:t>
            </a:r>
            <a:r>
              <a:rPr lang="en-US" sz="2400" dirty="0" smtClean="0">
                <a:solidFill>
                  <a:srgbClr val="000000"/>
                </a:solidFill>
              </a:rPr>
              <a:t> .   time:  2</a:t>
            </a:r>
            <a:r>
              <a:rPr lang="en-US" sz="2400" baseline="30000" dirty="0" smtClean="0">
                <a:solidFill>
                  <a:srgbClr val="000000"/>
                </a:solidFill>
              </a:rPr>
              <a:t>34</a:t>
            </a:r>
          </a:p>
          <a:p>
            <a:pPr marL="0" indent="0">
              <a:lnSpc>
                <a:spcPts val="2500"/>
              </a:lnSpc>
              <a:spcBef>
                <a:spcPct val="7000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Step 2:   for  k</a:t>
            </a:r>
            <a:r>
              <a:rPr lang="en-US" sz="2400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 = 0,…, 2</a:t>
            </a:r>
            <a:r>
              <a:rPr lang="en-US" sz="2400" baseline="30000" dirty="0" smtClean="0">
                <a:solidFill>
                  <a:srgbClr val="000000"/>
                </a:solidFill>
              </a:rPr>
              <a:t>34</a:t>
            </a:r>
            <a:r>
              <a:rPr lang="en-US" sz="2400" dirty="0" smtClean="0">
                <a:solidFill>
                  <a:srgbClr val="000000"/>
                </a:solidFill>
              </a:rPr>
              <a:t>  test if  k</a:t>
            </a:r>
            <a:r>
              <a:rPr lang="en-US" sz="2400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baseline="46000" dirty="0" smtClean="0">
                <a:solidFill>
                  <a:srgbClr val="000000"/>
                </a:solidFill>
              </a:rPr>
              <a:t>e</a:t>
            </a:r>
            <a:r>
              <a:rPr lang="en-US" sz="2400" dirty="0" smtClean="0">
                <a:solidFill>
                  <a:srgbClr val="000000"/>
                </a:solidFill>
              </a:rPr>
              <a:t>  is in table.   time: 2</a:t>
            </a:r>
            <a:r>
              <a:rPr lang="en-US" sz="2400" baseline="30000" dirty="0" smtClean="0">
                <a:solidFill>
                  <a:srgbClr val="000000"/>
                </a:solidFill>
              </a:rPr>
              <a:t>34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0" indent="0">
              <a:lnSpc>
                <a:spcPts val="2500"/>
              </a:lnSpc>
              <a:spcBef>
                <a:spcPct val="7000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Output matching   (k</a:t>
            </a:r>
            <a:r>
              <a:rPr lang="en-US" sz="2400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, k</a:t>
            </a:r>
            <a:r>
              <a:rPr lang="en-US" sz="2400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).      Total attack time:   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</a:t>
            </a:r>
            <a:r>
              <a:rPr lang="en-US" sz="2400" dirty="0" smtClean="0">
                <a:solidFill>
                  <a:srgbClr val="000000"/>
                </a:solidFill>
              </a:rPr>
              <a:t>2</a:t>
            </a:r>
            <a:r>
              <a:rPr lang="en-US" sz="2400" baseline="30000" dirty="0" smtClean="0">
                <a:solidFill>
                  <a:srgbClr val="000000"/>
                </a:solidFill>
              </a:rPr>
              <a:t>40  </a:t>
            </a:r>
            <a:r>
              <a:rPr lang="en-US" sz="2400" dirty="0" smtClean="0">
                <a:solidFill>
                  <a:srgbClr val="000000"/>
                </a:solidFill>
              </a:rPr>
              <a:t>&lt;&lt; 2</a:t>
            </a:r>
            <a:r>
              <a:rPr lang="en-US" sz="2400" baseline="30000" dirty="0" smtClean="0">
                <a:solidFill>
                  <a:srgbClr val="000000"/>
                </a:solidFill>
              </a:rPr>
              <a:t>64</a:t>
            </a:r>
            <a:endParaRPr lang="en-US" sz="2400" baseline="30000" dirty="0">
              <a:solidFill>
                <a:srgbClr val="000000"/>
              </a:solidFill>
            </a:endParaRPr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2438400" y="1599593"/>
            <a:ext cx="1143000" cy="12954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Web</a:t>
            </a:r>
            <a:br>
              <a:rPr lang="en-US"/>
            </a:br>
            <a:r>
              <a:rPr lang="en-US"/>
              <a:t>Browser</a:t>
            </a:r>
          </a:p>
        </p:txBody>
      </p:sp>
      <p:sp>
        <p:nvSpPr>
          <p:cNvPr id="562181" name="Rectangle 5"/>
          <p:cNvSpPr>
            <a:spLocks noChangeArrowheads="1"/>
          </p:cNvSpPr>
          <p:nvPr/>
        </p:nvSpPr>
        <p:spPr bwMode="auto">
          <a:xfrm>
            <a:off x="6934200" y="1599593"/>
            <a:ext cx="1143000" cy="12954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Web</a:t>
            </a:r>
            <a:br>
              <a:rPr lang="en-US"/>
            </a:br>
            <a:r>
              <a:rPr lang="en-US"/>
              <a:t>Server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581400" y="1728693"/>
            <a:ext cx="3276600" cy="369794"/>
            <a:chOff x="1680" y="909"/>
            <a:chExt cx="2160" cy="240"/>
          </a:xfrm>
        </p:grpSpPr>
        <p:sp>
          <p:nvSpPr>
            <p:cNvPr id="562182" name="Line 6"/>
            <p:cNvSpPr>
              <a:spLocks noChangeShapeType="1"/>
            </p:cNvSpPr>
            <p:nvPr/>
          </p:nvSpPr>
          <p:spPr bwMode="auto">
            <a:xfrm>
              <a:off x="1680" y="1122"/>
              <a:ext cx="21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3" name="Text Box 7"/>
            <p:cNvSpPr txBox="1">
              <a:spLocks noChangeArrowheads="1"/>
            </p:cNvSpPr>
            <p:nvPr/>
          </p:nvSpPr>
          <p:spPr bwMode="auto">
            <a:xfrm>
              <a:off x="2041" y="909"/>
              <a:ext cx="1212" cy="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Courier New" pitchFamily="49" charset="0"/>
                </a:rPr>
                <a:t>CLIENT HELLO</a:t>
              </a:r>
            </a:p>
          </p:txBody>
        </p:sp>
      </p:grpSp>
      <p:sp>
        <p:nvSpPr>
          <p:cNvPr id="562184" name="Line 8"/>
          <p:cNvSpPr>
            <a:spLocks noChangeShapeType="1"/>
          </p:cNvSpPr>
          <p:nvPr/>
        </p:nvSpPr>
        <p:spPr bwMode="auto">
          <a:xfrm flipH="1">
            <a:off x="3733800" y="2417764"/>
            <a:ext cx="3201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85" name="Text Box 9"/>
          <p:cNvSpPr txBox="1">
            <a:spLocks noChangeArrowheads="1"/>
          </p:cNvSpPr>
          <p:nvPr/>
        </p:nvSpPr>
        <p:spPr bwMode="auto">
          <a:xfrm flipH="1">
            <a:off x="4129088" y="1998664"/>
            <a:ext cx="2666114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urier New" pitchFamily="49" charset="0"/>
              </a:rPr>
              <a:t>SERVER HELLO (</a:t>
            </a:r>
            <a:r>
              <a:rPr lang="en-US" sz="1800" dirty="0" err="1">
                <a:latin typeface="Courier New" pitchFamily="49" charset="0"/>
              </a:rPr>
              <a:t>e,N</a:t>
            </a:r>
            <a:r>
              <a:rPr lang="en-US" sz="1800" dirty="0">
                <a:latin typeface="Courier New" pitchFamily="49" charset="0"/>
              </a:rPr>
              <a:t>)</a:t>
            </a:r>
          </a:p>
        </p:txBody>
      </p:sp>
      <p:sp>
        <p:nvSpPr>
          <p:cNvPr id="562188" name="Rectangle 12"/>
          <p:cNvSpPr>
            <a:spLocks noChangeArrowheads="1"/>
          </p:cNvSpPr>
          <p:nvPr/>
        </p:nvSpPr>
        <p:spPr bwMode="auto">
          <a:xfrm>
            <a:off x="8077200" y="2024064"/>
            <a:ext cx="609600" cy="5334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b="1">
                <a:solidFill>
                  <a:srgbClr val="FFCC00"/>
                </a:solidFill>
              </a:rPr>
              <a:t>d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3581400" y="2470151"/>
            <a:ext cx="3352800" cy="425449"/>
            <a:chOff x="1876" y="1591"/>
            <a:chExt cx="2112" cy="268"/>
          </a:xfrm>
        </p:grpSpPr>
        <p:sp>
          <p:nvSpPr>
            <p:cNvPr id="562190" name="Line 14"/>
            <p:cNvSpPr>
              <a:spLocks noChangeShapeType="1"/>
            </p:cNvSpPr>
            <p:nvPr/>
          </p:nvSpPr>
          <p:spPr bwMode="auto">
            <a:xfrm flipV="1">
              <a:off x="1876" y="1859"/>
              <a:ext cx="21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1" name="Text Box 15"/>
            <p:cNvSpPr txBox="1">
              <a:spLocks noChangeArrowheads="1"/>
            </p:cNvSpPr>
            <p:nvPr/>
          </p:nvSpPr>
          <p:spPr bwMode="auto">
            <a:xfrm>
              <a:off x="2508" y="1591"/>
              <a:ext cx="811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urier New" pitchFamily="49" charset="0"/>
                </a:rPr>
                <a:t>c</a:t>
              </a:r>
              <a:r>
                <a:rPr lang="en-US" sz="1800" dirty="0" smtClean="0">
                  <a:latin typeface="Courier New" pitchFamily="49" charset="0"/>
                </a:rPr>
                <a:t>=</a:t>
              </a:r>
              <a:r>
                <a:rPr lang="en-US" sz="1800" dirty="0">
                  <a:latin typeface="Courier New" pitchFamily="49" charset="0"/>
                </a:rPr>
                <a:t>RSA</a:t>
              </a:r>
              <a:r>
                <a:rPr lang="en-US" sz="1800" dirty="0" smtClean="0">
                  <a:latin typeface="Courier New" pitchFamily="49" charset="0"/>
                </a:rPr>
                <a:t>(k)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sp>
        <p:nvSpPr>
          <p:cNvPr id="2" name="Oval Callout 1"/>
          <p:cNvSpPr/>
          <p:nvPr/>
        </p:nvSpPr>
        <p:spPr>
          <a:xfrm>
            <a:off x="381000" y="1795464"/>
            <a:ext cx="1981200" cy="812800"/>
          </a:xfrm>
          <a:prstGeom prst="wedgeEllipseCallout">
            <a:avLst>
              <a:gd name="adj1" fmla="val 53185"/>
              <a:gd name="adj2" fmla="val 539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random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session-key k</a:t>
            </a:r>
          </a:p>
        </p:txBody>
      </p:sp>
    </p:spTree>
    <p:extLst>
      <p:ext uri="{BB962C8B-B14F-4D97-AF65-F5344CB8AC3E}">
        <p14:creationId xmlns="" xmlns:p14="http://schemas.microsoft.com/office/powerpoint/2010/main" val="28062940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Textbook RSA is insecure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458200" cy="49530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Textbook RSA encryption:</a:t>
            </a:r>
          </a:p>
          <a:p>
            <a:pPr lvl="1">
              <a:lnSpc>
                <a:spcPct val="90000"/>
              </a:lnSpc>
              <a:spcBef>
                <a:spcPct val="45000"/>
              </a:spcBef>
              <a:tabLst>
                <a:tab pos="4111625" algn="l"/>
              </a:tabLst>
            </a:pPr>
            <a:r>
              <a:rPr lang="en-US" dirty="0"/>
              <a:t>public key:   </a:t>
            </a:r>
            <a:r>
              <a:rPr lang="en-US" b="1" dirty="0"/>
              <a:t>(</a:t>
            </a:r>
            <a:r>
              <a:rPr lang="en-US" b="1" dirty="0" err="1"/>
              <a:t>N,e</a:t>
            </a:r>
            <a:r>
              <a:rPr lang="en-US" b="1" dirty="0"/>
              <a:t>)</a:t>
            </a:r>
            <a:r>
              <a:rPr lang="en-US" dirty="0"/>
              <a:t>	</a:t>
            </a:r>
            <a:r>
              <a:rPr lang="en-US" dirty="0" smtClean="0"/>
              <a:t>Encrypt</a:t>
            </a:r>
            <a:r>
              <a:rPr lang="en-US" dirty="0"/>
              <a:t>:   </a:t>
            </a:r>
            <a:r>
              <a:rPr lang="en-US" b="1" dirty="0"/>
              <a:t>c</a:t>
            </a:r>
            <a:r>
              <a:rPr lang="en-US" b="1" dirty="0" smtClean="0"/>
              <a:t> ⟵ m</a:t>
            </a:r>
            <a:r>
              <a:rPr lang="en-US" b="1" baseline="50000" dirty="0" smtClean="0"/>
              <a:t>e          </a:t>
            </a:r>
            <a:r>
              <a:rPr lang="en-US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  <a:sym typeface="Symbol" pitchFamily="18" charset="2"/>
              </a:rPr>
              <a:t>(</a:t>
            </a:r>
            <a:r>
              <a:rPr lang="en-US" dirty="0">
                <a:solidFill>
                  <a:srgbClr val="000000"/>
                </a:solidFill>
                <a:ea typeface="Tahoma" pitchFamily="34" charset="0"/>
                <a:cs typeface="Tahoma" pitchFamily="34" charset="0"/>
                <a:sym typeface="Symbol" pitchFamily="18" charset="2"/>
              </a:rPr>
              <a:t>in  Z</a:t>
            </a:r>
            <a:r>
              <a:rPr lang="en-US" baseline="-25000" dirty="0">
                <a:solidFill>
                  <a:srgbClr val="000000"/>
                </a:solidFill>
                <a:ea typeface="Tahoma" pitchFamily="34" charset="0"/>
                <a:cs typeface="Tahoma" pitchFamily="34" charset="0"/>
                <a:sym typeface="Symbol" pitchFamily="18" charset="2"/>
              </a:rPr>
              <a:t>N</a:t>
            </a:r>
            <a:r>
              <a:rPr lang="en-US" dirty="0">
                <a:solidFill>
                  <a:srgbClr val="000000"/>
                </a:solidFill>
                <a:ea typeface="Tahoma" pitchFamily="34" charset="0"/>
                <a:cs typeface="Tahoma" pitchFamily="34" charset="0"/>
                <a:sym typeface="Symbol" pitchFamily="18" charset="2"/>
              </a:rPr>
              <a:t>)   </a:t>
            </a:r>
            <a:endParaRPr lang="en-US" dirty="0"/>
          </a:p>
          <a:p>
            <a:pPr lvl="1">
              <a:lnSpc>
                <a:spcPct val="90000"/>
              </a:lnSpc>
              <a:spcBef>
                <a:spcPct val="45000"/>
              </a:spcBef>
              <a:tabLst>
                <a:tab pos="4111625" algn="l"/>
              </a:tabLst>
            </a:pPr>
            <a:r>
              <a:rPr lang="en-US" dirty="0" smtClean="0"/>
              <a:t>secret </a:t>
            </a:r>
            <a:r>
              <a:rPr lang="en-US" dirty="0"/>
              <a:t>key: 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000000"/>
                </a:solidFill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</a:rPr>
              <a:t>N,d</a:t>
            </a:r>
            <a:r>
              <a:rPr lang="en-US" b="1" dirty="0" smtClean="0">
                <a:solidFill>
                  <a:srgbClr val="000000"/>
                </a:solidFill>
              </a:rPr>
              <a:t>)</a:t>
            </a:r>
            <a:r>
              <a:rPr lang="en-US" b="1" dirty="0">
                <a:solidFill>
                  <a:srgbClr val="000000"/>
                </a:solidFill>
              </a:rPr>
              <a:t>	</a:t>
            </a:r>
            <a:r>
              <a:rPr lang="en-US" dirty="0" smtClean="0"/>
              <a:t>Decrypt</a:t>
            </a:r>
            <a:r>
              <a:rPr lang="en-US" dirty="0"/>
              <a:t>:   </a:t>
            </a:r>
            <a:r>
              <a:rPr lang="en-US" b="1" dirty="0"/>
              <a:t>c</a:t>
            </a:r>
            <a:r>
              <a:rPr lang="en-US" b="1" baseline="46000" dirty="0" smtClean="0">
                <a:solidFill>
                  <a:srgbClr val="000000"/>
                </a:solidFill>
              </a:rPr>
              <a:t>d</a:t>
            </a:r>
            <a:r>
              <a:rPr lang="en-US" b="1" dirty="0" smtClean="0"/>
              <a:t> ⟶ m</a:t>
            </a:r>
            <a:endParaRPr lang="en-US" dirty="0"/>
          </a:p>
          <a:p>
            <a:pPr lvl="1">
              <a:lnSpc>
                <a:spcPct val="90000"/>
              </a:lnSpc>
              <a:spcBef>
                <a:spcPct val="45000"/>
              </a:spcBef>
              <a:buFontTx/>
              <a:buNone/>
            </a:pPr>
            <a:r>
              <a:rPr lang="en-US" dirty="0"/>
              <a:t>							</a:t>
            </a:r>
            <a:endParaRPr lang="en-US" sz="2000" baseline="-25000" dirty="0"/>
          </a:p>
          <a:p>
            <a:pPr marL="0" indent="0">
              <a:lnSpc>
                <a:spcPct val="90000"/>
              </a:lnSpc>
              <a:spcBef>
                <a:spcPct val="45000"/>
              </a:spcBef>
              <a:buNone/>
            </a:pPr>
            <a:r>
              <a:rPr lang="en-US" dirty="0"/>
              <a:t>I</a:t>
            </a:r>
            <a:r>
              <a:rPr lang="en-US" dirty="0" smtClean="0"/>
              <a:t>nsecure cryptosystem</a:t>
            </a:r>
            <a:r>
              <a:rPr lang="en-US" dirty="0"/>
              <a:t> </a:t>
            </a:r>
            <a:r>
              <a:rPr lang="en-US" dirty="0" smtClean="0"/>
              <a:t>!!  </a:t>
            </a:r>
            <a:endParaRPr lang="en-US" dirty="0"/>
          </a:p>
          <a:p>
            <a:pPr lvl="1">
              <a:lnSpc>
                <a:spcPct val="90000"/>
              </a:lnSpc>
              <a:spcBef>
                <a:spcPct val="45000"/>
              </a:spcBef>
            </a:pPr>
            <a:r>
              <a:rPr lang="en-US" dirty="0" smtClean="0"/>
              <a:t>Is not semantically secure and many attacks exist</a:t>
            </a:r>
            <a:endParaRPr lang="en-US" dirty="0"/>
          </a:p>
          <a:p>
            <a:pPr marL="457200" lvl="1" indent="0">
              <a:lnSpc>
                <a:spcPct val="90000"/>
              </a:lnSpc>
              <a:spcBef>
                <a:spcPct val="45000"/>
              </a:spcBef>
              <a:buNone/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ct val="45000"/>
              </a:spcBef>
              <a:buNone/>
            </a:pPr>
            <a:r>
              <a:rPr lang="en-US" dirty="0" smtClean="0"/>
              <a:t>⇒     The </a:t>
            </a:r>
            <a:r>
              <a:rPr lang="en-US" dirty="0"/>
              <a:t>RSA trapdoor permutation is not </a:t>
            </a:r>
            <a:r>
              <a:rPr lang="en-US" dirty="0" smtClean="0"/>
              <a:t>an encryption scheme !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857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Incorrect use of a Trapdoor Function (TDF)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Never</a:t>
            </a:r>
            <a:r>
              <a:rPr lang="en-US" dirty="0" smtClean="0"/>
              <a:t> encrypt by applying F directly to plaintext: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Problems:</a:t>
            </a:r>
          </a:p>
          <a:p>
            <a:r>
              <a:rPr lang="en-US" dirty="0" smtClean="0"/>
              <a:t>Deterministic:    cannot be semantically secure !!</a:t>
            </a:r>
          </a:p>
          <a:p>
            <a:r>
              <a:rPr lang="en-US" dirty="0" smtClean="0"/>
              <a:t>Many attacks exist 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990600" y="2209801"/>
            <a:ext cx="3581400" cy="1422399"/>
          </a:xfrm>
          <a:prstGeom prst="rect">
            <a:avLst/>
          </a:prstGeom>
          <a:ln>
            <a:solidFill>
              <a:srgbClr val="008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u="sng" dirty="0" smtClean="0"/>
              <a:t>E( </a:t>
            </a:r>
            <a:r>
              <a:rPr lang="en-US" b="1" u="sng" dirty="0" err="1" smtClean="0"/>
              <a:t>pk</a:t>
            </a:r>
            <a:r>
              <a:rPr lang="en-US" b="1" u="sng" dirty="0" smtClean="0"/>
              <a:t>, m)</a:t>
            </a:r>
            <a:r>
              <a:rPr lang="en-US" b="1" dirty="0" smtClean="0"/>
              <a:t> :</a:t>
            </a:r>
          </a:p>
          <a:p>
            <a:pPr marL="0" indent="0">
              <a:buNone/>
              <a:tabLst>
                <a:tab pos="455613" algn="l"/>
                <a:tab pos="1947863" algn="l"/>
              </a:tabLst>
            </a:pPr>
            <a:r>
              <a:rPr lang="en-US" dirty="0" smtClean="0"/>
              <a:t>	output    c </a:t>
            </a:r>
            <a:r>
              <a:rPr lang="en-US" dirty="0"/>
              <a:t>⟵ </a:t>
            </a:r>
            <a:r>
              <a:rPr lang="en-US" dirty="0" smtClean="0"/>
              <a:t>F(</a:t>
            </a:r>
            <a:r>
              <a:rPr lang="en-US" dirty="0" err="1" smtClean="0"/>
              <a:t>pk</a:t>
            </a:r>
            <a:r>
              <a:rPr lang="en-US" dirty="0" smtClean="0"/>
              <a:t>, m)</a:t>
            </a:r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876800" y="2209801"/>
            <a:ext cx="3429000" cy="1422399"/>
          </a:xfrm>
          <a:prstGeom prst="rect">
            <a:avLst/>
          </a:prstGeom>
          <a:ln>
            <a:solidFill>
              <a:srgbClr val="008000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455613" algn="l"/>
              </a:tabLst>
            </a:pPr>
            <a:r>
              <a:rPr lang="en-US" b="1" u="sng" dirty="0" smtClean="0"/>
              <a:t>D( </a:t>
            </a:r>
            <a:r>
              <a:rPr lang="en-US" b="1" u="sng" dirty="0" err="1" smtClean="0"/>
              <a:t>sk</a:t>
            </a:r>
            <a:r>
              <a:rPr lang="en-US" b="1" u="sng" dirty="0" smtClean="0"/>
              <a:t>,  c )</a:t>
            </a:r>
            <a:r>
              <a:rPr lang="en-US" b="1" dirty="0" smtClean="0"/>
              <a:t> :</a:t>
            </a:r>
          </a:p>
          <a:p>
            <a:pPr marL="0" indent="0">
              <a:buFont typeface="Arial" pitchFamily="34" charset="0"/>
              <a:buNone/>
              <a:tabLst>
                <a:tab pos="455613" algn="l"/>
                <a:tab pos="1947863" algn="l"/>
              </a:tabLst>
            </a:pPr>
            <a:r>
              <a:rPr lang="en-US" dirty="0" smtClean="0"/>
              <a:t>	output   F</a:t>
            </a:r>
            <a:r>
              <a:rPr lang="en-US" baseline="30000" dirty="0" smtClean="0"/>
              <a:t>-1</a:t>
            </a:r>
            <a:r>
              <a:rPr lang="en-US" dirty="0" smtClean="0"/>
              <a:t>(</a:t>
            </a:r>
            <a:r>
              <a:rPr lang="en-US" dirty="0" err="1"/>
              <a:t>s</a:t>
            </a:r>
            <a:r>
              <a:rPr lang="en-US" dirty="0" err="1" smtClean="0"/>
              <a:t>k</a:t>
            </a:r>
            <a:r>
              <a:rPr lang="en-US" dirty="0" smtClean="0"/>
              <a:t>, c)</a:t>
            </a:r>
          </a:p>
          <a:p>
            <a:pPr marL="0" indent="0">
              <a:buFont typeface="Arial" pitchFamily="34" charset="0"/>
              <a:buNone/>
              <a:tabLst>
                <a:tab pos="455613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430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Active attacks:   symmetric vs. pub-key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Recall:  secure symmetric cipher provides   </a:t>
            </a:r>
            <a:r>
              <a:rPr lang="en-US" b="1" dirty="0" smtClean="0"/>
              <a:t>authenticated encryption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sz="2000" b="1" dirty="0" smtClean="0"/>
              <a:t>[ </a:t>
            </a:r>
            <a:r>
              <a:rPr lang="en-US" sz="2000" dirty="0" smtClean="0"/>
              <a:t>chosen plaintext security   &amp;   </a:t>
            </a:r>
            <a:r>
              <a:rPr lang="en-US" sz="2000" dirty="0" err="1" smtClean="0"/>
              <a:t>ciphertext</a:t>
            </a:r>
            <a:r>
              <a:rPr lang="en-US" sz="2000" dirty="0" smtClean="0"/>
              <a:t> integrity  </a:t>
            </a:r>
            <a:r>
              <a:rPr lang="en-US" sz="2000" b="1" dirty="0" smtClean="0"/>
              <a:t>]</a:t>
            </a:r>
          </a:p>
          <a:p>
            <a:r>
              <a:rPr lang="en-US" dirty="0" smtClean="0"/>
              <a:t>Roughly speaking:     </a:t>
            </a:r>
            <a:r>
              <a:rPr lang="en-US" b="1" dirty="0" smtClean="0">
                <a:solidFill>
                  <a:srgbClr val="7030A0"/>
                </a:solidFill>
              </a:rPr>
              <a:t>attacker cannot create new </a:t>
            </a:r>
            <a:r>
              <a:rPr lang="en-US" b="1" dirty="0" err="1" smtClean="0">
                <a:solidFill>
                  <a:srgbClr val="7030A0"/>
                </a:solidFill>
              </a:rPr>
              <a:t>ciphertexts</a:t>
            </a:r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dirty="0" smtClean="0"/>
              <a:t>Implies security against chosen </a:t>
            </a:r>
            <a:r>
              <a:rPr lang="en-US" dirty="0" err="1" smtClean="0"/>
              <a:t>ciphertext</a:t>
            </a:r>
            <a:r>
              <a:rPr lang="en-US" dirty="0" smtClean="0"/>
              <a:t> attacks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In public-key settings:</a:t>
            </a:r>
          </a:p>
          <a:p>
            <a:r>
              <a:rPr lang="en-US" dirty="0" smtClean="0"/>
              <a:t>Attacker </a:t>
            </a:r>
            <a:r>
              <a:rPr lang="en-US" b="1" dirty="0" smtClean="0"/>
              <a:t>can</a:t>
            </a:r>
            <a:r>
              <a:rPr lang="en-US" dirty="0" smtClean="0"/>
              <a:t> create new </a:t>
            </a:r>
            <a:r>
              <a:rPr lang="en-US" dirty="0" err="1" smtClean="0"/>
              <a:t>ciphertexts</a:t>
            </a:r>
            <a:r>
              <a:rPr lang="en-US" dirty="0" smtClean="0"/>
              <a:t> using  </a:t>
            </a:r>
            <a:r>
              <a:rPr lang="en-US" dirty="0" err="1" smtClean="0"/>
              <a:t>pk</a:t>
            </a:r>
            <a:r>
              <a:rPr lang="en-US" dirty="0" smtClean="0"/>
              <a:t>   !!</a:t>
            </a:r>
          </a:p>
          <a:p>
            <a:r>
              <a:rPr lang="en-US" dirty="0" smtClean="0"/>
              <a:t>So instead:    we directly require chosen </a:t>
            </a:r>
            <a:r>
              <a:rPr lang="en-US" dirty="0" err="1" smtClean="0"/>
              <a:t>ciphertext</a:t>
            </a:r>
            <a:r>
              <a:rPr lang="en-US" dirty="0" smtClean="0"/>
              <a:t> security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376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Public-key encryption </a:t>
            </a:r>
            <a:r>
              <a:rPr lang="en-US" dirty="0"/>
              <a:t>f</a:t>
            </a:r>
            <a:r>
              <a:rPr lang="en-US" dirty="0" smtClean="0"/>
              <a:t>rom TDFs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176"/>
              </a:spcBef>
            </a:pPr>
            <a:r>
              <a:rPr lang="en-US" dirty="0" smtClean="0"/>
              <a:t>(</a:t>
            </a:r>
            <a:r>
              <a:rPr lang="en-US" dirty="0"/>
              <a:t>G, F, F</a:t>
            </a:r>
            <a:r>
              <a:rPr lang="en-US" baseline="30000" dirty="0"/>
              <a:t>-1</a:t>
            </a:r>
            <a:r>
              <a:rPr lang="en-US" dirty="0" smtClean="0"/>
              <a:t>):    secure TDF   X ⟶ Y       </a:t>
            </a:r>
          </a:p>
          <a:p>
            <a:pPr>
              <a:spcBef>
                <a:spcPts val="1176"/>
              </a:spcBef>
            </a:pPr>
            <a:r>
              <a:rPr lang="en-US" dirty="0" smtClean="0"/>
              <a:t>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s</a:t>
            </a:r>
            <a:r>
              <a:rPr lang="en-US" dirty="0" smtClean="0"/>
              <a:t>, D</a:t>
            </a:r>
            <a:r>
              <a:rPr lang="en-US" baseline="-25000" dirty="0" smtClean="0"/>
              <a:t>s</a:t>
            </a:r>
            <a:r>
              <a:rPr lang="en-US" dirty="0" smtClean="0"/>
              <a:t>) :   symmetric auth. encryption defined over (K,M,C)</a:t>
            </a:r>
          </a:p>
          <a:p>
            <a:pPr>
              <a:spcBef>
                <a:spcPts val="1176"/>
              </a:spcBef>
            </a:pPr>
            <a:r>
              <a:rPr lang="en-US" dirty="0" smtClean="0"/>
              <a:t>H: X ⟶ K  </a:t>
            </a:r>
            <a:r>
              <a:rPr lang="en-US" dirty="0"/>
              <a:t> </a:t>
            </a:r>
            <a:r>
              <a:rPr lang="en-US" dirty="0" smtClean="0"/>
              <a:t>a hash function</a:t>
            </a:r>
            <a:endParaRPr lang="en-US" sz="2000" dirty="0" smtClean="0"/>
          </a:p>
          <a:p>
            <a:pPr marL="0" indent="0">
              <a:spcBef>
                <a:spcPts val="1176"/>
              </a:spcBef>
              <a:buNone/>
            </a:pPr>
            <a:endParaRPr lang="en-US" dirty="0" smtClean="0"/>
          </a:p>
          <a:p>
            <a:pPr marL="0" indent="0">
              <a:spcBef>
                <a:spcPts val="1176"/>
              </a:spcBef>
              <a:buNone/>
            </a:pPr>
            <a:r>
              <a:rPr lang="en-US" dirty="0" smtClean="0"/>
              <a:t>We construct a pub-key enc. </a:t>
            </a:r>
            <a:r>
              <a:rPr lang="en-US" dirty="0"/>
              <a:t>s</a:t>
            </a:r>
            <a:r>
              <a:rPr lang="en-US" dirty="0" smtClean="0"/>
              <a:t>ystem (G, E, D):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	Key generation G:    same as G for TDF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926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Public-key encryption from TDFs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3835402"/>
            <a:ext cx="3886200" cy="2539999"/>
          </a:xfrm>
          <a:ln>
            <a:solidFill>
              <a:srgbClr val="008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smtClean="0"/>
              <a:t>E</a:t>
            </a:r>
            <a:r>
              <a:rPr lang="en-US" b="1" u="sng" dirty="0" smtClean="0"/>
              <a:t>(</a:t>
            </a:r>
            <a:r>
              <a:rPr lang="en-US" sz="2400" b="1" u="sng" dirty="0" smtClean="0"/>
              <a:t> </a:t>
            </a:r>
            <a:r>
              <a:rPr lang="en-US" sz="2400" b="1" u="sng" dirty="0" err="1" smtClean="0"/>
              <a:t>pk</a:t>
            </a:r>
            <a:r>
              <a:rPr lang="en-US" sz="2400" b="1" u="sng" dirty="0" smtClean="0"/>
              <a:t>, m</a:t>
            </a:r>
            <a:r>
              <a:rPr lang="en-US" b="1" u="sng" dirty="0" smtClean="0"/>
              <a:t>)</a:t>
            </a:r>
            <a:r>
              <a:rPr lang="en-US" b="1" dirty="0" smtClean="0"/>
              <a:t> </a:t>
            </a:r>
            <a:r>
              <a:rPr lang="en-US" sz="2400" b="1" dirty="0" smtClean="0"/>
              <a:t>:</a:t>
            </a:r>
          </a:p>
          <a:p>
            <a:pPr marL="0" indent="0">
              <a:buNone/>
              <a:tabLst>
                <a:tab pos="455613" algn="l"/>
                <a:tab pos="1947863" algn="l"/>
              </a:tabLst>
            </a:pPr>
            <a:r>
              <a:rPr lang="en-US" sz="2400" dirty="0" smtClean="0"/>
              <a:t>	x ⟵ X,    	y </a:t>
            </a:r>
            <a:r>
              <a:rPr lang="en-US" sz="2400" dirty="0"/>
              <a:t>⟵ </a:t>
            </a:r>
            <a:r>
              <a:rPr lang="en-US" sz="2400" dirty="0" smtClean="0"/>
              <a:t>F(</a:t>
            </a:r>
            <a:r>
              <a:rPr lang="en-US" sz="2400" dirty="0" err="1" smtClean="0"/>
              <a:t>pk</a:t>
            </a:r>
            <a:r>
              <a:rPr lang="en-US" sz="2400" dirty="0" smtClean="0"/>
              <a:t>, x)</a:t>
            </a:r>
          </a:p>
          <a:p>
            <a:pPr marL="0" indent="0" defTabSz="1033463">
              <a:buNone/>
              <a:tabLst>
                <a:tab pos="455613" algn="l"/>
                <a:tab pos="1947863" algn="l"/>
              </a:tabLst>
            </a:pPr>
            <a:r>
              <a:rPr lang="en-US" sz="2400" dirty="0"/>
              <a:t>	</a:t>
            </a:r>
            <a:r>
              <a:rPr lang="en-US" sz="2400" dirty="0" smtClean="0"/>
              <a:t>k ⟵ H(x),  	c </a:t>
            </a:r>
            <a:r>
              <a:rPr lang="en-US" sz="2400" dirty="0"/>
              <a:t>⟵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s</a:t>
            </a:r>
            <a:r>
              <a:rPr lang="en-US" sz="2400" dirty="0" smtClean="0"/>
              <a:t>(k, m)</a:t>
            </a:r>
          </a:p>
          <a:p>
            <a:pPr marL="0" indent="0">
              <a:buNone/>
              <a:tabLst>
                <a:tab pos="455613" algn="l"/>
              </a:tabLst>
            </a:pPr>
            <a:r>
              <a:rPr lang="en-US" sz="2400" dirty="0"/>
              <a:t>	</a:t>
            </a:r>
            <a:r>
              <a:rPr lang="en-US" sz="2400" dirty="0" smtClean="0"/>
              <a:t>output   (y, c)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3835402"/>
            <a:ext cx="3810000" cy="2539999"/>
          </a:xfrm>
          <a:ln>
            <a:solidFill>
              <a:srgbClr val="008000"/>
            </a:solidFill>
          </a:ln>
        </p:spPr>
        <p:txBody>
          <a:bodyPr>
            <a:normAutofit/>
          </a:bodyPr>
          <a:lstStyle/>
          <a:p>
            <a:pPr marL="0" indent="0">
              <a:buNone/>
              <a:tabLst>
                <a:tab pos="455613" algn="l"/>
              </a:tabLst>
            </a:pPr>
            <a:r>
              <a:rPr lang="en-US" sz="2400" b="1" u="sng" dirty="0" smtClean="0"/>
              <a:t>D</a:t>
            </a:r>
            <a:r>
              <a:rPr lang="en-US" b="1" u="sng" dirty="0" smtClean="0"/>
              <a:t>(</a:t>
            </a:r>
            <a:r>
              <a:rPr lang="en-US" sz="2400" b="1" u="sng" dirty="0" smtClean="0"/>
              <a:t> </a:t>
            </a:r>
            <a:r>
              <a:rPr lang="en-US" sz="2400" b="1" u="sng" dirty="0" err="1" smtClean="0"/>
              <a:t>sk</a:t>
            </a:r>
            <a:r>
              <a:rPr lang="en-US" sz="2400" b="1" u="sng" dirty="0" smtClean="0"/>
              <a:t>, (</a:t>
            </a:r>
            <a:r>
              <a:rPr lang="en-US" sz="2400" b="1" u="sng" dirty="0" err="1" smtClean="0"/>
              <a:t>y,c</a:t>
            </a:r>
            <a:r>
              <a:rPr lang="en-US" sz="2400" b="1" u="sng" dirty="0" smtClean="0"/>
              <a:t>) </a:t>
            </a:r>
            <a:r>
              <a:rPr lang="en-US" b="1" u="sng" dirty="0" smtClean="0"/>
              <a:t>)</a:t>
            </a:r>
            <a:r>
              <a:rPr lang="en-US" b="1" dirty="0" smtClean="0"/>
              <a:t> </a:t>
            </a:r>
            <a:r>
              <a:rPr lang="en-US" sz="2400" b="1" dirty="0" smtClean="0"/>
              <a:t>:</a:t>
            </a:r>
          </a:p>
          <a:p>
            <a:pPr marL="0" indent="0">
              <a:buNone/>
              <a:tabLst>
                <a:tab pos="455613" algn="l"/>
                <a:tab pos="1947863" algn="l"/>
              </a:tabLst>
            </a:pPr>
            <a:r>
              <a:rPr lang="en-US" sz="2400" dirty="0"/>
              <a:t>	x ⟵ </a:t>
            </a:r>
            <a:r>
              <a:rPr lang="en-US" sz="2400" dirty="0" smtClean="0"/>
              <a:t>F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(</a:t>
            </a:r>
            <a:r>
              <a:rPr lang="en-US" sz="2400" dirty="0" err="1" smtClean="0"/>
              <a:t>sk</a:t>
            </a:r>
            <a:r>
              <a:rPr lang="en-US" sz="2400" dirty="0" smtClean="0"/>
              <a:t>, y),</a:t>
            </a:r>
          </a:p>
          <a:p>
            <a:pPr marL="0" indent="0">
              <a:buNone/>
              <a:tabLst>
                <a:tab pos="455613" algn="l"/>
                <a:tab pos="1947863" algn="l"/>
              </a:tabLst>
            </a:pPr>
            <a:r>
              <a:rPr lang="en-US" sz="2400" dirty="0"/>
              <a:t>	k ⟵ H(x),  	</a:t>
            </a:r>
            <a:r>
              <a:rPr lang="en-US" sz="2400" dirty="0" smtClean="0"/>
              <a:t>m </a:t>
            </a:r>
            <a:r>
              <a:rPr lang="en-US" sz="2400" dirty="0"/>
              <a:t>⟵ </a:t>
            </a:r>
            <a:r>
              <a:rPr lang="en-US" sz="2400" dirty="0" smtClean="0"/>
              <a:t>D</a:t>
            </a:r>
            <a:r>
              <a:rPr lang="en-US" sz="2400" baseline="-25000" dirty="0" smtClean="0"/>
              <a:t>s</a:t>
            </a:r>
            <a:r>
              <a:rPr lang="en-US" sz="2400" dirty="0"/>
              <a:t>(k, </a:t>
            </a:r>
            <a:r>
              <a:rPr lang="en-US" sz="2400" dirty="0" smtClean="0"/>
              <a:t>c)</a:t>
            </a:r>
            <a:endParaRPr lang="en-US" sz="2400" dirty="0"/>
          </a:p>
          <a:p>
            <a:pPr marL="0" indent="0">
              <a:buNone/>
              <a:tabLst>
                <a:tab pos="455613" algn="l"/>
              </a:tabLst>
            </a:pPr>
            <a:r>
              <a:rPr lang="en-US" sz="2400" dirty="0"/>
              <a:t>	output   </a:t>
            </a:r>
            <a:r>
              <a:rPr lang="en-US" sz="2400" dirty="0" smtClean="0"/>
              <a:t>m</a:t>
            </a:r>
            <a:endParaRPr lang="en-US" sz="2400" dirty="0"/>
          </a:p>
          <a:p>
            <a:pPr marL="0" indent="0">
              <a:buNone/>
              <a:tabLst>
                <a:tab pos="455613" algn="l"/>
              </a:tabLst>
            </a:pP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62844" y="1844695"/>
            <a:ext cx="7919156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1176"/>
              </a:spcBef>
              <a:buFont typeface="Arial"/>
              <a:buChar char="•"/>
            </a:pPr>
            <a:r>
              <a:rPr lang="en-US" sz="2400" dirty="0"/>
              <a:t>(G, F, F</a:t>
            </a:r>
            <a:r>
              <a:rPr lang="en-US" sz="2400" baseline="30000" dirty="0"/>
              <a:t>-1</a:t>
            </a:r>
            <a:r>
              <a:rPr lang="en-US" sz="2400" dirty="0"/>
              <a:t>):    secure TDF   X ⟶ Y       </a:t>
            </a:r>
          </a:p>
          <a:p>
            <a:pPr marL="342900" indent="-342900">
              <a:spcBef>
                <a:spcPts val="1176"/>
              </a:spcBef>
              <a:buFont typeface="Arial"/>
              <a:buChar char="•"/>
            </a:pPr>
            <a:r>
              <a:rPr lang="en-US" sz="2400" dirty="0"/>
              <a:t>(</a:t>
            </a:r>
            <a:r>
              <a:rPr lang="en-US" sz="2400" dirty="0" err="1"/>
              <a:t>E</a:t>
            </a:r>
            <a:r>
              <a:rPr lang="en-US" sz="2400" baseline="-25000" dirty="0" err="1"/>
              <a:t>s</a:t>
            </a:r>
            <a:r>
              <a:rPr lang="en-US" sz="2400" dirty="0"/>
              <a:t>, D</a:t>
            </a:r>
            <a:r>
              <a:rPr lang="en-US" sz="2400" baseline="-25000" dirty="0"/>
              <a:t>s</a:t>
            </a:r>
            <a:r>
              <a:rPr lang="en-US" sz="2400" dirty="0"/>
              <a:t>) :   symmetric auth. encryption defined over (K,M,C)</a:t>
            </a:r>
          </a:p>
          <a:p>
            <a:pPr marL="342900" indent="-342900">
              <a:spcBef>
                <a:spcPts val="1176"/>
              </a:spcBef>
              <a:buFont typeface="Arial"/>
              <a:buChar char="•"/>
            </a:pPr>
            <a:r>
              <a:rPr lang="en-US" sz="2400" dirty="0"/>
              <a:t>H: X ⟶ K   a hash </a:t>
            </a:r>
            <a:r>
              <a:rPr lang="en-US" sz="2400" dirty="0" smtClean="0"/>
              <a:t>function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258411" y="4513718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9678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397000"/>
            <a:ext cx="8229600" cy="546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pictures: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30000"/>
              </a:lnSpc>
              <a:spcBef>
                <a:spcPts val="1176"/>
              </a:spcBef>
              <a:buNone/>
              <a:tabLst>
                <a:tab pos="912813" algn="l"/>
              </a:tabLst>
            </a:pPr>
            <a:r>
              <a:rPr lang="en-US" b="1" u="sng" dirty="0" smtClean="0"/>
              <a:t>Security Theore</a:t>
            </a:r>
            <a:r>
              <a:rPr lang="en-US" b="1" u="sng" dirty="0"/>
              <a:t>m</a:t>
            </a:r>
            <a:r>
              <a:rPr lang="en-US" dirty="0" smtClean="0"/>
              <a:t>:    </a:t>
            </a: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  <a:tabLst>
                <a:tab pos="912813" algn="l"/>
              </a:tabLst>
            </a:pPr>
            <a:r>
              <a:rPr lang="en-US" dirty="0"/>
              <a:t>	</a:t>
            </a:r>
            <a:r>
              <a:rPr lang="en-US" dirty="0" smtClean="0"/>
              <a:t>If  </a:t>
            </a:r>
            <a:r>
              <a:rPr lang="en-US" b="1" dirty="0" smtClean="0"/>
              <a:t>(</a:t>
            </a:r>
            <a:r>
              <a:rPr lang="en-US" b="1" dirty="0"/>
              <a:t>G, F, F</a:t>
            </a:r>
            <a:r>
              <a:rPr lang="en-US" b="1" baseline="30000" dirty="0"/>
              <a:t>-1</a:t>
            </a:r>
            <a:r>
              <a:rPr lang="en-US" b="1" dirty="0" smtClean="0"/>
              <a:t>)  </a:t>
            </a:r>
            <a:r>
              <a:rPr lang="en-US" dirty="0" smtClean="0"/>
              <a:t>is a </a:t>
            </a:r>
            <a:r>
              <a:rPr lang="en-US" dirty="0"/>
              <a:t>secure </a:t>
            </a:r>
            <a:r>
              <a:rPr lang="en-US" dirty="0" smtClean="0"/>
              <a:t>TDF,    </a:t>
            </a: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  <a:tabLst>
                <a:tab pos="912813" algn="l"/>
              </a:tabLst>
            </a:pPr>
            <a:r>
              <a:rPr lang="en-US" dirty="0" smtClean="0"/>
              <a:t>	then </a:t>
            </a:r>
            <a:r>
              <a:rPr lang="en-US" b="1" dirty="0" smtClean="0"/>
              <a:t>(</a:t>
            </a:r>
            <a:r>
              <a:rPr lang="en-US" b="1" dirty="0"/>
              <a:t>E</a:t>
            </a:r>
            <a:r>
              <a:rPr lang="en-US" b="1" baseline="-25000" dirty="0"/>
              <a:t>s</a:t>
            </a:r>
            <a:r>
              <a:rPr lang="en-US" b="1" dirty="0"/>
              <a:t>, D</a:t>
            </a:r>
            <a:r>
              <a:rPr lang="en-US" b="1" baseline="-25000" dirty="0"/>
              <a:t>s</a:t>
            </a:r>
            <a:r>
              <a:rPr lang="en-US" b="1" dirty="0"/>
              <a:t>) </a:t>
            </a:r>
            <a:r>
              <a:rPr lang="en-US" dirty="0" smtClean="0"/>
              <a:t>provides auth. enc.</a:t>
            </a:r>
            <a:br>
              <a:rPr lang="en-US" dirty="0" smtClean="0"/>
            </a:br>
            <a:r>
              <a:rPr lang="en-US" dirty="0" smtClean="0"/>
              <a:t>	</a:t>
            </a:r>
            <a:endParaRPr lang="en-US" dirty="0"/>
          </a:p>
        </p:txBody>
      </p:sp>
      <p:grpSp>
        <p:nvGrpSpPr>
          <p:cNvPr id="2" name="Group 9"/>
          <p:cNvGrpSpPr/>
          <p:nvPr/>
        </p:nvGrpSpPr>
        <p:grpSpPr>
          <a:xfrm>
            <a:off x="2438400" y="1586468"/>
            <a:ext cx="6248400" cy="1385332"/>
            <a:chOff x="2438400" y="1047750"/>
            <a:chExt cx="6248400" cy="1038999"/>
          </a:xfrm>
        </p:grpSpPr>
        <p:sp>
          <p:nvSpPr>
            <p:cNvPr id="4" name="Rectangle 3"/>
            <p:cNvSpPr/>
            <p:nvPr/>
          </p:nvSpPr>
          <p:spPr>
            <a:xfrm>
              <a:off x="2438400" y="1047750"/>
              <a:ext cx="12192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F(</a:t>
              </a:r>
              <a:r>
                <a:rPr lang="en-US" sz="2000" dirty="0" err="1" smtClean="0"/>
                <a:t>pk</a:t>
              </a:r>
              <a:r>
                <a:rPr lang="en-US" sz="2000" dirty="0" smtClean="0"/>
                <a:t>, x)</a:t>
              </a:r>
              <a:endParaRPr lang="en-US" sz="20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657600" y="1047750"/>
              <a:ext cx="50292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3463">
                <a:tabLst>
                  <a:tab pos="455613" algn="l"/>
                  <a:tab pos="1947863" algn="l"/>
                </a:tabLst>
              </a:pPr>
              <a:r>
                <a:rPr lang="en-US" sz="2000" dirty="0" err="1"/>
                <a:t>E</a:t>
              </a:r>
              <a:r>
                <a:rPr lang="en-US" sz="2000" baseline="-25000" dirty="0" err="1"/>
                <a:t>s</a:t>
              </a:r>
              <a:r>
                <a:rPr lang="en-US" sz="2400" dirty="0" smtClean="0"/>
                <a:t>(</a:t>
              </a:r>
              <a:r>
                <a:rPr lang="en-US" sz="2000" dirty="0" smtClean="0"/>
                <a:t> H(x),  m </a:t>
              </a:r>
              <a:r>
                <a:rPr lang="en-US" sz="2400" dirty="0" smtClean="0"/>
                <a:t>)</a:t>
              </a:r>
              <a:endParaRPr lang="en-US" sz="2000" dirty="0"/>
            </a:p>
          </p:txBody>
        </p:sp>
        <p:sp>
          <p:nvSpPr>
            <p:cNvPr id="6" name="Right Brace 5"/>
            <p:cNvSpPr/>
            <p:nvPr/>
          </p:nvSpPr>
          <p:spPr>
            <a:xfrm rot="5400000">
              <a:off x="2933700" y="1162050"/>
              <a:ext cx="228600" cy="12192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90800" y="1809750"/>
              <a:ext cx="8531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header</a:t>
              </a:r>
              <a:endParaRPr lang="en-US" dirty="0"/>
            </a:p>
          </p:txBody>
        </p:sp>
        <p:sp>
          <p:nvSpPr>
            <p:cNvPr id="8" name="Right Brace 7"/>
            <p:cNvSpPr/>
            <p:nvPr/>
          </p:nvSpPr>
          <p:spPr>
            <a:xfrm rot="5400000">
              <a:off x="6096000" y="-704850"/>
              <a:ext cx="228600" cy="49530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23568" y="1809750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body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84059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PKCS-1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12/5/2012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95437"/>
            <a:ext cx="8686800" cy="421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OAEP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12/5/2012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8675" y="1514475"/>
            <a:ext cx="748665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RSA </a:t>
            </a:r>
            <a:r>
              <a:rPr lang="en-US" dirty="0" smtClean="0"/>
              <a:t>trapdoor permutation</a:t>
            </a:r>
            <a:endParaRPr lang="en-US" dirty="0"/>
          </a:p>
        </p:txBody>
      </p:sp>
      <p:sp>
        <p:nvSpPr>
          <p:cNvPr id="578563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First </a:t>
            </a:r>
            <a:r>
              <a:rPr lang="en-US" dirty="0"/>
              <a:t>published: </a:t>
            </a:r>
            <a:r>
              <a:rPr lang="en-US" dirty="0" smtClean="0"/>
              <a:t>     Scientific </a:t>
            </a:r>
            <a:r>
              <a:rPr lang="en-US" dirty="0"/>
              <a:t>American, Aug. 1977.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Very widely used:</a:t>
            </a:r>
            <a:endParaRPr lang="en-US" dirty="0"/>
          </a:p>
          <a:p>
            <a:pPr lvl="1">
              <a:spcBef>
                <a:spcPts val="1776"/>
              </a:spcBef>
            </a:pPr>
            <a:r>
              <a:rPr lang="en-US" dirty="0" smtClean="0"/>
              <a:t>SSL/TLS:  certificates and key-exchange</a:t>
            </a:r>
          </a:p>
          <a:p>
            <a:pPr lvl="1">
              <a:spcBef>
                <a:spcPts val="1776"/>
              </a:spcBef>
            </a:pPr>
            <a:r>
              <a:rPr lang="en-US" dirty="0" smtClean="0"/>
              <a:t>Secure e-mail and file systems</a:t>
            </a:r>
          </a:p>
          <a:p>
            <a:pPr marL="457200" lvl="1" indent="0">
              <a:spcBef>
                <a:spcPts val="1776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… many others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1588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OAEP Applications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12/5/2012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28775"/>
            <a:ext cx="48006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49808" y="801624"/>
            <a:ext cx="8013192" cy="1636776"/>
          </a:xfrm>
        </p:spPr>
        <p:txBody>
          <a:bodyPr/>
          <a:lstStyle/>
          <a:p>
            <a:r>
              <a:rPr lang="en-US" dirty="0" smtClean="0"/>
              <a:t>Public Key Cryptography &amp;</a:t>
            </a:r>
            <a:br>
              <a:rPr lang="en-US" dirty="0" smtClean="0"/>
            </a:br>
            <a:r>
              <a:rPr lang="en-US" dirty="0" smtClean="0"/>
              <a:t>EL-GAMAL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85800" y="2819400"/>
            <a:ext cx="8022336" cy="685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412-EE95-4588-B388-3172B75A8315}" type="datetime1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 Key Exchange Protocol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15200" y="3423047"/>
            <a:ext cx="1066800" cy="1219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81000" y="3423047"/>
            <a:ext cx="1066800" cy="1219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828800" y="3897180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9672" y="1757571"/>
            <a:ext cx="874079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Goal</a:t>
            </a:r>
            <a:r>
              <a:rPr lang="en-US" sz="2400" dirty="0"/>
              <a:t>:  </a:t>
            </a:r>
            <a:r>
              <a:rPr lang="en-US" sz="2400" dirty="0" smtClean="0"/>
              <a:t>  Alice </a:t>
            </a:r>
            <a:r>
              <a:rPr lang="en-US" sz="2400" dirty="0"/>
              <a:t>and Bob </a:t>
            </a:r>
            <a:r>
              <a:rPr lang="en-US" sz="2400" dirty="0" smtClean="0"/>
              <a:t>want shared secret, </a:t>
            </a:r>
            <a:r>
              <a:rPr lang="en-US" sz="2400" dirty="0"/>
              <a:t>unknown to </a:t>
            </a:r>
            <a:r>
              <a:rPr lang="en-US" sz="2400" dirty="0" smtClean="0"/>
              <a:t>eavesdropper</a:t>
            </a:r>
          </a:p>
          <a:p>
            <a:pPr marL="342900" indent="-342900">
              <a:spcBef>
                <a:spcPts val="1800"/>
              </a:spcBef>
              <a:buFont typeface="Arial"/>
              <a:buChar char="•"/>
            </a:pPr>
            <a:r>
              <a:rPr lang="en-US" sz="2400" dirty="0" smtClean="0"/>
              <a:t>For now:    security against eavesdropping only   (no tampering)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828800" y="3524647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828800" y="4269713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828800" y="4642247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48200" y="5048648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  <a:r>
              <a:rPr lang="en-US" sz="2400" dirty="0" smtClean="0"/>
              <a:t>avesdropper ??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81001" y="5963048"/>
            <a:ext cx="5521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Can this be done with an exponential gap?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7521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Diffie</a:t>
            </a:r>
            <a:r>
              <a:rPr lang="en-US" dirty="0" smtClean="0"/>
              <a:t>-Hellman protocol  </a:t>
            </a:r>
            <a:r>
              <a:rPr lang="en-US" sz="2700" dirty="0" smtClean="0"/>
              <a:t>(informally)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524000"/>
            <a:ext cx="8229600" cy="1524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Fix a large prime  p        (e.g.   600 digits)</a:t>
            </a:r>
          </a:p>
          <a:p>
            <a:pPr marL="0" indent="0">
              <a:buNone/>
            </a:pPr>
            <a:r>
              <a:rPr lang="en-US" dirty="0" smtClean="0"/>
              <a:t>Fix an integer    g   in   {1, …, p}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717801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Alice</a:t>
            </a:r>
            <a:endParaRPr lang="en-US" sz="24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620000" y="2717801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Bob</a:t>
            </a:r>
            <a:endParaRPr lang="en-US" sz="24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20817" y="3327401"/>
            <a:ext cx="3273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hoose random </a:t>
            </a:r>
            <a:r>
              <a:rPr lang="en-US" sz="2400" b="1" dirty="0" smtClean="0"/>
              <a:t>a</a:t>
            </a:r>
            <a:r>
              <a:rPr lang="en-US" sz="2000" dirty="0" smtClean="0"/>
              <a:t> in {1,…,p-1}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638800" y="3327401"/>
            <a:ext cx="3286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hoose random </a:t>
            </a:r>
            <a:r>
              <a:rPr lang="en-US" sz="2400" b="1" dirty="0" smtClean="0"/>
              <a:t>b</a:t>
            </a:r>
            <a:r>
              <a:rPr lang="en-US" sz="2000" dirty="0" smtClean="0"/>
              <a:t> in {1,…,p-1}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38200" y="5257800"/>
            <a:ext cx="6934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38200" y="4546600"/>
            <a:ext cx="6934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05200" y="5943600"/>
            <a:ext cx="2189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k</a:t>
            </a:r>
            <a:r>
              <a:rPr lang="en-US" sz="2400" b="1" baseline="-25000" dirty="0" err="1" smtClean="0"/>
              <a:t>AB</a:t>
            </a:r>
            <a:r>
              <a:rPr lang="en-US" sz="2400" b="1" dirty="0" smtClean="0"/>
              <a:t> = g</a:t>
            </a:r>
            <a:r>
              <a:rPr lang="en-US" sz="2800" b="1" baseline="30000" dirty="0" smtClean="0"/>
              <a:t>ab</a:t>
            </a:r>
            <a:r>
              <a:rPr lang="en-US" sz="2400" b="1" dirty="0" smtClean="0"/>
              <a:t>  </a:t>
            </a:r>
            <a:r>
              <a:rPr lang="en-US" dirty="0" smtClean="0"/>
              <a:t>(mod p)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5791200" y="5410200"/>
            <a:ext cx="2826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   </a:t>
            </a:r>
            <a:r>
              <a:rPr lang="en-US" sz="2800" dirty="0" smtClean="0"/>
              <a:t>(</a:t>
            </a:r>
            <a:r>
              <a:rPr lang="en-US" sz="2400" dirty="0" err="1" smtClean="0"/>
              <a:t>g</a:t>
            </a:r>
            <a:r>
              <a:rPr lang="en-US" sz="2800" baseline="30000" dirty="0" err="1" smtClean="0"/>
              <a:t>a</a:t>
            </a:r>
            <a:r>
              <a:rPr lang="en-US" sz="2800" dirty="0" smtClean="0"/>
              <a:t>)</a:t>
            </a:r>
            <a:r>
              <a:rPr lang="en-US" sz="2800" baseline="50000" dirty="0" smtClean="0"/>
              <a:t>b</a:t>
            </a:r>
            <a:r>
              <a:rPr lang="en-US" sz="2800" dirty="0" smtClean="0"/>
              <a:t>     </a:t>
            </a:r>
            <a:r>
              <a:rPr lang="en-US" sz="2400" dirty="0" smtClean="0"/>
              <a:t>=</a:t>
            </a:r>
            <a:r>
              <a:rPr lang="en-US" sz="2800" dirty="0" smtClean="0"/>
              <a:t>  </a:t>
            </a:r>
            <a:r>
              <a:rPr lang="en-US" sz="2400" b="1" dirty="0" err="1" smtClean="0"/>
              <a:t>A</a:t>
            </a:r>
            <a:r>
              <a:rPr lang="en-US" sz="2800" b="1" baseline="30000" dirty="0" err="1" smtClean="0"/>
              <a:t>b</a:t>
            </a:r>
            <a:r>
              <a:rPr lang="en-US" sz="2800" baseline="30000" dirty="0" smtClean="0"/>
              <a:t> </a:t>
            </a:r>
            <a:r>
              <a:rPr lang="en-US" sz="2800" dirty="0" smtClean="0"/>
              <a:t> </a:t>
            </a:r>
            <a:r>
              <a:rPr lang="en-US" sz="1600" dirty="0" smtClean="0"/>
              <a:t>(mod p)</a:t>
            </a:r>
            <a:endParaRPr lang="en-US" sz="1600" baseline="30000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5486400"/>
            <a:ext cx="2664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 </a:t>
            </a:r>
            <a:r>
              <a:rPr lang="en-US" sz="2400" b="1" dirty="0" smtClean="0"/>
              <a:t>B</a:t>
            </a:r>
            <a:r>
              <a:rPr lang="en-US" sz="2800" b="1" baseline="30000" dirty="0" smtClean="0"/>
              <a:t>a</a:t>
            </a:r>
            <a:r>
              <a:rPr lang="en-US" sz="2800" baseline="30000" dirty="0" smtClean="0"/>
              <a:t>  </a:t>
            </a:r>
            <a:r>
              <a:rPr lang="en-US" sz="1600" dirty="0" smtClean="0"/>
              <a:t>(mod p)   </a:t>
            </a:r>
            <a:r>
              <a:rPr lang="en-US" sz="2400" dirty="0" smtClean="0"/>
              <a:t>=    </a:t>
            </a:r>
            <a:r>
              <a:rPr lang="en-US" sz="2800" dirty="0" smtClean="0"/>
              <a:t>(</a:t>
            </a:r>
            <a:r>
              <a:rPr lang="en-US" sz="2400" dirty="0" err="1" smtClean="0"/>
              <a:t>g</a:t>
            </a:r>
            <a:r>
              <a:rPr lang="en-US" sz="2800" baseline="30000" dirty="0" err="1"/>
              <a:t>b</a:t>
            </a:r>
            <a:r>
              <a:rPr lang="en-US" sz="2800" dirty="0" smtClean="0"/>
              <a:t>)</a:t>
            </a:r>
            <a:r>
              <a:rPr lang="en-US" sz="2800" baseline="50000" dirty="0" smtClean="0"/>
              <a:t>a</a:t>
            </a:r>
            <a:r>
              <a:rPr lang="en-US" sz="2800" dirty="0" smtClean="0"/>
              <a:t> </a:t>
            </a:r>
            <a:endParaRPr lang="en-US" sz="2400" baseline="30000" dirty="0"/>
          </a:p>
        </p:txBody>
      </p:sp>
      <p:sp>
        <p:nvSpPr>
          <p:cNvPr id="15" name="TextBox 14"/>
          <p:cNvSpPr txBox="1"/>
          <p:nvPr/>
        </p:nvSpPr>
        <p:spPr>
          <a:xfrm>
            <a:off x="3419732" y="3886200"/>
            <a:ext cx="3514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“Alice”, A</a:t>
            </a:r>
            <a:r>
              <a:rPr lang="en-US" sz="2400" b="1" dirty="0" smtClean="0"/>
              <a:t> </a:t>
            </a:r>
            <a:r>
              <a:rPr lang="en-US" sz="2400" b="1" dirty="0" smtClean="0"/>
              <a:t>= </a:t>
            </a:r>
            <a:r>
              <a:rPr lang="en-US" sz="2400" b="1" dirty="0" err="1" smtClean="0"/>
              <a:t>g</a:t>
            </a:r>
            <a:r>
              <a:rPr lang="en-US" sz="2800" b="1" baseline="30000" dirty="0" err="1" smtClean="0"/>
              <a:t>a</a:t>
            </a:r>
            <a:r>
              <a:rPr lang="en-US" sz="2400" b="1" dirty="0" smtClean="0"/>
              <a:t>  </a:t>
            </a:r>
            <a:r>
              <a:rPr lang="en-US" dirty="0" smtClean="0"/>
              <a:t>(mod p)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3419732" y="4719935"/>
            <a:ext cx="3209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“Bob”, B</a:t>
            </a:r>
            <a:r>
              <a:rPr lang="en-US" sz="2400" b="1" dirty="0" smtClean="0"/>
              <a:t> </a:t>
            </a:r>
            <a:r>
              <a:rPr lang="en-US" sz="2400" b="1" dirty="0" smtClean="0"/>
              <a:t>= </a:t>
            </a:r>
            <a:r>
              <a:rPr lang="en-US" sz="2400" b="1" dirty="0" err="1" smtClean="0"/>
              <a:t>g</a:t>
            </a:r>
            <a:r>
              <a:rPr lang="en-US" sz="2800" b="1" baseline="30000" dirty="0" err="1" smtClean="0"/>
              <a:t>b</a:t>
            </a:r>
            <a:r>
              <a:rPr lang="en-US" sz="2400" b="1" dirty="0" smtClean="0"/>
              <a:t>  </a:t>
            </a:r>
            <a:r>
              <a:rPr lang="en-US" dirty="0" smtClean="0"/>
              <a:t>(mod p)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xmlns="" val="95527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/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  </a:t>
            </a:r>
            <a:r>
              <a:rPr lang="en-US" sz="2800" dirty="0" smtClean="0"/>
              <a:t>(much more on this later)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Eavesdropper sees:      p, g,   A=</a:t>
            </a:r>
            <a:r>
              <a:rPr lang="en-US" dirty="0" err="1" smtClean="0"/>
              <a:t>g</a:t>
            </a:r>
            <a:r>
              <a:rPr lang="en-US" baseline="30000" dirty="0" err="1" smtClean="0"/>
              <a:t>a</a:t>
            </a:r>
            <a:r>
              <a:rPr lang="en-US" dirty="0" smtClean="0"/>
              <a:t> (mod p),    and   B=</a:t>
            </a:r>
            <a:r>
              <a:rPr lang="en-US" dirty="0" err="1" smtClean="0"/>
              <a:t>g</a:t>
            </a:r>
            <a:r>
              <a:rPr lang="en-US" baseline="30000" dirty="0" err="1" smtClean="0"/>
              <a:t>b</a:t>
            </a:r>
            <a:r>
              <a:rPr lang="en-US" dirty="0" smtClean="0"/>
              <a:t> (mod p)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 she compute       g</a:t>
            </a:r>
            <a:r>
              <a:rPr lang="en-US" baseline="30000" dirty="0" smtClean="0"/>
              <a:t>ab</a:t>
            </a:r>
            <a:r>
              <a:rPr lang="en-US" dirty="0" smtClean="0"/>
              <a:t>  </a:t>
            </a:r>
            <a:r>
              <a:rPr lang="en-US" dirty="0"/>
              <a:t>(mod p</a:t>
            </a:r>
            <a:r>
              <a:rPr lang="en-US" dirty="0" smtClean="0"/>
              <a:t>)     ??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More generally:       define     </a:t>
            </a:r>
            <a:r>
              <a:rPr lang="en-US" dirty="0" err="1" smtClean="0"/>
              <a:t>DH</a:t>
            </a:r>
            <a:r>
              <a:rPr lang="en-US" baseline="-25000" dirty="0" err="1" smtClean="0"/>
              <a:t>g</a:t>
            </a:r>
            <a:r>
              <a:rPr lang="en-US" dirty="0" smtClean="0"/>
              <a:t>(</a:t>
            </a:r>
            <a:r>
              <a:rPr lang="en-US" dirty="0" err="1" smtClean="0"/>
              <a:t>g</a:t>
            </a:r>
            <a:r>
              <a:rPr lang="en-US" baseline="30000" dirty="0" err="1" smtClean="0"/>
              <a:t>a</a:t>
            </a:r>
            <a:r>
              <a:rPr lang="en-US" dirty="0" smtClean="0"/>
              <a:t>, </a:t>
            </a:r>
            <a:r>
              <a:rPr lang="en-US" dirty="0" err="1" smtClean="0"/>
              <a:t>g</a:t>
            </a:r>
            <a:r>
              <a:rPr lang="en-US" baseline="30000" dirty="0" err="1" smtClean="0"/>
              <a:t>b</a:t>
            </a:r>
            <a:r>
              <a:rPr lang="en-US" dirty="0" smtClean="0"/>
              <a:t>) = g</a:t>
            </a:r>
            <a:r>
              <a:rPr lang="en-US" baseline="30000" dirty="0" smtClean="0"/>
              <a:t>ab   </a:t>
            </a:r>
            <a:r>
              <a:rPr lang="en-US" dirty="0" smtClean="0"/>
              <a:t>    (mod p)</a:t>
            </a:r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r>
              <a:rPr lang="en-US" dirty="0" smtClean="0"/>
              <a:t>How hard is the DH function mod 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421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Dlog</a:t>
            </a:r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12/5/2012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52600"/>
            <a:ext cx="8247565" cy="257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hard is the DH function mod 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574800"/>
            <a:ext cx="8458200" cy="51308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Suppose prime  p  is  n  bits long. </a:t>
            </a:r>
          </a:p>
          <a:p>
            <a:pPr marL="0" indent="0">
              <a:buNone/>
            </a:pPr>
            <a:r>
              <a:rPr lang="en-US" dirty="0" smtClean="0"/>
              <a:t>Best known algorithm (GNFS):        run time     exp(            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90000"/>
              </a:lnSpc>
              <a:spcBef>
                <a:spcPts val="6024"/>
              </a:spcBef>
              <a:buFont typeface="Wingdings" pitchFamily="2" charset="2"/>
              <a:buNone/>
            </a:pPr>
            <a:r>
              <a:rPr lang="en-US" dirty="0" smtClean="0">
                <a:solidFill>
                  <a:schemeClr val="bg2"/>
                </a:solidFill>
              </a:rPr>
              <a:t>	</a:t>
            </a:r>
            <a:r>
              <a:rPr lang="en-US" u="sng" dirty="0"/>
              <a:t>c</a:t>
            </a:r>
            <a:r>
              <a:rPr lang="en-US" u="sng" dirty="0" smtClean="0"/>
              <a:t>ipher key size</a:t>
            </a:r>
            <a:r>
              <a:rPr lang="en-US" dirty="0"/>
              <a:t>		</a:t>
            </a:r>
            <a:r>
              <a:rPr lang="en-US" u="sng" dirty="0"/>
              <a:t>m</a:t>
            </a:r>
            <a:r>
              <a:rPr lang="en-US" u="sng" dirty="0" smtClean="0"/>
              <a:t>odulus size</a:t>
            </a:r>
            <a:r>
              <a:rPr lang="en-US" dirty="0" smtClean="0"/>
              <a:t>		</a:t>
            </a: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 smtClean="0"/>
              <a:t>   </a:t>
            </a:r>
            <a:r>
              <a:rPr lang="en-US" dirty="0"/>
              <a:t>80 bits			</a:t>
            </a:r>
            <a:r>
              <a:rPr lang="en-US" dirty="0" smtClean="0"/>
              <a:t>  </a:t>
            </a:r>
            <a:r>
              <a:rPr lang="en-US" dirty="0"/>
              <a:t>1024 </a:t>
            </a:r>
            <a:r>
              <a:rPr lang="en-US" dirty="0" smtClean="0"/>
              <a:t>bits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 smtClean="0"/>
              <a:t>  </a:t>
            </a:r>
            <a:r>
              <a:rPr lang="en-US" dirty="0"/>
              <a:t>128 bits			</a:t>
            </a:r>
            <a:r>
              <a:rPr lang="en-US" dirty="0" smtClean="0"/>
              <a:t>  </a:t>
            </a:r>
            <a:r>
              <a:rPr lang="en-US" dirty="0"/>
              <a:t>3072 </a:t>
            </a:r>
            <a:r>
              <a:rPr lang="en-US" dirty="0" smtClean="0"/>
              <a:t>bits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	  256 bits (AES)		</a:t>
            </a:r>
            <a:r>
              <a:rPr lang="en-US" b="1" u="sng" dirty="0" smtClean="0"/>
              <a:t>15360</a:t>
            </a:r>
            <a:r>
              <a:rPr lang="en-US" dirty="0" smtClean="0"/>
              <a:t> bits 	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2057400"/>
            <a:ext cx="762000" cy="42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9566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El-</a:t>
            </a:r>
            <a:r>
              <a:rPr lang="en-US" dirty="0" err="1" smtClean="0"/>
              <a:t>Gamal</a:t>
            </a:r>
            <a:r>
              <a:rPr lang="en-US" dirty="0" smtClean="0"/>
              <a:t> Cryptosystem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12/5/2012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3931" y="1295400"/>
            <a:ext cx="668774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ElGamal</a:t>
            </a:r>
            <a:r>
              <a:rPr lang="en-US" dirty="0" smtClean="0"/>
              <a:t> Encryption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54803"/>
            <a:ext cx="8534400" cy="520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Estimated Comparative </a:t>
            </a:r>
            <a:r>
              <a:rPr lang="en-US" dirty="0" err="1" smtClean="0"/>
              <a:t>Bitlength</a:t>
            </a:r>
            <a:r>
              <a:rPr lang="en-US" dirty="0" smtClean="0"/>
              <a:t> Security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12/5/2012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3331" y="2286000"/>
            <a:ext cx="6825269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RSA trapdoor </a:t>
            </a:r>
            <a:r>
              <a:rPr lang="en-US" dirty="0" smtClean="0"/>
              <a:t>permutation</a:t>
            </a:r>
            <a:endParaRPr lang="en-US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915988">
              <a:lnSpc>
                <a:spcPct val="110000"/>
              </a:lnSpc>
              <a:buNone/>
              <a:tabLst>
                <a:tab pos="681038" algn="l"/>
              </a:tabLst>
            </a:pPr>
            <a:r>
              <a:rPr lang="en-US" sz="2600" b="1" dirty="0" smtClean="0">
                <a:solidFill>
                  <a:srgbClr val="000000"/>
                </a:solidFill>
                <a:sym typeface="Symbol" pitchFamily="18" charset="2"/>
              </a:rPr>
              <a:t>G</a:t>
            </a:r>
            <a:r>
              <a:rPr lang="en-US" sz="2600" dirty="0" smtClean="0">
                <a:solidFill>
                  <a:srgbClr val="000000"/>
                </a:solidFill>
                <a:sym typeface="Symbol" pitchFamily="18" charset="2"/>
              </a:rPr>
              <a:t>():	choose random primes   </a:t>
            </a:r>
            <a:r>
              <a:rPr lang="en-US" sz="2600" dirty="0" err="1" smtClean="0">
                <a:solidFill>
                  <a:srgbClr val="000000"/>
                </a:solidFill>
                <a:sym typeface="Symbol" pitchFamily="18" charset="2"/>
              </a:rPr>
              <a:t>p,q</a:t>
            </a:r>
            <a:r>
              <a:rPr lang="en-US" sz="2600" dirty="0" smtClean="0">
                <a:solidFill>
                  <a:srgbClr val="000000"/>
                </a:solidFill>
                <a:sym typeface="Symbol" pitchFamily="18" charset="2"/>
              </a:rPr>
              <a:t> </a:t>
            </a:r>
            <a:r>
              <a:rPr lang="en-US" sz="2600" dirty="0">
                <a:solidFill>
                  <a:srgbClr val="000000"/>
                </a:solidFill>
                <a:sym typeface="Symbol" pitchFamily="18" charset="2"/>
              </a:rPr>
              <a:t>1024 </a:t>
            </a:r>
            <a:r>
              <a:rPr lang="en-US" sz="2600" dirty="0" smtClean="0">
                <a:solidFill>
                  <a:srgbClr val="000000"/>
                </a:solidFill>
                <a:sym typeface="Symbol" pitchFamily="18" charset="2"/>
              </a:rPr>
              <a:t>bits.      Set  </a:t>
            </a:r>
            <a:r>
              <a:rPr lang="en-US" sz="2600" b="1" dirty="0" smtClean="0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en-US" sz="2600" b="1" dirty="0">
                <a:solidFill>
                  <a:srgbClr val="000000"/>
                </a:solidFill>
                <a:sym typeface="Symbol" pitchFamily="18" charset="2"/>
              </a:rPr>
              <a:t>=</a:t>
            </a:r>
            <a:r>
              <a:rPr lang="en-US" sz="2600" b="1" dirty="0" err="1">
                <a:solidFill>
                  <a:srgbClr val="000000"/>
                </a:solidFill>
                <a:sym typeface="Symbol" pitchFamily="18" charset="2"/>
              </a:rPr>
              <a:t>pq</a:t>
            </a:r>
            <a:r>
              <a:rPr lang="en-US" sz="2600" dirty="0" smtClean="0">
                <a:solidFill>
                  <a:srgbClr val="000000"/>
                </a:solidFill>
                <a:sym typeface="Symbol" pitchFamily="18" charset="2"/>
              </a:rPr>
              <a:t>. </a:t>
            </a: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	</a:t>
            </a:r>
          </a:p>
          <a:p>
            <a:pPr marL="0" indent="0">
              <a:lnSpc>
                <a:spcPct val="110000"/>
              </a:lnSpc>
              <a:buNone/>
              <a:tabLst>
                <a:tab pos="681038" algn="l"/>
              </a:tabLst>
            </a:pPr>
            <a:r>
              <a:rPr lang="en-US" sz="26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sym typeface="Symbol" pitchFamily="18" charset="2"/>
              </a:rPr>
              <a:t>	choose integers   </a:t>
            </a:r>
            <a:r>
              <a:rPr lang="en-US" sz="2600" b="1" dirty="0" smtClean="0">
                <a:solidFill>
                  <a:srgbClr val="000000"/>
                </a:solidFill>
                <a:sym typeface="Symbol" pitchFamily="18" charset="2"/>
              </a:rPr>
              <a:t>e , d   </a:t>
            </a:r>
            <a:r>
              <a:rPr lang="en-US" sz="2600" dirty="0" err="1" smtClean="0">
                <a:solidFill>
                  <a:srgbClr val="000000"/>
                </a:solidFill>
                <a:sym typeface="Symbol" pitchFamily="18" charset="2"/>
              </a:rPr>
              <a:t>s.t.</a:t>
            </a:r>
            <a:r>
              <a:rPr lang="en-US" sz="2600" dirty="0" smtClean="0">
                <a:solidFill>
                  <a:srgbClr val="000000"/>
                </a:solidFill>
                <a:sym typeface="Symbol" pitchFamily="18" charset="2"/>
              </a:rPr>
              <a:t>   </a:t>
            </a:r>
            <a:r>
              <a:rPr lang="en-US" sz="2600" b="1" dirty="0" err="1" smtClean="0">
                <a:solidFill>
                  <a:srgbClr val="000000"/>
                </a:solidFill>
                <a:sym typeface="Symbol" pitchFamily="18" charset="2"/>
              </a:rPr>
              <a:t>e⋅d</a:t>
            </a:r>
            <a:r>
              <a:rPr lang="en-US" sz="2600" b="1" dirty="0" smtClean="0">
                <a:solidFill>
                  <a:srgbClr val="000000"/>
                </a:solidFill>
                <a:sym typeface="Symbol" pitchFamily="18" charset="2"/>
              </a:rPr>
              <a:t> = 1   (mod </a:t>
            </a:r>
            <a:r>
              <a:rPr lang="en-US" sz="2600" b="1" dirty="0">
                <a:solidFill>
                  <a:srgbClr val="000000"/>
                </a:solidFill>
                <a:sym typeface="Symbol" pitchFamily="18" charset="2"/>
              </a:rPr>
              <a:t>(N) ) </a:t>
            </a:r>
            <a:r>
              <a:rPr lang="en-US" sz="2600" b="1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endParaRPr lang="en-US" sz="2600" b="1" dirty="0">
              <a:solidFill>
                <a:srgbClr val="000000"/>
              </a:solidFill>
              <a:sym typeface="Symbol" pitchFamily="18" charset="2"/>
            </a:endParaRPr>
          </a:p>
          <a:p>
            <a:pPr marL="0" indent="0">
              <a:lnSpc>
                <a:spcPct val="110000"/>
              </a:lnSpc>
              <a:buNone/>
              <a:tabLst>
                <a:tab pos="681038" algn="l"/>
              </a:tabLst>
            </a:pPr>
            <a:r>
              <a:rPr lang="en-US" sz="2600" dirty="0" smtClean="0">
                <a:solidFill>
                  <a:srgbClr val="000000"/>
                </a:solidFill>
                <a:sym typeface="Symbol" pitchFamily="18" charset="2"/>
              </a:rPr>
              <a:t>	output    </a:t>
            </a:r>
            <a:r>
              <a:rPr lang="en-US" sz="2600" dirty="0" err="1" smtClean="0">
                <a:solidFill>
                  <a:srgbClr val="000000"/>
                </a:solidFill>
                <a:sym typeface="Symbol" pitchFamily="18" charset="2"/>
              </a:rPr>
              <a:t>pk</a:t>
            </a:r>
            <a:r>
              <a:rPr lang="en-US" sz="2600" dirty="0" smtClean="0">
                <a:solidFill>
                  <a:srgbClr val="000000"/>
                </a:solidFill>
                <a:sym typeface="Symbol" pitchFamily="18" charset="2"/>
              </a:rPr>
              <a:t> = (N, e)    ,     </a:t>
            </a:r>
            <a:r>
              <a:rPr lang="en-US" sz="2600" dirty="0" err="1" smtClean="0">
                <a:solidFill>
                  <a:srgbClr val="000000"/>
                </a:solidFill>
                <a:sym typeface="Symbol" pitchFamily="18" charset="2"/>
              </a:rPr>
              <a:t>sk</a:t>
            </a:r>
            <a:r>
              <a:rPr lang="en-US" sz="2600" dirty="0" smtClean="0">
                <a:solidFill>
                  <a:srgbClr val="000000"/>
                </a:solidFill>
                <a:sym typeface="Symbol" pitchFamily="18" charset="2"/>
              </a:rPr>
              <a:t> = (N, d)</a:t>
            </a:r>
          </a:p>
          <a:p>
            <a:endParaRPr lang="en-US" sz="2000" dirty="0" smtClean="0">
              <a:solidFill>
                <a:srgbClr val="000000"/>
              </a:solidFill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ct val="60000"/>
              </a:spcBef>
            </a:pPr>
            <a:endParaRPr lang="en-US" dirty="0">
              <a:solidFill>
                <a:srgbClr val="000000"/>
              </a:solidFill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ct val="60000"/>
              </a:spcBef>
            </a:pPr>
            <a:endParaRPr lang="en-US" dirty="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550917" name="Line 5"/>
          <p:cNvSpPr>
            <a:spLocks noChangeShapeType="1"/>
          </p:cNvSpPr>
          <p:nvPr/>
        </p:nvSpPr>
        <p:spPr bwMode="auto">
          <a:xfrm>
            <a:off x="338138" y="4953000"/>
            <a:ext cx="83486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50918" name="Line 6"/>
          <p:cNvSpPr>
            <a:spLocks noChangeShapeType="1"/>
          </p:cNvSpPr>
          <p:nvPr/>
        </p:nvSpPr>
        <p:spPr bwMode="auto">
          <a:xfrm>
            <a:off x="304800" y="3581400"/>
            <a:ext cx="83486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50919" name="Text Box 7"/>
          <p:cNvSpPr txBox="1">
            <a:spLocks noChangeArrowheads="1"/>
          </p:cNvSpPr>
          <p:nvPr/>
        </p:nvSpPr>
        <p:spPr bwMode="auto">
          <a:xfrm>
            <a:off x="228600" y="5410200"/>
            <a:ext cx="8534400" cy="4862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spcBef>
                <a:spcPct val="80000"/>
              </a:spcBef>
              <a:buClr>
                <a:schemeClr val="accent2"/>
              </a:buClr>
              <a:buSzPct val="70000"/>
            </a:pPr>
            <a:r>
              <a:rPr kumimoji="1" lang="en-US" sz="2400" b="1" dirty="0" smtClean="0">
                <a:solidFill>
                  <a:srgbClr val="000000"/>
                </a:solidFill>
                <a:sym typeface="Symbol" pitchFamily="18" charset="2"/>
              </a:rPr>
              <a:t>F</a:t>
            </a:r>
            <a:r>
              <a:rPr kumimoji="1" lang="en-US" sz="2400" b="1" baseline="30000" dirty="0" smtClean="0">
                <a:solidFill>
                  <a:srgbClr val="000000"/>
                </a:solidFill>
                <a:sym typeface="Symbol" pitchFamily="18" charset="2"/>
              </a:rPr>
              <a:t>-1</a:t>
            </a:r>
            <a:r>
              <a:rPr kumimoji="1" lang="en-US" sz="2400" b="1" dirty="0" smtClean="0">
                <a:solidFill>
                  <a:srgbClr val="000000"/>
                </a:solidFill>
                <a:sym typeface="Symbol" pitchFamily="18" charset="2"/>
              </a:rPr>
              <a:t>( </a:t>
            </a:r>
            <a:r>
              <a:rPr kumimoji="1" lang="en-US" sz="2400" b="1" dirty="0" err="1" smtClean="0">
                <a:solidFill>
                  <a:srgbClr val="000000"/>
                </a:solidFill>
                <a:sym typeface="Symbol" pitchFamily="18" charset="2"/>
              </a:rPr>
              <a:t>sk</a:t>
            </a:r>
            <a:r>
              <a:rPr kumimoji="1" lang="en-US" sz="2400" b="1" dirty="0" smtClean="0">
                <a:solidFill>
                  <a:srgbClr val="000000"/>
                </a:solidFill>
                <a:sym typeface="Symbol" pitchFamily="18" charset="2"/>
              </a:rPr>
              <a:t>, y)</a:t>
            </a:r>
            <a:r>
              <a:rPr kumimoji="1" lang="en-US" sz="24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kumimoji="1" lang="en-US" sz="2400" dirty="0" smtClean="0">
                <a:solidFill>
                  <a:srgbClr val="000000"/>
                </a:solidFill>
                <a:sym typeface="Symbol" pitchFamily="18" charset="2"/>
              </a:rPr>
              <a:t>= </a:t>
            </a:r>
            <a:r>
              <a:rPr kumimoji="1" lang="en-US" sz="2400" dirty="0" err="1" smtClean="0">
                <a:solidFill>
                  <a:srgbClr val="000000"/>
                </a:solidFill>
                <a:sym typeface="Symbol" pitchFamily="18" charset="2"/>
              </a:rPr>
              <a:t>y</a:t>
            </a:r>
            <a:r>
              <a:rPr kumimoji="1" lang="en-US" sz="2400" baseline="30000" dirty="0" err="1" smtClean="0">
                <a:solidFill>
                  <a:srgbClr val="000000"/>
                </a:solidFill>
                <a:sym typeface="Symbol" pitchFamily="18" charset="2"/>
              </a:rPr>
              <a:t>d</a:t>
            </a:r>
            <a:r>
              <a:rPr kumimoji="1" lang="en-US" sz="2400" dirty="0" smtClean="0">
                <a:solidFill>
                  <a:srgbClr val="000000"/>
                </a:solidFill>
                <a:sym typeface="Symbol" pitchFamily="18" charset="2"/>
              </a:rPr>
              <a:t> ;      </a:t>
            </a:r>
            <a:r>
              <a:rPr kumimoji="1" lang="en-US" sz="2400" dirty="0" err="1" smtClean="0">
                <a:solidFill>
                  <a:srgbClr val="000000"/>
                </a:solidFill>
                <a:sym typeface="Symbol" pitchFamily="18" charset="2"/>
              </a:rPr>
              <a:t>y</a:t>
            </a:r>
            <a:r>
              <a:rPr kumimoji="1" lang="en-US" sz="2400" baseline="30000" dirty="0" err="1" smtClean="0">
                <a:solidFill>
                  <a:srgbClr val="000000"/>
                </a:solidFill>
                <a:sym typeface="Symbol" pitchFamily="18" charset="2"/>
              </a:rPr>
              <a:t>d</a:t>
            </a:r>
            <a:r>
              <a:rPr kumimoji="1" lang="en-US" sz="2400" dirty="0" smtClean="0">
                <a:solidFill>
                  <a:srgbClr val="000000"/>
                </a:solidFill>
                <a:sym typeface="Symbol" pitchFamily="18" charset="2"/>
              </a:rPr>
              <a:t>  =  </a:t>
            </a:r>
            <a:r>
              <a:rPr kumimoji="1" lang="en-US" sz="2400" b="1" dirty="0" smtClean="0">
                <a:solidFill>
                  <a:srgbClr val="000000"/>
                </a:solidFill>
                <a:sym typeface="Symbol" pitchFamily="18" charset="2"/>
              </a:rPr>
              <a:t>RSA(x)</a:t>
            </a:r>
            <a:r>
              <a:rPr kumimoji="1" lang="en-US" sz="2400" b="1" baseline="50000" dirty="0" smtClean="0">
                <a:solidFill>
                  <a:srgbClr val="000000"/>
                </a:solidFill>
                <a:sym typeface="Symbol" pitchFamily="18" charset="2"/>
              </a:rPr>
              <a:t>d</a:t>
            </a:r>
            <a:r>
              <a:rPr kumimoji="1" lang="en-US" sz="2400" dirty="0" smtClean="0">
                <a:solidFill>
                  <a:srgbClr val="000000"/>
                </a:solidFill>
                <a:sym typeface="Symbol" pitchFamily="18" charset="2"/>
              </a:rPr>
              <a:t>   </a:t>
            </a:r>
            <a:r>
              <a:rPr kumimoji="1" lang="en-US" sz="2400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  <a:sym typeface="Symbol" pitchFamily="18" charset="2"/>
              </a:rPr>
              <a:t>=</a:t>
            </a:r>
            <a:r>
              <a:rPr kumimoji="1" lang="en-US" sz="2400" dirty="0" smtClean="0">
                <a:solidFill>
                  <a:srgbClr val="000000"/>
                </a:solidFill>
                <a:sym typeface="Symbol" pitchFamily="18" charset="2"/>
              </a:rPr>
              <a:t>  </a:t>
            </a:r>
            <a:r>
              <a:rPr kumimoji="1" lang="en-US" sz="2400" dirty="0" err="1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kumimoji="1" lang="en-US" sz="2400" baseline="50000" dirty="0" err="1" smtClean="0">
                <a:solidFill>
                  <a:srgbClr val="000000"/>
                </a:solidFill>
                <a:sym typeface="Symbol" pitchFamily="18" charset="2"/>
              </a:rPr>
              <a:t>ed</a:t>
            </a:r>
            <a:r>
              <a:rPr kumimoji="1" lang="en-US" sz="2400" dirty="0" smtClean="0">
                <a:solidFill>
                  <a:srgbClr val="000000"/>
                </a:solidFill>
                <a:sym typeface="Symbol" pitchFamily="18" charset="2"/>
              </a:rPr>
              <a:t>  </a:t>
            </a:r>
            <a:r>
              <a:rPr kumimoji="1" lang="en-US" sz="2400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  <a:sym typeface="Symbol" pitchFamily="18" charset="2"/>
              </a:rPr>
              <a:t>=</a:t>
            </a:r>
            <a:r>
              <a:rPr kumimoji="1" lang="en-US" sz="2400" dirty="0" smtClean="0">
                <a:solidFill>
                  <a:srgbClr val="000000"/>
                </a:solidFill>
                <a:sym typeface="Symbol" pitchFamily="18" charset="2"/>
              </a:rPr>
              <a:t>  </a:t>
            </a:r>
            <a:r>
              <a:rPr kumimoji="1" lang="en-US" sz="2400" dirty="0" err="1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kumimoji="1" lang="en-US" sz="2800" baseline="50000" dirty="0" err="1" smtClean="0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kumimoji="1" lang="en-US" sz="2800" baseline="50000" dirty="0">
                <a:solidFill>
                  <a:srgbClr val="000000"/>
                </a:solidFill>
                <a:sym typeface="Symbol" pitchFamily="18" charset="2"/>
              </a:rPr>
              <a:t>(N)+</a:t>
            </a:r>
            <a:r>
              <a:rPr kumimoji="1" lang="en-US" sz="2800" baseline="55000" dirty="0" smtClean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kumimoji="1" lang="en-US" sz="2400" baseline="55000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kumimoji="1" lang="en-US" sz="2400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kumimoji="1" lang="en-US" sz="2400" dirty="0">
                <a:solidFill>
                  <a:srgbClr val="000000"/>
                </a:solidFill>
                <a:sym typeface="Symbol" pitchFamily="18" charset="2"/>
              </a:rPr>
              <a:t>= </a:t>
            </a:r>
            <a:r>
              <a:rPr kumimoji="1" lang="en-US" sz="2400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kumimoji="1" lang="en-US" sz="3200" dirty="0" smtClean="0">
                <a:solidFill>
                  <a:srgbClr val="000000"/>
                </a:solidFill>
                <a:sym typeface="Symbol" pitchFamily="18" charset="2"/>
              </a:rPr>
              <a:t>(</a:t>
            </a:r>
            <a:r>
              <a:rPr kumimoji="1" lang="en-US" sz="2400" dirty="0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kumimoji="1" lang="en-US" sz="2800" baseline="50000" dirty="0" smtClean="0">
                <a:solidFill>
                  <a:srgbClr val="000000"/>
                </a:solidFill>
                <a:sym typeface="Symbol" pitchFamily="18" charset="2"/>
              </a:rPr>
              <a:t>(N)</a:t>
            </a:r>
            <a:r>
              <a:rPr kumimoji="1" lang="en-US" sz="3200" dirty="0" smtClean="0">
                <a:solidFill>
                  <a:srgbClr val="000000"/>
                </a:solidFill>
                <a:sym typeface="Symbol" pitchFamily="18" charset="2"/>
              </a:rPr>
              <a:t>)</a:t>
            </a:r>
            <a:r>
              <a:rPr kumimoji="1" lang="en-US" sz="2400" baseline="80000" dirty="0" smtClean="0">
                <a:solidFill>
                  <a:srgbClr val="000000"/>
                </a:solidFill>
                <a:sym typeface="Symbol" pitchFamily="18" charset="2"/>
              </a:rPr>
              <a:t>k </a:t>
            </a:r>
            <a:r>
              <a:rPr kumimoji="1" lang="en-US" sz="2400" dirty="0" smtClean="0">
                <a:solidFill>
                  <a:srgbClr val="000000"/>
                </a:solidFill>
                <a:sym typeface="Symbol"/>
              </a:rPr>
              <a:t> </a:t>
            </a:r>
            <a:r>
              <a:rPr kumimoji="1" lang="en-US" sz="2400" b="1" dirty="0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kumimoji="1" lang="en-US" sz="2400" dirty="0" smtClean="0">
                <a:solidFill>
                  <a:srgbClr val="000000"/>
                </a:solidFill>
                <a:sym typeface="Symbol" pitchFamily="18" charset="2"/>
              </a:rPr>
              <a:t>  </a:t>
            </a:r>
            <a:r>
              <a:rPr kumimoji="1" lang="en-US" sz="2400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  <a:sym typeface="Symbol" pitchFamily="18" charset="2"/>
              </a:rPr>
              <a:t>=</a:t>
            </a:r>
            <a:r>
              <a:rPr kumimoji="1" lang="en-US" sz="2400" dirty="0" smtClean="0">
                <a:solidFill>
                  <a:srgbClr val="000000"/>
                </a:solidFill>
                <a:sym typeface="Symbol" pitchFamily="18" charset="2"/>
              </a:rPr>
              <a:t>  x</a:t>
            </a:r>
            <a:endParaRPr kumimoji="1" lang="en-US" sz="2400" dirty="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3880248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sym typeface="Symbol" pitchFamily="18" charset="2"/>
              </a:rPr>
              <a:t>F</a:t>
            </a:r>
            <a:r>
              <a:rPr lang="en-US" sz="2400" b="1" dirty="0">
                <a:solidFill>
                  <a:srgbClr val="000000"/>
                </a:solidFill>
                <a:sym typeface="Symbol" pitchFamily="18" charset="2"/>
              </a:rPr>
              <a:t>( </a:t>
            </a:r>
            <a:r>
              <a:rPr lang="en-US" sz="2400" b="1" dirty="0" err="1">
                <a:solidFill>
                  <a:srgbClr val="000000"/>
                </a:solidFill>
                <a:sym typeface="Symbol" pitchFamily="18" charset="2"/>
              </a:rPr>
              <a:t>p</a:t>
            </a:r>
            <a:r>
              <a:rPr lang="en-US" sz="2400" b="1" dirty="0" err="1" smtClean="0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lang="en-US" sz="2400" b="1" dirty="0" smtClean="0">
                <a:solidFill>
                  <a:srgbClr val="000000"/>
                </a:solidFill>
                <a:sym typeface="Symbol" pitchFamily="18" charset="2"/>
              </a:rPr>
              <a:t>, x )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: 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	  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		;     </a:t>
            </a:r>
            <a:r>
              <a:rPr lang="en-US" sz="2400" b="1" dirty="0" smtClean="0">
                <a:solidFill>
                  <a:srgbClr val="000000"/>
                </a:solidFill>
                <a:sym typeface="Symbol" pitchFamily="18" charset="2"/>
              </a:rPr>
              <a:t>RSA</a:t>
            </a:r>
            <a:r>
              <a:rPr lang="en-US" sz="2400" b="1" dirty="0">
                <a:solidFill>
                  <a:srgbClr val="000000"/>
                </a:solidFill>
                <a:sym typeface="Symbol" pitchFamily="18" charset="2"/>
              </a:rPr>
              <a:t>(x) = </a:t>
            </a:r>
            <a:r>
              <a:rPr lang="en-US" sz="2400" b="1" dirty="0" err="1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lang="en-US" sz="2400" b="1" baseline="40000" dirty="0" err="1">
                <a:solidFill>
                  <a:srgbClr val="000000"/>
                </a:solidFill>
                <a:ea typeface="Tahoma" pitchFamily="34" charset="0"/>
                <a:cs typeface="Tahoma" pitchFamily="34" charset="0"/>
                <a:sym typeface="Symbol" pitchFamily="18" charset="2"/>
              </a:rPr>
              <a:t>e</a:t>
            </a:r>
            <a:r>
              <a:rPr lang="en-US" sz="2400" b="1" dirty="0">
                <a:solidFill>
                  <a:srgbClr val="000000"/>
                </a:solidFill>
                <a:ea typeface="Tahoma" pitchFamily="34" charset="0"/>
                <a:cs typeface="Tahoma" pitchFamily="34" charset="0"/>
                <a:sym typeface="Symbol" pitchFamily="18" charset="2"/>
              </a:rPr>
              <a:t>   </a:t>
            </a:r>
            <a:r>
              <a:rPr lang="en-US" sz="2400" b="1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  <a:sym typeface="Symbol" pitchFamily="18" charset="2"/>
              </a:rPr>
              <a:t>       </a:t>
            </a:r>
            <a:r>
              <a:rPr lang="en-US" sz="2400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  <a:sym typeface="Symbol" pitchFamily="18" charset="2"/>
              </a:rPr>
              <a:t>(in  Z</a:t>
            </a:r>
            <a:r>
              <a:rPr lang="en-US" sz="2400" baseline="-25000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  <a:sym typeface="Symbol" pitchFamily="18" charset="2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  <a:sym typeface="Symbol" pitchFamily="18" charset="2"/>
              </a:rPr>
              <a:t>)   </a:t>
            </a:r>
            <a:endParaRPr lang="en-US" sz="2400" dirty="0">
              <a:solidFill>
                <a:srgbClr val="000000"/>
              </a:solidFill>
              <a:sym typeface="Symbol" pitchFamily="18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921" y="4021144"/>
            <a:ext cx="1581150" cy="50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3698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9" grpId="0"/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Following problems from Stinson</a:t>
            </a:r>
          </a:p>
          <a:p>
            <a:r>
              <a:rPr lang="en-US" dirty="0" smtClean="0"/>
              <a:t>4.1-4.6</a:t>
            </a:r>
          </a:p>
          <a:p>
            <a:r>
              <a:rPr lang="en-US" dirty="0" smtClean="0"/>
              <a:t>4.9</a:t>
            </a:r>
          </a:p>
          <a:p>
            <a:r>
              <a:rPr lang="en-US" dirty="0" smtClean="0"/>
              <a:t>5.4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#4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Copyright Notice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1DE4-641F-4848-AEFB-56811B1E1F79}" type="datetime1">
              <a:rPr lang="en-US" smtClean="0"/>
              <a:pPr/>
              <a:t>12/5/2012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10 (MCS-NUST)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893064" y="3200400"/>
            <a:ext cx="8022336" cy="3200400"/>
          </a:xfrm>
          <a:prstGeom prst="rect">
            <a:avLst/>
          </a:prstGeom>
        </p:spPr>
        <p:txBody>
          <a:bodyPr vert="horz" lIns="146304" tIns="0" rIns="45720" bIns="0" rtlCol="0" anchor="t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The material in this presentation has been taken from text books, reference books, research literature and various sources on Internet; and compiled/edited for class room teaching at MCS-NUST without any infringement into the copyrights of the author(s). The original authors retain their respective copyrights as per their stated claims.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Commercial use of the material contained herein in full or in part through copying, publication and reproducing in any form is strictly prohibited.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2743200" y="5638800"/>
            <a:ext cx="3657600" cy="685800"/>
          </a:xfrm>
          <a:prstGeom prst="roundRect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Review: arithmetic mod composites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Let    N = </a:t>
            </a:r>
            <a:r>
              <a:rPr lang="en-US" dirty="0" err="1" smtClean="0"/>
              <a:t>p</a:t>
            </a:r>
            <a:r>
              <a:rPr lang="en-US" dirty="0" err="1" smtClean="0">
                <a:sym typeface="Symbol"/>
              </a:rPr>
              <a:t>q</a:t>
            </a:r>
            <a:r>
              <a:rPr lang="en-US" dirty="0" smtClean="0">
                <a:sym typeface="Symbol"/>
              </a:rPr>
              <a:t>     where   </a:t>
            </a:r>
            <a:r>
              <a:rPr lang="en-US" dirty="0" err="1" smtClean="0">
                <a:sym typeface="Symbol"/>
              </a:rPr>
              <a:t>p,q</a:t>
            </a:r>
            <a:r>
              <a:rPr lang="en-US" dirty="0" smtClean="0">
                <a:sym typeface="Symbol"/>
              </a:rPr>
              <a:t>    are prime</a:t>
            </a:r>
          </a:p>
          <a:p>
            <a:pPr marL="0" indent="0">
              <a:lnSpc>
                <a:spcPts val="4500"/>
              </a:lnSpc>
              <a:spcBef>
                <a:spcPts val="1200"/>
              </a:spcBef>
              <a:buNone/>
              <a:tabLst>
                <a:tab pos="2743200" algn="l"/>
              </a:tabLst>
            </a:pP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        </a:t>
            </a:r>
            <a:r>
              <a:rPr lang="en-US" dirty="0" smtClean="0">
                <a:cs typeface="Arial" pitchFamily="34" charset="0"/>
                <a:sym typeface="Symbol"/>
              </a:rPr>
              <a:t>Z</a:t>
            </a:r>
            <a:r>
              <a:rPr lang="en-US" baseline="-25000" dirty="0" smtClean="0">
                <a:cs typeface="Arial" pitchFamily="34" charset="0"/>
                <a:sym typeface="Symbol"/>
              </a:rPr>
              <a:t>N</a:t>
            </a:r>
            <a:r>
              <a:rPr lang="en-US" dirty="0" smtClean="0">
                <a:cs typeface="Arial" pitchFamily="34" charset="0"/>
                <a:sym typeface="Symbol"/>
              </a:rPr>
              <a:t> = {0,1,2,…,N-1}     ;     (Z</a:t>
            </a:r>
            <a:r>
              <a:rPr lang="en-US" baseline="-25000" dirty="0" smtClean="0">
                <a:cs typeface="Arial" pitchFamily="34" charset="0"/>
                <a:sym typeface="Symbol"/>
              </a:rPr>
              <a:t>N</a:t>
            </a:r>
            <a:r>
              <a:rPr lang="en-US" dirty="0" smtClean="0">
                <a:cs typeface="Arial" pitchFamily="34" charset="0"/>
                <a:sym typeface="Symbol"/>
              </a:rPr>
              <a:t>)</a:t>
            </a:r>
            <a:r>
              <a:rPr lang="en-US" baseline="30000" dirty="0" smtClean="0">
                <a:cs typeface="Arial" pitchFamily="34" charset="0"/>
                <a:sym typeface="Symbol"/>
              </a:rPr>
              <a:t>* </a:t>
            </a:r>
            <a:r>
              <a:rPr lang="en-US" dirty="0" smtClean="0">
                <a:cs typeface="Arial" pitchFamily="34" charset="0"/>
                <a:sym typeface="Symbol"/>
              </a:rPr>
              <a:t> </a:t>
            </a:r>
            <a:r>
              <a:rPr lang="en-US" baseline="30000" dirty="0" smtClean="0">
                <a:cs typeface="Arial" pitchFamily="34" charset="0"/>
                <a:sym typeface="Symbol"/>
              </a:rPr>
              <a:t> </a:t>
            </a:r>
            <a:r>
              <a:rPr lang="en-US" dirty="0" smtClean="0">
                <a:cs typeface="Arial" pitchFamily="34" charset="0"/>
                <a:sym typeface="Symbol"/>
              </a:rPr>
              <a:t>=  {invertible elements in Z</a:t>
            </a:r>
            <a:r>
              <a:rPr lang="en-US" baseline="-25000" dirty="0" smtClean="0">
                <a:cs typeface="Arial" pitchFamily="34" charset="0"/>
                <a:sym typeface="Symbol"/>
              </a:rPr>
              <a:t>N</a:t>
            </a:r>
            <a:r>
              <a:rPr lang="en-US" dirty="0" smtClean="0">
                <a:cs typeface="Arial" pitchFamily="34" charset="0"/>
                <a:sym typeface="Symbol"/>
              </a:rPr>
              <a:t>}</a:t>
            </a:r>
          </a:p>
          <a:p>
            <a:pPr marL="0" indent="0">
              <a:buNone/>
              <a:tabLst>
                <a:tab pos="2743200" algn="l"/>
              </a:tabLst>
            </a:pPr>
            <a:endParaRPr lang="en-US" u="sng" dirty="0" smtClean="0">
              <a:cs typeface="Arial" pitchFamily="34" charset="0"/>
              <a:sym typeface="Symbol"/>
            </a:endParaRPr>
          </a:p>
          <a:p>
            <a:pPr marL="0" indent="0">
              <a:buNone/>
              <a:tabLst>
                <a:tab pos="2743200" algn="l"/>
              </a:tabLst>
            </a:pPr>
            <a:r>
              <a:rPr lang="en-US" u="sng" dirty="0" smtClean="0">
                <a:cs typeface="Arial" pitchFamily="34" charset="0"/>
                <a:sym typeface="Symbol"/>
              </a:rPr>
              <a:t>Facts</a:t>
            </a:r>
            <a:r>
              <a:rPr lang="en-US" dirty="0" smtClean="0">
                <a:cs typeface="Arial" pitchFamily="34" charset="0"/>
                <a:sym typeface="Symbol"/>
              </a:rPr>
              <a:t>:     x  Z</a:t>
            </a:r>
            <a:r>
              <a:rPr lang="en-US" baseline="-25000" dirty="0" smtClean="0">
                <a:cs typeface="Arial" pitchFamily="34" charset="0"/>
                <a:sym typeface="Symbol"/>
              </a:rPr>
              <a:t>N  </a:t>
            </a:r>
            <a:r>
              <a:rPr lang="en-US" dirty="0" smtClean="0">
                <a:cs typeface="Arial" pitchFamily="34" charset="0"/>
                <a:sym typeface="Symbol"/>
              </a:rPr>
              <a:t> is invertible</a:t>
            </a:r>
            <a:r>
              <a:rPr lang="en-US" baseline="30000" dirty="0" smtClean="0">
                <a:cs typeface="Arial" pitchFamily="34" charset="0"/>
                <a:sym typeface="Symbol"/>
              </a:rPr>
              <a:t>         </a:t>
            </a:r>
            <a:r>
              <a:rPr lang="en-US" sz="2800" dirty="0" smtClean="0">
                <a:cs typeface="Arial" pitchFamily="34" charset="0"/>
                <a:sym typeface="Symbol"/>
              </a:rPr>
              <a:t>       </a:t>
            </a:r>
            <a:r>
              <a:rPr lang="en-US" dirty="0" err="1" smtClean="0">
                <a:cs typeface="Arial" pitchFamily="34" charset="0"/>
                <a:sym typeface="Symbol"/>
              </a:rPr>
              <a:t>gcd</a:t>
            </a:r>
            <a:r>
              <a:rPr lang="en-US" dirty="0" smtClean="0">
                <a:cs typeface="Arial" pitchFamily="34" charset="0"/>
                <a:sym typeface="Symbol"/>
              </a:rPr>
              <a:t>(</a:t>
            </a:r>
            <a:r>
              <a:rPr lang="en-US" dirty="0" err="1" smtClean="0">
                <a:cs typeface="Arial" pitchFamily="34" charset="0"/>
                <a:sym typeface="Symbol"/>
              </a:rPr>
              <a:t>x,N</a:t>
            </a:r>
            <a:r>
              <a:rPr lang="en-US" dirty="0" smtClean="0">
                <a:cs typeface="Arial" pitchFamily="34" charset="0"/>
                <a:sym typeface="Symbol"/>
              </a:rPr>
              <a:t>) = 1</a:t>
            </a:r>
          </a:p>
          <a:p>
            <a:pPr lvl="1">
              <a:lnSpc>
                <a:spcPts val="4060"/>
              </a:lnSpc>
              <a:tabLst>
                <a:tab pos="2743200" algn="l"/>
              </a:tabLst>
            </a:pPr>
            <a:r>
              <a:rPr lang="en-US" dirty="0" smtClean="0">
                <a:cs typeface="Arial" pitchFamily="34" charset="0"/>
                <a:sym typeface="Symbol"/>
              </a:rPr>
              <a:t>Number of elements in  (Z</a:t>
            </a:r>
            <a:r>
              <a:rPr lang="en-US" baseline="-25000" dirty="0" smtClean="0">
                <a:cs typeface="Arial" pitchFamily="34" charset="0"/>
                <a:sym typeface="Symbol"/>
              </a:rPr>
              <a:t>N</a:t>
            </a:r>
            <a:r>
              <a:rPr lang="en-US" dirty="0" smtClean="0">
                <a:cs typeface="Arial" pitchFamily="34" charset="0"/>
                <a:sym typeface="Symbol"/>
              </a:rPr>
              <a:t>)</a:t>
            </a:r>
            <a:r>
              <a:rPr lang="en-US" baseline="30000" dirty="0" smtClean="0">
                <a:cs typeface="Arial" pitchFamily="34" charset="0"/>
                <a:sym typeface="Symbol"/>
              </a:rPr>
              <a:t>*  </a:t>
            </a:r>
            <a:r>
              <a:rPr lang="en-US" dirty="0" smtClean="0">
                <a:cs typeface="Arial" pitchFamily="34" charset="0"/>
                <a:sym typeface="Symbol"/>
              </a:rPr>
              <a:t>  is    (N) = (p-1)(q-1) = N-p-q+1</a:t>
            </a:r>
          </a:p>
          <a:p>
            <a:pPr lvl="1">
              <a:tabLst>
                <a:tab pos="2743200" algn="l"/>
              </a:tabLst>
            </a:pPr>
            <a:endParaRPr lang="en-US" dirty="0" smtClean="0">
              <a:cs typeface="Arial" pitchFamily="34" charset="0"/>
              <a:sym typeface="Symbol"/>
            </a:endParaRPr>
          </a:p>
          <a:p>
            <a:pPr marL="0" indent="0">
              <a:spcBef>
                <a:spcPts val="1776"/>
              </a:spcBef>
              <a:buNone/>
              <a:tabLst>
                <a:tab pos="2743200" algn="l"/>
              </a:tabLst>
            </a:pPr>
            <a:r>
              <a:rPr lang="en-US" u="sng" dirty="0" smtClean="0">
                <a:cs typeface="Arial" pitchFamily="34" charset="0"/>
                <a:sym typeface="Symbol"/>
              </a:rPr>
              <a:t>Euler’s </a:t>
            </a:r>
            <a:r>
              <a:rPr lang="en-US" u="sng" dirty="0" err="1" smtClean="0">
                <a:cs typeface="Arial" pitchFamily="34" charset="0"/>
                <a:sym typeface="Symbol"/>
              </a:rPr>
              <a:t>thm</a:t>
            </a:r>
            <a:r>
              <a:rPr lang="en-US" dirty="0" smtClean="0">
                <a:cs typeface="Arial" pitchFamily="34" charset="0"/>
                <a:sym typeface="Symbol"/>
              </a:rPr>
              <a:t>:          x (Z</a:t>
            </a:r>
            <a:r>
              <a:rPr lang="en-US" baseline="-25000" dirty="0" smtClean="0">
                <a:cs typeface="Arial" pitchFamily="34" charset="0"/>
                <a:sym typeface="Symbol"/>
              </a:rPr>
              <a:t>N</a:t>
            </a:r>
            <a:r>
              <a:rPr lang="en-US" dirty="0" smtClean="0">
                <a:cs typeface="Arial" pitchFamily="34" charset="0"/>
                <a:sym typeface="Symbol"/>
              </a:rPr>
              <a:t>)</a:t>
            </a:r>
            <a:r>
              <a:rPr lang="en-US" baseline="30000" dirty="0" smtClean="0">
                <a:cs typeface="Arial" pitchFamily="34" charset="0"/>
                <a:sym typeface="Symbol"/>
              </a:rPr>
              <a:t>*    </a:t>
            </a:r>
            <a:r>
              <a:rPr lang="en-US" dirty="0" smtClean="0">
                <a:cs typeface="Arial" pitchFamily="34" charset="0"/>
                <a:sym typeface="Symbol"/>
              </a:rPr>
              <a:t>:    x</a:t>
            </a:r>
            <a:r>
              <a:rPr lang="en-US" baseline="50000" dirty="0" smtClean="0">
                <a:cs typeface="Arial" pitchFamily="34" charset="0"/>
                <a:sym typeface="Symbol"/>
              </a:rPr>
              <a:t>(N)  </a:t>
            </a:r>
            <a:r>
              <a:rPr lang="en-US" baseline="30000" dirty="0" smtClean="0">
                <a:cs typeface="Arial" pitchFamily="34" charset="0"/>
                <a:sym typeface="Symbol"/>
              </a:rPr>
              <a:t> </a:t>
            </a:r>
            <a:r>
              <a:rPr lang="en-US" dirty="0" smtClean="0">
                <a:cs typeface="Arial" pitchFamily="34" charset="0"/>
                <a:sym typeface="Symbol"/>
              </a:rPr>
              <a:t>=  1     </a:t>
            </a:r>
            <a:endParaRPr lang="en-US" baseline="50000" dirty="0" smtClean="0">
              <a:cs typeface="Arial" pitchFamily="34" charset="0"/>
              <a:sym typeface="Symbol"/>
            </a:endParaRPr>
          </a:p>
          <a:p>
            <a:pPr lvl="1">
              <a:tabLst>
                <a:tab pos="2743200" algn="l"/>
              </a:tabLst>
            </a:pPr>
            <a:endParaRPr 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557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 RSA pub-key encryption   </a:t>
            </a:r>
            <a:r>
              <a:rPr lang="en-US" sz="2400" dirty="0" smtClean="0"/>
              <a:t>(ISO std)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(E</a:t>
            </a:r>
            <a:r>
              <a:rPr lang="en-US" baseline="-25000" dirty="0" smtClean="0"/>
              <a:t>s</a:t>
            </a:r>
            <a:r>
              <a:rPr lang="en-US" dirty="0" smtClean="0"/>
              <a:t>, D</a:t>
            </a:r>
            <a:r>
              <a:rPr lang="en-US" baseline="-25000" dirty="0" smtClean="0"/>
              <a:t>s</a:t>
            </a:r>
            <a:r>
              <a:rPr lang="en-US" dirty="0" smtClean="0"/>
              <a:t>):   symmetric enc. scheme providing auth. </a:t>
            </a:r>
            <a:r>
              <a:rPr lang="en-US" dirty="0"/>
              <a:t>e</a:t>
            </a:r>
            <a:r>
              <a:rPr lang="en-US" dirty="0" smtClean="0"/>
              <a:t>ncryption.</a:t>
            </a:r>
          </a:p>
          <a:p>
            <a:pPr>
              <a:buNone/>
            </a:pPr>
            <a:r>
              <a:rPr lang="en-US" dirty="0" smtClean="0"/>
              <a:t>H:  Z</a:t>
            </a:r>
            <a:r>
              <a:rPr lang="en-US" baseline="-25000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K   where  K is key space of (</a:t>
            </a:r>
            <a:r>
              <a:rPr lang="en-US" dirty="0" err="1" smtClean="0">
                <a:sym typeface="Symbol"/>
              </a:rPr>
              <a:t>E</a:t>
            </a:r>
            <a:r>
              <a:rPr lang="en-US" baseline="-25000" dirty="0" err="1" smtClean="0">
                <a:sym typeface="Symbol"/>
              </a:rPr>
              <a:t>s</a:t>
            </a:r>
            <a:r>
              <a:rPr lang="en-US" dirty="0" err="1" smtClean="0">
                <a:sym typeface="Symbol"/>
              </a:rPr>
              <a:t>,D</a:t>
            </a:r>
            <a:r>
              <a:rPr lang="en-US" baseline="-25000" dirty="0" err="1" smtClean="0">
                <a:sym typeface="Symbol"/>
              </a:rPr>
              <a:t>s</a:t>
            </a:r>
            <a:r>
              <a:rPr lang="en-US" dirty="0" smtClean="0">
                <a:sym typeface="Symbol"/>
              </a:rPr>
              <a:t>)</a:t>
            </a:r>
            <a:endParaRPr lang="en-US" dirty="0" smtClean="0"/>
          </a:p>
          <a:p>
            <a:pPr>
              <a:spcBef>
                <a:spcPts val="2376"/>
              </a:spcBef>
            </a:pPr>
            <a:r>
              <a:rPr lang="en-US" b="1" dirty="0" smtClean="0"/>
              <a:t>G</a:t>
            </a:r>
            <a:r>
              <a:rPr lang="en-US" dirty="0" smtClean="0"/>
              <a:t>():    generate RSA </a:t>
            </a:r>
            <a:r>
              <a:rPr lang="en-US" dirty="0" err="1" smtClean="0"/>
              <a:t>params</a:t>
            </a:r>
            <a:r>
              <a:rPr lang="en-US" dirty="0" smtClean="0"/>
              <a:t>:     </a:t>
            </a:r>
            <a:r>
              <a:rPr lang="en-US" dirty="0" err="1" smtClean="0"/>
              <a:t>pk</a:t>
            </a:r>
            <a:r>
              <a:rPr lang="en-US" dirty="0" smtClean="0"/>
              <a:t> = (</a:t>
            </a:r>
            <a:r>
              <a:rPr lang="en-US" dirty="0" err="1" smtClean="0"/>
              <a:t>N,e</a:t>
            </a:r>
            <a:r>
              <a:rPr lang="en-US" dirty="0" smtClean="0"/>
              <a:t>),    </a:t>
            </a:r>
            <a:r>
              <a:rPr lang="en-US" dirty="0" err="1" smtClean="0"/>
              <a:t>sk</a:t>
            </a:r>
            <a:r>
              <a:rPr lang="en-US" dirty="0" smtClean="0"/>
              <a:t> = (</a:t>
            </a:r>
            <a:r>
              <a:rPr lang="en-US" dirty="0" err="1" smtClean="0"/>
              <a:t>N,d</a:t>
            </a:r>
            <a:r>
              <a:rPr lang="en-US" dirty="0" smtClean="0"/>
              <a:t>)</a:t>
            </a:r>
          </a:p>
          <a:p>
            <a:pPr>
              <a:spcBef>
                <a:spcPts val="1800"/>
              </a:spcBef>
              <a:tabLst>
                <a:tab pos="2286000" algn="l"/>
              </a:tabLst>
            </a:pPr>
            <a:r>
              <a:rPr lang="en-US" b="1" dirty="0" smtClean="0"/>
              <a:t>E</a:t>
            </a:r>
            <a:r>
              <a:rPr lang="en-US" dirty="0" smtClean="0"/>
              <a:t>(</a:t>
            </a:r>
            <a:r>
              <a:rPr lang="en-US" dirty="0" err="1" smtClean="0"/>
              <a:t>pk</a:t>
            </a:r>
            <a:r>
              <a:rPr lang="en-US" dirty="0" smtClean="0"/>
              <a:t>, m):	(1) choose random x in Z</a:t>
            </a:r>
            <a:r>
              <a:rPr lang="en-US" baseline="-25000" dirty="0" smtClean="0"/>
              <a:t>N</a:t>
            </a:r>
            <a:endParaRPr lang="en-US" baseline="30000" dirty="0" smtClean="0"/>
          </a:p>
          <a:p>
            <a:pPr>
              <a:spcBef>
                <a:spcPts val="1200"/>
              </a:spcBef>
              <a:buNone/>
              <a:tabLst>
                <a:tab pos="2286000" algn="l"/>
              </a:tabLst>
            </a:pPr>
            <a:r>
              <a:rPr lang="en-US" dirty="0" smtClean="0"/>
              <a:t>		(2)  y </a:t>
            </a:r>
            <a:r>
              <a:rPr lang="en-US" dirty="0" smtClean="0">
                <a:sym typeface="Symbol"/>
              </a:rPr>
              <a:t> RSA(x) = </a:t>
            </a:r>
            <a:r>
              <a:rPr lang="en-US" dirty="0" err="1" smtClean="0">
                <a:sym typeface="Symbol"/>
              </a:rPr>
              <a:t>x</a:t>
            </a:r>
            <a:r>
              <a:rPr lang="en-US" baseline="30000" dirty="0" err="1" smtClean="0">
                <a:sym typeface="Symbol"/>
              </a:rPr>
              <a:t>e</a:t>
            </a:r>
            <a:r>
              <a:rPr lang="en-US" dirty="0" smtClean="0">
                <a:sym typeface="Symbol"/>
              </a:rPr>
              <a:t>  ,   k  H(x)</a:t>
            </a:r>
          </a:p>
          <a:p>
            <a:pPr>
              <a:spcBef>
                <a:spcPts val="1200"/>
              </a:spcBef>
              <a:buNone/>
              <a:tabLst>
                <a:tab pos="2286000" algn="l"/>
              </a:tabLst>
            </a:pPr>
            <a:r>
              <a:rPr lang="en-US" dirty="0" smtClean="0">
                <a:sym typeface="Symbol"/>
              </a:rPr>
              <a:t>		(3) output    (y ,  E</a:t>
            </a:r>
            <a:r>
              <a:rPr lang="en-US" baseline="-25000" dirty="0" smtClean="0">
                <a:sym typeface="Symbol"/>
              </a:rPr>
              <a:t>s</a:t>
            </a:r>
            <a:r>
              <a:rPr lang="en-US" dirty="0" smtClean="0">
                <a:sym typeface="Symbol"/>
              </a:rPr>
              <a:t>(</a:t>
            </a:r>
            <a:r>
              <a:rPr lang="en-US" dirty="0" err="1" smtClean="0">
                <a:sym typeface="Symbol"/>
              </a:rPr>
              <a:t>k,m</a:t>
            </a:r>
            <a:r>
              <a:rPr lang="en-US" dirty="0" smtClean="0">
                <a:sym typeface="Symbol"/>
              </a:rPr>
              <a:t>) )</a:t>
            </a:r>
            <a:r>
              <a:rPr lang="en-US" dirty="0" smtClean="0"/>
              <a:t> </a:t>
            </a:r>
          </a:p>
          <a:p>
            <a:pPr>
              <a:spcBef>
                <a:spcPts val="3600"/>
              </a:spcBef>
              <a:tabLst>
                <a:tab pos="2286000" algn="l"/>
              </a:tabLst>
            </a:pPr>
            <a:r>
              <a:rPr lang="en-US" b="1" dirty="0" smtClean="0"/>
              <a:t>D</a:t>
            </a:r>
            <a:r>
              <a:rPr lang="en-US" dirty="0" smtClean="0"/>
              <a:t>(</a:t>
            </a:r>
            <a:r>
              <a:rPr lang="en-US" dirty="0" err="1" smtClean="0"/>
              <a:t>sk</a:t>
            </a:r>
            <a:r>
              <a:rPr lang="en-US" dirty="0" smtClean="0"/>
              <a:t>,  (y, c) ):    output  D</a:t>
            </a:r>
            <a:r>
              <a:rPr lang="en-US" baseline="-25000" dirty="0" smtClean="0"/>
              <a:t>s</a:t>
            </a:r>
            <a:r>
              <a:rPr lang="en-US" sz="2800" dirty="0" smtClean="0"/>
              <a:t>(</a:t>
            </a:r>
            <a:r>
              <a:rPr lang="en-US" dirty="0" smtClean="0"/>
              <a:t>  H</a:t>
            </a:r>
            <a:r>
              <a:rPr lang="en-US" sz="2800" dirty="0" smtClean="0"/>
              <a:t>(</a:t>
            </a:r>
            <a:r>
              <a:rPr lang="en-US" dirty="0" smtClean="0"/>
              <a:t>RSA</a:t>
            </a:r>
            <a:r>
              <a:rPr lang="en-US" baseline="30000" dirty="0" smtClean="0"/>
              <a:t>-1 </a:t>
            </a:r>
            <a:r>
              <a:rPr lang="en-US" dirty="0" smtClean="0"/>
              <a:t>(y)</a:t>
            </a:r>
            <a:r>
              <a:rPr lang="en-US" sz="2800" dirty="0" smtClean="0"/>
              <a:t>)</a:t>
            </a:r>
            <a:r>
              <a:rPr lang="en-US" dirty="0" smtClean="0"/>
              <a:t> ,  c</a:t>
            </a:r>
            <a:r>
              <a:rPr lang="en-US" sz="2800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68983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Cryptosystem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18511"/>
            <a:ext cx="8458200" cy="4132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RSA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76400"/>
            <a:ext cx="859804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41656</TotalTime>
  <Words>1610</Words>
  <Application>Microsoft Office PowerPoint</Application>
  <PresentationFormat>On-screen Show (4:3)</PresentationFormat>
  <Paragraphs>317</Paragraphs>
  <Slides>51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Module</vt:lpstr>
      <vt:lpstr>                  Applied Cryptography</vt:lpstr>
      <vt:lpstr>Public Key Cryptography &amp; RSA </vt:lpstr>
      <vt:lpstr>Public key encryption</vt:lpstr>
      <vt:lpstr>The RSA trapdoor permutation</vt:lpstr>
      <vt:lpstr>The RSA trapdoor permutation</vt:lpstr>
      <vt:lpstr>Review: arithmetic mod composites</vt:lpstr>
      <vt:lpstr>Review:  RSA pub-key encryption   (ISO std)</vt:lpstr>
      <vt:lpstr>RSA Cryptosystem</vt:lpstr>
      <vt:lpstr>Implementing RSA</vt:lpstr>
      <vt:lpstr>Example</vt:lpstr>
      <vt:lpstr>Square &amp; Multiply Algorithm</vt:lpstr>
      <vt:lpstr>Example: Square &amp; Multiply Algorithm</vt:lpstr>
      <vt:lpstr>Computational Efficiency of RSA</vt:lpstr>
      <vt:lpstr>One-Wayness of RSA</vt:lpstr>
      <vt:lpstr>The RSA assumption</vt:lpstr>
      <vt:lpstr>Inverting RSA</vt:lpstr>
      <vt:lpstr>Factoring Problem</vt:lpstr>
      <vt:lpstr>Factoring Problem</vt:lpstr>
      <vt:lpstr>Factorization</vt:lpstr>
      <vt:lpstr>Progress in Factorization</vt:lpstr>
      <vt:lpstr>How big is Big enough!</vt:lpstr>
      <vt:lpstr>Inverting RSA through ф(n)</vt:lpstr>
      <vt:lpstr>Example: Inverting RSA through ф(n)</vt:lpstr>
      <vt:lpstr>RSA Insecurity</vt:lpstr>
      <vt:lpstr>Chinese Remainder Theorem (P)</vt:lpstr>
      <vt:lpstr>Example:  Chinese Remainder Theorem (P)</vt:lpstr>
      <vt:lpstr>Chinese Remainder Theorem</vt:lpstr>
      <vt:lpstr>Example:  Chinese Remainder Theorem</vt:lpstr>
      <vt:lpstr>Exercise!</vt:lpstr>
      <vt:lpstr>Another Attack</vt:lpstr>
      <vt:lpstr>A simple attack on textbook RSA</vt:lpstr>
      <vt:lpstr>Textbook RSA is insecure</vt:lpstr>
      <vt:lpstr>Incorrect use of a Trapdoor Function (TDF)</vt:lpstr>
      <vt:lpstr>Active attacks:   symmetric vs. pub-key</vt:lpstr>
      <vt:lpstr>Public-key encryption from TDFs </vt:lpstr>
      <vt:lpstr>Public-key encryption from TDFs </vt:lpstr>
      <vt:lpstr>Slide 37</vt:lpstr>
      <vt:lpstr>PKCS-1</vt:lpstr>
      <vt:lpstr>OAEP</vt:lpstr>
      <vt:lpstr>OAEP Applications</vt:lpstr>
      <vt:lpstr>Public Key Cryptography &amp; EL-GAMAL</vt:lpstr>
      <vt:lpstr>DH Key Exchange Protocol</vt:lpstr>
      <vt:lpstr>The Diffie-Hellman protocol  (informally)</vt:lpstr>
      <vt:lpstr>Security   (much more on this later)</vt:lpstr>
      <vt:lpstr>Dlog Problem</vt:lpstr>
      <vt:lpstr>How hard is the DH function mod p?</vt:lpstr>
      <vt:lpstr>El-Gamal Cryptosystem</vt:lpstr>
      <vt:lpstr>Example: ElGamal Encryption</vt:lpstr>
      <vt:lpstr>Estimated Comparative Bitlength Security</vt:lpstr>
      <vt:lpstr>Assignment #4</vt:lpstr>
      <vt:lpstr>Copyright Notice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dean</dc:creator>
  <cp:lastModifiedBy>user</cp:lastModifiedBy>
  <cp:revision>695</cp:revision>
  <dcterms:created xsi:type="dcterms:W3CDTF">2012-02-03T18:01:12Z</dcterms:created>
  <dcterms:modified xsi:type="dcterms:W3CDTF">2012-12-05T12:21:44Z</dcterms:modified>
</cp:coreProperties>
</file>