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256" r:id="rId2"/>
    <p:sldId id="365" r:id="rId3"/>
    <p:sldId id="396" r:id="rId4"/>
    <p:sldId id="394" r:id="rId5"/>
    <p:sldId id="403" r:id="rId6"/>
    <p:sldId id="459" r:id="rId7"/>
    <p:sldId id="462" r:id="rId8"/>
    <p:sldId id="463" r:id="rId9"/>
    <p:sldId id="502" r:id="rId10"/>
    <p:sldId id="500" r:id="rId11"/>
    <p:sldId id="501" r:id="rId12"/>
    <p:sldId id="404" r:id="rId13"/>
    <p:sldId id="460" r:id="rId14"/>
    <p:sldId id="408" r:id="rId15"/>
    <p:sldId id="461" r:id="rId16"/>
    <p:sldId id="503" r:id="rId17"/>
    <p:sldId id="494" r:id="rId18"/>
    <p:sldId id="438" r:id="rId19"/>
    <p:sldId id="410" r:id="rId20"/>
    <p:sldId id="411" r:id="rId21"/>
    <p:sldId id="412" r:id="rId22"/>
    <p:sldId id="440" r:id="rId23"/>
    <p:sldId id="468" r:id="rId24"/>
    <p:sldId id="441" r:id="rId25"/>
    <p:sldId id="415" r:id="rId26"/>
    <p:sldId id="416" r:id="rId27"/>
    <p:sldId id="417" r:id="rId28"/>
    <p:sldId id="444" r:id="rId29"/>
    <p:sldId id="443" r:id="rId30"/>
    <p:sldId id="445" r:id="rId31"/>
    <p:sldId id="447" r:id="rId32"/>
    <p:sldId id="422" r:id="rId33"/>
    <p:sldId id="448" r:id="rId34"/>
    <p:sldId id="449" r:id="rId35"/>
    <p:sldId id="423" r:id="rId36"/>
    <p:sldId id="450" r:id="rId37"/>
    <p:sldId id="424" r:id="rId38"/>
    <p:sldId id="451" r:id="rId39"/>
    <p:sldId id="446" r:id="rId40"/>
    <p:sldId id="453" r:id="rId41"/>
    <p:sldId id="452" r:id="rId42"/>
    <p:sldId id="498" r:id="rId43"/>
    <p:sldId id="464" r:id="rId44"/>
    <p:sldId id="499" r:id="rId45"/>
    <p:sldId id="428" r:id="rId46"/>
    <p:sldId id="455" r:id="rId47"/>
    <p:sldId id="429" r:id="rId48"/>
    <p:sldId id="456" r:id="rId49"/>
    <p:sldId id="430" r:id="rId50"/>
    <p:sldId id="457" r:id="rId51"/>
    <p:sldId id="431" r:id="rId52"/>
    <p:sldId id="458" r:id="rId53"/>
    <p:sldId id="454" r:id="rId54"/>
    <p:sldId id="469" r:id="rId55"/>
    <p:sldId id="368" r:id="rId56"/>
    <p:sldId id="470" r:id="rId57"/>
    <p:sldId id="472" r:id="rId58"/>
    <p:sldId id="369" r:id="rId59"/>
    <p:sldId id="371" r:id="rId60"/>
    <p:sldId id="372" r:id="rId61"/>
    <p:sldId id="373" r:id="rId62"/>
    <p:sldId id="490" r:id="rId63"/>
    <p:sldId id="491" r:id="rId64"/>
    <p:sldId id="489" r:id="rId65"/>
    <p:sldId id="375" r:id="rId66"/>
    <p:sldId id="487" r:id="rId67"/>
    <p:sldId id="376" r:id="rId68"/>
    <p:sldId id="496" r:id="rId69"/>
    <p:sldId id="477" r:id="rId70"/>
    <p:sldId id="478" r:id="rId71"/>
    <p:sldId id="479" r:id="rId72"/>
    <p:sldId id="492" r:id="rId73"/>
    <p:sldId id="480" r:id="rId74"/>
    <p:sldId id="481" r:id="rId75"/>
    <p:sldId id="482" r:id="rId76"/>
    <p:sldId id="483" r:id="rId77"/>
    <p:sldId id="484" r:id="rId78"/>
    <p:sldId id="485" r:id="rId79"/>
    <p:sldId id="486" r:id="rId80"/>
    <p:sldId id="497" r:id="rId81"/>
    <p:sldId id="374" r:id="rId82"/>
    <p:sldId id="377" r:id="rId83"/>
    <p:sldId id="379" r:id="rId84"/>
    <p:sldId id="380" r:id="rId85"/>
    <p:sldId id="381" r:id="rId86"/>
    <p:sldId id="382" r:id="rId87"/>
    <p:sldId id="383" r:id="rId88"/>
    <p:sldId id="384" r:id="rId89"/>
    <p:sldId id="385" r:id="rId90"/>
    <p:sldId id="386" r:id="rId91"/>
    <p:sldId id="342" r:id="rId92"/>
    <p:sldId id="504"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6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9/20/2012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2F0580-75A0-44ED-9E91-20433994D5D9}"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55C414-6E86-4BD2-9300-5E8F9265C9FF}" type="slidenum">
              <a:rPr lang="en-US" smtClean="0"/>
              <a:pPr/>
              <a:t>20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56A37C-8514-4B28-8BF2-D0F6B8246635}" type="slidenum">
              <a:rPr lang="en-US" smtClean="0"/>
              <a:pPr/>
              <a:t>21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3B95A5-3B82-4173-94AD-AEC7C0137964}" type="slidenum">
              <a:rPr lang="en-US" smtClean="0"/>
              <a:pPr/>
              <a:t>25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884DB9-3061-4EF4-B25F-C7E8F52AB62A}" type="slidenum">
              <a:rPr lang="en-US" smtClean="0"/>
              <a:pPr/>
              <a:t>26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87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478FA94-1C07-461E-865A-B3A13DC94D07}" type="slidenum">
              <a:rPr lang="en-US" smtClean="0"/>
              <a:pPr/>
              <a:t>27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043415-257F-46C2-A490-71F8113F1E98}" type="slidenum">
              <a:rPr lang="en-US" smtClean="0"/>
              <a:pPr/>
              <a:t>32</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043415-257F-46C2-A490-71F8113F1E98}" type="slidenum">
              <a:rPr lang="en-US" smtClean="0"/>
              <a:pPr/>
              <a:t>33</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BAFC67-DA7D-4318-9891-57AC5A487946}" type="slidenum">
              <a:rPr lang="en-US" smtClean="0"/>
              <a:pPr/>
              <a:t>34</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BAFC67-DA7D-4318-9891-57AC5A487946}" type="slidenum">
              <a:rPr lang="en-US" smtClean="0"/>
              <a:pPr/>
              <a:t>35</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EC8569-2FAD-4476-8168-9041D89D8353}" type="slidenum">
              <a:rPr lang="en-US" smtClean="0"/>
              <a:pPr/>
              <a:t>36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336B9F-AEDB-43B4-A6C9-0DA8D50DEEEC}"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EC8569-2FAD-4476-8168-9041D89D8353}" type="slidenum">
              <a:rPr lang="en-US" smtClean="0"/>
              <a:pPr/>
              <a:t>37</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EC8569-2FAD-4476-8168-9041D89D8353}" type="slidenum">
              <a:rPr lang="en-US" smtClean="0"/>
              <a:pPr/>
              <a:t>38</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F527BD-57D2-45E7-B0B1-580A2ADFFFCA}" type="slidenum">
              <a:rPr lang="en-US" smtClean="0"/>
              <a:pPr/>
              <a:t>45</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F527BD-57D2-45E7-B0B1-580A2ADFFFCA}" type="slidenum">
              <a:rPr lang="en-US" smtClean="0"/>
              <a:pPr/>
              <a:t>46</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0D654D-B735-4EBF-9131-969A3AE419E6}" type="slidenum">
              <a:rPr lang="en-US" smtClean="0"/>
              <a:pPr/>
              <a:t>47</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0D654D-B735-4EBF-9131-969A3AE419E6}" type="slidenum">
              <a:rPr lang="en-US" smtClean="0"/>
              <a:pPr/>
              <a:t>48</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F164F1-E2F5-4F7A-A01A-B20D77E005E5}" type="slidenum">
              <a:rPr lang="en-US" smtClean="0"/>
              <a:pPr/>
              <a:t>49</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F164F1-E2F5-4F7A-A01A-B20D77E005E5}" type="slidenum">
              <a:rPr lang="en-US" smtClean="0"/>
              <a:pPr/>
              <a:t>50</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0B7652-77F0-488F-B6B8-3907EF8754A0}" type="slidenum">
              <a:rPr lang="en-US" smtClean="0"/>
              <a:pPr/>
              <a:t>51</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0B7652-77F0-488F-B6B8-3907EF8754A0}" type="slidenum">
              <a:rPr lang="en-US" smtClean="0"/>
              <a:pPr/>
              <a:t>52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64E9EF-1F8B-4D4F-9E87-76CB3F32F158}" type="slidenum">
              <a:rPr lang="en-US" smtClean="0"/>
              <a:pPr/>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146AC-9F83-44FF-9B10-F0E6E527B1EB}" type="slidenum">
              <a:rPr lang="en-US" smtClean="0"/>
              <a:pPr/>
              <a:t>54</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2E8715C9-A2B1-4533-AF30-AD8ACE9E2EF9}" type="slidenum">
              <a:rPr lang="en-US" smtClean="0"/>
              <a:pPr/>
              <a:t>55</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A60D69FE-50C4-46DB-9DA7-098E17C8B659}" type="slidenum">
              <a:rPr lang="en-US" smtClean="0"/>
              <a:pPr/>
              <a:t>58</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891CE8A4-FFD1-46D6-8F84-93A560379FBB}" type="slidenum">
              <a:rPr lang="en-US" smtClean="0"/>
              <a:pPr/>
              <a:t>59</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7854164D-6C21-4482-9CDC-113039B948FD}" type="slidenum">
              <a:rPr lang="en-US" smtClean="0"/>
              <a:pPr/>
              <a:t>60</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smtClean="0"/>
          </a:p>
        </p:txBody>
      </p:sp>
      <p:sp>
        <p:nvSpPr>
          <p:cNvPr id="57348" name="Slide Number Placeholder 3"/>
          <p:cNvSpPr>
            <a:spLocks noGrp="1"/>
          </p:cNvSpPr>
          <p:nvPr>
            <p:ph type="sldNum" sz="quarter" idx="5"/>
          </p:nvPr>
        </p:nvSpPr>
        <p:spPr>
          <a:noFill/>
        </p:spPr>
        <p:txBody>
          <a:bodyPr/>
          <a:lstStyle/>
          <a:p>
            <a:fld id="{515E485A-CA45-478B-A6DD-16ECC04AA0FF}" type="slidenum">
              <a:rPr lang="en-US" smtClean="0"/>
              <a:pPr/>
              <a:t>61</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dirty="0" smtClean="0"/>
              <a:t>If a source consists of random characters, where each character, a to z, appears about 1 / 26 </a:t>
            </a:r>
            <a:r>
              <a:rPr lang="en-US" dirty="0" err="1" smtClean="0"/>
              <a:t>th</a:t>
            </a:r>
            <a:r>
              <a:rPr lang="en-US" dirty="0" smtClean="0"/>
              <a:t> of the time, then the index of coincidence (IC) is 1 / 26 = 0.03846 or so (the first character can be anything and the second is the same character 1 time in 26). On the other hand, everyday English is known to have an IC of about 0.065. That difference is enough to utilize in a significant way. </a:t>
            </a:r>
          </a:p>
        </p:txBody>
      </p:sp>
      <p:sp>
        <p:nvSpPr>
          <p:cNvPr id="59396" name="Slide Number Placeholder 3"/>
          <p:cNvSpPr>
            <a:spLocks noGrp="1"/>
          </p:cNvSpPr>
          <p:nvPr>
            <p:ph type="sldNum" sz="quarter" idx="5"/>
          </p:nvPr>
        </p:nvSpPr>
        <p:spPr>
          <a:noFill/>
        </p:spPr>
        <p:txBody>
          <a:bodyPr/>
          <a:lstStyle/>
          <a:p>
            <a:fld id="{1433A96F-C2A7-4F2C-8DEF-31EF8C495CB5}" type="slidenum">
              <a:rPr lang="en-US" smtClean="0"/>
              <a:pPr/>
              <a:t>65</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12167DBC-446C-4C47-86BD-9E5C28DB3A69}" type="slidenum">
              <a:rPr lang="en-US" smtClean="0"/>
              <a:pPr/>
              <a:t>67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68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lgn="just">
              <a:lnSpc>
                <a:spcPct val="80000"/>
              </a:lnSpc>
            </a:pPr>
            <a:r>
              <a:rPr lang="ru-RU" i="1" dirty="0" smtClean="0">
                <a:solidFill>
                  <a:srgbClr val="000000"/>
                </a:solidFill>
              </a:rPr>
              <a:t>MRGFNIATXZQVFFNUXFFYBTCE</a:t>
            </a:r>
            <a:r>
              <a:rPr lang="ru-RU" b="1" i="1" dirty="0" smtClean="0">
                <a:solidFill>
                  <a:srgbClr val="FF3300"/>
                </a:solidFill>
              </a:rPr>
              <a:t>TYX</a:t>
            </a:r>
            <a:r>
              <a:rPr lang="ru-RU" i="1" dirty="0" smtClean="0">
                <a:solidFill>
                  <a:srgbClr val="000000"/>
                </a:solidFill>
              </a:rPr>
              <a:t>IIXGZKACJLRGKQYEIX</a:t>
            </a:r>
          </a:p>
          <a:p>
            <a:pPr algn="just">
              <a:lnSpc>
                <a:spcPct val="80000"/>
              </a:lnSpc>
            </a:pPr>
            <a:r>
              <a:rPr lang="en-US" i="1" dirty="0" smtClean="0">
                <a:solidFill>
                  <a:srgbClr val="000000"/>
                </a:solidFill>
              </a:rPr>
              <a:t>	</a:t>
            </a:r>
            <a:r>
              <a:rPr lang="ru-RU" i="1" dirty="0" smtClean="0">
                <a:solidFill>
                  <a:srgbClr val="000000"/>
                </a:solidFill>
              </a:rPr>
              <a:t>OYYAUAPXYIJLHPRGVTSFPAYNNYURZOPHXWYXLFRNUTZBR</a:t>
            </a:r>
          </a:p>
          <a:p>
            <a:pPr algn="just">
              <a:lnSpc>
                <a:spcPct val="80000"/>
              </a:lnSpc>
            </a:pPr>
            <a:r>
              <a:rPr lang="en-US" i="1" dirty="0" smtClean="0">
                <a:solidFill>
                  <a:srgbClr val="000000"/>
                </a:solidFill>
              </a:rPr>
              <a:t>	</a:t>
            </a:r>
            <a:r>
              <a:rPr lang="ru-RU" i="1" dirty="0" smtClean="0">
                <a:solidFill>
                  <a:srgbClr val="000000"/>
                </a:solidFill>
              </a:rPr>
              <a:t>FKAHFWFZESYUWZMOLLBSBZBJHFPLXKHVIVMZTZHUIWAET</a:t>
            </a:r>
          </a:p>
          <a:p>
            <a:pPr algn="just">
              <a:lnSpc>
                <a:spcPct val="80000"/>
              </a:lnSpc>
            </a:pPr>
            <a:r>
              <a:rPr lang="en-US" i="1" dirty="0" smtClean="0">
                <a:solidFill>
                  <a:srgbClr val="000000"/>
                </a:solidFill>
              </a:rPr>
              <a:t>	</a:t>
            </a:r>
            <a:r>
              <a:rPr lang="ru-RU" i="1" dirty="0" smtClean="0">
                <a:solidFill>
                  <a:srgbClr val="000000"/>
                </a:solidFill>
              </a:rPr>
              <a:t>IUEDFGLXDIEXIYJIUXPNNEIXABVCINTVCIEZYYDAZGZIW</a:t>
            </a:r>
          </a:p>
          <a:p>
            <a:pPr algn="just">
              <a:lnSpc>
                <a:spcPct val="80000"/>
              </a:lnSpc>
            </a:pPr>
            <a:r>
              <a:rPr lang="en-US" i="1" baseline="30000" dirty="0" smtClean="0">
                <a:solidFill>
                  <a:srgbClr val="CC0099"/>
                </a:solidFill>
              </a:rPr>
              <a:t>	</a:t>
            </a:r>
            <a:r>
              <a:rPr lang="ru-RU" b="1" i="1" dirty="0" smtClean="0">
                <a:solidFill>
                  <a:srgbClr val="FF3300"/>
                </a:solidFill>
              </a:rPr>
              <a:t>TYX</a:t>
            </a:r>
            <a:r>
              <a:rPr lang="ru-RU" i="1" dirty="0" smtClean="0">
                <a:solidFill>
                  <a:srgbClr val="000000"/>
                </a:solidFill>
              </a:rPr>
              <a:t>JIKTRZLMFFKALGZNVKZXIIMXUUNAPGVXFUSMISKHVY</a:t>
            </a:r>
          </a:p>
          <a:p>
            <a:pPr algn="just">
              <a:lnSpc>
                <a:spcPct val="80000"/>
              </a:lnSpc>
            </a:pPr>
            <a:r>
              <a:rPr lang="en-US" i="1" dirty="0" smtClean="0">
                <a:solidFill>
                  <a:srgbClr val="000000"/>
                </a:solidFill>
              </a:rPr>
              <a:t>	</a:t>
            </a:r>
            <a:r>
              <a:rPr lang="ru-RU" i="1" dirty="0" smtClean="0">
                <a:solidFill>
                  <a:srgbClr val="000000"/>
                </a:solidFill>
              </a:rPr>
              <a:t>VOCRVXRIW</a:t>
            </a:r>
            <a:r>
              <a:rPr lang="ru-RU" b="1" i="1" dirty="0" smtClean="0">
                <a:solidFill>
                  <a:srgbClr val="FF3300"/>
                </a:solidFill>
              </a:rPr>
              <a:t>TYX</a:t>
            </a:r>
            <a:r>
              <a:rPr lang="ru-RU" i="1" dirty="0" smtClean="0">
                <a:solidFill>
                  <a:srgbClr val="000000"/>
                </a:solidFill>
              </a:rPr>
              <a:t>ZOIRFNUXZNXLDUDPZGVHVOWMOYJERLAUG</a:t>
            </a:r>
          </a:p>
          <a:p>
            <a:pPr algn="just">
              <a:lnSpc>
                <a:spcPct val="80000"/>
              </a:lnSpc>
            </a:pPr>
            <a:r>
              <a:rPr lang="en-US" i="1" dirty="0" smtClean="0">
                <a:solidFill>
                  <a:srgbClr val="000000"/>
                </a:solidFill>
              </a:rPr>
              <a:t>	</a:t>
            </a:r>
            <a:r>
              <a:rPr lang="ru-RU" i="1" dirty="0" smtClean="0">
                <a:solidFill>
                  <a:srgbClr val="000000"/>
                </a:solidFill>
              </a:rPr>
              <a:t>LVTUXTHRBUQZTYTXORNKBASFFXGHQVDSHUYJSYHDYUWYX</a:t>
            </a:r>
          </a:p>
          <a:p>
            <a:pPr algn="just">
              <a:lnSpc>
                <a:spcPct val="80000"/>
              </a:lnSpc>
            </a:pPr>
            <a:r>
              <a:rPr lang="en-US" i="1" dirty="0" smtClean="0">
                <a:solidFill>
                  <a:srgbClr val="000000"/>
                </a:solidFill>
              </a:rPr>
              <a:t>	</a:t>
            </a:r>
            <a:r>
              <a:rPr lang="ru-RU" i="1" dirty="0" smtClean="0">
                <a:solidFill>
                  <a:srgbClr val="000000"/>
                </a:solidFill>
              </a:rPr>
              <a:t>YYKHVTUCDACAHXSEVGJIEFZGLXRSBXSYKOEPPNYAKTUAC</a:t>
            </a:r>
          </a:p>
          <a:p>
            <a:pPr algn="just">
              <a:lnSpc>
                <a:spcPct val="80000"/>
              </a:lnSpc>
            </a:pPr>
            <a:r>
              <a:rPr lang="en-US" i="1" dirty="0" smtClean="0">
                <a:solidFill>
                  <a:srgbClr val="000000"/>
                </a:solidFill>
              </a:rPr>
              <a:t>	</a:t>
            </a:r>
            <a:r>
              <a:rPr lang="ru-RU" i="1" dirty="0" smtClean="0">
                <a:solidFill>
                  <a:srgbClr val="000000"/>
                </a:solidFill>
              </a:rPr>
              <a:t>EFYILFWEAHCIAUALLZNXMVCKLRRHGFNXMOYUESKPM</a:t>
            </a:r>
          </a:p>
          <a:p>
            <a:pPr eaLnBrk="1" hangingPunct="1"/>
            <a:endParaRPr lang="en-US" dirty="0" smtClean="0"/>
          </a:p>
        </p:txBody>
      </p:sp>
      <p:sp>
        <p:nvSpPr>
          <p:cNvPr id="58372" name="Slide Number Placeholder 3"/>
          <p:cNvSpPr>
            <a:spLocks noGrp="1"/>
          </p:cNvSpPr>
          <p:nvPr>
            <p:ph type="sldNum" sz="quarter" idx="5"/>
          </p:nvPr>
        </p:nvSpPr>
        <p:spPr>
          <a:noFill/>
        </p:spPr>
        <p:txBody>
          <a:bodyPr/>
          <a:lstStyle/>
          <a:p>
            <a:fld id="{ED3C18F9-091E-4068-B0DA-2B32510C0AFC}" type="slidenum">
              <a:rPr lang="en-US" smtClean="0"/>
              <a:pPr/>
              <a:t>81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C7816F15-CD41-483D-B813-21488CEBFCD0}" type="slidenum">
              <a:rPr lang="en-US" smtClean="0"/>
              <a:pPr/>
              <a:t>9</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C091751F-227C-4D43-B858-46CF1459CCB9}" type="slidenum">
              <a:rPr lang="en-US" smtClean="0"/>
              <a:pPr/>
              <a:t>82</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671EE897-9900-414C-84AE-2E62D7724359}" type="slidenum">
              <a:rPr lang="en-US" smtClean="0"/>
              <a:pPr/>
              <a:t>83</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46EF8A94-99C3-4B0F-85D0-DA8B170DF5D7}" type="slidenum">
              <a:rPr lang="en-US" smtClean="0"/>
              <a:pPr/>
              <a:t>84</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A01134DE-7A10-495F-867F-76FB30B13240}" type="slidenum">
              <a:rPr lang="en-US" smtClean="0"/>
              <a:pPr/>
              <a:t>85</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1E1FC7FA-9B23-4DBC-98BE-F6527B079784}" type="slidenum">
              <a:rPr lang="en-US" smtClean="0"/>
              <a:pPr/>
              <a:t>86</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29CE9850-A056-4BE5-87FB-E492F9AC411D}" type="slidenum">
              <a:rPr lang="en-US" smtClean="0"/>
              <a:pPr/>
              <a:t>87</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AFE407F6-6DFB-4BC1-932E-4C07918443C0}" type="slidenum">
              <a:rPr lang="en-US" smtClean="0"/>
              <a:pPr/>
              <a:t>88</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BE1C71D8-0FD6-42D7-9BAD-4129B837687F}" type="slidenum">
              <a:rPr lang="en-US" smtClean="0"/>
              <a:pPr/>
              <a:t>89</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C778461E-0E6F-460E-903C-CBE45EEACF10}" type="slidenum">
              <a:rPr lang="en-US" smtClean="0"/>
              <a:pPr/>
              <a:t>90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275C2D72-E97F-4942-BD28-17B912EA648D}" type="slidenum">
              <a:rPr lang="en-US" smtClean="0"/>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176097ED-6955-4840-9022-0C562CD752F5}" type="slidenum">
              <a:rPr lang="en-US" smtClean="0"/>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146AC-9F83-44FF-9B10-F0E6E527B1EB}" type="slidenum">
              <a:rPr lang="en-US" smtClean="0"/>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A628C3-B067-4903-9425-6D64C19638E1}" type="slidenum">
              <a:rPr lang="en-US" smtClean="0"/>
              <a:pPr/>
              <a:t>14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467EB-AE50-42F2-9F49-474F3C02AA37}" type="slidenum">
              <a:rPr lang="en-US" smtClean="0"/>
              <a:pPr/>
              <a:t>19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A7525AA7-9C17-44A5-921B-1171CE94D920}"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F07490-ED13-4F73-B909-5D6C99542C9E}"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DFBECD-707D-42AE-BB5B-EEB3220489A3}" type="datetime1">
              <a:rPr lang="en-US" smtClean="0"/>
              <a:pPr/>
              <a:t>9/20/2012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Lectures by Ashraf Masood - - Applied Cryptography – MSIS 10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05E34AFE-2920-4E66-92B8-C2553DB3B280}" type="datetime1">
              <a:rPr lang="en-US" smtClean="0"/>
              <a:pPr>
                <a:defRPr/>
              </a:pPr>
              <a:t>9/20/2012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10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6E8AF5DC-A568-4C28-8E14-F2783275B0DE}" type="datetime1">
              <a:rPr lang="en-US" smtClean="0"/>
              <a:pPr>
                <a:defRPr/>
              </a:pPr>
              <a:t>9/20/2012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10 (MCS-NUST)</a:t>
            </a:r>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2EC12642-F1F3-4B1B-8792-76317C3A585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D2F1F4A5-D933-4034-BDCC-9DDCD9BEE661}" type="datetime1">
              <a:rPr lang="en-US" smtClean="0"/>
              <a:pPr>
                <a:defRPr/>
              </a:pPr>
              <a:t>9/20/2012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C2A25FD4-BCB1-4D0D-8A21-C6304AF782F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1741E97E-5ED3-4862-970D-BAD26E1688D8}" type="datetime1">
              <a:rPr lang="en-US" smtClean="0"/>
              <a:pPr>
                <a:defRPr/>
              </a:pPr>
              <a:t>9/20/2012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D3FEFA74-3F1F-4FE8-ABC2-93906BFD63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7E710707-9E42-4F82-A2F4-72CBE06CCB4C}" type="datetime1">
              <a:rPr lang="en-US" smtClean="0"/>
              <a:pPr/>
              <a:t>9/20/2012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smtClean="0"/>
              <a:t>Lectures by Ashraf Masood - - Applied Cryptography – MSIS 10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96E348-18A1-4E3F-8084-D1145EB1FC77}"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80F5F782-7E4E-46EE-9822-49F1826DF687}" type="datetime1">
              <a:rPr lang="en-US" smtClean="0"/>
              <a:pPr/>
              <a:t>9/20/2012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10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70BA2E-DE01-41BB-9225-92842A1A7BC6}" type="datetime1">
              <a:rPr lang="en-US" smtClean="0"/>
              <a:pPr/>
              <a:t>9/20/2012</a:t>
            </a:fld>
            <a:endParaRPr lang="en-US"/>
          </a:p>
        </p:txBody>
      </p:sp>
      <p:sp>
        <p:nvSpPr>
          <p:cNvPr id="8" name="Footer Placeholder 7"/>
          <p:cNvSpPr>
            <a:spLocks noGrp="1"/>
          </p:cNvSpPr>
          <p:nvPr>
            <p:ph type="ftr" sz="quarter" idx="11"/>
          </p:nvPr>
        </p:nvSpPr>
        <p:spPr/>
        <p:txBody>
          <a:bodyPr/>
          <a:lstStyle/>
          <a:p>
            <a:r>
              <a:rPr lang="en-US" smtClean="0"/>
              <a:t>Lectures by Ashraf Masood - - Applied Cryptography – MSIS 10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FF44FC-697E-473F-B6EB-B8B7E9C50D4C}" type="datetime1">
              <a:rPr lang="en-US" smtClean="0"/>
              <a:pPr/>
              <a:t>9/20/2012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10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49E88-B09B-4CFA-BBC8-955CE8E7871D}" type="datetime1">
              <a:rPr lang="en-US" smtClean="0"/>
              <a:pPr/>
              <a:t>9/20/2012</a:t>
            </a:fld>
            <a:endParaRPr lang="en-US"/>
          </a:p>
        </p:txBody>
      </p:sp>
      <p:sp>
        <p:nvSpPr>
          <p:cNvPr id="3" name="Footer Placeholder 2"/>
          <p:cNvSpPr>
            <a:spLocks noGrp="1"/>
          </p:cNvSpPr>
          <p:nvPr>
            <p:ph type="ftr" sz="quarter" idx="11"/>
          </p:nvPr>
        </p:nvSpPr>
        <p:spPr/>
        <p:txBody>
          <a:bodyPr/>
          <a:lstStyle/>
          <a:p>
            <a:r>
              <a:rPr lang="en-US" smtClean="0"/>
              <a:t>Lectures by Ashraf Masood - - Applied Cryptography – MSIS 10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FD4B56-56ED-4CAE-8D31-FA93C2394313}" type="datetime1">
              <a:rPr lang="en-US" smtClean="0"/>
              <a:pPr/>
              <a:t>9/20/2012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10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4A20465-86F9-4233-866B-E263A7854F55}" type="datetime1">
              <a:rPr lang="en-US" smtClean="0"/>
              <a:pPr/>
              <a:t>9/20/2012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Lectures by Ashraf Masood - - Applied Cryptography – MSIS 10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230286B-E051-4AF0-95CA-6035CE813433}" type="datetime1">
              <a:rPr lang="en-US" smtClean="0"/>
              <a:pPr/>
              <a:t>9/20/2012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Lectures by Ashraf Masood - - Applied Cryptography – MSIS 10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7"/>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1.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oleObject" Target="../embeddings/oleObject25.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7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oleObject" Target="../embeddings/oleObject4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6.png"/><Relationship Id="rId4" Type="http://schemas.openxmlformats.org/officeDocument/2006/relationships/oleObject" Target="../embeddings/oleObject43.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Applied Cryptography</a:t>
            </a:r>
            <a:endParaRPr lang="en-US" dirty="0"/>
          </a:p>
        </p:txBody>
      </p:sp>
      <p:sp>
        <p:nvSpPr>
          <p:cNvPr id="3" name="Subtitle 2"/>
          <p:cNvSpPr>
            <a:spLocks noGrp="1"/>
          </p:cNvSpPr>
          <p:nvPr>
            <p:ph type="subTitle" idx="1"/>
          </p:nvPr>
        </p:nvSpPr>
        <p:spPr/>
        <p:txBody>
          <a:bodyPr/>
          <a:lstStyle/>
          <a:p>
            <a:pPr algn="r"/>
            <a:r>
              <a:rPr lang="en-US" dirty="0" smtClean="0"/>
              <a:t>ASHRAF MASOOD</a:t>
            </a:r>
          </a:p>
          <a:p>
            <a:pPr algn="r"/>
            <a:r>
              <a:rPr lang="en-US" dirty="0" smtClean="0"/>
              <a:t>dean@mcs.edu.pk</a:t>
            </a:r>
          </a:p>
          <a:p>
            <a:pPr algn="r"/>
            <a:r>
              <a:rPr lang="en-US" dirty="0" smtClean="0"/>
              <a:t>Lecture Slides– Fall 2012</a:t>
            </a:r>
          </a:p>
          <a:p>
            <a:pPr algn="r"/>
            <a:r>
              <a:rPr lang="en-US" dirty="0" smtClean="0"/>
              <a:t>Lecture #1</a:t>
            </a:r>
            <a:endParaRPr lang="en-US" dirty="0"/>
          </a:p>
        </p:txBody>
      </p:sp>
      <p:sp>
        <p:nvSpPr>
          <p:cNvPr id="7" name="Date Placeholder 6"/>
          <p:cNvSpPr>
            <a:spLocks noGrp="1"/>
          </p:cNvSpPr>
          <p:nvPr>
            <p:ph type="dt" sz="half" idx="10"/>
          </p:nvPr>
        </p:nvSpPr>
        <p:spPr/>
        <p:txBody>
          <a:bodyPr/>
          <a:lstStyle/>
          <a:p>
            <a:fld id="{B83961F8-5355-4005-9955-C5F0CC587B5B}" type="datetime1">
              <a:rPr lang="en-US" smtClean="0"/>
              <a:pPr/>
              <a:t>9/20/2012</a:t>
            </a:fld>
            <a:endParaRPr lang="en-US"/>
          </a:p>
        </p:txBody>
      </p:sp>
      <p:sp>
        <p:nvSpPr>
          <p:cNvPr id="9" name="Footer Placeholder 8"/>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auto">
          <a:xfrm>
            <a:off x="457200" y="274638"/>
            <a:ext cx="7924800" cy="633412"/>
          </a:xfrm>
          <a:prstGeom prst="rect">
            <a:avLst/>
          </a:prstGeom>
          <a:noFill/>
          <a:ln w="9525">
            <a:noFill/>
            <a:miter lim="800000"/>
            <a:headEnd/>
            <a:tailEnd/>
          </a:ln>
          <a:effectLst/>
        </p:spPr>
        <p:txBody>
          <a:bodyPr anchor="ctr"/>
          <a:lstStyle/>
          <a:p>
            <a:pPr algn="ctr" eaLnBrk="1" hangingPunct="1">
              <a:lnSpc>
                <a:spcPct val="90000"/>
              </a:lnSpc>
              <a:defRPr/>
            </a:pPr>
            <a:endParaRPr lang="ru-RU" sz="2000" i="0">
              <a:solidFill>
                <a:schemeClr val="tx2"/>
              </a:solidFill>
              <a:effectLst>
                <a:outerShdw blurRad="38100" dist="38100" dir="2700000" algn="tl">
                  <a:srgbClr val="C0C0C0"/>
                </a:outerShdw>
              </a:effectLst>
              <a:latin typeface="Verdana" pitchFamily="34" charset="0"/>
            </a:endParaRPr>
          </a:p>
        </p:txBody>
      </p:sp>
      <p:sp>
        <p:nvSpPr>
          <p:cNvPr id="47108" name="Rectangle 4"/>
          <p:cNvSpPr>
            <a:spLocks noChangeArrowheads="1"/>
          </p:cNvSpPr>
          <p:nvPr/>
        </p:nvSpPr>
        <p:spPr bwMode="auto">
          <a:xfrm>
            <a:off x="685800" y="1560513"/>
            <a:ext cx="7620000" cy="5145087"/>
          </a:xfrm>
          <a:prstGeom prst="rect">
            <a:avLst/>
          </a:prstGeom>
          <a:noFill/>
          <a:ln w="9525">
            <a:noFill/>
            <a:miter lim="800000"/>
            <a:headEnd/>
            <a:tailEnd/>
          </a:ln>
        </p:spPr>
        <p:txBody>
          <a:bodyPr/>
          <a:lstStyle/>
          <a:p>
            <a:pPr marL="342900" indent="-342900" algn="just" eaLnBrk="1" hangingPunct="1">
              <a:spcBef>
                <a:spcPct val="20000"/>
              </a:spcBef>
              <a:buFontTx/>
              <a:buChar char="•"/>
            </a:pPr>
            <a:r>
              <a:rPr lang="en-US" sz="2000" i="0" dirty="0">
                <a:solidFill>
                  <a:srgbClr val="000000"/>
                </a:solidFill>
                <a:latin typeface="Verdana" pitchFamily="34" charset="0"/>
              </a:rPr>
              <a:t>In order to use the cipher a permutation has to be defined. Let us use the following permutation as example:</a:t>
            </a:r>
          </a:p>
          <a:p>
            <a:pPr marL="342900" indent="-342900" eaLnBrk="1" hangingPunct="1">
              <a:spcBef>
                <a:spcPct val="20000"/>
              </a:spcBef>
              <a:buFontTx/>
              <a:buChar char="•"/>
            </a:pPr>
            <a:endParaRPr lang="en-US" sz="2000" i="0" dirty="0">
              <a:solidFill>
                <a:srgbClr val="000000"/>
              </a:solidFill>
              <a:latin typeface="Verdana" pitchFamily="34" charset="0"/>
            </a:endParaRPr>
          </a:p>
          <a:p>
            <a:pPr marL="342900" indent="-342900" eaLnBrk="1" hangingPunct="1">
              <a:spcBef>
                <a:spcPct val="20000"/>
              </a:spcBef>
              <a:buFontTx/>
              <a:buChar char="•"/>
            </a:pPr>
            <a:endParaRPr lang="en-US" sz="2000" i="0" dirty="0">
              <a:solidFill>
                <a:srgbClr val="000000"/>
              </a:solidFill>
              <a:latin typeface="Verdana" pitchFamily="34" charset="0"/>
            </a:endParaRPr>
          </a:p>
          <a:p>
            <a:pPr marL="342900" indent="-342900" eaLnBrk="1" hangingPunct="1">
              <a:spcBef>
                <a:spcPct val="20000"/>
              </a:spcBef>
              <a:buFontTx/>
              <a:buChar char="•"/>
            </a:pPr>
            <a:endParaRPr lang="en-US" sz="2000" i="0" dirty="0">
              <a:solidFill>
                <a:srgbClr val="000000"/>
              </a:solidFill>
              <a:latin typeface="Verdana" pitchFamily="34" charset="0"/>
            </a:endParaRPr>
          </a:p>
          <a:p>
            <a:pPr marL="342900" indent="-342900" algn="just" eaLnBrk="1" hangingPunct="1">
              <a:spcBef>
                <a:spcPct val="20000"/>
              </a:spcBef>
              <a:buFontTx/>
              <a:buChar char="•"/>
            </a:pPr>
            <a:r>
              <a:rPr lang="en-US" sz="2000" i="0" dirty="0">
                <a:solidFill>
                  <a:srgbClr val="000000"/>
                </a:solidFill>
                <a:latin typeface="Verdana" pitchFamily="34" charset="0"/>
              </a:rPr>
              <a:t>Since </a:t>
            </a:r>
            <a:r>
              <a:rPr lang="en-US" sz="2000" dirty="0">
                <a:solidFill>
                  <a:srgbClr val="000000"/>
                </a:solidFill>
                <a:latin typeface="Verdana" pitchFamily="34" charset="0"/>
              </a:rPr>
              <a:t>m = </a:t>
            </a:r>
            <a:r>
              <a:rPr lang="en-US" sz="2000" i="0" dirty="0">
                <a:solidFill>
                  <a:srgbClr val="000000"/>
                </a:solidFill>
                <a:latin typeface="Verdana" pitchFamily="34" charset="0"/>
              </a:rPr>
              <a:t>6, the original message has to be broken on </a:t>
            </a:r>
            <a:r>
              <a:rPr lang="en-US" sz="2000" dirty="0">
                <a:solidFill>
                  <a:srgbClr val="000000"/>
                </a:solidFill>
                <a:latin typeface="Verdana" pitchFamily="34" charset="0"/>
              </a:rPr>
              <a:t>n</a:t>
            </a:r>
            <a:r>
              <a:rPr lang="en-US" sz="2000" i="0" dirty="0">
                <a:solidFill>
                  <a:srgbClr val="000000"/>
                </a:solidFill>
                <a:latin typeface="Verdana" pitchFamily="34" charset="0"/>
              </a:rPr>
              <a:t> groups of six letters each. If last group is shorter, necessary number of dummy letters can be appended to the end.</a:t>
            </a:r>
          </a:p>
          <a:p>
            <a:pPr marL="342900" indent="-342900" algn="just" eaLnBrk="1" hangingPunct="1">
              <a:spcBef>
                <a:spcPct val="20000"/>
              </a:spcBef>
              <a:buFontTx/>
              <a:buChar char="•"/>
            </a:pPr>
            <a:r>
              <a:rPr lang="en-US" sz="2000" i="0" dirty="0">
                <a:solidFill>
                  <a:srgbClr val="000000"/>
                </a:solidFill>
                <a:latin typeface="Verdana" pitchFamily="34" charset="0"/>
              </a:rPr>
              <a:t>Each group is rearranged according to the permutation defined previously.</a:t>
            </a:r>
          </a:p>
          <a:p>
            <a:pPr marL="342900" indent="-342900" algn="just" eaLnBrk="1" hangingPunct="1">
              <a:spcBef>
                <a:spcPct val="20000"/>
              </a:spcBef>
              <a:buFontTx/>
              <a:buChar char="•"/>
            </a:pPr>
            <a:r>
              <a:rPr lang="en-US" sz="2000" i="0" dirty="0">
                <a:solidFill>
                  <a:srgbClr val="000000"/>
                </a:solidFill>
                <a:latin typeface="Verdana" pitchFamily="34" charset="0"/>
              </a:rPr>
              <a:t>To decrypt a </a:t>
            </a:r>
            <a:r>
              <a:rPr lang="en-US" sz="2000" i="0" dirty="0" err="1">
                <a:solidFill>
                  <a:srgbClr val="000000"/>
                </a:solidFill>
                <a:latin typeface="Verdana" pitchFamily="34" charset="0"/>
              </a:rPr>
              <a:t>ciphertext</a:t>
            </a:r>
            <a:r>
              <a:rPr lang="en-US" sz="2000" i="0" dirty="0">
                <a:solidFill>
                  <a:srgbClr val="000000"/>
                </a:solidFill>
                <a:latin typeface="Verdana" pitchFamily="34" charset="0"/>
              </a:rPr>
              <a:t> message inverse permutation should be applied in a similar way.</a:t>
            </a:r>
            <a:endParaRPr lang="ru-RU" sz="2000" i="0" dirty="0">
              <a:solidFill>
                <a:srgbClr val="000000"/>
              </a:solidFill>
              <a:latin typeface="Verdana" pitchFamily="34" charset="0"/>
            </a:endParaRPr>
          </a:p>
        </p:txBody>
      </p:sp>
      <p:graphicFrame>
        <p:nvGraphicFramePr>
          <p:cNvPr id="375813" name="Group 5"/>
          <p:cNvGraphicFramePr>
            <a:graphicFrameLocks noGrp="1"/>
          </p:cNvGraphicFramePr>
          <p:nvPr/>
        </p:nvGraphicFramePr>
        <p:xfrm>
          <a:off x="4408488" y="2713038"/>
          <a:ext cx="3287712" cy="792480"/>
        </p:xfrm>
        <a:graphic>
          <a:graphicData uri="http://schemas.openxmlformats.org/drawingml/2006/table">
            <a:tbl>
              <a:tblPr/>
              <a:tblGrid>
                <a:gridCol w="1149350"/>
                <a:gridCol w="361950"/>
                <a:gridCol w="354012"/>
                <a:gridCol w="357188"/>
                <a:gridCol w="354012"/>
                <a:gridCol w="354013"/>
                <a:gridCol w="357187"/>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Verdana" pitchFamily="34" charset="0"/>
                        </a:rPr>
                        <a:t>c</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sz="2000" b="0" i="1" u="none" strike="noStrike" cap="none" normalizeH="0" baseline="0" smtClean="0">
                          <a:ln>
                            <a:noFill/>
                          </a:ln>
                          <a:solidFill>
                            <a:schemeClr val="tx1"/>
                          </a:solidFill>
                          <a:effectLst/>
                          <a:latin typeface="Verdana" pitchFamily="34" charset="0"/>
                        </a:rPr>
                        <a:t>π</a:t>
                      </a:r>
                      <a:r>
                        <a:rPr kumimoji="0" lang="en-US" sz="2000" b="0" i="1" u="none" strike="noStrike" cap="none" normalizeH="0" baseline="50000" smtClean="0">
                          <a:ln>
                            <a:noFill/>
                          </a:ln>
                          <a:solidFill>
                            <a:schemeClr val="tx1"/>
                          </a:solidFill>
                          <a:effectLst/>
                          <a:latin typeface="Verdana" pitchFamily="34" charset="0"/>
                        </a:rPr>
                        <a:t>-1</a:t>
                      </a:r>
                      <a:r>
                        <a:rPr kumimoji="0" lang="en-US" sz="2000" b="0" i="1" u="none" strike="noStrike" cap="none" normalizeH="0" baseline="0" smtClean="0">
                          <a:ln>
                            <a:noFill/>
                          </a:ln>
                          <a:solidFill>
                            <a:schemeClr val="tx1"/>
                          </a:solidFill>
                          <a:effectLst/>
                          <a:latin typeface="Verdana" pitchFamily="34" charset="0"/>
                        </a:rPr>
                        <a:t>(c)</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75894" name="Group 86"/>
          <p:cNvGraphicFramePr>
            <a:graphicFrameLocks noGrp="1"/>
          </p:cNvGraphicFramePr>
          <p:nvPr/>
        </p:nvGraphicFramePr>
        <p:xfrm>
          <a:off x="1169988" y="2713038"/>
          <a:ext cx="3021012" cy="792480"/>
        </p:xfrm>
        <a:graphic>
          <a:graphicData uri="http://schemas.openxmlformats.org/drawingml/2006/table">
            <a:tbl>
              <a:tblPr/>
              <a:tblGrid>
                <a:gridCol w="842962"/>
                <a:gridCol w="401638"/>
                <a:gridCol w="354012"/>
                <a:gridCol w="357188"/>
                <a:gridCol w="354012"/>
                <a:gridCol w="354013"/>
                <a:gridCol w="357187"/>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Verdana" pitchFamily="34" charset="0"/>
                        </a:rPr>
                        <a:t>x</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sz="2000" b="0" i="1" u="none" strike="noStrike" cap="none" normalizeH="0" baseline="0" smtClean="0">
                          <a:ln>
                            <a:noFill/>
                          </a:ln>
                          <a:solidFill>
                            <a:schemeClr val="tx1"/>
                          </a:solidFill>
                          <a:effectLst/>
                          <a:latin typeface="Verdana" pitchFamily="34" charset="0"/>
                        </a:rPr>
                        <a:t>π</a:t>
                      </a:r>
                      <a:r>
                        <a:rPr kumimoji="0" lang="en-US" sz="2000" b="0" i="1" u="none" strike="noStrike" cap="none" normalizeH="0" baseline="0" smtClean="0">
                          <a:ln>
                            <a:noFill/>
                          </a:ln>
                          <a:solidFill>
                            <a:schemeClr val="tx1"/>
                          </a:solidFill>
                          <a:effectLst/>
                          <a:latin typeface="Verdana" pitchFamily="34" charset="0"/>
                        </a:rPr>
                        <a:t>(x)</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 name="Content Placeholder 14"/>
          <p:cNvSpPr>
            <a:spLocks noGrp="1"/>
          </p:cNvSpPr>
          <p:nvPr>
            <p:ph idx="1"/>
          </p:nvPr>
        </p:nvSpPr>
        <p:spPr/>
        <p:txBody>
          <a:bodyPr/>
          <a:lstStyle/>
          <a:p>
            <a:endParaRPr lang="en-US" dirty="0"/>
          </a:p>
        </p:txBody>
      </p:sp>
      <p:sp>
        <p:nvSpPr>
          <p:cNvPr id="7" name="Title 6"/>
          <p:cNvSpPr>
            <a:spLocks noGrp="1"/>
          </p:cNvSpPr>
          <p:nvPr>
            <p:ph type="title"/>
          </p:nvPr>
        </p:nvSpPr>
        <p:spPr/>
        <p:txBody>
          <a:bodyPr/>
          <a:lstStyle/>
          <a:p>
            <a:r>
              <a:rPr lang="en-US" dirty="0" smtClean="0"/>
              <a:t>The Permutation Cipher</a:t>
            </a:r>
            <a:endParaRPr lang="en-US" dirty="0"/>
          </a:p>
        </p:txBody>
      </p:sp>
      <p:sp>
        <p:nvSpPr>
          <p:cNvPr id="8" name="Date Placeholder 7"/>
          <p:cNvSpPr>
            <a:spLocks noGrp="1"/>
          </p:cNvSpPr>
          <p:nvPr>
            <p:ph type="dt" sz="half" idx="10"/>
          </p:nvPr>
        </p:nvSpPr>
        <p:spPr/>
        <p:txBody>
          <a:bodyPr/>
          <a:lstStyle/>
          <a:p>
            <a:fld id="{E401386A-D616-4CB2-B71B-A0B8648226C4}"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10</a:t>
            </a:fld>
            <a:endParaRPr lang="en-US"/>
          </a:p>
        </p:txBody>
      </p:sp>
      <p:sp>
        <p:nvSpPr>
          <p:cNvPr id="10" name="Footer Placeholder 9"/>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ChangeArrowheads="1"/>
          </p:cNvSpPr>
          <p:nvPr/>
        </p:nvSpPr>
        <p:spPr bwMode="auto">
          <a:xfrm>
            <a:off x="457200" y="274638"/>
            <a:ext cx="7924800" cy="633412"/>
          </a:xfrm>
          <a:prstGeom prst="rect">
            <a:avLst/>
          </a:prstGeom>
          <a:noFill/>
          <a:ln w="9525">
            <a:noFill/>
            <a:miter lim="800000"/>
            <a:headEnd/>
            <a:tailEnd/>
          </a:ln>
          <a:effectLst/>
        </p:spPr>
        <p:txBody>
          <a:bodyPr anchor="ctr"/>
          <a:lstStyle/>
          <a:p>
            <a:pPr algn="ctr" eaLnBrk="1" hangingPunct="1">
              <a:lnSpc>
                <a:spcPct val="90000"/>
              </a:lnSpc>
              <a:defRPr/>
            </a:pPr>
            <a:endParaRPr lang="ru-RU" sz="2000" i="0">
              <a:solidFill>
                <a:schemeClr val="tx2"/>
              </a:solidFill>
              <a:effectLst>
                <a:outerShdw blurRad="38100" dist="38100" dir="2700000" algn="tl">
                  <a:srgbClr val="C0C0C0"/>
                </a:outerShdw>
              </a:effectLst>
              <a:latin typeface="Verdana" pitchFamily="34" charset="0"/>
            </a:endParaRPr>
          </a:p>
        </p:txBody>
      </p:sp>
      <p:graphicFrame>
        <p:nvGraphicFramePr>
          <p:cNvPr id="377990" name="Group 134"/>
          <p:cNvGraphicFramePr>
            <a:graphicFrameLocks noGrp="1"/>
          </p:cNvGraphicFramePr>
          <p:nvPr/>
        </p:nvGraphicFramePr>
        <p:xfrm>
          <a:off x="4979987" y="1981200"/>
          <a:ext cx="3021013" cy="792480"/>
        </p:xfrm>
        <a:graphic>
          <a:graphicData uri="http://schemas.openxmlformats.org/drawingml/2006/table">
            <a:tbl>
              <a:tblPr/>
              <a:tblGrid>
                <a:gridCol w="842963"/>
                <a:gridCol w="401637"/>
                <a:gridCol w="354013"/>
                <a:gridCol w="357187"/>
                <a:gridCol w="354013"/>
                <a:gridCol w="354012"/>
                <a:gridCol w="357188"/>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Verdana" pitchFamily="34" charset="0"/>
                        </a:rPr>
                        <a:t>x</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sz="2000" b="0" i="1" u="none" strike="noStrike" cap="none" normalizeH="0" baseline="0" smtClean="0">
                          <a:ln>
                            <a:noFill/>
                          </a:ln>
                          <a:solidFill>
                            <a:schemeClr val="tx1"/>
                          </a:solidFill>
                          <a:effectLst/>
                          <a:latin typeface="Verdana" pitchFamily="34" charset="0"/>
                        </a:rPr>
                        <a:t>π</a:t>
                      </a:r>
                      <a:r>
                        <a:rPr kumimoji="0" lang="en-US" sz="2000" b="0" i="1" u="none" strike="noStrike" cap="none" normalizeH="0" baseline="0" smtClean="0">
                          <a:ln>
                            <a:noFill/>
                          </a:ln>
                          <a:solidFill>
                            <a:schemeClr val="tx1"/>
                          </a:solidFill>
                          <a:effectLst/>
                          <a:latin typeface="Verdana" pitchFamily="34" charset="0"/>
                        </a:rPr>
                        <a:t>(x)</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2</a:t>
                      </a:r>
                      <a:endParaRPr kumimoji="0" lang="ru-RU"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8154" name="Text Box 84"/>
          <p:cNvSpPr txBox="1">
            <a:spLocks noChangeArrowheads="1"/>
          </p:cNvSpPr>
          <p:nvPr/>
        </p:nvSpPr>
        <p:spPr bwMode="auto">
          <a:xfrm>
            <a:off x="822325" y="1484313"/>
            <a:ext cx="6281015" cy="400110"/>
          </a:xfrm>
          <a:prstGeom prst="rect">
            <a:avLst/>
          </a:prstGeom>
          <a:noFill/>
          <a:ln w="12700" cap="sq">
            <a:noFill/>
            <a:miter lim="800000"/>
            <a:headEnd type="none" w="sm" len="sm"/>
            <a:tailEnd type="none" w="sm" len="sm"/>
          </a:ln>
        </p:spPr>
        <p:txBody>
          <a:bodyPr wrap="none">
            <a:spAutoFit/>
          </a:bodyPr>
          <a:lstStyle/>
          <a:p>
            <a:r>
              <a:rPr lang="en-US" sz="2000" i="0" dirty="0">
                <a:solidFill>
                  <a:srgbClr val="000000"/>
                </a:solidFill>
              </a:rPr>
              <a:t>Suppose m=6, and the key is the following permutation </a:t>
            </a:r>
            <a:r>
              <a:rPr lang="el-GR" sz="2000" i="0" dirty="0">
                <a:solidFill>
                  <a:srgbClr val="000000"/>
                </a:solidFill>
              </a:rPr>
              <a:t>π</a:t>
            </a:r>
            <a:r>
              <a:rPr lang="en-US" sz="2000" i="0" dirty="0">
                <a:solidFill>
                  <a:srgbClr val="000000"/>
                </a:solidFill>
              </a:rPr>
              <a:t>:</a:t>
            </a:r>
            <a:endParaRPr lang="el-GR" sz="2000" i="0" dirty="0">
              <a:solidFill>
                <a:srgbClr val="000000"/>
              </a:solidFill>
            </a:endParaRPr>
          </a:p>
        </p:txBody>
      </p:sp>
      <p:graphicFrame>
        <p:nvGraphicFramePr>
          <p:cNvPr id="377989" name="Group 133"/>
          <p:cNvGraphicFramePr>
            <a:graphicFrameLocks noGrp="1"/>
          </p:cNvGraphicFramePr>
          <p:nvPr/>
        </p:nvGraphicFramePr>
        <p:xfrm>
          <a:off x="4446587" y="5638800"/>
          <a:ext cx="3630613" cy="792480"/>
        </p:xfrm>
        <a:graphic>
          <a:graphicData uri="http://schemas.openxmlformats.org/drawingml/2006/table">
            <a:tbl>
              <a:tblPr/>
              <a:tblGrid>
                <a:gridCol w="1057275"/>
                <a:gridCol w="438150"/>
                <a:gridCol w="425450"/>
                <a:gridCol w="428625"/>
                <a:gridCol w="425450"/>
                <a:gridCol w="427038"/>
                <a:gridCol w="428625"/>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Verdana" pitchFamily="34" charset="0"/>
                        </a:rPr>
                        <a:t>x</a:t>
                      </a:r>
                      <a:endParaRPr kumimoji="0" lang="ru-RU" sz="2000" b="0" i="1" u="none" strike="noStrike" cap="none" normalizeH="0" baseline="0" dirty="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4</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5</a:t>
                      </a:r>
                      <a:endParaRPr kumimoji="0" lang="ru-RU"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6</a:t>
                      </a:r>
                      <a:endParaRPr kumimoji="0" lang="ru-RU"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sz="2000" b="0" i="1" u="none" strike="noStrike" cap="none" normalizeH="0" baseline="0" smtClean="0">
                          <a:ln>
                            <a:noFill/>
                          </a:ln>
                          <a:solidFill>
                            <a:schemeClr val="tx1"/>
                          </a:solidFill>
                          <a:effectLst/>
                          <a:latin typeface="Verdana" pitchFamily="34" charset="0"/>
                        </a:rPr>
                        <a:t>Π</a:t>
                      </a:r>
                      <a:r>
                        <a:rPr kumimoji="0" lang="en-US" sz="2000" b="0" i="1" u="none" strike="noStrike" cap="none" normalizeH="0" baseline="30000" smtClean="0">
                          <a:ln>
                            <a:noFill/>
                          </a:ln>
                          <a:solidFill>
                            <a:schemeClr val="tx1"/>
                          </a:solidFill>
                          <a:effectLst/>
                          <a:latin typeface="Verdana" pitchFamily="34" charset="0"/>
                        </a:rPr>
                        <a:t>-1</a:t>
                      </a:r>
                      <a:r>
                        <a:rPr kumimoji="0" lang="en-US" sz="2000" b="0" i="1" u="none" strike="noStrike" cap="none" normalizeH="0" baseline="0" smtClean="0">
                          <a:ln>
                            <a:noFill/>
                          </a:ln>
                          <a:solidFill>
                            <a:schemeClr val="tx1"/>
                          </a:solidFill>
                          <a:effectLst/>
                          <a:latin typeface="Verdana" pitchFamily="34" charset="0"/>
                        </a:rPr>
                        <a:t>(x)</a:t>
                      </a:r>
                      <a:endParaRPr kumimoji="0" lang="ru-RU" sz="2000" b="0" i="1" u="none" strike="noStrike" cap="none" normalizeH="0" baseline="0" smtClean="0">
                        <a:ln>
                          <a:noFill/>
                        </a:ln>
                        <a:solidFill>
                          <a:schemeClr val="tx1"/>
                        </a:solidFill>
                        <a:effectLst/>
                        <a:latin typeface="Verdana" pitchFamily="34" charset="0"/>
                      </a:endParaRPr>
                    </a:p>
                  </a:txBody>
                  <a:tcPr horzOverflow="overflow">
                    <a:lnL cap="flat">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3</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6</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1</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5</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2</a:t>
                      </a:r>
                      <a:endParaRPr kumimoji="0" lang="ru-RU"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4</a:t>
                      </a:r>
                      <a:endParaRPr kumimoji="0" lang="ru-RU"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8177" name="Text Box 135"/>
          <p:cNvSpPr txBox="1">
            <a:spLocks noChangeArrowheads="1"/>
          </p:cNvSpPr>
          <p:nvPr/>
        </p:nvSpPr>
        <p:spPr bwMode="auto">
          <a:xfrm>
            <a:off x="609600" y="2971800"/>
            <a:ext cx="8229600" cy="3262432"/>
          </a:xfrm>
          <a:prstGeom prst="rect">
            <a:avLst/>
          </a:prstGeom>
          <a:noFill/>
          <a:ln w="12700" cap="sq">
            <a:noFill/>
            <a:miter lim="800000"/>
            <a:headEnd type="none" w="sm" len="sm"/>
            <a:tailEnd type="none" w="sm" len="sm"/>
          </a:ln>
        </p:spPr>
        <p:txBody>
          <a:bodyPr>
            <a:spAutoFit/>
          </a:bodyPr>
          <a:lstStyle/>
          <a:p>
            <a:pPr marL="342900" indent="-342900">
              <a:buFontTx/>
              <a:buChar char="•"/>
            </a:pPr>
            <a:r>
              <a:rPr lang="en-US" sz="2000" i="0" dirty="0">
                <a:solidFill>
                  <a:srgbClr val="000000"/>
                </a:solidFill>
              </a:rPr>
              <a:t>Now suppose we are given the plaintext:</a:t>
            </a:r>
          </a:p>
          <a:p>
            <a:pPr marL="342900" indent="-342900"/>
            <a:r>
              <a:rPr lang="en-US" sz="2000" dirty="0"/>
              <a:t>		</a:t>
            </a:r>
            <a:r>
              <a:rPr lang="en-US" sz="2400" b="1" dirty="0" err="1">
                <a:solidFill>
                  <a:srgbClr val="CC0099"/>
                </a:solidFill>
              </a:rPr>
              <a:t>shesellsseashellsbytheseashore</a:t>
            </a:r>
            <a:endParaRPr lang="en-US" sz="2400" b="1" dirty="0">
              <a:solidFill>
                <a:srgbClr val="CC0099"/>
              </a:solidFill>
            </a:endParaRPr>
          </a:p>
          <a:p>
            <a:pPr marL="342900" indent="-342900">
              <a:buFontTx/>
              <a:buChar char="•"/>
            </a:pPr>
            <a:r>
              <a:rPr lang="en-US" sz="2000" i="0" dirty="0">
                <a:solidFill>
                  <a:srgbClr val="000000"/>
                </a:solidFill>
              </a:rPr>
              <a:t>We first partition it into a group of 6:</a:t>
            </a:r>
          </a:p>
          <a:p>
            <a:pPr marL="342900" indent="-342900"/>
            <a:r>
              <a:rPr lang="en-US" sz="2000" dirty="0"/>
              <a:t>		</a:t>
            </a:r>
            <a:r>
              <a:rPr lang="en-US" sz="2400" b="1" dirty="0" err="1">
                <a:solidFill>
                  <a:srgbClr val="CC0099"/>
                </a:solidFill>
              </a:rPr>
              <a:t>shesel</a:t>
            </a:r>
            <a:r>
              <a:rPr lang="en-US" sz="2400" b="1" dirty="0">
                <a:solidFill>
                  <a:srgbClr val="CC0099"/>
                </a:solidFill>
              </a:rPr>
              <a:t>  </a:t>
            </a:r>
            <a:r>
              <a:rPr lang="en-US" sz="2400" b="1" dirty="0" err="1">
                <a:solidFill>
                  <a:srgbClr val="CC0099"/>
                </a:solidFill>
              </a:rPr>
              <a:t>lsseas</a:t>
            </a:r>
            <a:r>
              <a:rPr lang="en-US" sz="2400" b="1" dirty="0">
                <a:solidFill>
                  <a:srgbClr val="CC0099"/>
                </a:solidFill>
              </a:rPr>
              <a:t>  </a:t>
            </a:r>
            <a:r>
              <a:rPr lang="en-US" sz="2400" b="1" dirty="0" err="1">
                <a:solidFill>
                  <a:srgbClr val="CC0099"/>
                </a:solidFill>
              </a:rPr>
              <a:t>hellsb</a:t>
            </a:r>
            <a:r>
              <a:rPr lang="en-US" sz="2400" b="1" dirty="0">
                <a:solidFill>
                  <a:srgbClr val="CC0099"/>
                </a:solidFill>
              </a:rPr>
              <a:t>  </a:t>
            </a:r>
            <a:r>
              <a:rPr lang="en-US" sz="2400" b="1" dirty="0" err="1">
                <a:solidFill>
                  <a:srgbClr val="CC0099"/>
                </a:solidFill>
              </a:rPr>
              <a:t>ythese</a:t>
            </a:r>
            <a:r>
              <a:rPr lang="en-US" sz="2400" b="1" dirty="0">
                <a:solidFill>
                  <a:srgbClr val="CC0099"/>
                </a:solidFill>
              </a:rPr>
              <a:t>  ashore</a:t>
            </a:r>
            <a:r>
              <a:rPr lang="en-US" sz="2400" b="1" dirty="0"/>
              <a:t> </a:t>
            </a:r>
          </a:p>
          <a:p>
            <a:pPr marL="342900" indent="-342900">
              <a:buFontTx/>
              <a:buChar char="•"/>
            </a:pPr>
            <a:r>
              <a:rPr lang="en-US" sz="2000" i="0" dirty="0">
                <a:solidFill>
                  <a:srgbClr val="000000"/>
                </a:solidFill>
              </a:rPr>
              <a:t>Now each group of 6 letters is rearranged according to the permutation table </a:t>
            </a:r>
            <a:r>
              <a:rPr lang="el-GR" sz="2000" i="0" dirty="0">
                <a:solidFill>
                  <a:srgbClr val="000000"/>
                </a:solidFill>
              </a:rPr>
              <a:t>π</a:t>
            </a:r>
            <a:r>
              <a:rPr lang="en-US" sz="2000" i="0" dirty="0">
                <a:solidFill>
                  <a:srgbClr val="000000"/>
                </a:solidFill>
              </a:rPr>
              <a:t>:</a:t>
            </a:r>
          </a:p>
          <a:p>
            <a:pPr marL="342900" indent="-342900"/>
            <a:r>
              <a:rPr lang="en-US" sz="2000" dirty="0"/>
              <a:t>	        </a:t>
            </a:r>
            <a:r>
              <a:rPr lang="en-US" sz="2000" b="1" dirty="0">
                <a:solidFill>
                  <a:srgbClr val="CC0099"/>
                </a:solidFill>
              </a:rPr>
              <a:t>EESLSH  SALSES  LSHBLE  HSYEET HRAEOS</a:t>
            </a:r>
          </a:p>
          <a:p>
            <a:pPr marL="342900" indent="-342900">
              <a:buFontTx/>
              <a:buChar char="•"/>
            </a:pPr>
            <a:r>
              <a:rPr lang="en-US" sz="2000" i="0" dirty="0">
                <a:solidFill>
                  <a:srgbClr val="000000"/>
                </a:solidFill>
              </a:rPr>
              <a:t>This is </a:t>
            </a:r>
            <a:r>
              <a:rPr lang="en-US" sz="2000" i="0" dirty="0" err="1">
                <a:solidFill>
                  <a:srgbClr val="000000"/>
                </a:solidFill>
              </a:rPr>
              <a:t>ciphertext</a:t>
            </a:r>
            <a:r>
              <a:rPr lang="en-US" sz="2000" i="0" dirty="0">
                <a:solidFill>
                  <a:srgbClr val="000000"/>
                </a:solidFill>
              </a:rPr>
              <a:t>, which can be decrypted in a similar fashion using inversion permutation </a:t>
            </a:r>
            <a:r>
              <a:rPr lang="el-GR" sz="2000" i="0" dirty="0">
                <a:solidFill>
                  <a:srgbClr val="000000"/>
                </a:solidFill>
              </a:rPr>
              <a:t>π</a:t>
            </a:r>
            <a:r>
              <a:rPr lang="en-US" sz="2000" i="0" baseline="30000" dirty="0">
                <a:solidFill>
                  <a:srgbClr val="000000"/>
                </a:solidFill>
              </a:rPr>
              <a:t>-1</a:t>
            </a:r>
            <a:endParaRPr lang="el-GR" sz="2000" i="0" baseline="30000" dirty="0">
              <a:solidFill>
                <a:srgbClr val="000000"/>
              </a:solidFill>
            </a:endParaRPr>
          </a:p>
          <a:p>
            <a:pPr marL="342900" indent="-342900"/>
            <a:endParaRPr lang="el-GR" i="0" dirty="0">
              <a:solidFill>
                <a:srgbClr val="000000"/>
              </a:solidFill>
            </a:endParaRPr>
          </a:p>
        </p:txBody>
      </p:sp>
      <p:sp>
        <p:nvSpPr>
          <p:cNvPr id="8" name="Title 7"/>
          <p:cNvSpPr>
            <a:spLocks noGrp="1"/>
          </p:cNvSpPr>
          <p:nvPr>
            <p:ph type="title"/>
          </p:nvPr>
        </p:nvSpPr>
        <p:spPr/>
        <p:txBody>
          <a:bodyPr/>
          <a:lstStyle/>
          <a:p>
            <a:r>
              <a:rPr lang="en-US" dirty="0" smtClean="0"/>
              <a:t>Example: The Permutation Cipher</a:t>
            </a:r>
            <a:endParaRPr lang="en-US" dirty="0"/>
          </a:p>
        </p:txBody>
      </p:sp>
      <p:sp>
        <p:nvSpPr>
          <p:cNvPr id="10" name="Date Placeholder 9"/>
          <p:cNvSpPr>
            <a:spLocks noGrp="1"/>
          </p:cNvSpPr>
          <p:nvPr>
            <p:ph type="dt" sz="half" idx="10"/>
          </p:nvPr>
        </p:nvSpPr>
        <p:spPr/>
        <p:txBody>
          <a:bodyPr/>
          <a:lstStyle/>
          <a:p>
            <a:fld id="{2FFAC852-BEDE-4814-9A0A-1353220DBE00}" type="datetime1">
              <a:rPr lang="en-US" smtClean="0"/>
              <a:pPr/>
              <a:t>9/20/2012</a:t>
            </a:fld>
            <a:endParaRPr lang="en-US"/>
          </a:p>
        </p:txBody>
      </p:sp>
      <p:sp>
        <p:nvSpPr>
          <p:cNvPr id="12" name="Footer Placeholder 11"/>
          <p:cNvSpPr>
            <a:spLocks noGrp="1"/>
          </p:cNvSpPr>
          <p:nvPr>
            <p:ph type="ftr" sz="quarter" idx="11"/>
          </p:nvPr>
        </p:nvSpPr>
        <p:spPr/>
        <p:txBody>
          <a:bodyPr/>
          <a:lstStyle/>
          <a:p>
            <a:r>
              <a:rPr lang="en-US" smtClean="0"/>
              <a:t>Lectures by Ashraf Masood - - Applied Cryptography – MSIS 10 (MCS-NUST)</a:t>
            </a:r>
            <a:endParaRPr lang="en-US" dirty="0"/>
          </a:p>
        </p:txBody>
      </p:sp>
      <p:sp>
        <p:nvSpPr>
          <p:cNvPr id="11" name="Slide Number Placeholder 10"/>
          <p:cNvSpPr>
            <a:spLocks noGrp="1"/>
          </p:cNvSpPr>
          <p:nvPr>
            <p:ph type="sldNum" sz="quarter" idx="12"/>
          </p:nvPr>
        </p:nvSpPr>
        <p:spPr/>
        <p:txBody>
          <a:bodyPr/>
          <a:lstStyle/>
          <a:p>
            <a:fld id="{59985E83-F857-4E7B-A45F-F5191A2677E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04800" y="3001963"/>
            <a:ext cx="8243888" cy="960437"/>
          </a:xfrm>
          <a:prstGeom prst="rect">
            <a:avLst/>
          </a:prstGeom>
          <a:noFill/>
          <a:ln w="9525">
            <a:noFill/>
            <a:miter lim="800000"/>
            <a:headEnd/>
            <a:tailEnd/>
          </a:ln>
        </p:spPr>
        <p:txBody>
          <a:bodyPr anchor="b"/>
          <a:lstStyle/>
          <a:p>
            <a:pPr algn="ctr">
              <a:lnSpc>
                <a:spcPct val="90000"/>
              </a:lnSpc>
              <a:defRPr/>
            </a:pPr>
            <a:endParaRPr lang="en-US" sz="5400" b="1" dirty="0">
              <a:solidFill>
                <a:srgbClr val="FF6600"/>
              </a:solidFill>
              <a:effectLst>
                <a:outerShdw blurRad="38100" dist="38100" dir="2700000" algn="tl">
                  <a:srgbClr val="C0C0C0"/>
                </a:outerShdw>
              </a:effectLst>
            </a:endParaRPr>
          </a:p>
        </p:txBody>
      </p:sp>
      <p:sp>
        <p:nvSpPr>
          <p:cNvPr id="7" name="Title 6"/>
          <p:cNvSpPr>
            <a:spLocks noGrp="1"/>
          </p:cNvSpPr>
          <p:nvPr>
            <p:ph type="title"/>
          </p:nvPr>
        </p:nvSpPr>
        <p:spPr/>
        <p:txBody>
          <a:bodyPr/>
          <a:lstStyle/>
          <a:p>
            <a:r>
              <a:rPr lang="en-US" dirty="0" smtClean="0"/>
              <a:t>Classical Cryptosystems</a:t>
            </a:r>
            <a:endParaRPr lang="en-US" dirty="0"/>
          </a:p>
        </p:txBody>
      </p:sp>
      <p:sp>
        <p:nvSpPr>
          <p:cNvPr id="10" name="Text Placeholder 9"/>
          <p:cNvSpPr>
            <a:spLocks noGrp="1"/>
          </p:cNvSpPr>
          <p:nvPr>
            <p:ph type="body" idx="1"/>
          </p:nvPr>
        </p:nvSpPr>
        <p:spPr/>
        <p:txBody>
          <a:bodyPr>
            <a:normAutofit/>
          </a:bodyPr>
          <a:lstStyle/>
          <a:p>
            <a:r>
              <a:rPr lang="en-US" sz="2800" dirty="0" smtClean="0"/>
              <a:t>Mono-alphabetic Ciphers</a:t>
            </a:r>
            <a:endParaRPr lang="en-US" sz="2800" dirty="0"/>
          </a:p>
        </p:txBody>
      </p:sp>
      <p:sp>
        <p:nvSpPr>
          <p:cNvPr id="5" name="Date Placeholder 4"/>
          <p:cNvSpPr>
            <a:spLocks noGrp="1"/>
          </p:cNvSpPr>
          <p:nvPr>
            <p:ph type="dt" sz="half" idx="10"/>
          </p:nvPr>
        </p:nvSpPr>
        <p:spPr/>
        <p:txBody>
          <a:bodyPr/>
          <a:lstStyle/>
          <a:p>
            <a:fld id="{859E39E9-CF20-4915-A6AA-F3CAD05CC5A3}" type="datetime1">
              <a:rPr lang="en-US" smtClean="0"/>
              <a:pPr/>
              <a:t>9/20/2012</a:t>
            </a:fld>
            <a:endParaRPr lang="en-US" dirty="0"/>
          </a:p>
        </p:txBody>
      </p:sp>
      <p:sp>
        <p:nvSpPr>
          <p:cNvPr id="6" name="Slide Number Placeholder 5"/>
          <p:cNvSpPr>
            <a:spLocks noGrp="1"/>
          </p:cNvSpPr>
          <p:nvPr>
            <p:ph type="sldNum" sz="quarter" idx="12"/>
          </p:nvPr>
        </p:nvSpPr>
        <p:spPr/>
        <p:txBody>
          <a:bodyPr/>
          <a:lstStyle/>
          <a:p>
            <a:fld id="{59985E83-F857-4E7B-A45F-F5191A2677E8}" type="slidenum">
              <a:rPr lang="en-US" smtClean="0"/>
              <a:pPr/>
              <a:t>12</a:t>
            </a:fld>
            <a:endParaRPr lang="en-US"/>
          </a:p>
        </p:txBody>
      </p:sp>
      <p:sp>
        <p:nvSpPr>
          <p:cNvPr id="8" name="Footer Placeholder 7"/>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integer modulo m, denoted by </a:t>
            </a:r>
            <a:r>
              <a:rPr lang="en-US" dirty="0" err="1" smtClean="0"/>
              <a:t>Zm</a:t>
            </a:r>
            <a:r>
              <a:rPr lang="en-US" dirty="0" smtClean="0"/>
              <a:t> is the set of integers {0,1,2,..,m-1} where addition, subtraction and multiplication is performed modulo m.</a:t>
            </a:r>
          </a:p>
          <a:p>
            <a:endParaRPr lang="en-US" dirty="0" smtClean="0"/>
          </a:p>
          <a:p>
            <a:r>
              <a:rPr lang="en-US" b="1" dirty="0" smtClean="0"/>
              <a:t>Examples:</a:t>
            </a:r>
            <a:r>
              <a:rPr lang="en-US" dirty="0" smtClean="0"/>
              <a:t> Z25 ≡ {0,1,2,…..,24}  </a:t>
            </a:r>
          </a:p>
          <a:p>
            <a:endParaRPr lang="en-US" dirty="0" smtClean="0"/>
          </a:p>
          <a:p>
            <a:r>
              <a:rPr lang="en-US" dirty="0" smtClean="0"/>
              <a:t>In Z25,     </a:t>
            </a:r>
          </a:p>
          <a:p>
            <a:r>
              <a:rPr lang="en-US" dirty="0" smtClean="0"/>
              <a:t>13 + 16 =4,  since 13+16=29≡4 (mod 25)</a:t>
            </a:r>
          </a:p>
          <a:p>
            <a:endParaRPr lang="en-US" dirty="0" smtClean="0"/>
          </a:p>
          <a:p>
            <a:r>
              <a:rPr lang="en-US" dirty="0" smtClean="0"/>
              <a:t>Similarly</a:t>
            </a:r>
          </a:p>
          <a:p>
            <a:r>
              <a:rPr lang="en-US" dirty="0" smtClean="0"/>
              <a:t>In Z25,     </a:t>
            </a:r>
          </a:p>
          <a:p>
            <a:r>
              <a:rPr lang="en-US" dirty="0" smtClean="0"/>
              <a:t>13.16 =8,  since 13.16=208≡8 (mod 25)</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Touching the math a bit!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381000" y="258763"/>
            <a:ext cx="8243888" cy="960437"/>
          </a:xfrm>
          <a:prstGeom prst="rect">
            <a:avLst/>
          </a:prstGeom>
          <a:noFill/>
          <a:ln w="9525">
            <a:noFill/>
            <a:miter lim="800000"/>
            <a:headEnd/>
            <a:tailEnd/>
          </a:ln>
        </p:spPr>
        <p:txBody>
          <a:bodyPr anchor="b"/>
          <a:lstStyle/>
          <a:p>
            <a:pPr algn="ctr">
              <a:lnSpc>
                <a:spcPct val="90000"/>
              </a:lnSpc>
              <a:defRPr/>
            </a:pPr>
            <a:endParaRPr lang="en-US" sz="4000" b="1" dirty="0">
              <a:solidFill>
                <a:srgbClr val="FF6600"/>
              </a:solidFill>
              <a:effectLst>
                <a:outerShdw blurRad="38100" dist="38100" dir="2700000" algn="tl">
                  <a:srgbClr val="C0C0C0"/>
                </a:outerShdw>
              </a:effectLst>
            </a:endParaRPr>
          </a:p>
        </p:txBody>
      </p:sp>
      <p:sp>
        <p:nvSpPr>
          <p:cNvPr id="9" name="Content Placeholder 8"/>
          <p:cNvSpPr>
            <a:spLocks noGrp="1"/>
          </p:cNvSpPr>
          <p:nvPr>
            <p:ph idx="1"/>
          </p:nvPr>
        </p:nvSpPr>
        <p:spPr>
          <a:xfrm>
            <a:off x="304800" y="1447800"/>
            <a:ext cx="8534400" cy="5105400"/>
          </a:xfrm>
        </p:spPr>
        <p:txBody>
          <a:bodyPr/>
          <a:lstStyle/>
          <a:p>
            <a:pPr marL="342900" indent="-342900" algn="just">
              <a:buFontTx/>
              <a:buChar char="•"/>
            </a:pPr>
            <a:r>
              <a:rPr lang="en-US" dirty="0" smtClean="0">
                <a:solidFill>
                  <a:srgbClr val="000000"/>
                </a:solidFill>
              </a:rPr>
              <a:t>The ciphers for which, once a key is chosen, each alphabetic character is mapped to a unique alphabetic character</a:t>
            </a:r>
          </a:p>
          <a:p>
            <a:pPr marL="342900" indent="-342900" algn="just">
              <a:buFontTx/>
              <a:buChar char="•"/>
            </a:pPr>
            <a:endParaRPr lang="en-US" dirty="0" smtClean="0">
              <a:solidFill>
                <a:srgbClr val="000000"/>
              </a:solidFill>
            </a:endParaRPr>
          </a:p>
          <a:p>
            <a:pPr marL="342900" indent="-342900" algn="just">
              <a:buFontTx/>
              <a:buChar char="•"/>
            </a:pPr>
            <a:r>
              <a:rPr lang="en-US" dirty="0" smtClean="0">
                <a:solidFill>
                  <a:srgbClr val="000000"/>
                </a:solidFill>
              </a:rPr>
              <a:t>Examples of mono alphabetic ciphers include:</a:t>
            </a:r>
          </a:p>
          <a:p>
            <a:pPr marL="635508" lvl="1" indent="-342900" algn="just">
              <a:buFontTx/>
              <a:buChar char="•"/>
            </a:pPr>
            <a:r>
              <a:rPr lang="en-US" sz="2800" dirty="0" smtClean="0">
                <a:solidFill>
                  <a:srgbClr val="000000"/>
                </a:solidFill>
              </a:rPr>
              <a:t>Transposition Cipher</a:t>
            </a:r>
          </a:p>
          <a:p>
            <a:pPr marL="635508" lvl="1" indent="-342900" algn="just">
              <a:buFontTx/>
              <a:buChar char="•"/>
            </a:pPr>
            <a:r>
              <a:rPr lang="en-US" sz="2800" dirty="0" smtClean="0">
                <a:solidFill>
                  <a:srgbClr val="000000"/>
                </a:solidFill>
              </a:rPr>
              <a:t>Shift cipher </a:t>
            </a:r>
          </a:p>
          <a:p>
            <a:pPr marL="635508" lvl="1" indent="-342900" algn="just">
              <a:buFontTx/>
              <a:buChar char="•"/>
            </a:pPr>
            <a:r>
              <a:rPr lang="en-US" sz="2800" dirty="0" smtClean="0">
                <a:solidFill>
                  <a:srgbClr val="000000"/>
                </a:solidFill>
              </a:rPr>
              <a:t>Substitution Cipher</a:t>
            </a:r>
          </a:p>
          <a:p>
            <a:pPr marL="635508" lvl="1" indent="-342900" algn="just">
              <a:buFontTx/>
              <a:buChar char="•"/>
            </a:pPr>
            <a:r>
              <a:rPr lang="en-US" sz="2800" dirty="0" smtClean="0">
                <a:solidFill>
                  <a:srgbClr val="000000"/>
                </a:solidFill>
              </a:rPr>
              <a:t>Affine cipher</a:t>
            </a:r>
          </a:p>
          <a:p>
            <a:endParaRPr lang="en-US" dirty="0"/>
          </a:p>
        </p:txBody>
      </p:sp>
      <p:sp>
        <p:nvSpPr>
          <p:cNvPr id="6" name="Title 5"/>
          <p:cNvSpPr>
            <a:spLocks noGrp="1"/>
          </p:cNvSpPr>
          <p:nvPr>
            <p:ph type="title"/>
          </p:nvPr>
        </p:nvSpPr>
        <p:spPr/>
        <p:txBody>
          <a:bodyPr/>
          <a:lstStyle/>
          <a:p>
            <a:r>
              <a:rPr lang="en-US" dirty="0" err="1" smtClean="0"/>
              <a:t>Monoalphabetic</a:t>
            </a:r>
            <a:r>
              <a:rPr lang="en-US" dirty="0" smtClean="0"/>
              <a:t>  Ciphers</a:t>
            </a:r>
            <a:endParaRPr lang="en-US" dirty="0"/>
          </a:p>
        </p:txBody>
      </p:sp>
      <p:sp>
        <p:nvSpPr>
          <p:cNvPr id="10" name="Date Placeholder 9"/>
          <p:cNvSpPr>
            <a:spLocks noGrp="1"/>
          </p:cNvSpPr>
          <p:nvPr>
            <p:ph type="dt" sz="half" idx="10"/>
          </p:nvPr>
        </p:nvSpPr>
        <p:spPr/>
        <p:txBody>
          <a:bodyPr/>
          <a:lstStyle/>
          <a:p>
            <a:fld id="{8E65094E-73EE-44D1-B2BD-A5EB4EAD2A7E}" type="datetime1">
              <a:rPr lang="en-US" smtClean="0"/>
              <a:pPr/>
              <a:t>9/20/2012</a:t>
            </a:fld>
            <a:endParaRPr lang="en-US"/>
          </a:p>
        </p:txBody>
      </p:sp>
      <p:sp>
        <p:nvSpPr>
          <p:cNvPr id="11" name="Slide Number Placeholder 10"/>
          <p:cNvSpPr>
            <a:spLocks noGrp="1"/>
          </p:cNvSpPr>
          <p:nvPr>
            <p:ph type="sldNum" sz="quarter" idx="11"/>
          </p:nvPr>
        </p:nvSpPr>
        <p:spPr/>
        <p:txBody>
          <a:bodyPr/>
          <a:lstStyle/>
          <a:p>
            <a:fld id="{59985E83-F857-4E7B-A45F-F5191A2677E8}" type="slidenum">
              <a:rPr lang="en-US" smtClean="0"/>
              <a:pPr/>
              <a:t>14</a:t>
            </a:fld>
            <a:endParaRPr lang="en-US"/>
          </a:p>
        </p:txBody>
      </p:sp>
      <p:sp>
        <p:nvSpPr>
          <p:cNvPr id="12" name="Footer Placeholder 11"/>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We first convert the plaintext string into integers. The rule is:</a:t>
            </a:r>
          </a:p>
          <a:p>
            <a:pPr>
              <a:buNone/>
            </a:pPr>
            <a:r>
              <a:rPr lang="en-US" dirty="0" smtClean="0">
                <a:solidFill>
                  <a:srgbClr val="000000"/>
                </a:solidFill>
              </a:rPr>
              <a:t>     </a:t>
            </a:r>
            <a:r>
              <a:rPr lang="en-US" sz="2400" dirty="0" smtClean="0">
                <a:solidFill>
                  <a:srgbClr val="000000"/>
                </a:solidFill>
              </a:rPr>
              <a:t>a&lt;-&gt;</a:t>
            </a:r>
            <a:r>
              <a:rPr lang="en-US" sz="2400" dirty="0" smtClean="0">
                <a:solidFill>
                  <a:srgbClr val="000000"/>
                </a:solidFill>
                <a:latin typeface="굴림" pitchFamily="50" charset="-127"/>
                <a:ea typeface="굴림" pitchFamily="50" charset="-127"/>
              </a:rPr>
              <a:t>0,  </a:t>
            </a:r>
            <a:r>
              <a:rPr lang="en-US" sz="2400" dirty="0" smtClean="0">
                <a:solidFill>
                  <a:srgbClr val="000000"/>
                </a:solidFill>
              </a:rPr>
              <a:t>b&lt;-&gt;1, c&lt;-&gt;2, d&lt;-&gt;3, e&lt;-&gt;4, f&lt;-&gt;5, g&lt;-&gt;6, h&lt;-&gt;7, </a:t>
            </a:r>
            <a:r>
              <a:rPr lang="en-US" sz="2400" dirty="0" err="1" smtClean="0">
                <a:solidFill>
                  <a:srgbClr val="000000"/>
                </a:solidFill>
              </a:rPr>
              <a:t>i</a:t>
            </a:r>
            <a:r>
              <a:rPr lang="en-US" sz="2400" dirty="0" smtClean="0">
                <a:solidFill>
                  <a:srgbClr val="000000"/>
                </a:solidFill>
              </a:rPr>
              <a:t>&lt;-&gt;8, j&lt;-&gt;9, k&lt;-&gt;10, l&lt;-&gt;11, m&lt;-&gt;12,n&lt;-&gt;13, o&lt;-&gt;14, p&lt;-&gt;15,q&lt;-&gt;16, r&lt;-&gt;17, s&lt;-&gt;18,  t&lt;-&gt;19,  u&lt;-&gt;20,  v&lt;-&gt;21,  w&lt;-&gt;22,  x&lt;-&gt;23, y&lt;-&gt;24,  z&lt;-&gt;25</a:t>
            </a:r>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Shift Cipher</a:t>
            </a:r>
            <a:endParaRPr lang="en-US" dirty="0"/>
          </a:p>
        </p:txBody>
      </p:sp>
      <p:pic>
        <p:nvPicPr>
          <p:cNvPr id="207879" name="Picture 7"/>
          <p:cNvPicPr>
            <a:picLocks noChangeAspect="1" noChangeArrowheads="1"/>
          </p:cNvPicPr>
          <p:nvPr/>
        </p:nvPicPr>
        <p:blipFill>
          <a:blip r:embed="rId2"/>
          <a:srcRect/>
          <a:stretch>
            <a:fillRect/>
          </a:stretch>
        </p:blipFill>
        <p:spPr bwMode="auto">
          <a:xfrm>
            <a:off x="1866900" y="1600200"/>
            <a:ext cx="5524500" cy="13811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t>
            </a:r>
            <a:r>
              <a:rPr lang="en-US" dirty="0" smtClean="0"/>
              <a:t>Shift Cipher</a:t>
            </a:r>
            <a:r>
              <a:rPr lang="en-US" dirty="0" smtClean="0"/>
              <a:t> </a:t>
            </a:r>
            <a:r>
              <a:rPr lang="en-US" dirty="0" smtClean="0"/>
              <a:t>Table</a:t>
            </a:r>
            <a:endParaRPr lang="en-US" dirty="0"/>
          </a:p>
        </p:txBody>
      </p:sp>
      <p:pic>
        <p:nvPicPr>
          <p:cNvPr id="7" name="Picture 2"/>
          <p:cNvPicPr>
            <a:picLocks noChangeAspect="1" noChangeArrowheads="1"/>
          </p:cNvPicPr>
          <p:nvPr/>
        </p:nvPicPr>
        <p:blipFill>
          <a:blip r:embed="rId2"/>
          <a:srcRect t="4865"/>
          <a:stretch>
            <a:fillRect/>
          </a:stretch>
        </p:blipFill>
        <p:spPr bwMode="auto">
          <a:xfrm>
            <a:off x="1600200" y="1600200"/>
            <a:ext cx="5029200" cy="495299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Cipher wheel</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17</a:t>
            </a:fld>
            <a:endParaRPr lang="en-US"/>
          </a:p>
        </p:txBody>
      </p:sp>
      <p:pic>
        <p:nvPicPr>
          <p:cNvPr id="299011" name="Picture 3"/>
          <p:cNvPicPr>
            <a:picLocks noChangeAspect="1" noChangeArrowheads="1"/>
          </p:cNvPicPr>
          <p:nvPr/>
        </p:nvPicPr>
        <p:blipFill>
          <a:blip r:embed="rId2"/>
          <a:srcRect/>
          <a:stretch>
            <a:fillRect/>
          </a:stretch>
        </p:blipFill>
        <p:spPr bwMode="auto">
          <a:xfrm>
            <a:off x="2200275" y="1743075"/>
            <a:ext cx="4743450"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r>
              <a:rPr lang="en-US" dirty="0" smtClean="0"/>
              <a:t>Let plaintext (p) = </a:t>
            </a:r>
          </a:p>
          <a:p>
            <a:pPr algn="ctr">
              <a:buNone/>
            </a:pPr>
            <a:r>
              <a:rPr lang="en-US" b="1" dirty="0" smtClean="0">
                <a:solidFill>
                  <a:srgbClr val="FF0000"/>
                </a:solidFill>
              </a:rPr>
              <a:t>We will meet at mid night</a:t>
            </a:r>
          </a:p>
          <a:p>
            <a:endParaRPr lang="en-US" dirty="0" smtClean="0"/>
          </a:p>
          <a:p>
            <a:endParaRPr lang="en-US" dirty="0"/>
          </a:p>
        </p:txBody>
      </p:sp>
      <p:sp>
        <p:nvSpPr>
          <p:cNvPr id="3" name="Date Placeholder 2"/>
          <p:cNvSpPr>
            <a:spLocks noGrp="1"/>
          </p:cNvSpPr>
          <p:nvPr>
            <p:ph type="dt" sz="half" idx="10"/>
          </p:nvPr>
        </p:nvSpPr>
        <p:spPr/>
        <p:txBody>
          <a:bodyPr/>
          <a:lstStyle/>
          <a:p>
            <a:fld id="{D464170D-95E7-4FF6-BC23-FE1201CCD3A7}"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Shift Cipher</a:t>
            </a:r>
            <a:endParaRPr lang="en-US" dirty="0"/>
          </a:p>
        </p:txBody>
      </p:sp>
      <p:graphicFrame>
        <p:nvGraphicFramePr>
          <p:cNvPr id="7" name="Group 692"/>
          <p:cNvGraphicFramePr>
            <a:graphicFrameLocks/>
          </p:cNvGraphicFramePr>
          <p:nvPr/>
        </p:nvGraphicFramePr>
        <p:xfrm>
          <a:off x="319090" y="3429001"/>
          <a:ext cx="8672510" cy="1981199"/>
        </p:xfrm>
        <a:graphic>
          <a:graphicData uri="http://schemas.openxmlformats.org/drawingml/2006/table">
            <a:tbl>
              <a:tblPr/>
              <a:tblGrid>
                <a:gridCol w="420732"/>
                <a:gridCol w="434304"/>
                <a:gridCol w="455416"/>
                <a:gridCol w="440336"/>
                <a:gridCol w="443352"/>
                <a:gridCol w="440336"/>
                <a:gridCol w="443352"/>
                <a:gridCol w="440336"/>
                <a:gridCol w="419224"/>
                <a:gridCol w="428272"/>
                <a:gridCol w="428272"/>
                <a:gridCol w="432797"/>
                <a:gridCol w="431288"/>
                <a:gridCol w="432796"/>
                <a:gridCol w="428272"/>
                <a:gridCol w="428272"/>
                <a:gridCol w="432797"/>
                <a:gridCol w="431288"/>
                <a:gridCol w="432796"/>
                <a:gridCol w="428272"/>
              </a:tblGrid>
              <a:tr h="4814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m</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a</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m</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d</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n</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52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cs typeface="Times New Roman" pitchFamily="18" charset="0"/>
                        </a:rPr>
                        <a:t>22</a:t>
                      </a:r>
                      <a:endParaRPr kumimoji="0" lang="en-US" sz="1800" b="0" i="0" u="none" strike="noStrike" cap="none" normalizeH="0" baseline="0" smtClean="0">
                        <a:ln>
                          <a:noFill/>
                        </a:ln>
                        <a:solidFill>
                          <a:srgbClr val="CC00FF"/>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6</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3839">
                <a:tc gridSpan="20">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Let K=11, we add 11 to each value, reducing each sum modulo 26, we get ciphertext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52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52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X</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X</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Y</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ph idx="1"/>
          </p:nvPr>
        </p:nvGraphicFramePr>
        <p:xfrm>
          <a:off x="2647950" y="2514600"/>
          <a:ext cx="4000500" cy="962025"/>
        </p:xfrm>
        <a:graphic>
          <a:graphicData uri="http://schemas.openxmlformats.org/presentationml/2006/ole">
            <p:oleObj spid="_x0000_s91138" name="Bitmap Image" r:id="rId4" imgW="4001058" imgH="961905" progId="PBrush">
              <p:embed/>
            </p:oleObj>
          </a:graphicData>
        </a:graphic>
      </p:graphicFrame>
      <p:sp>
        <p:nvSpPr>
          <p:cNvPr id="8" name="Date Placeholder 7"/>
          <p:cNvSpPr>
            <a:spLocks noGrp="1"/>
          </p:cNvSpPr>
          <p:nvPr>
            <p:ph type="dt" sz="half" idx="10"/>
          </p:nvPr>
        </p:nvSpPr>
        <p:spPr/>
        <p:txBody>
          <a:bodyPr/>
          <a:lstStyle/>
          <a:p>
            <a:fld id="{AC2CC8CE-52E3-45A3-A3D1-316A61DF28E5}" type="datetime1">
              <a:rPr lang="en-US" smtClean="0"/>
              <a:pPr/>
              <a:t>9/20/2012</a:t>
            </a:fld>
            <a:endParaRPr lang="en-US"/>
          </a:p>
        </p:txBody>
      </p:sp>
      <p:sp>
        <p:nvSpPr>
          <p:cNvPr id="9" name="Slide Number Placeholder 8"/>
          <p:cNvSpPr>
            <a:spLocks noGrp="1"/>
          </p:cNvSpPr>
          <p:nvPr>
            <p:ph type="sldNum" sz="quarter" idx="11"/>
          </p:nvPr>
        </p:nvSpPr>
        <p:spPr/>
        <p:txBody>
          <a:bodyPr/>
          <a:lstStyle/>
          <a:p>
            <a:fld id="{59985E83-F857-4E7B-A45F-F5191A2677E8}" type="slidenum">
              <a:rPr lang="en-US" smtClean="0"/>
              <a:pPr/>
              <a:t>19</a:t>
            </a:fld>
            <a:endParaRPr lang="en-US"/>
          </a:p>
        </p:txBody>
      </p:sp>
      <p:sp>
        <p:nvSpPr>
          <p:cNvPr id="10" name="Footer Placeholder 9"/>
          <p:cNvSpPr>
            <a:spLocks noGrp="1"/>
          </p:cNvSpPr>
          <p:nvPr>
            <p:ph type="ftr" sz="quarter" idx="12"/>
          </p:nvPr>
        </p:nvSpPr>
        <p:spPr/>
        <p:txBody>
          <a:bodyPr/>
          <a:lstStyle/>
          <a:p>
            <a:r>
              <a:rPr lang="en-US" smtClean="0"/>
              <a:t>Lectures by Ashraf Masood - - Applied Cryptography – MSIS 10 (MCS-NUST)</a:t>
            </a:r>
            <a:endParaRPr lang="en-US"/>
          </a:p>
        </p:txBody>
      </p:sp>
      <p:sp>
        <p:nvSpPr>
          <p:cNvPr id="11" name="Title 10"/>
          <p:cNvSpPr>
            <a:spLocks noGrp="1"/>
          </p:cNvSpPr>
          <p:nvPr>
            <p:ph type="title"/>
          </p:nvPr>
        </p:nvSpPr>
        <p:spPr/>
        <p:txBody>
          <a:bodyPr/>
          <a:lstStyle/>
          <a:p>
            <a:r>
              <a:rPr lang="en-US" dirty="0" smtClean="0"/>
              <a:t>Shift Cipher</a:t>
            </a:r>
            <a:endParaRPr lang="en-US" dirty="0"/>
          </a:p>
        </p:txBody>
      </p:sp>
      <p:sp>
        <p:nvSpPr>
          <p:cNvPr id="4100" name="Rectangle 132"/>
          <p:cNvSpPr>
            <a:spLocks noChangeArrowheads="1"/>
          </p:cNvSpPr>
          <p:nvPr/>
        </p:nvSpPr>
        <p:spPr bwMode="auto">
          <a:xfrm>
            <a:off x="1752600" y="2362200"/>
            <a:ext cx="5410200" cy="1371600"/>
          </a:xfrm>
          <a:prstGeom prst="rect">
            <a:avLst/>
          </a:prstGeom>
          <a:solidFill>
            <a:srgbClr val="FF0000">
              <a:alpha val="29019"/>
            </a:srgbClr>
          </a:solidFill>
          <a:ln w="12700" cap="sq">
            <a:noFill/>
            <a:miter lim="800000"/>
            <a:headEnd type="none" w="sm" len="sm"/>
            <a:tailEnd type="none" w="sm" len="sm"/>
          </a:ln>
        </p:spPr>
        <p:txBody>
          <a:bodyPr wrap="none" anchor="ctr"/>
          <a:lstStyle/>
          <a:p>
            <a:endParaRPr lang="en-US"/>
          </a:p>
        </p:txBody>
      </p:sp>
      <p:sp>
        <p:nvSpPr>
          <p:cNvPr id="4101" name="Text Box 143"/>
          <p:cNvSpPr txBox="1">
            <a:spLocks noChangeArrowheads="1"/>
          </p:cNvSpPr>
          <p:nvPr/>
        </p:nvSpPr>
        <p:spPr bwMode="auto">
          <a:xfrm>
            <a:off x="609600" y="1524000"/>
            <a:ext cx="8062913" cy="762000"/>
          </a:xfrm>
          <a:prstGeom prst="rect">
            <a:avLst/>
          </a:prstGeom>
          <a:noFill/>
          <a:ln w="12700" cap="sq">
            <a:noFill/>
            <a:miter lim="800000"/>
            <a:headEnd type="none" w="sm" len="sm"/>
            <a:tailEnd type="none" w="sm" len="sm"/>
          </a:ln>
        </p:spPr>
        <p:txBody>
          <a:bodyPr wrap="none">
            <a:spAutoFit/>
          </a:bodyPr>
          <a:lstStyle/>
          <a:p>
            <a:r>
              <a:rPr lang="en-US" sz="2000" dirty="0">
                <a:solidFill>
                  <a:srgbClr val="000000"/>
                </a:solidFill>
              </a:rPr>
              <a:t>For a particular Key k=3, the cryptosystem is often called the</a:t>
            </a:r>
          </a:p>
          <a:p>
            <a:r>
              <a:rPr lang="en-US" sz="2400" b="1" dirty="0">
                <a:solidFill>
                  <a:srgbClr val="000000"/>
                </a:solidFill>
              </a:rPr>
              <a:t>Caesar Cipher </a:t>
            </a:r>
            <a:r>
              <a:rPr lang="en-US" sz="2000" dirty="0">
                <a:solidFill>
                  <a:srgbClr val="000000"/>
                </a:solidFill>
              </a:rPr>
              <a:t>(Roman Empire, 2000 years ago )</a:t>
            </a:r>
          </a:p>
        </p:txBody>
      </p:sp>
      <p:sp>
        <p:nvSpPr>
          <p:cNvPr id="4102" name="Rectangle 144"/>
          <p:cNvSpPr>
            <a:spLocks noChangeArrowheads="1"/>
          </p:cNvSpPr>
          <p:nvPr/>
        </p:nvSpPr>
        <p:spPr bwMode="auto">
          <a:xfrm>
            <a:off x="762000" y="3762375"/>
            <a:ext cx="6629400" cy="1190625"/>
          </a:xfrm>
          <a:prstGeom prst="rect">
            <a:avLst/>
          </a:prstGeom>
          <a:noFill/>
          <a:ln w="12700" cap="sq">
            <a:noFill/>
            <a:miter lim="800000"/>
            <a:headEnd type="none" w="sm" len="sm"/>
            <a:tailEnd type="none" w="sm" len="sm"/>
          </a:ln>
        </p:spPr>
        <p:txBody>
          <a:bodyPr>
            <a:spAutoFit/>
          </a:bodyPr>
          <a:lstStyle/>
          <a:p>
            <a:pPr lvl="1"/>
            <a:r>
              <a:rPr kumimoji="1" lang="en-US" altLang="ko-KR" b="1" dirty="0">
                <a:solidFill>
                  <a:srgbClr val="FF6699"/>
                </a:solidFill>
                <a:ea typeface="굴림" pitchFamily="50" charset="-127"/>
              </a:rPr>
              <a:t>             0123456...</a:t>
            </a:r>
          </a:p>
          <a:p>
            <a:pPr lvl="1"/>
            <a:r>
              <a:rPr kumimoji="1" lang="en-US" altLang="ko-KR" b="1" dirty="0">
                <a:ea typeface="굴림" pitchFamily="50" charset="-127"/>
              </a:rPr>
              <a:t>Plain:    </a:t>
            </a:r>
            <a:r>
              <a:rPr kumimoji="1" lang="en-US" altLang="ko-KR" b="1" dirty="0" err="1">
                <a:ea typeface="굴림" pitchFamily="50" charset="-127"/>
              </a:rPr>
              <a:t>abcdefghijklmnopqrstuvwxyz</a:t>
            </a:r>
            <a:r>
              <a:rPr kumimoji="1" lang="en-US" altLang="ko-KR" b="1" dirty="0">
                <a:ea typeface="굴림" pitchFamily="50" charset="-127"/>
              </a:rPr>
              <a:t> </a:t>
            </a:r>
          </a:p>
          <a:p>
            <a:pPr lvl="1"/>
            <a:r>
              <a:rPr kumimoji="1" lang="en-US" altLang="ko-KR" b="1" dirty="0">
                <a:ea typeface="굴림" pitchFamily="50" charset="-127"/>
              </a:rPr>
              <a:t>Cipher: DEFGHIJKLMNOPQRSTUVWXYZABC </a:t>
            </a:r>
          </a:p>
          <a:p>
            <a:pPr lvl="1"/>
            <a:r>
              <a:rPr kumimoji="1" lang="en-US" altLang="ko-KR" b="1" dirty="0">
                <a:ea typeface="굴림" pitchFamily="50" charset="-127"/>
              </a:rPr>
              <a:t>             </a:t>
            </a:r>
            <a:r>
              <a:rPr kumimoji="1" lang="en-US" altLang="ko-KR" b="1" dirty="0">
                <a:solidFill>
                  <a:srgbClr val="FF6699"/>
                </a:solidFill>
                <a:ea typeface="굴림" pitchFamily="50" charset="-127"/>
              </a:rPr>
              <a:t>3456789...</a:t>
            </a:r>
          </a:p>
        </p:txBody>
      </p:sp>
      <p:sp>
        <p:nvSpPr>
          <p:cNvPr id="4103" name="Rectangle 145"/>
          <p:cNvSpPr>
            <a:spLocks noChangeArrowheads="1"/>
          </p:cNvSpPr>
          <p:nvPr/>
        </p:nvSpPr>
        <p:spPr bwMode="auto">
          <a:xfrm>
            <a:off x="838200" y="5105400"/>
            <a:ext cx="6858000" cy="701675"/>
          </a:xfrm>
          <a:prstGeom prst="rect">
            <a:avLst/>
          </a:prstGeom>
          <a:noFill/>
          <a:ln w="12700" cap="sq">
            <a:noFill/>
            <a:miter lim="800000"/>
            <a:headEnd type="none" w="sm" len="sm"/>
            <a:tailEnd type="none" w="sm" len="sm"/>
          </a:ln>
        </p:spPr>
        <p:txBody>
          <a:bodyPr>
            <a:spAutoFit/>
          </a:bodyPr>
          <a:lstStyle/>
          <a:p>
            <a:pPr lvl="1"/>
            <a:r>
              <a:rPr kumimoji="1" lang="en-US" altLang="ko-KR" b="1" dirty="0">
                <a:ea typeface="굴림" pitchFamily="50" charset="-127"/>
              </a:rPr>
              <a:t>Plain</a:t>
            </a:r>
            <a:r>
              <a:rPr kumimoji="1" lang="en-US" altLang="ko-KR" b="1" dirty="0" smtClean="0">
                <a:ea typeface="굴림" pitchFamily="50" charset="-127"/>
              </a:rPr>
              <a:t>:   </a:t>
            </a:r>
            <a:r>
              <a:rPr kumimoji="1" lang="en-US" altLang="ko-KR" sz="2000" b="1" dirty="0">
                <a:latin typeface="Courier New" pitchFamily="49" charset="0"/>
                <a:ea typeface="굴림" pitchFamily="50" charset="-127"/>
              </a:rPr>
              <a:t>meet me after the toga party</a:t>
            </a:r>
          </a:p>
          <a:p>
            <a:pPr lvl="1"/>
            <a:r>
              <a:rPr kumimoji="1" lang="en-US" altLang="ko-KR" b="1" dirty="0">
                <a:ea typeface="굴림" pitchFamily="50" charset="-127"/>
              </a:rPr>
              <a:t>Cipher:  </a:t>
            </a:r>
            <a:r>
              <a:rPr kumimoji="1" lang="en-US" altLang="ko-KR" sz="2000" dirty="0">
                <a:latin typeface="Courier New" pitchFamily="49" charset="0"/>
                <a:ea typeface="굴림" pitchFamily="50" charset="-127"/>
              </a:rPr>
              <a:t>PHHW PH DIWHU WKH WRJD SDUWB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Cryptography</a:t>
            </a:r>
            <a:endParaRPr lang="en-US" dirty="0"/>
          </a:p>
        </p:txBody>
      </p:sp>
      <p:sp>
        <p:nvSpPr>
          <p:cNvPr id="3" name="Text Placeholder 2"/>
          <p:cNvSpPr>
            <a:spLocks noGrp="1"/>
          </p:cNvSpPr>
          <p:nvPr>
            <p:ph type="body" idx="1"/>
          </p:nvPr>
        </p:nvSpPr>
        <p:spPr/>
        <p:txBody>
          <a:bodyPr>
            <a:normAutofit/>
          </a:bodyPr>
          <a:lstStyle/>
          <a:p>
            <a:r>
              <a:rPr lang="en-US" sz="2800" dirty="0" smtClean="0"/>
              <a:t>Lecture#2</a:t>
            </a:r>
            <a:endParaRPr lang="en-US" sz="2800" dirty="0"/>
          </a:p>
        </p:txBody>
      </p:sp>
      <p:sp>
        <p:nvSpPr>
          <p:cNvPr id="4" name="Date Placeholder 3"/>
          <p:cNvSpPr>
            <a:spLocks noGrp="1"/>
          </p:cNvSpPr>
          <p:nvPr>
            <p:ph type="dt" sz="half" idx="10"/>
          </p:nvPr>
        </p:nvSpPr>
        <p:spPr/>
        <p:txBody>
          <a:bodyPr/>
          <a:lstStyle/>
          <a:p>
            <a:fld id="{C3477D95-4992-4E5D-AF56-A93E5DEBA45E}"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52400" y="0"/>
            <a:ext cx="8763000" cy="960438"/>
          </a:xfrm>
          <a:prstGeom prst="rect">
            <a:avLst/>
          </a:prstGeom>
          <a:noFill/>
          <a:ln w="9525">
            <a:noFill/>
            <a:miter lim="800000"/>
            <a:headEnd/>
            <a:tailEnd/>
          </a:ln>
        </p:spPr>
        <p:txBody>
          <a:bodyPr anchor="b"/>
          <a:lstStyle/>
          <a:p>
            <a:pPr algn="ctr">
              <a:lnSpc>
                <a:spcPct val="90000"/>
              </a:lnSpc>
              <a:defRPr/>
            </a:pPr>
            <a:endParaRPr lang="en-US" sz="4000" b="1" dirty="0">
              <a:solidFill>
                <a:srgbClr val="FF6600"/>
              </a:solidFill>
              <a:effectLst>
                <a:outerShdw blurRad="38100" dist="38100" dir="2700000" algn="tl">
                  <a:srgbClr val="C0C0C0"/>
                </a:outerShdw>
              </a:effectLst>
            </a:endParaRPr>
          </a:p>
        </p:txBody>
      </p:sp>
      <p:pic>
        <p:nvPicPr>
          <p:cNvPr id="73731" name="Picture 9"/>
          <p:cNvPicPr>
            <a:picLocks noChangeAspect="1" noChangeArrowheads="1"/>
          </p:cNvPicPr>
          <p:nvPr/>
        </p:nvPicPr>
        <p:blipFill>
          <a:blip r:embed="rId3"/>
          <a:srcRect/>
          <a:stretch>
            <a:fillRect/>
          </a:stretch>
        </p:blipFill>
        <p:spPr bwMode="auto">
          <a:xfrm>
            <a:off x="309563" y="982663"/>
            <a:ext cx="3957637" cy="5722937"/>
          </a:xfrm>
          <a:prstGeom prst="rect">
            <a:avLst/>
          </a:prstGeom>
          <a:noFill/>
          <a:ln w="9525">
            <a:noFill/>
            <a:miter lim="800000"/>
            <a:headEnd/>
            <a:tailEnd/>
          </a:ln>
        </p:spPr>
      </p:pic>
      <p:sp>
        <p:nvSpPr>
          <p:cNvPr id="73732" name="Rectangle 10"/>
          <p:cNvSpPr>
            <a:spLocks noChangeArrowheads="1"/>
          </p:cNvSpPr>
          <p:nvPr/>
        </p:nvSpPr>
        <p:spPr bwMode="auto">
          <a:xfrm>
            <a:off x="4376738" y="1687513"/>
            <a:ext cx="4157662" cy="4179887"/>
          </a:xfrm>
          <a:prstGeom prst="rect">
            <a:avLst/>
          </a:prstGeom>
          <a:noFill/>
          <a:ln w="9525">
            <a:noFill/>
            <a:miter lim="800000"/>
            <a:headEnd/>
            <a:tailEnd/>
          </a:ln>
        </p:spPr>
        <p:txBody>
          <a:bodyPr/>
          <a:lstStyle/>
          <a:p>
            <a:pPr marL="457200" indent="-457200" algn="just">
              <a:spcBef>
                <a:spcPct val="20000"/>
              </a:spcBef>
              <a:buFontTx/>
              <a:buChar char="•"/>
            </a:pPr>
            <a:r>
              <a:rPr lang="en-US" altLang="ko-KR" sz="2000" dirty="0">
                <a:solidFill>
                  <a:srgbClr val="000000"/>
                </a:solidFill>
                <a:latin typeface="Calibri" pitchFamily="34" charset="0"/>
                <a:ea typeface="굴림" pitchFamily="50" charset="-127"/>
              </a:rPr>
              <a:t>Shift cipher (modulo 26) is not secure, since it can be </a:t>
            </a:r>
            <a:r>
              <a:rPr lang="en-US" altLang="ko-KR" sz="2000" dirty="0" err="1">
                <a:solidFill>
                  <a:srgbClr val="000000"/>
                </a:solidFill>
                <a:latin typeface="Calibri" pitchFamily="34" charset="0"/>
                <a:ea typeface="굴림" pitchFamily="50" charset="-127"/>
              </a:rPr>
              <a:t>cryptanalyzed</a:t>
            </a:r>
            <a:r>
              <a:rPr lang="en-US" altLang="ko-KR" sz="2000" dirty="0">
                <a:solidFill>
                  <a:srgbClr val="000000"/>
                </a:solidFill>
                <a:latin typeface="Calibri" pitchFamily="34" charset="0"/>
                <a:ea typeface="굴림" pitchFamily="50" charset="-127"/>
              </a:rPr>
              <a:t> by brute force attack</a:t>
            </a:r>
          </a:p>
          <a:p>
            <a:pPr marL="457200" indent="-457200" algn="just">
              <a:spcBef>
                <a:spcPct val="20000"/>
              </a:spcBef>
              <a:buFontTx/>
              <a:buChar char="•"/>
            </a:pPr>
            <a:r>
              <a:rPr lang="en-US" altLang="ko-KR" sz="2000" dirty="0">
                <a:solidFill>
                  <a:srgbClr val="000000"/>
                </a:solidFill>
                <a:latin typeface="Calibri" pitchFamily="34" charset="0"/>
                <a:ea typeface="굴림" pitchFamily="50" charset="-127"/>
              </a:rPr>
              <a:t>There are only 25 keys to try, until a meaningful plaintext string is obtained</a:t>
            </a:r>
          </a:p>
          <a:p>
            <a:pPr marL="457200" indent="-457200" algn="just">
              <a:spcBef>
                <a:spcPct val="20000"/>
              </a:spcBef>
              <a:buFontTx/>
              <a:buChar char="•"/>
            </a:pPr>
            <a:r>
              <a:rPr lang="en-US" altLang="ko-KR" sz="2000" dirty="0">
                <a:solidFill>
                  <a:srgbClr val="000000"/>
                </a:solidFill>
                <a:latin typeface="Calibri" pitchFamily="34" charset="0"/>
                <a:ea typeface="굴림" pitchFamily="50" charset="-127"/>
              </a:rPr>
              <a:t>On average, a plaintext will be computed using 26/2=13 decryption </a:t>
            </a:r>
            <a:r>
              <a:rPr lang="en-US" altLang="ko-KR" sz="2000" dirty="0" smtClean="0">
                <a:solidFill>
                  <a:srgbClr val="000000"/>
                </a:solidFill>
                <a:latin typeface="Calibri" pitchFamily="34" charset="0"/>
                <a:ea typeface="굴림" pitchFamily="50" charset="-127"/>
              </a:rPr>
              <a:t>rule</a:t>
            </a:r>
            <a:endParaRPr lang="en-US" altLang="ko-KR" sz="2000" dirty="0">
              <a:solidFill>
                <a:srgbClr val="000000"/>
              </a:solidFill>
              <a:latin typeface="Calibri" pitchFamily="34" charset="0"/>
              <a:ea typeface="굴림" pitchFamily="50" charset="-127"/>
            </a:endParaRPr>
          </a:p>
        </p:txBody>
      </p:sp>
      <p:sp>
        <p:nvSpPr>
          <p:cNvPr id="73733" name="Rectangle 11"/>
          <p:cNvSpPr>
            <a:spLocks noChangeArrowheads="1"/>
          </p:cNvSpPr>
          <p:nvPr/>
        </p:nvSpPr>
        <p:spPr bwMode="auto">
          <a:xfrm>
            <a:off x="95250" y="990600"/>
            <a:ext cx="4495800" cy="228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73734" name="Rectangle 12"/>
          <p:cNvSpPr>
            <a:spLocks noChangeArrowheads="1"/>
          </p:cNvSpPr>
          <p:nvPr/>
        </p:nvSpPr>
        <p:spPr bwMode="auto">
          <a:xfrm>
            <a:off x="76200" y="1752600"/>
            <a:ext cx="4495800" cy="228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7" name="Title 6"/>
          <p:cNvSpPr>
            <a:spLocks noGrp="1"/>
          </p:cNvSpPr>
          <p:nvPr>
            <p:ph type="title"/>
          </p:nvPr>
        </p:nvSpPr>
        <p:spPr/>
        <p:txBody>
          <a:bodyPr/>
          <a:lstStyle/>
          <a:p>
            <a:r>
              <a:rPr lang="en-US" dirty="0" smtClean="0"/>
              <a:t>Cryptanalysis of  Shift Cipher</a:t>
            </a:r>
            <a:endParaRPr lang="en-US" dirty="0"/>
          </a:p>
        </p:txBody>
      </p:sp>
      <p:sp>
        <p:nvSpPr>
          <p:cNvPr id="11" name="Date Placeholder 10"/>
          <p:cNvSpPr>
            <a:spLocks noGrp="1"/>
          </p:cNvSpPr>
          <p:nvPr>
            <p:ph type="dt" sz="half" idx="10"/>
          </p:nvPr>
        </p:nvSpPr>
        <p:spPr/>
        <p:txBody>
          <a:bodyPr/>
          <a:lstStyle/>
          <a:p>
            <a:fld id="{8C2F56FF-4708-4529-A966-B77ED82E72C8}" type="datetime1">
              <a:rPr lang="en-US" smtClean="0"/>
              <a:pPr/>
              <a:t>9/20/2012</a:t>
            </a:fld>
            <a:endParaRPr lang="en-US"/>
          </a:p>
        </p:txBody>
      </p:sp>
      <p:sp>
        <p:nvSpPr>
          <p:cNvPr id="13" name="Footer Placeholder 12"/>
          <p:cNvSpPr>
            <a:spLocks noGrp="1"/>
          </p:cNvSpPr>
          <p:nvPr>
            <p:ph type="ftr" sz="quarter" idx="11"/>
          </p:nvPr>
        </p:nvSpPr>
        <p:spPr/>
        <p:txBody>
          <a:bodyPr/>
          <a:lstStyle/>
          <a:p>
            <a:r>
              <a:rPr lang="en-US" smtClean="0"/>
              <a:t>Lectures by Ashraf Masood - - Applied Cryptography – MSIS 10 (MCS-NUST)</a:t>
            </a:r>
            <a:endParaRPr lang="en-US" dirty="0"/>
          </a:p>
        </p:txBody>
      </p:sp>
      <p:sp>
        <p:nvSpPr>
          <p:cNvPr id="12" name="Slide Number Placeholder 11"/>
          <p:cNvSpPr>
            <a:spLocks noGrp="1"/>
          </p:cNvSpPr>
          <p:nvPr>
            <p:ph type="sldNum" sz="quarter" idx="12"/>
          </p:nvPr>
        </p:nvSpPr>
        <p:spPr/>
        <p:txBody>
          <a:bodyPr/>
          <a:lstStyle/>
          <a:p>
            <a:fld id="{59985E83-F857-4E7B-A45F-F5191A2677E8}"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2">
                                            <p:txEl>
                                              <p:pRg st="1" end="1"/>
                                            </p:txEl>
                                          </p:spTgt>
                                        </p:tgtEl>
                                        <p:attrNameLst>
                                          <p:attrName>style.visibility</p:attrName>
                                        </p:attrNameLst>
                                      </p:cBhvr>
                                      <p:to>
                                        <p:strVal val="visible"/>
                                      </p:to>
                                    </p:set>
                                    <p:anim calcmode="lin" valueType="num">
                                      <p:cBhvr additive="base">
                                        <p:cTn id="13" dur="500" fill="hold"/>
                                        <p:tgtEl>
                                          <p:spTgt spid="737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2">
                                            <p:txEl>
                                              <p:pRg st="2" end="2"/>
                                            </p:txEl>
                                          </p:spTgt>
                                        </p:tgtEl>
                                        <p:attrNameLst>
                                          <p:attrName>style.visibility</p:attrName>
                                        </p:attrNameLst>
                                      </p:cBhvr>
                                      <p:to>
                                        <p:strVal val="visible"/>
                                      </p:to>
                                    </p:set>
                                    <p:anim calcmode="lin" valueType="num">
                                      <p:cBhvr additive="base">
                                        <p:cTn id="19" dur="500" fill="hold"/>
                                        <p:tgtEl>
                                          <p:spTgt spid="737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152400" y="0"/>
            <a:ext cx="8763000" cy="960438"/>
          </a:xfrm>
          <a:prstGeom prst="rect">
            <a:avLst/>
          </a:prstGeom>
          <a:noFill/>
          <a:ln w="9525">
            <a:noFill/>
            <a:miter lim="800000"/>
            <a:headEnd/>
            <a:tailEnd/>
          </a:ln>
        </p:spPr>
        <p:txBody>
          <a:bodyPr anchor="b"/>
          <a:lstStyle/>
          <a:p>
            <a:pPr algn="ctr">
              <a:lnSpc>
                <a:spcPct val="90000"/>
              </a:lnSpc>
              <a:defRPr/>
            </a:pPr>
            <a:endParaRPr lang="en-US" sz="4000" b="1" dirty="0">
              <a:solidFill>
                <a:srgbClr val="FF6600"/>
              </a:solidFill>
              <a:effectLst>
                <a:outerShdw blurRad="38100" dist="38100" dir="2700000" algn="tl">
                  <a:srgbClr val="C0C0C0"/>
                </a:outerShdw>
              </a:effectLst>
            </a:endParaRPr>
          </a:p>
        </p:txBody>
      </p:sp>
      <p:graphicFrame>
        <p:nvGraphicFramePr>
          <p:cNvPr id="5124" name="Object 4"/>
          <p:cNvGraphicFramePr>
            <a:graphicFrameLocks noChangeAspect="1"/>
          </p:cNvGraphicFramePr>
          <p:nvPr>
            <p:ph idx="1"/>
          </p:nvPr>
        </p:nvGraphicFramePr>
        <p:xfrm>
          <a:off x="1447800" y="1752600"/>
          <a:ext cx="5887517" cy="1676400"/>
        </p:xfrm>
        <a:graphic>
          <a:graphicData uri="http://schemas.openxmlformats.org/presentationml/2006/ole">
            <p:oleObj spid="_x0000_s92164" name="Bitmap Image" r:id="rId4" imgW="4180952" imgH="1190476" progId="PBrush">
              <p:embed/>
            </p:oleObj>
          </a:graphicData>
        </a:graphic>
      </p:graphicFrame>
      <p:sp>
        <p:nvSpPr>
          <p:cNvPr id="10" name="Title 9"/>
          <p:cNvSpPr>
            <a:spLocks noGrp="1"/>
          </p:cNvSpPr>
          <p:nvPr>
            <p:ph type="title"/>
          </p:nvPr>
        </p:nvSpPr>
        <p:spPr/>
        <p:txBody>
          <a:bodyPr/>
          <a:lstStyle/>
          <a:p>
            <a:r>
              <a:rPr lang="en-US" dirty="0" smtClean="0"/>
              <a:t>The Substitution Cipher</a:t>
            </a:r>
            <a:endParaRPr lang="en-US" dirty="0"/>
          </a:p>
        </p:txBody>
      </p:sp>
      <p:graphicFrame>
        <p:nvGraphicFramePr>
          <p:cNvPr id="5122" name="Object 2"/>
          <p:cNvGraphicFramePr>
            <a:graphicFrameLocks noChangeAspect="1"/>
          </p:cNvGraphicFramePr>
          <p:nvPr>
            <p:ph sz="quarter" idx="4294967295"/>
          </p:nvPr>
        </p:nvGraphicFramePr>
        <p:xfrm>
          <a:off x="152400" y="4265612"/>
          <a:ext cx="4191000" cy="1460500"/>
        </p:xfrm>
        <a:graphic>
          <a:graphicData uri="http://schemas.openxmlformats.org/presentationml/2006/ole">
            <p:oleObj spid="_x0000_s92162" name="Bitmap Image" r:id="rId5" imgW="3333333" imgH="1162212" progId="PBrush">
              <p:embed/>
            </p:oleObj>
          </a:graphicData>
        </a:graphic>
      </p:graphicFrame>
      <p:graphicFrame>
        <p:nvGraphicFramePr>
          <p:cNvPr id="5123" name="Object 3"/>
          <p:cNvGraphicFramePr>
            <a:graphicFrameLocks noChangeAspect="1"/>
          </p:cNvGraphicFramePr>
          <p:nvPr>
            <p:ph sz="quarter" idx="4294967295"/>
          </p:nvPr>
        </p:nvGraphicFramePr>
        <p:xfrm>
          <a:off x="4572000" y="4364037"/>
          <a:ext cx="4419600" cy="1293813"/>
        </p:xfrm>
        <a:graphic>
          <a:graphicData uri="http://schemas.openxmlformats.org/presentationml/2006/ole">
            <p:oleObj spid="_x0000_s92163" name="Bitmap Image" r:id="rId6" imgW="3352381" imgH="980952" progId="PBrush">
              <p:embed/>
            </p:oleObj>
          </a:graphicData>
        </a:graphic>
      </p:graphicFrame>
      <p:sp>
        <p:nvSpPr>
          <p:cNvPr id="5126" name="Rectangle 5"/>
          <p:cNvSpPr>
            <a:spLocks noChangeArrowheads="1"/>
          </p:cNvSpPr>
          <p:nvPr/>
        </p:nvSpPr>
        <p:spPr bwMode="auto">
          <a:xfrm>
            <a:off x="990600" y="1524000"/>
            <a:ext cx="6781800" cy="2133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5127" name="Line 26"/>
          <p:cNvSpPr>
            <a:spLocks noChangeShapeType="1"/>
          </p:cNvSpPr>
          <p:nvPr/>
        </p:nvSpPr>
        <p:spPr bwMode="auto">
          <a:xfrm>
            <a:off x="4419600" y="3886200"/>
            <a:ext cx="0" cy="1905000"/>
          </a:xfrm>
          <a:prstGeom prst="line">
            <a:avLst/>
          </a:prstGeom>
          <a:noFill/>
          <a:ln w="38100" cap="sq">
            <a:solidFill>
              <a:schemeClr val="tx1"/>
            </a:solidFill>
            <a:round/>
            <a:headEnd type="none" w="sm" len="sm"/>
            <a:tailEnd type="none" w="sm" len="sm"/>
          </a:ln>
        </p:spPr>
        <p:txBody>
          <a:bodyPr wrap="none" anchor="ctr"/>
          <a:lstStyle/>
          <a:p>
            <a:endParaRPr lang="en-US"/>
          </a:p>
        </p:txBody>
      </p:sp>
      <p:sp>
        <p:nvSpPr>
          <p:cNvPr id="5128" name="Text Box 27"/>
          <p:cNvSpPr txBox="1">
            <a:spLocks noChangeArrowheads="1"/>
          </p:cNvSpPr>
          <p:nvPr/>
        </p:nvSpPr>
        <p:spPr bwMode="auto">
          <a:xfrm>
            <a:off x="288925" y="3748088"/>
            <a:ext cx="1370888" cy="461665"/>
          </a:xfrm>
          <a:prstGeom prst="rect">
            <a:avLst/>
          </a:prstGeom>
          <a:noFill/>
          <a:ln w="12700" cap="sq">
            <a:noFill/>
            <a:miter lim="800000"/>
            <a:headEnd type="none" w="sm" len="sm"/>
            <a:tailEnd type="none" w="sm" len="sm"/>
          </a:ln>
        </p:spPr>
        <p:txBody>
          <a:bodyPr wrap="none">
            <a:spAutoFit/>
          </a:bodyPr>
          <a:lstStyle/>
          <a:p>
            <a:r>
              <a:rPr lang="en-US" sz="2400" dirty="0"/>
              <a:t>Example:</a:t>
            </a:r>
          </a:p>
        </p:txBody>
      </p:sp>
      <p:sp>
        <p:nvSpPr>
          <p:cNvPr id="5129" name="Text Box 28"/>
          <p:cNvSpPr txBox="1">
            <a:spLocks noChangeArrowheads="1"/>
          </p:cNvSpPr>
          <p:nvPr/>
        </p:nvSpPr>
        <p:spPr bwMode="auto">
          <a:xfrm>
            <a:off x="1508125" y="5867400"/>
            <a:ext cx="5883275" cy="830997"/>
          </a:xfrm>
          <a:prstGeom prst="rect">
            <a:avLst/>
          </a:prstGeom>
          <a:noFill/>
          <a:ln w="12700" cap="sq">
            <a:noFill/>
            <a:miter lim="800000"/>
            <a:headEnd type="none" w="sm" len="sm"/>
            <a:tailEnd type="none" w="sm" len="sm"/>
          </a:ln>
        </p:spPr>
        <p:txBody>
          <a:bodyPr wrap="square">
            <a:spAutoFit/>
          </a:bodyPr>
          <a:lstStyle/>
          <a:p>
            <a:r>
              <a:rPr lang="en-US" sz="2400" dirty="0" smtClean="0"/>
              <a:t>Plaintext:    	s  </a:t>
            </a:r>
            <a:r>
              <a:rPr lang="en-US" sz="2400" dirty="0"/>
              <a:t>u  b s  t   </a:t>
            </a:r>
            <a:r>
              <a:rPr lang="en-US" sz="2400" dirty="0" err="1"/>
              <a:t>i</a:t>
            </a:r>
            <a:r>
              <a:rPr lang="en-US" sz="2400" dirty="0"/>
              <a:t>   t   u   t   </a:t>
            </a:r>
            <a:r>
              <a:rPr lang="en-US" sz="2400" dirty="0" err="1"/>
              <a:t>i</a:t>
            </a:r>
            <a:r>
              <a:rPr lang="en-US" sz="2400" dirty="0"/>
              <a:t>   o  n</a:t>
            </a:r>
          </a:p>
          <a:p>
            <a:r>
              <a:rPr lang="en-US" sz="2400" dirty="0" err="1"/>
              <a:t>Ciphertext</a:t>
            </a:r>
            <a:r>
              <a:rPr lang="en-US" sz="2400" dirty="0" smtClean="0"/>
              <a:t>:	V  U  N  V  M  </a:t>
            </a:r>
            <a:r>
              <a:rPr lang="en-US" sz="2400" dirty="0"/>
              <a:t>Z  M  U  M Z  F  S</a:t>
            </a:r>
          </a:p>
        </p:txBody>
      </p:sp>
      <p:sp>
        <p:nvSpPr>
          <p:cNvPr id="13" name="Date Placeholder 12"/>
          <p:cNvSpPr>
            <a:spLocks noGrp="1"/>
          </p:cNvSpPr>
          <p:nvPr>
            <p:ph type="dt" sz="half" idx="10"/>
          </p:nvPr>
        </p:nvSpPr>
        <p:spPr/>
        <p:txBody>
          <a:bodyPr/>
          <a:lstStyle/>
          <a:p>
            <a:fld id="{81D61340-D056-4924-82AF-D13022BE6EB5}" type="datetime1">
              <a:rPr lang="en-US" smtClean="0"/>
              <a:pPr/>
              <a:t>9/20/2012</a:t>
            </a:fld>
            <a:endParaRPr lang="en-US"/>
          </a:p>
        </p:txBody>
      </p:sp>
      <p:sp>
        <p:nvSpPr>
          <p:cNvPr id="14" name="Slide Number Placeholder 13"/>
          <p:cNvSpPr>
            <a:spLocks noGrp="1"/>
          </p:cNvSpPr>
          <p:nvPr>
            <p:ph type="sldNum" sz="quarter" idx="11"/>
          </p:nvPr>
        </p:nvSpPr>
        <p:spPr/>
        <p:txBody>
          <a:bodyPr/>
          <a:lstStyle/>
          <a:p>
            <a:fld id="{59985E83-F857-4E7B-A45F-F5191A2677E8}" type="slidenum">
              <a:rPr lang="en-US" smtClean="0"/>
              <a:pPr/>
              <a:t>21</a:t>
            </a:fld>
            <a:endParaRPr lang="en-US"/>
          </a:p>
        </p:txBody>
      </p:sp>
      <p:sp>
        <p:nvSpPr>
          <p:cNvPr id="15" name="Footer Placeholder 14"/>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t>A key in substitution cipher consist of a permutation of 26 alphabetic characters </a:t>
            </a:r>
          </a:p>
          <a:p>
            <a:r>
              <a:rPr lang="en-GB" dirty="0" smtClean="0"/>
              <a:t>There are 26! </a:t>
            </a:r>
            <a:r>
              <a:rPr lang="en-GB" dirty="0" smtClean="0">
                <a:sym typeface="MT Symbol" pitchFamily="82" charset="2"/>
              </a:rPr>
              <a:t>= ~4 x 10E26</a:t>
            </a:r>
            <a:r>
              <a:rPr lang="en-GB" dirty="0" smtClean="0"/>
              <a:t> possible keys</a:t>
            </a:r>
          </a:p>
          <a:p>
            <a:r>
              <a:rPr lang="en-GB" dirty="0" smtClean="0"/>
              <a:t>Exhaustive key search is infeasible</a:t>
            </a:r>
          </a:p>
          <a:p>
            <a:r>
              <a:rPr lang="en-GB" dirty="0" smtClean="0"/>
              <a:t>Simple substitution ciphers were considered strong for many centuries</a:t>
            </a:r>
          </a:p>
          <a:p>
            <a:r>
              <a:rPr lang="en-GB" dirty="0" smtClean="0"/>
              <a:t>The first ever published description of how to crack simple substitution ciphers was given by Arab/Iraqi scientist Abu Yusuf </a:t>
            </a:r>
            <a:r>
              <a:rPr lang="en-GB" dirty="0" err="1" smtClean="0"/>
              <a:t>Yaqub</a:t>
            </a:r>
            <a:r>
              <a:rPr lang="en-GB" dirty="0" smtClean="0"/>
              <a:t> </a:t>
            </a:r>
            <a:r>
              <a:rPr lang="en-GB" dirty="0" err="1" smtClean="0"/>
              <a:t>ibn</a:t>
            </a:r>
            <a:r>
              <a:rPr lang="en-GB" dirty="0" smtClean="0"/>
              <a:t> </a:t>
            </a:r>
            <a:r>
              <a:rPr lang="en-GB" dirty="0" err="1" smtClean="0"/>
              <a:t>Ishaq</a:t>
            </a:r>
            <a:r>
              <a:rPr lang="en-GB" dirty="0" smtClean="0"/>
              <a:t> al-</a:t>
            </a:r>
            <a:r>
              <a:rPr lang="en-GB" dirty="0" err="1" smtClean="0"/>
              <a:t>Kindi</a:t>
            </a:r>
            <a:r>
              <a:rPr lang="en-GB" dirty="0" smtClean="0"/>
              <a:t> in A Manuscript on Deciphering Cryptographic Messages written around 850 CE</a:t>
            </a:r>
          </a:p>
          <a:p>
            <a:r>
              <a:rPr lang="en-GB" dirty="0" smtClean="0"/>
              <a:t>The method he described is now known as Frequency Analysis</a:t>
            </a:r>
          </a:p>
          <a:p>
            <a:endParaRPr lang="en-US" dirty="0"/>
          </a:p>
        </p:txBody>
      </p:sp>
      <p:sp>
        <p:nvSpPr>
          <p:cNvPr id="3" name="Date Placeholder 2"/>
          <p:cNvSpPr>
            <a:spLocks noGrp="1"/>
          </p:cNvSpPr>
          <p:nvPr>
            <p:ph type="dt" sz="half" idx="10"/>
          </p:nvPr>
        </p:nvSpPr>
        <p:spPr/>
        <p:txBody>
          <a:bodyPr/>
          <a:lstStyle/>
          <a:p>
            <a:fld id="{6D4668BB-F42C-42F3-B2BB-C57F4F129195}"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normAutofit fontScale="90000"/>
          </a:bodyPr>
          <a:lstStyle/>
          <a:p>
            <a:r>
              <a:rPr lang="en-US" dirty="0" smtClean="0"/>
              <a:t>Cryptanalysis of </a:t>
            </a:r>
            <a:br>
              <a:rPr lang="en-US" dirty="0" smtClean="0"/>
            </a:br>
            <a:r>
              <a:rPr lang="en-US" dirty="0" smtClean="0"/>
              <a:t>The Substitution Cipher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Muslims’ Contribution in</a:t>
            </a:r>
            <a:br>
              <a:rPr lang="en-US" dirty="0" smtClean="0"/>
            </a:br>
            <a:r>
              <a:rPr lang="en-US" dirty="0" smtClean="0"/>
              <a:t>Frequency Analysis Cryptanalysis</a:t>
            </a:r>
            <a:endParaRPr lang="en-US" dirty="0"/>
          </a:p>
        </p:txBody>
      </p:sp>
      <p:sp>
        <p:nvSpPr>
          <p:cNvPr id="3" name="Text Placeholder 2"/>
          <p:cNvSpPr>
            <a:spLocks noGrp="1"/>
          </p:cNvSpPr>
          <p:nvPr>
            <p:ph type="body" sz="half" idx="1"/>
          </p:nvPr>
        </p:nvSpPr>
        <p:spPr/>
        <p:txBody>
          <a:bodyPr>
            <a:normAutofit/>
          </a:bodyPr>
          <a:lstStyle/>
          <a:p>
            <a:endParaRPr lang="en-US" dirty="0"/>
          </a:p>
        </p:txBody>
      </p:sp>
      <p:sp>
        <p:nvSpPr>
          <p:cNvPr id="4" name="Content Placeholder 3"/>
          <p:cNvSpPr>
            <a:spLocks noGrp="1"/>
          </p:cNvSpPr>
          <p:nvPr>
            <p:ph sz="half" idx="2"/>
          </p:nvPr>
        </p:nvSpPr>
        <p:spPr/>
        <p:txBody>
          <a:bodyPr>
            <a:normAutofit fontScale="85000" lnSpcReduction="10000"/>
          </a:bodyPr>
          <a:lstStyle/>
          <a:p>
            <a:r>
              <a:rPr lang="en-US" dirty="0" smtClean="0"/>
              <a:t>The first page of </a:t>
            </a:r>
            <a:r>
              <a:rPr lang="en-US" b="1" dirty="0" smtClean="0"/>
              <a:t>Al-</a:t>
            </a:r>
            <a:r>
              <a:rPr lang="en-US" b="1" dirty="0" err="1" smtClean="0"/>
              <a:t>Kindi's</a:t>
            </a:r>
            <a:r>
              <a:rPr lang="en-US" b="1" dirty="0" smtClean="0"/>
              <a:t> manuscript </a:t>
            </a:r>
            <a:r>
              <a:rPr lang="en-US" dirty="0" smtClean="0"/>
              <a:t> On Deciphering Cryptographic Messages, containing the oldest known description of cryptanalysis by frequency analysis.</a:t>
            </a:r>
          </a:p>
          <a:p>
            <a:r>
              <a:rPr lang="en-US" dirty="0" smtClean="0"/>
              <a:t>This attack relies on the fact that statistical information that is present in the plaintext language “leaks” through a simple substitution. </a:t>
            </a:r>
          </a:p>
          <a:p>
            <a:endParaRPr lang="en-US" dirty="0"/>
          </a:p>
        </p:txBody>
      </p:sp>
      <p:sp>
        <p:nvSpPr>
          <p:cNvPr id="5" name="Date Placeholder 4"/>
          <p:cNvSpPr>
            <a:spLocks noGrp="1"/>
          </p:cNvSpPr>
          <p:nvPr>
            <p:ph type="dt" sz="half" idx="10"/>
          </p:nvPr>
        </p:nvSpPr>
        <p:spPr/>
        <p:txBody>
          <a:bodyPr/>
          <a:lstStyle/>
          <a:p>
            <a:pPr>
              <a:defRPr/>
            </a:pPr>
            <a:fld id="{6E8AF5DC-A568-4C28-8E14-F2783275B0DE}" type="datetime1">
              <a:rPr lang="en-US" smtClean="0"/>
              <a:pPr>
                <a:defRPr/>
              </a:pPr>
              <a:t>9/20/2012</a:t>
            </a:fld>
            <a:endParaRPr lang="en-US"/>
          </a:p>
        </p:txBody>
      </p:sp>
      <p:sp>
        <p:nvSpPr>
          <p:cNvPr id="6" name="Footer Placeholder 5"/>
          <p:cNvSpPr>
            <a:spLocks noGrp="1"/>
          </p:cNvSpPr>
          <p:nvPr>
            <p:ph type="ftr" sz="quarter" idx="11"/>
          </p:nvPr>
        </p:nvSpPr>
        <p:spPr>
          <a:xfrm>
            <a:off x="3124200" y="6477000"/>
            <a:ext cx="4876800" cy="228600"/>
          </a:xfrm>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7" name="Slide Number Placeholder 6"/>
          <p:cNvSpPr>
            <a:spLocks noGrp="1"/>
          </p:cNvSpPr>
          <p:nvPr>
            <p:ph type="sldNum" sz="quarter" idx="12"/>
          </p:nvPr>
        </p:nvSpPr>
        <p:spPr/>
        <p:txBody>
          <a:bodyPr/>
          <a:lstStyle/>
          <a:p>
            <a:pPr>
              <a:defRPr/>
            </a:pPr>
            <a:fld id="{2EC12642-F1F3-4B1B-8792-76317C3A5856}" type="slidenum">
              <a:rPr lang="en-US" smtClean="0"/>
              <a:pPr>
                <a:defRPr/>
              </a:pPr>
              <a:t>23</a:t>
            </a:fld>
            <a:endParaRPr lang="en-US"/>
          </a:p>
        </p:txBody>
      </p:sp>
      <p:pic>
        <p:nvPicPr>
          <p:cNvPr id="8" name="Picture 2"/>
          <p:cNvPicPr>
            <a:picLocks noChangeAspect="1" noChangeArrowheads="1"/>
          </p:cNvPicPr>
          <p:nvPr/>
        </p:nvPicPr>
        <p:blipFill>
          <a:blip r:embed="rId2"/>
          <a:srcRect/>
          <a:stretch>
            <a:fillRect/>
          </a:stretch>
        </p:blipFill>
        <p:spPr bwMode="auto">
          <a:xfrm>
            <a:off x="457200" y="1295400"/>
            <a:ext cx="4038600" cy="5029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t>The statistical distribution of letter frequencies of a message (text) written in any language tend towards a known </a:t>
            </a:r>
            <a:r>
              <a:rPr lang="en-GB" b="1" dirty="0" smtClean="0"/>
              <a:t>letter frequency distribution profile </a:t>
            </a:r>
            <a:r>
              <a:rPr lang="en-GB" dirty="0" smtClean="0"/>
              <a:t>of the language.</a:t>
            </a:r>
          </a:p>
          <a:p>
            <a:endParaRPr lang="en-GB" dirty="0" smtClean="0"/>
          </a:p>
          <a:p>
            <a:r>
              <a:rPr lang="en-GB" dirty="0" smtClean="0"/>
              <a:t>This is particularly </a:t>
            </a:r>
            <a:r>
              <a:rPr lang="en-GB" b="1" dirty="0" smtClean="0"/>
              <a:t>true for long messages </a:t>
            </a:r>
            <a:r>
              <a:rPr lang="en-GB" dirty="0" smtClean="0"/>
              <a:t>(i.e., the longer the text, the closer the letter frequency distributions match the language’s letter frequency distributions)</a:t>
            </a:r>
          </a:p>
          <a:p>
            <a:endParaRPr lang="en-GB" dirty="0" smtClean="0"/>
          </a:p>
          <a:p>
            <a:r>
              <a:rPr lang="en-GB" dirty="0" smtClean="0"/>
              <a:t>The </a:t>
            </a:r>
            <a:r>
              <a:rPr lang="en-GB" b="1" dirty="0" smtClean="0"/>
              <a:t>simple substitution cipher preserves the letter frequency distributions </a:t>
            </a:r>
            <a:r>
              <a:rPr lang="en-GB" dirty="0" smtClean="0"/>
              <a:t>of the plaintext in the </a:t>
            </a:r>
            <a:r>
              <a:rPr lang="en-GB" dirty="0" err="1" smtClean="0"/>
              <a:t>ciphertext</a:t>
            </a:r>
            <a:r>
              <a:rPr lang="en-GB" dirty="0" smtClean="0"/>
              <a:t> (i.e., information about the plaintext is leaked in the </a:t>
            </a:r>
            <a:r>
              <a:rPr lang="en-GB" dirty="0" err="1" smtClean="0"/>
              <a:t>ciphertext</a:t>
            </a:r>
            <a:r>
              <a:rPr lang="en-GB" dirty="0" smtClean="0"/>
              <a:t>)</a:t>
            </a:r>
          </a:p>
          <a:p>
            <a:endParaRPr lang="en-US" dirty="0"/>
          </a:p>
        </p:txBody>
      </p:sp>
      <p:sp>
        <p:nvSpPr>
          <p:cNvPr id="3" name="Title 2"/>
          <p:cNvSpPr>
            <a:spLocks noGrp="1"/>
          </p:cNvSpPr>
          <p:nvPr>
            <p:ph type="title"/>
          </p:nvPr>
        </p:nvSpPr>
        <p:spPr/>
        <p:txBody>
          <a:bodyPr/>
          <a:lstStyle/>
          <a:p>
            <a:pPr algn="l"/>
            <a:r>
              <a:rPr lang="en-US" dirty="0" smtClean="0"/>
              <a:t>Frequency Analysis</a:t>
            </a:r>
            <a:endParaRPr lang="en-US" dirty="0"/>
          </a:p>
        </p:txBody>
      </p:sp>
      <p:sp>
        <p:nvSpPr>
          <p:cNvPr id="4" name="Date Placeholder 3"/>
          <p:cNvSpPr>
            <a:spLocks noGrp="1"/>
          </p:cNvSpPr>
          <p:nvPr>
            <p:ph type="dt" sz="half" idx="10"/>
          </p:nvPr>
        </p:nvSpPr>
        <p:spPr/>
        <p:txBody>
          <a:bodyPr/>
          <a:lstStyle/>
          <a:p>
            <a:fld id="{5A5CF25E-7287-4A4B-98B9-93AD78F7DBF2}" type="datetime1">
              <a:rPr lang="en-US" smtClean="0"/>
              <a:pPr/>
              <a:t>9/20/2012</a:t>
            </a:fld>
            <a:endParaRPr lang="en-GB"/>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GB"/>
          </a:p>
        </p:txBody>
      </p:sp>
      <p:sp>
        <p:nvSpPr>
          <p:cNvPr id="6" name="Slide Number Placeholder 5"/>
          <p:cNvSpPr>
            <a:spLocks noGrp="1"/>
          </p:cNvSpPr>
          <p:nvPr>
            <p:ph type="sldNum" sz="quarter" idx="12"/>
          </p:nvPr>
        </p:nvSpPr>
        <p:spPr/>
        <p:txBody>
          <a:bodyPr/>
          <a:lstStyle/>
          <a:p>
            <a:fld id="{255E8DB8-DCBF-4A68-BA4D-52342D237505}" type="slidenum">
              <a:rPr lang="en-GB" smtClean="0"/>
              <a:pPr/>
              <a:t>24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76200" y="334963"/>
            <a:ext cx="8763000" cy="960437"/>
          </a:xfrm>
          <a:prstGeom prst="rect">
            <a:avLst/>
          </a:prstGeom>
          <a:noFill/>
          <a:ln w="9525">
            <a:noFill/>
            <a:miter lim="800000"/>
            <a:headEnd/>
            <a:tailEnd/>
          </a:ln>
        </p:spPr>
        <p:txBody>
          <a:bodyPr anchor="b"/>
          <a:lstStyle/>
          <a:p>
            <a:pPr algn="ctr">
              <a:lnSpc>
                <a:spcPct val="90000"/>
              </a:lnSpc>
              <a:defRPr/>
            </a:pPr>
            <a:endParaRPr lang="en-US" sz="4000" dirty="0">
              <a:solidFill>
                <a:srgbClr val="FF6600"/>
              </a:solidFill>
              <a:effectLst>
                <a:outerShdw blurRad="38100" dist="38100" dir="2700000" algn="tl">
                  <a:srgbClr val="C0C0C0"/>
                </a:outerShdw>
              </a:effectLst>
            </a:endParaRPr>
          </a:p>
        </p:txBody>
      </p:sp>
      <p:pic>
        <p:nvPicPr>
          <p:cNvPr id="76803" name="Picture 84" descr="image002"/>
          <p:cNvPicPr>
            <a:picLocks noChangeAspect="1" noChangeArrowheads="1"/>
          </p:cNvPicPr>
          <p:nvPr/>
        </p:nvPicPr>
        <p:blipFill>
          <a:blip r:embed="rId3"/>
          <a:srcRect/>
          <a:stretch>
            <a:fillRect/>
          </a:stretch>
        </p:blipFill>
        <p:spPr bwMode="auto">
          <a:xfrm>
            <a:off x="1331913" y="1700213"/>
            <a:ext cx="6192837" cy="3376612"/>
          </a:xfrm>
          <a:prstGeom prst="rect">
            <a:avLst/>
          </a:prstGeom>
          <a:noFill/>
          <a:ln w="9525">
            <a:noFill/>
            <a:miter lim="800000"/>
            <a:headEnd/>
            <a:tailEnd/>
          </a:ln>
        </p:spPr>
      </p:pic>
      <p:graphicFrame>
        <p:nvGraphicFramePr>
          <p:cNvPr id="281763" name="Group 163"/>
          <p:cNvGraphicFramePr>
            <a:graphicFrameLocks noGrp="1"/>
          </p:cNvGraphicFramePr>
          <p:nvPr/>
        </p:nvGraphicFramePr>
        <p:xfrm>
          <a:off x="838200" y="5334000"/>
          <a:ext cx="7696200" cy="1040765"/>
        </p:xfrm>
        <a:graphic>
          <a:graphicData uri="http://schemas.openxmlformats.org/drawingml/2006/table">
            <a:tbl>
              <a:tblPr/>
              <a:tblGrid>
                <a:gridCol w="1147763"/>
                <a:gridCol w="504825"/>
                <a:gridCol w="455612"/>
                <a:gridCol w="504825"/>
                <a:gridCol w="500063"/>
                <a:gridCol w="552450"/>
                <a:gridCol w="525462"/>
                <a:gridCol w="501650"/>
                <a:gridCol w="500063"/>
                <a:gridCol w="501650"/>
                <a:gridCol w="498475"/>
                <a:gridCol w="501650"/>
                <a:gridCol w="500062"/>
                <a:gridCol w="501650"/>
              </a:tblGrid>
              <a:tr h="263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Letter</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A</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B</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C</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D</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E</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G</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H</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I</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J</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K</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L</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M</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Frequency</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7.4</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1.0</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3.1</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4.2</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13.0</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2.8</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1.6</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3.4</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7.4</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0.2</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0.3</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3.6</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2.5</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Letter</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N</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O</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P</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Q</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R</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S</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T</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U</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V</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W</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X</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Y</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Z</a:t>
                      </a:r>
                      <a:endParaRPr kumimoji="0" lang="en-GB" sz="18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Frequency</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7.9</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8.0</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2.7</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0.3</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8.0</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6.1</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9.2</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2.6</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1.5</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1.6</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0.5</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1.9</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0.1</a:t>
                      </a:r>
                      <a:endParaRPr kumimoji="0" lang="en-GB" sz="18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Content Placeholder 7"/>
          <p:cNvSpPr>
            <a:spLocks noGrp="1"/>
          </p:cNvSpPr>
          <p:nvPr>
            <p:ph idx="1"/>
          </p:nvPr>
        </p:nvSpPr>
        <p:spPr/>
        <p:txBody>
          <a:bodyPr/>
          <a:lstStyle/>
          <a:p>
            <a:endParaRPr lang="en-US"/>
          </a:p>
        </p:txBody>
      </p:sp>
      <p:sp>
        <p:nvSpPr>
          <p:cNvPr id="5" name="Title 4"/>
          <p:cNvSpPr>
            <a:spLocks noGrp="1"/>
          </p:cNvSpPr>
          <p:nvPr>
            <p:ph type="title"/>
          </p:nvPr>
        </p:nvSpPr>
        <p:spPr/>
        <p:txBody>
          <a:bodyPr>
            <a:normAutofit fontScale="90000"/>
          </a:bodyPr>
          <a:lstStyle/>
          <a:p>
            <a:r>
              <a:rPr lang="en-GB" dirty="0" smtClean="0"/>
              <a:t>English Language:</a:t>
            </a:r>
            <a:br>
              <a:rPr lang="en-GB" dirty="0" smtClean="0"/>
            </a:br>
            <a:r>
              <a:rPr lang="en-GB" dirty="0" smtClean="0"/>
              <a:t>Relative Letter Frequencies</a:t>
            </a:r>
            <a:endParaRPr lang="en-US" dirty="0"/>
          </a:p>
        </p:txBody>
      </p:sp>
      <p:sp>
        <p:nvSpPr>
          <p:cNvPr id="9" name="Date Placeholder 8"/>
          <p:cNvSpPr>
            <a:spLocks noGrp="1"/>
          </p:cNvSpPr>
          <p:nvPr>
            <p:ph type="dt" sz="half" idx="10"/>
          </p:nvPr>
        </p:nvSpPr>
        <p:spPr/>
        <p:txBody>
          <a:bodyPr/>
          <a:lstStyle/>
          <a:p>
            <a:fld id="{8225F244-9511-4488-B14E-5381BC4A8B77}" type="datetime1">
              <a:rPr lang="en-US" smtClean="0"/>
              <a:pPr/>
              <a:t>9/20/2012</a:t>
            </a:fld>
            <a:endParaRPr lang="en-US"/>
          </a:p>
        </p:txBody>
      </p:sp>
      <p:sp>
        <p:nvSpPr>
          <p:cNvPr id="10" name="Slide Number Placeholder 9"/>
          <p:cNvSpPr>
            <a:spLocks noGrp="1"/>
          </p:cNvSpPr>
          <p:nvPr>
            <p:ph type="sldNum" sz="quarter" idx="11"/>
          </p:nvPr>
        </p:nvSpPr>
        <p:spPr/>
        <p:txBody>
          <a:bodyPr/>
          <a:lstStyle/>
          <a:p>
            <a:fld id="{59985E83-F857-4E7B-A45F-F5191A2677E8}" type="slidenum">
              <a:rPr lang="en-US" smtClean="0"/>
              <a:pPr/>
              <a:t>25</a:t>
            </a:fld>
            <a:endParaRPr lang="en-US"/>
          </a:p>
        </p:txBody>
      </p:sp>
      <p:sp>
        <p:nvSpPr>
          <p:cNvPr id="11" name="Footer Placeholder 10"/>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76200" y="334963"/>
            <a:ext cx="8763000" cy="960437"/>
          </a:xfrm>
          <a:prstGeom prst="rect">
            <a:avLst/>
          </a:prstGeom>
          <a:noFill/>
          <a:ln w="9525">
            <a:noFill/>
            <a:miter lim="800000"/>
            <a:headEnd/>
            <a:tailEnd/>
          </a:ln>
        </p:spPr>
        <p:txBody>
          <a:bodyPr anchor="b"/>
          <a:lstStyle/>
          <a:p>
            <a:pPr algn="ctr">
              <a:lnSpc>
                <a:spcPct val="90000"/>
              </a:lnSpc>
              <a:defRPr/>
            </a:pPr>
            <a:endParaRPr lang="en-US" sz="4000" dirty="0">
              <a:solidFill>
                <a:srgbClr val="FF6600"/>
              </a:solidFill>
              <a:effectLst>
                <a:outerShdw blurRad="38100" dist="38100" dir="2700000" algn="tl">
                  <a:srgbClr val="C0C0C0"/>
                </a:outerShdw>
              </a:effectLst>
            </a:endParaRPr>
          </a:p>
        </p:txBody>
      </p:sp>
      <p:sp>
        <p:nvSpPr>
          <p:cNvPr id="77827" name="Text Box 160"/>
          <p:cNvSpPr txBox="1">
            <a:spLocks noChangeArrowheads="1"/>
          </p:cNvSpPr>
          <p:nvPr/>
        </p:nvSpPr>
        <p:spPr bwMode="auto">
          <a:xfrm>
            <a:off x="593725" y="2627313"/>
            <a:ext cx="184150" cy="366712"/>
          </a:xfrm>
          <a:prstGeom prst="rect">
            <a:avLst/>
          </a:prstGeom>
          <a:noFill/>
          <a:ln w="12700" cap="sq">
            <a:noFill/>
            <a:miter lim="800000"/>
            <a:headEnd type="none" w="sm" len="sm"/>
            <a:tailEnd type="none" w="sm" len="sm"/>
          </a:ln>
        </p:spPr>
        <p:txBody>
          <a:bodyPr wrap="none">
            <a:spAutoFit/>
          </a:bodyPr>
          <a:lstStyle/>
          <a:p>
            <a:endParaRPr lang="en-US"/>
          </a:p>
        </p:txBody>
      </p:sp>
      <p:graphicFrame>
        <p:nvGraphicFramePr>
          <p:cNvPr id="284208" name="Group 560"/>
          <p:cNvGraphicFramePr>
            <a:graphicFrameLocks noGrp="1"/>
          </p:cNvGraphicFramePr>
          <p:nvPr>
            <p:ph idx="1"/>
          </p:nvPr>
        </p:nvGraphicFramePr>
        <p:xfrm>
          <a:off x="304800" y="5410199"/>
          <a:ext cx="8534400" cy="1219201"/>
        </p:xfrm>
        <a:graphic>
          <a:graphicData uri="http://schemas.openxmlformats.org/drawingml/2006/table">
            <a:tbl>
              <a:tblPr/>
              <a:tblGrid>
                <a:gridCol w="1273116"/>
                <a:gridCol w="560238"/>
                <a:gridCol w="508239"/>
                <a:gridCol w="555206"/>
                <a:gridCol w="555205"/>
                <a:gridCol w="613913"/>
                <a:gridCol w="582044"/>
                <a:gridCol w="555205"/>
                <a:gridCol w="555206"/>
                <a:gridCol w="558560"/>
                <a:gridCol w="550174"/>
                <a:gridCol w="556883"/>
                <a:gridCol w="553528"/>
                <a:gridCol w="556883"/>
              </a:tblGrid>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chemeClr val="tx1"/>
                          </a:solidFill>
                          <a:effectLst/>
                          <a:latin typeface="Verdana" pitchFamily="34" charset="0"/>
                          <a:cs typeface="Arial" charset="0"/>
                        </a:rPr>
                        <a:t>Letter</a:t>
                      </a:r>
                      <a:endParaRPr kumimoji="0" lang="en-GB" sz="1800" b="0" i="0" u="none" strike="noStrike" cap="none" normalizeH="0" baseline="0" dirty="0" smtClean="0">
                        <a:ln>
                          <a:noFill/>
                        </a:ln>
                        <a:solidFill>
                          <a:schemeClr val="tx1"/>
                        </a:solidFill>
                        <a:effectLst/>
                        <a:latin typeface="Verdana" pitchFamily="34" charset="0"/>
                      </a:endParaRPr>
                    </a:p>
                  </a:txBody>
                  <a:tcPr marL="96616" marR="96616"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A</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B</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C</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D</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E</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G</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H</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I</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J</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K</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L</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M</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Frequency</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23</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26</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5</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18</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49</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5</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26</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32</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Verdana" pitchFamily="34" charset="0"/>
                          <a:cs typeface="Arial" charset="0"/>
                        </a:rPr>
                        <a:t>2</a:t>
                      </a:r>
                      <a:endParaRPr kumimoji="0" lang="en-GB" sz="1800" b="0" i="0" u="none" strike="noStrike" cap="none" normalizeH="0" baseline="0" dirty="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Letter</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N</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O</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P</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Q</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R</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S</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T</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U</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V</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W</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X</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Y</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Z</a:t>
                      </a:r>
                      <a:endParaRPr kumimoji="0" lang="en-GB" sz="1800" b="1"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Verdana" pitchFamily="34" charset="0"/>
                          <a:cs typeface="Arial" charset="0"/>
                        </a:rPr>
                        <a:t>Frequency</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9</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10</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0</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24</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Verdana" pitchFamily="34" charset="0"/>
                          <a:cs typeface="Arial" charset="0"/>
                        </a:rPr>
                        <a:t>19</a:t>
                      </a:r>
                      <a:endParaRPr kumimoji="0" lang="en-GB" sz="1800" b="0" i="0" u="none" strike="noStrike" cap="none" normalizeH="0" baseline="0" dirty="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11</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19</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37</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3</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9</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Verdana" pitchFamily="34" charset="0"/>
                          <a:cs typeface="Arial" charset="0"/>
                        </a:rPr>
                        <a:t>6</a:t>
                      </a:r>
                      <a:endParaRPr kumimoji="0" lang="en-GB" sz="1800" b="0" i="0" u="none" strike="noStrike" cap="none" normalizeH="0" baseline="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Verdana" pitchFamily="34" charset="0"/>
                          <a:cs typeface="Arial" charset="0"/>
                        </a:rPr>
                        <a:t>6</a:t>
                      </a:r>
                      <a:endParaRPr kumimoji="0" lang="en-GB" sz="1800" b="0" i="0" u="none" strike="noStrike" cap="none" normalizeH="0" baseline="0" dirty="0" smtClean="0">
                        <a:ln>
                          <a:noFill/>
                        </a:ln>
                        <a:solidFill>
                          <a:schemeClr val="tx1"/>
                        </a:solidFill>
                        <a:effectLst/>
                        <a:latin typeface="Verdana" pitchFamily="34" charset="0"/>
                      </a:endParaRPr>
                    </a:p>
                  </a:txBody>
                  <a:tcPr marL="96616" marR="96616"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tle 7"/>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a:t>
            </a:r>
            <a:endParaRPr lang="en-US" dirty="0"/>
          </a:p>
        </p:txBody>
      </p:sp>
      <p:sp>
        <p:nvSpPr>
          <p:cNvPr id="77828" name="Rectangle 240"/>
          <p:cNvSpPr>
            <a:spLocks noGrp="1" noChangeArrowheads="1"/>
          </p:cNvSpPr>
          <p:nvPr>
            <p:ph type="body" sz="half" idx="4294967295"/>
          </p:nvPr>
        </p:nvSpPr>
        <p:spPr>
          <a:xfrm>
            <a:off x="0" y="1335088"/>
            <a:ext cx="8534400" cy="4456112"/>
          </a:xfrm>
          <a:noFill/>
        </p:spPr>
        <p:txBody>
          <a:bodyPr/>
          <a:lstStyle/>
          <a:p>
            <a:pPr marL="469900" indent="-469900" eaLnBrk="1" hangingPunct="1"/>
            <a:r>
              <a:rPr lang="en-GB" sz="2400" b="1" dirty="0" err="1" smtClean="0">
                <a:solidFill>
                  <a:srgbClr val="FF0000"/>
                </a:solidFill>
              </a:rPr>
              <a:t>Ciphertext</a:t>
            </a:r>
            <a:r>
              <a:rPr lang="en-GB" sz="2400" b="1" dirty="0" smtClean="0">
                <a:solidFill>
                  <a:srgbClr val="FF0000"/>
                </a:solidFill>
              </a:rPr>
              <a:t>:</a:t>
            </a:r>
          </a:p>
          <a:p>
            <a:pPr marL="469900" indent="-469900" eaLnBrk="1" hangingPunct="1">
              <a:buFontTx/>
              <a:buNone/>
            </a:pPr>
            <a:r>
              <a:rPr lang="en-GB" sz="2000" dirty="0" smtClean="0">
                <a:solidFill>
                  <a:srgbClr val="000000"/>
                </a:solidFill>
              </a:rPr>
              <a:t>	</a:t>
            </a:r>
            <a:r>
              <a:rPr lang="en-GB" sz="2000" b="1" dirty="0" smtClean="0">
                <a:solidFill>
                  <a:srgbClr val="000000"/>
                </a:solidFill>
                <a:latin typeface="Courier New" pitchFamily="49" charset="0"/>
              </a:rPr>
              <a:t>R </a:t>
            </a:r>
            <a:r>
              <a:rPr lang="en-GB" sz="2000" b="1" dirty="0" err="1" smtClean="0">
                <a:solidFill>
                  <a:srgbClr val="000000"/>
                </a:solidFill>
                <a:latin typeface="Courier New" pitchFamily="49" charset="0"/>
              </a:rPr>
              <a:t>jrk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hbxiu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vzihova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rmrsvjikv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Ixise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vrgiu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ihixrvls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hirxiu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ixikbkn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nivu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ihixrvls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vaisi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uljilki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ihui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ihixrvls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varv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tre</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nliu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yrpg</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tbsipvhe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Alzixis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vaisi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klylte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ihui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ihixrvls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aruk'v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srbkit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nliu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vai</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vikva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zrhgu</a:t>
            </a:r>
            <a:r>
              <a:rPr lang="en-GB" sz="2000" b="1" dirty="0" smtClean="0">
                <a:solidFill>
                  <a:srgbClr val="000000"/>
                </a:solidFill>
                <a:latin typeface="Courier New" pitchFamily="49" charset="0"/>
              </a:rPr>
              <a:t> wm </a:t>
            </a:r>
            <a:r>
              <a:rPr lang="en-GB" sz="2000" b="1" dirty="0" err="1" smtClean="0">
                <a:solidFill>
                  <a:srgbClr val="000000"/>
                </a:solidFill>
                <a:latin typeface="Courier New" pitchFamily="49" charset="0"/>
              </a:rPr>
              <a:t>vzl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ohbnavu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uvrbsu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a:p>
            <a:pPr marL="469900" indent="-469900" eaLnBrk="1" hangingPunct="1"/>
            <a:r>
              <a:rPr lang="en-GB" sz="2400" dirty="0" smtClean="0">
                <a:solidFill>
                  <a:srgbClr val="FF0000"/>
                </a:solidFill>
              </a:rPr>
              <a:t>Letter frequency count (total = 344 letters):</a:t>
            </a:r>
          </a:p>
          <a:p>
            <a:pPr marL="469900" indent="-469900" eaLnBrk="1" hangingPunct="1"/>
            <a:endParaRPr lang="en-GB" sz="2000" dirty="0" smtClean="0">
              <a:solidFill>
                <a:srgbClr val="000000"/>
              </a:solidFill>
            </a:endParaRPr>
          </a:p>
        </p:txBody>
      </p:sp>
      <p:sp>
        <p:nvSpPr>
          <p:cNvPr id="77829" name="Text Box 320"/>
          <p:cNvSpPr txBox="1">
            <a:spLocks noChangeArrowheads="1"/>
          </p:cNvSpPr>
          <p:nvPr/>
        </p:nvSpPr>
        <p:spPr bwMode="auto">
          <a:xfrm>
            <a:off x="441325" y="57515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7830" name="Text Box 479"/>
          <p:cNvSpPr txBox="1">
            <a:spLocks noChangeArrowheads="1"/>
          </p:cNvSpPr>
          <p:nvPr/>
        </p:nvSpPr>
        <p:spPr bwMode="auto">
          <a:xfrm>
            <a:off x="441325" y="6056313"/>
            <a:ext cx="8093075" cy="366712"/>
          </a:xfrm>
          <a:prstGeom prst="rect">
            <a:avLst/>
          </a:prstGeom>
          <a:noFill/>
          <a:ln w="12700" cap="sq">
            <a:noFill/>
            <a:miter lim="800000"/>
            <a:headEnd type="none" w="sm" len="sm"/>
            <a:tailEnd type="none" w="sm" len="sm"/>
          </a:ln>
        </p:spPr>
        <p:txBody>
          <a:bodyPr>
            <a:spAutoFit/>
          </a:bodyPr>
          <a:lstStyle/>
          <a:p>
            <a:endParaRPr lang="en-US"/>
          </a:p>
        </p:txBody>
      </p:sp>
      <p:sp>
        <p:nvSpPr>
          <p:cNvPr id="11" name="Date Placeholder 10"/>
          <p:cNvSpPr>
            <a:spLocks noGrp="1"/>
          </p:cNvSpPr>
          <p:nvPr>
            <p:ph type="dt" sz="half" idx="10"/>
          </p:nvPr>
        </p:nvSpPr>
        <p:spPr/>
        <p:txBody>
          <a:bodyPr/>
          <a:lstStyle/>
          <a:p>
            <a:fld id="{8B7995D7-8D79-45E4-995C-CF7B5CCC4670}" type="datetime1">
              <a:rPr lang="en-US" smtClean="0"/>
              <a:pPr/>
              <a:t>9/20/2012</a:t>
            </a:fld>
            <a:endParaRPr lang="en-US"/>
          </a:p>
        </p:txBody>
      </p:sp>
      <p:sp>
        <p:nvSpPr>
          <p:cNvPr id="12" name="Slide Number Placeholder 11"/>
          <p:cNvSpPr>
            <a:spLocks noGrp="1"/>
          </p:cNvSpPr>
          <p:nvPr>
            <p:ph type="sldNum" sz="quarter" idx="11"/>
          </p:nvPr>
        </p:nvSpPr>
        <p:spPr/>
        <p:txBody>
          <a:bodyPr/>
          <a:lstStyle/>
          <a:p>
            <a:fld id="{59985E83-F857-4E7B-A45F-F5191A2677E8}" type="slidenum">
              <a:rPr lang="en-US" smtClean="0"/>
              <a:pPr/>
              <a:t>26</a:t>
            </a:fld>
            <a:endParaRPr lang="en-US"/>
          </a:p>
        </p:txBody>
      </p:sp>
      <p:sp>
        <p:nvSpPr>
          <p:cNvPr id="13" name="Footer Placeholder 12"/>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593725" y="26273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8851" name="Text Box 5"/>
          <p:cNvSpPr txBox="1">
            <a:spLocks noChangeArrowheads="1"/>
          </p:cNvSpPr>
          <p:nvPr/>
        </p:nvSpPr>
        <p:spPr bwMode="auto">
          <a:xfrm>
            <a:off x="441325" y="57515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8852" name="Text Box 6"/>
          <p:cNvSpPr txBox="1">
            <a:spLocks noChangeArrowheads="1"/>
          </p:cNvSpPr>
          <p:nvPr/>
        </p:nvSpPr>
        <p:spPr bwMode="auto">
          <a:xfrm>
            <a:off x="441325" y="6056313"/>
            <a:ext cx="8093075" cy="366712"/>
          </a:xfrm>
          <a:prstGeom prst="rect">
            <a:avLst/>
          </a:prstGeom>
          <a:noFill/>
          <a:ln w="12700" cap="sq">
            <a:noFill/>
            <a:miter lim="800000"/>
            <a:headEnd type="none" w="sm" len="sm"/>
            <a:tailEnd type="none" w="sm" len="sm"/>
          </a:ln>
        </p:spPr>
        <p:txBody>
          <a:bodyPr>
            <a:spAutoFit/>
          </a:bodyPr>
          <a:lstStyle/>
          <a:p>
            <a:endParaRPr lang="en-US"/>
          </a:p>
        </p:txBody>
      </p:sp>
      <p:pic>
        <p:nvPicPr>
          <p:cNvPr id="78854" name="Picture 85" descr="temp2"/>
          <p:cNvPicPr>
            <a:picLocks noChangeAspect="1" noChangeArrowheads="1"/>
          </p:cNvPicPr>
          <p:nvPr/>
        </p:nvPicPr>
        <p:blipFill>
          <a:blip r:embed="rId3"/>
          <a:srcRect/>
          <a:stretch>
            <a:fillRect/>
          </a:stretch>
        </p:blipFill>
        <p:spPr bwMode="auto">
          <a:xfrm>
            <a:off x="685800" y="2057400"/>
            <a:ext cx="7632700" cy="4297363"/>
          </a:xfrm>
          <a:prstGeom prst="rect">
            <a:avLst/>
          </a:prstGeom>
          <a:noFill/>
          <a:ln w="9525">
            <a:noFill/>
            <a:miter lim="800000"/>
            <a:headEnd/>
            <a:tailEnd/>
          </a:ln>
        </p:spPr>
      </p:pic>
      <p:sp>
        <p:nvSpPr>
          <p:cNvPr id="10" name="Content Placeholder 9"/>
          <p:cNvSpPr>
            <a:spLocks noGrp="1"/>
          </p:cNvSpPr>
          <p:nvPr>
            <p:ph idx="1"/>
          </p:nvPr>
        </p:nvSpPr>
        <p:spPr/>
        <p:txBody>
          <a:bodyPr/>
          <a:lstStyle/>
          <a:p>
            <a:endParaRPr lang="en-US"/>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
        <p:nvSpPr>
          <p:cNvPr id="11" name="Date Placeholder 10"/>
          <p:cNvSpPr>
            <a:spLocks noGrp="1"/>
          </p:cNvSpPr>
          <p:nvPr>
            <p:ph type="dt" sz="half" idx="10"/>
          </p:nvPr>
        </p:nvSpPr>
        <p:spPr/>
        <p:txBody>
          <a:bodyPr/>
          <a:lstStyle/>
          <a:p>
            <a:fld id="{35D47AF1-166D-4038-A115-4513DE16AD91}" type="datetime1">
              <a:rPr lang="en-US" smtClean="0"/>
              <a:pPr/>
              <a:t>9/20/2012</a:t>
            </a:fld>
            <a:endParaRPr lang="en-US"/>
          </a:p>
        </p:txBody>
      </p:sp>
      <p:sp>
        <p:nvSpPr>
          <p:cNvPr id="12" name="Slide Number Placeholder 11"/>
          <p:cNvSpPr>
            <a:spLocks noGrp="1"/>
          </p:cNvSpPr>
          <p:nvPr>
            <p:ph type="sldNum" sz="quarter" idx="11"/>
          </p:nvPr>
        </p:nvSpPr>
        <p:spPr/>
        <p:txBody>
          <a:bodyPr/>
          <a:lstStyle/>
          <a:p>
            <a:fld id="{59985E83-F857-4E7B-A45F-F5191A2677E8}" type="slidenum">
              <a:rPr lang="en-US" smtClean="0"/>
              <a:pPr/>
              <a:t>27</a:t>
            </a:fld>
            <a:endParaRPr lang="en-US"/>
          </a:p>
        </p:txBody>
      </p:sp>
      <p:sp>
        <p:nvSpPr>
          <p:cNvPr id="13" name="Footer Placeholder 12"/>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676400"/>
            <a:ext cx="8534400" cy="4800600"/>
          </a:xfrm>
        </p:spPr>
        <p:txBody>
          <a:bodyPr/>
          <a:lstStyle/>
          <a:p>
            <a:pPr marL="469900" indent="-469900">
              <a:lnSpc>
                <a:spcPct val="80000"/>
              </a:lnSpc>
              <a:spcBef>
                <a:spcPct val="20000"/>
              </a:spcBef>
              <a:buFontTx/>
              <a:buChar char="•"/>
            </a:pPr>
            <a:r>
              <a:rPr lang="en-GB" sz="2400" dirty="0" smtClean="0">
                <a:solidFill>
                  <a:srgbClr val="000000"/>
                </a:solidFill>
              </a:rPr>
              <a:t>From the frequency distributions, we assume that:</a:t>
            </a:r>
          </a:p>
          <a:p>
            <a:pPr marL="908050" lvl="1" indent="-436563">
              <a:lnSpc>
                <a:spcPct val="80000"/>
              </a:lnSpc>
              <a:buFontTx/>
              <a:buChar char="–"/>
            </a:pPr>
            <a:r>
              <a:rPr lang="en-GB" b="1" dirty="0" smtClean="0">
                <a:solidFill>
                  <a:srgbClr val="000000"/>
                </a:solidFill>
              </a:rPr>
              <a:t>C(I) -&gt; P(E) 	</a:t>
            </a:r>
            <a:r>
              <a:rPr lang="en-GB" dirty="0" smtClean="0"/>
              <a:t>matching relative frequencies</a:t>
            </a:r>
            <a:endParaRPr lang="en-GB" b="1" dirty="0" smtClean="0">
              <a:solidFill>
                <a:srgbClr val="000000"/>
              </a:solidFill>
            </a:endParaRPr>
          </a:p>
          <a:p>
            <a:pPr marL="908050" lvl="1" indent="-436563">
              <a:lnSpc>
                <a:spcPct val="80000"/>
              </a:lnSpc>
              <a:buFontTx/>
              <a:buChar char="–"/>
            </a:pPr>
            <a:r>
              <a:rPr lang="en-GB" b="1" dirty="0" smtClean="0">
                <a:solidFill>
                  <a:srgbClr val="000000"/>
                </a:solidFill>
              </a:rPr>
              <a:t>C(V) -&gt; P(T)</a:t>
            </a:r>
            <a:r>
              <a:rPr lang="en-GB" dirty="0" smtClean="0"/>
              <a:t> 	matching relative frequencies</a:t>
            </a:r>
            <a:endParaRPr lang="en-GB" b="1" dirty="0" smtClean="0">
              <a:solidFill>
                <a:srgbClr val="000000"/>
              </a:solidFill>
            </a:endParaRPr>
          </a:p>
          <a:p>
            <a:pPr marL="908050" lvl="1" indent="-436563">
              <a:lnSpc>
                <a:spcPct val="80000"/>
              </a:lnSpc>
              <a:buFontTx/>
              <a:buChar char="–"/>
            </a:pPr>
            <a:endParaRPr lang="en-GB" b="1" dirty="0" smtClean="0">
              <a:solidFill>
                <a:srgbClr val="000000"/>
              </a:solidFill>
            </a:endParaRPr>
          </a:p>
          <a:p>
            <a:pPr marL="469900" indent="-469900">
              <a:lnSpc>
                <a:spcPct val="80000"/>
              </a:lnSpc>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000" b="1" dirty="0" smtClean="0">
                <a:solidFill>
                  <a:srgbClr val="000000"/>
                </a:solidFill>
                <a:latin typeface="Courier New" pitchFamily="49" charset="0"/>
              </a:rPr>
              <a:t>R </a:t>
            </a:r>
            <a:r>
              <a:rPr lang="en-GB" sz="2000" b="1" dirty="0" err="1" smtClean="0">
                <a:solidFill>
                  <a:srgbClr val="000000"/>
                </a:solidFill>
                <a:latin typeface="Courier New" pitchFamily="49" charset="0"/>
              </a:rPr>
              <a:t>jrk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rmrsvj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vrg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rx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vu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lk</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varv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tr</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yrpg</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pvh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klylt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aruk'v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zrhgu</a:t>
            </a:r>
            <a:r>
              <a:rPr lang="en-GB" sz="2000" b="1" dirty="0" smtClean="0">
                <a:solidFill>
                  <a:srgbClr val="000000"/>
                </a:solidFill>
                <a:latin typeface="Courier New" pitchFamily="49" charset="0"/>
              </a:rPr>
              <a:t> wm </a:t>
            </a:r>
            <a:r>
              <a:rPr lang="en-GB" sz="2000" b="1" dirty="0" err="1" smtClean="0">
                <a:solidFill>
                  <a:srgbClr val="000000"/>
                </a:solidFill>
                <a:latin typeface="Courier New" pitchFamily="49" charset="0"/>
              </a:rPr>
              <a:t>vzl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ohbnavu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uvrbsu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a:p>
            <a:pPr marL="469900" indent="-469900">
              <a:lnSpc>
                <a:spcPct val="80000"/>
              </a:lnSpc>
              <a:spcBef>
                <a:spcPct val="20000"/>
              </a:spcBef>
              <a:buFontTx/>
              <a:buChar char="•"/>
            </a:pPr>
            <a:endParaRPr lang="en-GB" sz="2000" dirty="0" smtClean="0"/>
          </a:p>
          <a:p>
            <a:endParaRPr lang="en-US" dirty="0"/>
          </a:p>
        </p:txBody>
      </p:sp>
      <p:sp>
        <p:nvSpPr>
          <p:cNvPr id="2" name="Date Placeholder 1"/>
          <p:cNvSpPr>
            <a:spLocks noGrp="1"/>
          </p:cNvSpPr>
          <p:nvPr>
            <p:ph type="dt" sz="half" idx="10"/>
          </p:nvPr>
        </p:nvSpPr>
        <p:spPr/>
        <p:txBody>
          <a:bodyPr/>
          <a:lstStyle/>
          <a:p>
            <a:fld id="{1D749E88-B09B-4CFA-BBC8-955CE8E7871D}"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28</a:t>
            </a:fld>
            <a:endParaRPr lang="en-US"/>
          </a:p>
        </p:txBody>
      </p:sp>
      <p:sp>
        <p:nvSpPr>
          <p:cNvPr id="3" name="Footer Placeholder 2"/>
          <p:cNvSpPr>
            <a:spLocks noGrp="1"/>
          </p:cNvSpPr>
          <p:nvPr>
            <p:ph type="ftr" sz="quarter" idx="12"/>
          </p:nvPr>
        </p:nvSpPr>
        <p:spPr/>
        <p:txBody>
          <a:bodyPr/>
          <a:lstStyle/>
          <a:p>
            <a:r>
              <a:rPr lang="en-US" smtClean="0"/>
              <a:t>Lectures by Ashraf Masood - - Applied Cryptography – MSIS 10 (MCS-NUST)</a:t>
            </a:r>
            <a:endParaRPr lang="en-US"/>
          </a:p>
        </p:txBody>
      </p:sp>
      <p:sp>
        <p:nvSpPr>
          <p:cNvPr id="5" name="Title 4"/>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err="1" smtClean="0"/>
              <a:t>Digram</a:t>
            </a:r>
            <a:r>
              <a:rPr lang="en-US" dirty="0" smtClean="0"/>
              <a:t> frequencies</a:t>
            </a:r>
          </a:p>
          <a:p>
            <a:pPr lvl="1"/>
            <a:r>
              <a:rPr lang="en-US" dirty="0" smtClean="0"/>
              <a:t>Common digraphs: EN, RE, ER, NT, TH</a:t>
            </a:r>
          </a:p>
          <a:p>
            <a:endParaRPr lang="en-US" dirty="0" smtClean="0"/>
          </a:p>
          <a:p>
            <a:r>
              <a:rPr lang="en-US" dirty="0" smtClean="0"/>
              <a:t>Trigram frequencies</a:t>
            </a:r>
          </a:p>
          <a:p>
            <a:pPr lvl="1"/>
            <a:r>
              <a:rPr lang="en-US" dirty="0" smtClean="0"/>
              <a:t>Common trigrams: THE, ING, THA, ENT</a:t>
            </a:r>
          </a:p>
          <a:p>
            <a:endParaRPr lang="en-US" dirty="0" smtClean="0"/>
          </a:p>
          <a:p>
            <a:r>
              <a:rPr lang="en-US" dirty="0" smtClean="0"/>
              <a:t>Vowels other than E are rarely followed by another vowel</a:t>
            </a:r>
          </a:p>
          <a:p>
            <a:endParaRPr lang="en-US" dirty="0" smtClean="0"/>
          </a:p>
          <a:p>
            <a:r>
              <a:rPr lang="en-US" dirty="0" smtClean="0"/>
              <a:t>The letter Q is followed only by U</a:t>
            </a:r>
          </a:p>
        </p:txBody>
      </p:sp>
      <p:sp>
        <p:nvSpPr>
          <p:cNvPr id="2" name="Date Placeholder 1"/>
          <p:cNvSpPr>
            <a:spLocks noGrp="1"/>
          </p:cNvSpPr>
          <p:nvPr>
            <p:ph type="dt" sz="half" idx="10"/>
          </p:nvPr>
        </p:nvSpPr>
        <p:spPr/>
        <p:txBody>
          <a:bodyPr/>
          <a:lstStyle/>
          <a:p>
            <a:fld id="{5FF96394-A2AC-4987-B0C2-A7292F15EBC9}"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29</a:t>
            </a:fld>
            <a:endParaRPr lang="en-US"/>
          </a:p>
        </p:txBody>
      </p:sp>
      <p:sp>
        <p:nvSpPr>
          <p:cNvPr id="3" name="Footer Placeholder 2"/>
          <p:cNvSpPr>
            <a:spLocks noGrp="1"/>
          </p:cNvSpPr>
          <p:nvPr>
            <p:ph type="ftr" sz="quarter" idx="12"/>
          </p:nvPr>
        </p:nvSpPr>
        <p:spPr/>
        <p:txBody>
          <a:bodyPr/>
          <a:lstStyle/>
          <a:p>
            <a:r>
              <a:rPr lang="en-US" smtClean="0"/>
              <a:t>Lectures by Ashraf Masood - - Applied Cryptography – MSIS 10 (MCS-NUST)</a:t>
            </a:r>
            <a:endParaRPr lang="en-US"/>
          </a:p>
        </p:txBody>
      </p:sp>
      <p:sp>
        <p:nvSpPr>
          <p:cNvPr id="5" name="Title 4"/>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Rectangle 5"/>
          <p:cNvSpPr>
            <a:spLocks noGrp="1" noChangeArrowheads="1"/>
          </p:cNvSpPr>
          <p:nvPr>
            <p:ph sz="quarter" idx="1"/>
          </p:nvPr>
        </p:nvSpPr>
        <p:spPr/>
        <p:txBody>
          <a:bodyPr/>
          <a:lstStyle/>
          <a:p>
            <a:r>
              <a:rPr lang="en-US" altLang="ko-KR" smtClean="0"/>
              <a:t>      Conventional</a:t>
            </a:r>
          </a:p>
          <a:p>
            <a:pPr lvl="1"/>
            <a:r>
              <a:rPr lang="en-US" altLang="ko-KR" smtClean="0"/>
              <a:t>Secret-Key	(</a:t>
            </a:r>
            <a:r>
              <a:rPr lang="en-US" altLang="ko-KR" smtClean="0">
                <a:sym typeface="Symbol" pitchFamily="18" charset="2"/>
              </a:rPr>
              <a:t> </a:t>
            </a:r>
            <a:r>
              <a:rPr lang="en-US" altLang="ko-KR" smtClean="0"/>
              <a:t>Public-Key)</a:t>
            </a:r>
          </a:p>
          <a:p>
            <a:pPr lvl="1"/>
            <a:r>
              <a:rPr lang="en-US" altLang="ko-KR" smtClean="0"/>
              <a:t>Single-Key	(</a:t>
            </a:r>
            <a:r>
              <a:rPr lang="en-US" altLang="ko-KR" smtClean="0">
                <a:sym typeface="Symbol" pitchFamily="18" charset="2"/>
              </a:rPr>
              <a:t> Two-</a:t>
            </a:r>
            <a:r>
              <a:rPr lang="en-US" altLang="ko-KR" smtClean="0"/>
              <a:t>Key)</a:t>
            </a:r>
          </a:p>
          <a:p>
            <a:pPr lvl="1"/>
            <a:r>
              <a:rPr lang="en-US" altLang="ko-KR" smtClean="0"/>
              <a:t>Symmetric	(</a:t>
            </a:r>
            <a:r>
              <a:rPr lang="en-US" altLang="ko-KR" smtClean="0">
                <a:sym typeface="Symbol" pitchFamily="18" charset="2"/>
              </a:rPr>
              <a:t> </a:t>
            </a:r>
            <a:r>
              <a:rPr lang="en-US" altLang="ko-KR" smtClean="0"/>
              <a:t>Asymmetric)</a:t>
            </a:r>
            <a:endParaRPr lang="en-US" altLang="ko-KR"/>
          </a:p>
        </p:txBody>
      </p:sp>
      <p:sp>
        <p:nvSpPr>
          <p:cNvPr id="219138" name="Rectangle 2"/>
          <p:cNvSpPr>
            <a:spLocks noGrp="1" noChangeArrowheads="1"/>
          </p:cNvSpPr>
          <p:nvPr>
            <p:ph type="title"/>
          </p:nvPr>
        </p:nvSpPr>
        <p:spPr/>
        <p:txBody>
          <a:bodyPr/>
          <a:lstStyle/>
          <a:p>
            <a:r>
              <a:rPr lang="en-US" altLang="ko-KR" dirty="0" smtClean="0"/>
              <a:t>Conventional Cryptosystem Model</a:t>
            </a:r>
            <a:endParaRPr lang="en-US" altLang="ko-KR" dirty="0"/>
          </a:p>
        </p:txBody>
      </p:sp>
      <p:pic>
        <p:nvPicPr>
          <p:cNvPr id="60419" name="Picture 3"/>
          <p:cNvPicPr>
            <a:picLocks noChangeAspect="1" noChangeArrowheads="1"/>
          </p:cNvPicPr>
          <p:nvPr/>
        </p:nvPicPr>
        <p:blipFill>
          <a:blip r:embed="rId3"/>
          <a:srcRect l="914" t="385" r="1047" b="17529"/>
          <a:stretch>
            <a:fillRect/>
          </a:stretch>
        </p:blipFill>
        <p:spPr bwMode="auto">
          <a:xfrm>
            <a:off x="914400" y="1831975"/>
            <a:ext cx="7366000" cy="4264025"/>
          </a:xfrm>
          <a:prstGeom prst="rect">
            <a:avLst/>
          </a:prstGeom>
          <a:noFill/>
          <a:ln w="9525">
            <a:noFill/>
            <a:miter lim="800000"/>
            <a:headEnd/>
            <a:tailEnd/>
          </a:ln>
        </p:spPr>
      </p:pic>
      <p:sp>
        <p:nvSpPr>
          <p:cNvPr id="60421" name="Rectangle 6"/>
          <p:cNvSpPr>
            <a:spLocks noChangeArrowheads="1"/>
          </p:cNvSpPr>
          <p:nvPr/>
        </p:nvSpPr>
        <p:spPr bwMode="auto">
          <a:xfrm>
            <a:off x="228600" y="1600200"/>
            <a:ext cx="3429000" cy="1069975"/>
          </a:xfrm>
          <a:prstGeom prst="rect">
            <a:avLst/>
          </a:prstGeom>
          <a:noFill/>
          <a:ln w="12700" cap="sq">
            <a:noFill/>
            <a:miter lim="800000"/>
            <a:headEnd type="none" w="sm" len="sm"/>
            <a:tailEnd type="none" w="sm" len="sm"/>
          </a:ln>
        </p:spPr>
        <p:txBody>
          <a:bodyPr>
            <a:spAutoFit/>
          </a:bodyPr>
          <a:lstStyle/>
          <a:p>
            <a:pPr marL="342900" indent="-342900"/>
            <a:r>
              <a:rPr lang="en-US" altLang="ko-KR" sz="1600">
                <a:ea typeface="굴림" pitchFamily="50" charset="-127"/>
              </a:rPr>
              <a:t>Requirements</a:t>
            </a:r>
          </a:p>
          <a:p>
            <a:pPr marL="800100" lvl="1" indent="-342900">
              <a:buFontTx/>
              <a:buAutoNum type="arabicPeriod"/>
            </a:pPr>
            <a:r>
              <a:rPr lang="en-US" altLang="ko-KR" sz="1600">
                <a:ea typeface="굴림" pitchFamily="50" charset="-127"/>
              </a:rPr>
              <a:t> Strong encryption algorithm</a:t>
            </a:r>
          </a:p>
          <a:p>
            <a:pPr marL="800100" lvl="1" indent="-342900">
              <a:buFontTx/>
              <a:buAutoNum type="arabicPeriod"/>
            </a:pPr>
            <a:r>
              <a:rPr lang="en-US" altLang="ko-KR" sz="1600">
                <a:ea typeface="굴림" pitchFamily="50" charset="-127"/>
              </a:rPr>
              <a:t> Share of the secret key in a  </a:t>
            </a:r>
          </a:p>
          <a:p>
            <a:pPr marL="800100" lvl="1" indent="-342900"/>
            <a:r>
              <a:rPr lang="en-US" altLang="ko-KR" sz="1600">
                <a:ea typeface="굴림" pitchFamily="50" charset="-127"/>
              </a:rPr>
              <a:t>    secure fashion</a:t>
            </a:r>
            <a:endParaRPr lang="en-US" sz="1600"/>
          </a:p>
        </p:txBody>
      </p:sp>
      <p:sp>
        <p:nvSpPr>
          <p:cNvPr id="8" name="Date Placeholder 7"/>
          <p:cNvSpPr>
            <a:spLocks noGrp="1"/>
          </p:cNvSpPr>
          <p:nvPr>
            <p:ph type="dt" sz="half" idx="10"/>
          </p:nvPr>
        </p:nvSpPr>
        <p:spPr/>
        <p:txBody>
          <a:bodyPr/>
          <a:lstStyle/>
          <a:p>
            <a:pPr>
              <a:defRPr/>
            </a:pPr>
            <a:fld id="{715EC00C-2D64-4D03-9AB4-FF0D9D0FB3ED}" type="datetime1">
              <a:rPr lang="en-US" smtClean="0"/>
              <a:pPr>
                <a:defRPr/>
              </a:pPr>
              <a:t>9/20/2012</a:t>
            </a:fld>
            <a:endParaRPr lang="en-GB"/>
          </a:p>
        </p:txBody>
      </p:sp>
      <p:sp>
        <p:nvSpPr>
          <p:cNvPr id="9" name="Slide Number Placeholder 8"/>
          <p:cNvSpPr>
            <a:spLocks noGrp="1"/>
          </p:cNvSpPr>
          <p:nvPr>
            <p:ph type="sldNum" sz="quarter" idx="12"/>
          </p:nvPr>
        </p:nvSpPr>
        <p:spPr/>
        <p:txBody>
          <a:bodyPr/>
          <a:lstStyle/>
          <a:p>
            <a:pPr>
              <a:defRPr/>
            </a:pPr>
            <a:fld id="{255E8DB8-DCBF-4A68-BA4D-52342D237505}" type="slidenum">
              <a:rPr lang="en-GB" smtClean="0"/>
              <a:pPr>
                <a:defRPr/>
              </a:pPr>
              <a:t>3</a:t>
            </a:fld>
            <a:endParaRPr lang="en-GB"/>
          </a:p>
        </p:txBody>
      </p:sp>
      <p:sp>
        <p:nvSpPr>
          <p:cNvPr id="10" name="Footer Placeholder 9"/>
          <p:cNvSpPr>
            <a:spLocks noGrp="1"/>
          </p:cNvSpPr>
          <p:nvPr>
            <p:ph type="ftr" sz="quarter" idx="11"/>
          </p:nvPr>
        </p:nvSpPr>
        <p:spPr/>
        <p:txBody>
          <a:bodyPr/>
          <a:lstStyle/>
          <a:p>
            <a:pPr>
              <a:defRPr/>
            </a:pPr>
            <a:r>
              <a:rPr lang="en-US" smtClean="0"/>
              <a:t>Lectures by Ashraf Masood - - Applied Cryptography – MSIS 10 (MCS-NUST)</a:t>
            </a:r>
            <a:endParaRPr lang="en-GB"/>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469900" indent="-469900">
              <a:lnSpc>
                <a:spcPct val="80000"/>
              </a:lnSpc>
              <a:spcBef>
                <a:spcPct val="20000"/>
              </a:spcBef>
              <a:buFontTx/>
              <a:buChar char="•"/>
            </a:pPr>
            <a:r>
              <a:rPr lang="en-GB" sz="2600" dirty="0" smtClean="0">
                <a:solidFill>
                  <a:srgbClr val="000000"/>
                </a:solidFill>
              </a:rPr>
              <a:t>From the frequency distributions, we assume that:</a:t>
            </a:r>
          </a:p>
          <a:p>
            <a:pPr marL="908050" lvl="1" indent="-436563">
              <a:lnSpc>
                <a:spcPct val="80000"/>
              </a:lnSpc>
              <a:buFontTx/>
              <a:buChar char="–"/>
            </a:pPr>
            <a:r>
              <a:rPr lang="en-GB" sz="2600" b="1" dirty="0" smtClean="0">
                <a:solidFill>
                  <a:srgbClr val="000000"/>
                </a:solidFill>
              </a:rPr>
              <a:t>C(A) -&gt; P(H) 		</a:t>
            </a:r>
            <a:endParaRPr lang="en-GB" sz="2600" dirty="0" smtClean="0">
              <a:solidFill>
                <a:srgbClr val="000000"/>
              </a:solidFill>
            </a:endParaRPr>
          </a:p>
          <a:p>
            <a:pPr marL="908050" lvl="1" indent="-436563">
              <a:buFontTx/>
              <a:buChar char="–"/>
            </a:pPr>
            <a:r>
              <a:rPr lang="en-GB" sz="2200" dirty="0" smtClean="0">
                <a:solidFill>
                  <a:srgbClr val="000000"/>
                </a:solidFill>
              </a:rPr>
              <a:t>The </a:t>
            </a:r>
            <a:r>
              <a:rPr lang="en-GB" sz="2200" dirty="0" err="1" smtClean="0">
                <a:solidFill>
                  <a:srgbClr val="000000"/>
                </a:solidFill>
              </a:rPr>
              <a:t>digram</a:t>
            </a:r>
            <a:r>
              <a:rPr lang="en-GB" sz="2200" dirty="0" smtClean="0">
                <a:solidFill>
                  <a:srgbClr val="000000"/>
                </a:solidFill>
              </a:rPr>
              <a:t> ‘TH’ is the most common in the English language</a:t>
            </a:r>
            <a:endParaRPr lang="en-GB" sz="2200" b="1" dirty="0" smtClean="0">
              <a:solidFill>
                <a:srgbClr val="000000"/>
              </a:solidFill>
            </a:endParaRPr>
          </a:p>
          <a:p>
            <a:pPr marL="908050" lvl="1" indent="-436563">
              <a:buFontTx/>
              <a:buChar char="–"/>
            </a:pPr>
            <a:r>
              <a:rPr lang="en-GB" sz="2200" dirty="0" smtClean="0">
                <a:solidFill>
                  <a:srgbClr val="000000"/>
                </a:solidFill>
              </a:rPr>
              <a:t>The word “THE” is the only frequently used 3-letter English word starting with T and ending with E</a:t>
            </a:r>
            <a:endParaRPr lang="en-GB" sz="2200" b="1" dirty="0" smtClean="0">
              <a:solidFill>
                <a:srgbClr val="000000"/>
              </a:solidFill>
            </a:endParaRPr>
          </a:p>
          <a:p>
            <a:pPr marL="469900" indent="-469900">
              <a:lnSpc>
                <a:spcPct val="80000"/>
              </a:lnSpc>
              <a:spcBef>
                <a:spcPct val="20000"/>
              </a:spcBef>
              <a:buFontTx/>
              <a:buChar char="•"/>
            </a:pPr>
            <a:r>
              <a:rPr lang="en-GB" sz="2600" dirty="0" smtClean="0">
                <a:solidFill>
                  <a:srgbClr val="000000"/>
                </a:solidFill>
              </a:rPr>
              <a:t>Partially decrypted </a:t>
            </a:r>
            <a:r>
              <a:rPr lang="en-GB" sz="2600" dirty="0" err="1" smtClean="0">
                <a:solidFill>
                  <a:srgbClr val="000000"/>
                </a:solidFill>
              </a:rPr>
              <a:t>ciphertext</a:t>
            </a:r>
            <a:r>
              <a:rPr lang="en-GB" sz="2600" dirty="0" smtClean="0">
                <a:solidFill>
                  <a:srgbClr val="000000"/>
                </a:solidFill>
              </a:rPr>
              <a:t> (</a:t>
            </a:r>
            <a:r>
              <a:rPr lang="en-GB" sz="2600" dirty="0" smtClean="0">
                <a:solidFill>
                  <a:srgbClr val="FF3300"/>
                </a:solidFill>
              </a:rPr>
              <a:t>red</a:t>
            </a:r>
            <a:r>
              <a:rPr lang="en-GB" sz="26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000" b="1" dirty="0" smtClean="0">
                <a:solidFill>
                  <a:srgbClr val="000000"/>
                </a:solidFill>
                <a:latin typeface="Courier New" pitchFamily="49" charset="0"/>
              </a:rPr>
              <a:t>R </a:t>
            </a:r>
            <a:r>
              <a:rPr lang="en-GB" sz="2000" b="1" dirty="0" err="1" smtClean="0">
                <a:solidFill>
                  <a:srgbClr val="000000"/>
                </a:solidFill>
                <a:latin typeface="Courier New" pitchFamily="49" charset="0"/>
              </a:rPr>
              <a:t>jrk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rmrsvj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vrg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rx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vu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lk</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varv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tr</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yrpg</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pvh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klylt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xrvls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aruk'v</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kva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zrhgu</a:t>
            </a:r>
            <a:r>
              <a:rPr lang="en-GB" sz="2000" b="1" dirty="0" smtClean="0">
                <a:solidFill>
                  <a:srgbClr val="000000"/>
                </a:solidFill>
                <a:latin typeface="Courier New" pitchFamily="49" charset="0"/>
              </a:rPr>
              <a:t> wm </a:t>
            </a:r>
            <a:r>
              <a:rPr lang="en-GB" sz="2000" b="1" dirty="0" err="1" smtClean="0">
                <a:solidFill>
                  <a:srgbClr val="000000"/>
                </a:solidFill>
                <a:latin typeface="Courier New" pitchFamily="49" charset="0"/>
              </a:rPr>
              <a:t>vzl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ohbnavu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uvrbsu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vl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abu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a:p>
            <a:pPr marL="469900" indent="-469900">
              <a:lnSpc>
                <a:spcPct val="80000"/>
              </a:lnSpc>
              <a:spcBef>
                <a:spcPct val="20000"/>
              </a:spcBef>
              <a:buFontTx/>
              <a:buChar char="•"/>
            </a:pPr>
            <a:endParaRPr lang="en-GB" sz="2000" dirty="0" smtClean="0"/>
          </a:p>
          <a:p>
            <a:pPr marL="469900" indent="-469900">
              <a:lnSpc>
                <a:spcPct val="80000"/>
              </a:lnSpc>
              <a:spcBef>
                <a:spcPct val="20000"/>
              </a:spcBef>
            </a:pPr>
            <a:endParaRPr lang="en-US" dirty="0" smtClean="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469900" indent="-469900">
              <a:lnSpc>
                <a:spcPct val="80000"/>
              </a:lnSpc>
              <a:spcBef>
                <a:spcPct val="20000"/>
              </a:spcBef>
              <a:buFontTx/>
              <a:buChar char="•"/>
            </a:pPr>
            <a:r>
              <a:rPr lang="en-GB" sz="2600" dirty="0" smtClean="0">
                <a:solidFill>
                  <a:srgbClr val="000000"/>
                </a:solidFill>
              </a:rPr>
              <a:t>From the frequency distributions, we assume that:</a:t>
            </a:r>
          </a:p>
          <a:p>
            <a:pPr marL="908050" lvl="1" indent="-436563">
              <a:lnSpc>
                <a:spcPct val="80000"/>
              </a:lnSpc>
              <a:buFontTx/>
              <a:buChar char="–"/>
            </a:pPr>
            <a:r>
              <a:rPr lang="en-GB" sz="2600" b="1" dirty="0" smtClean="0">
                <a:solidFill>
                  <a:srgbClr val="000000"/>
                </a:solidFill>
              </a:rPr>
              <a:t>C(A) -&gt; P(H) 		</a:t>
            </a:r>
            <a:endParaRPr lang="en-GB" sz="2600" dirty="0" smtClean="0">
              <a:solidFill>
                <a:srgbClr val="000000"/>
              </a:solidFill>
            </a:endParaRPr>
          </a:p>
          <a:p>
            <a:pPr marL="908050" lvl="1" indent="-436563">
              <a:buFontTx/>
              <a:buChar char="–"/>
            </a:pPr>
            <a:r>
              <a:rPr lang="en-GB" sz="2200" dirty="0" smtClean="0">
                <a:solidFill>
                  <a:srgbClr val="000000"/>
                </a:solidFill>
              </a:rPr>
              <a:t>The </a:t>
            </a:r>
            <a:r>
              <a:rPr lang="en-GB" sz="2200" dirty="0" err="1" smtClean="0">
                <a:solidFill>
                  <a:srgbClr val="000000"/>
                </a:solidFill>
              </a:rPr>
              <a:t>digram</a:t>
            </a:r>
            <a:r>
              <a:rPr lang="en-GB" sz="2200" dirty="0" smtClean="0">
                <a:solidFill>
                  <a:srgbClr val="000000"/>
                </a:solidFill>
              </a:rPr>
              <a:t> ‘TH’ is the most common in the English language</a:t>
            </a:r>
            <a:endParaRPr lang="en-GB" sz="2200" b="1" dirty="0" smtClean="0">
              <a:solidFill>
                <a:srgbClr val="000000"/>
              </a:solidFill>
            </a:endParaRPr>
          </a:p>
          <a:p>
            <a:pPr marL="908050" lvl="1" indent="-436563">
              <a:buFontTx/>
              <a:buChar char="–"/>
            </a:pPr>
            <a:r>
              <a:rPr lang="en-GB" sz="2200" dirty="0" smtClean="0">
                <a:solidFill>
                  <a:srgbClr val="000000"/>
                </a:solidFill>
              </a:rPr>
              <a:t>The word “THE” is the only frequently used 3-letter English word starting with T and ending with E</a:t>
            </a:r>
            <a:endParaRPr lang="en-GB" sz="2200" b="1" dirty="0" smtClean="0">
              <a:solidFill>
                <a:srgbClr val="000000"/>
              </a:solidFill>
            </a:endParaRPr>
          </a:p>
          <a:p>
            <a:pPr marL="469900" indent="-469900">
              <a:lnSpc>
                <a:spcPct val="80000"/>
              </a:lnSpc>
              <a:spcBef>
                <a:spcPct val="20000"/>
              </a:spcBef>
              <a:buFontTx/>
              <a:buChar char="•"/>
            </a:pPr>
            <a:r>
              <a:rPr lang="en-GB" sz="2600" dirty="0" smtClean="0">
                <a:solidFill>
                  <a:srgbClr val="000000"/>
                </a:solidFill>
              </a:rPr>
              <a:t>Partially decrypted </a:t>
            </a:r>
            <a:r>
              <a:rPr lang="en-GB" sz="2600" dirty="0" err="1" smtClean="0">
                <a:solidFill>
                  <a:srgbClr val="000000"/>
                </a:solidFill>
              </a:rPr>
              <a:t>ciphertext</a:t>
            </a:r>
            <a:r>
              <a:rPr lang="en-GB" sz="2600" dirty="0" smtClean="0">
                <a:solidFill>
                  <a:srgbClr val="000000"/>
                </a:solidFill>
              </a:rPr>
              <a:t> (</a:t>
            </a:r>
            <a:r>
              <a:rPr lang="en-GB" sz="2600" dirty="0" smtClean="0">
                <a:solidFill>
                  <a:srgbClr val="FF3300"/>
                </a:solidFill>
              </a:rPr>
              <a:t>red</a:t>
            </a:r>
            <a:r>
              <a:rPr lang="en-GB" sz="26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000" b="1" dirty="0" smtClean="0">
                <a:solidFill>
                  <a:srgbClr val="000000"/>
                </a:solidFill>
                <a:latin typeface="Courier New" pitchFamily="49" charset="0"/>
              </a:rPr>
              <a:t>R </a:t>
            </a:r>
            <a:r>
              <a:rPr lang="en-GB" sz="2000" b="1" dirty="0" err="1" smtClean="0">
                <a:solidFill>
                  <a:srgbClr val="000000"/>
                </a:solidFill>
                <a:latin typeface="Courier New" pitchFamily="49" charset="0"/>
              </a:rPr>
              <a:t>jrk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rk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rmrs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jlskbkn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rg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tlzk</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rx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kbkn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lk</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srbkbkn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th</a:t>
            </a:r>
            <a:r>
              <a:rPr lang="en-GB" sz="2000" b="1" dirty="0" err="1" smtClean="0">
                <a:solidFill>
                  <a:srgbClr val="000000"/>
                </a:solidFill>
                <a:latin typeface="Courier New" pitchFamily="49" charset="0"/>
              </a:rPr>
              <a:t>r</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tr</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yrpg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klylt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xr</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ruk'</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srbk</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te</a:t>
            </a:r>
            <a:r>
              <a:rPr lang="en-GB" sz="2000" b="1" dirty="0" err="1" smtClean="0">
                <a:solidFill>
                  <a:srgbClr val="000000"/>
                </a:solidFill>
                <a:latin typeface="Courier New" pitchFamily="49" charset="0"/>
              </a:rPr>
              <a:t>k</a:t>
            </a:r>
            <a:r>
              <a:rPr lang="en-GB" sz="2000" b="1" dirty="0" err="1" smtClean="0">
                <a:solidFill>
                  <a:srgbClr val="FF3300"/>
                </a:solidFill>
                <a:latin typeface="Courier New" pitchFamily="49" charset="0"/>
              </a:rPr>
              <a:t>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rkt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zrhgu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rbsu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endParaRPr lang="en-US" dirty="0" smtClean="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31</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92500"/>
          </a:bodyPr>
          <a:lstStyle/>
          <a:p>
            <a:pPr marL="469900" indent="-469900">
              <a:spcBef>
                <a:spcPct val="20000"/>
              </a:spcBef>
              <a:buFontTx/>
              <a:buChar char="•"/>
            </a:pPr>
            <a:r>
              <a:rPr lang="en-GB" sz="2400" dirty="0" smtClean="0"/>
              <a:t>We can assume that </a:t>
            </a:r>
            <a:r>
              <a:rPr lang="en-GB" sz="2400" b="1" dirty="0" smtClean="0"/>
              <a:t>C(R) -&gt; P(A) </a:t>
            </a:r>
            <a:r>
              <a:rPr lang="en-GB" sz="2400" dirty="0" smtClean="0"/>
              <a:t>because:</a:t>
            </a:r>
          </a:p>
          <a:p>
            <a:pPr marL="908050" lvl="1" indent="-436563">
              <a:buFontTx/>
              <a:buChar char="–"/>
            </a:pPr>
            <a:r>
              <a:rPr lang="en-GB" dirty="0" smtClean="0"/>
              <a:t>The word “THAT” is the only frequently used 4-letter English word starting with ‘TH’ and ending with T</a:t>
            </a:r>
          </a:p>
          <a:p>
            <a:pPr marL="908050" lvl="1" indent="-436563">
              <a:buFontTx/>
              <a:buChar char="–"/>
            </a:pPr>
            <a:r>
              <a:rPr lang="en-GB" dirty="0" smtClean="0"/>
              <a:t>C(R) -&gt; P(A) matching relative frequencies</a:t>
            </a:r>
          </a:p>
          <a:p>
            <a:pPr marL="908050" lvl="1" indent="-436563">
              <a:buFontTx/>
              <a:buChar char="–"/>
            </a:pPr>
            <a:endParaRPr lang="en-GB" b="1" dirty="0" smtClean="0">
              <a:solidFill>
                <a:srgbClr val="000000"/>
              </a:solidFill>
            </a:endParaRPr>
          </a:p>
          <a:p>
            <a:pPr marL="469900" indent="-469900">
              <a:lnSpc>
                <a:spcPct val="80000"/>
              </a:lnSpc>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400" dirty="0" smtClean="0">
                <a:solidFill>
                  <a:srgbClr val="000000"/>
                </a:solidFill>
              </a:rPr>
              <a:t>	</a:t>
            </a:r>
            <a:r>
              <a:rPr lang="en-GB" sz="2400" b="1" dirty="0" smtClean="0">
                <a:solidFill>
                  <a:srgbClr val="000000"/>
                </a:solidFill>
                <a:latin typeface="Courier New" pitchFamily="49" charset="0"/>
              </a:rPr>
              <a:t>R </a:t>
            </a:r>
            <a:r>
              <a:rPr lang="en-GB" sz="2400" b="1" dirty="0" err="1" smtClean="0">
                <a:solidFill>
                  <a:srgbClr val="000000"/>
                </a:solidFill>
                <a:latin typeface="Courier New" pitchFamily="49" charset="0"/>
              </a:rPr>
              <a:t>jrk</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hbx</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lk</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z</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ho</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h</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ohlls</a:t>
            </a:r>
            <a:r>
              <a:rPr lang="en-GB" sz="2400" b="1" dirty="0" smtClean="0">
                <a:solidFill>
                  <a:srgbClr val="000000"/>
                </a:solidFill>
                <a:latin typeface="Courier New" pitchFamily="49" charset="0"/>
              </a:rPr>
              <a:t> lo </a:t>
            </a:r>
            <a:r>
              <a:rPr lang="en-GB" sz="2400" b="1" dirty="0" err="1" smtClean="0">
                <a:solidFill>
                  <a:srgbClr val="000000"/>
                </a:solidFill>
                <a:latin typeface="Courier New" pitchFamily="49" charset="0"/>
              </a:rPr>
              <a:t>rk</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rmrs</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j</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k</a:t>
            </a:r>
            <a:r>
              <a:rPr lang="en-GB" sz="2400" b="1" dirty="0" err="1" smtClean="0">
                <a:solidFill>
                  <a:srgbClr val="FF3300"/>
                </a:solidFill>
                <a:latin typeface="Courier New" pitchFamily="49" charset="0"/>
              </a:rPr>
              <a:t>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ywbhtbkn</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Ex</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se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jlskbkn</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rg</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a:t>
            </a:r>
            <a:r>
              <a:rPr lang="en-GB" sz="2400" b="1" dirty="0" smtClean="0">
                <a:solidFill>
                  <a:srgbClr val="000000"/>
                </a:solidFill>
                <a:latin typeface="Courier New" pitchFamily="49" charset="0"/>
              </a:rPr>
              <a:t>e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xr</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tlzk</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hlyy</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rkt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h</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rx</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ywbhtbkn</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Bk</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kbkn</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n</a:t>
            </a:r>
            <a:r>
              <a:rPr lang="en-GB" sz="2400" b="1" dirty="0" err="1" smtClean="0">
                <a:solidFill>
                  <a:srgbClr val="FF3300"/>
                </a:solidFill>
                <a:latin typeface="Courier New" pitchFamily="49" charset="0"/>
              </a:rPr>
              <a:t>et</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bk</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xr</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rkt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bo</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s</a:t>
            </a:r>
            <a:r>
              <a:rPr lang="en-GB" sz="2400" b="1" dirty="0"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ulj</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lk</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hu</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bk</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xr</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ls</a:t>
            </a:r>
            <a:r>
              <a:rPr lang="en-GB" sz="2400" b="1" dirty="0" smtClean="0">
                <a:solidFill>
                  <a:srgbClr val="000000"/>
                </a:solidFill>
                <a:latin typeface="Courier New" pitchFamily="49" charset="0"/>
              </a:rPr>
              <a:t> -- </a:t>
            </a:r>
            <a:r>
              <a:rPr lang="en-GB" sz="2400" b="1" dirty="0" err="1" smtClean="0">
                <a:solidFill>
                  <a:srgbClr val="000000"/>
                </a:solidFill>
                <a:latin typeface="Courier New" pitchFamily="49" charset="0"/>
              </a:rPr>
              <a:t>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bo</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a:t>
            </a:r>
            <a:r>
              <a:rPr lang="en-GB" sz="2400" b="1" dirty="0" err="1" smtClean="0">
                <a:solidFill>
                  <a:srgbClr val="FF3300"/>
                </a:solidFill>
                <a:latin typeface="Courier New" pitchFamily="49" charset="0"/>
              </a:rPr>
              <a:t>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zru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srbkbkn</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th</a:t>
            </a:r>
            <a:r>
              <a:rPr lang="en-GB" sz="2400" b="1" dirty="0" err="1" smtClean="0">
                <a:solidFill>
                  <a:srgbClr val="000000"/>
                </a:solidFill>
                <a:latin typeface="Courier New" pitchFamily="49" charset="0"/>
              </a:rPr>
              <a:t>r</a:t>
            </a:r>
            <a:r>
              <a:rPr lang="en-GB" sz="2400" b="1" dirty="0" err="1" smtClean="0">
                <a:solidFill>
                  <a:srgbClr val="FF3300"/>
                </a:solidFill>
                <a:latin typeface="Courier New" pitchFamily="49" charset="0"/>
              </a:rPr>
              <a:t>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tr</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 </a:t>
            </a:r>
            <a:r>
              <a:rPr lang="en-GB" sz="2400" b="1" dirty="0" smtClean="0">
                <a:solidFill>
                  <a:srgbClr val="FF3300"/>
                </a:solidFill>
                <a:latin typeface="Courier New" pitchFamily="49" charset="0"/>
              </a:rPr>
              <a: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nl</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yrpg</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h</a:t>
            </a:r>
            <a:r>
              <a:rPr lang="en-GB" sz="2400" b="1" dirty="0" err="1" smtClean="0">
                <a:solidFill>
                  <a:srgbClr val="000000"/>
                </a:solidFill>
                <a:latin typeface="Courier New" pitchFamily="49" charset="0"/>
              </a:rPr>
              <a:t>bu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ohlls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tbs</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p</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h</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h</a:t>
            </a:r>
            <a:r>
              <a:rPr lang="en-GB" sz="2400" b="1" dirty="0" err="1" smtClean="0">
                <a:solidFill>
                  <a:srgbClr val="000000"/>
                </a:solidFill>
                <a:latin typeface="Courier New" pitchFamily="49" charset="0"/>
              </a:rPr>
              <a:t>lz</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bo</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s</a:t>
            </a:r>
            <a:r>
              <a:rPr lang="en-GB" sz="2400" b="1" dirty="0"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klylt</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hu</a:t>
            </a:r>
            <a:r>
              <a:rPr lang="en-GB" sz="2400" b="1" dirty="0" err="1" smtClean="0">
                <a:solidFill>
                  <a:srgbClr val="FF3300"/>
                </a:solidFill>
                <a:latin typeface="Courier New" pitchFamily="49" charset="0"/>
              </a:rPr>
              <a:t>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bk</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eh</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xr</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rkt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b</a:t>
            </a:r>
            <a:r>
              <a:rPr lang="en-GB" sz="2400" b="1" dirty="0" err="1" smtClean="0">
                <a:solidFill>
                  <a:srgbClr val="FF3300"/>
                </a:solidFill>
                <a:latin typeface="Courier New" pitchFamily="49" charset="0"/>
              </a:rPr>
              <a:t>t</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h</a:t>
            </a:r>
            <a:r>
              <a:rPr lang="en-GB" sz="2400" b="1" dirty="0" err="1" smtClean="0">
                <a:solidFill>
                  <a:srgbClr val="000000"/>
                </a:solidFill>
                <a:latin typeface="Courier New" pitchFamily="49" charset="0"/>
              </a:rPr>
              <a:t>ruk'</a:t>
            </a:r>
            <a:r>
              <a:rPr lang="en-GB" sz="2400" b="1" dirty="0" err="1" smtClean="0">
                <a:solidFill>
                  <a:srgbClr val="FF3300"/>
                </a:solidFill>
                <a:latin typeface="Courier New" pitchFamily="49" charset="0"/>
              </a:rPr>
              <a:t>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srbk</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t</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he</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nl</a:t>
            </a:r>
            <a:r>
              <a:rPr lang="en-GB" sz="2400" b="1" dirty="0" err="1" smtClean="0">
                <a:solidFill>
                  <a:srgbClr val="FF3300"/>
                </a:solidFill>
                <a:latin typeface="Courier New" pitchFamily="49" charset="0"/>
              </a:rPr>
              <a:t>e</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a:t>
            </a:r>
            <a:r>
              <a:rPr lang="en-GB" sz="2400" b="1" dirty="0" smtClean="0">
                <a:solidFill>
                  <a:srgbClr val="000000"/>
                </a:solidFill>
                <a:latin typeface="Courier New" pitchFamily="49" charset="0"/>
              </a:rPr>
              <a:t> </a:t>
            </a:r>
            <a:r>
              <a:rPr lang="en-GB" sz="2400" b="1" dirty="0" smtClean="0">
                <a:solidFill>
                  <a:srgbClr val="FF3300"/>
                </a:solidFill>
                <a:latin typeface="Courier New" pitchFamily="49" charset="0"/>
              </a:rPr>
              <a:t>the</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te</a:t>
            </a:r>
            <a:r>
              <a:rPr lang="en-GB" sz="2400" b="1" dirty="0" err="1" smtClean="0">
                <a:solidFill>
                  <a:srgbClr val="000000"/>
                </a:solidFill>
                <a:latin typeface="Courier New" pitchFamily="49" charset="0"/>
              </a:rPr>
              <a:t>k</a:t>
            </a:r>
            <a:r>
              <a:rPr lang="en-GB" sz="2400" b="1" dirty="0" err="1" smtClean="0">
                <a:solidFill>
                  <a:srgbClr val="FF3300"/>
                </a:solidFill>
                <a:latin typeface="Courier New" pitchFamily="49" charset="0"/>
              </a:rPr>
              <a:t>th</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ohlls</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rkt</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zrhgu</a:t>
            </a:r>
            <a:r>
              <a:rPr lang="en-GB" sz="2400" b="1" dirty="0" smtClean="0">
                <a:solidFill>
                  <a:srgbClr val="000000"/>
                </a:solidFill>
                <a:latin typeface="Courier New" pitchFamily="49" charset="0"/>
              </a:rPr>
              <a:t> wm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zl</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ohbn</a:t>
            </a:r>
            <a:r>
              <a:rPr lang="en-GB" sz="2400" b="1" dirty="0" err="1" smtClean="0">
                <a:solidFill>
                  <a:srgbClr val="FF3300"/>
                </a:solidFill>
                <a:latin typeface="Courier New" pitchFamily="49" charset="0"/>
              </a:rPr>
              <a:t>ht</a:t>
            </a:r>
            <a:r>
              <a:rPr lang="en-GB" sz="2400" b="1" dirty="0" err="1" smtClean="0">
                <a:solidFill>
                  <a:srgbClr val="000000"/>
                </a:solidFill>
                <a:latin typeface="Courier New" pitchFamily="49" charset="0"/>
              </a:rPr>
              <a:t>u</a:t>
            </a:r>
            <a:r>
              <a:rPr lang="en-GB" sz="2400" b="1" dirty="0" smtClean="0">
                <a:solidFill>
                  <a:srgbClr val="000000"/>
                </a:solidFill>
                <a:latin typeface="Courier New" pitchFamily="49" charset="0"/>
              </a:rPr>
              <a:t> lo </a:t>
            </a:r>
            <a:r>
              <a:rPr lang="en-GB" sz="2400" b="1" dirty="0" err="1" smtClean="0">
                <a:solidFill>
                  <a:srgbClr val="000000"/>
                </a:solidFill>
                <a:latin typeface="Courier New" pitchFamily="49" charset="0"/>
              </a:rPr>
              <a:t>u</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rbsu</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t</a:t>
            </a:r>
            <a:r>
              <a:rPr lang="en-GB" sz="2400" b="1" dirty="0" err="1" smtClean="0">
                <a:solidFill>
                  <a:srgbClr val="000000"/>
                </a:solidFill>
                <a:latin typeface="Courier New" pitchFamily="49" charset="0"/>
              </a:rPr>
              <a:t>l</a:t>
            </a:r>
            <a:r>
              <a:rPr lang="en-GB" sz="2400" b="1" dirty="0" smtClean="0">
                <a:solidFill>
                  <a:srgbClr val="000000"/>
                </a:solidFill>
                <a:latin typeface="Courier New" pitchFamily="49" charset="0"/>
              </a:rPr>
              <a:t> </a:t>
            </a:r>
            <a:r>
              <a:rPr lang="en-GB" sz="2400" b="1" dirty="0" err="1" smtClean="0">
                <a:solidFill>
                  <a:srgbClr val="FF3300"/>
                </a:solidFill>
                <a:latin typeface="Courier New" pitchFamily="49" charset="0"/>
              </a:rPr>
              <a:t>h</a:t>
            </a:r>
            <a:r>
              <a:rPr lang="en-GB" sz="2400" b="1" dirty="0" err="1" smtClean="0">
                <a:solidFill>
                  <a:srgbClr val="000000"/>
                </a:solidFill>
                <a:latin typeface="Courier New" pitchFamily="49" charset="0"/>
              </a:rPr>
              <a:t>bu</a:t>
            </a:r>
            <a:r>
              <a:rPr lang="en-GB" sz="2400" b="1" dirty="0" smtClean="0">
                <a:solidFill>
                  <a:srgbClr val="000000"/>
                </a:solidFill>
                <a:latin typeface="Courier New" pitchFamily="49" charset="0"/>
              </a:rPr>
              <a:t> </a:t>
            </a:r>
            <a:r>
              <a:rPr lang="en-GB" sz="2400" b="1" dirty="0" err="1" smtClean="0">
                <a:solidFill>
                  <a:srgbClr val="000000"/>
                </a:solidFill>
                <a:latin typeface="Courier New" pitchFamily="49" charset="0"/>
              </a:rPr>
              <a:t>sllj</a:t>
            </a:r>
            <a:r>
              <a:rPr lang="en-GB" sz="2400" b="1" dirty="0" smtClean="0">
                <a:solidFill>
                  <a:srgbClr val="000000"/>
                </a:solidFill>
                <a:latin typeface="Courier New" pitchFamily="49" charset="0"/>
              </a:rPr>
              <a:t>.</a:t>
            </a:r>
            <a:endParaRPr lang="en-US" sz="2400" dirty="0" smtClean="0"/>
          </a:p>
          <a:p>
            <a:endParaRPr lang="en-US" dirty="0"/>
          </a:p>
        </p:txBody>
      </p:sp>
      <p:sp>
        <p:nvSpPr>
          <p:cNvPr id="4" name="Date Placeholder 3"/>
          <p:cNvSpPr>
            <a:spLocks noGrp="1"/>
          </p:cNvSpPr>
          <p:nvPr>
            <p:ph type="dt" sz="half" idx="10"/>
          </p:nvPr>
        </p:nvSpPr>
        <p:spPr/>
        <p:txBody>
          <a:bodyPr/>
          <a:lstStyle/>
          <a:p>
            <a:fld id="{A9864C24-BB74-4EC8-BE95-B49960180690}"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32</a:t>
            </a:fld>
            <a:endParaRPr lang="en-US"/>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pPr marL="469900" indent="-469900">
              <a:spcBef>
                <a:spcPct val="20000"/>
              </a:spcBef>
              <a:buFontTx/>
              <a:buChar char="•"/>
            </a:pPr>
            <a:r>
              <a:rPr lang="en-GB" sz="2400" dirty="0" smtClean="0"/>
              <a:t>We can assume that </a:t>
            </a:r>
            <a:r>
              <a:rPr lang="en-GB" sz="2400" b="1" dirty="0" smtClean="0"/>
              <a:t>C(R) -&gt; P(A) </a:t>
            </a:r>
            <a:r>
              <a:rPr lang="en-GB" sz="2400" dirty="0" smtClean="0"/>
              <a:t>because:</a:t>
            </a:r>
          </a:p>
          <a:p>
            <a:pPr marL="908050" lvl="1" indent="-436563">
              <a:buFontTx/>
              <a:buChar char="–"/>
            </a:pPr>
            <a:r>
              <a:rPr lang="en-GB" sz="2000" dirty="0" smtClean="0"/>
              <a:t>The word “THAT” is the only frequently used 4-letter English word starting with ‘TH’ and ending with T</a:t>
            </a:r>
          </a:p>
          <a:p>
            <a:pPr marL="908050" lvl="1" indent="-436563">
              <a:buFontTx/>
              <a:buChar char="–"/>
            </a:pPr>
            <a:r>
              <a:rPr lang="en-GB" sz="2000" dirty="0" smtClean="0"/>
              <a:t>C(R) -&gt; P(A) matching relative frequencies</a:t>
            </a:r>
          </a:p>
          <a:p>
            <a:pPr marL="908050" lvl="1" indent="-436563">
              <a:buFontTx/>
              <a:buChar char="–"/>
            </a:pPr>
            <a:endParaRPr lang="en-GB" b="1" dirty="0" smtClean="0">
              <a:solidFill>
                <a:srgbClr val="000000"/>
              </a:solidFill>
            </a:endParaRPr>
          </a:p>
          <a:p>
            <a:pPr marL="469900" indent="-469900">
              <a:lnSpc>
                <a:spcPct val="80000"/>
              </a:lnSpc>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200" b="1" dirty="0" smtClean="0">
                <a:solidFill>
                  <a:srgbClr val="FF3300"/>
                </a:solidFill>
                <a:latin typeface="Courier New" pitchFamily="49" charset="0"/>
              </a:rPr>
              <a:t>A</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j</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hbx</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lk</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z</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ho</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h</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ohlls</a:t>
            </a:r>
            <a:r>
              <a:rPr lang="en-GB" sz="2200" b="1" dirty="0" smtClean="0">
                <a:solidFill>
                  <a:srgbClr val="000000"/>
                </a:solidFill>
                <a:latin typeface="Courier New" pitchFamily="49" charset="0"/>
              </a:rPr>
              <a:t> lo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m</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s</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j</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k</a:t>
            </a:r>
            <a:r>
              <a:rPr lang="en-GB" sz="2200" b="1" dirty="0" err="1" smtClean="0">
                <a:solidFill>
                  <a:srgbClr val="FF3300"/>
                </a:solidFill>
                <a:latin typeface="Courier New" pitchFamily="49" charset="0"/>
              </a:rPr>
              <a:t>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ywbhtbkn</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Ex</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se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jlskbkn</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a:t>
            </a:r>
            <a:r>
              <a:rPr lang="en-GB" sz="2200" b="1" dirty="0" err="1" smtClean="0">
                <a:solidFill>
                  <a:srgbClr val="000000"/>
                </a:solidFill>
                <a:latin typeface="Courier New" pitchFamily="49" charset="0"/>
              </a:rPr>
              <a:t>g</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a:t>
            </a:r>
            <a:r>
              <a:rPr lang="en-GB" sz="2200" b="1" dirty="0" smtClean="0">
                <a:solidFill>
                  <a:srgbClr val="000000"/>
                </a:solidFill>
                <a:latin typeface="Courier New" pitchFamily="49" charset="0"/>
              </a:rPr>
              <a:t>e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at</a:t>
            </a:r>
            <a:r>
              <a:rPr lang="en-GB" sz="2200" b="1" dirty="0" err="1" smtClean="0">
                <a:solidFill>
                  <a:srgbClr val="000000"/>
                </a:solidFill>
                <a:latin typeface="Courier New" pitchFamily="49" charset="0"/>
              </a:rPr>
              <a:t>ls</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tlzk</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l</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hlyy</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h</a:t>
            </a:r>
            <a:r>
              <a:rPr lang="en-GB" sz="2200" b="1" dirty="0" err="1" smtClean="0">
                <a:solidFill>
                  <a:srgbClr val="FF3300"/>
                </a:solidFill>
                <a:latin typeface="Courier New" pitchFamily="49" charset="0"/>
              </a:rPr>
              <a:t>ea</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ywbhtbkn</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Bk</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kbkn</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n</a:t>
            </a:r>
            <a:r>
              <a:rPr lang="en-GB" sz="2200" b="1" dirty="0" err="1" smtClean="0">
                <a:solidFill>
                  <a:srgbClr val="FF3300"/>
                </a:solidFill>
                <a:latin typeface="Courier New" pitchFamily="49" charset="0"/>
              </a:rPr>
              <a:t>et</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bk</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l</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at</a:t>
            </a:r>
            <a:r>
              <a:rPr lang="en-GB" sz="2200" b="1" dirty="0" err="1" smtClean="0">
                <a:solidFill>
                  <a:srgbClr val="000000"/>
                </a:solidFill>
                <a:latin typeface="Courier New" pitchFamily="49" charset="0"/>
              </a:rPr>
              <a:t>ls</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bo</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s</a:t>
            </a:r>
            <a:r>
              <a:rPr lang="en-GB" sz="2200" b="1" dirty="0"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ulj</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lk</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hu</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bk</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at</a:t>
            </a:r>
            <a:r>
              <a:rPr lang="en-GB" sz="2200" b="1" dirty="0" err="1" smtClean="0">
                <a:solidFill>
                  <a:srgbClr val="000000"/>
                </a:solidFill>
                <a:latin typeface="Courier New" pitchFamily="49" charset="0"/>
              </a:rPr>
              <a:t>ls</a:t>
            </a:r>
            <a:r>
              <a:rPr lang="en-GB" sz="2200" b="1" dirty="0" smtClean="0">
                <a:solidFill>
                  <a:srgbClr val="000000"/>
                </a:solidFill>
                <a:latin typeface="Courier New" pitchFamily="49" charset="0"/>
              </a:rPr>
              <a:t> -- </a:t>
            </a:r>
            <a:r>
              <a:rPr lang="en-GB" sz="2200" b="1" dirty="0" err="1" smtClean="0">
                <a:solidFill>
                  <a:srgbClr val="000000"/>
                </a:solidFill>
                <a:latin typeface="Courier New" pitchFamily="49" charset="0"/>
              </a:rPr>
              <a:t>ls</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bo</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a:t>
            </a:r>
            <a:r>
              <a:rPr lang="en-GB" sz="2200" b="1" dirty="0" err="1" smtClean="0">
                <a:solidFill>
                  <a:srgbClr val="FF3300"/>
                </a:solidFill>
                <a:latin typeface="Courier New" pitchFamily="49" charset="0"/>
              </a:rPr>
              <a:t>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z</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s</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bkbkn</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that</a:t>
            </a:r>
            <a:r>
              <a:rPr lang="en-GB" sz="2200" b="1" dirty="0" smtClean="0">
                <a:solidFill>
                  <a:srgbClr val="000000"/>
                </a:solidFill>
                <a:latin typeface="Courier New" pitchFamily="49" charset="0"/>
              </a:rPr>
              <a:t> t</a:t>
            </a:r>
            <a:r>
              <a:rPr lang="en-GB" sz="2200" b="1" dirty="0" smtClean="0">
                <a:solidFill>
                  <a:srgbClr val="FF3300"/>
                </a:solidFill>
                <a:latin typeface="Courier New" pitchFamily="49" charset="0"/>
              </a:rPr>
              <a:t>ae</a:t>
            </a:r>
            <a:r>
              <a:rPr lang="en-GB" sz="2200" b="1" dirty="0" smtClean="0">
                <a:solidFill>
                  <a:srgbClr val="000000"/>
                </a:solidFill>
                <a:latin typeface="Courier New" pitchFamily="49" charset="0"/>
              </a:rPr>
              <a:t> -- </a:t>
            </a:r>
            <a:r>
              <a:rPr lang="en-GB" sz="2200" b="1" dirty="0" smtClean="0">
                <a:solidFill>
                  <a:srgbClr val="FF3300"/>
                </a:solidFill>
                <a:latin typeface="Courier New" pitchFamily="49" charset="0"/>
              </a:rPr>
              <a: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nl</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y</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pg</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l</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h</a:t>
            </a:r>
            <a:r>
              <a:rPr lang="en-GB" sz="2200" b="1" dirty="0" err="1" smtClean="0">
                <a:solidFill>
                  <a:srgbClr val="000000"/>
                </a:solidFill>
                <a:latin typeface="Courier New" pitchFamily="49" charset="0"/>
              </a:rPr>
              <a:t>bu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ohlls</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tbs</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p</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h</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h</a:t>
            </a:r>
            <a:r>
              <a:rPr lang="en-GB" sz="2200" b="1" dirty="0" err="1" smtClean="0">
                <a:solidFill>
                  <a:srgbClr val="000000"/>
                </a:solidFill>
                <a:latin typeface="Courier New" pitchFamily="49" charset="0"/>
              </a:rPr>
              <a:t>lz</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s</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bo</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s</a:t>
            </a:r>
            <a:r>
              <a:rPr lang="en-GB" sz="2200" b="1" dirty="0"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klylt</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hu</a:t>
            </a:r>
            <a:r>
              <a:rPr lang="en-GB" sz="2200" b="1" dirty="0" err="1" smtClean="0">
                <a:solidFill>
                  <a:srgbClr val="FF3300"/>
                </a:solidFill>
                <a:latin typeface="Courier New" pitchFamily="49" charset="0"/>
              </a:rPr>
              <a:t>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bk</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eh</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x</a:t>
            </a:r>
            <a:r>
              <a:rPr lang="en-GB" sz="2200" b="1" dirty="0" err="1" smtClean="0">
                <a:solidFill>
                  <a:srgbClr val="FF3300"/>
                </a:solidFill>
                <a:latin typeface="Courier New" pitchFamily="49" charset="0"/>
              </a:rPr>
              <a:t>at</a:t>
            </a:r>
            <a:r>
              <a:rPr lang="en-GB" sz="2200" b="1" dirty="0" err="1" smtClean="0">
                <a:solidFill>
                  <a:srgbClr val="000000"/>
                </a:solidFill>
                <a:latin typeface="Courier New" pitchFamily="49" charset="0"/>
              </a:rPr>
              <a:t>ls</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b</a:t>
            </a:r>
            <a:r>
              <a:rPr lang="en-GB" sz="2200" b="1" dirty="0" err="1" smtClean="0">
                <a:solidFill>
                  <a:srgbClr val="FF3300"/>
                </a:solidFill>
                <a:latin typeface="Courier New" pitchFamily="49" charset="0"/>
              </a:rPr>
              <a:t>t</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ha</a:t>
            </a:r>
            <a:r>
              <a:rPr lang="en-GB" sz="2200" b="1" dirty="0" err="1" smtClean="0">
                <a:solidFill>
                  <a:srgbClr val="000000"/>
                </a:solidFill>
                <a:latin typeface="Courier New" pitchFamily="49" charset="0"/>
              </a:rPr>
              <a:t>uk'</a:t>
            </a:r>
            <a:r>
              <a:rPr lang="en-GB" sz="2200" b="1" dirty="0" err="1" smtClean="0">
                <a:solidFill>
                  <a:srgbClr val="FF3300"/>
                </a:solidFill>
                <a:latin typeface="Courier New" pitchFamily="49" charset="0"/>
              </a:rPr>
              <a:t>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s</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bk</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t</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he</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nl</a:t>
            </a:r>
            <a:r>
              <a:rPr lang="en-GB" sz="2200" b="1" dirty="0" err="1" smtClean="0">
                <a:solidFill>
                  <a:srgbClr val="FF3300"/>
                </a:solidFill>
                <a:latin typeface="Courier New" pitchFamily="49" charset="0"/>
              </a:rPr>
              <a:t>e</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l</a:t>
            </a:r>
            <a:r>
              <a:rPr lang="en-GB" sz="2200" b="1" dirty="0" smtClean="0">
                <a:solidFill>
                  <a:srgbClr val="000000"/>
                </a:solidFill>
                <a:latin typeface="Courier New" pitchFamily="49" charset="0"/>
              </a:rPr>
              <a:t> </a:t>
            </a:r>
            <a:r>
              <a:rPr lang="en-GB" sz="2200" b="1" dirty="0" smtClean="0">
                <a:solidFill>
                  <a:srgbClr val="FF3300"/>
                </a:solidFill>
                <a:latin typeface="Courier New" pitchFamily="49" charset="0"/>
              </a:rPr>
              <a:t>the</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te</a:t>
            </a:r>
            <a:r>
              <a:rPr lang="en-GB" sz="2200" b="1" dirty="0" err="1" smtClean="0">
                <a:solidFill>
                  <a:srgbClr val="000000"/>
                </a:solidFill>
                <a:latin typeface="Courier New" pitchFamily="49" charset="0"/>
              </a:rPr>
              <a:t>k</a:t>
            </a:r>
            <a:r>
              <a:rPr lang="en-GB" sz="2200" b="1" dirty="0" err="1" smtClean="0">
                <a:solidFill>
                  <a:srgbClr val="FF3300"/>
                </a:solidFill>
                <a:latin typeface="Courier New" pitchFamily="49" charset="0"/>
              </a:rPr>
              <a:t>th</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ohlls</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kt</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z</a:t>
            </a:r>
            <a:r>
              <a:rPr lang="en-GB" sz="2200" b="1" dirty="0" err="1" smtClean="0">
                <a:solidFill>
                  <a:srgbClr val="FF3300"/>
                </a:solidFill>
                <a:latin typeface="Courier New" pitchFamily="49" charset="0"/>
              </a:rPr>
              <a:t>a</a:t>
            </a:r>
            <a:r>
              <a:rPr lang="en-GB" sz="2200" b="1" dirty="0" err="1" smtClean="0">
                <a:solidFill>
                  <a:srgbClr val="000000"/>
                </a:solidFill>
                <a:latin typeface="Courier New" pitchFamily="49" charset="0"/>
              </a:rPr>
              <a:t>hgu</a:t>
            </a:r>
            <a:r>
              <a:rPr lang="en-GB" sz="2200" b="1" dirty="0" smtClean="0">
                <a:solidFill>
                  <a:srgbClr val="000000"/>
                </a:solidFill>
                <a:latin typeface="Courier New" pitchFamily="49" charset="0"/>
              </a:rPr>
              <a:t> wm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zl</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ohbn</a:t>
            </a:r>
            <a:r>
              <a:rPr lang="en-GB" sz="2200" b="1" dirty="0" err="1" smtClean="0">
                <a:solidFill>
                  <a:srgbClr val="FF3300"/>
                </a:solidFill>
                <a:latin typeface="Courier New" pitchFamily="49" charset="0"/>
              </a:rPr>
              <a:t>ht</a:t>
            </a:r>
            <a:r>
              <a:rPr lang="en-GB" sz="2200" b="1" dirty="0" err="1" smtClean="0">
                <a:solidFill>
                  <a:srgbClr val="000000"/>
                </a:solidFill>
                <a:latin typeface="Courier New" pitchFamily="49" charset="0"/>
              </a:rPr>
              <a:t>u</a:t>
            </a:r>
            <a:r>
              <a:rPr lang="en-GB" sz="2200" b="1" dirty="0" smtClean="0">
                <a:solidFill>
                  <a:srgbClr val="000000"/>
                </a:solidFill>
                <a:latin typeface="Courier New" pitchFamily="49" charset="0"/>
              </a:rPr>
              <a:t> lo </a:t>
            </a:r>
            <a:r>
              <a:rPr lang="en-GB" sz="2200" b="1" dirty="0" err="1" smtClean="0">
                <a:solidFill>
                  <a:srgbClr val="000000"/>
                </a:solidFill>
                <a:latin typeface="Courier New" pitchFamily="49" charset="0"/>
              </a:rPr>
              <a:t>u</a:t>
            </a:r>
            <a:r>
              <a:rPr lang="en-GB" sz="2200" b="1" dirty="0" err="1" smtClean="0">
                <a:solidFill>
                  <a:srgbClr val="FF3300"/>
                </a:solidFill>
                <a:latin typeface="Courier New" pitchFamily="49" charset="0"/>
              </a:rPr>
              <a:t>ta</a:t>
            </a:r>
            <a:r>
              <a:rPr lang="en-GB" sz="2200" b="1" dirty="0" err="1" smtClean="0">
                <a:solidFill>
                  <a:srgbClr val="000000"/>
                </a:solidFill>
                <a:latin typeface="Courier New" pitchFamily="49" charset="0"/>
              </a:rPr>
              <a:t>bsu</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t</a:t>
            </a:r>
            <a:r>
              <a:rPr lang="en-GB" sz="2200" b="1" dirty="0" err="1" smtClean="0">
                <a:solidFill>
                  <a:srgbClr val="000000"/>
                </a:solidFill>
                <a:latin typeface="Courier New" pitchFamily="49" charset="0"/>
              </a:rPr>
              <a:t>l</a:t>
            </a:r>
            <a:r>
              <a:rPr lang="en-GB" sz="2200" b="1" dirty="0" smtClean="0">
                <a:solidFill>
                  <a:srgbClr val="000000"/>
                </a:solidFill>
                <a:latin typeface="Courier New" pitchFamily="49" charset="0"/>
              </a:rPr>
              <a:t> </a:t>
            </a:r>
            <a:r>
              <a:rPr lang="en-GB" sz="2200" b="1" dirty="0" err="1" smtClean="0">
                <a:solidFill>
                  <a:srgbClr val="FF3300"/>
                </a:solidFill>
                <a:latin typeface="Courier New" pitchFamily="49" charset="0"/>
              </a:rPr>
              <a:t>h</a:t>
            </a:r>
            <a:r>
              <a:rPr lang="en-GB" sz="2200" b="1" dirty="0" err="1" smtClean="0">
                <a:solidFill>
                  <a:srgbClr val="000000"/>
                </a:solidFill>
                <a:latin typeface="Courier New" pitchFamily="49" charset="0"/>
              </a:rPr>
              <a:t>bu</a:t>
            </a:r>
            <a:r>
              <a:rPr lang="en-GB" sz="2200" b="1" dirty="0" smtClean="0">
                <a:solidFill>
                  <a:srgbClr val="000000"/>
                </a:solidFill>
                <a:latin typeface="Courier New" pitchFamily="49" charset="0"/>
              </a:rPr>
              <a:t> </a:t>
            </a:r>
            <a:r>
              <a:rPr lang="en-GB" sz="2200" b="1" dirty="0" err="1" smtClean="0">
                <a:solidFill>
                  <a:srgbClr val="000000"/>
                </a:solidFill>
                <a:latin typeface="Courier New" pitchFamily="49" charset="0"/>
              </a:rPr>
              <a:t>sllj</a:t>
            </a:r>
            <a:r>
              <a:rPr lang="en-GB" sz="2200" b="1" dirty="0" smtClean="0">
                <a:solidFill>
                  <a:srgbClr val="000000"/>
                </a:solidFill>
                <a:latin typeface="Courier New" pitchFamily="49" charset="0"/>
              </a:rPr>
              <a:t>.</a:t>
            </a:r>
          </a:p>
          <a:p>
            <a:endParaRPr lang="en-US" dirty="0"/>
          </a:p>
        </p:txBody>
      </p:sp>
      <p:sp>
        <p:nvSpPr>
          <p:cNvPr id="4" name="Date Placeholder 3"/>
          <p:cNvSpPr>
            <a:spLocks noGrp="1"/>
          </p:cNvSpPr>
          <p:nvPr>
            <p:ph type="dt" sz="half" idx="10"/>
          </p:nvPr>
        </p:nvSpPr>
        <p:spPr/>
        <p:txBody>
          <a:bodyPr/>
          <a:lstStyle/>
          <a:p>
            <a:fld id="{A9864C24-BB74-4EC8-BE95-B49960180690}"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33</a:t>
            </a:fld>
            <a:endParaRPr lang="en-US"/>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457200" y="1295400"/>
            <a:ext cx="8458200" cy="5181600"/>
          </a:xfrm>
          <a:prstGeom prst="rect">
            <a:avLst/>
          </a:prstGeom>
          <a:noFill/>
          <a:ln w="9525">
            <a:noFill/>
            <a:miter lim="800000"/>
            <a:headEnd/>
            <a:tailEnd/>
          </a:ln>
        </p:spPr>
        <p:txBody>
          <a:bodyPr/>
          <a:lstStyle/>
          <a:p>
            <a:pPr marL="469900" indent="-469900">
              <a:lnSpc>
                <a:spcPct val="80000"/>
              </a:lnSpc>
              <a:spcBef>
                <a:spcPct val="20000"/>
              </a:spcBef>
              <a:buFontTx/>
              <a:buChar char="•"/>
            </a:pPr>
            <a:endParaRPr lang="en-GB" sz="2000" dirty="0"/>
          </a:p>
        </p:txBody>
      </p:sp>
      <p:sp>
        <p:nvSpPr>
          <p:cNvPr id="8" name="Content Placeholder 7"/>
          <p:cNvSpPr>
            <a:spLocks noGrp="1"/>
          </p:cNvSpPr>
          <p:nvPr>
            <p:ph idx="1"/>
          </p:nvPr>
        </p:nvSpPr>
        <p:spPr>
          <a:xfrm>
            <a:off x="304800" y="1524000"/>
            <a:ext cx="8534400" cy="5105400"/>
          </a:xfrm>
        </p:spPr>
        <p:txBody>
          <a:bodyPr/>
          <a:lstStyle/>
          <a:p>
            <a:pPr marL="469900" indent="-469900">
              <a:spcBef>
                <a:spcPct val="20000"/>
              </a:spcBef>
              <a:buFontTx/>
              <a:buChar char="•"/>
            </a:pPr>
            <a:r>
              <a:rPr lang="en-GB" sz="2400" dirty="0" smtClean="0"/>
              <a:t>We can assume that </a:t>
            </a:r>
            <a:r>
              <a:rPr lang="en-GB" sz="2400" b="1" dirty="0" smtClean="0"/>
              <a:t>C</a:t>
            </a:r>
            <a:r>
              <a:rPr lang="en-GB" sz="2400" dirty="0" smtClean="0"/>
              <a:t>(</a:t>
            </a:r>
            <a:r>
              <a:rPr lang="en-GB" sz="2400" b="1" dirty="0" smtClean="0"/>
              <a:t>K) -&gt; P(N) </a:t>
            </a:r>
            <a:r>
              <a:rPr lang="en-GB" sz="2400" dirty="0" smtClean="0"/>
              <a:t>because:</a:t>
            </a:r>
          </a:p>
          <a:p>
            <a:pPr marL="908050" lvl="1" indent="-436563">
              <a:buFontTx/>
              <a:buChar char="–"/>
            </a:pPr>
            <a:r>
              <a:rPr lang="en-GB" sz="2200" dirty="0" smtClean="0"/>
              <a:t>The words “AN” and “AT” are the only frequently used 2-letter English words starting with A</a:t>
            </a:r>
          </a:p>
          <a:p>
            <a:pPr marL="908050" lvl="1" indent="-436563">
              <a:buFontTx/>
              <a:buChar char="–"/>
            </a:pPr>
            <a:r>
              <a:rPr lang="en-GB" sz="2200" dirty="0" smtClean="0"/>
              <a:t>The relative frequency of K in the </a:t>
            </a:r>
            <a:r>
              <a:rPr lang="en-GB" sz="2200" dirty="0" err="1" smtClean="0"/>
              <a:t>ciphertext</a:t>
            </a:r>
            <a:r>
              <a:rPr lang="en-GB" sz="2200" dirty="0" smtClean="0"/>
              <a:t> closely approximates the relative frequency of N in English</a:t>
            </a:r>
          </a:p>
          <a:p>
            <a:pPr marL="469900" indent="-469900">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000" b="1" dirty="0" smtClean="0">
                <a:solidFill>
                  <a:srgbClr val="FF3300"/>
                </a:solidFill>
                <a:latin typeface="Courier New" pitchFamily="49" charset="0"/>
              </a:rPr>
              <a:t>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m</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jlskbkn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tlzk</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ywbhtbkn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kbkn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lk</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bkbkn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a:t>
            </a:r>
            <a:r>
              <a:rPr lang="en-GB" sz="2000" b="1" dirty="0" smtClean="0">
                <a:solidFill>
                  <a:srgbClr val="000000"/>
                </a:solidFill>
                <a:latin typeface="Courier New" pitchFamily="49" charset="0"/>
              </a:rPr>
              <a:t> t</a:t>
            </a:r>
            <a:r>
              <a:rPr lang="en-GB" sz="2000" b="1" dirty="0" smtClean="0">
                <a:solidFill>
                  <a:srgbClr val="FF3300"/>
                </a:solidFill>
                <a:latin typeface="Courier New" pitchFamily="49" charset="0"/>
              </a:rPr>
              <a:t>ae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klylt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bk</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a:t>
            </a:r>
            <a:r>
              <a:rPr lang="en-GB" sz="2000" b="1" dirty="0" err="1" smtClean="0">
                <a:solidFill>
                  <a:srgbClr val="000000"/>
                </a:solidFill>
                <a:latin typeface="Courier New" pitchFamily="49" charset="0"/>
              </a:rPr>
              <a:t>uk'</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bk</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te</a:t>
            </a:r>
            <a:r>
              <a:rPr lang="en-GB" sz="2000" b="1" dirty="0" err="1" smtClean="0">
                <a:solidFill>
                  <a:srgbClr val="000000"/>
                </a:solidFill>
                <a:latin typeface="Courier New" pitchFamily="49" charset="0"/>
              </a:rPr>
              <a:t>k</a:t>
            </a:r>
            <a:r>
              <a:rPr lang="en-GB" sz="2000" b="1" dirty="0" err="1" smtClean="0">
                <a:solidFill>
                  <a:srgbClr val="FF3300"/>
                </a:solidFill>
                <a:latin typeface="Courier New" pitchFamily="49" charset="0"/>
              </a:rPr>
              <a:t>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kt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a:p>
            <a:endParaRPr lang="en-US" dirty="0"/>
          </a:p>
        </p:txBody>
      </p:sp>
      <p:sp>
        <p:nvSpPr>
          <p:cNvPr id="4" name="Date Placeholder 3"/>
          <p:cNvSpPr>
            <a:spLocks noGrp="1"/>
          </p:cNvSpPr>
          <p:nvPr>
            <p:ph type="dt" sz="half" idx="10"/>
          </p:nvPr>
        </p:nvSpPr>
        <p:spPr/>
        <p:txBody>
          <a:bodyPr/>
          <a:lstStyle/>
          <a:p>
            <a:fld id="{F2F529F5-EB0E-4DAE-8274-F471A3A90850}"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normAutofit fontScale="90000"/>
          </a:bodyPr>
          <a:lstStyle/>
          <a:p>
            <a:r>
              <a:rPr lang="en-US" smtClean="0"/>
              <a:t>Example: Cryptanalysis, </a:t>
            </a:r>
            <a:br>
              <a:rPr lang="en-US" smtClean="0"/>
            </a:br>
            <a:r>
              <a:rPr lang="en-US" smtClean="0"/>
              <a:t>The Substitution Cipher (cont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457200" y="1295400"/>
            <a:ext cx="8458200" cy="5181600"/>
          </a:xfrm>
          <a:prstGeom prst="rect">
            <a:avLst/>
          </a:prstGeom>
          <a:noFill/>
          <a:ln w="9525">
            <a:noFill/>
            <a:miter lim="800000"/>
            <a:headEnd/>
            <a:tailEnd/>
          </a:ln>
        </p:spPr>
        <p:txBody>
          <a:bodyPr/>
          <a:lstStyle/>
          <a:p>
            <a:pPr marL="469900" indent="-469900">
              <a:lnSpc>
                <a:spcPct val="80000"/>
              </a:lnSpc>
              <a:spcBef>
                <a:spcPct val="20000"/>
              </a:spcBef>
              <a:buFontTx/>
              <a:buChar char="•"/>
            </a:pPr>
            <a:endParaRPr lang="en-GB" sz="2000" dirty="0"/>
          </a:p>
        </p:txBody>
      </p:sp>
      <p:sp>
        <p:nvSpPr>
          <p:cNvPr id="8" name="Content Placeholder 7"/>
          <p:cNvSpPr>
            <a:spLocks noGrp="1"/>
          </p:cNvSpPr>
          <p:nvPr>
            <p:ph idx="1"/>
          </p:nvPr>
        </p:nvSpPr>
        <p:spPr>
          <a:xfrm>
            <a:off x="304800" y="1524000"/>
            <a:ext cx="8534400" cy="5105400"/>
          </a:xfrm>
        </p:spPr>
        <p:txBody>
          <a:bodyPr/>
          <a:lstStyle/>
          <a:p>
            <a:pPr marL="469900" indent="-469900">
              <a:spcBef>
                <a:spcPct val="20000"/>
              </a:spcBef>
              <a:buFontTx/>
              <a:buChar char="•"/>
            </a:pPr>
            <a:r>
              <a:rPr lang="en-GB" sz="2400" dirty="0" smtClean="0"/>
              <a:t>We can assume that </a:t>
            </a:r>
            <a:r>
              <a:rPr lang="en-GB" sz="2400" b="1" dirty="0" smtClean="0"/>
              <a:t>C</a:t>
            </a:r>
            <a:r>
              <a:rPr lang="en-GB" sz="2400" dirty="0" smtClean="0"/>
              <a:t>(</a:t>
            </a:r>
            <a:r>
              <a:rPr lang="en-GB" sz="2400" b="1" dirty="0" smtClean="0"/>
              <a:t>K) -&gt; P(N) </a:t>
            </a:r>
            <a:r>
              <a:rPr lang="en-GB" sz="2400" dirty="0" smtClean="0"/>
              <a:t>because:</a:t>
            </a:r>
          </a:p>
          <a:p>
            <a:pPr marL="908050" lvl="1" indent="-436563">
              <a:buFontTx/>
              <a:buChar char="–"/>
            </a:pPr>
            <a:r>
              <a:rPr lang="en-GB" sz="2200" dirty="0" smtClean="0"/>
              <a:t>The words “AN” and “AT” are the only frequently used 2-letter English words starting with A</a:t>
            </a:r>
          </a:p>
          <a:p>
            <a:pPr marL="908050" lvl="1" indent="-436563">
              <a:buFontTx/>
              <a:buChar char="–"/>
            </a:pPr>
            <a:r>
              <a:rPr lang="en-GB" sz="2200" dirty="0" smtClean="0"/>
              <a:t>The relative frequency of K in the </a:t>
            </a:r>
            <a:r>
              <a:rPr lang="en-GB" sz="2200" dirty="0" err="1" smtClean="0"/>
              <a:t>ciphertext</a:t>
            </a:r>
            <a:r>
              <a:rPr lang="en-GB" sz="2200" dirty="0" smtClean="0"/>
              <a:t> closely approximates the relative frequency of N in English</a:t>
            </a:r>
          </a:p>
          <a:p>
            <a:pPr marL="469900" indent="-469900">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200" dirty="0" smtClean="0">
                <a:solidFill>
                  <a:srgbClr val="000000"/>
                </a:solidFill>
              </a:rPr>
              <a:t>	</a:t>
            </a:r>
            <a:r>
              <a:rPr lang="en-GB" sz="2000" b="1" dirty="0" smtClean="0">
                <a:solidFill>
                  <a:srgbClr val="FF3300"/>
                </a:solidFill>
                <a:latin typeface="Courier New" pitchFamily="49" charset="0"/>
              </a:rPr>
              <a:t>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m</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ent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a:t>
            </a:r>
            <a:r>
              <a:rPr lang="en-GB" sz="2000" b="1" dirty="0" smtClean="0">
                <a:solidFill>
                  <a:srgbClr val="000000"/>
                </a:solidFill>
                <a:latin typeface="Courier New" pitchFamily="49" charset="0"/>
              </a:rPr>
              <a:t> t</a:t>
            </a:r>
            <a:r>
              <a:rPr lang="en-GB" sz="2000" b="1" dirty="0" smtClean="0">
                <a:solidFill>
                  <a:srgbClr val="FF3300"/>
                </a:solidFill>
                <a:latin typeface="Courier New" pitchFamily="49" charset="0"/>
              </a:rPr>
              <a:t>ae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tenth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a:p>
            <a:endParaRPr lang="en-US" dirty="0"/>
          </a:p>
        </p:txBody>
      </p:sp>
      <p:sp>
        <p:nvSpPr>
          <p:cNvPr id="4" name="Date Placeholder 3"/>
          <p:cNvSpPr>
            <a:spLocks noGrp="1"/>
          </p:cNvSpPr>
          <p:nvPr>
            <p:ph type="dt" sz="half" idx="10"/>
          </p:nvPr>
        </p:nvSpPr>
        <p:spPr/>
        <p:txBody>
          <a:bodyPr/>
          <a:lstStyle/>
          <a:p>
            <a:fld id="{F2F529F5-EB0E-4DAE-8274-F471A3A90850}"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normAutofit fontScale="90000"/>
          </a:bodyPr>
          <a:lstStyle/>
          <a:p>
            <a:r>
              <a:rPr lang="en-US" smtClean="0"/>
              <a:t>Example: Cryptanalysis, </a:t>
            </a:r>
            <a:br>
              <a:rPr lang="en-US" smtClean="0"/>
            </a:br>
            <a:r>
              <a:rPr lang="en-US" smtClean="0"/>
              <a:t>The Substitution Cipher (cont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469900" indent="-469900">
              <a:spcBef>
                <a:spcPct val="20000"/>
              </a:spcBef>
              <a:buFontTx/>
              <a:buChar char="•"/>
            </a:pPr>
            <a:r>
              <a:rPr lang="en-GB" sz="2400" dirty="0" smtClean="0"/>
              <a:t>We assume that:</a:t>
            </a:r>
          </a:p>
          <a:p>
            <a:pPr marL="908050" lvl="1" indent="-436563">
              <a:buFontTx/>
              <a:buChar char="–"/>
            </a:pPr>
            <a:r>
              <a:rPr lang="en-GB" b="1" dirty="0" smtClean="0"/>
              <a:t>C(T) -&gt; P(D)	</a:t>
            </a:r>
            <a:r>
              <a:rPr lang="en-GB" dirty="0" smtClean="0"/>
              <a:t>(from the word ‘</a:t>
            </a:r>
            <a:r>
              <a:rPr lang="en-GB" b="1" dirty="0" smtClean="0">
                <a:solidFill>
                  <a:srgbClr val="CC0099"/>
                </a:solidFill>
              </a:rPr>
              <a:t>an</a:t>
            </a:r>
            <a:r>
              <a:rPr lang="en-GB" b="1" dirty="0" smtClean="0">
                <a:solidFill>
                  <a:srgbClr val="008080"/>
                </a:solidFill>
              </a:rPr>
              <a:t>t</a:t>
            </a:r>
            <a:r>
              <a:rPr lang="en-GB" b="1" dirty="0" smtClean="0"/>
              <a:t>’)</a:t>
            </a:r>
          </a:p>
          <a:p>
            <a:pPr marL="908050" lvl="1" indent="-436563">
              <a:buFontTx/>
              <a:buChar char="–"/>
            </a:pPr>
            <a:r>
              <a:rPr lang="en-GB" b="1" dirty="0" smtClean="0"/>
              <a:t>C(B) -&gt; P(I) 	</a:t>
            </a:r>
            <a:r>
              <a:rPr lang="en-GB" dirty="0" smtClean="0"/>
              <a:t>(from the words ‘</a:t>
            </a:r>
            <a:r>
              <a:rPr lang="en-GB" b="1" dirty="0" err="1" smtClean="0"/>
              <a:t>b</a:t>
            </a:r>
            <a:r>
              <a:rPr lang="en-GB" b="1" dirty="0" err="1" smtClean="0">
                <a:solidFill>
                  <a:srgbClr val="CC0099"/>
                </a:solidFill>
              </a:rPr>
              <a:t>t</a:t>
            </a:r>
            <a:r>
              <a:rPr lang="en-GB" b="1" dirty="0" smtClean="0">
                <a:solidFill>
                  <a:srgbClr val="008080"/>
                </a:solidFill>
              </a:rPr>
              <a:t>’</a:t>
            </a:r>
            <a:r>
              <a:rPr lang="en-GB" dirty="0" smtClean="0"/>
              <a:t> and ‘</a:t>
            </a:r>
            <a:r>
              <a:rPr lang="en-GB" b="1" dirty="0" err="1" smtClean="0"/>
              <a:t>b</a:t>
            </a:r>
            <a:r>
              <a:rPr lang="en-GB" b="1" dirty="0" err="1" smtClean="0">
                <a:solidFill>
                  <a:srgbClr val="CC0099"/>
                </a:solidFill>
              </a:rPr>
              <a:t>n</a:t>
            </a:r>
            <a:r>
              <a:rPr lang="en-GB" dirty="0" smtClean="0"/>
              <a:t>’)</a:t>
            </a:r>
          </a:p>
          <a:p>
            <a:pPr marL="908050" lvl="1" indent="-436563">
              <a:buFontTx/>
              <a:buChar char="–"/>
            </a:pPr>
            <a:endParaRPr lang="en-GB" dirty="0" smtClean="0"/>
          </a:p>
          <a:p>
            <a:pPr marL="469900" indent="-469900">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000" b="1" dirty="0" smtClean="0">
                <a:solidFill>
                  <a:srgbClr val="FF3300"/>
                </a:solidFill>
                <a:latin typeface="Courier New" pitchFamily="49" charset="0"/>
              </a:rPr>
              <a:t>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m</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ent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tlz</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a:t>
            </a:r>
            <a:r>
              <a:rPr lang="en-GB" sz="2000" b="1" dirty="0" smtClean="0">
                <a:solidFill>
                  <a:srgbClr val="000000"/>
                </a:solidFill>
                <a:latin typeface="Courier New" pitchFamily="49" charset="0"/>
              </a:rPr>
              <a:t> t</a:t>
            </a:r>
            <a:r>
              <a:rPr lang="en-GB" sz="2000" b="1" dirty="0" smtClean="0">
                <a:solidFill>
                  <a:srgbClr val="FF3300"/>
                </a:solidFill>
                <a:latin typeface="Courier New" pitchFamily="49" charset="0"/>
              </a:rPr>
              <a:t>ae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t</a:t>
            </a:r>
            <a:r>
              <a:rPr lang="en-GB" sz="2000" b="1" dirty="0" err="1" smtClean="0">
                <a:solidFill>
                  <a:srgbClr val="000000"/>
                </a:solidFill>
                <a:latin typeface="Courier New" pitchFamily="49" charset="0"/>
              </a:rPr>
              <a: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lylt</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ne</a:t>
            </a:r>
            <a:r>
              <a:rPr lang="en-GB" sz="2000" b="1" dirty="0" err="1" smtClean="0">
                <a:solidFill>
                  <a:srgbClr val="000000"/>
                </a:solidFill>
                <a:latin typeface="Courier New" pitchFamily="49" charset="0"/>
              </a:rPr>
              <a:t>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tenth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p>
        </p:txBody>
      </p:sp>
      <p:sp>
        <p:nvSpPr>
          <p:cNvPr id="4" name="Date Placeholder 3"/>
          <p:cNvSpPr>
            <a:spLocks noGrp="1"/>
          </p:cNvSpPr>
          <p:nvPr>
            <p:ph type="dt" sz="half" idx="10"/>
          </p:nvPr>
        </p:nvSpPr>
        <p:spPr/>
        <p:txBody>
          <a:bodyPr/>
          <a:lstStyle/>
          <a:p>
            <a:fld id="{8CFE112D-65A6-4AAE-8B6A-68857ECE1AE1}"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469900" indent="-469900">
              <a:spcBef>
                <a:spcPct val="20000"/>
              </a:spcBef>
              <a:buFontTx/>
              <a:buChar char="•"/>
            </a:pPr>
            <a:r>
              <a:rPr lang="en-GB" sz="2400" dirty="0" smtClean="0"/>
              <a:t>We assume that:</a:t>
            </a:r>
          </a:p>
          <a:p>
            <a:pPr marL="908050" lvl="1" indent="-436563">
              <a:buFontTx/>
              <a:buChar char="–"/>
            </a:pPr>
            <a:r>
              <a:rPr lang="en-GB" b="1" dirty="0" smtClean="0">
                <a:solidFill>
                  <a:srgbClr val="FF0000"/>
                </a:solidFill>
              </a:rPr>
              <a:t>C(T) -&gt; P(D)</a:t>
            </a:r>
            <a:r>
              <a:rPr lang="en-GB" b="1" dirty="0" smtClean="0"/>
              <a:t>	</a:t>
            </a:r>
            <a:r>
              <a:rPr lang="en-GB" dirty="0" smtClean="0"/>
              <a:t>(from the word ‘</a:t>
            </a:r>
            <a:r>
              <a:rPr lang="en-GB" b="1" dirty="0" smtClean="0">
                <a:solidFill>
                  <a:srgbClr val="CC0099"/>
                </a:solidFill>
              </a:rPr>
              <a:t>an</a:t>
            </a:r>
            <a:r>
              <a:rPr lang="en-GB" b="1" dirty="0" smtClean="0">
                <a:solidFill>
                  <a:srgbClr val="008080"/>
                </a:solidFill>
              </a:rPr>
              <a:t>t</a:t>
            </a:r>
            <a:r>
              <a:rPr lang="en-GB" b="1" dirty="0" smtClean="0"/>
              <a:t>’)</a:t>
            </a:r>
          </a:p>
          <a:p>
            <a:pPr marL="908050" lvl="1" indent="-436563">
              <a:buFontTx/>
              <a:buChar char="–"/>
            </a:pPr>
            <a:r>
              <a:rPr lang="en-GB" b="1" dirty="0" smtClean="0"/>
              <a:t>C(B) -&gt; P(I) 	</a:t>
            </a:r>
            <a:r>
              <a:rPr lang="en-GB" dirty="0" smtClean="0"/>
              <a:t>(from the words ‘</a:t>
            </a:r>
            <a:r>
              <a:rPr lang="en-GB" b="1" dirty="0" err="1" smtClean="0"/>
              <a:t>b</a:t>
            </a:r>
            <a:r>
              <a:rPr lang="en-GB" b="1" dirty="0" err="1" smtClean="0">
                <a:solidFill>
                  <a:srgbClr val="CC0099"/>
                </a:solidFill>
              </a:rPr>
              <a:t>t</a:t>
            </a:r>
            <a:r>
              <a:rPr lang="en-GB" b="1" dirty="0" smtClean="0">
                <a:solidFill>
                  <a:srgbClr val="008080"/>
                </a:solidFill>
              </a:rPr>
              <a:t>’</a:t>
            </a:r>
            <a:r>
              <a:rPr lang="en-GB" dirty="0" smtClean="0"/>
              <a:t> and ‘</a:t>
            </a:r>
            <a:r>
              <a:rPr lang="en-GB" b="1" dirty="0" err="1" smtClean="0"/>
              <a:t>b</a:t>
            </a:r>
            <a:r>
              <a:rPr lang="en-GB" b="1" dirty="0" err="1" smtClean="0">
                <a:solidFill>
                  <a:srgbClr val="CC0099"/>
                </a:solidFill>
              </a:rPr>
              <a:t>n</a:t>
            </a:r>
            <a:r>
              <a:rPr lang="en-GB" dirty="0" smtClean="0"/>
              <a:t>’)</a:t>
            </a:r>
          </a:p>
          <a:p>
            <a:pPr marL="908050" lvl="1" indent="-436563">
              <a:buFontTx/>
              <a:buChar char="–"/>
            </a:pPr>
            <a:endParaRPr lang="en-GB" dirty="0" smtClean="0"/>
          </a:p>
          <a:p>
            <a:pPr marL="469900" indent="-469900">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000" b="1" dirty="0" smtClean="0">
                <a:solidFill>
                  <a:srgbClr val="FF3300"/>
                </a:solidFill>
                <a:latin typeface="Courier New" pitchFamily="49" charset="0"/>
              </a:rPr>
              <a:t>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hbx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m</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ent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tae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bs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lyl</a:t>
            </a:r>
            <a:r>
              <a:rPr lang="en-GB" sz="2000" b="1" dirty="0" err="1" smtClean="0">
                <a:solidFill>
                  <a:srgbClr val="FF3300"/>
                </a:solidFill>
                <a:latin typeface="Courier New" pitchFamily="49" charset="0"/>
              </a:rPr>
              <a:t>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ned</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tenth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ohbn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bu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endParaRPr lang="en-US" dirty="0"/>
          </a:p>
        </p:txBody>
      </p:sp>
      <p:sp>
        <p:nvSpPr>
          <p:cNvPr id="4" name="Date Placeholder 3"/>
          <p:cNvSpPr>
            <a:spLocks noGrp="1"/>
          </p:cNvSpPr>
          <p:nvPr>
            <p:ph type="dt" sz="half" idx="10"/>
          </p:nvPr>
        </p:nvSpPr>
        <p:spPr/>
        <p:txBody>
          <a:bodyPr/>
          <a:lstStyle/>
          <a:p>
            <a:fld id="{8CFE112D-65A6-4AAE-8B6A-68857ECE1AE1}"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469900" indent="-469900">
              <a:spcBef>
                <a:spcPct val="20000"/>
              </a:spcBef>
              <a:buFontTx/>
              <a:buChar char="•"/>
            </a:pPr>
            <a:r>
              <a:rPr lang="en-GB" sz="2400" dirty="0" smtClean="0"/>
              <a:t>We assume that:</a:t>
            </a:r>
          </a:p>
          <a:p>
            <a:pPr marL="908050" lvl="1" indent="-436563">
              <a:buFontTx/>
              <a:buChar char="–"/>
            </a:pPr>
            <a:r>
              <a:rPr lang="en-GB" b="1" dirty="0" smtClean="0"/>
              <a:t>C(T) -&gt; P(D)	</a:t>
            </a:r>
            <a:r>
              <a:rPr lang="en-GB" dirty="0" smtClean="0"/>
              <a:t>(from the word ‘</a:t>
            </a:r>
            <a:r>
              <a:rPr lang="en-GB" b="1" dirty="0" smtClean="0">
                <a:solidFill>
                  <a:srgbClr val="CC0099"/>
                </a:solidFill>
              </a:rPr>
              <a:t>an</a:t>
            </a:r>
            <a:r>
              <a:rPr lang="en-GB" b="1" dirty="0" smtClean="0">
                <a:solidFill>
                  <a:srgbClr val="008080"/>
                </a:solidFill>
              </a:rPr>
              <a:t>t</a:t>
            </a:r>
            <a:r>
              <a:rPr lang="en-GB" b="1" dirty="0" smtClean="0"/>
              <a:t>’)</a:t>
            </a:r>
          </a:p>
          <a:p>
            <a:pPr marL="908050" lvl="1" indent="-436563">
              <a:buFontTx/>
              <a:buChar char="–"/>
            </a:pPr>
            <a:r>
              <a:rPr lang="en-GB" b="1" dirty="0" smtClean="0">
                <a:solidFill>
                  <a:srgbClr val="FF0000"/>
                </a:solidFill>
              </a:rPr>
              <a:t>C(B) -&gt; P(I) </a:t>
            </a:r>
            <a:r>
              <a:rPr lang="en-GB" b="1" dirty="0" smtClean="0"/>
              <a:t>	</a:t>
            </a:r>
            <a:r>
              <a:rPr lang="en-GB" dirty="0" smtClean="0"/>
              <a:t>(from the words ‘</a:t>
            </a:r>
            <a:r>
              <a:rPr lang="en-GB" b="1" dirty="0" err="1" smtClean="0"/>
              <a:t>b</a:t>
            </a:r>
            <a:r>
              <a:rPr lang="en-GB" b="1" dirty="0" err="1" smtClean="0">
                <a:solidFill>
                  <a:srgbClr val="CC0099"/>
                </a:solidFill>
              </a:rPr>
              <a:t>t</a:t>
            </a:r>
            <a:r>
              <a:rPr lang="en-GB" b="1" dirty="0" smtClean="0">
                <a:solidFill>
                  <a:srgbClr val="008080"/>
                </a:solidFill>
              </a:rPr>
              <a:t>’</a:t>
            </a:r>
            <a:r>
              <a:rPr lang="en-GB" dirty="0" smtClean="0"/>
              <a:t> and ‘</a:t>
            </a:r>
            <a:r>
              <a:rPr lang="en-GB" b="1" dirty="0" err="1" smtClean="0"/>
              <a:t>b</a:t>
            </a:r>
            <a:r>
              <a:rPr lang="en-GB" b="1" dirty="0" err="1" smtClean="0">
                <a:solidFill>
                  <a:srgbClr val="CC0099"/>
                </a:solidFill>
              </a:rPr>
              <a:t>n</a:t>
            </a:r>
            <a:r>
              <a:rPr lang="en-GB" dirty="0" smtClean="0"/>
              <a:t>’)</a:t>
            </a:r>
          </a:p>
          <a:p>
            <a:pPr marL="908050" lvl="1" indent="-436563">
              <a:buFontTx/>
              <a:buChar char="–"/>
            </a:pPr>
            <a:endParaRPr lang="en-GB" dirty="0" smtClean="0"/>
          </a:p>
          <a:p>
            <a:pPr marL="469900" indent="-469900">
              <a:spcBef>
                <a:spcPct val="20000"/>
              </a:spcBef>
              <a:buFontTx/>
              <a:buChar char="•"/>
            </a:pPr>
            <a:r>
              <a:rPr lang="en-GB" sz="2400" dirty="0" smtClean="0">
                <a:solidFill>
                  <a:srgbClr val="000000"/>
                </a:solidFill>
              </a:rPr>
              <a:t>Partially decrypted </a:t>
            </a:r>
            <a:r>
              <a:rPr lang="en-GB" sz="2400" dirty="0" err="1" smtClean="0">
                <a:solidFill>
                  <a:srgbClr val="000000"/>
                </a:solidFill>
              </a:rPr>
              <a:t>ciphertext</a:t>
            </a:r>
            <a:r>
              <a:rPr lang="en-GB" sz="2400" dirty="0" smtClean="0">
                <a:solidFill>
                  <a:srgbClr val="000000"/>
                </a:solidFill>
              </a:rPr>
              <a:t> (</a:t>
            </a:r>
            <a:r>
              <a:rPr lang="en-GB" sz="2400" dirty="0" smtClean="0">
                <a:solidFill>
                  <a:srgbClr val="FF3300"/>
                </a:solidFill>
              </a:rPr>
              <a:t>red</a:t>
            </a:r>
            <a:r>
              <a:rPr lang="en-GB" sz="2400" dirty="0" smtClean="0">
                <a:solidFill>
                  <a:srgbClr val="000000"/>
                </a:solidFill>
              </a:rPr>
              <a:t> = plaintext):</a:t>
            </a:r>
          </a:p>
          <a:p>
            <a:pPr marL="469900" indent="-469900">
              <a:lnSpc>
                <a:spcPct val="80000"/>
              </a:lnSpc>
              <a:spcBef>
                <a:spcPct val="20000"/>
              </a:spcBef>
            </a:pPr>
            <a:r>
              <a:rPr lang="en-GB" sz="2000" b="1" dirty="0" smtClean="0">
                <a:solidFill>
                  <a:srgbClr val="FF3300"/>
                </a:solidFill>
                <a:latin typeface="Courier New" pitchFamily="49" charset="0"/>
              </a:rPr>
              <a:t>A</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ho</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lo </a:t>
            </a:r>
            <a:r>
              <a:rPr lang="en-GB" sz="2000" b="1" dirty="0" smtClean="0">
                <a:solidFill>
                  <a:srgbClr val="FF3300"/>
                </a:solidFill>
                <a:latin typeface="Courier New" pitchFamily="49" charset="0"/>
              </a:rPr>
              <a:t>an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m</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j</a:t>
            </a:r>
            <a:r>
              <a:rPr lang="en-GB" sz="2000" b="1" dirty="0" err="1" smtClean="0">
                <a:solidFill>
                  <a:srgbClr val="FF3300"/>
                </a:solidFill>
                <a:latin typeface="Courier New" pitchFamily="49" charset="0"/>
              </a:rPr>
              <a:t>ent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jls</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g</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
            </a:r>
            <a:r>
              <a:rPr lang="en-GB" sz="2000" b="1" dirty="0" smtClean="0">
                <a:solidFill>
                  <a:srgbClr val="000000"/>
                </a:solidFill>
                <a:latin typeface="Courier New" pitchFamily="49" charset="0"/>
              </a:rPr>
              <a:t>e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hlyy</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ywbh</a:t>
            </a:r>
            <a:r>
              <a:rPr lang="en-GB" sz="2000" b="1" dirty="0" err="1" smtClean="0">
                <a:solidFill>
                  <a:srgbClr val="FF3300"/>
                </a:solidFill>
                <a:latin typeface="Courier New" pitchFamily="49" charset="0"/>
              </a:rPr>
              <a:t>d</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0000"/>
                </a:solidFill>
                <a:latin typeface="Courier New" pitchFamily="49" charset="0"/>
              </a:rPr>
              <a:t>I</a:t>
            </a:r>
            <a:r>
              <a:rPr lang="en-GB" sz="2000" b="1" dirty="0"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en</a:t>
            </a:r>
            <a:r>
              <a:rPr lang="en-GB" sz="2000" b="1" dirty="0" err="1" smtClean="0">
                <a:solidFill>
                  <a:srgbClr val="FF0000"/>
                </a:solidFill>
                <a:latin typeface="Courier New" pitchFamily="49" charset="0"/>
              </a:rPr>
              <a:t>i</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et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FF3300"/>
                </a:solidFill>
                <a:latin typeface="Courier New" pitchFamily="49" charset="0"/>
              </a:rPr>
              <a:t>nt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ulj</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l</a:t>
            </a:r>
            <a:r>
              <a:rPr lang="en-GB" sz="2000" b="1" dirty="0" err="1" smtClean="0">
                <a:solidFill>
                  <a:srgbClr val="FF3300"/>
                </a:solidFill>
                <a:latin typeface="Courier New" pitchFamily="49" charset="0"/>
              </a:rPr>
              <a:t>ne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0000"/>
                </a:solidFill>
                <a:latin typeface="Courier New" pitchFamily="49" charset="0"/>
              </a:rPr>
              <a:t>i</a:t>
            </a:r>
            <a:r>
              <a:rPr lang="en-GB" sz="2000" b="1" dirty="0"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 </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o</a:t>
            </a:r>
            <a:r>
              <a:rPr lang="en-GB" sz="2000" b="1" dirty="0" smtClean="0">
                <a:solidFill>
                  <a:srgbClr val="000000"/>
                </a:solidFill>
                <a:latin typeface="Courier New" pitchFamily="49" charset="0"/>
              </a:rPr>
              <a:t> </a:t>
            </a:r>
            <a:r>
              <a:rPr lang="en-GB" sz="2000" b="1" dirty="0" smtClean="0">
                <a:solidFill>
                  <a:srgbClr val="FF0000"/>
                </a:solidFill>
                <a:latin typeface="Courier New" pitchFamily="49" charset="0"/>
              </a:rPr>
              <a:t>i</a:t>
            </a:r>
            <a:r>
              <a:rPr lang="en-GB" sz="2000" b="1" dirty="0"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FF0000"/>
                </a:solidFill>
                <a:latin typeface="Courier New" pitchFamily="49" charset="0"/>
              </a:rPr>
              <a:t>i</a:t>
            </a:r>
            <a:r>
              <a:rPr lang="en-GB" sz="2000" b="1" dirty="0" err="1" smtClean="0">
                <a:solidFill>
                  <a:srgbClr val="FF3300"/>
                </a:solidFill>
                <a:latin typeface="Courier New" pitchFamily="49" charset="0"/>
              </a:rPr>
              <a:t>n</a:t>
            </a:r>
            <a:r>
              <a:rPr lang="en-GB" sz="2000" b="1" dirty="0" err="1" smtClean="0">
                <a:solidFill>
                  <a:srgbClr val="FF0000"/>
                </a:solidFill>
                <a:latin typeface="Courier New" pitchFamily="49" charset="0"/>
              </a:rPr>
              <a:t>i</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that</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tae</a:t>
            </a:r>
            <a:r>
              <a:rPr lang="en-GB" sz="2000" b="1" dirty="0" smtClean="0">
                <a:solidFill>
                  <a:srgbClr val="000000"/>
                </a:solidFill>
                <a:latin typeface="Courier New" pitchFamily="49" charset="0"/>
              </a:rPr>
              <a:t> --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y</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pg</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p</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h</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000000"/>
                </a:solidFill>
                <a:latin typeface="Courier New" pitchFamily="49" charset="0"/>
              </a:rPr>
              <a:t>lz</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s</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o</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s</a:t>
            </a:r>
            <a:r>
              <a:rPr lang="en-GB" sz="2000" b="1" dirty="0"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lyl</a:t>
            </a:r>
            <a:r>
              <a:rPr lang="en-GB" sz="2000" b="1" dirty="0" err="1" smtClean="0">
                <a:solidFill>
                  <a:srgbClr val="FF3300"/>
                </a:solidFill>
                <a:latin typeface="Courier New" pitchFamily="49" charset="0"/>
              </a:rPr>
              <a:t>te</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hu</a:t>
            </a:r>
            <a:r>
              <a:rPr lang="en-GB" sz="2000" b="1" dirty="0" err="1" smtClean="0">
                <a:solidFill>
                  <a:srgbClr val="FF3300"/>
                </a:solidFill>
                <a:latin typeface="Courier New" pitchFamily="49" charset="0"/>
              </a:rPr>
              <a:t>e</a:t>
            </a:r>
            <a:r>
              <a:rPr lang="en-GB" sz="2000" b="1" dirty="0" smtClean="0">
                <a:solidFill>
                  <a:srgbClr val="000000"/>
                </a:solidFill>
                <a:latin typeface="Courier New" pitchFamily="49" charset="0"/>
              </a:rPr>
              <a:t> </a:t>
            </a:r>
            <a:r>
              <a:rPr lang="en-GB" sz="2000" b="1" dirty="0" smtClean="0">
                <a:solidFill>
                  <a:srgbClr val="FF0000"/>
                </a:solidFill>
                <a:latin typeface="Courier New" pitchFamily="49" charset="0"/>
              </a:rPr>
              <a:t>i</a:t>
            </a:r>
            <a:r>
              <a:rPr lang="en-GB" sz="2000" b="1" dirty="0" smtClean="0">
                <a:solidFill>
                  <a:srgbClr val="FF3300"/>
                </a:solidFill>
                <a:latin typeface="Courier New" pitchFamily="49" charset="0"/>
              </a:rPr>
              <a:t>n</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eh</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x</a:t>
            </a:r>
            <a:r>
              <a:rPr lang="en-GB" sz="2000" b="1" dirty="0" err="1" smtClean="0">
                <a:solidFill>
                  <a:srgbClr val="FF3300"/>
                </a:solidFill>
                <a:latin typeface="Courier New" pitchFamily="49" charset="0"/>
              </a:rPr>
              <a:t>at</a:t>
            </a:r>
            <a:r>
              <a:rPr lang="en-GB" sz="2000" b="1" dirty="0" err="1" smtClean="0">
                <a:solidFill>
                  <a:srgbClr val="000000"/>
                </a:solidFill>
                <a:latin typeface="Courier New" pitchFamily="49" charset="0"/>
              </a:rPr>
              <a:t>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smtClean="0">
                <a:solidFill>
                  <a:srgbClr val="FF0000"/>
                </a:solidFill>
                <a:latin typeface="Courier New" pitchFamily="49" charset="0"/>
              </a:rPr>
              <a:t>i</a:t>
            </a:r>
            <a:r>
              <a:rPr lang="en-GB" sz="2000" b="1" dirty="0"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n</a:t>
            </a:r>
            <a:r>
              <a:rPr lang="en-GB" sz="2000" b="1" dirty="0" err="1" smtClean="0">
                <a:solidFill>
                  <a:srgbClr val="000000"/>
                </a:solidFill>
                <a:latin typeface="Courier New" pitchFamily="49" charset="0"/>
              </a:rPr>
              <a:t>'</a:t>
            </a:r>
            <a:r>
              <a:rPr lang="en-GB" sz="2000" b="1" dirty="0" err="1" smtClean="0">
                <a:solidFill>
                  <a:srgbClr val="FF3300"/>
                </a:solidFill>
                <a:latin typeface="Courier New" pitchFamily="49" charset="0"/>
              </a:rPr>
              <a:t>t</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b</a:t>
            </a:r>
            <a:r>
              <a:rPr lang="en-GB" sz="2000" b="1" dirty="0" err="1" smtClean="0">
                <a:solidFill>
                  <a:srgbClr val="FF3300"/>
                </a:solidFill>
                <a:latin typeface="Courier New" pitchFamily="49" charset="0"/>
              </a:rPr>
              <a:t>ned</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he</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nl</a:t>
            </a:r>
            <a:r>
              <a:rPr lang="en-GB" sz="2000" b="1" dirty="0" err="1" smtClean="0">
                <a:solidFill>
                  <a:srgbClr val="FF3300"/>
                </a:solidFill>
                <a:latin typeface="Courier New" pitchFamily="49" charset="0"/>
              </a:rPr>
              <a:t>e</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the</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tenth</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ohlls</a:t>
            </a:r>
            <a:r>
              <a:rPr lang="en-GB" sz="2000" b="1" dirty="0" smtClean="0">
                <a:solidFill>
                  <a:srgbClr val="000000"/>
                </a:solidFill>
                <a:latin typeface="Courier New" pitchFamily="49" charset="0"/>
              </a:rPr>
              <a:t> </a:t>
            </a:r>
            <a:r>
              <a:rPr lang="en-GB" sz="2000" b="1" dirty="0" smtClean="0">
                <a:solidFill>
                  <a:srgbClr val="FF3300"/>
                </a:solidFill>
                <a:latin typeface="Courier New" pitchFamily="49" charset="0"/>
              </a:rPr>
              <a:t>and</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z</a:t>
            </a:r>
            <a:r>
              <a:rPr lang="en-GB" sz="2000" b="1" dirty="0" err="1" smtClean="0">
                <a:solidFill>
                  <a:srgbClr val="FF3300"/>
                </a:solidFill>
                <a:latin typeface="Courier New" pitchFamily="49" charset="0"/>
              </a:rPr>
              <a:t>a</a:t>
            </a:r>
            <a:r>
              <a:rPr lang="en-GB" sz="2000" b="1" dirty="0" err="1" smtClean="0">
                <a:solidFill>
                  <a:srgbClr val="000000"/>
                </a:solidFill>
                <a:latin typeface="Courier New" pitchFamily="49" charset="0"/>
              </a:rPr>
              <a:t>hgu</a:t>
            </a:r>
            <a:r>
              <a:rPr lang="en-GB" sz="2000" b="1" dirty="0" smtClean="0">
                <a:solidFill>
                  <a:srgbClr val="000000"/>
                </a:solidFill>
                <a:latin typeface="Courier New" pitchFamily="49" charset="0"/>
              </a:rPr>
              <a:t> wm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zl</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oh</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n</a:t>
            </a:r>
            <a:r>
              <a:rPr lang="en-GB" sz="2000" b="1" dirty="0" err="1" smtClean="0">
                <a:solidFill>
                  <a:srgbClr val="FF3300"/>
                </a:solidFill>
                <a:latin typeface="Courier New" pitchFamily="49" charset="0"/>
              </a:rPr>
              <a:t>ht</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lo </a:t>
            </a:r>
            <a:r>
              <a:rPr lang="en-GB" sz="2000" b="1" dirty="0" err="1" smtClean="0">
                <a:solidFill>
                  <a:srgbClr val="000000"/>
                </a:solidFill>
                <a:latin typeface="Courier New" pitchFamily="49" charset="0"/>
              </a:rPr>
              <a:t>u</a:t>
            </a:r>
            <a:r>
              <a:rPr lang="en-GB" sz="2000" b="1" dirty="0" err="1" smtClean="0">
                <a:solidFill>
                  <a:srgbClr val="FF3300"/>
                </a:solidFill>
                <a:latin typeface="Courier New" pitchFamily="49" charset="0"/>
              </a:rPr>
              <a:t>ta</a:t>
            </a:r>
            <a:r>
              <a:rPr lang="en-GB" sz="2000" b="1" dirty="0" err="1" smtClean="0">
                <a:solidFill>
                  <a:srgbClr val="000000"/>
                </a:solidFill>
                <a:latin typeface="Courier New" pitchFamily="49" charset="0"/>
              </a:rPr>
              <a:t>bsu</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t</a:t>
            </a:r>
            <a:r>
              <a:rPr lang="en-GB" sz="2000" b="1" dirty="0" err="1" smtClean="0">
                <a:solidFill>
                  <a:srgbClr val="000000"/>
                </a:solidFill>
                <a:latin typeface="Courier New" pitchFamily="49" charset="0"/>
              </a:rPr>
              <a:t>l</a:t>
            </a:r>
            <a:r>
              <a:rPr lang="en-GB" sz="2000" b="1" dirty="0" smtClean="0">
                <a:solidFill>
                  <a:srgbClr val="000000"/>
                </a:solidFill>
                <a:latin typeface="Courier New" pitchFamily="49" charset="0"/>
              </a:rPr>
              <a:t> </a:t>
            </a:r>
            <a:r>
              <a:rPr lang="en-GB" sz="2000" b="1" dirty="0" err="1" smtClean="0">
                <a:solidFill>
                  <a:srgbClr val="FF3300"/>
                </a:solidFill>
                <a:latin typeface="Courier New" pitchFamily="49" charset="0"/>
              </a:rPr>
              <a:t>h</a:t>
            </a:r>
            <a:r>
              <a:rPr lang="en-GB" sz="2000" b="1" dirty="0" err="1" smtClean="0">
                <a:solidFill>
                  <a:srgbClr val="FF0000"/>
                </a:solidFill>
                <a:latin typeface="Courier New" pitchFamily="49" charset="0"/>
              </a:rPr>
              <a:t>i</a:t>
            </a:r>
            <a:r>
              <a:rPr lang="en-GB" sz="2000" b="1" dirty="0" err="1" smtClean="0">
                <a:solidFill>
                  <a:srgbClr val="000000"/>
                </a:solidFill>
                <a:latin typeface="Courier New" pitchFamily="49" charset="0"/>
              </a:rPr>
              <a:t>u</a:t>
            </a:r>
            <a:r>
              <a:rPr lang="en-GB" sz="2000" b="1" dirty="0" smtClean="0">
                <a:solidFill>
                  <a:srgbClr val="000000"/>
                </a:solidFill>
                <a:latin typeface="Courier New" pitchFamily="49" charset="0"/>
              </a:rPr>
              <a:t> </a:t>
            </a:r>
            <a:r>
              <a:rPr lang="en-GB" sz="2000" b="1" dirty="0" err="1" smtClean="0">
                <a:solidFill>
                  <a:srgbClr val="000000"/>
                </a:solidFill>
                <a:latin typeface="Courier New" pitchFamily="49" charset="0"/>
              </a:rPr>
              <a:t>sllj</a:t>
            </a:r>
            <a:r>
              <a:rPr lang="en-GB" sz="2000" b="1" dirty="0" smtClean="0">
                <a:solidFill>
                  <a:srgbClr val="000000"/>
                </a:solidFill>
                <a:latin typeface="Courier New" pitchFamily="49" charset="0"/>
              </a:rPr>
              <a:t>.</a:t>
            </a:r>
            <a:endParaRPr lang="en-US" dirty="0"/>
          </a:p>
        </p:txBody>
      </p:sp>
      <p:sp>
        <p:nvSpPr>
          <p:cNvPr id="4" name="Date Placeholder 3"/>
          <p:cNvSpPr>
            <a:spLocks noGrp="1"/>
          </p:cNvSpPr>
          <p:nvPr>
            <p:ph type="dt" sz="half" idx="10"/>
          </p:nvPr>
        </p:nvSpPr>
        <p:spPr/>
        <p:txBody>
          <a:bodyPr/>
          <a:lstStyle/>
          <a:p>
            <a:fld id="{8CFE112D-65A6-4AAE-8B6A-68857ECE1AE1}"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69900" indent="-469900">
              <a:lnSpc>
                <a:spcPct val="90000"/>
              </a:lnSpc>
              <a:spcBef>
                <a:spcPct val="20000"/>
              </a:spcBef>
              <a:buFontTx/>
              <a:buChar char="•"/>
            </a:pPr>
            <a:r>
              <a:rPr lang="en-GB" sz="2400" dirty="0" smtClean="0"/>
              <a:t>If you continue like this, you will eventually obtain a complete decryption of the message and will also have recovered the key (the substitution alphabet)</a:t>
            </a:r>
          </a:p>
          <a:p>
            <a:pPr marL="469900" indent="-469900">
              <a:lnSpc>
                <a:spcPct val="90000"/>
              </a:lnSpc>
              <a:spcBef>
                <a:spcPct val="20000"/>
              </a:spcBef>
              <a:buFontTx/>
              <a:buChar char="•"/>
            </a:pPr>
            <a:endParaRPr lang="en-GB" sz="2400" dirty="0" smtClean="0"/>
          </a:p>
          <a:p>
            <a:pPr marL="469900" indent="-469900">
              <a:lnSpc>
                <a:spcPct val="90000"/>
              </a:lnSpc>
              <a:spcBef>
                <a:spcPct val="20000"/>
              </a:spcBef>
              <a:buFontTx/>
              <a:buChar char="•"/>
            </a:pPr>
            <a:r>
              <a:rPr lang="en-GB" sz="2400" dirty="0" smtClean="0"/>
              <a:t>The substitution alphabet for this example is:</a:t>
            </a:r>
          </a:p>
          <a:p>
            <a:pPr marL="908050" lvl="1" indent="-436563">
              <a:lnSpc>
                <a:spcPct val="90000"/>
              </a:lnSpc>
              <a:buFontTx/>
              <a:buChar char="–"/>
            </a:pPr>
            <a:r>
              <a:rPr lang="en-GB" dirty="0" smtClean="0"/>
              <a:t>p :ABCDEFGHIJKLMNOPQRSTUVWXYZ</a:t>
            </a:r>
          </a:p>
          <a:p>
            <a:pPr marL="908050" lvl="1" indent="-436563">
              <a:lnSpc>
                <a:spcPct val="90000"/>
              </a:lnSpc>
              <a:buFontTx/>
              <a:buChar char="–"/>
            </a:pPr>
            <a:r>
              <a:rPr lang="en-GB" dirty="0" err="1" smtClean="0"/>
              <a:t>F</a:t>
            </a:r>
            <a:r>
              <a:rPr lang="en-GB" baseline="-25000" dirty="0" err="1" smtClean="0"/>
              <a:t>k</a:t>
            </a:r>
            <a:r>
              <a:rPr lang="en-GB" dirty="0" smtClean="0"/>
              <a:t>(p) :RYPTIONABFGHJKLMQSUVWXZDEC</a:t>
            </a:r>
            <a:endParaRPr lang="en-GB" sz="2300" b="1"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normAutofit fontScale="90000"/>
          </a:bodyPr>
          <a:lstStyle/>
          <a:p>
            <a:r>
              <a:rPr lang="en-US" dirty="0" smtClean="0"/>
              <a:t>Example: Cryptanalysis, </a:t>
            </a:r>
            <a:br>
              <a:rPr lang="en-US" dirty="0" smtClean="0"/>
            </a:br>
            <a:r>
              <a:rPr lang="en-US" dirty="0" smtClean="0"/>
              <a:t>The Substitution Cipher (cont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sz="quarter" idx="1"/>
          </p:nvPr>
        </p:nvSpPr>
        <p:spPr>
          <a:xfrm>
            <a:off x="533400" y="1676400"/>
            <a:ext cx="8386763" cy="3276600"/>
          </a:xfrm>
          <a:ln>
            <a:solidFill>
              <a:schemeClr val="tx2"/>
            </a:solidFill>
          </a:ln>
        </p:spPr>
        <p:txBody>
          <a:bodyPr/>
          <a:lstStyle/>
          <a:p>
            <a:pPr marL="457200" indent="-457200" defTabSz="762000" eaLnBrk="1" hangingPunct="1">
              <a:buFontTx/>
              <a:buNone/>
              <a:defRPr/>
            </a:pPr>
            <a:r>
              <a:rPr lang="en-US" altLang="ko-KR" sz="2000" b="1" i="1">
                <a:latin typeface="Trebuchet MS" pitchFamily="34" charset="0"/>
                <a:ea typeface="굴림" pitchFamily="50" charset="-127"/>
              </a:rPr>
              <a:t>A </a:t>
            </a:r>
            <a:r>
              <a:rPr lang="en-US" altLang="ko-KR" sz="2000" i="1">
                <a:latin typeface="Trebuchet MS" pitchFamily="34" charset="0"/>
                <a:ea typeface="굴림" pitchFamily="50" charset="-127"/>
              </a:rPr>
              <a:t>cryptosystem</a:t>
            </a:r>
            <a:r>
              <a:rPr lang="en-US" altLang="ko-KR" sz="2000" b="1" i="1">
                <a:latin typeface="Trebuchet MS" pitchFamily="34" charset="0"/>
                <a:ea typeface="굴림" pitchFamily="50" charset="-127"/>
              </a:rPr>
              <a:t> is a five-tuple (</a:t>
            </a:r>
            <a:r>
              <a:rPr lang="en-US" altLang="ko-KR" sz="2000" i="1">
                <a:latin typeface="Trebuchet MS" pitchFamily="34" charset="0"/>
                <a:ea typeface="굴림" pitchFamily="50" charset="-127"/>
              </a:rPr>
              <a:t>P</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C</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K</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E</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D</a:t>
            </a:r>
            <a:r>
              <a:rPr lang="en-US" altLang="ko-KR" sz="2000" b="1" i="1">
                <a:latin typeface="Trebuchet MS" pitchFamily="34" charset="0"/>
                <a:ea typeface="굴림" pitchFamily="50" charset="-127"/>
              </a:rPr>
              <a:t>), where following </a:t>
            </a:r>
          </a:p>
          <a:p>
            <a:pPr marL="457200" indent="-457200" defTabSz="762000" eaLnBrk="1" hangingPunct="1">
              <a:buFontTx/>
              <a:buNone/>
              <a:defRPr/>
            </a:pPr>
            <a:r>
              <a:rPr lang="en-US" altLang="ko-KR" sz="2000" b="1" i="1">
                <a:latin typeface="Trebuchet MS" pitchFamily="34" charset="0"/>
                <a:ea typeface="굴림" pitchFamily="50" charset="-127"/>
              </a:rPr>
              <a:t>conditions are satisfied :</a:t>
            </a:r>
          </a:p>
          <a:p>
            <a:pPr marL="800100" lvl="1" defTabSz="762000" eaLnBrk="1" hangingPunct="1">
              <a:buFontTx/>
              <a:buAutoNum type="arabicPeriod"/>
              <a:defRPr/>
            </a:pPr>
            <a:r>
              <a:rPr lang="en-US" altLang="ko-KR" sz="2000" i="1">
                <a:latin typeface="Trebuchet MS" pitchFamily="34" charset="0"/>
                <a:ea typeface="굴림" pitchFamily="50" charset="-127"/>
              </a:rPr>
              <a:t>  P</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plaintexts</a:t>
            </a:r>
          </a:p>
          <a:p>
            <a:pPr marL="800100" lvl="1" defTabSz="762000" eaLnBrk="1" hangingPunct="1">
              <a:buFontTx/>
              <a:buAutoNum type="arabicPeriod"/>
              <a:defRPr/>
            </a:pPr>
            <a:r>
              <a:rPr lang="en-US" altLang="ko-KR" sz="2000" i="1">
                <a:latin typeface="Trebuchet MS" pitchFamily="34" charset="0"/>
                <a:ea typeface="굴림" pitchFamily="50" charset="-127"/>
              </a:rPr>
              <a:t>  C</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ciphertexts</a:t>
            </a:r>
          </a:p>
          <a:p>
            <a:pPr marL="800100" lvl="1" defTabSz="762000" eaLnBrk="1" hangingPunct="1">
              <a:buFontTx/>
              <a:buAutoNum type="arabicPeriod"/>
              <a:defRPr/>
            </a:pPr>
            <a:r>
              <a:rPr lang="en-US" altLang="ko-KR" sz="2000" i="1">
                <a:latin typeface="Trebuchet MS" pitchFamily="34" charset="0"/>
                <a:ea typeface="굴림" pitchFamily="50" charset="-127"/>
              </a:rPr>
              <a:t>  K</a:t>
            </a:r>
            <a:r>
              <a:rPr lang="en-US" altLang="ko-KR" sz="2000" b="1" i="1">
                <a:latin typeface="Trebuchet MS" pitchFamily="34" charset="0"/>
                <a:ea typeface="굴림" pitchFamily="50" charset="-127"/>
              </a:rPr>
              <a:t>, the </a:t>
            </a:r>
            <a:r>
              <a:rPr lang="en-US" altLang="ko-KR" sz="2000" i="1">
                <a:latin typeface="Trebuchet MS" pitchFamily="34" charset="0"/>
                <a:ea typeface="굴림" pitchFamily="50" charset="-127"/>
              </a:rPr>
              <a:t>keyspace</a:t>
            </a:r>
            <a:r>
              <a:rPr lang="en-US" altLang="ko-KR" sz="2000" b="1" i="1">
                <a:latin typeface="Trebuchet MS" pitchFamily="34" charset="0"/>
                <a:ea typeface="굴림" pitchFamily="50" charset="-127"/>
              </a:rPr>
              <a:t>, is a finite set of possible </a:t>
            </a:r>
            <a:r>
              <a:rPr lang="en-US" altLang="ko-KR" sz="2000" i="1">
                <a:latin typeface="Trebuchet MS" pitchFamily="34" charset="0"/>
                <a:ea typeface="굴림" pitchFamily="50" charset="-127"/>
              </a:rPr>
              <a:t>keys</a:t>
            </a:r>
          </a:p>
          <a:p>
            <a:pPr marL="800100" lvl="1" defTabSz="762000" eaLnBrk="1" hangingPunct="1">
              <a:buFontTx/>
              <a:buAutoNum type="arabicPeriod"/>
              <a:defRPr/>
            </a:pPr>
            <a:r>
              <a:rPr lang="en-US" altLang="ko-KR" sz="2000" b="1" i="1">
                <a:latin typeface="Trebuchet MS" pitchFamily="34" charset="0"/>
                <a:ea typeface="굴림" pitchFamily="50" charset="-127"/>
              </a:rPr>
              <a:t>  For each K </a:t>
            </a:r>
            <a:r>
              <a:rPr lang="en-US" altLang="ko-KR" sz="2000" b="1" i="1">
                <a:latin typeface="Trebuchet MS" pitchFamily="34" charset="0"/>
                <a:ea typeface="굴림" pitchFamily="50" charset="-127"/>
                <a:sym typeface="Symbol" pitchFamily="18" charset="2"/>
              </a:rPr>
              <a:t></a:t>
            </a:r>
            <a:r>
              <a:rPr lang="en-US" altLang="ko-KR" sz="2000" b="1" i="1">
                <a:latin typeface="Trebuchet MS" pitchFamily="34" charset="0"/>
                <a:ea typeface="굴림" pitchFamily="50" charset="-127"/>
              </a:rPr>
              <a:t> </a:t>
            </a:r>
            <a:r>
              <a:rPr lang="en-US" altLang="ko-KR" sz="2000" i="1">
                <a:latin typeface="Trebuchet MS" pitchFamily="34" charset="0"/>
                <a:ea typeface="굴림" pitchFamily="50" charset="-127"/>
              </a:rPr>
              <a:t>K</a:t>
            </a:r>
            <a:r>
              <a:rPr lang="en-US" altLang="ko-KR" sz="2000" b="1" i="1">
                <a:latin typeface="Trebuchet MS" pitchFamily="34" charset="0"/>
                <a:ea typeface="굴림" pitchFamily="50" charset="-127"/>
              </a:rPr>
              <a:t>, there is an </a:t>
            </a:r>
            <a:r>
              <a:rPr lang="en-US" altLang="ko-KR" sz="2000" i="1">
                <a:latin typeface="Trebuchet MS" pitchFamily="34" charset="0"/>
                <a:ea typeface="굴림" pitchFamily="50" charset="-127"/>
              </a:rPr>
              <a:t>encryption algorithm</a:t>
            </a:r>
            <a:r>
              <a:rPr lang="en-US" altLang="ko-KR" sz="2000" b="1" i="1">
                <a:latin typeface="Trebuchet MS" pitchFamily="34" charset="0"/>
                <a:ea typeface="굴림" pitchFamily="50" charset="-127"/>
              </a:rPr>
              <a:t> 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rPr>
              <a:t> </a:t>
            </a:r>
            <a:r>
              <a:rPr lang="en-US" altLang="ko-KR" sz="2000" b="1" i="1">
                <a:latin typeface="Trebuchet MS" pitchFamily="34" charset="0"/>
                <a:ea typeface="굴림" pitchFamily="50" charset="-127"/>
                <a:sym typeface="Symbol" pitchFamily="18" charset="2"/>
              </a:rPr>
              <a:t> </a:t>
            </a:r>
            <a:r>
              <a:rPr lang="en-US" altLang="ko-KR" sz="2000" i="1">
                <a:latin typeface="Trebuchet MS" pitchFamily="34" charset="0"/>
                <a:ea typeface="굴림" pitchFamily="50" charset="-127"/>
                <a:sym typeface="Symbol" pitchFamily="18" charset="2"/>
              </a:rPr>
              <a:t>E</a:t>
            </a:r>
            <a:r>
              <a:rPr lang="en-US" altLang="ko-KR" sz="2000" b="1" i="1">
                <a:latin typeface="Trebuchet MS" pitchFamily="34" charset="0"/>
                <a:ea typeface="굴림" pitchFamily="50" charset="-127"/>
                <a:sym typeface="Symbol" pitchFamily="18" charset="2"/>
              </a:rPr>
              <a:t> and a corresponding </a:t>
            </a:r>
            <a:r>
              <a:rPr lang="en-US" altLang="ko-KR" sz="2000" i="1">
                <a:latin typeface="Trebuchet MS" pitchFamily="34" charset="0"/>
                <a:ea typeface="굴림" pitchFamily="50" charset="-127"/>
                <a:sym typeface="Symbol" pitchFamily="18" charset="2"/>
              </a:rPr>
              <a:t>decryption algorithm</a:t>
            </a:r>
            <a:r>
              <a:rPr lang="en-US" altLang="ko-KR" sz="2000" b="1" i="1">
                <a:latin typeface="Trebuchet MS" pitchFamily="34" charset="0"/>
                <a:ea typeface="굴림" pitchFamily="50" charset="-127"/>
                <a:sym typeface="Symbol" pitchFamily="18" charset="2"/>
              </a:rPr>
              <a:t> </a:t>
            </a:r>
            <a:r>
              <a:rPr lang="en-US" altLang="ko-KR" sz="2000" b="1" i="1">
                <a:latin typeface="Trebuchet MS" pitchFamily="34" charset="0"/>
                <a:ea typeface="굴림" pitchFamily="50" charset="-127"/>
              </a:rPr>
              <a:t>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D</a:t>
            </a:r>
            <a:r>
              <a:rPr lang="en-US" altLang="ko-KR" sz="2000" b="1" i="1">
                <a:latin typeface="Trebuchet MS" pitchFamily="34" charset="0"/>
                <a:ea typeface="굴림" pitchFamily="50" charset="-127"/>
                <a:sym typeface="Symbol" pitchFamily="18" charset="2"/>
              </a:rPr>
              <a:t>.   Each </a:t>
            </a:r>
            <a:r>
              <a:rPr lang="en-US" altLang="ko-KR" sz="2000" b="1" i="1">
                <a:latin typeface="Trebuchet MS" pitchFamily="34" charset="0"/>
                <a:ea typeface="굴림" pitchFamily="50" charset="-127"/>
              </a:rPr>
              <a:t>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C</a:t>
            </a:r>
            <a:r>
              <a:rPr lang="en-US" altLang="ko-KR" sz="2000" b="1" i="1">
                <a:latin typeface="Trebuchet MS" pitchFamily="34" charset="0"/>
                <a:ea typeface="굴림" pitchFamily="50" charset="-127"/>
                <a:sym typeface="Symbol" pitchFamily="18" charset="2"/>
              </a:rPr>
              <a:t> and 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C</a:t>
            </a:r>
            <a:r>
              <a:rPr lang="en-US" altLang="ko-KR" sz="2000" b="1" i="1">
                <a:latin typeface="Trebuchet MS" pitchFamily="34" charset="0"/>
                <a:ea typeface="굴림" pitchFamily="50" charset="-127"/>
                <a:sym typeface="Symbol" pitchFamily="18" charset="2"/>
              </a:rPr>
              <a:t>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 are functions such that      D</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rPr>
              <a:t>(E</a:t>
            </a:r>
            <a:r>
              <a:rPr lang="en-US" altLang="ko-KR" sz="2000" b="1" i="1" baseline="-30000">
                <a:latin typeface="Trebuchet MS" pitchFamily="34" charset="0"/>
                <a:ea typeface="굴림" pitchFamily="50" charset="-127"/>
              </a:rPr>
              <a:t>K</a:t>
            </a:r>
            <a:r>
              <a:rPr lang="en-US" altLang="ko-KR" sz="2000" b="1" i="1">
                <a:latin typeface="Trebuchet MS" pitchFamily="34" charset="0"/>
                <a:ea typeface="굴림" pitchFamily="50" charset="-127"/>
                <a:sym typeface="Symbol" pitchFamily="18" charset="2"/>
              </a:rPr>
              <a:t>(X)) = X for every plaintext X  </a:t>
            </a:r>
            <a:r>
              <a:rPr lang="en-US" altLang="ko-KR" sz="2000" i="1">
                <a:latin typeface="Trebuchet MS" pitchFamily="34" charset="0"/>
                <a:ea typeface="굴림" pitchFamily="50" charset="-127"/>
                <a:sym typeface="Symbol" pitchFamily="18" charset="2"/>
              </a:rPr>
              <a:t>P</a:t>
            </a:r>
            <a:r>
              <a:rPr lang="en-US" altLang="ko-KR" sz="2000" b="1" i="1">
                <a:latin typeface="Trebuchet MS" pitchFamily="34" charset="0"/>
                <a:ea typeface="굴림" pitchFamily="50" charset="-127"/>
                <a:sym typeface="Symbol" pitchFamily="18" charset="2"/>
              </a:rPr>
              <a:t>.</a:t>
            </a:r>
          </a:p>
        </p:txBody>
      </p:sp>
      <p:sp>
        <p:nvSpPr>
          <p:cNvPr id="59395" name="Rectangle 3"/>
          <p:cNvSpPr>
            <a:spLocks noChangeArrowheads="1"/>
          </p:cNvSpPr>
          <p:nvPr/>
        </p:nvSpPr>
        <p:spPr bwMode="auto">
          <a:xfrm>
            <a:off x="609600" y="228600"/>
            <a:ext cx="7742238" cy="790575"/>
          </a:xfrm>
          <a:prstGeom prst="rect">
            <a:avLst/>
          </a:prstGeom>
          <a:noFill/>
          <a:ln w="12700">
            <a:noFill/>
            <a:miter lim="800000"/>
            <a:headEnd/>
            <a:tailEnd/>
          </a:ln>
        </p:spPr>
        <p:txBody>
          <a:bodyPr lIns="63500" tIns="25400" rIns="63500" bIns="25400">
            <a:spAutoFit/>
          </a:bodyPr>
          <a:lstStyle/>
          <a:p>
            <a:pPr marL="685800" indent="-685800" algn="ctr" defTabSz="762000">
              <a:lnSpc>
                <a:spcPct val="90000"/>
              </a:lnSpc>
            </a:pPr>
            <a:r>
              <a:rPr kumimoji="1" lang="en-US" altLang="ko-KR" sz="5400" b="1">
                <a:solidFill>
                  <a:srgbClr val="FF6600"/>
                </a:solidFill>
                <a:latin typeface="Arial" charset="0"/>
                <a:ea typeface="굴림" pitchFamily="50" charset="-127"/>
              </a:rPr>
              <a:t>Cryptosystem </a:t>
            </a:r>
          </a:p>
        </p:txBody>
      </p:sp>
      <p:sp>
        <p:nvSpPr>
          <p:cNvPr id="4" name="Date Placeholder 3"/>
          <p:cNvSpPr>
            <a:spLocks noGrp="1"/>
          </p:cNvSpPr>
          <p:nvPr>
            <p:ph type="dt" sz="half" idx="10"/>
          </p:nvPr>
        </p:nvSpPr>
        <p:spPr/>
        <p:txBody>
          <a:bodyPr/>
          <a:lstStyle/>
          <a:p>
            <a:pPr>
              <a:defRPr/>
            </a:pPr>
            <a:fld id="{C7EC098C-1EA0-4691-9D4C-3B96F5648AA9}" type="datetime1">
              <a:rPr lang="en-US" smtClean="0"/>
              <a:pPr>
                <a:defRPr/>
              </a:pPr>
              <a:t>9/20/2012</a:t>
            </a:fld>
            <a:endParaRPr lang="en-GB"/>
          </a:p>
        </p:txBody>
      </p:sp>
      <p:sp>
        <p:nvSpPr>
          <p:cNvPr id="5" name="Slide Number Placeholder 4"/>
          <p:cNvSpPr>
            <a:spLocks noGrp="1"/>
          </p:cNvSpPr>
          <p:nvPr>
            <p:ph type="sldNum" sz="quarter" idx="12"/>
          </p:nvPr>
        </p:nvSpPr>
        <p:spPr/>
        <p:txBody>
          <a:bodyPr/>
          <a:lstStyle/>
          <a:p>
            <a:pPr>
              <a:defRPr/>
            </a:pPr>
            <a:fld id="{255E8DB8-DCBF-4A68-BA4D-52342D237505}" type="slidenum">
              <a:rPr lang="en-GB" smtClean="0"/>
              <a:pPr>
                <a:defRPr/>
              </a:pPr>
              <a:t>4</a:t>
            </a:fld>
            <a:endParaRPr lang="en-GB"/>
          </a:p>
        </p:txBody>
      </p:sp>
      <p:sp>
        <p:nvSpPr>
          <p:cNvPr id="6" name="Footer Placeholder 5"/>
          <p:cNvSpPr>
            <a:spLocks noGrp="1"/>
          </p:cNvSpPr>
          <p:nvPr>
            <p:ph type="ftr" sz="quarter" idx="11"/>
          </p:nvPr>
        </p:nvSpPr>
        <p:spPr/>
        <p:txBody>
          <a:bodyPr/>
          <a:lstStyle/>
          <a:p>
            <a:pPr>
              <a:defRPr/>
            </a:pPr>
            <a:r>
              <a:rPr lang="en-US" smtClean="0"/>
              <a:t>Lectures by Ashraf Masood - - Applied Cryptography – MSIS 10 (MCS-NUST)</a:t>
            </a:r>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Affine Cipher</a:t>
            </a:r>
            <a:endParaRPr lang="en-US" dirty="0"/>
          </a:p>
        </p:txBody>
      </p:sp>
      <p:pic>
        <p:nvPicPr>
          <p:cNvPr id="202755" name="Picture 3"/>
          <p:cNvPicPr>
            <a:picLocks noChangeAspect="1" noChangeArrowheads="1"/>
          </p:cNvPicPr>
          <p:nvPr/>
        </p:nvPicPr>
        <p:blipFill>
          <a:blip r:embed="rId2"/>
          <a:srcRect/>
          <a:stretch>
            <a:fillRect/>
          </a:stretch>
        </p:blipFill>
        <p:spPr bwMode="auto">
          <a:xfrm>
            <a:off x="1143000" y="1676400"/>
            <a:ext cx="6349774" cy="27432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dirty="0" smtClean="0"/>
              <a:t>Suppose K=(7,3), the encryption formula becomes:</a:t>
            </a:r>
          </a:p>
          <a:p>
            <a:r>
              <a:rPr lang="en-US" dirty="0" smtClean="0"/>
              <a:t>	</a:t>
            </a:r>
            <a:r>
              <a:rPr lang="en-US" dirty="0" err="1" smtClean="0"/>
              <a:t>e</a:t>
            </a:r>
            <a:r>
              <a:rPr lang="en-US" baseline="-25000" dirty="0" err="1" smtClean="0"/>
              <a:t>K</a:t>
            </a:r>
            <a:r>
              <a:rPr lang="en-US" dirty="0" smtClean="0"/>
              <a:t> (x)=7*x + 3 mod 26</a:t>
            </a:r>
          </a:p>
          <a:p>
            <a:endParaRPr lang="en-US" dirty="0" smtClean="0">
              <a:solidFill>
                <a:srgbClr val="FF3399"/>
              </a:solidFill>
            </a:endParaRPr>
          </a:p>
          <a:p>
            <a:r>
              <a:rPr lang="en-US" dirty="0" smtClean="0">
                <a:solidFill>
                  <a:srgbClr val="FF3399"/>
                </a:solidFill>
              </a:rPr>
              <a:t>Example: Encrypt “ hot”  </a:t>
            </a:r>
            <a:r>
              <a:rPr lang="en-US" dirty="0" smtClean="0">
                <a:solidFill>
                  <a:srgbClr val="FF3399"/>
                </a:solidFill>
                <a:sym typeface="Wingdings" pitchFamily="2" charset="2"/>
              </a:rPr>
              <a:t></a:t>
            </a:r>
            <a:r>
              <a:rPr lang="en-US" dirty="0" smtClean="0">
                <a:solidFill>
                  <a:srgbClr val="FF3399"/>
                </a:solidFill>
              </a:rPr>
              <a:t> 7, 14, 19</a:t>
            </a:r>
          </a:p>
          <a:p>
            <a:r>
              <a:rPr lang="en-US" dirty="0" smtClean="0"/>
              <a:t>(7 x 7 + 3) mod 26 = 52 mod 26 = 0</a:t>
            </a:r>
          </a:p>
          <a:p>
            <a:r>
              <a:rPr lang="en-US" dirty="0" smtClean="0"/>
              <a:t>(7x14 +  3) mod 26 =101 mod 26=23</a:t>
            </a:r>
          </a:p>
          <a:p>
            <a:r>
              <a:rPr lang="en-US" dirty="0" smtClean="0"/>
              <a:t>(7x19 + 3) mod 26 -= 136 mod 26=6</a:t>
            </a:r>
          </a:p>
          <a:p>
            <a:r>
              <a:rPr lang="en-US" dirty="0" smtClean="0"/>
              <a:t>0,23,6 </a:t>
            </a:r>
            <a:r>
              <a:rPr lang="en-US" dirty="0" smtClean="0">
                <a:sym typeface="Wingdings" pitchFamily="2" charset="2"/>
              </a:rPr>
              <a:t> AXG</a:t>
            </a:r>
            <a:endParaRPr lang="en-US"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41</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Example: The Affine Cipher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K=(7,3), We can calculate 7</a:t>
            </a:r>
            <a:r>
              <a:rPr lang="en-US" baseline="30000" dirty="0" smtClean="0"/>
              <a:t>-1</a:t>
            </a:r>
            <a:r>
              <a:rPr lang="en-US" dirty="0" smtClean="0"/>
              <a:t> mod 26=15, the corresponding decryption function is</a:t>
            </a:r>
          </a:p>
          <a:p>
            <a:r>
              <a:rPr lang="en-US" dirty="0" smtClean="0"/>
              <a:t>	</a:t>
            </a:r>
            <a:r>
              <a:rPr lang="en-US" dirty="0" err="1" smtClean="0"/>
              <a:t>d</a:t>
            </a:r>
            <a:r>
              <a:rPr lang="en-US" baseline="-25000" dirty="0" err="1" smtClean="0"/>
              <a:t>k</a:t>
            </a:r>
            <a:r>
              <a:rPr lang="en-US" dirty="0" smtClean="0"/>
              <a:t>(y)= 15 (y-3) = 15 y - 19</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Example: The Affine Cipher</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congruence has a unique solution for every </a:t>
            </a:r>
            <a:r>
              <a:rPr lang="en-US" i="1" dirty="0" smtClean="0"/>
              <a:t>y if and only if </a:t>
            </a:r>
            <a:r>
              <a:rPr lang="en-US" i="1" dirty="0" err="1" smtClean="0"/>
              <a:t>gcd</a:t>
            </a:r>
            <a:r>
              <a:rPr lang="en-US" i="1" dirty="0" smtClean="0"/>
              <a:t>(a, 26) = 1</a:t>
            </a:r>
          </a:p>
          <a:p>
            <a:pPr>
              <a:buNone/>
            </a:pPr>
            <a:r>
              <a:rPr lang="en-US" i="1" dirty="0" smtClean="0"/>
              <a:t>				</a:t>
            </a:r>
          </a:p>
          <a:p>
            <a:pPr>
              <a:buNone/>
            </a:pPr>
            <a:r>
              <a:rPr lang="en-US" b="1" i="1" dirty="0" smtClean="0">
                <a:solidFill>
                  <a:srgbClr val="FF0000"/>
                </a:solidFill>
              </a:rPr>
              <a:t>WHY??  </a:t>
            </a:r>
          </a:p>
          <a:p>
            <a:r>
              <a:rPr lang="en-US" dirty="0" smtClean="0"/>
              <a:t>The values of                such that </a:t>
            </a:r>
            <a:r>
              <a:rPr lang="en-US" dirty="0" err="1" smtClean="0"/>
              <a:t>gcd</a:t>
            </a:r>
            <a:r>
              <a:rPr lang="en-US" dirty="0" smtClean="0"/>
              <a:t>(</a:t>
            </a:r>
            <a:r>
              <a:rPr lang="en-US" i="1" dirty="0" smtClean="0"/>
              <a:t>a</a:t>
            </a:r>
            <a:r>
              <a:rPr lang="en-US" dirty="0" smtClean="0"/>
              <a:t>, 26) = 1 are </a:t>
            </a:r>
          </a:p>
          <a:p>
            <a:r>
              <a:rPr lang="en-US" i="1" dirty="0" smtClean="0"/>
              <a:t>a</a:t>
            </a:r>
            <a:r>
              <a:rPr lang="en-US" dirty="0" smtClean="0"/>
              <a:t> = 1, 3, 5, 7, 9, 11, 15, 17, 19, 21, 23, and 25. </a:t>
            </a:r>
          </a:p>
          <a:p>
            <a:r>
              <a:rPr lang="en-US" dirty="0" smtClean="0"/>
              <a:t>The parameter </a:t>
            </a:r>
            <a:r>
              <a:rPr lang="en-US" i="1" dirty="0" smtClean="0"/>
              <a:t>b</a:t>
            </a:r>
            <a:r>
              <a:rPr lang="en-US" dirty="0" smtClean="0"/>
              <a:t> can be any element in  Z</a:t>
            </a:r>
            <a:r>
              <a:rPr lang="en-US" baseline="-25000" dirty="0" smtClean="0"/>
              <a:t>26</a:t>
            </a:r>
            <a:r>
              <a:rPr lang="en-US" dirty="0" smtClean="0"/>
              <a:t>       .</a:t>
            </a:r>
          </a:p>
          <a:p>
            <a:r>
              <a:rPr lang="en-US" dirty="0" smtClean="0"/>
              <a:t> In order that decryption is possible, we want that the congruence:                                        has a unique solution for y</a:t>
            </a:r>
          </a:p>
          <a:p>
            <a:r>
              <a:rPr lang="en-US" dirty="0" smtClean="0"/>
              <a:t>Hence the </a:t>
            </a:r>
            <a:r>
              <a:rPr lang="en-US" b="1" dirty="0" smtClean="0"/>
              <a:t>Affine Cipher</a:t>
            </a:r>
            <a:r>
              <a:rPr lang="en-US" dirty="0" smtClean="0"/>
              <a:t> has 12 × 26 = 312 possible keys. </a:t>
            </a:r>
            <a:endParaRPr lang="en-US" i="1"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Affine Cipher</a:t>
            </a:r>
            <a:endParaRPr lang="en-US" dirty="0"/>
          </a:p>
        </p:txBody>
      </p:sp>
      <p:graphicFrame>
        <p:nvGraphicFramePr>
          <p:cNvPr id="208899" name="Object 5"/>
          <p:cNvGraphicFramePr>
            <a:graphicFrameLocks noChangeAspect="1"/>
          </p:cNvGraphicFramePr>
          <p:nvPr/>
        </p:nvGraphicFramePr>
        <p:xfrm>
          <a:off x="3031808" y="2993648"/>
          <a:ext cx="778192" cy="435352"/>
        </p:xfrm>
        <a:graphic>
          <a:graphicData uri="http://schemas.openxmlformats.org/presentationml/2006/ole">
            <p:oleObj spid="_x0000_s208899" name="Equation" r:id="rId3" imgW="431640" imgH="228600" progId="Equation.3">
              <p:embed/>
            </p:oleObj>
          </a:graphicData>
        </a:graphic>
      </p:graphicFrame>
      <p:graphicFrame>
        <p:nvGraphicFramePr>
          <p:cNvPr id="208901" name="Object 5"/>
          <p:cNvGraphicFramePr>
            <a:graphicFrameLocks noChangeAspect="1"/>
          </p:cNvGraphicFramePr>
          <p:nvPr/>
        </p:nvGraphicFramePr>
        <p:xfrm>
          <a:off x="2840038" y="4533198"/>
          <a:ext cx="2493962" cy="419802"/>
        </p:xfrm>
        <a:graphic>
          <a:graphicData uri="http://schemas.openxmlformats.org/presentationml/2006/ole">
            <p:oleObj spid="_x0000_s208901" name="Equation" r:id="rId4" imgW="1269720" imgH="203040"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For decryption function, one requires to compute inverse a (a</a:t>
            </a:r>
            <a:r>
              <a:rPr lang="en-US" baseline="30000" dirty="0" smtClean="0"/>
              <a:t>-1</a:t>
            </a:r>
            <a:r>
              <a:rPr lang="en-US" dirty="0" smtClean="0"/>
              <a:t>):</a:t>
            </a:r>
          </a:p>
          <a:p>
            <a:r>
              <a:rPr lang="en-US" dirty="0" smtClean="0"/>
              <a:t>3</a:t>
            </a:r>
            <a:r>
              <a:rPr lang="en-US" baseline="30000" dirty="0" smtClean="0"/>
              <a:t>-1</a:t>
            </a:r>
            <a:r>
              <a:rPr lang="en-US" dirty="0" smtClean="0"/>
              <a:t> = 9</a:t>
            </a:r>
          </a:p>
          <a:p>
            <a:r>
              <a:rPr lang="en-US" dirty="0" smtClean="0"/>
              <a:t>5</a:t>
            </a:r>
            <a:r>
              <a:rPr lang="en-US" baseline="30000" dirty="0" smtClean="0"/>
              <a:t>-1</a:t>
            </a:r>
            <a:r>
              <a:rPr lang="en-US" dirty="0" smtClean="0"/>
              <a:t> = 21</a:t>
            </a:r>
          </a:p>
          <a:p>
            <a:r>
              <a:rPr lang="en-US" dirty="0" smtClean="0"/>
              <a:t>7</a:t>
            </a:r>
            <a:r>
              <a:rPr lang="en-US" baseline="30000" dirty="0" smtClean="0"/>
              <a:t>-1</a:t>
            </a:r>
            <a:r>
              <a:rPr lang="en-US" dirty="0" smtClean="0"/>
              <a:t> = 15</a:t>
            </a:r>
          </a:p>
          <a:p>
            <a:r>
              <a:rPr lang="en-US" dirty="0" smtClean="0"/>
              <a:t>11</a:t>
            </a:r>
            <a:r>
              <a:rPr lang="en-US" baseline="30000" dirty="0" smtClean="0"/>
              <a:t>-1</a:t>
            </a:r>
            <a:r>
              <a:rPr lang="en-US" dirty="0" smtClean="0"/>
              <a:t> = 19</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Affine Cipher</a:t>
            </a:r>
            <a:endParaRPr lang="en-US" dirty="0"/>
          </a:p>
        </p:txBody>
      </p:sp>
      <p:pic>
        <p:nvPicPr>
          <p:cNvPr id="348162" name="Picture 2"/>
          <p:cNvPicPr>
            <a:picLocks noChangeAspect="1" noChangeArrowheads="1"/>
          </p:cNvPicPr>
          <p:nvPr/>
        </p:nvPicPr>
        <p:blipFill>
          <a:blip r:embed="rId2"/>
          <a:srcRect/>
          <a:stretch>
            <a:fillRect/>
          </a:stretch>
        </p:blipFill>
        <p:spPr bwMode="auto">
          <a:xfrm>
            <a:off x="533400" y="5257800"/>
            <a:ext cx="8472668"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611" name="Group 12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 name="Date Placeholder 20"/>
          <p:cNvSpPr>
            <a:spLocks noGrp="1"/>
          </p:cNvSpPr>
          <p:nvPr>
            <p:ph type="dt" sz="half" idx="10"/>
          </p:nvPr>
        </p:nvSpPr>
        <p:spPr/>
        <p:txBody>
          <a:bodyPr/>
          <a:lstStyle/>
          <a:p>
            <a:fld id="{4FAE8393-716A-4FA5-8EFC-5F87A8FD1DE6}" type="datetime1">
              <a:rPr lang="en-US" smtClean="0"/>
              <a:pPr/>
              <a:t>9/20/2012</a:t>
            </a:fld>
            <a:endParaRPr lang="en-US"/>
          </a:p>
        </p:txBody>
      </p:sp>
      <p:sp>
        <p:nvSpPr>
          <p:cNvPr id="22" name="Slide Number Placeholder 21"/>
          <p:cNvSpPr>
            <a:spLocks noGrp="1"/>
          </p:cNvSpPr>
          <p:nvPr>
            <p:ph type="sldNum" sz="quarter" idx="11"/>
          </p:nvPr>
        </p:nvSpPr>
        <p:spPr/>
        <p:txBody>
          <a:bodyPr/>
          <a:lstStyle/>
          <a:p>
            <a:fld id="{C2A25FD4-BCB1-4D0D-8A21-C6304AF782F1}" type="slidenum">
              <a:rPr lang="en-US" smtClean="0"/>
              <a:pPr/>
              <a:t>45</a:t>
            </a:fld>
            <a:endParaRPr lang="en-US"/>
          </a:p>
        </p:txBody>
      </p:sp>
      <p:sp>
        <p:nvSpPr>
          <p:cNvPr id="23" name="Footer Placeholder 22"/>
          <p:cNvSpPr>
            <a:spLocks noGrp="1"/>
          </p:cNvSpPr>
          <p:nvPr>
            <p:ph type="ftr" sz="quarter" idx="12"/>
          </p:nvPr>
        </p:nvSpPr>
        <p:spPr/>
        <p:txBody>
          <a:bodyPr/>
          <a:lstStyle/>
          <a:p>
            <a:r>
              <a:rPr lang="en-US" smtClean="0"/>
              <a:t>Lectures by Ashraf Masood - - Applied Cryptography – MSIS 10 (MCS-NUST)</a:t>
            </a:r>
            <a:endParaRPr lang="en-US"/>
          </a:p>
        </p:txBody>
      </p:sp>
      <p:sp>
        <p:nvSpPr>
          <p:cNvPr id="24" name="Title 23"/>
          <p:cNvSpPr>
            <a:spLocks noGrp="1"/>
          </p:cNvSpPr>
          <p:nvPr>
            <p:ph type="title"/>
          </p:nvPr>
        </p:nvSpPr>
        <p:spPr/>
        <p:txBody>
          <a:bodyPr>
            <a:normAutofit/>
          </a:bodyPr>
          <a:lstStyle/>
          <a:p>
            <a:r>
              <a:rPr lang="en-US" dirty="0" smtClean="0"/>
              <a:t>Cryptanalysis of the Affine Cipher</a:t>
            </a:r>
            <a:endParaRPr lang="en-US" dirty="0"/>
          </a:p>
        </p:txBody>
      </p:sp>
      <p:graphicFrame>
        <p:nvGraphicFramePr>
          <p:cNvPr id="7170"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94210" name="Bitmap Image" r:id="rId4" imgW="6373115" imgH="209524" progId="PBrush">
              <p:embed/>
            </p:oleObj>
          </a:graphicData>
        </a:graphic>
      </p:graphicFrame>
      <p:sp>
        <p:nvSpPr>
          <p:cNvPr id="7201" name="Text Box 1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a:t>
            </a:r>
            <a:r>
              <a:rPr lang="en-US" sz="2400" b="1" dirty="0" err="1" smtClean="0"/>
              <a:t>Ciphertext</a:t>
            </a:r>
            <a:r>
              <a:rPr lang="en-US" sz="2400" b="1" dirty="0"/>
              <a:t>:</a:t>
            </a:r>
          </a:p>
        </p:txBody>
      </p:sp>
      <p:sp>
        <p:nvSpPr>
          <p:cNvPr id="7202" name="Text Box 68"/>
          <p:cNvSpPr txBox="1">
            <a:spLocks noChangeArrowheads="1"/>
          </p:cNvSpPr>
          <p:nvPr/>
        </p:nvSpPr>
        <p:spPr bwMode="auto">
          <a:xfrm>
            <a:off x="86772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7203" name="Text Box 89"/>
          <p:cNvSpPr txBox="1">
            <a:spLocks noChangeArrowheads="1"/>
          </p:cNvSpPr>
          <p:nvPr/>
        </p:nvSpPr>
        <p:spPr bwMode="auto">
          <a:xfrm>
            <a:off x="2052638" y="457200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D is encryption of t</a:t>
            </a:r>
          </a:p>
        </p:txBody>
      </p:sp>
      <p:sp>
        <p:nvSpPr>
          <p:cNvPr id="7204" name="AutoShape 90"/>
          <p:cNvSpPr>
            <a:spLocks noChangeArrowheads="1"/>
          </p:cNvSpPr>
          <p:nvPr/>
        </p:nvSpPr>
        <p:spPr bwMode="auto">
          <a:xfrm>
            <a:off x="434340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05" name="Text Box 91"/>
          <p:cNvSpPr txBox="1">
            <a:spLocks noChangeArrowheads="1"/>
          </p:cNvSpPr>
          <p:nvPr/>
        </p:nvSpPr>
        <p:spPr bwMode="auto">
          <a:xfrm>
            <a:off x="4994275" y="4540250"/>
            <a:ext cx="1177925" cy="641350"/>
          </a:xfrm>
          <a:prstGeom prst="rect">
            <a:avLst/>
          </a:prstGeom>
          <a:noFill/>
          <a:ln w="12700" cap="sq">
            <a:noFill/>
            <a:miter lim="800000"/>
            <a:headEnd type="none" w="sm" len="sm"/>
            <a:tailEnd type="none" w="sm" len="sm"/>
          </a:ln>
        </p:spPr>
        <p:txBody>
          <a:bodyPr wrap="none">
            <a:spAutoFit/>
          </a:bodyPr>
          <a:lstStyle/>
          <a:p>
            <a:r>
              <a:rPr lang="en-US" dirty="0" err="1"/>
              <a:t>e</a:t>
            </a:r>
            <a:r>
              <a:rPr lang="en-US" baseline="-25000" dirty="0" err="1"/>
              <a:t>K</a:t>
            </a:r>
            <a:r>
              <a:rPr lang="en-US" dirty="0"/>
              <a:t>(4) = 17</a:t>
            </a:r>
          </a:p>
          <a:p>
            <a:r>
              <a:rPr lang="en-US" dirty="0" err="1"/>
              <a:t>e</a:t>
            </a:r>
            <a:r>
              <a:rPr lang="en-US" baseline="-25000" dirty="0" err="1"/>
              <a:t>K</a:t>
            </a:r>
            <a:r>
              <a:rPr lang="en-US" dirty="0"/>
              <a:t>(19) = 3</a:t>
            </a:r>
          </a:p>
        </p:txBody>
      </p:sp>
      <p:sp>
        <p:nvSpPr>
          <p:cNvPr id="7206" name="Text Box 92"/>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dirty="0">
                <a:solidFill>
                  <a:srgbClr val="CC0099"/>
                </a:solidFill>
              </a:rPr>
              <a:t>Hypothesis 1</a:t>
            </a:r>
          </a:p>
        </p:txBody>
      </p:sp>
      <p:sp>
        <p:nvSpPr>
          <p:cNvPr id="7214" name="Text Box 109"/>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215" name="Text Box 122"/>
          <p:cNvSpPr txBox="1">
            <a:spLocks noChangeArrowheads="1"/>
          </p:cNvSpPr>
          <p:nvPr/>
        </p:nvSpPr>
        <p:spPr bwMode="auto">
          <a:xfrm>
            <a:off x="1752600" y="2590800"/>
            <a:ext cx="5016500" cy="457200"/>
          </a:xfrm>
          <a:prstGeom prst="rect">
            <a:avLst/>
          </a:prstGeom>
          <a:noFill/>
          <a:ln w="12700" cap="sq">
            <a:noFill/>
            <a:miter lim="800000"/>
            <a:headEnd type="none" w="sm" len="sm"/>
            <a:tailEnd type="none" w="sm" len="sm"/>
          </a:ln>
        </p:spPr>
        <p:txBody>
          <a:bodyPr wrap="none">
            <a:spAutoFit/>
          </a:bodyPr>
          <a:lstStyle/>
          <a:p>
            <a:r>
              <a:rPr lang="en-US" sz="2400" b="1" dirty="0">
                <a:solidFill>
                  <a:srgbClr val="CC0099"/>
                </a:solidFill>
              </a:rPr>
              <a:t>Frequency occurrences of each letter</a:t>
            </a:r>
          </a:p>
        </p:txBody>
      </p:sp>
      <p:sp>
        <p:nvSpPr>
          <p:cNvPr id="7216" name="Text Box 124"/>
          <p:cNvSpPr txBox="1">
            <a:spLocks noChangeArrowheads="1"/>
          </p:cNvSpPr>
          <p:nvPr/>
        </p:nvSpPr>
        <p:spPr bwMode="auto">
          <a:xfrm>
            <a:off x="7832725" y="6208713"/>
            <a:ext cx="1023938" cy="366712"/>
          </a:xfrm>
          <a:prstGeom prst="rect">
            <a:avLst/>
          </a:prstGeom>
          <a:noFill/>
          <a:ln w="12700" cap="sq">
            <a:noFill/>
            <a:miter lim="800000"/>
            <a:headEnd type="none" w="sm" len="sm"/>
            <a:tailEnd type="none" w="sm" len="sm"/>
          </a:ln>
        </p:spPr>
        <p:txBody>
          <a:bodyPr wrap="none">
            <a:spAutoFit/>
          </a:bodyPr>
          <a:lstStyle/>
          <a:p>
            <a:r>
              <a:rPr lang="en-US"/>
              <a:t>Cont…….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611" name="Group 12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 name="Date Placeholder 20"/>
          <p:cNvSpPr>
            <a:spLocks noGrp="1"/>
          </p:cNvSpPr>
          <p:nvPr>
            <p:ph type="dt" sz="half" idx="10"/>
          </p:nvPr>
        </p:nvSpPr>
        <p:spPr/>
        <p:txBody>
          <a:bodyPr/>
          <a:lstStyle/>
          <a:p>
            <a:fld id="{4FAE8393-716A-4FA5-8EFC-5F87A8FD1DE6}" type="datetime1">
              <a:rPr lang="en-US" smtClean="0"/>
              <a:pPr/>
              <a:t>9/20/2012</a:t>
            </a:fld>
            <a:endParaRPr lang="en-US"/>
          </a:p>
        </p:txBody>
      </p:sp>
      <p:sp>
        <p:nvSpPr>
          <p:cNvPr id="22" name="Slide Number Placeholder 21"/>
          <p:cNvSpPr>
            <a:spLocks noGrp="1"/>
          </p:cNvSpPr>
          <p:nvPr>
            <p:ph type="sldNum" sz="quarter" idx="11"/>
          </p:nvPr>
        </p:nvSpPr>
        <p:spPr/>
        <p:txBody>
          <a:bodyPr/>
          <a:lstStyle/>
          <a:p>
            <a:fld id="{C2A25FD4-BCB1-4D0D-8A21-C6304AF782F1}" type="slidenum">
              <a:rPr lang="en-US" smtClean="0"/>
              <a:pPr/>
              <a:t>46</a:t>
            </a:fld>
            <a:endParaRPr lang="en-US"/>
          </a:p>
        </p:txBody>
      </p:sp>
      <p:sp>
        <p:nvSpPr>
          <p:cNvPr id="23" name="Footer Placeholder 22"/>
          <p:cNvSpPr>
            <a:spLocks noGrp="1"/>
          </p:cNvSpPr>
          <p:nvPr>
            <p:ph type="ftr" sz="quarter" idx="12"/>
          </p:nvPr>
        </p:nvSpPr>
        <p:spPr/>
        <p:txBody>
          <a:bodyPr/>
          <a:lstStyle/>
          <a:p>
            <a:r>
              <a:rPr lang="en-US" smtClean="0"/>
              <a:t>Lectures by Ashraf Masood - - Applied Cryptography – MSIS 10 (MCS-NUST)</a:t>
            </a:r>
            <a:endParaRPr lang="en-US"/>
          </a:p>
        </p:txBody>
      </p:sp>
      <p:sp>
        <p:nvSpPr>
          <p:cNvPr id="24" name="Title 23"/>
          <p:cNvSpPr>
            <a:spLocks noGrp="1"/>
          </p:cNvSpPr>
          <p:nvPr>
            <p:ph type="title"/>
          </p:nvPr>
        </p:nvSpPr>
        <p:spPr/>
        <p:txBody>
          <a:bodyPr>
            <a:normAutofit/>
          </a:bodyPr>
          <a:lstStyle/>
          <a:p>
            <a:r>
              <a:rPr lang="en-US" dirty="0" smtClean="0"/>
              <a:t>Cryptanalysis of the Affine Cipher</a:t>
            </a:r>
            <a:endParaRPr lang="en-US" dirty="0"/>
          </a:p>
        </p:txBody>
      </p:sp>
      <p:graphicFrame>
        <p:nvGraphicFramePr>
          <p:cNvPr id="7170"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3778" name="Bitmap Image" r:id="rId4" imgW="6373115" imgH="209524" progId="PBrush">
              <p:embed/>
            </p:oleObj>
          </a:graphicData>
        </a:graphic>
      </p:graphicFrame>
      <p:sp>
        <p:nvSpPr>
          <p:cNvPr id="7201" name="Text Box 1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a:t>
            </a:r>
            <a:r>
              <a:rPr lang="en-US" sz="2400" b="1" dirty="0" err="1" smtClean="0"/>
              <a:t>Ciphertext</a:t>
            </a:r>
            <a:r>
              <a:rPr lang="en-US" sz="2400" b="1" dirty="0"/>
              <a:t>:</a:t>
            </a:r>
          </a:p>
        </p:txBody>
      </p:sp>
      <p:sp>
        <p:nvSpPr>
          <p:cNvPr id="7202" name="Text Box 68"/>
          <p:cNvSpPr txBox="1">
            <a:spLocks noChangeArrowheads="1"/>
          </p:cNvSpPr>
          <p:nvPr/>
        </p:nvSpPr>
        <p:spPr bwMode="auto">
          <a:xfrm>
            <a:off x="86772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7203" name="Text Box 89"/>
          <p:cNvSpPr txBox="1">
            <a:spLocks noChangeArrowheads="1"/>
          </p:cNvSpPr>
          <p:nvPr/>
        </p:nvSpPr>
        <p:spPr bwMode="auto">
          <a:xfrm>
            <a:off x="2052638" y="457200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D is encryption of t</a:t>
            </a:r>
          </a:p>
        </p:txBody>
      </p:sp>
      <p:sp>
        <p:nvSpPr>
          <p:cNvPr id="7204" name="AutoShape 90"/>
          <p:cNvSpPr>
            <a:spLocks noChangeArrowheads="1"/>
          </p:cNvSpPr>
          <p:nvPr/>
        </p:nvSpPr>
        <p:spPr bwMode="auto">
          <a:xfrm>
            <a:off x="434340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05" name="Text Box 91"/>
          <p:cNvSpPr txBox="1">
            <a:spLocks noChangeArrowheads="1"/>
          </p:cNvSpPr>
          <p:nvPr/>
        </p:nvSpPr>
        <p:spPr bwMode="auto">
          <a:xfrm>
            <a:off x="4994275" y="4540250"/>
            <a:ext cx="1177925" cy="641350"/>
          </a:xfrm>
          <a:prstGeom prst="rect">
            <a:avLst/>
          </a:prstGeom>
          <a:noFill/>
          <a:ln w="12700" cap="sq">
            <a:noFill/>
            <a:miter lim="800000"/>
            <a:headEnd type="none" w="sm" len="sm"/>
            <a:tailEnd type="none" w="sm" len="sm"/>
          </a:ln>
        </p:spPr>
        <p:txBody>
          <a:bodyPr wrap="none">
            <a:spAutoFit/>
          </a:bodyPr>
          <a:lstStyle/>
          <a:p>
            <a:r>
              <a:rPr lang="en-US" dirty="0" err="1"/>
              <a:t>e</a:t>
            </a:r>
            <a:r>
              <a:rPr lang="en-US" baseline="-25000" dirty="0" err="1"/>
              <a:t>K</a:t>
            </a:r>
            <a:r>
              <a:rPr lang="en-US" dirty="0"/>
              <a:t>(4) = 17</a:t>
            </a:r>
          </a:p>
          <a:p>
            <a:r>
              <a:rPr lang="en-US" dirty="0" err="1"/>
              <a:t>e</a:t>
            </a:r>
            <a:r>
              <a:rPr lang="en-US" baseline="-25000" dirty="0" err="1"/>
              <a:t>K</a:t>
            </a:r>
            <a:r>
              <a:rPr lang="en-US" dirty="0"/>
              <a:t>(19) = 3</a:t>
            </a:r>
          </a:p>
        </p:txBody>
      </p:sp>
      <p:sp>
        <p:nvSpPr>
          <p:cNvPr id="7206" name="Text Box 92"/>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1</a:t>
            </a:r>
          </a:p>
        </p:txBody>
      </p:sp>
      <p:sp>
        <p:nvSpPr>
          <p:cNvPr id="7207" name="Text Box 93"/>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7208" name="Text Box 94"/>
          <p:cNvSpPr txBox="1">
            <a:spLocks noChangeArrowheads="1"/>
          </p:cNvSpPr>
          <p:nvPr/>
        </p:nvSpPr>
        <p:spPr bwMode="auto">
          <a:xfrm>
            <a:off x="2857500" y="5441950"/>
            <a:ext cx="120808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b=3</a:t>
            </a:r>
          </a:p>
        </p:txBody>
      </p:sp>
      <p:sp>
        <p:nvSpPr>
          <p:cNvPr id="7209" name="AutoShape 95"/>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10" name="Text Box 96"/>
          <p:cNvSpPr txBox="1">
            <a:spLocks noChangeArrowheads="1"/>
          </p:cNvSpPr>
          <p:nvPr/>
        </p:nvSpPr>
        <p:spPr bwMode="auto">
          <a:xfrm>
            <a:off x="5029200" y="5410200"/>
            <a:ext cx="1417504" cy="646331"/>
          </a:xfrm>
          <a:prstGeom prst="rect">
            <a:avLst/>
          </a:prstGeom>
          <a:noFill/>
          <a:ln w="12700" cap="sq">
            <a:noFill/>
            <a:miter lim="800000"/>
            <a:headEnd type="none" w="sm" len="sm"/>
            <a:tailEnd type="none" w="sm" len="sm"/>
          </a:ln>
        </p:spPr>
        <p:txBody>
          <a:bodyPr wrap="none">
            <a:spAutoFit/>
          </a:bodyPr>
          <a:lstStyle/>
          <a:p>
            <a:r>
              <a:rPr lang="en-US" dirty="0"/>
              <a:t>a=6        in Z</a:t>
            </a:r>
            <a:r>
              <a:rPr lang="en-US" baseline="-25000" dirty="0"/>
              <a:t>26</a:t>
            </a:r>
          </a:p>
          <a:p>
            <a:r>
              <a:rPr lang="en-US" dirty="0"/>
              <a:t>b</a:t>
            </a:r>
            <a:r>
              <a:rPr lang="en-US" dirty="0" smtClean="0"/>
              <a:t>=19</a:t>
            </a:r>
            <a:endParaRPr lang="en-US" dirty="0"/>
          </a:p>
        </p:txBody>
      </p:sp>
      <p:sp>
        <p:nvSpPr>
          <p:cNvPr id="7211" name="Text Box 97"/>
          <p:cNvSpPr txBox="1">
            <a:spLocks noChangeArrowheads="1"/>
          </p:cNvSpPr>
          <p:nvPr/>
        </p:nvSpPr>
        <p:spPr bwMode="auto">
          <a:xfrm>
            <a:off x="1143000" y="6265863"/>
            <a:ext cx="2641600" cy="366712"/>
          </a:xfrm>
          <a:prstGeom prst="rect">
            <a:avLst/>
          </a:prstGeom>
          <a:noFill/>
          <a:ln w="12700" cap="sq">
            <a:noFill/>
            <a:miter lim="800000"/>
            <a:headEnd type="none" w="sm" len="sm"/>
            <a:tailEnd type="none" w="sm" len="sm"/>
          </a:ln>
        </p:spPr>
        <p:txBody>
          <a:bodyPr wrap="none">
            <a:spAutoFit/>
          </a:bodyPr>
          <a:lstStyle/>
          <a:p>
            <a:r>
              <a:rPr lang="en-US"/>
              <a:t>gcd(a,m)=gcd(6,26)=2&gt;1</a:t>
            </a:r>
          </a:p>
        </p:txBody>
      </p:sp>
      <p:sp>
        <p:nvSpPr>
          <p:cNvPr id="7212" name="AutoShape 98"/>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213" name="Text Box 99"/>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7214" name="Text Box 109"/>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7215" name="Text Box 122"/>
          <p:cNvSpPr txBox="1">
            <a:spLocks noChangeArrowheads="1"/>
          </p:cNvSpPr>
          <p:nvPr/>
        </p:nvSpPr>
        <p:spPr bwMode="auto">
          <a:xfrm>
            <a:off x="1752600" y="2590800"/>
            <a:ext cx="5016500" cy="457200"/>
          </a:xfrm>
          <a:prstGeom prst="rect">
            <a:avLst/>
          </a:prstGeom>
          <a:noFill/>
          <a:ln w="12700" cap="sq">
            <a:noFill/>
            <a:miter lim="800000"/>
            <a:headEnd type="none" w="sm" len="sm"/>
            <a:tailEnd type="none" w="sm" len="sm"/>
          </a:ln>
        </p:spPr>
        <p:txBody>
          <a:bodyPr wrap="none">
            <a:spAutoFit/>
          </a:bodyPr>
          <a:lstStyle/>
          <a:p>
            <a:r>
              <a:rPr lang="en-US" sz="2400" b="1" dirty="0">
                <a:solidFill>
                  <a:srgbClr val="CC0099"/>
                </a:solidFill>
              </a:rPr>
              <a:t>Frequency occurrences of each letter</a:t>
            </a:r>
          </a:p>
        </p:txBody>
      </p:sp>
      <p:sp>
        <p:nvSpPr>
          <p:cNvPr id="7216" name="Text Box 124"/>
          <p:cNvSpPr txBox="1">
            <a:spLocks noChangeArrowheads="1"/>
          </p:cNvSpPr>
          <p:nvPr/>
        </p:nvSpPr>
        <p:spPr bwMode="auto">
          <a:xfrm>
            <a:off x="7832725" y="6208713"/>
            <a:ext cx="1023938" cy="366712"/>
          </a:xfrm>
          <a:prstGeom prst="rect">
            <a:avLst/>
          </a:prstGeom>
          <a:noFill/>
          <a:ln w="12700" cap="sq">
            <a:noFill/>
            <a:miter lim="800000"/>
            <a:headEnd type="none" w="sm" len="sm"/>
            <a:tailEnd type="none" w="sm" len="sm"/>
          </a:ln>
        </p:spPr>
        <p:txBody>
          <a:bodyPr wrap="none">
            <a:spAutoFit/>
          </a:bodyPr>
          <a:lstStyle/>
          <a:p>
            <a:r>
              <a:rPr lang="en-US"/>
              <a:t>Cont…….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7" name="Group 3"/>
          <p:cNvGraphicFramePr>
            <a:graphicFrameLocks noGrp="1"/>
          </p:cNvGraphicFramePr>
          <p:nvPr>
            <p:ph idx="1"/>
          </p:nvPr>
        </p:nvGraphicFramePr>
        <p:xfrm>
          <a:off x="152400" y="32308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321BBD4-A40B-4A1C-937C-AE90CE1B9770}" type="datetime1">
              <a:rPr lang="en-US" smtClean="0"/>
              <a:pPr>
                <a:defRPr/>
              </a:pPr>
              <a:t>9/20/2012</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47</a:t>
            </a:fld>
            <a:endParaRPr lang="en-US"/>
          </a:p>
        </p:txBody>
      </p:sp>
      <p:sp>
        <p:nvSpPr>
          <p:cNvPr id="22" name="Footer Placeholder 21"/>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8194"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95234" name="Bitmap Image" r:id="rId4" imgW="6373115" imgH="209524" progId="PBrush">
              <p:embed/>
            </p:oleObj>
          </a:graphicData>
        </a:graphic>
      </p:graphicFrame>
      <p:sp>
        <p:nvSpPr>
          <p:cNvPr id="8225"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8226"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8227"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E is encryption of t</a:t>
            </a:r>
          </a:p>
        </p:txBody>
      </p:sp>
      <p:sp>
        <p:nvSpPr>
          <p:cNvPr id="8228"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29"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4</a:t>
            </a:r>
          </a:p>
        </p:txBody>
      </p:sp>
      <p:sp>
        <p:nvSpPr>
          <p:cNvPr id="8230"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2</a:t>
            </a:r>
          </a:p>
        </p:txBody>
      </p:sp>
      <p:sp>
        <p:nvSpPr>
          <p:cNvPr id="8238"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8239"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7" name="Group 3"/>
          <p:cNvGraphicFramePr>
            <a:graphicFrameLocks noGrp="1"/>
          </p:cNvGraphicFramePr>
          <p:nvPr>
            <p:ph idx="1"/>
          </p:nvPr>
        </p:nvGraphicFramePr>
        <p:xfrm>
          <a:off x="152400" y="32308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321BBD4-A40B-4A1C-937C-AE90CE1B9770}" type="datetime1">
              <a:rPr lang="en-US" smtClean="0"/>
              <a:pPr>
                <a:defRPr/>
              </a:pPr>
              <a:t>9/20/2012</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48</a:t>
            </a:fld>
            <a:endParaRPr lang="en-US"/>
          </a:p>
        </p:txBody>
      </p:sp>
      <p:sp>
        <p:nvSpPr>
          <p:cNvPr id="22" name="Footer Placeholder 21"/>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8194"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4802" name="Bitmap Image" r:id="rId4" imgW="6373115" imgH="209524" progId="PBrush">
              <p:embed/>
            </p:oleObj>
          </a:graphicData>
        </a:graphic>
      </p:graphicFrame>
      <p:sp>
        <p:nvSpPr>
          <p:cNvPr id="8225"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8226"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8227"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E is encryption of t</a:t>
            </a:r>
          </a:p>
        </p:txBody>
      </p:sp>
      <p:sp>
        <p:nvSpPr>
          <p:cNvPr id="8228"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29"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4</a:t>
            </a:r>
          </a:p>
        </p:txBody>
      </p:sp>
      <p:sp>
        <p:nvSpPr>
          <p:cNvPr id="8230"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2</a:t>
            </a:r>
          </a:p>
        </p:txBody>
      </p:sp>
      <p:sp>
        <p:nvSpPr>
          <p:cNvPr id="8231" name="Text Box 38"/>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8232" name="Text Box 39"/>
          <p:cNvSpPr txBox="1">
            <a:spLocks noChangeArrowheads="1"/>
          </p:cNvSpPr>
          <p:nvPr/>
        </p:nvSpPr>
        <p:spPr bwMode="auto">
          <a:xfrm>
            <a:off x="2857500" y="5441950"/>
            <a:ext cx="120808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b=4</a:t>
            </a:r>
          </a:p>
        </p:txBody>
      </p:sp>
      <p:sp>
        <p:nvSpPr>
          <p:cNvPr id="8233" name="AutoShape 40"/>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34" name="Text Box 41"/>
          <p:cNvSpPr txBox="1">
            <a:spLocks noChangeArrowheads="1"/>
          </p:cNvSpPr>
          <p:nvPr/>
        </p:nvSpPr>
        <p:spPr bwMode="auto">
          <a:xfrm>
            <a:off x="5029200" y="5410200"/>
            <a:ext cx="1698625" cy="641350"/>
          </a:xfrm>
          <a:prstGeom prst="rect">
            <a:avLst/>
          </a:prstGeom>
          <a:noFill/>
          <a:ln w="12700" cap="sq">
            <a:noFill/>
            <a:miter lim="800000"/>
            <a:headEnd type="none" w="sm" len="sm"/>
            <a:tailEnd type="none" w="sm" len="sm"/>
          </a:ln>
        </p:spPr>
        <p:txBody>
          <a:bodyPr wrap="none">
            <a:spAutoFit/>
          </a:bodyPr>
          <a:lstStyle/>
          <a:p>
            <a:r>
              <a:rPr lang="en-US"/>
              <a:t>a=13        in Z</a:t>
            </a:r>
            <a:r>
              <a:rPr lang="en-US" baseline="-25000"/>
              <a:t>26</a:t>
            </a:r>
          </a:p>
          <a:p>
            <a:r>
              <a:rPr lang="en-US"/>
              <a:t>b=17</a:t>
            </a:r>
          </a:p>
        </p:txBody>
      </p:sp>
      <p:sp>
        <p:nvSpPr>
          <p:cNvPr id="8235" name="Text Box 42"/>
          <p:cNvSpPr txBox="1">
            <a:spLocks noChangeArrowheads="1"/>
          </p:cNvSpPr>
          <p:nvPr/>
        </p:nvSpPr>
        <p:spPr bwMode="auto">
          <a:xfrm>
            <a:off x="928688" y="6265863"/>
            <a:ext cx="2908300" cy="366712"/>
          </a:xfrm>
          <a:prstGeom prst="rect">
            <a:avLst/>
          </a:prstGeom>
          <a:noFill/>
          <a:ln w="12700" cap="sq">
            <a:noFill/>
            <a:miter lim="800000"/>
            <a:headEnd type="none" w="sm" len="sm"/>
            <a:tailEnd type="none" w="sm" len="sm"/>
          </a:ln>
        </p:spPr>
        <p:txBody>
          <a:bodyPr wrap="none">
            <a:spAutoFit/>
          </a:bodyPr>
          <a:lstStyle/>
          <a:p>
            <a:r>
              <a:rPr lang="en-US"/>
              <a:t>gcd(a,m)=gcd(13,26)=13&gt;1</a:t>
            </a:r>
          </a:p>
        </p:txBody>
      </p:sp>
      <p:sp>
        <p:nvSpPr>
          <p:cNvPr id="8236" name="AutoShape 43"/>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8237" name="Text Box 44"/>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8238"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8239"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1" name="Group 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4B9BD8D-33AA-4CD9-96FE-B5658265D210}" type="datetime1">
              <a:rPr lang="en-US" smtClean="0"/>
              <a:pPr>
                <a:defRPr/>
              </a:pPr>
              <a:t>9/20/2012</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49</a:t>
            </a:fld>
            <a:endParaRPr lang="en-US"/>
          </a:p>
        </p:txBody>
      </p:sp>
      <p:sp>
        <p:nvSpPr>
          <p:cNvPr id="22" name="Footer Placeholder 21"/>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9218"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96258" name="Bitmap Image" r:id="rId4" imgW="6373115" imgH="209524" progId="PBrush">
              <p:embed/>
            </p:oleObj>
          </a:graphicData>
        </a:graphic>
      </p:graphicFrame>
      <p:sp>
        <p:nvSpPr>
          <p:cNvPr id="9249"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9250"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9251"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H is encryption of t</a:t>
            </a:r>
          </a:p>
        </p:txBody>
      </p:sp>
      <p:sp>
        <p:nvSpPr>
          <p:cNvPr id="9252"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3"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7</a:t>
            </a:r>
          </a:p>
        </p:txBody>
      </p:sp>
      <p:sp>
        <p:nvSpPr>
          <p:cNvPr id="9254"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3</a:t>
            </a:r>
          </a:p>
        </p:txBody>
      </p:sp>
      <p:sp>
        <p:nvSpPr>
          <p:cNvPr id="9262"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9263"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7"/>
          <p:cNvSpPr txBox="1">
            <a:spLocks noChangeArrowheads="1"/>
          </p:cNvSpPr>
          <p:nvPr/>
        </p:nvSpPr>
        <p:spPr bwMode="auto">
          <a:xfrm>
            <a:off x="1143000" y="2819400"/>
            <a:ext cx="6894513" cy="1087438"/>
          </a:xfrm>
          <a:prstGeom prst="rect">
            <a:avLst/>
          </a:prstGeom>
          <a:noFill/>
          <a:ln w="9525">
            <a:solidFill>
              <a:schemeClr val="tx1"/>
            </a:solidFill>
            <a:miter lim="800000"/>
            <a:headEnd/>
            <a:tailEnd/>
          </a:ln>
        </p:spPr>
        <p:txBody>
          <a:bodyPr>
            <a:spAutoFit/>
          </a:bodyPr>
          <a:lstStyle/>
          <a:p>
            <a:pPr algn="just">
              <a:lnSpc>
                <a:spcPct val="90000"/>
              </a:lnSpc>
              <a:spcBef>
                <a:spcPct val="50000"/>
              </a:spcBef>
            </a:pPr>
            <a:r>
              <a:rPr kumimoji="1" lang="en-US" altLang="ko-KR" sz="2400">
                <a:latin typeface="Franklin Gothic Medium" pitchFamily="34" charset="0"/>
                <a:ea typeface="굴림" pitchFamily="50" charset="-127"/>
              </a:rPr>
              <a:t>“Encryption algorithms being used should be assumed to be publicly known and the security of the algorithm should reside only in the key chosen”</a:t>
            </a:r>
          </a:p>
        </p:txBody>
      </p:sp>
      <p:sp>
        <p:nvSpPr>
          <p:cNvPr id="13" name="Content Placeholder 1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0C642A5-8B5E-45E5-93A7-9FF3C3B226B7}" type="datetime1">
              <a:rPr lang="en-US" smtClean="0"/>
              <a:pPr/>
              <a:t>9/20/2012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a:p>
        </p:txBody>
      </p:sp>
      <p:sp>
        <p:nvSpPr>
          <p:cNvPr id="7" name="Title 6"/>
          <p:cNvSpPr>
            <a:spLocks noGrp="1"/>
          </p:cNvSpPr>
          <p:nvPr>
            <p:ph type="title"/>
          </p:nvPr>
        </p:nvSpPr>
        <p:spPr/>
        <p:txBody>
          <a:bodyPr/>
          <a:lstStyle/>
          <a:p>
            <a:r>
              <a:rPr lang="en-US" altLang="ko-KR" dirty="0" err="1" smtClean="0"/>
              <a:t>Kerchhoff’s</a:t>
            </a:r>
            <a:r>
              <a:rPr lang="en-US" altLang="ko-KR" dirty="0" smtClean="0"/>
              <a:t> Principle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1" name="Group 3"/>
          <p:cNvGraphicFramePr>
            <a:graphicFrameLocks noGrp="1"/>
          </p:cNvGraphicFramePr>
          <p:nvPr>
            <p:ph idx="1"/>
          </p:nvPr>
        </p:nvGraphicFramePr>
        <p:xfrm>
          <a:off x="152400" y="3154680"/>
          <a:ext cx="8534400" cy="731520"/>
        </p:xfrm>
        <a:graphic>
          <a:graphicData uri="http://schemas.openxmlformats.org/drawingml/2006/table">
            <a:tbl>
              <a:tblPr/>
              <a:tblGrid>
                <a:gridCol w="442854"/>
                <a:gridCol w="444500"/>
                <a:gridCol w="1152407"/>
                <a:gridCol w="632178"/>
                <a:gridCol w="689798"/>
                <a:gridCol w="1552458"/>
                <a:gridCol w="1377949"/>
                <a:gridCol w="2242256"/>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94827" marR="948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1</a:t>
                      </a:r>
                    </a:p>
                  </a:txBody>
                  <a:tcPr marL="94827" marR="948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94827" marR="948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54B9BD8D-33AA-4CD9-96FE-B5658265D210}" type="datetime1">
              <a:rPr lang="en-US" smtClean="0"/>
              <a:pPr>
                <a:defRPr/>
              </a:pPr>
              <a:t>9/20/2012</a:t>
            </a:fld>
            <a:endParaRPr lang="en-US"/>
          </a:p>
        </p:txBody>
      </p:sp>
      <p:sp>
        <p:nvSpPr>
          <p:cNvPr id="21" name="Slide Number Placeholder 20"/>
          <p:cNvSpPr>
            <a:spLocks noGrp="1"/>
          </p:cNvSpPr>
          <p:nvPr>
            <p:ph type="sldNum" sz="quarter" idx="11"/>
          </p:nvPr>
        </p:nvSpPr>
        <p:spPr/>
        <p:txBody>
          <a:bodyPr/>
          <a:lstStyle/>
          <a:p>
            <a:pPr>
              <a:defRPr/>
            </a:pPr>
            <a:fld id="{C2A25FD4-BCB1-4D0D-8A21-C6304AF782F1}" type="slidenum">
              <a:rPr lang="en-US" smtClean="0"/>
              <a:pPr>
                <a:defRPr/>
              </a:pPr>
              <a:t>50</a:t>
            </a:fld>
            <a:endParaRPr lang="en-US"/>
          </a:p>
        </p:txBody>
      </p:sp>
      <p:sp>
        <p:nvSpPr>
          <p:cNvPr id="22" name="Footer Placeholder 21"/>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23" name="Title 22"/>
          <p:cNvSpPr>
            <a:spLocks noGrp="1"/>
          </p:cNvSpPr>
          <p:nvPr>
            <p:ph type="title"/>
          </p:nvPr>
        </p:nvSpPr>
        <p:spPr/>
        <p:txBody>
          <a:bodyPr/>
          <a:lstStyle/>
          <a:p>
            <a:r>
              <a:rPr lang="en-US" dirty="0" smtClean="0"/>
              <a:t>Cryptanalysis of the Affine Cipher</a:t>
            </a:r>
            <a:endParaRPr lang="en-US" dirty="0"/>
          </a:p>
        </p:txBody>
      </p:sp>
      <p:graphicFrame>
        <p:nvGraphicFramePr>
          <p:cNvPr id="9218"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5826" name="Bitmap Image" r:id="rId4" imgW="6373115" imgH="209524" progId="PBrush">
              <p:embed/>
            </p:oleObj>
          </a:graphicData>
        </a:graphic>
      </p:graphicFrame>
      <p:sp>
        <p:nvSpPr>
          <p:cNvPr id="9249"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a:t>Consider the Cipher-text:</a:t>
            </a:r>
          </a:p>
        </p:txBody>
      </p:sp>
      <p:sp>
        <p:nvSpPr>
          <p:cNvPr id="9250" name="Text Box 33"/>
          <p:cNvSpPr txBox="1">
            <a:spLocks noChangeArrowheads="1"/>
          </p:cNvSpPr>
          <p:nvPr/>
        </p:nvSpPr>
        <p:spPr bwMode="auto">
          <a:xfrm>
            <a:off x="8753475" y="340995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9251" name="Text Box 34"/>
          <p:cNvSpPr txBox="1">
            <a:spLocks noChangeArrowheads="1"/>
          </p:cNvSpPr>
          <p:nvPr/>
        </p:nvSpPr>
        <p:spPr bwMode="auto">
          <a:xfrm>
            <a:off x="1928813" y="4540250"/>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H is encryption of t</a:t>
            </a:r>
          </a:p>
        </p:txBody>
      </p:sp>
      <p:sp>
        <p:nvSpPr>
          <p:cNvPr id="9252" name="AutoShape 35"/>
          <p:cNvSpPr>
            <a:spLocks noChangeArrowheads="1"/>
          </p:cNvSpPr>
          <p:nvPr/>
        </p:nvSpPr>
        <p:spPr bwMode="auto">
          <a:xfrm>
            <a:off x="4337050" y="461962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3" name="Text Box 36"/>
          <p:cNvSpPr txBox="1">
            <a:spLocks noChangeArrowheads="1"/>
          </p:cNvSpPr>
          <p:nvPr/>
        </p:nvSpPr>
        <p:spPr bwMode="auto">
          <a:xfrm>
            <a:off x="4870450" y="4540250"/>
            <a:ext cx="117792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7</a:t>
            </a:r>
          </a:p>
        </p:txBody>
      </p:sp>
      <p:sp>
        <p:nvSpPr>
          <p:cNvPr id="9254" name="Text Box 37"/>
          <p:cNvSpPr txBox="1">
            <a:spLocks noChangeArrowheads="1"/>
          </p:cNvSpPr>
          <p:nvPr/>
        </p:nvSpPr>
        <p:spPr bwMode="auto">
          <a:xfrm>
            <a:off x="228600" y="4060825"/>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3</a:t>
            </a:r>
          </a:p>
        </p:txBody>
      </p:sp>
      <p:sp>
        <p:nvSpPr>
          <p:cNvPr id="9255" name="Text Box 38"/>
          <p:cNvSpPr txBox="1">
            <a:spLocks noChangeArrowheads="1"/>
          </p:cNvSpPr>
          <p:nvPr/>
        </p:nvSpPr>
        <p:spPr bwMode="auto">
          <a:xfrm>
            <a:off x="441325" y="5184775"/>
            <a:ext cx="3248025" cy="366713"/>
          </a:xfrm>
          <a:prstGeom prst="rect">
            <a:avLst/>
          </a:prstGeom>
          <a:noFill/>
          <a:ln w="12700" cap="sq">
            <a:noFill/>
            <a:miter lim="800000"/>
            <a:headEnd type="none" w="sm" len="sm"/>
            <a:tailEnd type="none" w="sm" len="sm"/>
          </a:ln>
        </p:spPr>
        <p:txBody>
          <a:bodyPr wrap="none">
            <a:spAutoFit/>
          </a:bodyPr>
          <a:lstStyle/>
          <a:p>
            <a:r>
              <a:rPr lang="en-US"/>
              <a:t>Recall that , e</a:t>
            </a:r>
            <a:r>
              <a:rPr lang="en-US" baseline="-25000"/>
              <a:t>k</a:t>
            </a:r>
            <a:r>
              <a:rPr lang="en-US"/>
              <a:t>(x)=a*x + b, thus</a:t>
            </a:r>
          </a:p>
        </p:txBody>
      </p:sp>
      <p:sp>
        <p:nvSpPr>
          <p:cNvPr id="9256" name="Text Box 39"/>
          <p:cNvSpPr txBox="1">
            <a:spLocks noChangeArrowheads="1"/>
          </p:cNvSpPr>
          <p:nvPr/>
        </p:nvSpPr>
        <p:spPr bwMode="auto">
          <a:xfrm>
            <a:off x="2928938" y="5441950"/>
            <a:ext cx="1208087"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b=7</a:t>
            </a:r>
          </a:p>
        </p:txBody>
      </p:sp>
      <p:sp>
        <p:nvSpPr>
          <p:cNvPr id="9257" name="AutoShape 40"/>
          <p:cNvSpPr>
            <a:spLocks noChangeArrowheads="1"/>
          </p:cNvSpPr>
          <p:nvPr/>
        </p:nvSpPr>
        <p:spPr bwMode="auto">
          <a:xfrm>
            <a:off x="4343400" y="551815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58" name="Text Box 41"/>
          <p:cNvSpPr txBox="1">
            <a:spLocks noChangeArrowheads="1"/>
          </p:cNvSpPr>
          <p:nvPr/>
        </p:nvSpPr>
        <p:spPr bwMode="auto">
          <a:xfrm>
            <a:off x="5029200" y="5410200"/>
            <a:ext cx="1565275" cy="641350"/>
          </a:xfrm>
          <a:prstGeom prst="rect">
            <a:avLst/>
          </a:prstGeom>
          <a:noFill/>
          <a:ln w="12700" cap="sq">
            <a:noFill/>
            <a:miter lim="800000"/>
            <a:headEnd type="none" w="sm" len="sm"/>
            <a:tailEnd type="none" w="sm" len="sm"/>
          </a:ln>
        </p:spPr>
        <p:txBody>
          <a:bodyPr wrap="none">
            <a:spAutoFit/>
          </a:bodyPr>
          <a:lstStyle/>
          <a:p>
            <a:r>
              <a:rPr lang="en-US"/>
              <a:t>a=8        in Z</a:t>
            </a:r>
            <a:r>
              <a:rPr lang="en-US" baseline="-25000"/>
              <a:t>26</a:t>
            </a:r>
          </a:p>
          <a:p>
            <a:r>
              <a:rPr lang="en-US"/>
              <a:t>b=11</a:t>
            </a:r>
          </a:p>
        </p:txBody>
      </p:sp>
      <p:sp>
        <p:nvSpPr>
          <p:cNvPr id="9259" name="Text Box 42"/>
          <p:cNvSpPr txBox="1">
            <a:spLocks noChangeArrowheads="1"/>
          </p:cNvSpPr>
          <p:nvPr/>
        </p:nvSpPr>
        <p:spPr bwMode="auto">
          <a:xfrm>
            <a:off x="1214438" y="6265863"/>
            <a:ext cx="2641600" cy="366712"/>
          </a:xfrm>
          <a:prstGeom prst="rect">
            <a:avLst/>
          </a:prstGeom>
          <a:noFill/>
          <a:ln w="12700" cap="sq">
            <a:noFill/>
            <a:miter lim="800000"/>
            <a:headEnd type="none" w="sm" len="sm"/>
            <a:tailEnd type="none" w="sm" len="sm"/>
          </a:ln>
        </p:spPr>
        <p:txBody>
          <a:bodyPr wrap="none">
            <a:spAutoFit/>
          </a:bodyPr>
          <a:lstStyle/>
          <a:p>
            <a:r>
              <a:rPr lang="en-US"/>
              <a:t>gcd(a,m)=gcd(8,26)=2&gt;1</a:t>
            </a:r>
          </a:p>
        </p:txBody>
      </p:sp>
      <p:sp>
        <p:nvSpPr>
          <p:cNvPr id="9260" name="AutoShape 43"/>
          <p:cNvSpPr>
            <a:spLocks noChangeArrowheads="1"/>
          </p:cNvSpPr>
          <p:nvPr/>
        </p:nvSpPr>
        <p:spPr bwMode="auto">
          <a:xfrm>
            <a:off x="4405313" y="622935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9261" name="Text Box 44"/>
          <p:cNvSpPr txBox="1">
            <a:spLocks noChangeArrowheads="1"/>
          </p:cNvSpPr>
          <p:nvPr/>
        </p:nvSpPr>
        <p:spPr bwMode="auto">
          <a:xfrm>
            <a:off x="4876800" y="6172200"/>
            <a:ext cx="1512888"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iIlegal key</a:t>
            </a:r>
          </a:p>
        </p:txBody>
      </p:sp>
      <p:sp>
        <p:nvSpPr>
          <p:cNvPr id="9262"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9263" name="Text Box 47"/>
          <p:cNvSpPr txBox="1">
            <a:spLocks noChangeArrowheads="1"/>
          </p:cNvSpPr>
          <p:nvPr/>
        </p:nvSpPr>
        <p:spPr bwMode="auto">
          <a:xfrm>
            <a:off x="1752600" y="25908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5" name="Group 63"/>
          <p:cNvGraphicFramePr>
            <a:graphicFrameLocks noGrp="1"/>
          </p:cNvGraphicFramePr>
          <p:nvPr>
            <p:ph idx="1"/>
          </p:nvPr>
        </p:nvGraphicFramePr>
        <p:xfrm>
          <a:off x="228600" y="2849880"/>
          <a:ext cx="8534400" cy="731520"/>
        </p:xfrm>
        <a:graphic>
          <a:graphicData uri="http://schemas.openxmlformats.org/drawingml/2006/table">
            <a:tbl>
              <a:tblPr/>
              <a:tblGrid>
                <a:gridCol w="483114"/>
                <a:gridCol w="484909"/>
                <a:gridCol w="1014717"/>
                <a:gridCol w="689648"/>
                <a:gridCol w="689648"/>
                <a:gridCol w="1551709"/>
                <a:gridCol w="1293091"/>
                <a:gridCol w="2327564"/>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1</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 name="Date Placeholder 31"/>
          <p:cNvSpPr>
            <a:spLocks noGrp="1"/>
          </p:cNvSpPr>
          <p:nvPr>
            <p:ph type="dt" sz="half" idx="10"/>
          </p:nvPr>
        </p:nvSpPr>
        <p:spPr/>
        <p:txBody>
          <a:bodyPr/>
          <a:lstStyle/>
          <a:p>
            <a:pPr>
              <a:defRPr/>
            </a:pPr>
            <a:fld id="{F3A61813-E6B8-4E4B-AC40-B21369DB6DAC}" type="datetime1">
              <a:rPr lang="en-US" smtClean="0"/>
              <a:pPr>
                <a:defRPr/>
              </a:pPr>
              <a:t>9/20/2012</a:t>
            </a:fld>
            <a:endParaRPr lang="en-US" dirty="0"/>
          </a:p>
        </p:txBody>
      </p:sp>
      <p:sp>
        <p:nvSpPr>
          <p:cNvPr id="33" name="Slide Number Placeholder 32"/>
          <p:cNvSpPr>
            <a:spLocks noGrp="1"/>
          </p:cNvSpPr>
          <p:nvPr>
            <p:ph type="sldNum" sz="quarter" idx="11"/>
          </p:nvPr>
        </p:nvSpPr>
        <p:spPr/>
        <p:txBody>
          <a:bodyPr/>
          <a:lstStyle/>
          <a:p>
            <a:pPr>
              <a:defRPr/>
            </a:pPr>
            <a:fld id="{C2A25FD4-BCB1-4D0D-8A21-C6304AF782F1}" type="slidenum">
              <a:rPr lang="en-US" smtClean="0"/>
              <a:pPr>
                <a:defRPr/>
              </a:pPr>
              <a:t>51</a:t>
            </a:fld>
            <a:endParaRPr lang="en-US"/>
          </a:p>
        </p:txBody>
      </p:sp>
      <p:sp>
        <p:nvSpPr>
          <p:cNvPr id="34" name="Footer Placeholder 33"/>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35" name="Title 34"/>
          <p:cNvSpPr>
            <a:spLocks noGrp="1"/>
          </p:cNvSpPr>
          <p:nvPr>
            <p:ph type="title"/>
          </p:nvPr>
        </p:nvSpPr>
        <p:spPr/>
        <p:txBody>
          <a:bodyPr/>
          <a:lstStyle/>
          <a:p>
            <a:r>
              <a:rPr lang="en-US" dirty="0" smtClean="0"/>
              <a:t>Cryptanalysis of the Affine Cipher</a:t>
            </a:r>
            <a:endParaRPr lang="en-US" dirty="0"/>
          </a:p>
        </p:txBody>
      </p:sp>
      <p:graphicFrame>
        <p:nvGraphicFramePr>
          <p:cNvPr id="10242"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97282" name="Bitmap Image" r:id="rId4" imgW="6373115" imgH="209524" progId="PBrush">
              <p:embed/>
            </p:oleObj>
          </a:graphicData>
        </a:graphic>
      </p:graphicFrame>
      <p:sp>
        <p:nvSpPr>
          <p:cNvPr id="10273"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Cipher-text:</a:t>
            </a:r>
          </a:p>
        </p:txBody>
      </p:sp>
      <p:sp>
        <p:nvSpPr>
          <p:cNvPr id="10274" name="Text Box 33"/>
          <p:cNvSpPr txBox="1">
            <a:spLocks noChangeArrowheads="1"/>
          </p:cNvSpPr>
          <p:nvPr/>
        </p:nvSpPr>
        <p:spPr bwMode="auto">
          <a:xfrm>
            <a:off x="8763000" y="312420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10275" name="Text Box 34"/>
          <p:cNvSpPr txBox="1">
            <a:spLocks noChangeArrowheads="1"/>
          </p:cNvSpPr>
          <p:nvPr/>
        </p:nvSpPr>
        <p:spPr bwMode="auto">
          <a:xfrm>
            <a:off x="2860675" y="4311650"/>
            <a:ext cx="2060575" cy="641350"/>
          </a:xfrm>
          <a:prstGeom prst="rect">
            <a:avLst/>
          </a:prstGeom>
          <a:noFill/>
          <a:ln w="12700" cap="sq">
            <a:noFill/>
            <a:miter lim="800000"/>
            <a:headEnd type="none" w="sm" len="sm"/>
            <a:tailEnd type="none" w="sm" len="sm"/>
          </a:ln>
        </p:spPr>
        <p:txBody>
          <a:bodyPr wrap="none">
            <a:spAutoFit/>
          </a:bodyPr>
          <a:lstStyle/>
          <a:p>
            <a:r>
              <a:rPr lang="en-US" dirty="0"/>
              <a:t>R is encryption of e</a:t>
            </a:r>
          </a:p>
          <a:p>
            <a:r>
              <a:rPr lang="en-US" dirty="0"/>
              <a:t>K is encryption of t</a:t>
            </a:r>
          </a:p>
        </p:txBody>
      </p:sp>
      <p:sp>
        <p:nvSpPr>
          <p:cNvPr id="10276" name="AutoShape 35"/>
          <p:cNvSpPr>
            <a:spLocks noChangeArrowheads="1"/>
          </p:cNvSpPr>
          <p:nvPr/>
        </p:nvSpPr>
        <p:spPr bwMode="auto">
          <a:xfrm>
            <a:off x="5256213" y="439102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77" name="Text Box 36"/>
          <p:cNvSpPr txBox="1">
            <a:spLocks noChangeArrowheads="1"/>
          </p:cNvSpPr>
          <p:nvPr/>
        </p:nvSpPr>
        <p:spPr bwMode="auto">
          <a:xfrm>
            <a:off x="5699125" y="4311650"/>
            <a:ext cx="131127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10</a:t>
            </a:r>
          </a:p>
        </p:txBody>
      </p:sp>
      <p:sp>
        <p:nvSpPr>
          <p:cNvPr id="10278" name="Text Box 37"/>
          <p:cNvSpPr txBox="1">
            <a:spLocks noChangeArrowheads="1"/>
          </p:cNvSpPr>
          <p:nvPr/>
        </p:nvSpPr>
        <p:spPr bwMode="auto">
          <a:xfrm>
            <a:off x="228600" y="4038600"/>
            <a:ext cx="1874838" cy="457200"/>
          </a:xfrm>
          <a:prstGeom prst="rect">
            <a:avLst/>
          </a:prstGeom>
          <a:noFill/>
          <a:ln w="12700" cap="sq">
            <a:noFill/>
            <a:miter lim="800000"/>
            <a:headEnd type="none" w="sm" len="sm"/>
            <a:tailEnd type="none" w="sm" len="sm"/>
          </a:ln>
        </p:spPr>
        <p:txBody>
          <a:bodyPr wrap="none">
            <a:spAutoFit/>
          </a:bodyPr>
          <a:lstStyle/>
          <a:p>
            <a:r>
              <a:rPr lang="en-US" sz="2400" b="1" u="sng" dirty="0">
                <a:solidFill>
                  <a:srgbClr val="CC0099"/>
                </a:solidFill>
              </a:rPr>
              <a:t>Hypothesis 4</a:t>
            </a:r>
          </a:p>
        </p:txBody>
      </p:sp>
      <p:sp>
        <p:nvSpPr>
          <p:cNvPr id="10285"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86" name="Text Box 47"/>
          <p:cNvSpPr txBox="1">
            <a:spLocks noChangeArrowheads="1"/>
          </p:cNvSpPr>
          <p:nvPr/>
        </p:nvSpPr>
        <p:spPr bwMode="auto">
          <a:xfrm>
            <a:off x="1752600" y="23622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
        <p:nvSpPr>
          <p:cNvPr id="10288" name="Text Box 50"/>
          <p:cNvSpPr txBox="1">
            <a:spLocks noChangeArrowheads="1"/>
          </p:cNvSpPr>
          <p:nvPr/>
        </p:nvSpPr>
        <p:spPr bwMode="auto">
          <a:xfrm>
            <a:off x="441325" y="5257800"/>
            <a:ext cx="184150" cy="366713"/>
          </a:xfrm>
          <a:prstGeom prst="rect">
            <a:avLst/>
          </a:prstGeom>
          <a:noFill/>
          <a:ln w="12700" cap="sq">
            <a:noFill/>
            <a:miter lim="800000"/>
            <a:headEnd type="none" w="sm" len="sm"/>
            <a:tailEnd type="none" w="sm" len="sm"/>
          </a:ln>
        </p:spPr>
        <p:txBody>
          <a:bodyPr wrap="none">
            <a:spAutoFit/>
          </a:bodyPr>
          <a:lstStyle/>
          <a:p>
            <a:endParaRPr lang="en-US"/>
          </a:p>
        </p:txBody>
      </p:sp>
      <p:sp>
        <p:nvSpPr>
          <p:cNvPr id="10292" name="Text Box 54"/>
          <p:cNvSpPr txBox="1">
            <a:spLocks noChangeArrowheads="1"/>
          </p:cNvSpPr>
          <p:nvPr/>
        </p:nvSpPr>
        <p:spPr bwMode="auto">
          <a:xfrm>
            <a:off x="6781800" y="47863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5" name="Group 63"/>
          <p:cNvGraphicFramePr>
            <a:graphicFrameLocks noGrp="1"/>
          </p:cNvGraphicFramePr>
          <p:nvPr>
            <p:ph idx="1"/>
          </p:nvPr>
        </p:nvGraphicFramePr>
        <p:xfrm>
          <a:off x="228600" y="2849880"/>
          <a:ext cx="8534400" cy="731520"/>
        </p:xfrm>
        <a:graphic>
          <a:graphicData uri="http://schemas.openxmlformats.org/drawingml/2006/table">
            <a:tbl>
              <a:tblPr/>
              <a:tblGrid>
                <a:gridCol w="483114"/>
                <a:gridCol w="484909"/>
                <a:gridCol w="1014717"/>
                <a:gridCol w="689648"/>
                <a:gridCol w="689648"/>
                <a:gridCol w="1551709"/>
                <a:gridCol w="1293091"/>
                <a:gridCol w="2327564"/>
              </a:tblGrid>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D</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E,H,K</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F,V</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P,S</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A,L,M,U,X</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B,N,O,Y</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C,G,I,J,Q,T,W,Z</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8</a:t>
                      </a:r>
                    </a:p>
                  </a:txBody>
                  <a:tcPr marL="103447" marR="10344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6</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5</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4</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3</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2</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1</a:t>
                      </a:r>
                    </a:p>
                  </a:txBody>
                  <a:tcPr marL="103447" marR="10344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0</a:t>
                      </a:r>
                    </a:p>
                  </a:txBody>
                  <a:tcPr marL="103447" marR="10344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 name="Date Placeholder 31"/>
          <p:cNvSpPr>
            <a:spLocks noGrp="1"/>
          </p:cNvSpPr>
          <p:nvPr>
            <p:ph type="dt" sz="half" idx="10"/>
          </p:nvPr>
        </p:nvSpPr>
        <p:spPr/>
        <p:txBody>
          <a:bodyPr/>
          <a:lstStyle/>
          <a:p>
            <a:pPr>
              <a:defRPr/>
            </a:pPr>
            <a:fld id="{F3A61813-E6B8-4E4B-AC40-B21369DB6DAC}" type="datetime1">
              <a:rPr lang="en-US" smtClean="0"/>
              <a:pPr>
                <a:defRPr/>
              </a:pPr>
              <a:t>9/20/2012</a:t>
            </a:fld>
            <a:endParaRPr lang="en-US" dirty="0"/>
          </a:p>
        </p:txBody>
      </p:sp>
      <p:sp>
        <p:nvSpPr>
          <p:cNvPr id="33" name="Slide Number Placeholder 32"/>
          <p:cNvSpPr>
            <a:spLocks noGrp="1"/>
          </p:cNvSpPr>
          <p:nvPr>
            <p:ph type="sldNum" sz="quarter" idx="11"/>
          </p:nvPr>
        </p:nvSpPr>
        <p:spPr/>
        <p:txBody>
          <a:bodyPr/>
          <a:lstStyle/>
          <a:p>
            <a:pPr>
              <a:defRPr/>
            </a:pPr>
            <a:fld id="{C2A25FD4-BCB1-4D0D-8A21-C6304AF782F1}" type="slidenum">
              <a:rPr lang="en-US" smtClean="0"/>
              <a:pPr>
                <a:defRPr/>
              </a:pPr>
              <a:t>52</a:t>
            </a:fld>
            <a:endParaRPr lang="en-US"/>
          </a:p>
        </p:txBody>
      </p:sp>
      <p:sp>
        <p:nvSpPr>
          <p:cNvPr id="34" name="Footer Placeholder 33"/>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35" name="Title 34"/>
          <p:cNvSpPr>
            <a:spLocks noGrp="1"/>
          </p:cNvSpPr>
          <p:nvPr>
            <p:ph type="title"/>
          </p:nvPr>
        </p:nvSpPr>
        <p:spPr/>
        <p:txBody>
          <a:bodyPr/>
          <a:lstStyle/>
          <a:p>
            <a:r>
              <a:rPr lang="en-US" dirty="0" smtClean="0"/>
              <a:t>Cryptanalysis of the Affine Cipher</a:t>
            </a:r>
            <a:endParaRPr lang="en-US" dirty="0"/>
          </a:p>
        </p:txBody>
      </p:sp>
      <p:graphicFrame>
        <p:nvGraphicFramePr>
          <p:cNvPr id="10242" name="Object 2"/>
          <p:cNvGraphicFramePr>
            <a:graphicFrameLocks noChangeAspect="1"/>
          </p:cNvGraphicFramePr>
          <p:nvPr>
            <p:ph sz="quarter" idx="4294967295"/>
          </p:nvPr>
        </p:nvGraphicFramePr>
        <p:xfrm>
          <a:off x="228600" y="2047875"/>
          <a:ext cx="8915400" cy="293688"/>
        </p:xfrm>
        <a:graphic>
          <a:graphicData uri="http://schemas.openxmlformats.org/presentationml/2006/ole">
            <p:oleObj spid="_x0000_s206850" name="Bitmap Image" r:id="rId4" imgW="6373115" imgH="209524" progId="PBrush">
              <p:embed/>
            </p:oleObj>
          </a:graphicData>
        </a:graphic>
      </p:graphicFrame>
      <p:sp>
        <p:nvSpPr>
          <p:cNvPr id="10273" name="Text Box 32"/>
          <p:cNvSpPr txBox="1">
            <a:spLocks noChangeArrowheads="1"/>
          </p:cNvSpPr>
          <p:nvPr/>
        </p:nvSpPr>
        <p:spPr bwMode="auto">
          <a:xfrm>
            <a:off x="76200" y="1524000"/>
            <a:ext cx="3395663" cy="457200"/>
          </a:xfrm>
          <a:prstGeom prst="rect">
            <a:avLst/>
          </a:prstGeom>
          <a:noFill/>
          <a:ln w="12700" cap="sq">
            <a:noFill/>
            <a:miter lim="800000"/>
            <a:headEnd type="none" w="sm" len="sm"/>
            <a:tailEnd type="none" w="sm" len="sm"/>
          </a:ln>
        </p:spPr>
        <p:txBody>
          <a:bodyPr wrap="none">
            <a:spAutoFit/>
          </a:bodyPr>
          <a:lstStyle/>
          <a:p>
            <a:r>
              <a:rPr lang="en-US" sz="2400" b="1" dirty="0"/>
              <a:t>Consider the Cipher-text:</a:t>
            </a:r>
          </a:p>
        </p:txBody>
      </p:sp>
      <p:sp>
        <p:nvSpPr>
          <p:cNvPr id="10274" name="Text Box 33"/>
          <p:cNvSpPr txBox="1">
            <a:spLocks noChangeArrowheads="1"/>
          </p:cNvSpPr>
          <p:nvPr/>
        </p:nvSpPr>
        <p:spPr bwMode="auto">
          <a:xfrm>
            <a:off x="8763000" y="3124200"/>
            <a:ext cx="542925" cy="457200"/>
          </a:xfrm>
          <a:prstGeom prst="rect">
            <a:avLst/>
          </a:prstGeom>
          <a:noFill/>
          <a:ln w="12700" cap="sq">
            <a:noFill/>
            <a:miter lim="800000"/>
            <a:headEnd type="none" w="sm" len="sm"/>
            <a:tailEnd type="none" w="sm" len="sm"/>
          </a:ln>
        </p:spPr>
        <p:txBody>
          <a:bodyPr wrap="none">
            <a:spAutoFit/>
          </a:bodyPr>
          <a:lstStyle/>
          <a:p>
            <a:r>
              <a:rPr lang="en-US" sz="2400" dirty="0"/>
              <a:t>57</a:t>
            </a:r>
          </a:p>
        </p:txBody>
      </p:sp>
      <p:sp>
        <p:nvSpPr>
          <p:cNvPr id="10275" name="Text Box 34"/>
          <p:cNvSpPr txBox="1">
            <a:spLocks noChangeArrowheads="1"/>
          </p:cNvSpPr>
          <p:nvPr/>
        </p:nvSpPr>
        <p:spPr bwMode="auto">
          <a:xfrm>
            <a:off x="285750" y="4137025"/>
            <a:ext cx="2060575" cy="641350"/>
          </a:xfrm>
          <a:prstGeom prst="rect">
            <a:avLst/>
          </a:prstGeom>
          <a:noFill/>
          <a:ln w="12700" cap="sq">
            <a:noFill/>
            <a:miter lim="800000"/>
            <a:headEnd type="none" w="sm" len="sm"/>
            <a:tailEnd type="none" w="sm" len="sm"/>
          </a:ln>
        </p:spPr>
        <p:txBody>
          <a:bodyPr wrap="none">
            <a:spAutoFit/>
          </a:bodyPr>
          <a:lstStyle/>
          <a:p>
            <a:r>
              <a:rPr lang="en-US"/>
              <a:t>R is encryption of e</a:t>
            </a:r>
          </a:p>
          <a:p>
            <a:r>
              <a:rPr lang="en-US"/>
              <a:t>K is encryption of t</a:t>
            </a:r>
          </a:p>
        </p:txBody>
      </p:sp>
      <p:sp>
        <p:nvSpPr>
          <p:cNvPr id="10276" name="AutoShape 35"/>
          <p:cNvSpPr>
            <a:spLocks noChangeArrowheads="1"/>
          </p:cNvSpPr>
          <p:nvPr/>
        </p:nvSpPr>
        <p:spPr bwMode="auto">
          <a:xfrm>
            <a:off x="2681288" y="421640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77" name="Text Box 36"/>
          <p:cNvSpPr txBox="1">
            <a:spLocks noChangeArrowheads="1"/>
          </p:cNvSpPr>
          <p:nvPr/>
        </p:nvSpPr>
        <p:spPr bwMode="auto">
          <a:xfrm>
            <a:off x="3124200" y="4137025"/>
            <a:ext cx="1311275" cy="641350"/>
          </a:xfrm>
          <a:prstGeom prst="rect">
            <a:avLst/>
          </a:prstGeom>
          <a:noFill/>
          <a:ln w="12700" cap="sq">
            <a:noFill/>
            <a:miter lim="800000"/>
            <a:headEnd type="none" w="sm" len="sm"/>
            <a:tailEnd type="none" w="sm" len="sm"/>
          </a:ln>
        </p:spPr>
        <p:txBody>
          <a:bodyPr wrap="none">
            <a:spAutoFit/>
          </a:bodyPr>
          <a:lstStyle/>
          <a:p>
            <a:r>
              <a:rPr lang="en-US"/>
              <a:t>e</a:t>
            </a:r>
            <a:r>
              <a:rPr lang="en-US" baseline="-25000"/>
              <a:t>K</a:t>
            </a:r>
            <a:r>
              <a:rPr lang="en-US"/>
              <a:t>(4) = 17</a:t>
            </a:r>
          </a:p>
          <a:p>
            <a:r>
              <a:rPr lang="en-US"/>
              <a:t>e</a:t>
            </a:r>
            <a:r>
              <a:rPr lang="en-US" baseline="-25000"/>
              <a:t>K</a:t>
            </a:r>
            <a:r>
              <a:rPr lang="en-US"/>
              <a:t>(19) = 10</a:t>
            </a:r>
          </a:p>
        </p:txBody>
      </p:sp>
      <p:sp>
        <p:nvSpPr>
          <p:cNvPr id="10278" name="Text Box 37"/>
          <p:cNvSpPr txBox="1">
            <a:spLocks noChangeArrowheads="1"/>
          </p:cNvSpPr>
          <p:nvPr/>
        </p:nvSpPr>
        <p:spPr bwMode="auto">
          <a:xfrm>
            <a:off x="228600" y="3581400"/>
            <a:ext cx="1874838" cy="457200"/>
          </a:xfrm>
          <a:prstGeom prst="rect">
            <a:avLst/>
          </a:prstGeom>
          <a:noFill/>
          <a:ln w="12700" cap="sq">
            <a:noFill/>
            <a:miter lim="800000"/>
            <a:headEnd type="none" w="sm" len="sm"/>
            <a:tailEnd type="none" w="sm" len="sm"/>
          </a:ln>
        </p:spPr>
        <p:txBody>
          <a:bodyPr wrap="none">
            <a:spAutoFit/>
          </a:bodyPr>
          <a:lstStyle/>
          <a:p>
            <a:r>
              <a:rPr lang="en-US" sz="2400" b="1" u="sng">
                <a:solidFill>
                  <a:srgbClr val="CC0099"/>
                </a:solidFill>
              </a:rPr>
              <a:t>Hypothesis 4</a:t>
            </a:r>
          </a:p>
        </p:txBody>
      </p:sp>
      <p:sp>
        <p:nvSpPr>
          <p:cNvPr id="10279" name="Text Box 39"/>
          <p:cNvSpPr txBox="1">
            <a:spLocks noChangeArrowheads="1"/>
          </p:cNvSpPr>
          <p:nvPr/>
        </p:nvSpPr>
        <p:spPr bwMode="auto">
          <a:xfrm>
            <a:off x="5000625" y="4092575"/>
            <a:ext cx="1341438" cy="641350"/>
          </a:xfrm>
          <a:prstGeom prst="rect">
            <a:avLst/>
          </a:prstGeom>
          <a:noFill/>
          <a:ln w="12700" cap="sq">
            <a:noFill/>
            <a:miter lim="800000"/>
            <a:headEnd type="none" w="sm" len="sm"/>
            <a:tailEnd type="none" w="sm" len="sm"/>
          </a:ln>
        </p:spPr>
        <p:txBody>
          <a:bodyPr wrap="none">
            <a:spAutoFit/>
          </a:bodyPr>
          <a:lstStyle/>
          <a:p>
            <a:r>
              <a:rPr lang="en-US"/>
              <a:t>4a + b=17</a:t>
            </a:r>
          </a:p>
          <a:p>
            <a:r>
              <a:rPr lang="en-US"/>
              <a:t>19a + b=10</a:t>
            </a:r>
          </a:p>
        </p:txBody>
      </p:sp>
      <p:sp>
        <p:nvSpPr>
          <p:cNvPr id="10280" name="AutoShape 40"/>
          <p:cNvSpPr>
            <a:spLocks noChangeArrowheads="1"/>
          </p:cNvSpPr>
          <p:nvPr/>
        </p:nvSpPr>
        <p:spPr bwMode="auto">
          <a:xfrm>
            <a:off x="4572000" y="4168775"/>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1" name="Text Box 41"/>
          <p:cNvSpPr txBox="1">
            <a:spLocks noChangeArrowheads="1"/>
          </p:cNvSpPr>
          <p:nvPr/>
        </p:nvSpPr>
        <p:spPr bwMode="auto">
          <a:xfrm>
            <a:off x="7010400" y="4092575"/>
            <a:ext cx="1565275" cy="641350"/>
          </a:xfrm>
          <a:prstGeom prst="rect">
            <a:avLst/>
          </a:prstGeom>
          <a:noFill/>
          <a:ln w="12700" cap="sq">
            <a:noFill/>
            <a:miter lim="800000"/>
            <a:headEnd type="none" w="sm" len="sm"/>
            <a:tailEnd type="none" w="sm" len="sm"/>
          </a:ln>
        </p:spPr>
        <p:txBody>
          <a:bodyPr wrap="none">
            <a:spAutoFit/>
          </a:bodyPr>
          <a:lstStyle/>
          <a:p>
            <a:r>
              <a:rPr lang="en-US"/>
              <a:t>a=3        in Z</a:t>
            </a:r>
            <a:r>
              <a:rPr lang="en-US" baseline="-25000"/>
              <a:t>26</a:t>
            </a:r>
          </a:p>
          <a:p>
            <a:r>
              <a:rPr lang="en-US"/>
              <a:t>b=5</a:t>
            </a:r>
          </a:p>
        </p:txBody>
      </p:sp>
      <p:sp>
        <p:nvSpPr>
          <p:cNvPr id="10282" name="Text Box 42"/>
          <p:cNvSpPr txBox="1">
            <a:spLocks noChangeArrowheads="1"/>
          </p:cNvSpPr>
          <p:nvPr/>
        </p:nvSpPr>
        <p:spPr bwMode="auto">
          <a:xfrm>
            <a:off x="71438" y="4876800"/>
            <a:ext cx="2374900" cy="366713"/>
          </a:xfrm>
          <a:prstGeom prst="rect">
            <a:avLst/>
          </a:prstGeom>
          <a:noFill/>
          <a:ln w="12700" cap="sq">
            <a:noFill/>
            <a:miter lim="800000"/>
            <a:headEnd type="none" w="sm" len="sm"/>
            <a:tailEnd type="none" w="sm" len="sm"/>
          </a:ln>
        </p:spPr>
        <p:txBody>
          <a:bodyPr wrap="none">
            <a:spAutoFit/>
          </a:bodyPr>
          <a:lstStyle/>
          <a:p>
            <a:r>
              <a:rPr lang="en-US"/>
              <a:t>gcd(a,m)=gcd(3,26)=1</a:t>
            </a:r>
          </a:p>
        </p:txBody>
      </p:sp>
      <p:sp>
        <p:nvSpPr>
          <p:cNvPr id="10283" name="AutoShape 43"/>
          <p:cNvSpPr>
            <a:spLocks noChangeArrowheads="1"/>
          </p:cNvSpPr>
          <p:nvPr/>
        </p:nvSpPr>
        <p:spPr bwMode="auto">
          <a:xfrm>
            <a:off x="2757488" y="4876800"/>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4" name="Text Box 44"/>
          <p:cNvSpPr txBox="1">
            <a:spLocks noChangeArrowheads="1"/>
          </p:cNvSpPr>
          <p:nvPr/>
        </p:nvSpPr>
        <p:spPr bwMode="auto">
          <a:xfrm>
            <a:off x="3124200" y="4876800"/>
            <a:ext cx="2444750" cy="457200"/>
          </a:xfrm>
          <a:prstGeom prst="rect">
            <a:avLst/>
          </a:prstGeom>
          <a:noFill/>
          <a:ln w="12700" cap="sq">
            <a:noFill/>
            <a:miter lim="800000"/>
            <a:headEnd type="none" w="sm" len="sm"/>
            <a:tailEnd type="none" w="sm" len="sm"/>
          </a:ln>
        </p:spPr>
        <p:txBody>
          <a:bodyPr wrap="none">
            <a:spAutoFit/>
          </a:bodyPr>
          <a:lstStyle/>
          <a:p>
            <a:r>
              <a:rPr lang="en-US" sz="2400" b="1">
                <a:solidFill>
                  <a:srgbClr val="FF3300"/>
                </a:solidFill>
              </a:rPr>
              <a:t>Looks a legal key</a:t>
            </a:r>
          </a:p>
        </p:txBody>
      </p:sp>
      <p:sp>
        <p:nvSpPr>
          <p:cNvPr id="10285" name="Text Box 45"/>
          <p:cNvSpPr txBox="1">
            <a:spLocks noChangeArrowheads="1"/>
          </p:cNvSpPr>
          <p:nvPr/>
        </p:nvSpPr>
        <p:spPr bwMode="auto">
          <a:xfrm>
            <a:off x="898525" y="21701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86" name="Text Box 47"/>
          <p:cNvSpPr txBox="1">
            <a:spLocks noChangeArrowheads="1"/>
          </p:cNvSpPr>
          <p:nvPr/>
        </p:nvSpPr>
        <p:spPr bwMode="auto">
          <a:xfrm>
            <a:off x="1752600" y="2362200"/>
            <a:ext cx="4876800" cy="457200"/>
          </a:xfrm>
          <a:prstGeom prst="rect">
            <a:avLst/>
          </a:prstGeom>
          <a:noFill/>
          <a:ln w="12700" cap="sq">
            <a:noFill/>
            <a:miter lim="800000"/>
            <a:headEnd type="none" w="sm" len="sm"/>
            <a:tailEnd type="none" w="sm" len="sm"/>
          </a:ln>
        </p:spPr>
        <p:txBody>
          <a:bodyPr wrap="none">
            <a:spAutoFit/>
          </a:bodyPr>
          <a:lstStyle/>
          <a:p>
            <a:r>
              <a:rPr lang="en-US" sz="2400" b="1">
                <a:solidFill>
                  <a:srgbClr val="CC0099"/>
                </a:solidFill>
              </a:rPr>
              <a:t>Frequency occurrence of each letter</a:t>
            </a:r>
          </a:p>
        </p:txBody>
      </p:sp>
      <p:sp>
        <p:nvSpPr>
          <p:cNvPr id="10287" name="AutoShape 49"/>
          <p:cNvSpPr>
            <a:spLocks noChangeArrowheads="1"/>
          </p:cNvSpPr>
          <p:nvPr/>
        </p:nvSpPr>
        <p:spPr bwMode="auto">
          <a:xfrm>
            <a:off x="6491288" y="416877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88" name="Text Box 50"/>
          <p:cNvSpPr txBox="1">
            <a:spLocks noChangeArrowheads="1"/>
          </p:cNvSpPr>
          <p:nvPr/>
        </p:nvSpPr>
        <p:spPr bwMode="auto">
          <a:xfrm>
            <a:off x="441325" y="5257800"/>
            <a:ext cx="184150" cy="366713"/>
          </a:xfrm>
          <a:prstGeom prst="rect">
            <a:avLst/>
          </a:prstGeom>
          <a:noFill/>
          <a:ln w="12700" cap="sq">
            <a:noFill/>
            <a:miter lim="800000"/>
            <a:headEnd type="none" w="sm" len="sm"/>
            <a:tailEnd type="none" w="sm" len="sm"/>
          </a:ln>
        </p:spPr>
        <p:txBody>
          <a:bodyPr wrap="none">
            <a:spAutoFit/>
          </a:bodyPr>
          <a:lstStyle/>
          <a:p>
            <a:endParaRPr lang="en-US"/>
          </a:p>
        </p:txBody>
      </p:sp>
      <p:sp>
        <p:nvSpPr>
          <p:cNvPr id="10290" name="Text Box 52"/>
          <p:cNvSpPr txBox="1">
            <a:spLocks noChangeArrowheads="1"/>
          </p:cNvSpPr>
          <p:nvPr/>
        </p:nvSpPr>
        <p:spPr bwMode="auto">
          <a:xfrm>
            <a:off x="1066800" y="5386388"/>
            <a:ext cx="1743075" cy="396875"/>
          </a:xfrm>
          <a:prstGeom prst="rect">
            <a:avLst/>
          </a:prstGeom>
          <a:noFill/>
          <a:ln w="12700" cap="sq">
            <a:noFill/>
            <a:miter lim="800000"/>
            <a:headEnd type="none" w="sm" len="sm"/>
            <a:tailEnd type="none" w="sm" len="sm"/>
          </a:ln>
        </p:spPr>
        <p:txBody>
          <a:bodyPr wrap="none">
            <a:spAutoFit/>
          </a:bodyPr>
          <a:lstStyle/>
          <a:p>
            <a:r>
              <a:rPr lang="en-US" sz="2000"/>
              <a:t>3</a:t>
            </a:r>
            <a:r>
              <a:rPr lang="en-US" sz="2000" baseline="30000"/>
              <a:t>-1</a:t>
            </a:r>
            <a:r>
              <a:rPr lang="en-US" sz="2000"/>
              <a:t> mod 26=9 </a:t>
            </a:r>
          </a:p>
        </p:txBody>
      </p:sp>
      <p:sp>
        <p:nvSpPr>
          <p:cNvPr id="10291" name="AutoShape 53"/>
          <p:cNvSpPr>
            <a:spLocks noChangeArrowheads="1"/>
          </p:cNvSpPr>
          <p:nvPr/>
        </p:nvSpPr>
        <p:spPr bwMode="auto">
          <a:xfrm>
            <a:off x="6429375" y="4800600"/>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2" name="Text Box 54"/>
          <p:cNvSpPr txBox="1">
            <a:spLocks noChangeArrowheads="1"/>
          </p:cNvSpPr>
          <p:nvPr/>
        </p:nvSpPr>
        <p:spPr bwMode="auto">
          <a:xfrm>
            <a:off x="6781800" y="4786313"/>
            <a:ext cx="184150" cy="366712"/>
          </a:xfrm>
          <a:prstGeom prst="rect">
            <a:avLst/>
          </a:prstGeom>
          <a:noFill/>
          <a:ln w="12700" cap="sq">
            <a:noFill/>
            <a:miter lim="800000"/>
            <a:headEnd type="none" w="sm" len="sm"/>
            <a:tailEnd type="none" w="sm" len="sm"/>
          </a:ln>
        </p:spPr>
        <p:txBody>
          <a:bodyPr wrap="none">
            <a:spAutoFit/>
          </a:bodyPr>
          <a:lstStyle/>
          <a:p>
            <a:endParaRPr lang="en-US"/>
          </a:p>
        </p:txBody>
      </p:sp>
      <p:sp>
        <p:nvSpPr>
          <p:cNvPr id="10293" name="Text Box 55"/>
          <p:cNvSpPr txBox="1">
            <a:spLocks noChangeArrowheads="1"/>
          </p:cNvSpPr>
          <p:nvPr/>
        </p:nvSpPr>
        <p:spPr bwMode="auto">
          <a:xfrm>
            <a:off x="6929438" y="4857750"/>
            <a:ext cx="1284287" cy="366713"/>
          </a:xfrm>
          <a:prstGeom prst="rect">
            <a:avLst/>
          </a:prstGeom>
          <a:noFill/>
          <a:ln w="12700" cap="sq">
            <a:noFill/>
            <a:miter lim="800000"/>
            <a:headEnd type="none" w="sm" len="sm"/>
            <a:tailEnd type="none" w="sm" len="sm"/>
          </a:ln>
        </p:spPr>
        <p:txBody>
          <a:bodyPr wrap="none">
            <a:spAutoFit/>
          </a:bodyPr>
          <a:lstStyle/>
          <a:p>
            <a:r>
              <a:rPr lang="en-US" b="1"/>
              <a:t>Key=K(3,5)</a:t>
            </a:r>
          </a:p>
        </p:txBody>
      </p:sp>
      <p:sp>
        <p:nvSpPr>
          <p:cNvPr id="10294" name="Rectangle 64"/>
          <p:cNvSpPr>
            <a:spLocks noChangeArrowheads="1"/>
          </p:cNvSpPr>
          <p:nvPr/>
        </p:nvSpPr>
        <p:spPr bwMode="auto">
          <a:xfrm>
            <a:off x="381000" y="6029325"/>
            <a:ext cx="2732088" cy="396875"/>
          </a:xfrm>
          <a:prstGeom prst="rect">
            <a:avLst/>
          </a:prstGeom>
          <a:noFill/>
          <a:ln w="12700" cap="sq">
            <a:noFill/>
            <a:miter lim="800000"/>
            <a:headEnd type="none" w="sm" len="sm"/>
            <a:tailEnd type="none" w="sm" len="sm"/>
          </a:ln>
        </p:spPr>
        <p:txBody>
          <a:bodyPr wrap="none">
            <a:spAutoFit/>
          </a:bodyPr>
          <a:lstStyle/>
          <a:p>
            <a:r>
              <a:rPr lang="en-US" sz="2000" dirty="0">
                <a:solidFill>
                  <a:srgbClr val="FF3300"/>
                </a:solidFill>
              </a:rPr>
              <a:t>T</a:t>
            </a:r>
            <a:r>
              <a:rPr lang="en-US" sz="2000" b="1" dirty="0">
                <a:solidFill>
                  <a:srgbClr val="FF3300"/>
                </a:solidFill>
              </a:rPr>
              <a:t>he decryption function</a:t>
            </a:r>
          </a:p>
        </p:txBody>
      </p:sp>
      <p:sp>
        <p:nvSpPr>
          <p:cNvPr id="10295" name="AutoShape 65"/>
          <p:cNvSpPr>
            <a:spLocks noChangeArrowheads="1"/>
          </p:cNvSpPr>
          <p:nvPr/>
        </p:nvSpPr>
        <p:spPr bwMode="auto">
          <a:xfrm>
            <a:off x="2743200" y="5367338"/>
            <a:ext cx="366713"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6" name="AutoShape 66"/>
          <p:cNvSpPr>
            <a:spLocks noChangeArrowheads="1"/>
          </p:cNvSpPr>
          <p:nvPr/>
        </p:nvSpPr>
        <p:spPr bwMode="auto">
          <a:xfrm>
            <a:off x="3881438" y="5991225"/>
            <a:ext cx="366712"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297" name="Rectangle 67"/>
          <p:cNvSpPr>
            <a:spLocks noChangeArrowheads="1"/>
          </p:cNvSpPr>
          <p:nvPr/>
        </p:nvSpPr>
        <p:spPr bwMode="auto">
          <a:xfrm>
            <a:off x="4238625" y="6005512"/>
            <a:ext cx="1639888" cy="396875"/>
          </a:xfrm>
          <a:prstGeom prst="rect">
            <a:avLst/>
          </a:prstGeom>
          <a:noFill/>
          <a:ln w="12700" cap="sq">
            <a:noFill/>
            <a:miter lim="800000"/>
            <a:headEnd type="none" w="sm" len="sm"/>
            <a:tailEnd type="none" w="sm" len="sm"/>
          </a:ln>
        </p:spPr>
        <p:txBody>
          <a:bodyPr wrap="none">
            <a:spAutoFit/>
          </a:bodyPr>
          <a:lstStyle/>
          <a:p>
            <a:r>
              <a:rPr lang="en-US" sz="2000" b="1"/>
              <a:t>d</a:t>
            </a:r>
            <a:r>
              <a:rPr lang="en-US" sz="2000" b="1" baseline="-25000"/>
              <a:t>k</a:t>
            </a:r>
            <a:r>
              <a:rPr lang="en-US" sz="2000" b="1"/>
              <a:t>(y)=9*y - 9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Verify:</a:t>
            </a:r>
          </a:p>
          <a:p>
            <a:r>
              <a:rPr lang="en-US" dirty="0" smtClean="0"/>
              <a:t>The </a:t>
            </a:r>
            <a:r>
              <a:rPr lang="en-US" dirty="0" err="1" smtClean="0"/>
              <a:t>ciphertext</a:t>
            </a:r>
            <a:r>
              <a:rPr lang="en-US" dirty="0" smtClean="0"/>
              <a:t> is:</a:t>
            </a:r>
          </a:p>
          <a:p>
            <a:endParaRPr lang="en-US" dirty="0" smtClean="0"/>
          </a:p>
          <a:p>
            <a:r>
              <a:rPr lang="en-US" b="1" cap="all" dirty="0" err="1" smtClean="0">
                <a:solidFill>
                  <a:srgbClr val="FF0000"/>
                </a:solidFill>
              </a:rPr>
              <a:t>Algorithmsarequitegeneraldefinitionsofarithmeticprocesses</a:t>
            </a:r>
            <a:endParaRPr lang="en-US" b="1" cap="all" dirty="0" smtClean="0">
              <a:solidFill>
                <a:srgbClr val="FF0000"/>
              </a:solidFill>
            </a:endParaRP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11" name="Title 10"/>
          <p:cNvSpPr>
            <a:spLocks noGrp="1"/>
          </p:cNvSpPr>
          <p:nvPr>
            <p:ph type="title"/>
          </p:nvPr>
        </p:nvSpPr>
        <p:spPr/>
        <p:txBody>
          <a:bodyPr/>
          <a:lstStyle/>
          <a:p>
            <a:r>
              <a:rPr lang="en-US" dirty="0" smtClean="0"/>
              <a:t>Cryptanalysis of the Affine Cipher</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04800" y="3001963"/>
            <a:ext cx="8243888" cy="960437"/>
          </a:xfrm>
          <a:prstGeom prst="rect">
            <a:avLst/>
          </a:prstGeom>
          <a:noFill/>
          <a:ln w="9525">
            <a:noFill/>
            <a:miter lim="800000"/>
            <a:headEnd/>
            <a:tailEnd/>
          </a:ln>
        </p:spPr>
        <p:txBody>
          <a:bodyPr anchor="b"/>
          <a:lstStyle/>
          <a:p>
            <a:pPr algn="ctr">
              <a:lnSpc>
                <a:spcPct val="90000"/>
              </a:lnSpc>
              <a:defRPr/>
            </a:pPr>
            <a:endParaRPr lang="en-US" sz="5400" b="1" dirty="0">
              <a:solidFill>
                <a:srgbClr val="FF6600"/>
              </a:solidFill>
              <a:effectLst>
                <a:outerShdw blurRad="38100" dist="38100" dir="2700000" algn="tl">
                  <a:srgbClr val="C0C0C0"/>
                </a:outerShdw>
              </a:effectLst>
            </a:endParaRPr>
          </a:p>
        </p:txBody>
      </p:sp>
      <p:sp>
        <p:nvSpPr>
          <p:cNvPr id="7" name="Title 6"/>
          <p:cNvSpPr>
            <a:spLocks noGrp="1"/>
          </p:cNvSpPr>
          <p:nvPr>
            <p:ph type="title"/>
          </p:nvPr>
        </p:nvSpPr>
        <p:spPr/>
        <p:txBody>
          <a:bodyPr/>
          <a:lstStyle/>
          <a:p>
            <a:r>
              <a:rPr lang="en-US" dirty="0" smtClean="0"/>
              <a:t>Classical Cryptosystems</a:t>
            </a:r>
            <a:endParaRPr lang="en-US" dirty="0"/>
          </a:p>
        </p:txBody>
      </p:sp>
      <p:sp>
        <p:nvSpPr>
          <p:cNvPr id="10" name="Text Placeholder 9"/>
          <p:cNvSpPr>
            <a:spLocks noGrp="1"/>
          </p:cNvSpPr>
          <p:nvPr>
            <p:ph type="body" idx="1"/>
          </p:nvPr>
        </p:nvSpPr>
        <p:spPr/>
        <p:txBody>
          <a:bodyPr>
            <a:normAutofit/>
          </a:bodyPr>
          <a:lstStyle/>
          <a:p>
            <a:r>
              <a:rPr lang="en-US" sz="2800" dirty="0" smtClean="0"/>
              <a:t>Poly-alphabetic Ciphers</a:t>
            </a:r>
            <a:endParaRPr lang="en-US" sz="2800" dirty="0"/>
          </a:p>
        </p:txBody>
      </p:sp>
      <p:sp>
        <p:nvSpPr>
          <p:cNvPr id="5" name="Date Placeholder 4"/>
          <p:cNvSpPr>
            <a:spLocks noGrp="1"/>
          </p:cNvSpPr>
          <p:nvPr>
            <p:ph type="dt" sz="half" idx="10"/>
          </p:nvPr>
        </p:nvSpPr>
        <p:spPr/>
        <p:txBody>
          <a:bodyPr/>
          <a:lstStyle/>
          <a:p>
            <a:fld id="{859E39E9-CF20-4915-A6AA-F3CAD05CC5A3}" type="datetime1">
              <a:rPr lang="en-US" smtClean="0"/>
              <a:pPr/>
              <a:t>9/20/2012</a:t>
            </a:fld>
            <a:endParaRPr lang="en-US" dirty="0"/>
          </a:p>
        </p:txBody>
      </p:sp>
      <p:sp>
        <p:nvSpPr>
          <p:cNvPr id="6" name="Slide Number Placeholder 5"/>
          <p:cNvSpPr>
            <a:spLocks noGrp="1"/>
          </p:cNvSpPr>
          <p:nvPr>
            <p:ph type="sldNum" sz="quarter" idx="12"/>
          </p:nvPr>
        </p:nvSpPr>
        <p:spPr/>
        <p:txBody>
          <a:bodyPr/>
          <a:lstStyle/>
          <a:p>
            <a:fld id="{59985E83-F857-4E7B-A45F-F5191A2677E8}" type="slidenum">
              <a:rPr lang="en-US" smtClean="0"/>
              <a:pPr/>
              <a:t>54</a:t>
            </a:fld>
            <a:endParaRPr lang="en-US"/>
          </a:p>
        </p:txBody>
      </p:sp>
      <p:sp>
        <p:nvSpPr>
          <p:cNvPr id="8" name="Footer Placeholder 7"/>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lnSpcReduction="10000"/>
          </a:bodyPr>
          <a:lstStyle/>
          <a:p>
            <a:r>
              <a:rPr lang="en-GB" dirty="0" smtClean="0"/>
              <a:t>The simple substitution cipher is weak because the attacker can exploit the fact that:</a:t>
            </a:r>
          </a:p>
          <a:p>
            <a:pPr lvl="1"/>
            <a:r>
              <a:rPr lang="en-GB" dirty="0" smtClean="0"/>
              <a:t>The letter frequency distribution of the </a:t>
            </a:r>
            <a:r>
              <a:rPr lang="en-GB" dirty="0" err="1" smtClean="0"/>
              <a:t>ciphertext</a:t>
            </a:r>
            <a:r>
              <a:rPr lang="en-GB" dirty="0" smtClean="0"/>
              <a:t> will match the letter frequency distribution of the plaintext</a:t>
            </a:r>
          </a:p>
          <a:p>
            <a:r>
              <a:rPr lang="en-GB" dirty="0" smtClean="0"/>
              <a:t>A simple way to defeat frequency analysis is to encipher each plaintext letter with a different substitution alphabet thus causing the letter frequency distribution to appear “flatter”.</a:t>
            </a:r>
          </a:p>
          <a:p>
            <a:r>
              <a:rPr lang="en-GB" dirty="0" smtClean="0"/>
              <a:t>A cipher that uses multiple substitution alphabets is called a </a:t>
            </a:r>
            <a:r>
              <a:rPr lang="en-GB" dirty="0" err="1" smtClean="0"/>
              <a:t>polyalphabetic</a:t>
            </a:r>
            <a:r>
              <a:rPr lang="en-GB" dirty="0" smtClean="0"/>
              <a:t> substitution cipher</a:t>
            </a:r>
            <a:r>
              <a:rPr lang="en-GB" dirty="0" smtClean="0"/>
              <a:t>.</a:t>
            </a:r>
          </a:p>
          <a:p>
            <a:pPr lvl="1"/>
            <a:r>
              <a:rPr lang="en-GB" dirty="0" smtClean="0"/>
              <a:t>The </a:t>
            </a:r>
            <a:r>
              <a:rPr lang="en-GB" dirty="0" err="1" smtClean="0"/>
              <a:t>Vigenere</a:t>
            </a:r>
            <a:r>
              <a:rPr lang="en-GB" dirty="0" smtClean="0"/>
              <a:t> </a:t>
            </a:r>
            <a:r>
              <a:rPr lang="en-GB" dirty="0" smtClean="0"/>
              <a:t>Cipher</a:t>
            </a:r>
          </a:p>
          <a:p>
            <a:pPr lvl="1"/>
            <a:r>
              <a:rPr lang="en-GB" dirty="0" smtClean="0"/>
              <a:t>Hill Cipher</a:t>
            </a:r>
            <a:endParaRPr lang="en-GB" dirty="0" smtClean="0"/>
          </a:p>
        </p:txBody>
      </p:sp>
      <p:sp>
        <p:nvSpPr>
          <p:cNvPr id="4" name="Date Placeholder 3"/>
          <p:cNvSpPr>
            <a:spLocks noGrp="1"/>
          </p:cNvSpPr>
          <p:nvPr>
            <p:ph type="dt" sz="half" idx="10"/>
          </p:nvPr>
        </p:nvSpPr>
        <p:spPr/>
        <p:txBody>
          <a:bodyPr/>
          <a:lstStyle/>
          <a:p>
            <a:fld id="{58228671-EB17-4229-BE2B-22D54B6D4CE7}" type="datetime1">
              <a:rPr lang="en-US" smtClean="0"/>
              <a:pPr/>
              <a:t>9/20/2012</a:t>
            </a:fld>
            <a:endParaRPr lang="en-US"/>
          </a:p>
        </p:txBody>
      </p:sp>
      <p:sp>
        <p:nvSpPr>
          <p:cNvPr id="5" name="Slide Number Placeholder 4"/>
          <p:cNvSpPr>
            <a:spLocks noGrp="1"/>
          </p:cNvSpPr>
          <p:nvPr>
            <p:ph type="sldNum" sz="quarter" idx="11"/>
          </p:nvPr>
        </p:nvSpPr>
        <p:spPr/>
        <p:txBody>
          <a:bodyPr/>
          <a:lstStyle/>
          <a:p>
            <a:fld id="{2EC12642-F1F3-4B1B-8792-76317C3A5856}" type="slidenum">
              <a:rPr lang="en-US" smtClean="0"/>
              <a:pPr/>
              <a:t>55</a:t>
            </a:fld>
            <a:endParaRPr lang="en-US"/>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7" name="Title 6"/>
          <p:cNvSpPr>
            <a:spLocks noGrp="1"/>
          </p:cNvSpPr>
          <p:nvPr>
            <p:ph type="title"/>
          </p:nvPr>
        </p:nvSpPr>
        <p:spPr/>
        <p:txBody>
          <a:bodyPr/>
          <a:lstStyle/>
          <a:p>
            <a:r>
              <a:rPr lang="en-US" dirty="0" err="1" smtClean="0"/>
              <a:t>Polyalphabetic</a:t>
            </a:r>
            <a:r>
              <a:rPr lang="en-US" dirty="0" smtClean="0"/>
              <a:t> Ciphers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 calcmode="lin" valueType="num">
                                      <p:cBhvr additive="base">
                                        <p:cTn id="1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 calcmode="lin" valueType="num">
                                      <p:cBhvr additive="base">
                                        <p:cTn id="2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 calcmode="lin" valueType="num">
                                      <p:cBhvr additive="base">
                                        <p:cTn id="2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Cipher</a:t>
            </a:r>
            <a:endParaRPr lang="en-US" dirty="0"/>
          </a:p>
        </p:txBody>
      </p:sp>
      <p:pic>
        <p:nvPicPr>
          <p:cNvPr id="209923" name="Picture 3"/>
          <p:cNvPicPr>
            <a:picLocks noChangeAspect="1" noChangeArrowheads="1"/>
          </p:cNvPicPr>
          <p:nvPr/>
        </p:nvPicPr>
        <p:blipFill>
          <a:blip r:embed="rId2"/>
          <a:srcRect/>
          <a:stretch>
            <a:fillRect/>
          </a:stretch>
        </p:blipFill>
        <p:spPr bwMode="auto">
          <a:xfrm>
            <a:off x="990600" y="1981200"/>
            <a:ext cx="6931025" cy="1684337"/>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57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The </a:t>
            </a:r>
            <a:r>
              <a:rPr lang="en-US" dirty="0" err="1" smtClean="0"/>
              <a:t>Vigenere</a:t>
            </a:r>
            <a:r>
              <a:rPr lang="en-US" dirty="0" smtClean="0"/>
              <a:t> Table</a:t>
            </a:r>
            <a:endParaRPr lang="en-US" dirty="0"/>
          </a:p>
        </p:txBody>
      </p:sp>
      <p:pic>
        <p:nvPicPr>
          <p:cNvPr id="7" name="Picture 2"/>
          <p:cNvPicPr>
            <a:picLocks noChangeAspect="1" noChangeArrowheads="1"/>
          </p:cNvPicPr>
          <p:nvPr/>
        </p:nvPicPr>
        <p:blipFill>
          <a:blip r:embed="rId2"/>
          <a:srcRect/>
          <a:stretch>
            <a:fillRect/>
          </a:stretch>
        </p:blipFill>
        <p:spPr bwMode="auto">
          <a:xfrm>
            <a:off x="1600200" y="1346913"/>
            <a:ext cx="5029200" cy="520628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Example 1: The </a:t>
            </a:r>
            <a:r>
              <a:rPr lang="en-US" dirty="0" err="1" smtClean="0"/>
              <a:t>Vigenere</a:t>
            </a:r>
            <a:r>
              <a:rPr lang="en-US" dirty="0" smtClean="0"/>
              <a:t> Cipher</a:t>
            </a:r>
            <a:endParaRPr lang="en-US" dirty="0"/>
          </a:p>
        </p:txBody>
      </p:sp>
      <p:graphicFrame>
        <p:nvGraphicFramePr>
          <p:cNvPr id="330861" name="Group 1133"/>
          <p:cNvGraphicFramePr>
            <a:graphicFrameLocks noGrp="1"/>
          </p:cNvGraphicFramePr>
          <p:nvPr>
            <p:ph sz="half" idx="1"/>
          </p:nvPr>
        </p:nvGraphicFramePr>
        <p:xfrm>
          <a:off x="7772400" y="4249420"/>
          <a:ext cx="1371600" cy="1389380"/>
        </p:xfrm>
        <a:graphic>
          <a:graphicData uri="http://schemas.openxmlformats.org/drawingml/2006/table">
            <a:tbl>
              <a:tblPr/>
              <a:tblGrid>
                <a:gridCol w="457200"/>
                <a:gridCol w="457200"/>
                <a:gridCol w="457200"/>
              </a:tblGrid>
              <a:tr h="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900"/>
                          </a:solidFill>
                          <a:effectLst/>
                          <a:latin typeface="Verdana" pitchFamily="34" charset="0"/>
                        </a:rPr>
                        <a:t>u</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R</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W</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30868" name="Group 1140"/>
          <p:cNvGraphicFramePr>
            <a:graphicFrameLocks noGrp="1"/>
          </p:cNvGraphicFramePr>
          <p:nvPr>
            <p:ph sz="quarter" idx="2"/>
          </p:nvPr>
        </p:nvGraphicFramePr>
        <p:xfrm>
          <a:off x="76200" y="2819400"/>
          <a:ext cx="7667625" cy="2804160"/>
        </p:xfrm>
        <a:graphic>
          <a:graphicData uri="http://schemas.openxmlformats.org/drawingml/2006/table">
            <a:tbl>
              <a:tblPr/>
              <a:tblGrid>
                <a:gridCol w="457200"/>
                <a:gridCol w="733425"/>
                <a:gridCol w="501650"/>
                <a:gridCol w="541338"/>
                <a:gridCol w="533400"/>
                <a:gridCol w="592137"/>
                <a:gridCol w="498475"/>
                <a:gridCol w="598488"/>
                <a:gridCol w="533400"/>
                <a:gridCol w="536575"/>
                <a:gridCol w="533400"/>
                <a:gridCol w="538162"/>
                <a:gridCol w="536575"/>
                <a:gridCol w="533400"/>
              </a:tblGrid>
              <a:tr h="142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9900"/>
                          </a:solidFill>
                          <a:effectLst/>
                          <a:latin typeface="Verdana" pitchFamily="34" charset="0"/>
                        </a:rPr>
                        <a:t>P</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t</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h</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i</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c</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r</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X</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A</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I</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P</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c</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4</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U</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B</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J</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Date Placeholder 9"/>
          <p:cNvSpPr>
            <a:spLocks noGrp="1"/>
          </p:cNvSpPr>
          <p:nvPr>
            <p:ph type="dt" sz="half" idx="10"/>
          </p:nvPr>
        </p:nvSpPr>
        <p:spPr/>
        <p:txBody>
          <a:bodyPr/>
          <a:lstStyle/>
          <a:p>
            <a:fld id="{82097AF3-70A5-4F9F-A6EA-2ABAFF0216DF}" type="datetime1">
              <a:rPr lang="en-US" smtClean="0"/>
              <a:pPr/>
              <a:t>9/20/2012</a:t>
            </a:fld>
            <a:endParaRPr lang="en-US"/>
          </a:p>
        </p:txBody>
      </p:sp>
      <p:sp>
        <p:nvSpPr>
          <p:cNvPr id="12" name="Footer Placeholder 11"/>
          <p:cNvSpPr>
            <a:spLocks noGrp="1"/>
          </p:cNvSpPr>
          <p:nvPr>
            <p:ph type="ftr" sz="quarter" idx="11"/>
          </p:nvPr>
        </p:nvSpPr>
        <p:spPr>
          <a:xfrm>
            <a:off x="3124200" y="6477000"/>
            <a:ext cx="5029200" cy="22860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11" name="Slide Number Placeholder 10"/>
          <p:cNvSpPr>
            <a:spLocks noGrp="1"/>
          </p:cNvSpPr>
          <p:nvPr>
            <p:ph type="sldNum" sz="quarter" idx="12"/>
          </p:nvPr>
        </p:nvSpPr>
        <p:spPr/>
        <p:txBody>
          <a:bodyPr/>
          <a:lstStyle/>
          <a:p>
            <a:fld id="{C2A25FD4-BCB1-4D0D-8A21-C6304AF782F1}" type="slidenum">
              <a:rPr lang="en-US" smtClean="0"/>
              <a:pPr/>
              <a:t>58</a:t>
            </a:fld>
            <a:endParaRPr lang="en-US"/>
          </a:p>
        </p:txBody>
      </p:sp>
      <p:sp>
        <p:nvSpPr>
          <p:cNvPr id="1236" name="Text Box 15"/>
          <p:cNvSpPr txBox="1">
            <a:spLocks noChangeArrowheads="1"/>
          </p:cNvSpPr>
          <p:nvPr/>
        </p:nvSpPr>
        <p:spPr bwMode="auto">
          <a:xfrm>
            <a:off x="533400" y="1600200"/>
            <a:ext cx="7571303" cy="1015663"/>
          </a:xfrm>
          <a:prstGeom prst="rect">
            <a:avLst/>
          </a:prstGeom>
          <a:noFill/>
          <a:ln w="12700" cap="sq">
            <a:noFill/>
            <a:miter lim="800000"/>
            <a:headEnd type="none" w="sm" len="sm"/>
            <a:tailEnd type="none" w="sm" len="sm"/>
          </a:ln>
        </p:spPr>
        <p:txBody>
          <a:bodyPr wrap="none">
            <a:spAutoFit/>
          </a:bodyPr>
          <a:lstStyle/>
          <a:p>
            <a:r>
              <a:rPr lang="en-US" b="1" dirty="0">
                <a:latin typeface="Arial" charset="0"/>
              </a:rPr>
              <a:t>Suppose key length (m)=6</a:t>
            </a:r>
          </a:p>
          <a:p>
            <a:r>
              <a:rPr lang="en-US" b="1" dirty="0">
                <a:latin typeface="Arial" charset="0"/>
              </a:rPr>
              <a:t>	Key word (K)  = C I P H E R = (2,8,15,7,4,17)</a:t>
            </a:r>
          </a:p>
          <a:p>
            <a:r>
              <a:rPr lang="en-US" b="1" dirty="0">
                <a:latin typeface="Arial" charset="0"/>
              </a:rPr>
              <a:t>	Plaintext (P)  = </a:t>
            </a:r>
            <a:r>
              <a:rPr lang="en-US" sz="2400" b="1" dirty="0" smtClean="0">
                <a:latin typeface="Arial" charset="0"/>
              </a:rPr>
              <a:t>this crypto system is not secure</a:t>
            </a:r>
            <a:r>
              <a:rPr lang="en-US" sz="2400" dirty="0">
                <a:latin typeface="Arial" charset="0"/>
              </a:rPr>
              <a:t>	</a:t>
            </a:r>
          </a:p>
        </p:txBody>
      </p:sp>
      <p:sp>
        <p:nvSpPr>
          <p:cNvPr id="1238" name="Rectangle 1142"/>
          <p:cNvSpPr>
            <a:spLocks noChangeArrowheads="1"/>
          </p:cNvSpPr>
          <p:nvPr/>
        </p:nvSpPr>
        <p:spPr bwMode="auto">
          <a:xfrm>
            <a:off x="1371600" y="5791200"/>
            <a:ext cx="6701771" cy="461665"/>
          </a:xfrm>
          <a:prstGeom prst="rect">
            <a:avLst/>
          </a:prstGeom>
          <a:noFill/>
          <a:ln w="12700" cap="sq">
            <a:noFill/>
            <a:miter lim="800000"/>
            <a:headEnd type="none" w="sm" len="sm"/>
            <a:tailEnd type="none" w="sm" len="sm"/>
          </a:ln>
        </p:spPr>
        <p:txBody>
          <a:bodyPr wrap="none">
            <a:spAutoFit/>
          </a:bodyPr>
          <a:lstStyle/>
          <a:p>
            <a:r>
              <a:rPr lang="en-US" b="1" dirty="0" err="1">
                <a:solidFill>
                  <a:srgbClr val="FF3300"/>
                </a:solidFill>
              </a:rPr>
              <a:t>Ciphertext</a:t>
            </a:r>
            <a:r>
              <a:rPr lang="en-US" b="1" dirty="0">
                <a:solidFill>
                  <a:srgbClr val="FF3300"/>
                </a:solidFill>
              </a:rPr>
              <a:t> (C)  = </a:t>
            </a:r>
            <a:r>
              <a:rPr lang="en-US" sz="2400" b="1" dirty="0">
                <a:solidFill>
                  <a:srgbClr val="FF3300"/>
                </a:solidFill>
              </a:rPr>
              <a:t>VPXZGIAXIVWPUBTTMJPWIZITWZI</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smtClean="0"/>
              <a:t>The </a:t>
            </a:r>
            <a:r>
              <a:rPr lang="en-US" dirty="0" err="1" smtClean="0"/>
              <a:t>Vigenère</a:t>
            </a:r>
            <a:r>
              <a:rPr lang="en-US" dirty="0" smtClean="0"/>
              <a:t> Cipher makes use of a keyword of length m. The number of possible key words of length m is 26m. e.g. Take m=5, the key space has size 265=1.1 x 107, an exhaustive key search would require long time</a:t>
            </a:r>
          </a:p>
          <a:p>
            <a:endParaRPr lang="en-US" dirty="0" smtClean="0"/>
          </a:p>
          <a:p>
            <a:r>
              <a:rPr lang="en-US" dirty="0" smtClean="0"/>
              <a:t>So,</a:t>
            </a:r>
          </a:p>
          <a:p>
            <a:pPr lvl="1"/>
            <a:r>
              <a:rPr lang="en-US" dirty="0" smtClean="0"/>
              <a:t>	First step: determine the key length=m, </a:t>
            </a:r>
          </a:p>
          <a:p>
            <a:pPr lvl="1"/>
            <a:r>
              <a:rPr lang="en-US" dirty="0" smtClean="0"/>
              <a:t>     Second step: determine the key (word) itself</a:t>
            </a:r>
          </a:p>
          <a:p>
            <a:pPr lvl="1"/>
            <a:r>
              <a:rPr lang="en-US" dirty="0" smtClean="0"/>
              <a:t>    After that decryption of the message is easy.</a:t>
            </a:r>
          </a:p>
          <a:p>
            <a:endParaRPr lang="en-US" dirty="0" smtClean="0"/>
          </a:p>
        </p:txBody>
      </p:sp>
      <p:sp>
        <p:nvSpPr>
          <p:cNvPr id="4" name="Date Placeholder 3"/>
          <p:cNvSpPr>
            <a:spLocks noGrp="1"/>
          </p:cNvSpPr>
          <p:nvPr>
            <p:ph type="dt" sz="half" idx="10"/>
          </p:nvPr>
        </p:nvSpPr>
        <p:spPr/>
        <p:txBody>
          <a:bodyPr/>
          <a:lstStyle/>
          <a:p>
            <a:fld id="{3CDDB3D4-05EA-4E45-A9F8-455722A1284F}" type="datetime1">
              <a:rPr lang="en-US" smtClean="0"/>
              <a:pPr/>
              <a:t>9/20/2012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59</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GB"/>
          </a:p>
        </p:txBody>
      </p:sp>
      <p:sp>
        <p:nvSpPr>
          <p:cNvPr id="38914" name="Rectangle 2"/>
          <p:cNvSpPr>
            <a:spLocks noGrp="1" noChangeArrowheads="1"/>
          </p:cNvSpPr>
          <p:nvPr>
            <p:ph type="title"/>
          </p:nvPr>
        </p:nvSpPr>
        <p:spPr/>
        <p:txBody>
          <a:bodyPr>
            <a:normAutofit fontScale="90000"/>
          </a:bodyPr>
          <a:lstStyle/>
          <a:p>
            <a:r>
              <a:rPr lang="en-US" smtClean="0"/>
              <a:t>Cryptanalysis of the Vigenère Cipher</a:t>
            </a:r>
            <a:endParaRPr lang="ru-RU"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Started with more of a steganography than Cryptography (being an art than a science).</a:t>
            </a:r>
          </a:p>
          <a:p>
            <a:r>
              <a:rPr lang="en-US" dirty="0" smtClean="0"/>
              <a:t>Prior to machines, manual cryptography involved one operation out of substitution, transposition or permutation (simple scientific functions)</a:t>
            </a:r>
          </a:p>
          <a:p>
            <a:r>
              <a:rPr lang="en-US" dirty="0" smtClean="0"/>
              <a:t>Prior to computers, mechanical/electromechanical machines implemented one layer of SP network (mix of art &amp; science)</a:t>
            </a:r>
          </a:p>
          <a:p>
            <a:r>
              <a:rPr lang="en-US" dirty="0" smtClean="0"/>
              <a:t>Post WW-II, computer based machines implemented multi-layered SP network</a:t>
            </a:r>
          </a:p>
          <a:p>
            <a:r>
              <a:rPr lang="en-US" dirty="0" smtClean="0"/>
              <a:t>Public-key cryptography </a:t>
            </a:r>
            <a:r>
              <a:rPr lang="en-US" dirty="0" err="1" smtClean="0"/>
              <a:t>revolutionalized</a:t>
            </a:r>
            <a:r>
              <a:rPr lang="en-US" dirty="0" smtClean="0"/>
              <a:t> the cryptography</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Classical Cryptography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p:txBody>
          <a:bodyPr/>
          <a:lstStyle/>
          <a:p>
            <a:r>
              <a:rPr lang="en-US" dirty="0" smtClean="0"/>
              <a:t>There are two techniques that can be employed to determine key length.</a:t>
            </a:r>
          </a:p>
          <a:p>
            <a:pPr lvl="1"/>
            <a:r>
              <a:rPr lang="en-US" dirty="0" err="1" smtClean="0"/>
              <a:t>Kasiski</a:t>
            </a:r>
            <a:r>
              <a:rPr lang="en-US" dirty="0" smtClean="0"/>
              <a:t> test </a:t>
            </a:r>
          </a:p>
          <a:p>
            <a:pPr lvl="1"/>
            <a:r>
              <a:rPr lang="en-US" dirty="0" smtClean="0"/>
              <a:t>Index of coincidence.</a:t>
            </a:r>
            <a:endParaRPr lang="ru-RU" dirty="0" smtClean="0"/>
          </a:p>
        </p:txBody>
      </p:sp>
      <p:sp>
        <p:nvSpPr>
          <p:cNvPr id="39938" name="Rectangle 2"/>
          <p:cNvSpPr>
            <a:spLocks noGrp="1" noChangeArrowheads="1"/>
          </p:cNvSpPr>
          <p:nvPr>
            <p:ph type="title"/>
          </p:nvPr>
        </p:nvSpPr>
        <p:spPr/>
        <p:txBody>
          <a:bodyPr/>
          <a:lstStyle/>
          <a:p>
            <a:r>
              <a:rPr lang="en-US" smtClean="0"/>
              <a:t>Cryptanalysis of the Vigenère Cipher</a:t>
            </a:r>
            <a:endParaRPr lang="ru-RU" dirty="0" smtClean="0"/>
          </a:p>
        </p:txBody>
      </p:sp>
      <p:sp>
        <p:nvSpPr>
          <p:cNvPr id="4" name="Date Placeholder 3"/>
          <p:cNvSpPr>
            <a:spLocks noGrp="1"/>
          </p:cNvSpPr>
          <p:nvPr>
            <p:ph type="dt" sz="half" idx="10"/>
          </p:nvPr>
        </p:nvSpPr>
        <p:spPr/>
        <p:txBody>
          <a:bodyPr/>
          <a:lstStyle/>
          <a:p>
            <a:fld id="{2A946BDB-5EBB-4AD0-866F-8F8662DBE11D}" type="datetime1">
              <a:rPr lang="en-US" smtClean="0"/>
              <a:pPr/>
              <a:t>9/20/2012</a:t>
            </a:fld>
            <a:endParaRPr lang="en-GB"/>
          </a:p>
        </p:txBody>
      </p:sp>
      <p:sp>
        <p:nvSpPr>
          <p:cNvPr id="6" name="Footer Placeholder 5"/>
          <p:cNvSpPr>
            <a:spLocks noGrp="1"/>
          </p:cNvSpPr>
          <p:nvPr>
            <p:ph type="ftr" sz="quarter" idx="11"/>
          </p:nvPr>
        </p:nvSpPr>
        <p:spPr/>
        <p:txBody>
          <a:bodyPr/>
          <a:lstStyle/>
          <a:p>
            <a:r>
              <a:rPr lang="en-US" smtClean="0"/>
              <a:t>Lectures by Ashraf Masood - - Applied Cryptography – MSIS 10 (MCS-NUST)</a:t>
            </a:r>
            <a:endParaRPr lang="en-GB"/>
          </a:p>
        </p:txBody>
      </p:sp>
      <p:sp>
        <p:nvSpPr>
          <p:cNvPr id="5" name="Slide Number Placeholder 4"/>
          <p:cNvSpPr>
            <a:spLocks noGrp="1"/>
          </p:cNvSpPr>
          <p:nvPr>
            <p:ph type="sldNum" sz="quarter" idx="12"/>
          </p:nvPr>
        </p:nvSpPr>
        <p:spPr/>
        <p:txBody>
          <a:bodyPr/>
          <a:lstStyle/>
          <a:p>
            <a:fld id="{255E8DB8-DCBF-4A68-BA4D-52342D237505}" type="slidenum">
              <a:rPr lang="en-GB" smtClean="0"/>
              <a:pPr/>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normAutofit fontScale="92500" lnSpcReduction="10000"/>
          </a:bodyPr>
          <a:lstStyle/>
          <a:p>
            <a:r>
              <a:rPr lang="en-US" smtClean="0"/>
              <a:t>The Kasiski test was introduced in 1863 by a Prussian military officer Friedrich Kasiski</a:t>
            </a:r>
          </a:p>
          <a:p>
            <a:r>
              <a:rPr lang="en-US" smtClean="0"/>
              <a:t> </a:t>
            </a:r>
          </a:p>
          <a:p>
            <a:r>
              <a:rPr lang="en-US" smtClean="0"/>
              <a:t>The method is based on the observation that two identical segments of plaintext will be encrypted to the same ciphertext as long as they are </a:t>
            </a:r>
            <a:r>
              <a:rPr lang="el-GR" smtClean="0"/>
              <a:t>δ</a:t>
            </a:r>
            <a:r>
              <a:rPr lang="en-US" smtClean="0"/>
              <a:t> positions apart (</a:t>
            </a:r>
            <a:r>
              <a:rPr lang="el-GR" smtClean="0"/>
              <a:t>δ</a:t>
            </a:r>
            <a:r>
              <a:rPr lang="en-US" smtClean="0"/>
              <a:t> ≡ 0 (mod m)).</a:t>
            </a:r>
          </a:p>
          <a:p>
            <a:endParaRPr lang="en-US" smtClean="0"/>
          </a:p>
          <a:p>
            <a:r>
              <a:rPr lang="en-US" smtClean="0"/>
              <a:t>Our goal is to find several identical pieces of text, each of length at least three, and record the distance between their starting position. m divides all of the distances </a:t>
            </a:r>
            <a:r>
              <a:rPr lang="el-GR" smtClean="0"/>
              <a:t>δ</a:t>
            </a:r>
            <a:r>
              <a:rPr lang="en-US" smtClean="0"/>
              <a:t>1, </a:t>
            </a:r>
            <a:r>
              <a:rPr lang="el-GR" smtClean="0"/>
              <a:t>δ</a:t>
            </a:r>
            <a:r>
              <a:rPr lang="en-US" smtClean="0"/>
              <a:t>2, …, </a:t>
            </a:r>
            <a:r>
              <a:rPr lang="el-GR" smtClean="0"/>
              <a:t>δ</a:t>
            </a:r>
            <a:r>
              <a:rPr lang="en-US" smtClean="0"/>
              <a:t>n. Hence m be the greatest common divisor of the </a:t>
            </a:r>
            <a:r>
              <a:rPr lang="el-GR" smtClean="0"/>
              <a:t>δ</a:t>
            </a:r>
            <a:r>
              <a:rPr lang="en-US" smtClean="0"/>
              <a:t>i’s.</a:t>
            </a:r>
          </a:p>
          <a:p>
            <a:endParaRPr lang="en-US" smtClean="0"/>
          </a:p>
        </p:txBody>
      </p:sp>
      <p:sp>
        <p:nvSpPr>
          <p:cNvPr id="4" name="Date Placeholder 3"/>
          <p:cNvSpPr>
            <a:spLocks noGrp="1"/>
          </p:cNvSpPr>
          <p:nvPr>
            <p:ph type="dt" sz="half" idx="10"/>
          </p:nvPr>
        </p:nvSpPr>
        <p:spPr/>
        <p:txBody>
          <a:bodyPr/>
          <a:lstStyle/>
          <a:p>
            <a:fld id="{F3D67941-F98E-4556-B1DA-3DFC60761E71}" type="datetime1">
              <a:rPr lang="en-US" smtClean="0"/>
              <a:pPr/>
              <a:t>9/20/2012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61</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GB"/>
          </a:p>
        </p:txBody>
      </p:sp>
      <p:sp>
        <p:nvSpPr>
          <p:cNvPr id="17" name="Title 16"/>
          <p:cNvSpPr>
            <a:spLocks noGrp="1"/>
          </p:cNvSpPr>
          <p:nvPr>
            <p:ph type="title"/>
          </p:nvPr>
        </p:nvSpPr>
        <p:spPr/>
        <p:txBody>
          <a:bodyPr/>
          <a:lstStyle/>
          <a:p>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HREEVOAHMAERATBIAXXWTNXBEEOPHBSBQMQEQERBWRVXUOAKXAOSXXWEAHBWGJMMQMNKGRFVGXWTRZXWIAKLXFPSKAUTEMNDCMGTSXMXBTUIADNGMGPSRELXNJELXVRVPRTULHDNQWTWDTYGBPHXTFALJHASVBFXNGLLCHRZBWELEKMSJIKNBHWRJGNMGJSGLXFEYPHAGNRBIEQJTAMRVLCRREMNDGLXRRIMGNSNRWCHRQHAEYEVTAQEBBIPEEWEVKAKOEWADREMXMTBHHCHRTKDNVRZCHRCLQOHP</a:t>
            </a:r>
            <a:r>
              <a:rPr lang="en-US" dirty="0" smtClean="0"/>
              <a:t> WQAIIWXNRMGWOIIFKEE</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smtClean="0"/>
              <a:t>Example 1: Vigenere Cipher</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The </a:t>
            </a:r>
            <a:r>
              <a:rPr lang="en-US" sz="2400" dirty="0" err="1" smtClean="0"/>
              <a:t>ciphertext</a:t>
            </a:r>
            <a:r>
              <a:rPr lang="en-US" sz="2400" dirty="0" smtClean="0"/>
              <a:t> string </a:t>
            </a:r>
            <a:r>
              <a:rPr lang="en-US" sz="2400" i="1" dirty="0" smtClean="0"/>
              <a:t>CHR</a:t>
            </a:r>
            <a:r>
              <a:rPr lang="en-US" sz="2400" dirty="0" smtClean="0"/>
              <a:t> occurs in five places in the </a:t>
            </a:r>
            <a:r>
              <a:rPr lang="en-US" sz="2400" dirty="0" err="1" smtClean="0"/>
              <a:t>ciphertext</a:t>
            </a:r>
            <a:r>
              <a:rPr lang="en-US" sz="2400" dirty="0" smtClean="0"/>
              <a:t>, beginning at positions 1, 166, 236, 276 and 286. The distances from the first occurrence to the other three occurrences are (respectively) 165, 235, 275 and 285. The </a:t>
            </a:r>
            <a:r>
              <a:rPr lang="en-US" sz="2400" dirty="0" err="1" smtClean="0"/>
              <a:t>gcd</a:t>
            </a:r>
            <a:r>
              <a:rPr lang="en-US" sz="2400" dirty="0" smtClean="0"/>
              <a:t> of these four integers is 5, so that is very likely the keyword length. </a:t>
            </a:r>
          </a:p>
          <a:p>
            <a:endParaRPr lang="en-US" sz="2400" b="1" dirty="0" smtClean="0">
              <a:solidFill>
                <a:srgbClr val="FF0000"/>
              </a:solidFill>
            </a:endParaRPr>
          </a:p>
          <a:p>
            <a:r>
              <a:rPr lang="en-US" sz="2400" b="1" dirty="0" smtClean="0">
                <a:solidFill>
                  <a:srgbClr val="FF0000"/>
                </a:solidFill>
              </a:rPr>
              <a:t>CHR</a:t>
            </a:r>
            <a:r>
              <a:rPr lang="en-US" sz="2400" b="1" dirty="0" smtClean="0"/>
              <a:t>EEVOAHMAERATBIAXXWTNXBEEOPHBSBQMQEQERBWRVXUOAKXAOSXXWEAHBWGJMMQMNKGRFVGXWTRZXWIAKLXFPSKAUTEMNDCMGTSXMXBTUIADNGMGPSRELXNJELXVRVPRTULHDNQWTWDTYGBPHXTFALJHASVBFXNGLL</a:t>
            </a:r>
            <a:r>
              <a:rPr lang="en-US" sz="2400" b="1" dirty="0" smtClean="0">
                <a:solidFill>
                  <a:srgbClr val="FF0000"/>
                </a:solidFill>
              </a:rPr>
              <a:t>CHR</a:t>
            </a:r>
            <a:r>
              <a:rPr lang="en-US" sz="2400" b="1" dirty="0" smtClean="0"/>
              <a:t>ZBWELEKMSJIKNBHWRJGNMGJSGLXFEYPHAGNRBIEQJTAMRVLCRREMNDGLXRRIMGNSNRW</a:t>
            </a:r>
            <a:r>
              <a:rPr lang="en-US" sz="2400" b="1" dirty="0" smtClean="0">
                <a:solidFill>
                  <a:srgbClr val="FF0000"/>
                </a:solidFill>
              </a:rPr>
              <a:t>CHR</a:t>
            </a:r>
            <a:r>
              <a:rPr lang="en-US" sz="2400" b="1" dirty="0" smtClean="0"/>
              <a:t>QHAEYEVTAQEBBIPEEWEVKAKOEWADREMXMTBHH</a:t>
            </a:r>
            <a:r>
              <a:rPr lang="en-US" sz="2400" b="1" dirty="0" smtClean="0">
                <a:solidFill>
                  <a:srgbClr val="FF0000"/>
                </a:solidFill>
              </a:rPr>
              <a:t>CHR</a:t>
            </a:r>
            <a:r>
              <a:rPr lang="en-US" sz="2400" b="1" dirty="0" smtClean="0"/>
              <a:t>TKDNVRZ</a:t>
            </a:r>
            <a:r>
              <a:rPr lang="en-US" sz="2400" b="1" dirty="0" smtClean="0">
                <a:solidFill>
                  <a:srgbClr val="FF0000"/>
                </a:solidFill>
              </a:rPr>
              <a:t>CHR</a:t>
            </a:r>
            <a:r>
              <a:rPr lang="en-US" sz="2400" b="1" dirty="0" smtClean="0"/>
              <a:t>CLQOHP WQAIIWXNRMGWOIIFKEE</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Example 1: </a:t>
            </a:r>
            <a:r>
              <a:rPr lang="en-US" dirty="0" err="1" smtClean="0"/>
              <a:t>Vigenere</a:t>
            </a:r>
            <a:r>
              <a:rPr lang="en-US" dirty="0" smtClean="0"/>
              <a:t> Cipher</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Ic</a:t>
            </a:r>
            <a:r>
              <a:rPr lang="en-GB" dirty="0" smtClean="0"/>
              <a:t> has a number of properties that are useful to cryptanalysis:</a:t>
            </a:r>
          </a:p>
          <a:p>
            <a:pPr lvl="1"/>
            <a:endParaRPr lang="en-GB" dirty="0" smtClean="0"/>
          </a:p>
          <a:p>
            <a:pPr lvl="1"/>
            <a:r>
              <a:rPr lang="en-GB" dirty="0" smtClean="0"/>
              <a:t>It can help identify the language of plaintext</a:t>
            </a:r>
          </a:p>
          <a:p>
            <a:pPr lvl="1"/>
            <a:r>
              <a:rPr lang="en-GB" dirty="0" smtClean="0"/>
              <a:t>It can help determine the key length of a repeated-key cipher</a:t>
            </a:r>
            <a:endParaRPr lang="en-US" dirty="0" smtClean="0"/>
          </a:p>
          <a:p>
            <a:pPr lvl="1"/>
            <a:r>
              <a:rPr lang="en-GB" dirty="0" smtClean="0"/>
              <a:t>It can help decide whether two </a:t>
            </a:r>
            <a:r>
              <a:rPr lang="en-GB" dirty="0" err="1" smtClean="0"/>
              <a:t>ciphertexts</a:t>
            </a:r>
            <a:r>
              <a:rPr lang="en-GB" dirty="0" smtClean="0"/>
              <a:t> were encrypted using the same key</a:t>
            </a:r>
          </a:p>
          <a:p>
            <a:endParaRPr lang="en-US"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11" name="Title 10"/>
          <p:cNvSpPr>
            <a:spLocks noGrp="1"/>
          </p:cNvSpPr>
          <p:nvPr>
            <p:ph type="title"/>
          </p:nvPr>
        </p:nvSpPr>
        <p:spPr/>
        <p:txBody>
          <a:bodyPr/>
          <a:lstStyle/>
          <a:p>
            <a:r>
              <a:rPr lang="en-US" dirty="0" smtClean="0">
                <a:solidFill>
                  <a:srgbClr val="FF9900"/>
                </a:solidFill>
              </a:rPr>
              <a:t>Index of Coincidence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228601" y="152400"/>
            <a:ext cx="7620000" cy="884238"/>
          </a:xfrm>
        </p:spPr>
        <p:txBody>
          <a:bodyPr/>
          <a:lstStyle/>
          <a:p>
            <a:r>
              <a:rPr lang="en-US" dirty="0" smtClean="0">
                <a:solidFill>
                  <a:srgbClr val="FF9900"/>
                </a:solidFill>
              </a:rPr>
              <a:t>Index of Coincidence</a:t>
            </a:r>
            <a:endParaRPr lang="ru-RU" dirty="0" smtClean="0">
              <a:solidFill>
                <a:srgbClr val="FF9900"/>
              </a:solidFill>
            </a:endParaRPr>
          </a:p>
        </p:txBody>
      </p:sp>
      <p:sp>
        <p:nvSpPr>
          <p:cNvPr id="2055" name="Rectangle 3"/>
          <p:cNvSpPr>
            <a:spLocks noGrp="1" noChangeArrowheads="1"/>
          </p:cNvSpPr>
          <p:nvPr>
            <p:ph type="body" sz="half" idx="1"/>
          </p:nvPr>
        </p:nvSpPr>
        <p:spPr>
          <a:xfrm>
            <a:off x="457200" y="1600200"/>
            <a:ext cx="8229600" cy="4456113"/>
          </a:xfrm>
        </p:spPr>
        <p:txBody>
          <a:bodyPr/>
          <a:lstStyle/>
          <a:p>
            <a:pPr eaLnBrk="1" hangingPunct="1"/>
            <a:r>
              <a:rPr lang="en-US" sz="1800" dirty="0" smtClean="0">
                <a:latin typeface="Franklin Gothic Medium" pitchFamily="34" charset="0"/>
              </a:rPr>
              <a:t>The index of coincidence is defined as follows:</a:t>
            </a: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endParaRPr lang="en-US" sz="1800" dirty="0" smtClean="0">
              <a:latin typeface="Franklin Gothic Medium" pitchFamily="34" charset="0"/>
            </a:endParaRPr>
          </a:p>
          <a:p>
            <a:pPr eaLnBrk="1" hangingPunct="1">
              <a:lnSpc>
                <a:spcPct val="140000"/>
              </a:lnSpc>
            </a:pPr>
            <a:endParaRPr lang="en-US" sz="1800" dirty="0" smtClean="0">
              <a:latin typeface="Franklin Gothic Medium" pitchFamily="34" charset="0"/>
            </a:endParaRPr>
          </a:p>
          <a:p>
            <a:pPr eaLnBrk="1" hangingPunct="1">
              <a:lnSpc>
                <a:spcPct val="140000"/>
              </a:lnSpc>
            </a:pPr>
            <a:r>
              <a:rPr lang="en-US" sz="1800" dirty="0" smtClean="0">
                <a:latin typeface="Franklin Gothic Medium" pitchFamily="34" charset="0"/>
              </a:rPr>
              <a:t>If we denote the frequencies of </a:t>
            </a:r>
            <a:r>
              <a:rPr lang="en-US" sz="1800" i="1" dirty="0" smtClean="0">
                <a:latin typeface="Franklin Gothic Medium" pitchFamily="34" charset="0"/>
              </a:rPr>
              <a:t>A</a:t>
            </a:r>
            <a:r>
              <a:rPr lang="en-US" sz="1800" dirty="0" smtClean="0">
                <a:latin typeface="Franklin Gothic Medium" pitchFamily="34" charset="0"/>
              </a:rPr>
              <a:t>, </a:t>
            </a:r>
            <a:r>
              <a:rPr lang="en-US" sz="1800" i="1" dirty="0" smtClean="0">
                <a:latin typeface="Franklin Gothic Medium" pitchFamily="34" charset="0"/>
              </a:rPr>
              <a:t>B</a:t>
            </a:r>
            <a:r>
              <a:rPr lang="en-US" sz="1800" dirty="0" smtClean="0">
                <a:latin typeface="Franklin Gothic Medium" pitchFamily="34" charset="0"/>
              </a:rPr>
              <a:t>, </a:t>
            </a:r>
            <a:r>
              <a:rPr lang="en-US" sz="1800" i="1" dirty="0" smtClean="0">
                <a:latin typeface="Franklin Gothic Medium" pitchFamily="34" charset="0"/>
              </a:rPr>
              <a:t>C</a:t>
            </a:r>
            <a:r>
              <a:rPr lang="en-US" sz="1800" dirty="0" smtClean="0">
                <a:latin typeface="Franklin Gothic Medium" pitchFamily="34" charset="0"/>
              </a:rPr>
              <a:t>, …, </a:t>
            </a:r>
            <a:r>
              <a:rPr lang="en-US" sz="1800" i="1" dirty="0" smtClean="0">
                <a:latin typeface="Franklin Gothic Medium" pitchFamily="34" charset="0"/>
              </a:rPr>
              <a:t>Z</a:t>
            </a:r>
            <a:r>
              <a:rPr lang="en-US" sz="1800" dirty="0" smtClean="0">
                <a:latin typeface="Franklin Gothic Medium" pitchFamily="34" charset="0"/>
              </a:rPr>
              <a:t> in </a:t>
            </a:r>
            <a:r>
              <a:rPr lang="en-US" sz="1800" i="1" dirty="0" smtClean="0">
                <a:latin typeface="Franklin Gothic Medium" pitchFamily="34" charset="0"/>
              </a:rPr>
              <a:t>x</a:t>
            </a:r>
            <a:r>
              <a:rPr lang="en-US" sz="1800" dirty="0" smtClean="0">
                <a:latin typeface="Franklin Gothic Medium" pitchFamily="34" charset="0"/>
              </a:rPr>
              <a:t> by </a:t>
            </a:r>
            <a:r>
              <a:rPr lang="en-US" sz="1800" i="1" dirty="0" smtClean="0">
                <a:latin typeface="Franklin Gothic Medium" pitchFamily="34" charset="0"/>
              </a:rPr>
              <a:t>f</a:t>
            </a:r>
            <a:r>
              <a:rPr lang="en-US" sz="1800" baseline="-22000" dirty="0" smtClean="0">
                <a:latin typeface="Franklin Gothic Medium" pitchFamily="34" charset="0"/>
              </a:rPr>
              <a:t>1</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2</a:t>
            </a:r>
            <a:r>
              <a:rPr lang="en-US" sz="1800" dirty="0" smtClean="0">
                <a:latin typeface="Franklin Gothic Medium" pitchFamily="34" charset="0"/>
              </a:rPr>
              <a:t>, </a:t>
            </a:r>
            <a:r>
              <a:rPr lang="en-US" sz="1800" i="1" dirty="0" smtClean="0">
                <a:latin typeface="Franklin Gothic Medium" pitchFamily="34" charset="0"/>
              </a:rPr>
              <a:t>f</a:t>
            </a:r>
            <a:r>
              <a:rPr lang="en-US" sz="1800" baseline="-22000" dirty="0" smtClean="0">
                <a:latin typeface="Franklin Gothic Medium" pitchFamily="34" charset="0"/>
              </a:rPr>
              <a:t>3</a:t>
            </a:r>
            <a:r>
              <a:rPr lang="en-US" sz="1800" dirty="0" smtClean="0">
                <a:latin typeface="Franklin Gothic Medium" pitchFamily="34" charset="0"/>
              </a:rPr>
              <a:t>, …, </a:t>
            </a:r>
            <a:r>
              <a:rPr lang="en-US" sz="1800" i="1" dirty="0" smtClean="0">
                <a:latin typeface="Franklin Gothic Medium" pitchFamily="34" charset="0"/>
              </a:rPr>
              <a:t>f</a:t>
            </a:r>
            <a:r>
              <a:rPr lang="en-US" sz="1800" baseline="-22000" dirty="0" smtClean="0">
                <a:latin typeface="Franklin Gothic Medium" pitchFamily="34" charset="0"/>
              </a:rPr>
              <a:t>25</a:t>
            </a:r>
            <a:r>
              <a:rPr lang="en-US" sz="1800" dirty="0" smtClean="0">
                <a:latin typeface="Franklin Gothic Medium" pitchFamily="34" charset="0"/>
              </a:rPr>
              <a:t>. We can choose two elements of </a:t>
            </a:r>
            <a:r>
              <a:rPr lang="en-US" sz="1800" i="1" dirty="0" smtClean="0">
                <a:latin typeface="Franklin Gothic Medium" pitchFamily="34" charset="0"/>
              </a:rPr>
              <a:t>x</a:t>
            </a:r>
            <a:r>
              <a:rPr lang="en-US" sz="1800" dirty="0" smtClean="0">
                <a:latin typeface="Franklin Gothic Medium" pitchFamily="34" charset="0"/>
              </a:rPr>
              <a:t> in      ways. There are      ways of choosing two same elements. Hence, we have the formula</a:t>
            </a:r>
            <a:endParaRPr lang="ru-RU" sz="1800" dirty="0" smtClean="0">
              <a:latin typeface="Franklin Gothic Medium" pitchFamily="34" charset="0"/>
            </a:endParaRPr>
          </a:p>
        </p:txBody>
      </p:sp>
      <p:graphicFrame>
        <p:nvGraphicFramePr>
          <p:cNvPr id="2050" name="Object 4"/>
          <p:cNvGraphicFramePr>
            <a:graphicFrameLocks noChangeAspect="1"/>
          </p:cNvGraphicFramePr>
          <p:nvPr>
            <p:ph sz="quarter" idx="2"/>
          </p:nvPr>
        </p:nvGraphicFramePr>
        <p:xfrm>
          <a:off x="2035175" y="2209800"/>
          <a:ext cx="4691063" cy="1220788"/>
        </p:xfrm>
        <a:graphic>
          <a:graphicData uri="http://schemas.openxmlformats.org/presentationml/2006/ole">
            <p:oleObj spid="_x0000_s78850" name="Equation" r:id="rId4" imgW="3416040" imgH="888840" progId="">
              <p:embed/>
            </p:oleObj>
          </a:graphicData>
        </a:graphic>
      </p:graphicFrame>
      <p:graphicFrame>
        <p:nvGraphicFramePr>
          <p:cNvPr id="2051" name="Object 5"/>
          <p:cNvGraphicFramePr>
            <a:graphicFrameLocks noChangeAspect="1"/>
          </p:cNvGraphicFramePr>
          <p:nvPr>
            <p:ph sz="quarter" idx="3"/>
          </p:nvPr>
        </p:nvGraphicFramePr>
        <p:xfrm>
          <a:off x="3695700" y="4060825"/>
          <a:ext cx="265113" cy="434975"/>
        </p:xfrm>
        <a:graphic>
          <a:graphicData uri="http://schemas.openxmlformats.org/presentationml/2006/ole">
            <p:oleObj spid="_x0000_s78851" name="Equation" r:id="rId5" imgW="279360" imgH="457200" progId="">
              <p:embed/>
            </p:oleObj>
          </a:graphicData>
        </a:graphic>
      </p:graphicFrame>
      <p:graphicFrame>
        <p:nvGraphicFramePr>
          <p:cNvPr id="2052" name="Object 6"/>
          <p:cNvGraphicFramePr>
            <a:graphicFrameLocks noChangeAspect="1"/>
          </p:cNvGraphicFramePr>
          <p:nvPr/>
        </p:nvGraphicFramePr>
        <p:xfrm>
          <a:off x="5499100" y="4114800"/>
          <a:ext cx="306388" cy="503238"/>
        </p:xfrm>
        <a:graphic>
          <a:graphicData uri="http://schemas.openxmlformats.org/presentationml/2006/ole">
            <p:oleObj spid="_x0000_s78852" name="Equation" r:id="rId6" imgW="279360" imgH="457200" progId="">
              <p:embed/>
            </p:oleObj>
          </a:graphicData>
        </a:graphic>
      </p:graphicFrame>
      <p:graphicFrame>
        <p:nvGraphicFramePr>
          <p:cNvPr id="2053" name="Object 7"/>
          <p:cNvGraphicFramePr>
            <a:graphicFrameLocks noChangeAspect="1"/>
          </p:cNvGraphicFramePr>
          <p:nvPr/>
        </p:nvGraphicFramePr>
        <p:xfrm>
          <a:off x="2819400" y="5181600"/>
          <a:ext cx="2801938" cy="1452563"/>
        </p:xfrm>
        <a:graphic>
          <a:graphicData uri="http://schemas.openxmlformats.org/presentationml/2006/ole">
            <p:oleObj spid="_x0000_s78853" name="Equation" r:id="rId7" imgW="1765080" imgH="914400" progId="">
              <p:embed/>
            </p:oleObj>
          </a:graphicData>
        </a:graphic>
      </p:graphicFrame>
      <p:sp>
        <p:nvSpPr>
          <p:cNvPr id="2056" name="Rectangle 8"/>
          <p:cNvSpPr>
            <a:spLocks noChangeArrowheads="1"/>
          </p:cNvSpPr>
          <p:nvPr/>
        </p:nvSpPr>
        <p:spPr bwMode="auto">
          <a:xfrm>
            <a:off x="762000" y="2133600"/>
            <a:ext cx="7162800" cy="1371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2057" name="Rectangle 9"/>
          <p:cNvSpPr>
            <a:spLocks noChangeArrowheads="1"/>
          </p:cNvSpPr>
          <p:nvPr/>
        </p:nvSpPr>
        <p:spPr bwMode="auto">
          <a:xfrm>
            <a:off x="2743200" y="5181600"/>
            <a:ext cx="2971800" cy="1447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0" name="Date Placeholder 9"/>
          <p:cNvSpPr>
            <a:spLocks noGrp="1"/>
          </p:cNvSpPr>
          <p:nvPr>
            <p:ph type="dt" sz="half" idx="10"/>
          </p:nvPr>
        </p:nvSpPr>
        <p:spPr/>
        <p:txBody>
          <a:bodyPr/>
          <a:lstStyle/>
          <a:p>
            <a:pPr>
              <a:defRPr/>
            </a:pPr>
            <a:fld id="{8D00308F-CFA6-4073-BEC8-FE11DDC3C20B}" type="datetime1">
              <a:rPr lang="en-US" smtClean="0"/>
              <a:pPr>
                <a:defRPr/>
              </a:pPr>
              <a:t>9/20/2012</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65</a:t>
            </a:fld>
            <a:endParaRPr lang="en-US"/>
          </a:p>
        </p:txBody>
      </p:sp>
      <p:sp>
        <p:nvSpPr>
          <p:cNvPr id="12" name="Footer Placeholder 11"/>
          <p:cNvSpPr>
            <a:spLocks noGrp="1"/>
          </p:cNvSpPr>
          <p:nvPr>
            <p:ph type="ftr" sz="quarter" idx="11"/>
          </p:nvPr>
        </p:nvSpPr>
        <p:spPr>
          <a:xfrm>
            <a:off x="3124200" y="6248400"/>
            <a:ext cx="5105400" cy="457200"/>
          </a:xfrm>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smtClean="0"/>
              <a:t>Ic</a:t>
            </a:r>
            <a:r>
              <a:rPr lang="en-US" dirty="0" smtClean="0"/>
              <a:t>  is computed as follow: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a:t>
            </a:r>
          </a:p>
          <a:p>
            <a:endParaRPr lang="en-US" dirty="0"/>
          </a:p>
        </p:txBody>
      </p:sp>
      <p:sp>
        <p:nvSpPr>
          <p:cNvPr id="6" name="Date Placeholder 5"/>
          <p:cNvSpPr>
            <a:spLocks noGrp="1"/>
          </p:cNvSpPr>
          <p:nvPr>
            <p:ph type="dt" sz="half" idx="10"/>
          </p:nvPr>
        </p:nvSpPr>
        <p:spPr/>
        <p:txBody>
          <a:bodyPr/>
          <a:lstStyle/>
          <a:p>
            <a:pPr>
              <a:defRPr/>
            </a:pPr>
            <a:fld id="{1741E97E-5ED3-4862-970D-BAD26E1688D8}" type="datetime1">
              <a:rPr lang="en-US" smtClean="0"/>
              <a:pPr>
                <a:defRPr/>
              </a:pPr>
              <a:t>9/20/2012</a:t>
            </a:fld>
            <a:endParaRPr lang="en-US"/>
          </a:p>
        </p:txBody>
      </p:sp>
      <p:sp>
        <p:nvSpPr>
          <p:cNvPr id="8" name="Slide Number Placeholder 7"/>
          <p:cNvSpPr>
            <a:spLocks noGrp="1"/>
          </p:cNvSpPr>
          <p:nvPr>
            <p:ph type="sldNum" sz="quarter" idx="11"/>
          </p:nvPr>
        </p:nvSpPr>
        <p:spPr/>
        <p:txBody>
          <a:bodyPr/>
          <a:lstStyle/>
          <a:p>
            <a:pPr>
              <a:defRPr/>
            </a:pPr>
            <a:fld id="{D3FEFA74-3F1F-4FE8-ABC2-93906BFD635C}" type="slidenum">
              <a:rPr lang="en-US" smtClean="0"/>
              <a:pPr>
                <a:defRPr/>
              </a:pPr>
              <a:t>66</a:t>
            </a:fld>
            <a:endParaRPr lang="en-US"/>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9" name="Title 8"/>
          <p:cNvSpPr>
            <a:spLocks noGrp="1"/>
          </p:cNvSpPr>
          <p:nvPr>
            <p:ph type="title"/>
          </p:nvPr>
        </p:nvSpPr>
        <p:spPr/>
        <p:txBody>
          <a:bodyPr/>
          <a:lstStyle/>
          <a:p>
            <a:r>
              <a:rPr lang="en-US" dirty="0" smtClean="0">
                <a:solidFill>
                  <a:srgbClr val="FF9900"/>
                </a:solidFill>
              </a:rPr>
              <a:t>Index of Coincidence</a:t>
            </a:r>
            <a:endParaRPr lang="en-US" dirty="0"/>
          </a:p>
        </p:txBody>
      </p:sp>
      <p:graphicFrame>
        <p:nvGraphicFramePr>
          <p:cNvPr id="296962" name="Object 2"/>
          <p:cNvGraphicFramePr>
            <a:graphicFrameLocks noChangeAspect="1"/>
          </p:cNvGraphicFramePr>
          <p:nvPr/>
        </p:nvGraphicFramePr>
        <p:xfrm>
          <a:off x="762000" y="2362200"/>
          <a:ext cx="7620000" cy="1497013"/>
        </p:xfrm>
        <a:graphic>
          <a:graphicData uri="http://schemas.openxmlformats.org/presentationml/2006/ole">
            <p:oleObj spid="_x0000_s296962" name="Equation" r:id="rId3" imgW="2857500" imgH="927100" progId="Equation.3">
              <p:embed/>
            </p:oleObj>
          </a:graphicData>
        </a:graphic>
      </p:graphicFrame>
      <p:graphicFrame>
        <p:nvGraphicFramePr>
          <p:cNvPr id="296963" name="Object 4"/>
          <p:cNvGraphicFramePr>
            <a:graphicFrameLocks noChangeAspect="1"/>
          </p:cNvGraphicFramePr>
          <p:nvPr/>
        </p:nvGraphicFramePr>
        <p:xfrm>
          <a:off x="2438400" y="4267200"/>
          <a:ext cx="3641725" cy="762000"/>
        </p:xfrm>
        <a:graphic>
          <a:graphicData uri="http://schemas.openxmlformats.org/presentationml/2006/ole">
            <p:oleObj spid="_x0000_s296963" name="Equation" r:id="rId4" imgW="1701800" imgH="469900" progId="Equation.3">
              <p:embed/>
            </p:oleObj>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sz="half" idx="1"/>
          </p:nvPr>
        </p:nvSpPr>
        <p:spPr>
          <a:xfrm>
            <a:off x="457200" y="1600200"/>
            <a:ext cx="8229600" cy="4456113"/>
          </a:xfrm>
        </p:spPr>
        <p:txBody>
          <a:bodyPr>
            <a:normAutofit lnSpcReduction="10000"/>
          </a:bodyPr>
          <a:lstStyle/>
          <a:p>
            <a:pPr eaLnBrk="1" hangingPunct="1"/>
            <a:r>
              <a:rPr lang="en-US" sz="2400" dirty="0" smtClean="0">
                <a:solidFill>
                  <a:srgbClr val="000000"/>
                </a:solidFill>
                <a:latin typeface="+mj-lt"/>
              </a:rPr>
              <a:t>Index of coincidence of a string written in English is approximately equal to 0.065.</a:t>
            </a: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r>
              <a:rPr lang="en-US" sz="2400" dirty="0" smtClean="0">
                <a:solidFill>
                  <a:srgbClr val="000000"/>
                </a:solidFill>
              </a:rPr>
              <a:t>Every language has such an IC, for example:</a:t>
            </a:r>
          </a:p>
          <a:p>
            <a:pPr lvl="1" eaLnBrk="1" hangingPunct="1"/>
            <a:r>
              <a:rPr lang="en-US" dirty="0" smtClean="0">
                <a:solidFill>
                  <a:srgbClr val="000000"/>
                </a:solidFill>
              </a:rPr>
              <a:t>Russian: 0.0529  </a:t>
            </a:r>
          </a:p>
          <a:p>
            <a:pPr lvl="1" eaLnBrk="1" hangingPunct="1"/>
            <a:r>
              <a:rPr lang="en-US" dirty="0" smtClean="0">
                <a:solidFill>
                  <a:srgbClr val="000000"/>
                </a:solidFill>
              </a:rPr>
              <a:t>German: 0.0762</a:t>
            </a:r>
          </a:p>
          <a:p>
            <a:pPr lvl="1" eaLnBrk="1" hangingPunct="1"/>
            <a:r>
              <a:rPr lang="en-US" dirty="0" smtClean="0">
                <a:solidFill>
                  <a:srgbClr val="000000"/>
                </a:solidFill>
              </a:rPr>
              <a:t>Spanish: 0.0775</a:t>
            </a:r>
          </a:p>
          <a:p>
            <a:pPr lvl="1" eaLnBrk="1" hangingPunct="1">
              <a:buFontTx/>
              <a:buNone/>
            </a:pPr>
            <a:endParaRPr lang="en-US" sz="1800" dirty="0" smtClean="0">
              <a:solidFill>
                <a:srgbClr val="000000"/>
              </a:solidFill>
              <a:latin typeface="Franklin Gothic Medium" pitchFamily="34" charset="0"/>
            </a:endParaRPr>
          </a:p>
          <a:p>
            <a:pPr eaLnBrk="1" hangingPunct="1"/>
            <a:r>
              <a:rPr lang="en-US" sz="2400" dirty="0" smtClean="0">
                <a:solidFill>
                  <a:srgbClr val="000000"/>
                </a:solidFill>
                <a:latin typeface="+mj-lt"/>
              </a:rPr>
              <a:t>Index of coincidence of a random string in English is approximately equal to </a:t>
            </a: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endParaRPr lang="en-US" sz="2000" dirty="0" smtClean="0">
              <a:solidFill>
                <a:srgbClr val="000000"/>
              </a:solidFill>
              <a:latin typeface="Franklin Gothic Medium" pitchFamily="34" charset="0"/>
            </a:endParaRPr>
          </a:p>
          <a:p>
            <a:pPr eaLnBrk="1" hangingPunct="1">
              <a:buFontTx/>
              <a:buNone/>
            </a:pPr>
            <a:endParaRPr lang="en-US" sz="2000" dirty="0" smtClean="0">
              <a:solidFill>
                <a:srgbClr val="000000"/>
              </a:solidFill>
              <a:latin typeface="Franklin Gothic Medium" pitchFamily="34" charset="0"/>
            </a:endParaRPr>
          </a:p>
          <a:p>
            <a:pPr eaLnBrk="1" hangingPunct="1"/>
            <a:endParaRPr lang="en-US" sz="2000" dirty="0" smtClean="0">
              <a:latin typeface="Franklin Gothic Medium" pitchFamily="34" charset="0"/>
            </a:endParaRPr>
          </a:p>
        </p:txBody>
      </p:sp>
      <p:graphicFrame>
        <p:nvGraphicFramePr>
          <p:cNvPr id="3074" name="Object 4"/>
          <p:cNvGraphicFramePr>
            <a:graphicFrameLocks noChangeAspect="1"/>
          </p:cNvGraphicFramePr>
          <p:nvPr>
            <p:ph sz="quarter" idx="2"/>
          </p:nvPr>
        </p:nvGraphicFramePr>
        <p:xfrm>
          <a:off x="3043238" y="2514600"/>
          <a:ext cx="2219325" cy="685800"/>
        </p:xfrm>
        <a:graphic>
          <a:graphicData uri="http://schemas.openxmlformats.org/presentationml/2006/ole">
            <p:oleObj spid="_x0000_s79874" name="Equation" r:id="rId4" imgW="1396800" imgH="431640" progId="">
              <p:embed/>
            </p:oleObj>
          </a:graphicData>
        </a:graphic>
      </p:graphicFrame>
      <p:graphicFrame>
        <p:nvGraphicFramePr>
          <p:cNvPr id="3075" name="Object 11"/>
          <p:cNvGraphicFramePr>
            <a:graphicFrameLocks noChangeAspect="1"/>
          </p:cNvGraphicFramePr>
          <p:nvPr>
            <p:ph sz="quarter" idx="3"/>
          </p:nvPr>
        </p:nvGraphicFramePr>
        <p:xfrm>
          <a:off x="6096000" y="2362200"/>
          <a:ext cx="2667000" cy="2289175"/>
        </p:xfrm>
        <a:graphic>
          <a:graphicData uri="http://schemas.openxmlformats.org/presentationml/2006/ole">
            <p:oleObj spid="_x0000_s79875" name="Bitmap Image" r:id="rId5" imgW="2152951" imgH="1848108" progId="PBrush">
              <p:embed/>
            </p:oleObj>
          </a:graphicData>
        </a:graphic>
      </p:graphicFrame>
      <p:graphicFrame>
        <p:nvGraphicFramePr>
          <p:cNvPr id="3076" name="Object 8"/>
          <p:cNvGraphicFramePr>
            <a:graphicFrameLocks noChangeAspect="1"/>
          </p:cNvGraphicFramePr>
          <p:nvPr/>
        </p:nvGraphicFramePr>
        <p:xfrm>
          <a:off x="2209800" y="5562600"/>
          <a:ext cx="4419600" cy="779463"/>
        </p:xfrm>
        <a:graphic>
          <a:graphicData uri="http://schemas.openxmlformats.org/presentationml/2006/ole">
            <p:oleObj spid="_x0000_s79876" name="Equation" r:id="rId6" imgW="1803240" imgH="469800" progId="">
              <p:embed/>
            </p:oleObj>
          </a:graphicData>
        </a:graphic>
      </p:graphicFrame>
      <p:sp>
        <p:nvSpPr>
          <p:cNvPr id="3079" name="Rectangle 14"/>
          <p:cNvSpPr>
            <a:spLocks noChangeArrowheads="1"/>
          </p:cNvSpPr>
          <p:nvPr/>
        </p:nvSpPr>
        <p:spPr bwMode="auto">
          <a:xfrm>
            <a:off x="2133600" y="5562600"/>
            <a:ext cx="4648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0" name="Rectangle 15"/>
          <p:cNvSpPr>
            <a:spLocks noChangeArrowheads="1"/>
          </p:cNvSpPr>
          <p:nvPr/>
        </p:nvSpPr>
        <p:spPr bwMode="auto">
          <a:xfrm>
            <a:off x="2362200" y="2438400"/>
            <a:ext cx="3505200" cy="8382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3081" name="Text Box 16"/>
          <p:cNvSpPr txBox="1">
            <a:spLocks noChangeArrowheads="1"/>
          </p:cNvSpPr>
          <p:nvPr/>
        </p:nvSpPr>
        <p:spPr bwMode="auto">
          <a:xfrm>
            <a:off x="6934200" y="1981200"/>
            <a:ext cx="898525" cy="366713"/>
          </a:xfrm>
          <a:prstGeom prst="rect">
            <a:avLst/>
          </a:prstGeom>
          <a:noFill/>
          <a:ln w="12700" cap="sq">
            <a:noFill/>
            <a:miter lim="800000"/>
            <a:headEnd type="none" w="sm" len="sm"/>
            <a:tailEnd type="none" w="sm" len="sm"/>
          </a:ln>
        </p:spPr>
        <p:txBody>
          <a:bodyPr wrap="none">
            <a:spAutoFit/>
          </a:bodyPr>
          <a:lstStyle/>
          <a:p>
            <a:r>
              <a:rPr lang="en-US"/>
              <a:t>Table 1</a:t>
            </a:r>
          </a:p>
        </p:txBody>
      </p:sp>
      <p:sp>
        <p:nvSpPr>
          <p:cNvPr id="10" name="Date Placeholder 9"/>
          <p:cNvSpPr>
            <a:spLocks noGrp="1"/>
          </p:cNvSpPr>
          <p:nvPr>
            <p:ph type="dt" sz="half" idx="10"/>
          </p:nvPr>
        </p:nvSpPr>
        <p:spPr/>
        <p:txBody>
          <a:bodyPr/>
          <a:lstStyle/>
          <a:p>
            <a:pPr>
              <a:defRPr/>
            </a:pPr>
            <a:fld id="{4010B600-EC02-4FDA-960F-29C00BD18C6A}" type="datetime1">
              <a:rPr lang="en-US" smtClean="0"/>
              <a:pPr>
                <a:defRPr/>
              </a:pPr>
              <a:t>9/20/2012</a:t>
            </a:fld>
            <a:endParaRPr lang="en-US"/>
          </a:p>
        </p:txBody>
      </p:sp>
      <p:sp>
        <p:nvSpPr>
          <p:cNvPr id="11" name="Slide Number Placeholder 10"/>
          <p:cNvSpPr>
            <a:spLocks noGrp="1"/>
          </p:cNvSpPr>
          <p:nvPr>
            <p:ph type="sldNum" sz="quarter" idx="12"/>
          </p:nvPr>
        </p:nvSpPr>
        <p:spPr/>
        <p:txBody>
          <a:bodyPr/>
          <a:lstStyle/>
          <a:p>
            <a:pPr>
              <a:defRPr/>
            </a:pPr>
            <a:fld id="{D3FEFA74-3F1F-4FE8-ABC2-93906BFD635C}" type="slidenum">
              <a:rPr lang="en-US" smtClean="0"/>
              <a:pPr>
                <a:defRPr/>
              </a:pPr>
              <a:t>67</a:t>
            </a:fld>
            <a:endParaRPr lang="en-US"/>
          </a:p>
        </p:txBody>
      </p:sp>
      <p:sp>
        <p:nvSpPr>
          <p:cNvPr id="12" name="Footer Placeholder 11"/>
          <p:cNvSpPr>
            <a:spLocks noGrp="1"/>
          </p:cNvSpPr>
          <p:nvPr>
            <p:ph type="ftr" sz="quarter" idx="11"/>
          </p:nvPr>
        </p:nvSpPr>
        <p:spPr>
          <a:xfrm>
            <a:off x="3124200" y="6248400"/>
            <a:ext cx="4953000" cy="457200"/>
          </a:xfrm>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14"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Now we rewrite the ciphertext </a:t>
            </a:r>
            <a:r>
              <a:rPr lang="en-US" sz="2000" i="1" smtClean="0">
                <a:solidFill>
                  <a:srgbClr val="000000"/>
                </a:solidFill>
                <a:latin typeface="Franklin Gothic Medium" pitchFamily="34" charset="0"/>
              </a:rPr>
              <a:t>c</a:t>
            </a:r>
            <a:r>
              <a:rPr lang="en-US" sz="2000" smtClean="0">
                <a:solidFill>
                  <a:srgbClr val="000000"/>
                </a:solidFill>
                <a:latin typeface="Franklin Gothic Medium" pitchFamily="34" charset="0"/>
              </a:rPr>
              <a:t> in the following way</a:t>
            </a: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400" smtClean="0">
              <a:solidFill>
                <a:srgbClr val="000000"/>
              </a:solidFill>
              <a:latin typeface="Franklin Gothic Medium" pitchFamily="34" charset="0"/>
            </a:endParaRPr>
          </a:p>
          <a:p>
            <a:pPr eaLnBrk="1" hangingPunct="1">
              <a:lnSpc>
                <a:spcPct val="80000"/>
              </a:lnSpc>
            </a:pPr>
            <a:endParaRPr lang="en-US" sz="24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If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1</a:t>
            </a:r>
            <a:r>
              <a:rPr lang="en-US" sz="2000" smtClean="0">
                <a:solidFill>
                  <a:srgbClr val="000000"/>
                </a:solidFill>
                <a:latin typeface="Franklin Gothic Medium" pitchFamily="34" charset="0"/>
              </a:rPr>
              <a:t>,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2</a:t>
            </a:r>
            <a:r>
              <a:rPr lang="en-US" sz="2000" smtClean="0">
                <a:solidFill>
                  <a:srgbClr val="000000"/>
                </a:solidFill>
                <a:latin typeface="Franklin Gothic Medium" pitchFamily="34" charset="0"/>
              </a:rPr>
              <a:t>, …, </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m</a:t>
            </a:r>
            <a:r>
              <a:rPr lang="en-US" sz="2000" smtClean="0">
                <a:solidFill>
                  <a:srgbClr val="000000"/>
                </a:solidFill>
                <a:latin typeface="Franklin Gothic Medium" pitchFamily="34" charset="0"/>
              </a:rPr>
              <a:t> are constructed in such a way that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is the keyword length, then each </a:t>
            </a:r>
            <a:r>
              <a:rPr lang="en-US" sz="2000" i="1" smtClean="0">
                <a:solidFill>
                  <a:srgbClr val="000000"/>
                </a:solidFill>
                <a:latin typeface="Franklin Gothic Medium" pitchFamily="34" charset="0"/>
              </a:rPr>
              <a:t>I</a:t>
            </a:r>
            <a:r>
              <a:rPr lang="en-US" sz="2000" baseline="-22000" smtClean="0">
                <a:solidFill>
                  <a:srgbClr val="000000"/>
                </a:solidFill>
                <a:latin typeface="Franklin Gothic Medium" pitchFamily="34" charset="0"/>
              </a:rPr>
              <a:t>c</a:t>
            </a:r>
            <a:r>
              <a:rPr lang="en-US" sz="2000" smtClean="0">
                <a:solidFill>
                  <a:srgbClr val="000000"/>
                </a:solidFill>
                <a:latin typeface="Franklin Gothic Medium" pitchFamily="34" charset="0"/>
              </a:rPr>
              <a:t>(</a:t>
            </a:r>
            <a:r>
              <a:rPr lang="en-US" sz="2000" i="1" smtClean="0">
                <a:solidFill>
                  <a:srgbClr val="000000"/>
                </a:solidFill>
                <a:latin typeface="Franklin Gothic Medium" pitchFamily="34" charset="0"/>
              </a:rPr>
              <a:t>c</a:t>
            </a:r>
            <a:r>
              <a:rPr lang="en-US" sz="2000" baseline="-22000" smtClean="0">
                <a:solidFill>
                  <a:srgbClr val="000000"/>
                </a:solidFill>
                <a:latin typeface="Franklin Gothic Medium" pitchFamily="34" charset="0"/>
              </a:rPr>
              <a:t>i</a:t>
            </a:r>
            <a:r>
              <a:rPr lang="en-US" sz="2000" smtClean="0">
                <a:solidFill>
                  <a:srgbClr val="000000"/>
                </a:solidFill>
                <a:latin typeface="Franklin Gothic Medium" pitchFamily="34" charset="0"/>
              </a:rPr>
              <a:t>) should be approximately equal to </a:t>
            </a:r>
            <a:r>
              <a:rPr lang="en-US" sz="2000" smtClean="0">
                <a:solidFill>
                  <a:srgbClr val="CC0099"/>
                </a:solidFill>
                <a:latin typeface="Franklin Gothic Medium" pitchFamily="34" charset="0"/>
              </a:rPr>
              <a:t>0.065</a:t>
            </a:r>
          </a:p>
          <a:p>
            <a:pPr eaLnBrk="1" hangingPunct="1">
              <a:lnSpc>
                <a:spcPct val="80000"/>
              </a:lnSpc>
              <a:buFontTx/>
              <a:buNone/>
            </a:pPr>
            <a:endParaRPr lang="en-US" sz="2000" smtClean="0">
              <a:solidFill>
                <a:srgbClr val="000000"/>
              </a:solidFill>
              <a:latin typeface="Franklin Gothic Medium" pitchFamily="34" charset="0"/>
            </a:endParaRPr>
          </a:p>
          <a:p>
            <a:pPr eaLnBrk="1" hangingPunct="1">
              <a:lnSpc>
                <a:spcPct val="80000"/>
              </a:lnSpc>
            </a:pPr>
            <a:r>
              <a:rPr lang="en-US" sz="2000" smtClean="0">
                <a:solidFill>
                  <a:srgbClr val="000000"/>
                </a:solidFill>
                <a:latin typeface="Franklin Gothic Medium" pitchFamily="34" charset="0"/>
              </a:rPr>
              <a:t>Following table contains </a:t>
            </a:r>
            <a:r>
              <a:rPr lang="en-US" sz="2000" i="1" smtClean="0">
                <a:solidFill>
                  <a:srgbClr val="000000"/>
                </a:solidFill>
                <a:latin typeface="Franklin Gothic Medium" pitchFamily="34" charset="0"/>
              </a:rPr>
              <a:t>I</a:t>
            </a:r>
            <a:r>
              <a:rPr lang="en-US" sz="2000" smtClean="0">
                <a:solidFill>
                  <a:srgbClr val="000000"/>
                </a:solidFill>
                <a:latin typeface="Franklin Gothic Medium" pitchFamily="34" charset="0"/>
              </a:rPr>
              <a:t>c for different values of </a:t>
            </a:r>
            <a:r>
              <a:rPr lang="en-US" sz="2000" i="1" smtClean="0">
                <a:solidFill>
                  <a:srgbClr val="000000"/>
                </a:solidFill>
                <a:latin typeface="Franklin Gothic Medium" pitchFamily="34" charset="0"/>
              </a:rPr>
              <a:t>m</a:t>
            </a:r>
            <a:r>
              <a:rPr lang="en-US" sz="2000" smtClean="0">
                <a:solidFill>
                  <a:srgbClr val="000000"/>
                </a:solidFill>
                <a:latin typeface="Franklin Gothic Medium" pitchFamily="34" charset="0"/>
              </a:rPr>
              <a:t>: </a:t>
            </a:r>
          </a:p>
          <a:p>
            <a:pPr eaLnBrk="1" hangingPunct="1">
              <a:lnSpc>
                <a:spcPct val="80000"/>
              </a:lnSpc>
            </a:pPr>
            <a:endParaRPr lang="en-US" sz="1800" smtClean="0">
              <a:solidFill>
                <a:srgbClr val="000000"/>
              </a:solidFill>
              <a:latin typeface="Franklin Gothic Medium" pitchFamily="34" charset="0"/>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en-US" sz="200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143000" y="4267200"/>
          <a:ext cx="5410200" cy="242304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0.04</a:t>
                      </a:r>
                      <a:r>
                        <a:rPr kumimoji="0" lang="en-US" sz="1400" b="1" i="0" u="none" strike="noStrike" cap="none" normalizeH="0" baseline="0" dirty="0" smtClean="0">
                          <a:ln>
                            <a:noFill/>
                          </a:ln>
                          <a:solidFill>
                            <a:schemeClr val="tx1"/>
                          </a:solidFill>
                          <a:effectLst/>
                          <a:latin typeface="Franklin Gothic Medium" pitchFamily="34" charset="0"/>
                        </a:rPr>
                        <a:t>5</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2</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0.046 and 0.041</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0.043,0.050,0.047.</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tx1"/>
                          </a:solidFill>
                          <a:latin typeface="+mn-lt"/>
                          <a:ea typeface="+mn-ea"/>
                          <a:cs typeface="+mn-cs"/>
                        </a:rPr>
                        <a:t>0.042,0.039,0.046,0.040.</a:t>
                      </a:r>
                      <a:endParaRPr kumimoji="0" lang="ru-RU" sz="1400" b="1"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kern="1200" baseline="0" dirty="0" smtClean="0">
                          <a:solidFill>
                            <a:schemeClr val="accent3">
                              <a:lumMod val="75000"/>
                            </a:schemeClr>
                          </a:solidFill>
                          <a:latin typeface="+mn-lt"/>
                          <a:ea typeface="+mn-ea"/>
                          <a:cs typeface="+mn-cs"/>
                        </a:rPr>
                        <a:t>0.063,0.068,0.069,0.061 and 0.072</a:t>
                      </a:r>
                      <a:endParaRPr kumimoji="0" lang="ru-RU" sz="1400" b="1" i="0" u="none" strike="noStrike" cap="none" normalizeH="0" baseline="0" dirty="0" smtClean="0">
                        <a:ln>
                          <a:noFill/>
                        </a:ln>
                        <a:solidFill>
                          <a:schemeClr val="accent3">
                            <a:lumMod val="75000"/>
                          </a:schemeClr>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Franklin Gothic Medium" pitchFamily="34" charset="0"/>
                        </a:rPr>
                        <a:t>6</a:t>
                      </a:r>
                      <a:endParaRPr kumimoji="0" lang="ru-RU" sz="1400" b="0" i="0"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Franklin Gothic Medium" pitchFamily="34" charset="0"/>
                        </a:rPr>
                        <a:t>0.033; 0.041; 0.038; 0.046; 0.041;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300034"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a:t>
            </a:r>
            <a:r>
              <a:rPr lang="en-US" sz="2400" i="0" dirty="0" smtClean="0">
                <a:solidFill>
                  <a:srgbClr val="CC0099"/>
                </a:solidFill>
              </a:rPr>
              <a:t>5</a:t>
            </a:r>
            <a:endParaRPr lang="en-US" sz="2400" i="0" dirty="0">
              <a:solidFill>
                <a:srgbClr val="CC0099"/>
              </a:solidFill>
            </a:endParaRP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AC63DD0F-F916-47E8-AC97-377080CD6D9F}" type="datetime1">
              <a:rPr lang="en-US" smtClean="0"/>
              <a:pPr>
                <a:defRPr/>
              </a:pPr>
              <a:t>9/20/2012</a:t>
            </a:fld>
            <a:endParaRPr lang="en-US" dirty="0"/>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68</a:t>
            </a:fld>
            <a:endParaRPr lang="en-US"/>
          </a:p>
        </p:txBody>
      </p:sp>
      <p:sp>
        <p:nvSpPr>
          <p:cNvPr id="11" name="Footer Placeholder 10"/>
          <p:cNvSpPr>
            <a:spLocks noGrp="1"/>
          </p:cNvSpPr>
          <p:nvPr>
            <p:ph type="ftr" sz="quarter" idx="11"/>
          </p:nvPr>
        </p:nvSpPr>
        <p:spPr>
          <a:xfrm>
            <a:off x="3124200" y="6248400"/>
            <a:ext cx="4953000" cy="457200"/>
          </a:xfrm>
        </p:spPr>
        <p:txBody>
          <a:bodyPr/>
          <a:lstStyle/>
          <a:p>
            <a:pPr>
              <a:defRPr/>
            </a:pPr>
            <a:r>
              <a:rPr lang="en-US" smtClean="0"/>
              <a:t>Lectures by Ashraf Masood - - Applied Cryptography – MSIS 10 (MCS-NUST)</a:t>
            </a:r>
            <a:endParaRPr lang="en-US" dirty="0"/>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i="1" dirty="0" smtClean="0"/>
              <a:t>Suppose</a:t>
            </a:r>
            <a:r>
              <a:rPr lang="en-US" dirty="0" smtClean="0"/>
              <a:t> </a:t>
            </a:r>
            <a:r>
              <a:rPr lang="en-US" b="1" dirty="0" smtClean="0"/>
              <a:t>x</a:t>
            </a:r>
            <a:r>
              <a:rPr lang="en-US" dirty="0" smtClean="0"/>
              <a:t> = </a:t>
            </a:r>
            <a:r>
              <a:rPr lang="en-US" i="1" dirty="0" smtClean="0"/>
              <a:t>x</a:t>
            </a:r>
            <a:r>
              <a:rPr lang="en-US" baseline="-25000" dirty="0" smtClean="0"/>
              <a:t>1</a:t>
            </a:r>
            <a:r>
              <a:rPr lang="en-US" i="1" dirty="0" smtClean="0"/>
              <a:t>x</a:t>
            </a:r>
            <a:r>
              <a:rPr lang="en-US" baseline="-25000" dirty="0" smtClean="0"/>
              <a:t>2</a:t>
            </a:r>
            <a:r>
              <a:rPr lang="en-US" dirty="0" smtClean="0"/>
              <a:t> . . . </a:t>
            </a:r>
            <a:r>
              <a:rPr lang="en-US" i="1" dirty="0" err="1" smtClean="0"/>
              <a:t>x</a:t>
            </a:r>
            <a:r>
              <a:rPr lang="en-US" i="1" baseline="-25000" dirty="0" err="1" smtClean="0"/>
              <a:t>n</a:t>
            </a:r>
            <a:r>
              <a:rPr lang="en-US" i="1" baseline="-25000" dirty="0" smtClean="0"/>
              <a:t>′</a:t>
            </a:r>
            <a:r>
              <a:rPr lang="en-US" i="1" dirty="0" smtClean="0"/>
              <a:t> and</a:t>
            </a:r>
            <a:r>
              <a:rPr lang="en-US" dirty="0" smtClean="0"/>
              <a:t> </a:t>
            </a:r>
            <a:r>
              <a:rPr lang="en-US" b="1" dirty="0" smtClean="0"/>
              <a:t>y</a:t>
            </a:r>
            <a:r>
              <a:rPr lang="en-US" dirty="0" smtClean="0"/>
              <a:t> = </a:t>
            </a:r>
            <a:r>
              <a:rPr lang="en-US" i="1" dirty="0" smtClean="0"/>
              <a:t>y</a:t>
            </a:r>
            <a:r>
              <a:rPr lang="en-US" baseline="-25000" dirty="0" smtClean="0"/>
              <a:t>1</a:t>
            </a:r>
            <a:r>
              <a:rPr lang="en-US" i="1" dirty="0" smtClean="0"/>
              <a:t>y</a:t>
            </a:r>
            <a:r>
              <a:rPr lang="en-US" baseline="-25000" dirty="0" smtClean="0"/>
              <a:t>2</a:t>
            </a:r>
            <a:r>
              <a:rPr lang="en-US" dirty="0" smtClean="0"/>
              <a:t> . . . </a:t>
            </a:r>
            <a:r>
              <a:rPr lang="en-US" i="1" dirty="0" err="1" smtClean="0"/>
              <a:t>y</a:t>
            </a:r>
            <a:r>
              <a:rPr lang="en-US" i="1" baseline="-25000" dirty="0" err="1" smtClean="0"/>
              <a:t>n</a:t>
            </a:r>
            <a:r>
              <a:rPr lang="en-US" i="1" baseline="-25000" dirty="0" smtClean="0"/>
              <a:t>′</a:t>
            </a:r>
            <a:r>
              <a:rPr lang="en-US" i="1" dirty="0" smtClean="0"/>
              <a:t> are strings of n and n′ alphabetic characters, respectively. The mutual index of coincidence of</a:t>
            </a:r>
            <a:r>
              <a:rPr lang="en-US" dirty="0" smtClean="0"/>
              <a:t> </a:t>
            </a:r>
            <a:r>
              <a:rPr lang="en-US" b="1" dirty="0" smtClean="0"/>
              <a:t>x</a:t>
            </a:r>
            <a:r>
              <a:rPr lang="en-US" dirty="0" smtClean="0"/>
              <a:t> </a:t>
            </a:r>
            <a:r>
              <a:rPr lang="en-US" i="1" dirty="0" smtClean="0"/>
              <a:t>and</a:t>
            </a:r>
            <a:r>
              <a:rPr lang="en-US" dirty="0" smtClean="0"/>
              <a:t> </a:t>
            </a:r>
            <a:r>
              <a:rPr lang="en-US" b="1" dirty="0" smtClean="0"/>
              <a:t>y</a:t>
            </a:r>
            <a:r>
              <a:rPr lang="en-US" i="1" dirty="0" smtClean="0"/>
              <a:t>, denoted </a:t>
            </a:r>
            <a:r>
              <a:rPr lang="en-US" i="1" dirty="0" err="1" smtClean="0"/>
              <a:t>MI</a:t>
            </a:r>
            <a:r>
              <a:rPr lang="en-US" i="1" baseline="-25000" dirty="0" err="1" smtClean="0"/>
              <a:t>c</a:t>
            </a:r>
            <a:r>
              <a:rPr lang="en-US" dirty="0" smtClean="0"/>
              <a:t>(</a:t>
            </a:r>
            <a:r>
              <a:rPr lang="en-US" b="1" dirty="0" smtClean="0"/>
              <a:t>x</a:t>
            </a:r>
            <a:r>
              <a:rPr lang="en-US" dirty="0" smtClean="0"/>
              <a:t>, </a:t>
            </a:r>
            <a:r>
              <a:rPr lang="en-US" b="1" dirty="0" smtClean="0"/>
              <a:t>y</a:t>
            </a:r>
            <a:r>
              <a:rPr lang="en-US" dirty="0" smtClean="0"/>
              <a:t>)</a:t>
            </a:r>
            <a:r>
              <a:rPr lang="en-US" i="1" dirty="0" smtClean="0"/>
              <a:t>, is defined to be the probability that a random element of</a:t>
            </a:r>
            <a:r>
              <a:rPr lang="en-US" dirty="0" smtClean="0"/>
              <a:t> </a:t>
            </a:r>
            <a:r>
              <a:rPr lang="en-US" b="1" dirty="0" smtClean="0"/>
              <a:t>x</a:t>
            </a:r>
            <a:r>
              <a:rPr lang="en-US" dirty="0" smtClean="0"/>
              <a:t> </a:t>
            </a:r>
            <a:r>
              <a:rPr lang="en-US" i="1" dirty="0" smtClean="0"/>
              <a:t>is identical to a random element of</a:t>
            </a:r>
            <a:r>
              <a:rPr lang="en-US" dirty="0" smtClean="0"/>
              <a:t> </a:t>
            </a:r>
            <a:r>
              <a:rPr lang="en-US" b="1" dirty="0" smtClean="0"/>
              <a:t>y</a:t>
            </a:r>
            <a:r>
              <a:rPr lang="en-US" dirty="0" smtClean="0"/>
              <a:t>. </a:t>
            </a:r>
          </a:p>
          <a:p>
            <a:r>
              <a:rPr lang="en-US" i="1" dirty="0" smtClean="0"/>
              <a:t>If we denote the frequencies of A, B, C, . . . , Z in</a:t>
            </a:r>
            <a:r>
              <a:rPr lang="en-US" dirty="0" smtClean="0"/>
              <a:t> </a:t>
            </a:r>
            <a:r>
              <a:rPr lang="en-US" b="1" dirty="0" smtClean="0"/>
              <a:t>x</a:t>
            </a:r>
            <a:r>
              <a:rPr lang="en-US" dirty="0" smtClean="0"/>
              <a:t> and </a:t>
            </a:r>
            <a:r>
              <a:rPr lang="en-US" b="1" dirty="0" smtClean="0"/>
              <a:t>y</a:t>
            </a:r>
            <a:r>
              <a:rPr lang="en-US" dirty="0" smtClean="0"/>
              <a:t> </a:t>
            </a:r>
            <a:r>
              <a:rPr lang="en-US" i="1" dirty="0" smtClean="0"/>
              <a:t>by f</a:t>
            </a:r>
            <a:r>
              <a:rPr lang="en-US" baseline="-25000" dirty="0" smtClean="0"/>
              <a:t>0</a:t>
            </a:r>
            <a:r>
              <a:rPr lang="en-US" i="1" dirty="0" smtClean="0"/>
              <a:t>, f</a:t>
            </a:r>
            <a:r>
              <a:rPr lang="en-US" baseline="-25000" dirty="0" smtClean="0"/>
              <a:t>1</a:t>
            </a:r>
            <a:r>
              <a:rPr lang="en-US" i="1" dirty="0" smtClean="0"/>
              <a:t>, f</a:t>
            </a:r>
            <a:r>
              <a:rPr lang="en-US" baseline="-25000" dirty="0" smtClean="0"/>
              <a:t>25</a:t>
            </a:r>
            <a:r>
              <a:rPr lang="en-US" dirty="0" smtClean="0"/>
              <a:t> </a:t>
            </a:r>
            <a:r>
              <a:rPr lang="en-US" i="1" dirty="0" smtClean="0"/>
              <a:t>and f′</a:t>
            </a:r>
            <a:r>
              <a:rPr lang="en-US" baseline="-25000" dirty="0" smtClean="0"/>
              <a:t>0</a:t>
            </a:r>
            <a:r>
              <a:rPr lang="en-US" i="1" dirty="0" smtClean="0"/>
              <a:t>, f′</a:t>
            </a:r>
            <a:r>
              <a:rPr lang="en-US" baseline="-25000" dirty="0" smtClean="0"/>
              <a:t>1</a:t>
            </a:r>
            <a:r>
              <a:rPr lang="en-US" i="1" dirty="0" smtClean="0"/>
              <a:t>, . . . , f′</a:t>
            </a:r>
            <a:r>
              <a:rPr lang="en-US" baseline="-25000" dirty="0" smtClean="0"/>
              <a:t>25</a:t>
            </a:r>
            <a:r>
              <a:rPr lang="en-US" i="1" dirty="0" smtClean="0"/>
              <a:t>, respectively, then </a:t>
            </a:r>
            <a:r>
              <a:rPr lang="en-US" i="1" dirty="0" err="1" smtClean="0"/>
              <a:t>MI</a:t>
            </a:r>
            <a:r>
              <a:rPr lang="en-US" i="1" baseline="-25000" dirty="0" err="1" smtClean="0"/>
              <a:t>c</a:t>
            </a:r>
            <a:r>
              <a:rPr lang="en-US" dirty="0" smtClean="0"/>
              <a:t>(</a:t>
            </a:r>
            <a:r>
              <a:rPr lang="en-US" b="1" dirty="0" smtClean="0"/>
              <a:t>x</a:t>
            </a:r>
            <a:r>
              <a:rPr lang="en-US" dirty="0" smtClean="0"/>
              <a:t>, </a:t>
            </a:r>
            <a:r>
              <a:rPr lang="en-US" b="1" dirty="0" smtClean="0"/>
              <a:t>y</a:t>
            </a:r>
            <a:r>
              <a:rPr lang="en-US" dirty="0" smtClean="0"/>
              <a:t>) </a:t>
            </a:r>
            <a:r>
              <a:rPr lang="en-US" i="1" dirty="0" smtClean="0"/>
              <a:t>is seen to be</a:t>
            </a:r>
            <a:endParaRPr lang="en-US" sz="3200" dirty="0" smtClean="0"/>
          </a:p>
          <a:p>
            <a:endParaRPr lang="en-US" dirty="0"/>
          </a:p>
        </p:txBody>
      </p:sp>
      <p:sp>
        <p:nvSpPr>
          <p:cNvPr id="6" name="Date Placeholder 5"/>
          <p:cNvSpPr>
            <a:spLocks noGrp="1"/>
          </p:cNvSpPr>
          <p:nvPr>
            <p:ph type="dt" sz="half" idx="10"/>
          </p:nvPr>
        </p:nvSpPr>
        <p:spPr/>
        <p:txBody>
          <a:bodyPr/>
          <a:lstStyle/>
          <a:p>
            <a:pPr>
              <a:defRPr/>
            </a:pPr>
            <a:fld id="{1741E97E-5ED3-4862-970D-BAD26E1688D8}" type="datetime1">
              <a:rPr lang="en-US" smtClean="0"/>
              <a:pPr>
                <a:defRPr/>
              </a:pPr>
              <a:t>9/20/2012</a:t>
            </a:fld>
            <a:endParaRPr lang="en-US"/>
          </a:p>
        </p:txBody>
      </p:sp>
      <p:sp>
        <p:nvSpPr>
          <p:cNvPr id="8" name="Slide Number Placeholder 7"/>
          <p:cNvSpPr>
            <a:spLocks noGrp="1"/>
          </p:cNvSpPr>
          <p:nvPr>
            <p:ph type="sldNum" sz="quarter" idx="11"/>
          </p:nvPr>
        </p:nvSpPr>
        <p:spPr/>
        <p:txBody>
          <a:bodyPr/>
          <a:lstStyle/>
          <a:p>
            <a:pPr>
              <a:defRPr/>
            </a:pPr>
            <a:fld id="{D3FEFA74-3F1F-4FE8-ABC2-93906BFD635C}" type="slidenum">
              <a:rPr lang="en-US" smtClean="0"/>
              <a:pPr>
                <a:defRPr/>
              </a:pPr>
              <a:t>69</a:t>
            </a:fld>
            <a:endParaRPr lang="en-US"/>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10 (MCS-NUST)</a:t>
            </a:r>
            <a:endParaRPr lang="en-US"/>
          </a:p>
        </p:txBody>
      </p:sp>
      <p:sp>
        <p:nvSpPr>
          <p:cNvPr id="9" name="Title 8"/>
          <p:cNvSpPr>
            <a:spLocks noGrp="1"/>
          </p:cNvSpPr>
          <p:nvPr>
            <p:ph type="title"/>
          </p:nvPr>
        </p:nvSpPr>
        <p:spPr/>
        <p:txBody>
          <a:bodyPr/>
          <a:lstStyle/>
          <a:p>
            <a:r>
              <a:rPr lang="en-US" dirty="0" smtClean="0"/>
              <a:t>Mutual Index of Coincidence</a:t>
            </a:r>
            <a:endParaRPr lang="en-US" dirty="0"/>
          </a:p>
        </p:txBody>
      </p:sp>
      <p:graphicFrame>
        <p:nvGraphicFramePr>
          <p:cNvPr id="290819" name="Object 2"/>
          <p:cNvGraphicFramePr>
            <a:graphicFrameLocks noChangeAspect="1"/>
          </p:cNvGraphicFramePr>
          <p:nvPr/>
        </p:nvGraphicFramePr>
        <p:xfrm>
          <a:off x="3267075" y="4873625"/>
          <a:ext cx="3590925" cy="1374775"/>
        </p:xfrm>
        <a:graphic>
          <a:graphicData uri="http://schemas.openxmlformats.org/presentationml/2006/ole">
            <p:oleObj spid="_x0000_s290819" name="Equation" r:id="rId3" imgW="1371600" imgH="62230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Transposition ciphers jumble the letters of the message in a way that is designed to confuse the attacker, but can be un-jumbled by the intended recipient.</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Transposition Cipher</a:t>
            </a:r>
            <a:endParaRPr lang="en-US" dirty="0"/>
          </a:p>
        </p:txBody>
      </p:sp>
      <p:pic>
        <p:nvPicPr>
          <p:cNvPr id="7" name="Picture 2"/>
          <p:cNvPicPr>
            <a:picLocks noChangeAspect="1" noChangeArrowheads="1"/>
          </p:cNvPicPr>
          <p:nvPr/>
        </p:nvPicPr>
        <p:blipFill>
          <a:blip r:embed="rId2"/>
          <a:srcRect/>
          <a:stretch>
            <a:fillRect/>
          </a:stretch>
        </p:blipFill>
        <p:spPr bwMode="auto">
          <a:xfrm>
            <a:off x="228600" y="3597275"/>
            <a:ext cx="8763000"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If the substrings </a:t>
            </a:r>
            <a:r>
              <a:rPr lang="en-US" b="1" dirty="0" err="1" smtClean="0"/>
              <a:t>y</a:t>
            </a:r>
            <a:r>
              <a:rPr lang="en-US" i="1" baseline="-25000" dirty="0" err="1" smtClean="0"/>
              <a:t>i</a:t>
            </a:r>
            <a:r>
              <a:rPr lang="en-US" dirty="0" smtClean="0"/>
              <a:t> are obtained by shift encryption of the plaintext. </a:t>
            </a:r>
          </a:p>
          <a:p>
            <a:r>
              <a:rPr lang="en-US" dirty="0" smtClean="0"/>
              <a:t> Suppose </a:t>
            </a:r>
            <a:r>
              <a:rPr lang="en-US" i="1" dirty="0" smtClean="0"/>
              <a:t>K</a:t>
            </a:r>
            <a:r>
              <a:rPr lang="en-US" dirty="0" smtClean="0"/>
              <a:t> = (</a:t>
            </a:r>
            <a:r>
              <a:rPr lang="en-US" i="1" dirty="0" smtClean="0"/>
              <a:t>k</a:t>
            </a:r>
            <a:r>
              <a:rPr lang="en-US" baseline="-25000" dirty="0" smtClean="0"/>
              <a:t>1</a:t>
            </a:r>
            <a:r>
              <a:rPr lang="en-US" dirty="0" smtClean="0"/>
              <a:t>, </a:t>
            </a:r>
            <a:r>
              <a:rPr lang="en-US" i="1" dirty="0" smtClean="0"/>
              <a:t>k</a:t>
            </a:r>
            <a:r>
              <a:rPr lang="en-US" baseline="-25000" dirty="0" smtClean="0"/>
              <a:t>2</a:t>
            </a:r>
            <a:r>
              <a:rPr lang="en-US" dirty="0" smtClean="0"/>
              <a:t>, . . . , </a:t>
            </a:r>
            <a:r>
              <a:rPr lang="en-US" i="1" dirty="0" smtClean="0"/>
              <a:t>k</a:t>
            </a:r>
            <a:r>
              <a:rPr lang="en-US" i="1" baseline="-25000" dirty="0" smtClean="0"/>
              <a:t>m</a:t>
            </a:r>
            <a:r>
              <a:rPr lang="en-US" dirty="0" smtClean="0"/>
              <a:t>) is the keyword and m has been found</a:t>
            </a:r>
          </a:p>
          <a:p>
            <a:r>
              <a:rPr lang="en-US" dirty="0" smtClean="0"/>
              <a:t>Consider a random character in </a:t>
            </a:r>
            <a:r>
              <a:rPr lang="en-US" b="1" dirty="0" err="1" smtClean="0"/>
              <a:t>y</a:t>
            </a:r>
            <a:r>
              <a:rPr lang="en-US" baseline="-25000" dirty="0" err="1" smtClean="0"/>
              <a:t>i</a:t>
            </a:r>
            <a:r>
              <a:rPr lang="en-US" dirty="0" smtClean="0"/>
              <a:t> and a random character in </a:t>
            </a:r>
            <a:r>
              <a:rPr lang="en-US" b="1" dirty="0" err="1" smtClean="0"/>
              <a:t>y</a:t>
            </a:r>
            <a:r>
              <a:rPr lang="en-US" baseline="-25000" dirty="0" err="1" smtClean="0"/>
              <a:t>j</a:t>
            </a:r>
            <a:r>
              <a:rPr lang="en-US" dirty="0" smtClean="0"/>
              <a:t>. The probability that both characters are </a:t>
            </a:r>
            <a:r>
              <a:rPr lang="en-US" i="1" dirty="0" smtClean="0"/>
              <a:t>A</a:t>
            </a:r>
            <a:r>
              <a:rPr lang="en-US" dirty="0" smtClean="0"/>
              <a:t> is                     the probability that both are B is                        etc. </a:t>
            </a:r>
          </a:p>
          <a:p>
            <a:r>
              <a:rPr lang="en-US" dirty="0" smtClean="0"/>
              <a:t>Hence it is estimated that:</a:t>
            </a:r>
          </a:p>
          <a:p>
            <a:endParaRPr lang="en-US" sz="3200" dirty="0" smtClean="0"/>
          </a:p>
          <a:p>
            <a:endParaRPr lang="en-US" sz="3200" dirty="0" smtClean="0"/>
          </a:p>
          <a:p>
            <a:endParaRPr lang="en-US" sz="3200" dirty="0" smtClean="0"/>
          </a:p>
          <a:p>
            <a:endParaRPr lang="en-US" sz="3200" dirty="0" smtClean="0"/>
          </a:p>
          <a:p>
            <a:r>
              <a:rPr lang="en-US" sz="3200" dirty="0" smtClean="0"/>
              <a:t>Thus the value of this estimate depends only on the difference                 </a:t>
            </a:r>
            <a:r>
              <a:rPr lang="en-US" dirty="0" smtClean="0"/>
              <a:t>which we call the </a:t>
            </a:r>
            <a:r>
              <a:rPr lang="en-US" i="1" dirty="0" smtClean="0"/>
              <a:t>relative shift</a:t>
            </a:r>
            <a:r>
              <a:rPr lang="en-US" dirty="0" smtClean="0"/>
              <a:t> of </a:t>
            </a:r>
            <a:r>
              <a:rPr lang="en-US" b="1" dirty="0" err="1" smtClean="0"/>
              <a:t>y</a:t>
            </a:r>
            <a:r>
              <a:rPr lang="en-US" i="1" baseline="-25000" dirty="0" err="1" smtClean="0"/>
              <a:t>i</a:t>
            </a:r>
            <a:r>
              <a:rPr lang="en-US" dirty="0" smtClean="0"/>
              <a:t> and </a:t>
            </a:r>
            <a:r>
              <a:rPr lang="en-US" b="1" dirty="0" err="1" smtClean="0"/>
              <a:t>y</a:t>
            </a:r>
            <a:r>
              <a:rPr lang="en-US" i="1" baseline="-25000" dirty="0" err="1" smtClean="0"/>
              <a:t>j</a:t>
            </a:r>
            <a:endParaRPr lang="en-US" sz="3200"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1842" name="Object 2"/>
          <p:cNvGraphicFramePr>
            <a:graphicFrameLocks noChangeAspect="1"/>
          </p:cNvGraphicFramePr>
          <p:nvPr/>
        </p:nvGraphicFramePr>
        <p:xfrm>
          <a:off x="6400800" y="3037907"/>
          <a:ext cx="1219200" cy="467293"/>
        </p:xfrm>
        <a:graphic>
          <a:graphicData uri="http://schemas.openxmlformats.org/presentationml/2006/ole">
            <p:oleObj spid="_x0000_s291842" name="Equation" r:id="rId3" imgW="558558" imgH="253890" progId="Equation.3">
              <p:embed/>
            </p:oleObj>
          </a:graphicData>
        </a:graphic>
      </p:graphicFrame>
      <p:graphicFrame>
        <p:nvGraphicFramePr>
          <p:cNvPr id="291843" name="Object 3"/>
          <p:cNvGraphicFramePr>
            <a:graphicFrameLocks noChangeAspect="1"/>
          </p:cNvGraphicFramePr>
          <p:nvPr/>
        </p:nvGraphicFramePr>
        <p:xfrm>
          <a:off x="4357687" y="3276600"/>
          <a:ext cx="1509713" cy="509006"/>
        </p:xfrm>
        <a:graphic>
          <a:graphicData uri="http://schemas.openxmlformats.org/presentationml/2006/ole">
            <p:oleObj spid="_x0000_s291843" name="Equation" r:id="rId4" imgW="634725" imgH="253890" progId="Equation.3">
              <p:embed/>
            </p:oleObj>
          </a:graphicData>
        </a:graphic>
      </p:graphicFrame>
      <p:graphicFrame>
        <p:nvGraphicFramePr>
          <p:cNvPr id="291844" name="Object 4"/>
          <p:cNvGraphicFramePr>
            <a:graphicFrameLocks noChangeAspect="1"/>
          </p:cNvGraphicFramePr>
          <p:nvPr/>
        </p:nvGraphicFramePr>
        <p:xfrm>
          <a:off x="2473325" y="3816301"/>
          <a:ext cx="4079875" cy="1746299"/>
        </p:xfrm>
        <a:graphic>
          <a:graphicData uri="http://schemas.openxmlformats.org/presentationml/2006/ole">
            <p:oleObj spid="_x0000_s291844" name="Equation" r:id="rId5" imgW="1752600" imgH="889000" progId="Equation.3">
              <p:embed/>
            </p:oleObj>
          </a:graphicData>
        </a:graphic>
      </p:graphicFrame>
      <p:graphicFrame>
        <p:nvGraphicFramePr>
          <p:cNvPr id="291845" name="Object 5"/>
          <p:cNvGraphicFramePr>
            <a:graphicFrameLocks noChangeAspect="1"/>
          </p:cNvGraphicFramePr>
          <p:nvPr/>
        </p:nvGraphicFramePr>
        <p:xfrm>
          <a:off x="2435225" y="5946619"/>
          <a:ext cx="993775" cy="454181"/>
        </p:xfrm>
        <a:graphic>
          <a:graphicData uri="http://schemas.openxmlformats.org/presentationml/2006/ole">
            <p:oleObj spid="_x0000_s291845" name="Equation" r:id="rId6" imgW="444307" imgH="241195" progId="Equation.3">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Notice that:</a:t>
            </a:r>
          </a:p>
          <a:p>
            <a:pPr>
              <a:buNone/>
            </a:pPr>
            <a:endParaRPr lang="en-US" dirty="0" smtClean="0"/>
          </a:p>
          <a:p>
            <a:pPr>
              <a:buNone/>
            </a:pPr>
            <a:r>
              <a:rPr lang="en-US" dirty="0" smtClean="0"/>
              <a:t> </a:t>
            </a:r>
            <a:endParaRPr lang="en-US" sz="3200" dirty="0" smtClean="0"/>
          </a:p>
          <a:p>
            <a:endParaRPr lang="en-US" sz="3200" dirty="0" smtClean="0"/>
          </a:p>
          <a:p>
            <a:endParaRPr lang="en-US" sz="3200" dirty="0" smtClean="0"/>
          </a:p>
          <a:p>
            <a:r>
              <a:rPr lang="en-US" dirty="0" smtClean="0"/>
              <a:t>So a relative shift of       yields the same estimate of </a:t>
            </a:r>
            <a:r>
              <a:rPr lang="en-US" i="1" dirty="0" err="1" smtClean="0"/>
              <a:t>MI</a:t>
            </a:r>
            <a:r>
              <a:rPr lang="en-US" i="1" baseline="-25000" dirty="0" err="1" smtClean="0"/>
              <a:t>c</a:t>
            </a:r>
            <a:r>
              <a:rPr lang="en-US" dirty="0" smtClean="0"/>
              <a:t> as does a relative shift of 26 -  </a:t>
            </a:r>
          </a:p>
          <a:p>
            <a:pPr>
              <a:buNone/>
            </a:pPr>
            <a:endParaRPr lang="en-US" dirty="0" smtClean="0"/>
          </a:p>
          <a:p>
            <a:r>
              <a:rPr lang="en-US" dirty="0" smtClean="0"/>
              <a:t>We tabulate these estimates for relative shifts ranging between 0 and 13 in Table:</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71</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2866" name="Object 4"/>
          <p:cNvGraphicFramePr>
            <a:graphicFrameLocks noChangeAspect="1"/>
          </p:cNvGraphicFramePr>
          <p:nvPr/>
        </p:nvGraphicFramePr>
        <p:xfrm>
          <a:off x="1981200" y="2170113"/>
          <a:ext cx="4127500" cy="1030287"/>
        </p:xfrm>
        <a:graphic>
          <a:graphicData uri="http://schemas.openxmlformats.org/presentationml/2006/ole">
            <p:oleObj spid="_x0000_s292866" name="Equation" r:id="rId3" imgW="1459866" imgH="431613" progId="Equation.3">
              <p:embed/>
            </p:oleObj>
          </a:graphicData>
        </a:graphic>
      </p:graphicFrame>
      <p:graphicFrame>
        <p:nvGraphicFramePr>
          <p:cNvPr id="292867" name="Object 2"/>
          <p:cNvGraphicFramePr>
            <a:graphicFrameLocks noChangeAspect="1"/>
          </p:cNvGraphicFramePr>
          <p:nvPr/>
        </p:nvGraphicFramePr>
        <p:xfrm>
          <a:off x="3886200" y="3733800"/>
          <a:ext cx="266700" cy="393700"/>
        </p:xfrm>
        <a:graphic>
          <a:graphicData uri="http://schemas.openxmlformats.org/presentationml/2006/ole">
            <p:oleObj spid="_x0000_s292867" name="Equation" r:id="rId4" imgW="101468" imgH="177569" progId="Equation.3">
              <p:embed/>
            </p:oleObj>
          </a:graphicData>
        </a:graphic>
      </p:graphicFrame>
      <p:graphicFrame>
        <p:nvGraphicFramePr>
          <p:cNvPr id="292868" name="Object 8"/>
          <p:cNvGraphicFramePr>
            <a:graphicFrameLocks noChangeAspect="1"/>
          </p:cNvGraphicFramePr>
          <p:nvPr/>
        </p:nvGraphicFramePr>
        <p:xfrm>
          <a:off x="5676900" y="4122737"/>
          <a:ext cx="266700" cy="393700"/>
        </p:xfrm>
        <a:graphic>
          <a:graphicData uri="http://schemas.openxmlformats.org/presentationml/2006/ole">
            <p:oleObj spid="_x0000_s292868" name="Equation" r:id="rId5" imgW="101468" imgH="177569"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Cipher wheel</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72</a:t>
            </a:fld>
            <a:endParaRPr lang="en-US"/>
          </a:p>
        </p:txBody>
      </p:sp>
      <p:pic>
        <p:nvPicPr>
          <p:cNvPr id="299011" name="Picture 3"/>
          <p:cNvPicPr>
            <a:picLocks noChangeAspect="1" noChangeArrowheads="1"/>
          </p:cNvPicPr>
          <p:nvPr/>
        </p:nvPicPr>
        <p:blipFill>
          <a:blip r:embed="rId2"/>
          <a:srcRect/>
          <a:stretch>
            <a:fillRect/>
          </a:stretch>
        </p:blipFill>
        <p:spPr bwMode="auto">
          <a:xfrm>
            <a:off x="2200275" y="1743075"/>
            <a:ext cx="4743450" cy="442912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5"/>
          <p:cNvPicPr>
            <a:picLocks noChangeAspect="1" noChangeArrowheads="1"/>
          </p:cNvPicPr>
          <p:nvPr/>
        </p:nvPicPr>
        <p:blipFill>
          <a:blip r:embed="rId2"/>
          <a:srcRect/>
          <a:stretch>
            <a:fillRect/>
          </a:stretch>
        </p:blipFill>
        <p:spPr bwMode="auto">
          <a:xfrm>
            <a:off x="3657600" y="1371600"/>
            <a:ext cx="5334000" cy="5198962"/>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solidFill>
                  <a:schemeClr val="accent3">
                    <a:lumMod val="75000"/>
                  </a:schemeClr>
                </a:solidFill>
              </a:rPr>
              <a:t>The important observation is that, if the relative shift is not zero, these estimates vary between 0.031 and 0.045; whereas, a relative shift of zero yields an estimate of 0.065.</a:t>
            </a:r>
          </a:p>
          <a:p>
            <a:r>
              <a:rPr lang="en-US" dirty="0" smtClean="0"/>
              <a:t> We can use this observation to formulate a likely guess for</a:t>
            </a:r>
          </a:p>
          <a:p>
            <a:pPr>
              <a:buNone/>
            </a:pPr>
            <a:r>
              <a:rPr lang="en-US" dirty="0" smtClean="0"/>
              <a:t>                             the relative shift of </a:t>
            </a:r>
            <a:r>
              <a:rPr lang="en-US" b="1" dirty="0" err="1" smtClean="0"/>
              <a:t>y</a:t>
            </a:r>
            <a:r>
              <a:rPr lang="en-US" i="1" baseline="-25000" dirty="0" err="1" smtClean="0"/>
              <a:t>i</a:t>
            </a:r>
            <a:r>
              <a:rPr lang="en-US" dirty="0" smtClean="0"/>
              <a:t> and </a:t>
            </a:r>
            <a:r>
              <a:rPr lang="en-US" b="1" dirty="0" err="1" smtClean="0"/>
              <a:t>y</a:t>
            </a:r>
            <a:r>
              <a:rPr lang="en-US" i="1" baseline="-25000" dirty="0" err="1" smtClean="0"/>
              <a:t>j</a:t>
            </a:r>
            <a:r>
              <a:rPr lang="en-US" dirty="0" smtClean="0"/>
              <a:t>, as follows. </a:t>
            </a:r>
          </a:p>
          <a:p>
            <a:r>
              <a:rPr lang="en-US" dirty="0" smtClean="0"/>
              <a:t>Suppose we fix </a:t>
            </a:r>
            <a:r>
              <a:rPr lang="en-US" b="1" dirty="0" err="1" smtClean="0"/>
              <a:t>y</a:t>
            </a:r>
            <a:r>
              <a:rPr lang="en-US" i="1" baseline="-25000" dirty="0" err="1" smtClean="0"/>
              <a:t>i</a:t>
            </a:r>
            <a:r>
              <a:rPr lang="en-US" dirty="0" smtClean="0"/>
              <a:t>, and consider the effect of encrypting </a:t>
            </a:r>
            <a:r>
              <a:rPr lang="en-US" b="1" dirty="0" err="1" smtClean="0"/>
              <a:t>y</a:t>
            </a:r>
            <a:r>
              <a:rPr lang="en-US" i="1" baseline="-25000" dirty="0" err="1" smtClean="0"/>
              <a:t>j</a:t>
            </a:r>
            <a:r>
              <a:rPr lang="en-US" dirty="0" smtClean="0"/>
              <a:t> by </a:t>
            </a:r>
            <a:r>
              <a:rPr lang="en-US" i="1" dirty="0" smtClean="0"/>
              <a:t>e</a:t>
            </a:r>
            <a:r>
              <a:rPr lang="en-US" baseline="-25000" dirty="0" smtClean="0"/>
              <a:t>0</a:t>
            </a:r>
            <a:r>
              <a:rPr lang="en-US" dirty="0" smtClean="0"/>
              <a:t>,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 .. Denote the resulting strings by                  etc. It is easy to compute the indices</a:t>
            </a:r>
          </a:p>
          <a:p>
            <a:r>
              <a:rPr lang="en-US" dirty="0" smtClean="0"/>
              <a:t> This can be done using the formula:</a:t>
            </a:r>
          </a:p>
          <a:p>
            <a:pPr>
              <a:buNone/>
            </a:pPr>
            <a:endParaRPr lang="en-US" dirty="0" smtClean="0"/>
          </a:p>
          <a:p>
            <a:pPr>
              <a:buNone/>
            </a:pPr>
            <a:r>
              <a:rPr lang="en-US" dirty="0" smtClean="0"/>
              <a:t> </a:t>
            </a:r>
            <a:endParaRPr lang="en-US" sz="3200" dirty="0" smtClean="0"/>
          </a:p>
          <a:p>
            <a:endParaRPr lang="en-US" sz="3200" dirty="0" smtClean="0"/>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3890" name="Object 2"/>
          <p:cNvGraphicFramePr>
            <a:graphicFrameLocks noChangeAspect="1"/>
          </p:cNvGraphicFramePr>
          <p:nvPr/>
        </p:nvGraphicFramePr>
        <p:xfrm>
          <a:off x="855783" y="3442973"/>
          <a:ext cx="1524000" cy="468923"/>
        </p:xfrm>
        <a:graphic>
          <a:graphicData uri="http://schemas.openxmlformats.org/presentationml/2006/ole">
            <p:oleObj spid="_x0000_s293890" name="Equation" r:id="rId3" imgW="660113" imgH="241195" progId="Equation.3">
              <p:embed/>
            </p:oleObj>
          </a:graphicData>
        </a:graphic>
      </p:graphicFrame>
      <p:graphicFrame>
        <p:nvGraphicFramePr>
          <p:cNvPr id="293891" name="Object 6"/>
          <p:cNvGraphicFramePr>
            <a:graphicFrameLocks noChangeAspect="1"/>
          </p:cNvGraphicFramePr>
          <p:nvPr/>
        </p:nvGraphicFramePr>
        <p:xfrm>
          <a:off x="5732584" y="4648200"/>
          <a:ext cx="3259016" cy="461661"/>
        </p:xfrm>
        <a:graphic>
          <a:graphicData uri="http://schemas.openxmlformats.org/presentationml/2006/ole">
            <p:oleObj spid="_x0000_s293891" name="Equation" r:id="rId4" imgW="1511300" imgH="254000" progId="Equation.3">
              <p:embed/>
            </p:oleObj>
          </a:graphicData>
        </a:graphic>
      </p:graphicFrame>
      <p:graphicFrame>
        <p:nvGraphicFramePr>
          <p:cNvPr id="293892" name="Object 7"/>
          <p:cNvGraphicFramePr>
            <a:graphicFrameLocks noChangeAspect="1"/>
          </p:cNvGraphicFramePr>
          <p:nvPr/>
        </p:nvGraphicFramePr>
        <p:xfrm>
          <a:off x="2819400" y="5410200"/>
          <a:ext cx="3078041" cy="1076942"/>
        </p:xfrm>
        <a:graphic>
          <a:graphicData uri="http://schemas.openxmlformats.org/presentationml/2006/ole">
            <p:oleObj spid="_x0000_s293892" name="Equation" r:id="rId5" imgW="1497950" imgH="622030" progId="Equation.3">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then            should be close to 0.065 . since the relative shift of </a:t>
            </a:r>
            <a:r>
              <a:rPr lang="en-US" dirty="0" err="1" smtClean="0"/>
              <a:t>yi</a:t>
            </a:r>
            <a:r>
              <a:rPr lang="en-US" dirty="0" smtClean="0"/>
              <a:t> and        is zero.</a:t>
            </a:r>
          </a:p>
          <a:p>
            <a:r>
              <a:rPr lang="en-US" dirty="0" smtClean="0"/>
              <a:t>However for values of              , the              should vary between 0.031  and  0.045</a:t>
            </a:r>
          </a:p>
          <a:p>
            <a:r>
              <a:rPr lang="en-US" dirty="0" smtClean="0"/>
              <a:t>By using this technique, we can obtain the relative shifts of any two of the substrings </a:t>
            </a:r>
            <a:r>
              <a:rPr lang="en-US" dirty="0" err="1" smtClean="0"/>
              <a:t>yi</a:t>
            </a:r>
            <a:r>
              <a:rPr lang="en-US" dirty="0" smtClean="0"/>
              <a:t>.</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smtClean="0"/>
              <a:t>Mutual Index of Coincidence</a:t>
            </a:r>
            <a:endParaRPr lang="en-US" dirty="0"/>
          </a:p>
        </p:txBody>
      </p:sp>
      <p:graphicFrame>
        <p:nvGraphicFramePr>
          <p:cNvPr id="294914" name="Object 2"/>
          <p:cNvGraphicFramePr>
            <a:graphicFrameLocks noChangeAspect="1"/>
          </p:cNvGraphicFramePr>
          <p:nvPr/>
        </p:nvGraphicFramePr>
        <p:xfrm>
          <a:off x="1695450" y="1473200"/>
          <a:ext cx="933450" cy="449263"/>
        </p:xfrm>
        <a:graphic>
          <a:graphicData uri="http://schemas.openxmlformats.org/presentationml/2006/ole">
            <p:oleObj spid="_x0000_s294914" name="Equation" r:id="rId3" imgW="355292" imgH="203024" progId="Equation.3">
              <p:embed/>
            </p:oleObj>
          </a:graphicData>
        </a:graphic>
      </p:graphicFrame>
      <p:graphicFrame>
        <p:nvGraphicFramePr>
          <p:cNvPr id="294915" name="Object 8"/>
          <p:cNvGraphicFramePr>
            <a:graphicFrameLocks noChangeAspect="1"/>
          </p:cNvGraphicFramePr>
          <p:nvPr/>
        </p:nvGraphicFramePr>
        <p:xfrm>
          <a:off x="3505200" y="1447800"/>
          <a:ext cx="800100" cy="504825"/>
        </p:xfrm>
        <a:graphic>
          <a:graphicData uri="http://schemas.openxmlformats.org/presentationml/2006/ole">
            <p:oleObj spid="_x0000_s294915" name="Equation" r:id="rId4" imgW="304668" imgH="228501" progId="Equation.3">
              <p:embed/>
            </p:oleObj>
          </a:graphicData>
        </a:graphic>
      </p:graphicFrame>
      <p:graphicFrame>
        <p:nvGraphicFramePr>
          <p:cNvPr id="294916" name="Object 7"/>
          <p:cNvGraphicFramePr>
            <a:graphicFrameLocks noChangeAspect="1"/>
          </p:cNvGraphicFramePr>
          <p:nvPr/>
        </p:nvGraphicFramePr>
        <p:xfrm>
          <a:off x="4210050" y="2343150"/>
          <a:ext cx="933450" cy="449263"/>
        </p:xfrm>
        <a:graphic>
          <a:graphicData uri="http://schemas.openxmlformats.org/presentationml/2006/ole">
            <p:oleObj spid="_x0000_s294916" name="Equation" r:id="rId5" imgW="355292" imgH="203024" progId="Equation.3">
              <p:embed/>
            </p:oleObj>
          </a:graphicData>
        </a:graphic>
      </p:graphicFrame>
      <p:graphicFrame>
        <p:nvGraphicFramePr>
          <p:cNvPr id="294917" name="Object 6"/>
          <p:cNvGraphicFramePr>
            <a:graphicFrameLocks noChangeAspect="1"/>
          </p:cNvGraphicFramePr>
          <p:nvPr/>
        </p:nvGraphicFramePr>
        <p:xfrm>
          <a:off x="5753100" y="2314575"/>
          <a:ext cx="800100" cy="504825"/>
        </p:xfrm>
        <a:graphic>
          <a:graphicData uri="http://schemas.openxmlformats.org/presentationml/2006/ole">
            <p:oleObj spid="_x0000_s294917" name="Equation" r:id="rId6" imgW="304668" imgH="228501" progId="Equation.3">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It has been hypothesized that the keyword length is 5. We now try to compute the relative shifts.</a:t>
            </a:r>
          </a:p>
          <a:p>
            <a:pPr>
              <a:buNone/>
            </a:pPr>
            <a:r>
              <a:rPr lang="en-US" dirty="0" smtClean="0"/>
              <a:t>By computer, it is not difficult to compute the 260 values:  </a:t>
            </a:r>
          </a:p>
          <a:p>
            <a:pPr>
              <a:buNone/>
            </a:pPr>
            <a:endParaRPr lang="en-US" dirty="0" smtClean="0"/>
          </a:p>
          <a:p>
            <a:endParaRPr lang="en-US" dirty="0" smtClean="0"/>
          </a:p>
          <a:p>
            <a:r>
              <a:rPr lang="en-US" dirty="0" smtClean="0"/>
              <a:t>These values are tabulated next. For each (</a:t>
            </a:r>
            <a:r>
              <a:rPr lang="en-US" i="1" dirty="0" err="1" smtClean="0"/>
              <a:t>i</a:t>
            </a:r>
            <a:r>
              <a:rPr lang="en-US" i="1" dirty="0" smtClean="0"/>
              <a:t>, j</a:t>
            </a:r>
            <a:r>
              <a:rPr lang="en-US" dirty="0" smtClean="0"/>
              <a:t>) pair, we look for values that are close to 0.065</a:t>
            </a:r>
          </a:p>
          <a:p>
            <a:pPr>
              <a:buNone/>
            </a:pPr>
            <a:r>
              <a:rPr lang="en-US" dirty="0" smtClean="0"/>
              <a:t> </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graphicFrame>
        <p:nvGraphicFramePr>
          <p:cNvPr id="295938" name="Object 9"/>
          <p:cNvGraphicFramePr>
            <a:graphicFrameLocks noChangeAspect="1"/>
          </p:cNvGraphicFramePr>
          <p:nvPr/>
        </p:nvGraphicFramePr>
        <p:xfrm>
          <a:off x="1066800" y="3248025"/>
          <a:ext cx="6167438" cy="561975"/>
        </p:xfrm>
        <a:graphic>
          <a:graphicData uri="http://schemas.openxmlformats.org/presentationml/2006/ole">
            <p:oleObj spid="_x0000_s295938" name="Equation" r:id="rId3" imgW="2349500" imgH="254000" progId="Equation.3">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4" descr="G:\Stinson - Cryptography Theory and Practice - html\ch01\images\01-73d.jpg"/>
          <p:cNvPicPr>
            <a:picLocks noChangeAspect="1" noChangeArrowheads="1"/>
          </p:cNvPicPr>
          <p:nvPr/>
        </p:nvPicPr>
        <p:blipFill>
          <a:blip r:embed="rId2">
            <a:duotone>
              <a:prstClr val="black"/>
              <a:schemeClr val="accent4">
                <a:tint val="45000"/>
                <a:satMod val="400000"/>
              </a:schemeClr>
            </a:duotone>
          </a:blip>
          <a:srcRect/>
          <a:stretch>
            <a:fillRect/>
          </a:stretch>
        </p:blipFill>
        <p:spPr bwMode="auto">
          <a:xfrm>
            <a:off x="1874520" y="906716"/>
            <a:ext cx="6126480" cy="5875084"/>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endParaRPr lang="en-US" dirty="0" smtClean="0"/>
          </a:p>
          <a:p>
            <a:endParaRPr lang="en-US" dirty="0" smtClean="0"/>
          </a:p>
          <a:p>
            <a:r>
              <a:rPr lang="en-US" dirty="0" smtClean="0"/>
              <a:t>                                                   </a:t>
            </a:r>
            <a:r>
              <a:rPr lang="en-US" sz="4000" dirty="0" smtClean="0"/>
              <a:t>=&gt;</a:t>
            </a:r>
          </a:p>
          <a:p>
            <a:endParaRPr lang="en-US" sz="4000" dirty="0" smtClean="0"/>
          </a:p>
          <a:p>
            <a:endParaRPr lang="en-US" sz="4000" dirty="0" smtClean="0"/>
          </a:p>
          <a:p>
            <a:endParaRPr lang="en-US" sz="4000" dirty="0" smtClean="0"/>
          </a:p>
          <a:p>
            <a:r>
              <a:rPr lang="en-US" dirty="0" smtClean="0"/>
              <a:t>So the key is likely to be (</a:t>
            </a:r>
            <a:r>
              <a:rPr lang="en-US" i="1" dirty="0" smtClean="0"/>
              <a:t>k</a:t>
            </a:r>
            <a:r>
              <a:rPr lang="en-US" baseline="-25000" dirty="0" smtClean="0"/>
              <a:t>1</a:t>
            </a:r>
            <a:r>
              <a:rPr lang="en-US" dirty="0" smtClean="0"/>
              <a:t>, </a:t>
            </a:r>
            <a:r>
              <a:rPr lang="en-US" i="1" dirty="0" smtClean="0"/>
              <a:t>k</a:t>
            </a:r>
            <a:r>
              <a:rPr lang="en-US" baseline="-25000" dirty="0" smtClean="0"/>
              <a:t>1</a:t>
            </a:r>
            <a:r>
              <a:rPr lang="en-US" dirty="0" smtClean="0"/>
              <a:t> + 17, </a:t>
            </a:r>
            <a:r>
              <a:rPr lang="en-US" i="1" dirty="0" smtClean="0"/>
              <a:t>k</a:t>
            </a:r>
            <a:r>
              <a:rPr lang="en-US" baseline="-25000" dirty="0" smtClean="0"/>
              <a:t>1</a:t>
            </a:r>
            <a:r>
              <a:rPr lang="en-US" dirty="0" smtClean="0"/>
              <a:t> + 4, </a:t>
            </a:r>
            <a:r>
              <a:rPr lang="en-US" i="1" dirty="0" smtClean="0"/>
              <a:t>k</a:t>
            </a:r>
            <a:r>
              <a:rPr lang="en-US" baseline="-25000" dirty="0" smtClean="0"/>
              <a:t>1</a:t>
            </a:r>
            <a:r>
              <a:rPr lang="en-US" dirty="0" smtClean="0"/>
              <a:t> + 21, </a:t>
            </a:r>
            <a:r>
              <a:rPr lang="en-US" i="1" dirty="0" smtClean="0"/>
              <a:t>k</a:t>
            </a:r>
            <a:r>
              <a:rPr lang="en-US" baseline="-25000" dirty="0" smtClean="0"/>
              <a:t>1</a:t>
            </a:r>
            <a:r>
              <a:rPr lang="en-US" dirty="0" smtClean="0"/>
              <a:t> + 10) for some Hence, we suspect that the keyword is some cyclic shift of </a:t>
            </a:r>
            <a:r>
              <a:rPr lang="en-US" i="1" dirty="0" smtClean="0"/>
              <a:t>AREVK</a:t>
            </a:r>
            <a:r>
              <a:rPr lang="en-US" dirty="0" smtClean="0"/>
              <a:t>. It now does not take long to determine that the keyword is </a:t>
            </a:r>
            <a:r>
              <a:rPr lang="en-US" i="1" dirty="0" smtClean="0"/>
              <a:t>JANET</a:t>
            </a:r>
            <a:r>
              <a:rPr lang="en-US" dirty="0" smtClean="0"/>
              <a:t>.</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pic>
        <p:nvPicPr>
          <p:cNvPr id="7" name="Picture 4" descr="G:\Stinson - Cryptography Theory and Practice - html\ch01\images\01-74d.jpg"/>
          <p:cNvPicPr>
            <a:picLocks noChangeAspect="1" noChangeArrowheads="1"/>
          </p:cNvPicPr>
          <p:nvPr/>
        </p:nvPicPr>
        <p:blipFill>
          <a:blip r:embed="rId2"/>
          <a:srcRect/>
          <a:stretch>
            <a:fillRect/>
          </a:stretch>
        </p:blipFill>
        <p:spPr bwMode="auto">
          <a:xfrm>
            <a:off x="1524000" y="1752600"/>
            <a:ext cx="1828800" cy="2860675"/>
          </a:xfrm>
          <a:prstGeom prst="rect">
            <a:avLst/>
          </a:prstGeom>
          <a:noFill/>
          <a:ln w="9525">
            <a:noFill/>
            <a:miter lim="800000"/>
            <a:headEnd/>
            <a:tailEnd/>
          </a:ln>
        </p:spPr>
      </p:pic>
      <p:pic>
        <p:nvPicPr>
          <p:cNvPr id="8" name="Picture 2" descr="G:\Stinson - Cryptography Theory and Practice - html\ch01\images\01-75d.jpg"/>
          <p:cNvPicPr>
            <a:picLocks noChangeAspect="1" noChangeArrowheads="1"/>
          </p:cNvPicPr>
          <p:nvPr/>
        </p:nvPicPr>
        <p:blipFill>
          <a:blip r:embed="rId3"/>
          <a:srcRect/>
          <a:stretch>
            <a:fillRect/>
          </a:stretch>
        </p:blipFill>
        <p:spPr bwMode="auto">
          <a:xfrm>
            <a:off x="6705600" y="2057400"/>
            <a:ext cx="1752600" cy="1863792"/>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almond tree was in tentative blossom. The days were longer, often ending with magnificent evenings of corrugated pink skies. The hunting season was over, with hounds and guns put away for six months. The vineyards were busy again as the well-organized farmers treated their vines and the more lackadaisical neighbors hurried to do the pruning they should have done in November.</a:t>
            </a:r>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Mutual Index of Coincidence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t>One of the earliest recorded uses of cryptography was the Spartan </a:t>
            </a:r>
            <a:r>
              <a:rPr lang="en-US" sz="2400" dirty="0" err="1" smtClean="0"/>
              <a:t>scytale</a:t>
            </a:r>
            <a:r>
              <a:rPr lang="en-US" sz="2400" dirty="0" smtClean="0"/>
              <a:t> (circa 500 B.C.). </a:t>
            </a:r>
            <a:r>
              <a:rPr lang="en-US" sz="2400" b="1" dirty="0" smtClean="0"/>
              <a:t>A thin strip of parchment was wrapped helically around a </a:t>
            </a:r>
            <a:r>
              <a:rPr lang="en-US" sz="2400" dirty="0" smtClean="0"/>
              <a:t>cylindrical rod and the message was written across the rod, with each letter on a successive turn of the parchment. The strip was unwound and delivered to the receiver. The message could then be decrypted with the use of an identical cylindrical rod. </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Transposition Cipher</a:t>
            </a:r>
            <a:endParaRPr lang="en-US" dirty="0"/>
          </a:p>
        </p:txBody>
      </p:sp>
      <p:pic>
        <p:nvPicPr>
          <p:cNvPr id="7" name="Picture 2"/>
          <p:cNvPicPr>
            <a:picLocks noChangeAspect="1" noChangeArrowheads="1"/>
          </p:cNvPicPr>
          <p:nvPr/>
        </p:nvPicPr>
        <p:blipFill>
          <a:blip r:embed="rId2"/>
          <a:srcRect l="15056" t="6171" r="11981" b="8231"/>
          <a:stretch>
            <a:fillRect/>
          </a:stretch>
        </p:blipFill>
        <p:spPr bwMode="auto">
          <a:xfrm>
            <a:off x="3886200" y="4024086"/>
            <a:ext cx="4953000" cy="2452914"/>
          </a:xfrm>
          <a:prstGeom prst="wave">
            <a:avLst>
              <a:gd name="adj1" fmla="val 0"/>
              <a:gd name="adj2" fmla="val -10000"/>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u-RU" sz="2000" b="1" dirty="0" smtClean="0"/>
              <a:t>MRGFNIATXZQVFFNUXFFYBTCETYXIIXGZKACJLRGKQYEIX</a:t>
            </a:r>
          </a:p>
          <a:p>
            <a:pPr>
              <a:buNone/>
            </a:pPr>
            <a:r>
              <a:rPr lang="en-US" sz="2000" b="1" dirty="0" smtClean="0"/>
              <a:t>	</a:t>
            </a:r>
            <a:r>
              <a:rPr lang="ru-RU" sz="2000" b="1" dirty="0" smtClean="0"/>
              <a:t>OYYAUAPXYIJLHPRGVTSFPAYNNYURZOPHXWYXLFRNUTZBR</a:t>
            </a:r>
          </a:p>
          <a:p>
            <a:pPr>
              <a:buNone/>
            </a:pPr>
            <a:r>
              <a:rPr lang="en-US" sz="2000" b="1" dirty="0" smtClean="0"/>
              <a:t>	</a:t>
            </a:r>
            <a:r>
              <a:rPr lang="ru-RU" sz="2000" b="1" dirty="0" smtClean="0"/>
              <a:t>FKAHFWFZESYUWZMOLLBSBZBJHFPLXKHVIVMZTZHUIWAET</a:t>
            </a:r>
          </a:p>
          <a:p>
            <a:pPr>
              <a:buNone/>
            </a:pPr>
            <a:r>
              <a:rPr lang="en-US" sz="2000" b="1" dirty="0" smtClean="0"/>
              <a:t>	</a:t>
            </a:r>
            <a:r>
              <a:rPr lang="ru-RU" sz="2000" b="1" dirty="0" smtClean="0"/>
              <a:t>IUEDFGLXDIEXIYJIUXPNNEIXABVCINTVCIEZYYDAZGZIW</a:t>
            </a:r>
          </a:p>
          <a:p>
            <a:pPr>
              <a:buNone/>
            </a:pPr>
            <a:r>
              <a:rPr lang="en-US" sz="2000" b="1" dirty="0" smtClean="0"/>
              <a:t>	</a:t>
            </a:r>
            <a:r>
              <a:rPr lang="ru-RU" sz="2000" b="1" dirty="0" smtClean="0"/>
              <a:t>TYXJIKTRZLMFFKALGZNVKZXIIMXUUNAPGVXFUSMISKHVY</a:t>
            </a:r>
          </a:p>
          <a:p>
            <a:pPr>
              <a:buNone/>
            </a:pPr>
            <a:r>
              <a:rPr lang="en-US" sz="2000" b="1" dirty="0" smtClean="0"/>
              <a:t>	</a:t>
            </a:r>
            <a:r>
              <a:rPr lang="ru-RU" sz="2000" b="1" dirty="0" smtClean="0"/>
              <a:t>VOCRVXRIWTYXZOIRFNUXZNXLDUDPZGVHVOWMOYJERLAUGLVTUXTHRBUQZTYTXORNKBASFFXGHQVDSHUYJSYHDYUWYX</a:t>
            </a:r>
          </a:p>
          <a:p>
            <a:pPr>
              <a:buNone/>
            </a:pPr>
            <a:r>
              <a:rPr lang="en-US" sz="2000" b="1" dirty="0" smtClean="0"/>
              <a:t>	</a:t>
            </a:r>
            <a:r>
              <a:rPr lang="ru-RU" sz="2000" b="1" dirty="0" smtClean="0"/>
              <a:t>YYKHVTUCDACAHXSEVGJIEFZGLXRSBXSYKOEPPNYAKTUAC</a:t>
            </a:r>
          </a:p>
          <a:p>
            <a:pPr>
              <a:buNone/>
            </a:pPr>
            <a:r>
              <a:rPr lang="en-US" sz="2000" b="1" dirty="0" smtClean="0"/>
              <a:t>	</a:t>
            </a:r>
            <a:r>
              <a:rPr lang="ru-RU" sz="2000" b="1" dirty="0" smtClean="0"/>
              <a:t>EFYILFWEAHCIAUALLZNXMVCKLRRHGFNXMOYUESKPM</a:t>
            </a:r>
          </a:p>
          <a:p>
            <a:endParaRPr lang="en-US" dirty="0"/>
          </a:p>
        </p:txBody>
      </p:sp>
      <p:sp>
        <p:nvSpPr>
          <p:cNvPr id="3" name="Date Placeholder 2"/>
          <p:cNvSpPr>
            <a:spLocks noGrp="1"/>
          </p:cNvSpPr>
          <p:nvPr>
            <p:ph type="dt" sz="half" idx="10"/>
          </p:nvPr>
        </p:nvSpPr>
        <p:spPr/>
        <p:txBody>
          <a:bodyPr/>
          <a:lstStyle/>
          <a:p>
            <a:fld id="{7E710707-9E42-4F82-A2F4-72CBE06CCB4C}" type="datetime1">
              <a:rPr lang="en-US" smtClean="0"/>
              <a:pPr/>
              <a:t>9/20/2012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80</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Example 2: </a:t>
            </a:r>
            <a:r>
              <a:rPr lang="en-US" dirty="0" err="1" smtClean="0"/>
              <a:t>Vigenere</a:t>
            </a:r>
            <a:r>
              <a:rPr lang="en-US" dirty="0" smtClean="0"/>
              <a:t> Cipher</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normAutofit fontScale="62500" lnSpcReduction="20000"/>
          </a:bodyPr>
          <a:lstStyle/>
          <a:p>
            <a:r>
              <a:rPr lang="en-US" sz="3800" dirty="0" smtClean="0"/>
              <a:t>In the cipher text trigram </a:t>
            </a:r>
            <a:r>
              <a:rPr lang="en-US" sz="3800" dirty="0" smtClean="0">
                <a:solidFill>
                  <a:srgbClr val="FF0000"/>
                </a:solidFill>
              </a:rPr>
              <a:t>TYX</a:t>
            </a:r>
            <a:r>
              <a:rPr lang="en-US" sz="3800" dirty="0" smtClean="0"/>
              <a:t> occurs 3 times. </a:t>
            </a:r>
          </a:p>
          <a:p>
            <a:r>
              <a:rPr lang="en-US" sz="3800" dirty="0" smtClean="0"/>
              <a:t>The starting positions are 25, 181, and 235. </a:t>
            </a:r>
          </a:p>
          <a:p>
            <a:r>
              <a:rPr lang="en-US" sz="3800" dirty="0" smtClean="0"/>
              <a:t>The distance between the first and the second is 156 symbols, between the first and the third 210. </a:t>
            </a:r>
          </a:p>
          <a:p>
            <a:r>
              <a:rPr lang="en-US" sz="3800" dirty="0" smtClean="0"/>
              <a:t>The </a:t>
            </a:r>
            <a:r>
              <a:rPr lang="en-US" sz="3800" dirty="0" err="1" smtClean="0"/>
              <a:t>gcd</a:t>
            </a:r>
            <a:r>
              <a:rPr lang="en-US" sz="3800" dirty="0" smtClean="0"/>
              <a:t> of these two numbers is 6, so we can assume that the keyword length is also 6.</a:t>
            </a:r>
          </a:p>
          <a:p>
            <a:pPr>
              <a:buNone/>
            </a:pPr>
            <a:endParaRPr lang="en-US" sz="3200" dirty="0" smtClean="0"/>
          </a:p>
          <a:p>
            <a:endParaRPr lang="en-US" dirty="0" smtClean="0"/>
          </a:p>
          <a:p>
            <a:endParaRPr lang="el-GR" dirty="0" smtClean="0"/>
          </a:p>
          <a:p>
            <a:endParaRPr lang="en-US" dirty="0" smtClean="0"/>
          </a:p>
          <a:p>
            <a:pPr>
              <a:buNone/>
            </a:pPr>
            <a:r>
              <a:rPr lang="en-US" dirty="0" smtClean="0"/>
              <a:t>	</a:t>
            </a:r>
            <a:r>
              <a:rPr lang="ru-RU" sz="3200" b="1" dirty="0" smtClean="0"/>
              <a:t>MRGFNIATXZQVFFNUXFFYBTCE</a:t>
            </a:r>
            <a:r>
              <a:rPr lang="en-US" sz="3200" b="1" dirty="0" smtClean="0"/>
              <a:t>25</a:t>
            </a:r>
            <a:r>
              <a:rPr lang="ru-RU" sz="3200" b="1" dirty="0" smtClean="0">
                <a:solidFill>
                  <a:srgbClr val="FF0000"/>
                </a:solidFill>
              </a:rPr>
              <a:t>TYX</a:t>
            </a:r>
            <a:r>
              <a:rPr lang="ru-RU" sz="3200" b="1" dirty="0" smtClean="0"/>
              <a:t>IIXGZKACJLRGKQYEIX</a:t>
            </a:r>
          </a:p>
          <a:p>
            <a:pPr>
              <a:buNone/>
            </a:pPr>
            <a:r>
              <a:rPr lang="en-US" sz="3200" b="1" dirty="0" smtClean="0"/>
              <a:t>	</a:t>
            </a:r>
            <a:r>
              <a:rPr lang="ru-RU" sz="3200" b="1" dirty="0" smtClean="0"/>
              <a:t>OYYAUAPXYIJLHPRGVTSFPAYNNYURZOPHXWYXLFRNUTZBR</a:t>
            </a:r>
          </a:p>
          <a:p>
            <a:pPr>
              <a:buNone/>
            </a:pPr>
            <a:r>
              <a:rPr lang="en-US" sz="3200" b="1" dirty="0" smtClean="0"/>
              <a:t>	</a:t>
            </a:r>
            <a:r>
              <a:rPr lang="ru-RU" sz="3200" b="1" dirty="0" smtClean="0"/>
              <a:t>FKAHFWFZESYUWZMOLLBSBZBJHFPLXKHVIVMZTZHUIWAET</a:t>
            </a:r>
          </a:p>
          <a:p>
            <a:pPr>
              <a:buNone/>
            </a:pPr>
            <a:r>
              <a:rPr lang="en-US" sz="3200" b="1" dirty="0" smtClean="0"/>
              <a:t>	</a:t>
            </a:r>
            <a:r>
              <a:rPr lang="ru-RU" sz="3200" b="1" dirty="0" smtClean="0"/>
              <a:t>IUEDFGLXDIEXIYJIUXPNNEIXABVCINTVCIEZYYDAZGZIW</a:t>
            </a:r>
          </a:p>
          <a:p>
            <a:pPr>
              <a:buNone/>
            </a:pPr>
            <a:r>
              <a:rPr lang="en-US" sz="3200" b="1" dirty="0" smtClean="0"/>
              <a:t>	181</a:t>
            </a:r>
            <a:r>
              <a:rPr lang="ru-RU" sz="3200" b="1" dirty="0" smtClean="0">
                <a:solidFill>
                  <a:srgbClr val="FF0000"/>
                </a:solidFill>
              </a:rPr>
              <a:t>TYX</a:t>
            </a:r>
            <a:r>
              <a:rPr lang="ru-RU" sz="3200" b="1" dirty="0" smtClean="0"/>
              <a:t>JIKTRZLMFFKALGZNVKZXIIMXUUNAPGVXFUSMISKHVY</a:t>
            </a:r>
          </a:p>
          <a:p>
            <a:pPr>
              <a:buNone/>
            </a:pPr>
            <a:r>
              <a:rPr lang="en-US" sz="3200" b="1" dirty="0" smtClean="0"/>
              <a:t>	</a:t>
            </a:r>
            <a:r>
              <a:rPr lang="ru-RU" sz="3200" b="1" dirty="0" smtClean="0"/>
              <a:t>VOCRVXRIW</a:t>
            </a:r>
            <a:r>
              <a:rPr lang="en-US" sz="3200" b="1" dirty="0" smtClean="0"/>
              <a:t>235</a:t>
            </a:r>
            <a:r>
              <a:rPr lang="ru-RU" sz="3200" b="1" dirty="0" smtClean="0">
                <a:solidFill>
                  <a:srgbClr val="FF0000"/>
                </a:solidFill>
              </a:rPr>
              <a:t>TYX</a:t>
            </a:r>
            <a:r>
              <a:rPr lang="ru-RU" sz="3200" b="1" dirty="0" smtClean="0"/>
              <a:t>ZOIRFNUXZNXLDUDPZGVHVOWMOYJERLAUGLVTUXTHRBUQZTYTXORNKBASFFXGHQVDSHUYJSYHDYUWYX</a:t>
            </a:r>
          </a:p>
          <a:p>
            <a:pPr>
              <a:buNone/>
            </a:pPr>
            <a:r>
              <a:rPr lang="en-US" sz="3200" b="1" dirty="0" smtClean="0"/>
              <a:t>	</a:t>
            </a:r>
            <a:r>
              <a:rPr lang="ru-RU" sz="3200" b="1" dirty="0" smtClean="0"/>
              <a:t>YYKHVTUCDACAHXSEVGJIEFZGLXRSBXSYKOEPPNYAKTUAC</a:t>
            </a:r>
          </a:p>
          <a:p>
            <a:pPr>
              <a:buNone/>
            </a:pPr>
            <a:r>
              <a:rPr lang="en-US" sz="3200" b="1" dirty="0" smtClean="0"/>
              <a:t>	</a:t>
            </a:r>
            <a:r>
              <a:rPr lang="ru-RU" sz="3200" b="1" dirty="0" smtClean="0"/>
              <a:t>EFYILFWEAHCIAUALLZNXMVCKLRRHGFNXMOYUESKPM</a:t>
            </a:r>
          </a:p>
        </p:txBody>
      </p:sp>
      <p:sp>
        <p:nvSpPr>
          <p:cNvPr id="4" name="Date Placeholder 3"/>
          <p:cNvSpPr>
            <a:spLocks noGrp="1"/>
          </p:cNvSpPr>
          <p:nvPr>
            <p:ph type="dt" sz="half" idx="10"/>
          </p:nvPr>
        </p:nvSpPr>
        <p:spPr/>
        <p:txBody>
          <a:bodyPr/>
          <a:lstStyle/>
          <a:p>
            <a:fld id="{3AAA34D1-37F6-47B5-8690-5F2F9E095F09}" type="datetime1">
              <a:rPr lang="en-US" smtClean="0"/>
              <a:pPr/>
              <a:t>9/20/2012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81</a:t>
            </a:fld>
            <a:endParaRPr lang="en-GB"/>
          </a:p>
        </p:txBody>
      </p:sp>
      <p:sp>
        <p:nvSpPr>
          <p:cNvPr id="6" name="Footer Placeholder 5"/>
          <p:cNvSpPr>
            <a:spLocks noGrp="1"/>
          </p:cNvSpPr>
          <p:nvPr>
            <p:ph type="ftr" sz="quarter" idx="12"/>
          </p:nvPr>
        </p:nvSpPr>
        <p:spPr/>
        <p:txBody>
          <a:bodyPr/>
          <a:lstStyle/>
          <a:p>
            <a:r>
              <a:rPr lang="en-US" smtClean="0"/>
              <a:t>Lectures by Ashraf Masood - - Applied Cryptography – MSIS 10 (MCS-NUST)</a:t>
            </a:r>
            <a:endParaRPr lang="en-GB"/>
          </a:p>
        </p:txBody>
      </p:sp>
      <p:sp>
        <p:nvSpPr>
          <p:cNvPr id="7" name="Title 6"/>
          <p:cNvSpPr>
            <a:spLocks noGrp="1"/>
          </p:cNvSpPr>
          <p:nvPr>
            <p:ph type="title"/>
          </p:nvPr>
        </p:nvSpPr>
        <p:spPr/>
        <p:txBody>
          <a:bodyPr>
            <a:normAutofit fontScale="90000"/>
          </a:bodyPr>
          <a:lstStyle/>
          <a:p>
            <a:r>
              <a:rPr lang="en-US" dirty="0" smtClean="0"/>
              <a:t>Example 2: </a:t>
            </a:r>
            <a:r>
              <a:rPr lang="en-US" dirty="0" err="1" smtClean="0"/>
              <a:t>Vigenere</a:t>
            </a:r>
            <a:r>
              <a:rPr lang="en-US" dirty="0" smtClean="0"/>
              <a:t> Cipher</a:t>
            </a:r>
            <a:br>
              <a:rPr lang="en-US" dirty="0" smtClean="0"/>
            </a:br>
            <a:r>
              <a:rPr lang="en-US" dirty="0" err="1" smtClean="0"/>
              <a:t>Kasiski</a:t>
            </a:r>
            <a:r>
              <a:rPr lang="en-US" dirty="0" smtClean="0"/>
              <a:t> Test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sz="half" idx="1"/>
          </p:nvPr>
        </p:nvSpPr>
        <p:spPr>
          <a:xfrm>
            <a:off x="457200" y="1143000"/>
            <a:ext cx="8229600" cy="3124200"/>
          </a:xfrm>
        </p:spPr>
        <p:txBody>
          <a:bodyPr>
            <a:normAutofit fontScale="92500" lnSpcReduction="10000"/>
          </a:bodyPr>
          <a:lstStyle/>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Now we rewrite the </a:t>
            </a:r>
            <a:r>
              <a:rPr lang="en-US" sz="2000" dirty="0" err="1" smtClean="0">
                <a:solidFill>
                  <a:srgbClr val="000000"/>
                </a:solidFill>
                <a:latin typeface="Franklin Gothic Medium" pitchFamily="34" charset="0"/>
              </a:rPr>
              <a:t>ciphertext</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dirty="0" smtClean="0">
                <a:solidFill>
                  <a:srgbClr val="000000"/>
                </a:solidFill>
                <a:latin typeface="Franklin Gothic Medium" pitchFamily="34" charset="0"/>
              </a:rPr>
              <a:t> in the following way</a:t>
            </a: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400" dirty="0" smtClean="0">
              <a:solidFill>
                <a:srgbClr val="000000"/>
              </a:solidFill>
              <a:latin typeface="Franklin Gothic Medium" pitchFamily="34" charset="0"/>
            </a:endParaRPr>
          </a:p>
          <a:p>
            <a:pPr eaLnBrk="1" hangingPunct="1">
              <a:lnSpc>
                <a:spcPct val="80000"/>
              </a:lnSpc>
            </a:pPr>
            <a:endParaRPr lang="en-US" sz="24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If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1</a:t>
            </a:r>
            <a:r>
              <a:rPr lang="en-US" sz="2000" dirty="0" smtClean="0">
                <a:solidFill>
                  <a:srgbClr val="000000"/>
                </a:solidFill>
                <a:latin typeface="Franklin Gothic Medium" pitchFamily="34" charset="0"/>
              </a:rPr>
              <a:t>,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2</a:t>
            </a:r>
            <a:r>
              <a:rPr lang="en-US" sz="2000" dirty="0" smtClean="0">
                <a:solidFill>
                  <a:srgbClr val="000000"/>
                </a:solidFill>
                <a:latin typeface="Franklin Gothic Medium" pitchFamily="34" charset="0"/>
              </a:rPr>
              <a:t>, …, </a:t>
            </a:r>
            <a:r>
              <a:rPr lang="en-US" sz="2000" i="1" dirty="0" smtClean="0">
                <a:solidFill>
                  <a:srgbClr val="000000"/>
                </a:solidFill>
                <a:latin typeface="Franklin Gothic Medium" pitchFamily="34" charset="0"/>
              </a:rPr>
              <a:t>c</a:t>
            </a:r>
            <a:r>
              <a:rPr lang="en-US" sz="2000" baseline="-22000"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are constructed in such a way that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is the keyword length, then each </a:t>
            </a:r>
            <a:r>
              <a:rPr lang="en-US" sz="2000" i="1" dirty="0" err="1" smtClean="0">
                <a:solidFill>
                  <a:srgbClr val="000000"/>
                </a:solidFill>
                <a:latin typeface="Franklin Gothic Medium" pitchFamily="34" charset="0"/>
              </a:rPr>
              <a:t>I</a:t>
            </a:r>
            <a:r>
              <a:rPr lang="en-US" sz="2000" baseline="-2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a:t>
            </a:r>
            <a:r>
              <a:rPr lang="en-US" sz="2000" i="1" dirty="0" err="1" smtClean="0">
                <a:solidFill>
                  <a:srgbClr val="000000"/>
                </a:solidFill>
                <a:latin typeface="Franklin Gothic Medium" pitchFamily="34" charset="0"/>
              </a:rPr>
              <a:t>c</a:t>
            </a:r>
            <a:r>
              <a:rPr lang="en-US" sz="2000" baseline="-22000" dirty="0" err="1" smtClean="0">
                <a:solidFill>
                  <a:srgbClr val="000000"/>
                </a:solidFill>
                <a:latin typeface="Franklin Gothic Medium" pitchFamily="34" charset="0"/>
              </a:rPr>
              <a:t>i</a:t>
            </a:r>
            <a:r>
              <a:rPr lang="en-US" sz="2000" dirty="0" smtClean="0">
                <a:solidFill>
                  <a:srgbClr val="000000"/>
                </a:solidFill>
                <a:latin typeface="Franklin Gothic Medium" pitchFamily="34" charset="0"/>
              </a:rPr>
              <a:t>) should be approximately equal to </a:t>
            </a:r>
            <a:r>
              <a:rPr lang="en-US" sz="2000" dirty="0" smtClean="0">
                <a:solidFill>
                  <a:srgbClr val="CC0099"/>
                </a:solidFill>
                <a:latin typeface="Franklin Gothic Medium" pitchFamily="34" charset="0"/>
              </a:rPr>
              <a:t>0.065</a:t>
            </a:r>
          </a:p>
          <a:p>
            <a:pPr eaLnBrk="1" hangingPunct="1">
              <a:lnSpc>
                <a:spcPct val="80000"/>
              </a:lnSpc>
              <a:buFontTx/>
              <a:buNone/>
            </a:pPr>
            <a:endParaRPr lang="en-US" sz="2000" dirty="0" smtClean="0">
              <a:solidFill>
                <a:srgbClr val="000000"/>
              </a:solidFill>
              <a:latin typeface="Franklin Gothic Medium" pitchFamily="34" charset="0"/>
            </a:endParaRPr>
          </a:p>
          <a:p>
            <a:pPr eaLnBrk="1" hangingPunct="1">
              <a:lnSpc>
                <a:spcPct val="80000"/>
              </a:lnSpc>
            </a:pPr>
            <a:r>
              <a:rPr lang="en-US" sz="2000" dirty="0" smtClean="0">
                <a:solidFill>
                  <a:srgbClr val="000000"/>
                </a:solidFill>
                <a:latin typeface="Franklin Gothic Medium" pitchFamily="34" charset="0"/>
              </a:rPr>
              <a:t>Following table contains </a:t>
            </a:r>
            <a:r>
              <a:rPr lang="en-US" sz="2000" i="1" dirty="0" err="1" smtClean="0">
                <a:solidFill>
                  <a:srgbClr val="000000"/>
                </a:solidFill>
                <a:latin typeface="Franklin Gothic Medium" pitchFamily="34" charset="0"/>
              </a:rPr>
              <a:t>I</a:t>
            </a:r>
            <a:r>
              <a:rPr lang="en-US" sz="2000" dirty="0" err="1" smtClean="0">
                <a:solidFill>
                  <a:srgbClr val="000000"/>
                </a:solidFill>
                <a:latin typeface="Franklin Gothic Medium" pitchFamily="34" charset="0"/>
              </a:rPr>
              <a:t>c</a:t>
            </a:r>
            <a:r>
              <a:rPr lang="en-US" sz="2000" dirty="0" smtClean="0">
                <a:solidFill>
                  <a:srgbClr val="000000"/>
                </a:solidFill>
                <a:latin typeface="Franklin Gothic Medium" pitchFamily="34" charset="0"/>
              </a:rPr>
              <a:t> for different values of </a:t>
            </a:r>
            <a:r>
              <a:rPr lang="en-US" sz="2000" i="1" dirty="0" smtClean="0">
                <a:solidFill>
                  <a:srgbClr val="000000"/>
                </a:solidFill>
                <a:latin typeface="Franklin Gothic Medium" pitchFamily="34" charset="0"/>
              </a:rPr>
              <a:t>m</a:t>
            </a:r>
            <a:r>
              <a:rPr lang="en-US" sz="2000" dirty="0" smtClean="0">
                <a:solidFill>
                  <a:srgbClr val="000000"/>
                </a:solidFill>
                <a:latin typeface="Franklin Gothic Medium" pitchFamily="34" charset="0"/>
              </a:rPr>
              <a:t>: </a:t>
            </a:r>
          </a:p>
          <a:p>
            <a:pPr eaLnBrk="1" hangingPunct="1">
              <a:lnSpc>
                <a:spcPct val="80000"/>
              </a:lnSpc>
            </a:pPr>
            <a:endParaRPr lang="en-US" sz="1800" dirty="0" smtClean="0">
              <a:solidFill>
                <a:srgbClr val="000000"/>
              </a:solidFill>
              <a:latin typeface="Franklin Gothic Medium" pitchFamily="34" charset="0"/>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en-US" sz="2000" dirty="0" smtClean="0">
              <a:solidFill>
                <a:srgbClr val="000000"/>
              </a:solidFill>
            </a:endParaRPr>
          </a:p>
          <a:p>
            <a:pPr eaLnBrk="1" hangingPunct="1">
              <a:lnSpc>
                <a:spcPct val="80000"/>
              </a:lnSpc>
            </a:pPr>
            <a:endParaRPr lang="ru-RU" sz="2000" dirty="0" smtClean="0">
              <a:latin typeface="Franklin Gothic Medium" pitchFamily="34" charset="0"/>
            </a:endParaRPr>
          </a:p>
        </p:txBody>
      </p:sp>
      <p:graphicFrame>
        <p:nvGraphicFramePr>
          <p:cNvPr id="366636" name="Group 44"/>
          <p:cNvGraphicFramePr>
            <a:graphicFrameLocks noGrp="1"/>
          </p:cNvGraphicFramePr>
          <p:nvPr>
            <p:ph sz="quarter" idx="2"/>
          </p:nvPr>
        </p:nvGraphicFramePr>
        <p:xfrm>
          <a:off x="1295400" y="4311650"/>
          <a:ext cx="5410200" cy="2486160"/>
        </p:xfrm>
        <a:graphic>
          <a:graphicData uri="http://schemas.openxmlformats.org/drawingml/2006/table">
            <a:tbl>
              <a:tblPr/>
              <a:tblGrid>
                <a:gridCol w="1446213"/>
                <a:gridCol w="3963987"/>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Franklin Gothic Medium" pitchFamily="34" charset="0"/>
                        </a:rPr>
                        <a:t>m</a:t>
                      </a:r>
                      <a:endParaRPr kumimoji="0" lang="ru-RU" sz="1600" b="0" i="1" u="none" strike="noStrike" cap="none" normalizeH="0" baseline="0" dirty="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Franklin Gothic Medium" pitchFamily="34" charset="0"/>
                        </a:rPr>
                        <a:t>I</a:t>
                      </a:r>
                      <a:r>
                        <a:rPr kumimoji="0" lang="en-US" sz="1600" b="0" i="0" u="none" strike="noStrike" cap="none" normalizeH="0" baseline="-22000" smtClean="0">
                          <a:ln>
                            <a:noFill/>
                          </a:ln>
                          <a:solidFill>
                            <a:schemeClr val="tx1"/>
                          </a:solidFill>
                          <a:effectLst/>
                          <a:latin typeface="Franklin Gothic Medium" pitchFamily="34" charset="0"/>
                        </a:rPr>
                        <a:t>c</a:t>
                      </a:r>
                      <a:endParaRPr kumimoji="0" lang="ru-RU" sz="1600" b="0" i="0" u="none" strike="noStrike" cap="none" normalizeH="0" baseline="-2200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1</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a:t>
                      </a: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2</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0.05</a:t>
                      </a:r>
                      <a:r>
                        <a:rPr kumimoji="0" lang="en-US" sz="1400" b="0" i="0" u="none" strike="noStrike" cap="none" normalizeH="0" baseline="0" smtClean="0">
                          <a:ln>
                            <a:noFill/>
                          </a:ln>
                          <a:solidFill>
                            <a:schemeClr val="tx1"/>
                          </a:solidFill>
                          <a:effectLst/>
                          <a:latin typeface="Franklin Gothic Medium" pitchFamily="34" charset="0"/>
                        </a:rPr>
                        <a:t>2</a:t>
                      </a:r>
                      <a:r>
                        <a:rPr kumimoji="0" lang="ru-RU" sz="1400" b="0" i="0" u="none" strike="noStrike" cap="none" normalizeH="0" baseline="0" smtClean="0">
                          <a:ln>
                            <a:noFill/>
                          </a:ln>
                          <a:solidFill>
                            <a:schemeClr val="tx1"/>
                          </a:solidFill>
                          <a:effectLst/>
                          <a:latin typeface="Franklin Gothic Medium" pitchFamily="34" charset="0"/>
                        </a:rPr>
                        <a:t>;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3</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0.05; 0.059;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4</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0.049; 0.053; 0.052; 0.051</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5</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Franklin Gothic Medium" pitchFamily="34" charset="0"/>
                        </a:rPr>
                        <a:t>0.034; 0.05; 0.048; 0.038; 0.045</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Franklin Gothic Medium" pitchFamily="34" charset="0"/>
                        </a:rPr>
                        <a:t>6</a:t>
                      </a:r>
                      <a:endParaRPr kumimoji="0" lang="ru-RU" sz="1400" b="0" i="0" u="none" strike="noStrike" cap="none" normalizeH="0" baseline="0" smtClean="0">
                        <a:ln>
                          <a:noFill/>
                        </a:ln>
                        <a:solidFill>
                          <a:srgbClr val="FF0000"/>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rgbClr val="FF0000"/>
                          </a:solidFill>
                          <a:effectLst/>
                          <a:latin typeface="Franklin Gothic Medium" pitchFamily="34" charset="0"/>
                        </a:rPr>
                        <a:t>0.063; 0.07; 0.083; 0.062; 0.071; 0.048</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Medium" pitchFamily="34" charset="0"/>
                        </a:rPr>
                        <a:t>7</a:t>
                      </a:r>
                      <a:endParaRPr kumimoji="0" lang="ru-RU" sz="1400" b="0" i="0" u="none" strike="noStrike" cap="none" normalizeH="0" baseline="0" smtClean="0">
                        <a:ln>
                          <a:noFill/>
                        </a:ln>
                        <a:solidFill>
                          <a:schemeClr val="tx1"/>
                        </a:solidFill>
                        <a:effectLst/>
                        <a:latin typeface="Franklin Gothic Medium" pitchFamily="34" charset="0"/>
                      </a:endParaRPr>
                    </a:p>
                  </a:txBody>
                  <a:tcPr marL="90000" marR="90000" marT="46800" marB="4680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Franklin Gothic Medium" pitchFamily="34" charset="0"/>
                        </a:rPr>
                        <a:t>0.033; 0.041; 0.038; 0.046; 0.041; 0.04; 0.047</a:t>
                      </a:r>
                    </a:p>
                  </a:txBody>
                  <a:tcPr marL="90000" marR="90000" marT="46800" marB="46800"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4"/>
          <p:cNvGraphicFramePr>
            <a:graphicFrameLocks noChangeAspect="1"/>
          </p:cNvGraphicFramePr>
          <p:nvPr>
            <p:ph sz="quarter" idx="3"/>
          </p:nvPr>
        </p:nvGraphicFramePr>
        <p:xfrm>
          <a:off x="2840038" y="1689100"/>
          <a:ext cx="2624137" cy="1587500"/>
        </p:xfrm>
        <a:graphic>
          <a:graphicData uri="http://schemas.openxmlformats.org/presentationml/2006/ole">
            <p:oleObj spid="_x0000_s80898" name="Equation" r:id="rId4" imgW="1511280" imgH="914400" progId="">
              <p:embed/>
            </p:oleObj>
          </a:graphicData>
        </a:graphic>
      </p:graphicFrame>
      <p:sp>
        <p:nvSpPr>
          <p:cNvPr id="4130" name="Rectangle 8"/>
          <p:cNvSpPr>
            <a:spLocks noChangeArrowheads="1"/>
          </p:cNvSpPr>
          <p:nvPr/>
        </p:nvSpPr>
        <p:spPr bwMode="auto">
          <a:xfrm>
            <a:off x="533400" y="4495800"/>
            <a:ext cx="4572000" cy="3113088"/>
          </a:xfrm>
          <a:prstGeom prst="rect">
            <a:avLst/>
          </a:prstGeom>
          <a:noFill/>
          <a:ln w="12700" cap="sq">
            <a:noFill/>
            <a:miter lim="800000"/>
            <a:headEnd type="none" w="sm" len="sm"/>
            <a:tailEnd type="none" w="sm" len="sm"/>
          </a:ln>
        </p:spPr>
        <p:txBody>
          <a:bodyPr>
            <a:spAutoFit/>
          </a:bodyPr>
          <a:lstStyle/>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endParaRPr lang="en-US" i="0">
              <a:solidFill>
                <a:srgbClr val="000000"/>
              </a:solidFill>
            </a:endParaRPr>
          </a:p>
          <a:p>
            <a:r>
              <a:rPr lang="en-US" i="0">
                <a:solidFill>
                  <a:srgbClr val="000000"/>
                </a:solidFill>
              </a:rPr>
              <a:t>.</a:t>
            </a:r>
            <a:endParaRPr lang="ru-RU" i="0">
              <a:solidFill>
                <a:srgbClr val="000000"/>
              </a:solidFill>
            </a:endParaRPr>
          </a:p>
        </p:txBody>
      </p:sp>
      <p:sp>
        <p:nvSpPr>
          <p:cNvPr id="4131" name="Rectangle 45"/>
          <p:cNvSpPr>
            <a:spLocks noChangeArrowheads="1"/>
          </p:cNvSpPr>
          <p:nvPr/>
        </p:nvSpPr>
        <p:spPr bwMode="auto">
          <a:xfrm>
            <a:off x="6934200" y="5337175"/>
            <a:ext cx="2006600" cy="387798"/>
          </a:xfrm>
          <a:prstGeom prst="rect">
            <a:avLst/>
          </a:prstGeom>
          <a:noFill/>
          <a:ln w="12700" cap="sq">
            <a:noFill/>
            <a:miter lim="800000"/>
            <a:headEnd type="none" w="sm" len="sm"/>
            <a:tailEnd type="none" w="sm" len="sm"/>
          </a:ln>
        </p:spPr>
        <p:txBody>
          <a:bodyPr>
            <a:spAutoFit/>
          </a:bodyPr>
          <a:lstStyle/>
          <a:p>
            <a:pPr eaLnBrk="1" hangingPunct="1">
              <a:lnSpc>
                <a:spcPct val="80000"/>
              </a:lnSpc>
              <a:spcBef>
                <a:spcPct val="20000"/>
              </a:spcBef>
            </a:pPr>
            <a:r>
              <a:rPr lang="en-US" sz="2400" dirty="0" smtClean="0">
                <a:solidFill>
                  <a:srgbClr val="000000"/>
                </a:solidFill>
              </a:rPr>
              <a:t>&gt;&gt; </a:t>
            </a:r>
            <a:r>
              <a:rPr lang="en-US" sz="2400" i="0" dirty="0" smtClean="0">
                <a:solidFill>
                  <a:srgbClr val="000000"/>
                </a:solidFill>
              </a:rPr>
              <a:t> </a:t>
            </a:r>
            <a:r>
              <a:rPr lang="en-US" sz="2400" dirty="0">
                <a:solidFill>
                  <a:srgbClr val="CC0099"/>
                </a:solidFill>
              </a:rPr>
              <a:t>m</a:t>
            </a:r>
            <a:r>
              <a:rPr lang="en-US" sz="2400" i="0" dirty="0">
                <a:solidFill>
                  <a:srgbClr val="CC0099"/>
                </a:solidFill>
              </a:rPr>
              <a:t> = 6</a:t>
            </a:r>
          </a:p>
        </p:txBody>
      </p:sp>
      <p:sp>
        <p:nvSpPr>
          <p:cNvPr id="4132" name="Rectangle 46"/>
          <p:cNvSpPr>
            <a:spLocks noChangeArrowheads="1"/>
          </p:cNvSpPr>
          <p:nvPr/>
        </p:nvSpPr>
        <p:spPr bwMode="auto">
          <a:xfrm>
            <a:off x="1905000" y="1752600"/>
            <a:ext cx="4648200" cy="15240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9" name="Date Placeholder 8"/>
          <p:cNvSpPr>
            <a:spLocks noGrp="1"/>
          </p:cNvSpPr>
          <p:nvPr>
            <p:ph type="dt" sz="half" idx="10"/>
          </p:nvPr>
        </p:nvSpPr>
        <p:spPr/>
        <p:txBody>
          <a:bodyPr/>
          <a:lstStyle/>
          <a:p>
            <a:pPr>
              <a:defRPr/>
            </a:pPr>
            <a:fld id="{AC63DD0F-F916-47E8-AC97-377080CD6D9F}" type="datetime1">
              <a:rPr lang="en-US" smtClean="0"/>
              <a:pPr>
                <a:defRPr/>
              </a:pPr>
              <a:t>9/20/2012</a:t>
            </a:fld>
            <a:endParaRPr lang="en-US"/>
          </a:p>
        </p:txBody>
      </p:sp>
      <p:sp>
        <p:nvSpPr>
          <p:cNvPr id="10" name="Slide Number Placeholder 9"/>
          <p:cNvSpPr>
            <a:spLocks noGrp="1"/>
          </p:cNvSpPr>
          <p:nvPr>
            <p:ph type="sldNum" sz="quarter" idx="12"/>
          </p:nvPr>
        </p:nvSpPr>
        <p:spPr/>
        <p:txBody>
          <a:bodyPr/>
          <a:lstStyle/>
          <a:p>
            <a:pPr>
              <a:defRPr/>
            </a:pPr>
            <a:fld id="{D3FEFA74-3F1F-4FE8-ABC2-93906BFD635C}" type="slidenum">
              <a:rPr lang="en-US" smtClean="0"/>
              <a:pPr>
                <a:defRPr/>
              </a:pPr>
              <a:t>82</a:t>
            </a:fld>
            <a:endParaRPr lang="en-US"/>
          </a:p>
        </p:txBody>
      </p:sp>
      <p:sp>
        <p:nvSpPr>
          <p:cNvPr id="11" name="Footer Placeholder 10"/>
          <p:cNvSpPr>
            <a:spLocks noGrp="1"/>
          </p:cNvSpPr>
          <p:nvPr>
            <p:ph type="ftr" sz="quarter" idx="11"/>
          </p:nvPr>
        </p:nvSpPr>
        <p:spPr>
          <a:xfrm>
            <a:off x="3124200" y="6248400"/>
            <a:ext cx="4953000" cy="457200"/>
          </a:xfrm>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US" dirty="0"/>
          </a:p>
        </p:txBody>
      </p:sp>
      <p:sp>
        <p:nvSpPr>
          <p:cNvPr id="12" name="Rectangle 2"/>
          <p:cNvSpPr>
            <a:spLocks noGrp="1" noChangeArrowheads="1"/>
          </p:cNvSpPr>
          <p:nvPr>
            <p:ph type="title"/>
          </p:nvPr>
        </p:nvSpPr>
        <p:spPr>
          <a:xfrm>
            <a:off x="228601" y="152400"/>
            <a:ext cx="7620000" cy="884238"/>
          </a:xfrm>
        </p:spPr>
        <p:txBody>
          <a:bodyPr/>
          <a:lstStyle/>
          <a:p>
            <a:pPr eaLnBrk="1" hangingPunct="1"/>
            <a:r>
              <a:rPr lang="en-US" dirty="0" smtClean="0">
                <a:solidFill>
                  <a:srgbClr val="FF9900"/>
                </a:solidFill>
              </a:rPr>
              <a:t>Index of Coincidence</a:t>
            </a:r>
            <a:endParaRPr lang="ru-RU" dirty="0" smtClean="0">
              <a:solidFill>
                <a:srgbClr val="FF99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sz="4000" b="1" dirty="0" smtClean="0">
                <a:solidFill>
                  <a:srgbClr val="FF9900"/>
                </a:solidFill>
              </a:rPr>
              <a:t>Cryptanalysis of the Vigen</a:t>
            </a:r>
            <a:r>
              <a:rPr lang="en-US" sz="4000" b="1" dirty="0" smtClean="0">
                <a:solidFill>
                  <a:srgbClr val="FF9900"/>
                </a:solidFill>
                <a:cs typeface="Arial" charset="0"/>
              </a:rPr>
              <a:t>è</a:t>
            </a:r>
            <a:r>
              <a:rPr lang="en-US" sz="4000" b="1" dirty="0" smtClean="0">
                <a:solidFill>
                  <a:srgbClr val="FF9900"/>
                </a:solidFill>
              </a:rPr>
              <a:t>re Cipher</a:t>
            </a:r>
            <a:endParaRPr lang="ru-RU" sz="4000" b="1" dirty="0" smtClean="0">
              <a:solidFill>
                <a:srgbClr val="FF9900"/>
              </a:solidFill>
            </a:endParaRPr>
          </a:p>
        </p:txBody>
      </p:sp>
      <p:graphicFrame>
        <p:nvGraphicFramePr>
          <p:cNvPr id="362500" name="Group 4"/>
          <p:cNvGraphicFramePr>
            <a:graphicFrameLocks noGrp="1"/>
          </p:cNvGraphicFramePr>
          <p:nvPr>
            <p:ph idx="1"/>
          </p:nvPr>
        </p:nvGraphicFramePr>
        <p:xfrm>
          <a:off x="227013" y="1447800"/>
          <a:ext cx="8459787" cy="4693920"/>
        </p:xfrm>
        <a:graphic>
          <a:graphicData uri="http://schemas.openxmlformats.org/drawingml/2006/table">
            <a:tbl>
              <a:tblPr/>
              <a:tblGrid>
                <a:gridCol w="398462"/>
                <a:gridCol w="8061325"/>
              </a:tblGrid>
              <a:tr h="215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Verdana" pitchFamily="34" charset="0"/>
                        </a:rPr>
                        <a:t>i</a:t>
                      </a:r>
                      <a:endParaRPr kumimoji="0" lang="ru-RU" sz="1400" b="1" i="1"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Verdana" pitchFamily="34" charset="0"/>
                        </a:rPr>
                        <a:t>M</a:t>
                      </a:r>
                      <a:r>
                        <a:rPr kumimoji="0" lang="en-US" sz="1400" b="1" i="0" u="none" strike="noStrike" cap="none" normalizeH="0" baseline="-10000" smtClean="0">
                          <a:ln>
                            <a:noFill/>
                          </a:ln>
                          <a:solidFill>
                            <a:schemeClr val="tx1"/>
                          </a:solidFill>
                          <a:effectLst/>
                          <a:latin typeface="Verdana" pitchFamily="34" charset="0"/>
                        </a:rPr>
                        <a:t>g</a:t>
                      </a:r>
                      <a:endParaRPr kumimoji="0" lang="ru-RU" sz="1400" b="1" i="0" u="none" strike="noStrike" cap="none" normalizeH="0" baseline="-1000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1</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rgbClr val="FF0000"/>
                          </a:solidFill>
                          <a:effectLst/>
                          <a:latin typeface="Verdana" pitchFamily="34" charset="0"/>
                        </a:rPr>
                        <a:t>0.062</a:t>
                      </a:r>
                      <a:r>
                        <a:rPr kumimoji="0" lang="ru-RU" sz="1400" b="0" i="0" u="none" strike="noStrike" cap="none" normalizeH="0" baseline="0" smtClean="0">
                          <a:ln>
                            <a:noFill/>
                          </a:ln>
                          <a:solidFill>
                            <a:schemeClr val="tx1"/>
                          </a:solidFill>
                          <a:effectLst/>
                          <a:latin typeface="Verdana" pitchFamily="34" charset="0"/>
                        </a:rPr>
                        <a:t>; 0.042; 0.033; 0.035; 0.041; 0.039; 0.030; 0.040; 0.036; 0.039; 0.026; 0.040; 0.043; 0.046; 0.038; 0.046; 0.032; 0.033; 0.042; 0.043; 0.037; 0.029; 0.047; 0.035; 0.032; 0.036</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2</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0.033; 0.037; 0.035; 0.035; 0.046; 0.042; 0.048; 0.040; 0.032; 0.028; 0.043; 0.040; 0.038; 0.046; 0.037; 0.026; 0.042; </a:t>
                      </a:r>
                      <a:r>
                        <a:rPr kumimoji="0" lang="ru-RU" sz="1400" b="0" i="0" u="none" strike="noStrike" cap="none" normalizeH="0" baseline="0" smtClean="0">
                          <a:ln>
                            <a:noFill/>
                          </a:ln>
                          <a:solidFill>
                            <a:srgbClr val="FF0000"/>
                          </a:solidFill>
                          <a:effectLst/>
                          <a:latin typeface="Verdana" pitchFamily="34" charset="0"/>
                        </a:rPr>
                        <a:t>0.065</a:t>
                      </a:r>
                      <a:r>
                        <a:rPr kumimoji="0" lang="ru-RU" sz="1400" b="0" i="0" u="none" strike="noStrike" cap="none" normalizeH="0" baseline="0" smtClean="0">
                          <a:ln>
                            <a:noFill/>
                          </a:ln>
                          <a:solidFill>
                            <a:schemeClr val="tx1"/>
                          </a:solidFill>
                          <a:effectLst/>
                          <a:latin typeface="Verdana" pitchFamily="34" charset="0"/>
                        </a:rPr>
                        <a:t>; 0.037; 0.033; 0.041; 0.044; 0.029; 0.036; 0.038; 0.034</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3</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0.038; 0.030; 0.038; 0.029; 0.043; 0.041; 0.052; 0.034; 0.041; 0.041; 0.036; 0.033; 0.040; 0.040; 0.028; 0.050; 0.031; 0.025; 0.036; </a:t>
                      </a:r>
                      <a:r>
                        <a:rPr kumimoji="0" lang="ru-RU" sz="1400" b="0" i="0" u="none" strike="noStrike" cap="none" normalizeH="0" baseline="0" smtClean="0">
                          <a:ln>
                            <a:noFill/>
                          </a:ln>
                          <a:solidFill>
                            <a:srgbClr val="FF0000"/>
                          </a:solidFill>
                          <a:effectLst/>
                          <a:latin typeface="Verdana" pitchFamily="34" charset="0"/>
                        </a:rPr>
                        <a:t>0.073</a:t>
                      </a:r>
                      <a:r>
                        <a:rPr kumimoji="0" lang="ru-RU" sz="1400" b="0" i="0" u="none" strike="noStrike" cap="none" normalizeH="0" baseline="0" smtClean="0">
                          <a:ln>
                            <a:noFill/>
                          </a:ln>
                          <a:solidFill>
                            <a:schemeClr val="tx1"/>
                          </a:solidFill>
                          <a:effectLst/>
                          <a:latin typeface="Verdana" pitchFamily="34" charset="0"/>
                        </a:rPr>
                        <a:t>; 0.039; 0.035; 0.034; 0.044; 0.033; 0.038</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4</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0.040; 0.043; 0.034; 0.047; 0.038; 0.031; 0.042; </a:t>
                      </a:r>
                      <a:r>
                        <a:rPr kumimoji="0" lang="ru-RU" sz="1400" b="0" i="0" u="none" strike="noStrike" cap="none" normalizeH="0" baseline="0" smtClean="0">
                          <a:ln>
                            <a:noFill/>
                          </a:ln>
                          <a:solidFill>
                            <a:srgbClr val="FF0000"/>
                          </a:solidFill>
                          <a:effectLst/>
                          <a:latin typeface="Verdana" pitchFamily="34" charset="0"/>
                        </a:rPr>
                        <a:t>0.064</a:t>
                      </a:r>
                      <a:r>
                        <a:rPr kumimoji="0" lang="ru-RU" sz="1400" b="0" i="0" u="none" strike="noStrike" cap="none" normalizeH="0" baseline="0" smtClean="0">
                          <a:ln>
                            <a:noFill/>
                          </a:ln>
                          <a:solidFill>
                            <a:schemeClr val="tx1"/>
                          </a:solidFill>
                          <a:effectLst/>
                          <a:latin typeface="Verdana" pitchFamily="34" charset="0"/>
                        </a:rPr>
                        <a:t>; 0.037; 0.027; 0.030; 0.042; 0.036; 0.036; 0.038; 0.039; 0.043; 0.041; 0.040; 0.034; 0.044; 0.042; 0.040; 0.033; 0.027; 0.034</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5</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0.030; 0.037; 0.034; 0.030; 0.046; 0.047; 0.041; 0.036; 0.035; 0.043; 0.047; 0.035; 0.038; 0.035; 0.033; 0.036; 0.049; 0.034; 0.027; 0.044; </a:t>
                      </a:r>
                      <a:r>
                        <a:rPr kumimoji="0" lang="ru-RU" sz="1400" b="0" i="0" u="none" strike="noStrike" cap="none" normalizeH="0" baseline="0" smtClean="0">
                          <a:ln>
                            <a:noFill/>
                          </a:ln>
                          <a:solidFill>
                            <a:srgbClr val="FF0000"/>
                          </a:solidFill>
                          <a:effectLst/>
                          <a:latin typeface="Verdana" pitchFamily="34" charset="0"/>
                        </a:rPr>
                        <a:t>0.065</a:t>
                      </a:r>
                      <a:r>
                        <a:rPr kumimoji="0" lang="ru-RU" sz="1400" b="0" i="0" u="none" strike="noStrike" cap="none" normalizeH="0" baseline="0" smtClean="0">
                          <a:ln>
                            <a:noFill/>
                          </a:ln>
                          <a:solidFill>
                            <a:schemeClr val="tx1"/>
                          </a:solidFill>
                          <a:effectLst/>
                          <a:latin typeface="Verdana" pitchFamily="34" charset="0"/>
                        </a:rPr>
                        <a:t>; 0.037; 0.026; 0.044; 0.045; 0.028</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6</a:t>
                      </a:r>
                      <a:endParaRPr kumimoji="0" lang="ru-RU" sz="1400" b="0" i="0" u="none" strike="noStrike" cap="none" normalizeH="0" baseline="0" smtClean="0">
                        <a:ln>
                          <a:noFill/>
                        </a:ln>
                        <a:solidFill>
                          <a:schemeClr val="tx1"/>
                        </a:solidFill>
                        <a:effectLst/>
                        <a:latin typeface="Verdana" pitchFamily="34"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0.031; 0.039; 0.041; 0.041; 0.038; 0.044; 0.044; 0.034; 0.030; 0.037; 0.039; 0.036; 0.035; 0.039; 0.034; 0.034; 0.042; </a:t>
                      </a:r>
                      <a:r>
                        <a:rPr kumimoji="0" lang="ru-RU" sz="1400" b="0" i="0" u="none" strike="noStrike" cap="none" normalizeH="0" baseline="0" smtClean="0">
                          <a:ln>
                            <a:noFill/>
                          </a:ln>
                          <a:solidFill>
                            <a:srgbClr val="FF0000"/>
                          </a:solidFill>
                          <a:effectLst/>
                          <a:latin typeface="Verdana" pitchFamily="34" charset="0"/>
                        </a:rPr>
                        <a:t>0.059</a:t>
                      </a:r>
                      <a:r>
                        <a:rPr kumimoji="0" lang="ru-RU" sz="1400" b="0" i="0" u="none" strike="noStrike" cap="none" normalizeH="0" baseline="0" smtClean="0">
                          <a:ln>
                            <a:noFill/>
                          </a:ln>
                          <a:solidFill>
                            <a:schemeClr val="tx1"/>
                          </a:solidFill>
                          <a:effectLst/>
                          <a:latin typeface="Verdana" pitchFamily="34" charset="0"/>
                        </a:rPr>
                        <a:t>; 0.043; 0.029; 0.036; 0.043; 0.037; 0.033; 0.039; 0.035</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7" name="Rectangle 3"/>
          <p:cNvSpPr>
            <a:spLocks noGrp="1" noChangeArrowheads="1"/>
          </p:cNvSpPr>
          <p:nvPr>
            <p:ph type="body" idx="4294967295"/>
          </p:nvPr>
        </p:nvSpPr>
        <p:spPr>
          <a:xfrm>
            <a:off x="0" y="6248400"/>
            <a:ext cx="8229600" cy="403225"/>
          </a:xfrm>
        </p:spPr>
        <p:txBody>
          <a:bodyPr>
            <a:normAutofit fontScale="92500" lnSpcReduction="10000"/>
          </a:bodyPr>
          <a:lstStyle/>
          <a:p>
            <a:pPr eaLnBrk="1" hangingPunct="1"/>
            <a:r>
              <a:rPr lang="en-US" sz="1800" dirty="0" smtClean="0">
                <a:solidFill>
                  <a:srgbClr val="000000"/>
                </a:solidFill>
              </a:rPr>
              <a:t>The keyword is found to be</a:t>
            </a:r>
            <a:r>
              <a:rPr lang="en-US" sz="1800" dirty="0" smtClean="0">
                <a:solidFill>
                  <a:srgbClr val="FF3300"/>
                </a:solidFill>
              </a:rPr>
              <a:t> </a:t>
            </a:r>
            <a:r>
              <a:rPr lang="en-US" sz="2000" b="1" dirty="0" smtClean="0">
                <a:solidFill>
                  <a:srgbClr val="FF3300"/>
                </a:solidFill>
              </a:rPr>
              <a:t>ARTHUR</a:t>
            </a:r>
            <a:r>
              <a:rPr lang="en-US" sz="1800" dirty="0" smtClean="0">
                <a:solidFill>
                  <a:srgbClr val="FF3300"/>
                </a:solidFill>
              </a:rPr>
              <a:t>.</a:t>
            </a:r>
            <a:endParaRPr lang="ru-RU" sz="1800" dirty="0" smtClean="0">
              <a:solidFill>
                <a:srgbClr val="FF3300"/>
              </a:solidFill>
            </a:endParaRPr>
          </a:p>
        </p:txBody>
      </p:sp>
      <p:sp>
        <p:nvSpPr>
          <p:cNvPr id="5" name="Date Placeholder 4"/>
          <p:cNvSpPr>
            <a:spLocks noGrp="1"/>
          </p:cNvSpPr>
          <p:nvPr>
            <p:ph type="dt" sz="half" idx="10"/>
          </p:nvPr>
        </p:nvSpPr>
        <p:spPr/>
        <p:txBody>
          <a:bodyPr/>
          <a:lstStyle/>
          <a:p>
            <a:pPr>
              <a:defRPr/>
            </a:pPr>
            <a:fld id="{4AFD345A-2C7B-48F7-90E2-EDD975507915}" type="datetime1">
              <a:rPr lang="en-US" smtClean="0"/>
              <a:pPr>
                <a:defRPr/>
              </a:pPr>
              <a:t>9/20/2012</a:t>
            </a:fld>
            <a:endParaRPr lang="en-GB" dirty="0"/>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83</a:t>
            </a:fld>
            <a:endParaRPr lang="en-GB"/>
          </a:p>
        </p:txBody>
      </p:sp>
      <p:sp>
        <p:nvSpPr>
          <p:cNvPr id="7" name="Footer Placeholder 6"/>
          <p:cNvSpPr>
            <a:spLocks noGrp="1"/>
          </p:cNvSpPr>
          <p:nvPr>
            <p:ph type="ftr" sz="quarter" idx="11"/>
          </p:nvPr>
        </p:nvSpPr>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10 (MCS-NUST)</a:t>
            </a:r>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sz="4000" b="1" dirty="0" smtClean="0">
                <a:solidFill>
                  <a:srgbClr val="FF9900"/>
                </a:solidFill>
              </a:rPr>
              <a:t>Cryptanalysis of the Vigen</a:t>
            </a:r>
            <a:r>
              <a:rPr lang="en-US" sz="4000" b="1" dirty="0" smtClean="0">
                <a:solidFill>
                  <a:srgbClr val="FF9900"/>
                </a:solidFill>
                <a:cs typeface="Arial" charset="0"/>
              </a:rPr>
              <a:t>è</a:t>
            </a:r>
            <a:r>
              <a:rPr lang="en-US" sz="4000" b="1" dirty="0" smtClean="0">
                <a:solidFill>
                  <a:srgbClr val="FF9900"/>
                </a:solidFill>
              </a:rPr>
              <a:t>re Cipher</a:t>
            </a:r>
            <a:endParaRPr lang="ru-RU" sz="4000" b="1" dirty="0" smtClean="0">
              <a:solidFill>
                <a:srgbClr val="FF9900"/>
              </a:solidFill>
            </a:endParaRPr>
          </a:p>
        </p:txBody>
      </p:sp>
      <p:sp>
        <p:nvSpPr>
          <p:cNvPr id="44035" name="Rectangle 3"/>
          <p:cNvSpPr>
            <a:spLocks noGrp="1" noChangeArrowheads="1"/>
          </p:cNvSpPr>
          <p:nvPr>
            <p:ph idx="1"/>
          </p:nvPr>
        </p:nvSpPr>
        <p:spPr>
          <a:xfrm>
            <a:off x="457200" y="1600200"/>
            <a:ext cx="7848600" cy="4456113"/>
          </a:xfrm>
        </p:spPr>
        <p:txBody>
          <a:bodyPr/>
          <a:lstStyle/>
          <a:p>
            <a:pPr eaLnBrk="1" hangingPunct="1"/>
            <a:r>
              <a:rPr lang="en-US" sz="2000" dirty="0" smtClean="0"/>
              <a:t>The recovered plaintext message (with spaces added) is:</a:t>
            </a:r>
          </a:p>
          <a:p>
            <a:pPr eaLnBrk="1" hangingPunct="1"/>
            <a:endParaRPr lang="en-US" sz="2000" dirty="0" smtClean="0"/>
          </a:p>
          <a:p>
            <a:pPr algn="just" eaLnBrk="1" hangingPunct="1">
              <a:buFontTx/>
              <a:buNone/>
            </a:pPr>
            <a:r>
              <a:rPr lang="en-US" sz="2000" dirty="0" smtClean="0"/>
              <a:t>	</a:t>
            </a:r>
            <a:r>
              <a:rPr lang="en-US" sz="2000" b="1" dirty="0" smtClean="0">
                <a:solidFill>
                  <a:srgbClr val="CC0099"/>
                </a:solidFill>
              </a:rPr>
              <a:t>many traces we found of him in the </a:t>
            </a:r>
            <a:r>
              <a:rPr lang="en-US" sz="2000" b="1" dirty="0" err="1" smtClean="0">
                <a:solidFill>
                  <a:srgbClr val="CC0099"/>
                </a:solidFill>
              </a:rPr>
              <a:t>boggirt</a:t>
            </a:r>
            <a:r>
              <a:rPr lang="en-US" sz="2000" b="1" dirty="0" smtClean="0">
                <a:solidFill>
                  <a:srgbClr val="CC0099"/>
                </a:solidFill>
              </a:rPr>
              <a:t> island where he had hid his savage ally a huge driving wheel and a shaft half filled with rubbish showed the position of an abandoned mine beside it were the crumbling remains of the cottages of the miners driven away no doubt by the  foul reek of the surrounding swamp in one of these a staple and chain with a quantity of gnawed bones showed where the animal had been confined a skeleton with a tangle of brown hair adhering to it lay among the debris</a:t>
            </a:r>
            <a:r>
              <a:rPr lang="en-US" sz="2000" b="1" dirty="0" smtClean="0"/>
              <a:t>.</a:t>
            </a:r>
          </a:p>
          <a:p>
            <a:pPr eaLnBrk="1" hangingPunct="1">
              <a:buFontTx/>
              <a:buNone/>
            </a:pPr>
            <a:endParaRPr lang="en-US" sz="2000" dirty="0" smtClean="0"/>
          </a:p>
          <a:p>
            <a:pPr eaLnBrk="1" hangingPunct="1">
              <a:buFontTx/>
              <a:buNone/>
            </a:pPr>
            <a:r>
              <a:rPr lang="en-US" sz="2000" dirty="0" smtClean="0"/>
              <a:t>	(Taken from Hound of the Baskervilles, by Arthur Conan Doyle)</a:t>
            </a:r>
            <a:endParaRPr lang="ru-RU" sz="2000" dirty="0" smtClean="0"/>
          </a:p>
        </p:txBody>
      </p:sp>
      <p:sp>
        <p:nvSpPr>
          <p:cNvPr id="4" name="Date Placeholder 3"/>
          <p:cNvSpPr>
            <a:spLocks noGrp="1"/>
          </p:cNvSpPr>
          <p:nvPr>
            <p:ph type="dt" sz="half" idx="10"/>
          </p:nvPr>
        </p:nvSpPr>
        <p:spPr/>
        <p:txBody>
          <a:bodyPr/>
          <a:lstStyle/>
          <a:p>
            <a:pPr>
              <a:defRPr/>
            </a:pPr>
            <a:fld id="{80E797E2-66CB-472F-8C19-FBF95208EB3E}" type="datetime1">
              <a:rPr lang="en-US" smtClean="0"/>
              <a:pPr>
                <a:defRPr/>
              </a:pPr>
              <a:t>9/20/2012</a:t>
            </a:fld>
            <a:endParaRPr lang="en-GB"/>
          </a:p>
        </p:txBody>
      </p:sp>
      <p:sp>
        <p:nvSpPr>
          <p:cNvPr id="5" name="Slide Number Placeholder 4"/>
          <p:cNvSpPr>
            <a:spLocks noGrp="1"/>
          </p:cNvSpPr>
          <p:nvPr>
            <p:ph type="sldNum" sz="quarter" idx="12"/>
          </p:nvPr>
        </p:nvSpPr>
        <p:spPr/>
        <p:txBody>
          <a:bodyPr/>
          <a:lstStyle/>
          <a:p>
            <a:pPr>
              <a:defRPr/>
            </a:pPr>
            <a:fld id="{255E8DB8-DCBF-4A68-BA4D-52342D237505}" type="slidenum">
              <a:rPr lang="en-GB" smtClean="0"/>
              <a:pPr>
                <a:defRPr/>
              </a:pPr>
              <a:t>84</a:t>
            </a:fld>
            <a:endParaRPr lang="en-GB"/>
          </a:p>
        </p:txBody>
      </p:sp>
      <p:sp>
        <p:nvSpPr>
          <p:cNvPr id="6" name="Footer Placeholder 5"/>
          <p:cNvSpPr>
            <a:spLocks noGrp="1"/>
          </p:cNvSpPr>
          <p:nvPr>
            <p:ph type="ftr" sz="quarter" idx="11"/>
          </p:nvPr>
        </p:nvSpPr>
        <p:spPr/>
        <p:txBody>
          <a:bodyPr/>
          <a:lstStyle/>
          <a:p>
            <a:pPr>
              <a:defRPr/>
            </a:pPr>
            <a:r>
              <a:rPr lang="en-US" smtClean="0"/>
              <a:t>Lectures by Ashraf Masood - - Applied Cryptography – MSIS 10 (MCS-NUST)</a:t>
            </a:r>
            <a:endParaRPr lang="en-GB"/>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8"/>
          <p:cNvGraphicFramePr>
            <a:graphicFrameLocks noChangeAspect="1"/>
          </p:cNvGraphicFramePr>
          <p:nvPr/>
        </p:nvGraphicFramePr>
        <p:xfrm>
          <a:off x="1066800" y="1524000"/>
          <a:ext cx="6858000" cy="2552700"/>
        </p:xfrm>
        <a:graphic>
          <a:graphicData uri="http://schemas.openxmlformats.org/presentationml/2006/ole">
            <p:oleObj spid="_x0000_s82946" name="Bitmap Image" r:id="rId4" imgW="4401164" imgH="1638529" progId="PBrush">
              <p:embed/>
            </p:oleObj>
          </a:graphicData>
        </a:graphic>
      </p:graphicFrame>
      <p:sp>
        <p:nvSpPr>
          <p:cNvPr id="6149" name="Rectangle 19"/>
          <p:cNvSpPr>
            <a:spLocks noChangeArrowheads="1"/>
          </p:cNvSpPr>
          <p:nvPr/>
        </p:nvSpPr>
        <p:spPr bwMode="auto">
          <a:xfrm>
            <a:off x="990600" y="1447800"/>
            <a:ext cx="7010400" cy="2590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4" name="Content Placeholder 13"/>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t>Invented by Lester S. Hill in 1929</a:t>
            </a:r>
            <a:endParaRPr lang="en-US" sz="2400" dirty="0"/>
          </a:p>
        </p:txBody>
      </p:sp>
      <p:sp>
        <p:nvSpPr>
          <p:cNvPr id="6" name="Date Placeholder 5"/>
          <p:cNvSpPr>
            <a:spLocks noGrp="1"/>
          </p:cNvSpPr>
          <p:nvPr>
            <p:ph type="dt" sz="half" idx="10"/>
          </p:nvPr>
        </p:nvSpPr>
        <p:spPr/>
        <p:txBody>
          <a:bodyPr/>
          <a:lstStyle/>
          <a:p>
            <a:fld id="{B66B3B92-F89E-4F67-8124-0461C974EF72}" type="datetime1">
              <a:rPr lang="en-US" smtClean="0"/>
              <a:pPr/>
              <a:t>9/20/2012</a:t>
            </a:fld>
            <a:endParaRPr lang="en-US" dirty="0"/>
          </a:p>
        </p:txBody>
      </p:sp>
      <p:sp>
        <p:nvSpPr>
          <p:cNvPr id="7" name="Slide Number Placeholder 6"/>
          <p:cNvSpPr>
            <a:spLocks noGrp="1"/>
          </p:cNvSpPr>
          <p:nvPr>
            <p:ph type="sldNum" sz="quarter" idx="11"/>
          </p:nvPr>
        </p:nvSpPr>
        <p:spPr/>
        <p:txBody>
          <a:bodyPr/>
          <a:lstStyle/>
          <a:p>
            <a:fld id="{59985E83-F857-4E7B-A45F-F5191A2677E8}" type="slidenum">
              <a:rPr lang="en-US" smtClean="0"/>
              <a:pPr/>
              <a:t>85</a:t>
            </a:fld>
            <a:endParaRPr lang="en-US"/>
          </a:p>
        </p:txBody>
      </p:sp>
      <p:sp>
        <p:nvSpPr>
          <p:cNvPr id="8" name="Footer Placeholder 7"/>
          <p:cNvSpPr>
            <a:spLocks noGrp="1"/>
          </p:cNvSpPr>
          <p:nvPr>
            <p:ph type="ftr" sz="quarter" idx="12"/>
          </p:nvPr>
        </p:nvSpPr>
        <p:spPr/>
        <p:txBody>
          <a:bodyPr/>
          <a:lstStyle/>
          <a:p>
            <a:r>
              <a:rPr lang="en-US" smtClean="0"/>
              <a:t>Lectures by Ashraf Masood - - Applied Cryptography – MSIS 10 (MCS-NUST)</a:t>
            </a:r>
            <a:endParaRPr lang="en-US"/>
          </a:p>
        </p:txBody>
      </p:sp>
      <p:sp>
        <p:nvSpPr>
          <p:cNvPr id="12" name="Title 11"/>
          <p:cNvSpPr>
            <a:spLocks noGrp="1"/>
          </p:cNvSpPr>
          <p:nvPr>
            <p:ph type="title"/>
          </p:nvPr>
        </p:nvSpPr>
        <p:spPr/>
        <p:txBody>
          <a:bodyPr/>
          <a:lstStyle/>
          <a:p>
            <a:r>
              <a:rPr lang="en-US" dirty="0" smtClean="0"/>
              <a:t>The Hill Cipher</a:t>
            </a:r>
            <a:endParaRPr lang="en-US" dirty="0"/>
          </a:p>
        </p:txBody>
      </p:sp>
      <p:pic>
        <p:nvPicPr>
          <p:cNvPr id="82947" name="Picture 3"/>
          <p:cNvPicPr>
            <a:picLocks noChangeAspect="1" noChangeArrowheads="1"/>
          </p:cNvPicPr>
          <p:nvPr/>
        </p:nvPicPr>
        <p:blipFill>
          <a:blip r:embed="rId5"/>
          <a:srcRect/>
          <a:stretch>
            <a:fillRect/>
          </a:stretch>
        </p:blipFill>
        <p:spPr bwMode="auto">
          <a:xfrm>
            <a:off x="1524000" y="4114800"/>
            <a:ext cx="60960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7"/>
          <p:cNvSpPr>
            <a:spLocks noChangeArrowheads="1"/>
          </p:cNvSpPr>
          <p:nvPr/>
        </p:nvSpPr>
        <p:spPr bwMode="auto">
          <a:xfrm>
            <a:off x="762000" y="1447800"/>
            <a:ext cx="7239000" cy="3810000"/>
          </a:xfrm>
          <a:prstGeom prst="rect">
            <a:avLst/>
          </a:prstGeom>
          <a:noFill/>
          <a:ln w="9525">
            <a:noFill/>
            <a:miter lim="800000"/>
            <a:headEnd/>
            <a:tailEnd/>
          </a:ln>
        </p:spPr>
        <p:txBody>
          <a:bodyPr/>
          <a:lstStyle/>
          <a:p>
            <a:pPr marL="342900" indent="-342900" eaLnBrk="1" hangingPunct="1">
              <a:spcBef>
                <a:spcPct val="35000"/>
              </a:spcBef>
              <a:buFontTx/>
              <a:buChar char="•"/>
            </a:pPr>
            <a:r>
              <a:rPr lang="en-US" sz="2000" i="0">
                <a:solidFill>
                  <a:srgbClr val="000000"/>
                </a:solidFill>
              </a:rPr>
              <a:t>To encrypt a message using the Hill Cipher one should perform the following sequence of steps:</a:t>
            </a:r>
          </a:p>
          <a:p>
            <a:pPr marL="742950" lvl="1" indent="-285750" eaLnBrk="1" hangingPunct="1">
              <a:spcBef>
                <a:spcPct val="35000"/>
              </a:spcBef>
              <a:buFontTx/>
              <a:buChar char="–"/>
            </a:pPr>
            <a:r>
              <a:rPr lang="en-US" sz="2000" i="0">
                <a:solidFill>
                  <a:srgbClr val="000000"/>
                </a:solidFill>
              </a:rPr>
              <a:t>Using the Table (below), plaintext message has to be expressed as sequence of integers in such a way that </a:t>
            </a:r>
            <a:r>
              <a:rPr lang="en-US" sz="2000">
                <a:solidFill>
                  <a:srgbClr val="000000"/>
                </a:solidFill>
              </a:rPr>
              <a:t>p</a:t>
            </a:r>
            <a:r>
              <a:rPr lang="en-US" sz="2000" i="0">
                <a:solidFill>
                  <a:srgbClr val="000000"/>
                </a:solidFill>
              </a:rPr>
              <a:t> = (</a:t>
            </a:r>
            <a:r>
              <a:rPr lang="en-US" sz="2000">
                <a:solidFill>
                  <a:srgbClr val="000000"/>
                </a:solidFill>
              </a:rPr>
              <a:t>p</a:t>
            </a:r>
            <a:r>
              <a:rPr lang="en-US" sz="2000" baseline="-25000">
                <a:solidFill>
                  <a:srgbClr val="000000"/>
                </a:solidFill>
              </a:rPr>
              <a:t>1</a:t>
            </a:r>
            <a:r>
              <a:rPr lang="en-US" sz="2000" i="0">
                <a:solidFill>
                  <a:srgbClr val="000000"/>
                </a:solidFill>
              </a:rPr>
              <a:t>, …, </a:t>
            </a:r>
            <a:r>
              <a:rPr lang="en-US" sz="2000">
                <a:solidFill>
                  <a:srgbClr val="000000"/>
                </a:solidFill>
              </a:rPr>
              <a:t>p</a:t>
            </a:r>
            <a:r>
              <a:rPr lang="en-US" sz="2000" baseline="-25000">
                <a:solidFill>
                  <a:srgbClr val="000000"/>
                </a:solidFill>
              </a:rPr>
              <a:t>m</a:t>
            </a:r>
            <a:r>
              <a:rPr lang="en-US" sz="2000" i="0">
                <a:solidFill>
                  <a:srgbClr val="000000"/>
                </a:solidFill>
              </a:rPr>
              <a:t>)</a:t>
            </a:r>
          </a:p>
          <a:p>
            <a:pPr marL="742950" lvl="1" indent="-285750" eaLnBrk="1" hangingPunct="1">
              <a:spcBef>
                <a:spcPct val="35000"/>
              </a:spcBef>
              <a:buFontTx/>
              <a:buChar char="–"/>
            </a:pPr>
            <a:r>
              <a:rPr lang="en-US" sz="2000" i="0">
                <a:solidFill>
                  <a:srgbClr val="000000"/>
                </a:solidFill>
              </a:rPr>
              <a:t>The key is an </a:t>
            </a:r>
            <a:r>
              <a:rPr lang="en-US" sz="2000">
                <a:solidFill>
                  <a:srgbClr val="000000"/>
                </a:solidFill>
              </a:rPr>
              <a:t>m</a:t>
            </a:r>
            <a:r>
              <a:rPr lang="en-US" sz="2000">
                <a:solidFill>
                  <a:srgbClr val="000000"/>
                </a:solidFill>
                <a:cs typeface="Arial" charset="0"/>
              </a:rPr>
              <a:t>×m</a:t>
            </a:r>
            <a:r>
              <a:rPr lang="en-US" sz="2000" i="0">
                <a:solidFill>
                  <a:srgbClr val="000000"/>
                </a:solidFill>
                <a:cs typeface="Arial" charset="0"/>
              </a:rPr>
              <a:t> matrix	</a:t>
            </a:r>
          </a:p>
          <a:p>
            <a:pPr marL="742950" lvl="1" indent="-285750" eaLnBrk="1" hangingPunct="1">
              <a:spcBef>
                <a:spcPct val="35000"/>
              </a:spcBef>
              <a:buFontTx/>
              <a:buChar char="–"/>
            </a:pPr>
            <a:r>
              <a:rPr lang="en-US" sz="2000" i="0">
                <a:solidFill>
                  <a:srgbClr val="000000"/>
                </a:solidFill>
                <a:cs typeface="Arial" charset="0"/>
              </a:rPr>
              <a:t>The resulting ciphertext </a:t>
            </a:r>
            <a:r>
              <a:rPr lang="en-US" sz="2000">
                <a:solidFill>
                  <a:srgbClr val="000000"/>
                </a:solidFill>
                <a:cs typeface="Arial" charset="0"/>
              </a:rPr>
              <a:t>c</a:t>
            </a:r>
            <a:r>
              <a:rPr lang="en-US" sz="2000" i="0">
                <a:solidFill>
                  <a:srgbClr val="000000"/>
                </a:solidFill>
                <a:cs typeface="Arial" charset="0"/>
              </a:rPr>
              <a:t> = </a:t>
            </a:r>
            <a:r>
              <a:rPr lang="en-US" sz="2000">
                <a:solidFill>
                  <a:srgbClr val="000000"/>
                </a:solidFill>
                <a:cs typeface="Arial" charset="0"/>
              </a:rPr>
              <a:t>e</a:t>
            </a:r>
            <a:r>
              <a:rPr lang="en-US" sz="2000" baseline="-25000">
                <a:solidFill>
                  <a:srgbClr val="000000"/>
                </a:solidFill>
                <a:cs typeface="Arial" charset="0"/>
              </a:rPr>
              <a:t>k</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p×k</a:t>
            </a:r>
            <a:r>
              <a:rPr lang="en-US" sz="2000" i="0">
                <a:solidFill>
                  <a:srgbClr val="000000"/>
                </a:solidFill>
                <a:cs typeface="Arial" charset="0"/>
              </a:rPr>
              <a:t> will be a string (</a:t>
            </a:r>
            <a:r>
              <a:rPr lang="en-US" sz="2000">
                <a:solidFill>
                  <a:srgbClr val="000000"/>
                </a:solidFill>
                <a:cs typeface="Arial" charset="0"/>
              </a:rPr>
              <a:t>c</a:t>
            </a:r>
            <a:r>
              <a:rPr lang="en-US" sz="2000" baseline="-25000">
                <a:solidFill>
                  <a:srgbClr val="000000"/>
                </a:solidFill>
                <a:cs typeface="Arial" charset="0"/>
              </a:rPr>
              <a:t>1</a:t>
            </a:r>
            <a:r>
              <a:rPr lang="en-US" sz="2000" i="0">
                <a:solidFill>
                  <a:srgbClr val="000000"/>
                </a:solidFill>
                <a:cs typeface="Arial" charset="0"/>
              </a:rPr>
              <a:t>, …, </a:t>
            </a:r>
            <a:r>
              <a:rPr lang="en-US" sz="2000">
                <a:solidFill>
                  <a:srgbClr val="000000"/>
                </a:solidFill>
                <a:cs typeface="Arial" charset="0"/>
              </a:rPr>
              <a:t>c</a:t>
            </a:r>
            <a:r>
              <a:rPr lang="en-US" sz="2000" baseline="-25000">
                <a:solidFill>
                  <a:srgbClr val="000000"/>
                </a:solidFill>
                <a:cs typeface="Arial" charset="0"/>
              </a:rPr>
              <a:t>m</a:t>
            </a:r>
            <a:r>
              <a:rPr lang="en-US" sz="2000" i="0">
                <a:solidFill>
                  <a:srgbClr val="000000"/>
                </a:solidFill>
                <a:cs typeface="Arial" charset="0"/>
              </a:rPr>
              <a:t>) of length </a:t>
            </a:r>
            <a:r>
              <a:rPr lang="en-US" sz="2000">
                <a:solidFill>
                  <a:srgbClr val="000000"/>
                </a:solidFill>
                <a:cs typeface="Arial" charset="0"/>
              </a:rPr>
              <a:t>m</a:t>
            </a:r>
          </a:p>
          <a:p>
            <a:pPr marL="342900" indent="-342900" eaLnBrk="1" hangingPunct="1">
              <a:spcBef>
                <a:spcPct val="35000"/>
              </a:spcBef>
              <a:buFontTx/>
              <a:buChar char="•"/>
            </a:pPr>
            <a:r>
              <a:rPr lang="en-US" sz="2000" i="0">
                <a:solidFill>
                  <a:srgbClr val="000000"/>
                </a:solidFill>
                <a:cs typeface="Arial" charset="0"/>
              </a:rPr>
              <a:t>To decrypt the ciphertext one should apply the inverse linear transformation. In other words</a:t>
            </a:r>
          </a:p>
          <a:p>
            <a:pPr marL="342900" indent="-342900" eaLnBrk="1" hangingPunct="1">
              <a:spcBef>
                <a:spcPct val="35000"/>
              </a:spcBef>
            </a:pPr>
            <a:r>
              <a:rPr lang="en-US" sz="2000" i="0">
                <a:solidFill>
                  <a:srgbClr val="000000"/>
                </a:solidFill>
                <a:cs typeface="Arial" charset="0"/>
              </a:rPr>
              <a:t>			</a:t>
            </a:r>
            <a:r>
              <a:rPr lang="en-US" sz="2000">
                <a:solidFill>
                  <a:srgbClr val="000000"/>
                </a:solidFill>
                <a:cs typeface="Arial" charset="0"/>
              </a:rPr>
              <a:t>p</a:t>
            </a:r>
            <a:r>
              <a:rPr lang="en-US" sz="2000" i="0">
                <a:solidFill>
                  <a:srgbClr val="000000"/>
                </a:solidFill>
                <a:cs typeface="Arial" charset="0"/>
              </a:rPr>
              <a:t> = </a:t>
            </a:r>
            <a:r>
              <a:rPr lang="en-US" sz="2000">
                <a:solidFill>
                  <a:srgbClr val="000000"/>
                </a:solidFill>
                <a:cs typeface="Arial" charset="0"/>
              </a:rPr>
              <a:t>c× k</a:t>
            </a:r>
            <a:r>
              <a:rPr lang="en-US" sz="200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where </a:t>
            </a:r>
            <a:r>
              <a:rPr lang="en-US" sz="2000">
                <a:solidFill>
                  <a:srgbClr val="000000"/>
                </a:solidFill>
                <a:cs typeface="Arial" charset="0"/>
              </a:rPr>
              <a:t>k k</a:t>
            </a:r>
            <a:r>
              <a:rPr lang="en-US" sz="2000" i="0" baseline="50000">
                <a:solidFill>
                  <a:srgbClr val="000000"/>
                </a:solidFill>
                <a:cs typeface="Arial" charset="0"/>
              </a:rPr>
              <a:t>-1</a:t>
            </a:r>
            <a:r>
              <a:rPr lang="en-US" sz="2000">
                <a:solidFill>
                  <a:srgbClr val="000000"/>
                </a:solidFill>
                <a:cs typeface="Arial" charset="0"/>
              </a:rPr>
              <a:t> </a:t>
            </a:r>
            <a:r>
              <a:rPr lang="en-US" sz="2000" i="0">
                <a:solidFill>
                  <a:srgbClr val="000000"/>
                </a:solidFill>
                <a:cs typeface="Arial" charset="0"/>
              </a:rPr>
              <a:t>mod 26 =</a:t>
            </a:r>
            <a:r>
              <a:rPr lang="en-US" sz="2000">
                <a:solidFill>
                  <a:srgbClr val="000000"/>
                </a:solidFill>
                <a:cs typeface="Arial" charset="0"/>
              </a:rPr>
              <a:t> I</a:t>
            </a:r>
            <a:r>
              <a:rPr lang="en-US" sz="2000" i="0">
                <a:solidFill>
                  <a:srgbClr val="000000"/>
                </a:solidFill>
                <a:cs typeface="Arial" charset="0"/>
              </a:rPr>
              <a:t>.</a:t>
            </a:r>
            <a:endParaRPr lang="en-US" sz="2000" baseline="50000">
              <a:solidFill>
                <a:srgbClr val="000000"/>
              </a:solidFill>
              <a:cs typeface="Arial" charset="0"/>
            </a:endParaRPr>
          </a:p>
        </p:txBody>
      </p:sp>
      <p:sp>
        <p:nvSpPr>
          <p:cNvPr id="45060" name="Text Box 152"/>
          <p:cNvSpPr txBox="1">
            <a:spLocks noChangeArrowheads="1"/>
          </p:cNvSpPr>
          <p:nvPr/>
        </p:nvSpPr>
        <p:spPr bwMode="auto">
          <a:xfrm>
            <a:off x="1186518" y="5822950"/>
            <a:ext cx="7043082" cy="646331"/>
          </a:xfrm>
          <a:prstGeom prst="rect">
            <a:avLst/>
          </a:prstGeom>
          <a:noFill/>
          <a:ln w="12700" cap="sq">
            <a:solidFill>
              <a:srgbClr val="333333"/>
            </a:solidFill>
            <a:miter lim="800000"/>
            <a:headEnd type="none" w="sm" len="sm"/>
            <a:tailEnd type="none" w="sm" len="sm"/>
          </a:ln>
        </p:spPr>
        <p:txBody>
          <a:bodyPr wrap="none">
            <a:spAutoFit/>
          </a:bodyPr>
          <a:lstStyle/>
          <a:p>
            <a:r>
              <a:rPr lang="en-US" dirty="0"/>
              <a:t>A  B   C  D  E  F  G  H  I  J   K    L     M   N   0   P   Q   R   S    T   U   V   W   X   Y    Z </a:t>
            </a:r>
          </a:p>
          <a:p>
            <a:r>
              <a:rPr lang="en-US" dirty="0"/>
              <a:t>0 </a:t>
            </a:r>
            <a:r>
              <a:rPr lang="en-US" dirty="0" smtClean="0"/>
              <a:t>  </a:t>
            </a:r>
            <a:r>
              <a:rPr lang="en-US" dirty="0"/>
              <a:t>1   2  </a:t>
            </a:r>
            <a:r>
              <a:rPr lang="en-US" dirty="0" smtClean="0"/>
              <a:t> 3  </a:t>
            </a:r>
            <a:r>
              <a:rPr lang="en-US" dirty="0"/>
              <a:t>4 </a:t>
            </a:r>
            <a:r>
              <a:rPr lang="en-US" dirty="0" smtClean="0"/>
              <a:t>  </a:t>
            </a:r>
            <a:r>
              <a:rPr lang="en-US" dirty="0"/>
              <a:t>5  </a:t>
            </a:r>
            <a:r>
              <a:rPr lang="en-US" dirty="0" smtClean="0"/>
              <a:t>6   </a:t>
            </a:r>
            <a:r>
              <a:rPr lang="en-US" dirty="0"/>
              <a:t>7  </a:t>
            </a:r>
            <a:r>
              <a:rPr lang="en-US" dirty="0" smtClean="0"/>
              <a:t>8 </a:t>
            </a:r>
            <a:r>
              <a:rPr lang="en-US" dirty="0"/>
              <a:t>9 </a:t>
            </a:r>
            <a:r>
              <a:rPr lang="en-US" dirty="0" smtClean="0"/>
              <a:t> 10  </a:t>
            </a:r>
            <a:r>
              <a:rPr lang="en-US" dirty="0"/>
              <a:t>11 </a:t>
            </a:r>
            <a:r>
              <a:rPr lang="en-US" dirty="0" smtClean="0"/>
              <a:t>  </a:t>
            </a:r>
            <a:r>
              <a:rPr lang="en-US" dirty="0"/>
              <a:t>12 </a:t>
            </a:r>
            <a:r>
              <a:rPr lang="en-US" dirty="0" smtClean="0"/>
              <a:t>  13  14 </a:t>
            </a:r>
            <a:r>
              <a:rPr lang="en-US" dirty="0"/>
              <a:t>15 16 17 </a:t>
            </a:r>
            <a:r>
              <a:rPr lang="en-US" dirty="0" smtClean="0"/>
              <a:t>18  </a:t>
            </a:r>
            <a:r>
              <a:rPr lang="en-US" dirty="0"/>
              <a:t>19 20 </a:t>
            </a:r>
            <a:r>
              <a:rPr lang="en-US" dirty="0" smtClean="0"/>
              <a:t>21  </a:t>
            </a:r>
            <a:r>
              <a:rPr lang="en-US" dirty="0"/>
              <a:t>22 23 24 25</a:t>
            </a:r>
          </a:p>
        </p:txBody>
      </p:sp>
      <p:sp>
        <p:nvSpPr>
          <p:cNvPr id="12" name="Content Placeholder 11"/>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46BB3507-58BB-41EC-AD32-708B9C13A27A}" type="datetime1">
              <a:rPr lang="en-US" smtClean="0"/>
              <a:pPr/>
              <a:t>9/20/2012</a:t>
            </a:fld>
            <a:endParaRPr lang="en-US"/>
          </a:p>
        </p:txBody>
      </p:sp>
      <p:sp>
        <p:nvSpPr>
          <p:cNvPr id="6" name="Slide Number Placeholder 5"/>
          <p:cNvSpPr>
            <a:spLocks noGrp="1"/>
          </p:cNvSpPr>
          <p:nvPr>
            <p:ph type="sldNum" sz="quarter" idx="11"/>
          </p:nvPr>
        </p:nvSpPr>
        <p:spPr/>
        <p:txBody>
          <a:bodyPr/>
          <a:lstStyle/>
          <a:p>
            <a:fld id="{59985E83-F857-4E7B-A45F-F5191A2677E8}" type="slidenum">
              <a:rPr lang="en-US" smtClean="0"/>
              <a:pPr/>
              <a:t>86</a:t>
            </a:fld>
            <a:endParaRPr lang="en-US"/>
          </a:p>
        </p:txBody>
      </p:sp>
      <p:sp>
        <p:nvSpPr>
          <p:cNvPr id="7" name="Footer Placeholder 6"/>
          <p:cNvSpPr>
            <a:spLocks noGrp="1"/>
          </p:cNvSpPr>
          <p:nvPr>
            <p:ph type="ftr" sz="quarter" idx="12"/>
          </p:nvPr>
        </p:nvSpPr>
        <p:spPr/>
        <p:txBody>
          <a:bodyPr/>
          <a:lstStyle/>
          <a:p>
            <a:r>
              <a:rPr lang="en-US" smtClean="0"/>
              <a:t>Lectures by Ashraf Masood - - Applied Cryptography – MSIS 10 (MCS-NUST)</a:t>
            </a:r>
            <a:endParaRPr lang="en-US"/>
          </a:p>
        </p:txBody>
      </p:sp>
      <p:sp>
        <p:nvSpPr>
          <p:cNvPr id="11" name="Title 10"/>
          <p:cNvSpPr>
            <a:spLocks noGrp="1"/>
          </p:cNvSpPr>
          <p:nvPr>
            <p:ph type="title"/>
          </p:nvPr>
        </p:nvSpPr>
        <p:spPr/>
        <p:txBody>
          <a:bodyPr>
            <a:normAutofit/>
          </a:bodyPr>
          <a:lstStyle/>
          <a:p>
            <a:pPr lvl="0"/>
            <a:r>
              <a:rPr lang="en-US" dirty="0" smtClean="0"/>
              <a:t>The Hill Cipher</a:t>
            </a:r>
            <a:endParaRPr lang="en-US" dirty="0"/>
          </a:p>
        </p:txBody>
      </p:sp>
      <p:sp>
        <p:nvSpPr>
          <p:cNvPr id="8" name="Title 11"/>
          <p:cNvSpPr txBox="1">
            <a:spLocks/>
          </p:cNvSpPr>
          <p:nvPr/>
        </p:nvSpPr>
        <p:spPr>
          <a:xfrm>
            <a:off x="457200" y="76200"/>
            <a:ext cx="7543800" cy="990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3"/>
          <p:cNvSpPr>
            <a:spLocks noChangeArrowheads="1"/>
          </p:cNvSpPr>
          <p:nvPr/>
        </p:nvSpPr>
        <p:spPr bwMode="auto">
          <a:xfrm>
            <a:off x="457200" y="1219200"/>
            <a:ext cx="8305800" cy="5145088"/>
          </a:xfrm>
          <a:prstGeom prst="rect">
            <a:avLst/>
          </a:prstGeom>
          <a:noFill/>
          <a:ln w="9525">
            <a:noFill/>
            <a:miter lim="800000"/>
            <a:headEnd/>
            <a:tailEnd/>
          </a:ln>
        </p:spPr>
        <p:txBody>
          <a:bodyPr/>
          <a:lstStyle/>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endParaRPr lang="en-US"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Suppose </a:t>
            </a:r>
            <a:r>
              <a:rPr lang="en-US" i="0" dirty="0">
                <a:solidFill>
                  <a:srgbClr val="000000"/>
                </a:solidFill>
              </a:rPr>
              <a:t>the key (K) is </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can compute K</a:t>
            </a:r>
            <a:r>
              <a:rPr lang="en-US" i="0" baseline="30000" dirty="0">
                <a:solidFill>
                  <a:srgbClr val="000000"/>
                </a:solidFill>
              </a:rPr>
              <a:t>-1</a:t>
            </a:r>
            <a:r>
              <a:rPr lang="en-US" i="0" dirty="0">
                <a:solidFill>
                  <a:srgbClr val="000000"/>
                </a:solidFill>
              </a:rPr>
              <a:t>, which is,</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We are given the following </a:t>
            </a:r>
            <a:r>
              <a:rPr lang="en-US" i="0" dirty="0" err="1">
                <a:solidFill>
                  <a:srgbClr val="000000"/>
                </a:solidFill>
              </a:rPr>
              <a:t>ciphertext</a:t>
            </a:r>
            <a:r>
              <a:rPr lang="en-US" i="0" dirty="0">
                <a:solidFill>
                  <a:srgbClr val="000000"/>
                </a:solidFill>
              </a:rPr>
              <a:t> “</a:t>
            </a:r>
            <a:r>
              <a:rPr lang="en-US" i="0" dirty="0" err="1">
                <a:solidFill>
                  <a:srgbClr val="000000"/>
                </a:solidFill>
              </a:rPr>
              <a:t>july</a:t>
            </a:r>
            <a:r>
              <a:rPr lang="en-US" i="0" dirty="0">
                <a:solidFill>
                  <a:srgbClr val="000000"/>
                </a:solidFill>
              </a:rPr>
              <a:t>”, we need to encrypt two pieces of plaintext </a:t>
            </a:r>
            <a:r>
              <a:rPr lang="en-US" i="0" dirty="0" err="1">
                <a:solidFill>
                  <a:srgbClr val="000000"/>
                </a:solidFill>
              </a:rPr>
              <a:t>ju</a:t>
            </a:r>
            <a:r>
              <a:rPr lang="en-US" i="0" dirty="0">
                <a:solidFill>
                  <a:srgbClr val="000000"/>
                </a:solidFill>
              </a:rPr>
              <a:t> (9,20) and </a:t>
            </a:r>
            <a:r>
              <a:rPr lang="en-US" i="0" dirty="0" err="1">
                <a:solidFill>
                  <a:srgbClr val="000000"/>
                </a:solidFill>
              </a:rPr>
              <a:t>ly</a:t>
            </a:r>
            <a:r>
              <a:rPr lang="en-US" i="0" dirty="0">
                <a:solidFill>
                  <a:srgbClr val="000000"/>
                </a:solidFill>
              </a:rPr>
              <a:t> (11,24):</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Hence the encryption of </a:t>
            </a:r>
            <a:r>
              <a:rPr lang="en-US" i="0" dirty="0" err="1">
                <a:solidFill>
                  <a:srgbClr val="000000"/>
                </a:solidFill>
              </a:rPr>
              <a:t>july</a:t>
            </a:r>
            <a:r>
              <a:rPr lang="en-US" i="0" dirty="0">
                <a:solidFill>
                  <a:srgbClr val="000000"/>
                </a:solidFill>
              </a:rPr>
              <a:t> is DELW</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After k-1 is found, it is easy to find the corresponding plaintext, which is “matrix” in our case.</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ru-RU" i="0" dirty="0">
              <a:solidFill>
                <a:srgbClr val="000000"/>
              </a:solidFill>
            </a:endParaRPr>
          </a:p>
        </p:txBody>
      </p:sp>
      <p:graphicFrame>
        <p:nvGraphicFramePr>
          <p:cNvPr id="7170" name="Object 6"/>
          <p:cNvGraphicFramePr>
            <a:graphicFrameLocks noChangeAspect="1"/>
          </p:cNvGraphicFramePr>
          <p:nvPr/>
        </p:nvGraphicFramePr>
        <p:xfrm>
          <a:off x="3276600" y="2133600"/>
          <a:ext cx="990600" cy="593725"/>
        </p:xfrm>
        <a:graphic>
          <a:graphicData uri="http://schemas.openxmlformats.org/presentationml/2006/ole">
            <p:oleObj spid="_x0000_s83970" name="Equation" r:id="rId4" imgW="761760" imgH="457200" progId="Equation.3">
              <p:embed/>
            </p:oleObj>
          </a:graphicData>
        </a:graphic>
      </p:graphicFrame>
      <p:graphicFrame>
        <p:nvGraphicFramePr>
          <p:cNvPr id="7171" name="Object 7"/>
          <p:cNvGraphicFramePr>
            <a:graphicFrameLocks noChangeAspect="1"/>
          </p:cNvGraphicFramePr>
          <p:nvPr/>
        </p:nvGraphicFramePr>
        <p:xfrm>
          <a:off x="3219450" y="3200400"/>
          <a:ext cx="1106488" cy="593725"/>
        </p:xfrm>
        <a:graphic>
          <a:graphicData uri="http://schemas.openxmlformats.org/presentationml/2006/ole">
            <p:oleObj spid="_x0000_s83971" name="Equation" r:id="rId5" imgW="850680" imgH="457200" progId="Equation.3">
              <p:embed/>
            </p:oleObj>
          </a:graphicData>
        </a:graphic>
      </p:graphicFrame>
      <p:graphicFrame>
        <p:nvGraphicFramePr>
          <p:cNvPr id="7172" name="Object 8"/>
          <p:cNvGraphicFramePr>
            <a:graphicFrameLocks noChangeAspect="1"/>
          </p:cNvGraphicFramePr>
          <p:nvPr/>
        </p:nvGraphicFramePr>
        <p:xfrm>
          <a:off x="2667000" y="4648200"/>
          <a:ext cx="4038600" cy="649288"/>
        </p:xfrm>
        <a:graphic>
          <a:graphicData uri="http://schemas.openxmlformats.org/presentationml/2006/ole">
            <p:oleObj spid="_x0000_s83972" name="Equation" r:id="rId6" imgW="2844720" imgH="457200" progId="Equation.3">
              <p:embed/>
            </p:oleObj>
          </a:graphicData>
        </a:graphic>
      </p:graphicFrame>
      <p:graphicFrame>
        <p:nvGraphicFramePr>
          <p:cNvPr id="7173" name="Object 9"/>
          <p:cNvGraphicFramePr>
            <a:graphicFrameLocks noChangeAspect="1"/>
          </p:cNvGraphicFramePr>
          <p:nvPr/>
        </p:nvGraphicFramePr>
        <p:xfrm>
          <a:off x="2590800" y="5334000"/>
          <a:ext cx="4343400" cy="641350"/>
        </p:xfrm>
        <a:graphic>
          <a:graphicData uri="http://schemas.openxmlformats.org/presentationml/2006/ole">
            <p:oleObj spid="_x0000_s83973" name="Equation" r:id="rId7" imgW="3098520" imgH="457200" progId="Equation.3">
              <p:embed/>
            </p:oleObj>
          </a:graphicData>
        </a:graphic>
      </p:graphicFrame>
      <p:sp>
        <p:nvSpPr>
          <p:cNvPr id="7176" name="Text Box 10"/>
          <p:cNvSpPr txBox="1">
            <a:spLocks noChangeArrowheads="1"/>
          </p:cNvSpPr>
          <p:nvPr/>
        </p:nvSpPr>
        <p:spPr bwMode="auto">
          <a:xfrm>
            <a:off x="1735138" y="5410200"/>
            <a:ext cx="550862" cy="366713"/>
          </a:xfrm>
          <a:prstGeom prst="rect">
            <a:avLst/>
          </a:prstGeom>
          <a:noFill/>
          <a:ln w="12700" cap="sq">
            <a:noFill/>
            <a:miter lim="800000"/>
            <a:headEnd type="none" w="sm" len="sm"/>
            <a:tailEnd type="none" w="sm" len="sm"/>
          </a:ln>
        </p:spPr>
        <p:txBody>
          <a:bodyPr wrap="none">
            <a:spAutoFit/>
          </a:bodyPr>
          <a:lstStyle/>
          <a:p>
            <a:r>
              <a:rPr lang="en-US"/>
              <a:t>and</a:t>
            </a:r>
          </a:p>
        </p:txBody>
      </p:sp>
      <p:sp>
        <p:nvSpPr>
          <p:cNvPr id="12" name="Title 11"/>
          <p:cNvSpPr>
            <a:spLocks noGrp="1"/>
          </p:cNvSpPr>
          <p:nvPr>
            <p:ph type="title"/>
          </p:nvPr>
        </p:nvSpPr>
        <p:spPr/>
        <p:txBody>
          <a:bodyPr/>
          <a:lstStyle/>
          <a:p>
            <a:r>
              <a:rPr lang="en-US" dirty="0" smtClean="0"/>
              <a:t>Example: The Hill Cipher</a:t>
            </a:r>
            <a:endParaRPr lang="en-US" dirty="0"/>
          </a:p>
        </p:txBody>
      </p:sp>
      <p:sp>
        <p:nvSpPr>
          <p:cNvPr id="9" name="Date Placeholder 8"/>
          <p:cNvSpPr>
            <a:spLocks noGrp="1"/>
          </p:cNvSpPr>
          <p:nvPr>
            <p:ph type="dt" sz="half" idx="10"/>
          </p:nvPr>
        </p:nvSpPr>
        <p:spPr/>
        <p:txBody>
          <a:bodyPr/>
          <a:lstStyle/>
          <a:p>
            <a:fld id="{A49EC58F-C8D4-4295-A719-9FF662B7CBCE}" type="datetime1">
              <a:rPr lang="en-US" smtClean="0"/>
              <a:pPr/>
              <a:t>9/20/2012</a:t>
            </a:fld>
            <a:endParaRPr lang="en-US"/>
          </a:p>
        </p:txBody>
      </p:sp>
      <p:sp>
        <p:nvSpPr>
          <p:cNvPr id="11" name="Footer Placeholder 10"/>
          <p:cNvSpPr>
            <a:spLocks noGrp="1"/>
          </p:cNvSpPr>
          <p:nvPr>
            <p:ph type="ftr" sz="quarter" idx="11"/>
          </p:nvPr>
        </p:nvSpPr>
        <p:spPr/>
        <p:txBody>
          <a:bodyPr/>
          <a:lstStyle/>
          <a:p>
            <a:r>
              <a:rPr lang="en-US" smtClean="0"/>
              <a:t>Lectures by Ashraf Masood - - Applied Cryptography – MSIS 10 (MCS-NUST)</a:t>
            </a:r>
            <a:endParaRPr lang="en-US"/>
          </a:p>
        </p:txBody>
      </p:sp>
      <p:sp>
        <p:nvSpPr>
          <p:cNvPr id="10" name="Slide Number Placeholder 9"/>
          <p:cNvSpPr>
            <a:spLocks noGrp="1"/>
          </p:cNvSpPr>
          <p:nvPr>
            <p:ph type="sldNum" sz="quarter" idx="12"/>
          </p:nvPr>
        </p:nvSpPr>
        <p:spPr/>
        <p:txBody>
          <a:bodyPr/>
          <a:lstStyle/>
          <a:p>
            <a:fld id="{59985E83-F857-4E7B-A45F-F5191A2677E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ChangeArrowheads="1"/>
          </p:cNvSpPr>
          <p:nvPr/>
        </p:nvSpPr>
        <p:spPr bwMode="auto">
          <a:xfrm>
            <a:off x="457200" y="1219200"/>
            <a:ext cx="8305800" cy="31242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sz="2800" i="0" dirty="0">
                <a:latin typeface="Verdana" pitchFamily="34" charset="0"/>
              </a:rPr>
              <a:t>	</a:t>
            </a:r>
            <a:endParaRPr lang="en-US" i="0" dirty="0">
              <a:solidFill>
                <a:srgbClr val="000000"/>
              </a:solidFill>
            </a:endParaRPr>
          </a:p>
          <a:p>
            <a:pPr marL="342900" indent="-342900" eaLnBrk="1" hangingPunct="1">
              <a:lnSpc>
                <a:spcPct val="90000"/>
              </a:lnSpc>
              <a:spcBef>
                <a:spcPct val="20000"/>
              </a:spcBef>
              <a:buFontTx/>
              <a:buChar char="•"/>
            </a:pPr>
            <a:r>
              <a:rPr lang="en-US" i="0" dirty="0">
                <a:solidFill>
                  <a:srgbClr val="000000"/>
                </a:solidFill>
              </a:rPr>
              <a:t>To decrypt, we use K</a:t>
            </a:r>
            <a:r>
              <a:rPr lang="en-US" i="0" baseline="30000" dirty="0">
                <a:solidFill>
                  <a:srgbClr val="000000"/>
                </a:solidFill>
              </a:rPr>
              <a:t>-1</a:t>
            </a:r>
            <a:r>
              <a:rPr lang="en-US" i="0" dirty="0">
                <a:solidFill>
                  <a:srgbClr val="000000"/>
                </a:solidFill>
              </a:rPr>
              <a:t>, following computation are made:</a:t>
            </a:r>
          </a:p>
          <a:p>
            <a:pPr marL="342900" indent="-342900" eaLnBrk="1" hangingPunct="1">
              <a:lnSpc>
                <a:spcPct val="90000"/>
              </a:lnSpc>
              <a:spcBef>
                <a:spcPct val="20000"/>
              </a:spcBef>
            </a:pPr>
            <a:r>
              <a:rPr lang="en-US" i="0" dirty="0">
                <a:solidFill>
                  <a:srgbClr val="000000"/>
                </a:solidFill>
              </a:rPr>
              <a:t>	</a:t>
            </a: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a:solidFill>
                <a:srgbClr val="000000"/>
              </a:solidFill>
            </a:endParaRPr>
          </a:p>
          <a:p>
            <a:pPr marL="342900" indent="-342900" eaLnBrk="1" hangingPunct="1">
              <a:lnSpc>
                <a:spcPct val="90000"/>
              </a:lnSpc>
              <a:spcBef>
                <a:spcPct val="20000"/>
              </a:spcBef>
              <a:buFontTx/>
              <a:buChar char="•"/>
            </a:pPr>
            <a:endParaRPr lang="en-US" i="0" dirty="0" smtClean="0">
              <a:solidFill>
                <a:srgbClr val="000000"/>
              </a:solidFill>
            </a:endParaRPr>
          </a:p>
          <a:p>
            <a:pPr marL="342900" indent="-342900" eaLnBrk="1" hangingPunct="1">
              <a:lnSpc>
                <a:spcPct val="90000"/>
              </a:lnSpc>
              <a:spcBef>
                <a:spcPct val="20000"/>
              </a:spcBef>
              <a:buFontTx/>
              <a:buChar char="•"/>
            </a:pPr>
            <a:r>
              <a:rPr lang="en-US" i="0" dirty="0" smtClean="0">
                <a:solidFill>
                  <a:srgbClr val="000000"/>
                </a:solidFill>
              </a:rPr>
              <a:t>In </a:t>
            </a:r>
            <a:r>
              <a:rPr lang="en-US" i="0" dirty="0">
                <a:solidFill>
                  <a:srgbClr val="000000"/>
                </a:solidFill>
              </a:rPr>
              <a:t>order to decrypt, it is needed the determinant of K to satisfy:</a:t>
            </a:r>
          </a:p>
          <a:p>
            <a:pPr marL="342900" indent="-342900" eaLnBrk="1" hangingPunct="1">
              <a:lnSpc>
                <a:spcPct val="90000"/>
              </a:lnSpc>
              <a:spcBef>
                <a:spcPct val="20000"/>
              </a:spcBef>
            </a:pPr>
            <a:r>
              <a:rPr lang="en-US" i="0" dirty="0">
                <a:solidFill>
                  <a:srgbClr val="000000"/>
                </a:solidFill>
              </a:rPr>
              <a:t>			gcd( </a:t>
            </a:r>
            <a:r>
              <a:rPr lang="en-US" i="0" dirty="0" err="1">
                <a:solidFill>
                  <a:srgbClr val="000000"/>
                </a:solidFill>
              </a:rPr>
              <a:t>det</a:t>
            </a:r>
            <a:r>
              <a:rPr lang="en-US" i="0" dirty="0">
                <a:solidFill>
                  <a:srgbClr val="000000"/>
                </a:solidFill>
              </a:rPr>
              <a:t>(K), 26) =1=(53, 26)</a:t>
            </a:r>
          </a:p>
          <a:p>
            <a:pPr marL="342900" indent="-342900" eaLnBrk="1" hangingPunct="1">
              <a:lnSpc>
                <a:spcPct val="90000"/>
              </a:lnSpc>
              <a:spcBef>
                <a:spcPct val="20000"/>
              </a:spcBef>
            </a:pPr>
            <a:endParaRPr lang="en-US" i="0" dirty="0">
              <a:solidFill>
                <a:srgbClr val="000000"/>
              </a:solidFill>
            </a:endParaRPr>
          </a:p>
          <a:p>
            <a:pPr marL="342900" indent="-342900" eaLnBrk="1" hangingPunct="1">
              <a:lnSpc>
                <a:spcPct val="90000"/>
              </a:lnSpc>
              <a:spcBef>
                <a:spcPct val="20000"/>
              </a:spcBef>
            </a:pPr>
            <a:r>
              <a:rPr lang="en-US" i="0" dirty="0">
                <a:solidFill>
                  <a:srgbClr val="000000"/>
                </a:solidFill>
              </a:rPr>
              <a:t>To calculate inverse, the usual formula is:</a:t>
            </a:r>
          </a:p>
          <a:p>
            <a:pPr marL="342900" indent="-342900" eaLnBrk="1" hangingPunct="1">
              <a:lnSpc>
                <a:spcPct val="90000"/>
              </a:lnSpc>
              <a:spcBef>
                <a:spcPct val="20000"/>
              </a:spcBef>
            </a:pPr>
            <a:endParaRPr lang="ru-RU" i="0" dirty="0">
              <a:solidFill>
                <a:srgbClr val="000000"/>
              </a:solidFill>
            </a:endParaRPr>
          </a:p>
        </p:txBody>
      </p:sp>
      <p:graphicFrame>
        <p:nvGraphicFramePr>
          <p:cNvPr id="8194" name="Object 6"/>
          <p:cNvGraphicFramePr>
            <a:graphicFrameLocks noChangeAspect="1"/>
          </p:cNvGraphicFramePr>
          <p:nvPr/>
        </p:nvGraphicFramePr>
        <p:xfrm>
          <a:off x="1981200" y="2133600"/>
          <a:ext cx="4849813" cy="760413"/>
        </p:xfrm>
        <a:graphic>
          <a:graphicData uri="http://schemas.openxmlformats.org/presentationml/2006/ole">
            <p:oleObj spid="_x0000_s84994" name="Equation" r:id="rId4" imgW="2920680" imgH="457200" progId="Equation.3">
              <p:embed/>
            </p:oleObj>
          </a:graphicData>
        </a:graphic>
      </p:graphicFrame>
      <p:graphicFrame>
        <p:nvGraphicFramePr>
          <p:cNvPr id="8195" name="Object 8"/>
          <p:cNvGraphicFramePr>
            <a:graphicFrameLocks noChangeAspect="1"/>
          </p:cNvGraphicFramePr>
          <p:nvPr/>
        </p:nvGraphicFramePr>
        <p:xfrm>
          <a:off x="1873250" y="2942975"/>
          <a:ext cx="5746750" cy="790825"/>
        </p:xfrm>
        <a:graphic>
          <a:graphicData uri="http://schemas.openxmlformats.org/presentationml/2006/ole">
            <p:oleObj spid="_x0000_s84995" name="Equation" r:id="rId5" imgW="3327120" imgH="457200" progId="Equation.3">
              <p:embed/>
            </p:oleObj>
          </a:graphicData>
        </a:graphic>
      </p:graphicFrame>
      <p:sp>
        <p:nvSpPr>
          <p:cNvPr id="8199" name="Text Box 9"/>
          <p:cNvSpPr txBox="1">
            <a:spLocks noChangeArrowheads="1"/>
          </p:cNvSpPr>
          <p:nvPr/>
        </p:nvSpPr>
        <p:spPr bwMode="auto">
          <a:xfrm>
            <a:off x="1295400" y="2667000"/>
            <a:ext cx="550863" cy="366713"/>
          </a:xfrm>
          <a:prstGeom prst="rect">
            <a:avLst/>
          </a:prstGeom>
          <a:noFill/>
          <a:ln w="12700" cap="sq">
            <a:noFill/>
            <a:miter lim="800000"/>
            <a:headEnd type="none" w="sm" len="sm"/>
            <a:tailEnd type="none" w="sm" len="sm"/>
          </a:ln>
        </p:spPr>
        <p:txBody>
          <a:bodyPr wrap="none">
            <a:spAutoFit/>
          </a:bodyPr>
          <a:lstStyle/>
          <a:p>
            <a:r>
              <a:rPr lang="en-US"/>
              <a:t>and</a:t>
            </a:r>
          </a:p>
        </p:txBody>
      </p:sp>
      <p:graphicFrame>
        <p:nvGraphicFramePr>
          <p:cNvPr id="8196" name="Object 10"/>
          <p:cNvGraphicFramePr>
            <a:graphicFrameLocks noChangeAspect="1"/>
          </p:cNvGraphicFramePr>
          <p:nvPr/>
        </p:nvGraphicFramePr>
        <p:xfrm>
          <a:off x="2667000" y="5715000"/>
          <a:ext cx="3200400" cy="830263"/>
        </p:xfrm>
        <a:graphic>
          <a:graphicData uri="http://schemas.openxmlformats.org/presentationml/2006/ole">
            <p:oleObj spid="_x0000_s84996" name="Equation" r:id="rId6" imgW="1904760" imgH="495000" progId="Equation.3">
              <p:embed/>
            </p:oleObj>
          </a:graphicData>
        </a:graphic>
      </p:graphicFrame>
      <p:sp>
        <p:nvSpPr>
          <p:cNvPr id="11" name="Title 10"/>
          <p:cNvSpPr>
            <a:spLocks noGrp="1"/>
          </p:cNvSpPr>
          <p:nvPr>
            <p:ph type="title"/>
          </p:nvPr>
        </p:nvSpPr>
        <p:spPr/>
        <p:txBody>
          <a:bodyPr/>
          <a:lstStyle/>
          <a:p>
            <a:r>
              <a:rPr lang="en-US" dirty="0" smtClean="0"/>
              <a:t>Example: The Hill Cipher</a:t>
            </a:r>
            <a:endParaRPr lang="en-US" dirty="0"/>
          </a:p>
        </p:txBody>
      </p:sp>
      <p:sp>
        <p:nvSpPr>
          <p:cNvPr id="8" name="Date Placeholder 7"/>
          <p:cNvSpPr>
            <a:spLocks noGrp="1"/>
          </p:cNvSpPr>
          <p:nvPr>
            <p:ph type="dt" sz="half" idx="10"/>
          </p:nvPr>
        </p:nvSpPr>
        <p:spPr/>
        <p:txBody>
          <a:bodyPr/>
          <a:lstStyle/>
          <a:p>
            <a:fld id="{B606CE64-3E1B-4A57-8034-16DEF263844E}" type="datetime1">
              <a:rPr lang="en-US" smtClean="0"/>
              <a:pPr/>
              <a:t>9/20/2012</a:t>
            </a:fld>
            <a:endParaRPr lang="en-US"/>
          </a:p>
        </p:txBody>
      </p:sp>
      <p:sp>
        <p:nvSpPr>
          <p:cNvPr id="10" name="Footer Placeholder 9"/>
          <p:cNvSpPr>
            <a:spLocks noGrp="1"/>
          </p:cNvSpPr>
          <p:nvPr>
            <p:ph type="ftr" sz="quarter" idx="11"/>
          </p:nvPr>
        </p:nvSpPr>
        <p:spPr/>
        <p:txBody>
          <a:bodyPr/>
          <a:lstStyle/>
          <a:p>
            <a:r>
              <a:rPr lang="en-US" smtClean="0"/>
              <a:t>Lectures by Ashraf Masood - - Applied Cryptography – MSIS 10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90600" y="1828800"/>
            <a:ext cx="7315200" cy="4124206"/>
          </a:xfrm>
          <a:prstGeom prst="rect">
            <a:avLst/>
          </a:prstGeom>
          <a:noFill/>
          <a:ln w="12700" cap="sq">
            <a:noFill/>
            <a:miter lim="800000"/>
            <a:headEnd type="none" w="sm" len="sm"/>
            <a:tailEnd type="none" w="sm" len="sm"/>
          </a:ln>
        </p:spPr>
        <p:txBody>
          <a:bodyPr>
            <a:spAutoFit/>
          </a:bodyPr>
          <a:lstStyle/>
          <a:p>
            <a:pPr marL="342900" indent="-342900">
              <a:spcBef>
                <a:spcPct val="35000"/>
              </a:spcBef>
              <a:buFontTx/>
              <a:buChar char="•"/>
            </a:pPr>
            <a:r>
              <a:rPr lang="en-US" sz="2000" i="0" dirty="0">
                <a:solidFill>
                  <a:srgbClr val="000000"/>
                </a:solidFill>
              </a:rPr>
              <a:t>The Hill Cipher is </a:t>
            </a:r>
            <a:r>
              <a:rPr lang="en-US" sz="2000" b="1" i="0" dirty="0">
                <a:solidFill>
                  <a:srgbClr val="000000"/>
                </a:solidFill>
              </a:rPr>
              <a:t>difficult</a:t>
            </a:r>
            <a:r>
              <a:rPr lang="en-US" sz="2000" i="0" dirty="0">
                <a:solidFill>
                  <a:srgbClr val="000000"/>
                </a:solidFill>
              </a:rPr>
              <a:t> to break using only </a:t>
            </a:r>
            <a:r>
              <a:rPr lang="en-US" sz="2000" i="0" dirty="0" err="1">
                <a:solidFill>
                  <a:srgbClr val="000000"/>
                </a:solidFill>
              </a:rPr>
              <a:t>ciphertex</a:t>
            </a:r>
            <a:r>
              <a:rPr lang="en-US" sz="2000" i="0" dirty="0">
                <a:solidFill>
                  <a:srgbClr val="000000"/>
                </a:solidFill>
              </a:rPr>
              <a:t> but it can be easily broken using known plaintext attack</a:t>
            </a:r>
          </a:p>
          <a:p>
            <a:pPr marL="342900" indent="-342900">
              <a:spcBef>
                <a:spcPct val="35000"/>
              </a:spcBef>
            </a:pPr>
            <a:endParaRPr lang="en-US" sz="2000" i="0" dirty="0">
              <a:solidFill>
                <a:srgbClr val="000000"/>
              </a:solidFill>
            </a:endParaRPr>
          </a:p>
          <a:p>
            <a:pPr marL="342900" indent="-342900">
              <a:spcBef>
                <a:spcPct val="35000"/>
              </a:spcBef>
              <a:buFontTx/>
              <a:buChar char="•"/>
            </a:pPr>
            <a:r>
              <a:rPr lang="en-US" sz="2000" i="0" dirty="0">
                <a:solidFill>
                  <a:srgbClr val="000000"/>
                </a:solidFill>
              </a:rPr>
              <a:t> Suppose we possess m distinct plaintext-</a:t>
            </a:r>
            <a:r>
              <a:rPr lang="en-US" sz="2000" i="0" dirty="0" err="1">
                <a:solidFill>
                  <a:srgbClr val="000000"/>
                </a:solidFill>
              </a:rPr>
              <a:t>ciphertext</a:t>
            </a:r>
            <a:r>
              <a:rPr lang="en-US" sz="2000" i="0" dirty="0">
                <a:solidFill>
                  <a:srgbClr val="000000"/>
                </a:solidFill>
              </a:rPr>
              <a:t> pairs </a:t>
            </a:r>
            <a:r>
              <a:rPr lang="en-US" sz="2000" dirty="0" err="1">
                <a:solidFill>
                  <a:srgbClr val="000000"/>
                </a:solidFill>
              </a:rPr>
              <a:t>p</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p</a:t>
            </a:r>
            <a:r>
              <a:rPr lang="en-US" sz="2000" i="0" baseline="-25000" dirty="0">
                <a:solidFill>
                  <a:srgbClr val="000000"/>
                </a:solidFill>
              </a:rPr>
              <a:t>1,j </a:t>
            </a:r>
            <a:r>
              <a:rPr lang="en-US" sz="2000" i="0" dirty="0">
                <a:solidFill>
                  <a:srgbClr val="000000"/>
                </a:solidFill>
              </a:rPr>
              <a:t>, </a:t>
            </a:r>
            <a:r>
              <a:rPr lang="en-US" sz="2000" dirty="0">
                <a:solidFill>
                  <a:srgbClr val="000000"/>
                </a:solidFill>
              </a:rPr>
              <a:t>p</a:t>
            </a:r>
            <a:r>
              <a:rPr lang="en-US" sz="2000" i="0" baseline="-25000" dirty="0">
                <a:solidFill>
                  <a:srgbClr val="000000"/>
                </a:solidFill>
              </a:rPr>
              <a:t>2,j </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m,j</a:t>
            </a:r>
            <a:r>
              <a:rPr lang="en-US" sz="2000" i="0" dirty="0">
                <a:solidFill>
                  <a:srgbClr val="000000"/>
                </a:solidFill>
              </a:rPr>
              <a:t>) and </a:t>
            </a:r>
            <a:r>
              <a:rPr lang="en-US" sz="2000" dirty="0" err="1">
                <a:solidFill>
                  <a:srgbClr val="000000"/>
                </a:solidFill>
              </a:rPr>
              <a:t>c</a:t>
            </a:r>
            <a:r>
              <a:rPr lang="en-US" sz="2000" i="0" baseline="-25000" dirty="0" err="1">
                <a:solidFill>
                  <a:srgbClr val="000000"/>
                </a:solidFill>
              </a:rPr>
              <a:t>j</a:t>
            </a:r>
            <a:r>
              <a:rPr lang="en-US" sz="2000" i="0" dirty="0">
                <a:solidFill>
                  <a:srgbClr val="000000"/>
                </a:solidFill>
              </a:rPr>
              <a:t> = (</a:t>
            </a:r>
            <a:r>
              <a:rPr lang="en-US" sz="2000" dirty="0">
                <a:solidFill>
                  <a:srgbClr val="000000"/>
                </a:solidFill>
              </a:rPr>
              <a:t>c</a:t>
            </a:r>
            <a:r>
              <a:rPr lang="en-US" sz="2000" i="0" baseline="-25000" dirty="0">
                <a:solidFill>
                  <a:srgbClr val="000000"/>
                </a:solidFill>
              </a:rPr>
              <a:t>1,j</a:t>
            </a:r>
            <a:r>
              <a:rPr lang="en-US" sz="2000" i="0" dirty="0">
                <a:solidFill>
                  <a:srgbClr val="000000"/>
                </a:solidFill>
              </a:rPr>
              <a:t>, </a:t>
            </a:r>
            <a:r>
              <a:rPr lang="en-US" sz="2000" dirty="0">
                <a:solidFill>
                  <a:srgbClr val="000000"/>
                </a:solidFill>
              </a:rPr>
              <a:t>c</a:t>
            </a:r>
            <a:r>
              <a:rPr lang="en-US" sz="2000" i="0" baseline="-25000" dirty="0">
                <a:solidFill>
                  <a:srgbClr val="000000"/>
                </a:solidFill>
              </a:rPr>
              <a:t>2,j</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m,j</a:t>
            </a:r>
            <a:r>
              <a:rPr lang="en-US" sz="2000" i="0" dirty="0">
                <a:solidFill>
                  <a:srgbClr val="000000"/>
                </a:solidFill>
              </a:rPr>
              <a:t>), where </a:t>
            </a:r>
            <a:r>
              <a:rPr lang="en-US" sz="2000" dirty="0">
                <a:solidFill>
                  <a:srgbClr val="000000"/>
                </a:solidFill>
              </a:rPr>
              <a:t>m</a:t>
            </a:r>
            <a:r>
              <a:rPr lang="en-US" sz="2000" i="0" dirty="0">
                <a:solidFill>
                  <a:srgbClr val="000000"/>
                </a:solidFill>
              </a:rPr>
              <a:t> is the key dimension. Let us define two </a:t>
            </a:r>
            <a:r>
              <a:rPr lang="en-US" sz="2000" dirty="0" err="1">
                <a:solidFill>
                  <a:srgbClr val="000000"/>
                </a:solidFill>
              </a:rPr>
              <a:t>m</a:t>
            </a:r>
            <a:r>
              <a:rPr lang="en-US" sz="2000" i="0" dirty="0" err="1">
                <a:solidFill>
                  <a:srgbClr val="000000"/>
                </a:solidFill>
              </a:rPr>
              <a:t>×</a:t>
            </a:r>
            <a:r>
              <a:rPr lang="en-US" sz="2000" dirty="0" err="1">
                <a:solidFill>
                  <a:srgbClr val="000000"/>
                </a:solidFill>
              </a:rPr>
              <a:t>m</a:t>
            </a:r>
            <a:r>
              <a:rPr lang="en-US" sz="2000" i="0" dirty="0">
                <a:solidFill>
                  <a:srgbClr val="000000"/>
                </a:solidFill>
              </a:rPr>
              <a:t> matrices </a:t>
            </a:r>
            <a:r>
              <a:rPr lang="en-US" sz="2000" dirty="0">
                <a:solidFill>
                  <a:srgbClr val="000000"/>
                </a:solidFill>
              </a:rPr>
              <a:t>X</a:t>
            </a:r>
            <a:r>
              <a:rPr lang="en-US" sz="2000" i="0" dirty="0">
                <a:solidFill>
                  <a:srgbClr val="000000"/>
                </a:solidFill>
              </a:rPr>
              <a:t> = (</a:t>
            </a:r>
            <a:r>
              <a:rPr lang="en-US" sz="2000" dirty="0" err="1">
                <a:solidFill>
                  <a:srgbClr val="000000"/>
                </a:solidFill>
              </a:rPr>
              <a:t>c</a:t>
            </a:r>
            <a:r>
              <a:rPr lang="en-US" sz="2000" i="0" baseline="-25000" dirty="0" err="1">
                <a:solidFill>
                  <a:srgbClr val="000000"/>
                </a:solidFill>
              </a:rPr>
              <a:t>i,j</a:t>
            </a:r>
            <a:r>
              <a:rPr lang="en-US" sz="2000" i="0" dirty="0">
                <a:solidFill>
                  <a:srgbClr val="000000"/>
                </a:solidFill>
              </a:rPr>
              <a:t>) and </a:t>
            </a:r>
            <a:r>
              <a:rPr lang="en-US" sz="2000" dirty="0">
                <a:solidFill>
                  <a:srgbClr val="000000"/>
                </a:solidFill>
              </a:rPr>
              <a:t>Y</a:t>
            </a:r>
            <a:r>
              <a:rPr lang="en-US" sz="2000" i="0" dirty="0">
                <a:solidFill>
                  <a:srgbClr val="000000"/>
                </a:solidFill>
              </a:rPr>
              <a:t> = (</a:t>
            </a:r>
            <a:r>
              <a:rPr lang="en-US" sz="2000" dirty="0" err="1">
                <a:solidFill>
                  <a:srgbClr val="000000"/>
                </a:solidFill>
              </a:rPr>
              <a:t>p</a:t>
            </a:r>
            <a:r>
              <a:rPr lang="en-US" sz="2000" i="0" baseline="-25000" dirty="0" err="1">
                <a:solidFill>
                  <a:srgbClr val="000000"/>
                </a:solidFill>
              </a:rPr>
              <a:t>i,j</a:t>
            </a:r>
            <a:r>
              <a:rPr lang="en-US" sz="2000" i="0" dirty="0">
                <a:solidFill>
                  <a:srgbClr val="000000"/>
                </a:solidFill>
              </a:rPr>
              <a:t>). Then </a:t>
            </a:r>
            <a:r>
              <a:rPr lang="en-US" sz="2000" dirty="0">
                <a:solidFill>
                  <a:srgbClr val="000000"/>
                </a:solidFill>
              </a:rPr>
              <a:t>Y</a:t>
            </a:r>
            <a:r>
              <a:rPr lang="en-US" sz="2000" i="0" dirty="0">
                <a:solidFill>
                  <a:srgbClr val="000000"/>
                </a:solidFill>
              </a:rPr>
              <a:t> = </a:t>
            </a:r>
            <a:r>
              <a:rPr lang="en-US" sz="2000" dirty="0">
                <a:solidFill>
                  <a:srgbClr val="000000"/>
                </a:solidFill>
              </a:rPr>
              <a:t>X k</a:t>
            </a:r>
            <a:r>
              <a:rPr lang="en-US" sz="2000" i="0" dirty="0">
                <a:solidFill>
                  <a:srgbClr val="000000"/>
                </a:solidFill>
              </a:rPr>
              <a:t>.</a:t>
            </a:r>
          </a:p>
          <a:p>
            <a:pPr marL="342900" indent="-342900">
              <a:spcBef>
                <a:spcPct val="35000"/>
              </a:spcBef>
            </a:pPr>
            <a:endParaRPr lang="en-US" sz="2000" i="0" dirty="0">
              <a:solidFill>
                <a:srgbClr val="000000"/>
              </a:solidFill>
            </a:endParaRPr>
          </a:p>
          <a:p>
            <a:pPr marL="342900" indent="-342900">
              <a:spcBef>
                <a:spcPct val="35000"/>
              </a:spcBef>
            </a:pPr>
            <a:r>
              <a:rPr lang="en-US" sz="2000" i="0" dirty="0">
                <a:solidFill>
                  <a:srgbClr val="000000"/>
                </a:solidFill>
              </a:rPr>
              <a:t>	Now it is easy to find the key, </a:t>
            </a:r>
            <a:r>
              <a:rPr lang="en-US" sz="2000" b="1" dirty="0">
                <a:solidFill>
                  <a:srgbClr val="CC0099"/>
                </a:solidFill>
              </a:rPr>
              <a:t>k</a:t>
            </a:r>
            <a:r>
              <a:rPr lang="en-US" sz="2000" b="1" i="0" dirty="0">
                <a:solidFill>
                  <a:srgbClr val="CC0099"/>
                </a:solidFill>
              </a:rPr>
              <a:t> = </a:t>
            </a:r>
            <a:r>
              <a:rPr lang="en-US" sz="2000" b="1" dirty="0">
                <a:solidFill>
                  <a:srgbClr val="CC0099"/>
                </a:solidFill>
              </a:rPr>
              <a:t>X</a:t>
            </a:r>
            <a:r>
              <a:rPr lang="en-US" sz="2000" b="1" i="0" baseline="30000" dirty="0">
                <a:solidFill>
                  <a:srgbClr val="CC0099"/>
                </a:solidFill>
              </a:rPr>
              <a:t>-1</a:t>
            </a:r>
            <a:r>
              <a:rPr lang="en-US" sz="2000" b="1" dirty="0">
                <a:solidFill>
                  <a:srgbClr val="CC0099"/>
                </a:solidFill>
              </a:rPr>
              <a:t>Y</a:t>
            </a:r>
            <a:r>
              <a:rPr lang="en-US" sz="2000" i="0" dirty="0">
                <a:solidFill>
                  <a:srgbClr val="000000"/>
                </a:solidFill>
              </a:rPr>
              <a:t>, </a:t>
            </a:r>
          </a:p>
          <a:p>
            <a:pPr marL="342900" indent="-342900">
              <a:spcBef>
                <a:spcPct val="35000"/>
              </a:spcBef>
            </a:pPr>
            <a:r>
              <a:rPr lang="en-US" sz="2000" i="0" dirty="0">
                <a:solidFill>
                  <a:srgbClr val="000000"/>
                </a:solidFill>
              </a:rPr>
              <a:t>			</a:t>
            </a:r>
          </a:p>
          <a:p>
            <a:pPr marL="342900" indent="-342900">
              <a:spcBef>
                <a:spcPct val="35000"/>
              </a:spcBef>
            </a:pPr>
            <a:r>
              <a:rPr lang="en-US" sz="2000" i="0" dirty="0">
                <a:solidFill>
                  <a:srgbClr val="000000"/>
                </a:solidFill>
              </a:rPr>
              <a:t>			where </a:t>
            </a:r>
            <a:r>
              <a:rPr lang="en-US" sz="2000" dirty="0">
                <a:solidFill>
                  <a:srgbClr val="CC0099"/>
                </a:solidFill>
              </a:rPr>
              <a:t>X </a:t>
            </a:r>
            <a:r>
              <a:rPr lang="en-US" sz="2000" dirty="0" err="1">
                <a:solidFill>
                  <a:srgbClr val="CC0099"/>
                </a:solidFill>
              </a:rPr>
              <a:t>X</a:t>
            </a:r>
            <a:r>
              <a:rPr lang="en-US" sz="2000" i="0" baseline="30000" dirty="0">
                <a:solidFill>
                  <a:srgbClr val="CC0099"/>
                </a:solidFill>
              </a:rPr>
              <a:t>-1</a:t>
            </a:r>
            <a:r>
              <a:rPr lang="en-US" sz="2000" i="0" dirty="0">
                <a:solidFill>
                  <a:srgbClr val="CC0099"/>
                </a:solidFill>
              </a:rPr>
              <a:t> mod 26 = </a:t>
            </a:r>
            <a:r>
              <a:rPr lang="en-US" sz="2000" dirty="0">
                <a:solidFill>
                  <a:srgbClr val="CC0099"/>
                </a:solidFill>
              </a:rPr>
              <a:t>I</a:t>
            </a:r>
            <a:r>
              <a:rPr lang="en-US" sz="2000" i="0" dirty="0">
                <a:solidFill>
                  <a:srgbClr val="CC0099"/>
                </a:solidFill>
              </a:rPr>
              <a:t>.</a:t>
            </a:r>
            <a:endParaRPr lang="ru-RU" sz="2000" i="0" dirty="0">
              <a:solidFill>
                <a:srgbClr val="CC0099"/>
              </a:solidFill>
            </a:endParaRPr>
          </a:p>
        </p:txBody>
      </p:sp>
      <p:sp>
        <p:nvSpPr>
          <p:cNvPr id="372741" name="Rectangle 5"/>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7" name="Title 6"/>
          <p:cNvSpPr>
            <a:spLocks noGrp="1"/>
          </p:cNvSpPr>
          <p:nvPr>
            <p:ph type="title"/>
          </p:nvPr>
        </p:nvSpPr>
        <p:spPr/>
        <p:txBody>
          <a:bodyPr/>
          <a:lstStyle/>
          <a:p>
            <a:r>
              <a:rPr lang="en-US" dirty="0" smtClean="0"/>
              <a:t>Cryptanalysis of the Hill Cipher</a:t>
            </a:r>
            <a:endParaRPr lang="en-US" dirty="0"/>
          </a:p>
        </p:txBody>
      </p:sp>
      <p:sp>
        <p:nvSpPr>
          <p:cNvPr id="4" name="Date Placeholder 3"/>
          <p:cNvSpPr>
            <a:spLocks noGrp="1"/>
          </p:cNvSpPr>
          <p:nvPr>
            <p:ph type="dt" sz="half" idx="10"/>
          </p:nvPr>
        </p:nvSpPr>
        <p:spPr/>
        <p:txBody>
          <a:bodyPr/>
          <a:lstStyle/>
          <a:p>
            <a:fld id="{AFFAE189-793F-4326-B209-9666B37FE8E5}" type="datetime1">
              <a:rPr lang="en-US" smtClean="0"/>
              <a:pPr/>
              <a:t>9/20/2012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10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228600" y="304800"/>
            <a:ext cx="8305800" cy="633413"/>
          </a:xfrm>
          <a:prstGeom prst="rect">
            <a:avLst/>
          </a:prstGeom>
          <a:noFill/>
          <a:ln w="9525">
            <a:noFill/>
            <a:miter lim="800000"/>
            <a:headEnd/>
            <a:tailEnd/>
          </a:ln>
          <a:effectLst/>
        </p:spPr>
        <p:txBody>
          <a:bodyPr anchor="ctr"/>
          <a:lstStyle/>
          <a:p>
            <a:pPr algn="ctr" eaLnBrk="1" hangingPunct="1">
              <a:lnSpc>
                <a:spcPct val="90000"/>
              </a:lnSpc>
              <a:defRPr/>
            </a:pPr>
            <a:r>
              <a:rPr lang="en-US" sz="4000" i="0" dirty="0">
                <a:solidFill>
                  <a:srgbClr val="FF3300"/>
                </a:solidFill>
                <a:effectLst>
                  <a:outerShdw blurRad="38100" dist="38100" dir="2700000" algn="tl">
                    <a:srgbClr val="C0C0C0"/>
                  </a:outerShdw>
                </a:effectLst>
                <a:latin typeface="Verdana" pitchFamily="34" charset="0"/>
              </a:rPr>
              <a:t> </a:t>
            </a:r>
            <a:endParaRPr lang="ru-RU" sz="4000" b="1" i="0" dirty="0">
              <a:solidFill>
                <a:srgbClr val="FF3300"/>
              </a:solidFill>
              <a:effectLst>
                <a:outerShdw blurRad="38100" dist="38100" dir="2700000" algn="tl">
                  <a:srgbClr val="C0C0C0"/>
                </a:outerShdw>
              </a:effectLst>
              <a:latin typeface="Verdana" pitchFamily="34" charset="0"/>
            </a:endParaRPr>
          </a:p>
        </p:txBody>
      </p:sp>
      <p:sp>
        <p:nvSpPr>
          <p:cNvPr id="374791" name="Rectangle 7"/>
          <p:cNvSpPr>
            <a:spLocks noChangeArrowheads="1"/>
          </p:cNvSpPr>
          <p:nvPr/>
        </p:nvSpPr>
        <p:spPr bwMode="auto">
          <a:xfrm>
            <a:off x="457200" y="274638"/>
            <a:ext cx="7924800" cy="633412"/>
          </a:xfrm>
          <a:prstGeom prst="rect">
            <a:avLst/>
          </a:prstGeom>
          <a:noFill/>
          <a:ln w="9525">
            <a:noFill/>
            <a:miter lim="800000"/>
            <a:headEnd/>
            <a:tailEnd/>
          </a:ln>
          <a:effectLst/>
        </p:spPr>
        <p:txBody>
          <a:bodyPr anchor="ctr"/>
          <a:lstStyle/>
          <a:p>
            <a:pPr algn="ctr" eaLnBrk="1" hangingPunct="1">
              <a:lnSpc>
                <a:spcPct val="90000"/>
              </a:lnSpc>
              <a:defRPr/>
            </a:pPr>
            <a:endParaRPr lang="ru-RU" sz="2000" i="0">
              <a:solidFill>
                <a:schemeClr val="tx2"/>
              </a:solidFill>
              <a:effectLst>
                <a:outerShdw blurRad="38100" dist="38100" dir="2700000" algn="tl">
                  <a:srgbClr val="C0C0C0"/>
                </a:outerShdw>
              </a:effectLst>
              <a:latin typeface="Verdana" pitchFamily="34" charset="0"/>
            </a:endParaRPr>
          </a:p>
        </p:txBody>
      </p:sp>
      <p:graphicFrame>
        <p:nvGraphicFramePr>
          <p:cNvPr id="10242" name="Object 93"/>
          <p:cNvGraphicFramePr>
            <a:graphicFrameLocks noChangeAspect="1"/>
          </p:cNvGraphicFramePr>
          <p:nvPr/>
        </p:nvGraphicFramePr>
        <p:xfrm>
          <a:off x="1066800" y="1641475"/>
          <a:ext cx="6858000" cy="2016125"/>
        </p:xfrm>
        <a:graphic>
          <a:graphicData uri="http://schemas.openxmlformats.org/presentationml/2006/ole">
            <p:oleObj spid="_x0000_s347138" name="Bitmap Image" r:id="rId4" imgW="4667902" imgH="1371429" progId="PBrush">
              <p:embed/>
            </p:oleObj>
          </a:graphicData>
        </a:graphic>
      </p:graphicFrame>
      <p:sp>
        <p:nvSpPr>
          <p:cNvPr id="10245" name="Rectangle 94"/>
          <p:cNvSpPr>
            <a:spLocks noChangeArrowheads="1"/>
          </p:cNvSpPr>
          <p:nvPr/>
        </p:nvSpPr>
        <p:spPr bwMode="auto">
          <a:xfrm>
            <a:off x="457200" y="3838575"/>
            <a:ext cx="8382000" cy="2409825"/>
          </a:xfrm>
          <a:prstGeom prst="rect">
            <a:avLst/>
          </a:prstGeom>
          <a:noFill/>
          <a:ln w="9525">
            <a:noFill/>
            <a:miter lim="800000"/>
            <a:headEnd/>
            <a:tailEnd/>
          </a:ln>
        </p:spPr>
        <p:txBody>
          <a:bodyPr/>
          <a:lstStyle/>
          <a:p>
            <a:pPr marL="342900" indent="-342900" eaLnBrk="1" hangingPunct="1">
              <a:spcBef>
                <a:spcPct val="20000"/>
              </a:spcBef>
              <a:buFontTx/>
              <a:buChar char="•"/>
            </a:pPr>
            <a:endParaRPr lang="en-US" sz="2400" i="0" dirty="0" smtClean="0">
              <a:solidFill>
                <a:srgbClr val="000000"/>
              </a:solidFill>
              <a:latin typeface="+mj-lt"/>
            </a:endParaRPr>
          </a:p>
          <a:p>
            <a:pPr marL="342900" indent="-342900" eaLnBrk="1" hangingPunct="1">
              <a:spcBef>
                <a:spcPct val="20000"/>
              </a:spcBef>
              <a:buFontTx/>
              <a:buChar char="•"/>
            </a:pPr>
            <a:r>
              <a:rPr lang="en-US" sz="2400" i="0" dirty="0" smtClean="0">
                <a:solidFill>
                  <a:srgbClr val="000000"/>
                </a:solidFill>
                <a:latin typeface="+mj-lt"/>
              </a:rPr>
              <a:t>It </a:t>
            </a:r>
            <a:r>
              <a:rPr lang="en-US" sz="2400" i="0" dirty="0">
                <a:solidFill>
                  <a:srgbClr val="000000"/>
                </a:solidFill>
                <a:latin typeface="+mj-lt"/>
              </a:rPr>
              <a:t>was described in book by Giovanni </a:t>
            </a:r>
            <a:r>
              <a:rPr lang="en-US" sz="2400" i="0" dirty="0" err="1">
                <a:solidFill>
                  <a:srgbClr val="000000"/>
                </a:solidFill>
                <a:latin typeface="+mj-lt"/>
              </a:rPr>
              <a:t>Porta</a:t>
            </a:r>
            <a:r>
              <a:rPr lang="en-US" sz="2400" i="0" dirty="0">
                <a:solidFill>
                  <a:srgbClr val="000000"/>
                </a:solidFill>
                <a:latin typeface="+mj-lt"/>
              </a:rPr>
              <a:t> written in 1563.</a:t>
            </a:r>
          </a:p>
          <a:p>
            <a:pPr marL="342900" indent="-342900" eaLnBrk="1" hangingPunct="1">
              <a:spcBef>
                <a:spcPct val="20000"/>
              </a:spcBef>
              <a:buFontTx/>
              <a:buChar char="•"/>
            </a:pPr>
            <a:endParaRPr lang="en-US" sz="2400" i="0" dirty="0">
              <a:solidFill>
                <a:srgbClr val="000000"/>
              </a:solidFill>
              <a:latin typeface="+mj-lt"/>
            </a:endParaRPr>
          </a:p>
        </p:txBody>
      </p:sp>
      <p:sp>
        <p:nvSpPr>
          <p:cNvPr id="10246" name="Rectangle 95"/>
          <p:cNvSpPr>
            <a:spLocks noChangeArrowheads="1"/>
          </p:cNvSpPr>
          <p:nvPr/>
        </p:nvSpPr>
        <p:spPr bwMode="auto">
          <a:xfrm>
            <a:off x="838200" y="1524000"/>
            <a:ext cx="7315200" cy="22098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10" name="Title 9"/>
          <p:cNvSpPr>
            <a:spLocks noGrp="1"/>
          </p:cNvSpPr>
          <p:nvPr>
            <p:ph type="title"/>
          </p:nvPr>
        </p:nvSpPr>
        <p:spPr/>
        <p:txBody>
          <a:bodyPr/>
          <a:lstStyle/>
          <a:p>
            <a:r>
              <a:rPr lang="en-US" dirty="0" smtClean="0"/>
              <a:t>The Permutation Cipher</a:t>
            </a:r>
            <a:endParaRPr lang="en-US" dirty="0"/>
          </a:p>
        </p:txBody>
      </p:sp>
      <p:sp>
        <p:nvSpPr>
          <p:cNvPr id="7" name="Date Placeholder 6"/>
          <p:cNvSpPr>
            <a:spLocks noGrp="1"/>
          </p:cNvSpPr>
          <p:nvPr>
            <p:ph type="dt" sz="half" idx="10"/>
          </p:nvPr>
        </p:nvSpPr>
        <p:spPr/>
        <p:txBody>
          <a:bodyPr/>
          <a:lstStyle/>
          <a:p>
            <a:fld id="{52C25C17-961F-40D1-875F-E5E6ADC94262}" type="datetime1">
              <a:rPr lang="en-US" smtClean="0"/>
              <a:pPr/>
              <a:t>9/20/2012</a:t>
            </a:fld>
            <a:endParaRPr lang="en-US"/>
          </a:p>
        </p:txBody>
      </p:sp>
      <p:sp>
        <p:nvSpPr>
          <p:cNvPr id="9" name="Footer Placeholder 8"/>
          <p:cNvSpPr>
            <a:spLocks noGrp="1"/>
          </p:cNvSpPr>
          <p:nvPr>
            <p:ph type="ftr" sz="quarter" idx="11"/>
          </p:nvPr>
        </p:nvSpPr>
        <p:spPr/>
        <p:txBody>
          <a:bodyPr/>
          <a:lstStyle/>
          <a:p>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ChangeArrowheads="1"/>
          </p:cNvSpPr>
          <p:nvPr/>
        </p:nvSpPr>
        <p:spPr bwMode="auto">
          <a:xfrm>
            <a:off x="457200" y="585788"/>
            <a:ext cx="8305800" cy="633412"/>
          </a:xfrm>
          <a:prstGeom prst="rect">
            <a:avLst/>
          </a:prstGeom>
          <a:noFill/>
          <a:ln w="9525">
            <a:noFill/>
            <a:miter lim="800000"/>
            <a:headEnd/>
            <a:tailEnd/>
          </a:ln>
          <a:effectLst/>
        </p:spPr>
        <p:txBody>
          <a:bodyPr anchor="ctr"/>
          <a:lstStyle/>
          <a:p>
            <a:pPr algn="ctr" eaLnBrk="1" hangingPunct="1">
              <a:lnSpc>
                <a:spcPct val="90000"/>
              </a:lnSpc>
              <a:defRPr/>
            </a:pPr>
            <a:r>
              <a:rPr lang="en-US" sz="4400" b="1" i="0" dirty="0">
                <a:solidFill>
                  <a:srgbClr val="FF3300"/>
                </a:solidFill>
                <a:effectLst>
                  <a:outerShdw blurRad="38100" dist="38100" dir="2700000" algn="tl">
                    <a:srgbClr val="C0C0C0"/>
                  </a:outerShdw>
                </a:effectLst>
                <a:latin typeface="Verdana" pitchFamily="34" charset="0"/>
              </a:rPr>
              <a:t> </a:t>
            </a:r>
            <a:endParaRPr lang="ru-RU" sz="4400" b="1" i="0" dirty="0">
              <a:solidFill>
                <a:srgbClr val="FF3300"/>
              </a:solidFill>
              <a:effectLst>
                <a:outerShdw blurRad="38100" dist="38100" dir="2700000" algn="tl">
                  <a:srgbClr val="C0C0C0"/>
                </a:outerShdw>
              </a:effectLst>
              <a:latin typeface="Verdana" pitchFamily="34" charset="0"/>
            </a:endParaRPr>
          </a:p>
        </p:txBody>
      </p:sp>
      <p:sp>
        <p:nvSpPr>
          <p:cNvPr id="9222" name="Rectangle 5"/>
          <p:cNvSpPr>
            <a:spLocks noChangeArrowheads="1"/>
          </p:cNvSpPr>
          <p:nvPr/>
        </p:nvSpPr>
        <p:spPr bwMode="auto">
          <a:xfrm>
            <a:off x="838200" y="1712913"/>
            <a:ext cx="7772400" cy="5145087"/>
          </a:xfrm>
          <a:prstGeom prst="rect">
            <a:avLst/>
          </a:prstGeom>
          <a:noFill/>
          <a:ln w="9525">
            <a:noFill/>
            <a:miter lim="800000"/>
            <a:headEnd/>
            <a:tailEnd/>
          </a:ln>
        </p:spPr>
        <p:txBody>
          <a:bodyPr/>
          <a:lstStyle/>
          <a:p>
            <a:pPr marL="342900" indent="-342900" eaLnBrk="1" hangingPunct="1">
              <a:spcBef>
                <a:spcPct val="20000"/>
              </a:spcBef>
              <a:buFontTx/>
              <a:buChar char="•"/>
            </a:pPr>
            <a:r>
              <a:rPr lang="en-US" sz="2000" i="0">
                <a:solidFill>
                  <a:srgbClr val="000000"/>
                </a:solidFill>
              </a:rPr>
              <a:t>Assume we have ciphertext “IKNQYB” and we know that the plaintext is “cipher”.</a:t>
            </a:r>
          </a:p>
          <a:p>
            <a:pPr marL="342900" indent="-342900" eaLnBrk="1" hangingPunct="1">
              <a:spcBef>
                <a:spcPct val="20000"/>
              </a:spcBef>
              <a:buFontTx/>
              <a:buChar char="•"/>
            </a:pPr>
            <a:r>
              <a:rPr lang="en-US" sz="2000" i="0">
                <a:solidFill>
                  <a:srgbClr val="000000"/>
                </a:solidFill>
              </a:rPr>
              <a:t>Assume m = 2. </a:t>
            </a:r>
            <a:r>
              <a:rPr lang="en-US" sz="2000">
                <a:solidFill>
                  <a:srgbClr val="000000"/>
                </a:solidFill>
              </a:rPr>
              <a:t>e</a:t>
            </a:r>
            <a:r>
              <a:rPr lang="en-US" sz="2000" i="0" baseline="-22000">
                <a:solidFill>
                  <a:srgbClr val="000000"/>
                </a:solidFill>
              </a:rPr>
              <a:t>k</a:t>
            </a:r>
            <a:r>
              <a:rPr lang="en-US" sz="2000" i="0">
                <a:solidFill>
                  <a:srgbClr val="000000"/>
                </a:solidFill>
              </a:rPr>
              <a:t>(2, 8) = (8, 10), </a:t>
            </a:r>
            <a:r>
              <a:rPr lang="en-US" sz="2000">
                <a:solidFill>
                  <a:srgbClr val="000000"/>
                </a:solidFill>
              </a:rPr>
              <a:t>e</a:t>
            </a:r>
            <a:r>
              <a:rPr lang="en-US" sz="2000" i="0" baseline="-22000">
                <a:solidFill>
                  <a:srgbClr val="000000"/>
                </a:solidFill>
              </a:rPr>
              <a:t>k</a:t>
            </a:r>
            <a:r>
              <a:rPr lang="en-US" sz="2000" i="0">
                <a:solidFill>
                  <a:srgbClr val="000000"/>
                </a:solidFill>
              </a:rPr>
              <a:t>(15, 7) = (13, 16), and </a:t>
            </a:r>
            <a:r>
              <a:rPr lang="en-US" sz="2000">
                <a:solidFill>
                  <a:srgbClr val="000000"/>
                </a:solidFill>
              </a:rPr>
              <a:t>e</a:t>
            </a:r>
            <a:r>
              <a:rPr lang="en-US" sz="2000" i="0" baseline="-22000">
                <a:solidFill>
                  <a:srgbClr val="000000"/>
                </a:solidFill>
              </a:rPr>
              <a:t>k</a:t>
            </a:r>
            <a:r>
              <a:rPr lang="en-US" sz="2000" i="0">
                <a:solidFill>
                  <a:srgbClr val="000000"/>
                </a:solidFill>
              </a:rPr>
              <a:t> (4, 17) = (24, 1). Using the second and the third plaintext-ciphertext pairs, we come up with the following equation in the form </a:t>
            </a:r>
            <a:r>
              <a:rPr lang="en-US" sz="2000">
                <a:solidFill>
                  <a:srgbClr val="000000"/>
                </a:solidFill>
              </a:rPr>
              <a:t>Y</a:t>
            </a:r>
            <a:r>
              <a:rPr lang="en-US" sz="2000" i="0">
                <a:solidFill>
                  <a:srgbClr val="000000"/>
                </a:solidFill>
              </a:rPr>
              <a:t> = </a:t>
            </a:r>
            <a:r>
              <a:rPr lang="en-US" sz="2000">
                <a:solidFill>
                  <a:srgbClr val="000000"/>
                </a:solidFill>
              </a:rPr>
              <a:t>X k</a:t>
            </a: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endParaRPr lang="en-US" sz="2000" i="0">
              <a:solidFill>
                <a:srgbClr val="000000"/>
              </a:solidFill>
            </a:endParaRPr>
          </a:p>
          <a:p>
            <a:pPr marL="342900" indent="-342900" eaLnBrk="1" hangingPunct="1">
              <a:spcBef>
                <a:spcPct val="20000"/>
              </a:spcBef>
              <a:buFontTx/>
              <a:buChar char="•"/>
            </a:pPr>
            <a:r>
              <a:rPr lang="en-US" sz="2000" i="0">
                <a:solidFill>
                  <a:srgbClr val="000000"/>
                </a:solidFill>
              </a:rPr>
              <a:t>To find the key, we need inverse modulo of </a:t>
            </a:r>
            <a:r>
              <a:rPr lang="en-US" sz="2000">
                <a:solidFill>
                  <a:srgbClr val="000000"/>
                </a:solidFill>
              </a:rPr>
              <a:t>X</a:t>
            </a: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endParaRPr lang="en-US" sz="2000">
              <a:solidFill>
                <a:srgbClr val="000000"/>
              </a:solidFill>
            </a:endParaRPr>
          </a:p>
          <a:p>
            <a:pPr marL="342900" indent="-342900" eaLnBrk="1" hangingPunct="1">
              <a:spcBef>
                <a:spcPct val="20000"/>
              </a:spcBef>
              <a:buFontTx/>
              <a:buChar char="•"/>
            </a:pPr>
            <a:r>
              <a:rPr lang="en-US" sz="2000" i="0">
                <a:solidFill>
                  <a:srgbClr val="000000"/>
                </a:solidFill>
              </a:rPr>
              <a:t>Now</a:t>
            </a:r>
            <a:endParaRPr lang="ru-RU" sz="2000" i="0">
              <a:solidFill>
                <a:srgbClr val="000000"/>
              </a:solidFill>
            </a:endParaRPr>
          </a:p>
        </p:txBody>
      </p:sp>
      <p:graphicFrame>
        <p:nvGraphicFramePr>
          <p:cNvPr id="9218" name="Object 6"/>
          <p:cNvGraphicFramePr>
            <a:graphicFrameLocks noChangeAspect="1"/>
          </p:cNvGraphicFramePr>
          <p:nvPr/>
        </p:nvGraphicFramePr>
        <p:xfrm>
          <a:off x="3319463" y="3343275"/>
          <a:ext cx="2624137" cy="781050"/>
        </p:xfrm>
        <a:graphic>
          <a:graphicData uri="http://schemas.openxmlformats.org/presentationml/2006/ole">
            <p:oleObj spid="_x0000_s86018" name="Equation" r:id="rId4" imgW="1536480" imgH="457200" progId="">
              <p:embed/>
            </p:oleObj>
          </a:graphicData>
        </a:graphic>
      </p:graphicFrame>
      <p:graphicFrame>
        <p:nvGraphicFramePr>
          <p:cNvPr id="9219" name="Object 7"/>
          <p:cNvGraphicFramePr>
            <a:graphicFrameLocks noChangeAspect="1"/>
          </p:cNvGraphicFramePr>
          <p:nvPr/>
        </p:nvGraphicFramePr>
        <p:xfrm>
          <a:off x="3352800" y="4495800"/>
          <a:ext cx="2243138" cy="811213"/>
        </p:xfrm>
        <a:graphic>
          <a:graphicData uri="http://schemas.openxmlformats.org/presentationml/2006/ole">
            <p:oleObj spid="_x0000_s86019" name="Equation" r:id="rId5" imgW="1371600" imgH="495000" progId="">
              <p:embed/>
            </p:oleObj>
          </a:graphicData>
        </a:graphic>
      </p:graphicFrame>
      <p:graphicFrame>
        <p:nvGraphicFramePr>
          <p:cNvPr id="9220" name="Object 8"/>
          <p:cNvGraphicFramePr>
            <a:graphicFrameLocks noChangeAspect="1"/>
          </p:cNvGraphicFramePr>
          <p:nvPr/>
        </p:nvGraphicFramePr>
        <p:xfrm>
          <a:off x="2667000" y="5486400"/>
          <a:ext cx="4038600" cy="896938"/>
        </p:xfrm>
        <a:graphic>
          <a:graphicData uri="http://schemas.openxmlformats.org/presentationml/2006/ole">
            <p:oleObj spid="_x0000_s86020" name="Equation" r:id="rId6" imgW="2057400" imgH="457200" progId="">
              <p:embed/>
            </p:oleObj>
          </a:graphicData>
        </a:graphic>
      </p:graphicFrame>
      <p:sp>
        <p:nvSpPr>
          <p:cNvPr id="10" name="Title 9"/>
          <p:cNvSpPr>
            <a:spLocks noGrp="1"/>
          </p:cNvSpPr>
          <p:nvPr>
            <p:ph type="title"/>
          </p:nvPr>
        </p:nvSpPr>
        <p:spPr/>
        <p:txBody>
          <a:bodyPr/>
          <a:lstStyle/>
          <a:p>
            <a:r>
              <a:rPr lang="en-US" dirty="0" smtClean="0"/>
              <a:t>Cryptanalysis of the Hill Cipher</a:t>
            </a:r>
            <a:endParaRPr lang="en-US" dirty="0"/>
          </a:p>
        </p:txBody>
      </p:sp>
      <p:sp>
        <p:nvSpPr>
          <p:cNvPr id="7" name="Date Placeholder 6"/>
          <p:cNvSpPr>
            <a:spLocks noGrp="1"/>
          </p:cNvSpPr>
          <p:nvPr>
            <p:ph type="dt" sz="half" idx="10"/>
          </p:nvPr>
        </p:nvSpPr>
        <p:spPr/>
        <p:txBody>
          <a:bodyPr/>
          <a:lstStyle/>
          <a:p>
            <a:fld id="{C0C64800-DCB1-4FED-8E93-281A6016B618}" type="datetime1">
              <a:rPr lang="en-US" smtClean="0"/>
              <a:pPr/>
              <a:t>9/20/2012</a:t>
            </a:fld>
            <a:endParaRPr lang="en-US"/>
          </a:p>
        </p:txBody>
      </p:sp>
      <p:sp>
        <p:nvSpPr>
          <p:cNvPr id="9" name="Footer Placeholder 8"/>
          <p:cNvSpPr>
            <a:spLocks noGrp="1"/>
          </p:cNvSpPr>
          <p:nvPr>
            <p:ph type="ftr" sz="quarter" idx="11"/>
          </p:nvPr>
        </p:nvSpPr>
        <p:spPr/>
        <p:txBody>
          <a:bodyPr/>
          <a:lstStyle/>
          <a:p>
            <a:r>
              <a:rPr lang="en-US" smtClean="0"/>
              <a:t>Lectures by Ashraf Masood - - Applied Cryptography – MSIS 10 (MCS-NUST)</a:t>
            </a:r>
            <a:endParaRPr lang="en-US"/>
          </a:p>
        </p:txBody>
      </p:sp>
      <p:sp>
        <p:nvSpPr>
          <p:cNvPr id="8" name="Slide Number Placeholder 7"/>
          <p:cNvSpPr>
            <a:spLocks noGrp="1"/>
          </p:cNvSpPr>
          <p:nvPr>
            <p:ph type="sldNum" sz="quarter" idx="12"/>
          </p:nvPr>
        </p:nvSpPr>
        <p:spPr/>
        <p:txBody>
          <a:bodyPr/>
          <a:lstStyle/>
          <a:p>
            <a:fld id="{59985E83-F857-4E7B-A45F-F5191A2677E8}"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Classical cryptography (cont …)</a:t>
            </a:r>
            <a:br>
              <a:rPr lang="en-US" sz="4000" dirty="0" smtClean="0"/>
            </a:br>
            <a:r>
              <a:rPr lang="en-US" sz="4000" dirty="0" smtClean="0"/>
              <a:t>&amp; Notion of Security</a:t>
            </a:r>
            <a:endParaRPr lang="en-US" sz="4000" dirty="0"/>
          </a:p>
        </p:txBody>
      </p:sp>
      <p:sp>
        <p:nvSpPr>
          <p:cNvPr id="3" name="Text Placeholder 2"/>
          <p:cNvSpPr>
            <a:spLocks noGrp="1"/>
          </p:cNvSpPr>
          <p:nvPr>
            <p:ph type="body" idx="1"/>
          </p:nvPr>
        </p:nvSpPr>
        <p:spPr/>
        <p:txBody>
          <a:bodyPr>
            <a:normAutofit/>
          </a:bodyPr>
          <a:lstStyle/>
          <a:p>
            <a:r>
              <a:rPr lang="en-US" sz="2400" dirty="0" smtClean="0"/>
              <a:t>Next Lecture</a:t>
            </a:r>
            <a:endParaRPr lang="en-US" sz="2400" dirty="0"/>
          </a:p>
        </p:txBody>
      </p:sp>
      <p:sp>
        <p:nvSpPr>
          <p:cNvPr id="4" name="Date Placeholder 3"/>
          <p:cNvSpPr>
            <a:spLocks noGrp="1"/>
          </p:cNvSpPr>
          <p:nvPr>
            <p:ph type="dt" sz="half" idx="10"/>
          </p:nvPr>
        </p:nvSpPr>
        <p:spPr/>
        <p:txBody>
          <a:bodyPr/>
          <a:lstStyle/>
          <a:p>
            <a:fld id="{332F1DE4-641F-4848-AEFB-56811B1E1F79}"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91</a:t>
            </a:fld>
            <a:endParaRPr lang="en-US" dirty="0"/>
          </a:p>
        </p:txBody>
      </p:sp>
      <p:sp>
        <p:nvSpPr>
          <p:cNvPr id="12" name="Text Placeholder 2"/>
          <p:cNvSpPr txBox="1">
            <a:spLocks/>
          </p:cNvSpPr>
          <p:nvPr/>
        </p:nvSpPr>
        <p:spPr>
          <a:xfrm>
            <a:off x="893064" y="3200400"/>
            <a:ext cx="8022336" cy="22860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Introduce stream 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Machine</a:t>
            </a:r>
            <a:r>
              <a:rPr kumimoji="0" lang="en-US" sz="2400" b="0" i="0" u="none" strike="noStrike" kern="1200" cap="none" spc="0" normalizeH="0" noProof="0" dirty="0" smtClean="0">
                <a:ln>
                  <a:noFill/>
                </a:ln>
                <a:solidFill>
                  <a:srgbClr val="FFFFFF"/>
                </a:solidFill>
                <a:effectLst/>
                <a:uLnTx/>
                <a:uFillTx/>
                <a:latin typeface="+mn-lt"/>
                <a:ea typeface="+mn-ea"/>
                <a:cs typeface="+mn-cs"/>
              </a:rPr>
              <a:t> 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Mathematical Background (Probability &amp; Number theory)</a:t>
            </a:r>
            <a:endParaRPr kumimoji="0" lang="en-US" sz="2400" b="0" i="0" u="none" strike="noStrike" kern="1200" cap="none" spc="0" normalizeH="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baseline="0" dirty="0" smtClean="0">
                <a:solidFill>
                  <a:srgbClr val="FFFFFF"/>
                </a:solidFill>
              </a:rPr>
              <a:t>Shannon’s Theory of information security</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noProof="0" dirty="0" smtClean="0">
                <a:ln>
                  <a:noFill/>
                </a:ln>
                <a:solidFill>
                  <a:srgbClr val="FFFFFF"/>
                </a:solidFill>
                <a:effectLst/>
                <a:uLnTx/>
                <a:uFillTx/>
                <a:latin typeface="+mn-lt"/>
                <a:ea typeface="+mn-ea"/>
                <a:cs typeface="+mn-cs"/>
              </a:rPr>
              <a:t>Pseudorandom Generators &amp; Functions</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9/20/2012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92</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a:t>
            </a:r>
            <a:r>
              <a:rPr lang="en-US" sz="2400" dirty="0" smtClean="0">
                <a:solidFill>
                  <a:srgbClr val="FFFFFF"/>
                </a:solidFill>
              </a:rPr>
              <a:t>p</a:t>
            </a:r>
            <a:r>
              <a:rPr lang="en-US" sz="2400" dirty="0" smtClean="0">
                <a:solidFill>
                  <a:srgbClr val="FFFFFF"/>
                </a:solidFill>
              </a:rPr>
              <a:t>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6557</TotalTime>
  <Words>6434</Words>
  <Application>Microsoft Office PowerPoint</Application>
  <PresentationFormat>On-screen Show (4:3)</PresentationFormat>
  <Paragraphs>1579</Paragraphs>
  <Slides>92</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Module</vt:lpstr>
      <vt:lpstr>Bitmap Image</vt:lpstr>
      <vt:lpstr>Equation</vt:lpstr>
      <vt:lpstr>                  Applied Cryptography</vt:lpstr>
      <vt:lpstr>Classical Cryptography</vt:lpstr>
      <vt:lpstr>Conventional Cryptosystem Model</vt:lpstr>
      <vt:lpstr>Slide 4</vt:lpstr>
      <vt:lpstr>Kerchhoff’s Principle</vt:lpstr>
      <vt:lpstr>Classical Cryptography</vt:lpstr>
      <vt:lpstr>Transposition Cipher</vt:lpstr>
      <vt:lpstr>Transposition Cipher</vt:lpstr>
      <vt:lpstr>The Permutation Cipher</vt:lpstr>
      <vt:lpstr>The Permutation Cipher</vt:lpstr>
      <vt:lpstr>Example: The Permutation Cipher</vt:lpstr>
      <vt:lpstr>Classical Cryptosystems</vt:lpstr>
      <vt:lpstr>Touching the math a bit!</vt:lpstr>
      <vt:lpstr>Monoalphabetic  Ciphers</vt:lpstr>
      <vt:lpstr>Shift Cipher</vt:lpstr>
      <vt:lpstr>The Shift Cipher Table</vt:lpstr>
      <vt:lpstr>Cipher wheel</vt:lpstr>
      <vt:lpstr>Shift Cipher</vt:lpstr>
      <vt:lpstr>Shift Cipher</vt:lpstr>
      <vt:lpstr>Cryptanalysis of  Shift Cipher</vt:lpstr>
      <vt:lpstr>The Substitution Cipher</vt:lpstr>
      <vt:lpstr>Cryptanalysis of  The Substitution Cipher</vt:lpstr>
      <vt:lpstr>Muslims’ Contribution in Frequency Analysis Cryptanalysis</vt:lpstr>
      <vt:lpstr>Frequency Analysis</vt:lpstr>
      <vt:lpstr>English Language: Relative Letter Frequencies</vt:lpstr>
      <vt:lpstr>Example: Cryptanalysis,  The Substitution Cipher</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Example: Cryptanalysis,  The Substitution Cipher (cont …)</vt:lpstr>
      <vt:lpstr>The Affine Cipher</vt:lpstr>
      <vt:lpstr>Example: The Affine Cipher</vt:lpstr>
      <vt:lpstr>Example: The Affine Cipher</vt:lpstr>
      <vt:lpstr>The Affine Cipher</vt:lpstr>
      <vt:lpstr>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Cryptanalysis of the Affine Cipher</vt:lpstr>
      <vt:lpstr>Classical Cryptosystems</vt:lpstr>
      <vt:lpstr>Polyalphabetic Ciphers</vt:lpstr>
      <vt:lpstr>The Vigenere Cipher</vt:lpstr>
      <vt:lpstr>The Vigenere Table</vt:lpstr>
      <vt:lpstr>Example 1: The Vigenere Cipher</vt:lpstr>
      <vt:lpstr>Cryptanalysis of the Vigenère Cipher</vt:lpstr>
      <vt:lpstr>Cryptanalysis of the Vigenère Cipher</vt:lpstr>
      <vt:lpstr>Kasiski Test</vt:lpstr>
      <vt:lpstr>Example 1: Vigenere Cipher</vt:lpstr>
      <vt:lpstr>Example 1: Vigenere Cipher</vt:lpstr>
      <vt:lpstr>Index of Coincidence</vt:lpstr>
      <vt:lpstr>Index of Coincidence</vt:lpstr>
      <vt:lpstr>Index of Coincidence</vt:lpstr>
      <vt:lpstr>Index of Coincidence</vt:lpstr>
      <vt:lpstr>Index of Coincidence</vt:lpstr>
      <vt:lpstr>Mutual Index of Coincidence</vt:lpstr>
      <vt:lpstr>Mutual Index of Coincidence</vt:lpstr>
      <vt:lpstr>Mutual Index of Coincidence</vt:lpstr>
      <vt:lpstr>Cipher wheel</vt:lpstr>
      <vt:lpstr>Mutual Index of Coincidence</vt:lpstr>
      <vt:lpstr>Mutual Index of Coincidence</vt:lpstr>
      <vt:lpstr>Mutual Index of Coincidence</vt:lpstr>
      <vt:lpstr>Mutual Index of Coincidence</vt:lpstr>
      <vt:lpstr>Mutual Index of Coincidence</vt:lpstr>
      <vt:lpstr>Mutual Index of Coincidence</vt:lpstr>
      <vt:lpstr>Mutual Index of Coincidence</vt:lpstr>
      <vt:lpstr>Example 2: Vigenere Cipher</vt:lpstr>
      <vt:lpstr>Example 2: Vigenere Cipher Kasiski Test</vt:lpstr>
      <vt:lpstr>Index of Coincidence</vt:lpstr>
      <vt:lpstr>Cryptanalysis of the Vigenère Cipher</vt:lpstr>
      <vt:lpstr>Cryptanalysis of the Vigenère Cipher</vt:lpstr>
      <vt:lpstr>The Hill Cipher</vt:lpstr>
      <vt:lpstr>The Hill Cipher</vt:lpstr>
      <vt:lpstr>Example: The Hill Cipher</vt:lpstr>
      <vt:lpstr>Example: The Hill Cipher</vt:lpstr>
      <vt:lpstr>Cryptanalysis of the Hill Cipher</vt:lpstr>
      <vt:lpstr>Cryptanalysis of the Hill Cipher</vt:lpstr>
      <vt:lpstr>Classical cryptography (cont …) &amp; Notion of Security</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175</cp:revision>
  <dcterms:created xsi:type="dcterms:W3CDTF">2012-02-03T18:01:12Z</dcterms:created>
  <dcterms:modified xsi:type="dcterms:W3CDTF">2012-09-20T06:12:11Z</dcterms:modified>
</cp:coreProperties>
</file>