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handoutMasterIdLst>
    <p:handoutMasterId r:id="rId67"/>
  </p:handoutMasterIdLst>
  <p:sldIdLst>
    <p:sldId id="256" r:id="rId2"/>
    <p:sldId id="513" r:id="rId3"/>
    <p:sldId id="505" r:id="rId4"/>
    <p:sldId id="506" r:id="rId5"/>
    <p:sldId id="507" r:id="rId6"/>
    <p:sldId id="509" r:id="rId7"/>
    <p:sldId id="510" r:id="rId8"/>
    <p:sldId id="511" r:id="rId9"/>
    <p:sldId id="512" r:id="rId10"/>
    <p:sldId id="551" r:id="rId11"/>
    <p:sldId id="552" r:id="rId12"/>
    <p:sldId id="574" r:id="rId13"/>
    <p:sldId id="553" r:id="rId14"/>
    <p:sldId id="554" r:id="rId15"/>
    <p:sldId id="555" r:id="rId16"/>
    <p:sldId id="556"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31" r:id="rId35"/>
    <p:sldId id="532" r:id="rId36"/>
    <p:sldId id="533" r:id="rId37"/>
    <p:sldId id="534" r:id="rId38"/>
    <p:sldId id="535" r:id="rId39"/>
    <p:sldId id="536" r:id="rId40"/>
    <p:sldId id="537" r:id="rId41"/>
    <p:sldId id="538" r:id="rId42"/>
    <p:sldId id="539" r:id="rId43"/>
    <p:sldId id="540" r:id="rId44"/>
    <p:sldId id="541" r:id="rId45"/>
    <p:sldId id="542" r:id="rId46"/>
    <p:sldId id="543" r:id="rId47"/>
    <p:sldId id="544" r:id="rId48"/>
    <p:sldId id="545" r:id="rId49"/>
    <p:sldId id="546" r:id="rId50"/>
    <p:sldId id="547" r:id="rId51"/>
    <p:sldId id="548" r:id="rId52"/>
    <p:sldId id="549" r:id="rId53"/>
    <p:sldId id="550" r:id="rId54"/>
    <p:sldId id="566" r:id="rId55"/>
    <p:sldId id="567" r:id="rId56"/>
    <p:sldId id="568" r:id="rId57"/>
    <p:sldId id="569" r:id="rId58"/>
    <p:sldId id="559" r:id="rId59"/>
    <p:sldId id="560" r:id="rId60"/>
    <p:sldId id="561" r:id="rId61"/>
    <p:sldId id="562" r:id="rId62"/>
    <p:sldId id="563" r:id="rId63"/>
    <p:sldId id="564" r:id="rId64"/>
    <p:sldId id="565"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6774" autoAdjust="0"/>
  </p:normalViewPr>
  <p:slideViewPr>
    <p:cSldViewPr>
      <p:cViewPr varScale="1">
        <p:scale>
          <a:sx n="71" d="100"/>
          <a:sy n="71" d="100"/>
        </p:scale>
        <p:origin x="-13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5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942F9E-8B81-46EB-80AA-AEDA17738726}" type="datetimeFigureOut">
              <a:rPr lang="en-US" smtClean="0"/>
              <a:pPr/>
              <a:t>9/27/2012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894FE0-9BAF-4A33-9827-0A81DBAEF76A}"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FAD64-3748-4671-910B-0C843B8D1AD2}" type="datetimeFigureOut">
              <a:rPr lang="en-US" smtClean="0"/>
              <a:pPr/>
              <a:t>9/27/2012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C305E-0008-4C04-8AF1-0F606077289E}"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XOR</a:t>
            </a:r>
            <a:r>
              <a:rPr lang="en-US" baseline="0" dirty="0" smtClean="0"/>
              <a:t> is addition mod 2.    Write truth table.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xmlns="" val="1397381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endParaRPr lang="en-US" smtClean="0"/>
          </a:p>
        </p:txBody>
      </p:sp>
      <p:sp>
        <p:nvSpPr>
          <p:cNvPr id="60420" name="Slide Number Placeholder 3"/>
          <p:cNvSpPr>
            <a:spLocks noGrp="1"/>
          </p:cNvSpPr>
          <p:nvPr>
            <p:ph type="sldNum" sz="quarter" idx="5"/>
          </p:nvPr>
        </p:nvSpPr>
        <p:spPr>
          <a:noFill/>
        </p:spPr>
        <p:txBody>
          <a:bodyPr/>
          <a:lstStyle/>
          <a:p>
            <a:fld id="{12167DBC-446C-4C47-86BD-9E5C28DB3A69}" type="slidenum">
              <a:rPr lang="en-US" smtClean="0"/>
              <a:pPr/>
              <a:t>30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C091751F-227C-4D43-B858-46CF1459CCB9}" type="slidenum">
              <a:rPr lang="en-US" smtClean="0"/>
              <a:pPr/>
              <a:t>31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algn="just">
              <a:lnSpc>
                <a:spcPct val="80000"/>
              </a:lnSpc>
            </a:pPr>
            <a:r>
              <a:rPr lang="ru-RU" i="1" dirty="0" smtClean="0">
                <a:solidFill>
                  <a:srgbClr val="000000"/>
                </a:solidFill>
              </a:rPr>
              <a:t>MRGFNIATXZQVFFNUXFFYBTCE</a:t>
            </a:r>
            <a:r>
              <a:rPr lang="ru-RU" b="1" i="1" dirty="0" smtClean="0">
                <a:solidFill>
                  <a:srgbClr val="FF3300"/>
                </a:solidFill>
              </a:rPr>
              <a:t>TYX</a:t>
            </a:r>
            <a:r>
              <a:rPr lang="ru-RU" i="1" dirty="0" smtClean="0">
                <a:solidFill>
                  <a:srgbClr val="000000"/>
                </a:solidFill>
              </a:rPr>
              <a:t>IIXGZKACJLRGKQYEIX</a:t>
            </a:r>
          </a:p>
          <a:p>
            <a:pPr algn="just">
              <a:lnSpc>
                <a:spcPct val="80000"/>
              </a:lnSpc>
            </a:pPr>
            <a:r>
              <a:rPr lang="en-US" i="1" dirty="0" smtClean="0">
                <a:solidFill>
                  <a:srgbClr val="000000"/>
                </a:solidFill>
              </a:rPr>
              <a:t>	</a:t>
            </a:r>
            <a:r>
              <a:rPr lang="ru-RU" i="1" dirty="0" smtClean="0">
                <a:solidFill>
                  <a:srgbClr val="000000"/>
                </a:solidFill>
              </a:rPr>
              <a:t>OYYAUAPXYIJLHPRGVTSFPAYNNYURZOPHXWYXLFRNUTZBR</a:t>
            </a:r>
          </a:p>
          <a:p>
            <a:pPr algn="just">
              <a:lnSpc>
                <a:spcPct val="80000"/>
              </a:lnSpc>
            </a:pPr>
            <a:r>
              <a:rPr lang="en-US" i="1" dirty="0" smtClean="0">
                <a:solidFill>
                  <a:srgbClr val="000000"/>
                </a:solidFill>
              </a:rPr>
              <a:t>	</a:t>
            </a:r>
            <a:r>
              <a:rPr lang="ru-RU" i="1" dirty="0" smtClean="0">
                <a:solidFill>
                  <a:srgbClr val="000000"/>
                </a:solidFill>
              </a:rPr>
              <a:t>FKAHFWFZESYUWZMOLLBSBZBJHFPLXKHVIVMZTZHUIWAET</a:t>
            </a:r>
          </a:p>
          <a:p>
            <a:pPr algn="just">
              <a:lnSpc>
                <a:spcPct val="80000"/>
              </a:lnSpc>
            </a:pPr>
            <a:r>
              <a:rPr lang="en-US" i="1" dirty="0" smtClean="0">
                <a:solidFill>
                  <a:srgbClr val="000000"/>
                </a:solidFill>
              </a:rPr>
              <a:t>	</a:t>
            </a:r>
            <a:r>
              <a:rPr lang="ru-RU" i="1" dirty="0" smtClean="0">
                <a:solidFill>
                  <a:srgbClr val="000000"/>
                </a:solidFill>
              </a:rPr>
              <a:t>IUEDFGLXDIEXIYJIUXPNNEIXABVCINTVCIEZYYDAZGZIW</a:t>
            </a:r>
          </a:p>
          <a:p>
            <a:pPr algn="just">
              <a:lnSpc>
                <a:spcPct val="80000"/>
              </a:lnSpc>
            </a:pPr>
            <a:r>
              <a:rPr lang="en-US" i="1" baseline="30000" dirty="0" smtClean="0">
                <a:solidFill>
                  <a:srgbClr val="CC0099"/>
                </a:solidFill>
              </a:rPr>
              <a:t>	</a:t>
            </a:r>
            <a:r>
              <a:rPr lang="ru-RU" b="1" i="1" dirty="0" smtClean="0">
                <a:solidFill>
                  <a:srgbClr val="FF3300"/>
                </a:solidFill>
              </a:rPr>
              <a:t>TYX</a:t>
            </a:r>
            <a:r>
              <a:rPr lang="ru-RU" i="1" dirty="0" smtClean="0">
                <a:solidFill>
                  <a:srgbClr val="000000"/>
                </a:solidFill>
              </a:rPr>
              <a:t>JIKTRZLMFFKALGZNVKZXIIMXUUNAPGVXFUSMISKHVY</a:t>
            </a:r>
          </a:p>
          <a:p>
            <a:pPr algn="just">
              <a:lnSpc>
                <a:spcPct val="80000"/>
              </a:lnSpc>
            </a:pPr>
            <a:r>
              <a:rPr lang="en-US" i="1" dirty="0" smtClean="0">
                <a:solidFill>
                  <a:srgbClr val="000000"/>
                </a:solidFill>
              </a:rPr>
              <a:t>	</a:t>
            </a:r>
            <a:r>
              <a:rPr lang="ru-RU" i="1" dirty="0" smtClean="0">
                <a:solidFill>
                  <a:srgbClr val="000000"/>
                </a:solidFill>
              </a:rPr>
              <a:t>VOCRVXRIW</a:t>
            </a:r>
            <a:r>
              <a:rPr lang="ru-RU" b="1" i="1" dirty="0" smtClean="0">
                <a:solidFill>
                  <a:srgbClr val="FF3300"/>
                </a:solidFill>
              </a:rPr>
              <a:t>TYX</a:t>
            </a:r>
            <a:r>
              <a:rPr lang="ru-RU" i="1" dirty="0" smtClean="0">
                <a:solidFill>
                  <a:srgbClr val="000000"/>
                </a:solidFill>
              </a:rPr>
              <a:t>ZOIRFNUXZNXLDUDPZGVHVOWMOYJERLAUG</a:t>
            </a:r>
          </a:p>
          <a:p>
            <a:pPr algn="just">
              <a:lnSpc>
                <a:spcPct val="80000"/>
              </a:lnSpc>
            </a:pPr>
            <a:r>
              <a:rPr lang="en-US" i="1" dirty="0" smtClean="0">
                <a:solidFill>
                  <a:srgbClr val="000000"/>
                </a:solidFill>
              </a:rPr>
              <a:t>	</a:t>
            </a:r>
            <a:r>
              <a:rPr lang="ru-RU" i="1" dirty="0" smtClean="0">
                <a:solidFill>
                  <a:srgbClr val="000000"/>
                </a:solidFill>
              </a:rPr>
              <a:t>LVTUXTHRBUQZTYTXORNKBASFFXGHQVDSHUYJSYHDYUWYX</a:t>
            </a:r>
          </a:p>
          <a:p>
            <a:pPr algn="just">
              <a:lnSpc>
                <a:spcPct val="80000"/>
              </a:lnSpc>
            </a:pPr>
            <a:r>
              <a:rPr lang="en-US" i="1" dirty="0" smtClean="0">
                <a:solidFill>
                  <a:srgbClr val="000000"/>
                </a:solidFill>
              </a:rPr>
              <a:t>	</a:t>
            </a:r>
            <a:r>
              <a:rPr lang="ru-RU" i="1" dirty="0" smtClean="0">
                <a:solidFill>
                  <a:srgbClr val="000000"/>
                </a:solidFill>
              </a:rPr>
              <a:t>YYKHVTUCDACAHXSEVGJIEFZGLXRSBXSYKOEPPNYAKTUAC</a:t>
            </a:r>
          </a:p>
          <a:p>
            <a:pPr algn="just">
              <a:lnSpc>
                <a:spcPct val="80000"/>
              </a:lnSpc>
            </a:pPr>
            <a:r>
              <a:rPr lang="en-US" i="1" dirty="0" smtClean="0">
                <a:solidFill>
                  <a:srgbClr val="000000"/>
                </a:solidFill>
              </a:rPr>
              <a:t>	</a:t>
            </a:r>
            <a:r>
              <a:rPr lang="ru-RU" i="1" dirty="0" smtClean="0">
                <a:solidFill>
                  <a:srgbClr val="000000"/>
                </a:solidFill>
              </a:rPr>
              <a:t>EFYILFWEAHCIAUALLZNXMVCKLRRHGFNXMOYUESKPM</a:t>
            </a:r>
          </a:p>
          <a:p>
            <a:pPr eaLnBrk="1" hangingPunct="1"/>
            <a:endParaRPr lang="en-US" dirty="0" smtClean="0"/>
          </a:p>
        </p:txBody>
      </p:sp>
      <p:sp>
        <p:nvSpPr>
          <p:cNvPr id="58372" name="Slide Number Placeholder 3"/>
          <p:cNvSpPr>
            <a:spLocks noGrp="1"/>
          </p:cNvSpPr>
          <p:nvPr>
            <p:ph type="sldNum" sz="quarter" idx="5"/>
          </p:nvPr>
        </p:nvSpPr>
        <p:spPr>
          <a:noFill/>
        </p:spPr>
        <p:txBody>
          <a:bodyPr/>
          <a:lstStyle/>
          <a:p>
            <a:fld id="{ED3C18F9-091E-4068-B0DA-2B32510C0AFC}" type="slidenum">
              <a:rPr lang="en-US" smtClean="0"/>
              <a:pPr/>
              <a:t>44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C091751F-227C-4D43-B858-46CF1459CCB9}" type="slidenum">
              <a:rPr lang="en-US" smtClean="0"/>
              <a:pPr/>
              <a:t>45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smtClean="0"/>
          </a:p>
        </p:txBody>
      </p:sp>
      <p:sp>
        <p:nvSpPr>
          <p:cNvPr id="63492" name="Slide Number Placeholder 3"/>
          <p:cNvSpPr>
            <a:spLocks noGrp="1"/>
          </p:cNvSpPr>
          <p:nvPr>
            <p:ph type="sldNum" sz="quarter" idx="5"/>
          </p:nvPr>
        </p:nvSpPr>
        <p:spPr>
          <a:noFill/>
        </p:spPr>
        <p:txBody>
          <a:bodyPr/>
          <a:lstStyle/>
          <a:p>
            <a:fld id="{671EE897-9900-414C-84AE-2E62D7724359}" type="slidenum">
              <a:rPr lang="en-US" smtClean="0"/>
              <a:pPr/>
              <a:t>46</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p>
        </p:txBody>
      </p:sp>
      <p:sp>
        <p:nvSpPr>
          <p:cNvPr id="64516" name="Slide Number Placeholder 3"/>
          <p:cNvSpPr>
            <a:spLocks noGrp="1"/>
          </p:cNvSpPr>
          <p:nvPr>
            <p:ph type="sldNum" sz="quarter" idx="5"/>
          </p:nvPr>
        </p:nvSpPr>
        <p:spPr>
          <a:noFill/>
        </p:spPr>
        <p:txBody>
          <a:bodyPr/>
          <a:lstStyle/>
          <a:p>
            <a:fld id="{46EF8A94-99C3-4B0F-85D0-DA8B170DF5D7}" type="slidenum">
              <a:rPr lang="en-US" smtClean="0"/>
              <a:pPr/>
              <a:t>47</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p>
        </p:txBody>
      </p:sp>
      <p:sp>
        <p:nvSpPr>
          <p:cNvPr id="65540" name="Slide Number Placeholder 3"/>
          <p:cNvSpPr>
            <a:spLocks noGrp="1"/>
          </p:cNvSpPr>
          <p:nvPr>
            <p:ph type="sldNum" sz="quarter" idx="5"/>
          </p:nvPr>
        </p:nvSpPr>
        <p:spPr>
          <a:noFill/>
        </p:spPr>
        <p:txBody>
          <a:bodyPr/>
          <a:lstStyle/>
          <a:p>
            <a:fld id="{A01134DE-7A10-495F-867F-76FB30B13240}" type="slidenum">
              <a:rPr lang="en-US" smtClean="0"/>
              <a:pPr/>
              <a:t>48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p>
        </p:txBody>
      </p:sp>
      <p:sp>
        <p:nvSpPr>
          <p:cNvPr id="66564" name="Slide Number Placeholder 3"/>
          <p:cNvSpPr>
            <a:spLocks noGrp="1"/>
          </p:cNvSpPr>
          <p:nvPr>
            <p:ph type="sldNum" sz="quarter" idx="5"/>
          </p:nvPr>
        </p:nvSpPr>
        <p:spPr>
          <a:noFill/>
        </p:spPr>
        <p:txBody>
          <a:bodyPr/>
          <a:lstStyle/>
          <a:p>
            <a:fld id="{1E1FC7FA-9B23-4DBC-98BE-F6527B079784}" type="slidenum">
              <a:rPr lang="en-US" smtClean="0"/>
              <a:pPr/>
              <a:t>49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mtClean="0"/>
          </a:p>
        </p:txBody>
      </p:sp>
      <p:sp>
        <p:nvSpPr>
          <p:cNvPr id="67588" name="Slide Number Placeholder 3"/>
          <p:cNvSpPr>
            <a:spLocks noGrp="1"/>
          </p:cNvSpPr>
          <p:nvPr>
            <p:ph type="sldNum" sz="quarter" idx="5"/>
          </p:nvPr>
        </p:nvSpPr>
        <p:spPr>
          <a:noFill/>
        </p:spPr>
        <p:txBody>
          <a:bodyPr/>
          <a:lstStyle/>
          <a:p>
            <a:fld id="{29CE9850-A056-4BE5-87FB-E492F9AC411D}" type="slidenum">
              <a:rPr lang="en-US" smtClean="0"/>
              <a:pPr/>
              <a:t>50</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p>
        </p:txBody>
      </p:sp>
      <p:sp>
        <p:nvSpPr>
          <p:cNvPr id="68612" name="Slide Number Placeholder 3"/>
          <p:cNvSpPr>
            <a:spLocks noGrp="1"/>
          </p:cNvSpPr>
          <p:nvPr>
            <p:ph type="sldNum" sz="quarter" idx="5"/>
          </p:nvPr>
        </p:nvSpPr>
        <p:spPr>
          <a:noFill/>
        </p:spPr>
        <p:txBody>
          <a:bodyPr/>
          <a:lstStyle/>
          <a:p>
            <a:fld id="{AFE407F6-6DFB-4BC1-932E-4C07918443C0}" type="slidenum">
              <a:rPr lang="en-US" smtClean="0"/>
              <a:pPr/>
              <a:t>51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xmlns="" val="1397381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BE1C71D8-0FD6-42D7-9BAD-4129B837687F}" type="slidenum">
              <a:rPr lang="en-US" smtClean="0"/>
              <a:pPr/>
              <a:t>52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p>
        </p:txBody>
      </p:sp>
      <p:sp>
        <p:nvSpPr>
          <p:cNvPr id="70660" name="Slide Number Placeholder 3"/>
          <p:cNvSpPr>
            <a:spLocks noGrp="1"/>
          </p:cNvSpPr>
          <p:nvPr>
            <p:ph type="sldNum" sz="quarter" idx="5"/>
          </p:nvPr>
        </p:nvSpPr>
        <p:spPr>
          <a:noFill/>
        </p:spPr>
        <p:txBody>
          <a:bodyPr/>
          <a:lstStyle/>
          <a:p>
            <a:fld id="{C778461E-0E6F-460E-903C-CBE45EEACF10}" type="slidenum">
              <a:rPr lang="en-US" smtClean="0"/>
              <a:pPr/>
              <a:t>53</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CT,</a:t>
            </a:r>
            <a:r>
              <a:rPr lang="en-US" baseline="0" dirty="0" smtClean="0"/>
              <a:t> PT, and key</a:t>
            </a:r>
            <a:r>
              <a:rPr lang="en-US" dirty="0" smtClean="0"/>
              <a:t> spaces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54</a:t>
            </a:fld>
            <a:endParaRPr lang="en-US" dirty="0"/>
          </a:p>
        </p:txBody>
      </p:sp>
    </p:spTree>
    <p:extLst>
      <p:ext uri="{BB962C8B-B14F-4D97-AF65-F5344CB8AC3E}">
        <p14:creationId xmlns="" xmlns:p14="http://schemas.microsoft.com/office/powerpoint/2010/main" val="1258242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OTP operation:  equation and example.  Verify correctness.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55</a:t>
            </a:fld>
            <a:endParaRPr lang="en-US" dirty="0"/>
          </a:p>
        </p:txBody>
      </p:sp>
    </p:spTree>
    <p:extLst>
      <p:ext uri="{BB962C8B-B14F-4D97-AF65-F5344CB8AC3E}">
        <p14:creationId xmlns="" xmlns:p14="http://schemas.microsoft.com/office/powerpoint/2010/main" val="2940221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682616-B369-45F6-B499-70A5E221819C}" type="slidenum">
              <a:rPr lang="en-US" smtClean="0"/>
              <a:pPr/>
              <a:t>59</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DD3AE49-B11C-491A-B194-39A7079A367F}" type="slidenum">
              <a:rPr lang="en-US" smtClean="0"/>
              <a:pPr/>
              <a:t>60</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178A04-BE5C-409D-9411-79DF80E85A89}" type="slidenum">
              <a:rPr lang="en-US" smtClean="0"/>
              <a:pPr/>
              <a:t>61</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13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7A447B-5081-48A1-BD70-79D26DE69E44}" type="slidenum">
              <a:rPr lang="en-US" smtClean="0"/>
              <a:pPr/>
              <a:t>62</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2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7D3F7E-17EF-4AA5-89C5-D37AC2003AF3}" type="slidenum">
              <a:rPr lang="en-US" smtClean="0"/>
              <a:pPr/>
              <a:t>63</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DC9BD8A-F178-4BC3-9BFC-E764593E9026}" type="slidenum">
              <a:rPr lang="en-US" smtClean="0"/>
              <a:pPr/>
              <a:t>64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2146AC-9F83-44FF-9B10-F0E6E527B1EB}" type="slidenum">
              <a:rPr lang="en-US" smtClean="0"/>
              <a:pPr/>
              <a:t>17</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smtClean="0"/>
          </a:p>
        </p:txBody>
      </p:sp>
      <p:sp>
        <p:nvSpPr>
          <p:cNvPr id="52228" name="Slide Number Placeholder 3"/>
          <p:cNvSpPr>
            <a:spLocks noGrp="1"/>
          </p:cNvSpPr>
          <p:nvPr>
            <p:ph type="sldNum" sz="quarter" idx="5"/>
          </p:nvPr>
        </p:nvSpPr>
        <p:spPr>
          <a:noFill/>
        </p:spPr>
        <p:txBody>
          <a:bodyPr/>
          <a:lstStyle/>
          <a:p>
            <a:fld id="{2E8715C9-A2B1-4533-AF30-AD8ACE9E2EF9}" type="slidenum">
              <a:rPr lang="en-US" smtClean="0"/>
              <a:pPr/>
              <a:t>18</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en-US" smtClean="0"/>
          </a:p>
        </p:txBody>
      </p:sp>
      <p:sp>
        <p:nvSpPr>
          <p:cNvPr id="53252" name="Slide Number Placeholder 3"/>
          <p:cNvSpPr>
            <a:spLocks noGrp="1"/>
          </p:cNvSpPr>
          <p:nvPr>
            <p:ph type="sldNum" sz="quarter" idx="5"/>
          </p:nvPr>
        </p:nvSpPr>
        <p:spPr>
          <a:noFill/>
        </p:spPr>
        <p:txBody>
          <a:bodyPr/>
          <a:lstStyle/>
          <a:p>
            <a:fld id="{A60D69FE-50C4-46DB-9DA7-098E17C8B659}" type="slidenum">
              <a:rPr lang="en-US" smtClean="0"/>
              <a:pPr/>
              <a:t>21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smtClean="0"/>
          </a:p>
        </p:txBody>
      </p:sp>
      <p:sp>
        <p:nvSpPr>
          <p:cNvPr id="55300" name="Slide Number Placeholder 3"/>
          <p:cNvSpPr>
            <a:spLocks noGrp="1"/>
          </p:cNvSpPr>
          <p:nvPr>
            <p:ph type="sldNum" sz="quarter" idx="5"/>
          </p:nvPr>
        </p:nvSpPr>
        <p:spPr>
          <a:noFill/>
        </p:spPr>
        <p:txBody>
          <a:bodyPr/>
          <a:lstStyle/>
          <a:p>
            <a:fld id="{891CE8A4-FFD1-46D6-8F84-93A560379FBB}" type="slidenum">
              <a:rPr lang="en-US" smtClean="0"/>
              <a:pPr/>
              <a:t>22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p>
            <a:fld id="{7854164D-6C21-4482-9CDC-113039B948FD}" type="slidenum">
              <a:rPr lang="en-US" smtClean="0"/>
              <a:pPr/>
              <a:t>23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endParaRPr lang="en-US" smtClean="0"/>
          </a:p>
        </p:txBody>
      </p:sp>
      <p:sp>
        <p:nvSpPr>
          <p:cNvPr id="57348" name="Slide Number Placeholder 3"/>
          <p:cNvSpPr>
            <a:spLocks noGrp="1"/>
          </p:cNvSpPr>
          <p:nvPr>
            <p:ph type="sldNum" sz="quarter" idx="5"/>
          </p:nvPr>
        </p:nvSpPr>
        <p:spPr>
          <a:noFill/>
        </p:spPr>
        <p:txBody>
          <a:bodyPr/>
          <a:lstStyle/>
          <a:p>
            <a:fld id="{515E485A-CA45-478B-A6DD-16ECC04AA0FF}" type="slidenum">
              <a:rPr lang="en-US" smtClean="0"/>
              <a:pPr/>
              <a:t>24</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r>
              <a:rPr lang="en-US" dirty="0" smtClean="0"/>
              <a:t>If a source consists of random characters, where each character, a to z, appears about 1 / 26 </a:t>
            </a:r>
            <a:r>
              <a:rPr lang="en-US" dirty="0" err="1" smtClean="0"/>
              <a:t>th</a:t>
            </a:r>
            <a:r>
              <a:rPr lang="en-US" dirty="0" smtClean="0"/>
              <a:t> of the time, then the index of coincidence (IC) is 1 / 26 = 0.03846 or so (the first character can be anything and the second is the same character 1 time in 26). On the other hand, everyday English is known to have an IC of about 0.065. That difference is enough to utilize in a significant way. </a:t>
            </a:r>
          </a:p>
        </p:txBody>
      </p:sp>
      <p:sp>
        <p:nvSpPr>
          <p:cNvPr id="59396" name="Slide Number Placeholder 3"/>
          <p:cNvSpPr>
            <a:spLocks noGrp="1"/>
          </p:cNvSpPr>
          <p:nvPr>
            <p:ph type="sldNum" sz="quarter" idx="5"/>
          </p:nvPr>
        </p:nvSpPr>
        <p:spPr>
          <a:noFill/>
        </p:spPr>
        <p:txBody>
          <a:bodyPr/>
          <a:lstStyle/>
          <a:p>
            <a:fld id="{1433A96F-C2A7-4F2C-8DEF-31EF8C495CB5}" type="slidenum">
              <a:rPr lang="en-US" smtClean="0"/>
              <a:pPr/>
              <a:t>28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MSIS">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1831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3529584"/>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4" name="Date Placeholder 3"/>
          <p:cNvSpPr>
            <a:spLocks noGrp="1"/>
          </p:cNvSpPr>
          <p:nvPr>
            <p:ph type="dt" sz="half" idx="10"/>
          </p:nvPr>
        </p:nvSpPr>
        <p:spPr/>
        <p:txBody>
          <a:bodyPr/>
          <a:lstStyle/>
          <a:p>
            <a:fld id="{CF0C6408-C718-4557-BAA6-9DD6CC4FFDEC}" type="datetime1">
              <a:rPr lang="en-US" smtClean="0"/>
              <a:pPr/>
              <a:t>9/27/2012</a:t>
            </a:fld>
            <a:endParaRPr lang="en-US"/>
          </a:p>
        </p:txBody>
      </p:sp>
      <p:sp>
        <p:nvSpPr>
          <p:cNvPr id="5" name="Footer Placeholder 4"/>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Picture 2"/>
          <p:cNvPicPr preferRelativeResize="0">
            <a:picLocks noChangeAspect="1" noChangeArrowheads="1"/>
          </p:cNvPicPr>
          <p:nvPr userDrawn="1"/>
        </p:nvPicPr>
        <p:blipFill>
          <a:blip r:embed="rId2"/>
          <a:srcRect b="12500"/>
          <a:stretch>
            <a:fillRect/>
          </a:stretch>
        </p:blipFill>
        <p:spPr bwMode="auto">
          <a:xfrm>
            <a:off x="7696200" y="0"/>
            <a:ext cx="1447800" cy="14478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18B3FB-09B8-4A21-B749-CD690CC356D8}" type="datetime1">
              <a:rPr lang="en-US" smtClean="0"/>
              <a:pPr/>
              <a:t>9/27/2012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28844F-F3B3-44FB-AF63-6664EE1334EF}" type="datetime1">
              <a:rPr lang="en-US" smtClean="0"/>
              <a:pPr/>
              <a:t>9/27/2012</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Lectures by Ashraf Masood - - Applied Cryptography – MSIS 11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Line 4"/>
          <p:cNvSpPr>
            <a:spLocks noChangeShapeType="1"/>
          </p:cNvSpPr>
          <p:nvPr/>
        </p:nvSpPr>
        <p:spPr bwMode="auto">
          <a:xfrm>
            <a:off x="685800" y="1219200"/>
            <a:ext cx="7416800" cy="0"/>
          </a:xfrm>
          <a:prstGeom prst="line">
            <a:avLst/>
          </a:prstGeom>
          <a:noFill/>
          <a:ln w="63500" cmpd="thickThin">
            <a:solidFill>
              <a:srgbClr val="000066"/>
            </a:solidFill>
            <a:round/>
            <a:headEnd/>
            <a:tailEnd/>
          </a:ln>
        </p:spPr>
        <p:txBody>
          <a:bodyPr/>
          <a:lstStyle/>
          <a:p>
            <a:pPr>
              <a:defRPr/>
            </a:pPr>
            <a:endParaRPr lang="en-US"/>
          </a:p>
        </p:txBody>
      </p:sp>
      <p:sp>
        <p:nvSpPr>
          <p:cNvPr id="3" name="Content Placeholder 2"/>
          <p:cNvSpPr>
            <a:spLocks noGrp="1"/>
          </p:cNvSpPr>
          <p:nvPr>
            <p:ph idx="1"/>
          </p:nvPr>
        </p:nvSpPr>
        <p:spPr/>
        <p:txBody>
          <a:bodyPr/>
          <a:lstStyle>
            <a:lvl1pPr>
              <a:buSzPct val="100000"/>
              <a:buFont typeface="Wingdings" pitchFamily="2" charset="2"/>
              <a:buChar char="w"/>
              <a:defRPr/>
            </a:lvl1pPr>
            <a:lvl2pPr>
              <a:buClr>
                <a:schemeClr val="accent4"/>
              </a:buClr>
              <a:buFont typeface="Wingdings" pitchFamily="2" charset="2"/>
              <a:buChar char="ð"/>
              <a:defRPr sz="2800"/>
            </a:lvl2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lvl1pPr algn="ctr">
              <a:defRPr>
                <a:solidFill>
                  <a:schemeClr val="accent1"/>
                </a:solidFill>
              </a:defRPr>
            </a:lvl1pPr>
            <a:extLst/>
          </a:lstStyle>
          <a:p>
            <a:r>
              <a:rPr lang="en-US" smtClean="0"/>
              <a:t>Click to edit Master title style</a:t>
            </a:r>
            <a:endParaRPr lang="en-US" dirty="0"/>
          </a:p>
        </p:txBody>
      </p:sp>
      <p:sp>
        <p:nvSpPr>
          <p:cNvPr id="5" name="Date Placeholder 9"/>
          <p:cNvSpPr>
            <a:spLocks noGrp="1"/>
          </p:cNvSpPr>
          <p:nvPr>
            <p:ph type="dt" sz="half" idx="10"/>
          </p:nvPr>
        </p:nvSpPr>
        <p:spPr/>
        <p:txBody>
          <a:bodyPr/>
          <a:lstStyle>
            <a:lvl1pPr>
              <a:defRPr/>
            </a:lvl1pPr>
          </a:lstStyle>
          <a:p>
            <a:pPr>
              <a:defRPr/>
            </a:pPr>
            <a:fld id="{F6FC076D-8AF4-405B-9B63-6C0B00BD6EC0}" type="datetime1">
              <a:rPr lang="en-US" smtClean="0"/>
              <a:pPr>
                <a:defRPr/>
              </a:pPr>
              <a:t>9/27/2012</a:t>
            </a:fld>
            <a:endParaRPr lang="en-GB"/>
          </a:p>
        </p:txBody>
      </p:sp>
      <p:sp>
        <p:nvSpPr>
          <p:cNvPr id="6" name="Footer Placeholder 21"/>
          <p:cNvSpPr>
            <a:spLocks noGrp="1"/>
          </p:cNvSpPr>
          <p:nvPr>
            <p:ph type="ftr" sz="quarter" idx="11"/>
          </p:nvPr>
        </p:nvSpPr>
        <p:spPr/>
        <p:txBody>
          <a:bodyPr/>
          <a:lstStyle>
            <a:lvl1pPr>
              <a:defRPr/>
            </a:lvl1pPr>
          </a:lstStyle>
          <a:p>
            <a:pPr>
              <a:defRPr/>
            </a:pPr>
            <a:r>
              <a:rPr lang="en-US" smtClean="0"/>
              <a:t>Lectures by Ashraf Masood - - Applied Cryptography – MSIS 11 (MCS-NUST)</a:t>
            </a:r>
            <a:endParaRPr lang="en-GB"/>
          </a:p>
        </p:txBody>
      </p:sp>
      <p:sp>
        <p:nvSpPr>
          <p:cNvPr id="8" name="Slide Number Placeholder 17"/>
          <p:cNvSpPr>
            <a:spLocks noGrp="1"/>
          </p:cNvSpPr>
          <p:nvPr>
            <p:ph type="sldNum" sz="quarter" idx="12"/>
          </p:nvPr>
        </p:nvSpPr>
        <p:spPr/>
        <p:txBody>
          <a:bodyPr/>
          <a:lstStyle>
            <a:lvl1pPr>
              <a:defRPr smtClean="0"/>
            </a:lvl1pPr>
          </a:lstStyle>
          <a:p>
            <a:pPr>
              <a:defRPr/>
            </a:pPr>
            <a:fld id="{255E8DB8-DCBF-4A68-BA4D-52342D237505}"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pPr>
              <a:defRPr/>
            </a:pPr>
            <a:fld id="{4EA75ADA-6026-4582-8972-3B2B52FF4109}" type="datetime1">
              <a:rPr lang="en-US" smtClean="0"/>
              <a:pPr>
                <a:defRPr/>
              </a:pPr>
              <a:t>9/27/2012</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Lectures by Ashraf Masood - - Applied Cryptography – MSIS 11 (MCS-NUST)</a:t>
            </a:r>
            <a:endParaRPr 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pPr>
              <a:defRPr/>
            </a:pPr>
            <a:fld id="{C2A25FD4-BCB1-4D0D-8A21-C6304AF782F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pPr>
              <a:defRPr/>
            </a:pPr>
            <a:fld id="{AB7A592C-D66C-4371-A730-6267C7932B43}" type="datetime1">
              <a:rPr lang="en-US" smtClean="0"/>
              <a:pPr>
                <a:defRPr/>
              </a:pPr>
              <a:t>9/27/2012</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Lectures by Ashraf Masood - - Applied Cryptography – MSIS 11 (MCS-NUST)</a:t>
            </a:r>
            <a:endParaRPr 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pPr>
              <a:defRPr/>
            </a:pPr>
            <a:fld id="{D3FEFA74-3F1F-4FE8-ABC2-93906BFD635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M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1054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4" name="Date Placeholder 13"/>
          <p:cNvSpPr>
            <a:spLocks noGrp="1"/>
          </p:cNvSpPr>
          <p:nvPr>
            <p:ph type="dt" sz="half" idx="10"/>
          </p:nvPr>
        </p:nvSpPr>
        <p:spPr>
          <a:xfrm>
            <a:off x="457200" y="6507480"/>
            <a:ext cx="2133600" cy="274320"/>
          </a:xfrm>
        </p:spPr>
        <p:txBody>
          <a:bodyPr/>
          <a:lstStyle/>
          <a:p>
            <a:fld id="{F32D1412-EE95-4588-B388-3172B75A8315}" type="datetime1">
              <a:rPr lang="en-US" smtClean="0"/>
              <a:pPr/>
              <a:t>9/27/2012</a:t>
            </a:fld>
            <a:endParaRPr lang="en-US"/>
          </a:p>
        </p:txBody>
      </p:sp>
      <p:sp>
        <p:nvSpPr>
          <p:cNvPr id="15" name="Slide Number Placeholder 14"/>
          <p:cNvSpPr>
            <a:spLocks noGrp="1"/>
          </p:cNvSpPr>
          <p:nvPr>
            <p:ph type="sldNum" sz="quarter" idx="11"/>
          </p:nvPr>
        </p:nvSpPr>
        <p:spPr>
          <a:xfrm>
            <a:off x="8204396" y="6507480"/>
            <a:ext cx="733864" cy="274320"/>
          </a:xfrm>
        </p:spPr>
        <p:txBody>
          <a:bodyPr/>
          <a:lstStyle/>
          <a:p>
            <a:fld id="{59985E83-F857-4E7B-A45F-F5191A2677E8}" type="slidenum">
              <a:rPr lang="en-US" smtClean="0"/>
              <a:pPr/>
              <a:t>‹#›</a:t>
            </a:fld>
            <a:endParaRPr lang="en-US"/>
          </a:p>
        </p:txBody>
      </p:sp>
      <p:sp>
        <p:nvSpPr>
          <p:cNvPr id="16" name="Footer Placeholder 15"/>
          <p:cNvSpPr>
            <a:spLocks noGrp="1"/>
          </p:cNvSpPr>
          <p:nvPr>
            <p:ph type="ftr" sz="quarter" idx="12"/>
          </p:nvPr>
        </p:nvSpPr>
        <p:spPr>
          <a:xfrm>
            <a:off x="2645681" y="6507480"/>
            <a:ext cx="5507719" cy="274320"/>
          </a:xfrm>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US" dirty="0"/>
          </a:p>
        </p:txBody>
      </p:sp>
      <p:sp>
        <p:nvSpPr>
          <p:cNvPr id="17" name="Title 16"/>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18AD6C-1134-4EBB-AC1B-24188F03D662}" type="datetime1">
              <a:rPr lang="en-US" smtClean="0"/>
              <a:pPr/>
              <a:t>9/27/2012</a:t>
            </a:fld>
            <a:endParaRPr lang="en-US" dirty="0"/>
          </a:p>
        </p:txBody>
      </p:sp>
      <p:sp>
        <p:nvSpPr>
          <p:cNvPr id="5" name="Footer Placeholder 4"/>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1251062"/>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p>
            <a:fld id="{B3A2B104-5114-4033-9616-25C4E04259AF}" type="datetime1">
              <a:rPr lang="en-US" smtClean="0"/>
              <a:pPr/>
              <a:t>9/27/2012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pic>
        <p:nvPicPr>
          <p:cNvPr id="8" name="Picture 2"/>
          <p:cNvPicPr preferRelativeResize="0">
            <a:picLocks noChangeAspect="1" noChangeArrowheads="1"/>
          </p:cNvPicPr>
          <p:nvPr userDrawn="1"/>
        </p:nvPicPr>
        <p:blipFill>
          <a:blip r:embed="rId2"/>
          <a:srcRect b="12500"/>
          <a:stretch>
            <a:fillRect/>
          </a:stretch>
        </p:blipFill>
        <p:spPr bwMode="auto">
          <a:xfrm>
            <a:off x="7772400" y="0"/>
            <a:ext cx="1371600" cy="1371600"/>
          </a:xfrm>
          <a:prstGeom prst="rect">
            <a:avLst/>
          </a:prstGeom>
          <a:noFill/>
          <a:ln w="9525">
            <a:noFill/>
            <a:miter lim="800000"/>
            <a:headEnd/>
            <a:tailEnd/>
          </a:ln>
        </p:spPr>
      </p:pic>
      <p:cxnSp>
        <p:nvCxnSpPr>
          <p:cNvPr id="9" name="Straight Connector 8"/>
          <p:cNvCxnSpPr/>
          <p:nvPr userDrawn="1"/>
        </p:nvCxnSpPr>
        <p:spPr>
          <a:xfrm>
            <a:off x="0" y="1343886"/>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1B138AD-20D4-42D2-A434-18380D220EAD}" type="datetime1">
              <a:rPr lang="en-US" smtClean="0"/>
              <a:pPr/>
              <a:t>9/27/2012</a:t>
            </a:fld>
            <a:endParaRPr lang="en-US"/>
          </a:p>
        </p:txBody>
      </p:sp>
      <p:sp>
        <p:nvSpPr>
          <p:cNvPr id="8" name="Footer Placeholder 7"/>
          <p:cNvSpPr>
            <a:spLocks noGrp="1"/>
          </p:cNvSpPr>
          <p:nvPr>
            <p:ph type="ftr" sz="quarter" idx="11"/>
          </p:nvPr>
        </p:nvSpPr>
        <p:spPr/>
        <p:txBody>
          <a:bodyPr/>
          <a:lstStyle/>
          <a:p>
            <a:r>
              <a:rPr lang="en-US" smtClean="0"/>
              <a:t>Lectures by Ashraf Masood - - Applied Cryptography – MSIS 11 (MCS-NUST)</a:t>
            </a:r>
            <a:endParaRPr lang="en-US"/>
          </a:p>
        </p:txBody>
      </p:sp>
      <p:sp>
        <p:nvSpPr>
          <p:cNvPr id="9" name="Slide Number Placeholder 8"/>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696BB7-20E8-42AB-B678-F6977C7F0A64}" type="datetime1">
              <a:rPr lang="en-US" smtClean="0"/>
              <a:pPr/>
              <a:t>9/27/2012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72D94-6307-481F-9F15-A7953087029A}" type="datetime1">
              <a:rPr lang="en-US" smtClean="0"/>
              <a:pPr/>
              <a:t>9/27/2012</a:t>
            </a:fld>
            <a:endParaRPr lang="en-US"/>
          </a:p>
        </p:txBody>
      </p:sp>
      <p:sp>
        <p:nvSpPr>
          <p:cNvPr id="3" name="Footer Placeholder 2"/>
          <p:cNvSpPr>
            <a:spLocks noGrp="1"/>
          </p:cNvSpPr>
          <p:nvPr>
            <p:ph type="ftr" sz="quarter" idx="11"/>
          </p:nvPr>
        </p:nvSpPr>
        <p:spPr/>
        <p:txBody>
          <a:bodyPr/>
          <a:lstStyle/>
          <a:p>
            <a:r>
              <a:rPr lang="en-US" smtClean="0"/>
              <a:t>Lectures by Ashraf Masood - - Applied Cryptography – MSIS 11 (MCS-NUST)</a:t>
            </a:r>
            <a:endParaRPr lang="en-US"/>
          </a:p>
        </p:txBody>
      </p:sp>
      <p:sp>
        <p:nvSpPr>
          <p:cNvPr id="4" name="Slide Number Placeholder 3"/>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76E986-B771-4809-B6B5-9751079F3CB4}" type="datetime1">
              <a:rPr lang="en-US" smtClean="0"/>
              <a:pPr/>
              <a:t>9/27/2012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66E6E9F-CAF9-46E1-9E3F-9FE12C59FEA6}" type="datetime1">
              <a:rPr lang="en-US" smtClean="0"/>
              <a:pPr/>
              <a:t>9/27/2012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9985E83-F857-4E7B-A45F-F5191A2677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flipV="1">
            <a:off x="0" y="1371600"/>
            <a:ext cx="9144000" cy="6429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29539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76200"/>
            <a:ext cx="7543800" cy="9906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524001"/>
            <a:ext cx="8458200" cy="4876800"/>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3FBCB1F-6F6C-4977-B602-B525BF52C0D2}" type="datetime1">
              <a:rPr lang="en-US" smtClean="0"/>
              <a:pPr/>
              <a:t>9/27/2012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9985E83-F857-4E7B-A45F-F5191A2677E8}" type="slidenum">
              <a:rPr lang="en-US" smtClean="0"/>
              <a:pPr/>
              <a:t>‹#›</a:t>
            </a:fld>
            <a:endParaRPr lang="en-US"/>
          </a:p>
        </p:txBody>
      </p:sp>
      <p:pic>
        <p:nvPicPr>
          <p:cNvPr id="11" name="Picture 2"/>
          <p:cNvPicPr preferRelativeResize="0">
            <a:picLocks noChangeAspect="1" noChangeArrowheads="1"/>
          </p:cNvPicPr>
          <p:nvPr userDrawn="1"/>
        </p:nvPicPr>
        <p:blipFill>
          <a:blip r:embed="rId16"/>
          <a:srcRect b="12500"/>
          <a:stretch>
            <a:fillRect/>
          </a:stretch>
        </p:blipFill>
        <p:spPr bwMode="auto">
          <a:xfrm>
            <a:off x="8001000" y="0"/>
            <a:ext cx="1143000" cy="1143000"/>
          </a:xfrm>
          <a:prstGeom prst="rect">
            <a:avLst/>
          </a:prstGeom>
          <a:noFill/>
          <a:ln w="9525">
            <a:noFill/>
            <a:miter lim="800000"/>
            <a:headEnd/>
            <a:tailEnd/>
          </a:ln>
        </p:spPr>
      </p:pic>
      <p:cxnSp>
        <p:nvCxnSpPr>
          <p:cNvPr id="12" name="Straight Connector 11"/>
          <p:cNvCxnSpPr/>
          <p:nvPr userDrawn="1"/>
        </p:nvCxnSpPr>
        <p:spPr>
          <a:xfrm>
            <a:off x="0" y="1219200"/>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rtl="0" eaLnBrk="1" latinLnBrk="0" hangingPunct="1">
        <a:spcBef>
          <a:spcPct val="0"/>
        </a:spcBef>
        <a:buNone/>
        <a:defRPr kumimoji="0" sz="36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vmlDrawing" Target="../drawings/vmlDrawing11.vml"/><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9.png"/><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                  Applied Cryptography</a:t>
            </a:r>
            <a:endParaRPr lang="en-US" dirty="0"/>
          </a:p>
        </p:txBody>
      </p:sp>
      <p:sp>
        <p:nvSpPr>
          <p:cNvPr id="3" name="Subtitle 2"/>
          <p:cNvSpPr>
            <a:spLocks noGrp="1"/>
          </p:cNvSpPr>
          <p:nvPr>
            <p:ph type="subTitle" idx="1"/>
          </p:nvPr>
        </p:nvSpPr>
        <p:spPr/>
        <p:txBody>
          <a:bodyPr/>
          <a:lstStyle/>
          <a:p>
            <a:pPr algn="r"/>
            <a:r>
              <a:rPr lang="en-US" dirty="0" smtClean="0"/>
              <a:t>ASHRAF MASOOD</a:t>
            </a:r>
          </a:p>
          <a:p>
            <a:pPr algn="r"/>
            <a:r>
              <a:rPr lang="en-US" dirty="0" smtClean="0"/>
              <a:t>dean@mcs.edu.pk</a:t>
            </a:r>
          </a:p>
          <a:p>
            <a:pPr algn="r"/>
            <a:r>
              <a:rPr lang="en-US" dirty="0" smtClean="0"/>
              <a:t>Lecture Slides– Fall 2012</a:t>
            </a:r>
          </a:p>
          <a:p>
            <a:pPr algn="r"/>
            <a:r>
              <a:rPr lang="en-US" dirty="0" smtClean="0"/>
              <a:t>Lecture #3</a:t>
            </a:r>
            <a:endParaRPr lang="en-US" dirty="0"/>
          </a:p>
        </p:txBody>
      </p:sp>
      <p:sp>
        <p:nvSpPr>
          <p:cNvPr id="7" name="Date Placeholder 6"/>
          <p:cNvSpPr>
            <a:spLocks noGrp="1"/>
          </p:cNvSpPr>
          <p:nvPr>
            <p:ph type="dt" sz="half" idx="10"/>
          </p:nvPr>
        </p:nvSpPr>
        <p:spPr/>
        <p:txBody>
          <a:bodyPr/>
          <a:lstStyle/>
          <a:p>
            <a:fld id="{FA447CAF-CF4B-4B78-9D12-4B617406D0DA}" type="datetime1">
              <a:rPr lang="en-US" smtClean="0"/>
              <a:pPr/>
              <a:t>9/27/2012</a:t>
            </a:fld>
            <a:endParaRPr lang="en-US"/>
          </a:p>
        </p:txBody>
      </p:sp>
      <p:sp>
        <p:nvSpPr>
          <p:cNvPr id="9" name="Footer Placeholder 8"/>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8" name="Slide Number Placeholder 7"/>
          <p:cNvSpPr>
            <a:spLocks noGrp="1"/>
          </p:cNvSpPr>
          <p:nvPr>
            <p:ph type="sldNum" sz="quarter" idx="12"/>
          </p:nvPr>
        </p:nvSpPr>
        <p:spPr/>
        <p:txBody>
          <a:bodyPr/>
          <a:lstStyle/>
          <a:p>
            <a:fld id="{59985E83-F857-4E7B-A45F-F5191A2677E8}" type="slidenum">
              <a:rPr lang="en-US" smtClean="0"/>
              <a:pPr/>
              <a:t>1</a:t>
            </a:fld>
            <a:endParaRPr lang="en-US"/>
          </a:p>
        </p:txBody>
      </p:sp>
      <p:pic>
        <p:nvPicPr>
          <p:cNvPr id="10" name="Picture 9" descr="logo.jp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2819400"/>
            <a:ext cx="1849120" cy="2133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U:   finite set    (e.g.    U = {0,1}</a:t>
            </a:r>
            <a:r>
              <a:rPr lang="en-US" baseline="30000" dirty="0" smtClean="0"/>
              <a:t>n</a:t>
            </a:r>
            <a:r>
              <a:rPr lang="en-US" dirty="0" smtClean="0"/>
              <a:t>   )</a:t>
            </a:r>
            <a:endParaRPr lang="en-US" b="1" dirty="0" smtClean="0"/>
          </a:p>
          <a:p>
            <a:pPr marL="0" indent="0">
              <a:buNone/>
            </a:pPr>
            <a:r>
              <a:rPr lang="en-US" b="1" dirty="0" smtClean="0"/>
              <a:t>Prob. distr. </a:t>
            </a:r>
            <a:r>
              <a:rPr lang="en-US" dirty="0" smtClean="0"/>
              <a:t>P over U is a function  P: U ⟶ [0,1]    </a:t>
            </a:r>
            <a:r>
              <a:rPr lang="en-US" dirty="0" err="1" smtClean="0"/>
              <a:t>s.t</a:t>
            </a:r>
            <a:r>
              <a:rPr lang="en-US" dirty="0" smtClean="0"/>
              <a:t>.   </a:t>
            </a:r>
            <a:endParaRPr lang="en-US" dirty="0" smtClean="0"/>
          </a:p>
          <a:p>
            <a:pPr marL="0" indent="0">
              <a:buNone/>
            </a:pPr>
            <a:r>
              <a:rPr lang="en-US" dirty="0" smtClean="0"/>
              <a:t>     </a:t>
            </a:r>
            <a:r>
              <a:rPr lang="en-US" sz="4400" dirty="0" smtClean="0"/>
              <a:t>Σ</a:t>
            </a:r>
            <a:r>
              <a:rPr lang="en-US" dirty="0" smtClean="0"/>
              <a:t> </a:t>
            </a:r>
            <a:r>
              <a:rPr lang="en-US" dirty="0" smtClean="0"/>
              <a:t>P(x) = 1</a:t>
            </a:r>
          </a:p>
          <a:p>
            <a:pPr marL="0" indent="0">
              <a:buNone/>
            </a:pPr>
            <a:r>
              <a:rPr lang="en-US" dirty="0" smtClean="0"/>
              <a:t>A ⊆ U  is called an </a:t>
            </a:r>
            <a:r>
              <a:rPr lang="en-US" b="1" dirty="0" smtClean="0"/>
              <a:t>event   </a:t>
            </a:r>
            <a:r>
              <a:rPr lang="en-US" dirty="0" smtClean="0"/>
              <a:t>  and     Pr[A] = </a:t>
            </a:r>
            <a:r>
              <a:rPr lang="en-US" sz="4400" dirty="0" smtClean="0"/>
              <a:t>Σ</a:t>
            </a:r>
            <a:r>
              <a:rPr lang="en-US" dirty="0" smtClean="0"/>
              <a:t> P(x)    ∈  [0,1]</a:t>
            </a:r>
          </a:p>
          <a:p>
            <a:pPr marL="0" indent="0">
              <a:buNone/>
            </a:pPr>
            <a:endParaRPr lang="en-US" dirty="0" smtClean="0"/>
          </a:p>
          <a:p>
            <a:pPr marL="0" indent="0">
              <a:buNone/>
            </a:pPr>
            <a:r>
              <a:rPr lang="en-US" dirty="0" smtClean="0"/>
              <a:t>A </a:t>
            </a:r>
            <a:r>
              <a:rPr lang="en-US" b="1" dirty="0" smtClean="0"/>
              <a:t>random variable </a:t>
            </a:r>
            <a:r>
              <a:rPr lang="en-US" dirty="0" smtClean="0"/>
              <a:t>is a function    X:U⟶V  .</a:t>
            </a:r>
          </a:p>
          <a:p>
            <a:pPr marL="0" indent="0">
              <a:buNone/>
            </a:pPr>
            <a:r>
              <a:rPr lang="en-US" dirty="0" smtClean="0"/>
              <a:t>	X takes values in V and defines a distribution on V</a:t>
            </a:r>
          </a:p>
          <a:p>
            <a:pPr marL="0" indent="0">
              <a:buNone/>
            </a:pPr>
            <a:endParaRPr lang="en-US" dirty="0"/>
          </a:p>
        </p:txBody>
      </p:sp>
      <p:sp>
        <p:nvSpPr>
          <p:cNvPr id="2" name="Title 1"/>
          <p:cNvSpPr>
            <a:spLocks noGrp="1"/>
          </p:cNvSpPr>
          <p:nvPr>
            <p:ph type="title"/>
          </p:nvPr>
        </p:nvSpPr>
        <p:spPr/>
        <p:txBody>
          <a:bodyPr/>
          <a:lstStyle/>
          <a:p>
            <a:r>
              <a:rPr lang="en-US" smtClean="0"/>
              <a:t>Recap</a:t>
            </a:r>
            <a:endParaRPr lang="en-US" dirty="0"/>
          </a:p>
        </p:txBody>
      </p:sp>
      <p:sp>
        <p:nvSpPr>
          <p:cNvPr id="4" name="TextBox 3"/>
          <p:cNvSpPr txBox="1"/>
          <p:nvPr/>
        </p:nvSpPr>
        <p:spPr>
          <a:xfrm>
            <a:off x="705174" y="2819400"/>
            <a:ext cx="590226" cy="369332"/>
          </a:xfrm>
          <a:prstGeom prst="rect">
            <a:avLst/>
          </a:prstGeom>
          <a:noFill/>
        </p:spPr>
        <p:txBody>
          <a:bodyPr wrap="none" rtlCol="0">
            <a:spAutoFit/>
          </a:bodyPr>
          <a:lstStyle/>
          <a:p>
            <a:r>
              <a:rPr lang="en-US" dirty="0" err="1"/>
              <a:t>x</a:t>
            </a:r>
            <a:r>
              <a:rPr lang="en-US" dirty="0" err="1" smtClean="0"/>
              <a:t>∈U</a:t>
            </a:r>
            <a:endParaRPr lang="en-US" dirty="0"/>
          </a:p>
        </p:txBody>
      </p:sp>
      <p:sp>
        <p:nvSpPr>
          <p:cNvPr id="5" name="TextBox 4"/>
          <p:cNvSpPr txBox="1"/>
          <p:nvPr/>
        </p:nvSpPr>
        <p:spPr>
          <a:xfrm>
            <a:off x="6277392" y="3581400"/>
            <a:ext cx="580608" cy="369332"/>
          </a:xfrm>
          <a:prstGeom prst="rect">
            <a:avLst/>
          </a:prstGeom>
          <a:noFill/>
        </p:spPr>
        <p:txBody>
          <a:bodyPr wrap="none" rtlCol="0">
            <a:spAutoFit/>
          </a:bodyPr>
          <a:lstStyle/>
          <a:p>
            <a:r>
              <a:rPr lang="en-US" dirty="0" err="1"/>
              <a:t>x</a:t>
            </a:r>
            <a:r>
              <a:rPr lang="en-US" dirty="0" err="1" smtClean="0"/>
              <a:t>∈</a:t>
            </a:r>
            <a:r>
              <a:rPr lang="en-US" dirty="0" err="1"/>
              <a:t>A</a:t>
            </a:r>
            <a:endParaRPr lang="en-US" dirty="0"/>
          </a:p>
        </p:txBody>
      </p:sp>
      <p:sp>
        <p:nvSpPr>
          <p:cNvPr id="8" name="Date Placeholder 7"/>
          <p:cNvSpPr>
            <a:spLocks noGrp="1"/>
          </p:cNvSpPr>
          <p:nvPr>
            <p:ph type="dt" sz="half" idx="10"/>
          </p:nvPr>
        </p:nvSpPr>
        <p:spPr/>
        <p:txBody>
          <a:bodyPr/>
          <a:lstStyle/>
          <a:p>
            <a:fld id="{CDA711C0-7B22-4A47-8BB4-9F1DE62452EE}" type="datetime1">
              <a:rPr lang="en-US" smtClean="0"/>
              <a:pPr/>
              <a:t>9/27/2012</a:t>
            </a:fld>
            <a:endParaRPr lang="en-US"/>
          </a:p>
        </p:txBody>
      </p:sp>
      <p:sp>
        <p:nvSpPr>
          <p:cNvPr id="9" name="Slide Number Placeholder 8"/>
          <p:cNvSpPr>
            <a:spLocks noGrp="1"/>
          </p:cNvSpPr>
          <p:nvPr>
            <p:ph type="sldNum" sz="quarter" idx="11"/>
          </p:nvPr>
        </p:nvSpPr>
        <p:spPr/>
        <p:txBody>
          <a:bodyPr/>
          <a:lstStyle/>
          <a:p>
            <a:fld id="{59985E83-F857-4E7B-A45F-F5191A2677E8}" type="slidenum">
              <a:rPr lang="en-US" smtClean="0"/>
              <a:pPr/>
              <a:t>10</a:t>
            </a:fld>
            <a:endParaRPr lang="en-US"/>
          </a:p>
        </p:txBody>
      </p:sp>
      <p:sp>
        <p:nvSpPr>
          <p:cNvPr id="10" name="Footer Placeholder 9"/>
          <p:cNvSpPr>
            <a:spLocks noGrp="1"/>
          </p:cNvSpPr>
          <p:nvPr>
            <p:ph type="ftr" sz="quarter" idx="12"/>
          </p:nvPr>
        </p:nvSpPr>
        <p:spPr/>
        <p:txBody>
          <a:bodyPr/>
          <a:lstStyle/>
          <a:p>
            <a:r>
              <a:rPr lang="en-US" smtClean="0"/>
              <a:t>Lectures by Ashraf Masood - - Applied Cryptography – MSIS 11 (MCS-NUST)</a:t>
            </a:r>
            <a:endParaRPr lang="en-US" dirty="0"/>
          </a:p>
        </p:txBody>
      </p:sp>
    </p:spTree>
    <p:extLst>
      <p:ext uri="{BB962C8B-B14F-4D97-AF65-F5344CB8AC3E}">
        <p14:creationId xmlns:p14="http://schemas.microsoft.com/office/powerpoint/2010/main" xmlns="" val="246517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b="1" u="sng" dirty="0" smtClean="0"/>
          </a:p>
          <a:p>
            <a:pPr marL="0" indent="0">
              <a:buNone/>
            </a:pPr>
            <a:r>
              <a:rPr lang="en-US" b="1" u="sng" dirty="0" smtClean="0"/>
              <a:t>Definition</a:t>
            </a:r>
            <a:r>
              <a:rPr lang="en-US" dirty="0" smtClean="0"/>
              <a:t>:   </a:t>
            </a:r>
            <a:r>
              <a:rPr lang="en-US" dirty="0" smtClean="0"/>
              <a:t>E</a:t>
            </a:r>
            <a:r>
              <a:rPr lang="en-US" dirty="0" smtClean="0"/>
              <a:t>vents </a:t>
            </a:r>
            <a:r>
              <a:rPr lang="en-US" dirty="0" smtClean="0"/>
              <a:t>A and B are </a:t>
            </a:r>
            <a:r>
              <a:rPr lang="en-US" b="1" dirty="0" smtClean="0"/>
              <a:t>independent</a:t>
            </a:r>
            <a:r>
              <a:rPr lang="en-US" dirty="0" smtClean="0"/>
              <a:t> if    </a:t>
            </a:r>
            <a:endParaRPr lang="en-US" dirty="0" smtClean="0"/>
          </a:p>
          <a:p>
            <a:pPr marL="0" indent="0">
              <a:buNone/>
            </a:pPr>
            <a:r>
              <a:rPr lang="en-US" dirty="0" smtClean="0"/>
              <a:t>Pr</a:t>
            </a:r>
            <a:r>
              <a:rPr lang="en-US" dirty="0" smtClean="0"/>
              <a:t>[ A and B ] = Pr[A] ∙ Pr[B]</a:t>
            </a:r>
          </a:p>
          <a:p>
            <a:pPr marL="0" indent="0">
              <a:spcBef>
                <a:spcPts val="1776"/>
              </a:spcBef>
              <a:buNone/>
            </a:pPr>
            <a:r>
              <a:rPr lang="en-US" dirty="0" smtClean="0"/>
              <a:t>	random variables  X,Y </a:t>
            </a:r>
            <a:r>
              <a:rPr lang="en-US" dirty="0"/>
              <a:t> </a:t>
            </a:r>
            <a:r>
              <a:rPr lang="en-US" dirty="0" smtClean="0"/>
              <a:t>taking values in  V  are </a:t>
            </a:r>
            <a:r>
              <a:rPr lang="en-US" b="1" dirty="0" smtClean="0"/>
              <a:t>independent</a:t>
            </a:r>
            <a:r>
              <a:rPr lang="en-US" dirty="0" smtClean="0"/>
              <a:t> if</a:t>
            </a:r>
          </a:p>
          <a:p>
            <a:pPr marL="0" indent="0">
              <a:buNone/>
            </a:pPr>
            <a:r>
              <a:rPr lang="en-US" dirty="0"/>
              <a:t>	</a:t>
            </a:r>
            <a:r>
              <a:rPr lang="en-US" dirty="0" smtClean="0"/>
              <a:t>∀</a:t>
            </a:r>
            <a:r>
              <a:rPr lang="en-US" dirty="0" err="1" smtClean="0"/>
              <a:t>a,b∈V</a:t>
            </a:r>
            <a:r>
              <a:rPr lang="en-US" dirty="0" smtClean="0"/>
              <a:t>:    </a:t>
            </a:r>
            <a:r>
              <a:rPr lang="en-US" dirty="0" err="1" smtClean="0"/>
              <a:t>Pr</a:t>
            </a:r>
            <a:r>
              <a:rPr lang="en-US" dirty="0" smtClean="0"/>
              <a:t>[ X=a  and  Y=b] = </a:t>
            </a:r>
            <a:r>
              <a:rPr lang="en-US" dirty="0" err="1" smtClean="0"/>
              <a:t>Pr</a:t>
            </a:r>
            <a:r>
              <a:rPr lang="en-US" dirty="0" smtClean="0"/>
              <a:t>[X=a]</a:t>
            </a:r>
            <a:r>
              <a:rPr lang="en-US" dirty="0"/>
              <a:t> ∙ </a:t>
            </a:r>
            <a:r>
              <a:rPr lang="en-US" dirty="0" err="1"/>
              <a:t>Pr</a:t>
            </a:r>
            <a:r>
              <a:rPr lang="en-US" dirty="0" smtClean="0"/>
              <a:t>[Y=b]</a:t>
            </a:r>
          </a:p>
          <a:p>
            <a:pPr marL="0" indent="0">
              <a:buNone/>
            </a:pPr>
            <a:endParaRPr lang="en-US" dirty="0"/>
          </a:p>
          <a:p>
            <a:pPr marL="0" indent="0">
              <a:buNone/>
              <a:tabLst>
                <a:tab pos="292100" algn="l"/>
              </a:tabLst>
            </a:pPr>
            <a:endParaRPr lang="en-US" dirty="0"/>
          </a:p>
          <a:p>
            <a:pPr marL="0" indent="0">
              <a:buNone/>
            </a:pPr>
            <a:endParaRPr lang="en-US" dirty="0"/>
          </a:p>
        </p:txBody>
      </p:sp>
      <p:sp>
        <p:nvSpPr>
          <p:cNvPr id="7" name="Date Placeholder 6"/>
          <p:cNvSpPr>
            <a:spLocks noGrp="1"/>
          </p:cNvSpPr>
          <p:nvPr>
            <p:ph type="dt" sz="half" idx="10"/>
          </p:nvPr>
        </p:nvSpPr>
        <p:spPr/>
        <p:txBody>
          <a:bodyPr/>
          <a:lstStyle/>
          <a:p>
            <a:pPr>
              <a:defRPr/>
            </a:pPr>
            <a:fld id="{EFD52CD5-A46B-419B-8642-117AAD4EDF84}" type="datetime1">
              <a:rPr lang="en-US" smtClean="0"/>
              <a:pPr>
                <a:defRPr/>
              </a:pPr>
              <a:t>9/27/2012</a:t>
            </a:fld>
            <a:endParaRPr lang="en-GB"/>
          </a:p>
        </p:txBody>
      </p:sp>
      <p:sp>
        <p:nvSpPr>
          <p:cNvPr id="8" name="Slide Number Placeholder 7"/>
          <p:cNvSpPr>
            <a:spLocks noGrp="1"/>
          </p:cNvSpPr>
          <p:nvPr>
            <p:ph type="sldNum" sz="quarter" idx="11"/>
          </p:nvPr>
        </p:nvSpPr>
        <p:spPr/>
        <p:txBody>
          <a:bodyPr/>
          <a:lstStyle/>
          <a:p>
            <a:pPr>
              <a:defRPr/>
            </a:pPr>
            <a:fld id="{255E8DB8-DCBF-4A68-BA4D-52342D237505}" type="slidenum">
              <a:rPr lang="en-GB" smtClean="0"/>
              <a:pPr>
                <a:defRPr/>
              </a:pPr>
              <a:t>11</a:t>
            </a:fld>
            <a:endParaRPr lang="en-GB"/>
          </a:p>
        </p:txBody>
      </p:sp>
      <p:sp>
        <p:nvSpPr>
          <p:cNvPr id="9" name="Footer Placeholder 8"/>
          <p:cNvSpPr>
            <a:spLocks noGrp="1"/>
          </p:cNvSpPr>
          <p:nvPr>
            <p:ph type="ftr" sz="quarter" idx="12"/>
          </p:nvPr>
        </p:nvSpPr>
        <p:spPr/>
        <p:txBody>
          <a:bodyPr/>
          <a:lstStyle/>
          <a:p>
            <a:pPr>
              <a:defRPr/>
            </a:pPr>
            <a:r>
              <a:rPr lang="en-US" smtClean="0"/>
              <a:t>Lectures by Ashraf Masood - - Applied Cryptography – MSIS 11 (MCS-NUST)</a:t>
            </a:r>
            <a:endParaRPr lang="en-GB"/>
          </a:p>
        </p:txBody>
      </p:sp>
      <p:sp>
        <p:nvSpPr>
          <p:cNvPr id="2" name="Title 1"/>
          <p:cNvSpPr>
            <a:spLocks noGrp="1"/>
          </p:cNvSpPr>
          <p:nvPr>
            <p:ph type="title"/>
          </p:nvPr>
        </p:nvSpPr>
        <p:spPr/>
        <p:txBody>
          <a:bodyPr/>
          <a:lstStyle/>
          <a:p>
            <a:r>
              <a:rPr lang="en-US" dirty="0" smtClean="0"/>
              <a:t>Independence</a:t>
            </a:r>
            <a:endParaRPr lang="en-US" dirty="0"/>
          </a:p>
        </p:txBody>
      </p:sp>
      <p:sp>
        <p:nvSpPr>
          <p:cNvPr id="4" name="TextBox 3"/>
          <p:cNvSpPr txBox="1"/>
          <p:nvPr/>
        </p:nvSpPr>
        <p:spPr>
          <a:xfrm>
            <a:off x="6629401" y="3971132"/>
            <a:ext cx="290464" cy="307777"/>
          </a:xfrm>
          <a:prstGeom prst="rect">
            <a:avLst/>
          </a:prstGeom>
          <a:noFill/>
        </p:spPr>
        <p:txBody>
          <a:bodyPr wrap="none" rtlCol="0">
            <a:spAutoFit/>
          </a:bodyPr>
          <a:lstStyle/>
          <a:p>
            <a:r>
              <a:rPr lang="en-US" sz="1400" dirty="0" smtClean="0"/>
              <a:t>R</a:t>
            </a:r>
            <a:endParaRPr lang="en-US" sz="1400" dirty="0"/>
          </a:p>
        </p:txBody>
      </p:sp>
    </p:spTree>
    <p:extLst>
      <p:ext uri="{BB962C8B-B14F-4D97-AF65-F5344CB8AC3E}">
        <p14:creationId xmlns:p14="http://schemas.microsoft.com/office/powerpoint/2010/main" xmlns="" val="166754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b="1" u="sng" dirty="0" smtClean="0"/>
          </a:p>
          <a:p>
            <a:pPr marL="0" indent="0">
              <a:buNone/>
            </a:pPr>
            <a:endParaRPr lang="en-US" b="1" u="sng" dirty="0" smtClean="0"/>
          </a:p>
          <a:p>
            <a:pPr marL="0" indent="0">
              <a:buNone/>
            </a:pPr>
            <a:r>
              <a:rPr lang="en-US" b="1" u="sng" dirty="0" smtClean="0"/>
              <a:t>Example</a:t>
            </a:r>
            <a:r>
              <a:rPr lang="en-US" dirty="0" smtClean="0"/>
              <a:t>:     U = {0,1}</a:t>
            </a:r>
            <a:r>
              <a:rPr lang="en-US" baseline="50000" dirty="0" smtClean="0"/>
              <a:t>2</a:t>
            </a:r>
            <a:r>
              <a:rPr lang="en-US" dirty="0" smtClean="0"/>
              <a:t> = {00, 01, 10, 11}        and     r ⟵ U</a:t>
            </a:r>
          </a:p>
          <a:p>
            <a:pPr marL="0" indent="0">
              <a:buNone/>
            </a:pPr>
            <a:endParaRPr lang="en-US" baseline="30000" dirty="0" smtClean="0"/>
          </a:p>
          <a:p>
            <a:pPr marL="0" indent="0">
              <a:buNone/>
              <a:tabLst>
                <a:tab pos="292100" algn="l"/>
              </a:tabLst>
            </a:pPr>
            <a:r>
              <a:rPr lang="en-US" dirty="0" smtClean="0"/>
              <a:t>	Define </a:t>
            </a:r>
            <a:r>
              <a:rPr lang="en-US" dirty="0" err="1" smtClean="0"/>
              <a:t>r.v</a:t>
            </a:r>
            <a:r>
              <a:rPr lang="en-US" dirty="0" smtClean="0"/>
              <a:t>.  X and Y  as:      X = </a:t>
            </a:r>
            <a:r>
              <a:rPr lang="en-US" dirty="0" err="1" smtClean="0"/>
              <a:t>lsb</a:t>
            </a:r>
            <a:r>
              <a:rPr lang="en-US" dirty="0" smtClean="0"/>
              <a:t>(r)    ,     Y = </a:t>
            </a:r>
            <a:r>
              <a:rPr lang="en-US" dirty="0" err="1" smtClean="0"/>
              <a:t>msb</a:t>
            </a:r>
            <a:r>
              <a:rPr lang="en-US" dirty="0" smtClean="0"/>
              <a:t>(r)   </a:t>
            </a:r>
          </a:p>
          <a:p>
            <a:pPr marL="0" indent="0">
              <a:buNone/>
              <a:tabLst>
                <a:tab pos="292100" algn="l"/>
              </a:tabLst>
            </a:pPr>
            <a:endParaRPr lang="en-US" dirty="0" smtClean="0"/>
          </a:p>
          <a:p>
            <a:pPr marL="0" indent="0">
              <a:buNone/>
              <a:tabLst>
                <a:tab pos="292100" algn="l"/>
              </a:tabLst>
            </a:pPr>
            <a:r>
              <a:rPr lang="en-US" dirty="0" smtClean="0"/>
              <a:t>		Pr[ X=0   and  Y=0 ] = Pr[ r=00 ] = ¼ = Pr[X=0] ∙ Pr[Y=0]</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12</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Independence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XOR </a:t>
            </a:r>
            <a:r>
              <a:rPr lang="en-US" dirty="0"/>
              <a:t>of two strings </a:t>
            </a:r>
            <a:r>
              <a:rPr lang="en-US" dirty="0" smtClean="0"/>
              <a:t>in {0,1}</a:t>
            </a:r>
            <a:r>
              <a:rPr lang="en-US" baseline="30000" dirty="0" smtClean="0"/>
              <a:t>n</a:t>
            </a:r>
            <a:r>
              <a:rPr lang="en-US" dirty="0" smtClean="0"/>
              <a:t>  is their bit</a:t>
            </a:r>
            <a:r>
              <a:rPr lang="en-US" dirty="0"/>
              <a:t>-wise </a:t>
            </a:r>
            <a:endParaRPr lang="en-US" dirty="0" smtClean="0"/>
          </a:p>
          <a:p>
            <a:pPr marL="0" indent="0">
              <a:buNone/>
            </a:pPr>
            <a:r>
              <a:rPr lang="en-US" dirty="0" smtClean="0"/>
              <a:t>                                                                       </a:t>
            </a:r>
            <a:r>
              <a:rPr lang="en-US" b="1" dirty="0" smtClean="0"/>
              <a:t>addition </a:t>
            </a:r>
            <a:r>
              <a:rPr lang="en-US" b="1" dirty="0"/>
              <a:t>mod 2</a:t>
            </a:r>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dirty="0" smtClean="0"/>
          </a:p>
          <a:p>
            <a:pPr marL="0" indent="0">
              <a:buNone/>
            </a:pPr>
            <a:endParaRPr lang="en-US" dirty="0"/>
          </a:p>
        </p:txBody>
      </p:sp>
      <p:sp>
        <p:nvSpPr>
          <p:cNvPr id="11" name="Date Placeholder 10"/>
          <p:cNvSpPr>
            <a:spLocks noGrp="1"/>
          </p:cNvSpPr>
          <p:nvPr>
            <p:ph type="dt" sz="half" idx="10"/>
          </p:nvPr>
        </p:nvSpPr>
        <p:spPr/>
        <p:txBody>
          <a:bodyPr/>
          <a:lstStyle/>
          <a:p>
            <a:pPr>
              <a:defRPr/>
            </a:pPr>
            <a:fld id="{7773B806-94E6-4115-8E5E-00B881BE056B}" type="datetime1">
              <a:rPr lang="en-US" smtClean="0"/>
              <a:pPr>
                <a:defRPr/>
              </a:pPr>
              <a:t>9/27/2012</a:t>
            </a:fld>
            <a:endParaRPr lang="en-GB"/>
          </a:p>
        </p:txBody>
      </p:sp>
      <p:sp>
        <p:nvSpPr>
          <p:cNvPr id="12" name="Slide Number Placeholder 11"/>
          <p:cNvSpPr>
            <a:spLocks noGrp="1"/>
          </p:cNvSpPr>
          <p:nvPr>
            <p:ph type="sldNum" sz="quarter" idx="11"/>
          </p:nvPr>
        </p:nvSpPr>
        <p:spPr/>
        <p:txBody>
          <a:bodyPr/>
          <a:lstStyle/>
          <a:p>
            <a:pPr>
              <a:defRPr/>
            </a:pPr>
            <a:fld id="{255E8DB8-DCBF-4A68-BA4D-52342D237505}" type="slidenum">
              <a:rPr lang="en-GB" smtClean="0"/>
              <a:pPr>
                <a:defRPr/>
              </a:pPr>
              <a:t>13</a:t>
            </a:fld>
            <a:endParaRPr lang="en-GB"/>
          </a:p>
        </p:txBody>
      </p:sp>
      <p:sp>
        <p:nvSpPr>
          <p:cNvPr id="13" name="Footer Placeholder 12"/>
          <p:cNvSpPr>
            <a:spLocks noGrp="1"/>
          </p:cNvSpPr>
          <p:nvPr>
            <p:ph type="ftr" sz="quarter" idx="12"/>
          </p:nvPr>
        </p:nvSpPr>
        <p:spPr/>
        <p:txBody>
          <a:bodyPr/>
          <a:lstStyle/>
          <a:p>
            <a:pPr>
              <a:defRPr/>
            </a:pPr>
            <a:r>
              <a:rPr lang="en-US" smtClean="0"/>
              <a:t>Lectures by Ashraf Masood - - Applied Cryptography – MSIS 11 (MCS-NUST)</a:t>
            </a:r>
            <a:endParaRPr lang="en-GB"/>
          </a:p>
        </p:txBody>
      </p:sp>
      <p:sp>
        <p:nvSpPr>
          <p:cNvPr id="2" name="Title 1"/>
          <p:cNvSpPr>
            <a:spLocks noGrp="1"/>
          </p:cNvSpPr>
          <p:nvPr>
            <p:ph type="title"/>
          </p:nvPr>
        </p:nvSpPr>
        <p:spPr/>
        <p:txBody>
          <a:bodyPr/>
          <a:lstStyle/>
          <a:p>
            <a:r>
              <a:rPr lang="en-US" dirty="0" smtClean="0"/>
              <a:t>Review:   XOR</a:t>
            </a:r>
            <a:endParaRPr lang="en-US" dirty="0"/>
          </a:p>
        </p:txBody>
      </p:sp>
      <p:grpSp>
        <p:nvGrpSpPr>
          <p:cNvPr id="10" name="Group 9"/>
          <p:cNvGrpSpPr/>
          <p:nvPr/>
        </p:nvGrpSpPr>
        <p:grpSpPr>
          <a:xfrm>
            <a:off x="4876800" y="2921000"/>
            <a:ext cx="3352800" cy="2641600"/>
            <a:chOff x="4419600" y="2266950"/>
            <a:chExt cx="3352800" cy="1981200"/>
          </a:xfrm>
        </p:grpSpPr>
        <p:sp>
          <p:nvSpPr>
            <p:cNvPr id="5" name="Rounded Rectangle 4"/>
            <p:cNvSpPr/>
            <p:nvPr/>
          </p:nvSpPr>
          <p:spPr>
            <a:xfrm>
              <a:off x="4419600" y="2266950"/>
              <a:ext cx="3352800" cy="1981200"/>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t"/>
            <a:lstStyle/>
            <a:p>
              <a:pPr defTabSz="909638">
                <a:tabLst>
                  <a:tab pos="909638" algn="l"/>
                </a:tabLst>
              </a:pPr>
              <a:r>
                <a:rPr lang="en-US" sz="2800" dirty="0" smtClean="0">
                  <a:solidFill>
                    <a:srgbClr val="0000FF"/>
                  </a:solidFill>
                </a:rPr>
                <a:t>0  1  1  0  1  1  1</a:t>
              </a:r>
            </a:p>
            <a:p>
              <a:pPr defTabSz="909638">
                <a:lnSpc>
                  <a:spcPct val="140000"/>
                </a:lnSpc>
                <a:tabLst>
                  <a:tab pos="909638" algn="l"/>
                </a:tabLst>
              </a:pPr>
              <a:r>
                <a:rPr lang="en-US" sz="2800" dirty="0" smtClean="0">
                  <a:solidFill>
                    <a:srgbClr val="0000FF"/>
                  </a:solidFill>
                </a:rPr>
                <a:t>1  0  1  1  0  1  0</a:t>
              </a:r>
            </a:p>
          </p:txBody>
        </p:sp>
        <p:cxnSp>
          <p:nvCxnSpPr>
            <p:cNvPr id="6" name="Straight Connector 5"/>
            <p:cNvCxnSpPr/>
            <p:nvPr/>
          </p:nvCxnSpPr>
          <p:spPr>
            <a:xfrm>
              <a:off x="4648200" y="3562350"/>
              <a:ext cx="23622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934200" y="2495550"/>
              <a:ext cx="694421" cy="530915"/>
            </a:xfrm>
            <a:prstGeom prst="rect">
              <a:avLst/>
            </a:prstGeom>
            <a:noFill/>
          </p:spPr>
          <p:txBody>
            <a:bodyPr wrap="none" rtlCol="0">
              <a:spAutoFit/>
            </a:bodyPr>
            <a:lstStyle/>
            <a:p>
              <a:r>
                <a:rPr lang="en-US" sz="4000" dirty="0" smtClean="0"/>
                <a:t>⊕</a:t>
              </a:r>
              <a:endParaRPr lang="en-US" sz="4000" dirty="0"/>
            </a:p>
          </p:txBody>
        </p:sp>
      </p:grpSp>
    </p:spTree>
    <p:extLst>
      <p:ext uri="{BB962C8B-B14F-4D97-AF65-F5344CB8AC3E}">
        <p14:creationId xmlns:p14="http://schemas.microsoft.com/office/powerpoint/2010/main" xmlns="" val="3933260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u="sng" dirty="0" err="1" smtClean="0"/>
              <a:t>Thm</a:t>
            </a:r>
            <a:r>
              <a:rPr lang="en-US" dirty="0" smtClean="0"/>
              <a:t>:	</a:t>
            </a:r>
            <a:r>
              <a:rPr lang="en-US" dirty="0"/>
              <a:t>Y</a:t>
            </a:r>
            <a:r>
              <a:rPr lang="en-US" dirty="0" smtClean="0"/>
              <a:t> </a:t>
            </a:r>
            <a:r>
              <a:rPr lang="en-US" dirty="0"/>
              <a:t>a rand. var. over {0,1}</a:t>
            </a:r>
            <a:r>
              <a:rPr lang="en-US" baseline="30000" dirty="0"/>
              <a:t>n</a:t>
            </a:r>
            <a:r>
              <a:rPr lang="en-US" dirty="0"/>
              <a:t> ,    X an </a:t>
            </a:r>
            <a:r>
              <a:rPr lang="en-US" dirty="0" err="1"/>
              <a:t>indep</a:t>
            </a:r>
            <a:r>
              <a:rPr lang="en-US" dirty="0"/>
              <a:t>. uniform var. on {0,1}</a:t>
            </a:r>
            <a:r>
              <a:rPr lang="en-US" baseline="30000" dirty="0"/>
              <a:t>n</a:t>
            </a:r>
            <a:r>
              <a:rPr lang="en-US" dirty="0"/>
              <a:t> </a:t>
            </a:r>
          </a:p>
          <a:p>
            <a:pPr marL="0" indent="0">
              <a:spcBef>
                <a:spcPts val="1776"/>
              </a:spcBef>
              <a:buNone/>
            </a:pPr>
            <a:r>
              <a:rPr lang="en-US" dirty="0"/>
              <a:t>	Then    </a:t>
            </a:r>
            <a:r>
              <a:rPr lang="en-US" dirty="0" smtClean="0"/>
              <a:t>Z </a:t>
            </a:r>
            <a:r>
              <a:rPr lang="en-US" dirty="0"/>
              <a:t>:= Y</a:t>
            </a:r>
            <a:r>
              <a:rPr lang="en-US" dirty="0" smtClean="0"/>
              <a:t>⨁X   </a:t>
            </a:r>
            <a:r>
              <a:rPr lang="en-US" dirty="0"/>
              <a:t>is uniform var. on {0,1}</a:t>
            </a:r>
            <a:r>
              <a:rPr lang="en-US" baseline="30000" dirty="0"/>
              <a:t>n</a:t>
            </a:r>
            <a:r>
              <a:rPr lang="en-US" dirty="0"/>
              <a:t> </a:t>
            </a:r>
          </a:p>
          <a:p>
            <a:pPr marL="0" indent="0">
              <a:buNone/>
            </a:pPr>
            <a:endParaRPr lang="en-US" b="1" dirty="0" smtClean="0"/>
          </a:p>
          <a:p>
            <a:pPr marL="0" indent="0">
              <a:buNone/>
            </a:pPr>
            <a:r>
              <a:rPr lang="en-US" b="1" dirty="0" smtClean="0"/>
              <a:t>Proof</a:t>
            </a:r>
            <a:r>
              <a:rPr lang="en-US" dirty="0"/>
              <a:t>:    (for n=1)</a:t>
            </a:r>
          </a:p>
          <a:p>
            <a:pPr marL="0" indent="0">
              <a:spcBef>
                <a:spcPts val="1824"/>
              </a:spcBef>
              <a:buNone/>
            </a:pPr>
            <a:r>
              <a:rPr lang="en-US" dirty="0"/>
              <a:t> </a:t>
            </a:r>
            <a:r>
              <a:rPr lang="en-US" dirty="0" smtClean="0"/>
              <a:t>   </a:t>
            </a:r>
            <a:r>
              <a:rPr lang="en-US" dirty="0" err="1" smtClean="0"/>
              <a:t>Pr</a:t>
            </a:r>
            <a:r>
              <a:rPr lang="en-US" dirty="0"/>
              <a:t>[ </a:t>
            </a:r>
            <a:r>
              <a:rPr lang="en-US" dirty="0" smtClean="0"/>
              <a:t>Z=0 </a:t>
            </a:r>
            <a:r>
              <a:rPr lang="en-US" dirty="0"/>
              <a:t>] = </a:t>
            </a:r>
          </a:p>
          <a:p>
            <a:pPr marL="0" indent="0">
              <a:buNone/>
            </a:pPr>
            <a:endParaRPr lang="en-US" dirty="0"/>
          </a:p>
        </p:txBody>
      </p:sp>
      <p:sp>
        <p:nvSpPr>
          <p:cNvPr id="5" name="Date Placeholder 4"/>
          <p:cNvSpPr>
            <a:spLocks noGrp="1"/>
          </p:cNvSpPr>
          <p:nvPr>
            <p:ph type="dt" sz="half" idx="10"/>
          </p:nvPr>
        </p:nvSpPr>
        <p:spPr/>
        <p:txBody>
          <a:bodyPr/>
          <a:lstStyle/>
          <a:p>
            <a:pPr>
              <a:defRPr/>
            </a:pPr>
            <a:fld id="{AE91E25E-6BCA-4E2E-804E-E367E5EF9C27}" type="datetime1">
              <a:rPr lang="en-US" smtClean="0"/>
              <a:pPr>
                <a:defRPr/>
              </a:pPr>
              <a:t>9/27/2012</a:t>
            </a:fld>
            <a:endParaRPr lang="en-GB"/>
          </a:p>
        </p:txBody>
      </p:sp>
      <p:sp>
        <p:nvSpPr>
          <p:cNvPr id="6" name="Slide Number Placeholder 5"/>
          <p:cNvSpPr>
            <a:spLocks noGrp="1"/>
          </p:cNvSpPr>
          <p:nvPr>
            <p:ph type="sldNum" sz="quarter" idx="11"/>
          </p:nvPr>
        </p:nvSpPr>
        <p:spPr/>
        <p:txBody>
          <a:bodyPr/>
          <a:lstStyle/>
          <a:p>
            <a:pPr>
              <a:defRPr/>
            </a:pPr>
            <a:fld id="{255E8DB8-DCBF-4A68-BA4D-52342D237505}" type="slidenum">
              <a:rPr lang="en-GB" smtClean="0"/>
              <a:pPr>
                <a:defRPr/>
              </a:pPr>
              <a:t>14</a:t>
            </a:fld>
            <a:endParaRPr lang="en-GB"/>
          </a:p>
        </p:txBody>
      </p:sp>
      <p:sp>
        <p:nvSpPr>
          <p:cNvPr id="7" name="Footer Placeholder 6"/>
          <p:cNvSpPr>
            <a:spLocks noGrp="1"/>
          </p:cNvSpPr>
          <p:nvPr>
            <p:ph type="ftr" sz="quarter" idx="12"/>
          </p:nvPr>
        </p:nvSpPr>
        <p:spPr/>
        <p:txBody>
          <a:bodyPr/>
          <a:lstStyle/>
          <a:p>
            <a:pPr>
              <a:defRPr/>
            </a:pPr>
            <a:r>
              <a:rPr lang="en-US" smtClean="0"/>
              <a:t>Lectures by Ashraf Masood - - Applied Cryptography – MSIS 11 (MCS-NUST)</a:t>
            </a:r>
            <a:endParaRPr lang="en-GB"/>
          </a:p>
        </p:txBody>
      </p:sp>
      <p:sp>
        <p:nvSpPr>
          <p:cNvPr id="2" name="Title 1"/>
          <p:cNvSpPr>
            <a:spLocks noGrp="1"/>
          </p:cNvSpPr>
          <p:nvPr>
            <p:ph type="title"/>
          </p:nvPr>
        </p:nvSpPr>
        <p:spPr/>
        <p:txBody>
          <a:bodyPr/>
          <a:lstStyle/>
          <a:p>
            <a:r>
              <a:rPr lang="en-US" dirty="0" smtClean="0"/>
              <a:t>An important property of XOR</a:t>
            </a:r>
            <a:endParaRPr lang="en-US" dirty="0"/>
          </a:p>
        </p:txBody>
      </p:sp>
    </p:spTree>
    <p:extLst>
      <p:ext uri="{BB962C8B-B14F-4D97-AF65-F5344CB8AC3E}">
        <p14:creationId xmlns:p14="http://schemas.microsoft.com/office/powerpoint/2010/main" xmlns="" val="154090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dirty="0" smtClean="0"/>
              <a:t>Let   r</a:t>
            </a:r>
            <a:r>
              <a:rPr lang="en-US" baseline="-25000" dirty="0" smtClean="0"/>
              <a:t>1</a:t>
            </a:r>
            <a:r>
              <a:rPr lang="en-US" dirty="0" smtClean="0"/>
              <a:t>, …, </a:t>
            </a:r>
            <a:r>
              <a:rPr lang="en-US" dirty="0" err="1" smtClean="0"/>
              <a:t>r</a:t>
            </a:r>
            <a:r>
              <a:rPr lang="en-US" baseline="-25000" dirty="0" err="1" smtClean="0"/>
              <a:t>n</a:t>
            </a:r>
            <a:r>
              <a:rPr lang="en-US" dirty="0" smtClean="0"/>
              <a:t> ∈ </a:t>
            </a:r>
            <a:r>
              <a:rPr lang="en-US" dirty="0"/>
              <a:t>U</a:t>
            </a:r>
            <a:r>
              <a:rPr lang="en-US" dirty="0" smtClean="0"/>
              <a:t>    be </a:t>
            </a:r>
            <a:r>
              <a:rPr lang="en-US" dirty="0" err="1" smtClean="0"/>
              <a:t>indep</a:t>
            </a:r>
            <a:r>
              <a:rPr lang="en-US" dirty="0" smtClean="0"/>
              <a:t>. identically distributed random vars. </a:t>
            </a:r>
          </a:p>
          <a:p>
            <a:pPr marL="0" indent="0">
              <a:spcBef>
                <a:spcPts val="1824"/>
              </a:spcBef>
              <a:buNone/>
            </a:pPr>
            <a:r>
              <a:rPr lang="en-US" b="1" u="sng" dirty="0" err="1" smtClean="0"/>
              <a:t>Thm</a:t>
            </a:r>
            <a:r>
              <a:rPr lang="en-US" dirty="0" smtClean="0"/>
              <a:t>:   when  </a:t>
            </a:r>
            <a:r>
              <a:rPr lang="en-US" sz="3200" b="1" dirty="0" smtClean="0">
                <a:solidFill>
                  <a:srgbClr val="FF0000"/>
                </a:solidFill>
              </a:rPr>
              <a:t>n</a:t>
            </a:r>
            <a:r>
              <a:rPr lang="en-US" dirty="0" smtClean="0"/>
              <a:t>= 1.2 × </a:t>
            </a:r>
            <a:r>
              <a:rPr lang="en-US" sz="2800" b="1" dirty="0" smtClean="0">
                <a:solidFill>
                  <a:srgbClr val="FF0000"/>
                </a:solidFill>
              </a:rPr>
              <a:t>|U|</a:t>
            </a:r>
            <a:r>
              <a:rPr lang="en-US" sz="2800" b="1" baseline="30000" dirty="0" smtClean="0">
                <a:solidFill>
                  <a:srgbClr val="FF0000"/>
                </a:solidFill>
              </a:rPr>
              <a:t>1/2</a:t>
            </a:r>
            <a:r>
              <a:rPr lang="en-US" baseline="30000" dirty="0" smtClean="0"/>
              <a:t> </a:t>
            </a:r>
            <a:r>
              <a:rPr lang="en-US" dirty="0" smtClean="0"/>
              <a:t>    then    </a:t>
            </a:r>
            <a:r>
              <a:rPr lang="en-US" dirty="0" err="1" smtClean="0"/>
              <a:t>Pr</a:t>
            </a:r>
            <a:r>
              <a:rPr lang="en-US" sz="3200" dirty="0" smtClean="0"/>
              <a:t>[</a:t>
            </a:r>
            <a:r>
              <a:rPr lang="en-US" dirty="0" smtClean="0"/>
              <a:t> ∃</a:t>
            </a:r>
            <a:r>
              <a:rPr lang="en-US" dirty="0" err="1" smtClean="0"/>
              <a:t>i≠j</a:t>
            </a:r>
            <a:r>
              <a:rPr lang="en-US" dirty="0" smtClean="0"/>
              <a:t>:   </a:t>
            </a:r>
            <a:r>
              <a:rPr lang="en-US" dirty="0" err="1" smtClean="0"/>
              <a:t>r</a:t>
            </a:r>
            <a:r>
              <a:rPr lang="en-US" baseline="-25000" dirty="0" err="1" smtClean="0"/>
              <a:t>i</a:t>
            </a:r>
            <a:r>
              <a:rPr lang="en-US" dirty="0" smtClean="0"/>
              <a:t> = </a:t>
            </a:r>
            <a:r>
              <a:rPr lang="en-US" dirty="0" err="1" smtClean="0"/>
              <a:t>r</a:t>
            </a:r>
            <a:r>
              <a:rPr lang="en-US" baseline="-25000" dirty="0" err="1" smtClean="0"/>
              <a:t>j</a:t>
            </a:r>
            <a:r>
              <a:rPr lang="en-US" dirty="0" smtClean="0"/>
              <a:t> </a:t>
            </a:r>
            <a:r>
              <a:rPr lang="en-US" sz="3200" dirty="0" smtClean="0"/>
              <a:t>] </a:t>
            </a:r>
            <a:r>
              <a:rPr lang="en-US" dirty="0" smtClean="0"/>
              <a:t>≥  ½ </a:t>
            </a:r>
          </a:p>
          <a:p>
            <a:pPr marL="0" indent="0">
              <a:spcBef>
                <a:spcPts val="1824"/>
              </a:spcBef>
              <a:buNone/>
            </a:pPr>
            <a:endParaRPr lang="en-US" dirty="0"/>
          </a:p>
          <a:p>
            <a:pPr marL="0" indent="0">
              <a:spcBef>
                <a:spcPts val="4824"/>
              </a:spcBef>
              <a:buNone/>
            </a:pPr>
            <a:r>
              <a:rPr lang="en-US" u="sng" dirty="0" smtClean="0"/>
              <a:t>Example</a:t>
            </a:r>
            <a:r>
              <a:rPr lang="en-US" dirty="0" smtClean="0"/>
              <a:t>:          Let   U = {0,1}</a:t>
            </a:r>
            <a:r>
              <a:rPr lang="en-US" baseline="30000" dirty="0" smtClean="0"/>
              <a:t>128</a:t>
            </a:r>
            <a:r>
              <a:rPr lang="en-US" dirty="0" smtClean="0"/>
              <a:t>     </a:t>
            </a:r>
          </a:p>
          <a:p>
            <a:pPr marL="0" indent="0">
              <a:lnSpc>
                <a:spcPts val="4180"/>
              </a:lnSpc>
              <a:spcBef>
                <a:spcPts val="1824"/>
              </a:spcBef>
              <a:buNone/>
            </a:pPr>
            <a:r>
              <a:rPr lang="en-US" dirty="0"/>
              <a:t>	</a:t>
            </a:r>
            <a:r>
              <a:rPr lang="en-US" dirty="0" smtClean="0"/>
              <a:t>After sampling about  2</a:t>
            </a:r>
            <a:r>
              <a:rPr lang="en-US" baseline="30000" dirty="0" smtClean="0"/>
              <a:t>64 </a:t>
            </a:r>
            <a:r>
              <a:rPr lang="en-US" dirty="0" smtClean="0"/>
              <a:t> random messages from U,</a:t>
            </a:r>
            <a:br>
              <a:rPr lang="en-US" dirty="0" smtClean="0"/>
            </a:br>
            <a:r>
              <a:rPr lang="en-US" baseline="30000" dirty="0" smtClean="0"/>
              <a:t>	</a:t>
            </a:r>
            <a:r>
              <a:rPr lang="en-US" dirty="0" smtClean="0"/>
              <a:t>some two sampled messages will likely be the same</a:t>
            </a:r>
            <a:endParaRPr lang="en-US" baseline="30000" dirty="0" smtClean="0"/>
          </a:p>
          <a:p>
            <a:pPr marL="0" indent="0">
              <a:buNone/>
            </a:pPr>
            <a:endParaRPr lang="en-US" baseline="-25000" dirty="0"/>
          </a:p>
        </p:txBody>
      </p:sp>
      <p:sp>
        <p:nvSpPr>
          <p:cNvPr id="5" name="Date Placeholder 4"/>
          <p:cNvSpPr>
            <a:spLocks noGrp="1"/>
          </p:cNvSpPr>
          <p:nvPr>
            <p:ph type="dt" sz="half" idx="10"/>
          </p:nvPr>
        </p:nvSpPr>
        <p:spPr/>
        <p:txBody>
          <a:bodyPr/>
          <a:lstStyle/>
          <a:p>
            <a:pPr>
              <a:defRPr/>
            </a:pPr>
            <a:fld id="{F613462A-7C36-4A42-9592-8B037BA56B2F}" type="datetime1">
              <a:rPr lang="en-US" smtClean="0"/>
              <a:pPr>
                <a:defRPr/>
              </a:pPr>
              <a:t>9/27/2012</a:t>
            </a:fld>
            <a:endParaRPr lang="en-GB"/>
          </a:p>
        </p:txBody>
      </p:sp>
      <p:sp>
        <p:nvSpPr>
          <p:cNvPr id="6" name="Slide Number Placeholder 5"/>
          <p:cNvSpPr>
            <a:spLocks noGrp="1"/>
          </p:cNvSpPr>
          <p:nvPr>
            <p:ph type="sldNum" sz="quarter" idx="11"/>
          </p:nvPr>
        </p:nvSpPr>
        <p:spPr/>
        <p:txBody>
          <a:bodyPr/>
          <a:lstStyle/>
          <a:p>
            <a:pPr>
              <a:defRPr/>
            </a:pPr>
            <a:fld id="{255E8DB8-DCBF-4A68-BA4D-52342D237505}" type="slidenum">
              <a:rPr lang="en-GB" smtClean="0"/>
              <a:pPr>
                <a:defRPr/>
              </a:pPr>
              <a:t>15</a:t>
            </a:fld>
            <a:endParaRPr lang="en-GB"/>
          </a:p>
        </p:txBody>
      </p:sp>
      <p:sp>
        <p:nvSpPr>
          <p:cNvPr id="7" name="Footer Placeholder 6"/>
          <p:cNvSpPr>
            <a:spLocks noGrp="1"/>
          </p:cNvSpPr>
          <p:nvPr>
            <p:ph type="ftr" sz="quarter" idx="12"/>
          </p:nvPr>
        </p:nvSpPr>
        <p:spPr/>
        <p:txBody>
          <a:bodyPr/>
          <a:lstStyle/>
          <a:p>
            <a:pPr>
              <a:defRPr/>
            </a:pPr>
            <a:r>
              <a:rPr lang="en-US" smtClean="0"/>
              <a:t>Lectures by Ashraf Masood - - Applied Cryptography – MSIS 11 (MCS-NUST)</a:t>
            </a:r>
            <a:endParaRPr lang="en-GB"/>
          </a:p>
        </p:txBody>
      </p:sp>
      <p:sp>
        <p:nvSpPr>
          <p:cNvPr id="2" name="Title 1"/>
          <p:cNvSpPr>
            <a:spLocks noGrp="1"/>
          </p:cNvSpPr>
          <p:nvPr>
            <p:ph type="title"/>
          </p:nvPr>
        </p:nvSpPr>
        <p:spPr/>
        <p:txBody>
          <a:bodyPr/>
          <a:lstStyle/>
          <a:p>
            <a:r>
              <a:rPr lang="en-US" dirty="0" smtClean="0"/>
              <a:t>The birthday paradox</a:t>
            </a:r>
            <a:endParaRPr lang="en-US" dirty="0"/>
          </a:p>
        </p:txBody>
      </p:sp>
      <p:sp>
        <p:nvSpPr>
          <p:cNvPr id="4" name="TextBox 3"/>
          <p:cNvSpPr txBox="1"/>
          <p:nvPr/>
        </p:nvSpPr>
        <p:spPr>
          <a:xfrm>
            <a:off x="5715000" y="3225800"/>
            <a:ext cx="2824491" cy="369332"/>
          </a:xfrm>
          <a:prstGeom prst="rect">
            <a:avLst/>
          </a:prstGeom>
          <a:noFill/>
        </p:spPr>
        <p:txBody>
          <a:bodyPr wrap="none" rtlCol="0">
            <a:spAutoFit/>
          </a:bodyPr>
          <a:lstStyle/>
          <a:p>
            <a:r>
              <a:rPr lang="en-US" dirty="0"/>
              <a:t>n</a:t>
            </a:r>
            <a:r>
              <a:rPr lang="en-US" dirty="0" smtClean="0"/>
              <a:t>otation:  |U| is the size of U</a:t>
            </a:r>
            <a:endParaRPr lang="en-US" dirty="0"/>
          </a:p>
        </p:txBody>
      </p:sp>
    </p:spTree>
    <p:extLst>
      <p:ext uri="{BB962C8B-B14F-4D97-AF65-F5344CB8AC3E}">
        <p14:creationId xmlns:p14="http://schemas.microsoft.com/office/powerpoint/2010/main" xmlns="" val="244651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501" b="4938"/>
          <a:stretch/>
        </p:blipFill>
        <p:spPr>
          <a:xfrm>
            <a:off x="1092200" y="1752599"/>
            <a:ext cx="7518400" cy="4521201"/>
          </a:xfrm>
          <a:prstGeom prst="rect">
            <a:avLst/>
          </a:prstGeom>
        </p:spPr>
      </p:pic>
      <p:sp>
        <p:nvSpPr>
          <p:cNvPr id="6" name="TextBox 5"/>
          <p:cNvSpPr txBox="1"/>
          <p:nvPr/>
        </p:nvSpPr>
        <p:spPr>
          <a:xfrm>
            <a:off x="76201" y="177801"/>
            <a:ext cx="1093569" cy="461665"/>
          </a:xfrm>
          <a:prstGeom prst="rect">
            <a:avLst/>
          </a:prstGeom>
          <a:noFill/>
        </p:spPr>
        <p:txBody>
          <a:bodyPr wrap="none" rtlCol="0">
            <a:spAutoFit/>
          </a:bodyPr>
          <a:lstStyle/>
          <a:p>
            <a:r>
              <a:rPr lang="en-US" sz="2400" dirty="0" smtClean="0"/>
              <a:t>|U|=10</a:t>
            </a:r>
            <a:r>
              <a:rPr lang="en-US" sz="2400" baseline="30000" dirty="0" smtClean="0"/>
              <a:t>6</a:t>
            </a:r>
            <a:endParaRPr lang="en-US" sz="2400" baseline="30000" dirty="0"/>
          </a:p>
        </p:txBody>
      </p:sp>
      <p:sp>
        <p:nvSpPr>
          <p:cNvPr id="7" name="TextBox 6"/>
          <p:cNvSpPr txBox="1"/>
          <p:nvPr/>
        </p:nvSpPr>
        <p:spPr>
          <a:xfrm>
            <a:off x="4343401" y="6273800"/>
            <a:ext cx="1377300" cy="369332"/>
          </a:xfrm>
          <a:prstGeom prst="rect">
            <a:avLst/>
          </a:prstGeom>
          <a:noFill/>
        </p:spPr>
        <p:txBody>
          <a:bodyPr wrap="none" rtlCol="0">
            <a:spAutoFit/>
          </a:bodyPr>
          <a:lstStyle/>
          <a:p>
            <a:r>
              <a:rPr lang="en-US" dirty="0" smtClean="0"/>
              <a:t># samples  n</a:t>
            </a:r>
            <a:endParaRPr lang="en-US" dirty="0"/>
          </a:p>
        </p:txBody>
      </p:sp>
      <p:grpSp>
        <p:nvGrpSpPr>
          <p:cNvPr id="3" name="Group 21"/>
          <p:cNvGrpSpPr/>
          <p:nvPr/>
        </p:nvGrpSpPr>
        <p:grpSpPr>
          <a:xfrm>
            <a:off x="1447800" y="4056726"/>
            <a:ext cx="1600200" cy="1927215"/>
            <a:chOff x="1447800" y="2419350"/>
            <a:chExt cx="1600200" cy="1981200"/>
          </a:xfrm>
        </p:grpSpPr>
        <p:cxnSp>
          <p:nvCxnSpPr>
            <p:cNvPr id="9" name="Straight Connector 8"/>
            <p:cNvCxnSpPr/>
            <p:nvPr/>
          </p:nvCxnSpPr>
          <p:spPr>
            <a:xfrm>
              <a:off x="1447800" y="2444750"/>
              <a:ext cx="1600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048000" y="2419350"/>
              <a:ext cx="0" cy="19812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 name="Group 23"/>
          <p:cNvGrpSpPr/>
          <p:nvPr/>
        </p:nvGrpSpPr>
        <p:grpSpPr>
          <a:xfrm>
            <a:off x="1447800" y="2554941"/>
            <a:ext cx="2895600" cy="3446750"/>
            <a:chOff x="1447800" y="857250"/>
            <a:chExt cx="2895600" cy="3543300"/>
          </a:xfrm>
        </p:grpSpPr>
        <p:cxnSp>
          <p:nvCxnSpPr>
            <p:cNvPr id="19" name="Straight Connector 18"/>
            <p:cNvCxnSpPr/>
            <p:nvPr/>
          </p:nvCxnSpPr>
          <p:spPr>
            <a:xfrm>
              <a:off x="1447800" y="857250"/>
              <a:ext cx="2895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343400" y="895350"/>
              <a:ext cx="0" cy="35052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rot="16200000">
            <a:off x="-300802" y="3370935"/>
            <a:ext cx="2037737" cy="369332"/>
          </a:xfrm>
          <a:prstGeom prst="rect">
            <a:avLst/>
          </a:prstGeom>
          <a:noFill/>
        </p:spPr>
        <p:txBody>
          <a:bodyPr wrap="none" rtlCol="0">
            <a:spAutoFit/>
          </a:bodyPr>
          <a:lstStyle/>
          <a:p>
            <a:r>
              <a:rPr lang="en-US" dirty="0"/>
              <a:t>c</a:t>
            </a:r>
            <a:r>
              <a:rPr lang="en-US" dirty="0" smtClean="0"/>
              <a:t>ollision probability</a:t>
            </a:r>
            <a:endParaRPr lang="en-US" dirty="0"/>
          </a:p>
        </p:txBody>
      </p:sp>
      <p:sp>
        <p:nvSpPr>
          <p:cNvPr id="17" name="Title 16"/>
          <p:cNvSpPr>
            <a:spLocks noGrp="1"/>
          </p:cNvSpPr>
          <p:nvPr>
            <p:ph type="title"/>
          </p:nvPr>
        </p:nvSpPr>
        <p:spPr/>
        <p:txBody>
          <a:bodyPr/>
          <a:lstStyle/>
          <a:p>
            <a:r>
              <a:rPr lang="en-US" dirty="0" smtClean="0"/>
              <a:t>Probability Distribution of Collision</a:t>
            </a:r>
            <a:endParaRPr lang="en-US" dirty="0"/>
          </a:p>
        </p:txBody>
      </p:sp>
      <p:sp>
        <p:nvSpPr>
          <p:cNvPr id="12" name="Date Placeholder 11"/>
          <p:cNvSpPr>
            <a:spLocks noGrp="1"/>
          </p:cNvSpPr>
          <p:nvPr>
            <p:ph type="dt" sz="half" idx="10"/>
          </p:nvPr>
        </p:nvSpPr>
        <p:spPr/>
        <p:txBody>
          <a:bodyPr/>
          <a:lstStyle/>
          <a:p>
            <a:pPr>
              <a:defRPr/>
            </a:pPr>
            <a:fld id="{C0D207F3-B2A9-4458-80F0-6F62B761304C}" type="datetime1">
              <a:rPr lang="en-US" smtClean="0"/>
              <a:pPr>
                <a:defRPr/>
              </a:pPr>
              <a:t>9/27/2012</a:t>
            </a:fld>
            <a:endParaRPr lang="en-GB"/>
          </a:p>
        </p:txBody>
      </p:sp>
      <p:sp>
        <p:nvSpPr>
          <p:cNvPr id="14" name="Footer Placeholder 13"/>
          <p:cNvSpPr>
            <a:spLocks noGrp="1"/>
          </p:cNvSpPr>
          <p:nvPr>
            <p:ph type="ftr" sz="quarter" idx="11"/>
          </p:nvPr>
        </p:nvSpPr>
        <p:spPr/>
        <p:txBody>
          <a:bodyPr/>
          <a:lstStyle/>
          <a:p>
            <a:pPr>
              <a:defRPr/>
            </a:pPr>
            <a:r>
              <a:rPr lang="en-US" smtClean="0"/>
              <a:t>Lectures by Ashraf Masood - - Applied Cryptography – MSIS 11 (MCS-NUST)</a:t>
            </a:r>
            <a:endParaRPr lang="en-GB"/>
          </a:p>
        </p:txBody>
      </p:sp>
      <p:sp>
        <p:nvSpPr>
          <p:cNvPr id="13" name="Slide Number Placeholder 12"/>
          <p:cNvSpPr>
            <a:spLocks noGrp="1"/>
          </p:cNvSpPr>
          <p:nvPr>
            <p:ph type="sldNum" sz="quarter" idx="12"/>
          </p:nvPr>
        </p:nvSpPr>
        <p:spPr/>
        <p:txBody>
          <a:bodyPr/>
          <a:lstStyle/>
          <a:p>
            <a:pPr>
              <a:defRPr/>
            </a:pPr>
            <a:fld id="{255E8DB8-DCBF-4A68-BA4D-52342D237505}" type="slidenum">
              <a:rPr lang="en-GB" smtClean="0"/>
              <a:pPr>
                <a:defRPr/>
              </a:pPr>
              <a:t>16</a:t>
            </a:fld>
            <a:endParaRPr lang="en-GB"/>
          </a:p>
        </p:txBody>
      </p:sp>
      <p:sp>
        <p:nvSpPr>
          <p:cNvPr id="20" name="TextBox 19"/>
          <p:cNvSpPr txBox="1"/>
          <p:nvPr/>
        </p:nvSpPr>
        <p:spPr>
          <a:xfrm>
            <a:off x="0" y="1976735"/>
            <a:ext cx="1234833" cy="461665"/>
          </a:xfrm>
          <a:prstGeom prst="rect">
            <a:avLst/>
          </a:prstGeom>
          <a:noFill/>
        </p:spPr>
        <p:txBody>
          <a:bodyPr wrap="none" rtlCol="0">
            <a:spAutoFit/>
          </a:bodyPr>
          <a:lstStyle/>
          <a:p>
            <a:r>
              <a:rPr lang="en-US" sz="2400" dirty="0" smtClean="0"/>
              <a:t>|U|=10</a:t>
            </a:r>
            <a:r>
              <a:rPr lang="en-US" sz="2400" baseline="30000" dirty="0" smtClean="0"/>
              <a:t>6</a:t>
            </a:r>
            <a:endParaRPr lang="en-US" sz="2400" baseline="30000" dirty="0"/>
          </a:p>
        </p:txBody>
      </p:sp>
    </p:spTree>
    <p:extLst>
      <p:ext uri="{BB962C8B-B14F-4D97-AF65-F5344CB8AC3E}">
        <p14:creationId xmlns:p14="http://schemas.microsoft.com/office/powerpoint/2010/main" xmlns="" val="215915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ChangeArrowheads="1"/>
          </p:cNvSpPr>
          <p:nvPr/>
        </p:nvSpPr>
        <p:spPr bwMode="auto">
          <a:xfrm>
            <a:off x="304800" y="3001963"/>
            <a:ext cx="8243888" cy="960437"/>
          </a:xfrm>
          <a:prstGeom prst="rect">
            <a:avLst/>
          </a:prstGeom>
          <a:noFill/>
          <a:ln w="9525">
            <a:noFill/>
            <a:miter lim="800000"/>
            <a:headEnd/>
            <a:tailEnd/>
          </a:ln>
        </p:spPr>
        <p:txBody>
          <a:bodyPr anchor="b"/>
          <a:lstStyle/>
          <a:p>
            <a:pPr algn="ctr">
              <a:lnSpc>
                <a:spcPct val="90000"/>
              </a:lnSpc>
              <a:defRPr/>
            </a:pPr>
            <a:endParaRPr lang="en-US" sz="5400" b="1" dirty="0">
              <a:solidFill>
                <a:srgbClr val="FF6600"/>
              </a:solidFill>
              <a:effectLst>
                <a:outerShdw blurRad="38100" dist="38100" dir="2700000" algn="tl">
                  <a:srgbClr val="C0C0C0"/>
                </a:outerShdw>
              </a:effectLst>
            </a:endParaRPr>
          </a:p>
        </p:txBody>
      </p:sp>
      <p:sp>
        <p:nvSpPr>
          <p:cNvPr id="7" name="Title 6"/>
          <p:cNvSpPr>
            <a:spLocks noGrp="1"/>
          </p:cNvSpPr>
          <p:nvPr>
            <p:ph type="title"/>
          </p:nvPr>
        </p:nvSpPr>
        <p:spPr/>
        <p:txBody>
          <a:bodyPr/>
          <a:lstStyle/>
          <a:p>
            <a:r>
              <a:rPr lang="en-US" dirty="0" smtClean="0"/>
              <a:t>Classical Cryptosystems</a:t>
            </a:r>
            <a:endParaRPr lang="en-US" dirty="0"/>
          </a:p>
        </p:txBody>
      </p:sp>
      <p:sp>
        <p:nvSpPr>
          <p:cNvPr id="10" name="Text Placeholder 9"/>
          <p:cNvSpPr>
            <a:spLocks noGrp="1"/>
          </p:cNvSpPr>
          <p:nvPr>
            <p:ph type="body" idx="1"/>
          </p:nvPr>
        </p:nvSpPr>
        <p:spPr/>
        <p:txBody>
          <a:bodyPr>
            <a:normAutofit/>
          </a:bodyPr>
          <a:lstStyle/>
          <a:p>
            <a:r>
              <a:rPr lang="en-US" sz="2800" dirty="0" smtClean="0"/>
              <a:t>Poly-alphabetic Ciphers</a:t>
            </a:r>
            <a:endParaRPr lang="en-US" sz="2800" dirty="0"/>
          </a:p>
        </p:txBody>
      </p:sp>
      <p:sp>
        <p:nvSpPr>
          <p:cNvPr id="5" name="Date Placeholder 4"/>
          <p:cNvSpPr>
            <a:spLocks noGrp="1"/>
          </p:cNvSpPr>
          <p:nvPr>
            <p:ph type="dt" sz="half" idx="10"/>
          </p:nvPr>
        </p:nvSpPr>
        <p:spPr/>
        <p:txBody>
          <a:bodyPr/>
          <a:lstStyle/>
          <a:p>
            <a:fld id="{D6D333B3-2371-4591-8B95-FCE42243F044}" type="datetime1">
              <a:rPr lang="en-US" smtClean="0"/>
              <a:pPr/>
              <a:t>9/27/2012</a:t>
            </a:fld>
            <a:endParaRPr lang="en-US" dirty="0"/>
          </a:p>
        </p:txBody>
      </p:sp>
      <p:sp>
        <p:nvSpPr>
          <p:cNvPr id="6" name="Slide Number Placeholder 5"/>
          <p:cNvSpPr>
            <a:spLocks noGrp="1"/>
          </p:cNvSpPr>
          <p:nvPr>
            <p:ph type="sldNum" sz="quarter" idx="12"/>
          </p:nvPr>
        </p:nvSpPr>
        <p:spPr/>
        <p:txBody>
          <a:bodyPr/>
          <a:lstStyle/>
          <a:p>
            <a:fld id="{59985E83-F857-4E7B-A45F-F5191A2677E8}" type="slidenum">
              <a:rPr lang="en-US" smtClean="0"/>
              <a:pPr/>
              <a:t>17</a:t>
            </a:fld>
            <a:endParaRPr lang="en-US"/>
          </a:p>
        </p:txBody>
      </p:sp>
      <p:sp>
        <p:nvSpPr>
          <p:cNvPr id="8" name="Footer Placeholder 7"/>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lnSpcReduction="10000"/>
          </a:bodyPr>
          <a:lstStyle/>
          <a:p>
            <a:r>
              <a:rPr lang="en-GB" dirty="0" smtClean="0"/>
              <a:t>The simple substitution cipher is weak because the attacker can exploit the fact that:</a:t>
            </a:r>
          </a:p>
          <a:p>
            <a:pPr lvl="1"/>
            <a:r>
              <a:rPr lang="en-GB" dirty="0" smtClean="0"/>
              <a:t>The letter frequency distribution of the </a:t>
            </a:r>
            <a:r>
              <a:rPr lang="en-GB" dirty="0" err="1" smtClean="0"/>
              <a:t>ciphertext</a:t>
            </a:r>
            <a:r>
              <a:rPr lang="en-GB" dirty="0" smtClean="0"/>
              <a:t> will match the letter frequency distribution of the plaintext</a:t>
            </a:r>
          </a:p>
          <a:p>
            <a:r>
              <a:rPr lang="en-GB" dirty="0" smtClean="0"/>
              <a:t>A simple way to defeat frequency analysis is to encipher each plaintext letter with a different substitution alphabet thus causing the letter frequency distribution to appear “flatter”.</a:t>
            </a:r>
          </a:p>
          <a:p>
            <a:r>
              <a:rPr lang="en-GB" dirty="0" smtClean="0"/>
              <a:t>A cipher that uses multiple substitution alphabets is called a </a:t>
            </a:r>
            <a:r>
              <a:rPr lang="en-GB" dirty="0" err="1" smtClean="0"/>
              <a:t>polyalphabetic</a:t>
            </a:r>
            <a:r>
              <a:rPr lang="en-GB" dirty="0" smtClean="0"/>
              <a:t> substitution cipher.</a:t>
            </a:r>
          </a:p>
          <a:p>
            <a:pPr lvl="1"/>
            <a:r>
              <a:rPr lang="en-GB" dirty="0" smtClean="0"/>
              <a:t>The </a:t>
            </a:r>
            <a:r>
              <a:rPr lang="en-GB" dirty="0" err="1" smtClean="0"/>
              <a:t>Vigenere</a:t>
            </a:r>
            <a:r>
              <a:rPr lang="en-GB" dirty="0" smtClean="0"/>
              <a:t> Cipher</a:t>
            </a:r>
          </a:p>
          <a:p>
            <a:pPr lvl="1"/>
            <a:r>
              <a:rPr lang="en-GB" dirty="0" smtClean="0"/>
              <a:t>Hill Cipher</a:t>
            </a:r>
          </a:p>
        </p:txBody>
      </p:sp>
      <p:sp>
        <p:nvSpPr>
          <p:cNvPr id="4" name="Date Placeholder 3"/>
          <p:cNvSpPr>
            <a:spLocks noGrp="1"/>
          </p:cNvSpPr>
          <p:nvPr>
            <p:ph type="dt" sz="half" idx="10"/>
          </p:nvPr>
        </p:nvSpPr>
        <p:spPr/>
        <p:txBody>
          <a:bodyPr/>
          <a:lstStyle/>
          <a:p>
            <a:fld id="{B921DFF7-47D0-488F-B094-AA3A0FB93A23}" type="datetime1">
              <a:rPr lang="en-US" smtClean="0"/>
              <a:pPr/>
              <a:t>9/27/2012</a:t>
            </a:fld>
            <a:endParaRPr lang="en-US"/>
          </a:p>
        </p:txBody>
      </p:sp>
      <p:sp>
        <p:nvSpPr>
          <p:cNvPr id="5" name="Slide Number Placeholder 4"/>
          <p:cNvSpPr>
            <a:spLocks noGrp="1"/>
          </p:cNvSpPr>
          <p:nvPr>
            <p:ph type="sldNum" sz="quarter" idx="11"/>
          </p:nvPr>
        </p:nvSpPr>
        <p:spPr/>
        <p:txBody>
          <a:bodyPr/>
          <a:lstStyle/>
          <a:p>
            <a:fld id="{2EC12642-F1F3-4B1B-8792-76317C3A5856}" type="slidenum">
              <a:rPr lang="en-US" smtClean="0"/>
              <a:pPr/>
              <a:t>18</a:t>
            </a:fld>
            <a:endParaRPr lang="en-US"/>
          </a:p>
        </p:txBody>
      </p:sp>
      <p:sp>
        <p:nvSpPr>
          <p:cNvPr id="6" name="Footer Placeholder 5"/>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7" name="Title 6"/>
          <p:cNvSpPr>
            <a:spLocks noGrp="1"/>
          </p:cNvSpPr>
          <p:nvPr>
            <p:ph type="title"/>
          </p:nvPr>
        </p:nvSpPr>
        <p:spPr/>
        <p:txBody>
          <a:bodyPr/>
          <a:lstStyle/>
          <a:p>
            <a:r>
              <a:rPr lang="en-US" dirty="0" err="1" smtClean="0"/>
              <a:t>Polyalphabetic</a:t>
            </a:r>
            <a:r>
              <a:rPr lang="en-US" dirty="0" smtClean="0"/>
              <a:t> Ciphers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anim calcmode="lin" valueType="num">
                                      <p:cBhvr additive="base">
                                        <p:cTn id="11"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 calcmode="lin" valueType="num">
                                      <p:cBhvr additive="base">
                                        <p:cTn id="17"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867">
                                            <p:txEl>
                                              <p:pRg st="3" end="3"/>
                                            </p:txEl>
                                          </p:spTgt>
                                        </p:tgtEl>
                                        <p:attrNameLst>
                                          <p:attrName>style.visibility</p:attrName>
                                        </p:attrNameLst>
                                      </p:cBhvr>
                                      <p:to>
                                        <p:strVal val="visible"/>
                                      </p:to>
                                    </p:set>
                                    <p:anim calcmode="lin" valueType="num">
                                      <p:cBhvr additive="base">
                                        <p:cTn id="23"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 calcmode="lin" valueType="num">
                                      <p:cBhvr additive="base">
                                        <p:cTn id="27"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C294F7F8-8F6D-4EE2-8049-40D641E38DDA}"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19</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The </a:t>
            </a:r>
            <a:r>
              <a:rPr lang="en-US" dirty="0" err="1" smtClean="0"/>
              <a:t>Vigenere</a:t>
            </a:r>
            <a:r>
              <a:rPr lang="en-US" dirty="0" smtClean="0"/>
              <a:t> Cipher</a:t>
            </a:r>
            <a:endParaRPr lang="en-US" dirty="0"/>
          </a:p>
        </p:txBody>
      </p:sp>
      <p:pic>
        <p:nvPicPr>
          <p:cNvPr id="209923" name="Picture 3"/>
          <p:cNvPicPr>
            <a:picLocks noChangeAspect="1" noChangeArrowheads="1"/>
          </p:cNvPicPr>
          <p:nvPr/>
        </p:nvPicPr>
        <p:blipFill>
          <a:blip r:embed="rId2"/>
          <a:srcRect/>
          <a:stretch>
            <a:fillRect/>
          </a:stretch>
        </p:blipFill>
        <p:spPr bwMode="auto">
          <a:xfrm>
            <a:off x="990600" y="1981200"/>
            <a:ext cx="6931025" cy="168433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Discrete Probability</a:t>
            </a:r>
            <a:endParaRPr lang="en-US" dirty="0"/>
          </a:p>
        </p:txBody>
      </p:sp>
      <p:sp>
        <p:nvSpPr>
          <p:cNvPr id="8" name="Text Placeholder 7"/>
          <p:cNvSpPr>
            <a:spLocks noGrp="1"/>
          </p:cNvSpPr>
          <p:nvPr>
            <p:ph type="body" idx="1"/>
          </p:nvPr>
        </p:nvSpPr>
        <p:spPr/>
        <p:txBody>
          <a:bodyPr>
            <a:normAutofit/>
          </a:bodyPr>
          <a:lstStyle/>
          <a:p>
            <a:r>
              <a:rPr lang="en-US" sz="2800" b="1" i="1" dirty="0" smtClean="0"/>
              <a:t>Crash Overview</a:t>
            </a:r>
            <a:endParaRPr lang="en-US" sz="2800" b="1" i="1" dirty="0"/>
          </a:p>
        </p:txBody>
      </p:sp>
      <p:sp>
        <p:nvSpPr>
          <p:cNvPr id="4" name="Date Placeholder 3"/>
          <p:cNvSpPr>
            <a:spLocks noGrp="1"/>
          </p:cNvSpPr>
          <p:nvPr>
            <p:ph type="dt" sz="half" idx="10"/>
          </p:nvPr>
        </p:nvSpPr>
        <p:spPr/>
        <p:txBody>
          <a:bodyPr/>
          <a:lstStyle/>
          <a:p>
            <a:pPr>
              <a:defRPr/>
            </a:pPr>
            <a:fld id="{96411138-092D-410B-B8DA-BD12F28A8B8B}" type="datetime1">
              <a:rPr lang="en-US" smtClean="0"/>
              <a:pPr>
                <a:defRPr/>
              </a:pPr>
              <a:t>9/27/2012</a:t>
            </a:fld>
            <a:endParaRPr lang="en-GB"/>
          </a:p>
        </p:txBody>
      </p:sp>
      <p:sp>
        <p:nvSpPr>
          <p:cNvPr id="5" name="Footer Placeholder 4"/>
          <p:cNvSpPr>
            <a:spLocks noGrp="1"/>
          </p:cNvSpPr>
          <p:nvPr>
            <p:ph type="ftr" sz="quarter" idx="11"/>
          </p:nvPr>
        </p:nvSpPr>
        <p:spPr/>
        <p:txBody>
          <a:bodyPr/>
          <a:lstStyle/>
          <a:p>
            <a:pPr>
              <a:defRPr/>
            </a:pPr>
            <a:r>
              <a:rPr lang="en-US" smtClean="0"/>
              <a:t>Lectures by Ashraf Masood - - Applied Cryptography – MSIS 11 (MCS-NUST)</a:t>
            </a:r>
            <a:endParaRPr lang="en-GB"/>
          </a:p>
        </p:txBody>
      </p:sp>
      <p:sp>
        <p:nvSpPr>
          <p:cNvPr id="6" name="Slide Number Placeholder 5"/>
          <p:cNvSpPr>
            <a:spLocks noGrp="1"/>
          </p:cNvSpPr>
          <p:nvPr>
            <p:ph type="sldNum" sz="quarter" idx="12"/>
          </p:nvPr>
        </p:nvSpPr>
        <p:spPr/>
        <p:txBody>
          <a:bodyPr/>
          <a:lstStyle/>
          <a:p>
            <a:pPr>
              <a:defRPr/>
            </a:pPr>
            <a:fld id="{255E8DB8-DCBF-4A68-BA4D-52342D237505}" type="slidenum">
              <a:rPr lang="en-GB" smtClean="0"/>
              <a:pPr>
                <a:defRPr/>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B2140D98-C311-4570-84D5-DD5F17874420}"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20</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The </a:t>
            </a:r>
            <a:r>
              <a:rPr lang="en-US" dirty="0" err="1" smtClean="0"/>
              <a:t>Vigenere</a:t>
            </a:r>
            <a:r>
              <a:rPr lang="en-US" dirty="0" smtClean="0"/>
              <a:t> Table</a:t>
            </a:r>
            <a:endParaRPr lang="en-US" dirty="0"/>
          </a:p>
        </p:txBody>
      </p:sp>
      <p:pic>
        <p:nvPicPr>
          <p:cNvPr id="7" name="Picture 2"/>
          <p:cNvPicPr>
            <a:picLocks noChangeAspect="1" noChangeArrowheads="1"/>
          </p:cNvPicPr>
          <p:nvPr/>
        </p:nvPicPr>
        <p:blipFill>
          <a:blip r:embed="rId2"/>
          <a:srcRect/>
          <a:stretch>
            <a:fillRect/>
          </a:stretch>
        </p:blipFill>
        <p:spPr bwMode="auto">
          <a:xfrm>
            <a:off x="1600200" y="1346913"/>
            <a:ext cx="5029200" cy="52062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US" dirty="0" smtClean="0"/>
              <a:t>Example 1: The </a:t>
            </a:r>
            <a:r>
              <a:rPr lang="en-US" dirty="0" err="1" smtClean="0"/>
              <a:t>Vigenere</a:t>
            </a:r>
            <a:r>
              <a:rPr lang="en-US" dirty="0" smtClean="0"/>
              <a:t> Cipher</a:t>
            </a:r>
            <a:endParaRPr lang="en-US" dirty="0"/>
          </a:p>
        </p:txBody>
      </p:sp>
      <p:graphicFrame>
        <p:nvGraphicFramePr>
          <p:cNvPr id="330861" name="Group 1133"/>
          <p:cNvGraphicFramePr>
            <a:graphicFrameLocks noGrp="1"/>
          </p:cNvGraphicFramePr>
          <p:nvPr>
            <p:ph sz="half" idx="1"/>
          </p:nvPr>
        </p:nvGraphicFramePr>
        <p:xfrm>
          <a:off x="7772400" y="4249420"/>
          <a:ext cx="1371600" cy="1389380"/>
        </p:xfrm>
        <a:graphic>
          <a:graphicData uri="http://schemas.openxmlformats.org/drawingml/2006/table">
            <a:tbl>
              <a:tblPr/>
              <a:tblGrid>
                <a:gridCol w="457200"/>
                <a:gridCol w="457200"/>
                <a:gridCol w="457200"/>
              </a:tblGrid>
              <a:tr h="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9900"/>
                          </a:solidFill>
                          <a:effectLst/>
                          <a:latin typeface="Verdana" pitchFamily="34" charset="0"/>
                        </a:rPr>
                        <a:t>u</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R</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20</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286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W</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FF3300"/>
                          </a:solidFill>
                          <a:effectLst/>
                          <a:latin typeface="Verdana" pitchFamily="34" charset="0"/>
                        </a:rPr>
                        <a:t>T</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30868" name="Group 1140"/>
          <p:cNvGraphicFramePr>
            <a:graphicFrameLocks noGrp="1"/>
          </p:cNvGraphicFramePr>
          <p:nvPr>
            <p:ph sz="quarter" idx="2"/>
          </p:nvPr>
        </p:nvGraphicFramePr>
        <p:xfrm>
          <a:off x="76200" y="2819400"/>
          <a:ext cx="7667625" cy="2804160"/>
        </p:xfrm>
        <a:graphic>
          <a:graphicData uri="http://schemas.openxmlformats.org/drawingml/2006/table">
            <a:tbl>
              <a:tblPr/>
              <a:tblGrid>
                <a:gridCol w="457200"/>
                <a:gridCol w="733425"/>
                <a:gridCol w="501650"/>
                <a:gridCol w="541338"/>
                <a:gridCol w="533400"/>
                <a:gridCol w="592137"/>
                <a:gridCol w="498475"/>
                <a:gridCol w="598488"/>
                <a:gridCol w="533400"/>
                <a:gridCol w="536575"/>
                <a:gridCol w="533400"/>
                <a:gridCol w="538162"/>
                <a:gridCol w="536575"/>
                <a:gridCol w="533400"/>
              </a:tblGrid>
              <a:tr h="1428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9900"/>
                          </a:solidFill>
                          <a:effectLst/>
                          <a:latin typeface="Verdana" pitchFamily="34" charset="0"/>
                        </a:rPr>
                        <a:t>P</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t</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h</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i</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c</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r</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y</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o</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y</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24</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K</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2349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C</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V</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X</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A</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I</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V</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W</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P</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o</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c</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19</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4</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K</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19</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C</a:t>
                      </a: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U</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B</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J</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W</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Date Placeholder 9"/>
          <p:cNvSpPr>
            <a:spLocks noGrp="1"/>
          </p:cNvSpPr>
          <p:nvPr>
            <p:ph type="dt" sz="half" idx="10"/>
          </p:nvPr>
        </p:nvSpPr>
        <p:spPr/>
        <p:txBody>
          <a:bodyPr/>
          <a:lstStyle/>
          <a:p>
            <a:fld id="{5181E181-1D2F-4DB0-8612-4BEABE8F589E}" type="datetime1">
              <a:rPr lang="en-US" smtClean="0"/>
              <a:pPr/>
              <a:t>9/27/2012</a:t>
            </a:fld>
            <a:endParaRPr lang="en-US"/>
          </a:p>
        </p:txBody>
      </p:sp>
      <p:sp>
        <p:nvSpPr>
          <p:cNvPr id="12" name="Footer Placeholder 11"/>
          <p:cNvSpPr>
            <a:spLocks noGrp="1"/>
          </p:cNvSpPr>
          <p:nvPr>
            <p:ph type="ftr" sz="quarter" idx="11"/>
          </p:nvPr>
        </p:nvSpPr>
        <p:spPr>
          <a:xfrm>
            <a:off x="3124200" y="6477000"/>
            <a:ext cx="5029200" cy="228600"/>
          </a:xfrm>
        </p:spPr>
        <p:txBody>
          <a:bodyPr/>
          <a:lstStyle/>
          <a:p>
            <a:r>
              <a:rPr lang="en-US" smtClean="0"/>
              <a:t>Lectures by Ashraf Masood - - Applied Cryptography – MSIS 11 (MCS-NUST)</a:t>
            </a:r>
            <a:endParaRPr lang="en-US" dirty="0"/>
          </a:p>
        </p:txBody>
      </p:sp>
      <p:sp>
        <p:nvSpPr>
          <p:cNvPr id="11" name="Slide Number Placeholder 10"/>
          <p:cNvSpPr>
            <a:spLocks noGrp="1"/>
          </p:cNvSpPr>
          <p:nvPr>
            <p:ph type="sldNum" sz="quarter" idx="12"/>
          </p:nvPr>
        </p:nvSpPr>
        <p:spPr/>
        <p:txBody>
          <a:bodyPr/>
          <a:lstStyle/>
          <a:p>
            <a:fld id="{C2A25FD4-BCB1-4D0D-8A21-C6304AF782F1}" type="slidenum">
              <a:rPr lang="en-US" smtClean="0"/>
              <a:pPr/>
              <a:t>21</a:t>
            </a:fld>
            <a:endParaRPr lang="en-US"/>
          </a:p>
        </p:txBody>
      </p:sp>
      <p:sp>
        <p:nvSpPr>
          <p:cNvPr id="1236" name="Text Box 15"/>
          <p:cNvSpPr txBox="1">
            <a:spLocks noChangeArrowheads="1"/>
          </p:cNvSpPr>
          <p:nvPr/>
        </p:nvSpPr>
        <p:spPr bwMode="auto">
          <a:xfrm>
            <a:off x="533400" y="1600200"/>
            <a:ext cx="7571303" cy="1015663"/>
          </a:xfrm>
          <a:prstGeom prst="rect">
            <a:avLst/>
          </a:prstGeom>
          <a:noFill/>
          <a:ln w="12700" cap="sq">
            <a:noFill/>
            <a:miter lim="800000"/>
            <a:headEnd type="none" w="sm" len="sm"/>
            <a:tailEnd type="none" w="sm" len="sm"/>
          </a:ln>
        </p:spPr>
        <p:txBody>
          <a:bodyPr wrap="none">
            <a:spAutoFit/>
          </a:bodyPr>
          <a:lstStyle/>
          <a:p>
            <a:r>
              <a:rPr lang="en-US" b="1" dirty="0">
                <a:latin typeface="Arial" charset="0"/>
              </a:rPr>
              <a:t>Suppose key length (m)=6</a:t>
            </a:r>
          </a:p>
          <a:p>
            <a:r>
              <a:rPr lang="en-US" b="1" dirty="0">
                <a:latin typeface="Arial" charset="0"/>
              </a:rPr>
              <a:t>	Key word (K)  = C I P H E R = (2,8,15,7,4,17)</a:t>
            </a:r>
          </a:p>
          <a:p>
            <a:r>
              <a:rPr lang="en-US" b="1" dirty="0">
                <a:latin typeface="Arial" charset="0"/>
              </a:rPr>
              <a:t>	Plaintext (P)  = </a:t>
            </a:r>
            <a:r>
              <a:rPr lang="en-US" sz="2400" b="1" dirty="0" smtClean="0">
                <a:latin typeface="Arial" charset="0"/>
              </a:rPr>
              <a:t>this crypto system is not secure</a:t>
            </a:r>
            <a:r>
              <a:rPr lang="en-US" sz="2400" dirty="0">
                <a:latin typeface="Arial" charset="0"/>
              </a:rPr>
              <a:t>	</a:t>
            </a:r>
          </a:p>
        </p:txBody>
      </p:sp>
      <p:sp>
        <p:nvSpPr>
          <p:cNvPr id="1238" name="Rectangle 1142"/>
          <p:cNvSpPr>
            <a:spLocks noChangeArrowheads="1"/>
          </p:cNvSpPr>
          <p:nvPr/>
        </p:nvSpPr>
        <p:spPr bwMode="auto">
          <a:xfrm>
            <a:off x="1371600" y="5791200"/>
            <a:ext cx="6701771" cy="461665"/>
          </a:xfrm>
          <a:prstGeom prst="rect">
            <a:avLst/>
          </a:prstGeom>
          <a:noFill/>
          <a:ln w="12700" cap="sq">
            <a:noFill/>
            <a:miter lim="800000"/>
            <a:headEnd type="none" w="sm" len="sm"/>
            <a:tailEnd type="none" w="sm" len="sm"/>
          </a:ln>
        </p:spPr>
        <p:txBody>
          <a:bodyPr wrap="none">
            <a:spAutoFit/>
          </a:bodyPr>
          <a:lstStyle/>
          <a:p>
            <a:r>
              <a:rPr lang="en-US" b="1" dirty="0" err="1">
                <a:solidFill>
                  <a:srgbClr val="FF3300"/>
                </a:solidFill>
              </a:rPr>
              <a:t>Ciphertext</a:t>
            </a:r>
            <a:r>
              <a:rPr lang="en-US" b="1" dirty="0">
                <a:solidFill>
                  <a:srgbClr val="FF3300"/>
                </a:solidFill>
              </a:rPr>
              <a:t> (C)  = </a:t>
            </a:r>
            <a:r>
              <a:rPr lang="en-US" sz="2400" b="1" dirty="0">
                <a:solidFill>
                  <a:srgbClr val="FF3300"/>
                </a:solidFill>
              </a:rPr>
              <a:t>VPXZGIAXIVWPUBTTMJPWIZITWZI</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r>
              <a:rPr lang="en-US" dirty="0" smtClean="0"/>
              <a:t>The </a:t>
            </a:r>
            <a:r>
              <a:rPr lang="en-US" dirty="0" err="1" smtClean="0"/>
              <a:t>Vigenère</a:t>
            </a:r>
            <a:r>
              <a:rPr lang="en-US" dirty="0" smtClean="0"/>
              <a:t> Cipher makes use of a keyword of length m. The number of possible key words of length m is 26m. e.g. Take m=5, the key space has size 265=1.1 x 107, an exhaustive key search would require long time</a:t>
            </a:r>
          </a:p>
          <a:p>
            <a:endParaRPr lang="en-US" dirty="0" smtClean="0"/>
          </a:p>
          <a:p>
            <a:r>
              <a:rPr lang="en-US" dirty="0" smtClean="0"/>
              <a:t>So,</a:t>
            </a:r>
          </a:p>
          <a:p>
            <a:pPr lvl="1"/>
            <a:r>
              <a:rPr lang="en-US" dirty="0" smtClean="0"/>
              <a:t>	First step: determine the key length=m, </a:t>
            </a:r>
          </a:p>
          <a:p>
            <a:pPr lvl="1"/>
            <a:r>
              <a:rPr lang="en-US" dirty="0" smtClean="0"/>
              <a:t>     Second step: determine the key (word) itself</a:t>
            </a:r>
          </a:p>
          <a:p>
            <a:pPr lvl="1"/>
            <a:r>
              <a:rPr lang="en-US" dirty="0" smtClean="0"/>
              <a:t>    After that decryption of the message is easy.</a:t>
            </a:r>
          </a:p>
          <a:p>
            <a:endParaRPr lang="en-US" dirty="0" smtClean="0"/>
          </a:p>
        </p:txBody>
      </p:sp>
      <p:sp>
        <p:nvSpPr>
          <p:cNvPr id="4" name="Date Placeholder 3"/>
          <p:cNvSpPr>
            <a:spLocks noGrp="1"/>
          </p:cNvSpPr>
          <p:nvPr>
            <p:ph type="dt" sz="half" idx="10"/>
          </p:nvPr>
        </p:nvSpPr>
        <p:spPr/>
        <p:txBody>
          <a:bodyPr/>
          <a:lstStyle/>
          <a:p>
            <a:fld id="{52A74C24-37CC-4DE6-B301-47A82DBF4515}" type="datetime1">
              <a:rPr lang="en-US" smtClean="0"/>
              <a:pPr/>
              <a:t>9/27/2012</a:t>
            </a:fld>
            <a:endParaRPr lang="en-GB"/>
          </a:p>
        </p:txBody>
      </p:sp>
      <p:sp>
        <p:nvSpPr>
          <p:cNvPr id="5" name="Slide Number Placeholder 4"/>
          <p:cNvSpPr>
            <a:spLocks noGrp="1"/>
          </p:cNvSpPr>
          <p:nvPr>
            <p:ph type="sldNum" sz="quarter" idx="11"/>
          </p:nvPr>
        </p:nvSpPr>
        <p:spPr/>
        <p:txBody>
          <a:bodyPr/>
          <a:lstStyle/>
          <a:p>
            <a:fld id="{255E8DB8-DCBF-4A68-BA4D-52342D237505}" type="slidenum">
              <a:rPr lang="en-GB" smtClean="0"/>
              <a:pPr/>
              <a:t>22</a:t>
            </a:fld>
            <a:endParaRPr lang="en-GB"/>
          </a:p>
        </p:txBody>
      </p:sp>
      <p:sp>
        <p:nvSpPr>
          <p:cNvPr id="6" name="Footer Placeholder 5"/>
          <p:cNvSpPr>
            <a:spLocks noGrp="1"/>
          </p:cNvSpPr>
          <p:nvPr>
            <p:ph type="ftr" sz="quarter" idx="12"/>
          </p:nvPr>
        </p:nvSpPr>
        <p:spPr/>
        <p:txBody>
          <a:bodyPr/>
          <a:lstStyle/>
          <a:p>
            <a:r>
              <a:rPr lang="en-US" smtClean="0"/>
              <a:t>Lectures by Ashraf Masood - - Applied Cryptography – MSIS 11 (MCS-NUST)</a:t>
            </a:r>
            <a:endParaRPr lang="en-GB"/>
          </a:p>
        </p:txBody>
      </p:sp>
      <p:sp>
        <p:nvSpPr>
          <p:cNvPr id="38914" name="Rectangle 2"/>
          <p:cNvSpPr>
            <a:spLocks noGrp="1" noChangeArrowheads="1"/>
          </p:cNvSpPr>
          <p:nvPr>
            <p:ph type="title"/>
          </p:nvPr>
        </p:nvSpPr>
        <p:spPr/>
        <p:txBody>
          <a:bodyPr>
            <a:normAutofit fontScale="90000"/>
          </a:bodyPr>
          <a:lstStyle/>
          <a:p>
            <a:r>
              <a:rPr lang="en-US" smtClean="0"/>
              <a:t>Cryptanalysis of the Vigenère Cipher</a:t>
            </a:r>
            <a:endParaRPr lang="ru-RU"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idx="1"/>
          </p:nvPr>
        </p:nvSpPr>
        <p:spPr/>
        <p:txBody>
          <a:bodyPr/>
          <a:lstStyle/>
          <a:p>
            <a:r>
              <a:rPr lang="en-US" dirty="0" smtClean="0"/>
              <a:t>There are two techniques that can be employed to determine key length.</a:t>
            </a:r>
          </a:p>
          <a:p>
            <a:pPr lvl="1"/>
            <a:r>
              <a:rPr lang="en-US" dirty="0" err="1" smtClean="0"/>
              <a:t>Kasiski</a:t>
            </a:r>
            <a:r>
              <a:rPr lang="en-US" dirty="0" smtClean="0"/>
              <a:t> test </a:t>
            </a:r>
          </a:p>
          <a:p>
            <a:pPr lvl="1"/>
            <a:r>
              <a:rPr lang="en-US" dirty="0" smtClean="0"/>
              <a:t>Index of coincidence.</a:t>
            </a:r>
            <a:endParaRPr lang="ru-RU" dirty="0" smtClean="0"/>
          </a:p>
        </p:txBody>
      </p:sp>
      <p:sp>
        <p:nvSpPr>
          <p:cNvPr id="39938" name="Rectangle 2"/>
          <p:cNvSpPr>
            <a:spLocks noGrp="1" noChangeArrowheads="1"/>
          </p:cNvSpPr>
          <p:nvPr>
            <p:ph type="title"/>
          </p:nvPr>
        </p:nvSpPr>
        <p:spPr/>
        <p:txBody>
          <a:bodyPr/>
          <a:lstStyle/>
          <a:p>
            <a:r>
              <a:rPr lang="en-US" smtClean="0"/>
              <a:t>Cryptanalysis of the Vigenère Cipher</a:t>
            </a:r>
            <a:endParaRPr lang="ru-RU" dirty="0" smtClean="0"/>
          </a:p>
        </p:txBody>
      </p:sp>
      <p:sp>
        <p:nvSpPr>
          <p:cNvPr id="4" name="Date Placeholder 3"/>
          <p:cNvSpPr>
            <a:spLocks noGrp="1"/>
          </p:cNvSpPr>
          <p:nvPr>
            <p:ph type="dt" sz="half" idx="10"/>
          </p:nvPr>
        </p:nvSpPr>
        <p:spPr/>
        <p:txBody>
          <a:bodyPr/>
          <a:lstStyle/>
          <a:p>
            <a:fld id="{D9B4DA94-251C-4033-8038-189CDA4C50C4}" type="datetime1">
              <a:rPr lang="en-US" smtClean="0"/>
              <a:pPr/>
              <a:t>9/27/2012</a:t>
            </a:fld>
            <a:endParaRPr lang="en-GB"/>
          </a:p>
        </p:txBody>
      </p:sp>
      <p:sp>
        <p:nvSpPr>
          <p:cNvPr id="6" name="Footer Placeholder 5"/>
          <p:cNvSpPr>
            <a:spLocks noGrp="1"/>
          </p:cNvSpPr>
          <p:nvPr>
            <p:ph type="ftr" sz="quarter" idx="11"/>
          </p:nvPr>
        </p:nvSpPr>
        <p:spPr/>
        <p:txBody>
          <a:bodyPr/>
          <a:lstStyle/>
          <a:p>
            <a:r>
              <a:rPr lang="en-US" smtClean="0"/>
              <a:t>Lectures by Ashraf Masood - - Applied Cryptography – MSIS 11 (MCS-NUST)</a:t>
            </a:r>
            <a:endParaRPr lang="en-GB"/>
          </a:p>
        </p:txBody>
      </p:sp>
      <p:sp>
        <p:nvSpPr>
          <p:cNvPr id="5" name="Slide Number Placeholder 4"/>
          <p:cNvSpPr>
            <a:spLocks noGrp="1"/>
          </p:cNvSpPr>
          <p:nvPr>
            <p:ph type="sldNum" sz="quarter" idx="12"/>
          </p:nvPr>
        </p:nvSpPr>
        <p:spPr/>
        <p:txBody>
          <a:bodyPr/>
          <a:lstStyle/>
          <a:p>
            <a:fld id="{255E8DB8-DCBF-4A68-BA4D-52342D237505}" type="slidenum">
              <a:rPr lang="en-GB" smtClean="0"/>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normAutofit fontScale="92500" lnSpcReduction="10000"/>
          </a:bodyPr>
          <a:lstStyle/>
          <a:p>
            <a:r>
              <a:rPr lang="en-US" smtClean="0"/>
              <a:t>The Kasiski test was introduced in 1863 by a Prussian military officer Friedrich Kasiski</a:t>
            </a:r>
          </a:p>
          <a:p>
            <a:r>
              <a:rPr lang="en-US" smtClean="0"/>
              <a:t> </a:t>
            </a:r>
          </a:p>
          <a:p>
            <a:r>
              <a:rPr lang="en-US" smtClean="0"/>
              <a:t>The method is based on the observation that two identical segments of plaintext will be encrypted to the same ciphertext as long as they are </a:t>
            </a:r>
            <a:r>
              <a:rPr lang="el-GR" smtClean="0"/>
              <a:t>δ</a:t>
            </a:r>
            <a:r>
              <a:rPr lang="en-US" smtClean="0"/>
              <a:t> positions apart (</a:t>
            </a:r>
            <a:r>
              <a:rPr lang="el-GR" smtClean="0"/>
              <a:t>δ</a:t>
            </a:r>
            <a:r>
              <a:rPr lang="en-US" smtClean="0"/>
              <a:t> ≡ 0 (mod m)).</a:t>
            </a:r>
          </a:p>
          <a:p>
            <a:endParaRPr lang="en-US" smtClean="0"/>
          </a:p>
          <a:p>
            <a:r>
              <a:rPr lang="en-US" smtClean="0"/>
              <a:t>Our goal is to find several identical pieces of text, each of length at least three, and record the distance between their starting position. m divides all of the distances </a:t>
            </a:r>
            <a:r>
              <a:rPr lang="el-GR" smtClean="0"/>
              <a:t>δ</a:t>
            </a:r>
            <a:r>
              <a:rPr lang="en-US" smtClean="0"/>
              <a:t>1, </a:t>
            </a:r>
            <a:r>
              <a:rPr lang="el-GR" smtClean="0"/>
              <a:t>δ</a:t>
            </a:r>
            <a:r>
              <a:rPr lang="en-US" smtClean="0"/>
              <a:t>2, …, </a:t>
            </a:r>
            <a:r>
              <a:rPr lang="el-GR" smtClean="0"/>
              <a:t>δ</a:t>
            </a:r>
            <a:r>
              <a:rPr lang="en-US" smtClean="0"/>
              <a:t>n. Hence m be the greatest common divisor of the </a:t>
            </a:r>
            <a:r>
              <a:rPr lang="el-GR" smtClean="0"/>
              <a:t>δ</a:t>
            </a:r>
            <a:r>
              <a:rPr lang="en-US" smtClean="0"/>
              <a:t>i’s.</a:t>
            </a:r>
          </a:p>
          <a:p>
            <a:endParaRPr lang="en-US" smtClean="0"/>
          </a:p>
        </p:txBody>
      </p:sp>
      <p:sp>
        <p:nvSpPr>
          <p:cNvPr id="4" name="Date Placeholder 3"/>
          <p:cNvSpPr>
            <a:spLocks noGrp="1"/>
          </p:cNvSpPr>
          <p:nvPr>
            <p:ph type="dt" sz="half" idx="10"/>
          </p:nvPr>
        </p:nvSpPr>
        <p:spPr/>
        <p:txBody>
          <a:bodyPr/>
          <a:lstStyle/>
          <a:p>
            <a:fld id="{C0208984-0280-4B8D-8823-9496FC6BA1B2}" type="datetime1">
              <a:rPr lang="en-US" smtClean="0"/>
              <a:pPr/>
              <a:t>9/27/2012</a:t>
            </a:fld>
            <a:endParaRPr lang="en-GB"/>
          </a:p>
        </p:txBody>
      </p:sp>
      <p:sp>
        <p:nvSpPr>
          <p:cNvPr id="5" name="Slide Number Placeholder 4"/>
          <p:cNvSpPr>
            <a:spLocks noGrp="1"/>
          </p:cNvSpPr>
          <p:nvPr>
            <p:ph type="sldNum" sz="quarter" idx="11"/>
          </p:nvPr>
        </p:nvSpPr>
        <p:spPr/>
        <p:txBody>
          <a:bodyPr/>
          <a:lstStyle/>
          <a:p>
            <a:fld id="{255E8DB8-DCBF-4A68-BA4D-52342D237505}" type="slidenum">
              <a:rPr lang="en-GB" smtClean="0"/>
              <a:pPr/>
              <a:t>24</a:t>
            </a:fld>
            <a:endParaRPr lang="en-GB"/>
          </a:p>
        </p:txBody>
      </p:sp>
      <p:sp>
        <p:nvSpPr>
          <p:cNvPr id="6" name="Footer Placeholder 5"/>
          <p:cNvSpPr>
            <a:spLocks noGrp="1"/>
          </p:cNvSpPr>
          <p:nvPr>
            <p:ph type="ftr" sz="quarter" idx="12"/>
          </p:nvPr>
        </p:nvSpPr>
        <p:spPr/>
        <p:txBody>
          <a:bodyPr/>
          <a:lstStyle/>
          <a:p>
            <a:r>
              <a:rPr lang="en-US" smtClean="0"/>
              <a:t>Lectures by Ashraf Masood - - Applied Cryptography – MSIS 11 (MCS-NUST)</a:t>
            </a:r>
            <a:endParaRPr lang="en-GB"/>
          </a:p>
        </p:txBody>
      </p:sp>
      <p:sp>
        <p:nvSpPr>
          <p:cNvPr id="17" name="Title 16"/>
          <p:cNvSpPr>
            <a:spLocks noGrp="1"/>
          </p:cNvSpPr>
          <p:nvPr>
            <p:ph type="title"/>
          </p:nvPr>
        </p:nvSpPr>
        <p:spPr/>
        <p:txBody>
          <a:bodyPr/>
          <a:lstStyle/>
          <a:p>
            <a:r>
              <a:rPr lang="en-US" dirty="0" err="1" smtClean="0"/>
              <a:t>Kasiski</a:t>
            </a:r>
            <a:r>
              <a:rPr lang="en-US" dirty="0" smtClean="0"/>
              <a:t> Test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CHREEVOAHMAERATBIAXXWTNXBEEOPHBSBQMQEQERBWRVXUOAKXAOSXXWEAHBWGJMMQMNKGRFVGXWTRZXWIAKLXFPSKAUTEMNDCMGTSXMXBTUIADNGMGPSRELXNJELXVRVPRTULHDNQWTWDTYGBPHXTFALJHASVBFXNGLLCHRZBWELEKMSJIKNBHWRJGNMGJSGLXFEYPHAGNRBIEQJTAMRVLCRREMNDGLXRRIMGNSNRWCHRQHAEYEVTAQEBBIPEEWEVKAKOEWADREMXMTBHHCHRTKDNVRZCHRCLQOHP</a:t>
            </a:r>
            <a:r>
              <a:rPr lang="en-US" dirty="0" smtClean="0"/>
              <a:t> WQAIIWXNRMGWOIIFKEE</a:t>
            </a:r>
          </a:p>
          <a:p>
            <a:endParaRPr lang="en-US" dirty="0"/>
          </a:p>
        </p:txBody>
      </p:sp>
      <p:sp>
        <p:nvSpPr>
          <p:cNvPr id="3" name="Date Placeholder 2"/>
          <p:cNvSpPr>
            <a:spLocks noGrp="1"/>
          </p:cNvSpPr>
          <p:nvPr>
            <p:ph type="dt" sz="half" idx="10"/>
          </p:nvPr>
        </p:nvSpPr>
        <p:spPr/>
        <p:txBody>
          <a:bodyPr/>
          <a:lstStyle/>
          <a:p>
            <a:fld id="{2319B210-579A-42A5-AAA3-1D0E667C73FE}"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25</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smtClean="0"/>
              <a:t>Example 1: Vigenere Cipher</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smtClean="0"/>
              <a:t>The </a:t>
            </a:r>
            <a:r>
              <a:rPr lang="en-US" sz="2400" dirty="0" err="1" smtClean="0"/>
              <a:t>ciphertext</a:t>
            </a:r>
            <a:r>
              <a:rPr lang="en-US" sz="2400" dirty="0" smtClean="0"/>
              <a:t> string </a:t>
            </a:r>
            <a:r>
              <a:rPr lang="en-US" sz="2400" i="1" dirty="0" smtClean="0"/>
              <a:t>CHR</a:t>
            </a:r>
            <a:r>
              <a:rPr lang="en-US" sz="2400" dirty="0" smtClean="0"/>
              <a:t> occurs in five places in the </a:t>
            </a:r>
            <a:r>
              <a:rPr lang="en-US" sz="2400" dirty="0" err="1" smtClean="0"/>
              <a:t>ciphertext</a:t>
            </a:r>
            <a:r>
              <a:rPr lang="en-US" sz="2400" dirty="0" smtClean="0"/>
              <a:t>, beginning at positions 1, 166, 236, 276 and 286. The distances from the first occurrence to the other three occurrences are (respectively) 165, 235, 275 and 285. The </a:t>
            </a:r>
            <a:r>
              <a:rPr lang="en-US" sz="2400" dirty="0" err="1" smtClean="0"/>
              <a:t>gcd</a:t>
            </a:r>
            <a:r>
              <a:rPr lang="en-US" sz="2400" dirty="0" smtClean="0"/>
              <a:t> of these four integers is 5, so that is very likely the keyword length. </a:t>
            </a:r>
          </a:p>
          <a:p>
            <a:endParaRPr lang="en-US" sz="2400" b="1" dirty="0" smtClean="0">
              <a:solidFill>
                <a:srgbClr val="FF0000"/>
              </a:solidFill>
            </a:endParaRPr>
          </a:p>
          <a:p>
            <a:r>
              <a:rPr lang="en-US" sz="2400" b="1" dirty="0" smtClean="0">
                <a:solidFill>
                  <a:srgbClr val="FF0000"/>
                </a:solidFill>
              </a:rPr>
              <a:t>CHR</a:t>
            </a:r>
            <a:r>
              <a:rPr lang="en-US" sz="2400" b="1" dirty="0" smtClean="0"/>
              <a:t>EEVOAHMAERATBIAXXWTNXBEEOPHBSBQMQEQERBWRVXUOAKXAOSXXWEAHBWGJMMQMNKGRFVGXWTRZXWIAKLXFPSKAUTEMNDCMGTSXMXBTUIADNGMGPSRELXNJELXVRVPRTULHDNQWTWDTYGBPHXTFALJHASVBFXNGLL</a:t>
            </a:r>
            <a:r>
              <a:rPr lang="en-US" sz="2400" b="1" dirty="0" smtClean="0">
                <a:solidFill>
                  <a:srgbClr val="FF0000"/>
                </a:solidFill>
              </a:rPr>
              <a:t>CHR</a:t>
            </a:r>
            <a:r>
              <a:rPr lang="en-US" sz="2400" b="1" dirty="0" smtClean="0"/>
              <a:t>ZBWELEKMSJIKNBHWRJGNMGJSGLXFEYPHAGNRBIEQJTAMRVLCRREMNDGLXRRIMGNSNRW</a:t>
            </a:r>
            <a:r>
              <a:rPr lang="en-US" sz="2400" b="1" dirty="0" smtClean="0">
                <a:solidFill>
                  <a:srgbClr val="FF0000"/>
                </a:solidFill>
              </a:rPr>
              <a:t>CHR</a:t>
            </a:r>
            <a:r>
              <a:rPr lang="en-US" sz="2400" b="1" dirty="0" smtClean="0"/>
              <a:t>QHAEYEVTAQEBBIPEEWEVKAKOEWADREMXMTBHH</a:t>
            </a:r>
            <a:r>
              <a:rPr lang="en-US" sz="2400" b="1" dirty="0" smtClean="0">
                <a:solidFill>
                  <a:srgbClr val="FF0000"/>
                </a:solidFill>
              </a:rPr>
              <a:t>CHR</a:t>
            </a:r>
            <a:r>
              <a:rPr lang="en-US" sz="2400" b="1" dirty="0" smtClean="0"/>
              <a:t>TKDNVRZ</a:t>
            </a:r>
            <a:r>
              <a:rPr lang="en-US" sz="2400" b="1" dirty="0" smtClean="0">
                <a:solidFill>
                  <a:srgbClr val="FF0000"/>
                </a:solidFill>
              </a:rPr>
              <a:t>CHR</a:t>
            </a:r>
            <a:r>
              <a:rPr lang="en-US" sz="2400" b="1" dirty="0" smtClean="0"/>
              <a:t>CLQOHP WQAIIWXNRMGWOIIFKEE</a:t>
            </a:r>
          </a:p>
          <a:p>
            <a:endParaRPr lang="en-US" dirty="0"/>
          </a:p>
        </p:txBody>
      </p:sp>
      <p:sp>
        <p:nvSpPr>
          <p:cNvPr id="3" name="Date Placeholder 2"/>
          <p:cNvSpPr>
            <a:spLocks noGrp="1"/>
          </p:cNvSpPr>
          <p:nvPr>
            <p:ph type="dt" sz="half" idx="10"/>
          </p:nvPr>
        </p:nvSpPr>
        <p:spPr/>
        <p:txBody>
          <a:bodyPr/>
          <a:lstStyle/>
          <a:p>
            <a:fld id="{0BE71A05-973C-4D01-A3CF-30663AD1A592}"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26</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Example 1: </a:t>
            </a:r>
            <a:r>
              <a:rPr lang="en-US" dirty="0" err="1" smtClean="0"/>
              <a:t>Vigenere</a:t>
            </a:r>
            <a:r>
              <a:rPr lang="en-US" dirty="0" smtClean="0"/>
              <a:t> Cipher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Ic</a:t>
            </a:r>
            <a:r>
              <a:rPr lang="en-GB" dirty="0" smtClean="0"/>
              <a:t> has a number of properties that are useful to cryptanalysis:</a:t>
            </a:r>
          </a:p>
          <a:p>
            <a:pPr lvl="1"/>
            <a:endParaRPr lang="en-GB" dirty="0" smtClean="0"/>
          </a:p>
          <a:p>
            <a:pPr lvl="1"/>
            <a:r>
              <a:rPr lang="en-GB" dirty="0" smtClean="0"/>
              <a:t>It can help identify the language of plaintext</a:t>
            </a:r>
          </a:p>
          <a:p>
            <a:pPr lvl="1"/>
            <a:r>
              <a:rPr lang="en-GB" dirty="0" smtClean="0"/>
              <a:t>It can help determine the key length of a repeated-key cipher</a:t>
            </a:r>
            <a:endParaRPr lang="en-US" dirty="0" smtClean="0"/>
          </a:p>
          <a:p>
            <a:pPr lvl="1"/>
            <a:r>
              <a:rPr lang="en-GB" dirty="0" smtClean="0"/>
              <a:t>It can help decide whether two </a:t>
            </a:r>
            <a:r>
              <a:rPr lang="en-GB" dirty="0" err="1" smtClean="0"/>
              <a:t>ciphertexts</a:t>
            </a:r>
            <a:r>
              <a:rPr lang="en-GB" dirty="0" smtClean="0"/>
              <a:t> were encrypted using the same key</a:t>
            </a:r>
          </a:p>
          <a:p>
            <a:endParaRPr lang="en-US" dirty="0" smtClean="0"/>
          </a:p>
          <a:p>
            <a:endParaRPr lang="en-US" dirty="0"/>
          </a:p>
        </p:txBody>
      </p:sp>
      <p:sp>
        <p:nvSpPr>
          <p:cNvPr id="3" name="Date Placeholder 2"/>
          <p:cNvSpPr>
            <a:spLocks noGrp="1"/>
          </p:cNvSpPr>
          <p:nvPr>
            <p:ph type="dt" sz="half" idx="10"/>
          </p:nvPr>
        </p:nvSpPr>
        <p:spPr/>
        <p:txBody>
          <a:bodyPr/>
          <a:lstStyle/>
          <a:p>
            <a:fld id="{ED272E91-E5E7-4F76-B9E8-9BA4F615CBBA}"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27</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11" name="Title 10"/>
          <p:cNvSpPr>
            <a:spLocks noGrp="1"/>
          </p:cNvSpPr>
          <p:nvPr>
            <p:ph type="title"/>
          </p:nvPr>
        </p:nvSpPr>
        <p:spPr/>
        <p:txBody>
          <a:bodyPr/>
          <a:lstStyle/>
          <a:p>
            <a:r>
              <a:rPr lang="en-US" dirty="0" smtClean="0">
                <a:solidFill>
                  <a:srgbClr val="FF9900"/>
                </a:solidFill>
              </a:rPr>
              <a:t>Index of Coincidence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228601" y="152400"/>
            <a:ext cx="7620000" cy="884238"/>
          </a:xfrm>
        </p:spPr>
        <p:txBody>
          <a:bodyPr/>
          <a:lstStyle/>
          <a:p>
            <a:r>
              <a:rPr lang="en-US" dirty="0" smtClean="0">
                <a:solidFill>
                  <a:srgbClr val="FF9900"/>
                </a:solidFill>
              </a:rPr>
              <a:t>Index of Coincidence</a:t>
            </a:r>
            <a:endParaRPr lang="ru-RU" dirty="0" smtClean="0">
              <a:solidFill>
                <a:srgbClr val="FF9900"/>
              </a:solidFill>
            </a:endParaRPr>
          </a:p>
        </p:txBody>
      </p:sp>
      <p:sp>
        <p:nvSpPr>
          <p:cNvPr id="2055" name="Rectangle 3"/>
          <p:cNvSpPr>
            <a:spLocks noGrp="1" noChangeArrowheads="1"/>
          </p:cNvSpPr>
          <p:nvPr>
            <p:ph type="body" sz="half" idx="1"/>
          </p:nvPr>
        </p:nvSpPr>
        <p:spPr>
          <a:xfrm>
            <a:off x="457200" y="1600200"/>
            <a:ext cx="8229600" cy="4456113"/>
          </a:xfrm>
        </p:spPr>
        <p:txBody>
          <a:bodyPr/>
          <a:lstStyle/>
          <a:p>
            <a:pPr eaLnBrk="1" hangingPunct="1"/>
            <a:r>
              <a:rPr lang="en-US" sz="1800" dirty="0" smtClean="0">
                <a:latin typeface="Franklin Gothic Medium" pitchFamily="34" charset="0"/>
              </a:rPr>
              <a:t>The index of coincidence is defined as follows:</a:t>
            </a: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lnSpc>
                <a:spcPct val="140000"/>
              </a:lnSpc>
            </a:pPr>
            <a:endParaRPr lang="en-US" sz="1800" dirty="0" smtClean="0">
              <a:latin typeface="Franklin Gothic Medium" pitchFamily="34" charset="0"/>
            </a:endParaRPr>
          </a:p>
          <a:p>
            <a:pPr eaLnBrk="1" hangingPunct="1">
              <a:lnSpc>
                <a:spcPct val="140000"/>
              </a:lnSpc>
            </a:pPr>
            <a:r>
              <a:rPr lang="en-US" sz="1800" dirty="0" smtClean="0">
                <a:latin typeface="Franklin Gothic Medium" pitchFamily="34" charset="0"/>
              </a:rPr>
              <a:t>If we denote the frequencies of </a:t>
            </a:r>
            <a:r>
              <a:rPr lang="en-US" sz="1800" i="1" dirty="0" smtClean="0">
                <a:latin typeface="Franklin Gothic Medium" pitchFamily="34" charset="0"/>
              </a:rPr>
              <a:t>A</a:t>
            </a:r>
            <a:r>
              <a:rPr lang="en-US" sz="1800" dirty="0" smtClean="0">
                <a:latin typeface="Franklin Gothic Medium" pitchFamily="34" charset="0"/>
              </a:rPr>
              <a:t>, </a:t>
            </a:r>
            <a:r>
              <a:rPr lang="en-US" sz="1800" i="1" dirty="0" smtClean="0">
                <a:latin typeface="Franklin Gothic Medium" pitchFamily="34" charset="0"/>
              </a:rPr>
              <a:t>B</a:t>
            </a:r>
            <a:r>
              <a:rPr lang="en-US" sz="1800" dirty="0" smtClean="0">
                <a:latin typeface="Franklin Gothic Medium" pitchFamily="34" charset="0"/>
              </a:rPr>
              <a:t>, </a:t>
            </a:r>
            <a:r>
              <a:rPr lang="en-US" sz="1800" i="1" dirty="0" smtClean="0">
                <a:latin typeface="Franklin Gothic Medium" pitchFamily="34" charset="0"/>
              </a:rPr>
              <a:t>C</a:t>
            </a:r>
            <a:r>
              <a:rPr lang="en-US" sz="1800" dirty="0" smtClean="0">
                <a:latin typeface="Franklin Gothic Medium" pitchFamily="34" charset="0"/>
              </a:rPr>
              <a:t>, …, </a:t>
            </a:r>
            <a:r>
              <a:rPr lang="en-US" sz="1800" i="1" dirty="0" smtClean="0">
                <a:latin typeface="Franklin Gothic Medium" pitchFamily="34" charset="0"/>
              </a:rPr>
              <a:t>Z</a:t>
            </a:r>
            <a:r>
              <a:rPr lang="en-US" sz="1800" dirty="0" smtClean="0">
                <a:latin typeface="Franklin Gothic Medium" pitchFamily="34" charset="0"/>
              </a:rPr>
              <a:t> in </a:t>
            </a:r>
            <a:r>
              <a:rPr lang="en-US" sz="1800" i="1" dirty="0" smtClean="0">
                <a:latin typeface="Franklin Gothic Medium" pitchFamily="34" charset="0"/>
              </a:rPr>
              <a:t>x</a:t>
            </a:r>
            <a:r>
              <a:rPr lang="en-US" sz="1800" dirty="0" smtClean="0">
                <a:latin typeface="Franklin Gothic Medium" pitchFamily="34" charset="0"/>
              </a:rPr>
              <a:t> by </a:t>
            </a:r>
            <a:r>
              <a:rPr lang="en-US" sz="1800" i="1" dirty="0" smtClean="0">
                <a:latin typeface="Franklin Gothic Medium" pitchFamily="34" charset="0"/>
              </a:rPr>
              <a:t>f</a:t>
            </a:r>
            <a:r>
              <a:rPr lang="en-US" sz="1800" baseline="-22000" dirty="0" smtClean="0">
                <a:latin typeface="Franklin Gothic Medium" pitchFamily="34" charset="0"/>
              </a:rPr>
              <a:t>1</a:t>
            </a:r>
            <a:r>
              <a:rPr lang="en-US" sz="1800" dirty="0" smtClean="0">
                <a:latin typeface="Franklin Gothic Medium" pitchFamily="34" charset="0"/>
              </a:rPr>
              <a:t>, </a:t>
            </a:r>
            <a:r>
              <a:rPr lang="en-US" sz="1800" i="1" dirty="0" smtClean="0">
                <a:latin typeface="Franklin Gothic Medium" pitchFamily="34" charset="0"/>
              </a:rPr>
              <a:t>f</a:t>
            </a:r>
            <a:r>
              <a:rPr lang="en-US" sz="1800" baseline="-22000" dirty="0" smtClean="0">
                <a:latin typeface="Franklin Gothic Medium" pitchFamily="34" charset="0"/>
              </a:rPr>
              <a:t>2</a:t>
            </a:r>
            <a:r>
              <a:rPr lang="en-US" sz="1800" dirty="0" smtClean="0">
                <a:latin typeface="Franklin Gothic Medium" pitchFamily="34" charset="0"/>
              </a:rPr>
              <a:t>, </a:t>
            </a:r>
            <a:r>
              <a:rPr lang="en-US" sz="1800" i="1" dirty="0" smtClean="0">
                <a:latin typeface="Franklin Gothic Medium" pitchFamily="34" charset="0"/>
              </a:rPr>
              <a:t>f</a:t>
            </a:r>
            <a:r>
              <a:rPr lang="en-US" sz="1800" baseline="-22000" dirty="0" smtClean="0">
                <a:latin typeface="Franklin Gothic Medium" pitchFamily="34" charset="0"/>
              </a:rPr>
              <a:t>3</a:t>
            </a:r>
            <a:r>
              <a:rPr lang="en-US" sz="1800" dirty="0" smtClean="0">
                <a:latin typeface="Franklin Gothic Medium" pitchFamily="34" charset="0"/>
              </a:rPr>
              <a:t>, …, </a:t>
            </a:r>
            <a:r>
              <a:rPr lang="en-US" sz="1800" i="1" dirty="0" smtClean="0">
                <a:latin typeface="Franklin Gothic Medium" pitchFamily="34" charset="0"/>
              </a:rPr>
              <a:t>f</a:t>
            </a:r>
            <a:r>
              <a:rPr lang="en-US" sz="1800" baseline="-22000" dirty="0" smtClean="0">
                <a:latin typeface="Franklin Gothic Medium" pitchFamily="34" charset="0"/>
              </a:rPr>
              <a:t>25</a:t>
            </a:r>
            <a:r>
              <a:rPr lang="en-US" sz="1800" dirty="0" smtClean="0">
                <a:latin typeface="Franklin Gothic Medium" pitchFamily="34" charset="0"/>
              </a:rPr>
              <a:t>. We can choose two elements of </a:t>
            </a:r>
            <a:r>
              <a:rPr lang="en-US" sz="1800" i="1" dirty="0" smtClean="0">
                <a:latin typeface="Franklin Gothic Medium" pitchFamily="34" charset="0"/>
              </a:rPr>
              <a:t>x</a:t>
            </a:r>
            <a:r>
              <a:rPr lang="en-US" sz="1800" dirty="0" smtClean="0">
                <a:latin typeface="Franklin Gothic Medium" pitchFamily="34" charset="0"/>
              </a:rPr>
              <a:t> in      ways. There are      ways of choosing two same elements. Hence, we have the formula</a:t>
            </a:r>
            <a:endParaRPr lang="ru-RU" sz="1800" dirty="0" smtClean="0">
              <a:latin typeface="Franklin Gothic Medium" pitchFamily="34" charset="0"/>
            </a:endParaRPr>
          </a:p>
        </p:txBody>
      </p:sp>
      <p:graphicFrame>
        <p:nvGraphicFramePr>
          <p:cNvPr id="2050" name="Object 4"/>
          <p:cNvGraphicFramePr>
            <a:graphicFrameLocks noChangeAspect="1"/>
          </p:cNvGraphicFramePr>
          <p:nvPr>
            <p:ph sz="quarter" idx="2"/>
          </p:nvPr>
        </p:nvGraphicFramePr>
        <p:xfrm>
          <a:off x="2035175" y="2209800"/>
          <a:ext cx="4691063" cy="1220788"/>
        </p:xfrm>
        <a:graphic>
          <a:graphicData uri="http://schemas.openxmlformats.org/presentationml/2006/ole">
            <p:oleObj spid="_x0000_s347138" name="Equation" r:id="rId4" imgW="3416040" imgH="888840" progId="">
              <p:embed/>
            </p:oleObj>
          </a:graphicData>
        </a:graphic>
      </p:graphicFrame>
      <p:graphicFrame>
        <p:nvGraphicFramePr>
          <p:cNvPr id="2051" name="Object 5"/>
          <p:cNvGraphicFramePr>
            <a:graphicFrameLocks noChangeAspect="1"/>
          </p:cNvGraphicFramePr>
          <p:nvPr>
            <p:ph sz="quarter" idx="3"/>
          </p:nvPr>
        </p:nvGraphicFramePr>
        <p:xfrm>
          <a:off x="3695700" y="4060825"/>
          <a:ext cx="265113" cy="434975"/>
        </p:xfrm>
        <a:graphic>
          <a:graphicData uri="http://schemas.openxmlformats.org/presentationml/2006/ole">
            <p:oleObj spid="_x0000_s347139" name="Equation" r:id="rId5" imgW="279360" imgH="457200" progId="">
              <p:embed/>
            </p:oleObj>
          </a:graphicData>
        </a:graphic>
      </p:graphicFrame>
      <p:graphicFrame>
        <p:nvGraphicFramePr>
          <p:cNvPr id="2052" name="Object 6"/>
          <p:cNvGraphicFramePr>
            <a:graphicFrameLocks noChangeAspect="1"/>
          </p:cNvGraphicFramePr>
          <p:nvPr/>
        </p:nvGraphicFramePr>
        <p:xfrm>
          <a:off x="5499100" y="4114800"/>
          <a:ext cx="306388" cy="503238"/>
        </p:xfrm>
        <a:graphic>
          <a:graphicData uri="http://schemas.openxmlformats.org/presentationml/2006/ole">
            <p:oleObj spid="_x0000_s347140" name="Equation" r:id="rId6" imgW="279360" imgH="457200" progId="">
              <p:embed/>
            </p:oleObj>
          </a:graphicData>
        </a:graphic>
      </p:graphicFrame>
      <p:graphicFrame>
        <p:nvGraphicFramePr>
          <p:cNvPr id="2053" name="Object 7"/>
          <p:cNvGraphicFramePr>
            <a:graphicFrameLocks noChangeAspect="1"/>
          </p:cNvGraphicFramePr>
          <p:nvPr/>
        </p:nvGraphicFramePr>
        <p:xfrm>
          <a:off x="2819400" y="5181600"/>
          <a:ext cx="2801938" cy="1452563"/>
        </p:xfrm>
        <a:graphic>
          <a:graphicData uri="http://schemas.openxmlformats.org/presentationml/2006/ole">
            <p:oleObj spid="_x0000_s347141" name="Equation" r:id="rId7" imgW="1765080" imgH="914400" progId="">
              <p:embed/>
            </p:oleObj>
          </a:graphicData>
        </a:graphic>
      </p:graphicFrame>
      <p:sp>
        <p:nvSpPr>
          <p:cNvPr id="2056" name="Rectangle 8"/>
          <p:cNvSpPr>
            <a:spLocks noChangeArrowheads="1"/>
          </p:cNvSpPr>
          <p:nvPr/>
        </p:nvSpPr>
        <p:spPr bwMode="auto">
          <a:xfrm>
            <a:off x="762000" y="2133600"/>
            <a:ext cx="7162800" cy="13716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2057" name="Rectangle 9"/>
          <p:cNvSpPr>
            <a:spLocks noChangeArrowheads="1"/>
          </p:cNvSpPr>
          <p:nvPr/>
        </p:nvSpPr>
        <p:spPr bwMode="auto">
          <a:xfrm>
            <a:off x="2743200" y="5181600"/>
            <a:ext cx="2971800" cy="14478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10" name="Date Placeholder 9"/>
          <p:cNvSpPr>
            <a:spLocks noGrp="1"/>
          </p:cNvSpPr>
          <p:nvPr>
            <p:ph type="dt" sz="half" idx="10"/>
          </p:nvPr>
        </p:nvSpPr>
        <p:spPr/>
        <p:txBody>
          <a:bodyPr/>
          <a:lstStyle/>
          <a:p>
            <a:pPr>
              <a:defRPr/>
            </a:pPr>
            <a:fld id="{B0A291C1-B973-47C9-B814-DD783EFAECBC}" type="datetime1">
              <a:rPr lang="en-US" smtClean="0"/>
              <a:pPr>
                <a:defRPr/>
              </a:pPr>
              <a:t>9/27/2012</a:t>
            </a:fld>
            <a:endParaRPr lang="en-US"/>
          </a:p>
        </p:txBody>
      </p:sp>
      <p:sp>
        <p:nvSpPr>
          <p:cNvPr id="11" name="Slide Number Placeholder 10"/>
          <p:cNvSpPr>
            <a:spLocks noGrp="1"/>
          </p:cNvSpPr>
          <p:nvPr>
            <p:ph type="sldNum" sz="quarter" idx="12"/>
          </p:nvPr>
        </p:nvSpPr>
        <p:spPr/>
        <p:txBody>
          <a:bodyPr/>
          <a:lstStyle/>
          <a:p>
            <a:pPr>
              <a:defRPr/>
            </a:pPr>
            <a:fld id="{D3FEFA74-3F1F-4FE8-ABC2-93906BFD635C}" type="slidenum">
              <a:rPr lang="en-US" smtClean="0"/>
              <a:pPr>
                <a:defRPr/>
              </a:pPr>
              <a:t>28</a:t>
            </a:fld>
            <a:endParaRPr lang="en-US"/>
          </a:p>
        </p:txBody>
      </p:sp>
      <p:sp>
        <p:nvSpPr>
          <p:cNvPr id="12" name="Footer Placeholder 11"/>
          <p:cNvSpPr>
            <a:spLocks noGrp="1"/>
          </p:cNvSpPr>
          <p:nvPr>
            <p:ph type="ftr" sz="quarter" idx="11"/>
          </p:nvPr>
        </p:nvSpPr>
        <p:spPr>
          <a:xfrm>
            <a:off x="3124200" y="6248400"/>
            <a:ext cx="5105400" cy="457200"/>
          </a:xfrm>
        </p:spPr>
        <p:txBody>
          <a:bodyPr/>
          <a:lstStyle/>
          <a:p>
            <a:pPr>
              <a:defRPr/>
            </a:pPr>
            <a:r>
              <a:rPr lang="en-US" smtClean="0"/>
              <a:t>Lectures by Ashraf Masood - - Applied Cryptography – MSIS 11 (MCS-NUST)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err="1" smtClean="0"/>
              <a:t>Ic</a:t>
            </a:r>
            <a:r>
              <a:rPr lang="en-US" dirty="0" smtClean="0"/>
              <a:t>  is computed as follow:</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where</a:t>
            </a:r>
          </a:p>
          <a:p>
            <a:endParaRPr lang="en-US" dirty="0"/>
          </a:p>
        </p:txBody>
      </p:sp>
      <p:sp>
        <p:nvSpPr>
          <p:cNvPr id="6" name="Date Placeholder 5"/>
          <p:cNvSpPr>
            <a:spLocks noGrp="1"/>
          </p:cNvSpPr>
          <p:nvPr>
            <p:ph type="dt" sz="half" idx="10"/>
          </p:nvPr>
        </p:nvSpPr>
        <p:spPr/>
        <p:txBody>
          <a:bodyPr/>
          <a:lstStyle/>
          <a:p>
            <a:pPr>
              <a:defRPr/>
            </a:pPr>
            <a:fld id="{BAA86926-B50F-4F0C-B0DF-4EAAF5772DA5}" type="datetime1">
              <a:rPr lang="en-US" smtClean="0"/>
              <a:pPr>
                <a:defRPr/>
              </a:pPr>
              <a:t>9/27/2012</a:t>
            </a:fld>
            <a:endParaRPr lang="en-US"/>
          </a:p>
        </p:txBody>
      </p:sp>
      <p:sp>
        <p:nvSpPr>
          <p:cNvPr id="8" name="Slide Number Placeholder 7"/>
          <p:cNvSpPr>
            <a:spLocks noGrp="1"/>
          </p:cNvSpPr>
          <p:nvPr>
            <p:ph type="sldNum" sz="quarter" idx="11"/>
          </p:nvPr>
        </p:nvSpPr>
        <p:spPr/>
        <p:txBody>
          <a:bodyPr/>
          <a:lstStyle/>
          <a:p>
            <a:pPr>
              <a:defRPr/>
            </a:pPr>
            <a:fld id="{D3FEFA74-3F1F-4FE8-ABC2-93906BFD635C}" type="slidenum">
              <a:rPr lang="en-US" smtClean="0"/>
              <a:pPr>
                <a:defRPr/>
              </a:pPr>
              <a:t>29</a:t>
            </a:fld>
            <a:endParaRPr lang="en-US"/>
          </a:p>
        </p:txBody>
      </p:sp>
      <p:sp>
        <p:nvSpPr>
          <p:cNvPr id="7" name="Footer Placeholder 6"/>
          <p:cNvSpPr>
            <a:spLocks noGrp="1"/>
          </p:cNvSpPr>
          <p:nvPr>
            <p:ph type="ftr" sz="quarter" idx="12"/>
          </p:nvPr>
        </p:nvSpPr>
        <p:spPr/>
        <p:txBody>
          <a:bodyPr/>
          <a:lstStyle/>
          <a:p>
            <a:pPr>
              <a:defRPr/>
            </a:pPr>
            <a:r>
              <a:rPr lang="en-US" smtClean="0"/>
              <a:t>Lectures by Ashraf Masood - - Applied Cryptography – MSIS 11 (MCS-NUST)</a:t>
            </a:r>
            <a:endParaRPr lang="en-US"/>
          </a:p>
        </p:txBody>
      </p:sp>
      <p:sp>
        <p:nvSpPr>
          <p:cNvPr id="9" name="Title 8"/>
          <p:cNvSpPr>
            <a:spLocks noGrp="1"/>
          </p:cNvSpPr>
          <p:nvPr>
            <p:ph type="title"/>
          </p:nvPr>
        </p:nvSpPr>
        <p:spPr/>
        <p:txBody>
          <a:bodyPr/>
          <a:lstStyle/>
          <a:p>
            <a:r>
              <a:rPr lang="en-US" dirty="0" smtClean="0">
                <a:solidFill>
                  <a:srgbClr val="FF9900"/>
                </a:solidFill>
              </a:rPr>
              <a:t>Index of Coincidence</a:t>
            </a:r>
            <a:endParaRPr lang="en-US" dirty="0"/>
          </a:p>
        </p:txBody>
      </p:sp>
      <p:graphicFrame>
        <p:nvGraphicFramePr>
          <p:cNvPr id="296962" name="Object 2"/>
          <p:cNvGraphicFramePr>
            <a:graphicFrameLocks noChangeAspect="1"/>
          </p:cNvGraphicFramePr>
          <p:nvPr/>
        </p:nvGraphicFramePr>
        <p:xfrm>
          <a:off x="762000" y="2362200"/>
          <a:ext cx="7620000" cy="1497013"/>
        </p:xfrm>
        <a:graphic>
          <a:graphicData uri="http://schemas.openxmlformats.org/presentationml/2006/ole">
            <p:oleObj spid="_x0000_s348162" name="Equation" r:id="rId3" imgW="2857500" imgH="927100" progId="Equation.3">
              <p:embed/>
            </p:oleObj>
          </a:graphicData>
        </a:graphic>
      </p:graphicFrame>
      <p:graphicFrame>
        <p:nvGraphicFramePr>
          <p:cNvPr id="296963" name="Object 4"/>
          <p:cNvGraphicFramePr>
            <a:graphicFrameLocks noChangeAspect="1"/>
          </p:cNvGraphicFramePr>
          <p:nvPr/>
        </p:nvGraphicFramePr>
        <p:xfrm>
          <a:off x="2438400" y="4267200"/>
          <a:ext cx="3641725" cy="762000"/>
        </p:xfrm>
        <a:graphic>
          <a:graphicData uri="http://schemas.openxmlformats.org/presentationml/2006/ole">
            <p:oleObj spid="_x0000_s348163" name="Equation" r:id="rId4" imgW="1701800" imgH="46990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dirty="0" smtClean="0"/>
              <a:t>U:   finite set    (e.g.    U = {0,1}</a:t>
            </a:r>
            <a:r>
              <a:rPr lang="en-US" baseline="30000" dirty="0" smtClean="0"/>
              <a:t>n</a:t>
            </a:r>
            <a:r>
              <a:rPr lang="en-US" dirty="0" smtClean="0"/>
              <a:t>   )</a:t>
            </a:r>
          </a:p>
          <a:p>
            <a:pPr marL="0" indent="0">
              <a:spcBef>
                <a:spcPts val="2976"/>
              </a:spcBef>
              <a:buNone/>
            </a:pPr>
            <a:r>
              <a:rPr lang="en-US" dirty="0" smtClean="0"/>
              <a:t>Def:  </a:t>
            </a:r>
            <a:r>
              <a:rPr lang="en-US" b="1" dirty="0" smtClean="0"/>
              <a:t>Probability distribution </a:t>
            </a:r>
            <a:r>
              <a:rPr lang="en-US" dirty="0" smtClean="0"/>
              <a:t>P over U is a function  </a:t>
            </a:r>
          </a:p>
          <a:p>
            <a:pPr marL="0" indent="0">
              <a:spcBef>
                <a:spcPts val="2976"/>
              </a:spcBef>
              <a:buNone/>
            </a:pPr>
            <a:r>
              <a:rPr lang="en-US" dirty="0" smtClean="0"/>
              <a:t>P: U ⟶ [0,1]</a:t>
            </a:r>
            <a:br>
              <a:rPr lang="en-US" dirty="0" smtClean="0"/>
            </a:br>
            <a:r>
              <a:rPr lang="en-US" dirty="0" smtClean="0"/>
              <a:t>	such that       </a:t>
            </a:r>
            <a:r>
              <a:rPr lang="en-US" sz="4800" dirty="0" smtClean="0"/>
              <a:t>Σ</a:t>
            </a:r>
            <a:r>
              <a:rPr lang="en-US" dirty="0" smtClean="0"/>
              <a:t> P(x) = 1</a:t>
            </a:r>
          </a:p>
          <a:p>
            <a:pPr marL="0" indent="0">
              <a:buNone/>
            </a:pPr>
            <a:endParaRPr lang="en-US" dirty="0" smtClean="0"/>
          </a:p>
          <a:p>
            <a:pPr marL="0" indent="0">
              <a:buNone/>
            </a:pPr>
            <a:r>
              <a:rPr lang="en-US" dirty="0" smtClean="0"/>
              <a:t>Examples:</a:t>
            </a:r>
          </a:p>
          <a:p>
            <a:pPr marL="457200" indent="-457200">
              <a:lnSpc>
                <a:spcPct val="130000"/>
              </a:lnSpc>
              <a:buAutoNum type="arabicPeriod"/>
              <a:tabLst>
                <a:tab pos="3543300" algn="l"/>
              </a:tabLst>
            </a:pPr>
            <a:r>
              <a:rPr lang="en-US" dirty="0" smtClean="0"/>
              <a:t>Uniform distribution:	for all </a:t>
            </a:r>
            <a:r>
              <a:rPr lang="en-US" dirty="0" err="1" smtClean="0"/>
              <a:t>x∈U</a:t>
            </a:r>
            <a:r>
              <a:rPr lang="en-US" dirty="0" smtClean="0"/>
              <a:t>:   P(x) = 1/|U|</a:t>
            </a:r>
          </a:p>
          <a:p>
            <a:pPr marL="457200" indent="-457200">
              <a:lnSpc>
                <a:spcPct val="130000"/>
              </a:lnSpc>
              <a:buAutoNum type="arabicPeriod"/>
              <a:tabLst>
                <a:tab pos="3543300" algn="l"/>
              </a:tabLst>
            </a:pPr>
            <a:r>
              <a:rPr lang="en-US" dirty="0" smtClean="0"/>
              <a:t>Point distribution at x</a:t>
            </a:r>
            <a:r>
              <a:rPr lang="en-US" baseline="-25000" dirty="0" smtClean="0"/>
              <a:t>0</a:t>
            </a:r>
            <a:r>
              <a:rPr lang="en-US" dirty="0" smtClean="0"/>
              <a:t>:	P(x</a:t>
            </a:r>
            <a:r>
              <a:rPr lang="en-US" baseline="-25000" dirty="0" smtClean="0"/>
              <a:t>0</a:t>
            </a:r>
            <a:r>
              <a:rPr lang="en-US" dirty="0" smtClean="0"/>
              <a:t>) = 1,    ∀x≠x</a:t>
            </a:r>
            <a:r>
              <a:rPr lang="en-US" baseline="-25000" dirty="0" smtClean="0"/>
              <a:t>0</a:t>
            </a:r>
            <a:r>
              <a:rPr lang="en-US" dirty="0" smtClean="0"/>
              <a:t>:  P(x) = 0</a:t>
            </a:r>
          </a:p>
          <a:p>
            <a:pPr marL="457200" indent="-457200">
              <a:buAutoNum type="arabicPeriod"/>
            </a:pPr>
            <a:endParaRPr lang="en-US" dirty="0" smtClean="0"/>
          </a:p>
          <a:p>
            <a:pPr marL="0" indent="0">
              <a:buNone/>
            </a:pPr>
            <a:r>
              <a:rPr lang="en-US" dirty="0" smtClean="0"/>
              <a:t>Distribution vector:    </a:t>
            </a:r>
            <a:r>
              <a:rPr lang="en-US" sz="3600" dirty="0" smtClean="0"/>
              <a:t>(</a:t>
            </a:r>
            <a:r>
              <a:rPr lang="en-US" dirty="0" smtClean="0"/>
              <a:t>  P(000), P(001), P(010), … , P(111)  </a:t>
            </a:r>
            <a:r>
              <a:rPr lang="en-US" sz="3600" dirty="0" smtClean="0"/>
              <a:t>)</a:t>
            </a:r>
            <a:endParaRPr lang="en-US" dirty="0" smtClean="0"/>
          </a:p>
          <a:p>
            <a:endParaRPr lang="en-US" dirty="0"/>
          </a:p>
        </p:txBody>
      </p:sp>
      <p:sp>
        <p:nvSpPr>
          <p:cNvPr id="4" name="Date Placeholder 3"/>
          <p:cNvSpPr>
            <a:spLocks noGrp="1"/>
          </p:cNvSpPr>
          <p:nvPr>
            <p:ph type="dt" sz="half" idx="10"/>
          </p:nvPr>
        </p:nvSpPr>
        <p:spPr/>
        <p:txBody>
          <a:bodyPr/>
          <a:lstStyle/>
          <a:p>
            <a:pPr>
              <a:defRPr/>
            </a:pPr>
            <a:fld id="{9C83B8B7-F0A8-43AA-B264-CEA00A194DB5}" type="datetime1">
              <a:rPr lang="en-US" smtClean="0"/>
              <a:pPr>
                <a:defRPr/>
              </a:pPr>
              <a:t>9/27/2012</a:t>
            </a:fld>
            <a:endParaRPr lang="en-GB"/>
          </a:p>
        </p:txBody>
      </p:sp>
      <p:sp>
        <p:nvSpPr>
          <p:cNvPr id="6" name="Slide Number Placeholder 5"/>
          <p:cNvSpPr>
            <a:spLocks noGrp="1"/>
          </p:cNvSpPr>
          <p:nvPr>
            <p:ph type="sldNum" sz="quarter" idx="11"/>
          </p:nvPr>
        </p:nvSpPr>
        <p:spPr/>
        <p:txBody>
          <a:bodyPr/>
          <a:lstStyle/>
          <a:p>
            <a:pPr>
              <a:defRPr/>
            </a:pPr>
            <a:fld id="{255E8DB8-DCBF-4A68-BA4D-52342D237505}" type="slidenum">
              <a:rPr lang="en-GB" smtClean="0"/>
              <a:pPr>
                <a:defRPr/>
              </a:pPr>
              <a:t>3</a:t>
            </a:fld>
            <a:endParaRPr lang="en-GB"/>
          </a:p>
        </p:txBody>
      </p:sp>
      <p:sp>
        <p:nvSpPr>
          <p:cNvPr id="5" name="Footer Placeholder 4"/>
          <p:cNvSpPr>
            <a:spLocks noGrp="1"/>
          </p:cNvSpPr>
          <p:nvPr>
            <p:ph type="ftr" sz="quarter" idx="12"/>
          </p:nvPr>
        </p:nvSpPr>
        <p:spPr/>
        <p:txBody>
          <a:bodyPr/>
          <a:lstStyle/>
          <a:p>
            <a:pPr>
              <a:defRPr/>
            </a:pPr>
            <a:r>
              <a:rPr lang="en-US" smtClean="0"/>
              <a:t>Lectures by Ashraf Masood - - Applied Cryptography – MSIS 11 (MCS-NUST)</a:t>
            </a:r>
            <a:endParaRPr lang="en-GB"/>
          </a:p>
        </p:txBody>
      </p:sp>
      <p:sp>
        <p:nvSpPr>
          <p:cNvPr id="3" name="Title 2"/>
          <p:cNvSpPr>
            <a:spLocks noGrp="1"/>
          </p:cNvSpPr>
          <p:nvPr>
            <p:ph type="title"/>
          </p:nvPr>
        </p:nvSpPr>
        <p:spPr/>
        <p:txBody>
          <a:bodyPr/>
          <a:lstStyle/>
          <a:p>
            <a:r>
              <a:rPr lang="en-US" dirty="0" smtClean="0"/>
              <a:t>Discrete Probability</a:t>
            </a:r>
            <a:endParaRPr lang="en-US" dirty="0"/>
          </a:p>
        </p:txBody>
      </p:sp>
      <p:sp>
        <p:nvSpPr>
          <p:cNvPr id="7" name="TextBox 6"/>
          <p:cNvSpPr txBox="1"/>
          <p:nvPr/>
        </p:nvSpPr>
        <p:spPr>
          <a:xfrm>
            <a:off x="3005601" y="3669268"/>
            <a:ext cx="575799" cy="369332"/>
          </a:xfrm>
          <a:prstGeom prst="rect">
            <a:avLst/>
          </a:prstGeom>
          <a:noFill/>
        </p:spPr>
        <p:txBody>
          <a:bodyPr wrap="none" rtlCol="0">
            <a:spAutoFit/>
          </a:bodyPr>
          <a:lstStyle/>
          <a:p>
            <a:r>
              <a:rPr lang="en-US" dirty="0" err="1"/>
              <a:t>x</a:t>
            </a:r>
            <a:r>
              <a:rPr lang="en-US" dirty="0" err="1" smtClean="0"/>
              <a:t>∈U</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body" sz="half" idx="1"/>
          </p:nvPr>
        </p:nvSpPr>
        <p:spPr>
          <a:xfrm>
            <a:off x="457200" y="1600200"/>
            <a:ext cx="8229600" cy="4456113"/>
          </a:xfrm>
        </p:spPr>
        <p:txBody>
          <a:bodyPr>
            <a:normAutofit lnSpcReduction="10000"/>
          </a:bodyPr>
          <a:lstStyle/>
          <a:p>
            <a:pPr eaLnBrk="1" hangingPunct="1"/>
            <a:r>
              <a:rPr lang="en-US" sz="2400" dirty="0" smtClean="0">
                <a:solidFill>
                  <a:srgbClr val="000000"/>
                </a:solidFill>
                <a:latin typeface="+mj-lt"/>
              </a:rPr>
              <a:t>Index of coincidence of a string written in English is approximately equal to 0.065.</a:t>
            </a:r>
          </a:p>
          <a:p>
            <a:pPr eaLnBrk="1" hangingPunct="1">
              <a:buFontTx/>
              <a:buNone/>
            </a:pPr>
            <a:endParaRPr lang="en-US" sz="2000" dirty="0" smtClean="0">
              <a:solidFill>
                <a:srgbClr val="000000"/>
              </a:solidFill>
              <a:latin typeface="Franklin Gothic Medium" pitchFamily="34" charset="0"/>
            </a:endParaRPr>
          </a:p>
          <a:p>
            <a:pPr eaLnBrk="1" hangingPunct="1">
              <a:buFontTx/>
              <a:buNone/>
            </a:pPr>
            <a:endParaRPr lang="en-US" sz="2000" dirty="0" smtClean="0">
              <a:solidFill>
                <a:srgbClr val="000000"/>
              </a:solidFill>
              <a:latin typeface="Franklin Gothic Medium" pitchFamily="34" charset="0"/>
            </a:endParaRPr>
          </a:p>
          <a:p>
            <a:pPr eaLnBrk="1" hangingPunct="1">
              <a:buFontTx/>
              <a:buNone/>
            </a:pPr>
            <a:endParaRPr lang="en-US" sz="2000" dirty="0" smtClean="0">
              <a:solidFill>
                <a:srgbClr val="000000"/>
              </a:solidFill>
              <a:latin typeface="Franklin Gothic Medium" pitchFamily="34" charset="0"/>
            </a:endParaRPr>
          </a:p>
          <a:p>
            <a:pPr eaLnBrk="1" hangingPunct="1"/>
            <a:r>
              <a:rPr lang="en-US" sz="2400" dirty="0" smtClean="0">
                <a:solidFill>
                  <a:srgbClr val="000000"/>
                </a:solidFill>
              </a:rPr>
              <a:t>Every language has such an IC, for example:</a:t>
            </a:r>
          </a:p>
          <a:p>
            <a:pPr lvl="1" eaLnBrk="1" hangingPunct="1"/>
            <a:r>
              <a:rPr lang="en-US" dirty="0" smtClean="0">
                <a:solidFill>
                  <a:srgbClr val="000000"/>
                </a:solidFill>
              </a:rPr>
              <a:t>Russian: 0.0529  </a:t>
            </a:r>
          </a:p>
          <a:p>
            <a:pPr lvl="1" eaLnBrk="1" hangingPunct="1"/>
            <a:r>
              <a:rPr lang="en-US" dirty="0" smtClean="0">
                <a:solidFill>
                  <a:srgbClr val="000000"/>
                </a:solidFill>
              </a:rPr>
              <a:t>German: 0.0762</a:t>
            </a:r>
          </a:p>
          <a:p>
            <a:pPr lvl="1" eaLnBrk="1" hangingPunct="1"/>
            <a:r>
              <a:rPr lang="en-US" dirty="0" smtClean="0">
                <a:solidFill>
                  <a:srgbClr val="000000"/>
                </a:solidFill>
              </a:rPr>
              <a:t>Spanish: 0.0775</a:t>
            </a:r>
          </a:p>
          <a:p>
            <a:pPr lvl="1" eaLnBrk="1" hangingPunct="1">
              <a:buFontTx/>
              <a:buNone/>
            </a:pPr>
            <a:endParaRPr lang="en-US" sz="1800" dirty="0" smtClean="0">
              <a:solidFill>
                <a:srgbClr val="000000"/>
              </a:solidFill>
              <a:latin typeface="Franklin Gothic Medium" pitchFamily="34" charset="0"/>
            </a:endParaRPr>
          </a:p>
          <a:p>
            <a:pPr eaLnBrk="1" hangingPunct="1"/>
            <a:r>
              <a:rPr lang="en-US" sz="2400" dirty="0" smtClean="0">
                <a:solidFill>
                  <a:srgbClr val="000000"/>
                </a:solidFill>
                <a:latin typeface="+mj-lt"/>
              </a:rPr>
              <a:t>Index of coincidence of a random string in English is approximately equal to </a:t>
            </a:r>
          </a:p>
          <a:p>
            <a:pPr eaLnBrk="1" hangingPunct="1">
              <a:buFontTx/>
              <a:buNone/>
            </a:pPr>
            <a:endParaRPr lang="en-US" sz="2000" dirty="0" smtClean="0">
              <a:solidFill>
                <a:srgbClr val="000000"/>
              </a:solidFill>
              <a:latin typeface="Franklin Gothic Medium" pitchFamily="34" charset="0"/>
            </a:endParaRPr>
          </a:p>
          <a:p>
            <a:pPr eaLnBrk="1" hangingPunct="1"/>
            <a:endParaRPr lang="en-US" sz="2000" dirty="0" smtClean="0">
              <a:solidFill>
                <a:srgbClr val="000000"/>
              </a:solidFill>
              <a:latin typeface="Franklin Gothic Medium" pitchFamily="34" charset="0"/>
            </a:endParaRPr>
          </a:p>
          <a:p>
            <a:pPr eaLnBrk="1" hangingPunct="1"/>
            <a:endParaRPr lang="en-US" sz="2000" dirty="0" smtClean="0">
              <a:solidFill>
                <a:srgbClr val="000000"/>
              </a:solidFill>
              <a:latin typeface="Franklin Gothic Medium" pitchFamily="34" charset="0"/>
            </a:endParaRPr>
          </a:p>
          <a:p>
            <a:pPr eaLnBrk="1" hangingPunct="1">
              <a:buFontTx/>
              <a:buNone/>
            </a:pPr>
            <a:endParaRPr lang="en-US" sz="2000" dirty="0" smtClean="0">
              <a:solidFill>
                <a:srgbClr val="000000"/>
              </a:solidFill>
              <a:latin typeface="Franklin Gothic Medium" pitchFamily="34" charset="0"/>
            </a:endParaRPr>
          </a:p>
          <a:p>
            <a:pPr eaLnBrk="1" hangingPunct="1"/>
            <a:endParaRPr lang="en-US" sz="2000" dirty="0" smtClean="0">
              <a:latin typeface="Franklin Gothic Medium" pitchFamily="34" charset="0"/>
            </a:endParaRPr>
          </a:p>
        </p:txBody>
      </p:sp>
      <p:graphicFrame>
        <p:nvGraphicFramePr>
          <p:cNvPr id="3074" name="Object 4"/>
          <p:cNvGraphicFramePr>
            <a:graphicFrameLocks noChangeAspect="1"/>
          </p:cNvGraphicFramePr>
          <p:nvPr>
            <p:ph sz="quarter" idx="2"/>
          </p:nvPr>
        </p:nvGraphicFramePr>
        <p:xfrm>
          <a:off x="3043238" y="2514600"/>
          <a:ext cx="2219325" cy="685800"/>
        </p:xfrm>
        <a:graphic>
          <a:graphicData uri="http://schemas.openxmlformats.org/presentationml/2006/ole">
            <p:oleObj spid="_x0000_s349186" name="Equation" r:id="rId4" imgW="1396800" imgH="431640" progId="">
              <p:embed/>
            </p:oleObj>
          </a:graphicData>
        </a:graphic>
      </p:graphicFrame>
      <p:graphicFrame>
        <p:nvGraphicFramePr>
          <p:cNvPr id="3075" name="Object 11"/>
          <p:cNvGraphicFramePr>
            <a:graphicFrameLocks noChangeAspect="1"/>
          </p:cNvGraphicFramePr>
          <p:nvPr>
            <p:ph sz="quarter" idx="3"/>
          </p:nvPr>
        </p:nvGraphicFramePr>
        <p:xfrm>
          <a:off x="6096000" y="2362200"/>
          <a:ext cx="2667000" cy="2289175"/>
        </p:xfrm>
        <a:graphic>
          <a:graphicData uri="http://schemas.openxmlformats.org/presentationml/2006/ole">
            <p:oleObj spid="_x0000_s349187" name="Bitmap Image" r:id="rId5" imgW="2152951" imgH="1848108" progId="PBrush">
              <p:embed/>
            </p:oleObj>
          </a:graphicData>
        </a:graphic>
      </p:graphicFrame>
      <p:graphicFrame>
        <p:nvGraphicFramePr>
          <p:cNvPr id="3076" name="Object 8"/>
          <p:cNvGraphicFramePr>
            <a:graphicFrameLocks noChangeAspect="1"/>
          </p:cNvGraphicFramePr>
          <p:nvPr/>
        </p:nvGraphicFramePr>
        <p:xfrm>
          <a:off x="2209800" y="5562600"/>
          <a:ext cx="4419600" cy="779463"/>
        </p:xfrm>
        <a:graphic>
          <a:graphicData uri="http://schemas.openxmlformats.org/presentationml/2006/ole">
            <p:oleObj spid="_x0000_s349188" name="Equation" r:id="rId6" imgW="1803240" imgH="469800" progId="">
              <p:embed/>
            </p:oleObj>
          </a:graphicData>
        </a:graphic>
      </p:graphicFrame>
      <p:sp>
        <p:nvSpPr>
          <p:cNvPr id="3079" name="Rectangle 14"/>
          <p:cNvSpPr>
            <a:spLocks noChangeArrowheads="1"/>
          </p:cNvSpPr>
          <p:nvPr/>
        </p:nvSpPr>
        <p:spPr bwMode="auto">
          <a:xfrm>
            <a:off x="2133600" y="5562600"/>
            <a:ext cx="4648200" cy="8382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3080" name="Rectangle 15"/>
          <p:cNvSpPr>
            <a:spLocks noChangeArrowheads="1"/>
          </p:cNvSpPr>
          <p:nvPr/>
        </p:nvSpPr>
        <p:spPr bwMode="auto">
          <a:xfrm>
            <a:off x="2362200" y="2438400"/>
            <a:ext cx="3505200" cy="8382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3081" name="Text Box 16"/>
          <p:cNvSpPr txBox="1">
            <a:spLocks noChangeArrowheads="1"/>
          </p:cNvSpPr>
          <p:nvPr/>
        </p:nvSpPr>
        <p:spPr bwMode="auto">
          <a:xfrm>
            <a:off x="6934200" y="1981200"/>
            <a:ext cx="898525" cy="366713"/>
          </a:xfrm>
          <a:prstGeom prst="rect">
            <a:avLst/>
          </a:prstGeom>
          <a:noFill/>
          <a:ln w="12700" cap="sq">
            <a:noFill/>
            <a:miter lim="800000"/>
            <a:headEnd type="none" w="sm" len="sm"/>
            <a:tailEnd type="none" w="sm" len="sm"/>
          </a:ln>
        </p:spPr>
        <p:txBody>
          <a:bodyPr wrap="none">
            <a:spAutoFit/>
          </a:bodyPr>
          <a:lstStyle/>
          <a:p>
            <a:r>
              <a:rPr lang="en-US"/>
              <a:t>Table 1</a:t>
            </a:r>
          </a:p>
        </p:txBody>
      </p:sp>
      <p:sp>
        <p:nvSpPr>
          <p:cNvPr id="10" name="Date Placeholder 9"/>
          <p:cNvSpPr>
            <a:spLocks noGrp="1"/>
          </p:cNvSpPr>
          <p:nvPr>
            <p:ph type="dt" sz="half" idx="10"/>
          </p:nvPr>
        </p:nvSpPr>
        <p:spPr/>
        <p:txBody>
          <a:bodyPr/>
          <a:lstStyle/>
          <a:p>
            <a:pPr>
              <a:defRPr/>
            </a:pPr>
            <a:fld id="{1B5889B3-CA5F-4348-BE47-01E04C0FC8DC}" type="datetime1">
              <a:rPr lang="en-US" smtClean="0"/>
              <a:pPr>
                <a:defRPr/>
              </a:pPr>
              <a:t>9/27/2012</a:t>
            </a:fld>
            <a:endParaRPr lang="en-US"/>
          </a:p>
        </p:txBody>
      </p:sp>
      <p:sp>
        <p:nvSpPr>
          <p:cNvPr id="11" name="Slide Number Placeholder 10"/>
          <p:cNvSpPr>
            <a:spLocks noGrp="1"/>
          </p:cNvSpPr>
          <p:nvPr>
            <p:ph type="sldNum" sz="quarter" idx="12"/>
          </p:nvPr>
        </p:nvSpPr>
        <p:spPr/>
        <p:txBody>
          <a:bodyPr/>
          <a:lstStyle/>
          <a:p>
            <a:pPr>
              <a:defRPr/>
            </a:pPr>
            <a:fld id="{D3FEFA74-3F1F-4FE8-ABC2-93906BFD635C}" type="slidenum">
              <a:rPr lang="en-US" smtClean="0"/>
              <a:pPr>
                <a:defRPr/>
              </a:pPr>
              <a:t>30</a:t>
            </a:fld>
            <a:endParaRPr lang="en-US"/>
          </a:p>
        </p:txBody>
      </p:sp>
      <p:sp>
        <p:nvSpPr>
          <p:cNvPr id="12" name="Footer Placeholder 11"/>
          <p:cNvSpPr>
            <a:spLocks noGrp="1"/>
          </p:cNvSpPr>
          <p:nvPr>
            <p:ph type="ftr" sz="quarter" idx="11"/>
          </p:nvPr>
        </p:nvSpPr>
        <p:spPr>
          <a:xfrm>
            <a:off x="3124200" y="6248400"/>
            <a:ext cx="4953000" cy="457200"/>
          </a:xfrm>
        </p:spPr>
        <p:txBody>
          <a:bodyPr/>
          <a:lstStyle/>
          <a:p>
            <a:pPr>
              <a:defRPr/>
            </a:pPr>
            <a:r>
              <a:rPr lang="en-US" smtClean="0"/>
              <a:t>Lectures by Ashraf Masood - - Applied Cryptography – MSIS 11 (MCS-NUST)</a:t>
            </a:r>
            <a:endParaRPr lang="en-US" dirty="0"/>
          </a:p>
        </p:txBody>
      </p:sp>
      <p:sp>
        <p:nvSpPr>
          <p:cNvPr id="14" name="Rectangle 2"/>
          <p:cNvSpPr>
            <a:spLocks noGrp="1" noChangeArrowheads="1"/>
          </p:cNvSpPr>
          <p:nvPr>
            <p:ph type="title"/>
          </p:nvPr>
        </p:nvSpPr>
        <p:spPr>
          <a:xfrm>
            <a:off x="228601" y="152400"/>
            <a:ext cx="7620000" cy="884238"/>
          </a:xfrm>
        </p:spPr>
        <p:txBody>
          <a:bodyPr/>
          <a:lstStyle/>
          <a:p>
            <a:pPr eaLnBrk="1" hangingPunct="1"/>
            <a:r>
              <a:rPr lang="en-US" dirty="0" smtClean="0">
                <a:solidFill>
                  <a:srgbClr val="FF9900"/>
                </a:solidFill>
              </a:rPr>
              <a:t>Index of Coincidence</a:t>
            </a:r>
            <a:endParaRPr lang="ru-RU" dirty="0" smtClean="0">
              <a:solidFill>
                <a:srgbClr val="FF99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body" sz="half" idx="1"/>
          </p:nvPr>
        </p:nvSpPr>
        <p:spPr>
          <a:xfrm>
            <a:off x="457200" y="1143000"/>
            <a:ext cx="8229600" cy="3124200"/>
          </a:xfrm>
        </p:spPr>
        <p:txBody>
          <a:bodyPr>
            <a:normAutofit fontScale="92500" lnSpcReduction="10000"/>
          </a:bodyPr>
          <a:lstStyle/>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r>
              <a:rPr lang="en-US" sz="2000" smtClean="0">
                <a:solidFill>
                  <a:srgbClr val="000000"/>
                </a:solidFill>
                <a:latin typeface="Franklin Gothic Medium" pitchFamily="34" charset="0"/>
              </a:rPr>
              <a:t>Now we rewrite the ciphertext </a:t>
            </a:r>
            <a:r>
              <a:rPr lang="en-US" sz="2000" i="1" smtClean="0">
                <a:solidFill>
                  <a:srgbClr val="000000"/>
                </a:solidFill>
                <a:latin typeface="Franklin Gothic Medium" pitchFamily="34" charset="0"/>
              </a:rPr>
              <a:t>c</a:t>
            </a:r>
            <a:r>
              <a:rPr lang="en-US" sz="2000" smtClean="0">
                <a:solidFill>
                  <a:srgbClr val="000000"/>
                </a:solidFill>
                <a:latin typeface="Franklin Gothic Medium" pitchFamily="34" charset="0"/>
              </a:rPr>
              <a:t> in the following way</a:t>
            </a: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endParaRPr lang="en-US" sz="2400" smtClean="0">
              <a:solidFill>
                <a:srgbClr val="000000"/>
              </a:solidFill>
              <a:latin typeface="Franklin Gothic Medium" pitchFamily="34" charset="0"/>
            </a:endParaRPr>
          </a:p>
          <a:p>
            <a:pPr eaLnBrk="1" hangingPunct="1">
              <a:lnSpc>
                <a:spcPct val="80000"/>
              </a:lnSpc>
            </a:pPr>
            <a:endParaRPr lang="en-US" sz="2400" smtClean="0">
              <a:latin typeface="Franklin Gothic Medium" pitchFamily="34" charset="0"/>
            </a:endParaRPr>
          </a:p>
          <a:p>
            <a:pPr eaLnBrk="1" hangingPunct="1">
              <a:lnSpc>
                <a:spcPct val="80000"/>
              </a:lnSpc>
            </a:pPr>
            <a:endParaRPr lang="en-US" sz="2000" smtClean="0">
              <a:latin typeface="Franklin Gothic Medium" pitchFamily="34" charset="0"/>
            </a:endParaRPr>
          </a:p>
          <a:p>
            <a:pPr eaLnBrk="1" hangingPunct="1">
              <a:lnSpc>
                <a:spcPct val="80000"/>
              </a:lnSpc>
            </a:pPr>
            <a:endParaRPr lang="en-US" sz="2000" smtClean="0">
              <a:latin typeface="Franklin Gothic Medium" pitchFamily="34" charset="0"/>
            </a:endParaRP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r>
              <a:rPr lang="en-US" sz="2000" smtClean="0">
                <a:solidFill>
                  <a:srgbClr val="000000"/>
                </a:solidFill>
                <a:latin typeface="Franklin Gothic Medium" pitchFamily="34" charset="0"/>
              </a:rPr>
              <a:t>If </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1</a:t>
            </a:r>
            <a:r>
              <a:rPr lang="en-US" sz="2000" smtClean="0">
                <a:solidFill>
                  <a:srgbClr val="000000"/>
                </a:solidFill>
                <a:latin typeface="Franklin Gothic Medium" pitchFamily="34" charset="0"/>
              </a:rPr>
              <a:t>, </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2</a:t>
            </a:r>
            <a:r>
              <a:rPr lang="en-US" sz="2000" smtClean="0">
                <a:solidFill>
                  <a:srgbClr val="000000"/>
                </a:solidFill>
                <a:latin typeface="Franklin Gothic Medium" pitchFamily="34" charset="0"/>
              </a:rPr>
              <a:t>, …, </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m</a:t>
            </a:r>
            <a:r>
              <a:rPr lang="en-US" sz="2000" smtClean="0">
                <a:solidFill>
                  <a:srgbClr val="000000"/>
                </a:solidFill>
                <a:latin typeface="Franklin Gothic Medium" pitchFamily="34" charset="0"/>
              </a:rPr>
              <a:t> are constructed in such a way that </a:t>
            </a:r>
            <a:r>
              <a:rPr lang="en-US" sz="2000" i="1" smtClean="0">
                <a:solidFill>
                  <a:srgbClr val="000000"/>
                </a:solidFill>
                <a:latin typeface="Franklin Gothic Medium" pitchFamily="34" charset="0"/>
              </a:rPr>
              <a:t>m</a:t>
            </a:r>
            <a:r>
              <a:rPr lang="en-US" sz="2000" smtClean="0">
                <a:solidFill>
                  <a:srgbClr val="000000"/>
                </a:solidFill>
                <a:latin typeface="Franklin Gothic Medium" pitchFamily="34" charset="0"/>
              </a:rPr>
              <a:t> is the keyword length, then each </a:t>
            </a:r>
            <a:r>
              <a:rPr lang="en-US" sz="2000" i="1" smtClean="0">
                <a:solidFill>
                  <a:srgbClr val="000000"/>
                </a:solidFill>
                <a:latin typeface="Franklin Gothic Medium" pitchFamily="34" charset="0"/>
              </a:rPr>
              <a:t>I</a:t>
            </a:r>
            <a:r>
              <a:rPr lang="en-US" sz="2000" baseline="-22000" smtClean="0">
                <a:solidFill>
                  <a:srgbClr val="000000"/>
                </a:solidFill>
                <a:latin typeface="Franklin Gothic Medium" pitchFamily="34" charset="0"/>
              </a:rPr>
              <a:t>c</a:t>
            </a:r>
            <a:r>
              <a:rPr lang="en-US" sz="2000" smtClean="0">
                <a:solidFill>
                  <a:srgbClr val="000000"/>
                </a:solidFill>
                <a:latin typeface="Franklin Gothic Medium" pitchFamily="34" charset="0"/>
              </a:rPr>
              <a:t>(</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i</a:t>
            </a:r>
            <a:r>
              <a:rPr lang="en-US" sz="2000" smtClean="0">
                <a:solidFill>
                  <a:srgbClr val="000000"/>
                </a:solidFill>
                <a:latin typeface="Franklin Gothic Medium" pitchFamily="34" charset="0"/>
              </a:rPr>
              <a:t>) should be approximately equal to </a:t>
            </a:r>
            <a:r>
              <a:rPr lang="en-US" sz="2000" smtClean="0">
                <a:solidFill>
                  <a:srgbClr val="CC0099"/>
                </a:solidFill>
                <a:latin typeface="Franklin Gothic Medium" pitchFamily="34" charset="0"/>
              </a:rPr>
              <a:t>0.065</a:t>
            </a:r>
          </a:p>
          <a:p>
            <a:pPr eaLnBrk="1" hangingPunct="1">
              <a:lnSpc>
                <a:spcPct val="80000"/>
              </a:lnSpc>
              <a:buFontTx/>
              <a:buNone/>
            </a:pPr>
            <a:endParaRPr lang="en-US" sz="2000" smtClean="0">
              <a:solidFill>
                <a:srgbClr val="000000"/>
              </a:solidFill>
              <a:latin typeface="Franklin Gothic Medium" pitchFamily="34" charset="0"/>
            </a:endParaRPr>
          </a:p>
          <a:p>
            <a:pPr eaLnBrk="1" hangingPunct="1">
              <a:lnSpc>
                <a:spcPct val="80000"/>
              </a:lnSpc>
            </a:pPr>
            <a:r>
              <a:rPr lang="en-US" sz="2000" smtClean="0">
                <a:solidFill>
                  <a:srgbClr val="000000"/>
                </a:solidFill>
                <a:latin typeface="Franklin Gothic Medium" pitchFamily="34" charset="0"/>
              </a:rPr>
              <a:t>Following table contains </a:t>
            </a:r>
            <a:r>
              <a:rPr lang="en-US" sz="2000" i="1" smtClean="0">
                <a:solidFill>
                  <a:srgbClr val="000000"/>
                </a:solidFill>
                <a:latin typeface="Franklin Gothic Medium" pitchFamily="34" charset="0"/>
              </a:rPr>
              <a:t>I</a:t>
            </a:r>
            <a:r>
              <a:rPr lang="en-US" sz="2000" smtClean="0">
                <a:solidFill>
                  <a:srgbClr val="000000"/>
                </a:solidFill>
                <a:latin typeface="Franklin Gothic Medium" pitchFamily="34" charset="0"/>
              </a:rPr>
              <a:t>c for different values of </a:t>
            </a:r>
            <a:r>
              <a:rPr lang="en-US" sz="2000" i="1" smtClean="0">
                <a:solidFill>
                  <a:srgbClr val="000000"/>
                </a:solidFill>
                <a:latin typeface="Franklin Gothic Medium" pitchFamily="34" charset="0"/>
              </a:rPr>
              <a:t>m</a:t>
            </a:r>
            <a:r>
              <a:rPr lang="en-US" sz="2000" smtClean="0">
                <a:solidFill>
                  <a:srgbClr val="000000"/>
                </a:solidFill>
                <a:latin typeface="Franklin Gothic Medium" pitchFamily="34" charset="0"/>
              </a:rPr>
              <a:t>: </a:t>
            </a:r>
          </a:p>
          <a:p>
            <a:pPr eaLnBrk="1" hangingPunct="1">
              <a:lnSpc>
                <a:spcPct val="80000"/>
              </a:lnSpc>
            </a:pPr>
            <a:endParaRPr lang="en-US" sz="1800" smtClean="0">
              <a:solidFill>
                <a:srgbClr val="000000"/>
              </a:solidFill>
              <a:latin typeface="Franklin Gothic Medium" pitchFamily="34" charset="0"/>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ru-RU" sz="2000" dirty="0" smtClean="0">
              <a:latin typeface="Franklin Gothic Medium" pitchFamily="34" charset="0"/>
            </a:endParaRPr>
          </a:p>
        </p:txBody>
      </p:sp>
      <p:graphicFrame>
        <p:nvGraphicFramePr>
          <p:cNvPr id="366636" name="Group 44"/>
          <p:cNvGraphicFramePr>
            <a:graphicFrameLocks noGrp="1"/>
          </p:cNvGraphicFramePr>
          <p:nvPr>
            <p:ph sz="quarter" idx="2"/>
          </p:nvPr>
        </p:nvGraphicFramePr>
        <p:xfrm>
          <a:off x="1143000" y="4267200"/>
          <a:ext cx="5410200" cy="2423040"/>
        </p:xfrm>
        <a:graphic>
          <a:graphicData uri="http://schemas.openxmlformats.org/drawingml/2006/table">
            <a:tbl>
              <a:tblPr/>
              <a:tblGrid>
                <a:gridCol w="1446213"/>
                <a:gridCol w="3963987"/>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Franklin Gothic Medium" pitchFamily="34" charset="0"/>
                        </a:rPr>
                        <a:t>m</a:t>
                      </a:r>
                      <a:endParaRPr kumimoji="0" lang="ru-RU" sz="1600" b="0" i="1"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Franklin Gothic Medium" pitchFamily="34" charset="0"/>
                        </a:rPr>
                        <a:t>I</a:t>
                      </a:r>
                      <a:r>
                        <a:rPr kumimoji="0" lang="en-US" sz="1600" b="0" i="0" u="none" strike="noStrike" cap="none" normalizeH="0" baseline="-22000" smtClean="0">
                          <a:ln>
                            <a:noFill/>
                          </a:ln>
                          <a:solidFill>
                            <a:schemeClr val="tx1"/>
                          </a:solidFill>
                          <a:effectLst/>
                          <a:latin typeface="Franklin Gothic Medium" pitchFamily="34" charset="0"/>
                        </a:rPr>
                        <a:t>c</a:t>
                      </a:r>
                      <a:endParaRPr kumimoji="0" lang="ru-RU" sz="1600" b="0" i="0" u="none" strike="noStrike" cap="none" normalizeH="0" baseline="-2200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1</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Franklin Gothic Medium" pitchFamily="34" charset="0"/>
                        </a:rPr>
                        <a:t>0.04</a:t>
                      </a:r>
                      <a:r>
                        <a:rPr kumimoji="0" lang="en-US" sz="1400" b="1" i="0" u="none" strike="noStrike" cap="none" normalizeH="0" baseline="0" dirty="0" smtClean="0">
                          <a:ln>
                            <a:noFill/>
                          </a:ln>
                          <a:solidFill>
                            <a:schemeClr val="tx1"/>
                          </a:solidFill>
                          <a:effectLst/>
                          <a:latin typeface="Franklin Gothic Medium" pitchFamily="34" charset="0"/>
                        </a:rPr>
                        <a:t>5</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Franklin Gothic Medium" pitchFamily="34" charset="0"/>
                        </a:rPr>
                        <a:t>2</a:t>
                      </a:r>
                      <a:endParaRPr kumimoji="0" lang="ru-RU" sz="1400" b="0"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tx1"/>
                          </a:solidFill>
                          <a:latin typeface="+mn-lt"/>
                          <a:ea typeface="+mn-ea"/>
                          <a:cs typeface="+mn-cs"/>
                        </a:rPr>
                        <a:t>0.046 and 0.041</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3</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tx1"/>
                          </a:solidFill>
                          <a:latin typeface="+mn-lt"/>
                          <a:ea typeface="+mn-ea"/>
                          <a:cs typeface="+mn-cs"/>
                        </a:rPr>
                        <a:t>0.043,0.050,0.047.</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4</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tx1"/>
                          </a:solidFill>
                          <a:latin typeface="+mn-lt"/>
                          <a:ea typeface="+mn-ea"/>
                          <a:cs typeface="+mn-cs"/>
                        </a:rPr>
                        <a:t>0.042,0.039,0.046,0.040.</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5</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accent3">
                              <a:lumMod val="75000"/>
                            </a:schemeClr>
                          </a:solidFill>
                          <a:latin typeface="+mn-lt"/>
                          <a:ea typeface="+mn-ea"/>
                          <a:cs typeface="+mn-cs"/>
                        </a:rPr>
                        <a:t>0.063,0.068,0.069,0.061 and 0.072</a:t>
                      </a:r>
                      <a:endParaRPr kumimoji="0" lang="ru-RU" sz="1400" b="1" i="0" u="none" strike="noStrike" cap="none" normalizeH="0" baseline="0" dirty="0" smtClean="0">
                        <a:ln>
                          <a:noFill/>
                        </a:ln>
                        <a:solidFill>
                          <a:schemeClr val="accent3">
                            <a:lumMod val="75000"/>
                          </a:schemeClr>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Franklin Gothic Medium" pitchFamily="34" charset="0"/>
                        </a:rPr>
                        <a:t>6</a:t>
                      </a:r>
                      <a:endParaRPr kumimoji="0" lang="ru-RU" sz="1400" b="0"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Franklin Gothic Medium" pitchFamily="34" charset="0"/>
                        </a:rPr>
                        <a:t>0.033; 0.041; 0.038; 0.046; 0.041; 0.047</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 name="Object 4"/>
          <p:cNvGraphicFramePr>
            <a:graphicFrameLocks noChangeAspect="1"/>
          </p:cNvGraphicFramePr>
          <p:nvPr>
            <p:ph sz="quarter" idx="3"/>
          </p:nvPr>
        </p:nvGraphicFramePr>
        <p:xfrm>
          <a:off x="2840038" y="1689100"/>
          <a:ext cx="2624137" cy="1587500"/>
        </p:xfrm>
        <a:graphic>
          <a:graphicData uri="http://schemas.openxmlformats.org/presentationml/2006/ole">
            <p:oleObj spid="_x0000_s350210" name="Equation" r:id="rId4" imgW="1511280" imgH="914400" progId="">
              <p:embed/>
            </p:oleObj>
          </a:graphicData>
        </a:graphic>
      </p:graphicFrame>
      <p:sp>
        <p:nvSpPr>
          <p:cNvPr id="4130" name="Rectangle 8"/>
          <p:cNvSpPr>
            <a:spLocks noChangeArrowheads="1"/>
          </p:cNvSpPr>
          <p:nvPr/>
        </p:nvSpPr>
        <p:spPr bwMode="auto">
          <a:xfrm>
            <a:off x="533400" y="4495800"/>
            <a:ext cx="4572000" cy="3113088"/>
          </a:xfrm>
          <a:prstGeom prst="rect">
            <a:avLst/>
          </a:prstGeom>
          <a:noFill/>
          <a:ln w="12700" cap="sq">
            <a:noFill/>
            <a:miter lim="800000"/>
            <a:headEnd type="none" w="sm" len="sm"/>
            <a:tailEnd type="none" w="sm" len="sm"/>
          </a:ln>
        </p:spPr>
        <p:txBody>
          <a:bodyPr>
            <a:spAutoFit/>
          </a:bodyPr>
          <a:lstStyle/>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r>
              <a:rPr lang="en-US" i="0">
                <a:solidFill>
                  <a:srgbClr val="000000"/>
                </a:solidFill>
              </a:rPr>
              <a:t>.</a:t>
            </a:r>
            <a:endParaRPr lang="ru-RU" i="0">
              <a:solidFill>
                <a:srgbClr val="000000"/>
              </a:solidFill>
            </a:endParaRPr>
          </a:p>
        </p:txBody>
      </p:sp>
      <p:sp>
        <p:nvSpPr>
          <p:cNvPr id="4131" name="Rectangle 45"/>
          <p:cNvSpPr>
            <a:spLocks noChangeArrowheads="1"/>
          </p:cNvSpPr>
          <p:nvPr/>
        </p:nvSpPr>
        <p:spPr bwMode="auto">
          <a:xfrm>
            <a:off x="6934200" y="5337175"/>
            <a:ext cx="2006600" cy="387798"/>
          </a:xfrm>
          <a:prstGeom prst="rect">
            <a:avLst/>
          </a:prstGeom>
          <a:noFill/>
          <a:ln w="12700" cap="sq">
            <a:noFill/>
            <a:miter lim="800000"/>
            <a:headEnd type="none" w="sm" len="sm"/>
            <a:tailEnd type="none" w="sm" len="sm"/>
          </a:ln>
        </p:spPr>
        <p:txBody>
          <a:bodyPr>
            <a:spAutoFit/>
          </a:bodyPr>
          <a:lstStyle/>
          <a:p>
            <a:pPr eaLnBrk="1" hangingPunct="1">
              <a:lnSpc>
                <a:spcPct val="80000"/>
              </a:lnSpc>
              <a:spcBef>
                <a:spcPct val="20000"/>
              </a:spcBef>
            </a:pPr>
            <a:r>
              <a:rPr lang="en-US" sz="2400" dirty="0" smtClean="0">
                <a:solidFill>
                  <a:srgbClr val="000000"/>
                </a:solidFill>
              </a:rPr>
              <a:t>&gt;&gt; </a:t>
            </a:r>
            <a:r>
              <a:rPr lang="en-US" sz="2400" i="0" dirty="0" smtClean="0">
                <a:solidFill>
                  <a:srgbClr val="000000"/>
                </a:solidFill>
              </a:rPr>
              <a:t> </a:t>
            </a:r>
            <a:r>
              <a:rPr lang="en-US" sz="2400" dirty="0">
                <a:solidFill>
                  <a:srgbClr val="CC0099"/>
                </a:solidFill>
              </a:rPr>
              <a:t>m</a:t>
            </a:r>
            <a:r>
              <a:rPr lang="en-US" sz="2400" i="0" dirty="0">
                <a:solidFill>
                  <a:srgbClr val="CC0099"/>
                </a:solidFill>
              </a:rPr>
              <a:t> = </a:t>
            </a:r>
            <a:r>
              <a:rPr lang="en-US" sz="2400" i="0" dirty="0" smtClean="0">
                <a:solidFill>
                  <a:srgbClr val="CC0099"/>
                </a:solidFill>
              </a:rPr>
              <a:t>5</a:t>
            </a:r>
            <a:endParaRPr lang="en-US" sz="2400" i="0" dirty="0">
              <a:solidFill>
                <a:srgbClr val="CC0099"/>
              </a:solidFill>
            </a:endParaRPr>
          </a:p>
        </p:txBody>
      </p:sp>
      <p:sp>
        <p:nvSpPr>
          <p:cNvPr id="4132" name="Rectangle 46"/>
          <p:cNvSpPr>
            <a:spLocks noChangeArrowheads="1"/>
          </p:cNvSpPr>
          <p:nvPr/>
        </p:nvSpPr>
        <p:spPr bwMode="auto">
          <a:xfrm>
            <a:off x="1905000" y="1752600"/>
            <a:ext cx="4648200" cy="15240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9" name="Date Placeholder 8"/>
          <p:cNvSpPr>
            <a:spLocks noGrp="1"/>
          </p:cNvSpPr>
          <p:nvPr>
            <p:ph type="dt" sz="half" idx="10"/>
          </p:nvPr>
        </p:nvSpPr>
        <p:spPr/>
        <p:txBody>
          <a:bodyPr/>
          <a:lstStyle/>
          <a:p>
            <a:pPr>
              <a:defRPr/>
            </a:pPr>
            <a:fld id="{13F84A1E-AABC-46BD-8A95-07274BB87913}" type="datetime1">
              <a:rPr lang="en-US" smtClean="0"/>
              <a:pPr>
                <a:defRPr/>
              </a:pPr>
              <a:t>9/27/2012</a:t>
            </a:fld>
            <a:endParaRPr lang="en-US" dirty="0"/>
          </a:p>
        </p:txBody>
      </p:sp>
      <p:sp>
        <p:nvSpPr>
          <p:cNvPr id="10" name="Slide Number Placeholder 9"/>
          <p:cNvSpPr>
            <a:spLocks noGrp="1"/>
          </p:cNvSpPr>
          <p:nvPr>
            <p:ph type="sldNum" sz="quarter" idx="12"/>
          </p:nvPr>
        </p:nvSpPr>
        <p:spPr/>
        <p:txBody>
          <a:bodyPr/>
          <a:lstStyle/>
          <a:p>
            <a:pPr>
              <a:defRPr/>
            </a:pPr>
            <a:fld id="{D3FEFA74-3F1F-4FE8-ABC2-93906BFD635C}" type="slidenum">
              <a:rPr lang="en-US" smtClean="0"/>
              <a:pPr>
                <a:defRPr/>
              </a:pPr>
              <a:t>31</a:t>
            </a:fld>
            <a:endParaRPr lang="en-US"/>
          </a:p>
        </p:txBody>
      </p:sp>
      <p:sp>
        <p:nvSpPr>
          <p:cNvPr id="11" name="Footer Placeholder 10"/>
          <p:cNvSpPr>
            <a:spLocks noGrp="1"/>
          </p:cNvSpPr>
          <p:nvPr>
            <p:ph type="ftr" sz="quarter" idx="11"/>
          </p:nvPr>
        </p:nvSpPr>
        <p:spPr>
          <a:xfrm>
            <a:off x="3124200" y="6248400"/>
            <a:ext cx="4953000" cy="457200"/>
          </a:xfrm>
        </p:spPr>
        <p:txBody>
          <a:bodyPr/>
          <a:lstStyle/>
          <a:p>
            <a:pPr>
              <a:defRPr/>
            </a:pPr>
            <a:r>
              <a:rPr lang="en-US" smtClean="0"/>
              <a:t>Lectures by Ashraf Masood - - Applied Cryptography – MSIS 11 (MCS-NUST)</a:t>
            </a:r>
            <a:endParaRPr lang="en-US" dirty="0"/>
          </a:p>
        </p:txBody>
      </p:sp>
      <p:sp>
        <p:nvSpPr>
          <p:cNvPr id="12" name="Rectangle 2"/>
          <p:cNvSpPr>
            <a:spLocks noGrp="1" noChangeArrowheads="1"/>
          </p:cNvSpPr>
          <p:nvPr>
            <p:ph type="title"/>
          </p:nvPr>
        </p:nvSpPr>
        <p:spPr>
          <a:xfrm>
            <a:off x="228601" y="152400"/>
            <a:ext cx="7620000" cy="884238"/>
          </a:xfrm>
        </p:spPr>
        <p:txBody>
          <a:bodyPr/>
          <a:lstStyle/>
          <a:p>
            <a:pPr eaLnBrk="1" hangingPunct="1"/>
            <a:r>
              <a:rPr lang="en-US" smtClean="0">
                <a:solidFill>
                  <a:srgbClr val="FF9900"/>
                </a:solidFill>
              </a:rPr>
              <a:t>Index of Coincidence</a:t>
            </a:r>
            <a:endParaRPr lang="ru-RU" dirty="0" smtClean="0">
              <a:solidFill>
                <a:srgbClr val="FF99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i="1" dirty="0" smtClean="0"/>
              <a:t>Suppose</a:t>
            </a:r>
            <a:r>
              <a:rPr lang="en-US" dirty="0" smtClean="0"/>
              <a:t> </a:t>
            </a:r>
            <a:r>
              <a:rPr lang="en-US" b="1" dirty="0" smtClean="0"/>
              <a:t>x</a:t>
            </a:r>
            <a:r>
              <a:rPr lang="en-US" dirty="0" smtClean="0"/>
              <a:t> = </a:t>
            </a:r>
            <a:r>
              <a:rPr lang="en-US" i="1" dirty="0" smtClean="0"/>
              <a:t>x</a:t>
            </a:r>
            <a:r>
              <a:rPr lang="en-US" baseline="-25000" dirty="0" smtClean="0"/>
              <a:t>1</a:t>
            </a:r>
            <a:r>
              <a:rPr lang="en-US" i="1" dirty="0" smtClean="0"/>
              <a:t>x</a:t>
            </a:r>
            <a:r>
              <a:rPr lang="en-US" baseline="-25000" dirty="0" smtClean="0"/>
              <a:t>2</a:t>
            </a:r>
            <a:r>
              <a:rPr lang="en-US" dirty="0" smtClean="0"/>
              <a:t> . . . </a:t>
            </a:r>
            <a:r>
              <a:rPr lang="en-US" i="1" dirty="0" err="1" smtClean="0"/>
              <a:t>x</a:t>
            </a:r>
            <a:r>
              <a:rPr lang="en-US" i="1" baseline="-25000" dirty="0" err="1" smtClean="0"/>
              <a:t>n</a:t>
            </a:r>
            <a:r>
              <a:rPr lang="en-US" i="1" baseline="-25000" dirty="0" smtClean="0"/>
              <a:t>′</a:t>
            </a:r>
            <a:r>
              <a:rPr lang="en-US" i="1" dirty="0" smtClean="0"/>
              <a:t> and</a:t>
            </a:r>
            <a:r>
              <a:rPr lang="en-US" dirty="0" smtClean="0"/>
              <a:t> </a:t>
            </a:r>
            <a:r>
              <a:rPr lang="en-US" b="1" dirty="0" smtClean="0"/>
              <a:t>y</a:t>
            </a:r>
            <a:r>
              <a:rPr lang="en-US" dirty="0" smtClean="0"/>
              <a:t> = </a:t>
            </a:r>
            <a:r>
              <a:rPr lang="en-US" i="1" dirty="0" smtClean="0"/>
              <a:t>y</a:t>
            </a:r>
            <a:r>
              <a:rPr lang="en-US" baseline="-25000" dirty="0" smtClean="0"/>
              <a:t>1</a:t>
            </a:r>
            <a:r>
              <a:rPr lang="en-US" i="1" dirty="0" smtClean="0"/>
              <a:t>y</a:t>
            </a:r>
            <a:r>
              <a:rPr lang="en-US" baseline="-25000" dirty="0" smtClean="0"/>
              <a:t>2</a:t>
            </a:r>
            <a:r>
              <a:rPr lang="en-US" dirty="0" smtClean="0"/>
              <a:t> . . . </a:t>
            </a:r>
            <a:r>
              <a:rPr lang="en-US" i="1" dirty="0" err="1" smtClean="0"/>
              <a:t>y</a:t>
            </a:r>
            <a:r>
              <a:rPr lang="en-US" i="1" baseline="-25000" dirty="0" err="1" smtClean="0"/>
              <a:t>n</a:t>
            </a:r>
            <a:r>
              <a:rPr lang="en-US" i="1" baseline="-25000" dirty="0" smtClean="0"/>
              <a:t>′</a:t>
            </a:r>
            <a:r>
              <a:rPr lang="en-US" i="1" dirty="0" smtClean="0"/>
              <a:t> are strings of n and n′ alphabetic characters, respectively. The mutual index of coincidence of</a:t>
            </a:r>
            <a:r>
              <a:rPr lang="en-US" dirty="0" smtClean="0"/>
              <a:t> </a:t>
            </a:r>
            <a:r>
              <a:rPr lang="en-US" b="1" dirty="0" smtClean="0"/>
              <a:t>x</a:t>
            </a:r>
            <a:r>
              <a:rPr lang="en-US" dirty="0" smtClean="0"/>
              <a:t> </a:t>
            </a:r>
            <a:r>
              <a:rPr lang="en-US" i="1" dirty="0" smtClean="0"/>
              <a:t>and</a:t>
            </a:r>
            <a:r>
              <a:rPr lang="en-US" dirty="0" smtClean="0"/>
              <a:t> </a:t>
            </a:r>
            <a:r>
              <a:rPr lang="en-US" b="1" dirty="0" smtClean="0"/>
              <a:t>y</a:t>
            </a:r>
            <a:r>
              <a:rPr lang="en-US" i="1" dirty="0" smtClean="0"/>
              <a:t>, denoted </a:t>
            </a:r>
            <a:r>
              <a:rPr lang="en-US" i="1" dirty="0" err="1" smtClean="0"/>
              <a:t>MI</a:t>
            </a:r>
            <a:r>
              <a:rPr lang="en-US" i="1" baseline="-25000" dirty="0" err="1" smtClean="0"/>
              <a:t>c</a:t>
            </a:r>
            <a:r>
              <a:rPr lang="en-US" dirty="0" smtClean="0"/>
              <a:t>(</a:t>
            </a:r>
            <a:r>
              <a:rPr lang="en-US" b="1" dirty="0" smtClean="0"/>
              <a:t>x</a:t>
            </a:r>
            <a:r>
              <a:rPr lang="en-US" dirty="0" smtClean="0"/>
              <a:t>, </a:t>
            </a:r>
            <a:r>
              <a:rPr lang="en-US" b="1" dirty="0" smtClean="0"/>
              <a:t>y</a:t>
            </a:r>
            <a:r>
              <a:rPr lang="en-US" dirty="0" smtClean="0"/>
              <a:t>)</a:t>
            </a:r>
            <a:r>
              <a:rPr lang="en-US" i="1" dirty="0" smtClean="0"/>
              <a:t>, is defined to be the probability that a random element of</a:t>
            </a:r>
            <a:r>
              <a:rPr lang="en-US" dirty="0" smtClean="0"/>
              <a:t> </a:t>
            </a:r>
            <a:r>
              <a:rPr lang="en-US" b="1" dirty="0" smtClean="0"/>
              <a:t>x</a:t>
            </a:r>
            <a:r>
              <a:rPr lang="en-US" dirty="0" smtClean="0"/>
              <a:t> </a:t>
            </a:r>
            <a:r>
              <a:rPr lang="en-US" i="1" dirty="0" smtClean="0"/>
              <a:t>is identical to a random element of</a:t>
            </a:r>
            <a:r>
              <a:rPr lang="en-US" dirty="0" smtClean="0"/>
              <a:t> </a:t>
            </a:r>
            <a:r>
              <a:rPr lang="en-US" b="1" dirty="0" smtClean="0"/>
              <a:t>y</a:t>
            </a:r>
            <a:r>
              <a:rPr lang="en-US" dirty="0" smtClean="0"/>
              <a:t>. </a:t>
            </a:r>
          </a:p>
          <a:p>
            <a:r>
              <a:rPr lang="en-US" i="1" dirty="0" smtClean="0"/>
              <a:t>If we denote the frequencies of A, B, C, . . . , Z in</a:t>
            </a:r>
            <a:r>
              <a:rPr lang="en-US" dirty="0" smtClean="0"/>
              <a:t> </a:t>
            </a:r>
            <a:r>
              <a:rPr lang="en-US" b="1" dirty="0" smtClean="0"/>
              <a:t>x</a:t>
            </a:r>
            <a:r>
              <a:rPr lang="en-US" dirty="0" smtClean="0"/>
              <a:t> and </a:t>
            </a:r>
            <a:r>
              <a:rPr lang="en-US" b="1" dirty="0" smtClean="0"/>
              <a:t>y</a:t>
            </a:r>
            <a:r>
              <a:rPr lang="en-US" dirty="0" smtClean="0"/>
              <a:t> </a:t>
            </a:r>
            <a:r>
              <a:rPr lang="en-US" i="1" dirty="0" smtClean="0"/>
              <a:t>by f</a:t>
            </a:r>
            <a:r>
              <a:rPr lang="en-US" baseline="-25000" dirty="0" smtClean="0"/>
              <a:t>0</a:t>
            </a:r>
            <a:r>
              <a:rPr lang="en-US" i="1" dirty="0" smtClean="0"/>
              <a:t>, f</a:t>
            </a:r>
            <a:r>
              <a:rPr lang="en-US" baseline="-25000" dirty="0" smtClean="0"/>
              <a:t>1</a:t>
            </a:r>
            <a:r>
              <a:rPr lang="en-US" i="1" dirty="0" smtClean="0"/>
              <a:t>, f</a:t>
            </a:r>
            <a:r>
              <a:rPr lang="en-US" baseline="-25000" dirty="0" smtClean="0"/>
              <a:t>25</a:t>
            </a:r>
            <a:r>
              <a:rPr lang="en-US" dirty="0" smtClean="0"/>
              <a:t> </a:t>
            </a:r>
            <a:r>
              <a:rPr lang="en-US" i="1" dirty="0" smtClean="0"/>
              <a:t>and f′</a:t>
            </a:r>
            <a:r>
              <a:rPr lang="en-US" baseline="-25000" dirty="0" smtClean="0"/>
              <a:t>0</a:t>
            </a:r>
            <a:r>
              <a:rPr lang="en-US" i="1" dirty="0" smtClean="0"/>
              <a:t>, f′</a:t>
            </a:r>
            <a:r>
              <a:rPr lang="en-US" baseline="-25000" dirty="0" smtClean="0"/>
              <a:t>1</a:t>
            </a:r>
            <a:r>
              <a:rPr lang="en-US" i="1" dirty="0" smtClean="0"/>
              <a:t>, . . . , f′</a:t>
            </a:r>
            <a:r>
              <a:rPr lang="en-US" baseline="-25000" dirty="0" smtClean="0"/>
              <a:t>25</a:t>
            </a:r>
            <a:r>
              <a:rPr lang="en-US" i="1" dirty="0" smtClean="0"/>
              <a:t>, respectively, then </a:t>
            </a:r>
            <a:r>
              <a:rPr lang="en-US" i="1" dirty="0" err="1" smtClean="0"/>
              <a:t>MI</a:t>
            </a:r>
            <a:r>
              <a:rPr lang="en-US" i="1" baseline="-25000" dirty="0" err="1" smtClean="0"/>
              <a:t>c</a:t>
            </a:r>
            <a:r>
              <a:rPr lang="en-US" dirty="0" smtClean="0"/>
              <a:t>(</a:t>
            </a:r>
            <a:r>
              <a:rPr lang="en-US" b="1" dirty="0" smtClean="0"/>
              <a:t>x</a:t>
            </a:r>
            <a:r>
              <a:rPr lang="en-US" dirty="0" smtClean="0"/>
              <a:t>, </a:t>
            </a:r>
            <a:r>
              <a:rPr lang="en-US" b="1" dirty="0" smtClean="0"/>
              <a:t>y</a:t>
            </a:r>
            <a:r>
              <a:rPr lang="en-US" dirty="0" smtClean="0"/>
              <a:t>) </a:t>
            </a:r>
            <a:r>
              <a:rPr lang="en-US" i="1" dirty="0" smtClean="0"/>
              <a:t>is seen to be</a:t>
            </a:r>
            <a:endParaRPr lang="en-US" sz="3200" dirty="0" smtClean="0"/>
          </a:p>
          <a:p>
            <a:endParaRPr lang="en-US" dirty="0"/>
          </a:p>
        </p:txBody>
      </p:sp>
      <p:sp>
        <p:nvSpPr>
          <p:cNvPr id="6" name="Date Placeholder 5"/>
          <p:cNvSpPr>
            <a:spLocks noGrp="1"/>
          </p:cNvSpPr>
          <p:nvPr>
            <p:ph type="dt" sz="half" idx="10"/>
          </p:nvPr>
        </p:nvSpPr>
        <p:spPr/>
        <p:txBody>
          <a:bodyPr/>
          <a:lstStyle/>
          <a:p>
            <a:pPr>
              <a:defRPr/>
            </a:pPr>
            <a:fld id="{7003FB7A-AEBC-42AC-809E-1A411347E44A}" type="datetime1">
              <a:rPr lang="en-US" smtClean="0"/>
              <a:pPr>
                <a:defRPr/>
              </a:pPr>
              <a:t>9/27/2012</a:t>
            </a:fld>
            <a:endParaRPr lang="en-US"/>
          </a:p>
        </p:txBody>
      </p:sp>
      <p:sp>
        <p:nvSpPr>
          <p:cNvPr id="8" name="Slide Number Placeholder 7"/>
          <p:cNvSpPr>
            <a:spLocks noGrp="1"/>
          </p:cNvSpPr>
          <p:nvPr>
            <p:ph type="sldNum" sz="quarter" idx="11"/>
          </p:nvPr>
        </p:nvSpPr>
        <p:spPr/>
        <p:txBody>
          <a:bodyPr/>
          <a:lstStyle/>
          <a:p>
            <a:pPr>
              <a:defRPr/>
            </a:pPr>
            <a:fld id="{D3FEFA74-3F1F-4FE8-ABC2-93906BFD635C}" type="slidenum">
              <a:rPr lang="en-US" smtClean="0"/>
              <a:pPr>
                <a:defRPr/>
              </a:pPr>
              <a:t>32</a:t>
            </a:fld>
            <a:endParaRPr lang="en-US"/>
          </a:p>
        </p:txBody>
      </p:sp>
      <p:sp>
        <p:nvSpPr>
          <p:cNvPr id="7" name="Footer Placeholder 6"/>
          <p:cNvSpPr>
            <a:spLocks noGrp="1"/>
          </p:cNvSpPr>
          <p:nvPr>
            <p:ph type="ftr" sz="quarter" idx="12"/>
          </p:nvPr>
        </p:nvSpPr>
        <p:spPr/>
        <p:txBody>
          <a:bodyPr/>
          <a:lstStyle/>
          <a:p>
            <a:pPr>
              <a:defRPr/>
            </a:pPr>
            <a:r>
              <a:rPr lang="en-US" smtClean="0"/>
              <a:t>Lectures by Ashraf Masood - - Applied Cryptography – MSIS 11 (MCS-NUST)</a:t>
            </a:r>
            <a:endParaRPr lang="en-US"/>
          </a:p>
        </p:txBody>
      </p:sp>
      <p:sp>
        <p:nvSpPr>
          <p:cNvPr id="9" name="Title 8"/>
          <p:cNvSpPr>
            <a:spLocks noGrp="1"/>
          </p:cNvSpPr>
          <p:nvPr>
            <p:ph type="title"/>
          </p:nvPr>
        </p:nvSpPr>
        <p:spPr/>
        <p:txBody>
          <a:bodyPr/>
          <a:lstStyle/>
          <a:p>
            <a:r>
              <a:rPr lang="en-US" dirty="0" smtClean="0"/>
              <a:t>Mutual Index of Coincidence</a:t>
            </a:r>
            <a:endParaRPr lang="en-US" dirty="0"/>
          </a:p>
        </p:txBody>
      </p:sp>
      <p:graphicFrame>
        <p:nvGraphicFramePr>
          <p:cNvPr id="290819" name="Object 2"/>
          <p:cNvGraphicFramePr>
            <a:graphicFrameLocks noChangeAspect="1"/>
          </p:cNvGraphicFramePr>
          <p:nvPr/>
        </p:nvGraphicFramePr>
        <p:xfrm>
          <a:off x="3267075" y="4873625"/>
          <a:ext cx="3590925" cy="1374775"/>
        </p:xfrm>
        <a:graphic>
          <a:graphicData uri="http://schemas.openxmlformats.org/presentationml/2006/ole">
            <p:oleObj spid="_x0000_s351234" name="Equation" r:id="rId3" imgW="1371600" imgH="62230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If the substrings </a:t>
            </a:r>
            <a:r>
              <a:rPr lang="en-US" b="1" dirty="0" err="1" smtClean="0"/>
              <a:t>y</a:t>
            </a:r>
            <a:r>
              <a:rPr lang="en-US" i="1" baseline="-25000" dirty="0" err="1" smtClean="0"/>
              <a:t>i</a:t>
            </a:r>
            <a:r>
              <a:rPr lang="en-US" dirty="0" smtClean="0"/>
              <a:t> are obtained by shift encryption of the plaintext. </a:t>
            </a:r>
          </a:p>
          <a:p>
            <a:r>
              <a:rPr lang="en-US" dirty="0" smtClean="0"/>
              <a:t> Suppose </a:t>
            </a:r>
            <a:r>
              <a:rPr lang="en-US" i="1" dirty="0" smtClean="0"/>
              <a:t>K</a:t>
            </a:r>
            <a:r>
              <a:rPr lang="en-US" dirty="0" smtClean="0"/>
              <a:t> = (</a:t>
            </a:r>
            <a:r>
              <a:rPr lang="en-US" i="1" dirty="0" smtClean="0"/>
              <a:t>k</a:t>
            </a:r>
            <a:r>
              <a:rPr lang="en-US" baseline="-25000" dirty="0" smtClean="0"/>
              <a:t>1</a:t>
            </a:r>
            <a:r>
              <a:rPr lang="en-US" dirty="0" smtClean="0"/>
              <a:t>, </a:t>
            </a:r>
            <a:r>
              <a:rPr lang="en-US" i="1" dirty="0" smtClean="0"/>
              <a:t>k</a:t>
            </a:r>
            <a:r>
              <a:rPr lang="en-US" baseline="-25000" dirty="0" smtClean="0"/>
              <a:t>2</a:t>
            </a:r>
            <a:r>
              <a:rPr lang="en-US" dirty="0" smtClean="0"/>
              <a:t>, . . . , </a:t>
            </a:r>
            <a:r>
              <a:rPr lang="en-US" i="1" dirty="0" smtClean="0"/>
              <a:t>k</a:t>
            </a:r>
            <a:r>
              <a:rPr lang="en-US" i="1" baseline="-25000" dirty="0" smtClean="0"/>
              <a:t>m</a:t>
            </a:r>
            <a:r>
              <a:rPr lang="en-US" dirty="0" smtClean="0"/>
              <a:t>) is the keyword and m has been found</a:t>
            </a:r>
          </a:p>
          <a:p>
            <a:r>
              <a:rPr lang="en-US" dirty="0" smtClean="0"/>
              <a:t>Consider a random character in </a:t>
            </a:r>
            <a:r>
              <a:rPr lang="en-US" b="1" dirty="0" err="1" smtClean="0"/>
              <a:t>y</a:t>
            </a:r>
            <a:r>
              <a:rPr lang="en-US" baseline="-25000" dirty="0" err="1" smtClean="0"/>
              <a:t>i</a:t>
            </a:r>
            <a:r>
              <a:rPr lang="en-US" dirty="0" smtClean="0"/>
              <a:t> and a random character in </a:t>
            </a:r>
            <a:r>
              <a:rPr lang="en-US" b="1" dirty="0" err="1" smtClean="0"/>
              <a:t>y</a:t>
            </a:r>
            <a:r>
              <a:rPr lang="en-US" baseline="-25000" dirty="0" err="1" smtClean="0"/>
              <a:t>j</a:t>
            </a:r>
            <a:r>
              <a:rPr lang="en-US" dirty="0" smtClean="0"/>
              <a:t>. The probability that both characters are </a:t>
            </a:r>
            <a:r>
              <a:rPr lang="en-US" i="1" dirty="0" smtClean="0"/>
              <a:t>A</a:t>
            </a:r>
            <a:r>
              <a:rPr lang="en-US" dirty="0" smtClean="0"/>
              <a:t> is                     the probability that both are B is                        etc. </a:t>
            </a:r>
          </a:p>
          <a:p>
            <a:r>
              <a:rPr lang="en-US" dirty="0" smtClean="0"/>
              <a:t>Hence it is estimated that:</a:t>
            </a:r>
          </a:p>
          <a:p>
            <a:endParaRPr lang="en-US" sz="3200" dirty="0" smtClean="0"/>
          </a:p>
          <a:p>
            <a:endParaRPr lang="en-US" sz="3200" dirty="0" smtClean="0"/>
          </a:p>
          <a:p>
            <a:endParaRPr lang="en-US" sz="3200" dirty="0" smtClean="0"/>
          </a:p>
          <a:p>
            <a:endParaRPr lang="en-US" sz="3200" dirty="0" smtClean="0"/>
          </a:p>
          <a:p>
            <a:r>
              <a:rPr lang="en-US" sz="3200" dirty="0" smtClean="0"/>
              <a:t>Thus the value of this estimate depends only on the difference                 </a:t>
            </a:r>
            <a:r>
              <a:rPr lang="en-US" dirty="0" smtClean="0"/>
              <a:t>which we call the </a:t>
            </a:r>
            <a:r>
              <a:rPr lang="en-US" i="1" dirty="0" smtClean="0"/>
              <a:t>relative shift</a:t>
            </a:r>
            <a:r>
              <a:rPr lang="en-US" dirty="0" smtClean="0"/>
              <a:t> of </a:t>
            </a:r>
            <a:r>
              <a:rPr lang="en-US" b="1" dirty="0" err="1" smtClean="0"/>
              <a:t>y</a:t>
            </a:r>
            <a:r>
              <a:rPr lang="en-US" i="1" baseline="-25000" dirty="0" err="1" smtClean="0"/>
              <a:t>i</a:t>
            </a:r>
            <a:r>
              <a:rPr lang="en-US" dirty="0" smtClean="0"/>
              <a:t> and </a:t>
            </a:r>
            <a:r>
              <a:rPr lang="en-US" b="1" dirty="0" err="1" smtClean="0"/>
              <a:t>y</a:t>
            </a:r>
            <a:r>
              <a:rPr lang="en-US" i="1" baseline="-25000" dirty="0" err="1" smtClean="0"/>
              <a:t>j</a:t>
            </a:r>
            <a:endParaRPr lang="en-US" sz="3200" dirty="0" smtClean="0"/>
          </a:p>
          <a:p>
            <a:endParaRPr lang="en-US" dirty="0"/>
          </a:p>
        </p:txBody>
      </p:sp>
      <p:sp>
        <p:nvSpPr>
          <p:cNvPr id="3" name="Date Placeholder 2"/>
          <p:cNvSpPr>
            <a:spLocks noGrp="1"/>
          </p:cNvSpPr>
          <p:nvPr>
            <p:ph type="dt" sz="half" idx="10"/>
          </p:nvPr>
        </p:nvSpPr>
        <p:spPr/>
        <p:txBody>
          <a:bodyPr/>
          <a:lstStyle/>
          <a:p>
            <a:fld id="{395C1B7D-A4B6-4CF6-AC16-6BEE946B25E9}"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graphicFrame>
        <p:nvGraphicFramePr>
          <p:cNvPr id="291842" name="Object 2"/>
          <p:cNvGraphicFramePr>
            <a:graphicFrameLocks noChangeAspect="1"/>
          </p:cNvGraphicFramePr>
          <p:nvPr/>
        </p:nvGraphicFramePr>
        <p:xfrm>
          <a:off x="6400800" y="3037907"/>
          <a:ext cx="1219200" cy="467293"/>
        </p:xfrm>
        <a:graphic>
          <a:graphicData uri="http://schemas.openxmlformats.org/presentationml/2006/ole">
            <p:oleObj spid="_x0000_s352258" name="Equation" r:id="rId3" imgW="558558" imgH="253890" progId="Equation.3">
              <p:embed/>
            </p:oleObj>
          </a:graphicData>
        </a:graphic>
      </p:graphicFrame>
      <p:graphicFrame>
        <p:nvGraphicFramePr>
          <p:cNvPr id="291843" name="Object 3"/>
          <p:cNvGraphicFramePr>
            <a:graphicFrameLocks noChangeAspect="1"/>
          </p:cNvGraphicFramePr>
          <p:nvPr/>
        </p:nvGraphicFramePr>
        <p:xfrm>
          <a:off x="4357687" y="3276600"/>
          <a:ext cx="1509713" cy="509006"/>
        </p:xfrm>
        <a:graphic>
          <a:graphicData uri="http://schemas.openxmlformats.org/presentationml/2006/ole">
            <p:oleObj spid="_x0000_s352259" name="Equation" r:id="rId4" imgW="634725" imgH="253890" progId="Equation.3">
              <p:embed/>
            </p:oleObj>
          </a:graphicData>
        </a:graphic>
      </p:graphicFrame>
      <p:graphicFrame>
        <p:nvGraphicFramePr>
          <p:cNvPr id="291844" name="Object 4"/>
          <p:cNvGraphicFramePr>
            <a:graphicFrameLocks noChangeAspect="1"/>
          </p:cNvGraphicFramePr>
          <p:nvPr/>
        </p:nvGraphicFramePr>
        <p:xfrm>
          <a:off x="2473325" y="3816301"/>
          <a:ext cx="4079875" cy="1746299"/>
        </p:xfrm>
        <a:graphic>
          <a:graphicData uri="http://schemas.openxmlformats.org/presentationml/2006/ole">
            <p:oleObj spid="_x0000_s352260" name="Equation" r:id="rId5" imgW="1752600" imgH="889000" progId="Equation.3">
              <p:embed/>
            </p:oleObj>
          </a:graphicData>
        </a:graphic>
      </p:graphicFrame>
      <p:graphicFrame>
        <p:nvGraphicFramePr>
          <p:cNvPr id="291845" name="Object 5"/>
          <p:cNvGraphicFramePr>
            <a:graphicFrameLocks noChangeAspect="1"/>
          </p:cNvGraphicFramePr>
          <p:nvPr/>
        </p:nvGraphicFramePr>
        <p:xfrm>
          <a:off x="2435225" y="5946619"/>
          <a:ext cx="993775" cy="454181"/>
        </p:xfrm>
        <a:graphic>
          <a:graphicData uri="http://schemas.openxmlformats.org/presentationml/2006/ole">
            <p:oleObj spid="_x0000_s352261" name="Equation" r:id="rId6" imgW="444307" imgH="241195"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Notice that:</a:t>
            </a:r>
          </a:p>
          <a:p>
            <a:pPr>
              <a:buNone/>
            </a:pPr>
            <a:endParaRPr lang="en-US" dirty="0" smtClean="0"/>
          </a:p>
          <a:p>
            <a:pPr>
              <a:buNone/>
            </a:pPr>
            <a:r>
              <a:rPr lang="en-US" dirty="0" smtClean="0"/>
              <a:t> </a:t>
            </a:r>
            <a:endParaRPr lang="en-US" sz="3200" dirty="0" smtClean="0"/>
          </a:p>
          <a:p>
            <a:endParaRPr lang="en-US" sz="3200" dirty="0" smtClean="0"/>
          </a:p>
          <a:p>
            <a:endParaRPr lang="en-US" sz="3200" dirty="0" smtClean="0"/>
          </a:p>
          <a:p>
            <a:r>
              <a:rPr lang="en-US" dirty="0" smtClean="0"/>
              <a:t>So a relative shift of       yields the same estimate of </a:t>
            </a:r>
            <a:r>
              <a:rPr lang="en-US" i="1" dirty="0" err="1" smtClean="0"/>
              <a:t>MI</a:t>
            </a:r>
            <a:r>
              <a:rPr lang="en-US" i="1" baseline="-25000" dirty="0" err="1" smtClean="0"/>
              <a:t>c</a:t>
            </a:r>
            <a:r>
              <a:rPr lang="en-US" dirty="0" smtClean="0"/>
              <a:t> as does a relative shift of 26 -  </a:t>
            </a:r>
          </a:p>
          <a:p>
            <a:pPr>
              <a:buNone/>
            </a:pPr>
            <a:endParaRPr lang="en-US" dirty="0" smtClean="0"/>
          </a:p>
          <a:p>
            <a:r>
              <a:rPr lang="en-US" dirty="0" smtClean="0"/>
              <a:t>We tabulate these estimates for relative shifts ranging between 0 and 13 in Table:</a:t>
            </a:r>
          </a:p>
          <a:p>
            <a:endParaRPr lang="en-US" dirty="0"/>
          </a:p>
        </p:txBody>
      </p:sp>
      <p:sp>
        <p:nvSpPr>
          <p:cNvPr id="3" name="Date Placeholder 2"/>
          <p:cNvSpPr>
            <a:spLocks noGrp="1"/>
          </p:cNvSpPr>
          <p:nvPr>
            <p:ph type="dt" sz="half" idx="10"/>
          </p:nvPr>
        </p:nvSpPr>
        <p:spPr/>
        <p:txBody>
          <a:bodyPr/>
          <a:lstStyle/>
          <a:p>
            <a:fld id="{D040F782-D9E9-4829-A43E-D213991F9632}"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34</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graphicFrame>
        <p:nvGraphicFramePr>
          <p:cNvPr id="292866" name="Object 4"/>
          <p:cNvGraphicFramePr>
            <a:graphicFrameLocks noChangeAspect="1"/>
          </p:cNvGraphicFramePr>
          <p:nvPr/>
        </p:nvGraphicFramePr>
        <p:xfrm>
          <a:off x="1981200" y="2170113"/>
          <a:ext cx="4127500" cy="1030287"/>
        </p:xfrm>
        <a:graphic>
          <a:graphicData uri="http://schemas.openxmlformats.org/presentationml/2006/ole">
            <p:oleObj spid="_x0000_s353282" name="Equation" r:id="rId3" imgW="1459866" imgH="431613" progId="Equation.3">
              <p:embed/>
            </p:oleObj>
          </a:graphicData>
        </a:graphic>
      </p:graphicFrame>
      <p:graphicFrame>
        <p:nvGraphicFramePr>
          <p:cNvPr id="292867" name="Object 2"/>
          <p:cNvGraphicFramePr>
            <a:graphicFrameLocks noChangeAspect="1"/>
          </p:cNvGraphicFramePr>
          <p:nvPr/>
        </p:nvGraphicFramePr>
        <p:xfrm>
          <a:off x="3886200" y="3733800"/>
          <a:ext cx="266700" cy="393700"/>
        </p:xfrm>
        <a:graphic>
          <a:graphicData uri="http://schemas.openxmlformats.org/presentationml/2006/ole">
            <p:oleObj spid="_x0000_s353283" name="Equation" r:id="rId4" imgW="101468" imgH="177569" progId="Equation.3">
              <p:embed/>
            </p:oleObj>
          </a:graphicData>
        </a:graphic>
      </p:graphicFrame>
      <p:graphicFrame>
        <p:nvGraphicFramePr>
          <p:cNvPr id="292868" name="Object 8"/>
          <p:cNvGraphicFramePr>
            <a:graphicFrameLocks noChangeAspect="1"/>
          </p:cNvGraphicFramePr>
          <p:nvPr/>
        </p:nvGraphicFramePr>
        <p:xfrm>
          <a:off x="5676900" y="4122737"/>
          <a:ext cx="266700" cy="393700"/>
        </p:xfrm>
        <a:graphic>
          <a:graphicData uri="http://schemas.openxmlformats.org/presentationml/2006/ole">
            <p:oleObj spid="_x0000_s353284" name="Equation" r:id="rId5" imgW="101468" imgH="177569"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Cipher wheel</a:t>
            </a:r>
            <a:endParaRPr lang="en-US" dirty="0"/>
          </a:p>
        </p:txBody>
      </p:sp>
      <p:sp>
        <p:nvSpPr>
          <p:cNvPr id="3" name="Date Placeholder 2"/>
          <p:cNvSpPr>
            <a:spLocks noGrp="1"/>
          </p:cNvSpPr>
          <p:nvPr>
            <p:ph type="dt" sz="half" idx="10"/>
          </p:nvPr>
        </p:nvSpPr>
        <p:spPr/>
        <p:txBody>
          <a:bodyPr/>
          <a:lstStyle/>
          <a:p>
            <a:fld id="{0D5AE439-2DD8-4FEA-AB7B-486236FA648E}" type="datetime1">
              <a:rPr lang="en-US" smtClean="0"/>
              <a:pPr/>
              <a:t>9/27/2012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35</a:t>
            </a:fld>
            <a:endParaRPr lang="en-US"/>
          </a:p>
        </p:txBody>
      </p:sp>
      <p:pic>
        <p:nvPicPr>
          <p:cNvPr id="299011" name="Picture 3"/>
          <p:cNvPicPr>
            <a:picLocks noChangeAspect="1" noChangeArrowheads="1"/>
          </p:cNvPicPr>
          <p:nvPr/>
        </p:nvPicPr>
        <p:blipFill>
          <a:blip r:embed="rId2"/>
          <a:srcRect/>
          <a:stretch>
            <a:fillRect/>
          </a:stretch>
        </p:blipFill>
        <p:spPr bwMode="auto">
          <a:xfrm>
            <a:off x="2200275" y="1743075"/>
            <a:ext cx="4743450" cy="4429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B048408D-B065-43C7-9D46-E8DDAE1954C9}"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36</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pic>
        <p:nvPicPr>
          <p:cNvPr id="7" name="Picture 5"/>
          <p:cNvPicPr>
            <a:picLocks noChangeAspect="1" noChangeArrowheads="1"/>
          </p:cNvPicPr>
          <p:nvPr/>
        </p:nvPicPr>
        <p:blipFill>
          <a:blip r:embed="rId2"/>
          <a:srcRect/>
          <a:stretch>
            <a:fillRect/>
          </a:stretch>
        </p:blipFill>
        <p:spPr bwMode="auto">
          <a:xfrm>
            <a:off x="3657600" y="1371600"/>
            <a:ext cx="5334000" cy="5198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solidFill>
                  <a:schemeClr val="accent3">
                    <a:lumMod val="75000"/>
                  </a:schemeClr>
                </a:solidFill>
              </a:rPr>
              <a:t>The important observation is that, if the relative shift is not zero, these estimates vary between 0.031 and 0.045; whereas, a relative shift of zero yields an estimate of 0.065.</a:t>
            </a:r>
          </a:p>
          <a:p>
            <a:r>
              <a:rPr lang="en-US" dirty="0" smtClean="0"/>
              <a:t> We can use this observation to formulate a likely guess for</a:t>
            </a:r>
          </a:p>
          <a:p>
            <a:pPr>
              <a:buNone/>
            </a:pPr>
            <a:r>
              <a:rPr lang="en-US" dirty="0" smtClean="0"/>
              <a:t>                             the relative shift of </a:t>
            </a:r>
            <a:r>
              <a:rPr lang="en-US" b="1" dirty="0" err="1" smtClean="0"/>
              <a:t>y</a:t>
            </a:r>
            <a:r>
              <a:rPr lang="en-US" i="1" baseline="-25000" dirty="0" err="1" smtClean="0"/>
              <a:t>i</a:t>
            </a:r>
            <a:r>
              <a:rPr lang="en-US" dirty="0" smtClean="0"/>
              <a:t> and </a:t>
            </a:r>
            <a:r>
              <a:rPr lang="en-US" b="1" dirty="0" err="1" smtClean="0"/>
              <a:t>y</a:t>
            </a:r>
            <a:r>
              <a:rPr lang="en-US" i="1" baseline="-25000" dirty="0" err="1" smtClean="0"/>
              <a:t>j</a:t>
            </a:r>
            <a:r>
              <a:rPr lang="en-US" dirty="0" smtClean="0"/>
              <a:t>, as follows. </a:t>
            </a:r>
          </a:p>
          <a:p>
            <a:r>
              <a:rPr lang="en-US" dirty="0" smtClean="0"/>
              <a:t>Suppose we fix </a:t>
            </a:r>
            <a:r>
              <a:rPr lang="en-US" b="1" dirty="0" err="1" smtClean="0"/>
              <a:t>y</a:t>
            </a:r>
            <a:r>
              <a:rPr lang="en-US" i="1" baseline="-25000" dirty="0" err="1" smtClean="0"/>
              <a:t>i</a:t>
            </a:r>
            <a:r>
              <a:rPr lang="en-US" dirty="0" smtClean="0"/>
              <a:t>, and consider the effect of encrypting </a:t>
            </a:r>
            <a:r>
              <a:rPr lang="en-US" b="1" dirty="0" err="1" smtClean="0"/>
              <a:t>y</a:t>
            </a:r>
            <a:r>
              <a:rPr lang="en-US" i="1" baseline="-25000" dirty="0" err="1" smtClean="0"/>
              <a:t>j</a:t>
            </a:r>
            <a:r>
              <a:rPr lang="en-US" dirty="0" smtClean="0"/>
              <a:t> by </a:t>
            </a:r>
            <a:r>
              <a:rPr lang="en-US" i="1" dirty="0" smtClean="0"/>
              <a:t>e</a:t>
            </a:r>
            <a:r>
              <a:rPr lang="en-US" baseline="-25000" dirty="0" smtClean="0"/>
              <a:t>0</a:t>
            </a:r>
            <a:r>
              <a:rPr lang="en-US" dirty="0" smtClean="0"/>
              <a:t>, </a:t>
            </a:r>
            <a:r>
              <a:rPr lang="en-US" i="1" dirty="0" smtClean="0"/>
              <a:t>e</a:t>
            </a:r>
            <a:r>
              <a:rPr lang="en-US" baseline="-25000" dirty="0" smtClean="0"/>
              <a:t>1</a:t>
            </a:r>
            <a:r>
              <a:rPr lang="en-US" dirty="0" smtClean="0"/>
              <a:t>, </a:t>
            </a:r>
            <a:r>
              <a:rPr lang="en-US" i="1" dirty="0" smtClean="0"/>
              <a:t>e</a:t>
            </a:r>
            <a:r>
              <a:rPr lang="en-US" baseline="-25000" dirty="0" smtClean="0"/>
              <a:t>2</a:t>
            </a:r>
            <a:r>
              <a:rPr lang="en-US" dirty="0" smtClean="0"/>
              <a:t>, . . .. Denote the resulting strings by                  etc. It is easy to compute the indices</a:t>
            </a:r>
          </a:p>
          <a:p>
            <a:r>
              <a:rPr lang="en-US" dirty="0" smtClean="0"/>
              <a:t> This can be done using the formula:</a:t>
            </a:r>
          </a:p>
          <a:p>
            <a:pPr>
              <a:buNone/>
            </a:pPr>
            <a:endParaRPr lang="en-US" dirty="0" smtClean="0"/>
          </a:p>
          <a:p>
            <a:pPr>
              <a:buNone/>
            </a:pPr>
            <a:r>
              <a:rPr lang="en-US" dirty="0" smtClean="0"/>
              <a:t> </a:t>
            </a:r>
            <a:endParaRPr lang="en-US" sz="3200" dirty="0" smtClean="0"/>
          </a:p>
          <a:p>
            <a:endParaRPr lang="en-US" sz="3200" dirty="0" smtClean="0"/>
          </a:p>
          <a:p>
            <a:endParaRPr lang="en-US" dirty="0"/>
          </a:p>
        </p:txBody>
      </p:sp>
      <p:sp>
        <p:nvSpPr>
          <p:cNvPr id="3" name="Date Placeholder 2"/>
          <p:cNvSpPr>
            <a:spLocks noGrp="1"/>
          </p:cNvSpPr>
          <p:nvPr>
            <p:ph type="dt" sz="half" idx="10"/>
          </p:nvPr>
        </p:nvSpPr>
        <p:spPr/>
        <p:txBody>
          <a:bodyPr/>
          <a:lstStyle/>
          <a:p>
            <a:fld id="{E9EAC223-47B2-426A-9559-465246C50966}"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37</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graphicFrame>
        <p:nvGraphicFramePr>
          <p:cNvPr id="293890" name="Object 2"/>
          <p:cNvGraphicFramePr>
            <a:graphicFrameLocks noChangeAspect="1"/>
          </p:cNvGraphicFramePr>
          <p:nvPr/>
        </p:nvGraphicFramePr>
        <p:xfrm>
          <a:off x="855783" y="3442973"/>
          <a:ext cx="1524000" cy="468923"/>
        </p:xfrm>
        <a:graphic>
          <a:graphicData uri="http://schemas.openxmlformats.org/presentationml/2006/ole">
            <p:oleObj spid="_x0000_s354306" name="Equation" r:id="rId3" imgW="660113" imgH="241195" progId="Equation.3">
              <p:embed/>
            </p:oleObj>
          </a:graphicData>
        </a:graphic>
      </p:graphicFrame>
      <p:graphicFrame>
        <p:nvGraphicFramePr>
          <p:cNvPr id="293891" name="Object 6"/>
          <p:cNvGraphicFramePr>
            <a:graphicFrameLocks noChangeAspect="1"/>
          </p:cNvGraphicFramePr>
          <p:nvPr/>
        </p:nvGraphicFramePr>
        <p:xfrm>
          <a:off x="5732584" y="4648200"/>
          <a:ext cx="3259016" cy="461661"/>
        </p:xfrm>
        <a:graphic>
          <a:graphicData uri="http://schemas.openxmlformats.org/presentationml/2006/ole">
            <p:oleObj spid="_x0000_s354307" name="Equation" r:id="rId4" imgW="1511300" imgH="254000" progId="Equation.3">
              <p:embed/>
            </p:oleObj>
          </a:graphicData>
        </a:graphic>
      </p:graphicFrame>
      <p:graphicFrame>
        <p:nvGraphicFramePr>
          <p:cNvPr id="293892" name="Object 7"/>
          <p:cNvGraphicFramePr>
            <a:graphicFrameLocks noChangeAspect="1"/>
          </p:cNvGraphicFramePr>
          <p:nvPr/>
        </p:nvGraphicFramePr>
        <p:xfrm>
          <a:off x="2819400" y="5410200"/>
          <a:ext cx="3078041" cy="1076942"/>
        </p:xfrm>
        <a:graphic>
          <a:graphicData uri="http://schemas.openxmlformats.org/presentationml/2006/ole">
            <p:oleObj spid="_x0000_s354308" name="Equation" r:id="rId5" imgW="1497950" imgH="62203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then            should be close to 0.065 . since the relative shift of </a:t>
            </a:r>
            <a:r>
              <a:rPr lang="en-US" dirty="0" err="1" smtClean="0"/>
              <a:t>yi</a:t>
            </a:r>
            <a:r>
              <a:rPr lang="en-US" dirty="0" smtClean="0"/>
              <a:t> and        is zero.</a:t>
            </a:r>
          </a:p>
          <a:p>
            <a:r>
              <a:rPr lang="en-US" dirty="0" smtClean="0"/>
              <a:t>However for values of              , the              should vary between 0.031  and  0.045</a:t>
            </a:r>
          </a:p>
          <a:p>
            <a:r>
              <a:rPr lang="en-US" dirty="0" smtClean="0"/>
              <a:t>By using this technique, we can obtain the relative shifts of any two of the substrings </a:t>
            </a:r>
            <a:r>
              <a:rPr lang="en-US" dirty="0" err="1" smtClean="0"/>
              <a:t>yi</a:t>
            </a:r>
            <a:r>
              <a:rPr lang="en-US" dirty="0" smtClean="0"/>
              <a:t>.</a:t>
            </a:r>
          </a:p>
          <a:p>
            <a:endParaRPr lang="en-US" dirty="0"/>
          </a:p>
        </p:txBody>
      </p:sp>
      <p:sp>
        <p:nvSpPr>
          <p:cNvPr id="3" name="Date Placeholder 2"/>
          <p:cNvSpPr>
            <a:spLocks noGrp="1"/>
          </p:cNvSpPr>
          <p:nvPr>
            <p:ph type="dt" sz="half" idx="10"/>
          </p:nvPr>
        </p:nvSpPr>
        <p:spPr/>
        <p:txBody>
          <a:bodyPr/>
          <a:lstStyle/>
          <a:p>
            <a:fld id="{E8E61EB6-4D71-46C9-B1FF-C20E3705FE9C}"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38</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smtClean="0"/>
              <a:t>Mutual Index of Coincidence</a:t>
            </a:r>
            <a:endParaRPr lang="en-US" dirty="0"/>
          </a:p>
        </p:txBody>
      </p:sp>
      <p:graphicFrame>
        <p:nvGraphicFramePr>
          <p:cNvPr id="294914" name="Object 2"/>
          <p:cNvGraphicFramePr>
            <a:graphicFrameLocks noChangeAspect="1"/>
          </p:cNvGraphicFramePr>
          <p:nvPr/>
        </p:nvGraphicFramePr>
        <p:xfrm>
          <a:off x="1695450" y="1473200"/>
          <a:ext cx="933450" cy="449263"/>
        </p:xfrm>
        <a:graphic>
          <a:graphicData uri="http://schemas.openxmlformats.org/presentationml/2006/ole">
            <p:oleObj spid="_x0000_s355330" name="Equation" r:id="rId3" imgW="355292" imgH="203024" progId="Equation.3">
              <p:embed/>
            </p:oleObj>
          </a:graphicData>
        </a:graphic>
      </p:graphicFrame>
      <p:graphicFrame>
        <p:nvGraphicFramePr>
          <p:cNvPr id="294915" name="Object 8"/>
          <p:cNvGraphicFramePr>
            <a:graphicFrameLocks noChangeAspect="1"/>
          </p:cNvGraphicFramePr>
          <p:nvPr/>
        </p:nvGraphicFramePr>
        <p:xfrm>
          <a:off x="3505200" y="1447800"/>
          <a:ext cx="800100" cy="504825"/>
        </p:xfrm>
        <a:graphic>
          <a:graphicData uri="http://schemas.openxmlformats.org/presentationml/2006/ole">
            <p:oleObj spid="_x0000_s355331" name="Equation" r:id="rId4" imgW="304668" imgH="228501" progId="Equation.3">
              <p:embed/>
            </p:oleObj>
          </a:graphicData>
        </a:graphic>
      </p:graphicFrame>
      <p:graphicFrame>
        <p:nvGraphicFramePr>
          <p:cNvPr id="294916" name="Object 7"/>
          <p:cNvGraphicFramePr>
            <a:graphicFrameLocks noChangeAspect="1"/>
          </p:cNvGraphicFramePr>
          <p:nvPr/>
        </p:nvGraphicFramePr>
        <p:xfrm>
          <a:off x="4210050" y="2343150"/>
          <a:ext cx="933450" cy="449263"/>
        </p:xfrm>
        <a:graphic>
          <a:graphicData uri="http://schemas.openxmlformats.org/presentationml/2006/ole">
            <p:oleObj spid="_x0000_s355332" name="Equation" r:id="rId5" imgW="355292" imgH="203024" progId="Equation.3">
              <p:embed/>
            </p:oleObj>
          </a:graphicData>
        </a:graphic>
      </p:graphicFrame>
      <p:graphicFrame>
        <p:nvGraphicFramePr>
          <p:cNvPr id="294917" name="Object 6"/>
          <p:cNvGraphicFramePr>
            <a:graphicFrameLocks noChangeAspect="1"/>
          </p:cNvGraphicFramePr>
          <p:nvPr/>
        </p:nvGraphicFramePr>
        <p:xfrm>
          <a:off x="5753100" y="2314575"/>
          <a:ext cx="800100" cy="504825"/>
        </p:xfrm>
        <a:graphic>
          <a:graphicData uri="http://schemas.openxmlformats.org/presentationml/2006/ole">
            <p:oleObj spid="_x0000_s355333" name="Equation" r:id="rId6" imgW="304668" imgH="228501"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It has been hypothesized that the keyword length is 5. We now try to compute the relative shifts.</a:t>
            </a:r>
          </a:p>
          <a:p>
            <a:pPr>
              <a:buNone/>
            </a:pPr>
            <a:r>
              <a:rPr lang="en-US" dirty="0" smtClean="0"/>
              <a:t>By computer, it is not difficult to compute the 260 values:  </a:t>
            </a:r>
          </a:p>
          <a:p>
            <a:pPr>
              <a:buNone/>
            </a:pPr>
            <a:endParaRPr lang="en-US" dirty="0" smtClean="0"/>
          </a:p>
          <a:p>
            <a:endParaRPr lang="en-US" dirty="0" smtClean="0"/>
          </a:p>
          <a:p>
            <a:r>
              <a:rPr lang="en-US" dirty="0" smtClean="0"/>
              <a:t>These values are tabulated next. For each (</a:t>
            </a:r>
            <a:r>
              <a:rPr lang="en-US" i="1" dirty="0" err="1" smtClean="0"/>
              <a:t>i</a:t>
            </a:r>
            <a:r>
              <a:rPr lang="en-US" i="1" dirty="0" smtClean="0"/>
              <a:t>, j</a:t>
            </a:r>
            <a:r>
              <a:rPr lang="en-US" dirty="0" smtClean="0"/>
              <a:t>) pair, we look for values that are close to 0.065</a:t>
            </a:r>
          </a:p>
          <a:p>
            <a:pPr>
              <a:buNone/>
            </a:pPr>
            <a:r>
              <a:rPr lang="en-US" dirty="0" smtClean="0"/>
              <a:t> </a:t>
            </a:r>
          </a:p>
          <a:p>
            <a:endParaRPr lang="en-US" dirty="0"/>
          </a:p>
        </p:txBody>
      </p:sp>
      <p:sp>
        <p:nvSpPr>
          <p:cNvPr id="3" name="Date Placeholder 2"/>
          <p:cNvSpPr>
            <a:spLocks noGrp="1"/>
          </p:cNvSpPr>
          <p:nvPr>
            <p:ph type="dt" sz="half" idx="10"/>
          </p:nvPr>
        </p:nvSpPr>
        <p:spPr/>
        <p:txBody>
          <a:bodyPr/>
          <a:lstStyle/>
          <a:p>
            <a:fld id="{B8E6AD29-6170-4654-8493-276A4AFF1F28}"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39</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graphicFrame>
        <p:nvGraphicFramePr>
          <p:cNvPr id="295938" name="Object 9"/>
          <p:cNvGraphicFramePr>
            <a:graphicFrameLocks noChangeAspect="1"/>
          </p:cNvGraphicFramePr>
          <p:nvPr/>
        </p:nvGraphicFramePr>
        <p:xfrm>
          <a:off x="1066800" y="3248025"/>
          <a:ext cx="6167438" cy="561975"/>
        </p:xfrm>
        <a:graphic>
          <a:graphicData uri="http://schemas.openxmlformats.org/presentationml/2006/ole">
            <p:oleObj spid="_x0000_s356354" name="Equation" r:id="rId3" imgW="2349500" imgH="25400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a set   A ⊆ U:      Pr[A] = </a:t>
            </a:r>
            <a:r>
              <a:rPr lang="en-US" sz="4800" dirty="0" smtClean="0"/>
              <a:t>Σ</a:t>
            </a:r>
            <a:r>
              <a:rPr lang="en-US" dirty="0" smtClean="0"/>
              <a:t> P(x)    ∈  [0,1]</a:t>
            </a:r>
          </a:p>
          <a:p>
            <a:endParaRPr lang="en-US" dirty="0" smtClean="0"/>
          </a:p>
          <a:p>
            <a:r>
              <a:rPr lang="en-US" dirty="0" smtClean="0"/>
              <a:t>The set A is called an </a:t>
            </a:r>
            <a:r>
              <a:rPr lang="en-US" b="1" dirty="0" smtClean="0"/>
              <a:t>event</a:t>
            </a:r>
          </a:p>
          <a:p>
            <a:pPr marL="0" indent="0">
              <a:buNone/>
            </a:pPr>
            <a:endParaRPr lang="en-US" b="1" dirty="0" smtClean="0"/>
          </a:p>
          <a:p>
            <a:pPr marL="0" indent="0">
              <a:buNone/>
            </a:pPr>
            <a:r>
              <a:rPr lang="en-US" b="1" dirty="0" smtClean="0"/>
              <a:t>Example:      </a:t>
            </a:r>
            <a:r>
              <a:rPr lang="en-US" dirty="0" smtClean="0"/>
              <a:t>U = {</a:t>
            </a:r>
            <a:r>
              <a:rPr lang="en-US" dirty="0" smtClean="0"/>
              <a:t>0,1}</a:t>
            </a:r>
            <a:r>
              <a:rPr lang="en-US" baseline="40000" dirty="0" smtClean="0"/>
              <a:t>4</a:t>
            </a:r>
            <a:endParaRPr lang="en-US" baseline="40000" dirty="0" smtClean="0"/>
          </a:p>
          <a:p>
            <a:r>
              <a:rPr lang="en-US" dirty="0" smtClean="0"/>
              <a:t>A = </a:t>
            </a:r>
            <a:r>
              <a:rPr lang="en-US" sz="3600" dirty="0" smtClean="0"/>
              <a:t>{</a:t>
            </a:r>
            <a:r>
              <a:rPr lang="en-US" dirty="0" smtClean="0"/>
              <a:t>  all x in U</a:t>
            </a:r>
            <a:r>
              <a:rPr lang="en-US" baseline="30000" dirty="0" smtClean="0"/>
              <a:t> </a:t>
            </a:r>
            <a:r>
              <a:rPr lang="en-US" dirty="0" smtClean="0"/>
              <a:t>such that  </a:t>
            </a:r>
            <a:r>
              <a:rPr lang="en-US" dirty="0" smtClean="0"/>
              <a:t>lsb</a:t>
            </a:r>
            <a:r>
              <a:rPr lang="en-US" baseline="-25000" dirty="0" smtClean="0"/>
              <a:t>2</a:t>
            </a:r>
            <a:r>
              <a:rPr lang="en-US" dirty="0" smtClean="0"/>
              <a:t>(x</a:t>
            </a:r>
            <a:r>
              <a:rPr lang="en-US" dirty="0" smtClean="0"/>
              <a:t>)=</a:t>
            </a:r>
            <a:r>
              <a:rPr lang="en-US" dirty="0" smtClean="0"/>
              <a:t>11  </a:t>
            </a:r>
            <a:r>
              <a:rPr lang="en-US" sz="3600" dirty="0" smtClean="0"/>
              <a:t>}   </a:t>
            </a:r>
            <a:r>
              <a:rPr lang="en-US" dirty="0" smtClean="0"/>
              <a:t>⊆ U</a:t>
            </a:r>
          </a:p>
          <a:p>
            <a:pPr marL="0" indent="0">
              <a:spcBef>
                <a:spcPts val="1776"/>
              </a:spcBef>
              <a:buNone/>
            </a:pPr>
            <a:r>
              <a:rPr lang="en-US" dirty="0" smtClean="0"/>
              <a:t>	for the uniform distribution on {</a:t>
            </a:r>
            <a:r>
              <a:rPr lang="en-US" dirty="0" smtClean="0"/>
              <a:t>0,1}</a:t>
            </a:r>
            <a:r>
              <a:rPr lang="en-US" baseline="30000" dirty="0" smtClean="0"/>
              <a:t>4</a:t>
            </a:r>
            <a:r>
              <a:rPr lang="en-US" baseline="30000" dirty="0" smtClean="0"/>
              <a:t> </a:t>
            </a:r>
            <a:r>
              <a:rPr lang="en-US" dirty="0" smtClean="0"/>
              <a:t>:    Pr[A] =   1/4</a:t>
            </a:r>
          </a:p>
          <a:p>
            <a:endParaRPr lang="en-US" dirty="0" smtClean="0"/>
          </a:p>
          <a:p>
            <a:endParaRPr lang="en-US" dirty="0"/>
          </a:p>
        </p:txBody>
      </p:sp>
      <p:sp>
        <p:nvSpPr>
          <p:cNvPr id="4" name="Date Placeholder 3"/>
          <p:cNvSpPr>
            <a:spLocks noGrp="1"/>
          </p:cNvSpPr>
          <p:nvPr>
            <p:ph type="dt" sz="half" idx="10"/>
          </p:nvPr>
        </p:nvSpPr>
        <p:spPr/>
        <p:txBody>
          <a:bodyPr/>
          <a:lstStyle/>
          <a:p>
            <a:pPr>
              <a:defRPr/>
            </a:pPr>
            <a:fld id="{D0B40056-35DE-44F2-BAA6-A3D04FFC20E8}" type="datetime1">
              <a:rPr lang="en-US" smtClean="0"/>
              <a:pPr>
                <a:defRPr/>
              </a:pPr>
              <a:t>9/27/2012</a:t>
            </a:fld>
            <a:endParaRPr lang="en-GB"/>
          </a:p>
        </p:txBody>
      </p:sp>
      <p:sp>
        <p:nvSpPr>
          <p:cNvPr id="6" name="Slide Number Placeholder 5"/>
          <p:cNvSpPr>
            <a:spLocks noGrp="1"/>
          </p:cNvSpPr>
          <p:nvPr>
            <p:ph type="sldNum" sz="quarter" idx="11"/>
          </p:nvPr>
        </p:nvSpPr>
        <p:spPr/>
        <p:txBody>
          <a:bodyPr/>
          <a:lstStyle/>
          <a:p>
            <a:pPr>
              <a:defRPr/>
            </a:pPr>
            <a:fld id="{255E8DB8-DCBF-4A68-BA4D-52342D237505}" type="slidenum">
              <a:rPr lang="en-GB" smtClean="0"/>
              <a:pPr>
                <a:defRPr/>
              </a:pPr>
              <a:t>4</a:t>
            </a:fld>
            <a:endParaRPr lang="en-GB"/>
          </a:p>
        </p:txBody>
      </p:sp>
      <p:sp>
        <p:nvSpPr>
          <p:cNvPr id="5" name="Footer Placeholder 4"/>
          <p:cNvSpPr>
            <a:spLocks noGrp="1"/>
          </p:cNvSpPr>
          <p:nvPr>
            <p:ph type="ftr" sz="quarter" idx="12"/>
          </p:nvPr>
        </p:nvSpPr>
        <p:spPr/>
        <p:txBody>
          <a:bodyPr/>
          <a:lstStyle/>
          <a:p>
            <a:pPr>
              <a:defRPr/>
            </a:pPr>
            <a:r>
              <a:rPr lang="en-US" smtClean="0"/>
              <a:t>Lectures by Ashraf Masood - - Applied Cryptography – MSIS 11 (MCS-NUST)</a:t>
            </a:r>
            <a:endParaRPr lang="en-GB"/>
          </a:p>
        </p:txBody>
      </p:sp>
      <p:sp>
        <p:nvSpPr>
          <p:cNvPr id="3" name="Title 2"/>
          <p:cNvSpPr>
            <a:spLocks noGrp="1"/>
          </p:cNvSpPr>
          <p:nvPr>
            <p:ph type="title"/>
          </p:nvPr>
        </p:nvSpPr>
        <p:spPr/>
        <p:txBody>
          <a:bodyPr/>
          <a:lstStyle/>
          <a:p>
            <a:r>
              <a:rPr lang="en-US" smtClean="0"/>
              <a:t>Events</a:t>
            </a:r>
            <a:endParaRPr lang="en-US" dirty="0"/>
          </a:p>
        </p:txBody>
      </p:sp>
      <p:sp>
        <p:nvSpPr>
          <p:cNvPr id="12" name="TextBox 11"/>
          <p:cNvSpPr txBox="1"/>
          <p:nvPr/>
        </p:nvSpPr>
        <p:spPr>
          <a:xfrm>
            <a:off x="4696428" y="1992868"/>
            <a:ext cx="561372" cy="369332"/>
          </a:xfrm>
          <a:prstGeom prst="rect">
            <a:avLst/>
          </a:prstGeom>
          <a:noFill/>
        </p:spPr>
        <p:txBody>
          <a:bodyPr wrap="none" rtlCol="0">
            <a:spAutoFit/>
          </a:bodyPr>
          <a:lstStyle/>
          <a:p>
            <a:r>
              <a:rPr lang="en-US" dirty="0" err="1"/>
              <a:t>x</a:t>
            </a:r>
            <a:r>
              <a:rPr lang="en-US" dirty="0" err="1" smtClean="0"/>
              <a:t>∈A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3A39CA26-D724-4E06-84B7-769C6695D7CE}"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40</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pic>
        <p:nvPicPr>
          <p:cNvPr id="7" name="Picture 4" descr="G:\Stinson - Cryptography Theory and Practice - html\ch01\images\01-73d.jpg"/>
          <p:cNvPicPr>
            <a:picLocks noChangeAspect="1" noChangeArrowheads="1"/>
          </p:cNvPicPr>
          <p:nvPr/>
        </p:nvPicPr>
        <p:blipFill>
          <a:blip r:embed="rId2">
            <a:duotone>
              <a:prstClr val="black"/>
              <a:schemeClr val="accent4">
                <a:tint val="45000"/>
                <a:satMod val="400000"/>
              </a:schemeClr>
            </a:duotone>
          </a:blip>
          <a:srcRect/>
          <a:stretch>
            <a:fillRect/>
          </a:stretch>
        </p:blipFill>
        <p:spPr bwMode="auto">
          <a:xfrm>
            <a:off x="1874520" y="906716"/>
            <a:ext cx="6126480" cy="5875084"/>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smtClean="0"/>
          </a:p>
          <a:p>
            <a:endParaRPr lang="en-US" dirty="0" smtClean="0"/>
          </a:p>
          <a:p>
            <a:endParaRPr lang="en-US" dirty="0" smtClean="0"/>
          </a:p>
          <a:p>
            <a:r>
              <a:rPr lang="en-US" dirty="0" smtClean="0"/>
              <a:t>                                                   </a:t>
            </a:r>
            <a:r>
              <a:rPr lang="en-US" sz="4000" dirty="0" smtClean="0"/>
              <a:t>=&gt;</a:t>
            </a:r>
          </a:p>
          <a:p>
            <a:endParaRPr lang="en-US" sz="4000" dirty="0" smtClean="0"/>
          </a:p>
          <a:p>
            <a:endParaRPr lang="en-US" sz="4000" dirty="0" smtClean="0"/>
          </a:p>
          <a:p>
            <a:endParaRPr lang="en-US" sz="4000" dirty="0" smtClean="0"/>
          </a:p>
          <a:p>
            <a:r>
              <a:rPr lang="en-US" dirty="0" smtClean="0"/>
              <a:t>So the key is likely to be (</a:t>
            </a:r>
            <a:r>
              <a:rPr lang="en-US" i="1" dirty="0" smtClean="0"/>
              <a:t>k</a:t>
            </a:r>
            <a:r>
              <a:rPr lang="en-US" baseline="-25000" dirty="0" smtClean="0"/>
              <a:t>1</a:t>
            </a:r>
            <a:r>
              <a:rPr lang="en-US" dirty="0" smtClean="0"/>
              <a:t>, </a:t>
            </a:r>
            <a:r>
              <a:rPr lang="en-US" i="1" dirty="0" smtClean="0"/>
              <a:t>k</a:t>
            </a:r>
            <a:r>
              <a:rPr lang="en-US" baseline="-25000" dirty="0" smtClean="0"/>
              <a:t>1</a:t>
            </a:r>
            <a:r>
              <a:rPr lang="en-US" dirty="0" smtClean="0"/>
              <a:t> + 17, </a:t>
            </a:r>
            <a:r>
              <a:rPr lang="en-US" i="1" dirty="0" smtClean="0"/>
              <a:t>k</a:t>
            </a:r>
            <a:r>
              <a:rPr lang="en-US" baseline="-25000" dirty="0" smtClean="0"/>
              <a:t>1</a:t>
            </a:r>
            <a:r>
              <a:rPr lang="en-US" dirty="0" smtClean="0"/>
              <a:t> + 4, </a:t>
            </a:r>
            <a:r>
              <a:rPr lang="en-US" i="1" dirty="0" smtClean="0"/>
              <a:t>k</a:t>
            </a:r>
            <a:r>
              <a:rPr lang="en-US" baseline="-25000" dirty="0" smtClean="0"/>
              <a:t>1</a:t>
            </a:r>
            <a:r>
              <a:rPr lang="en-US" dirty="0" smtClean="0"/>
              <a:t> + 21, </a:t>
            </a:r>
            <a:r>
              <a:rPr lang="en-US" i="1" dirty="0" smtClean="0"/>
              <a:t>k</a:t>
            </a:r>
            <a:r>
              <a:rPr lang="en-US" baseline="-25000" dirty="0" smtClean="0"/>
              <a:t>1</a:t>
            </a:r>
            <a:r>
              <a:rPr lang="en-US" dirty="0" smtClean="0"/>
              <a:t> + 10) for some Hence, we suspect that the keyword is some cyclic shift of </a:t>
            </a:r>
            <a:r>
              <a:rPr lang="en-US" i="1" dirty="0" smtClean="0"/>
              <a:t>AREVK</a:t>
            </a:r>
            <a:r>
              <a:rPr lang="en-US" dirty="0" smtClean="0"/>
              <a:t>. It now does not take long to determine that the keyword is </a:t>
            </a:r>
            <a:r>
              <a:rPr lang="en-US" i="1" dirty="0" smtClean="0"/>
              <a:t>JANET</a:t>
            </a:r>
            <a:r>
              <a:rPr lang="en-US" dirty="0" smtClean="0"/>
              <a:t>.</a:t>
            </a:r>
          </a:p>
          <a:p>
            <a:endParaRPr lang="en-US" dirty="0"/>
          </a:p>
        </p:txBody>
      </p:sp>
      <p:sp>
        <p:nvSpPr>
          <p:cNvPr id="3" name="Date Placeholder 2"/>
          <p:cNvSpPr>
            <a:spLocks noGrp="1"/>
          </p:cNvSpPr>
          <p:nvPr>
            <p:ph type="dt" sz="half" idx="10"/>
          </p:nvPr>
        </p:nvSpPr>
        <p:spPr/>
        <p:txBody>
          <a:bodyPr/>
          <a:lstStyle/>
          <a:p>
            <a:fld id="{0D3EDC0F-24CB-4A59-931E-49763C8F1D47}"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41</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pic>
        <p:nvPicPr>
          <p:cNvPr id="7" name="Picture 4" descr="G:\Stinson - Cryptography Theory and Practice - html\ch01\images\01-74d.jpg"/>
          <p:cNvPicPr>
            <a:picLocks noChangeAspect="1" noChangeArrowheads="1"/>
          </p:cNvPicPr>
          <p:nvPr/>
        </p:nvPicPr>
        <p:blipFill>
          <a:blip r:embed="rId2"/>
          <a:srcRect/>
          <a:stretch>
            <a:fillRect/>
          </a:stretch>
        </p:blipFill>
        <p:spPr bwMode="auto">
          <a:xfrm>
            <a:off x="1524000" y="1752600"/>
            <a:ext cx="1828800" cy="2860675"/>
          </a:xfrm>
          <a:prstGeom prst="rect">
            <a:avLst/>
          </a:prstGeom>
          <a:noFill/>
          <a:ln w="9525">
            <a:noFill/>
            <a:miter lim="800000"/>
            <a:headEnd/>
            <a:tailEnd/>
          </a:ln>
        </p:spPr>
      </p:pic>
      <p:pic>
        <p:nvPicPr>
          <p:cNvPr id="8" name="Picture 2" descr="G:\Stinson - Cryptography Theory and Practice - html\ch01\images\01-75d.jpg"/>
          <p:cNvPicPr>
            <a:picLocks noChangeAspect="1" noChangeArrowheads="1"/>
          </p:cNvPicPr>
          <p:nvPr/>
        </p:nvPicPr>
        <p:blipFill>
          <a:blip r:embed="rId3"/>
          <a:srcRect/>
          <a:stretch>
            <a:fillRect/>
          </a:stretch>
        </p:blipFill>
        <p:spPr bwMode="auto">
          <a:xfrm>
            <a:off x="6705600" y="2057400"/>
            <a:ext cx="1752600" cy="18637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almond tree was in tentative blossom. The days were longer, often ending with magnificent evenings of corrugated pink skies. The hunting season was over, with hounds and guns put away for six months. The vineyards were busy again as the well-organized farmers treated their vines and the more lackadaisical neighbors hurried to do the pruning they should have done in November.</a:t>
            </a:r>
            <a:endParaRPr lang="en-US" dirty="0"/>
          </a:p>
        </p:txBody>
      </p:sp>
      <p:sp>
        <p:nvSpPr>
          <p:cNvPr id="3" name="Date Placeholder 2"/>
          <p:cNvSpPr>
            <a:spLocks noGrp="1"/>
          </p:cNvSpPr>
          <p:nvPr>
            <p:ph type="dt" sz="half" idx="10"/>
          </p:nvPr>
        </p:nvSpPr>
        <p:spPr/>
        <p:txBody>
          <a:bodyPr/>
          <a:lstStyle/>
          <a:p>
            <a:fld id="{B3996EFD-8A1C-4205-BA61-CF0B6310A80E}"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42</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ru-RU" sz="2000" b="1" dirty="0" smtClean="0"/>
              <a:t>MRGFNIATXZQVFFNUXFFYBTCETYXIIXGZKACJLRGKQYEIX</a:t>
            </a:r>
          </a:p>
          <a:p>
            <a:pPr>
              <a:buNone/>
            </a:pPr>
            <a:r>
              <a:rPr lang="en-US" sz="2000" b="1" dirty="0" smtClean="0"/>
              <a:t>	</a:t>
            </a:r>
            <a:r>
              <a:rPr lang="ru-RU" sz="2000" b="1" dirty="0" smtClean="0"/>
              <a:t>OYYAUAPXYIJLHPRGVTSFPAYNNYURZOPHXWYXLFRNUTZBR</a:t>
            </a:r>
          </a:p>
          <a:p>
            <a:pPr>
              <a:buNone/>
            </a:pPr>
            <a:r>
              <a:rPr lang="en-US" sz="2000" b="1" dirty="0" smtClean="0"/>
              <a:t>	</a:t>
            </a:r>
            <a:r>
              <a:rPr lang="ru-RU" sz="2000" b="1" dirty="0" smtClean="0"/>
              <a:t>FKAHFWFZESYUWZMOLLBSBZBJHFPLXKHVIVMZTZHUIWAET</a:t>
            </a:r>
          </a:p>
          <a:p>
            <a:pPr>
              <a:buNone/>
            </a:pPr>
            <a:r>
              <a:rPr lang="en-US" sz="2000" b="1" dirty="0" smtClean="0"/>
              <a:t>	</a:t>
            </a:r>
            <a:r>
              <a:rPr lang="ru-RU" sz="2000" b="1" dirty="0" smtClean="0"/>
              <a:t>IUEDFGLXDIEXIYJIUXPNNEIXABVCINTVCIEZYYDAZGZIW</a:t>
            </a:r>
          </a:p>
          <a:p>
            <a:pPr>
              <a:buNone/>
            </a:pPr>
            <a:r>
              <a:rPr lang="en-US" sz="2000" b="1" dirty="0" smtClean="0"/>
              <a:t>	</a:t>
            </a:r>
            <a:r>
              <a:rPr lang="ru-RU" sz="2000" b="1" dirty="0" smtClean="0"/>
              <a:t>TYXJIKTRZLMFFKALGZNVKZXIIMXUUNAPGVXFUSMISKHVY</a:t>
            </a:r>
          </a:p>
          <a:p>
            <a:pPr>
              <a:buNone/>
            </a:pPr>
            <a:r>
              <a:rPr lang="en-US" sz="2000" b="1" dirty="0" smtClean="0"/>
              <a:t>	</a:t>
            </a:r>
            <a:r>
              <a:rPr lang="ru-RU" sz="2000" b="1" dirty="0" smtClean="0"/>
              <a:t>VOCRVXRIWTYXZOIRFNUXZNXLDUDPZGVHVOWMOYJERLAUGLVTUXTHRBUQZTYTXORNKBASFFXGHQVDSHUYJSYHDYUWYX</a:t>
            </a:r>
          </a:p>
          <a:p>
            <a:pPr>
              <a:buNone/>
            </a:pPr>
            <a:r>
              <a:rPr lang="en-US" sz="2000" b="1" dirty="0" smtClean="0"/>
              <a:t>	</a:t>
            </a:r>
            <a:r>
              <a:rPr lang="ru-RU" sz="2000" b="1" dirty="0" smtClean="0"/>
              <a:t>YYKHVTUCDACAHXSEVGJIEFZGLXRSBXSYKOEPPNYAKTUAC</a:t>
            </a:r>
          </a:p>
          <a:p>
            <a:pPr>
              <a:buNone/>
            </a:pPr>
            <a:r>
              <a:rPr lang="en-US" sz="2000" b="1" dirty="0" smtClean="0"/>
              <a:t>	</a:t>
            </a:r>
            <a:r>
              <a:rPr lang="ru-RU" sz="2000" b="1" dirty="0" smtClean="0"/>
              <a:t>EFYILFWEAHCIAUALLZNXMVCKLRRHGFNXMOYUESKPM</a:t>
            </a:r>
          </a:p>
          <a:p>
            <a:endParaRPr lang="en-US" dirty="0"/>
          </a:p>
        </p:txBody>
      </p:sp>
      <p:sp>
        <p:nvSpPr>
          <p:cNvPr id="3" name="Date Placeholder 2"/>
          <p:cNvSpPr>
            <a:spLocks noGrp="1"/>
          </p:cNvSpPr>
          <p:nvPr>
            <p:ph type="dt" sz="half" idx="10"/>
          </p:nvPr>
        </p:nvSpPr>
        <p:spPr/>
        <p:txBody>
          <a:bodyPr/>
          <a:lstStyle/>
          <a:p>
            <a:fld id="{CDD1A051-FC87-4F15-944F-6EC373C72ABD}"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Example 2: </a:t>
            </a:r>
            <a:r>
              <a:rPr lang="en-US" dirty="0" err="1" smtClean="0"/>
              <a:t>Vigenere</a:t>
            </a:r>
            <a:r>
              <a:rPr lang="en-US" dirty="0" smtClean="0"/>
              <a:t> Cipher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p:txBody>
          <a:bodyPr>
            <a:normAutofit fontScale="62500" lnSpcReduction="20000"/>
          </a:bodyPr>
          <a:lstStyle/>
          <a:p>
            <a:r>
              <a:rPr lang="en-US" sz="3800" dirty="0" smtClean="0"/>
              <a:t>In the cipher text trigram </a:t>
            </a:r>
            <a:r>
              <a:rPr lang="en-US" sz="3800" dirty="0" smtClean="0">
                <a:solidFill>
                  <a:srgbClr val="FF0000"/>
                </a:solidFill>
              </a:rPr>
              <a:t>TYX</a:t>
            </a:r>
            <a:r>
              <a:rPr lang="en-US" sz="3800" dirty="0" smtClean="0"/>
              <a:t> occurs 3 times. </a:t>
            </a:r>
          </a:p>
          <a:p>
            <a:r>
              <a:rPr lang="en-US" sz="3800" dirty="0" smtClean="0"/>
              <a:t>The starting positions are 25, 181, and 235. </a:t>
            </a:r>
          </a:p>
          <a:p>
            <a:r>
              <a:rPr lang="en-US" sz="3800" dirty="0" smtClean="0"/>
              <a:t>The distance between the first and the second is 156 symbols, between the first and the third 210. </a:t>
            </a:r>
          </a:p>
          <a:p>
            <a:r>
              <a:rPr lang="en-US" sz="3800" dirty="0" smtClean="0"/>
              <a:t>The </a:t>
            </a:r>
            <a:r>
              <a:rPr lang="en-US" sz="3800" dirty="0" err="1" smtClean="0"/>
              <a:t>gcd</a:t>
            </a:r>
            <a:r>
              <a:rPr lang="en-US" sz="3800" dirty="0" smtClean="0"/>
              <a:t> of these two numbers is 6, so we can assume that the keyword length is also 6.</a:t>
            </a:r>
          </a:p>
          <a:p>
            <a:pPr>
              <a:buNone/>
            </a:pPr>
            <a:endParaRPr lang="en-US" sz="3200" dirty="0" smtClean="0"/>
          </a:p>
          <a:p>
            <a:endParaRPr lang="en-US" dirty="0" smtClean="0"/>
          </a:p>
          <a:p>
            <a:endParaRPr lang="el-GR" dirty="0" smtClean="0"/>
          </a:p>
          <a:p>
            <a:endParaRPr lang="en-US" dirty="0" smtClean="0"/>
          </a:p>
          <a:p>
            <a:pPr>
              <a:buNone/>
            </a:pPr>
            <a:r>
              <a:rPr lang="en-US" dirty="0" smtClean="0"/>
              <a:t>	</a:t>
            </a:r>
            <a:r>
              <a:rPr lang="ru-RU" sz="3200" b="1" dirty="0" smtClean="0"/>
              <a:t>MRGFNIATXZQVFFNUXFFYBTCE</a:t>
            </a:r>
            <a:r>
              <a:rPr lang="en-US" sz="3200" b="1" dirty="0" smtClean="0"/>
              <a:t>25</a:t>
            </a:r>
            <a:r>
              <a:rPr lang="ru-RU" sz="3200" b="1" dirty="0" smtClean="0">
                <a:solidFill>
                  <a:srgbClr val="FF0000"/>
                </a:solidFill>
              </a:rPr>
              <a:t>TYX</a:t>
            </a:r>
            <a:r>
              <a:rPr lang="ru-RU" sz="3200" b="1" dirty="0" smtClean="0"/>
              <a:t>IIXGZKACJLRGKQYEIX</a:t>
            </a:r>
          </a:p>
          <a:p>
            <a:pPr>
              <a:buNone/>
            </a:pPr>
            <a:r>
              <a:rPr lang="en-US" sz="3200" b="1" dirty="0" smtClean="0"/>
              <a:t>	</a:t>
            </a:r>
            <a:r>
              <a:rPr lang="ru-RU" sz="3200" b="1" dirty="0" smtClean="0"/>
              <a:t>OYYAUAPXYIJLHPRGVTSFPAYNNYURZOPHXWYXLFRNUTZBR</a:t>
            </a:r>
          </a:p>
          <a:p>
            <a:pPr>
              <a:buNone/>
            </a:pPr>
            <a:r>
              <a:rPr lang="en-US" sz="3200" b="1" dirty="0" smtClean="0"/>
              <a:t>	</a:t>
            </a:r>
            <a:r>
              <a:rPr lang="ru-RU" sz="3200" b="1" dirty="0" smtClean="0"/>
              <a:t>FKAHFWFZESYUWZMOLLBSBZBJHFPLXKHVIVMZTZHUIWAET</a:t>
            </a:r>
          </a:p>
          <a:p>
            <a:pPr>
              <a:buNone/>
            </a:pPr>
            <a:r>
              <a:rPr lang="en-US" sz="3200" b="1" dirty="0" smtClean="0"/>
              <a:t>	</a:t>
            </a:r>
            <a:r>
              <a:rPr lang="ru-RU" sz="3200" b="1" dirty="0" smtClean="0"/>
              <a:t>IUEDFGLXDIEXIYJIUXPNNEIXABVCINTVCIEZYYDAZGZIW</a:t>
            </a:r>
          </a:p>
          <a:p>
            <a:pPr>
              <a:buNone/>
            </a:pPr>
            <a:r>
              <a:rPr lang="en-US" sz="3200" b="1" dirty="0" smtClean="0"/>
              <a:t>	181</a:t>
            </a:r>
            <a:r>
              <a:rPr lang="ru-RU" sz="3200" b="1" dirty="0" smtClean="0">
                <a:solidFill>
                  <a:srgbClr val="FF0000"/>
                </a:solidFill>
              </a:rPr>
              <a:t>TYX</a:t>
            </a:r>
            <a:r>
              <a:rPr lang="ru-RU" sz="3200" b="1" dirty="0" smtClean="0"/>
              <a:t>JIKTRZLMFFKALGZNVKZXIIMXUUNAPGVXFUSMISKHVY</a:t>
            </a:r>
          </a:p>
          <a:p>
            <a:pPr>
              <a:buNone/>
            </a:pPr>
            <a:r>
              <a:rPr lang="en-US" sz="3200" b="1" dirty="0" smtClean="0"/>
              <a:t>	</a:t>
            </a:r>
            <a:r>
              <a:rPr lang="ru-RU" sz="3200" b="1" dirty="0" smtClean="0"/>
              <a:t>VOCRVXRIW</a:t>
            </a:r>
            <a:r>
              <a:rPr lang="en-US" sz="3200" b="1" dirty="0" smtClean="0"/>
              <a:t>235</a:t>
            </a:r>
            <a:r>
              <a:rPr lang="ru-RU" sz="3200" b="1" dirty="0" smtClean="0">
                <a:solidFill>
                  <a:srgbClr val="FF0000"/>
                </a:solidFill>
              </a:rPr>
              <a:t>TYX</a:t>
            </a:r>
            <a:r>
              <a:rPr lang="ru-RU" sz="3200" b="1" dirty="0" smtClean="0"/>
              <a:t>ZOIRFNUXZNXLDUDPZGVHVOWMOYJERLAUGLVTUXTHRBUQZTYTXORNKBASFFXGHQVDSHUYJSYHDYUWYX</a:t>
            </a:r>
          </a:p>
          <a:p>
            <a:pPr>
              <a:buNone/>
            </a:pPr>
            <a:r>
              <a:rPr lang="en-US" sz="3200" b="1" dirty="0" smtClean="0"/>
              <a:t>	</a:t>
            </a:r>
            <a:r>
              <a:rPr lang="ru-RU" sz="3200" b="1" dirty="0" smtClean="0"/>
              <a:t>YYKHVTUCDACAHXSEVGJIEFZGLXRSBXSYKOEPPNYAKTUAC</a:t>
            </a:r>
          </a:p>
          <a:p>
            <a:pPr>
              <a:buNone/>
            </a:pPr>
            <a:r>
              <a:rPr lang="en-US" sz="3200" b="1" dirty="0" smtClean="0"/>
              <a:t>	</a:t>
            </a:r>
            <a:r>
              <a:rPr lang="ru-RU" sz="3200" b="1" dirty="0" smtClean="0"/>
              <a:t>EFYILFWEAHCIAUALLZNXMVCKLRRHGFNXMOYUESKPM</a:t>
            </a:r>
          </a:p>
        </p:txBody>
      </p:sp>
      <p:sp>
        <p:nvSpPr>
          <p:cNvPr id="4" name="Date Placeholder 3"/>
          <p:cNvSpPr>
            <a:spLocks noGrp="1"/>
          </p:cNvSpPr>
          <p:nvPr>
            <p:ph type="dt" sz="half" idx="10"/>
          </p:nvPr>
        </p:nvSpPr>
        <p:spPr/>
        <p:txBody>
          <a:bodyPr/>
          <a:lstStyle/>
          <a:p>
            <a:fld id="{77BD985E-0278-40D6-9F17-FCD738681362}" type="datetime1">
              <a:rPr lang="en-US" smtClean="0"/>
              <a:pPr/>
              <a:t>9/27/2012</a:t>
            </a:fld>
            <a:endParaRPr lang="en-GB"/>
          </a:p>
        </p:txBody>
      </p:sp>
      <p:sp>
        <p:nvSpPr>
          <p:cNvPr id="5" name="Slide Number Placeholder 4"/>
          <p:cNvSpPr>
            <a:spLocks noGrp="1"/>
          </p:cNvSpPr>
          <p:nvPr>
            <p:ph type="sldNum" sz="quarter" idx="11"/>
          </p:nvPr>
        </p:nvSpPr>
        <p:spPr/>
        <p:txBody>
          <a:bodyPr/>
          <a:lstStyle/>
          <a:p>
            <a:fld id="{255E8DB8-DCBF-4A68-BA4D-52342D237505}" type="slidenum">
              <a:rPr lang="en-GB" smtClean="0"/>
              <a:pPr/>
              <a:t>44</a:t>
            </a:fld>
            <a:endParaRPr lang="en-GB"/>
          </a:p>
        </p:txBody>
      </p:sp>
      <p:sp>
        <p:nvSpPr>
          <p:cNvPr id="6" name="Footer Placeholder 5"/>
          <p:cNvSpPr>
            <a:spLocks noGrp="1"/>
          </p:cNvSpPr>
          <p:nvPr>
            <p:ph type="ftr" sz="quarter" idx="12"/>
          </p:nvPr>
        </p:nvSpPr>
        <p:spPr/>
        <p:txBody>
          <a:bodyPr/>
          <a:lstStyle/>
          <a:p>
            <a:r>
              <a:rPr lang="en-US" smtClean="0"/>
              <a:t>Lectures by Ashraf Masood - - Applied Cryptography – MSIS 11 (MCS-NUST)</a:t>
            </a:r>
            <a:endParaRPr lang="en-GB"/>
          </a:p>
        </p:txBody>
      </p:sp>
      <p:sp>
        <p:nvSpPr>
          <p:cNvPr id="7" name="Title 6"/>
          <p:cNvSpPr>
            <a:spLocks noGrp="1"/>
          </p:cNvSpPr>
          <p:nvPr>
            <p:ph type="title"/>
          </p:nvPr>
        </p:nvSpPr>
        <p:spPr/>
        <p:txBody>
          <a:bodyPr>
            <a:normAutofit fontScale="90000"/>
          </a:bodyPr>
          <a:lstStyle/>
          <a:p>
            <a:r>
              <a:rPr lang="en-US" dirty="0" smtClean="0"/>
              <a:t>Example 2: </a:t>
            </a:r>
            <a:r>
              <a:rPr lang="en-US" dirty="0" err="1" smtClean="0"/>
              <a:t>Vigenere</a:t>
            </a:r>
            <a:r>
              <a:rPr lang="en-US" dirty="0" smtClean="0"/>
              <a:t> Cipher</a:t>
            </a:r>
            <a:br>
              <a:rPr lang="en-US" dirty="0" smtClean="0"/>
            </a:br>
            <a:r>
              <a:rPr lang="en-US" dirty="0" err="1" smtClean="0"/>
              <a:t>Kasiski</a:t>
            </a:r>
            <a:r>
              <a:rPr lang="en-US" dirty="0" smtClean="0"/>
              <a:t> Test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body" sz="half" idx="1"/>
          </p:nvPr>
        </p:nvSpPr>
        <p:spPr>
          <a:xfrm>
            <a:off x="457200" y="1143000"/>
            <a:ext cx="8229600" cy="3124200"/>
          </a:xfrm>
        </p:spPr>
        <p:txBody>
          <a:bodyPr>
            <a:normAutofit fontScale="92500" lnSpcReduction="10000"/>
          </a:bodyPr>
          <a:lstStyle/>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r>
              <a:rPr lang="en-US" sz="2000" dirty="0" smtClean="0">
                <a:solidFill>
                  <a:srgbClr val="000000"/>
                </a:solidFill>
                <a:latin typeface="Franklin Gothic Medium" pitchFamily="34" charset="0"/>
              </a:rPr>
              <a:t>Now we rewrite the </a:t>
            </a:r>
            <a:r>
              <a:rPr lang="en-US" sz="2000" dirty="0" err="1" smtClean="0">
                <a:solidFill>
                  <a:srgbClr val="000000"/>
                </a:solidFill>
                <a:latin typeface="Franklin Gothic Medium" pitchFamily="34" charset="0"/>
              </a:rPr>
              <a:t>ciphertext</a:t>
            </a:r>
            <a:r>
              <a:rPr lang="en-US" sz="2000" dirty="0" smtClean="0">
                <a:solidFill>
                  <a:srgbClr val="000000"/>
                </a:solidFill>
                <a:latin typeface="Franklin Gothic Medium" pitchFamily="34" charset="0"/>
              </a:rPr>
              <a:t> </a:t>
            </a:r>
            <a:r>
              <a:rPr lang="en-US" sz="2000" i="1" dirty="0" smtClean="0">
                <a:solidFill>
                  <a:srgbClr val="000000"/>
                </a:solidFill>
                <a:latin typeface="Franklin Gothic Medium" pitchFamily="34" charset="0"/>
              </a:rPr>
              <a:t>c</a:t>
            </a:r>
            <a:r>
              <a:rPr lang="en-US" sz="2000" dirty="0" smtClean="0">
                <a:solidFill>
                  <a:srgbClr val="000000"/>
                </a:solidFill>
                <a:latin typeface="Franklin Gothic Medium" pitchFamily="34" charset="0"/>
              </a:rPr>
              <a:t> in the following way</a:t>
            </a: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endParaRPr lang="en-US" sz="2400" dirty="0" smtClean="0">
              <a:solidFill>
                <a:srgbClr val="000000"/>
              </a:solidFill>
              <a:latin typeface="Franklin Gothic Medium" pitchFamily="34" charset="0"/>
            </a:endParaRPr>
          </a:p>
          <a:p>
            <a:pPr eaLnBrk="1" hangingPunct="1">
              <a:lnSpc>
                <a:spcPct val="80000"/>
              </a:lnSpc>
            </a:pPr>
            <a:endParaRPr lang="en-US" sz="2400" dirty="0" smtClean="0">
              <a:latin typeface="Franklin Gothic Medium" pitchFamily="34" charset="0"/>
            </a:endParaRPr>
          </a:p>
          <a:p>
            <a:pPr eaLnBrk="1" hangingPunct="1">
              <a:lnSpc>
                <a:spcPct val="80000"/>
              </a:lnSpc>
            </a:pPr>
            <a:endParaRPr lang="en-US" sz="2000" dirty="0" smtClean="0">
              <a:latin typeface="Franklin Gothic Medium" pitchFamily="34" charset="0"/>
            </a:endParaRPr>
          </a:p>
          <a:p>
            <a:pPr eaLnBrk="1" hangingPunct="1">
              <a:lnSpc>
                <a:spcPct val="80000"/>
              </a:lnSpc>
            </a:pPr>
            <a:endParaRPr lang="en-US" sz="2000" dirty="0" smtClean="0">
              <a:latin typeface="Franklin Gothic Medium" pitchFamily="34" charset="0"/>
            </a:endParaRP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r>
              <a:rPr lang="en-US" sz="2000" dirty="0" smtClean="0">
                <a:solidFill>
                  <a:srgbClr val="000000"/>
                </a:solidFill>
                <a:latin typeface="Franklin Gothic Medium" pitchFamily="34" charset="0"/>
              </a:rPr>
              <a:t>If </a:t>
            </a:r>
            <a:r>
              <a:rPr lang="en-US" sz="2000" i="1" dirty="0" smtClean="0">
                <a:solidFill>
                  <a:srgbClr val="000000"/>
                </a:solidFill>
                <a:latin typeface="Franklin Gothic Medium" pitchFamily="34" charset="0"/>
              </a:rPr>
              <a:t>c</a:t>
            </a:r>
            <a:r>
              <a:rPr lang="en-US" sz="2000" baseline="-22000" dirty="0" smtClean="0">
                <a:solidFill>
                  <a:srgbClr val="000000"/>
                </a:solidFill>
                <a:latin typeface="Franklin Gothic Medium" pitchFamily="34" charset="0"/>
              </a:rPr>
              <a:t>1</a:t>
            </a:r>
            <a:r>
              <a:rPr lang="en-US" sz="2000" dirty="0" smtClean="0">
                <a:solidFill>
                  <a:srgbClr val="000000"/>
                </a:solidFill>
                <a:latin typeface="Franklin Gothic Medium" pitchFamily="34" charset="0"/>
              </a:rPr>
              <a:t>, </a:t>
            </a:r>
            <a:r>
              <a:rPr lang="en-US" sz="2000" i="1" dirty="0" smtClean="0">
                <a:solidFill>
                  <a:srgbClr val="000000"/>
                </a:solidFill>
                <a:latin typeface="Franklin Gothic Medium" pitchFamily="34" charset="0"/>
              </a:rPr>
              <a:t>c</a:t>
            </a:r>
            <a:r>
              <a:rPr lang="en-US" sz="2000" baseline="-22000" dirty="0" smtClean="0">
                <a:solidFill>
                  <a:srgbClr val="000000"/>
                </a:solidFill>
                <a:latin typeface="Franklin Gothic Medium" pitchFamily="34" charset="0"/>
              </a:rPr>
              <a:t>2</a:t>
            </a:r>
            <a:r>
              <a:rPr lang="en-US" sz="2000" dirty="0" smtClean="0">
                <a:solidFill>
                  <a:srgbClr val="000000"/>
                </a:solidFill>
                <a:latin typeface="Franklin Gothic Medium" pitchFamily="34" charset="0"/>
              </a:rPr>
              <a:t>, …, </a:t>
            </a:r>
            <a:r>
              <a:rPr lang="en-US" sz="2000" i="1" dirty="0" smtClean="0">
                <a:solidFill>
                  <a:srgbClr val="000000"/>
                </a:solidFill>
                <a:latin typeface="Franklin Gothic Medium" pitchFamily="34" charset="0"/>
              </a:rPr>
              <a:t>c</a:t>
            </a:r>
            <a:r>
              <a:rPr lang="en-US" sz="2000" baseline="-22000" dirty="0" smtClean="0">
                <a:solidFill>
                  <a:srgbClr val="000000"/>
                </a:solidFill>
                <a:latin typeface="Franklin Gothic Medium" pitchFamily="34" charset="0"/>
              </a:rPr>
              <a:t>m</a:t>
            </a:r>
            <a:r>
              <a:rPr lang="en-US" sz="2000" dirty="0" smtClean="0">
                <a:solidFill>
                  <a:srgbClr val="000000"/>
                </a:solidFill>
                <a:latin typeface="Franklin Gothic Medium" pitchFamily="34" charset="0"/>
              </a:rPr>
              <a:t> are constructed in such a way that </a:t>
            </a:r>
            <a:r>
              <a:rPr lang="en-US" sz="2000" i="1" dirty="0" smtClean="0">
                <a:solidFill>
                  <a:srgbClr val="000000"/>
                </a:solidFill>
                <a:latin typeface="Franklin Gothic Medium" pitchFamily="34" charset="0"/>
              </a:rPr>
              <a:t>m</a:t>
            </a:r>
            <a:r>
              <a:rPr lang="en-US" sz="2000" dirty="0" smtClean="0">
                <a:solidFill>
                  <a:srgbClr val="000000"/>
                </a:solidFill>
                <a:latin typeface="Franklin Gothic Medium" pitchFamily="34" charset="0"/>
              </a:rPr>
              <a:t> is the keyword length, then each </a:t>
            </a:r>
            <a:r>
              <a:rPr lang="en-US" sz="2000" i="1" dirty="0" err="1" smtClean="0">
                <a:solidFill>
                  <a:srgbClr val="000000"/>
                </a:solidFill>
                <a:latin typeface="Franklin Gothic Medium" pitchFamily="34" charset="0"/>
              </a:rPr>
              <a:t>I</a:t>
            </a:r>
            <a:r>
              <a:rPr lang="en-US" sz="2000" baseline="-22000" dirty="0" err="1" smtClean="0">
                <a:solidFill>
                  <a:srgbClr val="000000"/>
                </a:solidFill>
                <a:latin typeface="Franklin Gothic Medium" pitchFamily="34" charset="0"/>
              </a:rPr>
              <a:t>c</a:t>
            </a:r>
            <a:r>
              <a:rPr lang="en-US" sz="2000" dirty="0" smtClean="0">
                <a:solidFill>
                  <a:srgbClr val="000000"/>
                </a:solidFill>
                <a:latin typeface="Franklin Gothic Medium" pitchFamily="34" charset="0"/>
              </a:rPr>
              <a:t>(</a:t>
            </a:r>
            <a:r>
              <a:rPr lang="en-US" sz="2000" i="1" dirty="0" err="1" smtClean="0">
                <a:solidFill>
                  <a:srgbClr val="000000"/>
                </a:solidFill>
                <a:latin typeface="Franklin Gothic Medium" pitchFamily="34" charset="0"/>
              </a:rPr>
              <a:t>c</a:t>
            </a:r>
            <a:r>
              <a:rPr lang="en-US" sz="2000" baseline="-22000" dirty="0" err="1" smtClean="0">
                <a:solidFill>
                  <a:srgbClr val="000000"/>
                </a:solidFill>
                <a:latin typeface="Franklin Gothic Medium" pitchFamily="34" charset="0"/>
              </a:rPr>
              <a:t>i</a:t>
            </a:r>
            <a:r>
              <a:rPr lang="en-US" sz="2000" dirty="0" smtClean="0">
                <a:solidFill>
                  <a:srgbClr val="000000"/>
                </a:solidFill>
                <a:latin typeface="Franklin Gothic Medium" pitchFamily="34" charset="0"/>
              </a:rPr>
              <a:t>) should be approximately equal to </a:t>
            </a:r>
            <a:r>
              <a:rPr lang="en-US" sz="2000" dirty="0" smtClean="0">
                <a:solidFill>
                  <a:srgbClr val="CC0099"/>
                </a:solidFill>
                <a:latin typeface="Franklin Gothic Medium" pitchFamily="34" charset="0"/>
              </a:rPr>
              <a:t>0.065</a:t>
            </a:r>
          </a:p>
          <a:p>
            <a:pPr eaLnBrk="1" hangingPunct="1">
              <a:lnSpc>
                <a:spcPct val="80000"/>
              </a:lnSpc>
              <a:buFontTx/>
              <a:buNone/>
            </a:pPr>
            <a:endParaRPr lang="en-US" sz="2000" dirty="0" smtClean="0">
              <a:solidFill>
                <a:srgbClr val="000000"/>
              </a:solidFill>
              <a:latin typeface="Franklin Gothic Medium" pitchFamily="34" charset="0"/>
            </a:endParaRPr>
          </a:p>
          <a:p>
            <a:pPr eaLnBrk="1" hangingPunct="1">
              <a:lnSpc>
                <a:spcPct val="80000"/>
              </a:lnSpc>
            </a:pPr>
            <a:r>
              <a:rPr lang="en-US" sz="2000" dirty="0" smtClean="0">
                <a:solidFill>
                  <a:srgbClr val="000000"/>
                </a:solidFill>
                <a:latin typeface="Franklin Gothic Medium" pitchFamily="34" charset="0"/>
              </a:rPr>
              <a:t>Following table contains </a:t>
            </a:r>
            <a:r>
              <a:rPr lang="en-US" sz="2000" i="1" dirty="0" err="1" smtClean="0">
                <a:solidFill>
                  <a:srgbClr val="000000"/>
                </a:solidFill>
                <a:latin typeface="Franklin Gothic Medium" pitchFamily="34" charset="0"/>
              </a:rPr>
              <a:t>I</a:t>
            </a:r>
            <a:r>
              <a:rPr lang="en-US" sz="2000" dirty="0" err="1" smtClean="0">
                <a:solidFill>
                  <a:srgbClr val="000000"/>
                </a:solidFill>
                <a:latin typeface="Franklin Gothic Medium" pitchFamily="34" charset="0"/>
              </a:rPr>
              <a:t>c</a:t>
            </a:r>
            <a:r>
              <a:rPr lang="en-US" sz="2000" dirty="0" smtClean="0">
                <a:solidFill>
                  <a:srgbClr val="000000"/>
                </a:solidFill>
                <a:latin typeface="Franklin Gothic Medium" pitchFamily="34" charset="0"/>
              </a:rPr>
              <a:t> for different values of </a:t>
            </a:r>
            <a:r>
              <a:rPr lang="en-US" sz="2000" i="1" dirty="0" smtClean="0">
                <a:solidFill>
                  <a:srgbClr val="000000"/>
                </a:solidFill>
                <a:latin typeface="Franklin Gothic Medium" pitchFamily="34" charset="0"/>
              </a:rPr>
              <a:t>m</a:t>
            </a:r>
            <a:r>
              <a:rPr lang="en-US" sz="2000" dirty="0" smtClean="0">
                <a:solidFill>
                  <a:srgbClr val="000000"/>
                </a:solidFill>
                <a:latin typeface="Franklin Gothic Medium" pitchFamily="34" charset="0"/>
              </a:rPr>
              <a:t>: </a:t>
            </a:r>
          </a:p>
          <a:p>
            <a:pPr eaLnBrk="1" hangingPunct="1">
              <a:lnSpc>
                <a:spcPct val="80000"/>
              </a:lnSpc>
            </a:pPr>
            <a:endParaRPr lang="en-US" sz="1800" dirty="0" smtClean="0">
              <a:solidFill>
                <a:srgbClr val="000000"/>
              </a:solidFill>
              <a:latin typeface="Franklin Gothic Medium" pitchFamily="34" charset="0"/>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ru-RU" sz="2000" dirty="0" smtClean="0">
              <a:latin typeface="Franklin Gothic Medium" pitchFamily="34" charset="0"/>
            </a:endParaRPr>
          </a:p>
        </p:txBody>
      </p:sp>
      <p:graphicFrame>
        <p:nvGraphicFramePr>
          <p:cNvPr id="366636" name="Group 44"/>
          <p:cNvGraphicFramePr>
            <a:graphicFrameLocks noGrp="1"/>
          </p:cNvGraphicFramePr>
          <p:nvPr>
            <p:ph sz="quarter" idx="2"/>
          </p:nvPr>
        </p:nvGraphicFramePr>
        <p:xfrm>
          <a:off x="1295400" y="4311650"/>
          <a:ext cx="5410200" cy="2486160"/>
        </p:xfrm>
        <a:graphic>
          <a:graphicData uri="http://schemas.openxmlformats.org/drawingml/2006/table">
            <a:tbl>
              <a:tblPr/>
              <a:tblGrid>
                <a:gridCol w="1446213"/>
                <a:gridCol w="3963987"/>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Franklin Gothic Medium" pitchFamily="34" charset="0"/>
                        </a:rPr>
                        <a:t>m</a:t>
                      </a:r>
                      <a:endParaRPr kumimoji="0" lang="ru-RU" sz="1600" b="0" i="1"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Franklin Gothic Medium" pitchFamily="34" charset="0"/>
                        </a:rPr>
                        <a:t>I</a:t>
                      </a:r>
                      <a:r>
                        <a:rPr kumimoji="0" lang="en-US" sz="1600" b="0" i="0" u="none" strike="noStrike" cap="none" normalizeH="0" baseline="-22000" smtClean="0">
                          <a:ln>
                            <a:noFill/>
                          </a:ln>
                          <a:solidFill>
                            <a:schemeClr val="tx1"/>
                          </a:solidFill>
                          <a:effectLst/>
                          <a:latin typeface="Franklin Gothic Medium" pitchFamily="34" charset="0"/>
                        </a:rPr>
                        <a:t>c</a:t>
                      </a:r>
                      <a:endParaRPr kumimoji="0" lang="ru-RU" sz="1600" b="0" i="0" u="none" strike="noStrike" cap="none" normalizeH="0" baseline="-2200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1</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0.04</a:t>
                      </a:r>
                      <a:r>
                        <a:rPr kumimoji="0" lang="en-US" sz="1400" b="0" i="0" u="none" strike="noStrike" cap="none" normalizeH="0" baseline="0" smtClean="0">
                          <a:ln>
                            <a:noFill/>
                          </a:ln>
                          <a:solidFill>
                            <a:schemeClr val="tx1"/>
                          </a:solidFill>
                          <a:effectLst/>
                          <a:latin typeface="Franklin Gothic Medium" pitchFamily="34" charset="0"/>
                        </a:rPr>
                        <a:t>3</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2</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0.05</a:t>
                      </a:r>
                      <a:r>
                        <a:rPr kumimoji="0" lang="en-US" sz="1400" b="0" i="0" u="none" strike="noStrike" cap="none" normalizeH="0" baseline="0" smtClean="0">
                          <a:ln>
                            <a:noFill/>
                          </a:ln>
                          <a:solidFill>
                            <a:schemeClr val="tx1"/>
                          </a:solidFill>
                          <a:effectLst/>
                          <a:latin typeface="Franklin Gothic Medium" pitchFamily="34" charset="0"/>
                        </a:rPr>
                        <a:t>2</a:t>
                      </a:r>
                      <a:r>
                        <a:rPr kumimoji="0" lang="ru-RU" sz="1400" b="0" i="0" u="none" strike="noStrike" cap="none" normalizeH="0" baseline="0" smtClean="0">
                          <a:ln>
                            <a:noFill/>
                          </a:ln>
                          <a:solidFill>
                            <a:schemeClr val="tx1"/>
                          </a:solidFill>
                          <a:effectLst/>
                          <a:latin typeface="Franklin Gothic Medium" pitchFamily="34" charset="0"/>
                        </a:rPr>
                        <a:t>; 0.051</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3</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smtClean="0">
                          <a:ln>
                            <a:noFill/>
                          </a:ln>
                          <a:solidFill>
                            <a:schemeClr val="tx1"/>
                          </a:solidFill>
                          <a:effectLst/>
                          <a:latin typeface="Franklin Gothic Medium" pitchFamily="34" charset="0"/>
                        </a:rPr>
                        <a:t>0.05; 0.059; 0.045</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4</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0.049; 0.053; 0.052; 0.051</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5</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0.034; 0.05; 0.048; 0.038; 0.045</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Franklin Gothic Medium" pitchFamily="34" charset="0"/>
                        </a:rPr>
                        <a:t>6</a:t>
                      </a:r>
                      <a:endParaRPr kumimoji="0" lang="ru-RU" sz="1400" b="0" i="0" u="none" strike="noStrike" cap="none" normalizeH="0" baseline="0" smtClean="0">
                        <a:ln>
                          <a:noFill/>
                        </a:ln>
                        <a:solidFill>
                          <a:srgbClr val="FF0000"/>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rgbClr val="FF0000"/>
                          </a:solidFill>
                          <a:effectLst/>
                          <a:latin typeface="Franklin Gothic Medium" pitchFamily="34" charset="0"/>
                        </a:rPr>
                        <a:t>0.063; 0.07; 0.083; 0.062; 0.071; 0.048</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7</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smtClean="0">
                          <a:ln>
                            <a:noFill/>
                          </a:ln>
                          <a:solidFill>
                            <a:schemeClr val="tx1"/>
                          </a:solidFill>
                          <a:effectLst/>
                          <a:latin typeface="Franklin Gothic Medium" pitchFamily="34" charset="0"/>
                        </a:rPr>
                        <a:t>0.033; 0.041; 0.038; 0.046; 0.041; 0.04; 0.047</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 name="Object 4"/>
          <p:cNvGraphicFramePr>
            <a:graphicFrameLocks noChangeAspect="1"/>
          </p:cNvGraphicFramePr>
          <p:nvPr>
            <p:ph sz="quarter" idx="3"/>
          </p:nvPr>
        </p:nvGraphicFramePr>
        <p:xfrm>
          <a:off x="2840038" y="1689100"/>
          <a:ext cx="2624137" cy="1587500"/>
        </p:xfrm>
        <a:graphic>
          <a:graphicData uri="http://schemas.openxmlformats.org/presentationml/2006/ole">
            <p:oleObj spid="_x0000_s357378" name="Equation" r:id="rId4" imgW="1511280" imgH="914400" progId="">
              <p:embed/>
            </p:oleObj>
          </a:graphicData>
        </a:graphic>
      </p:graphicFrame>
      <p:sp>
        <p:nvSpPr>
          <p:cNvPr id="4130" name="Rectangle 8"/>
          <p:cNvSpPr>
            <a:spLocks noChangeArrowheads="1"/>
          </p:cNvSpPr>
          <p:nvPr/>
        </p:nvSpPr>
        <p:spPr bwMode="auto">
          <a:xfrm>
            <a:off x="533400" y="4495800"/>
            <a:ext cx="4572000" cy="3113088"/>
          </a:xfrm>
          <a:prstGeom prst="rect">
            <a:avLst/>
          </a:prstGeom>
          <a:noFill/>
          <a:ln w="12700" cap="sq">
            <a:noFill/>
            <a:miter lim="800000"/>
            <a:headEnd type="none" w="sm" len="sm"/>
            <a:tailEnd type="none" w="sm" len="sm"/>
          </a:ln>
        </p:spPr>
        <p:txBody>
          <a:bodyPr>
            <a:spAutoFit/>
          </a:bodyPr>
          <a:lstStyle/>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r>
              <a:rPr lang="en-US" i="0">
                <a:solidFill>
                  <a:srgbClr val="000000"/>
                </a:solidFill>
              </a:rPr>
              <a:t>.</a:t>
            </a:r>
            <a:endParaRPr lang="ru-RU" i="0">
              <a:solidFill>
                <a:srgbClr val="000000"/>
              </a:solidFill>
            </a:endParaRPr>
          </a:p>
        </p:txBody>
      </p:sp>
      <p:sp>
        <p:nvSpPr>
          <p:cNvPr id="4131" name="Rectangle 45"/>
          <p:cNvSpPr>
            <a:spLocks noChangeArrowheads="1"/>
          </p:cNvSpPr>
          <p:nvPr/>
        </p:nvSpPr>
        <p:spPr bwMode="auto">
          <a:xfrm>
            <a:off x="6934200" y="5337175"/>
            <a:ext cx="2006600" cy="387798"/>
          </a:xfrm>
          <a:prstGeom prst="rect">
            <a:avLst/>
          </a:prstGeom>
          <a:noFill/>
          <a:ln w="12700" cap="sq">
            <a:noFill/>
            <a:miter lim="800000"/>
            <a:headEnd type="none" w="sm" len="sm"/>
            <a:tailEnd type="none" w="sm" len="sm"/>
          </a:ln>
        </p:spPr>
        <p:txBody>
          <a:bodyPr>
            <a:spAutoFit/>
          </a:bodyPr>
          <a:lstStyle/>
          <a:p>
            <a:pPr eaLnBrk="1" hangingPunct="1">
              <a:lnSpc>
                <a:spcPct val="80000"/>
              </a:lnSpc>
              <a:spcBef>
                <a:spcPct val="20000"/>
              </a:spcBef>
            </a:pPr>
            <a:r>
              <a:rPr lang="en-US" sz="2400" dirty="0" smtClean="0">
                <a:solidFill>
                  <a:srgbClr val="000000"/>
                </a:solidFill>
              </a:rPr>
              <a:t>&gt;&gt; </a:t>
            </a:r>
            <a:r>
              <a:rPr lang="en-US" sz="2400" i="0" dirty="0" smtClean="0">
                <a:solidFill>
                  <a:srgbClr val="000000"/>
                </a:solidFill>
              </a:rPr>
              <a:t> </a:t>
            </a:r>
            <a:r>
              <a:rPr lang="en-US" sz="2400" dirty="0">
                <a:solidFill>
                  <a:srgbClr val="CC0099"/>
                </a:solidFill>
              </a:rPr>
              <a:t>m</a:t>
            </a:r>
            <a:r>
              <a:rPr lang="en-US" sz="2400" i="0" dirty="0">
                <a:solidFill>
                  <a:srgbClr val="CC0099"/>
                </a:solidFill>
              </a:rPr>
              <a:t> = 6</a:t>
            </a:r>
          </a:p>
        </p:txBody>
      </p:sp>
      <p:sp>
        <p:nvSpPr>
          <p:cNvPr id="4132" name="Rectangle 46"/>
          <p:cNvSpPr>
            <a:spLocks noChangeArrowheads="1"/>
          </p:cNvSpPr>
          <p:nvPr/>
        </p:nvSpPr>
        <p:spPr bwMode="auto">
          <a:xfrm>
            <a:off x="1905000" y="1752600"/>
            <a:ext cx="4648200" cy="15240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9" name="Date Placeholder 8"/>
          <p:cNvSpPr>
            <a:spLocks noGrp="1"/>
          </p:cNvSpPr>
          <p:nvPr>
            <p:ph type="dt" sz="half" idx="10"/>
          </p:nvPr>
        </p:nvSpPr>
        <p:spPr/>
        <p:txBody>
          <a:bodyPr/>
          <a:lstStyle/>
          <a:p>
            <a:pPr>
              <a:defRPr/>
            </a:pPr>
            <a:fld id="{9076DCD1-BE3F-4CE5-8684-3B9EB36B33CF}" type="datetime1">
              <a:rPr lang="en-US" smtClean="0"/>
              <a:pPr>
                <a:defRPr/>
              </a:pPr>
              <a:t>9/27/2012</a:t>
            </a:fld>
            <a:endParaRPr lang="en-US"/>
          </a:p>
        </p:txBody>
      </p:sp>
      <p:sp>
        <p:nvSpPr>
          <p:cNvPr id="10" name="Slide Number Placeholder 9"/>
          <p:cNvSpPr>
            <a:spLocks noGrp="1"/>
          </p:cNvSpPr>
          <p:nvPr>
            <p:ph type="sldNum" sz="quarter" idx="12"/>
          </p:nvPr>
        </p:nvSpPr>
        <p:spPr/>
        <p:txBody>
          <a:bodyPr/>
          <a:lstStyle/>
          <a:p>
            <a:pPr>
              <a:defRPr/>
            </a:pPr>
            <a:fld id="{D3FEFA74-3F1F-4FE8-ABC2-93906BFD635C}" type="slidenum">
              <a:rPr lang="en-US" smtClean="0"/>
              <a:pPr>
                <a:defRPr/>
              </a:pPr>
              <a:t>45</a:t>
            </a:fld>
            <a:endParaRPr lang="en-US"/>
          </a:p>
        </p:txBody>
      </p:sp>
      <p:sp>
        <p:nvSpPr>
          <p:cNvPr id="11" name="Footer Placeholder 10"/>
          <p:cNvSpPr>
            <a:spLocks noGrp="1"/>
          </p:cNvSpPr>
          <p:nvPr>
            <p:ph type="ftr" sz="quarter" idx="11"/>
          </p:nvPr>
        </p:nvSpPr>
        <p:spPr>
          <a:xfrm>
            <a:off x="3124200" y="6248400"/>
            <a:ext cx="4953000" cy="457200"/>
          </a:xfrm>
        </p:spPr>
        <p:txBody>
          <a:bodyPr/>
          <a:lstStyle/>
          <a:p>
            <a:pPr>
              <a:defRPr/>
            </a:pPr>
            <a:r>
              <a:rPr lang="en-US" smtClean="0"/>
              <a:t>Lectures by Ashraf Masood - - Applied Cryptography – MSIS 11 (MCS-NUST)</a:t>
            </a:r>
            <a:endParaRPr lang="en-US" dirty="0"/>
          </a:p>
        </p:txBody>
      </p:sp>
      <p:sp>
        <p:nvSpPr>
          <p:cNvPr id="12" name="Rectangle 2"/>
          <p:cNvSpPr>
            <a:spLocks noGrp="1" noChangeArrowheads="1"/>
          </p:cNvSpPr>
          <p:nvPr>
            <p:ph type="title"/>
          </p:nvPr>
        </p:nvSpPr>
        <p:spPr>
          <a:xfrm>
            <a:off x="228601" y="152400"/>
            <a:ext cx="7620000" cy="884238"/>
          </a:xfrm>
        </p:spPr>
        <p:txBody>
          <a:bodyPr/>
          <a:lstStyle/>
          <a:p>
            <a:pPr eaLnBrk="1" hangingPunct="1"/>
            <a:r>
              <a:rPr lang="en-US" dirty="0" smtClean="0">
                <a:solidFill>
                  <a:srgbClr val="FF9900"/>
                </a:solidFill>
              </a:rPr>
              <a:t>Index of Coincidence</a:t>
            </a:r>
            <a:endParaRPr lang="ru-RU" dirty="0" smtClean="0">
              <a:solidFill>
                <a:srgbClr val="FF99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r>
              <a:rPr lang="en-US" sz="4000" b="1" dirty="0" smtClean="0">
                <a:solidFill>
                  <a:srgbClr val="FF9900"/>
                </a:solidFill>
              </a:rPr>
              <a:t>Cryptanalysis of the Vigen</a:t>
            </a:r>
            <a:r>
              <a:rPr lang="en-US" sz="4000" b="1" dirty="0" smtClean="0">
                <a:solidFill>
                  <a:srgbClr val="FF9900"/>
                </a:solidFill>
                <a:cs typeface="Arial" charset="0"/>
              </a:rPr>
              <a:t>è</a:t>
            </a:r>
            <a:r>
              <a:rPr lang="en-US" sz="4000" b="1" dirty="0" smtClean="0">
                <a:solidFill>
                  <a:srgbClr val="FF9900"/>
                </a:solidFill>
              </a:rPr>
              <a:t>re Cipher</a:t>
            </a:r>
            <a:endParaRPr lang="ru-RU" sz="4000" b="1" dirty="0" smtClean="0">
              <a:solidFill>
                <a:srgbClr val="FF9900"/>
              </a:solidFill>
            </a:endParaRPr>
          </a:p>
        </p:txBody>
      </p:sp>
      <p:graphicFrame>
        <p:nvGraphicFramePr>
          <p:cNvPr id="362500" name="Group 4"/>
          <p:cNvGraphicFramePr>
            <a:graphicFrameLocks noGrp="1"/>
          </p:cNvGraphicFramePr>
          <p:nvPr>
            <p:ph idx="1"/>
          </p:nvPr>
        </p:nvGraphicFramePr>
        <p:xfrm>
          <a:off x="227013" y="1447800"/>
          <a:ext cx="8459787" cy="4693920"/>
        </p:xfrm>
        <a:graphic>
          <a:graphicData uri="http://schemas.openxmlformats.org/drawingml/2006/table">
            <a:tbl>
              <a:tblPr/>
              <a:tblGrid>
                <a:gridCol w="398462"/>
                <a:gridCol w="8061325"/>
              </a:tblGrid>
              <a:tr h="215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1" u="none" strike="noStrike" cap="none" normalizeH="0" baseline="0" smtClean="0">
                          <a:ln>
                            <a:noFill/>
                          </a:ln>
                          <a:solidFill>
                            <a:schemeClr val="tx1"/>
                          </a:solidFill>
                          <a:effectLst/>
                          <a:latin typeface="Verdana" pitchFamily="34" charset="0"/>
                        </a:rPr>
                        <a:t>i</a:t>
                      </a:r>
                      <a:endParaRPr kumimoji="0" lang="ru-RU" sz="1400" b="1" i="1"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1" u="none" strike="noStrike" cap="none" normalizeH="0" baseline="0" smtClean="0">
                          <a:ln>
                            <a:noFill/>
                          </a:ln>
                          <a:solidFill>
                            <a:schemeClr val="tx1"/>
                          </a:solidFill>
                          <a:effectLst/>
                          <a:latin typeface="Verdana" pitchFamily="34" charset="0"/>
                        </a:rPr>
                        <a:t>M</a:t>
                      </a:r>
                      <a:r>
                        <a:rPr kumimoji="0" lang="en-US" sz="1400" b="1" i="0" u="none" strike="noStrike" cap="none" normalizeH="0" baseline="-10000" smtClean="0">
                          <a:ln>
                            <a:noFill/>
                          </a:ln>
                          <a:solidFill>
                            <a:schemeClr val="tx1"/>
                          </a:solidFill>
                          <a:effectLst/>
                          <a:latin typeface="Verdana" pitchFamily="34" charset="0"/>
                        </a:rPr>
                        <a:t>g</a:t>
                      </a:r>
                      <a:endParaRPr kumimoji="0" lang="ru-RU" sz="1400" b="1" i="0" u="none" strike="noStrike" cap="none" normalizeH="0" baseline="-1000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1</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rgbClr val="FF0000"/>
                          </a:solidFill>
                          <a:effectLst/>
                          <a:latin typeface="Verdana" pitchFamily="34" charset="0"/>
                        </a:rPr>
                        <a:t>0.062</a:t>
                      </a:r>
                      <a:r>
                        <a:rPr kumimoji="0" lang="ru-RU" sz="1400" b="0" i="0" u="none" strike="noStrike" cap="none" normalizeH="0" baseline="0" smtClean="0">
                          <a:ln>
                            <a:noFill/>
                          </a:ln>
                          <a:solidFill>
                            <a:schemeClr val="tx1"/>
                          </a:solidFill>
                          <a:effectLst/>
                          <a:latin typeface="Verdana" pitchFamily="34" charset="0"/>
                        </a:rPr>
                        <a:t>; 0.042; 0.033; 0.035; 0.041; 0.039; 0.030; 0.040; 0.036; 0.039; 0.026; 0.040; 0.043; 0.046; 0.038; 0.046; 0.032; 0.033; 0.042; 0.043; 0.037; 0.029; 0.047; 0.035; 0.032; 0.036</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2</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0.033; 0.037; 0.035; 0.035; 0.046; 0.042; 0.048; 0.040; 0.032; 0.028; 0.043; 0.040; 0.038; 0.046; 0.037; 0.026; 0.042; </a:t>
                      </a:r>
                      <a:r>
                        <a:rPr kumimoji="0" lang="ru-RU" sz="1400" b="0" i="0" u="none" strike="noStrike" cap="none" normalizeH="0" baseline="0" smtClean="0">
                          <a:ln>
                            <a:noFill/>
                          </a:ln>
                          <a:solidFill>
                            <a:srgbClr val="FF0000"/>
                          </a:solidFill>
                          <a:effectLst/>
                          <a:latin typeface="Verdana" pitchFamily="34" charset="0"/>
                        </a:rPr>
                        <a:t>0.065</a:t>
                      </a:r>
                      <a:r>
                        <a:rPr kumimoji="0" lang="ru-RU" sz="1400" b="0" i="0" u="none" strike="noStrike" cap="none" normalizeH="0" baseline="0" smtClean="0">
                          <a:ln>
                            <a:noFill/>
                          </a:ln>
                          <a:solidFill>
                            <a:schemeClr val="tx1"/>
                          </a:solidFill>
                          <a:effectLst/>
                          <a:latin typeface="Verdana" pitchFamily="34" charset="0"/>
                        </a:rPr>
                        <a:t>; 0.037; 0.033; 0.041; 0.044; 0.029; 0.036; 0.038; 0.034</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3</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0.038; 0.030; 0.038; 0.029; 0.043; 0.041; 0.052; 0.034; 0.041; 0.041; 0.036; 0.033; 0.040; 0.040; 0.028; 0.050; 0.031; 0.025; 0.036; </a:t>
                      </a:r>
                      <a:r>
                        <a:rPr kumimoji="0" lang="ru-RU" sz="1400" b="0" i="0" u="none" strike="noStrike" cap="none" normalizeH="0" baseline="0" smtClean="0">
                          <a:ln>
                            <a:noFill/>
                          </a:ln>
                          <a:solidFill>
                            <a:srgbClr val="FF0000"/>
                          </a:solidFill>
                          <a:effectLst/>
                          <a:latin typeface="Verdana" pitchFamily="34" charset="0"/>
                        </a:rPr>
                        <a:t>0.073</a:t>
                      </a:r>
                      <a:r>
                        <a:rPr kumimoji="0" lang="ru-RU" sz="1400" b="0" i="0" u="none" strike="noStrike" cap="none" normalizeH="0" baseline="0" smtClean="0">
                          <a:ln>
                            <a:noFill/>
                          </a:ln>
                          <a:solidFill>
                            <a:schemeClr val="tx1"/>
                          </a:solidFill>
                          <a:effectLst/>
                          <a:latin typeface="Verdana" pitchFamily="34" charset="0"/>
                        </a:rPr>
                        <a:t>; 0.039; 0.035; 0.034; 0.044; 0.033; 0.038</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4</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0.040; 0.043; 0.034; 0.047; 0.038; 0.031; 0.042; </a:t>
                      </a:r>
                      <a:r>
                        <a:rPr kumimoji="0" lang="ru-RU" sz="1400" b="0" i="0" u="none" strike="noStrike" cap="none" normalizeH="0" baseline="0" smtClean="0">
                          <a:ln>
                            <a:noFill/>
                          </a:ln>
                          <a:solidFill>
                            <a:srgbClr val="FF0000"/>
                          </a:solidFill>
                          <a:effectLst/>
                          <a:latin typeface="Verdana" pitchFamily="34" charset="0"/>
                        </a:rPr>
                        <a:t>0.064</a:t>
                      </a:r>
                      <a:r>
                        <a:rPr kumimoji="0" lang="ru-RU" sz="1400" b="0" i="0" u="none" strike="noStrike" cap="none" normalizeH="0" baseline="0" smtClean="0">
                          <a:ln>
                            <a:noFill/>
                          </a:ln>
                          <a:solidFill>
                            <a:schemeClr val="tx1"/>
                          </a:solidFill>
                          <a:effectLst/>
                          <a:latin typeface="Verdana" pitchFamily="34" charset="0"/>
                        </a:rPr>
                        <a:t>; 0.037; 0.027; 0.030; 0.042; 0.036; 0.036; 0.038; 0.039; 0.043; 0.041; 0.040; 0.034; 0.044; 0.042; 0.040; 0.033; 0.027; 0.034</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5</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0.030; 0.037; 0.034; 0.030; 0.046; 0.047; 0.041; 0.036; 0.035; 0.043; 0.047; 0.035; 0.038; 0.035; 0.033; 0.036; 0.049; 0.034; 0.027; 0.044; </a:t>
                      </a:r>
                      <a:r>
                        <a:rPr kumimoji="0" lang="ru-RU" sz="1400" b="0" i="0" u="none" strike="noStrike" cap="none" normalizeH="0" baseline="0" smtClean="0">
                          <a:ln>
                            <a:noFill/>
                          </a:ln>
                          <a:solidFill>
                            <a:srgbClr val="FF0000"/>
                          </a:solidFill>
                          <a:effectLst/>
                          <a:latin typeface="Verdana" pitchFamily="34" charset="0"/>
                        </a:rPr>
                        <a:t>0.065</a:t>
                      </a:r>
                      <a:r>
                        <a:rPr kumimoji="0" lang="ru-RU" sz="1400" b="0" i="0" u="none" strike="noStrike" cap="none" normalizeH="0" baseline="0" smtClean="0">
                          <a:ln>
                            <a:noFill/>
                          </a:ln>
                          <a:solidFill>
                            <a:schemeClr val="tx1"/>
                          </a:solidFill>
                          <a:effectLst/>
                          <a:latin typeface="Verdana" pitchFamily="34" charset="0"/>
                        </a:rPr>
                        <a:t>; 0.037; 0.026; 0.044; 0.045; 0.028</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6</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0.031; 0.039; 0.041; 0.041; 0.038; 0.044; 0.044; 0.034; 0.030; 0.037; 0.039; 0.036; 0.035; 0.039; 0.034; 0.034; 0.042; </a:t>
                      </a:r>
                      <a:r>
                        <a:rPr kumimoji="0" lang="ru-RU" sz="1400" b="0" i="0" u="none" strike="noStrike" cap="none" normalizeH="0" baseline="0" smtClean="0">
                          <a:ln>
                            <a:noFill/>
                          </a:ln>
                          <a:solidFill>
                            <a:srgbClr val="FF0000"/>
                          </a:solidFill>
                          <a:effectLst/>
                          <a:latin typeface="Verdana" pitchFamily="34" charset="0"/>
                        </a:rPr>
                        <a:t>0.059</a:t>
                      </a:r>
                      <a:r>
                        <a:rPr kumimoji="0" lang="ru-RU" sz="1400" b="0" i="0" u="none" strike="noStrike" cap="none" normalizeH="0" baseline="0" smtClean="0">
                          <a:ln>
                            <a:noFill/>
                          </a:ln>
                          <a:solidFill>
                            <a:schemeClr val="tx1"/>
                          </a:solidFill>
                          <a:effectLst/>
                          <a:latin typeface="Verdana" pitchFamily="34" charset="0"/>
                        </a:rPr>
                        <a:t>; 0.043; 0.029; 0.036; 0.043; 0.037; 0.033; 0.039; 0.035</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37" name="Rectangle 3"/>
          <p:cNvSpPr>
            <a:spLocks noGrp="1" noChangeArrowheads="1"/>
          </p:cNvSpPr>
          <p:nvPr>
            <p:ph type="body" idx="4294967295"/>
          </p:nvPr>
        </p:nvSpPr>
        <p:spPr>
          <a:xfrm>
            <a:off x="0" y="6248400"/>
            <a:ext cx="8229600" cy="403225"/>
          </a:xfrm>
        </p:spPr>
        <p:txBody>
          <a:bodyPr>
            <a:normAutofit fontScale="92500" lnSpcReduction="10000"/>
          </a:bodyPr>
          <a:lstStyle/>
          <a:p>
            <a:pPr eaLnBrk="1" hangingPunct="1"/>
            <a:r>
              <a:rPr lang="en-US" sz="1800" dirty="0" smtClean="0">
                <a:solidFill>
                  <a:srgbClr val="000000"/>
                </a:solidFill>
              </a:rPr>
              <a:t>The keyword is found to be</a:t>
            </a:r>
            <a:r>
              <a:rPr lang="en-US" sz="1800" dirty="0" smtClean="0">
                <a:solidFill>
                  <a:srgbClr val="FF3300"/>
                </a:solidFill>
              </a:rPr>
              <a:t> </a:t>
            </a:r>
            <a:r>
              <a:rPr lang="en-US" sz="2000" b="1" dirty="0" smtClean="0">
                <a:solidFill>
                  <a:srgbClr val="FF3300"/>
                </a:solidFill>
              </a:rPr>
              <a:t>ARTHUR</a:t>
            </a:r>
            <a:r>
              <a:rPr lang="en-US" sz="1800" dirty="0" smtClean="0">
                <a:solidFill>
                  <a:srgbClr val="FF3300"/>
                </a:solidFill>
              </a:rPr>
              <a:t>.</a:t>
            </a:r>
            <a:endParaRPr lang="ru-RU" sz="1800" dirty="0" smtClean="0">
              <a:solidFill>
                <a:srgbClr val="FF3300"/>
              </a:solidFill>
            </a:endParaRPr>
          </a:p>
        </p:txBody>
      </p:sp>
      <p:sp>
        <p:nvSpPr>
          <p:cNvPr id="5" name="Date Placeholder 4"/>
          <p:cNvSpPr>
            <a:spLocks noGrp="1"/>
          </p:cNvSpPr>
          <p:nvPr>
            <p:ph type="dt" sz="half" idx="10"/>
          </p:nvPr>
        </p:nvSpPr>
        <p:spPr/>
        <p:txBody>
          <a:bodyPr/>
          <a:lstStyle/>
          <a:p>
            <a:pPr>
              <a:defRPr/>
            </a:pPr>
            <a:fld id="{DC0BD3DA-0775-4E84-A8BD-DF4AD356BCFA}" type="datetime1">
              <a:rPr lang="en-US" smtClean="0"/>
              <a:pPr>
                <a:defRPr/>
              </a:pPr>
              <a:t>9/27/2012</a:t>
            </a:fld>
            <a:endParaRPr lang="en-GB" dirty="0"/>
          </a:p>
        </p:txBody>
      </p:sp>
      <p:sp>
        <p:nvSpPr>
          <p:cNvPr id="6" name="Slide Number Placeholder 5"/>
          <p:cNvSpPr>
            <a:spLocks noGrp="1"/>
          </p:cNvSpPr>
          <p:nvPr>
            <p:ph type="sldNum" sz="quarter" idx="12"/>
          </p:nvPr>
        </p:nvSpPr>
        <p:spPr/>
        <p:txBody>
          <a:bodyPr/>
          <a:lstStyle/>
          <a:p>
            <a:pPr>
              <a:defRPr/>
            </a:pPr>
            <a:fld id="{255E8DB8-DCBF-4A68-BA4D-52342D237505}" type="slidenum">
              <a:rPr lang="en-GB" smtClean="0"/>
              <a:pPr>
                <a:defRPr/>
              </a:pPr>
              <a:t>46</a:t>
            </a:fld>
            <a:endParaRPr lang="en-GB"/>
          </a:p>
        </p:txBody>
      </p:sp>
      <p:sp>
        <p:nvSpPr>
          <p:cNvPr id="7" name="Footer Placeholder 6"/>
          <p:cNvSpPr>
            <a:spLocks noGrp="1"/>
          </p:cNvSpPr>
          <p:nvPr>
            <p:ph type="ftr" sz="quarter" idx="11"/>
          </p:nvPr>
        </p:nvSpPr>
        <p:spPr/>
        <p:txBody>
          <a:bodyPr/>
          <a:lstStyle/>
          <a:p>
            <a:pPr>
              <a:defRPr/>
            </a:pPr>
            <a:r>
              <a:rPr lang="en-US" smtClean="0"/>
              <a:t>Lectures by Ashraf Masood - - Applied Cryptography – MSIS 11 (MCS-NUST)</a:t>
            </a:r>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r>
              <a:rPr lang="en-US" sz="4000" b="1" dirty="0" smtClean="0">
                <a:solidFill>
                  <a:srgbClr val="FF9900"/>
                </a:solidFill>
              </a:rPr>
              <a:t>Cryptanalysis of the Vigen</a:t>
            </a:r>
            <a:r>
              <a:rPr lang="en-US" sz="4000" b="1" dirty="0" smtClean="0">
                <a:solidFill>
                  <a:srgbClr val="FF9900"/>
                </a:solidFill>
                <a:cs typeface="Arial" charset="0"/>
              </a:rPr>
              <a:t>è</a:t>
            </a:r>
            <a:r>
              <a:rPr lang="en-US" sz="4000" b="1" dirty="0" smtClean="0">
                <a:solidFill>
                  <a:srgbClr val="FF9900"/>
                </a:solidFill>
              </a:rPr>
              <a:t>re Cipher</a:t>
            </a:r>
            <a:endParaRPr lang="ru-RU" sz="4000" b="1" dirty="0" smtClean="0">
              <a:solidFill>
                <a:srgbClr val="FF9900"/>
              </a:solidFill>
            </a:endParaRPr>
          </a:p>
        </p:txBody>
      </p:sp>
      <p:sp>
        <p:nvSpPr>
          <p:cNvPr id="44035" name="Rectangle 3"/>
          <p:cNvSpPr>
            <a:spLocks noGrp="1" noChangeArrowheads="1"/>
          </p:cNvSpPr>
          <p:nvPr>
            <p:ph idx="1"/>
          </p:nvPr>
        </p:nvSpPr>
        <p:spPr>
          <a:xfrm>
            <a:off x="457200" y="1600200"/>
            <a:ext cx="7848600" cy="4456113"/>
          </a:xfrm>
        </p:spPr>
        <p:txBody>
          <a:bodyPr/>
          <a:lstStyle/>
          <a:p>
            <a:pPr eaLnBrk="1" hangingPunct="1"/>
            <a:r>
              <a:rPr lang="en-US" sz="2000" dirty="0" smtClean="0"/>
              <a:t>The recovered plaintext message (with spaces added) is:</a:t>
            </a:r>
          </a:p>
          <a:p>
            <a:pPr eaLnBrk="1" hangingPunct="1"/>
            <a:endParaRPr lang="en-US" sz="2000" dirty="0" smtClean="0"/>
          </a:p>
          <a:p>
            <a:pPr algn="just" eaLnBrk="1" hangingPunct="1">
              <a:buFontTx/>
              <a:buNone/>
            </a:pPr>
            <a:r>
              <a:rPr lang="en-US" sz="2000" dirty="0" smtClean="0"/>
              <a:t>	</a:t>
            </a:r>
            <a:r>
              <a:rPr lang="en-US" sz="2000" b="1" dirty="0" smtClean="0">
                <a:solidFill>
                  <a:srgbClr val="CC0099"/>
                </a:solidFill>
              </a:rPr>
              <a:t>many traces we found of him in the </a:t>
            </a:r>
            <a:r>
              <a:rPr lang="en-US" sz="2000" b="1" dirty="0" err="1" smtClean="0">
                <a:solidFill>
                  <a:srgbClr val="CC0099"/>
                </a:solidFill>
              </a:rPr>
              <a:t>boggirt</a:t>
            </a:r>
            <a:r>
              <a:rPr lang="en-US" sz="2000" b="1" dirty="0" smtClean="0">
                <a:solidFill>
                  <a:srgbClr val="CC0099"/>
                </a:solidFill>
              </a:rPr>
              <a:t> island where he had hid his savage ally a huge driving wheel and a shaft half filled with rubbish showed the position of an abandoned mine beside it were the crumbling remains of the cottages of the miners driven away no doubt by the  foul reek of the surrounding swamp in one of these a staple and chain with a quantity of gnawed bones showed where the animal had been confined a skeleton with a tangle of brown hair adhering to it lay among the debris</a:t>
            </a:r>
            <a:r>
              <a:rPr lang="en-US" sz="2000" b="1" dirty="0" smtClean="0"/>
              <a:t>.</a:t>
            </a:r>
          </a:p>
          <a:p>
            <a:pPr eaLnBrk="1" hangingPunct="1">
              <a:buFontTx/>
              <a:buNone/>
            </a:pPr>
            <a:endParaRPr lang="en-US" sz="2000" dirty="0" smtClean="0"/>
          </a:p>
          <a:p>
            <a:pPr eaLnBrk="1" hangingPunct="1">
              <a:buFontTx/>
              <a:buNone/>
            </a:pPr>
            <a:r>
              <a:rPr lang="en-US" sz="2000" dirty="0" smtClean="0"/>
              <a:t>	(Taken from Hound of the Baskervilles, by Arthur Conan Doyle)</a:t>
            </a:r>
            <a:endParaRPr lang="ru-RU" sz="2000" dirty="0" smtClean="0"/>
          </a:p>
        </p:txBody>
      </p:sp>
      <p:sp>
        <p:nvSpPr>
          <p:cNvPr id="4" name="Date Placeholder 3"/>
          <p:cNvSpPr>
            <a:spLocks noGrp="1"/>
          </p:cNvSpPr>
          <p:nvPr>
            <p:ph type="dt" sz="half" idx="10"/>
          </p:nvPr>
        </p:nvSpPr>
        <p:spPr/>
        <p:txBody>
          <a:bodyPr/>
          <a:lstStyle/>
          <a:p>
            <a:pPr>
              <a:defRPr/>
            </a:pPr>
            <a:fld id="{32C9EE82-DEB0-4FF7-B29D-ED39A92A0648}" type="datetime1">
              <a:rPr lang="en-US" smtClean="0"/>
              <a:pPr>
                <a:defRPr/>
              </a:pPr>
              <a:t>9/27/2012</a:t>
            </a:fld>
            <a:endParaRPr lang="en-GB"/>
          </a:p>
        </p:txBody>
      </p:sp>
      <p:sp>
        <p:nvSpPr>
          <p:cNvPr id="5" name="Slide Number Placeholder 4"/>
          <p:cNvSpPr>
            <a:spLocks noGrp="1"/>
          </p:cNvSpPr>
          <p:nvPr>
            <p:ph type="sldNum" sz="quarter" idx="12"/>
          </p:nvPr>
        </p:nvSpPr>
        <p:spPr/>
        <p:txBody>
          <a:bodyPr/>
          <a:lstStyle/>
          <a:p>
            <a:pPr>
              <a:defRPr/>
            </a:pPr>
            <a:fld id="{255E8DB8-DCBF-4A68-BA4D-52342D237505}" type="slidenum">
              <a:rPr lang="en-GB" smtClean="0"/>
              <a:pPr>
                <a:defRPr/>
              </a:pPr>
              <a:t>47</a:t>
            </a:fld>
            <a:endParaRPr lang="en-GB"/>
          </a:p>
        </p:txBody>
      </p:sp>
      <p:sp>
        <p:nvSpPr>
          <p:cNvPr id="6" name="Footer Placeholder 5"/>
          <p:cNvSpPr>
            <a:spLocks noGrp="1"/>
          </p:cNvSpPr>
          <p:nvPr>
            <p:ph type="ftr" sz="quarter" idx="11"/>
          </p:nvPr>
        </p:nvSpPr>
        <p:spPr/>
        <p:txBody>
          <a:bodyPr/>
          <a:lstStyle/>
          <a:p>
            <a:pPr>
              <a:defRPr/>
            </a:pPr>
            <a:r>
              <a:rPr lang="en-US" smtClean="0"/>
              <a:t>Lectures by Ashraf Masood - - Applied Cryptography – MSIS 11 (MCS-NUST)</a:t>
            </a:r>
            <a:endParaRPr lang="en-GB"/>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18"/>
          <p:cNvGraphicFramePr>
            <a:graphicFrameLocks noChangeAspect="1"/>
          </p:cNvGraphicFramePr>
          <p:nvPr/>
        </p:nvGraphicFramePr>
        <p:xfrm>
          <a:off x="1066800" y="1524000"/>
          <a:ext cx="6858000" cy="2552700"/>
        </p:xfrm>
        <a:graphic>
          <a:graphicData uri="http://schemas.openxmlformats.org/presentationml/2006/ole">
            <p:oleObj spid="_x0000_s358402" name="Bitmap Image" r:id="rId4" imgW="4401164" imgH="1638529" progId="PBrush">
              <p:embed/>
            </p:oleObj>
          </a:graphicData>
        </a:graphic>
      </p:graphicFrame>
      <p:sp>
        <p:nvSpPr>
          <p:cNvPr id="6149" name="Rectangle 19"/>
          <p:cNvSpPr>
            <a:spLocks noChangeArrowheads="1"/>
          </p:cNvSpPr>
          <p:nvPr/>
        </p:nvSpPr>
        <p:spPr bwMode="auto">
          <a:xfrm>
            <a:off x="990600" y="1447800"/>
            <a:ext cx="7010400" cy="25908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14" name="Content Placeholder 13"/>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400" dirty="0" smtClean="0"/>
              <a:t>Invented by Lester S. Hill in 1929</a:t>
            </a:r>
            <a:endParaRPr lang="en-US" sz="2400" dirty="0"/>
          </a:p>
        </p:txBody>
      </p:sp>
      <p:sp>
        <p:nvSpPr>
          <p:cNvPr id="6" name="Date Placeholder 5"/>
          <p:cNvSpPr>
            <a:spLocks noGrp="1"/>
          </p:cNvSpPr>
          <p:nvPr>
            <p:ph type="dt" sz="half" idx="10"/>
          </p:nvPr>
        </p:nvSpPr>
        <p:spPr/>
        <p:txBody>
          <a:bodyPr/>
          <a:lstStyle/>
          <a:p>
            <a:fld id="{7B617D7E-2935-45BB-8159-9BC65A9D9265}" type="datetime1">
              <a:rPr lang="en-US" smtClean="0"/>
              <a:pPr/>
              <a:t>9/27/2012</a:t>
            </a:fld>
            <a:endParaRPr lang="en-US" dirty="0"/>
          </a:p>
        </p:txBody>
      </p:sp>
      <p:sp>
        <p:nvSpPr>
          <p:cNvPr id="7" name="Slide Number Placeholder 6"/>
          <p:cNvSpPr>
            <a:spLocks noGrp="1"/>
          </p:cNvSpPr>
          <p:nvPr>
            <p:ph type="sldNum" sz="quarter" idx="11"/>
          </p:nvPr>
        </p:nvSpPr>
        <p:spPr/>
        <p:txBody>
          <a:bodyPr/>
          <a:lstStyle/>
          <a:p>
            <a:fld id="{59985E83-F857-4E7B-A45F-F5191A2677E8}" type="slidenum">
              <a:rPr lang="en-US" smtClean="0"/>
              <a:pPr/>
              <a:t>48</a:t>
            </a:fld>
            <a:endParaRPr lang="en-US"/>
          </a:p>
        </p:txBody>
      </p:sp>
      <p:sp>
        <p:nvSpPr>
          <p:cNvPr id="8" name="Footer Placeholder 7"/>
          <p:cNvSpPr>
            <a:spLocks noGrp="1"/>
          </p:cNvSpPr>
          <p:nvPr>
            <p:ph type="ftr" sz="quarter" idx="12"/>
          </p:nvPr>
        </p:nvSpPr>
        <p:spPr/>
        <p:txBody>
          <a:bodyPr/>
          <a:lstStyle/>
          <a:p>
            <a:r>
              <a:rPr lang="en-US" smtClean="0"/>
              <a:t>Lectures by Ashraf Masood - - Applied Cryptography – MSIS 11 (MCS-NUST)</a:t>
            </a:r>
            <a:endParaRPr lang="en-US"/>
          </a:p>
        </p:txBody>
      </p:sp>
      <p:sp>
        <p:nvSpPr>
          <p:cNvPr id="12" name="Title 11"/>
          <p:cNvSpPr>
            <a:spLocks noGrp="1"/>
          </p:cNvSpPr>
          <p:nvPr>
            <p:ph type="title"/>
          </p:nvPr>
        </p:nvSpPr>
        <p:spPr/>
        <p:txBody>
          <a:bodyPr/>
          <a:lstStyle/>
          <a:p>
            <a:r>
              <a:rPr lang="en-US" dirty="0" smtClean="0"/>
              <a:t>The Hill Cipher</a:t>
            </a:r>
            <a:endParaRPr lang="en-US" dirty="0"/>
          </a:p>
        </p:txBody>
      </p:sp>
      <p:pic>
        <p:nvPicPr>
          <p:cNvPr id="82947" name="Picture 3"/>
          <p:cNvPicPr>
            <a:picLocks noChangeAspect="1" noChangeArrowheads="1"/>
          </p:cNvPicPr>
          <p:nvPr/>
        </p:nvPicPr>
        <p:blipFill>
          <a:blip r:embed="rId5"/>
          <a:srcRect/>
          <a:stretch>
            <a:fillRect/>
          </a:stretch>
        </p:blipFill>
        <p:spPr bwMode="auto">
          <a:xfrm>
            <a:off x="1524000" y="4114800"/>
            <a:ext cx="6096000"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7"/>
          <p:cNvSpPr>
            <a:spLocks noChangeArrowheads="1"/>
          </p:cNvSpPr>
          <p:nvPr/>
        </p:nvSpPr>
        <p:spPr bwMode="auto">
          <a:xfrm>
            <a:off x="762000" y="1447800"/>
            <a:ext cx="7239000" cy="3810000"/>
          </a:xfrm>
          <a:prstGeom prst="rect">
            <a:avLst/>
          </a:prstGeom>
          <a:noFill/>
          <a:ln w="9525">
            <a:noFill/>
            <a:miter lim="800000"/>
            <a:headEnd/>
            <a:tailEnd/>
          </a:ln>
        </p:spPr>
        <p:txBody>
          <a:bodyPr/>
          <a:lstStyle/>
          <a:p>
            <a:pPr marL="342900" indent="-342900" eaLnBrk="1" hangingPunct="1">
              <a:spcBef>
                <a:spcPct val="35000"/>
              </a:spcBef>
              <a:buFontTx/>
              <a:buChar char="•"/>
            </a:pPr>
            <a:r>
              <a:rPr lang="en-US" sz="2000" i="0">
                <a:solidFill>
                  <a:srgbClr val="000000"/>
                </a:solidFill>
              </a:rPr>
              <a:t>To encrypt a message using the Hill Cipher one should perform the following sequence of steps:</a:t>
            </a:r>
          </a:p>
          <a:p>
            <a:pPr marL="742950" lvl="1" indent="-285750" eaLnBrk="1" hangingPunct="1">
              <a:spcBef>
                <a:spcPct val="35000"/>
              </a:spcBef>
              <a:buFontTx/>
              <a:buChar char="–"/>
            </a:pPr>
            <a:r>
              <a:rPr lang="en-US" sz="2000" i="0">
                <a:solidFill>
                  <a:srgbClr val="000000"/>
                </a:solidFill>
              </a:rPr>
              <a:t>Using the Table (below), plaintext message has to be expressed as sequence of integers in such a way that </a:t>
            </a:r>
            <a:r>
              <a:rPr lang="en-US" sz="2000">
                <a:solidFill>
                  <a:srgbClr val="000000"/>
                </a:solidFill>
              </a:rPr>
              <a:t>p</a:t>
            </a:r>
            <a:r>
              <a:rPr lang="en-US" sz="2000" i="0">
                <a:solidFill>
                  <a:srgbClr val="000000"/>
                </a:solidFill>
              </a:rPr>
              <a:t> = (</a:t>
            </a:r>
            <a:r>
              <a:rPr lang="en-US" sz="2000">
                <a:solidFill>
                  <a:srgbClr val="000000"/>
                </a:solidFill>
              </a:rPr>
              <a:t>p</a:t>
            </a:r>
            <a:r>
              <a:rPr lang="en-US" sz="2000" baseline="-25000">
                <a:solidFill>
                  <a:srgbClr val="000000"/>
                </a:solidFill>
              </a:rPr>
              <a:t>1</a:t>
            </a:r>
            <a:r>
              <a:rPr lang="en-US" sz="2000" i="0">
                <a:solidFill>
                  <a:srgbClr val="000000"/>
                </a:solidFill>
              </a:rPr>
              <a:t>, …, </a:t>
            </a:r>
            <a:r>
              <a:rPr lang="en-US" sz="2000">
                <a:solidFill>
                  <a:srgbClr val="000000"/>
                </a:solidFill>
              </a:rPr>
              <a:t>p</a:t>
            </a:r>
            <a:r>
              <a:rPr lang="en-US" sz="2000" baseline="-25000">
                <a:solidFill>
                  <a:srgbClr val="000000"/>
                </a:solidFill>
              </a:rPr>
              <a:t>m</a:t>
            </a:r>
            <a:r>
              <a:rPr lang="en-US" sz="2000" i="0">
                <a:solidFill>
                  <a:srgbClr val="000000"/>
                </a:solidFill>
              </a:rPr>
              <a:t>)</a:t>
            </a:r>
          </a:p>
          <a:p>
            <a:pPr marL="742950" lvl="1" indent="-285750" eaLnBrk="1" hangingPunct="1">
              <a:spcBef>
                <a:spcPct val="35000"/>
              </a:spcBef>
              <a:buFontTx/>
              <a:buChar char="–"/>
            </a:pPr>
            <a:r>
              <a:rPr lang="en-US" sz="2000" i="0">
                <a:solidFill>
                  <a:srgbClr val="000000"/>
                </a:solidFill>
              </a:rPr>
              <a:t>The key is an </a:t>
            </a:r>
            <a:r>
              <a:rPr lang="en-US" sz="2000">
                <a:solidFill>
                  <a:srgbClr val="000000"/>
                </a:solidFill>
              </a:rPr>
              <a:t>m</a:t>
            </a:r>
            <a:r>
              <a:rPr lang="en-US" sz="2000">
                <a:solidFill>
                  <a:srgbClr val="000000"/>
                </a:solidFill>
                <a:cs typeface="Arial" charset="0"/>
              </a:rPr>
              <a:t>×m</a:t>
            </a:r>
            <a:r>
              <a:rPr lang="en-US" sz="2000" i="0">
                <a:solidFill>
                  <a:srgbClr val="000000"/>
                </a:solidFill>
                <a:cs typeface="Arial" charset="0"/>
              </a:rPr>
              <a:t> matrix	</a:t>
            </a:r>
          </a:p>
          <a:p>
            <a:pPr marL="742950" lvl="1" indent="-285750" eaLnBrk="1" hangingPunct="1">
              <a:spcBef>
                <a:spcPct val="35000"/>
              </a:spcBef>
              <a:buFontTx/>
              <a:buChar char="–"/>
            </a:pPr>
            <a:r>
              <a:rPr lang="en-US" sz="2000" i="0">
                <a:solidFill>
                  <a:srgbClr val="000000"/>
                </a:solidFill>
                <a:cs typeface="Arial" charset="0"/>
              </a:rPr>
              <a:t>The resulting ciphertext </a:t>
            </a:r>
            <a:r>
              <a:rPr lang="en-US" sz="2000">
                <a:solidFill>
                  <a:srgbClr val="000000"/>
                </a:solidFill>
                <a:cs typeface="Arial" charset="0"/>
              </a:rPr>
              <a:t>c</a:t>
            </a:r>
            <a:r>
              <a:rPr lang="en-US" sz="2000" i="0">
                <a:solidFill>
                  <a:srgbClr val="000000"/>
                </a:solidFill>
                <a:cs typeface="Arial" charset="0"/>
              </a:rPr>
              <a:t> = </a:t>
            </a:r>
            <a:r>
              <a:rPr lang="en-US" sz="2000">
                <a:solidFill>
                  <a:srgbClr val="000000"/>
                </a:solidFill>
                <a:cs typeface="Arial" charset="0"/>
              </a:rPr>
              <a:t>e</a:t>
            </a:r>
            <a:r>
              <a:rPr lang="en-US" sz="2000" baseline="-25000">
                <a:solidFill>
                  <a:srgbClr val="000000"/>
                </a:solidFill>
                <a:cs typeface="Arial" charset="0"/>
              </a:rPr>
              <a:t>k</a:t>
            </a:r>
            <a:r>
              <a:rPr lang="en-US" sz="2000">
                <a:solidFill>
                  <a:srgbClr val="000000"/>
                </a:solidFill>
                <a:cs typeface="Arial" charset="0"/>
              </a:rPr>
              <a:t>(p)</a:t>
            </a:r>
            <a:r>
              <a:rPr lang="en-US" sz="2000" i="0">
                <a:solidFill>
                  <a:srgbClr val="000000"/>
                </a:solidFill>
                <a:cs typeface="Arial" charset="0"/>
              </a:rPr>
              <a:t> = </a:t>
            </a:r>
            <a:r>
              <a:rPr lang="en-US" sz="2000">
                <a:solidFill>
                  <a:srgbClr val="000000"/>
                </a:solidFill>
                <a:cs typeface="Arial" charset="0"/>
              </a:rPr>
              <a:t>p×k</a:t>
            </a:r>
            <a:r>
              <a:rPr lang="en-US" sz="2000" i="0">
                <a:solidFill>
                  <a:srgbClr val="000000"/>
                </a:solidFill>
                <a:cs typeface="Arial" charset="0"/>
              </a:rPr>
              <a:t> will be a string (</a:t>
            </a:r>
            <a:r>
              <a:rPr lang="en-US" sz="2000">
                <a:solidFill>
                  <a:srgbClr val="000000"/>
                </a:solidFill>
                <a:cs typeface="Arial" charset="0"/>
              </a:rPr>
              <a:t>c</a:t>
            </a:r>
            <a:r>
              <a:rPr lang="en-US" sz="2000" baseline="-25000">
                <a:solidFill>
                  <a:srgbClr val="000000"/>
                </a:solidFill>
                <a:cs typeface="Arial" charset="0"/>
              </a:rPr>
              <a:t>1</a:t>
            </a:r>
            <a:r>
              <a:rPr lang="en-US" sz="2000" i="0">
                <a:solidFill>
                  <a:srgbClr val="000000"/>
                </a:solidFill>
                <a:cs typeface="Arial" charset="0"/>
              </a:rPr>
              <a:t>, …, </a:t>
            </a:r>
            <a:r>
              <a:rPr lang="en-US" sz="2000">
                <a:solidFill>
                  <a:srgbClr val="000000"/>
                </a:solidFill>
                <a:cs typeface="Arial" charset="0"/>
              </a:rPr>
              <a:t>c</a:t>
            </a:r>
            <a:r>
              <a:rPr lang="en-US" sz="2000" baseline="-25000">
                <a:solidFill>
                  <a:srgbClr val="000000"/>
                </a:solidFill>
                <a:cs typeface="Arial" charset="0"/>
              </a:rPr>
              <a:t>m</a:t>
            </a:r>
            <a:r>
              <a:rPr lang="en-US" sz="2000" i="0">
                <a:solidFill>
                  <a:srgbClr val="000000"/>
                </a:solidFill>
                <a:cs typeface="Arial" charset="0"/>
              </a:rPr>
              <a:t>) of length </a:t>
            </a:r>
            <a:r>
              <a:rPr lang="en-US" sz="2000">
                <a:solidFill>
                  <a:srgbClr val="000000"/>
                </a:solidFill>
                <a:cs typeface="Arial" charset="0"/>
              </a:rPr>
              <a:t>m</a:t>
            </a:r>
          </a:p>
          <a:p>
            <a:pPr marL="342900" indent="-342900" eaLnBrk="1" hangingPunct="1">
              <a:spcBef>
                <a:spcPct val="35000"/>
              </a:spcBef>
              <a:buFontTx/>
              <a:buChar char="•"/>
            </a:pPr>
            <a:r>
              <a:rPr lang="en-US" sz="2000" i="0">
                <a:solidFill>
                  <a:srgbClr val="000000"/>
                </a:solidFill>
                <a:cs typeface="Arial" charset="0"/>
              </a:rPr>
              <a:t>To decrypt the ciphertext one should apply the inverse linear transformation. In other words</a:t>
            </a:r>
          </a:p>
          <a:p>
            <a:pPr marL="342900" indent="-342900" eaLnBrk="1" hangingPunct="1">
              <a:spcBef>
                <a:spcPct val="35000"/>
              </a:spcBef>
            </a:pPr>
            <a:r>
              <a:rPr lang="en-US" sz="2000" i="0">
                <a:solidFill>
                  <a:srgbClr val="000000"/>
                </a:solidFill>
                <a:cs typeface="Arial" charset="0"/>
              </a:rPr>
              <a:t>			</a:t>
            </a:r>
            <a:r>
              <a:rPr lang="en-US" sz="2000">
                <a:solidFill>
                  <a:srgbClr val="000000"/>
                </a:solidFill>
                <a:cs typeface="Arial" charset="0"/>
              </a:rPr>
              <a:t>p</a:t>
            </a:r>
            <a:r>
              <a:rPr lang="en-US" sz="2000" i="0">
                <a:solidFill>
                  <a:srgbClr val="000000"/>
                </a:solidFill>
                <a:cs typeface="Arial" charset="0"/>
              </a:rPr>
              <a:t> = </a:t>
            </a:r>
            <a:r>
              <a:rPr lang="en-US" sz="2000">
                <a:solidFill>
                  <a:srgbClr val="000000"/>
                </a:solidFill>
                <a:cs typeface="Arial" charset="0"/>
              </a:rPr>
              <a:t>c× k</a:t>
            </a:r>
            <a:r>
              <a:rPr lang="en-US" sz="2000" baseline="50000">
                <a:solidFill>
                  <a:srgbClr val="000000"/>
                </a:solidFill>
                <a:cs typeface="Arial" charset="0"/>
              </a:rPr>
              <a:t>-1</a:t>
            </a:r>
            <a:r>
              <a:rPr lang="en-US" sz="2000">
                <a:solidFill>
                  <a:srgbClr val="000000"/>
                </a:solidFill>
                <a:cs typeface="Arial" charset="0"/>
              </a:rPr>
              <a:t>, </a:t>
            </a:r>
            <a:r>
              <a:rPr lang="en-US" sz="2000" i="0">
                <a:solidFill>
                  <a:srgbClr val="000000"/>
                </a:solidFill>
                <a:cs typeface="Arial" charset="0"/>
              </a:rPr>
              <a:t>where </a:t>
            </a:r>
            <a:r>
              <a:rPr lang="en-US" sz="2000">
                <a:solidFill>
                  <a:srgbClr val="000000"/>
                </a:solidFill>
                <a:cs typeface="Arial" charset="0"/>
              </a:rPr>
              <a:t>k k</a:t>
            </a:r>
            <a:r>
              <a:rPr lang="en-US" sz="2000" i="0" baseline="50000">
                <a:solidFill>
                  <a:srgbClr val="000000"/>
                </a:solidFill>
                <a:cs typeface="Arial" charset="0"/>
              </a:rPr>
              <a:t>-1</a:t>
            </a:r>
            <a:r>
              <a:rPr lang="en-US" sz="2000">
                <a:solidFill>
                  <a:srgbClr val="000000"/>
                </a:solidFill>
                <a:cs typeface="Arial" charset="0"/>
              </a:rPr>
              <a:t> </a:t>
            </a:r>
            <a:r>
              <a:rPr lang="en-US" sz="2000" i="0">
                <a:solidFill>
                  <a:srgbClr val="000000"/>
                </a:solidFill>
                <a:cs typeface="Arial" charset="0"/>
              </a:rPr>
              <a:t>mod 26 =</a:t>
            </a:r>
            <a:r>
              <a:rPr lang="en-US" sz="2000">
                <a:solidFill>
                  <a:srgbClr val="000000"/>
                </a:solidFill>
                <a:cs typeface="Arial" charset="0"/>
              </a:rPr>
              <a:t> I</a:t>
            </a:r>
            <a:r>
              <a:rPr lang="en-US" sz="2000" i="0">
                <a:solidFill>
                  <a:srgbClr val="000000"/>
                </a:solidFill>
                <a:cs typeface="Arial" charset="0"/>
              </a:rPr>
              <a:t>.</a:t>
            </a:r>
            <a:endParaRPr lang="en-US" sz="2000" baseline="50000">
              <a:solidFill>
                <a:srgbClr val="000000"/>
              </a:solidFill>
              <a:cs typeface="Arial" charset="0"/>
            </a:endParaRPr>
          </a:p>
        </p:txBody>
      </p:sp>
      <p:sp>
        <p:nvSpPr>
          <p:cNvPr id="45060" name="Text Box 152"/>
          <p:cNvSpPr txBox="1">
            <a:spLocks noChangeArrowheads="1"/>
          </p:cNvSpPr>
          <p:nvPr/>
        </p:nvSpPr>
        <p:spPr bwMode="auto">
          <a:xfrm>
            <a:off x="1186518" y="5822950"/>
            <a:ext cx="7043082" cy="646331"/>
          </a:xfrm>
          <a:prstGeom prst="rect">
            <a:avLst/>
          </a:prstGeom>
          <a:noFill/>
          <a:ln w="12700" cap="sq">
            <a:solidFill>
              <a:srgbClr val="333333"/>
            </a:solidFill>
            <a:miter lim="800000"/>
            <a:headEnd type="none" w="sm" len="sm"/>
            <a:tailEnd type="none" w="sm" len="sm"/>
          </a:ln>
        </p:spPr>
        <p:txBody>
          <a:bodyPr wrap="none">
            <a:spAutoFit/>
          </a:bodyPr>
          <a:lstStyle/>
          <a:p>
            <a:r>
              <a:rPr lang="en-US" dirty="0"/>
              <a:t>A  B   C  D  E  F  G  H  I  J   K    L     M   N   0   P   Q   R   S    T   U   V   W   X   Y    Z </a:t>
            </a:r>
          </a:p>
          <a:p>
            <a:r>
              <a:rPr lang="en-US" dirty="0"/>
              <a:t>0 </a:t>
            </a:r>
            <a:r>
              <a:rPr lang="en-US" dirty="0" smtClean="0"/>
              <a:t>  </a:t>
            </a:r>
            <a:r>
              <a:rPr lang="en-US" dirty="0"/>
              <a:t>1   2  </a:t>
            </a:r>
            <a:r>
              <a:rPr lang="en-US" dirty="0" smtClean="0"/>
              <a:t> 3  </a:t>
            </a:r>
            <a:r>
              <a:rPr lang="en-US" dirty="0"/>
              <a:t>4 </a:t>
            </a:r>
            <a:r>
              <a:rPr lang="en-US" dirty="0" smtClean="0"/>
              <a:t>  </a:t>
            </a:r>
            <a:r>
              <a:rPr lang="en-US" dirty="0"/>
              <a:t>5  </a:t>
            </a:r>
            <a:r>
              <a:rPr lang="en-US" dirty="0" smtClean="0"/>
              <a:t>6   </a:t>
            </a:r>
            <a:r>
              <a:rPr lang="en-US" dirty="0"/>
              <a:t>7  </a:t>
            </a:r>
            <a:r>
              <a:rPr lang="en-US" dirty="0" smtClean="0"/>
              <a:t>8 </a:t>
            </a:r>
            <a:r>
              <a:rPr lang="en-US" dirty="0"/>
              <a:t>9 </a:t>
            </a:r>
            <a:r>
              <a:rPr lang="en-US" dirty="0" smtClean="0"/>
              <a:t> 10  </a:t>
            </a:r>
            <a:r>
              <a:rPr lang="en-US" dirty="0"/>
              <a:t>11 </a:t>
            </a:r>
            <a:r>
              <a:rPr lang="en-US" dirty="0" smtClean="0"/>
              <a:t>  </a:t>
            </a:r>
            <a:r>
              <a:rPr lang="en-US" dirty="0"/>
              <a:t>12 </a:t>
            </a:r>
            <a:r>
              <a:rPr lang="en-US" dirty="0" smtClean="0"/>
              <a:t>  13  14 </a:t>
            </a:r>
            <a:r>
              <a:rPr lang="en-US" dirty="0"/>
              <a:t>15 16 17 </a:t>
            </a:r>
            <a:r>
              <a:rPr lang="en-US" dirty="0" smtClean="0"/>
              <a:t>18  </a:t>
            </a:r>
            <a:r>
              <a:rPr lang="en-US" dirty="0"/>
              <a:t>19 20 </a:t>
            </a:r>
            <a:r>
              <a:rPr lang="en-US" dirty="0" smtClean="0"/>
              <a:t>21  </a:t>
            </a:r>
            <a:r>
              <a:rPr lang="en-US" dirty="0"/>
              <a:t>22 23 24 25</a:t>
            </a:r>
          </a:p>
        </p:txBody>
      </p:sp>
      <p:sp>
        <p:nvSpPr>
          <p:cNvPr id="12" name="Content Placeholder 11"/>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0F66BA5A-759A-4D72-B489-386D1ACCB3A1}" type="datetime1">
              <a:rPr lang="en-US" smtClean="0"/>
              <a:pPr/>
              <a:t>9/27/2012</a:t>
            </a:fld>
            <a:endParaRPr lang="en-US"/>
          </a:p>
        </p:txBody>
      </p:sp>
      <p:sp>
        <p:nvSpPr>
          <p:cNvPr id="6" name="Slide Number Placeholder 5"/>
          <p:cNvSpPr>
            <a:spLocks noGrp="1"/>
          </p:cNvSpPr>
          <p:nvPr>
            <p:ph type="sldNum" sz="quarter" idx="11"/>
          </p:nvPr>
        </p:nvSpPr>
        <p:spPr/>
        <p:txBody>
          <a:bodyPr/>
          <a:lstStyle/>
          <a:p>
            <a:fld id="{59985E83-F857-4E7B-A45F-F5191A2677E8}" type="slidenum">
              <a:rPr lang="en-US" smtClean="0"/>
              <a:pPr/>
              <a:t>49</a:t>
            </a:fld>
            <a:endParaRPr lang="en-US"/>
          </a:p>
        </p:txBody>
      </p:sp>
      <p:sp>
        <p:nvSpPr>
          <p:cNvPr id="7" name="Footer Placeholder 6"/>
          <p:cNvSpPr>
            <a:spLocks noGrp="1"/>
          </p:cNvSpPr>
          <p:nvPr>
            <p:ph type="ftr" sz="quarter" idx="12"/>
          </p:nvPr>
        </p:nvSpPr>
        <p:spPr/>
        <p:txBody>
          <a:bodyPr/>
          <a:lstStyle/>
          <a:p>
            <a:r>
              <a:rPr lang="en-US" smtClean="0"/>
              <a:t>Lectures by Ashraf Masood - - Applied Cryptography – MSIS 11 (MCS-NUST)</a:t>
            </a:r>
            <a:endParaRPr lang="en-US"/>
          </a:p>
        </p:txBody>
      </p:sp>
      <p:sp>
        <p:nvSpPr>
          <p:cNvPr id="11" name="Title 10"/>
          <p:cNvSpPr>
            <a:spLocks noGrp="1"/>
          </p:cNvSpPr>
          <p:nvPr>
            <p:ph type="title"/>
          </p:nvPr>
        </p:nvSpPr>
        <p:spPr/>
        <p:txBody>
          <a:bodyPr>
            <a:normAutofit/>
          </a:bodyPr>
          <a:lstStyle/>
          <a:p>
            <a:pPr lvl="0"/>
            <a:r>
              <a:rPr lang="en-US" dirty="0" smtClean="0"/>
              <a:t>The Hill Cipher</a:t>
            </a:r>
            <a:endParaRPr lang="en-US" dirty="0"/>
          </a:p>
        </p:txBody>
      </p:sp>
      <p:sp>
        <p:nvSpPr>
          <p:cNvPr id="8" name="Title 11"/>
          <p:cNvSpPr txBox="1">
            <a:spLocks/>
          </p:cNvSpPr>
          <p:nvPr/>
        </p:nvSpPr>
        <p:spPr>
          <a:xfrm>
            <a:off x="457200" y="76200"/>
            <a:ext cx="7543800" cy="9906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events  A</a:t>
            </a:r>
            <a:r>
              <a:rPr lang="en-US" baseline="-25000" dirty="0" smtClean="0"/>
              <a:t>1</a:t>
            </a:r>
            <a:r>
              <a:rPr lang="en-US" dirty="0" smtClean="0"/>
              <a:t>  and  A</a:t>
            </a:r>
            <a:r>
              <a:rPr lang="en-US" baseline="-25000" dirty="0" smtClean="0"/>
              <a:t>2</a:t>
            </a:r>
            <a:r>
              <a:rPr lang="en-US" dirty="0" smtClean="0"/>
              <a:t>  </a:t>
            </a:r>
          </a:p>
          <a:p>
            <a:pPr marL="0" indent="0">
              <a:buNone/>
            </a:pPr>
            <a:r>
              <a:rPr lang="en-US" dirty="0" smtClean="0"/>
              <a:t>		Pr</a:t>
            </a:r>
            <a:r>
              <a:rPr lang="en-US" sz="3600" dirty="0" smtClean="0"/>
              <a:t>[</a:t>
            </a:r>
            <a:r>
              <a:rPr lang="en-US" dirty="0" smtClean="0"/>
              <a:t> A</a:t>
            </a:r>
            <a:r>
              <a:rPr lang="en-US" baseline="-25000" dirty="0" smtClean="0"/>
              <a:t>1</a:t>
            </a:r>
            <a:r>
              <a:rPr lang="en-US" dirty="0" smtClean="0"/>
              <a:t> </a:t>
            </a:r>
            <a:r>
              <a:rPr lang="en-US" sz="3600" dirty="0" smtClean="0"/>
              <a:t>∪</a:t>
            </a:r>
            <a:r>
              <a:rPr lang="en-US" dirty="0" smtClean="0"/>
              <a:t> A</a:t>
            </a:r>
            <a:r>
              <a:rPr lang="en-US" baseline="-25000" dirty="0" smtClean="0"/>
              <a:t>2</a:t>
            </a:r>
            <a:r>
              <a:rPr lang="en-US" dirty="0" smtClean="0"/>
              <a:t> </a:t>
            </a:r>
            <a:r>
              <a:rPr lang="en-US" sz="3600" dirty="0" smtClean="0"/>
              <a:t>]</a:t>
            </a:r>
            <a:r>
              <a:rPr lang="en-US" dirty="0" smtClean="0"/>
              <a:t>  ≤  Pr[A</a:t>
            </a:r>
            <a:r>
              <a:rPr lang="en-US" baseline="-25000" dirty="0" smtClean="0"/>
              <a:t>1</a:t>
            </a:r>
            <a:r>
              <a:rPr lang="en-US" dirty="0" smtClean="0"/>
              <a:t>] + Pr[A</a:t>
            </a:r>
            <a:r>
              <a:rPr lang="en-US" baseline="-25000" dirty="0" smtClean="0"/>
              <a:t>2</a:t>
            </a:r>
            <a:r>
              <a:rPr lang="en-US" dirty="0" smtClean="0"/>
              <a:t>]</a:t>
            </a:r>
          </a:p>
          <a:p>
            <a:pPr marL="0" indent="0">
              <a:buNone/>
            </a:pPr>
            <a:endParaRPr lang="en-US" dirty="0" smtClean="0"/>
          </a:p>
          <a:p>
            <a:pPr marL="0" indent="0">
              <a:buNone/>
            </a:pPr>
            <a:endParaRPr lang="en-US" b="1" dirty="0" smtClean="0"/>
          </a:p>
          <a:p>
            <a:pPr marL="0" indent="0">
              <a:buNone/>
            </a:pPr>
            <a:r>
              <a:rPr lang="en-US" b="1" dirty="0" smtClean="0"/>
              <a:t>Example:</a:t>
            </a:r>
          </a:p>
          <a:p>
            <a:pPr marL="0" indent="0">
              <a:buNone/>
            </a:pPr>
            <a:r>
              <a:rPr lang="en-US" sz="2400" dirty="0" smtClean="0"/>
              <a:t>     A</a:t>
            </a:r>
            <a:r>
              <a:rPr lang="en-US" sz="2400" baseline="-25000" dirty="0" smtClean="0"/>
              <a:t>1</a:t>
            </a:r>
            <a:r>
              <a:rPr lang="en-US" sz="2400" dirty="0" smtClean="0"/>
              <a:t> = </a:t>
            </a:r>
            <a:r>
              <a:rPr lang="en-US" sz="3200" dirty="0" smtClean="0"/>
              <a:t>{</a:t>
            </a:r>
            <a:r>
              <a:rPr lang="en-US" sz="2400" dirty="0" smtClean="0"/>
              <a:t>  all x in {0,1}</a:t>
            </a:r>
            <a:r>
              <a:rPr lang="en-US" sz="2400" baseline="30000" dirty="0" smtClean="0"/>
              <a:t>n  </a:t>
            </a:r>
            <a:r>
              <a:rPr lang="en-US" sz="2400" dirty="0" err="1" smtClean="0"/>
              <a:t>s.t</a:t>
            </a:r>
            <a:r>
              <a:rPr lang="en-US" sz="2400" dirty="0" smtClean="0"/>
              <a:t>  lsb</a:t>
            </a:r>
            <a:r>
              <a:rPr lang="en-US" sz="2400" baseline="-25000" dirty="0" smtClean="0"/>
              <a:t>2</a:t>
            </a:r>
            <a:r>
              <a:rPr lang="en-US" sz="2400" dirty="0" smtClean="0"/>
              <a:t>(x)=11  </a:t>
            </a:r>
            <a:r>
              <a:rPr lang="en-US" sz="3200" dirty="0" smtClean="0"/>
              <a:t>}    ;    </a:t>
            </a:r>
            <a:r>
              <a:rPr lang="en-US" sz="2400" dirty="0" smtClean="0"/>
              <a:t>A</a:t>
            </a:r>
            <a:r>
              <a:rPr lang="en-US" sz="2400" baseline="-25000" dirty="0" smtClean="0"/>
              <a:t>2</a:t>
            </a:r>
            <a:r>
              <a:rPr lang="en-US" sz="2400" dirty="0" smtClean="0"/>
              <a:t> = </a:t>
            </a:r>
            <a:r>
              <a:rPr lang="en-US" sz="3200" dirty="0" smtClean="0"/>
              <a:t>{</a:t>
            </a:r>
            <a:r>
              <a:rPr lang="en-US" sz="2400" dirty="0" smtClean="0"/>
              <a:t>  all x in {0,1}</a:t>
            </a:r>
            <a:r>
              <a:rPr lang="en-US" sz="2400" baseline="30000" dirty="0" smtClean="0"/>
              <a:t>n  </a:t>
            </a:r>
            <a:r>
              <a:rPr lang="en-US" sz="2400" dirty="0" err="1" smtClean="0"/>
              <a:t>s.t</a:t>
            </a:r>
            <a:r>
              <a:rPr lang="en-US" sz="2400" dirty="0" smtClean="0"/>
              <a:t>.  msb</a:t>
            </a:r>
            <a:r>
              <a:rPr lang="en-US" sz="2400" baseline="-25000" dirty="0" smtClean="0"/>
              <a:t>2</a:t>
            </a:r>
            <a:r>
              <a:rPr lang="en-US" sz="2400" dirty="0" smtClean="0"/>
              <a:t>(x)=11  </a:t>
            </a:r>
            <a:r>
              <a:rPr lang="en-US" sz="3200" dirty="0" smtClean="0"/>
              <a:t>}</a:t>
            </a:r>
          </a:p>
          <a:p>
            <a:pPr marL="0" indent="0">
              <a:buNone/>
            </a:pPr>
            <a:endParaRPr lang="en-US" dirty="0" smtClean="0"/>
          </a:p>
          <a:p>
            <a:pPr marL="0" indent="0">
              <a:buNone/>
            </a:pPr>
            <a:r>
              <a:rPr lang="en-US" dirty="0" smtClean="0"/>
              <a:t>    Pr</a:t>
            </a:r>
            <a:r>
              <a:rPr lang="en-US" sz="3600" dirty="0" smtClean="0"/>
              <a:t>[ </a:t>
            </a:r>
            <a:r>
              <a:rPr lang="en-US" dirty="0" smtClean="0"/>
              <a:t>lsb</a:t>
            </a:r>
            <a:r>
              <a:rPr lang="en-US" baseline="-25000" dirty="0" smtClean="0"/>
              <a:t>2</a:t>
            </a:r>
            <a:r>
              <a:rPr lang="en-US" dirty="0" smtClean="0"/>
              <a:t>(x)=</a:t>
            </a:r>
            <a:r>
              <a:rPr lang="en-US" sz="2400" dirty="0" smtClean="0"/>
              <a:t>11</a:t>
            </a:r>
            <a:r>
              <a:rPr lang="en-US" dirty="0" smtClean="0"/>
              <a:t> or msb</a:t>
            </a:r>
            <a:r>
              <a:rPr lang="en-US" baseline="-25000" dirty="0" smtClean="0"/>
              <a:t>2</a:t>
            </a:r>
            <a:r>
              <a:rPr lang="en-US" dirty="0" smtClean="0"/>
              <a:t>(x)=</a:t>
            </a:r>
            <a:r>
              <a:rPr lang="en-US" sz="2400" dirty="0" smtClean="0"/>
              <a:t>11 </a:t>
            </a:r>
            <a:r>
              <a:rPr lang="en-US" sz="3600" dirty="0" smtClean="0"/>
              <a:t>]</a:t>
            </a:r>
            <a:r>
              <a:rPr lang="en-US" dirty="0" smtClean="0"/>
              <a:t> = Pr</a:t>
            </a:r>
            <a:r>
              <a:rPr lang="en-US" sz="3600" dirty="0" smtClean="0"/>
              <a:t>[</a:t>
            </a:r>
            <a:r>
              <a:rPr lang="en-US" dirty="0" smtClean="0"/>
              <a:t>A</a:t>
            </a:r>
            <a:r>
              <a:rPr lang="en-US" baseline="-25000" dirty="0" smtClean="0"/>
              <a:t>1</a:t>
            </a:r>
            <a:r>
              <a:rPr lang="en-US" sz="3600" dirty="0" smtClean="0"/>
              <a:t>∪</a:t>
            </a:r>
            <a:r>
              <a:rPr lang="en-US" dirty="0" smtClean="0"/>
              <a:t>A</a:t>
            </a:r>
            <a:r>
              <a:rPr lang="en-US" baseline="-25000" dirty="0" smtClean="0"/>
              <a:t>2</a:t>
            </a:r>
            <a:r>
              <a:rPr lang="en-US" sz="3600" dirty="0" smtClean="0"/>
              <a:t>]</a:t>
            </a:r>
            <a:r>
              <a:rPr lang="en-US" dirty="0" smtClean="0"/>
              <a:t>  ≤   ¼+¼   =  ½</a:t>
            </a:r>
            <a:endParaRPr lang="en-US" dirty="0"/>
          </a:p>
        </p:txBody>
      </p:sp>
      <p:sp>
        <p:nvSpPr>
          <p:cNvPr id="3" name="Date Placeholder 2"/>
          <p:cNvSpPr>
            <a:spLocks noGrp="1"/>
          </p:cNvSpPr>
          <p:nvPr>
            <p:ph type="dt" sz="half" idx="10"/>
          </p:nvPr>
        </p:nvSpPr>
        <p:spPr/>
        <p:txBody>
          <a:bodyPr/>
          <a:lstStyle/>
          <a:p>
            <a:fld id="{3E2927AC-4D2E-479D-AC30-8B59C39759FF}"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5</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The Union Bound</a:t>
            </a:r>
            <a:endParaRPr lang="en-US" dirty="0"/>
          </a:p>
        </p:txBody>
      </p:sp>
      <p:sp>
        <p:nvSpPr>
          <p:cNvPr id="9" name="Oval 8"/>
          <p:cNvSpPr/>
          <p:nvPr/>
        </p:nvSpPr>
        <p:spPr>
          <a:xfrm>
            <a:off x="4572000" y="2590800"/>
            <a:ext cx="3962400" cy="990600"/>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5562600" y="2743200"/>
            <a:ext cx="1219200" cy="457200"/>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  A</a:t>
            </a:r>
            <a:r>
              <a:rPr lang="en-US" sz="2000" baseline="-25000" dirty="0" smtClean="0"/>
              <a:t>1</a:t>
            </a:r>
            <a:endParaRPr lang="en-US" baseline="-25000" dirty="0"/>
          </a:p>
        </p:txBody>
      </p:sp>
      <p:sp>
        <p:nvSpPr>
          <p:cNvPr id="11" name="Rounded Rectangle 10"/>
          <p:cNvSpPr/>
          <p:nvPr/>
        </p:nvSpPr>
        <p:spPr>
          <a:xfrm>
            <a:off x="6400800" y="2971800"/>
            <a:ext cx="1219200" cy="457200"/>
          </a:xfrm>
          <a:prstGeom prst="roundRect">
            <a:avLst/>
          </a:prstGeom>
          <a:solidFill>
            <a:schemeClr val="accent6">
              <a:lumMod val="75000"/>
              <a:alpha val="53000"/>
            </a:schemeClr>
          </a:solidFill>
        </p:spPr>
        <p:style>
          <a:lnRef idx="1">
            <a:schemeClr val="accent1"/>
          </a:lnRef>
          <a:fillRef idx="3">
            <a:schemeClr val="accent1"/>
          </a:fillRef>
          <a:effectRef idx="2">
            <a:schemeClr val="accent1"/>
          </a:effectRef>
          <a:fontRef idx="minor">
            <a:schemeClr val="lt1"/>
          </a:fontRef>
        </p:style>
        <p:txBody>
          <a:bodyPr rIns="182880" rtlCol="0" anchor="ctr"/>
          <a:lstStyle/>
          <a:p>
            <a:pPr algn="r"/>
            <a:r>
              <a:rPr lang="en-US" sz="2000" dirty="0" smtClean="0"/>
              <a:t>A</a:t>
            </a:r>
            <a:r>
              <a:rPr lang="en-US" sz="2000" baseline="-25000" dirty="0" smtClean="0"/>
              <a:t>2</a:t>
            </a:r>
            <a:endParaRPr lang="en-US" sz="2000"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3"/>
          <p:cNvSpPr>
            <a:spLocks noChangeArrowheads="1"/>
          </p:cNvSpPr>
          <p:nvPr/>
        </p:nvSpPr>
        <p:spPr bwMode="auto">
          <a:xfrm>
            <a:off x="457200" y="1219200"/>
            <a:ext cx="8305800" cy="5145088"/>
          </a:xfrm>
          <a:prstGeom prst="rect">
            <a:avLst/>
          </a:prstGeom>
          <a:noFill/>
          <a:ln w="9525">
            <a:noFill/>
            <a:miter lim="800000"/>
            <a:headEnd/>
            <a:tailEnd/>
          </a:ln>
        </p:spPr>
        <p:txBody>
          <a:bodyPr/>
          <a:lstStyle/>
          <a:p>
            <a:pPr marL="342900" indent="-342900" eaLnBrk="1" hangingPunct="1">
              <a:lnSpc>
                <a:spcPct val="90000"/>
              </a:lnSpc>
              <a:spcBef>
                <a:spcPct val="20000"/>
              </a:spcBef>
            </a:pPr>
            <a:endParaRPr lang="en-US" i="0" dirty="0">
              <a:solidFill>
                <a:srgbClr val="000000"/>
              </a:solidFill>
            </a:endParaRPr>
          </a:p>
          <a:p>
            <a:pPr marL="342900" indent="-342900" eaLnBrk="1" hangingPunct="1">
              <a:lnSpc>
                <a:spcPct val="90000"/>
              </a:lnSpc>
              <a:spcBef>
                <a:spcPct val="20000"/>
              </a:spcBef>
            </a:pPr>
            <a:endParaRPr lang="en-US" dirty="0" smtClean="0">
              <a:solidFill>
                <a:srgbClr val="000000"/>
              </a:solidFill>
            </a:endParaRPr>
          </a:p>
          <a:p>
            <a:pPr marL="342900" indent="-342900" eaLnBrk="1" hangingPunct="1">
              <a:lnSpc>
                <a:spcPct val="90000"/>
              </a:lnSpc>
              <a:spcBef>
                <a:spcPct val="20000"/>
              </a:spcBef>
              <a:buFontTx/>
              <a:buChar char="•"/>
            </a:pPr>
            <a:r>
              <a:rPr lang="en-US" i="0" dirty="0" smtClean="0">
                <a:solidFill>
                  <a:srgbClr val="000000"/>
                </a:solidFill>
              </a:rPr>
              <a:t>Suppose </a:t>
            </a:r>
            <a:r>
              <a:rPr lang="en-US" i="0" dirty="0">
                <a:solidFill>
                  <a:srgbClr val="000000"/>
                </a:solidFill>
              </a:rPr>
              <a:t>the key (K) is </a:t>
            </a:r>
          </a:p>
          <a:p>
            <a:pPr marL="342900" indent="-342900" eaLnBrk="1" hangingPunct="1">
              <a:lnSpc>
                <a:spcPct val="90000"/>
              </a:lnSpc>
              <a:spcBef>
                <a:spcPct val="20000"/>
              </a:spcBef>
            </a:pPr>
            <a:r>
              <a:rPr lang="en-US" i="0" dirty="0">
                <a:solidFill>
                  <a:srgbClr val="000000"/>
                </a:solidFill>
              </a:rPr>
              <a:t> </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We can compute K</a:t>
            </a:r>
            <a:r>
              <a:rPr lang="en-US" i="0" baseline="30000" dirty="0">
                <a:solidFill>
                  <a:srgbClr val="000000"/>
                </a:solidFill>
              </a:rPr>
              <a:t>-1</a:t>
            </a:r>
            <a:r>
              <a:rPr lang="en-US" i="0" dirty="0">
                <a:solidFill>
                  <a:srgbClr val="000000"/>
                </a:solidFill>
              </a:rPr>
              <a:t>, which is,</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We are given the following </a:t>
            </a:r>
            <a:r>
              <a:rPr lang="en-US" i="0" dirty="0" err="1">
                <a:solidFill>
                  <a:srgbClr val="000000"/>
                </a:solidFill>
              </a:rPr>
              <a:t>ciphertext</a:t>
            </a:r>
            <a:r>
              <a:rPr lang="en-US" i="0" dirty="0">
                <a:solidFill>
                  <a:srgbClr val="000000"/>
                </a:solidFill>
              </a:rPr>
              <a:t> “</a:t>
            </a:r>
            <a:r>
              <a:rPr lang="en-US" i="0" dirty="0" err="1">
                <a:solidFill>
                  <a:srgbClr val="000000"/>
                </a:solidFill>
              </a:rPr>
              <a:t>july</a:t>
            </a:r>
            <a:r>
              <a:rPr lang="en-US" i="0" dirty="0">
                <a:solidFill>
                  <a:srgbClr val="000000"/>
                </a:solidFill>
              </a:rPr>
              <a:t>”, we need to encrypt two pieces of plaintext </a:t>
            </a:r>
            <a:r>
              <a:rPr lang="en-US" i="0" dirty="0" err="1">
                <a:solidFill>
                  <a:srgbClr val="000000"/>
                </a:solidFill>
              </a:rPr>
              <a:t>ju</a:t>
            </a:r>
            <a:r>
              <a:rPr lang="en-US" i="0" dirty="0">
                <a:solidFill>
                  <a:srgbClr val="000000"/>
                </a:solidFill>
              </a:rPr>
              <a:t> (9,20) and </a:t>
            </a:r>
            <a:r>
              <a:rPr lang="en-US" i="0" dirty="0" err="1">
                <a:solidFill>
                  <a:srgbClr val="000000"/>
                </a:solidFill>
              </a:rPr>
              <a:t>ly</a:t>
            </a:r>
            <a:r>
              <a:rPr lang="en-US" i="0" dirty="0">
                <a:solidFill>
                  <a:srgbClr val="000000"/>
                </a:solidFill>
              </a:rPr>
              <a:t> (11,24):</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Hence the encryption of </a:t>
            </a:r>
            <a:r>
              <a:rPr lang="en-US" i="0" dirty="0" err="1">
                <a:solidFill>
                  <a:srgbClr val="000000"/>
                </a:solidFill>
              </a:rPr>
              <a:t>july</a:t>
            </a:r>
            <a:r>
              <a:rPr lang="en-US" i="0" dirty="0">
                <a:solidFill>
                  <a:srgbClr val="000000"/>
                </a:solidFill>
              </a:rPr>
              <a:t> is DELW</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After k-1 is found, it is easy to find the corresponding plaintext, which is “matrix” in our case.</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ru-RU" i="0" dirty="0">
              <a:solidFill>
                <a:srgbClr val="000000"/>
              </a:solidFill>
            </a:endParaRPr>
          </a:p>
        </p:txBody>
      </p:sp>
      <p:graphicFrame>
        <p:nvGraphicFramePr>
          <p:cNvPr id="7170" name="Object 6"/>
          <p:cNvGraphicFramePr>
            <a:graphicFrameLocks noChangeAspect="1"/>
          </p:cNvGraphicFramePr>
          <p:nvPr/>
        </p:nvGraphicFramePr>
        <p:xfrm>
          <a:off x="3276600" y="2133600"/>
          <a:ext cx="990600" cy="593725"/>
        </p:xfrm>
        <a:graphic>
          <a:graphicData uri="http://schemas.openxmlformats.org/presentationml/2006/ole">
            <p:oleObj spid="_x0000_s359426" name="Equation" r:id="rId4" imgW="761760" imgH="457200" progId="Equation.3">
              <p:embed/>
            </p:oleObj>
          </a:graphicData>
        </a:graphic>
      </p:graphicFrame>
      <p:graphicFrame>
        <p:nvGraphicFramePr>
          <p:cNvPr id="7171" name="Object 7"/>
          <p:cNvGraphicFramePr>
            <a:graphicFrameLocks noChangeAspect="1"/>
          </p:cNvGraphicFramePr>
          <p:nvPr/>
        </p:nvGraphicFramePr>
        <p:xfrm>
          <a:off x="3219450" y="3200400"/>
          <a:ext cx="1106488" cy="593725"/>
        </p:xfrm>
        <a:graphic>
          <a:graphicData uri="http://schemas.openxmlformats.org/presentationml/2006/ole">
            <p:oleObj spid="_x0000_s359427" name="Equation" r:id="rId5" imgW="850680" imgH="457200" progId="Equation.3">
              <p:embed/>
            </p:oleObj>
          </a:graphicData>
        </a:graphic>
      </p:graphicFrame>
      <p:graphicFrame>
        <p:nvGraphicFramePr>
          <p:cNvPr id="7172" name="Object 8"/>
          <p:cNvGraphicFramePr>
            <a:graphicFrameLocks noChangeAspect="1"/>
          </p:cNvGraphicFramePr>
          <p:nvPr/>
        </p:nvGraphicFramePr>
        <p:xfrm>
          <a:off x="2667000" y="4648200"/>
          <a:ext cx="4038600" cy="649288"/>
        </p:xfrm>
        <a:graphic>
          <a:graphicData uri="http://schemas.openxmlformats.org/presentationml/2006/ole">
            <p:oleObj spid="_x0000_s359428" name="Equation" r:id="rId6" imgW="2844720" imgH="457200" progId="Equation.3">
              <p:embed/>
            </p:oleObj>
          </a:graphicData>
        </a:graphic>
      </p:graphicFrame>
      <p:graphicFrame>
        <p:nvGraphicFramePr>
          <p:cNvPr id="7173" name="Object 9"/>
          <p:cNvGraphicFramePr>
            <a:graphicFrameLocks noChangeAspect="1"/>
          </p:cNvGraphicFramePr>
          <p:nvPr/>
        </p:nvGraphicFramePr>
        <p:xfrm>
          <a:off x="2590800" y="5334000"/>
          <a:ext cx="4343400" cy="641350"/>
        </p:xfrm>
        <a:graphic>
          <a:graphicData uri="http://schemas.openxmlformats.org/presentationml/2006/ole">
            <p:oleObj spid="_x0000_s359429" name="Equation" r:id="rId7" imgW="3098520" imgH="457200" progId="Equation.3">
              <p:embed/>
            </p:oleObj>
          </a:graphicData>
        </a:graphic>
      </p:graphicFrame>
      <p:sp>
        <p:nvSpPr>
          <p:cNvPr id="7176" name="Text Box 10"/>
          <p:cNvSpPr txBox="1">
            <a:spLocks noChangeArrowheads="1"/>
          </p:cNvSpPr>
          <p:nvPr/>
        </p:nvSpPr>
        <p:spPr bwMode="auto">
          <a:xfrm>
            <a:off x="1735138" y="5410200"/>
            <a:ext cx="550862" cy="366713"/>
          </a:xfrm>
          <a:prstGeom prst="rect">
            <a:avLst/>
          </a:prstGeom>
          <a:noFill/>
          <a:ln w="12700" cap="sq">
            <a:noFill/>
            <a:miter lim="800000"/>
            <a:headEnd type="none" w="sm" len="sm"/>
            <a:tailEnd type="none" w="sm" len="sm"/>
          </a:ln>
        </p:spPr>
        <p:txBody>
          <a:bodyPr wrap="none">
            <a:spAutoFit/>
          </a:bodyPr>
          <a:lstStyle/>
          <a:p>
            <a:r>
              <a:rPr lang="en-US"/>
              <a:t>and</a:t>
            </a:r>
          </a:p>
        </p:txBody>
      </p:sp>
      <p:sp>
        <p:nvSpPr>
          <p:cNvPr id="12" name="Title 11"/>
          <p:cNvSpPr>
            <a:spLocks noGrp="1"/>
          </p:cNvSpPr>
          <p:nvPr>
            <p:ph type="title"/>
          </p:nvPr>
        </p:nvSpPr>
        <p:spPr/>
        <p:txBody>
          <a:bodyPr/>
          <a:lstStyle/>
          <a:p>
            <a:r>
              <a:rPr lang="en-US" dirty="0" smtClean="0"/>
              <a:t>Example: The Hill Cipher</a:t>
            </a:r>
            <a:endParaRPr lang="en-US" dirty="0"/>
          </a:p>
        </p:txBody>
      </p:sp>
      <p:sp>
        <p:nvSpPr>
          <p:cNvPr id="9" name="Date Placeholder 8"/>
          <p:cNvSpPr>
            <a:spLocks noGrp="1"/>
          </p:cNvSpPr>
          <p:nvPr>
            <p:ph type="dt" sz="half" idx="10"/>
          </p:nvPr>
        </p:nvSpPr>
        <p:spPr/>
        <p:txBody>
          <a:bodyPr/>
          <a:lstStyle/>
          <a:p>
            <a:fld id="{538C81F8-1D56-430F-A15A-7DDFA4EA4160}" type="datetime1">
              <a:rPr lang="en-US" smtClean="0"/>
              <a:pPr/>
              <a:t>9/27/2012</a:t>
            </a:fld>
            <a:endParaRPr lang="en-US"/>
          </a:p>
        </p:txBody>
      </p:sp>
      <p:sp>
        <p:nvSpPr>
          <p:cNvPr id="11" name="Footer Placeholder 10"/>
          <p:cNvSpPr>
            <a:spLocks noGrp="1"/>
          </p:cNvSpPr>
          <p:nvPr>
            <p:ph type="ftr" sz="quarter" idx="11"/>
          </p:nvPr>
        </p:nvSpPr>
        <p:spPr/>
        <p:txBody>
          <a:bodyPr/>
          <a:lstStyle/>
          <a:p>
            <a:r>
              <a:rPr lang="en-US" smtClean="0"/>
              <a:t>Lectures by Ashraf Masood - - Applied Cryptography – MSIS 11 (MCS-NUST)</a:t>
            </a:r>
            <a:endParaRPr lang="en-US"/>
          </a:p>
        </p:txBody>
      </p:sp>
      <p:sp>
        <p:nvSpPr>
          <p:cNvPr id="10" name="Slide Number Placeholder 9"/>
          <p:cNvSpPr>
            <a:spLocks noGrp="1"/>
          </p:cNvSpPr>
          <p:nvPr>
            <p:ph type="sldNum" sz="quarter" idx="12"/>
          </p:nvPr>
        </p:nvSpPr>
        <p:spPr/>
        <p:txBody>
          <a:bodyPr/>
          <a:lstStyle/>
          <a:p>
            <a:fld id="{59985E83-F857-4E7B-A45F-F5191A2677E8}"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ChangeArrowheads="1"/>
          </p:cNvSpPr>
          <p:nvPr/>
        </p:nvSpPr>
        <p:spPr bwMode="auto">
          <a:xfrm>
            <a:off x="457200" y="1219200"/>
            <a:ext cx="8305800" cy="3124200"/>
          </a:xfrm>
          <a:prstGeom prst="rect">
            <a:avLst/>
          </a:prstGeom>
          <a:noFill/>
          <a:ln w="9525">
            <a:noFill/>
            <a:miter lim="800000"/>
            <a:headEnd/>
            <a:tailEnd/>
          </a:ln>
        </p:spPr>
        <p:txBody>
          <a:bodyPr/>
          <a:lstStyle/>
          <a:p>
            <a:pPr marL="342900" indent="-342900" eaLnBrk="1" hangingPunct="1">
              <a:lnSpc>
                <a:spcPct val="90000"/>
              </a:lnSpc>
              <a:spcBef>
                <a:spcPct val="20000"/>
              </a:spcBef>
            </a:pPr>
            <a:r>
              <a:rPr lang="en-US" sz="2800" i="0" dirty="0">
                <a:latin typeface="Verdana" pitchFamily="34" charset="0"/>
              </a:rPr>
              <a:t>	</a:t>
            </a: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To decrypt, we use K</a:t>
            </a:r>
            <a:r>
              <a:rPr lang="en-US" i="0" baseline="30000" dirty="0">
                <a:solidFill>
                  <a:srgbClr val="000000"/>
                </a:solidFill>
              </a:rPr>
              <a:t>-1</a:t>
            </a:r>
            <a:r>
              <a:rPr lang="en-US" i="0" dirty="0">
                <a:solidFill>
                  <a:srgbClr val="000000"/>
                </a:solidFill>
              </a:rPr>
              <a:t>, following computation are made:</a:t>
            </a:r>
          </a:p>
          <a:p>
            <a:pPr marL="342900" indent="-342900" eaLnBrk="1" hangingPunct="1">
              <a:lnSpc>
                <a:spcPct val="90000"/>
              </a:lnSpc>
              <a:spcBef>
                <a:spcPct val="20000"/>
              </a:spcBef>
            </a:pPr>
            <a:r>
              <a:rPr lang="en-US" i="0" dirty="0">
                <a:solidFill>
                  <a:srgbClr val="000000"/>
                </a:solidFill>
              </a:rPr>
              <a:t>	</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smtClean="0">
              <a:solidFill>
                <a:srgbClr val="000000"/>
              </a:solidFill>
            </a:endParaRPr>
          </a:p>
          <a:p>
            <a:pPr marL="342900" indent="-342900" eaLnBrk="1" hangingPunct="1">
              <a:lnSpc>
                <a:spcPct val="90000"/>
              </a:lnSpc>
              <a:spcBef>
                <a:spcPct val="20000"/>
              </a:spcBef>
              <a:buFontTx/>
              <a:buChar char="•"/>
            </a:pPr>
            <a:r>
              <a:rPr lang="en-US" i="0" dirty="0" smtClean="0">
                <a:solidFill>
                  <a:srgbClr val="000000"/>
                </a:solidFill>
              </a:rPr>
              <a:t>In </a:t>
            </a:r>
            <a:r>
              <a:rPr lang="en-US" i="0" dirty="0">
                <a:solidFill>
                  <a:srgbClr val="000000"/>
                </a:solidFill>
              </a:rPr>
              <a:t>order to decrypt, it is needed the determinant of K to satisfy:</a:t>
            </a:r>
          </a:p>
          <a:p>
            <a:pPr marL="342900" indent="-342900" eaLnBrk="1" hangingPunct="1">
              <a:lnSpc>
                <a:spcPct val="90000"/>
              </a:lnSpc>
              <a:spcBef>
                <a:spcPct val="20000"/>
              </a:spcBef>
            </a:pPr>
            <a:r>
              <a:rPr lang="en-US" i="0" dirty="0">
                <a:solidFill>
                  <a:srgbClr val="000000"/>
                </a:solidFill>
              </a:rPr>
              <a:t>			gcd( </a:t>
            </a:r>
            <a:r>
              <a:rPr lang="en-US" i="0" dirty="0" err="1">
                <a:solidFill>
                  <a:srgbClr val="000000"/>
                </a:solidFill>
              </a:rPr>
              <a:t>det</a:t>
            </a:r>
            <a:r>
              <a:rPr lang="en-US" i="0" dirty="0">
                <a:solidFill>
                  <a:srgbClr val="000000"/>
                </a:solidFill>
              </a:rPr>
              <a:t>(K), 26) =1=(53, 26)</a:t>
            </a:r>
          </a:p>
          <a:p>
            <a:pPr marL="342900" indent="-342900" eaLnBrk="1" hangingPunct="1">
              <a:lnSpc>
                <a:spcPct val="90000"/>
              </a:lnSpc>
              <a:spcBef>
                <a:spcPct val="20000"/>
              </a:spcBef>
            </a:pPr>
            <a:endParaRPr lang="en-US" i="0" dirty="0">
              <a:solidFill>
                <a:srgbClr val="000000"/>
              </a:solidFill>
            </a:endParaRPr>
          </a:p>
          <a:p>
            <a:pPr marL="342900" indent="-342900" eaLnBrk="1" hangingPunct="1">
              <a:lnSpc>
                <a:spcPct val="90000"/>
              </a:lnSpc>
              <a:spcBef>
                <a:spcPct val="20000"/>
              </a:spcBef>
            </a:pPr>
            <a:r>
              <a:rPr lang="en-US" i="0" dirty="0">
                <a:solidFill>
                  <a:srgbClr val="000000"/>
                </a:solidFill>
              </a:rPr>
              <a:t>To calculate inverse, the usual formula is:</a:t>
            </a:r>
          </a:p>
          <a:p>
            <a:pPr marL="342900" indent="-342900" eaLnBrk="1" hangingPunct="1">
              <a:lnSpc>
                <a:spcPct val="90000"/>
              </a:lnSpc>
              <a:spcBef>
                <a:spcPct val="20000"/>
              </a:spcBef>
            </a:pPr>
            <a:endParaRPr lang="ru-RU" i="0" dirty="0">
              <a:solidFill>
                <a:srgbClr val="000000"/>
              </a:solidFill>
            </a:endParaRPr>
          </a:p>
        </p:txBody>
      </p:sp>
      <p:graphicFrame>
        <p:nvGraphicFramePr>
          <p:cNvPr id="8194" name="Object 6"/>
          <p:cNvGraphicFramePr>
            <a:graphicFrameLocks noChangeAspect="1"/>
          </p:cNvGraphicFramePr>
          <p:nvPr/>
        </p:nvGraphicFramePr>
        <p:xfrm>
          <a:off x="1981200" y="2133600"/>
          <a:ext cx="4849813" cy="760413"/>
        </p:xfrm>
        <a:graphic>
          <a:graphicData uri="http://schemas.openxmlformats.org/presentationml/2006/ole">
            <p:oleObj spid="_x0000_s360450" name="Equation" r:id="rId4" imgW="2920680" imgH="457200" progId="Equation.3">
              <p:embed/>
            </p:oleObj>
          </a:graphicData>
        </a:graphic>
      </p:graphicFrame>
      <p:graphicFrame>
        <p:nvGraphicFramePr>
          <p:cNvPr id="8195" name="Object 8"/>
          <p:cNvGraphicFramePr>
            <a:graphicFrameLocks noChangeAspect="1"/>
          </p:cNvGraphicFramePr>
          <p:nvPr/>
        </p:nvGraphicFramePr>
        <p:xfrm>
          <a:off x="1873250" y="2942975"/>
          <a:ext cx="5746750" cy="790825"/>
        </p:xfrm>
        <a:graphic>
          <a:graphicData uri="http://schemas.openxmlformats.org/presentationml/2006/ole">
            <p:oleObj spid="_x0000_s360451" name="Equation" r:id="rId5" imgW="3327120" imgH="457200" progId="Equation.3">
              <p:embed/>
            </p:oleObj>
          </a:graphicData>
        </a:graphic>
      </p:graphicFrame>
      <p:sp>
        <p:nvSpPr>
          <p:cNvPr id="8199" name="Text Box 9"/>
          <p:cNvSpPr txBox="1">
            <a:spLocks noChangeArrowheads="1"/>
          </p:cNvSpPr>
          <p:nvPr/>
        </p:nvSpPr>
        <p:spPr bwMode="auto">
          <a:xfrm>
            <a:off x="1295400" y="2667000"/>
            <a:ext cx="550863" cy="366713"/>
          </a:xfrm>
          <a:prstGeom prst="rect">
            <a:avLst/>
          </a:prstGeom>
          <a:noFill/>
          <a:ln w="12700" cap="sq">
            <a:noFill/>
            <a:miter lim="800000"/>
            <a:headEnd type="none" w="sm" len="sm"/>
            <a:tailEnd type="none" w="sm" len="sm"/>
          </a:ln>
        </p:spPr>
        <p:txBody>
          <a:bodyPr wrap="none">
            <a:spAutoFit/>
          </a:bodyPr>
          <a:lstStyle/>
          <a:p>
            <a:r>
              <a:rPr lang="en-US"/>
              <a:t>and</a:t>
            </a:r>
          </a:p>
        </p:txBody>
      </p:sp>
      <p:graphicFrame>
        <p:nvGraphicFramePr>
          <p:cNvPr id="8196" name="Object 10"/>
          <p:cNvGraphicFramePr>
            <a:graphicFrameLocks noChangeAspect="1"/>
          </p:cNvGraphicFramePr>
          <p:nvPr/>
        </p:nvGraphicFramePr>
        <p:xfrm>
          <a:off x="2667000" y="5715000"/>
          <a:ext cx="3200400" cy="830263"/>
        </p:xfrm>
        <a:graphic>
          <a:graphicData uri="http://schemas.openxmlformats.org/presentationml/2006/ole">
            <p:oleObj spid="_x0000_s360452" name="Equation" r:id="rId6" imgW="1904760" imgH="495000" progId="Equation.3">
              <p:embed/>
            </p:oleObj>
          </a:graphicData>
        </a:graphic>
      </p:graphicFrame>
      <p:sp>
        <p:nvSpPr>
          <p:cNvPr id="11" name="Title 10"/>
          <p:cNvSpPr>
            <a:spLocks noGrp="1"/>
          </p:cNvSpPr>
          <p:nvPr>
            <p:ph type="title"/>
          </p:nvPr>
        </p:nvSpPr>
        <p:spPr/>
        <p:txBody>
          <a:bodyPr/>
          <a:lstStyle/>
          <a:p>
            <a:r>
              <a:rPr lang="en-US" dirty="0" smtClean="0"/>
              <a:t>Example: The Hill Cipher</a:t>
            </a:r>
            <a:endParaRPr lang="en-US" dirty="0"/>
          </a:p>
        </p:txBody>
      </p:sp>
      <p:sp>
        <p:nvSpPr>
          <p:cNvPr id="8" name="Date Placeholder 7"/>
          <p:cNvSpPr>
            <a:spLocks noGrp="1"/>
          </p:cNvSpPr>
          <p:nvPr>
            <p:ph type="dt" sz="half" idx="10"/>
          </p:nvPr>
        </p:nvSpPr>
        <p:spPr/>
        <p:txBody>
          <a:bodyPr/>
          <a:lstStyle/>
          <a:p>
            <a:fld id="{A7F9F974-3995-494C-B4DE-2772B6B8FE75}" type="datetime1">
              <a:rPr lang="en-US" smtClean="0"/>
              <a:pPr/>
              <a:t>9/27/2012</a:t>
            </a:fld>
            <a:endParaRPr lang="en-US"/>
          </a:p>
        </p:txBody>
      </p:sp>
      <p:sp>
        <p:nvSpPr>
          <p:cNvPr id="10" name="Footer Placeholder 9"/>
          <p:cNvSpPr>
            <a:spLocks noGrp="1"/>
          </p:cNvSpPr>
          <p:nvPr>
            <p:ph type="ftr" sz="quarter" idx="11"/>
          </p:nvPr>
        </p:nvSpPr>
        <p:spPr/>
        <p:txBody>
          <a:bodyPr/>
          <a:lstStyle/>
          <a:p>
            <a:r>
              <a:rPr lang="en-US" smtClean="0"/>
              <a:t>Lectures by Ashraf Masood - - Applied Cryptography – MSIS 11 (MCS-NUST)</a:t>
            </a:r>
            <a:endParaRPr lang="en-US"/>
          </a:p>
        </p:txBody>
      </p:sp>
      <p:sp>
        <p:nvSpPr>
          <p:cNvPr id="9" name="Slide Number Placeholder 8"/>
          <p:cNvSpPr>
            <a:spLocks noGrp="1"/>
          </p:cNvSpPr>
          <p:nvPr>
            <p:ph type="sldNum" sz="quarter" idx="12"/>
          </p:nvPr>
        </p:nvSpPr>
        <p:spPr/>
        <p:txBody>
          <a:bodyPr/>
          <a:lstStyle/>
          <a:p>
            <a:fld id="{59985E83-F857-4E7B-A45F-F5191A2677E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990600" y="1828800"/>
            <a:ext cx="7315200" cy="4124206"/>
          </a:xfrm>
          <a:prstGeom prst="rect">
            <a:avLst/>
          </a:prstGeom>
          <a:noFill/>
          <a:ln w="12700" cap="sq">
            <a:noFill/>
            <a:miter lim="800000"/>
            <a:headEnd type="none" w="sm" len="sm"/>
            <a:tailEnd type="none" w="sm" len="sm"/>
          </a:ln>
        </p:spPr>
        <p:txBody>
          <a:bodyPr>
            <a:spAutoFit/>
          </a:bodyPr>
          <a:lstStyle/>
          <a:p>
            <a:pPr marL="342900" indent="-342900">
              <a:spcBef>
                <a:spcPct val="35000"/>
              </a:spcBef>
              <a:buFontTx/>
              <a:buChar char="•"/>
            </a:pPr>
            <a:r>
              <a:rPr lang="en-US" sz="2000" i="0" dirty="0">
                <a:solidFill>
                  <a:srgbClr val="000000"/>
                </a:solidFill>
              </a:rPr>
              <a:t>The Hill Cipher is </a:t>
            </a:r>
            <a:r>
              <a:rPr lang="en-US" sz="2000" b="1" i="0" dirty="0">
                <a:solidFill>
                  <a:srgbClr val="000000"/>
                </a:solidFill>
              </a:rPr>
              <a:t>difficult</a:t>
            </a:r>
            <a:r>
              <a:rPr lang="en-US" sz="2000" i="0" dirty="0">
                <a:solidFill>
                  <a:srgbClr val="000000"/>
                </a:solidFill>
              </a:rPr>
              <a:t> to break using only </a:t>
            </a:r>
            <a:r>
              <a:rPr lang="en-US" sz="2000" i="0" dirty="0" err="1">
                <a:solidFill>
                  <a:srgbClr val="000000"/>
                </a:solidFill>
              </a:rPr>
              <a:t>ciphertex</a:t>
            </a:r>
            <a:r>
              <a:rPr lang="en-US" sz="2000" i="0" dirty="0">
                <a:solidFill>
                  <a:srgbClr val="000000"/>
                </a:solidFill>
              </a:rPr>
              <a:t> but it can be easily broken using known plaintext attack</a:t>
            </a:r>
          </a:p>
          <a:p>
            <a:pPr marL="342900" indent="-342900">
              <a:spcBef>
                <a:spcPct val="35000"/>
              </a:spcBef>
            </a:pPr>
            <a:endParaRPr lang="en-US" sz="2000" i="0" dirty="0">
              <a:solidFill>
                <a:srgbClr val="000000"/>
              </a:solidFill>
            </a:endParaRPr>
          </a:p>
          <a:p>
            <a:pPr marL="342900" indent="-342900">
              <a:spcBef>
                <a:spcPct val="35000"/>
              </a:spcBef>
              <a:buFontTx/>
              <a:buChar char="•"/>
            </a:pPr>
            <a:r>
              <a:rPr lang="en-US" sz="2000" i="0" dirty="0">
                <a:solidFill>
                  <a:srgbClr val="000000"/>
                </a:solidFill>
              </a:rPr>
              <a:t> Suppose we possess m distinct plaintext-</a:t>
            </a:r>
            <a:r>
              <a:rPr lang="en-US" sz="2000" i="0" dirty="0" err="1">
                <a:solidFill>
                  <a:srgbClr val="000000"/>
                </a:solidFill>
              </a:rPr>
              <a:t>ciphertext</a:t>
            </a:r>
            <a:r>
              <a:rPr lang="en-US" sz="2000" i="0" dirty="0">
                <a:solidFill>
                  <a:srgbClr val="000000"/>
                </a:solidFill>
              </a:rPr>
              <a:t> pairs </a:t>
            </a:r>
            <a:r>
              <a:rPr lang="en-US" sz="2000" dirty="0" err="1">
                <a:solidFill>
                  <a:srgbClr val="000000"/>
                </a:solidFill>
              </a:rPr>
              <a:t>p</a:t>
            </a:r>
            <a:r>
              <a:rPr lang="en-US" sz="2000" i="0" baseline="-25000" dirty="0" err="1">
                <a:solidFill>
                  <a:srgbClr val="000000"/>
                </a:solidFill>
              </a:rPr>
              <a:t>j</a:t>
            </a:r>
            <a:r>
              <a:rPr lang="en-US" sz="2000" i="0" dirty="0">
                <a:solidFill>
                  <a:srgbClr val="000000"/>
                </a:solidFill>
              </a:rPr>
              <a:t> = (</a:t>
            </a:r>
            <a:r>
              <a:rPr lang="en-US" sz="2000" dirty="0">
                <a:solidFill>
                  <a:srgbClr val="000000"/>
                </a:solidFill>
              </a:rPr>
              <a:t>p</a:t>
            </a:r>
            <a:r>
              <a:rPr lang="en-US" sz="2000" i="0" baseline="-25000" dirty="0">
                <a:solidFill>
                  <a:srgbClr val="000000"/>
                </a:solidFill>
              </a:rPr>
              <a:t>1,j </a:t>
            </a:r>
            <a:r>
              <a:rPr lang="en-US" sz="2000" i="0" dirty="0">
                <a:solidFill>
                  <a:srgbClr val="000000"/>
                </a:solidFill>
              </a:rPr>
              <a:t>, </a:t>
            </a:r>
            <a:r>
              <a:rPr lang="en-US" sz="2000" dirty="0">
                <a:solidFill>
                  <a:srgbClr val="000000"/>
                </a:solidFill>
              </a:rPr>
              <a:t>p</a:t>
            </a:r>
            <a:r>
              <a:rPr lang="en-US" sz="2000" i="0" baseline="-25000" dirty="0">
                <a:solidFill>
                  <a:srgbClr val="000000"/>
                </a:solidFill>
              </a:rPr>
              <a:t>2,j </a:t>
            </a:r>
            <a:r>
              <a:rPr lang="en-US" sz="2000" i="0" dirty="0">
                <a:solidFill>
                  <a:srgbClr val="000000"/>
                </a:solidFill>
              </a:rPr>
              <a:t>, …, </a:t>
            </a:r>
            <a:r>
              <a:rPr lang="en-US" sz="2000" dirty="0" err="1">
                <a:solidFill>
                  <a:srgbClr val="000000"/>
                </a:solidFill>
              </a:rPr>
              <a:t>p</a:t>
            </a:r>
            <a:r>
              <a:rPr lang="en-US" sz="2000" i="0" baseline="-25000" dirty="0" err="1">
                <a:solidFill>
                  <a:srgbClr val="000000"/>
                </a:solidFill>
              </a:rPr>
              <a:t>m,j</a:t>
            </a:r>
            <a:r>
              <a:rPr lang="en-US" sz="2000" i="0" dirty="0">
                <a:solidFill>
                  <a:srgbClr val="000000"/>
                </a:solidFill>
              </a:rPr>
              <a:t>) and </a:t>
            </a:r>
            <a:r>
              <a:rPr lang="en-US" sz="2000" dirty="0" err="1">
                <a:solidFill>
                  <a:srgbClr val="000000"/>
                </a:solidFill>
              </a:rPr>
              <a:t>c</a:t>
            </a:r>
            <a:r>
              <a:rPr lang="en-US" sz="2000" i="0" baseline="-25000" dirty="0" err="1">
                <a:solidFill>
                  <a:srgbClr val="000000"/>
                </a:solidFill>
              </a:rPr>
              <a:t>j</a:t>
            </a:r>
            <a:r>
              <a:rPr lang="en-US" sz="2000" i="0" dirty="0">
                <a:solidFill>
                  <a:srgbClr val="000000"/>
                </a:solidFill>
              </a:rPr>
              <a:t> = (</a:t>
            </a:r>
            <a:r>
              <a:rPr lang="en-US" sz="2000" dirty="0">
                <a:solidFill>
                  <a:srgbClr val="000000"/>
                </a:solidFill>
              </a:rPr>
              <a:t>c</a:t>
            </a:r>
            <a:r>
              <a:rPr lang="en-US" sz="2000" i="0" baseline="-25000" dirty="0">
                <a:solidFill>
                  <a:srgbClr val="000000"/>
                </a:solidFill>
              </a:rPr>
              <a:t>1,j</a:t>
            </a:r>
            <a:r>
              <a:rPr lang="en-US" sz="2000" i="0" dirty="0">
                <a:solidFill>
                  <a:srgbClr val="000000"/>
                </a:solidFill>
              </a:rPr>
              <a:t>, </a:t>
            </a:r>
            <a:r>
              <a:rPr lang="en-US" sz="2000" dirty="0">
                <a:solidFill>
                  <a:srgbClr val="000000"/>
                </a:solidFill>
              </a:rPr>
              <a:t>c</a:t>
            </a:r>
            <a:r>
              <a:rPr lang="en-US" sz="2000" i="0" baseline="-25000" dirty="0">
                <a:solidFill>
                  <a:srgbClr val="000000"/>
                </a:solidFill>
              </a:rPr>
              <a:t>2,j</a:t>
            </a:r>
            <a:r>
              <a:rPr lang="en-US" sz="2000" i="0" dirty="0">
                <a:solidFill>
                  <a:srgbClr val="000000"/>
                </a:solidFill>
              </a:rPr>
              <a:t>, …, </a:t>
            </a:r>
            <a:r>
              <a:rPr lang="en-US" sz="2000" dirty="0" err="1">
                <a:solidFill>
                  <a:srgbClr val="000000"/>
                </a:solidFill>
              </a:rPr>
              <a:t>c</a:t>
            </a:r>
            <a:r>
              <a:rPr lang="en-US" sz="2000" i="0" baseline="-25000" dirty="0" err="1">
                <a:solidFill>
                  <a:srgbClr val="000000"/>
                </a:solidFill>
              </a:rPr>
              <a:t>m,j</a:t>
            </a:r>
            <a:r>
              <a:rPr lang="en-US" sz="2000" i="0" dirty="0">
                <a:solidFill>
                  <a:srgbClr val="000000"/>
                </a:solidFill>
              </a:rPr>
              <a:t>), where </a:t>
            </a:r>
            <a:r>
              <a:rPr lang="en-US" sz="2000" dirty="0">
                <a:solidFill>
                  <a:srgbClr val="000000"/>
                </a:solidFill>
              </a:rPr>
              <a:t>m</a:t>
            </a:r>
            <a:r>
              <a:rPr lang="en-US" sz="2000" i="0" dirty="0">
                <a:solidFill>
                  <a:srgbClr val="000000"/>
                </a:solidFill>
              </a:rPr>
              <a:t> is the key dimension. Let us define two </a:t>
            </a:r>
            <a:r>
              <a:rPr lang="en-US" sz="2000" dirty="0" err="1">
                <a:solidFill>
                  <a:srgbClr val="000000"/>
                </a:solidFill>
              </a:rPr>
              <a:t>m</a:t>
            </a:r>
            <a:r>
              <a:rPr lang="en-US" sz="2000" i="0" dirty="0" err="1">
                <a:solidFill>
                  <a:srgbClr val="000000"/>
                </a:solidFill>
              </a:rPr>
              <a:t>×</a:t>
            </a:r>
            <a:r>
              <a:rPr lang="en-US" sz="2000" dirty="0" err="1">
                <a:solidFill>
                  <a:srgbClr val="000000"/>
                </a:solidFill>
              </a:rPr>
              <a:t>m</a:t>
            </a:r>
            <a:r>
              <a:rPr lang="en-US" sz="2000" i="0" dirty="0">
                <a:solidFill>
                  <a:srgbClr val="000000"/>
                </a:solidFill>
              </a:rPr>
              <a:t> matrices </a:t>
            </a:r>
            <a:r>
              <a:rPr lang="en-US" sz="2000" dirty="0">
                <a:solidFill>
                  <a:srgbClr val="000000"/>
                </a:solidFill>
              </a:rPr>
              <a:t>X</a:t>
            </a:r>
            <a:r>
              <a:rPr lang="en-US" sz="2000" i="0" dirty="0">
                <a:solidFill>
                  <a:srgbClr val="000000"/>
                </a:solidFill>
              </a:rPr>
              <a:t> = (</a:t>
            </a:r>
            <a:r>
              <a:rPr lang="en-US" sz="2000" dirty="0" err="1">
                <a:solidFill>
                  <a:srgbClr val="000000"/>
                </a:solidFill>
              </a:rPr>
              <a:t>c</a:t>
            </a:r>
            <a:r>
              <a:rPr lang="en-US" sz="2000" i="0" baseline="-25000" dirty="0" err="1">
                <a:solidFill>
                  <a:srgbClr val="000000"/>
                </a:solidFill>
              </a:rPr>
              <a:t>i,j</a:t>
            </a:r>
            <a:r>
              <a:rPr lang="en-US" sz="2000" i="0" dirty="0">
                <a:solidFill>
                  <a:srgbClr val="000000"/>
                </a:solidFill>
              </a:rPr>
              <a:t>) and </a:t>
            </a:r>
            <a:r>
              <a:rPr lang="en-US" sz="2000" dirty="0">
                <a:solidFill>
                  <a:srgbClr val="000000"/>
                </a:solidFill>
              </a:rPr>
              <a:t>Y</a:t>
            </a:r>
            <a:r>
              <a:rPr lang="en-US" sz="2000" i="0" dirty="0">
                <a:solidFill>
                  <a:srgbClr val="000000"/>
                </a:solidFill>
              </a:rPr>
              <a:t> = (</a:t>
            </a:r>
            <a:r>
              <a:rPr lang="en-US" sz="2000" dirty="0" err="1">
                <a:solidFill>
                  <a:srgbClr val="000000"/>
                </a:solidFill>
              </a:rPr>
              <a:t>p</a:t>
            </a:r>
            <a:r>
              <a:rPr lang="en-US" sz="2000" i="0" baseline="-25000" dirty="0" err="1">
                <a:solidFill>
                  <a:srgbClr val="000000"/>
                </a:solidFill>
              </a:rPr>
              <a:t>i,j</a:t>
            </a:r>
            <a:r>
              <a:rPr lang="en-US" sz="2000" i="0" dirty="0">
                <a:solidFill>
                  <a:srgbClr val="000000"/>
                </a:solidFill>
              </a:rPr>
              <a:t>). Then </a:t>
            </a:r>
            <a:r>
              <a:rPr lang="en-US" sz="2000" dirty="0">
                <a:solidFill>
                  <a:srgbClr val="000000"/>
                </a:solidFill>
              </a:rPr>
              <a:t>Y</a:t>
            </a:r>
            <a:r>
              <a:rPr lang="en-US" sz="2000" i="0" dirty="0">
                <a:solidFill>
                  <a:srgbClr val="000000"/>
                </a:solidFill>
              </a:rPr>
              <a:t> = </a:t>
            </a:r>
            <a:r>
              <a:rPr lang="en-US" sz="2000" dirty="0">
                <a:solidFill>
                  <a:srgbClr val="000000"/>
                </a:solidFill>
              </a:rPr>
              <a:t>X k</a:t>
            </a:r>
            <a:r>
              <a:rPr lang="en-US" sz="2000" i="0" dirty="0">
                <a:solidFill>
                  <a:srgbClr val="000000"/>
                </a:solidFill>
              </a:rPr>
              <a:t>.</a:t>
            </a:r>
          </a:p>
          <a:p>
            <a:pPr marL="342900" indent="-342900">
              <a:spcBef>
                <a:spcPct val="35000"/>
              </a:spcBef>
            </a:pPr>
            <a:endParaRPr lang="en-US" sz="2000" i="0" dirty="0">
              <a:solidFill>
                <a:srgbClr val="000000"/>
              </a:solidFill>
            </a:endParaRPr>
          </a:p>
          <a:p>
            <a:pPr marL="342900" indent="-342900">
              <a:spcBef>
                <a:spcPct val="35000"/>
              </a:spcBef>
            </a:pPr>
            <a:r>
              <a:rPr lang="en-US" sz="2000" i="0" dirty="0">
                <a:solidFill>
                  <a:srgbClr val="000000"/>
                </a:solidFill>
              </a:rPr>
              <a:t>	Now it is easy to find the key, </a:t>
            </a:r>
            <a:r>
              <a:rPr lang="en-US" sz="2000" b="1" dirty="0">
                <a:solidFill>
                  <a:srgbClr val="CC0099"/>
                </a:solidFill>
              </a:rPr>
              <a:t>k</a:t>
            </a:r>
            <a:r>
              <a:rPr lang="en-US" sz="2000" b="1" i="0" dirty="0">
                <a:solidFill>
                  <a:srgbClr val="CC0099"/>
                </a:solidFill>
              </a:rPr>
              <a:t> = </a:t>
            </a:r>
            <a:r>
              <a:rPr lang="en-US" sz="2000" b="1" dirty="0">
                <a:solidFill>
                  <a:srgbClr val="CC0099"/>
                </a:solidFill>
              </a:rPr>
              <a:t>X</a:t>
            </a:r>
            <a:r>
              <a:rPr lang="en-US" sz="2000" b="1" i="0" baseline="30000" dirty="0">
                <a:solidFill>
                  <a:srgbClr val="CC0099"/>
                </a:solidFill>
              </a:rPr>
              <a:t>-1</a:t>
            </a:r>
            <a:r>
              <a:rPr lang="en-US" sz="2000" b="1" dirty="0">
                <a:solidFill>
                  <a:srgbClr val="CC0099"/>
                </a:solidFill>
              </a:rPr>
              <a:t>Y</a:t>
            </a:r>
            <a:r>
              <a:rPr lang="en-US" sz="2000" i="0" dirty="0">
                <a:solidFill>
                  <a:srgbClr val="000000"/>
                </a:solidFill>
              </a:rPr>
              <a:t>, </a:t>
            </a:r>
          </a:p>
          <a:p>
            <a:pPr marL="342900" indent="-342900">
              <a:spcBef>
                <a:spcPct val="35000"/>
              </a:spcBef>
            </a:pPr>
            <a:r>
              <a:rPr lang="en-US" sz="2000" i="0" dirty="0">
                <a:solidFill>
                  <a:srgbClr val="000000"/>
                </a:solidFill>
              </a:rPr>
              <a:t>			</a:t>
            </a:r>
          </a:p>
          <a:p>
            <a:pPr marL="342900" indent="-342900">
              <a:spcBef>
                <a:spcPct val="35000"/>
              </a:spcBef>
            </a:pPr>
            <a:r>
              <a:rPr lang="en-US" sz="2000" i="0" dirty="0">
                <a:solidFill>
                  <a:srgbClr val="000000"/>
                </a:solidFill>
              </a:rPr>
              <a:t>			where </a:t>
            </a:r>
            <a:r>
              <a:rPr lang="en-US" sz="2000" dirty="0">
                <a:solidFill>
                  <a:srgbClr val="CC0099"/>
                </a:solidFill>
              </a:rPr>
              <a:t>X </a:t>
            </a:r>
            <a:r>
              <a:rPr lang="en-US" sz="2000" dirty="0" err="1">
                <a:solidFill>
                  <a:srgbClr val="CC0099"/>
                </a:solidFill>
              </a:rPr>
              <a:t>X</a:t>
            </a:r>
            <a:r>
              <a:rPr lang="en-US" sz="2000" i="0" baseline="30000" dirty="0">
                <a:solidFill>
                  <a:srgbClr val="CC0099"/>
                </a:solidFill>
              </a:rPr>
              <a:t>-1</a:t>
            </a:r>
            <a:r>
              <a:rPr lang="en-US" sz="2000" i="0" dirty="0">
                <a:solidFill>
                  <a:srgbClr val="CC0099"/>
                </a:solidFill>
              </a:rPr>
              <a:t> mod 26 = </a:t>
            </a:r>
            <a:r>
              <a:rPr lang="en-US" sz="2000" dirty="0">
                <a:solidFill>
                  <a:srgbClr val="CC0099"/>
                </a:solidFill>
              </a:rPr>
              <a:t>I</a:t>
            </a:r>
            <a:r>
              <a:rPr lang="en-US" sz="2000" i="0" dirty="0">
                <a:solidFill>
                  <a:srgbClr val="CC0099"/>
                </a:solidFill>
              </a:rPr>
              <a:t>.</a:t>
            </a:r>
            <a:endParaRPr lang="ru-RU" sz="2000" i="0" dirty="0">
              <a:solidFill>
                <a:srgbClr val="CC0099"/>
              </a:solidFill>
            </a:endParaRPr>
          </a:p>
        </p:txBody>
      </p:sp>
      <p:sp>
        <p:nvSpPr>
          <p:cNvPr id="372741" name="Rectangle 5"/>
          <p:cNvSpPr>
            <a:spLocks noChangeArrowheads="1"/>
          </p:cNvSpPr>
          <p:nvPr/>
        </p:nvSpPr>
        <p:spPr bwMode="auto">
          <a:xfrm>
            <a:off x="457200" y="585788"/>
            <a:ext cx="8305800" cy="633412"/>
          </a:xfrm>
          <a:prstGeom prst="rect">
            <a:avLst/>
          </a:prstGeom>
          <a:noFill/>
          <a:ln w="9525">
            <a:noFill/>
            <a:miter lim="800000"/>
            <a:headEnd/>
            <a:tailEnd/>
          </a:ln>
          <a:effectLst/>
        </p:spPr>
        <p:txBody>
          <a:bodyPr anchor="ctr"/>
          <a:lstStyle/>
          <a:p>
            <a:pPr algn="ctr" eaLnBrk="1" hangingPunct="1">
              <a:lnSpc>
                <a:spcPct val="90000"/>
              </a:lnSpc>
              <a:defRPr/>
            </a:pPr>
            <a:r>
              <a:rPr lang="en-US" sz="4400" b="1" i="0" dirty="0">
                <a:solidFill>
                  <a:srgbClr val="FF3300"/>
                </a:solidFill>
                <a:effectLst>
                  <a:outerShdw blurRad="38100" dist="38100" dir="2700000" algn="tl">
                    <a:srgbClr val="C0C0C0"/>
                  </a:outerShdw>
                </a:effectLst>
                <a:latin typeface="Verdana" pitchFamily="34" charset="0"/>
              </a:rPr>
              <a:t> </a:t>
            </a:r>
            <a:endParaRPr lang="ru-RU" sz="4400" b="1" i="0" dirty="0">
              <a:solidFill>
                <a:srgbClr val="FF3300"/>
              </a:solidFill>
              <a:effectLst>
                <a:outerShdw blurRad="38100" dist="38100" dir="2700000" algn="tl">
                  <a:srgbClr val="C0C0C0"/>
                </a:outerShdw>
              </a:effectLst>
              <a:latin typeface="Verdana" pitchFamily="34" charset="0"/>
            </a:endParaRPr>
          </a:p>
        </p:txBody>
      </p:sp>
      <p:sp>
        <p:nvSpPr>
          <p:cNvPr id="7" name="Title 6"/>
          <p:cNvSpPr>
            <a:spLocks noGrp="1"/>
          </p:cNvSpPr>
          <p:nvPr>
            <p:ph type="title"/>
          </p:nvPr>
        </p:nvSpPr>
        <p:spPr/>
        <p:txBody>
          <a:bodyPr/>
          <a:lstStyle/>
          <a:p>
            <a:r>
              <a:rPr lang="en-US" dirty="0" smtClean="0"/>
              <a:t>Cryptanalysis of the Hill Cipher</a:t>
            </a:r>
            <a:endParaRPr lang="en-US" dirty="0"/>
          </a:p>
        </p:txBody>
      </p:sp>
      <p:sp>
        <p:nvSpPr>
          <p:cNvPr id="4" name="Date Placeholder 3"/>
          <p:cNvSpPr>
            <a:spLocks noGrp="1"/>
          </p:cNvSpPr>
          <p:nvPr>
            <p:ph type="dt" sz="half" idx="10"/>
          </p:nvPr>
        </p:nvSpPr>
        <p:spPr/>
        <p:txBody>
          <a:bodyPr/>
          <a:lstStyle/>
          <a:p>
            <a:fld id="{71270B52-D907-44ED-BC85-BC1518F7B3E1}" type="datetime1">
              <a:rPr lang="en-US" smtClean="0"/>
              <a:pPr/>
              <a:t>9/27/2012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ChangeArrowheads="1"/>
          </p:cNvSpPr>
          <p:nvPr/>
        </p:nvSpPr>
        <p:spPr bwMode="auto">
          <a:xfrm>
            <a:off x="457200" y="585788"/>
            <a:ext cx="8305800" cy="633412"/>
          </a:xfrm>
          <a:prstGeom prst="rect">
            <a:avLst/>
          </a:prstGeom>
          <a:noFill/>
          <a:ln w="9525">
            <a:noFill/>
            <a:miter lim="800000"/>
            <a:headEnd/>
            <a:tailEnd/>
          </a:ln>
          <a:effectLst/>
        </p:spPr>
        <p:txBody>
          <a:bodyPr anchor="ctr"/>
          <a:lstStyle/>
          <a:p>
            <a:pPr algn="ctr" eaLnBrk="1" hangingPunct="1">
              <a:lnSpc>
                <a:spcPct val="90000"/>
              </a:lnSpc>
              <a:defRPr/>
            </a:pPr>
            <a:r>
              <a:rPr lang="en-US" sz="4400" b="1" i="0" dirty="0">
                <a:solidFill>
                  <a:srgbClr val="FF3300"/>
                </a:solidFill>
                <a:effectLst>
                  <a:outerShdw blurRad="38100" dist="38100" dir="2700000" algn="tl">
                    <a:srgbClr val="C0C0C0"/>
                  </a:outerShdw>
                </a:effectLst>
                <a:latin typeface="Verdana" pitchFamily="34" charset="0"/>
              </a:rPr>
              <a:t> </a:t>
            </a:r>
            <a:endParaRPr lang="ru-RU" sz="4400" b="1" i="0" dirty="0">
              <a:solidFill>
                <a:srgbClr val="FF3300"/>
              </a:solidFill>
              <a:effectLst>
                <a:outerShdw blurRad="38100" dist="38100" dir="2700000" algn="tl">
                  <a:srgbClr val="C0C0C0"/>
                </a:outerShdw>
              </a:effectLst>
              <a:latin typeface="Verdana" pitchFamily="34" charset="0"/>
            </a:endParaRPr>
          </a:p>
        </p:txBody>
      </p:sp>
      <p:sp>
        <p:nvSpPr>
          <p:cNvPr id="9222" name="Rectangle 5"/>
          <p:cNvSpPr>
            <a:spLocks noChangeArrowheads="1"/>
          </p:cNvSpPr>
          <p:nvPr/>
        </p:nvSpPr>
        <p:spPr bwMode="auto">
          <a:xfrm>
            <a:off x="838200" y="1712913"/>
            <a:ext cx="7772400" cy="5145087"/>
          </a:xfrm>
          <a:prstGeom prst="rect">
            <a:avLst/>
          </a:prstGeom>
          <a:noFill/>
          <a:ln w="9525">
            <a:noFill/>
            <a:miter lim="800000"/>
            <a:headEnd/>
            <a:tailEnd/>
          </a:ln>
        </p:spPr>
        <p:txBody>
          <a:bodyPr/>
          <a:lstStyle/>
          <a:p>
            <a:pPr marL="342900" indent="-342900" eaLnBrk="1" hangingPunct="1">
              <a:spcBef>
                <a:spcPct val="20000"/>
              </a:spcBef>
              <a:buFontTx/>
              <a:buChar char="•"/>
            </a:pPr>
            <a:r>
              <a:rPr lang="en-US" sz="2000" i="0">
                <a:solidFill>
                  <a:srgbClr val="000000"/>
                </a:solidFill>
              </a:rPr>
              <a:t>Assume we have ciphertext “IKNQYB” and we know that the plaintext is “cipher”.</a:t>
            </a:r>
          </a:p>
          <a:p>
            <a:pPr marL="342900" indent="-342900" eaLnBrk="1" hangingPunct="1">
              <a:spcBef>
                <a:spcPct val="20000"/>
              </a:spcBef>
              <a:buFontTx/>
              <a:buChar char="•"/>
            </a:pPr>
            <a:r>
              <a:rPr lang="en-US" sz="2000" i="0">
                <a:solidFill>
                  <a:srgbClr val="000000"/>
                </a:solidFill>
              </a:rPr>
              <a:t>Assume m = 2. </a:t>
            </a:r>
            <a:r>
              <a:rPr lang="en-US" sz="2000">
                <a:solidFill>
                  <a:srgbClr val="000000"/>
                </a:solidFill>
              </a:rPr>
              <a:t>e</a:t>
            </a:r>
            <a:r>
              <a:rPr lang="en-US" sz="2000" i="0" baseline="-22000">
                <a:solidFill>
                  <a:srgbClr val="000000"/>
                </a:solidFill>
              </a:rPr>
              <a:t>k</a:t>
            </a:r>
            <a:r>
              <a:rPr lang="en-US" sz="2000" i="0">
                <a:solidFill>
                  <a:srgbClr val="000000"/>
                </a:solidFill>
              </a:rPr>
              <a:t>(2, 8) = (8, 10), </a:t>
            </a:r>
            <a:r>
              <a:rPr lang="en-US" sz="2000">
                <a:solidFill>
                  <a:srgbClr val="000000"/>
                </a:solidFill>
              </a:rPr>
              <a:t>e</a:t>
            </a:r>
            <a:r>
              <a:rPr lang="en-US" sz="2000" i="0" baseline="-22000">
                <a:solidFill>
                  <a:srgbClr val="000000"/>
                </a:solidFill>
              </a:rPr>
              <a:t>k</a:t>
            </a:r>
            <a:r>
              <a:rPr lang="en-US" sz="2000" i="0">
                <a:solidFill>
                  <a:srgbClr val="000000"/>
                </a:solidFill>
              </a:rPr>
              <a:t>(15, 7) = (13, 16), and </a:t>
            </a:r>
            <a:r>
              <a:rPr lang="en-US" sz="2000">
                <a:solidFill>
                  <a:srgbClr val="000000"/>
                </a:solidFill>
              </a:rPr>
              <a:t>e</a:t>
            </a:r>
            <a:r>
              <a:rPr lang="en-US" sz="2000" i="0" baseline="-22000">
                <a:solidFill>
                  <a:srgbClr val="000000"/>
                </a:solidFill>
              </a:rPr>
              <a:t>k</a:t>
            </a:r>
            <a:r>
              <a:rPr lang="en-US" sz="2000" i="0">
                <a:solidFill>
                  <a:srgbClr val="000000"/>
                </a:solidFill>
              </a:rPr>
              <a:t> (4, 17) = (24, 1). Using the second and the third plaintext-ciphertext pairs, we come up with the following equation in the form </a:t>
            </a:r>
            <a:r>
              <a:rPr lang="en-US" sz="2000">
                <a:solidFill>
                  <a:srgbClr val="000000"/>
                </a:solidFill>
              </a:rPr>
              <a:t>Y</a:t>
            </a:r>
            <a:r>
              <a:rPr lang="en-US" sz="2000" i="0">
                <a:solidFill>
                  <a:srgbClr val="000000"/>
                </a:solidFill>
              </a:rPr>
              <a:t> = </a:t>
            </a:r>
            <a:r>
              <a:rPr lang="en-US" sz="2000">
                <a:solidFill>
                  <a:srgbClr val="000000"/>
                </a:solidFill>
              </a:rPr>
              <a:t>X k</a:t>
            </a:r>
          </a:p>
          <a:p>
            <a:pPr marL="342900" indent="-342900" eaLnBrk="1" hangingPunct="1">
              <a:spcBef>
                <a:spcPct val="20000"/>
              </a:spcBef>
              <a:buFontTx/>
              <a:buChar char="•"/>
            </a:pPr>
            <a:endParaRPr lang="en-US" sz="2000" i="0">
              <a:solidFill>
                <a:srgbClr val="000000"/>
              </a:solidFill>
            </a:endParaRPr>
          </a:p>
          <a:p>
            <a:pPr marL="342900" indent="-342900" eaLnBrk="1" hangingPunct="1">
              <a:spcBef>
                <a:spcPct val="20000"/>
              </a:spcBef>
              <a:buFontTx/>
              <a:buChar char="•"/>
            </a:pPr>
            <a:endParaRPr lang="en-US" sz="2000" i="0">
              <a:solidFill>
                <a:srgbClr val="000000"/>
              </a:solidFill>
            </a:endParaRPr>
          </a:p>
          <a:p>
            <a:pPr marL="342900" indent="-342900" eaLnBrk="1" hangingPunct="1">
              <a:spcBef>
                <a:spcPct val="20000"/>
              </a:spcBef>
              <a:buFontTx/>
              <a:buChar char="•"/>
            </a:pPr>
            <a:r>
              <a:rPr lang="en-US" sz="2000" i="0">
                <a:solidFill>
                  <a:srgbClr val="000000"/>
                </a:solidFill>
              </a:rPr>
              <a:t>To find the key, we need inverse modulo of </a:t>
            </a:r>
            <a:r>
              <a:rPr lang="en-US" sz="2000">
                <a:solidFill>
                  <a:srgbClr val="000000"/>
                </a:solidFill>
              </a:rPr>
              <a:t>X</a:t>
            </a:r>
          </a:p>
          <a:p>
            <a:pPr marL="342900" indent="-342900" eaLnBrk="1" hangingPunct="1">
              <a:spcBef>
                <a:spcPct val="20000"/>
              </a:spcBef>
              <a:buFontTx/>
              <a:buChar char="•"/>
            </a:pPr>
            <a:endParaRPr lang="en-US" sz="2000">
              <a:solidFill>
                <a:srgbClr val="000000"/>
              </a:solidFill>
            </a:endParaRPr>
          </a:p>
          <a:p>
            <a:pPr marL="342900" indent="-342900" eaLnBrk="1" hangingPunct="1">
              <a:spcBef>
                <a:spcPct val="20000"/>
              </a:spcBef>
              <a:buFontTx/>
              <a:buChar char="•"/>
            </a:pPr>
            <a:endParaRPr lang="en-US" sz="2000">
              <a:solidFill>
                <a:srgbClr val="000000"/>
              </a:solidFill>
            </a:endParaRPr>
          </a:p>
          <a:p>
            <a:pPr marL="342900" indent="-342900" eaLnBrk="1" hangingPunct="1">
              <a:spcBef>
                <a:spcPct val="20000"/>
              </a:spcBef>
              <a:buFontTx/>
              <a:buChar char="•"/>
            </a:pPr>
            <a:r>
              <a:rPr lang="en-US" sz="2000" i="0">
                <a:solidFill>
                  <a:srgbClr val="000000"/>
                </a:solidFill>
              </a:rPr>
              <a:t>Now</a:t>
            </a:r>
            <a:endParaRPr lang="ru-RU" sz="2000" i="0">
              <a:solidFill>
                <a:srgbClr val="000000"/>
              </a:solidFill>
            </a:endParaRPr>
          </a:p>
        </p:txBody>
      </p:sp>
      <p:graphicFrame>
        <p:nvGraphicFramePr>
          <p:cNvPr id="9218" name="Object 6"/>
          <p:cNvGraphicFramePr>
            <a:graphicFrameLocks noChangeAspect="1"/>
          </p:cNvGraphicFramePr>
          <p:nvPr/>
        </p:nvGraphicFramePr>
        <p:xfrm>
          <a:off x="3319463" y="3343275"/>
          <a:ext cx="2624137" cy="781050"/>
        </p:xfrm>
        <a:graphic>
          <a:graphicData uri="http://schemas.openxmlformats.org/presentationml/2006/ole">
            <p:oleObj spid="_x0000_s361474" name="Equation" r:id="rId4" imgW="1536480" imgH="457200" progId="">
              <p:embed/>
            </p:oleObj>
          </a:graphicData>
        </a:graphic>
      </p:graphicFrame>
      <p:graphicFrame>
        <p:nvGraphicFramePr>
          <p:cNvPr id="9219" name="Object 7"/>
          <p:cNvGraphicFramePr>
            <a:graphicFrameLocks noChangeAspect="1"/>
          </p:cNvGraphicFramePr>
          <p:nvPr/>
        </p:nvGraphicFramePr>
        <p:xfrm>
          <a:off x="3352800" y="4495800"/>
          <a:ext cx="2243138" cy="811213"/>
        </p:xfrm>
        <a:graphic>
          <a:graphicData uri="http://schemas.openxmlformats.org/presentationml/2006/ole">
            <p:oleObj spid="_x0000_s361475" name="Equation" r:id="rId5" imgW="1371600" imgH="495000" progId="">
              <p:embed/>
            </p:oleObj>
          </a:graphicData>
        </a:graphic>
      </p:graphicFrame>
      <p:graphicFrame>
        <p:nvGraphicFramePr>
          <p:cNvPr id="9220" name="Object 8"/>
          <p:cNvGraphicFramePr>
            <a:graphicFrameLocks noChangeAspect="1"/>
          </p:cNvGraphicFramePr>
          <p:nvPr/>
        </p:nvGraphicFramePr>
        <p:xfrm>
          <a:off x="2667000" y="5486400"/>
          <a:ext cx="4038600" cy="896938"/>
        </p:xfrm>
        <a:graphic>
          <a:graphicData uri="http://schemas.openxmlformats.org/presentationml/2006/ole">
            <p:oleObj spid="_x0000_s361476" name="Equation" r:id="rId6" imgW="2057400" imgH="457200" progId="">
              <p:embed/>
            </p:oleObj>
          </a:graphicData>
        </a:graphic>
      </p:graphicFrame>
      <p:sp>
        <p:nvSpPr>
          <p:cNvPr id="10" name="Title 9"/>
          <p:cNvSpPr>
            <a:spLocks noGrp="1"/>
          </p:cNvSpPr>
          <p:nvPr>
            <p:ph type="title"/>
          </p:nvPr>
        </p:nvSpPr>
        <p:spPr/>
        <p:txBody>
          <a:bodyPr/>
          <a:lstStyle/>
          <a:p>
            <a:r>
              <a:rPr lang="en-US" dirty="0" smtClean="0"/>
              <a:t>Cryptanalysis of the Hill Cipher</a:t>
            </a:r>
            <a:endParaRPr lang="en-US" dirty="0"/>
          </a:p>
        </p:txBody>
      </p:sp>
      <p:sp>
        <p:nvSpPr>
          <p:cNvPr id="7" name="Date Placeholder 6"/>
          <p:cNvSpPr>
            <a:spLocks noGrp="1"/>
          </p:cNvSpPr>
          <p:nvPr>
            <p:ph type="dt" sz="half" idx="10"/>
          </p:nvPr>
        </p:nvSpPr>
        <p:spPr/>
        <p:txBody>
          <a:bodyPr/>
          <a:lstStyle/>
          <a:p>
            <a:fld id="{4378D0E7-1763-4984-8C4E-ABE523C38FFD}" type="datetime1">
              <a:rPr lang="en-US" smtClean="0"/>
              <a:pPr/>
              <a:t>9/27/2012</a:t>
            </a:fld>
            <a:endParaRPr lang="en-US"/>
          </a:p>
        </p:txBody>
      </p:sp>
      <p:sp>
        <p:nvSpPr>
          <p:cNvPr id="9" name="Footer Placeholder 8"/>
          <p:cNvSpPr>
            <a:spLocks noGrp="1"/>
          </p:cNvSpPr>
          <p:nvPr>
            <p:ph type="ftr" sz="quarter" idx="11"/>
          </p:nvPr>
        </p:nvSpPr>
        <p:spPr/>
        <p:txBody>
          <a:bodyPr/>
          <a:lstStyle/>
          <a:p>
            <a:r>
              <a:rPr lang="en-US" smtClean="0"/>
              <a:t>Lectures by Ashraf Masood - - Applied Cryptography – MSIS 11 (MCS-NUST)</a:t>
            </a:r>
            <a:endParaRPr lang="en-US"/>
          </a:p>
        </p:txBody>
      </p:sp>
      <p:sp>
        <p:nvSpPr>
          <p:cNvPr id="8" name="Slide Number Placeholder 7"/>
          <p:cNvSpPr>
            <a:spLocks noGrp="1"/>
          </p:cNvSpPr>
          <p:nvPr>
            <p:ph type="sldNum" sz="quarter" idx="12"/>
          </p:nvPr>
        </p:nvSpPr>
        <p:spPr/>
        <p:txBody>
          <a:bodyPr/>
          <a:lstStyle/>
          <a:p>
            <a:fld id="{59985E83-F857-4E7B-A45F-F5191A2677E8}"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One Time Pad        </a:t>
            </a:r>
            <a:r>
              <a:rPr lang="en-US" sz="2800" dirty="0" smtClean="0"/>
              <a:t>(</a:t>
            </a:r>
            <a:r>
              <a:rPr lang="en-US" sz="2800" dirty="0" err="1" smtClean="0"/>
              <a:t>Vernam</a:t>
            </a:r>
            <a:r>
              <a:rPr lang="en-US" sz="2800" dirty="0" smtClean="0"/>
              <a:t> 1917)</a:t>
            </a:r>
            <a:endParaRPr lang="en-US" sz="2800" dirty="0"/>
          </a:p>
        </p:txBody>
      </p:sp>
      <p:sp>
        <p:nvSpPr>
          <p:cNvPr id="3" name="Content Placeholder 2"/>
          <p:cNvSpPr>
            <a:spLocks noGrp="1"/>
          </p:cNvSpPr>
          <p:nvPr>
            <p:ph idx="1"/>
          </p:nvPr>
        </p:nvSpPr>
        <p:spPr>
          <a:xfrm>
            <a:off x="457200" y="1600202"/>
            <a:ext cx="8229600" cy="2336799"/>
          </a:xfrm>
        </p:spPr>
        <p:txBody>
          <a:bodyPr/>
          <a:lstStyle/>
          <a:p>
            <a:pPr marL="0" indent="0">
              <a:buNone/>
            </a:pPr>
            <a:r>
              <a:rPr lang="en-US" dirty="0" smtClean="0"/>
              <a:t>First example of a “secure” cipher</a:t>
            </a:r>
          </a:p>
        </p:txBody>
      </p:sp>
      <p:sp>
        <p:nvSpPr>
          <p:cNvPr id="4" name="TextBox 3"/>
          <p:cNvSpPr txBox="1"/>
          <p:nvPr/>
        </p:nvSpPr>
        <p:spPr>
          <a:xfrm>
            <a:off x="1524000" y="5156201"/>
            <a:ext cx="5916300" cy="461665"/>
          </a:xfrm>
          <a:prstGeom prst="rect">
            <a:avLst/>
          </a:prstGeom>
          <a:noFill/>
        </p:spPr>
        <p:txBody>
          <a:bodyPr wrap="none" rtlCol="0">
            <a:spAutoFit/>
          </a:bodyPr>
          <a:lstStyle/>
          <a:p>
            <a:r>
              <a:rPr lang="en-US" sz="2400" dirty="0"/>
              <a:t>k</a:t>
            </a:r>
            <a:r>
              <a:rPr lang="en-US" sz="2400" dirty="0" smtClean="0"/>
              <a:t>ey = (random bit string as long the message)</a:t>
            </a:r>
            <a:endParaRPr lang="en-US" sz="2400" dirty="0"/>
          </a:p>
        </p:txBody>
      </p:sp>
    </p:spTree>
    <p:extLst>
      <p:ext uri="{BB962C8B-B14F-4D97-AF65-F5344CB8AC3E}">
        <p14:creationId xmlns="" xmlns:p14="http://schemas.microsoft.com/office/powerpoint/2010/main" val="24234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One Time Pad        </a:t>
            </a:r>
            <a:r>
              <a:rPr lang="en-US" sz="2800" dirty="0" smtClean="0"/>
              <a:t>(</a:t>
            </a:r>
            <a:r>
              <a:rPr lang="en-US" sz="2800" dirty="0" err="1" smtClean="0"/>
              <a:t>Vernam</a:t>
            </a:r>
            <a:r>
              <a:rPr lang="en-US" sz="2800" dirty="0" smtClean="0"/>
              <a:t> 1917)</a:t>
            </a:r>
            <a:endParaRPr lang="en-US" sz="2800"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	</a:t>
            </a:r>
            <a:endParaRPr lang="en-US" dirty="0"/>
          </a:p>
        </p:txBody>
      </p:sp>
      <p:grpSp>
        <p:nvGrpSpPr>
          <p:cNvPr id="4" name="Group 3"/>
          <p:cNvGrpSpPr/>
          <p:nvPr/>
        </p:nvGrpSpPr>
        <p:grpSpPr>
          <a:xfrm>
            <a:off x="4724400" y="1803400"/>
            <a:ext cx="4343400" cy="2641600"/>
            <a:chOff x="4648200" y="1200150"/>
            <a:chExt cx="4343400" cy="1981200"/>
          </a:xfrm>
        </p:grpSpPr>
        <p:sp>
          <p:nvSpPr>
            <p:cNvPr id="5" name="Rounded Rectangle 4"/>
            <p:cNvSpPr/>
            <p:nvPr/>
          </p:nvSpPr>
          <p:spPr>
            <a:xfrm>
              <a:off x="4648200" y="1200150"/>
              <a:ext cx="4343400" cy="1981200"/>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t"/>
            <a:lstStyle/>
            <a:p>
              <a:pPr defTabSz="909638">
                <a:tabLst>
                  <a:tab pos="909638" algn="l"/>
                </a:tabLst>
              </a:pPr>
              <a:r>
                <a:rPr lang="en-US" sz="2800" dirty="0" err="1">
                  <a:solidFill>
                    <a:srgbClr val="0000FF"/>
                  </a:solidFill>
                </a:rPr>
                <a:t>m</a:t>
              </a:r>
              <a:r>
                <a:rPr lang="en-US" sz="2800" dirty="0" err="1" smtClean="0">
                  <a:solidFill>
                    <a:srgbClr val="0000FF"/>
                  </a:solidFill>
                </a:rPr>
                <a:t>sg</a:t>
              </a:r>
              <a:r>
                <a:rPr lang="en-US" sz="2800" dirty="0" smtClean="0">
                  <a:solidFill>
                    <a:srgbClr val="0000FF"/>
                  </a:solidFill>
                </a:rPr>
                <a:t>:	0  1  1  0  1  1  1</a:t>
              </a:r>
            </a:p>
            <a:p>
              <a:pPr defTabSz="909638">
                <a:lnSpc>
                  <a:spcPct val="140000"/>
                </a:lnSpc>
                <a:tabLst>
                  <a:tab pos="909638" algn="l"/>
                </a:tabLst>
              </a:pPr>
              <a:r>
                <a:rPr lang="en-US" sz="2800" dirty="0">
                  <a:solidFill>
                    <a:srgbClr val="0000FF"/>
                  </a:solidFill>
                </a:rPr>
                <a:t>k</a:t>
              </a:r>
              <a:r>
                <a:rPr lang="en-US" sz="2800" dirty="0" smtClean="0">
                  <a:solidFill>
                    <a:srgbClr val="0000FF"/>
                  </a:solidFill>
                </a:rPr>
                <a:t>ey:	1  0  1  1  0  1  0</a:t>
              </a:r>
            </a:p>
            <a:p>
              <a:pPr defTabSz="909638">
                <a:lnSpc>
                  <a:spcPct val="150000"/>
                </a:lnSpc>
                <a:tabLst>
                  <a:tab pos="909638" algn="l"/>
                </a:tabLst>
              </a:pPr>
              <a:r>
                <a:rPr lang="en-US" sz="2800" smtClean="0">
                  <a:solidFill>
                    <a:srgbClr val="0000FF"/>
                  </a:solidFill>
                </a:rPr>
                <a:t>CT:</a:t>
              </a:r>
              <a:endParaRPr lang="en-US" sz="2800" dirty="0">
                <a:solidFill>
                  <a:srgbClr val="0000FF"/>
                </a:solidFill>
              </a:endParaRPr>
            </a:p>
          </p:txBody>
        </p:sp>
        <p:cxnSp>
          <p:nvCxnSpPr>
            <p:cNvPr id="6" name="Straight Connector 5"/>
            <p:cNvCxnSpPr/>
            <p:nvPr/>
          </p:nvCxnSpPr>
          <p:spPr>
            <a:xfrm>
              <a:off x="4724400" y="2495550"/>
              <a:ext cx="41148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322598" y="1581150"/>
              <a:ext cx="542136" cy="392415"/>
            </a:xfrm>
            <a:prstGeom prst="rect">
              <a:avLst/>
            </a:prstGeom>
            <a:noFill/>
          </p:spPr>
          <p:txBody>
            <a:bodyPr wrap="none" rtlCol="0">
              <a:spAutoFit/>
            </a:bodyPr>
            <a:lstStyle/>
            <a:p>
              <a:r>
                <a:rPr lang="en-US" sz="2800" dirty="0" smtClean="0"/>
                <a:t>⊕</a:t>
              </a:r>
              <a:endParaRPr lang="en-US" sz="2800" dirty="0"/>
            </a:p>
          </p:txBody>
        </p:sp>
      </p:grpSp>
    </p:spTree>
    <p:extLst>
      <p:ext uri="{BB962C8B-B14F-4D97-AF65-F5344CB8AC3E}">
        <p14:creationId xmlns="" xmlns:p14="http://schemas.microsoft.com/office/powerpoint/2010/main" val="19814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1639872"/>
            <a:ext cx="8775544" cy="1255728"/>
          </a:xfrm>
          <a:prstGeom prst="rect">
            <a:avLst/>
          </a:prstGeom>
          <a:noFill/>
        </p:spPr>
        <p:txBody>
          <a:bodyPr wrap="none" rtlCol="0">
            <a:spAutoFit/>
          </a:bodyPr>
          <a:lstStyle/>
          <a:p>
            <a:pPr>
              <a:lnSpc>
                <a:spcPct val="120000"/>
              </a:lnSpc>
            </a:pPr>
            <a:r>
              <a:rPr lang="en-US" sz="2800" dirty="0"/>
              <a:t>Y</a:t>
            </a:r>
            <a:r>
              <a:rPr lang="en-US" sz="2800" dirty="0" smtClean="0"/>
              <a:t>ou are given a message (</a:t>
            </a:r>
            <a:r>
              <a:rPr lang="en-US" sz="2800" i="1" dirty="0" smtClean="0"/>
              <a:t>m</a:t>
            </a:r>
            <a:r>
              <a:rPr lang="en-US" sz="2800" dirty="0" smtClean="0"/>
              <a:t>) and its OTP encryption (</a:t>
            </a:r>
            <a:r>
              <a:rPr lang="en-US" sz="2800" i="1" dirty="0" smtClean="0"/>
              <a:t>c</a:t>
            </a:r>
            <a:r>
              <a:rPr lang="en-US" sz="2800" dirty="0" smtClean="0"/>
              <a:t>). </a:t>
            </a:r>
            <a:r>
              <a:rPr lang="en-US" sz="2800" dirty="0"/>
              <a:t> </a:t>
            </a:r>
            <a:r>
              <a:rPr lang="en-US" sz="2800" dirty="0" smtClean="0"/>
              <a:t>    </a:t>
            </a:r>
          </a:p>
          <a:p>
            <a:pPr>
              <a:lnSpc>
                <a:spcPct val="150000"/>
              </a:lnSpc>
            </a:pPr>
            <a:r>
              <a:rPr lang="en-US" sz="2800" dirty="0"/>
              <a:t> </a:t>
            </a:r>
            <a:r>
              <a:rPr lang="en-US" sz="2800" dirty="0" smtClean="0"/>
              <a:t>        Can you compute the OTP key from  </a:t>
            </a:r>
            <a:r>
              <a:rPr lang="en-US" sz="2800" i="1" dirty="0" smtClean="0"/>
              <a:t>m</a:t>
            </a:r>
            <a:r>
              <a:rPr lang="en-US" sz="2800" dirty="0" smtClean="0"/>
              <a:t>  and  </a:t>
            </a:r>
            <a:r>
              <a:rPr lang="en-US" sz="2800" i="1" dirty="0" smtClean="0"/>
              <a:t>c </a:t>
            </a:r>
            <a:r>
              <a:rPr lang="en-US" sz="2800" dirty="0" smtClean="0"/>
              <a:t>?     </a:t>
            </a:r>
          </a:p>
        </p:txBody>
      </p:sp>
      <p:sp>
        <p:nvSpPr>
          <p:cNvPr id="7" name="TextBox 6"/>
          <p:cNvSpPr txBox="1"/>
          <p:nvPr/>
        </p:nvSpPr>
        <p:spPr>
          <a:xfrm>
            <a:off x="1434062" y="3562685"/>
            <a:ext cx="4036618" cy="461665"/>
          </a:xfrm>
          <a:prstGeom prst="rect">
            <a:avLst/>
          </a:prstGeom>
          <a:noFill/>
        </p:spPr>
        <p:txBody>
          <a:bodyPr wrap="none" rtlCol="0">
            <a:spAutoFit/>
          </a:bodyPr>
          <a:lstStyle/>
          <a:p>
            <a:r>
              <a:rPr lang="en-US" sz="2400" dirty="0" smtClean="0"/>
              <a:t>No, I cannot compute the key. </a:t>
            </a:r>
          </a:p>
        </p:txBody>
      </p:sp>
      <p:sp>
        <p:nvSpPr>
          <p:cNvPr id="8" name="TextBox 7"/>
          <p:cNvSpPr txBox="1"/>
          <p:nvPr/>
        </p:nvSpPr>
        <p:spPr>
          <a:xfrm>
            <a:off x="1429217" y="4214458"/>
            <a:ext cx="3562707" cy="461665"/>
          </a:xfrm>
          <a:prstGeom prst="rect">
            <a:avLst/>
          </a:prstGeom>
          <a:noFill/>
        </p:spPr>
        <p:txBody>
          <a:bodyPr wrap="none" rtlCol="0">
            <a:spAutoFit/>
          </a:bodyPr>
          <a:lstStyle/>
          <a:p>
            <a:r>
              <a:rPr lang="en-US" sz="2400" dirty="0" smtClean="0"/>
              <a:t>Yes,  the key is    </a:t>
            </a:r>
            <a:r>
              <a:rPr lang="en-US" sz="2400" i="1" dirty="0" smtClean="0">
                <a:ea typeface="Cambria Math" pitchFamily="18" charset="0"/>
              </a:rPr>
              <a:t>k</a:t>
            </a:r>
            <a:r>
              <a:rPr lang="en-US" sz="2400" dirty="0" smtClean="0"/>
              <a:t> = </a:t>
            </a:r>
            <a:r>
              <a:rPr lang="en-US" sz="2400" i="1" dirty="0" smtClean="0">
                <a:ea typeface="Cambria Math" pitchFamily="18" charset="0"/>
              </a:rPr>
              <a:t>m</a:t>
            </a:r>
            <a:r>
              <a:rPr lang="en-US" sz="2400" dirty="0" smtClean="0"/>
              <a:t> </a:t>
            </a:r>
            <a:r>
              <a:rPr lang="en-US" sz="2000" dirty="0" smtClean="0"/>
              <a:t>⊕</a:t>
            </a:r>
            <a:r>
              <a:rPr lang="en-US" sz="2400" dirty="0" smtClean="0"/>
              <a:t> </a:t>
            </a:r>
            <a:r>
              <a:rPr lang="en-US" sz="2400" i="1" dirty="0" smtClean="0">
                <a:ea typeface="Cambria Math" pitchFamily="18" charset="0"/>
              </a:rPr>
              <a:t>c</a:t>
            </a:r>
            <a:r>
              <a:rPr lang="en-US" sz="2400" dirty="0" smtClean="0"/>
              <a:t>. </a:t>
            </a:r>
          </a:p>
        </p:txBody>
      </p:sp>
      <p:sp>
        <p:nvSpPr>
          <p:cNvPr id="9" name="TextBox 8"/>
          <p:cNvSpPr txBox="1"/>
          <p:nvPr/>
        </p:nvSpPr>
        <p:spPr>
          <a:xfrm>
            <a:off x="1447800" y="4840442"/>
            <a:ext cx="5511381" cy="461665"/>
          </a:xfrm>
          <a:prstGeom prst="rect">
            <a:avLst/>
          </a:prstGeom>
          <a:noFill/>
        </p:spPr>
        <p:txBody>
          <a:bodyPr wrap="none" rtlCol="0">
            <a:spAutoFit/>
          </a:bodyPr>
          <a:lstStyle/>
          <a:p>
            <a:r>
              <a:rPr lang="en-US" sz="2400" dirty="0" smtClean="0"/>
              <a:t>I can only compute half the bits of the key.</a:t>
            </a:r>
          </a:p>
        </p:txBody>
      </p:sp>
      <p:sp>
        <p:nvSpPr>
          <p:cNvPr id="10" name="TextBox 9"/>
          <p:cNvSpPr txBox="1"/>
          <p:nvPr/>
        </p:nvSpPr>
        <p:spPr>
          <a:xfrm>
            <a:off x="1424571" y="5487132"/>
            <a:ext cx="3679725" cy="461665"/>
          </a:xfrm>
          <a:prstGeom prst="rect">
            <a:avLst/>
          </a:prstGeom>
          <a:noFill/>
        </p:spPr>
        <p:txBody>
          <a:bodyPr wrap="none" rtlCol="0">
            <a:spAutoFit/>
          </a:bodyPr>
          <a:lstStyle/>
          <a:p>
            <a:r>
              <a:rPr lang="en-US" sz="2400" dirty="0" smtClean="0"/>
              <a:t>Yes,  the key is   </a:t>
            </a:r>
            <a:r>
              <a:rPr lang="en-US" sz="2400" i="1" dirty="0" smtClean="0"/>
              <a:t>k </a:t>
            </a:r>
            <a:r>
              <a:rPr lang="en-US" sz="2400" b="1" i="1" dirty="0" smtClean="0"/>
              <a:t>=</a:t>
            </a:r>
            <a:r>
              <a:rPr lang="en-US" sz="2400" i="1" dirty="0" smtClean="0"/>
              <a:t> m </a:t>
            </a:r>
            <a:r>
              <a:rPr lang="en-US" sz="2000" dirty="0" smtClean="0"/>
              <a:t>⊕</a:t>
            </a:r>
            <a:r>
              <a:rPr lang="en-US" sz="2400" dirty="0" smtClean="0"/>
              <a:t> </a:t>
            </a:r>
            <a:r>
              <a:rPr lang="en-US" sz="2400" i="1" dirty="0" smtClean="0"/>
              <a:t>m</a:t>
            </a:r>
            <a:r>
              <a:rPr lang="en-US" sz="2400" dirty="0" smtClean="0"/>
              <a:t>.  </a:t>
            </a:r>
          </a:p>
        </p:txBody>
      </p:sp>
      <p:sp>
        <p:nvSpPr>
          <p:cNvPr id="15" name="Title 14"/>
          <p:cNvSpPr>
            <a:spLocks noGrp="1"/>
          </p:cNvSpPr>
          <p:nvPr>
            <p:ph type="title"/>
          </p:nvPr>
        </p:nvSpPr>
        <p:spPr/>
        <p:txBody>
          <a:bodyPr/>
          <a:lstStyle/>
          <a:p>
            <a:r>
              <a:rPr lang="en-US" dirty="0" smtClean="0"/>
              <a:t>The One Time Pad        </a:t>
            </a:r>
            <a:r>
              <a:rPr lang="en-US" sz="2800" dirty="0" smtClean="0"/>
              <a:t>(</a:t>
            </a:r>
            <a:r>
              <a:rPr lang="en-US" sz="2800" dirty="0" err="1" smtClean="0"/>
              <a:t>Vernam</a:t>
            </a:r>
            <a:r>
              <a:rPr lang="en-US" sz="2800" dirty="0" smtClean="0"/>
              <a:t> 1917)</a:t>
            </a:r>
            <a:endParaRPr lang="en-US" dirty="0"/>
          </a:p>
        </p:txBody>
      </p:sp>
    </p:spTree>
    <p:extLst>
      <p:ext uri="{BB962C8B-B14F-4D97-AF65-F5344CB8AC3E}">
        <p14:creationId xmlns="" xmlns:p14="http://schemas.microsoft.com/office/powerpoint/2010/main" val="24239694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Very fast enc/</a:t>
            </a:r>
            <a:r>
              <a:rPr lang="en-US" dirty="0" err="1" smtClean="0"/>
              <a:t>dec</a:t>
            </a:r>
            <a:r>
              <a:rPr lang="en-US" dirty="0" smtClean="0"/>
              <a:t> !!     </a:t>
            </a:r>
          </a:p>
          <a:p>
            <a:pPr marL="0" indent="0">
              <a:buNone/>
            </a:pPr>
            <a:r>
              <a:rPr lang="en-US" dirty="0" smtClean="0"/>
              <a:t>	… but long keys   (as long as plaintext)</a:t>
            </a:r>
          </a:p>
          <a:p>
            <a:pPr marL="0" indent="0">
              <a:buNone/>
            </a:pPr>
            <a:endParaRPr lang="en-US" dirty="0" smtClean="0"/>
          </a:p>
          <a:p>
            <a:pPr marL="0" indent="0">
              <a:buNone/>
            </a:pPr>
            <a:endParaRPr lang="en-US" dirty="0" smtClean="0"/>
          </a:p>
          <a:p>
            <a:pPr marL="0" indent="0">
              <a:buNone/>
            </a:pPr>
            <a:r>
              <a:rPr lang="en-US" dirty="0" smtClean="0"/>
              <a:t>Is the OTP secure?   </a:t>
            </a:r>
          </a:p>
          <a:p>
            <a:pPr marL="0" indent="0">
              <a:buNone/>
            </a:pPr>
            <a:endParaRPr lang="en-US" dirty="0" smtClean="0"/>
          </a:p>
          <a:p>
            <a:pPr marL="0" indent="0">
              <a:buNone/>
            </a:pPr>
            <a:r>
              <a:rPr lang="en-US" dirty="0" smtClean="0"/>
              <a:t> What is a secure cipher?</a:t>
            </a:r>
            <a:endParaRPr lang="en-US" dirty="0"/>
          </a:p>
        </p:txBody>
      </p:sp>
      <p:sp>
        <p:nvSpPr>
          <p:cNvPr id="2" name="Title 1"/>
          <p:cNvSpPr>
            <a:spLocks noGrp="1"/>
          </p:cNvSpPr>
          <p:nvPr>
            <p:ph type="title"/>
          </p:nvPr>
        </p:nvSpPr>
        <p:spPr/>
        <p:txBody>
          <a:bodyPr/>
          <a:lstStyle/>
          <a:p>
            <a:r>
              <a:rPr lang="en-US" smtClean="0"/>
              <a:t>The One Time Pad        </a:t>
            </a:r>
            <a:r>
              <a:rPr lang="en-US" sz="2800" smtClean="0"/>
              <a:t>(Vernam 1917)</a:t>
            </a:r>
            <a:endParaRPr lang="en-US" sz="2800" dirty="0"/>
          </a:p>
        </p:txBody>
      </p:sp>
    </p:spTree>
    <p:extLst>
      <p:ext uri="{BB962C8B-B14F-4D97-AF65-F5344CB8AC3E}">
        <p14:creationId xmlns="" xmlns:p14="http://schemas.microsoft.com/office/powerpoint/2010/main" val="40471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sp>
        <p:nvSpPr>
          <p:cNvPr id="3" name="Text Placeholder 2"/>
          <p:cNvSpPr>
            <a:spLocks noGrp="1"/>
          </p:cNvSpPr>
          <p:nvPr>
            <p:ph type="body" idx="1"/>
          </p:nvPr>
        </p:nvSpPr>
        <p:spPr/>
        <p:txBody>
          <a:bodyPr>
            <a:normAutofit/>
          </a:bodyPr>
          <a:lstStyle/>
          <a:p>
            <a:r>
              <a:rPr lang="en-US" sz="2400" dirty="0" err="1" smtClean="0"/>
              <a:t>Cryptanalytical</a:t>
            </a:r>
            <a:r>
              <a:rPr lang="en-US" sz="2400" dirty="0" smtClean="0"/>
              <a:t> Attacks</a:t>
            </a:r>
            <a:endParaRPr lang="en-US" sz="2400" dirty="0"/>
          </a:p>
        </p:txBody>
      </p:sp>
      <p:sp>
        <p:nvSpPr>
          <p:cNvPr id="4" name="Date Placeholder 3"/>
          <p:cNvSpPr>
            <a:spLocks noGrp="1"/>
          </p:cNvSpPr>
          <p:nvPr>
            <p:ph type="dt" sz="half" idx="10"/>
          </p:nvPr>
        </p:nvSpPr>
        <p:spPr/>
        <p:txBody>
          <a:bodyPr/>
          <a:lstStyle/>
          <a:p>
            <a:fld id="{9418AD6C-1134-4EBB-AC1B-24188F03D662}" type="datetime1">
              <a:rPr lang="en-US" smtClean="0"/>
              <a:pPr/>
              <a:t>9/27/2012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idx="1"/>
          </p:nvPr>
        </p:nvSpPr>
        <p:spPr/>
        <p:txBody>
          <a:bodyPr>
            <a:normAutofit/>
          </a:bodyPr>
          <a:lstStyle/>
          <a:p>
            <a:r>
              <a:rPr lang="en-US" dirty="0" err="1" smtClean="0"/>
              <a:t>Ciphertext</a:t>
            </a:r>
            <a:r>
              <a:rPr lang="en-US" dirty="0" smtClean="0"/>
              <a:t>-only Attack</a:t>
            </a:r>
          </a:p>
          <a:p>
            <a:r>
              <a:rPr lang="en-US" dirty="0" smtClean="0"/>
              <a:t>Known plaintext Attack</a:t>
            </a:r>
          </a:p>
          <a:p>
            <a:r>
              <a:rPr lang="en-US" dirty="0" smtClean="0"/>
              <a:t>Chosen plaintext Attack</a:t>
            </a:r>
          </a:p>
          <a:p>
            <a:r>
              <a:rPr lang="en-US" dirty="0" smtClean="0"/>
              <a:t>Adaptive Chosen Plaintext Attack</a:t>
            </a:r>
          </a:p>
          <a:p>
            <a:r>
              <a:rPr lang="en-US" dirty="0" smtClean="0"/>
              <a:t>Chosen </a:t>
            </a:r>
            <a:r>
              <a:rPr lang="en-US" dirty="0" err="1" smtClean="0"/>
              <a:t>ciphertext</a:t>
            </a:r>
            <a:r>
              <a:rPr lang="en-US" dirty="0" smtClean="0"/>
              <a:t> Attack</a:t>
            </a:r>
          </a:p>
          <a:p>
            <a:endParaRPr lang="en-US" dirty="0" smtClean="0"/>
          </a:p>
          <a:p>
            <a:endParaRPr lang="en-US" dirty="0" smtClean="0"/>
          </a:p>
          <a:p>
            <a:r>
              <a:rPr lang="en-US" dirty="0" smtClean="0"/>
              <a:t>In each case, the object is to determine the key that was used. </a:t>
            </a:r>
          </a:p>
          <a:p>
            <a:endParaRPr lang="en-US" altLang="ko-KR" dirty="0"/>
          </a:p>
        </p:txBody>
      </p:sp>
      <p:sp>
        <p:nvSpPr>
          <p:cNvPr id="4" name="Date Placeholder 3"/>
          <p:cNvSpPr>
            <a:spLocks noGrp="1"/>
          </p:cNvSpPr>
          <p:nvPr>
            <p:ph type="dt" sz="half" idx="10"/>
          </p:nvPr>
        </p:nvSpPr>
        <p:spPr/>
        <p:txBody>
          <a:bodyPr/>
          <a:lstStyle/>
          <a:p>
            <a:fld id="{63732FBE-C9F1-40F5-9B2F-B334408EEAA5}" type="datetime1">
              <a:rPr lang="en-US" smtClean="0"/>
              <a:pPr/>
              <a:t>9/27/2012</a:t>
            </a:fld>
            <a:endParaRPr lang="en-GB"/>
          </a:p>
        </p:txBody>
      </p:sp>
      <p:sp>
        <p:nvSpPr>
          <p:cNvPr id="5" name="Slide Number Placeholder 4"/>
          <p:cNvSpPr>
            <a:spLocks noGrp="1"/>
          </p:cNvSpPr>
          <p:nvPr>
            <p:ph type="sldNum" sz="quarter" idx="11"/>
          </p:nvPr>
        </p:nvSpPr>
        <p:spPr/>
        <p:txBody>
          <a:bodyPr/>
          <a:lstStyle/>
          <a:p>
            <a:fld id="{255E8DB8-DCBF-4A68-BA4D-52342D237505}" type="slidenum">
              <a:rPr lang="en-GB" smtClean="0"/>
              <a:pPr/>
              <a:t>59</a:t>
            </a:fld>
            <a:endParaRPr lang="en-GB"/>
          </a:p>
        </p:txBody>
      </p:sp>
      <p:sp>
        <p:nvSpPr>
          <p:cNvPr id="6" name="Footer Placeholder 5"/>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220162" name="Rectangle 2"/>
          <p:cNvSpPr>
            <a:spLocks noGrp="1" noChangeArrowheads="1"/>
          </p:cNvSpPr>
          <p:nvPr>
            <p:ph type="title"/>
          </p:nvPr>
        </p:nvSpPr>
        <p:spPr/>
        <p:txBody>
          <a:bodyPr>
            <a:normAutofit/>
          </a:bodyPr>
          <a:lstStyle/>
          <a:p>
            <a:r>
              <a:rPr lang="en-US" altLang="ko-KR" sz="3600" dirty="0" smtClean="0"/>
              <a:t>Cryptanalysis</a:t>
            </a:r>
            <a:endParaRPr lang="en-US" altLang="ko-KR" sz="3600"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dirty="0" smtClean="0"/>
              <a:t>Random Variable</a:t>
            </a:r>
            <a:endParaRPr lang="en-US" dirty="0"/>
          </a:p>
        </p:txBody>
      </p:sp>
      <p:sp>
        <p:nvSpPr>
          <p:cNvPr id="3" name="Date Placeholder 2"/>
          <p:cNvSpPr>
            <a:spLocks noGrp="1"/>
          </p:cNvSpPr>
          <p:nvPr>
            <p:ph type="dt" sz="half" idx="10"/>
          </p:nvPr>
        </p:nvSpPr>
        <p:spPr/>
        <p:txBody>
          <a:bodyPr/>
          <a:lstStyle/>
          <a:p>
            <a:fld id="{64CB9083-3240-4C1D-89F2-C843CB2885FB}" type="datetime1">
              <a:rPr lang="en-US" smtClean="0"/>
              <a:pPr/>
              <a:t>9/27/2012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6</a:t>
            </a:fld>
            <a:endParaRPr lang="en-US"/>
          </a:p>
        </p:txBody>
      </p:sp>
      <p:sp>
        <p:nvSpPr>
          <p:cNvPr id="7" name="Content Placeholder 2"/>
          <p:cNvSpPr txBox="1">
            <a:spLocks/>
          </p:cNvSpPr>
          <p:nvPr/>
        </p:nvSpPr>
        <p:spPr>
          <a:xfrm>
            <a:off x="304800" y="1828800"/>
            <a:ext cx="8763000" cy="4229100"/>
          </a:xfrm>
          <a:prstGeom prst="rect">
            <a:avLst/>
          </a:prstGeom>
        </p:spPr>
        <p:txBody>
          <a:bodyPr vert="horz" lIns="54864" tIns="91440" rtlCol="0">
            <a:normAutofit fontScale="92500" lnSpcReduction="20000"/>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Def:  a random variable  X  is a function     X:U⟶V</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Example:    X: {0,1}</a:t>
            </a:r>
            <a:r>
              <a:rPr kumimoji="0" lang="en-US" sz="2800" b="0" i="0" u="none" strike="noStrike" kern="1200" cap="none" spc="0" normalizeH="0" baseline="30000" noProof="0" dirty="0" smtClean="0">
                <a:ln>
                  <a:noFill/>
                </a:ln>
                <a:solidFill>
                  <a:schemeClr val="tx1"/>
                </a:solidFill>
                <a:effectLst/>
                <a:uLnTx/>
                <a:uFillTx/>
                <a:latin typeface="+mn-lt"/>
                <a:ea typeface="+mn-ea"/>
                <a:cs typeface="+mn-cs"/>
              </a:rPr>
              <a:t>n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{0,1}    ;      X(y) =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lsb</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(y)</a:t>
            </a:r>
            <a:r>
              <a:rPr kumimoji="0" lang="en-US" sz="2800" b="0" i="0" u="none" strike="noStrike" kern="1200" cap="none" spc="0" normalizeH="0" baseline="-2500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∈{0,1} </a:t>
            </a:r>
            <a:endParaRPr kumimoji="0" lang="en-US" sz="2800" b="0" i="0" u="none" strike="noStrike" kern="1200" cap="none" spc="0" normalizeH="0" baseline="-2500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For the uniform distribution on U:</a:t>
            </a:r>
          </a:p>
          <a:p>
            <a:pPr marL="0" marR="0" lvl="0" indent="0" algn="l" defTabSz="914400" rtl="0" eaLnBrk="1" fontAlgn="auto" latinLnBrk="0" hangingPunct="1">
              <a:lnSpc>
                <a:spcPct val="100000"/>
              </a:lnSpc>
              <a:spcBef>
                <a:spcPts val="18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Pr[ X=0 ] =  1/2     ,      Pr[ X=1 ] =  1/2</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18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More generally: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rand. var.  X induces a distribution on V: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800" dirty="0" smtClean="0"/>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Pr[ X=v ] := Pr</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X</a:t>
            </a:r>
            <a:r>
              <a:rPr kumimoji="0" lang="en-US" sz="28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(v)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 name="Group 7"/>
          <p:cNvGrpSpPr/>
          <p:nvPr/>
        </p:nvGrpSpPr>
        <p:grpSpPr>
          <a:xfrm>
            <a:off x="6477000" y="3193018"/>
            <a:ext cx="2514600" cy="1817132"/>
            <a:chOff x="6477000" y="2278618"/>
            <a:chExt cx="2514600" cy="1817132"/>
          </a:xfrm>
        </p:grpSpPr>
        <p:grpSp>
          <p:nvGrpSpPr>
            <p:cNvPr id="9" name="Group 28"/>
            <p:cNvGrpSpPr/>
            <p:nvPr/>
          </p:nvGrpSpPr>
          <p:grpSpPr>
            <a:xfrm>
              <a:off x="6477000" y="2571750"/>
              <a:ext cx="2514600" cy="1524000"/>
              <a:chOff x="6477000" y="2571750"/>
              <a:chExt cx="2514600" cy="1524000"/>
            </a:xfrm>
          </p:grpSpPr>
          <p:grpSp>
            <p:nvGrpSpPr>
              <p:cNvPr id="12" name="Group 17"/>
              <p:cNvGrpSpPr/>
              <p:nvPr/>
            </p:nvGrpSpPr>
            <p:grpSpPr>
              <a:xfrm>
                <a:off x="6477000" y="2571750"/>
                <a:ext cx="2514600" cy="1524000"/>
                <a:chOff x="6477000" y="2571750"/>
                <a:chExt cx="2514600" cy="1524000"/>
              </a:xfrm>
            </p:grpSpPr>
            <p:sp>
              <p:nvSpPr>
                <p:cNvPr id="20" name="Rounded Rectangle 3"/>
                <p:cNvSpPr/>
                <p:nvPr/>
              </p:nvSpPr>
              <p:spPr>
                <a:xfrm>
                  <a:off x="6477000" y="2571750"/>
                  <a:ext cx="1066800" cy="1524000"/>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924800" y="2571750"/>
                  <a:ext cx="1066800" cy="1524000"/>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Oval 6"/>
                <p:cNvSpPr/>
                <p:nvPr/>
              </p:nvSpPr>
              <p:spPr>
                <a:xfrm>
                  <a:off x="8432799" y="28765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6629400" y="3505200"/>
                  <a:ext cx="681597" cy="369332"/>
                </a:xfrm>
                <a:prstGeom prst="rect">
                  <a:avLst/>
                </a:prstGeom>
                <a:noFill/>
              </p:spPr>
              <p:txBody>
                <a:bodyPr wrap="none" rtlCol="0">
                  <a:spAutoFit/>
                </a:bodyPr>
                <a:lstStyle/>
                <a:p>
                  <a:r>
                    <a:rPr lang="en-US" dirty="0" err="1"/>
                    <a:t>l</a:t>
                  </a:r>
                  <a:r>
                    <a:rPr lang="en-US" dirty="0" err="1" smtClean="0"/>
                    <a:t>sb</a:t>
                  </a:r>
                  <a:r>
                    <a:rPr lang="en-US" dirty="0" smtClean="0"/>
                    <a:t>=1</a:t>
                  </a:r>
                  <a:endParaRPr lang="en-US" dirty="0"/>
                </a:p>
              </p:txBody>
            </p:sp>
            <p:cxnSp>
              <p:nvCxnSpPr>
                <p:cNvPr id="24" name="Straight Connector 23"/>
                <p:cNvCxnSpPr/>
                <p:nvPr/>
              </p:nvCxnSpPr>
              <p:spPr>
                <a:xfrm>
                  <a:off x="7379432" y="2571750"/>
                  <a:ext cx="1129567"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7543800" y="3028950"/>
                  <a:ext cx="965199" cy="3048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3" name="Straight Connector 12"/>
              <p:cNvCxnSpPr/>
              <p:nvPr/>
            </p:nvCxnSpPr>
            <p:spPr>
              <a:xfrm>
                <a:off x="6477000" y="3333750"/>
                <a:ext cx="1066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562975" y="2781300"/>
                <a:ext cx="301686" cy="369332"/>
              </a:xfrm>
              <a:prstGeom prst="rect">
                <a:avLst/>
              </a:prstGeom>
              <a:noFill/>
            </p:spPr>
            <p:txBody>
              <a:bodyPr wrap="none" rtlCol="0">
                <a:spAutoFit/>
              </a:bodyPr>
              <a:lstStyle/>
              <a:p>
                <a:r>
                  <a:rPr lang="en-US" dirty="0" smtClean="0"/>
                  <a:t>0</a:t>
                </a:r>
                <a:endParaRPr lang="en-US" dirty="0"/>
              </a:p>
            </p:txBody>
          </p:sp>
          <p:cxnSp>
            <p:nvCxnSpPr>
              <p:cNvPr id="15" name="Straight Connector 14"/>
              <p:cNvCxnSpPr>
                <a:endCxn id="17" idx="0"/>
              </p:cNvCxnSpPr>
              <p:nvPr/>
            </p:nvCxnSpPr>
            <p:spPr>
              <a:xfrm>
                <a:off x="7584251" y="3333750"/>
                <a:ext cx="915223"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7379432" y="3790950"/>
                <a:ext cx="1078768" cy="304800"/>
              </a:xfrm>
              <a:prstGeom prst="line">
                <a:avLst/>
              </a:prstGeom>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8423274" y="36385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585139" y="3554968"/>
                <a:ext cx="301686" cy="369332"/>
              </a:xfrm>
              <a:prstGeom prst="rect">
                <a:avLst/>
              </a:prstGeom>
              <a:noFill/>
            </p:spPr>
            <p:txBody>
              <a:bodyPr wrap="none" rtlCol="0">
                <a:spAutoFit/>
              </a:bodyPr>
              <a:lstStyle/>
              <a:p>
                <a:r>
                  <a:rPr lang="en-US" dirty="0"/>
                  <a:t>1</a:t>
                </a:r>
              </a:p>
            </p:txBody>
          </p:sp>
          <p:sp>
            <p:nvSpPr>
              <p:cNvPr id="19" name="TextBox 18"/>
              <p:cNvSpPr txBox="1"/>
              <p:nvPr/>
            </p:nvSpPr>
            <p:spPr>
              <a:xfrm>
                <a:off x="6629400" y="2771775"/>
                <a:ext cx="681597" cy="369332"/>
              </a:xfrm>
              <a:prstGeom prst="rect">
                <a:avLst/>
              </a:prstGeom>
              <a:noFill/>
            </p:spPr>
            <p:txBody>
              <a:bodyPr wrap="none" rtlCol="0">
                <a:spAutoFit/>
              </a:bodyPr>
              <a:lstStyle/>
              <a:p>
                <a:r>
                  <a:rPr lang="en-US" dirty="0" err="1" smtClean="0"/>
                  <a:t>lsb</a:t>
                </a:r>
                <a:r>
                  <a:rPr lang="en-US" dirty="0" smtClean="0"/>
                  <a:t>=0</a:t>
                </a:r>
                <a:endParaRPr lang="en-US" dirty="0"/>
              </a:p>
            </p:txBody>
          </p:sp>
        </p:grpSp>
        <p:sp>
          <p:nvSpPr>
            <p:cNvPr id="10" name="TextBox 9"/>
            <p:cNvSpPr txBox="1"/>
            <p:nvPr/>
          </p:nvSpPr>
          <p:spPr>
            <a:xfrm>
              <a:off x="6804127" y="2278618"/>
              <a:ext cx="332142" cy="369332"/>
            </a:xfrm>
            <a:prstGeom prst="rect">
              <a:avLst/>
            </a:prstGeom>
            <a:noFill/>
          </p:spPr>
          <p:txBody>
            <a:bodyPr wrap="none" rtlCol="0">
              <a:spAutoFit/>
            </a:bodyPr>
            <a:lstStyle/>
            <a:p>
              <a:r>
                <a:rPr lang="en-US" dirty="0" smtClean="0"/>
                <a:t>U</a:t>
              </a:r>
              <a:endParaRPr lang="en-US" dirty="0"/>
            </a:p>
          </p:txBody>
        </p:sp>
        <p:sp>
          <p:nvSpPr>
            <p:cNvPr id="11" name="TextBox 10"/>
            <p:cNvSpPr txBox="1"/>
            <p:nvPr/>
          </p:nvSpPr>
          <p:spPr>
            <a:xfrm>
              <a:off x="8292129" y="2278618"/>
              <a:ext cx="316112" cy="369332"/>
            </a:xfrm>
            <a:prstGeom prst="rect">
              <a:avLst/>
            </a:prstGeom>
            <a:noFill/>
          </p:spPr>
          <p:txBody>
            <a:bodyPr wrap="none" rtlCol="0">
              <a:spAutoFit/>
            </a:bodyPr>
            <a:lstStyle/>
            <a:p>
              <a:r>
                <a:rPr lang="en-US" dirty="0"/>
                <a:t>V</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additive="base">
                                        <p:cTn id="3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 calcmode="lin" valueType="num">
                                      <p:cBhvr additive="base">
                                        <p:cTn id="4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 calcmode="lin" valueType="num">
                                      <p:cBhvr additive="base">
                                        <p:cTn id="4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normAutofit/>
          </a:bodyPr>
          <a:lstStyle/>
          <a:p>
            <a:r>
              <a:rPr lang="en-US" dirty="0" err="1" smtClean="0"/>
              <a:t>Ciphertext</a:t>
            </a:r>
            <a:r>
              <a:rPr lang="en-US" dirty="0" smtClean="0"/>
              <a:t> only Attack</a:t>
            </a:r>
            <a:endParaRPr lang="en-US" dirty="0"/>
          </a:p>
        </p:txBody>
      </p:sp>
      <p:sp>
        <p:nvSpPr>
          <p:cNvPr id="7" name="Date Placeholder 6"/>
          <p:cNvSpPr>
            <a:spLocks noGrp="1"/>
          </p:cNvSpPr>
          <p:nvPr>
            <p:ph type="dt" sz="half" idx="10"/>
          </p:nvPr>
        </p:nvSpPr>
        <p:spPr/>
        <p:txBody>
          <a:bodyPr/>
          <a:lstStyle/>
          <a:p>
            <a:fld id="{7599213D-01F0-4B97-9F6D-7F4B3093529B}" type="datetime1">
              <a:rPr lang="en-US" smtClean="0"/>
              <a:pPr/>
              <a:t>9/27/2012</a:t>
            </a:fld>
            <a:endParaRPr lang="en-GB"/>
          </a:p>
        </p:txBody>
      </p:sp>
      <p:sp>
        <p:nvSpPr>
          <p:cNvPr id="9" name="Footer Placeholder 8"/>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8" name="Slide Number Placeholder 7"/>
          <p:cNvSpPr>
            <a:spLocks noGrp="1"/>
          </p:cNvSpPr>
          <p:nvPr>
            <p:ph type="sldNum" sz="quarter" idx="12"/>
          </p:nvPr>
        </p:nvSpPr>
        <p:spPr/>
        <p:txBody>
          <a:bodyPr/>
          <a:lstStyle/>
          <a:p>
            <a:fld id="{255E8DB8-DCBF-4A68-BA4D-52342D237505}" type="slidenum">
              <a:rPr lang="en-GB" smtClean="0"/>
              <a:pPr/>
              <a:t>60</a:t>
            </a:fld>
            <a:endParaRPr lang="en-GB"/>
          </a:p>
        </p:txBody>
      </p:sp>
      <p:sp>
        <p:nvSpPr>
          <p:cNvPr id="62468" name="Text Box 4"/>
          <p:cNvSpPr txBox="1">
            <a:spLocks noChangeArrowheads="1"/>
          </p:cNvSpPr>
          <p:nvPr/>
        </p:nvSpPr>
        <p:spPr bwMode="auto">
          <a:xfrm>
            <a:off x="2362200" y="3505200"/>
            <a:ext cx="4276725" cy="987425"/>
          </a:xfrm>
          <a:prstGeom prst="rect">
            <a:avLst/>
          </a:prstGeom>
          <a:noFill/>
          <a:ln w="12700" cap="sq">
            <a:noFill/>
            <a:miter lim="800000"/>
            <a:headEnd type="none" w="sm" len="sm"/>
            <a:tailEnd type="none" w="sm" len="sm"/>
          </a:ln>
        </p:spPr>
        <p:txBody>
          <a:bodyPr wrap="none">
            <a:spAutoFit/>
          </a:bodyPr>
          <a:lstStyle/>
          <a:p>
            <a:pPr algn="ctr"/>
            <a:r>
              <a:rPr lang="en-US" sz="2400" dirty="0"/>
              <a:t>Known </a:t>
            </a:r>
          </a:p>
          <a:p>
            <a:pPr algn="ctr">
              <a:lnSpc>
                <a:spcPct val="70000"/>
              </a:lnSpc>
            </a:pPr>
            <a:endParaRPr lang="en-US" sz="2400" dirty="0"/>
          </a:p>
          <a:p>
            <a:pPr algn="ctr"/>
            <a:r>
              <a:rPr lang="en-US" dirty="0">
                <a:solidFill>
                  <a:srgbClr val="CC00FF"/>
                </a:solidFill>
              </a:rPr>
              <a:t>C</a:t>
            </a:r>
            <a:r>
              <a:rPr lang="en-US" baseline="-25000" dirty="0">
                <a:solidFill>
                  <a:srgbClr val="CC00FF"/>
                </a:solidFill>
              </a:rPr>
              <a:t>1</a:t>
            </a:r>
            <a:r>
              <a:rPr lang="en-US" dirty="0">
                <a:solidFill>
                  <a:srgbClr val="CC00FF"/>
                </a:solidFill>
              </a:rPr>
              <a:t>=</a:t>
            </a:r>
            <a:r>
              <a:rPr lang="en-US" dirty="0" err="1">
                <a:solidFill>
                  <a:srgbClr val="CC00FF"/>
                </a:solidFill>
              </a:rPr>
              <a:t>E</a:t>
            </a:r>
            <a:r>
              <a:rPr lang="en-US" baseline="-25000" dirty="0" err="1">
                <a:solidFill>
                  <a:srgbClr val="CC00FF"/>
                </a:solidFill>
              </a:rPr>
              <a:t>k</a:t>
            </a:r>
            <a:r>
              <a:rPr lang="en-US" dirty="0">
                <a:solidFill>
                  <a:srgbClr val="CC00FF"/>
                </a:solidFill>
              </a:rPr>
              <a:t>(P</a:t>
            </a:r>
            <a:r>
              <a:rPr lang="en-US" baseline="-25000" dirty="0">
                <a:solidFill>
                  <a:srgbClr val="CC00FF"/>
                </a:solidFill>
              </a:rPr>
              <a:t>1</a:t>
            </a:r>
            <a:r>
              <a:rPr lang="en-US" dirty="0">
                <a:solidFill>
                  <a:srgbClr val="CC00FF"/>
                </a:solidFill>
              </a:rPr>
              <a:t>), C</a:t>
            </a:r>
            <a:r>
              <a:rPr lang="en-US" baseline="-25000" dirty="0">
                <a:solidFill>
                  <a:srgbClr val="CC00FF"/>
                </a:solidFill>
              </a:rPr>
              <a:t>2</a:t>
            </a:r>
            <a:r>
              <a:rPr lang="en-US" dirty="0">
                <a:solidFill>
                  <a:srgbClr val="CC00FF"/>
                </a:solidFill>
              </a:rPr>
              <a:t>=</a:t>
            </a:r>
            <a:r>
              <a:rPr lang="en-US" dirty="0" err="1">
                <a:solidFill>
                  <a:srgbClr val="CC00FF"/>
                </a:solidFill>
              </a:rPr>
              <a:t>E</a:t>
            </a:r>
            <a:r>
              <a:rPr lang="en-US" baseline="-25000" dirty="0" err="1">
                <a:solidFill>
                  <a:srgbClr val="CC00FF"/>
                </a:solidFill>
              </a:rPr>
              <a:t>k</a:t>
            </a:r>
            <a:r>
              <a:rPr lang="en-US" dirty="0">
                <a:solidFill>
                  <a:srgbClr val="CC00FF"/>
                </a:solidFill>
              </a:rPr>
              <a:t>(P</a:t>
            </a:r>
            <a:r>
              <a:rPr lang="en-US" baseline="-25000" dirty="0">
                <a:solidFill>
                  <a:srgbClr val="CC00FF"/>
                </a:solidFill>
              </a:rPr>
              <a:t>2</a:t>
            </a:r>
            <a:r>
              <a:rPr lang="en-US" dirty="0">
                <a:solidFill>
                  <a:srgbClr val="CC00FF"/>
                </a:solidFill>
              </a:rPr>
              <a:t>),……, C</a:t>
            </a:r>
            <a:r>
              <a:rPr lang="en-US" baseline="-25000" dirty="0">
                <a:solidFill>
                  <a:srgbClr val="CC00FF"/>
                </a:solidFill>
              </a:rPr>
              <a:t>J</a:t>
            </a:r>
            <a:r>
              <a:rPr lang="en-US" dirty="0">
                <a:solidFill>
                  <a:srgbClr val="CC00FF"/>
                </a:solidFill>
              </a:rPr>
              <a:t>=</a:t>
            </a:r>
            <a:r>
              <a:rPr lang="en-US" dirty="0" err="1">
                <a:solidFill>
                  <a:srgbClr val="CC00FF"/>
                </a:solidFill>
              </a:rPr>
              <a:t>E</a:t>
            </a:r>
            <a:r>
              <a:rPr lang="en-US" baseline="-25000" dirty="0" err="1">
                <a:solidFill>
                  <a:srgbClr val="CC00FF"/>
                </a:solidFill>
              </a:rPr>
              <a:t>k</a:t>
            </a:r>
            <a:r>
              <a:rPr lang="en-US" dirty="0">
                <a:solidFill>
                  <a:srgbClr val="CC00FF"/>
                </a:solidFill>
              </a:rPr>
              <a:t>(P</a:t>
            </a:r>
            <a:r>
              <a:rPr lang="en-US" baseline="-25000" dirty="0">
                <a:solidFill>
                  <a:srgbClr val="CC00FF"/>
                </a:solidFill>
              </a:rPr>
              <a:t>J</a:t>
            </a:r>
            <a:r>
              <a:rPr lang="en-US" dirty="0">
                <a:solidFill>
                  <a:srgbClr val="CC00FF"/>
                </a:solidFill>
              </a:rPr>
              <a:t>)</a:t>
            </a:r>
          </a:p>
        </p:txBody>
      </p:sp>
      <p:sp>
        <p:nvSpPr>
          <p:cNvPr id="62469" name="Text Box 5"/>
          <p:cNvSpPr txBox="1">
            <a:spLocks noChangeArrowheads="1"/>
          </p:cNvSpPr>
          <p:nvPr/>
        </p:nvSpPr>
        <p:spPr bwMode="auto">
          <a:xfrm>
            <a:off x="1371600" y="4876800"/>
            <a:ext cx="6400800" cy="1225550"/>
          </a:xfrm>
          <a:prstGeom prst="rect">
            <a:avLst/>
          </a:prstGeom>
          <a:noFill/>
          <a:ln w="12700" cap="sq">
            <a:noFill/>
            <a:miter lim="800000"/>
            <a:headEnd type="none" w="sm" len="sm"/>
            <a:tailEnd type="none" w="sm" len="sm"/>
          </a:ln>
        </p:spPr>
        <p:txBody>
          <a:bodyPr>
            <a:spAutoFit/>
          </a:bodyPr>
          <a:lstStyle/>
          <a:p>
            <a:pPr algn="ctr"/>
            <a:r>
              <a:rPr lang="en-US" sz="2400" dirty="0"/>
              <a:t>To be Known </a:t>
            </a:r>
          </a:p>
          <a:p>
            <a:pPr algn="ctr">
              <a:lnSpc>
                <a:spcPct val="60000"/>
              </a:lnSpc>
            </a:pPr>
            <a:endParaRPr lang="en-US" sz="2400" dirty="0"/>
          </a:p>
          <a:p>
            <a:pPr algn="ctr"/>
            <a:r>
              <a:rPr lang="en-US" dirty="0">
                <a:solidFill>
                  <a:srgbClr val="CC00FF"/>
                </a:solidFill>
              </a:rPr>
              <a:t>P</a:t>
            </a:r>
            <a:r>
              <a:rPr lang="en-US" baseline="-25000" dirty="0">
                <a:solidFill>
                  <a:srgbClr val="CC00FF"/>
                </a:solidFill>
              </a:rPr>
              <a:t>1</a:t>
            </a:r>
            <a:r>
              <a:rPr lang="en-US" dirty="0">
                <a:solidFill>
                  <a:srgbClr val="CC00FF"/>
                </a:solidFill>
              </a:rPr>
              <a:t>, P</a:t>
            </a:r>
            <a:r>
              <a:rPr lang="en-US" baseline="-25000" dirty="0">
                <a:solidFill>
                  <a:srgbClr val="CC00FF"/>
                </a:solidFill>
              </a:rPr>
              <a:t>2</a:t>
            </a:r>
            <a:r>
              <a:rPr lang="en-US" dirty="0">
                <a:solidFill>
                  <a:srgbClr val="CC00FF"/>
                </a:solidFill>
              </a:rPr>
              <a:t>, P</a:t>
            </a:r>
            <a:r>
              <a:rPr lang="en-US" baseline="-25000" dirty="0">
                <a:solidFill>
                  <a:srgbClr val="CC00FF"/>
                </a:solidFill>
              </a:rPr>
              <a:t>3</a:t>
            </a:r>
            <a:r>
              <a:rPr lang="en-US" dirty="0">
                <a:solidFill>
                  <a:srgbClr val="CC00FF"/>
                </a:solidFill>
              </a:rPr>
              <a:t>,……., </a:t>
            </a:r>
            <a:r>
              <a:rPr lang="en-US" dirty="0" err="1">
                <a:solidFill>
                  <a:srgbClr val="CC00FF"/>
                </a:solidFill>
              </a:rPr>
              <a:t>P</a:t>
            </a:r>
            <a:r>
              <a:rPr lang="en-US" baseline="-25000" dirty="0" err="1">
                <a:solidFill>
                  <a:srgbClr val="CC00FF"/>
                </a:solidFill>
              </a:rPr>
              <a:t>j</a:t>
            </a:r>
            <a:r>
              <a:rPr lang="en-US" baseline="-25000" dirty="0">
                <a:solidFill>
                  <a:srgbClr val="CC00FF"/>
                </a:solidFill>
              </a:rPr>
              <a:t>   </a:t>
            </a:r>
            <a:r>
              <a:rPr lang="en-US" dirty="0" smtClean="0">
                <a:solidFill>
                  <a:srgbClr val="CC00FF"/>
                </a:solidFill>
              </a:rPr>
              <a:t>and/or Key </a:t>
            </a:r>
            <a:r>
              <a:rPr lang="en-US" dirty="0">
                <a:solidFill>
                  <a:srgbClr val="CC00FF"/>
                </a:solidFill>
              </a:rPr>
              <a:t>(K)</a:t>
            </a:r>
          </a:p>
          <a:p>
            <a:pPr algn="ctr"/>
            <a:endParaRPr lang="en-US" dirty="0">
              <a:solidFill>
                <a:srgbClr val="CC00FF"/>
              </a:solidFill>
            </a:endParaRPr>
          </a:p>
        </p:txBody>
      </p:sp>
      <p:sp>
        <p:nvSpPr>
          <p:cNvPr id="62470" name="Text Box 6"/>
          <p:cNvSpPr txBox="1">
            <a:spLocks noChangeArrowheads="1"/>
          </p:cNvSpPr>
          <p:nvPr/>
        </p:nvSpPr>
        <p:spPr bwMode="auto">
          <a:xfrm>
            <a:off x="762000" y="1752600"/>
            <a:ext cx="7772400" cy="1569660"/>
          </a:xfrm>
          <a:prstGeom prst="rect">
            <a:avLst/>
          </a:prstGeom>
          <a:noFill/>
          <a:ln w="12700" cap="sq">
            <a:noFill/>
            <a:miter lim="800000"/>
            <a:headEnd type="none" w="sm" len="sm"/>
            <a:tailEnd type="none" w="sm" len="sm"/>
          </a:ln>
        </p:spPr>
        <p:txBody>
          <a:bodyPr wrap="square">
            <a:spAutoFit/>
          </a:bodyPr>
          <a:lstStyle/>
          <a:p>
            <a:pPr algn="just"/>
            <a:r>
              <a:rPr lang="en-US" sz="2400" dirty="0"/>
              <a:t>The attacker has access only to the </a:t>
            </a:r>
            <a:r>
              <a:rPr lang="en-US" sz="2400" dirty="0" err="1"/>
              <a:t>ciphertext</a:t>
            </a:r>
            <a:r>
              <a:rPr lang="en-US" sz="2400" dirty="0"/>
              <a:t> of several messages encrypted through same encryption scheme. The knowledge of the plaintext is </a:t>
            </a:r>
            <a:r>
              <a:rPr lang="en-US" sz="2400" dirty="0" smtClean="0"/>
              <a:t>minimal. His </a:t>
            </a:r>
            <a:r>
              <a:rPr lang="en-US" sz="2400" dirty="0"/>
              <a:t>job is to find plaintext, or </a:t>
            </a:r>
            <a:r>
              <a:rPr lang="en-US" sz="2400" dirty="0" smtClean="0"/>
              <a:t>key. </a:t>
            </a:r>
            <a:endParaRPr lang="en-US" sz="2400"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dirty="0" smtClean="0"/>
              <a:t>Known Plaintext Attack</a:t>
            </a:r>
            <a:endParaRPr lang="en-US" dirty="0"/>
          </a:p>
        </p:txBody>
      </p:sp>
      <p:sp>
        <p:nvSpPr>
          <p:cNvPr id="7" name="Date Placeholder 6"/>
          <p:cNvSpPr>
            <a:spLocks noGrp="1"/>
          </p:cNvSpPr>
          <p:nvPr>
            <p:ph type="dt" sz="half" idx="10"/>
          </p:nvPr>
        </p:nvSpPr>
        <p:spPr/>
        <p:txBody>
          <a:bodyPr/>
          <a:lstStyle/>
          <a:p>
            <a:fld id="{A3E92349-19DA-4B7B-B069-748668ED1031}" type="datetime1">
              <a:rPr lang="en-US" smtClean="0"/>
              <a:pPr/>
              <a:t>9/27/2012</a:t>
            </a:fld>
            <a:endParaRPr lang="en-GB"/>
          </a:p>
        </p:txBody>
      </p:sp>
      <p:sp>
        <p:nvSpPr>
          <p:cNvPr id="9" name="Footer Placeholder 8"/>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8" name="Slide Number Placeholder 7"/>
          <p:cNvSpPr>
            <a:spLocks noGrp="1"/>
          </p:cNvSpPr>
          <p:nvPr>
            <p:ph type="sldNum" sz="quarter" idx="12"/>
          </p:nvPr>
        </p:nvSpPr>
        <p:spPr/>
        <p:txBody>
          <a:bodyPr/>
          <a:lstStyle/>
          <a:p>
            <a:fld id="{255E8DB8-DCBF-4A68-BA4D-52342D237505}" type="slidenum">
              <a:rPr lang="en-GB" smtClean="0"/>
              <a:pPr/>
              <a:t>61</a:t>
            </a:fld>
            <a:endParaRPr lang="en-GB"/>
          </a:p>
        </p:txBody>
      </p:sp>
      <p:sp>
        <p:nvSpPr>
          <p:cNvPr id="63492" name="Text Box 4"/>
          <p:cNvSpPr txBox="1">
            <a:spLocks noChangeArrowheads="1"/>
          </p:cNvSpPr>
          <p:nvPr/>
        </p:nvSpPr>
        <p:spPr bwMode="auto">
          <a:xfrm>
            <a:off x="1828800" y="3200400"/>
            <a:ext cx="5715000" cy="914400"/>
          </a:xfrm>
          <a:prstGeom prst="rect">
            <a:avLst/>
          </a:prstGeom>
          <a:noFill/>
          <a:ln w="12700" cap="sq">
            <a:noFill/>
            <a:miter lim="800000"/>
            <a:headEnd type="none" w="sm" len="sm"/>
            <a:tailEnd type="none" w="sm" len="sm"/>
          </a:ln>
        </p:spPr>
        <p:txBody>
          <a:bodyPr>
            <a:spAutoFit/>
          </a:bodyPr>
          <a:lstStyle/>
          <a:p>
            <a:pPr algn="ctr"/>
            <a:r>
              <a:rPr lang="en-US" sz="2400"/>
              <a:t>Known </a:t>
            </a:r>
          </a:p>
          <a:p>
            <a:pPr algn="ctr">
              <a:lnSpc>
                <a:spcPct val="50000"/>
              </a:lnSpc>
            </a:pPr>
            <a:endParaRPr lang="en-US" sz="2400"/>
          </a:p>
          <a:p>
            <a:pPr algn="ctr"/>
            <a:r>
              <a:rPr lang="en-US">
                <a:solidFill>
                  <a:srgbClr val="CC00FF"/>
                </a:solidFill>
              </a:rPr>
              <a:t>P1,C</a:t>
            </a:r>
            <a:r>
              <a:rPr lang="en-US" baseline="-25000">
                <a:solidFill>
                  <a:srgbClr val="CC00FF"/>
                </a:solidFill>
              </a:rPr>
              <a:t>1</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1</a:t>
            </a:r>
            <a:r>
              <a:rPr lang="en-US">
                <a:solidFill>
                  <a:srgbClr val="CC00FF"/>
                </a:solidFill>
              </a:rPr>
              <a:t>),  P</a:t>
            </a:r>
            <a:r>
              <a:rPr lang="en-US" baseline="-25000">
                <a:solidFill>
                  <a:srgbClr val="CC00FF"/>
                </a:solidFill>
              </a:rPr>
              <a:t>2</a:t>
            </a:r>
            <a:r>
              <a:rPr lang="en-US">
                <a:solidFill>
                  <a:srgbClr val="CC00FF"/>
                </a:solidFill>
              </a:rPr>
              <a:t>,C</a:t>
            </a:r>
            <a:r>
              <a:rPr lang="en-US" baseline="-25000">
                <a:solidFill>
                  <a:srgbClr val="CC00FF"/>
                </a:solidFill>
              </a:rPr>
              <a:t>2</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2</a:t>
            </a:r>
            <a:r>
              <a:rPr lang="en-US">
                <a:solidFill>
                  <a:srgbClr val="CC00FF"/>
                </a:solidFill>
              </a:rPr>
              <a:t>),……, P</a:t>
            </a:r>
            <a:r>
              <a:rPr lang="en-US" baseline="-25000">
                <a:solidFill>
                  <a:srgbClr val="CC00FF"/>
                </a:solidFill>
              </a:rPr>
              <a:t>J</a:t>
            </a:r>
            <a:r>
              <a:rPr lang="en-US">
                <a:solidFill>
                  <a:srgbClr val="CC00FF"/>
                </a:solidFill>
              </a:rPr>
              <a:t>, C</a:t>
            </a:r>
            <a:r>
              <a:rPr lang="en-US" baseline="-25000">
                <a:solidFill>
                  <a:srgbClr val="CC00FF"/>
                </a:solidFill>
              </a:rPr>
              <a:t>J</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J</a:t>
            </a:r>
            <a:r>
              <a:rPr lang="en-US">
                <a:solidFill>
                  <a:srgbClr val="CC00FF"/>
                </a:solidFill>
              </a:rPr>
              <a:t>)</a:t>
            </a:r>
          </a:p>
        </p:txBody>
      </p:sp>
      <p:sp>
        <p:nvSpPr>
          <p:cNvPr id="63493" name="Text Box 5"/>
          <p:cNvSpPr txBox="1">
            <a:spLocks noChangeArrowheads="1"/>
          </p:cNvSpPr>
          <p:nvPr/>
        </p:nvSpPr>
        <p:spPr bwMode="auto">
          <a:xfrm>
            <a:off x="762000" y="1981200"/>
            <a:ext cx="7162800" cy="830997"/>
          </a:xfrm>
          <a:prstGeom prst="rect">
            <a:avLst/>
          </a:prstGeom>
          <a:noFill/>
          <a:ln w="12700" cap="sq">
            <a:noFill/>
            <a:miter lim="800000"/>
            <a:headEnd type="none" w="sm" len="sm"/>
            <a:tailEnd type="none" w="sm" len="sm"/>
          </a:ln>
        </p:spPr>
        <p:txBody>
          <a:bodyPr>
            <a:spAutoFit/>
          </a:bodyPr>
          <a:lstStyle/>
          <a:p>
            <a:pPr algn="just"/>
            <a:r>
              <a:rPr lang="en-US" sz="2400" dirty="0"/>
              <a:t>The attacker has access to the </a:t>
            </a:r>
            <a:r>
              <a:rPr lang="en-US" sz="2400" dirty="0" smtClean="0"/>
              <a:t>plaintexts </a:t>
            </a:r>
            <a:r>
              <a:rPr lang="en-US" sz="2400" dirty="0"/>
              <a:t>as well as to their corresponding </a:t>
            </a:r>
            <a:r>
              <a:rPr lang="en-US" sz="2400" dirty="0" err="1" smtClean="0"/>
              <a:t>ciphertexts</a:t>
            </a:r>
            <a:r>
              <a:rPr lang="en-US" sz="2400" dirty="0" smtClean="0"/>
              <a:t>. </a:t>
            </a:r>
            <a:r>
              <a:rPr lang="en-US" sz="2400" dirty="0"/>
              <a:t>He intends to </a:t>
            </a:r>
            <a:r>
              <a:rPr lang="en-US" sz="2400" dirty="0" smtClean="0"/>
              <a:t>find key. </a:t>
            </a:r>
            <a:endParaRPr lang="en-US" sz="2400" dirty="0"/>
          </a:p>
        </p:txBody>
      </p:sp>
      <p:sp>
        <p:nvSpPr>
          <p:cNvPr id="63494" name="Text Box 6"/>
          <p:cNvSpPr txBox="1">
            <a:spLocks noChangeArrowheads="1"/>
          </p:cNvSpPr>
          <p:nvPr/>
        </p:nvSpPr>
        <p:spPr bwMode="auto">
          <a:xfrm>
            <a:off x="1600200" y="4495800"/>
            <a:ext cx="6400800" cy="1152525"/>
          </a:xfrm>
          <a:prstGeom prst="rect">
            <a:avLst/>
          </a:prstGeom>
          <a:noFill/>
          <a:ln w="12700" cap="sq">
            <a:noFill/>
            <a:miter lim="800000"/>
            <a:headEnd type="none" w="sm" len="sm"/>
            <a:tailEnd type="none" w="sm" len="sm"/>
          </a:ln>
        </p:spPr>
        <p:txBody>
          <a:bodyPr>
            <a:spAutoFit/>
          </a:bodyPr>
          <a:lstStyle/>
          <a:p>
            <a:pPr algn="ctr"/>
            <a:r>
              <a:rPr lang="en-US" sz="2400" dirty="0"/>
              <a:t>To be Known </a:t>
            </a:r>
          </a:p>
          <a:p>
            <a:pPr algn="ctr">
              <a:lnSpc>
                <a:spcPct val="40000"/>
              </a:lnSpc>
            </a:pPr>
            <a:endParaRPr lang="en-US" sz="2400" dirty="0"/>
          </a:p>
          <a:p>
            <a:pPr algn="ctr"/>
            <a:r>
              <a:rPr lang="en-US" dirty="0" smtClean="0">
                <a:solidFill>
                  <a:srgbClr val="CC00FF"/>
                </a:solidFill>
              </a:rPr>
              <a:t>Key </a:t>
            </a:r>
            <a:r>
              <a:rPr lang="en-US" dirty="0">
                <a:solidFill>
                  <a:srgbClr val="CC00FF"/>
                </a:solidFill>
              </a:rPr>
              <a:t>(K)  </a:t>
            </a:r>
            <a:r>
              <a:rPr lang="en-US" dirty="0">
                <a:solidFill>
                  <a:srgbClr val="FF6699"/>
                </a:solidFill>
              </a:rPr>
              <a:t>to get </a:t>
            </a:r>
            <a:r>
              <a:rPr lang="en-US" dirty="0">
                <a:solidFill>
                  <a:srgbClr val="CC00FF"/>
                </a:solidFill>
              </a:rPr>
              <a:t> P1, P2, P3,……., </a:t>
            </a:r>
            <a:r>
              <a:rPr lang="en-US" dirty="0" err="1">
                <a:solidFill>
                  <a:srgbClr val="CC00FF"/>
                </a:solidFill>
              </a:rPr>
              <a:t>P</a:t>
            </a:r>
            <a:r>
              <a:rPr lang="en-US" baseline="-25000" dirty="0" err="1">
                <a:solidFill>
                  <a:srgbClr val="CC00FF"/>
                </a:solidFill>
              </a:rPr>
              <a:t>j</a:t>
            </a:r>
            <a:r>
              <a:rPr lang="en-US" dirty="0">
                <a:solidFill>
                  <a:srgbClr val="CC00FF"/>
                </a:solidFill>
              </a:rPr>
              <a:t> </a:t>
            </a:r>
          </a:p>
          <a:p>
            <a:pPr algn="ctr"/>
            <a:endParaRPr lang="en-US" dirty="0">
              <a:solidFill>
                <a:srgbClr val="CC00FF"/>
              </a:solidFil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dirty="0" smtClean="0"/>
              <a:t>Chosen Plaintext Attack</a:t>
            </a:r>
            <a:endParaRPr lang="en-US" dirty="0"/>
          </a:p>
        </p:txBody>
      </p:sp>
      <p:sp>
        <p:nvSpPr>
          <p:cNvPr id="7" name="Date Placeholder 6"/>
          <p:cNvSpPr>
            <a:spLocks noGrp="1"/>
          </p:cNvSpPr>
          <p:nvPr>
            <p:ph type="dt" sz="half" idx="10"/>
          </p:nvPr>
        </p:nvSpPr>
        <p:spPr/>
        <p:txBody>
          <a:bodyPr/>
          <a:lstStyle/>
          <a:p>
            <a:fld id="{C1022BAC-64F8-4DCA-8F79-2204E47E8AFA}" type="datetime1">
              <a:rPr lang="en-US" smtClean="0"/>
              <a:pPr/>
              <a:t>9/27/2012</a:t>
            </a:fld>
            <a:endParaRPr lang="en-GB"/>
          </a:p>
        </p:txBody>
      </p:sp>
      <p:sp>
        <p:nvSpPr>
          <p:cNvPr id="9" name="Footer Placeholder 8"/>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8" name="Slide Number Placeholder 7"/>
          <p:cNvSpPr>
            <a:spLocks noGrp="1"/>
          </p:cNvSpPr>
          <p:nvPr>
            <p:ph type="sldNum" sz="quarter" idx="12"/>
          </p:nvPr>
        </p:nvSpPr>
        <p:spPr/>
        <p:txBody>
          <a:bodyPr/>
          <a:lstStyle/>
          <a:p>
            <a:fld id="{255E8DB8-DCBF-4A68-BA4D-52342D237505}" type="slidenum">
              <a:rPr lang="en-GB" smtClean="0"/>
              <a:pPr/>
              <a:t>62</a:t>
            </a:fld>
            <a:endParaRPr lang="en-GB"/>
          </a:p>
        </p:txBody>
      </p:sp>
      <p:sp>
        <p:nvSpPr>
          <p:cNvPr id="64516" name="Text Box 4"/>
          <p:cNvSpPr txBox="1">
            <a:spLocks noChangeArrowheads="1"/>
          </p:cNvSpPr>
          <p:nvPr/>
        </p:nvSpPr>
        <p:spPr bwMode="auto">
          <a:xfrm>
            <a:off x="762000" y="1600200"/>
            <a:ext cx="7848600" cy="1938992"/>
          </a:xfrm>
          <a:prstGeom prst="rect">
            <a:avLst/>
          </a:prstGeom>
          <a:noFill/>
          <a:ln w="12700" cap="sq">
            <a:noFill/>
            <a:miter lim="800000"/>
            <a:headEnd type="none" w="sm" len="sm"/>
            <a:tailEnd type="none" w="sm" len="sm"/>
          </a:ln>
        </p:spPr>
        <p:txBody>
          <a:bodyPr wrap="square">
            <a:spAutoFit/>
          </a:bodyPr>
          <a:lstStyle/>
          <a:p>
            <a:pPr algn="just"/>
            <a:r>
              <a:rPr lang="en-US" sz="2000" dirty="0"/>
              <a:t>The attacker has access to the plaintext as well as to their corresponding </a:t>
            </a:r>
            <a:r>
              <a:rPr lang="en-US" sz="2000" dirty="0" err="1"/>
              <a:t>ciphertext</a:t>
            </a:r>
            <a:r>
              <a:rPr lang="en-US" sz="2000" dirty="0"/>
              <a:t> and also he has ability to encrypt texts of his own choice. That is possible when an encryption box embedded with a secure key comes in the hands of attacker or the attacker can send his own plaintexts to the owner of the secret key to encrypt. His job is to deduce </a:t>
            </a:r>
            <a:r>
              <a:rPr lang="en-US" sz="2000" dirty="0" smtClean="0"/>
              <a:t>either </a:t>
            </a:r>
            <a:r>
              <a:rPr lang="en-US" sz="2000" dirty="0"/>
              <a:t>key to get plaintexts.</a:t>
            </a:r>
          </a:p>
        </p:txBody>
      </p:sp>
      <p:sp>
        <p:nvSpPr>
          <p:cNvPr id="64517" name="Text Box 5"/>
          <p:cNvSpPr txBox="1">
            <a:spLocks noChangeArrowheads="1"/>
          </p:cNvSpPr>
          <p:nvPr/>
        </p:nvSpPr>
        <p:spPr bwMode="auto">
          <a:xfrm>
            <a:off x="457200" y="3962400"/>
            <a:ext cx="8001000" cy="1298575"/>
          </a:xfrm>
          <a:prstGeom prst="rect">
            <a:avLst/>
          </a:prstGeom>
          <a:noFill/>
          <a:ln w="12700" cap="sq">
            <a:noFill/>
            <a:miter lim="800000"/>
            <a:headEnd type="none" w="sm" len="sm"/>
            <a:tailEnd type="none" w="sm" len="sm"/>
          </a:ln>
        </p:spPr>
        <p:txBody>
          <a:bodyPr>
            <a:spAutoFit/>
          </a:bodyPr>
          <a:lstStyle/>
          <a:p>
            <a:pPr algn="ctr"/>
            <a:r>
              <a:rPr lang="en-US" sz="2400"/>
              <a:t>Known </a:t>
            </a:r>
          </a:p>
          <a:p>
            <a:pPr algn="ctr">
              <a:lnSpc>
                <a:spcPct val="50000"/>
              </a:lnSpc>
            </a:pPr>
            <a:endParaRPr lang="en-US" sz="2400"/>
          </a:p>
          <a:p>
            <a:pPr algn="ctr"/>
            <a:r>
              <a:rPr lang="en-US">
                <a:solidFill>
                  <a:srgbClr val="CC00FF"/>
                </a:solidFill>
              </a:rPr>
              <a:t>P</a:t>
            </a:r>
            <a:r>
              <a:rPr lang="en-US" baseline="-25000">
                <a:solidFill>
                  <a:srgbClr val="CC00FF"/>
                </a:solidFill>
              </a:rPr>
              <a:t>1</a:t>
            </a:r>
            <a:r>
              <a:rPr lang="en-US">
                <a:solidFill>
                  <a:srgbClr val="CC00FF"/>
                </a:solidFill>
              </a:rPr>
              <a:t>,C</a:t>
            </a:r>
            <a:r>
              <a:rPr lang="en-US" baseline="-25000">
                <a:solidFill>
                  <a:srgbClr val="CC00FF"/>
                </a:solidFill>
              </a:rPr>
              <a:t>1</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1</a:t>
            </a:r>
            <a:r>
              <a:rPr lang="en-US">
                <a:solidFill>
                  <a:srgbClr val="CC00FF"/>
                </a:solidFill>
              </a:rPr>
              <a:t>),  P</a:t>
            </a:r>
            <a:r>
              <a:rPr lang="en-US" baseline="-25000">
                <a:solidFill>
                  <a:srgbClr val="CC00FF"/>
                </a:solidFill>
              </a:rPr>
              <a:t>2</a:t>
            </a:r>
            <a:r>
              <a:rPr lang="en-US">
                <a:solidFill>
                  <a:srgbClr val="CC00FF"/>
                </a:solidFill>
              </a:rPr>
              <a:t>,C</a:t>
            </a:r>
            <a:r>
              <a:rPr lang="en-US" baseline="-25000">
                <a:solidFill>
                  <a:srgbClr val="CC00FF"/>
                </a:solidFill>
              </a:rPr>
              <a:t>2</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2</a:t>
            </a:r>
            <a:r>
              <a:rPr lang="en-US">
                <a:solidFill>
                  <a:srgbClr val="CC00FF"/>
                </a:solidFill>
              </a:rPr>
              <a:t>),……, P</a:t>
            </a:r>
            <a:r>
              <a:rPr lang="en-US" baseline="-25000">
                <a:solidFill>
                  <a:srgbClr val="CC00FF"/>
                </a:solidFill>
              </a:rPr>
              <a:t>J</a:t>
            </a:r>
            <a:r>
              <a:rPr lang="en-US">
                <a:solidFill>
                  <a:srgbClr val="CC00FF"/>
                </a:solidFill>
              </a:rPr>
              <a:t>, C</a:t>
            </a:r>
            <a:r>
              <a:rPr lang="en-US" baseline="-25000">
                <a:solidFill>
                  <a:srgbClr val="CC00FF"/>
                </a:solidFill>
              </a:rPr>
              <a:t>J</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J</a:t>
            </a:r>
            <a:r>
              <a:rPr lang="en-US">
                <a:solidFill>
                  <a:srgbClr val="CC00FF"/>
                </a:solidFill>
              </a:rPr>
              <a:t>)</a:t>
            </a:r>
          </a:p>
          <a:p>
            <a:pPr algn="ctr">
              <a:lnSpc>
                <a:spcPct val="70000"/>
              </a:lnSpc>
            </a:pPr>
            <a:endParaRPr lang="en-US">
              <a:solidFill>
                <a:srgbClr val="CC00FF"/>
              </a:solidFill>
            </a:endParaRPr>
          </a:p>
          <a:p>
            <a:pPr algn="ctr">
              <a:lnSpc>
                <a:spcPct val="70000"/>
              </a:lnSpc>
            </a:pPr>
            <a:r>
              <a:rPr lang="en-US">
                <a:solidFill>
                  <a:srgbClr val="CC00FF"/>
                </a:solidFill>
              </a:rPr>
              <a:t>(attacker can choose P</a:t>
            </a:r>
            <a:r>
              <a:rPr lang="en-US" baseline="-25000">
                <a:solidFill>
                  <a:srgbClr val="CC00FF"/>
                </a:solidFill>
              </a:rPr>
              <a:t>1</a:t>
            </a:r>
            <a:r>
              <a:rPr lang="en-US">
                <a:solidFill>
                  <a:srgbClr val="CC00FF"/>
                </a:solidFill>
              </a:rPr>
              <a:t>, P</a:t>
            </a:r>
            <a:r>
              <a:rPr lang="en-US" baseline="-25000">
                <a:solidFill>
                  <a:srgbClr val="CC00FF"/>
                </a:solidFill>
              </a:rPr>
              <a:t>2</a:t>
            </a:r>
            <a:r>
              <a:rPr lang="en-US">
                <a:solidFill>
                  <a:srgbClr val="CC00FF"/>
                </a:solidFill>
              </a:rPr>
              <a:t>, ….,P</a:t>
            </a:r>
            <a:r>
              <a:rPr lang="en-US" baseline="-25000">
                <a:solidFill>
                  <a:srgbClr val="CC00FF"/>
                </a:solidFill>
              </a:rPr>
              <a:t>j,</a:t>
            </a:r>
            <a:r>
              <a:rPr lang="en-US">
                <a:solidFill>
                  <a:srgbClr val="CC00FF"/>
                </a:solidFill>
              </a:rPr>
              <a:t>)</a:t>
            </a:r>
          </a:p>
        </p:txBody>
      </p:sp>
      <p:sp>
        <p:nvSpPr>
          <p:cNvPr id="64518" name="Text Box 6"/>
          <p:cNvSpPr txBox="1">
            <a:spLocks noChangeArrowheads="1"/>
          </p:cNvSpPr>
          <p:nvPr/>
        </p:nvSpPr>
        <p:spPr bwMode="auto">
          <a:xfrm>
            <a:off x="1447800" y="5410200"/>
            <a:ext cx="6400800" cy="1152525"/>
          </a:xfrm>
          <a:prstGeom prst="rect">
            <a:avLst/>
          </a:prstGeom>
          <a:noFill/>
          <a:ln w="12700" cap="sq">
            <a:noFill/>
            <a:miter lim="800000"/>
            <a:headEnd type="none" w="sm" len="sm"/>
            <a:tailEnd type="none" w="sm" len="sm"/>
          </a:ln>
        </p:spPr>
        <p:txBody>
          <a:bodyPr>
            <a:spAutoFit/>
          </a:bodyPr>
          <a:lstStyle/>
          <a:p>
            <a:pPr algn="ctr"/>
            <a:r>
              <a:rPr lang="en-US" sz="2400" dirty="0"/>
              <a:t>To be Known </a:t>
            </a:r>
          </a:p>
          <a:p>
            <a:pPr algn="ctr">
              <a:lnSpc>
                <a:spcPct val="40000"/>
              </a:lnSpc>
            </a:pPr>
            <a:endParaRPr lang="en-US" sz="2400" dirty="0"/>
          </a:p>
          <a:p>
            <a:pPr algn="ctr"/>
            <a:r>
              <a:rPr lang="en-US" dirty="0" smtClean="0">
                <a:solidFill>
                  <a:srgbClr val="CC00FF"/>
                </a:solidFill>
              </a:rPr>
              <a:t>Key </a:t>
            </a:r>
            <a:r>
              <a:rPr lang="en-US" dirty="0">
                <a:solidFill>
                  <a:srgbClr val="CC00FF"/>
                </a:solidFill>
              </a:rPr>
              <a:t>(K)  </a:t>
            </a:r>
            <a:r>
              <a:rPr lang="en-US" dirty="0">
                <a:solidFill>
                  <a:srgbClr val="FF6699"/>
                </a:solidFill>
              </a:rPr>
              <a:t>to get </a:t>
            </a:r>
            <a:r>
              <a:rPr lang="en-US" dirty="0">
                <a:solidFill>
                  <a:srgbClr val="CC00FF"/>
                </a:solidFill>
              </a:rPr>
              <a:t> P1, P2, P3,……., </a:t>
            </a:r>
            <a:r>
              <a:rPr lang="en-US" dirty="0" err="1">
                <a:solidFill>
                  <a:srgbClr val="CC00FF"/>
                </a:solidFill>
              </a:rPr>
              <a:t>P</a:t>
            </a:r>
            <a:r>
              <a:rPr lang="en-US" baseline="-25000" dirty="0" err="1">
                <a:solidFill>
                  <a:srgbClr val="CC00FF"/>
                </a:solidFill>
              </a:rPr>
              <a:t>j</a:t>
            </a:r>
            <a:r>
              <a:rPr lang="en-US" dirty="0">
                <a:solidFill>
                  <a:srgbClr val="CC00FF"/>
                </a:solidFill>
              </a:rPr>
              <a:t> </a:t>
            </a:r>
          </a:p>
          <a:p>
            <a:pPr algn="ctr"/>
            <a:endParaRPr lang="en-US" dirty="0">
              <a:solidFill>
                <a:srgbClr val="CC00FF"/>
              </a:solidFill>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a:bodyPr>
          <a:lstStyle/>
          <a:p>
            <a:pPr>
              <a:defRPr/>
            </a:pPr>
            <a:r>
              <a:rPr lang="en-US" dirty="0" smtClean="0"/>
              <a:t>Adaptive Chosen Plaintext Attack</a:t>
            </a:r>
            <a:endParaRPr lang="en-US" dirty="0"/>
          </a:p>
        </p:txBody>
      </p:sp>
      <p:sp>
        <p:nvSpPr>
          <p:cNvPr id="7" name="Date Placeholder 6"/>
          <p:cNvSpPr>
            <a:spLocks noGrp="1"/>
          </p:cNvSpPr>
          <p:nvPr>
            <p:ph type="dt" sz="half" idx="10"/>
          </p:nvPr>
        </p:nvSpPr>
        <p:spPr/>
        <p:txBody>
          <a:bodyPr/>
          <a:lstStyle/>
          <a:p>
            <a:pPr>
              <a:defRPr/>
            </a:pPr>
            <a:fld id="{4E490BB6-58A3-4738-9C3F-3B4B7E6ED005}" type="datetime1">
              <a:rPr lang="en-US" smtClean="0"/>
              <a:pPr>
                <a:defRPr/>
              </a:pPr>
              <a:t>9/27/2012</a:t>
            </a:fld>
            <a:endParaRPr lang="en-GB"/>
          </a:p>
        </p:txBody>
      </p:sp>
      <p:sp>
        <p:nvSpPr>
          <p:cNvPr id="9" name="Footer Placeholder 8"/>
          <p:cNvSpPr>
            <a:spLocks noGrp="1"/>
          </p:cNvSpPr>
          <p:nvPr>
            <p:ph type="ftr" sz="quarter" idx="11"/>
          </p:nvPr>
        </p:nvSpPr>
        <p:spPr/>
        <p:txBody>
          <a:bodyPr/>
          <a:lstStyle/>
          <a:p>
            <a:pPr>
              <a:defRPr/>
            </a:pPr>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8" name="Slide Number Placeholder 7"/>
          <p:cNvSpPr>
            <a:spLocks noGrp="1"/>
          </p:cNvSpPr>
          <p:nvPr>
            <p:ph type="sldNum" sz="quarter" idx="12"/>
          </p:nvPr>
        </p:nvSpPr>
        <p:spPr/>
        <p:txBody>
          <a:bodyPr/>
          <a:lstStyle/>
          <a:p>
            <a:pPr>
              <a:defRPr/>
            </a:pPr>
            <a:fld id="{255E8DB8-DCBF-4A68-BA4D-52342D237505}" type="slidenum">
              <a:rPr lang="en-GB" smtClean="0"/>
              <a:pPr>
                <a:defRPr/>
              </a:pPr>
              <a:t>63</a:t>
            </a:fld>
            <a:endParaRPr lang="en-GB"/>
          </a:p>
        </p:txBody>
      </p:sp>
      <p:sp>
        <p:nvSpPr>
          <p:cNvPr id="65540" name="Text Box 4"/>
          <p:cNvSpPr txBox="1">
            <a:spLocks noChangeArrowheads="1"/>
          </p:cNvSpPr>
          <p:nvPr/>
        </p:nvSpPr>
        <p:spPr bwMode="auto">
          <a:xfrm>
            <a:off x="381000" y="3886200"/>
            <a:ext cx="8001000" cy="1298575"/>
          </a:xfrm>
          <a:prstGeom prst="rect">
            <a:avLst/>
          </a:prstGeom>
          <a:noFill/>
          <a:ln w="12700" cap="sq">
            <a:noFill/>
            <a:miter lim="800000"/>
            <a:headEnd type="none" w="sm" len="sm"/>
            <a:tailEnd type="none" w="sm" len="sm"/>
          </a:ln>
        </p:spPr>
        <p:txBody>
          <a:bodyPr>
            <a:spAutoFit/>
          </a:bodyPr>
          <a:lstStyle/>
          <a:p>
            <a:pPr algn="ctr"/>
            <a:r>
              <a:rPr lang="en-US" sz="2400"/>
              <a:t>Known </a:t>
            </a:r>
          </a:p>
          <a:p>
            <a:pPr algn="ctr">
              <a:lnSpc>
                <a:spcPct val="50000"/>
              </a:lnSpc>
            </a:pPr>
            <a:endParaRPr lang="en-US" sz="2400"/>
          </a:p>
          <a:p>
            <a:pPr algn="ctr"/>
            <a:r>
              <a:rPr lang="en-US">
                <a:solidFill>
                  <a:srgbClr val="CC00FF"/>
                </a:solidFill>
              </a:rPr>
              <a:t>P</a:t>
            </a:r>
            <a:r>
              <a:rPr lang="en-US" baseline="-25000">
                <a:solidFill>
                  <a:srgbClr val="CC00FF"/>
                </a:solidFill>
              </a:rPr>
              <a:t>1</a:t>
            </a:r>
            <a:r>
              <a:rPr lang="en-US">
                <a:solidFill>
                  <a:srgbClr val="CC00FF"/>
                </a:solidFill>
              </a:rPr>
              <a:t>,C</a:t>
            </a:r>
            <a:r>
              <a:rPr lang="en-US" baseline="-25000">
                <a:solidFill>
                  <a:srgbClr val="CC00FF"/>
                </a:solidFill>
              </a:rPr>
              <a:t>1</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1</a:t>
            </a:r>
            <a:r>
              <a:rPr lang="en-US">
                <a:solidFill>
                  <a:srgbClr val="CC00FF"/>
                </a:solidFill>
              </a:rPr>
              <a:t>),  P</a:t>
            </a:r>
            <a:r>
              <a:rPr lang="en-US" baseline="-25000">
                <a:solidFill>
                  <a:srgbClr val="CC00FF"/>
                </a:solidFill>
              </a:rPr>
              <a:t>2</a:t>
            </a:r>
            <a:r>
              <a:rPr lang="en-US">
                <a:solidFill>
                  <a:srgbClr val="CC00FF"/>
                </a:solidFill>
              </a:rPr>
              <a:t>,C</a:t>
            </a:r>
            <a:r>
              <a:rPr lang="en-US" baseline="-25000">
                <a:solidFill>
                  <a:srgbClr val="CC00FF"/>
                </a:solidFill>
              </a:rPr>
              <a:t>2</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2</a:t>
            </a:r>
            <a:r>
              <a:rPr lang="en-US">
                <a:solidFill>
                  <a:srgbClr val="CC00FF"/>
                </a:solidFill>
              </a:rPr>
              <a:t>),……, P</a:t>
            </a:r>
            <a:r>
              <a:rPr lang="en-US" baseline="-25000">
                <a:solidFill>
                  <a:srgbClr val="CC00FF"/>
                </a:solidFill>
              </a:rPr>
              <a:t>J</a:t>
            </a:r>
            <a:r>
              <a:rPr lang="en-US">
                <a:solidFill>
                  <a:srgbClr val="CC00FF"/>
                </a:solidFill>
              </a:rPr>
              <a:t>, C</a:t>
            </a:r>
            <a:r>
              <a:rPr lang="en-US" baseline="-25000">
                <a:solidFill>
                  <a:srgbClr val="CC00FF"/>
                </a:solidFill>
              </a:rPr>
              <a:t>J</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J</a:t>
            </a:r>
            <a:r>
              <a:rPr lang="en-US">
                <a:solidFill>
                  <a:srgbClr val="CC00FF"/>
                </a:solidFill>
              </a:rPr>
              <a:t>)</a:t>
            </a:r>
          </a:p>
          <a:p>
            <a:pPr algn="ctr">
              <a:lnSpc>
                <a:spcPct val="70000"/>
              </a:lnSpc>
            </a:pPr>
            <a:endParaRPr lang="en-US">
              <a:solidFill>
                <a:srgbClr val="CC00FF"/>
              </a:solidFill>
            </a:endParaRPr>
          </a:p>
          <a:p>
            <a:pPr algn="ctr">
              <a:lnSpc>
                <a:spcPct val="70000"/>
              </a:lnSpc>
            </a:pPr>
            <a:r>
              <a:rPr lang="en-US">
                <a:solidFill>
                  <a:srgbClr val="CC00FF"/>
                </a:solidFill>
              </a:rPr>
              <a:t>(attacker can choose P</a:t>
            </a:r>
            <a:r>
              <a:rPr lang="en-US" baseline="-25000">
                <a:solidFill>
                  <a:srgbClr val="CC00FF"/>
                </a:solidFill>
              </a:rPr>
              <a:t>1</a:t>
            </a:r>
            <a:r>
              <a:rPr lang="en-US">
                <a:solidFill>
                  <a:srgbClr val="CC00FF"/>
                </a:solidFill>
              </a:rPr>
              <a:t>, P</a:t>
            </a:r>
            <a:r>
              <a:rPr lang="en-US" baseline="-25000">
                <a:solidFill>
                  <a:srgbClr val="CC00FF"/>
                </a:solidFill>
              </a:rPr>
              <a:t>2</a:t>
            </a:r>
            <a:r>
              <a:rPr lang="en-US">
                <a:solidFill>
                  <a:srgbClr val="CC00FF"/>
                </a:solidFill>
              </a:rPr>
              <a:t>, ….,P</a:t>
            </a:r>
            <a:r>
              <a:rPr lang="en-US" baseline="-25000">
                <a:solidFill>
                  <a:srgbClr val="CC00FF"/>
                </a:solidFill>
              </a:rPr>
              <a:t>j, </a:t>
            </a:r>
            <a:r>
              <a:rPr lang="en-US">
                <a:solidFill>
                  <a:srgbClr val="CC00FF"/>
                </a:solidFill>
              </a:rPr>
              <a:t>&amp; Length of P</a:t>
            </a:r>
            <a:r>
              <a:rPr lang="en-US" baseline="-25000">
                <a:solidFill>
                  <a:srgbClr val="CC00FF"/>
                </a:solidFill>
              </a:rPr>
              <a:t>j</a:t>
            </a:r>
            <a:r>
              <a:rPr lang="en-US">
                <a:solidFill>
                  <a:srgbClr val="CC00FF"/>
                </a:solidFill>
              </a:rPr>
              <a:t> is not fixed)</a:t>
            </a:r>
          </a:p>
        </p:txBody>
      </p:sp>
      <p:sp>
        <p:nvSpPr>
          <p:cNvPr id="65541" name="Text Box 5"/>
          <p:cNvSpPr txBox="1">
            <a:spLocks noChangeArrowheads="1"/>
          </p:cNvSpPr>
          <p:nvPr/>
        </p:nvSpPr>
        <p:spPr bwMode="auto">
          <a:xfrm>
            <a:off x="1600200" y="5553075"/>
            <a:ext cx="6400800" cy="1152525"/>
          </a:xfrm>
          <a:prstGeom prst="rect">
            <a:avLst/>
          </a:prstGeom>
          <a:noFill/>
          <a:ln w="12700" cap="sq">
            <a:noFill/>
            <a:miter lim="800000"/>
            <a:headEnd type="none" w="sm" len="sm"/>
            <a:tailEnd type="none" w="sm" len="sm"/>
          </a:ln>
        </p:spPr>
        <p:txBody>
          <a:bodyPr>
            <a:spAutoFit/>
          </a:bodyPr>
          <a:lstStyle/>
          <a:p>
            <a:pPr algn="ctr"/>
            <a:r>
              <a:rPr lang="en-US" sz="2400" dirty="0"/>
              <a:t>To be Known </a:t>
            </a:r>
          </a:p>
          <a:p>
            <a:pPr algn="ctr">
              <a:lnSpc>
                <a:spcPct val="40000"/>
              </a:lnSpc>
            </a:pPr>
            <a:endParaRPr lang="en-US" sz="2400" dirty="0"/>
          </a:p>
          <a:p>
            <a:pPr algn="ctr"/>
            <a:r>
              <a:rPr lang="en-US" dirty="0" smtClean="0">
                <a:solidFill>
                  <a:srgbClr val="CC00FF"/>
                </a:solidFill>
              </a:rPr>
              <a:t>Key </a:t>
            </a:r>
            <a:r>
              <a:rPr lang="en-US" dirty="0">
                <a:solidFill>
                  <a:srgbClr val="CC00FF"/>
                </a:solidFill>
              </a:rPr>
              <a:t>(K)  </a:t>
            </a:r>
            <a:r>
              <a:rPr lang="en-US" dirty="0">
                <a:solidFill>
                  <a:srgbClr val="FF6699"/>
                </a:solidFill>
              </a:rPr>
              <a:t>to get </a:t>
            </a:r>
            <a:r>
              <a:rPr lang="en-US" dirty="0">
                <a:solidFill>
                  <a:srgbClr val="CC00FF"/>
                </a:solidFill>
              </a:rPr>
              <a:t> P1, P2, P3,……., </a:t>
            </a:r>
            <a:r>
              <a:rPr lang="en-US" dirty="0" err="1">
                <a:solidFill>
                  <a:srgbClr val="CC00FF"/>
                </a:solidFill>
              </a:rPr>
              <a:t>P</a:t>
            </a:r>
            <a:r>
              <a:rPr lang="en-US" baseline="-25000" dirty="0" err="1">
                <a:solidFill>
                  <a:srgbClr val="CC00FF"/>
                </a:solidFill>
              </a:rPr>
              <a:t>j</a:t>
            </a:r>
            <a:r>
              <a:rPr lang="en-US" dirty="0">
                <a:solidFill>
                  <a:srgbClr val="CC00FF"/>
                </a:solidFill>
              </a:rPr>
              <a:t> </a:t>
            </a:r>
          </a:p>
          <a:p>
            <a:pPr algn="ctr"/>
            <a:endParaRPr lang="en-US" dirty="0">
              <a:solidFill>
                <a:srgbClr val="CC00FF"/>
              </a:solidFill>
            </a:endParaRPr>
          </a:p>
        </p:txBody>
      </p:sp>
      <p:sp>
        <p:nvSpPr>
          <p:cNvPr id="65542" name="Text Box 6"/>
          <p:cNvSpPr txBox="1">
            <a:spLocks noChangeArrowheads="1"/>
          </p:cNvSpPr>
          <p:nvPr/>
        </p:nvSpPr>
        <p:spPr bwMode="auto">
          <a:xfrm>
            <a:off x="762000" y="1600200"/>
            <a:ext cx="7772400" cy="1631216"/>
          </a:xfrm>
          <a:prstGeom prst="rect">
            <a:avLst/>
          </a:prstGeom>
          <a:noFill/>
          <a:ln w="12700" cap="sq">
            <a:noFill/>
            <a:miter lim="800000"/>
            <a:headEnd type="none" w="sm" len="sm"/>
            <a:tailEnd type="none" w="sm" len="sm"/>
          </a:ln>
        </p:spPr>
        <p:txBody>
          <a:bodyPr wrap="square">
            <a:spAutoFit/>
          </a:bodyPr>
          <a:lstStyle/>
          <a:p>
            <a:pPr algn="just"/>
            <a:r>
              <a:rPr lang="en-US" sz="2000" dirty="0"/>
              <a:t>This is a special case of chosen plaintext attack which makes the attacker to have even more active actions because he can modify his choices of </a:t>
            </a:r>
            <a:r>
              <a:rPr lang="en-US" sz="2000" dirty="0" smtClean="0"/>
              <a:t>plaintexts </a:t>
            </a:r>
            <a:r>
              <a:rPr lang="en-US" sz="2000" dirty="0"/>
              <a:t>based on the previous results. He can choose a smaller block of plaintext, then another based on the results of previous one and so forth.</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normAutofit/>
          </a:bodyPr>
          <a:lstStyle/>
          <a:p>
            <a:pPr eaLnBrk="1" hangingPunct="1">
              <a:defRPr/>
            </a:pPr>
            <a:r>
              <a:rPr lang="en-US" dirty="0" smtClean="0"/>
              <a:t>Chosen </a:t>
            </a:r>
            <a:r>
              <a:rPr lang="en-US" dirty="0" err="1" smtClean="0"/>
              <a:t>Ciphertext</a:t>
            </a:r>
            <a:r>
              <a:rPr lang="en-US" dirty="0" smtClean="0"/>
              <a:t> Attack</a:t>
            </a:r>
            <a:endParaRPr lang="en-US" dirty="0"/>
          </a:p>
        </p:txBody>
      </p:sp>
      <p:sp>
        <p:nvSpPr>
          <p:cNvPr id="7" name="Date Placeholder 6"/>
          <p:cNvSpPr>
            <a:spLocks noGrp="1"/>
          </p:cNvSpPr>
          <p:nvPr>
            <p:ph type="dt" sz="half" idx="10"/>
          </p:nvPr>
        </p:nvSpPr>
        <p:spPr/>
        <p:txBody>
          <a:bodyPr/>
          <a:lstStyle/>
          <a:p>
            <a:pPr>
              <a:defRPr/>
            </a:pPr>
            <a:fld id="{E73A1608-77E6-4383-9F78-AC489544DBFE}" type="datetime1">
              <a:rPr lang="en-US" smtClean="0"/>
              <a:pPr>
                <a:defRPr/>
              </a:pPr>
              <a:t>9/27/2012</a:t>
            </a:fld>
            <a:endParaRPr lang="en-GB"/>
          </a:p>
        </p:txBody>
      </p:sp>
      <p:sp>
        <p:nvSpPr>
          <p:cNvPr id="9" name="Footer Placeholder 8"/>
          <p:cNvSpPr>
            <a:spLocks noGrp="1"/>
          </p:cNvSpPr>
          <p:nvPr>
            <p:ph type="ftr" sz="quarter" idx="11"/>
          </p:nvPr>
        </p:nvSpPr>
        <p:spPr/>
        <p:txBody>
          <a:bodyPr/>
          <a:lstStyle/>
          <a:p>
            <a:pPr>
              <a:defRPr/>
            </a:pPr>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8" name="Slide Number Placeholder 7"/>
          <p:cNvSpPr>
            <a:spLocks noGrp="1"/>
          </p:cNvSpPr>
          <p:nvPr>
            <p:ph type="sldNum" sz="quarter" idx="12"/>
          </p:nvPr>
        </p:nvSpPr>
        <p:spPr/>
        <p:txBody>
          <a:bodyPr/>
          <a:lstStyle/>
          <a:p>
            <a:pPr>
              <a:defRPr/>
            </a:pPr>
            <a:fld id="{255E8DB8-DCBF-4A68-BA4D-52342D237505}" type="slidenum">
              <a:rPr lang="en-GB" smtClean="0"/>
              <a:pPr>
                <a:defRPr/>
              </a:pPr>
              <a:t>64</a:t>
            </a:fld>
            <a:endParaRPr lang="en-GB"/>
          </a:p>
        </p:txBody>
      </p:sp>
      <p:sp>
        <p:nvSpPr>
          <p:cNvPr id="66564" name="Text Box 4"/>
          <p:cNvSpPr txBox="1">
            <a:spLocks noChangeArrowheads="1"/>
          </p:cNvSpPr>
          <p:nvPr/>
        </p:nvSpPr>
        <p:spPr bwMode="auto">
          <a:xfrm>
            <a:off x="1828800" y="3886200"/>
            <a:ext cx="5715000" cy="1546225"/>
          </a:xfrm>
          <a:prstGeom prst="rect">
            <a:avLst/>
          </a:prstGeom>
          <a:noFill/>
          <a:ln w="12700" cap="sq">
            <a:noFill/>
            <a:miter lim="800000"/>
            <a:headEnd type="none" w="sm" len="sm"/>
            <a:tailEnd type="none" w="sm" len="sm"/>
          </a:ln>
        </p:spPr>
        <p:txBody>
          <a:bodyPr>
            <a:spAutoFit/>
          </a:bodyPr>
          <a:lstStyle/>
          <a:p>
            <a:pPr algn="ctr"/>
            <a:r>
              <a:rPr lang="en-US" sz="2400"/>
              <a:t>Known </a:t>
            </a:r>
          </a:p>
          <a:p>
            <a:pPr algn="ctr">
              <a:lnSpc>
                <a:spcPct val="50000"/>
              </a:lnSpc>
            </a:pPr>
            <a:endParaRPr lang="en-US" sz="2400"/>
          </a:p>
          <a:p>
            <a:pPr algn="ctr"/>
            <a:r>
              <a:rPr lang="en-US">
                <a:solidFill>
                  <a:srgbClr val="CC00FF"/>
                </a:solidFill>
              </a:rPr>
              <a:t>C</a:t>
            </a:r>
            <a:r>
              <a:rPr lang="en-US" baseline="-25000">
                <a:solidFill>
                  <a:srgbClr val="CC00FF"/>
                </a:solidFill>
              </a:rPr>
              <a:t>1</a:t>
            </a:r>
            <a:r>
              <a:rPr lang="en-US">
                <a:solidFill>
                  <a:srgbClr val="CC00FF"/>
                </a:solidFill>
              </a:rPr>
              <a:t>,P</a:t>
            </a:r>
            <a:r>
              <a:rPr lang="en-US" baseline="-25000">
                <a:solidFill>
                  <a:srgbClr val="CC00FF"/>
                </a:solidFill>
              </a:rPr>
              <a:t>1</a:t>
            </a:r>
            <a:r>
              <a:rPr lang="en-US">
                <a:solidFill>
                  <a:srgbClr val="CC00FF"/>
                </a:solidFill>
              </a:rPr>
              <a:t>=D</a:t>
            </a:r>
            <a:r>
              <a:rPr lang="en-US" baseline="-25000">
                <a:solidFill>
                  <a:srgbClr val="CC00FF"/>
                </a:solidFill>
              </a:rPr>
              <a:t>k</a:t>
            </a:r>
            <a:r>
              <a:rPr lang="en-US">
                <a:solidFill>
                  <a:srgbClr val="CC00FF"/>
                </a:solidFill>
              </a:rPr>
              <a:t>(C</a:t>
            </a:r>
            <a:r>
              <a:rPr lang="en-US" baseline="-25000">
                <a:solidFill>
                  <a:srgbClr val="CC00FF"/>
                </a:solidFill>
              </a:rPr>
              <a:t>1</a:t>
            </a:r>
            <a:r>
              <a:rPr lang="en-US">
                <a:solidFill>
                  <a:srgbClr val="CC00FF"/>
                </a:solidFill>
              </a:rPr>
              <a:t>),  C</a:t>
            </a:r>
            <a:r>
              <a:rPr lang="en-US" baseline="-25000">
                <a:solidFill>
                  <a:srgbClr val="CC00FF"/>
                </a:solidFill>
              </a:rPr>
              <a:t>2</a:t>
            </a:r>
            <a:r>
              <a:rPr lang="en-US">
                <a:solidFill>
                  <a:srgbClr val="CC00FF"/>
                </a:solidFill>
              </a:rPr>
              <a:t>,P</a:t>
            </a:r>
            <a:r>
              <a:rPr lang="en-US" baseline="-25000">
                <a:solidFill>
                  <a:srgbClr val="CC00FF"/>
                </a:solidFill>
              </a:rPr>
              <a:t>2</a:t>
            </a:r>
            <a:r>
              <a:rPr lang="en-US">
                <a:solidFill>
                  <a:srgbClr val="CC00FF"/>
                </a:solidFill>
              </a:rPr>
              <a:t>=D</a:t>
            </a:r>
            <a:r>
              <a:rPr lang="en-US" baseline="-25000">
                <a:solidFill>
                  <a:srgbClr val="CC00FF"/>
                </a:solidFill>
              </a:rPr>
              <a:t>k</a:t>
            </a:r>
            <a:r>
              <a:rPr lang="en-US">
                <a:solidFill>
                  <a:srgbClr val="CC00FF"/>
                </a:solidFill>
              </a:rPr>
              <a:t>(C</a:t>
            </a:r>
            <a:r>
              <a:rPr lang="en-US" baseline="-25000">
                <a:solidFill>
                  <a:srgbClr val="CC00FF"/>
                </a:solidFill>
              </a:rPr>
              <a:t>2</a:t>
            </a:r>
            <a:r>
              <a:rPr lang="en-US">
                <a:solidFill>
                  <a:srgbClr val="CC00FF"/>
                </a:solidFill>
              </a:rPr>
              <a:t>),……, C</a:t>
            </a:r>
            <a:r>
              <a:rPr lang="en-US" baseline="-25000">
                <a:solidFill>
                  <a:srgbClr val="CC00FF"/>
                </a:solidFill>
              </a:rPr>
              <a:t>J</a:t>
            </a:r>
            <a:r>
              <a:rPr lang="en-US">
                <a:solidFill>
                  <a:srgbClr val="CC00FF"/>
                </a:solidFill>
              </a:rPr>
              <a:t>, P</a:t>
            </a:r>
            <a:r>
              <a:rPr lang="en-US" baseline="-25000">
                <a:solidFill>
                  <a:srgbClr val="CC00FF"/>
                </a:solidFill>
              </a:rPr>
              <a:t>J</a:t>
            </a:r>
            <a:r>
              <a:rPr lang="en-US">
                <a:solidFill>
                  <a:srgbClr val="CC00FF"/>
                </a:solidFill>
              </a:rPr>
              <a:t>=D</a:t>
            </a:r>
            <a:r>
              <a:rPr lang="en-US" baseline="-25000">
                <a:solidFill>
                  <a:srgbClr val="CC00FF"/>
                </a:solidFill>
              </a:rPr>
              <a:t>k</a:t>
            </a:r>
            <a:r>
              <a:rPr lang="en-US">
                <a:solidFill>
                  <a:srgbClr val="CC00FF"/>
                </a:solidFill>
              </a:rPr>
              <a:t>(C</a:t>
            </a:r>
            <a:r>
              <a:rPr lang="en-US" baseline="-25000">
                <a:solidFill>
                  <a:srgbClr val="CC00FF"/>
                </a:solidFill>
              </a:rPr>
              <a:t>J</a:t>
            </a:r>
            <a:r>
              <a:rPr lang="en-US">
                <a:solidFill>
                  <a:srgbClr val="CC00FF"/>
                </a:solidFill>
              </a:rPr>
              <a:t>)</a:t>
            </a:r>
          </a:p>
          <a:p>
            <a:pPr algn="ctr">
              <a:lnSpc>
                <a:spcPct val="30000"/>
              </a:lnSpc>
            </a:pPr>
            <a:endParaRPr lang="en-US">
              <a:solidFill>
                <a:srgbClr val="CC00FF"/>
              </a:solidFill>
            </a:endParaRPr>
          </a:p>
          <a:p>
            <a:pPr algn="ctr"/>
            <a:r>
              <a:rPr lang="en-US">
                <a:solidFill>
                  <a:srgbClr val="CC00FF"/>
                </a:solidFill>
              </a:rPr>
              <a:t>(attacker can choose C</a:t>
            </a:r>
            <a:r>
              <a:rPr lang="en-US" baseline="-25000">
                <a:solidFill>
                  <a:srgbClr val="CC00FF"/>
                </a:solidFill>
              </a:rPr>
              <a:t>1</a:t>
            </a:r>
            <a:r>
              <a:rPr lang="en-US">
                <a:solidFill>
                  <a:srgbClr val="CC00FF"/>
                </a:solidFill>
              </a:rPr>
              <a:t>, C</a:t>
            </a:r>
            <a:r>
              <a:rPr lang="en-US" baseline="-25000">
                <a:solidFill>
                  <a:srgbClr val="CC00FF"/>
                </a:solidFill>
              </a:rPr>
              <a:t>2</a:t>
            </a:r>
            <a:r>
              <a:rPr lang="en-US">
                <a:solidFill>
                  <a:srgbClr val="CC00FF"/>
                </a:solidFill>
              </a:rPr>
              <a:t>, ….,C</a:t>
            </a:r>
            <a:r>
              <a:rPr lang="en-US" baseline="-25000">
                <a:solidFill>
                  <a:srgbClr val="CC00FF"/>
                </a:solidFill>
              </a:rPr>
              <a:t>j</a:t>
            </a:r>
            <a:r>
              <a:rPr lang="en-US">
                <a:solidFill>
                  <a:srgbClr val="CC00FF"/>
                </a:solidFill>
              </a:rPr>
              <a:t>)</a:t>
            </a:r>
          </a:p>
          <a:p>
            <a:pPr algn="ctr"/>
            <a:endParaRPr lang="en-US">
              <a:solidFill>
                <a:srgbClr val="CC00FF"/>
              </a:solidFill>
            </a:endParaRPr>
          </a:p>
        </p:txBody>
      </p:sp>
      <p:sp>
        <p:nvSpPr>
          <p:cNvPr id="66565" name="Text Box 5"/>
          <p:cNvSpPr txBox="1">
            <a:spLocks noChangeArrowheads="1"/>
          </p:cNvSpPr>
          <p:nvPr/>
        </p:nvSpPr>
        <p:spPr bwMode="auto">
          <a:xfrm>
            <a:off x="1600200" y="5553075"/>
            <a:ext cx="6400800" cy="1060450"/>
          </a:xfrm>
          <a:prstGeom prst="rect">
            <a:avLst/>
          </a:prstGeom>
          <a:noFill/>
          <a:ln w="12700" cap="sq">
            <a:noFill/>
            <a:miter lim="800000"/>
            <a:headEnd type="none" w="sm" len="sm"/>
            <a:tailEnd type="none" w="sm" len="sm"/>
          </a:ln>
        </p:spPr>
        <p:txBody>
          <a:bodyPr>
            <a:spAutoFit/>
          </a:bodyPr>
          <a:lstStyle/>
          <a:p>
            <a:pPr algn="ctr"/>
            <a:r>
              <a:rPr lang="en-US" sz="2400"/>
              <a:t>To be Known </a:t>
            </a:r>
          </a:p>
          <a:p>
            <a:pPr algn="ctr">
              <a:lnSpc>
                <a:spcPct val="40000"/>
              </a:lnSpc>
            </a:pPr>
            <a:endParaRPr lang="en-US">
              <a:solidFill>
                <a:srgbClr val="CC00FF"/>
              </a:solidFill>
            </a:endParaRPr>
          </a:p>
          <a:p>
            <a:pPr algn="ctr">
              <a:lnSpc>
                <a:spcPct val="40000"/>
              </a:lnSpc>
            </a:pPr>
            <a:endParaRPr lang="en-US">
              <a:solidFill>
                <a:srgbClr val="CC00FF"/>
              </a:solidFill>
            </a:endParaRPr>
          </a:p>
          <a:p>
            <a:pPr algn="ctr">
              <a:lnSpc>
                <a:spcPct val="40000"/>
              </a:lnSpc>
            </a:pPr>
            <a:r>
              <a:rPr lang="en-US">
                <a:solidFill>
                  <a:srgbClr val="CC00FF"/>
                </a:solidFill>
              </a:rPr>
              <a:t>Key (K)</a:t>
            </a:r>
          </a:p>
          <a:p>
            <a:pPr algn="ctr"/>
            <a:endParaRPr lang="en-US">
              <a:solidFill>
                <a:srgbClr val="CC00FF"/>
              </a:solidFill>
            </a:endParaRPr>
          </a:p>
        </p:txBody>
      </p:sp>
      <p:sp>
        <p:nvSpPr>
          <p:cNvPr id="66566" name="Text Box 6"/>
          <p:cNvSpPr txBox="1">
            <a:spLocks noChangeArrowheads="1"/>
          </p:cNvSpPr>
          <p:nvPr/>
        </p:nvSpPr>
        <p:spPr bwMode="auto">
          <a:xfrm>
            <a:off x="838200" y="1600200"/>
            <a:ext cx="7620000" cy="1631216"/>
          </a:xfrm>
          <a:prstGeom prst="rect">
            <a:avLst/>
          </a:prstGeom>
          <a:noFill/>
          <a:ln w="12700" cap="sq">
            <a:noFill/>
            <a:miter lim="800000"/>
            <a:headEnd type="none" w="sm" len="sm"/>
            <a:tailEnd type="none" w="sm" len="sm"/>
          </a:ln>
        </p:spPr>
        <p:txBody>
          <a:bodyPr wrap="square">
            <a:spAutoFit/>
          </a:bodyPr>
          <a:lstStyle/>
          <a:p>
            <a:pPr algn="just"/>
            <a:r>
              <a:rPr lang="en-US" sz="2000" dirty="0"/>
              <a:t>In contrast to chosen plaintext attack, here an attacker can choose different </a:t>
            </a:r>
            <a:r>
              <a:rPr lang="en-US" sz="2000" dirty="0" err="1"/>
              <a:t>ciphertexts</a:t>
            </a:r>
            <a:r>
              <a:rPr lang="en-US" sz="2000" dirty="0"/>
              <a:t> to be decrypted and he has access to the decrypted plaintexts. The attacker has access to a decryption box or can send to the owner his </a:t>
            </a:r>
            <a:r>
              <a:rPr lang="en-US" sz="2000" dirty="0" err="1"/>
              <a:t>ciphertexts</a:t>
            </a:r>
            <a:r>
              <a:rPr lang="en-US" sz="2000" dirty="0"/>
              <a:t> to decrypt. His job is to deduce the key.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Let   U   be some set,   e.g.   U = {0,1}</a:t>
            </a:r>
            <a:r>
              <a:rPr lang="en-US" baseline="30000" dirty="0" smtClean="0"/>
              <a:t>n</a:t>
            </a:r>
          </a:p>
          <a:p>
            <a:pPr marL="0" indent="0">
              <a:buNone/>
            </a:pPr>
            <a:endParaRPr lang="en-US" baseline="30000" dirty="0" smtClean="0"/>
          </a:p>
          <a:p>
            <a:pPr marL="0" indent="0">
              <a:buNone/>
            </a:pPr>
            <a:r>
              <a:rPr lang="en-US" dirty="0" smtClean="0"/>
              <a:t>We write    r ⟵ U   to denote a </a:t>
            </a:r>
            <a:r>
              <a:rPr lang="en-US" b="1" u="sng" dirty="0" smtClean="0"/>
              <a:t>uniform random variable</a:t>
            </a:r>
            <a:r>
              <a:rPr lang="en-US" b="1" dirty="0" smtClean="0"/>
              <a:t> </a:t>
            </a:r>
            <a:r>
              <a:rPr lang="en-US" dirty="0" smtClean="0"/>
              <a:t>over U </a:t>
            </a:r>
          </a:p>
          <a:p>
            <a:pPr marL="0" indent="0">
              <a:buNone/>
            </a:pPr>
            <a:endParaRPr lang="en-US" dirty="0" smtClean="0"/>
          </a:p>
          <a:p>
            <a:pPr marL="0" indent="0">
              <a:buNone/>
            </a:pPr>
            <a:r>
              <a:rPr lang="en-US" dirty="0" smtClean="0"/>
              <a:t>	for all   </a:t>
            </a:r>
            <a:r>
              <a:rPr lang="en-US" dirty="0" err="1" smtClean="0"/>
              <a:t>a∈U</a:t>
            </a:r>
            <a:r>
              <a:rPr lang="en-US" dirty="0" smtClean="0"/>
              <a:t>:     Pr</a:t>
            </a:r>
            <a:r>
              <a:rPr lang="en-US" sz="3600" dirty="0" smtClean="0"/>
              <a:t>[</a:t>
            </a:r>
            <a:r>
              <a:rPr lang="en-US" dirty="0" smtClean="0"/>
              <a:t> r = a </a:t>
            </a:r>
            <a:r>
              <a:rPr lang="en-US" sz="3600" dirty="0" smtClean="0"/>
              <a:t>]</a:t>
            </a:r>
            <a:r>
              <a:rPr lang="en-US" dirty="0" smtClean="0"/>
              <a:t>  =  1/|U|</a:t>
            </a:r>
          </a:p>
          <a:p>
            <a:pPr marL="0" indent="0">
              <a:buNone/>
            </a:pPr>
            <a:r>
              <a:rPr lang="en-US" dirty="0" smtClean="0"/>
              <a:t>   </a:t>
            </a:r>
          </a:p>
          <a:p>
            <a:pPr marL="0" indent="0">
              <a:buNone/>
            </a:pPr>
            <a:endParaRPr lang="en-US" dirty="0" smtClean="0"/>
          </a:p>
          <a:p>
            <a:pPr marL="0" indent="0">
              <a:buNone/>
            </a:pPr>
            <a:r>
              <a:rPr lang="en-US" dirty="0" smtClean="0"/>
              <a:t>( formally,   r  is the identity function:   r(x)=x  for all  </a:t>
            </a:r>
            <a:r>
              <a:rPr lang="en-US" dirty="0" err="1" smtClean="0"/>
              <a:t>x∈U</a:t>
            </a:r>
            <a:r>
              <a:rPr lang="en-US" dirty="0" smtClean="0"/>
              <a:t>)</a:t>
            </a:r>
          </a:p>
          <a:p>
            <a:endParaRPr lang="en-US" dirty="0"/>
          </a:p>
        </p:txBody>
      </p:sp>
      <p:sp>
        <p:nvSpPr>
          <p:cNvPr id="3" name="Date Placeholder 2"/>
          <p:cNvSpPr>
            <a:spLocks noGrp="1"/>
          </p:cNvSpPr>
          <p:nvPr>
            <p:ph type="dt" sz="half" idx="10"/>
          </p:nvPr>
        </p:nvSpPr>
        <p:spPr/>
        <p:txBody>
          <a:bodyPr/>
          <a:lstStyle/>
          <a:p>
            <a:fld id="{5A8BD006-E5E3-4DD3-9DA0-AE1AC8EB206D}"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The uniform random variable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Let  r  be a uniform random variable on  {0,1}</a:t>
            </a:r>
            <a:r>
              <a:rPr lang="en-US" baseline="30000" smtClean="0"/>
              <a:t>2 </a:t>
            </a:r>
          </a:p>
          <a:p>
            <a:endParaRPr lang="en-US" smtClean="0"/>
          </a:p>
          <a:p>
            <a:r>
              <a:rPr lang="en-US" smtClean="0"/>
              <a:t>Define the random variable    X = r</a:t>
            </a:r>
            <a:r>
              <a:rPr lang="en-US" baseline="-25000" smtClean="0"/>
              <a:t>1</a:t>
            </a:r>
            <a:r>
              <a:rPr lang="en-US" smtClean="0"/>
              <a:t> + r</a:t>
            </a:r>
            <a:r>
              <a:rPr lang="en-US" baseline="-25000" smtClean="0"/>
              <a:t>2   </a:t>
            </a:r>
            <a:r>
              <a:rPr lang="en-US" smtClean="0"/>
              <a:t>  </a:t>
            </a:r>
          </a:p>
          <a:p>
            <a:endParaRPr lang="en-US" smtClean="0"/>
          </a:p>
          <a:p>
            <a:endParaRPr lang="en-US" smtClean="0"/>
          </a:p>
          <a:p>
            <a:r>
              <a:rPr lang="en-US" smtClean="0"/>
              <a:t>Then     Pr[X=2]   =   ¼</a:t>
            </a:r>
          </a:p>
          <a:p>
            <a:endParaRPr lang="en-US" baseline="-25000" smtClean="0"/>
          </a:p>
          <a:p>
            <a:endParaRPr lang="en-US" baseline="-25000" smtClean="0"/>
          </a:p>
          <a:p>
            <a:endParaRPr lang="en-US" baseline="-25000" smtClean="0"/>
          </a:p>
          <a:p>
            <a:endParaRPr lang="en-US" baseline="-25000" smtClean="0"/>
          </a:p>
          <a:p>
            <a:r>
              <a:rPr lang="en-US" smtClean="0"/>
              <a:t>	</a:t>
            </a:r>
            <a:r>
              <a:rPr lang="en-US" smtClean="0">
                <a:solidFill>
                  <a:schemeClr val="bg1">
                    <a:lumMod val="75000"/>
                  </a:schemeClr>
                </a:solidFill>
              </a:rPr>
              <a:t>Hint:     Pr[X=2]   =   Pr[ r=11 ]</a:t>
            </a:r>
            <a:endParaRPr lang="en-US" dirty="0"/>
          </a:p>
        </p:txBody>
      </p:sp>
      <p:sp>
        <p:nvSpPr>
          <p:cNvPr id="3" name="Date Placeholder 2"/>
          <p:cNvSpPr>
            <a:spLocks noGrp="1"/>
          </p:cNvSpPr>
          <p:nvPr>
            <p:ph type="dt" sz="half" idx="10"/>
          </p:nvPr>
        </p:nvSpPr>
        <p:spPr/>
        <p:txBody>
          <a:bodyPr/>
          <a:lstStyle/>
          <a:p>
            <a:fld id="{DCBF2771-969B-495A-8771-031C3A47A985}" type="datetime1">
              <a:rPr lang="en-US" smtClean="0"/>
              <a:pPr/>
              <a:t>9/27/2012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8</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smtClean="0"/>
              <a:t>The uniform random variable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Randomized algorithms</a:t>
            </a:r>
            <a:endParaRPr lang="en-US" dirty="0"/>
          </a:p>
        </p:txBody>
      </p:sp>
      <p:sp>
        <p:nvSpPr>
          <p:cNvPr id="3" name="Date Placeholder 2"/>
          <p:cNvSpPr>
            <a:spLocks noGrp="1"/>
          </p:cNvSpPr>
          <p:nvPr>
            <p:ph type="dt" sz="half" idx="10"/>
          </p:nvPr>
        </p:nvSpPr>
        <p:spPr/>
        <p:txBody>
          <a:bodyPr/>
          <a:lstStyle/>
          <a:p>
            <a:fld id="{80FC52A2-BA26-4989-9EA4-1D57D527706A}" type="datetime1">
              <a:rPr lang="en-US" smtClean="0"/>
              <a:pPr/>
              <a:t>9/27/2012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9</a:t>
            </a:fld>
            <a:endParaRPr lang="en-US"/>
          </a:p>
        </p:txBody>
      </p:sp>
      <p:sp>
        <p:nvSpPr>
          <p:cNvPr id="7" name="Content Placeholder 2"/>
          <p:cNvSpPr txBox="1">
            <a:spLocks/>
          </p:cNvSpPr>
          <p:nvPr/>
        </p:nvSpPr>
        <p:spPr>
          <a:xfrm>
            <a:off x="457200" y="2000250"/>
            <a:ext cx="8229600" cy="4095750"/>
          </a:xfrm>
          <a:prstGeom prst="rect">
            <a:avLst/>
          </a:prstGeom>
        </p:spPr>
        <p:txBody>
          <a:bodyPr vert="horz" lIns="54864" tIns="91440" rtlCol="0">
            <a:normAutofit lnSpcReduction="10000"/>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Deterministic algorithm:     y ⟵ A(m)</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2800" b="0" i="0" u="none" strike="noStrike" kern="1200" cap="none" spc="0" normalizeH="0" baseline="0" noProof="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Randomized algorithm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	y ⟵ A( m ; r )     where   r ⟵ {0,1}</a:t>
            </a:r>
            <a:r>
              <a:rPr kumimoji="0" lang="en-US" sz="2800" b="0" i="0" u="none" strike="noStrike" kern="1200" cap="none" spc="0" normalizeH="0" baseline="30000" noProof="0" smtClean="0">
                <a:ln>
                  <a:noFill/>
                </a:ln>
                <a:solidFill>
                  <a:schemeClr val="tx1"/>
                </a:solidFill>
                <a:effectLst/>
                <a:uLnTx/>
                <a:uFillTx/>
                <a:latin typeface="+mn-lt"/>
                <a:ea typeface="+mn-ea"/>
                <a:cs typeface="+mn-cs"/>
              </a:rPr>
              <a:t>n</a:t>
            </a:r>
            <a:endParaRPr kumimoji="0" lang="en-US" sz="2800" b="0" i="0" u="none" strike="noStrike" kern="1200" cap="none" spc="0" normalizeH="0" baseline="0" noProof="0" smtClean="0">
              <a:ln>
                <a:noFill/>
              </a:ln>
              <a:solidFill>
                <a:schemeClr val="tx1"/>
              </a:solidFill>
              <a:effectLst/>
              <a:uLnTx/>
              <a:uFillTx/>
              <a:latin typeface="+mn-lt"/>
              <a:ea typeface="+mn-ea"/>
              <a:cs typeface="+mn-cs"/>
            </a:endParaRPr>
          </a:p>
          <a:p>
            <a:pPr marL="400050" marR="0" lvl="1" indent="0" algn="l" defTabSz="914400" rtl="0" eaLnBrk="1" fontAlgn="auto" latinLnBrk="0" hangingPunct="1">
              <a:lnSpc>
                <a:spcPct val="100000"/>
              </a:lnSpc>
              <a:spcBef>
                <a:spcPts val="2376"/>
              </a:spcBef>
              <a:spcAft>
                <a:spcPts val="0"/>
              </a:spcAft>
              <a:buClr>
                <a:schemeClr val="accent2"/>
              </a:buClr>
              <a:buSzPct val="90000"/>
              <a:buFont typeface="Wingdings"/>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output is a random variable</a:t>
            </a:r>
          </a:p>
          <a:p>
            <a:pPr marL="0" marR="0" lvl="0" indent="0" algn="l" defTabSz="914400" rtl="0" eaLnBrk="1" fontAlgn="auto" latinLnBrk="0" hangingPunct="1">
              <a:lnSpc>
                <a:spcPct val="100000"/>
              </a:lnSpc>
              <a:spcBef>
                <a:spcPts val="1224"/>
              </a:spcBef>
              <a:spcAft>
                <a:spcPts val="0"/>
              </a:spcAft>
              <a:buClr>
                <a:schemeClr val="accent1"/>
              </a:buClr>
              <a:buSzPct val="80000"/>
              <a:buFont typeface="Wingdings 2"/>
              <a:buNone/>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		y ⟵ A( m )</a:t>
            </a:r>
          </a:p>
          <a:p>
            <a:pPr marL="0" marR="0" lvl="0" indent="0" algn="l" defTabSz="914400" rtl="0" eaLnBrk="1" fontAlgn="auto" latinLnBrk="0" hangingPunct="1">
              <a:lnSpc>
                <a:spcPct val="100000"/>
              </a:lnSpc>
              <a:spcBef>
                <a:spcPts val="4824"/>
              </a:spcBef>
              <a:spcAft>
                <a:spcPts val="0"/>
              </a:spcAft>
              <a:buClr>
                <a:schemeClr val="accent1"/>
              </a:buClr>
              <a:buSzPct val="80000"/>
              <a:buFont typeface="Wingdings 2"/>
              <a:buNone/>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Example:   A(m ; k) = E(k, m)   ,     y ⟵ A( m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 name="Group 7"/>
          <p:cNvGrpSpPr/>
          <p:nvPr/>
        </p:nvGrpSpPr>
        <p:grpSpPr>
          <a:xfrm>
            <a:off x="6400800" y="1695450"/>
            <a:ext cx="2579464" cy="1905000"/>
            <a:chOff x="6400800" y="742950"/>
            <a:chExt cx="2579464" cy="1905000"/>
          </a:xfrm>
        </p:grpSpPr>
        <p:sp>
          <p:nvSpPr>
            <p:cNvPr id="9" name="Rounded Rectangle 8"/>
            <p:cNvSpPr/>
            <p:nvPr/>
          </p:nvSpPr>
          <p:spPr>
            <a:xfrm>
              <a:off x="6400800" y="1123950"/>
              <a:ext cx="1066800" cy="1524000"/>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7848600" y="1123950"/>
              <a:ext cx="1066800" cy="1524000"/>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229600" y="1885950"/>
              <a:ext cx="642611" cy="369332"/>
            </a:xfrm>
            <a:prstGeom prst="rect">
              <a:avLst/>
            </a:prstGeom>
            <a:noFill/>
          </p:spPr>
          <p:txBody>
            <a:bodyPr wrap="none" rtlCol="0">
              <a:spAutoFit/>
            </a:bodyPr>
            <a:lstStyle/>
            <a:p>
              <a:r>
                <a:rPr lang="en-US" dirty="0" smtClean="0"/>
                <a:t>A(m)</a:t>
              </a:r>
              <a:endParaRPr lang="en-US" dirty="0"/>
            </a:p>
          </p:txBody>
        </p:sp>
        <p:sp>
          <p:nvSpPr>
            <p:cNvPr id="12" name="Oval 11"/>
            <p:cNvSpPr/>
            <p:nvPr/>
          </p:nvSpPr>
          <p:spPr>
            <a:xfrm>
              <a:off x="8305800" y="17335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786642" y="1770618"/>
              <a:ext cx="369061" cy="369332"/>
            </a:xfrm>
            <a:prstGeom prst="rect">
              <a:avLst/>
            </a:prstGeom>
            <a:noFill/>
          </p:spPr>
          <p:txBody>
            <a:bodyPr wrap="none" rtlCol="0">
              <a:spAutoFit/>
            </a:bodyPr>
            <a:lstStyle/>
            <a:p>
              <a:r>
                <a:rPr lang="en-US" dirty="0"/>
                <a:t>m</a:t>
              </a:r>
            </a:p>
          </p:txBody>
        </p:sp>
        <p:sp>
          <p:nvSpPr>
            <p:cNvPr id="14" name="TextBox 13"/>
            <p:cNvSpPr txBox="1"/>
            <p:nvPr/>
          </p:nvSpPr>
          <p:spPr>
            <a:xfrm>
              <a:off x="6629400" y="754618"/>
              <a:ext cx="774571" cy="369332"/>
            </a:xfrm>
            <a:prstGeom prst="rect">
              <a:avLst/>
            </a:prstGeom>
            <a:noFill/>
          </p:spPr>
          <p:txBody>
            <a:bodyPr wrap="none" rtlCol="0">
              <a:spAutoFit/>
            </a:bodyPr>
            <a:lstStyle/>
            <a:p>
              <a:r>
                <a:rPr lang="en-US" dirty="0" smtClean="0"/>
                <a:t>inputs</a:t>
              </a:r>
              <a:endParaRPr lang="en-US" dirty="0"/>
            </a:p>
          </p:txBody>
        </p:sp>
        <p:sp>
          <p:nvSpPr>
            <p:cNvPr id="15" name="TextBox 14"/>
            <p:cNvSpPr txBox="1"/>
            <p:nvPr/>
          </p:nvSpPr>
          <p:spPr>
            <a:xfrm>
              <a:off x="8064629" y="742950"/>
              <a:ext cx="915635" cy="369332"/>
            </a:xfrm>
            <a:prstGeom prst="rect">
              <a:avLst/>
            </a:prstGeom>
            <a:noFill/>
          </p:spPr>
          <p:txBody>
            <a:bodyPr wrap="none" rtlCol="0">
              <a:spAutoFit/>
            </a:bodyPr>
            <a:lstStyle/>
            <a:p>
              <a:r>
                <a:rPr lang="en-US" dirty="0" smtClean="0"/>
                <a:t>outputs</a:t>
              </a:r>
              <a:endParaRPr lang="en-US" dirty="0"/>
            </a:p>
          </p:txBody>
        </p:sp>
        <p:sp>
          <p:nvSpPr>
            <p:cNvPr id="16" name="Oval 15"/>
            <p:cNvSpPr/>
            <p:nvPr/>
          </p:nvSpPr>
          <p:spPr>
            <a:xfrm>
              <a:off x="6858000" y="16573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7010400" y="1733550"/>
              <a:ext cx="1219200" cy="76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6400800" y="3829050"/>
            <a:ext cx="2514600" cy="1524000"/>
            <a:chOff x="6400800" y="3028950"/>
            <a:chExt cx="2514600" cy="1524000"/>
          </a:xfrm>
        </p:grpSpPr>
        <p:sp>
          <p:nvSpPr>
            <p:cNvPr id="19" name="Rounded Rectangle 18"/>
            <p:cNvSpPr/>
            <p:nvPr/>
          </p:nvSpPr>
          <p:spPr>
            <a:xfrm>
              <a:off x="6400800" y="3028950"/>
              <a:ext cx="1066800" cy="1524000"/>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7848600" y="3028950"/>
              <a:ext cx="1066800" cy="1524000"/>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229600" y="3790950"/>
              <a:ext cx="642611" cy="369332"/>
            </a:xfrm>
            <a:prstGeom prst="rect">
              <a:avLst/>
            </a:prstGeom>
            <a:noFill/>
          </p:spPr>
          <p:txBody>
            <a:bodyPr wrap="none" rtlCol="0">
              <a:spAutoFit/>
            </a:bodyPr>
            <a:lstStyle/>
            <a:p>
              <a:r>
                <a:rPr lang="en-US" dirty="0" smtClean="0"/>
                <a:t>A(m)</a:t>
              </a:r>
              <a:endParaRPr lang="en-US" dirty="0"/>
            </a:p>
          </p:txBody>
        </p:sp>
        <p:sp>
          <p:nvSpPr>
            <p:cNvPr id="22" name="TextBox 21"/>
            <p:cNvSpPr txBox="1"/>
            <p:nvPr/>
          </p:nvSpPr>
          <p:spPr>
            <a:xfrm>
              <a:off x="6786642" y="3675618"/>
              <a:ext cx="369061" cy="369332"/>
            </a:xfrm>
            <a:prstGeom prst="rect">
              <a:avLst/>
            </a:prstGeom>
            <a:noFill/>
          </p:spPr>
          <p:txBody>
            <a:bodyPr wrap="none" rtlCol="0">
              <a:spAutoFit/>
            </a:bodyPr>
            <a:lstStyle/>
            <a:p>
              <a:r>
                <a:rPr lang="en-US" dirty="0"/>
                <a:t>m</a:t>
              </a:r>
            </a:p>
          </p:txBody>
        </p:sp>
        <p:sp>
          <p:nvSpPr>
            <p:cNvPr id="23" name="Oval 22"/>
            <p:cNvSpPr/>
            <p:nvPr/>
          </p:nvSpPr>
          <p:spPr>
            <a:xfrm>
              <a:off x="6858000" y="35623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23" idx="6"/>
            </p:cNvCxnSpPr>
            <p:nvPr/>
          </p:nvCxnSpPr>
          <p:spPr>
            <a:xfrm>
              <a:off x="7010400" y="3638550"/>
              <a:ext cx="1143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8229600" y="3333750"/>
              <a:ext cx="533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12703</TotalTime>
  <Words>4461</Words>
  <Application>Microsoft Office PowerPoint</Application>
  <PresentationFormat>On-screen Show (4:3)</PresentationFormat>
  <Paragraphs>956</Paragraphs>
  <Slides>64</Slides>
  <Notes>29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67" baseType="lpstr">
      <vt:lpstr>Module</vt:lpstr>
      <vt:lpstr>Equation</vt:lpstr>
      <vt:lpstr>Bitmap Image</vt:lpstr>
      <vt:lpstr>                  Applied Cryptography</vt:lpstr>
      <vt:lpstr>Discrete Probability</vt:lpstr>
      <vt:lpstr>Discrete Probability</vt:lpstr>
      <vt:lpstr>Events</vt:lpstr>
      <vt:lpstr>The Union Bound</vt:lpstr>
      <vt:lpstr>Random Variable</vt:lpstr>
      <vt:lpstr>The uniform random variable</vt:lpstr>
      <vt:lpstr>The uniform random variable</vt:lpstr>
      <vt:lpstr>Randomized algorithms</vt:lpstr>
      <vt:lpstr>Recap</vt:lpstr>
      <vt:lpstr>Independence</vt:lpstr>
      <vt:lpstr>Independence</vt:lpstr>
      <vt:lpstr>Review:   XOR</vt:lpstr>
      <vt:lpstr>An important property of XOR</vt:lpstr>
      <vt:lpstr>The birthday paradox</vt:lpstr>
      <vt:lpstr>Probability Distribution of Collision</vt:lpstr>
      <vt:lpstr>Classical Cryptosystems</vt:lpstr>
      <vt:lpstr>Polyalphabetic Ciphers</vt:lpstr>
      <vt:lpstr>The Vigenere Cipher</vt:lpstr>
      <vt:lpstr>The Vigenere Table</vt:lpstr>
      <vt:lpstr>Example 1: The Vigenere Cipher</vt:lpstr>
      <vt:lpstr>Cryptanalysis of the Vigenère Cipher</vt:lpstr>
      <vt:lpstr>Cryptanalysis of the Vigenère Cipher</vt:lpstr>
      <vt:lpstr>Kasiski Test</vt:lpstr>
      <vt:lpstr>Example 1: Vigenere Cipher</vt:lpstr>
      <vt:lpstr>Example 1: Vigenere Cipher</vt:lpstr>
      <vt:lpstr>Index of Coincidence</vt:lpstr>
      <vt:lpstr>Index of Coincidence</vt:lpstr>
      <vt:lpstr>Index of Coincidence</vt:lpstr>
      <vt:lpstr>Index of Coincidence</vt:lpstr>
      <vt:lpstr>Index of Coincidence</vt:lpstr>
      <vt:lpstr>Mutual Index of Coincidence</vt:lpstr>
      <vt:lpstr>Mutual Index of Coincidence</vt:lpstr>
      <vt:lpstr>Mutual Index of Coincidence</vt:lpstr>
      <vt:lpstr>Cipher wheel</vt:lpstr>
      <vt:lpstr>Mutual Index of Coincidence</vt:lpstr>
      <vt:lpstr>Mutual Index of Coincidence</vt:lpstr>
      <vt:lpstr>Mutual Index of Coincidence</vt:lpstr>
      <vt:lpstr>Mutual Index of Coincidence</vt:lpstr>
      <vt:lpstr>Mutual Index of Coincidence</vt:lpstr>
      <vt:lpstr>Mutual Index of Coincidence</vt:lpstr>
      <vt:lpstr>Mutual Index of Coincidence</vt:lpstr>
      <vt:lpstr>Example 2: Vigenere Cipher</vt:lpstr>
      <vt:lpstr>Example 2: Vigenere Cipher Kasiski Test</vt:lpstr>
      <vt:lpstr>Index of Coincidence</vt:lpstr>
      <vt:lpstr>Cryptanalysis of the Vigenère Cipher</vt:lpstr>
      <vt:lpstr>Cryptanalysis of the Vigenère Cipher</vt:lpstr>
      <vt:lpstr>The Hill Cipher</vt:lpstr>
      <vt:lpstr>The Hill Cipher</vt:lpstr>
      <vt:lpstr>Example: The Hill Cipher</vt:lpstr>
      <vt:lpstr>Example: The Hill Cipher</vt:lpstr>
      <vt:lpstr>Cryptanalysis of the Hill Cipher</vt:lpstr>
      <vt:lpstr>Cryptanalysis of the Hill Cipher</vt:lpstr>
      <vt:lpstr>The One Time Pad        (Vernam 1917)</vt:lpstr>
      <vt:lpstr>The One Time Pad        (Vernam 1917)</vt:lpstr>
      <vt:lpstr>The One Time Pad        (Vernam 1917)</vt:lpstr>
      <vt:lpstr>The One Time Pad        (Vernam 1917)</vt:lpstr>
      <vt:lpstr>Cryptanalysis</vt:lpstr>
      <vt:lpstr>Cryptanalysis</vt:lpstr>
      <vt:lpstr>Ciphertext only Attack</vt:lpstr>
      <vt:lpstr>Known Plaintext Attack</vt:lpstr>
      <vt:lpstr>Chosen Plaintext Attack</vt:lpstr>
      <vt:lpstr>Adaptive Chosen Plaintext Attack</vt:lpstr>
      <vt:lpstr>Chosen Ciphertext Attack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dean</dc:creator>
  <cp:lastModifiedBy>user</cp:lastModifiedBy>
  <cp:revision>204</cp:revision>
  <dcterms:created xsi:type="dcterms:W3CDTF">2012-02-03T18:01:12Z</dcterms:created>
  <dcterms:modified xsi:type="dcterms:W3CDTF">2012-09-27T15:28:34Z</dcterms:modified>
</cp:coreProperties>
</file>