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handoutMasterIdLst>
    <p:handoutMasterId r:id="rId74"/>
  </p:handoutMasterIdLst>
  <p:sldIdLst>
    <p:sldId id="256" r:id="rId2"/>
    <p:sldId id="667" r:id="rId3"/>
    <p:sldId id="669" r:id="rId4"/>
    <p:sldId id="664" r:id="rId5"/>
    <p:sldId id="665" r:id="rId6"/>
    <p:sldId id="565" r:id="rId7"/>
    <p:sldId id="559" r:id="rId8"/>
    <p:sldId id="560" r:id="rId9"/>
    <p:sldId id="561" r:id="rId10"/>
    <p:sldId id="562" r:id="rId11"/>
    <p:sldId id="563" r:id="rId12"/>
    <p:sldId id="564" r:id="rId13"/>
    <p:sldId id="670" r:id="rId14"/>
    <p:sldId id="659" r:id="rId15"/>
    <p:sldId id="652" r:id="rId16"/>
    <p:sldId id="660" r:id="rId17"/>
    <p:sldId id="558" r:id="rId18"/>
    <p:sldId id="661" r:id="rId19"/>
    <p:sldId id="662" r:id="rId20"/>
    <p:sldId id="572" r:id="rId21"/>
    <p:sldId id="656" r:id="rId22"/>
    <p:sldId id="573" r:id="rId23"/>
    <p:sldId id="649" r:id="rId24"/>
    <p:sldId id="674" r:id="rId25"/>
    <p:sldId id="648" r:id="rId26"/>
    <p:sldId id="577" r:id="rId27"/>
    <p:sldId id="653" r:id="rId28"/>
    <p:sldId id="655" r:id="rId29"/>
    <p:sldId id="581" r:id="rId30"/>
    <p:sldId id="582" r:id="rId31"/>
    <p:sldId id="583" r:id="rId32"/>
    <p:sldId id="584" r:id="rId33"/>
    <p:sldId id="585" r:id="rId34"/>
    <p:sldId id="586" r:id="rId35"/>
    <p:sldId id="587" r:id="rId36"/>
    <p:sldId id="592" r:id="rId37"/>
    <p:sldId id="657" r:id="rId38"/>
    <p:sldId id="658" r:id="rId39"/>
    <p:sldId id="589" r:id="rId40"/>
    <p:sldId id="680" r:id="rId41"/>
    <p:sldId id="598" r:id="rId42"/>
    <p:sldId id="599" r:id="rId43"/>
    <p:sldId id="600" r:id="rId44"/>
    <p:sldId id="601" r:id="rId45"/>
    <p:sldId id="602" r:id="rId46"/>
    <p:sldId id="603" r:id="rId47"/>
    <p:sldId id="604" r:id="rId48"/>
    <p:sldId id="605" r:id="rId49"/>
    <p:sldId id="606" r:id="rId50"/>
    <p:sldId id="671" r:id="rId51"/>
    <p:sldId id="607" r:id="rId52"/>
    <p:sldId id="672" r:id="rId53"/>
    <p:sldId id="621" r:id="rId54"/>
    <p:sldId id="622" r:id="rId55"/>
    <p:sldId id="624" r:id="rId56"/>
    <p:sldId id="625" r:id="rId57"/>
    <p:sldId id="626" r:id="rId58"/>
    <p:sldId id="627" r:id="rId59"/>
    <p:sldId id="628" r:id="rId60"/>
    <p:sldId id="629" r:id="rId61"/>
    <p:sldId id="630" r:id="rId62"/>
    <p:sldId id="631" r:id="rId63"/>
    <p:sldId id="663" r:id="rId64"/>
    <p:sldId id="673" r:id="rId65"/>
    <p:sldId id="635" r:id="rId66"/>
    <p:sldId id="636" r:id="rId67"/>
    <p:sldId id="637" r:id="rId68"/>
    <p:sldId id="638" r:id="rId69"/>
    <p:sldId id="639" r:id="rId70"/>
    <p:sldId id="681" r:id="rId71"/>
    <p:sldId id="68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74" autoAdjust="0"/>
  </p:normalViewPr>
  <p:slideViewPr>
    <p:cSldViewPr>
      <p:cViewPr varScale="1">
        <p:scale>
          <a:sx n="71" d="100"/>
          <a:sy n="71" d="100"/>
        </p:scale>
        <p:origin x="-13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42F9E-8B81-46EB-80AA-AEDA17738726}" type="datetimeFigureOut">
              <a:rPr lang="en-US" smtClean="0"/>
              <a:pPr/>
              <a:t>9/30/2012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894FE0-9BAF-4A33-9827-0A81DBAEF76A}"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FAD64-3748-4671-910B-0C843B8D1AD2}" type="datetimeFigureOut">
              <a:rPr lang="en-US" smtClean="0"/>
              <a:pPr/>
              <a:t>9/30/2012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C305E-0008-4C04-8AF1-0F606077289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136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56A37C-8514-4B28-8BF2-D0F6B8246635}" type="slidenum">
              <a:rPr lang="en-US" smtClean="0"/>
              <a:pPr/>
              <a:t>3</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OTP operation:  equation and example.  Verify correctness.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xmlns="" val="2940221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17</a:t>
            </a:fld>
            <a:endParaRPr lang="en-US" dirty="0"/>
          </a:p>
        </p:txBody>
      </p:sp>
    </p:spTree>
    <p:extLst>
      <p:ext uri="{BB962C8B-B14F-4D97-AF65-F5344CB8AC3E}">
        <p14:creationId xmlns:p14="http://schemas.microsoft.com/office/powerpoint/2010/main" xmlns="" val="139738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PRG syntax</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30</a:t>
            </a:fld>
            <a:endParaRPr lang="en-US" dirty="0"/>
          </a:p>
        </p:txBody>
      </p:sp>
    </p:spTree>
    <p:extLst>
      <p:ext uri="{BB962C8B-B14F-4D97-AF65-F5344CB8AC3E}">
        <p14:creationId xmlns="" xmlns:p14="http://schemas.microsoft.com/office/powerpoint/2010/main" val="102904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stream cipher</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31</a:t>
            </a:fld>
            <a:endParaRPr lang="en-US" dirty="0"/>
          </a:p>
        </p:txBody>
      </p:sp>
    </p:spTree>
    <p:extLst>
      <p:ext uri="{BB962C8B-B14F-4D97-AF65-F5344CB8AC3E}">
        <p14:creationId xmlns="" xmlns:p14="http://schemas.microsoft.com/office/powerpoint/2010/main" val="3068773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more perfect secrecy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33</a:t>
            </a:fld>
            <a:endParaRPr lang="en-US" dirty="0"/>
          </a:p>
        </p:txBody>
      </p:sp>
    </p:spTree>
    <p:extLst>
      <p:ext uri="{BB962C8B-B14F-4D97-AF65-F5344CB8AC3E}">
        <p14:creationId xmlns="" xmlns:p14="http://schemas.microsoft.com/office/powerpoint/2010/main" val="369912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unpredictability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extLst>
      <p:ext uri="{BB962C8B-B14F-4D97-AF65-F5344CB8AC3E}">
        <p14:creationId xmlns="" xmlns:p14="http://schemas.microsoft.com/office/powerpoint/2010/main" val="329059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LCG is not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39</a:t>
            </a:fld>
            <a:endParaRPr lang="en-US" dirty="0"/>
          </a:p>
        </p:txBody>
      </p:sp>
    </p:spTree>
    <p:extLst>
      <p:ext uri="{BB962C8B-B14F-4D97-AF65-F5344CB8AC3E}">
        <p14:creationId xmlns="" xmlns:p14="http://schemas.microsoft.com/office/powerpoint/2010/main" val="1298573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Venona</a:t>
            </a:r>
            <a:r>
              <a:rPr lang="en-US" dirty="0" smtClean="0"/>
              <a:t>:</a:t>
            </a:r>
            <a:r>
              <a:rPr lang="en-US" baseline="0" dirty="0" smtClean="0"/>
              <a:t>   soviet messages sent from 1941 to 1946, decrypted about 3000 messages.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43</a:t>
            </a:fld>
            <a:endParaRPr lang="en-US" dirty="0"/>
          </a:p>
        </p:txBody>
      </p:sp>
    </p:spTree>
    <p:extLst>
      <p:ext uri="{BB962C8B-B14F-4D97-AF65-F5344CB8AC3E}">
        <p14:creationId xmlns="" xmlns:p14="http://schemas.microsoft.com/office/powerpoint/2010/main" val="2934121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Bob:   42 6F  62      ,    Eve:   45 76 65    ,     Bob ⊕ Eve</a:t>
            </a:r>
            <a:r>
              <a:rPr lang="en-US" baseline="0" dirty="0" smtClean="0"/>
              <a:t>:  07 19 07</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51</a:t>
            </a:fld>
            <a:endParaRPr lang="en-US" dirty="0"/>
          </a:p>
        </p:txBody>
      </p:sp>
    </p:spTree>
    <p:extLst>
      <p:ext uri="{BB962C8B-B14F-4D97-AF65-F5344CB8AC3E}">
        <p14:creationId xmlns="" xmlns:p14="http://schemas.microsoft.com/office/powerpoint/2010/main" val="553949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 &lt; 10 </a:t>
            </a:r>
            <a:r>
              <a:rPr lang="en-US" dirty="0" err="1" smtClean="0"/>
              <a:t>sqrt</a:t>
            </a:r>
            <a:r>
              <a:rPr lang="en-US" dirty="0" smtClean="0"/>
              <a:t>(n),      |#00 – n/4|</a:t>
            </a:r>
            <a:r>
              <a:rPr lang="en-US" baseline="0" dirty="0" smtClean="0"/>
              <a:t> &lt; </a:t>
            </a:r>
            <a:r>
              <a:rPr lang="en-US" dirty="0" smtClean="0"/>
              <a:t>10 </a:t>
            </a:r>
            <a:r>
              <a:rPr lang="en-US" dirty="0" err="1" smtClean="0"/>
              <a:t>sqrt</a:t>
            </a:r>
            <a:r>
              <a:rPr lang="en-US" dirty="0" smtClean="0"/>
              <a:t>{n}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54</a:t>
            </a:fld>
            <a:endParaRPr lang="en-US" dirty="0"/>
          </a:p>
        </p:txBody>
      </p:sp>
    </p:spTree>
    <p:extLst>
      <p:ext uri="{BB962C8B-B14F-4D97-AF65-F5344CB8AC3E}">
        <p14:creationId xmlns="" xmlns:p14="http://schemas.microsoft.com/office/powerpoint/2010/main" val="282787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smtClean="0"/>
          </a:p>
        </p:txBody>
      </p:sp>
      <p:sp>
        <p:nvSpPr>
          <p:cNvPr id="53252" name="Slide Number Placeholder 3"/>
          <p:cNvSpPr>
            <a:spLocks noGrp="1"/>
          </p:cNvSpPr>
          <p:nvPr>
            <p:ph type="sldNum" sz="quarter" idx="5"/>
          </p:nvPr>
        </p:nvSpPr>
        <p:spPr>
          <a:noFill/>
        </p:spPr>
        <p:txBody>
          <a:bodyPr/>
          <a:lstStyle/>
          <a:p>
            <a:fld id="{A60D69FE-50C4-46DB-9DA7-098E17C8B659}" type="slidenum">
              <a:rPr lang="en-US" smtClean="0"/>
              <a:pPr/>
              <a:t>4</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Advantage is in [0,1].    (o – good,   1 – bad)   Old definition</a:t>
            </a:r>
            <a:r>
              <a:rPr lang="en-US" baseline="0" dirty="0" smtClean="0"/>
              <a:t> using statistics tests:    </a:t>
            </a:r>
            <a:r>
              <a:rPr lang="en-US" dirty="0" smtClean="0"/>
              <a:t>Simple</a:t>
            </a:r>
            <a:r>
              <a:rPr lang="en-US" baseline="0" dirty="0" smtClean="0"/>
              <a:t> statistical tests.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55</a:t>
            </a:fld>
            <a:endParaRPr lang="en-US" dirty="0"/>
          </a:p>
        </p:txBody>
      </p:sp>
    </p:spTree>
    <p:extLst>
      <p:ext uri="{BB962C8B-B14F-4D97-AF65-F5344CB8AC3E}">
        <p14:creationId xmlns="" xmlns:p14="http://schemas.microsoft.com/office/powerpoint/2010/main" val="2827874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can’t prove secure PRGs exist since that would imply P \</a:t>
            </a:r>
            <a:r>
              <a:rPr lang="en-US" dirty="0" err="1" smtClean="0"/>
              <a:t>neq</a:t>
            </a:r>
            <a:r>
              <a:rPr lang="en-US" dirty="0" smtClean="0"/>
              <a:t> NP.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57</a:t>
            </a:fld>
            <a:endParaRPr lang="en-US" dirty="0"/>
          </a:p>
        </p:txBody>
      </p:sp>
    </p:spTree>
    <p:extLst>
      <p:ext uri="{BB962C8B-B14F-4D97-AF65-F5344CB8AC3E}">
        <p14:creationId xmlns="" xmlns:p14="http://schemas.microsoft.com/office/powerpoint/2010/main" val="2827874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a:t>
            </a:r>
            <a:r>
              <a:rPr lang="en-US" baseline="0" dirty="0" smtClean="0"/>
              <a:t>e examples </a:t>
            </a:r>
            <a:r>
              <a:rPr lang="en-US" baseline="0" smtClean="0"/>
              <a:t>of distinguishers.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58</a:t>
            </a:fld>
            <a:endParaRPr lang="en-US" dirty="0"/>
          </a:p>
        </p:txBody>
      </p:sp>
    </p:spTree>
    <p:extLst>
      <p:ext uri="{BB962C8B-B14F-4D97-AF65-F5344CB8AC3E}">
        <p14:creationId xmlns="" xmlns:p14="http://schemas.microsoft.com/office/powerpoint/2010/main" val="2827874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a:t>
            </a:r>
            <a:r>
              <a:rPr lang="en-US" baseline="0" dirty="0" smtClean="0"/>
              <a:t>e examples </a:t>
            </a:r>
            <a:r>
              <a:rPr lang="en-US" baseline="0" smtClean="0"/>
              <a:t>of distinguishers.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59</a:t>
            </a:fld>
            <a:endParaRPr lang="en-US" dirty="0"/>
          </a:p>
        </p:txBody>
      </p:sp>
    </p:spTree>
    <p:extLst>
      <p:ext uri="{BB962C8B-B14F-4D97-AF65-F5344CB8AC3E}">
        <p14:creationId xmlns="" xmlns:p14="http://schemas.microsoft.com/office/powerpoint/2010/main" val="2827874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a:t>
            </a:r>
            <a:r>
              <a:rPr lang="en-US" baseline="0" dirty="0" smtClean="0"/>
              <a:t>e examples </a:t>
            </a:r>
            <a:r>
              <a:rPr lang="en-US" baseline="0" smtClean="0"/>
              <a:t>of distinguishers.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60</a:t>
            </a:fld>
            <a:endParaRPr lang="en-US" dirty="0"/>
          </a:p>
        </p:txBody>
      </p:sp>
    </p:spTree>
    <p:extLst>
      <p:ext uri="{BB962C8B-B14F-4D97-AF65-F5344CB8AC3E}">
        <p14:creationId xmlns="" xmlns:p14="http://schemas.microsoft.com/office/powerpoint/2010/main" val="2827874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87C8B-8E2C-44B4-AC4F-F0B4F07F0E92}" type="slidenum">
              <a:rPr lang="en-US"/>
              <a:pPr/>
              <a:t>68</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r>
              <a:rPr lang="en-US" dirty="0"/>
              <a:t>The same holds for any predicate  P  </a:t>
            </a:r>
            <a:r>
              <a:rPr lang="en-US" dirty="0" smtClean="0"/>
              <a:t>for which you can construct m0,m1 efficiently.</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87C8B-8E2C-44B4-AC4F-F0B4F07F0E92}" type="slidenum">
              <a:rPr lang="en-US"/>
              <a:pPr/>
              <a:t>69</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682616-B369-45F6-B499-70A5E221819C}" type="slidenum">
              <a:rPr lang="en-US" smtClean="0"/>
              <a:pPr/>
              <a:t>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D3AE49-B11C-491A-B194-39A7079A367F}" type="slidenum">
              <a:rPr lang="en-US" smtClean="0"/>
              <a:pPr/>
              <a:t>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178A04-BE5C-409D-9411-79DF80E85A89}" type="slidenum">
              <a:rPr lang="en-US" smtClean="0"/>
              <a:pPr/>
              <a:t>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13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7A447B-5081-48A1-BD70-79D26DE69E44}" type="slidenum">
              <a:rPr lang="en-US" smtClean="0"/>
              <a:pPr/>
              <a:t>10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7D3F7E-17EF-4AA5-89C5-D37AC2003AF3}" type="slidenum">
              <a:rPr lang="en-US" smtClean="0"/>
              <a:pPr/>
              <a:t>11</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C9BD8A-F178-4BC3-9BFC-E764593E9026}" type="slidenum">
              <a:rPr lang="en-US" smtClean="0"/>
              <a:pPr/>
              <a:t>12</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CT,</a:t>
            </a:r>
            <a:r>
              <a:rPr lang="en-US" baseline="0" dirty="0" smtClean="0"/>
              <a:t> PT, and key</a:t>
            </a:r>
            <a:r>
              <a:rPr lang="en-US" dirty="0" smtClean="0"/>
              <a:t> spaces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xmlns="" val="1258242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SIS">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1831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3529584"/>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fld id="{CF0C6408-C718-4557-BAA6-9DD6CC4FFDEC}" type="datetime1">
              <a:rPr lang="en-US" smtClean="0"/>
              <a:pPr/>
              <a:t>9/30/2012</a:t>
            </a:fld>
            <a:endParaRPr lang="en-US"/>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Picture 2"/>
          <p:cNvPicPr preferRelativeResize="0">
            <a:picLocks noChangeAspect="1" noChangeArrowheads="1"/>
          </p:cNvPicPr>
          <p:nvPr userDrawn="1"/>
        </p:nvPicPr>
        <p:blipFill>
          <a:blip r:embed="rId2"/>
          <a:srcRect b="12500"/>
          <a:stretch>
            <a:fillRect/>
          </a:stretch>
        </p:blipFill>
        <p:spPr bwMode="auto">
          <a:xfrm>
            <a:off x="7696200" y="0"/>
            <a:ext cx="1447800" cy="14478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8B3FB-09B8-4A21-B749-CD690CC356D8}"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28844F-F3B3-44FB-AF63-6664EE1334EF}" type="datetime1">
              <a:rPr lang="en-US" smtClean="0"/>
              <a:pPr/>
              <a:t>9/30/2012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Lectures by Ashraf Masood - - Applied Cryptography – MSIS 11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Line 4"/>
          <p:cNvSpPr>
            <a:spLocks noChangeShapeType="1"/>
          </p:cNvSpPr>
          <p:nvPr/>
        </p:nvSpPr>
        <p:spPr bwMode="auto">
          <a:xfrm>
            <a:off x="685800" y="1219200"/>
            <a:ext cx="7416800" cy="0"/>
          </a:xfrm>
          <a:prstGeom prst="line">
            <a:avLst/>
          </a:prstGeom>
          <a:noFill/>
          <a:ln w="63500" cmpd="thickThin">
            <a:solidFill>
              <a:srgbClr val="000066"/>
            </a:solidFill>
            <a:round/>
            <a:headEnd/>
            <a:tailEnd/>
          </a:ln>
        </p:spPr>
        <p:txBody>
          <a:bodyPr/>
          <a:lstStyle/>
          <a:p>
            <a:pPr>
              <a:defRPr/>
            </a:pPr>
            <a:endParaRPr lang="en-US"/>
          </a:p>
        </p:txBody>
      </p:sp>
      <p:sp>
        <p:nvSpPr>
          <p:cNvPr id="3" name="Content Placeholder 2"/>
          <p:cNvSpPr>
            <a:spLocks noGrp="1"/>
          </p:cNvSpPr>
          <p:nvPr>
            <p:ph idx="1"/>
          </p:nvPr>
        </p:nvSpPr>
        <p:spPr/>
        <p:txBody>
          <a:bodyPr/>
          <a:lstStyle>
            <a:lvl1pPr>
              <a:buSzPct val="100000"/>
              <a:buFont typeface="Wingdings" pitchFamily="2" charset="2"/>
              <a:buChar char="w"/>
              <a:defRPr/>
            </a:lvl1pPr>
            <a:lvl2pPr>
              <a:buClr>
                <a:schemeClr val="accent4"/>
              </a:buClr>
              <a:buFont typeface="Wingdings" pitchFamily="2" charset="2"/>
              <a:buChar char="ð"/>
              <a:defRPr sz="2800"/>
            </a:lvl2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lgn="ctr">
              <a:defRPr>
                <a:solidFill>
                  <a:schemeClr val="accent1"/>
                </a:solidFill>
              </a:defRPr>
            </a:lvl1pPr>
            <a:extLst/>
          </a:lstStyle>
          <a:p>
            <a:r>
              <a:rPr lang="en-US" smtClean="0"/>
              <a:t>Click to edit Master title style</a:t>
            </a:r>
            <a:endParaRPr lang="en-US" dirty="0"/>
          </a:p>
        </p:txBody>
      </p:sp>
      <p:sp>
        <p:nvSpPr>
          <p:cNvPr id="5" name="Date Placeholder 9"/>
          <p:cNvSpPr>
            <a:spLocks noGrp="1"/>
          </p:cNvSpPr>
          <p:nvPr>
            <p:ph type="dt" sz="half" idx="10"/>
          </p:nvPr>
        </p:nvSpPr>
        <p:spPr/>
        <p:txBody>
          <a:bodyPr/>
          <a:lstStyle>
            <a:lvl1pPr>
              <a:defRPr/>
            </a:lvl1pPr>
          </a:lstStyle>
          <a:p>
            <a:pPr>
              <a:defRPr/>
            </a:pPr>
            <a:fld id="{F6FC076D-8AF4-405B-9B63-6C0B00BD6EC0}" type="datetime1">
              <a:rPr lang="en-US" smtClean="0"/>
              <a:pPr>
                <a:defRPr/>
              </a:pPr>
              <a:t>9/30/2012</a:t>
            </a:fld>
            <a:endParaRPr lang="en-GB"/>
          </a:p>
        </p:txBody>
      </p:sp>
      <p:sp>
        <p:nvSpPr>
          <p:cNvPr id="6" name="Footer Placeholder 21"/>
          <p:cNvSpPr>
            <a:spLocks noGrp="1"/>
          </p:cNvSpPr>
          <p:nvPr>
            <p:ph type="ftr" sz="quarter" idx="11"/>
          </p:nvPr>
        </p:nvSpPr>
        <p:spPr/>
        <p:txBody>
          <a:bodyPr/>
          <a:lstStyle>
            <a:lvl1pPr>
              <a:defRPr/>
            </a:lvl1pPr>
          </a:lstStyle>
          <a:p>
            <a:pPr>
              <a:defRPr/>
            </a:pPr>
            <a:r>
              <a:rPr lang="en-US" smtClean="0"/>
              <a:t>Lectures by Ashraf Masood - - Applied Cryptography – MSIS 11 (MCS-NUST)</a:t>
            </a:r>
            <a:endParaRPr lang="en-GB"/>
          </a:p>
        </p:txBody>
      </p:sp>
      <p:sp>
        <p:nvSpPr>
          <p:cNvPr id="8" name="Slide Number Placeholder 17"/>
          <p:cNvSpPr>
            <a:spLocks noGrp="1"/>
          </p:cNvSpPr>
          <p:nvPr>
            <p:ph type="sldNum" sz="quarter" idx="12"/>
          </p:nvPr>
        </p:nvSpPr>
        <p:spPr/>
        <p:txBody>
          <a:bodyPr/>
          <a:lstStyle>
            <a:lvl1pPr>
              <a:defRPr smtClean="0"/>
            </a:lvl1pPr>
          </a:lstStyle>
          <a:p>
            <a:pPr>
              <a:defRPr/>
            </a:pPr>
            <a:fld id="{255E8DB8-DCBF-4A68-BA4D-52342D237505}"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795851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802954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587704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3663"/>
            <a:ext cx="40386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pPr>
              <a:defRPr/>
            </a:pPr>
            <a:fld id="{4EA75ADA-6026-4582-8972-3B2B52FF4109}" type="datetime1">
              <a:rPr lang="en-US" smtClean="0"/>
              <a:pPr>
                <a:defRPr/>
              </a:pPr>
              <a:t>10/2/2012</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Lectures by Ashraf Masood - - Applied Cryptography – MSIS 11 (MCS-NUST)</a:t>
            </a:r>
            <a:endParaRPr 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pPr>
              <a:defRPr/>
            </a:pPr>
            <a:fld id="{C2A25FD4-BCB1-4D0D-8A21-C6304AF782F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M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1054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Date Placeholder 13"/>
          <p:cNvSpPr>
            <a:spLocks noGrp="1"/>
          </p:cNvSpPr>
          <p:nvPr>
            <p:ph type="dt" sz="half" idx="10"/>
          </p:nvPr>
        </p:nvSpPr>
        <p:spPr>
          <a:xfrm>
            <a:off x="457200" y="6507480"/>
            <a:ext cx="2133600" cy="274320"/>
          </a:xfrm>
        </p:spPr>
        <p:txBody>
          <a:bodyPr/>
          <a:lstStyle/>
          <a:p>
            <a:fld id="{F32D1412-EE95-4588-B388-3172B75A8315}" type="datetime1">
              <a:rPr lang="en-US" smtClean="0"/>
              <a:pPr/>
              <a:t>9/30/2012</a:t>
            </a:fld>
            <a:endParaRPr lang="en-US"/>
          </a:p>
        </p:txBody>
      </p:sp>
      <p:sp>
        <p:nvSpPr>
          <p:cNvPr id="15" name="Slide Number Placeholder 14"/>
          <p:cNvSpPr>
            <a:spLocks noGrp="1"/>
          </p:cNvSpPr>
          <p:nvPr>
            <p:ph type="sldNum" sz="quarter" idx="11"/>
          </p:nvPr>
        </p:nvSpPr>
        <p:spPr>
          <a:xfrm>
            <a:off x="8204396" y="6507480"/>
            <a:ext cx="733864" cy="274320"/>
          </a:xfrm>
        </p:spPr>
        <p:txBody>
          <a:bodyPr/>
          <a:lstStyle/>
          <a:p>
            <a:fld id="{59985E83-F857-4E7B-A45F-F5191A2677E8}" type="slidenum">
              <a:rPr lang="en-US" smtClean="0"/>
              <a:pPr/>
              <a:t>‹#›</a:t>
            </a:fld>
            <a:endParaRPr lang="en-US"/>
          </a:p>
        </p:txBody>
      </p:sp>
      <p:sp>
        <p:nvSpPr>
          <p:cNvPr id="16" name="Footer Placeholder 15"/>
          <p:cNvSpPr>
            <a:spLocks noGrp="1"/>
          </p:cNvSpPr>
          <p:nvPr>
            <p:ph type="ftr" sz="quarter" idx="12"/>
          </p:nvPr>
        </p:nvSpPr>
        <p:spPr>
          <a:xfrm>
            <a:off x="2645681" y="6507480"/>
            <a:ext cx="5507719" cy="27432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US" dirty="0"/>
          </a:p>
        </p:txBody>
      </p:sp>
      <p:sp>
        <p:nvSpPr>
          <p:cNvPr id="17" name="Title 16"/>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18AD6C-1134-4EBB-AC1B-24188F03D662}" type="datetime1">
              <a:rPr lang="en-US" smtClean="0"/>
              <a:pPr/>
              <a:t>9/30/2012</a:t>
            </a:fld>
            <a:endParaRPr lang="en-US" dirty="0"/>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1251062"/>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B3A2B104-5114-4033-9616-25C4E04259AF}" type="datetime1">
              <a:rPr lang="en-US" smtClean="0"/>
              <a:pPr/>
              <a:t>9/30/2012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pic>
        <p:nvPicPr>
          <p:cNvPr id="8" name="Picture 2"/>
          <p:cNvPicPr preferRelativeResize="0">
            <a:picLocks noChangeAspect="1" noChangeArrowheads="1"/>
          </p:cNvPicPr>
          <p:nvPr userDrawn="1"/>
        </p:nvPicPr>
        <p:blipFill>
          <a:blip r:embed="rId2"/>
          <a:srcRect b="12500"/>
          <a:stretch>
            <a:fillRect/>
          </a:stretch>
        </p:blipFill>
        <p:spPr bwMode="auto">
          <a:xfrm>
            <a:off x="7772400" y="0"/>
            <a:ext cx="1371600" cy="1371600"/>
          </a:xfrm>
          <a:prstGeom prst="rect">
            <a:avLst/>
          </a:prstGeom>
          <a:noFill/>
          <a:ln w="9525">
            <a:noFill/>
            <a:miter lim="800000"/>
            <a:headEnd/>
            <a:tailEnd/>
          </a:ln>
        </p:spPr>
      </p:pic>
      <p:cxnSp>
        <p:nvCxnSpPr>
          <p:cNvPr id="9" name="Straight Connector 8"/>
          <p:cNvCxnSpPr/>
          <p:nvPr userDrawn="1"/>
        </p:nvCxnSpPr>
        <p:spPr>
          <a:xfrm>
            <a:off x="0" y="1343886"/>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1B138AD-20D4-42D2-A434-18380D220EAD}" type="datetime1">
              <a:rPr lang="en-US" smtClean="0"/>
              <a:pPr/>
              <a:t>9/30/2012</a:t>
            </a:fld>
            <a:endParaRPr lang="en-US"/>
          </a:p>
        </p:txBody>
      </p:sp>
      <p:sp>
        <p:nvSpPr>
          <p:cNvPr id="8" name="Footer Placeholder 7"/>
          <p:cNvSpPr>
            <a:spLocks noGrp="1"/>
          </p:cNvSpPr>
          <p:nvPr>
            <p:ph type="ftr" sz="quarter" idx="11"/>
          </p:nvPr>
        </p:nvSpPr>
        <p:spPr/>
        <p:txBody>
          <a:bodyPr/>
          <a:lstStyle/>
          <a:p>
            <a:r>
              <a:rPr lang="en-US" smtClean="0"/>
              <a:t>Lectures by Ashraf Masood - - Applied Cryptography – MSIS 11 (MCS-NUST)</a:t>
            </a:r>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696BB7-20E8-42AB-B678-F6977C7F0A64}" type="datetime1">
              <a:rPr lang="en-US" smtClean="0"/>
              <a:pPr/>
              <a:t>9/30/2012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72D94-6307-481F-9F15-A7953087029A}" type="datetime1">
              <a:rPr lang="en-US" smtClean="0"/>
              <a:pPr/>
              <a:t>9/30/2012</a:t>
            </a:fld>
            <a:endParaRPr lang="en-US"/>
          </a:p>
        </p:txBody>
      </p:sp>
      <p:sp>
        <p:nvSpPr>
          <p:cNvPr id="3" name="Footer Placeholder 2"/>
          <p:cNvSpPr>
            <a:spLocks noGrp="1"/>
          </p:cNvSpPr>
          <p:nvPr>
            <p:ph type="ftr" sz="quarter" idx="11"/>
          </p:nvPr>
        </p:nvSpPr>
        <p:spPr/>
        <p:txBody>
          <a:bodyPr/>
          <a:lstStyle/>
          <a:p>
            <a:r>
              <a:rPr lang="en-US" smtClean="0"/>
              <a:t>Lectures by Ashraf Masood - - Applied Cryptography – MSIS 11 (MCS-NUST)</a:t>
            </a:r>
            <a:endParaRPr lang="en-US"/>
          </a:p>
        </p:txBody>
      </p:sp>
      <p:sp>
        <p:nvSpPr>
          <p:cNvPr id="4" name="Slide Number Placeholder 3"/>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76E986-B771-4809-B6B5-9751079F3CB4}" type="datetime1">
              <a:rPr lang="en-US" smtClean="0"/>
              <a:pPr/>
              <a:t>9/30/2012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66E6E9F-CAF9-46E1-9E3F-9FE12C59FEA6}" type="datetime1">
              <a:rPr lang="en-US" smtClean="0"/>
              <a:pPr/>
              <a:t>9/30/2012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9985E83-F857-4E7B-A45F-F5191A2677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flipV="1">
            <a:off x="0" y="1371600"/>
            <a:ext cx="9144000" cy="6429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29539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76200"/>
            <a:ext cx="7543800" cy="9906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524001"/>
            <a:ext cx="8458200" cy="4876800"/>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3FBCB1F-6F6C-4977-B602-B525BF52C0D2}" type="datetime1">
              <a:rPr lang="en-US" smtClean="0"/>
              <a:pPr/>
              <a:t>9/30/2012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9985E83-F857-4E7B-A45F-F5191A2677E8}" type="slidenum">
              <a:rPr lang="en-US" smtClean="0"/>
              <a:pPr/>
              <a:t>‹#›</a:t>
            </a:fld>
            <a:endParaRPr lang="en-US"/>
          </a:p>
        </p:txBody>
      </p:sp>
      <p:pic>
        <p:nvPicPr>
          <p:cNvPr id="11" name="Picture 2"/>
          <p:cNvPicPr preferRelativeResize="0">
            <a:picLocks noChangeAspect="1" noChangeArrowheads="1"/>
          </p:cNvPicPr>
          <p:nvPr userDrawn="1"/>
        </p:nvPicPr>
        <p:blipFill>
          <a:blip r:embed="rId19"/>
          <a:srcRect b="12500"/>
          <a:stretch>
            <a:fillRect/>
          </a:stretch>
        </p:blipFill>
        <p:spPr bwMode="auto">
          <a:xfrm>
            <a:off x="8001000" y="0"/>
            <a:ext cx="1143000" cy="1143000"/>
          </a:xfrm>
          <a:prstGeom prst="rect">
            <a:avLst/>
          </a:prstGeom>
          <a:noFill/>
          <a:ln w="9525">
            <a:noFill/>
            <a:miter lim="800000"/>
            <a:headEnd/>
            <a:tailEnd/>
          </a:ln>
        </p:spPr>
      </p:pic>
      <p:cxnSp>
        <p:nvCxnSpPr>
          <p:cNvPr id="12" name="Straight Connector 11"/>
          <p:cNvCxnSpPr/>
          <p:nvPr userDrawn="1"/>
        </p:nvCxnSpPr>
        <p:spPr>
          <a:xfrm>
            <a:off x="0" y="1219200"/>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Lst>
  <p:hf hdr="0"/>
  <p:txStyles>
    <p:titleStyle>
      <a:lvl1pPr algn="l" rtl="0" eaLnBrk="1" latinLnBrk="0" hangingPunct="1">
        <a:spcBef>
          <a:spcPct val="0"/>
        </a:spcBef>
        <a:buNone/>
        <a:defRPr kumimoji="0" sz="36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                  Applied Cryptography</a:t>
            </a:r>
            <a:endParaRPr lang="en-US" dirty="0"/>
          </a:p>
        </p:txBody>
      </p:sp>
      <p:sp>
        <p:nvSpPr>
          <p:cNvPr id="3" name="Subtitle 2"/>
          <p:cNvSpPr>
            <a:spLocks noGrp="1"/>
          </p:cNvSpPr>
          <p:nvPr>
            <p:ph type="subTitle" idx="1"/>
          </p:nvPr>
        </p:nvSpPr>
        <p:spPr/>
        <p:txBody>
          <a:bodyPr/>
          <a:lstStyle/>
          <a:p>
            <a:pPr algn="r"/>
            <a:r>
              <a:rPr lang="en-US" dirty="0" smtClean="0"/>
              <a:t>ASHRAF MASOOD</a:t>
            </a:r>
          </a:p>
          <a:p>
            <a:pPr algn="r"/>
            <a:r>
              <a:rPr lang="en-US" dirty="0" smtClean="0"/>
              <a:t>dean@mcs.edu.pk</a:t>
            </a:r>
          </a:p>
          <a:p>
            <a:pPr algn="r"/>
            <a:r>
              <a:rPr lang="en-US" dirty="0" smtClean="0"/>
              <a:t>Lecture Slides– Fall 2012</a:t>
            </a:r>
          </a:p>
          <a:p>
            <a:pPr algn="r"/>
            <a:r>
              <a:rPr lang="en-US" dirty="0" smtClean="0"/>
              <a:t>Lecture </a:t>
            </a:r>
            <a:r>
              <a:rPr lang="en-US" dirty="0" smtClean="0"/>
              <a:t>#4</a:t>
            </a:r>
            <a:endParaRPr lang="en-US" dirty="0"/>
          </a:p>
        </p:txBody>
      </p:sp>
      <p:sp>
        <p:nvSpPr>
          <p:cNvPr id="7" name="Date Placeholder 6"/>
          <p:cNvSpPr>
            <a:spLocks noGrp="1"/>
          </p:cNvSpPr>
          <p:nvPr>
            <p:ph type="dt" sz="half" idx="10"/>
          </p:nvPr>
        </p:nvSpPr>
        <p:spPr/>
        <p:txBody>
          <a:bodyPr/>
          <a:lstStyle/>
          <a:p>
            <a:fld id="{FA447CAF-CF4B-4B78-9D12-4B617406D0DA}" type="datetime1">
              <a:rPr lang="en-US" smtClean="0"/>
              <a:pPr/>
              <a:t>10/3/2012</a:t>
            </a:fld>
            <a:endParaRPr lang="en-US"/>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8" name="Slide Number Placeholder 7"/>
          <p:cNvSpPr>
            <a:spLocks noGrp="1"/>
          </p:cNvSpPr>
          <p:nvPr>
            <p:ph type="sldNum" sz="quarter" idx="12"/>
          </p:nvPr>
        </p:nvSpPr>
        <p:spPr/>
        <p:txBody>
          <a:bodyPr/>
          <a:lstStyle/>
          <a:p>
            <a:fld id="{59985E83-F857-4E7B-A45F-F5191A2677E8}" type="slidenum">
              <a:rPr lang="en-US" smtClean="0"/>
              <a:pPr/>
              <a:t>1</a:t>
            </a:fld>
            <a:endParaRPr lang="en-US"/>
          </a:p>
        </p:txBody>
      </p:sp>
      <p:pic>
        <p:nvPicPr>
          <p:cNvPr id="10" name="Picture 9" descr="logo.jp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2819400"/>
            <a:ext cx="1849120"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smtClean="0"/>
              <a:t>Chosen Plaintext Attack</a:t>
            </a:r>
            <a:endParaRPr lang="en-US" dirty="0"/>
          </a:p>
        </p:txBody>
      </p:sp>
      <p:sp>
        <p:nvSpPr>
          <p:cNvPr id="7" name="Date Placeholder 6"/>
          <p:cNvSpPr>
            <a:spLocks noGrp="1"/>
          </p:cNvSpPr>
          <p:nvPr>
            <p:ph type="dt" sz="half" idx="10"/>
          </p:nvPr>
        </p:nvSpPr>
        <p:spPr/>
        <p:txBody>
          <a:bodyPr/>
          <a:lstStyle/>
          <a:p>
            <a:fld id="{C1022BAC-64F8-4DCA-8F79-2204E47E8AFA}" type="datetime1">
              <a:rPr lang="en-US" smtClean="0"/>
              <a:pPr/>
              <a:t>9/30/2012</a:t>
            </a:fld>
            <a:endParaRPr lang="en-GB"/>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fld id="{255E8DB8-DCBF-4A68-BA4D-52342D237505}" type="slidenum">
              <a:rPr lang="en-GB" smtClean="0"/>
              <a:pPr/>
              <a:t>10</a:t>
            </a:fld>
            <a:endParaRPr lang="en-GB"/>
          </a:p>
        </p:txBody>
      </p:sp>
      <p:sp>
        <p:nvSpPr>
          <p:cNvPr id="64516" name="Text Box 4"/>
          <p:cNvSpPr txBox="1">
            <a:spLocks noChangeArrowheads="1"/>
          </p:cNvSpPr>
          <p:nvPr/>
        </p:nvSpPr>
        <p:spPr bwMode="auto">
          <a:xfrm>
            <a:off x="762000" y="1600200"/>
            <a:ext cx="7848600" cy="1938992"/>
          </a:xfrm>
          <a:prstGeom prst="rect">
            <a:avLst/>
          </a:prstGeom>
          <a:noFill/>
          <a:ln w="12700" cap="sq">
            <a:noFill/>
            <a:miter lim="800000"/>
            <a:headEnd type="none" w="sm" len="sm"/>
            <a:tailEnd type="none" w="sm" len="sm"/>
          </a:ln>
        </p:spPr>
        <p:txBody>
          <a:bodyPr wrap="square">
            <a:spAutoFit/>
          </a:bodyPr>
          <a:lstStyle/>
          <a:p>
            <a:pPr algn="just"/>
            <a:r>
              <a:rPr lang="en-US" sz="2000" dirty="0"/>
              <a:t>The attacker has access to the plaintext as well as to their corresponding </a:t>
            </a:r>
            <a:r>
              <a:rPr lang="en-US" sz="2000" dirty="0" err="1"/>
              <a:t>ciphertext</a:t>
            </a:r>
            <a:r>
              <a:rPr lang="en-US" sz="2000" dirty="0"/>
              <a:t> and also he has ability to encrypt texts of his own choice. That is possible when an encryption box embedded with a secure key comes in the hands of attacker or the attacker can send his own plaintexts to the owner of the secret key to encrypt. His job is to deduce </a:t>
            </a:r>
            <a:r>
              <a:rPr lang="en-US" sz="2000" dirty="0" smtClean="0"/>
              <a:t>either </a:t>
            </a:r>
            <a:r>
              <a:rPr lang="en-US" sz="2000" dirty="0"/>
              <a:t>key to get plaintexts.</a:t>
            </a:r>
          </a:p>
        </p:txBody>
      </p:sp>
      <p:sp>
        <p:nvSpPr>
          <p:cNvPr id="64517" name="Text Box 5"/>
          <p:cNvSpPr txBox="1">
            <a:spLocks noChangeArrowheads="1"/>
          </p:cNvSpPr>
          <p:nvPr/>
        </p:nvSpPr>
        <p:spPr bwMode="auto">
          <a:xfrm>
            <a:off x="457200" y="3962400"/>
            <a:ext cx="8001000" cy="1298575"/>
          </a:xfrm>
          <a:prstGeom prst="rect">
            <a:avLst/>
          </a:prstGeom>
          <a:noFill/>
          <a:ln w="12700" cap="sq">
            <a:noFill/>
            <a:miter lim="800000"/>
            <a:headEnd type="none" w="sm" len="sm"/>
            <a:tailEnd type="none" w="sm" len="sm"/>
          </a:ln>
        </p:spPr>
        <p:txBody>
          <a:bodyPr>
            <a:spAutoFit/>
          </a:bodyPr>
          <a:lstStyle/>
          <a:p>
            <a:pPr algn="ctr"/>
            <a:r>
              <a:rPr lang="en-US" sz="2400"/>
              <a:t>Known </a:t>
            </a:r>
          </a:p>
          <a:p>
            <a:pPr algn="ctr">
              <a:lnSpc>
                <a:spcPct val="50000"/>
              </a:lnSpc>
            </a:pPr>
            <a:endParaRPr lang="en-US" sz="2400"/>
          </a:p>
          <a:p>
            <a:pPr algn="ctr"/>
            <a:r>
              <a:rPr lang="en-US">
                <a:solidFill>
                  <a:srgbClr val="CC00FF"/>
                </a:solidFill>
              </a:rPr>
              <a:t>P</a:t>
            </a:r>
            <a:r>
              <a:rPr lang="en-US" baseline="-25000">
                <a:solidFill>
                  <a:srgbClr val="CC00FF"/>
                </a:solidFill>
              </a:rPr>
              <a:t>1</a:t>
            </a:r>
            <a:r>
              <a:rPr lang="en-US">
                <a:solidFill>
                  <a:srgbClr val="CC00FF"/>
                </a:solidFill>
              </a:rPr>
              <a:t>,C</a:t>
            </a:r>
            <a:r>
              <a:rPr lang="en-US" baseline="-25000">
                <a:solidFill>
                  <a:srgbClr val="CC00FF"/>
                </a:solidFill>
              </a:rPr>
              <a:t>1</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,C</a:t>
            </a:r>
            <a:r>
              <a:rPr lang="en-US" baseline="-25000">
                <a:solidFill>
                  <a:srgbClr val="CC00FF"/>
                </a:solidFill>
              </a:rPr>
              <a:t>2</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2</a:t>
            </a:r>
            <a:r>
              <a:rPr lang="en-US">
                <a:solidFill>
                  <a:srgbClr val="CC00FF"/>
                </a:solidFill>
              </a:rPr>
              <a:t>),……, P</a:t>
            </a:r>
            <a:r>
              <a:rPr lang="en-US" baseline="-25000">
                <a:solidFill>
                  <a:srgbClr val="CC00FF"/>
                </a:solidFill>
              </a:rPr>
              <a:t>J</a:t>
            </a:r>
            <a:r>
              <a:rPr lang="en-US">
                <a:solidFill>
                  <a:srgbClr val="CC00FF"/>
                </a:solidFill>
              </a:rPr>
              <a:t>, C</a:t>
            </a:r>
            <a:r>
              <a:rPr lang="en-US" baseline="-25000">
                <a:solidFill>
                  <a:srgbClr val="CC00FF"/>
                </a:solidFill>
              </a:rPr>
              <a:t>J</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J</a:t>
            </a:r>
            <a:r>
              <a:rPr lang="en-US">
                <a:solidFill>
                  <a:srgbClr val="CC00FF"/>
                </a:solidFill>
              </a:rPr>
              <a:t>)</a:t>
            </a:r>
          </a:p>
          <a:p>
            <a:pPr algn="ctr">
              <a:lnSpc>
                <a:spcPct val="70000"/>
              </a:lnSpc>
            </a:pPr>
            <a:endParaRPr lang="en-US">
              <a:solidFill>
                <a:srgbClr val="CC00FF"/>
              </a:solidFill>
            </a:endParaRPr>
          </a:p>
          <a:p>
            <a:pPr algn="ctr">
              <a:lnSpc>
                <a:spcPct val="70000"/>
              </a:lnSpc>
            </a:pPr>
            <a:r>
              <a:rPr lang="en-US">
                <a:solidFill>
                  <a:srgbClr val="CC00FF"/>
                </a:solidFill>
              </a:rPr>
              <a:t>(attacker can choose 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 ….,P</a:t>
            </a:r>
            <a:r>
              <a:rPr lang="en-US" baseline="-25000">
                <a:solidFill>
                  <a:srgbClr val="CC00FF"/>
                </a:solidFill>
              </a:rPr>
              <a:t>j,</a:t>
            </a:r>
            <a:r>
              <a:rPr lang="en-US">
                <a:solidFill>
                  <a:srgbClr val="CC00FF"/>
                </a:solidFill>
              </a:rPr>
              <a:t>)</a:t>
            </a:r>
          </a:p>
        </p:txBody>
      </p:sp>
      <p:sp>
        <p:nvSpPr>
          <p:cNvPr id="64518" name="Text Box 6"/>
          <p:cNvSpPr txBox="1">
            <a:spLocks noChangeArrowheads="1"/>
          </p:cNvSpPr>
          <p:nvPr/>
        </p:nvSpPr>
        <p:spPr bwMode="auto">
          <a:xfrm>
            <a:off x="1447800" y="5410200"/>
            <a:ext cx="6400800" cy="1152525"/>
          </a:xfrm>
          <a:prstGeom prst="rect">
            <a:avLst/>
          </a:prstGeom>
          <a:noFill/>
          <a:ln w="12700" cap="sq">
            <a:noFill/>
            <a:miter lim="800000"/>
            <a:headEnd type="none" w="sm" len="sm"/>
            <a:tailEnd type="none" w="sm" len="sm"/>
          </a:ln>
        </p:spPr>
        <p:txBody>
          <a:bodyPr>
            <a:spAutoFit/>
          </a:bodyPr>
          <a:lstStyle/>
          <a:p>
            <a:pPr algn="ctr"/>
            <a:r>
              <a:rPr lang="en-US" sz="2400" dirty="0"/>
              <a:t>To be Known </a:t>
            </a:r>
          </a:p>
          <a:p>
            <a:pPr algn="ctr">
              <a:lnSpc>
                <a:spcPct val="40000"/>
              </a:lnSpc>
            </a:pPr>
            <a:endParaRPr lang="en-US" sz="2400" dirty="0"/>
          </a:p>
          <a:p>
            <a:pPr algn="ctr"/>
            <a:r>
              <a:rPr lang="en-US" dirty="0" smtClean="0">
                <a:solidFill>
                  <a:srgbClr val="CC00FF"/>
                </a:solidFill>
              </a:rPr>
              <a:t>Key </a:t>
            </a:r>
            <a:r>
              <a:rPr lang="en-US" dirty="0">
                <a:solidFill>
                  <a:srgbClr val="CC00FF"/>
                </a:solidFill>
              </a:rPr>
              <a:t>(K)  </a:t>
            </a:r>
            <a:r>
              <a:rPr lang="en-US" dirty="0">
                <a:solidFill>
                  <a:srgbClr val="FF6699"/>
                </a:solidFill>
              </a:rPr>
              <a:t>to get </a:t>
            </a:r>
            <a:r>
              <a:rPr lang="en-US" dirty="0">
                <a:solidFill>
                  <a:srgbClr val="CC00FF"/>
                </a:solidFill>
              </a:rPr>
              <a:t> P1, P2, P3,……., </a:t>
            </a:r>
            <a:r>
              <a:rPr lang="en-US" dirty="0" err="1">
                <a:solidFill>
                  <a:srgbClr val="CC00FF"/>
                </a:solidFill>
              </a:rPr>
              <a:t>P</a:t>
            </a:r>
            <a:r>
              <a:rPr lang="en-US" baseline="-25000" dirty="0" err="1">
                <a:solidFill>
                  <a:srgbClr val="CC00FF"/>
                </a:solidFill>
              </a:rPr>
              <a:t>j</a:t>
            </a:r>
            <a:r>
              <a:rPr lang="en-US" dirty="0">
                <a:solidFill>
                  <a:srgbClr val="CC00FF"/>
                </a:solidFill>
              </a:rPr>
              <a:t> </a:t>
            </a:r>
          </a:p>
          <a:p>
            <a:pPr algn="ctr"/>
            <a:endParaRPr lang="en-US" dirty="0">
              <a:solidFill>
                <a:srgbClr val="CC00FF"/>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a:bodyPr>
          <a:lstStyle/>
          <a:p>
            <a:pPr>
              <a:defRPr/>
            </a:pPr>
            <a:r>
              <a:rPr lang="en-US" dirty="0" smtClean="0"/>
              <a:t>Adaptive Chosen Plaintext Attack</a:t>
            </a:r>
            <a:endParaRPr lang="en-US" dirty="0"/>
          </a:p>
        </p:txBody>
      </p:sp>
      <p:sp>
        <p:nvSpPr>
          <p:cNvPr id="7" name="Date Placeholder 6"/>
          <p:cNvSpPr>
            <a:spLocks noGrp="1"/>
          </p:cNvSpPr>
          <p:nvPr>
            <p:ph type="dt" sz="half" idx="10"/>
          </p:nvPr>
        </p:nvSpPr>
        <p:spPr/>
        <p:txBody>
          <a:bodyPr/>
          <a:lstStyle/>
          <a:p>
            <a:pPr>
              <a:defRPr/>
            </a:pPr>
            <a:fld id="{4E490BB6-58A3-4738-9C3F-3B4B7E6ED005}" type="datetime1">
              <a:rPr lang="en-US" smtClean="0"/>
              <a:pPr>
                <a:defRPr/>
              </a:pPr>
              <a:t>9/30/2012</a:t>
            </a:fld>
            <a:endParaRPr lang="en-GB"/>
          </a:p>
        </p:txBody>
      </p:sp>
      <p:sp>
        <p:nvSpPr>
          <p:cNvPr id="9" name="Footer Placeholder 8"/>
          <p:cNvSpPr>
            <a:spLocks noGrp="1"/>
          </p:cNvSpPr>
          <p:nvPr>
            <p:ph type="ftr" sz="quarter" idx="11"/>
          </p:nvPr>
        </p:nvSpPr>
        <p:spPr/>
        <p:txBody>
          <a:bodyPr/>
          <a:lstStyle/>
          <a:p>
            <a:pPr>
              <a:defRPr/>
            </a:pPr>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pPr>
              <a:defRPr/>
            </a:pPr>
            <a:fld id="{255E8DB8-DCBF-4A68-BA4D-52342D237505}" type="slidenum">
              <a:rPr lang="en-GB" smtClean="0"/>
              <a:pPr>
                <a:defRPr/>
              </a:pPr>
              <a:t>11</a:t>
            </a:fld>
            <a:endParaRPr lang="en-GB"/>
          </a:p>
        </p:txBody>
      </p:sp>
      <p:sp>
        <p:nvSpPr>
          <p:cNvPr id="65540" name="Text Box 4"/>
          <p:cNvSpPr txBox="1">
            <a:spLocks noChangeArrowheads="1"/>
          </p:cNvSpPr>
          <p:nvPr/>
        </p:nvSpPr>
        <p:spPr bwMode="auto">
          <a:xfrm>
            <a:off x="381000" y="3886200"/>
            <a:ext cx="8001000" cy="1298575"/>
          </a:xfrm>
          <a:prstGeom prst="rect">
            <a:avLst/>
          </a:prstGeom>
          <a:noFill/>
          <a:ln w="12700" cap="sq">
            <a:noFill/>
            <a:miter lim="800000"/>
            <a:headEnd type="none" w="sm" len="sm"/>
            <a:tailEnd type="none" w="sm" len="sm"/>
          </a:ln>
        </p:spPr>
        <p:txBody>
          <a:bodyPr>
            <a:spAutoFit/>
          </a:bodyPr>
          <a:lstStyle/>
          <a:p>
            <a:pPr algn="ctr"/>
            <a:r>
              <a:rPr lang="en-US" sz="2400"/>
              <a:t>Known </a:t>
            </a:r>
          </a:p>
          <a:p>
            <a:pPr algn="ctr">
              <a:lnSpc>
                <a:spcPct val="50000"/>
              </a:lnSpc>
            </a:pPr>
            <a:endParaRPr lang="en-US" sz="2400"/>
          </a:p>
          <a:p>
            <a:pPr algn="ctr"/>
            <a:r>
              <a:rPr lang="en-US">
                <a:solidFill>
                  <a:srgbClr val="CC00FF"/>
                </a:solidFill>
              </a:rPr>
              <a:t>P</a:t>
            </a:r>
            <a:r>
              <a:rPr lang="en-US" baseline="-25000">
                <a:solidFill>
                  <a:srgbClr val="CC00FF"/>
                </a:solidFill>
              </a:rPr>
              <a:t>1</a:t>
            </a:r>
            <a:r>
              <a:rPr lang="en-US">
                <a:solidFill>
                  <a:srgbClr val="CC00FF"/>
                </a:solidFill>
              </a:rPr>
              <a:t>,C</a:t>
            </a:r>
            <a:r>
              <a:rPr lang="en-US" baseline="-25000">
                <a:solidFill>
                  <a:srgbClr val="CC00FF"/>
                </a:solidFill>
              </a:rPr>
              <a:t>1</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,C</a:t>
            </a:r>
            <a:r>
              <a:rPr lang="en-US" baseline="-25000">
                <a:solidFill>
                  <a:srgbClr val="CC00FF"/>
                </a:solidFill>
              </a:rPr>
              <a:t>2</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2</a:t>
            </a:r>
            <a:r>
              <a:rPr lang="en-US">
                <a:solidFill>
                  <a:srgbClr val="CC00FF"/>
                </a:solidFill>
              </a:rPr>
              <a:t>),……, P</a:t>
            </a:r>
            <a:r>
              <a:rPr lang="en-US" baseline="-25000">
                <a:solidFill>
                  <a:srgbClr val="CC00FF"/>
                </a:solidFill>
              </a:rPr>
              <a:t>J</a:t>
            </a:r>
            <a:r>
              <a:rPr lang="en-US">
                <a:solidFill>
                  <a:srgbClr val="CC00FF"/>
                </a:solidFill>
              </a:rPr>
              <a:t>, C</a:t>
            </a:r>
            <a:r>
              <a:rPr lang="en-US" baseline="-25000">
                <a:solidFill>
                  <a:srgbClr val="CC00FF"/>
                </a:solidFill>
              </a:rPr>
              <a:t>J</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J</a:t>
            </a:r>
            <a:r>
              <a:rPr lang="en-US">
                <a:solidFill>
                  <a:srgbClr val="CC00FF"/>
                </a:solidFill>
              </a:rPr>
              <a:t>)</a:t>
            </a:r>
          </a:p>
          <a:p>
            <a:pPr algn="ctr">
              <a:lnSpc>
                <a:spcPct val="70000"/>
              </a:lnSpc>
            </a:pPr>
            <a:endParaRPr lang="en-US">
              <a:solidFill>
                <a:srgbClr val="CC00FF"/>
              </a:solidFill>
            </a:endParaRPr>
          </a:p>
          <a:p>
            <a:pPr algn="ctr">
              <a:lnSpc>
                <a:spcPct val="70000"/>
              </a:lnSpc>
            </a:pPr>
            <a:r>
              <a:rPr lang="en-US">
                <a:solidFill>
                  <a:srgbClr val="CC00FF"/>
                </a:solidFill>
              </a:rPr>
              <a:t>(attacker can choose 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 ….,P</a:t>
            </a:r>
            <a:r>
              <a:rPr lang="en-US" baseline="-25000">
                <a:solidFill>
                  <a:srgbClr val="CC00FF"/>
                </a:solidFill>
              </a:rPr>
              <a:t>j, </a:t>
            </a:r>
            <a:r>
              <a:rPr lang="en-US">
                <a:solidFill>
                  <a:srgbClr val="CC00FF"/>
                </a:solidFill>
              </a:rPr>
              <a:t>&amp; Length of P</a:t>
            </a:r>
            <a:r>
              <a:rPr lang="en-US" baseline="-25000">
                <a:solidFill>
                  <a:srgbClr val="CC00FF"/>
                </a:solidFill>
              </a:rPr>
              <a:t>j</a:t>
            </a:r>
            <a:r>
              <a:rPr lang="en-US">
                <a:solidFill>
                  <a:srgbClr val="CC00FF"/>
                </a:solidFill>
              </a:rPr>
              <a:t> is not fixed)</a:t>
            </a:r>
          </a:p>
        </p:txBody>
      </p:sp>
      <p:sp>
        <p:nvSpPr>
          <p:cNvPr id="65541" name="Text Box 5"/>
          <p:cNvSpPr txBox="1">
            <a:spLocks noChangeArrowheads="1"/>
          </p:cNvSpPr>
          <p:nvPr/>
        </p:nvSpPr>
        <p:spPr bwMode="auto">
          <a:xfrm>
            <a:off x="1600200" y="5553075"/>
            <a:ext cx="6400800" cy="1152525"/>
          </a:xfrm>
          <a:prstGeom prst="rect">
            <a:avLst/>
          </a:prstGeom>
          <a:noFill/>
          <a:ln w="12700" cap="sq">
            <a:noFill/>
            <a:miter lim="800000"/>
            <a:headEnd type="none" w="sm" len="sm"/>
            <a:tailEnd type="none" w="sm" len="sm"/>
          </a:ln>
        </p:spPr>
        <p:txBody>
          <a:bodyPr>
            <a:spAutoFit/>
          </a:bodyPr>
          <a:lstStyle/>
          <a:p>
            <a:pPr algn="ctr"/>
            <a:r>
              <a:rPr lang="en-US" sz="2400" dirty="0"/>
              <a:t>To be Known </a:t>
            </a:r>
          </a:p>
          <a:p>
            <a:pPr algn="ctr">
              <a:lnSpc>
                <a:spcPct val="40000"/>
              </a:lnSpc>
            </a:pPr>
            <a:endParaRPr lang="en-US" sz="2400" dirty="0"/>
          </a:p>
          <a:p>
            <a:pPr algn="ctr"/>
            <a:r>
              <a:rPr lang="en-US" dirty="0" smtClean="0">
                <a:solidFill>
                  <a:srgbClr val="CC00FF"/>
                </a:solidFill>
              </a:rPr>
              <a:t>Key </a:t>
            </a:r>
            <a:r>
              <a:rPr lang="en-US" dirty="0">
                <a:solidFill>
                  <a:srgbClr val="CC00FF"/>
                </a:solidFill>
              </a:rPr>
              <a:t>(K)  </a:t>
            </a:r>
            <a:r>
              <a:rPr lang="en-US" dirty="0">
                <a:solidFill>
                  <a:srgbClr val="FF6699"/>
                </a:solidFill>
              </a:rPr>
              <a:t>to get </a:t>
            </a:r>
            <a:r>
              <a:rPr lang="en-US" dirty="0">
                <a:solidFill>
                  <a:srgbClr val="CC00FF"/>
                </a:solidFill>
              </a:rPr>
              <a:t> P1, P2, P3,……., </a:t>
            </a:r>
            <a:r>
              <a:rPr lang="en-US" dirty="0" err="1">
                <a:solidFill>
                  <a:srgbClr val="CC00FF"/>
                </a:solidFill>
              </a:rPr>
              <a:t>P</a:t>
            </a:r>
            <a:r>
              <a:rPr lang="en-US" baseline="-25000" dirty="0" err="1">
                <a:solidFill>
                  <a:srgbClr val="CC00FF"/>
                </a:solidFill>
              </a:rPr>
              <a:t>j</a:t>
            </a:r>
            <a:r>
              <a:rPr lang="en-US" dirty="0">
                <a:solidFill>
                  <a:srgbClr val="CC00FF"/>
                </a:solidFill>
              </a:rPr>
              <a:t> </a:t>
            </a:r>
          </a:p>
          <a:p>
            <a:pPr algn="ctr"/>
            <a:endParaRPr lang="en-US" dirty="0">
              <a:solidFill>
                <a:srgbClr val="CC00FF"/>
              </a:solidFill>
            </a:endParaRPr>
          </a:p>
        </p:txBody>
      </p:sp>
      <p:sp>
        <p:nvSpPr>
          <p:cNvPr id="65542" name="Text Box 6"/>
          <p:cNvSpPr txBox="1">
            <a:spLocks noChangeArrowheads="1"/>
          </p:cNvSpPr>
          <p:nvPr/>
        </p:nvSpPr>
        <p:spPr bwMode="auto">
          <a:xfrm>
            <a:off x="762000" y="1600200"/>
            <a:ext cx="7772400" cy="1631216"/>
          </a:xfrm>
          <a:prstGeom prst="rect">
            <a:avLst/>
          </a:prstGeom>
          <a:noFill/>
          <a:ln w="12700" cap="sq">
            <a:noFill/>
            <a:miter lim="800000"/>
            <a:headEnd type="none" w="sm" len="sm"/>
            <a:tailEnd type="none" w="sm" len="sm"/>
          </a:ln>
        </p:spPr>
        <p:txBody>
          <a:bodyPr wrap="square">
            <a:spAutoFit/>
          </a:bodyPr>
          <a:lstStyle/>
          <a:p>
            <a:pPr algn="just"/>
            <a:r>
              <a:rPr lang="en-US" sz="2000" dirty="0"/>
              <a:t>This is a special case of chosen plaintext attack which makes the attacker to have even more active actions because he can modify his choices of </a:t>
            </a:r>
            <a:r>
              <a:rPr lang="en-US" sz="2000" dirty="0" smtClean="0"/>
              <a:t>plaintexts </a:t>
            </a:r>
            <a:r>
              <a:rPr lang="en-US" sz="2000" dirty="0"/>
              <a:t>based on the previous results. He can choose a smaller block of plaintext, then another based on the results of previous one and so forth.</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normAutofit/>
          </a:bodyPr>
          <a:lstStyle/>
          <a:p>
            <a:pPr eaLnBrk="1" hangingPunct="1">
              <a:defRPr/>
            </a:pPr>
            <a:r>
              <a:rPr lang="en-US" dirty="0" smtClean="0"/>
              <a:t>Chosen </a:t>
            </a:r>
            <a:r>
              <a:rPr lang="en-US" dirty="0" err="1" smtClean="0"/>
              <a:t>Ciphertext</a:t>
            </a:r>
            <a:r>
              <a:rPr lang="en-US" dirty="0" smtClean="0"/>
              <a:t> Attack</a:t>
            </a:r>
            <a:endParaRPr lang="en-US" dirty="0"/>
          </a:p>
        </p:txBody>
      </p:sp>
      <p:sp>
        <p:nvSpPr>
          <p:cNvPr id="7" name="Date Placeholder 6"/>
          <p:cNvSpPr>
            <a:spLocks noGrp="1"/>
          </p:cNvSpPr>
          <p:nvPr>
            <p:ph type="dt" sz="half" idx="10"/>
          </p:nvPr>
        </p:nvSpPr>
        <p:spPr/>
        <p:txBody>
          <a:bodyPr/>
          <a:lstStyle/>
          <a:p>
            <a:pPr>
              <a:defRPr/>
            </a:pPr>
            <a:fld id="{E73A1608-77E6-4383-9F78-AC489544DBFE}" type="datetime1">
              <a:rPr lang="en-US" smtClean="0"/>
              <a:pPr>
                <a:defRPr/>
              </a:pPr>
              <a:t>9/30/2012</a:t>
            </a:fld>
            <a:endParaRPr lang="en-GB"/>
          </a:p>
        </p:txBody>
      </p:sp>
      <p:sp>
        <p:nvSpPr>
          <p:cNvPr id="9" name="Footer Placeholder 8"/>
          <p:cNvSpPr>
            <a:spLocks noGrp="1"/>
          </p:cNvSpPr>
          <p:nvPr>
            <p:ph type="ftr" sz="quarter" idx="11"/>
          </p:nvPr>
        </p:nvSpPr>
        <p:spPr/>
        <p:txBody>
          <a:bodyPr/>
          <a:lstStyle/>
          <a:p>
            <a:pPr>
              <a:defRPr/>
            </a:pPr>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pPr>
              <a:defRPr/>
            </a:pPr>
            <a:fld id="{255E8DB8-DCBF-4A68-BA4D-52342D237505}" type="slidenum">
              <a:rPr lang="en-GB" smtClean="0"/>
              <a:pPr>
                <a:defRPr/>
              </a:pPr>
              <a:t>12</a:t>
            </a:fld>
            <a:endParaRPr lang="en-GB"/>
          </a:p>
        </p:txBody>
      </p:sp>
      <p:sp>
        <p:nvSpPr>
          <p:cNvPr id="66564" name="Text Box 4"/>
          <p:cNvSpPr txBox="1">
            <a:spLocks noChangeArrowheads="1"/>
          </p:cNvSpPr>
          <p:nvPr/>
        </p:nvSpPr>
        <p:spPr bwMode="auto">
          <a:xfrm>
            <a:off x="1828800" y="3886200"/>
            <a:ext cx="5715000" cy="1546225"/>
          </a:xfrm>
          <a:prstGeom prst="rect">
            <a:avLst/>
          </a:prstGeom>
          <a:noFill/>
          <a:ln w="12700" cap="sq">
            <a:noFill/>
            <a:miter lim="800000"/>
            <a:headEnd type="none" w="sm" len="sm"/>
            <a:tailEnd type="none" w="sm" len="sm"/>
          </a:ln>
        </p:spPr>
        <p:txBody>
          <a:bodyPr>
            <a:spAutoFit/>
          </a:bodyPr>
          <a:lstStyle/>
          <a:p>
            <a:pPr algn="ctr"/>
            <a:r>
              <a:rPr lang="en-US" sz="2400"/>
              <a:t>Known </a:t>
            </a:r>
          </a:p>
          <a:p>
            <a:pPr algn="ctr">
              <a:lnSpc>
                <a:spcPct val="50000"/>
              </a:lnSpc>
            </a:pPr>
            <a:endParaRPr lang="en-US" sz="2400"/>
          </a:p>
          <a:p>
            <a:pPr algn="ctr"/>
            <a:r>
              <a:rPr lang="en-US">
                <a:solidFill>
                  <a:srgbClr val="CC00FF"/>
                </a:solidFill>
              </a:rPr>
              <a:t>C</a:t>
            </a:r>
            <a:r>
              <a:rPr lang="en-US" baseline="-25000">
                <a:solidFill>
                  <a:srgbClr val="CC00FF"/>
                </a:solidFill>
              </a:rPr>
              <a:t>1</a:t>
            </a:r>
            <a:r>
              <a:rPr lang="en-US">
                <a:solidFill>
                  <a:srgbClr val="CC00FF"/>
                </a:solidFill>
              </a:rPr>
              <a:t>,P</a:t>
            </a:r>
            <a:r>
              <a:rPr lang="en-US" baseline="-25000">
                <a:solidFill>
                  <a:srgbClr val="CC00FF"/>
                </a:solidFill>
              </a:rPr>
              <a:t>1</a:t>
            </a:r>
            <a:r>
              <a:rPr lang="en-US">
                <a:solidFill>
                  <a:srgbClr val="CC00FF"/>
                </a:solidFill>
              </a:rPr>
              <a:t>=D</a:t>
            </a:r>
            <a:r>
              <a:rPr lang="en-US" baseline="-25000">
                <a:solidFill>
                  <a:srgbClr val="CC00FF"/>
                </a:solidFill>
              </a:rPr>
              <a:t>k</a:t>
            </a:r>
            <a:r>
              <a:rPr lang="en-US">
                <a:solidFill>
                  <a:srgbClr val="CC00FF"/>
                </a:solidFill>
              </a:rPr>
              <a:t>(C</a:t>
            </a:r>
            <a:r>
              <a:rPr lang="en-US" baseline="-25000">
                <a:solidFill>
                  <a:srgbClr val="CC00FF"/>
                </a:solidFill>
              </a:rPr>
              <a:t>1</a:t>
            </a:r>
            <a:r>
              <a:rPr lang="en-US">
                <a:solidFill>
                  <a:srgbClr val="CC00FF"/>
                </a:solidFill>
              </a:rPr>
              <a:t>),  C</a:t>
            </a:r>
            <a:r>
              <a:rPr lang="en-US" baseline="-25000">
                <a:solidFill>
                  <a:srgbClr val="CC00FF"/>
                </a:solidFill>
              </a:rPr>
              <a:t>2</a:t>
            </a:r>
            <a:r>
              <a:rPr lang="en-US">
                <a:solidFill>
                  <a:srgbClr val="CC00FF"/>
                </a:solidFill>
              </a:rPr>
              <a:t>,P</a:t>
            </a:r>
            <a:r>
              <a:rPr lang="en-US" baseline="-25000">
                <a:solidFill>
                  <a:srgbClr val="CC00FF"/>
                </a:solidFill>
              </a:rPr>
              <a:t>2</a:t>
            </a:r>
            <a:r>
              <a:rPr lang="en-US">
                <a:solidFill>
                  <a:srgbClr val="CC00FF"/>
                </a:solidFill>
              </a:rPr>
              <a:t>=D</a:t>
            </a:r>
            <a:r>
              <a:rPr lang="en-US" baseline="-25000">
                <a:solidFill>
                  <a:srgbClr val="CC00FF"/>
                </a:solidFill>
              </a:rPr>
              <a:t>k</a:t>
            </a:r>
            <a:r>
              <a:rPr lang="en-US">
                <a:solidFill>
                  <a:srgbClr val="CC00FF"/>
                </a:solidFill>
              </a:rPr>
              <a:t>(C</a:t>
            </a:r>
            <a:r>
              <a:rPr lang="en-US" baseline="-25000">
                <a:solidFill>
                  <a:srgbClr val="CC00FF"/>
                </a:solidFill>
              </a:rPr>
              <a:t>2</a:t>
            </a:r>
            <a:r>
              <a:rPr lang="en-US">
                <a:solidFill>
                  <a:srgbClr val="CC00FF"/>
                </a:solidFill>
              </a:rPr>
              <a:t>),……, C</a:t>
            </a:r>
            <a:r>
              <a:rPr lang="en-US" baseline="-25000">
                <a:solidFill>
                  <a:srgbClr val="CC00FF"/>
                </a:solidFill>
              </a:rPr>
              <a:t>J</a:t>
            </a:r>
            <a:r>
              <a:rPr lang="en-US">
                <a:solidFill>
                  <a:srgbClr val="CC00FF"/>
                </a:solidFill>
              </a:rPr>
              <a:t>, P</a:t>
            </a:r>
            <a:r>
              <a:rPr lang="en-US" baseline="-25000">
                <a:solidFill>
                  <a:srgbClr val="CC00FF"/>
                </a:solidFill>
              </a:rPr>
              <a:t>J</a:t>
            </a:r>
            <a:r>
              <a:rPr lang="en-US">
                <a:solidFill>
                  <a:srgbClr val="CC00FF"/>
                </a:solidFill>
              </a:rPr>
              <a:t>=D</a:t>
            </a:r>
            <a:r>
              <a:rPr lang="en-US" baseline="-25000">
                <a:solidFill>
                  <a:srgbClr val="CC00FF"/>
                </a:solidFill>
              </a:rPr>
              <a:t>k</a:t>
            </a:r>
            <a:r>
              <a:rPr lang="en-US">
                <a:solidFill>
                  <a:srgbClr val="CC00FF"/>
                </a:solidFill>
              </a:rPr>
              <a:t>(C</a:t>
            </a:r>
            <a:r>
              <a:rPr lang="en-US" baseline="-25000">
                <a:solidFill>
                  <a:srgbClr val="CC00FF"/>
                </a:solidFill>
              </a:rPr>
              <a:t>J</a:t>
            </a:r>
            <a:r>
              <a:rPr lang="en-US">
                <a:solidFill>
                  <a:srgbClr val="CC00FF"/>
                </a:solidFill>
              </a:rPr>
              <a:t>)</a:t>
            </a:r>
          </a:p>
          <a:p>
            <a:pPr algn="ctr">
              <a:lnSpc>
                <a:spcPct val="30000"/>
              </a:lnSpc>
            </a:pPr>
            <a:endParaRPr lang="en-US">
              <a:solidFill>
                <a:srgbClr val="CC00FF"/>
              </a:solidFill>
            </a:endParaRPr>
          </a:p>
          <a:p>
            <a:pPr algn="ctr"/>
            <a:r>
              <a:rPr lang="en-US">
                <a:solidFill>
                  <a:srgbClr val="CC00FF"/>
                </a:solidFill>
              </a:rPr>
              <a:t>(attacker can choose C</a:t>
            </a:r>
            <a:r>
              <a:rPr lang="en-US" baseline="-25000">
                <a:solidFill>
                  <a:srgbClr val="CC00FF"/>
                </a:solidFill>
              </a:rPr>
              <a:t>1</a:t>
            </a:r>
            <a:r>
              <a:rPr lang="en-US">
                <a:solidFill>
                  <a:srgbClr val="CC00FF"/>
                </a:solidFill>
              </a:rPr>
              <a:t>, C</a:t>
            </a:r>
            <a:r>
              <a:rPr lang="en-US" baseline="-25000">
                <a:solidFill>
                  <a:srgbClr val="CC00FF"/>
                </a:solidFill>
              </a:rPr>
              <a:t>2</a:t>
            </a:r>
            <a:r>
              <a:rPr lang="en-US">
                <a:solidFill>
                  <a:srgbClr val="CC00FF"/>
                </a:solidFill>
              </a:rPr>
              <a:t>, ….,C</a:t>
            </a:r>
            <a:r>
              <a:rPr lang="en-US" baseline="-25000">
                <a:solidFill>
                  <a:srgbClr val="CC00FF"/>
                </a:solidFill>
              </a:rPr>
              <a:t>j</a:t>
            </a:r>
            <a:r>
              <a:rPr lang="en-US">
                <a:solidFill>
                  <a:srgbClr val="CC00FF"/>
                </a:solidFill>
              </a:rPr>
              <a:t>)</a:t>
            </a:r>
          </a:p>
          <a:p>
            <a:pPr algn="ctr"/>
            <a:endParaRPr lang="en-US">
              <a:solidFill>
                <a:srgbClr val="CC00FF"/>
              </a:solidFill>
            </a:endParaRPr>
          </a:p>
        </p:txBody>
      </p:sp>
      <p:sp>
        <p:nvSpPr>
          <p:cNvPr id="66565" name="Text Box 5"/>
          <p:cNvSpPr txBox="1">
            <a:spLocks noChangeArrowheads="1"/>
          </p:cNvSpPr>
          <p:nvPr/>
        </p:nvSpPr>
        <p:spPr bwMode="auto">
          <a:xfrm>
            <a:off x="1600200" y="5553075"/>
            <a:ext cx="6400800" cy="1060450"/>
          </a:xfrm>
          <a:prstGeom prst="rect">
            <a:avLst/>
          </a:prstGeom>
          <a:noFill/>
          <a:ln w="12700" cap="sq">
            <a:noFill/>
            <a:miter lim="800000"/>
            <a:headEnd type="none" w="sm" len="sm"/>
            <a:tailEnd type="none" w="sm" len="sm"/>
          </a:ln>
        </p:spPr>
        <p:txBody>
          <a:bodyPr>
            <a:spAutoFit/>
          </a:bodyPr>
          <a:lstStyle/>
          <a:p>
            <a:pPr algn="ctr"/>
            <a:r>
              <a:rPr lang="en-US" sz="2400"/>
              <a:t>To be Known </a:t>
            </a:r>
          </a:p>
          <a:p>
            <a:pPr algn="ctr">
              <a:lnSpc>
                <a:spcPct val="40000"/>
              </a:lnSpc>
            </a:pPr>
            <a:endParaRPr lang="en-US">
              <a:solidFill>
                <a:srgbClr val="CC00FF"/>
              </a:solidFill>
            </a:endParaRPr>
          </a:p>
          <a:p>
            <a:pPr algn="ctr">
              <a:lnSpc>
                <a:spcPct val="40000"/>
              </a:lnSpc>
            </a:pPr>
            <a:endParaRPr lang="en-US">
              <a:solidFill>
                <a:srgbClr val="CC00FF"/>
              </a:solidFill>
            </a:endParaRPr>
          </a:p>
          <a:p>
            <a:pPr algn="ctr">
              <a:lnSpc>
                <a:spcPct val="40000"/>
              </a:lnSpc>
            </a:pPr>
            <a:r>
              <a:rPr lang="en-US">
                <a:solidFill>
                  <a:srgbClr val="CC00FF"/>
                </a:solidFill>
              </a:rPr>
              <a:t>Key (K)</a:t>
            </a:r>
          </a:p>
          <a:p>
            <a:pPr algn="ctr"/>
            <a:endParaRPr lang="en-US">
              <a:solidFill>
                <a:srgbClr val="CC00FF"/>
              </a:solidFill>
            </a:endParaRPr>
          </a:p>
        </p:txBody>
      </p:sp>
      <p:sp>
        <p:nvSpPr>
          <p:cNvPr id="66566" name="Text Box 6"/>
          <p:cNvSpPr txBox="1">
            <a:spLocks noChangeArrowheads="1"/>
          </p:cNvSpPr>
          <p:nvPr/>
        </p:nvSpPr>
        <p:spPr bwMode="auto">
          <a:xfrm>
            <a:off x="838200" y="1600200"/>
            <a:ext cx="7620000" cy="1631216"/>
          </a:xfrm>
          <a:prstGeom prst="rect">
            <a:avLst/>
          </a:prstGeom>
          <a:noFill/>
          <a:ln w="12700" cap="sq">
            <a:noFill/>
            <a:miter lim="800000"/>
            <a:headEnd type="none" w="sm" len="sm"/>
            <a:tailEnd type="none" w="sm" len="sm"/>
          </a:ln>
        </p:spPr>
        <p:txBody>
          <a:bodyPr wrap="square">
            <a:spAutoFit/>
          </a:bodyPr>
          <a:lstStyle/>
          <a:p>
            <a:pPr algn="just"/>
            <a:r>
              <a:rPr lang="en-US" sz="2000" dirty="0"/>
              <a:t>In contrast to chosen plaintext attack, here an attacker can choose different </a:t>
            </a:r>
            <a:r>
              <a:rPr lang="en-US" sz="2000" dirty="0" err="1"/>
              <a:t>ciphertexts</a:t>
            </a:r>
            <a:r>
              <a:rPr lang="en-US" sz="2000" dirty="0"/>
              <a:t> to be decrypted and he has access to the decrypted plaintexts. The attacker has access to a decryption box or can send to the owner his </a:t>
            </a:r>
            <a:r>
              <a:rPr lang="en-US" sz="2000" dirty="0" err="1"/>
              <a:t>ciphertexts</a:t>
            </a:r>
            <a:r>
              <a:rPr lang="en-US" sz="2000" dirty="0"/>
              <a:t> to decrypt. His job is to deduce the key.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One-Time Pad</a:t>
            </a:r>
            <a:endParaRPr lang="en-US" dirty="0"/>
          </a:p>
        </p:txBody>
      </p:sp>
      <p:sp>
        <p:nvSpPr>
          <p:cNvPr id="7" name="Text Placeholder 6"/>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2A696BB7-20E8-42AB-B678-F6977C7F0A64}" type="datetime1">
              <a:rPr lang="en-US" smtClean="0"/>
              <a:pPr/>
              <a:t>10/3/2012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One Time Pad        </a:t>
            </a:r>
            <a:r>
              <a:rPr lang="en-US" sz="2800" dirty="0" smtClean="0"/>
              <a:t>(</a:t>
            </a:r>
            <a:r>
              <a:rPr lang="en-US" sz="2800" dirty="0" err="1" smtClean="0"/>
              <a:t>Vernam</a:t>
            </a:r>
            <a:r>
              <a:rPr lang="en-US" sz="2800" dirty="0" smtClean="0"/>
              <a:t> 1917)</a:t>
            </a:r>
            <a:endParaRPr lang="en-US" sz="2800" dirty="0"/>
          </a:p>
        </p:txBody>
      </p:sp>
      <p:sp>
        <p:nvSpPr>
          <p:cNvPr id="3" name="Content Placeholder 2"/>
          <p:cNvSpPr>
            <a:spLocks noGrp="1"/>
          </p:cNvSpPr>
          <p:nvPr>
            <p:ph idx="1"/>
          </p:nvPr>
        </p:nvSpPr>
        <p:spPr>
          <a:xfrm>
            <a:off x="457200" y="1600202"/>
            <a:ext cx="8229600" cy="2336799"/>
          </a:xfrm>
        </p:spPr>
        <p:txBody>
          <a:bodyPr/>
          <a:lstStyle/>
          <a:p>
            <a:pPr marL="0" indent="0">
              <a:buNone/>
            </a:pPr>
            <a:r>
              <a:rPr lang="en-US" dirty="0" smtClean="0"/>
              <a:t>First example of a “secure” cipher</a:t>
            </a:r>
          </a:p>
        </p:txBody>
      </p:sp>
      <p:sp>
        <p:nvSpPr>
          <p:cNvPr id="4" name="TextBox 3"/>
          <p:cNvSpPr txBox="1"/>
          <p:nvPr/>
        </p:nvSpPr>
        <p:spPr>
          <a:xfrm>
            <a:off x="1524000" y="5156201"/>
            <a:ext cx="5916300" cy="461665"/>
          </a:xfrm>
          <a:prstGeom prst="rect">
            <a:avLst/>
          </a:prstGeom>
          <a:noFill/>
        </p:spPr>
        <p:txBody>
          <a:bodyPr wrap="none" rtlCol="0">
            <a:spAutoFit/>
          </a:bodyPr>
          <a:lstStyle/>
          <a:p>
            <a:r>
              <a:rPr lang="en-US" sz="2400" dirty="0"/>
              <a:t>k</a:t>
            </a:r>
            <a:r>
              <a:rPr lang="en-US" sz="2400" dirty="0" smtClean="0"/>
              <a:t>ey = (random bit string as long the message)</a:t>
            </a:r>
            <a:endParaRPr lang="en-US" sz="2400" dirty="0"/>
          </a:p>
        </p:txBody>
      </p:sp>
    </p:spTree>
    <p:extLst>
      <p:ext uri="{BB962C8B-B14F-4D97-AF65-F5344CB8AC3E}">
        <p14:creationId xmlns:p14="http://schemas.microsoft.com/office/powerpoint/2010/main" xmlns="" val="24234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lstStyle/>
          <a:p>
            <a:r>
              <a:rPr lang="en-US" dirty="0" smtClean="0"/>
              <a:t>The </a:t>
            </a:r>
            <a:r>
              <a:rPr lang="en-US" dirty="0" err="1" smtClean="0"/>
              <a:t>Vernam</a:t>
            </a:r>
            <a:r>
              <a:rPr lang="en-US" dirty="0" smtClean="0"/>
              <a:t> one-time pad encrypts </a:t>
            </a:r>
            <a:r>
              <a:rPr lang="en-US" dirty="0" smtClean="0"/>
              <a:t>bit strings </a:t>
            </a:r>
            <a:r>
              <a:rPr lang="en-US" dirty="0" smtClean="0"/>
              <a:t>of length n. Plaintext space, </a:t>
            </a:r>
            <a:r>
              <a:rPr lang="en-US" dirty="0" err="1" smtClean="0"/>
              <a:t>ciphertext</a:t>
            </a:r>
            <a:r>
              <a:rPr lang="en-US" dirty="0" smtClean="0"/>
              <a:t> space, and key space are P=C = K, = {0,1}</a:t>
            </a:r>
            <a:r>
              <a:rPr lang="en-US" baseline="30000" dirty="0" smtClean="0"/>
              <a:t>n</a:t>
            </a:r>
            <a:r>
              <a:rPr lang="en-US" dirty="0" smtClean="0"/>
              <a:t> </a:t>
            </a:r>
          </a:p>
          <a:p>
            <a:r>
              <a:rPr lang="en-US" dirty="0" smtClean="0"/>
              <a:t>The encryption function for </a:t>
            </a:r>
          </a:p>
          <a:p>
            <a:endParaRPr lang="en-US" dirty="0"/>
          </a:p>
        </p:txBody>
      </p:sp>
      <p:sp>
        <p:nvSpPr>
          <p:cNvPr id="24578" name="Rectangle 2"/>
          <p:cNvSpPr>
            <a:spLocks noGrp="1" noChangeArrowheads="1"/>
          </p:cNvSpPr>
          <p:nvPr>
            <p:ph type="title"/>
          </p:nvPr>
        </p:nvSpPr>
        <p:spPr/>
        <p:txBody>
          <a:bodyPr/>
          <a:lstStyle/>
          <a:p>
            <a:pPr algn="l"/>
            <a:r>
              <a:rPr lang="en-US" dirty="0" smtClean="0"/>
              <a:t>One-Time Pad </a:t>
            </a:r>
            <a:r>
              <a:rPr lang="en-US" dirty="0" smtClean="0"/>
              <a:t>(</a:t>
            </a:r>
            <a:r>
              <a:rPr lang="en-US" dirty="0" err="1" smtClean="0"/>
              <a:t>Vernam</a:t>
            </a:r>
            <a:r>
              <a:rPr lang="en-US" dirty="0" smtClean="0"/>
              <a:t> Cipher)</a:t>
            </a:r>
            <a:endParaRPr lang="en-US" dirty="0"/>
          </a:p>
        </p:txBody>
      </p:sp>
      <p:sp>
        <p:nvSpPr>
          <p:cNvPr id="6" name="Date Placeholder 4"/>
          <p:cNvSpPr>
            <a:spLocks noGrp="1"/>
          </p:cNvSpPr>
          <p:nvPr>
            <p:ph type="dt" sz="half" idx="11"/>
          </p:nvPr>
        </p:nvSpPr>
        <p:spPr/>
        <p:txBody>
          <a:bodyPr/>
          <a:lstStyle/>
          <a:p>
            <a:r>
              <a:rPr lang="en-US" smtClean="0"/>
              <a:t>March 8, 2010</a:t>
            </a:r>
            <a:endParaRPr lang="en-US"/>
          </a:p>
        </p:txBody>
      </p:sp>
      <p:graphicFrame>
        <p:nvGraphicFramePr>
          <p:cNvPr id="24580" name="Object 4"/>
          <p:cNvGraphicFramePr>
            <a:graphicFrameLocks noChangeAspect="1"/>
          </p:cNvGraphicFramePr>
          <p:nvPr/>
        </p:nvGraphicFramePr>
        <p:xfrm>
          <a:off x="1066800" y="3505200"/>
          <a:ext cx="1752600" cy="584200"/>
        </p:xfrm>
        <a:graphic>
          <a:graphicData uri="http://schemas.openxmlformats.org/presentationml/2006/ole">
            <p:oleObj spid="_x0000_s450562" name="Equation" r:id="rId3" imgW="685800" imgH="228600" progId="Equation.3">
              <p:embed/>
            </p:oleObj>
          </a:graphicData>
        </a:graphic>
      </p:graphicFrame>
      <p:graphicFrame>
        <p:nvGraphicFramePr>
          <p:cNvPr id="24581" name="Object 5"/>
          <p:cNvGraphicFramePr>
            <a:graphicFrameLocks noChangeAspect="1"/>
          </p:cNvGraphicFramePr>
          <p:nvPr/>
        </p:nvGraphicFramePr>
        <p:xfrm>
          <a:off x="990600" y="4191000"/>
          <a:ext cx="5145088" cy="618497"/>
        </p:xfrm>
        <a:graphic>
          <a:graphicData uri="http://schemas.openxmlformats.org/presentationml/2006/ole">
            <p:oleObj spid="_x0000_s450563" name="Equation" r:id="rId4" imgW="2006280" imgH="241200" progId="Equation.3">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One Time Pad        </a:t>
            </a:r>
            <a:r>
              <a:rPr lang="en-US" sz="2800" dirty="0" smtClean="0"/>
              <a:t>(</a:t>
            </a:r>
            <a:r>
              <a:rPr lang="en-US" sz="2800" dirty="0" err="1" smtClean="0"/>
              <a:t>Vernam</a:t>
            </a:r>
            <a:r>
              <a:rPr lang="en-US" sz="2800" dirty="0" smtClean="0"/>
              <a:t> 1917)</a:t>
            </a:r>
            <a:endParaRPr lang="en-US" sz="2800"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	</a:t>
            </a:r>
            <a:endParaRPr lang="en-US" dirty="0"/>
          </a:p>
        </p:txBody>
      </p:sp>
      <p:grpSp>
        <p:nvGrpSpPr>
          <p:cNvPr id="4" name="Group 3"/>
          <p:cNvGrpSpPr/>
          <p:nvPr/>
        </p:nvGrpSpPr>
        <p:grpSpPr>
          <a:xfrm>
            <a:off x="4724400" y="1803400"/>
            <a:ext cx="4343400" cy="2641600"/>
            <a:chOff x="4648200" y="1200150"/>
            <a:chExt cx="4343400" cy="1981200"/>
          </a:xfrm>
        </p:grpSpPr>
        <p:sp>
          <p:nvSpPr>
            <p:cNvPr id="5" name="Rounded Rectangle 4"/>
            <p:cNvSpPr/>
            <p:nvPr/>
          </p:nvSpPr>
          <p:spPr>
            <a:xfrm>
              <a:off x="4648200" y="1200150"/>
              <a:ext cx="4343400" cy="1981200"/>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pPr defTabSz="909638">
                <a:tabLst>
                  <a:tab pos="909638" algn="l"/>
                </a:tabLst>
              </a:pPr>
              <a:r>
                <a:rPr lang="en-US" sz="2800" dirty="0" err="1">
                  <a:solidFill>
                    <a:srgbClr val="0000FF"/>
                  </a:solidFill>
                </a:rPr>
                <a:t>m</a:t>
              </a:r>
              <a:r>
                <a:rPr lang="en-US" sz="2800" dirty="0" err="1" smtClean="0">
                  <a:solidFill>
                    <a:srgbClr val="0000FF"/>
                  </a:solidFill>
                </a:rPr>
                <a:t>sg</a:t>
              </a:r>
              <a:r>
                <a:rPr lang="en-US" sz="2800" dirty="0" smtClean="0">
                  <a:solidFill>
                    <a:srgbClr val="0000FF"/>
                  </a:solidFill>
                </a:rPr>
                <a:t>:	0  1  1  0  1  1  1</a:t>
              </a:r>
            </a:p>
            <a:p>
              <a:pPr defTabSz="909638">
                <a:lnSpc>
                  <a:spcPct val="140000"/>
                </a:lnSpc>
                <a:tabLst>
                  <a:tab pos="909638" algn="l"/>
                </a:tabLst>
              </a:pPr>
              <a:r>
                <a:rPr lang="en-US" sz="2800" dirty="0">
                  <a:solidFill>
                    <a:srgbClr val="0000FF"/>
                  </a:solidFill>
                </a:rPr>
                <a:t>k</a:t>
              </a:r>
              <a:r>
                <a:rPr lang="en-US" sz="2800" dirty="0" smtClean="0">
                  <a:solidFill>
                    <a:srgbClr val="0000FF"/>
                  </a:solidFill>
                </a:rPr>
                <a:t>ey:	1  0  1  1  0  1  0</a:t>
              </a:r>
            </a:p>
            <a:p>
              <a:pPr defTabSz="909638">
                <a:lnSpc>
                  <a:spcPct val="150000"/>
                </a:lnSpc>
                <a:tabLst>
                  <a:tab pos="909638" algn="l"/>
                </a:tabLst>
              </a:pPr>
              <a:r>
                <a:rPr lang="en-US" sz="2800" smtClean="0">
                  <a:solidFill>
                    <a:srgbClr val="0000FF"/>
                  </a:solidFill>
                </a:rPr>
                <a:t>CT:</a:t>
              </a:r>
              <a:endParaRPr lang="en-US" sz="2800" dirty="0">
                <a:solidFill>
                  <a:srgbClr val="0000FF"/>
                </a:solidFill>
              </a:endParaRPr>
            </a:p>
          </p:txBody>
        </p:sp>
        <p:cxnSp>
          <p:nvCxnSpPr>
            <p:cNvPr id="6" name="Straight Connector 5"/>
            <p:cNvCxnSpPr/>
            <p:nvPr/>
          </p:nvCxnSpPr>
          <p:spPr>
            <a:xfrm>
              <a:off x="4724400" y="2495550"/>
              <a:ext cx="41148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322598" y="1581150"/>
              <a:ext cx="542136" cy="392415"/>
            </a:xfrm>
            <a:prstGeom prst="rect">
              <a:avLst/>
            </a:prstGeom>
            <a:noFill/>
          </p:spPr>
          <p:txBody>
            <a:bodyPr wrap="none" rtlCol="0">
              <a:spAutoFit/>
            </a:bodyPr>
            <a:lstStyle/>
            <a:p>
              <a:r>
                <a:rPr lang="en-US" sz="2800" dirty="0" smtClean="0"/>
                <a:t>⊕</a:t>
              </a:r>
              <a:endParaRPr lang="en-US" sz="2800" dirty="0"/>
            </a:p>
          </p:txBody>
        </p:sp>
      </p:grpSp>
    </p:spTree>
    <p:extLst>
      <p:ext uri="{BB962C8B-B14F-4D97-AF65-F5344CB8AC3E}">
        <p14:creationId xmlns:p14="http://schemas.microsoft.com/office/powerpoint/2010/main" xmlns="" val="19814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u="sng" smtClean="0"/>
              <a:t>Thm</a:t>
            </a:r>
            <a:r>
              <a:rPr lang="en-US" smtClean="0"/>
              <a:t>:	Y a rand. var. over {0,1}</a:t>
            </a:r>
            <a:r>
              <a:rPr lang="en-US" baseline="30000" smtClean="0"/>
              <a:t>n</a:t>
            </a:r>
            <a:r>
              <a:rPr lang="en-US" smtClean="0"/>
              <a:t> ,    X an indep. uniform var. on {0,1}</a:t>
            </a:r>
            <a:r>
              <a:rPr lang="en-US" baseline="30000" smtClean="0"/>
              <a:t>n</a:t>
            </a:r>
            <a:r>
              <a:rPr lang="en-US" smtClean="0"/>
              <a:t> </a:t>
            </a:r>
          </a:p>
          <a:p>
            <a:pPr marL="0" indent="0">
              <a:spcBef>
                <a:spcPts val="1776"/>
              </a:spcBef>
              <a:buNone/>
            </a:pPr>
            <a:r>
              <a:rPr lang="en-US" smtClean="0"/>
              <a:t>	Then    Z := Y⨁X   is uniform var. on {0,1}</a:t>
            </a:r>
            <a:r>
              <a:rPr lang="en-US" baseline="30000" smtClean="0"/>
              <a:t>n</a:t>
            </a:r>
            <a:r>
              <a:rPr lang="en-US" smtClean="0"/>
              <a:t> </a:t>
            </a:r>
          </a:p>
          <a:p>
            <a:pPr marL="0" indent="0">
              <a:buNone/>
            </a:pPr>
            <a:endParaRPr lang="en-US" b="1" smtClean="0"/>
          </a:p>
          <a:p>
            <a:pPr marL="0" indent="0">
              <a:buNone/>
            </a:pPr>
            <a:r>
              <a:rPr lang="en-US" b="1" smtClean="0"/>
              <a:t>Proof</a:t>
            </a:r>
            <a:r>
              <a:rPr lang="en-US" smtClean="0"/>
              <a:t>:    (for n=1)</a:t>
            </a:r>
          </a:p>
          <a:p>
            <a:pPr marL="0" indent="0">
              <a:spcBef>
                <a:spcPts val="1824"/>
              </a:spcBef>
              <a:buNone/>
            </a:pPr>
            <a:r>
              <a:rPr lang="en-US" smtClean="0"/>
              <a:t>    Pr[ Z=0 ] = </a:t>
            </a:r>
          </a:p>
          <a:p>
            <a:pPr marL="0" indent="0">
              <a:buNone/>
            </a:pPr>
            <a:endParaRPr lang="en-US" dirty="0"/>
          </a:p>
        </p:txBody>
      </p:sp>
      <p:sp>
        <p:nvSpPr>
          <p:cNvPr id="5" name="Date Placeholder 4"/>
          <p:cNvSpPr>
            <a:spLocks noGrp="1"/>
          </p:cNvSpPr>
          <p:nvPr>
            <p:ph type="dt" sz="half" idx="10"/>
          </p:nvPr>
        </p:nvSpPr>
        <p:spPr/>
        <p:txBody>
          <a:bodyPr/>
          <a:lstStyle/>
          <a:p>
            <a:pPr>
              <a:defRPr/>
            </a:pPr>
            <a:fld id="{AE91E25E-6BCA-4E2E-804E-E367E5EF9C27}" type="datetime1">
              <a:rPr lang="en-US" smtClean="0"/>
              <a:pPr>
                <a:defRPr/>
              </a:pPr>
              <a:t>9/30/2012</a:t>
            </a:fld>
            <a:endParaRPr lang="en-GB"/>
          </a:p>
        </p:txBody>
      </p:sp>
      <p:sp>
        <p:nvSpPr>
          <p:cNvPr id="6" name="Slide Number Placeholder 5"/>
          <p:cNvSpPr>
            <a:spLocks noGrp="1"/>
          </p:cNvSpPr>
          <p:nvPr>
            <p:ph type="sldNum" sz="quarter" idx="11"/>
          </p:nvPr>
        </p:nvSpPr>
        <p:spPr/>
        <p:txBody>
          <a:bodyPr/>
          <a:lstStyle/>
          <a:p>
            <a:pPr>
              <a:defRPr/>
            </a:pPr>
            <a:fld id="{255E8DB8-DCBF-4A68-BA4D-52342D237505}" type="slidenum">
              <a:rPr lang="en-GB" smtClean="0"/>
              <a:pPr>
                <a:defRPr/>
              </a:pPr>
              <a:t>17</a:t>
            </a:fld>
            <a:endParaRPr lang="en-GB"/>
          </a:p>
        </p:txBody>
      </p:sp>
      <p:sp>
        <p:nvSpPr>
          <p:cNvPr id="7" name="Footer Placeholder 6"/>
          <p:cNvSpPr>
            <a:spLocks noGrp="1"/>
          </p:cNvSpPr>
          <p:nvPr>
            <p:ph type="ftr" sz="quarter" idx="12"/>
          </p:nvPr>
        </p:nvSpPr>
        <p:spPr/>
        <p:txBody>
          <a:bodyPr/>
          <a:lstStyle/>
          <a:p>
            <a:pPr>
              <a:defRPr/>
            </a:pPr>
            <a:r>
              <a:rPr lang="en-US" smtClean="0"/>
              <a:t>Lectures by Ashraf Masood - - Applied Cryptography – MSIS 11 (MCS-NUST)</a:t>
            </a:r>
            <a:endParaRPr lang="en-GB"/>
          </a:p>
        </p:txBody>
      </p:sp>
      <p:sp>
        <p:nvSpPr>
          <p:cNvPr id="2" name="Title 1"/>
          <p:cNvSpPr>
            <a:spLocks noGrp="1"/>
          </p:cNvSpPr>
          <p:nvPr>
            <p:ph type="title"/>
          </p:nvPr>
        </p:nvSpPr>
        <p:spPr/>
        <p:txBody>
          <a:bodyPr/>
          <a:lstStyle/>
          <a:p>
            <a:r>
              <a:rPr lang="en-US" smtClean="0"/>
              <a:t>An important property of XOR</a:t>
            </a:r>
            <a:endParaRPr lang="en-US" dirty="0"/>
          </a:p>
        </p:txBody>
      </p:sp>
    </p:spTree>
    <p:extLst>
      <p:ext uri="{BB962C8B-B14F-4D97-AF65-F5344CB8AC3E}">
        <p14:creationId xmlns:p14="http://schemas.microsoft.com/office/powerpoint/2010/main" xmlns="" val="1540902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1639872"/>
            <a:ext cx="8775544" cy="1255728"/>
          </a:xfrm>
          <a:prstGeom prst="rect">
            <a:avLst/>
          </a:prstGeom>
          <a:noFill/>
        </p:spPr>
        <p:txBody>
          <a:bodyPr wrap="none" rtlCol="0">
            <a:spAutoFit/>
          </a:bodyPr>
          <a:lstStyle/>
          <a:p>
            <a:pPr>
              <a:lnSpc>
                <a:spcPct val="120000"/>
              </a:lnSpc>
            </a:pPr>
            <a:r>
              <a:rPr lang="en-US" sz="2800" dirty="0"/>
              <a:t>Y</a:t>
            </a:r>
            <a:r>
              <a:rPr lang="en-US" sz="2800" dirty="0" smtClean="0"/>
              <a:t>ou are given a message (</a:t>
            </a:r>
            <a:r>
              <a:rPr lang="en-US" sz="2800" i="1" dirty="0" smtClean="0"/>
              <a:t>m</a:t>
            </a:r>
            <a:r>
              <a:rPr lang="en-US" sz="2800" dirty="0" smtClean="0"/>
              <a:t>) and its OTP encryption (</a:t>
            </a:r>
            <a:r>
              <a:rPr lang="en-US" sz="2800" i="1" dirty="0" smtClean="0"/>
              <a:t>c</a:t>
            </a:r>
            <a:r>
              <a:rPr lang="en-US" sz="2800" dirty="0" smtClean="0"/>
              <a:t>). </a:t>
            </a:r>
            <a:r>
              <a:rPr lang="en-US" sz="2800" dirty="0"/>
              <a:t> </a:t>
            </a:r>
            <a:r>
              <a:rPr lang="en-US" sz="2800" dirty="0" smtClean="0"/>
              <a:t>    </a:t>
            </a:r>
          </a:p>
          <a:p>
            <a:pPr>
              <a:lnSpc>
                <a:spcPct val="150000"/>
              </a:lnSpc>
            </a:pPr>
            <a:r>
              <a:rPr lang="en-US" sz="2800" dirty="0"/>
              <a:t> </a:t>
            </a:r>
            <a:r>
              <a:rPr lang="en-US" sz="2800" dirty="0" smtClean="0"/>
              <a:t>        Can you compute the OTP key from  </a:t>
            </a:r>
            <a:r>
              <a:rPr lang="en-US" sz="2800" i="1" dirty="0" smtClean="0"/>
              <a:t>m</a:t>
            </a:r>
            <a:r>
              <a:rPr lang="en-US" sz="2800" dirty="0" smtClean="0"/>
              <a:t>  and  </a:t>
            </a:r>
            <a:r>
              <a:rPr lang="en-US" sz="2800" i="1" dirty="0" smtClean="0"/>
              <a:t>c </a:t>
            </a:r>
            <a:r>
              <a:rPr lang="en-US" sz="2800" dirty="0" smtClean="0"/>
              <a:t>?     </a:t>
            </a:r>
          </a:p>
        </p:txBody>
      </p:sp>
      <p:sp>
        <p:nvSpPr>
          <p:cNvPr id="15" name="Title 14"/>
          <p:cNvSpPr>
            <a:spLocks noGrp="1"/>
          </p:cNvSpPr>
          <p:nvPr>
            <p:ph type="title"/>
          </p:nvPr>
        </p:nvSpPr>
        <p:spPr/>
        <p:txBody>
          <a:bodyPr/>
          <a:lstStyle/>
          <a:p>
            <a:r>
              <a:rPr lang="en-US" dirty="0" smtClean="0"/>
              <a:t>The One Time Pad        </a:t>
            </a:r>
            <a:r>
              <a:rPr lang="en-US" sz="2800" dirty="0" smtClean="0"/>
              <a:t>(</a:t>
            </a:r>
            <a:r>
              <a:rPr lang="en-US" sz="2800" dirty="0" err="1" smtClean="0"/>
              <a:t>Vernam</a:t>
            </a:r>
            <a:r>
              <a:rPr lang="en-US" sz="2800" dirty="0" smtClean="0"/>
              <a:t> 1917)</a:t>
            </a:r>
            <a:endParaRPr lang="en-US" dirty="0"/>
          </a:p>
        </p:txBody>
      </p:sp>
    </p:spTree>
    <p:extLst>
      <p:ext uri="{BB962C8B-B14F-4D97-AF65-F5344CB8AC3E}">
        <p14:creationId xmlns:p14="http://schemas.microsoft.com/office/powerpoint/2010/main" xmlns="" val="2423969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Very fast enc/</a:t>
            </a:r>
            <a:r>
              <a:rPr lang="en-US" dirty="0" err="1" smtClean="0"/>
              <a:t>dec</a:t>
            </a:r>
            <a:r>
              <a:rPr lang="en-US" dirty="0" smtClean="0"/>
              <a:t> !!     </a:t>
            </a:r>
          </a:p>
          <a:p>
            <a:pPr marL="0" indent="0">
              <a:buNone/>
            </a:pPr>
            <a:r>
              <a:rPr lang="en-US" dirty="0" smtClean="0"/>
              <a:t>	… but long keys   (as long as plaintext)</a:t>
            </a:r>
          </a:p>
          <a:p>
            <a:pPr marL="0" indent="0">
              <a:buNone/>
            </a:pPr>
            <a:endParaRPr lang="en-US" dirty="0" smtClean="0"/>
          </a:p>
          <a:p>
            <a:pPr marL="0" indent="0">
              <a:buNone/>
            </a:pPr>
            <a:endParaRPr lang="en-US" dirty="0" smtClean="0"/>
          </a:p>
          <a:p>
            <a:pPr marL="0" indent="0">
              <a:buNone/>
            </a:pPr>
            <a:r>
              <a:rPr lang="en-US" dirty="0" smtClean="0"/>
              <a:t>Is the OTP secure?   </a:t>
            </a:r>
          </a:p>
          <a:p>
            <a:pPr marL="0" indent="0">
              <a:buNone/>
            </a:pPr>
            <a:endParaRPr lang="en-US" dirty="0" smtClean="0"/>
          </a:p>
          <a:p>
            <a:pPr marL="0" indent="0">
              <a:buNone/>
            </a:pPr>
            <a:r>
              <a:rPr lang="en-US" dirty="0" smtClean="0"/>
              <a:t> What is a secure cipher?</a:t>
            </a:r>
            <a:endParaRPr lang="en-US" dirty="0"/>
          </a:p>
        </p:txBody>
      </p:sp>
      <p:sp>
        <p:nvSpPr>
          <p:cNvPr id="2" name="Title 1"/>
          <p:cNvSpPr>
            <a:spLocks noGrp="1"/>
          </p:cNvSpPr>
          <p:nvPr>
            <p:ph type="title"/>
          </p:nvPr>
        </p:nvSpPr>
        <p:spPr/>
        <p:txBody>
          <a:bodyPr/>
          <a:lstStyle/>
          <a:p>
            <a:r>
              <a:rPr lang="en-US" smtClean="0"/>
              <a:t>The One Time Pad        </a:t>
            </a:r>
            <a:r>
              <a:rPr lang="en-US" sz="2800" smtClean="0"/>
              <a:t>(Vernam 1917)</a:t>
            </a:r>
            <a:endParaRPr lang="en-US" sz="2800" dirty="0"/>
          </a:p>
        </p:txBody>
      </p:sp>
    </p:spTree>
    <p:extLst>
      <p:ext uri="{BB962C8B-B14F-4D97-AF65-F5344CB8AC3E}">
        <p14:creationId xmlns:p14="http://schemas.microsoft.com/office/powerpoint/2010/main" xmlns="" val="40471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a:t>
            </a:r>
          </a:p>
          <a:p>
            <a:r>
              <a:rPr lang="en-US" dirty="0" smtClean="0"/>
              <a:t>Let plaintext (p) = </a:t>
            </a:r>
          </a:p>
          <a:p>
            <a:pPr algn="ctr">
              <a:buNone/>
            </a:pPr>
            <a:r>
              <a:rPr lang="en-US" b="1" dirty="0" smtClean="0">
                <a:solidFill>
                  <a:srgbClr val="FF0000"/>
                </a:solidFill>
              </a:rPr>
              <a:t>We will meet at mid </a:t>
            </a:r>
            <a:r>
              <a:rPr lang="en-US" b="1" dirty="0" smtClean="0">
                <a:solidFill>
                  <a:srgbClr val="FF0000"/>
                </a:solidFill>
              </a:rPr>
              <a:t>night</a:t>
            </a:r>
          </a:p>
          <a:p>
            <a:endParaRPr lang="en-US" dirty="0" smtClean="0"/>
          </a:p>
          <a:p>
            <a:endParaRPr lang="en-US" dirty="0"/>
          </a:p>
        </p:txBody>
      </p:sp>
      <p:sp>
        <p:nvSpPr>
          <p:cNvPr id="3" name="Date Placeholder 2"/>
          <p:cNvSpPr>
            <a:spLocks noGrp="1"/>
          </p:cNvSpPr>
          <p:nvPr>
            <p:ph type="dt" sz="half" idx="10"/>
          </p:nvPr>
        </p:nvSpPr>
        <p:spPr/>
        <p:txBody>
          <a:bodyPr/>
          <a:lstStyle/>
          <a:p>
            <a:fld id="{D464170D-95E7-4FF6-BC23-FE1201CCD3A7}" type="datetime1">
              <a:rPr lang="en-US" smtClean="0"/>
              <a:pPr/>
              <a:t>10/3/2012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2</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10 (MCS-NUST)</a:t>
            </a:r>
            <a:endParaRPr lang="en-US" dirty="0"/>
          </a:p>
        </p:txBody>
      </p:sp>
      <p:sp>
        <p:nvSpPr>
          <p:cNvPr id="6" name="Title 5"/>
          <p:cNvSpPr>
            <a:spLocks noGrp="1"/>
          </p:cNvSpPr>
          <p:nvPr>
            <p:ph type="title"/>
          </p:nvPr>
        </p:nvSpPr>
        <p:spPr/>
        <p:txBody>
          <a:bodyPr/>
          <a:lstStyle/>
          <a:p>
            <a:r>
              <a:rPr lang="en-US" dirty="0" smtClean="0"/>
              <a:t>Shift Cipher</a:t>
            </a:r>
            <a:endParaRPr lang="en-US" dirty="0"/>
          </a:p>
        </p:txBody>
      </p:sp>
      <p:graphicFrame>
        <p:nvGraphicFramePr>
          <p:cNvPr id="7" name="Group 692"/>
          <p:cNvGraphicFramePr>
            <a:graphicFrameLocks/>
          </p:cNvGraphicFramePr>
          <p:nvPr/>
        </p:nvGraphicFramePr>
        <p:xfrm>
          <a:off x="319090" y="3429001"/>
          <a:ext cx="8672510" cy="1981199"/>
        </p:xfrm>
        <a:graphic>
          <a:graphicData uri="http://schemas.openxmlformats.org/drawingml/2006/table">
            <a:tbl>
              <a:tblPr/>
              <a:tblGrid>
                <a:gridCol w="420732"/>
                <a:gridCol w="434304"/>
                <a:gridCol w="455416"/>
                <a:gridCol w="440336"/>
                <a:gridCol w="443352"/>
                <a:gridCol w="440336"/>
                <a:gridCol w="443352"/>
                <a:gridCol w="440336"/>
                <a:gridCol w="419224"/>
                <a:gridCol w="428272"/>
                <a:gridCol w="428272"/>
                <a:gridCol w="432797"/>
                <a:gridCol w="431288"/>
                <a:gridCol w="432796"/>
                <a:gridCol w="428272"/>
                <a:gridCol w="428272"/>
                <a:gridCol w="432797"/>
                <a:gridCol w="431288"/>
                <a:gridCol w="432796"/>
                <a:gridCol w="428272"/>
              </a:tblGrid>
              <a:tr h="4814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33CC33"/>
                          </a:solidFill>
                          <a:effectLst/>
                          <a:latin typeface="Times New Roman" pitchFamily="18" charset="0"/>
                        </a:rPr>
                        <a:t>w</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w</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i</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m</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33CC33"/>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a</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m</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i</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d</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33CC33"/>
                          </a:solidFill>
                          <a:effectLst/>
                          <a:latin typeface="Times New Roman" pitchFamily="18" charset="0"/>
                        </a:rPr>
                        <a:t>n</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i</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g</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h</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CC33"/>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752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cs typeface="Times New Roman" pitchFamily="18" charset="0"/>
                        </a:rPr>
                        <a:t>22</a:t>
                      </a:r>
                      <a:endParaRPr kumimoji="0" lang="en-US" sz="1800" b="0" i="0" u="none" strike="noStrike" cap="none" normalizeH="0" baseline="0" smtClean="0">
                        <a:ln>
                          <a:noFill/>
                        </a:ln>
                        <a:solidFill>
                          <a:srgbClr val="CC00FF"/>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22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CC00FF"/>
                          </a:solidFill>
                          <a:effectLst/>
                          <a:latin typeface="Times New Roman" pitchFamily="18" charset="0"/>
                        </a:rPr>
                        <a:t>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6</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73839">
                <a:tc gridSpan="20">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3300"/>
                          </a:solidFill>
                          <a:effectLst/>
                          <a:latin typeface="Times New Roman" pitchFamily="18" charset="0"/>
                        </a:rPr>
                        <a:t>Let K=11, we add 11 to each value, reducing each sum modulo 26, we get ciphertext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52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752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H</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H</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W</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W</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X</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P</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8080"/>
                          </a:solidFill>
                          <a:effectLst/>
                          <a:latin typeface="Times New Roman" pitchFamily="18" charset="0"/>
                        </a:rPr>
                        <a:t>X</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O</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Y</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80"/>
                          </a:solidFill>
                          <a:effectLst/>
                          <a:latin typeface="Times New Roman" pitchFamily="18" charset="0"/>
                        </a:rPr>
                        <a:t>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smtClean="0"/>
              <a:t>Attacker’s abilities:    </a:t>
            </a:r>
            <a:r>
              <a:rPr lang="en-US" sz="2800" b="1" dirty="0" smtClean="0">
                <a:solidFill>
                  <a:srgbClr val="FF0000"/>
                </a:solidFill>
              </a:rPr>
              <a:t>CT only attack</a:t>
            </a:r>
            <a:r>
              <a:rPr lang="en-US" sz="2800" dirty="0" smtClean="0"/>
              <a:t>       </a:t>
            </a:r>
            <a:r>
              <a:rPr lang="en-US" sz="2000" dirty="0" smtClean="0"/>
              <a:t>(for now)</a:t>
            </a:r>
            <a:endParaRPr lang="en-US" sz="2000" b="1" dirty="0" smtClean="0">
              <a:solidFill>
                <a:srgbClr val="FF0000"/>
              </a:solidFill>
            </a:endParaRPr>
          </a:p>
          <a:p>
            <a:pPr marL="0" indent="0">
              <a:spcBef>
                <a:spcPts val="2472"/>
              </a:spcBef>
              <a:buNone/>
            </a:pPr>
            <a:r>
              <a:rPr lang="en-US" sz="2800" dirty="0" smtClean="0"/>
              <a:t>Possible security requirements:   </a:t>
            </a:r>
          </a:p>
          <a:p>
            <a:pPr marL="0" indent="0">
              <a:buNone/>
            </a:pPr>
            <a:r>
              <a:rPr lang="en-US" sz="2800" dirty="0"/>
              <a:t> </a:t>
            </a:r>
            <a:r>
              <a:rPr lang="en-US" sz="2800" dirty="0" smtClean="0"/>
              <a:t>   attempt #1:  </a:t>
            </a:r>
            <a:r>
              <a:rPr lang="en-US" sz="2800" b="1" dirty="0" smtClean="0">
                <a:solidFill>
                  <a:srgbClr val="FF0000"/>
                </a:solidFill>
              </a:rPr>
              <a:t>attacker cannot recover secret key</a:t>
            </a:r>
            <a:endParaRPr lang="en-US" sz="2800" b="1" dirty="0">
              <a:solidFill>
                <a:srgbClr val="FF0000"/>
              </a:solidFill>
            </a:endParaRPr>
          </a:p>
          <a:p>
            <a:pPr marL="0" indent="0">
              <a:lnSpc>
                <a:spcPct val="140000"/>
              </a:lnSpc>
              <a:spcBef>
                <a:spcPts val="3072"/>
              </a:spcBef>
              <a:spcAft>
                <a:spcPts val="600"/>
              </a:spcAft>
              <a:buNone/>
            </a:pPr>
            <a:r>
              <a:rPr lang="en-US" sz="2800" dirty="0" smtClean="0"/>
              <a:t>    attempt #2:  </a:t>
            </a:r>
            <a:r>
              <a:rPr lang="en-US" sz="2800" b="1" dirty="0" smtClean="0">
                <a:solidFill>
                  <a:srgbClr val="FF0000"/>
                </a:solidFill>
              </a:rPr>
              <a:t>attacker cannot </a:t>
            </a:r>
            <a:r>
              <a:rPr lang="en-US" sz="2800" b="1" dirty="0">
                <a:solidFill>
                  <a:srgbClr val="FF0000"/>
                </a:solidFill>
              </a:rPr>
              <a:t>r</a:t>
            </a:r>
            <a:r>
              <a:rPr lang="en-US" sz="2800" b="1" dirty="0" smtClean="0">
                <a:solidFill>
                  <a:srgbClr val="FF0000"/>
                </a:solidFill>
              </a:rPr>
              <a:t>ecover all of plaintext</a:t>
            </a:r>
          </a:p>
          <a:p>
            <a:pPr marL="0" indent="0">
              <a:lnSpc>
                <a:spcPct val="140000"/>
              </a:lnSpc>
              <a:spcBef>
                <a:spcPts val="1872"/>
              </a:spcBef>
              <a:buNone/>
            </a:pPr>
            <a:r>
              <a:rPr lang="en-US" sz="2800" dirty="0" smtClean="0"/>
              <a:t>    Shannon’s idea:  </a:t>
            </a:r>
          </a:p>
          <a:p>
            <a:pPr marL="457200" lvl="1" indent="0">
              <a:lnSpc>
                <a:spcPct val="90000"/>
              </a:lnSpc>
              <a:spcBef>
                <a:spcPts val="0"/>
              </a:spcBef>
              <a:buNone/>
            </a:pPr>
            <a:r>
              <a:rPr lang="en-US" sz="2400" dirty="0"/>
              <a:t>	</a:t>
            </a:r>
            <a:r>
              <a:rPr lang="en-US" sz="2400" dirty="0" smtClean="0"/>
              <a:t>	</a:t>
            </a:r>
            <a:r>
              <a:rPr lang="en-US" sz="2400" b="1" dirty="0" smtClean="0">
                <a:solidFill>
                  <a:srgbClr val="FF0000"/>
                </a:solidFill>
              </a:rPr>
              <a:t>CT should reveal no “info” about PT </a:t>
            </a:r>
            <a:r>
              <a:rPr lang="en-US" b="1" dirty="0" smtClean="0">
                <a:solidFill>
                  <a:srgbClr val="FF0000"/>
                </a:solidFill>
              </a:rPr>
              <a:t> </a:t>
            </a:r>
            <a:endParaRPr lang="en-US" b="1" dirty="0">
              <a:solidFill>
                <a:srgbClr val="FF0000"/>
              </a:solidFill>
            </a:endParaRPr>
          </a:p>
        </p:txBody>
      </p:sp>
      <p:sp>
        <p:nvSpPr>
          <p:cNvPr id="2" name="Title 1"/>
          <p:cNvSpPr>
            <a:spLocks noGrp="1"/>
          </p:cNvSpPr>
          <p:nvPr>
            <p:ph type="title"/>
          </p:nvPr>
        </p:nvSpPr>
        <p:spPr/>
        <p:txBody>
          <a:bodyPr/>
          <a:lstStyle/>
          <a:p>
            <a:r>
              <a:rPr lang="en-US" dirty="0" smtClean="0"/>
              <a:t>What is a secure cipher?</a:t>
            </a:r>
            <a:endParaRPr lang="en-US" dirty="0"/>
          </a:p>
        </p:txBody>
      </p:sp>
    </p:spTree>
    <p:extLst>
      <p:ext uri="{BB962C8B-B14F-4D97-AF65-F5344CB8AC3E}">
        <p14:creationId xmlns="" xmlns:p14="http://schemas.microsoft.com/office/powerpoint/2010/main" val="133903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228600" y="1371600"/>
            <a:ext cx="8763000" cy="5105400"/>
          </a:xfrm>
        </p:spPr>
        <p:txBody>
          <a:bodyPr>
            <a:normAutofit/>
          </a:bodyPr>
          <a:lstStyle/>
          <a:p>
            <a:pPr>
              <a:buNone/>
            </a:pPr>
            <a:endParaRPr lang="en-US" b="1" u="sng" dirty="0" smtClean="0"/>
          </a:p>
          <a:p>
            <a:pPr>
              <a:buNone/>
            </a:pPr>
            <a:r>
              <a:rPr lang="en-US" b="1" u="sng" dirty="0" smtClean="0"/>
              <a:t>Definition</a:t>
            </a:r>
            <a:r>
              <a:rPr lang="en-US" dirty="0" smtClean="0"/>
              <a:t>:   A cipher </a:t>
            </a:r>
            <a:r>
              <a:rPr lang="en-US" b="1" i="1" dirty="0" smtClean="0"/>
              <a:t>(E,D)</a:t>
            </a:r>
            <a:r>
              <a:rPr lang="en-US" dirty="0" smtClean="0"/>
              <a:t> over (K,M,C) has </a:t>
            </a:r>
            <a:r>
              <a:rPr lang="en-US" b="1" dirty="0" smtClean="0"/>
              <a:t>perfect secrecy </a:t>
            </a:r>
            <a:r>
              <a:rPr lang="en-US" dirty="0" smtClean="0"/>
              <a:t>if</a:t>
            </a:r>
          </a:p>
          <a:p>
            <a:pPr>
              <a:lnSpc>
                <a:spcPct val="150000"/>
              </a:lnSpc>
              <a:buNone/>
            </a:pPr>
            <a:r>
              <a:rPr lang="en-US" dirty="0" smtClean="0"/>
              <a:t>	∀m</a:t>
            </a:r>
            <a:r>
              <a:rPr lang="en-US" baseline="-25000" dirty="0" smtClean="0"/>
              <a:t>0</a:t>
            </a:r>
            <a:r>
              <a:rPr lang="en-US" dirty="0" smtClean="0"/>
              <a:t>, m</a:t>
            </a:r>
            <a:r>
              <a:rPr lang="en-US" baseline="-25000" dirty="0" smtClean="0"/>
              <a:t>1</a:t>
            </a:r>
            <a:r>
              <a:rPr lang="en-US" dirty="0" smtClean="0"/>
              <a:t> ∈M    ( |m</a:t>
            </a:r>
            <a:r>
              <a:rPr lang="en-US" baseline="-25000" dirty="0" smtClean="0"/>
              <a:t>0</a:t>
            </a:r>
            <a:r>
              <a:rPr lang="en-US" dirty="0" smtClean="0"/>
              <a:t>| = |m</a:t>
            </a:r>
            <a:r>
              <a:rPr lang="en-US" baseline="-25000" dirty="0" smtClean="0"/>
              <a:t>1</a:t>
            </a:r>
            <a:r>
              <a:rPr lang="en-US" dirty="0" smtClean="0"/>
              <a:t>| )    and    ∀</a:t>
            </a:r>
            <a:r>
              <a:rPr lang="en-US" dirty="0" err="1" smtClean="0"/>
              <a:t>c∈C</a:t>
            </a:r>
            <a:endParaRPr lang="en-US" dirty="0" smtClean="0"/>
          </a:p>
          <a:p>
            <a:pPr>
              <a:lnSpc>
                <a:spcPct val="150000"/>
              </a:lnSpc>
              <a:buNone/>
            </a:pPr>
            <a:r>
              <a:rPr lang="en-US" dirty="0" smtClean="0"/>
              <a:t>		</a:t>
            </a:r>
            <a:r>
              <a:rPr lang="en-US" b="1" i="1" dirty="0" smtClean="0"/>
              <a:t>Pr</a:t>
            </a:r>
            <a:r>
              <a:rPr lang="en-US" sz="3200" b="1" i="1" dirty="0" smtClean="0"/>
              <a:t>[</a:t>
            </a:r>
            <a:r>
              <a:rPr lang="en-US" b="1" i="1" dirty="0" smtClean="0"/>
              <a:t> E(k,m</a:t>
            </a:r>
            <a:r>
              <a:rPr lang="en-US" b="1" i="1" baseline="-25000" dirty="0" smtClean="0"/>
              <a:t>0</a:t>
            </a:r>
            <a:r>
              <a:rPr lang="en-US" b="1" i="1" dirty="0" smtClean="0"/>
              <a:t>)=c </a:t>
            </a:r>
            <a:r>
              <a:rPr lang="en-US" sz="3200" b="1" i="1" dirty="0" smtClean="0"/>
              <a:t>]</a:t>
            </a:r>
            <a:r>
              <a:rPr lang="en-US" b="1" i="1" dirty="0" smtClean="0"/>
              <a:t>   =   Pr</a:t>
            </a:r>
            <a:r>
              <a:rPr lang="en-US" sz="3200" b="1" i="1" dirty="0" smtClean="0"/>
              <a:t>[</a:t>
            </a:r>
            <a:r>
              <a:rPr lang="en-US" b="1" i="1" dirty="0" smtClean="0"/>
              <a:t> E(k,m</a:t>
            </a:r>
            <a:r>
              <a:rPr lang="en-US" b="1" i="1" baseline="-25000" dirty="0" smtClean="0"/>
              <a:t>1</a:t>
            </a:r>
            <a:r>
              <a:rPr lang="en-US" b="1" i="1" dirty="0" smtClean="0"/>
              <a:t>)=c </a:t>
            </a:r>
            <a:r>
              <a:rPr lang="en-US" sz="3200" b="1" i="1" dirty="0" smtClean="0"/>
              <a:t>]</a:t>
            </a:r>
            <a:r>
              <a:rPr lang="en-US" b="1" i="1" dirty="0" smtClean="0"/>
              <a:t>       </a:t>
            </a:r>
            <a:r>
              <a:rPr lang="en-US" dirty="0" smtClean="0"/>
              <a:t>where  k ⟵K</a:t>
            </a:r>
          </a:p>
          <a:p>
            <a:pPr>
              <a:lnSpc>
                <a:spcPct val="150000"/>
              </a:lnSpc>
              <a:buNone/>
            </a:pPr>
            <a:endParaRPr lang="en-US" dirty="0" smtClean="0"/>
          </a:p>
          <a:p>
            <a:pPr>
              <a:lnSpc>
                <a:spcPct val="150000"/>
              </a:lnSpc>
            </a:pPr>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Information Theoretic Security  </a:t>
            </a:r>
            <a:br>
              <a:rPr lang="en-US" dirty="0" smtClean="0"/>
            </a:br>
            <a:r>
              <a:rPr lang="en-US" sz="3100" dirty="0" smtClean="0"/>
              <a:t>(Shannon 1949)</a:t>
            </a:r>
            <a:endParaRPr lang="en-US" sz="3100" dirty="0"/>
          </a:p>
        </p:txBody>
      </p:sp>
      <p:sp>
        <p:nvSpPr>
          <p:cNvPr id="15" name="TextBox 14"/>
          <p:cNvSpPr txBox="1"/>
          <p:nvPr/>
        </p:nvSpPr>
        <p:spPr>
          <a:xfrm>
            <a:off x="7620000" y="2514600"/>
            <a:ext cx="276038" cy="276999"/>
          </a:xfrm>
          <a:prstGeom prst="rect">
            <a:avLst/>
          </a:prstGeom>
          <a:noFill/>
        </p:spPr>
        <p:txBody>
          <a:bodyPr wrap="none" rtlCol="0">
            <a:spAutoFit/>
          </a:bodyPr>
          <a:lstStyle/>
          <a:p>
            <a:r>
              <a:rPr lang="en-US" sz="1200" dirty="0" smtClean="0"/>
              <a:t>R</a:t>
            </a:r>
            <a:endParaRPr lang="en-US" sz="1200" dirty="0"/>
          </a:p>
        </p:txBody>
      </p:sp>
    </p:spTree>
    <p:extLst>
      <p:ext uri="{BB962C8B-B14F-4D97-AF65-F5344CB8AC3E}">
        <p14:creationId xmlns="" xmlns:p14="http://schemas.microsoft.com/office/powerpoint/2010/main" val="3719236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1371600"/>
            <a:ext cx="8839200" cy="1752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p:cNvSpPr>
            <a:spLocks noGrp="1"/>
          </p:cNvSpPr>
          <p:nvPr>
            <p:ph idx="1"/>
          </p:nvPr>
        </p:nvSpPr>
        <p:spPr>
          <a:xfrm>
            <a:off x="228600" y="1371600"/>
            <a:ext cx="8763000" cy="5105400"/>
          </a:xfrm>
        </p:spPr>
        <p:txBody>
          <a:bodyPr>
            <a:normAutofit fontScale="92500" lnSpcReduction="10000"/>
          </a:bodyPr>
          <a:lstStyle/>
          <a:p>
            <a:pPr>
              <a:buNone/>
            </a:pPr>
            <a:r>
              <a:rPr lang="en-US" b="1" u="sng" dirty="0" smtClean="0"/>
              <a:t>Definition</a:t>
            </a:r>
            <a:r>
              <a:rPr lang="en-US" dirty="0" smtClean="0"/>
              <a:t>:   A cipher </a:t>
            </a:r>
            <a:r>
              <a:rPr lang="en-US" b="1" i="1" dirty="0" smtClean="0"/>
              <a:t>(E,D)</a:t>
            </a:r>
            <a:r>
              <a:rPr lang="en-US" dirty="0" smtClean="0"/>
              <a:t> over (K,M,C) has </a:t>
            </a:r>
            <a:r>
              <a:rPr lang="en-US" b="1" dirty="0" smtClean="0"/>
              <a:t>perfect secrecy </a:t>
            </a:r>
            <a:r>
              <a:rPr lang="en-US" dirty="0" smtClean="0"/>
              <a:t>if</a:t>
            </a:r>
          </a:p>
          <a:p>
            <a:pPr>
              <a:lnSpc>
                <a:spcPct val="150000"/>
              </a:lnSpc>
              <a:buNone/>
            </a:pPr>
            <a:r>
              <a:rPr lang="en-US" dirty="0" smtClean="0"/>
              <a:t>	∀m</a:t>
            </a:r>
            <a:r>
              <a:rPr lang="en-US" baseline="-25000" dirty="0" smtClean="0"/>
              <a:t>0</a:t>
            </a:r>
            <a:r>
              <a:rPr lang="en-US" dirty="0" smtClean="0"/>
              <a:t>, m</a:t>
            </a:r>
            <a:r>
              <a:rPr lang="en-US" baseline="-25000" dirty="0" smtClean="0"/>
              <a:t>1</a:t>
            </a:r>
            <a:r>
              <a:rPr lang="en-US" dirty="0" smtClean="0"/>
              <a:t> ∈M    ( |m</a:t>
            </a:r>
            <a:r>
              <a:rPr lang="en-US" baseline="-25000" dirty="0" smtClean="0"/>
              <a:t>0</a:t>
            </a:r>
            <a:r>
              <a:rPr lang="en-US" dirty="0" smtClean="0"/>
              <a:t>| = |m</a:t>
            </a:r>
            <a:r>
              <a:rPr lang="en-US" baseline="-25000" dirty="0" smtClean="0"/>
              <a:t>1</a:t>
            </a:r>
            <a:r>
              <a:rPr lang="en-US" dirty="0" smtClean="0"/>
              <a:t>| )    and    ∀</a:t>
            </a:r>
            <a:r>
              <a:rPr lang="en-US" dirty="0" err="1" smtClean="0"/>
              <a:t>c∈C</a:t>
            </a:r>
            <a:endParaRPr lang="en-US" dirty="0" smtClean="0"/>
          </a:p>
          <a:p>
            <a:pPr>
              <a:lnSpc>
                <a:spcPct val="150000"/>
              </a:lnSpc>
              <a:buNone/>
            </a:pPr>
            <a:r>
              <a:rPr lang="en-US" dirty="0" smtClean="0"/>
              <a:t>		</a:t>
            </a:r>
            <a:r>
              <a:rPr lang="en-US" b="1" i="1" dirty="0" smtClean="0"/>
              <a:t>Pr</a:t>
            </a:r>
            <a:r>
              <a:rPr lang="en-US" sz="3200" b="1" i="1" dirty="0" smtClean="0"/>
              <a:t>[</a:t>
            </a:r>
            <a:r>
              <a:rPr lang="en-US" b="1" i="1" dirty="0" smtClean="0"/>
              <a:t> E(k,m</a:t>
            </a:r>
            <a:r>
              <a:rPr lang="en-US" b="1" i="1" baseline="-25000" dirty="0" smtClean="0"/>
              <a:t>0</a:t>
            </a:r>
            <a:r>
              <a:rPr lang="en-US" b="1" i="1" dirty="0" smtClean="0"/>
              <a:t>)=c </a:t>
            </a:r>
            <a:r>
              <a:rPr lang="en-US" sz="3200" b="1" i="1" dirty="0" smtClean="0"/>
              <a:t>]</a:t>
            </a:r>
            <a:r>
              <a:rPr lang="en-US" b="1" i="1" dirty="0" smtClean="0"/>
              <a:t>   =   Pr</a:t>
            </a:r>
            <a:r>
              <a:rPr lang="en-US" sz="3200" b="1" i="1" dirty="0" smtClean="0"/>
              <a:t>[</a:t>
            </a:r>
            <a:r>
              <a:rPr lang="en-US" b="1" i="1" dirty="0" smtClean="0"/>
              <a:t> E(k,m</a:t>
            </a:r>
            <a:r>
              <a:rPr lang="en-US" b="1" i="1" baseline="-25000" dirty="0" smtClean="0"/>
              <a:t>1</a:t>
            </a:r>
            <a:r>
              <a:rPr lang="en-US" b="1" i="1" dirty="0" smtClean="0"/>
              <a:t>)=c </a:t>
            </a:r>
            <a:r>
              <a:rPr lang="en-US" sz="3200" b="1" i="1" dirty="0" smtClean="0"/>
              <a:t>]</a:t>
            </a:r>
            <a:r>
              <a:rPr lang="en-US" b="1" i="1" dirty="0" smtClean="0"/>
              <a:t>       </a:t>
            </a:r>
            <a:r>
              <a:rPr lang="en-US" dirty="0" smtClean="0"/>
              <a:t>where  k ⟵K</a:t>
            </a:r>
          </a:p>
          <a:p>
            <a:pPr>
              <a:lnSpc>
                <a:spcPct val="150000"/>
              </a:lnSpc>
              <a:buNone/>
            </a:pPr>
            <a:endParaRPr lang="en-US" dirty="0" smtClean="0"/>
          </a:p>
          <a:p>
            <a:pPr>
              <a:lnSpc>
                <a:spcPct val="150000"/>
              </a:lnSpc>
            </a:pPr>
            <a:r>
              <a:rPr lang="en-US" dirty="0" smtClean="0"/>
              <a:t>Given CT, adversary can’t tell whether m</a:t>
            </a:r>
            <a:r>
              <a:rPr lang="en-US" baseline="-25000" dirty="0" smtClean="0"/>
              <a:t>0</a:t>
            </a:r>
            <a:r>
              <a:rPr lang="en-US" dirty="0" smtClean="0"/>
              <a:t> or m</a:t>
            </a:r>
            <a:r>
              <a:rPr lang="en-US" baseline="-25000" dirty="0" smtClean="0"/>
              <a:t>1</a:t>
            </a:r>
            <a:r>
              <a:rPr lang="en-US" dirty="0" smtClean="0"/>
              <a:t> is encrypted 			(∀m</a:t>
            </a:r>
            <a:r>
              <a:rPr lang="en-US" baseline="-25000" dirty="0" smtClean="0"/>
              <a:t>0</a:t>
            </a:r>
            <a:r>
              <a:rPr lang="en-US" dirty="0" smtClean="0"/>
              <a:t>, m</a:t>
            </a:r>
            <a:r>
              <a:rPr lang="en-US" baseline="-25000" dirty="0" smtClean="0"/>
              <a:t>1</a:t>
            </a:r>
            <a:r>
              <a:rPr lang="en-US" dirty="0" smtClean="0"/>
              <a:t> ∈M)</a:t>
            </a:r>
          </a:p>
          <a:p>
            <a:pPr>
              <a:lnSpc>
                <a:spcPct val="150000"/>
              </a:lnSpc>
            </a:pPr>
            <a:r>
              <a:rPr lang="en-US" dirty="0" smtClean="0"/>
              <a:t>Most powerful adversary can’t learn anything from CT about PT</a:t>
            </a:r>
          </a:p>
          <a:p>
            <a:pPr>
              <a:lnSpc>
                <a:spcPct val="150000"/>
              </a:lnSpc>
            </a:pPr>
            <a:r>
              <a:rPr lang="en-US" dirty="0" smtClean="0"/>
              <a:t>No CT only attack !!   (Others attacks may be possible)</a:t>
            </a:r>
          </a:p>
          <a:p>
            <a:endParaRPr lang="en-US" dirty="0"/>
          </a:p>
        </p:txBody>
      </p:sp>
      <p:sp>
        <p:nvSpPr>
          <p:cNvPr id="2" name="Title 1"/>
          <p:cNvSpPr>
            <a:spLocks noGrp="1"/>
          </p:cNvSpPr>
          <p:nvPr>
            <p:ph type="title"/>
          </p:nvPr>
        </p:nvSpPr>
        <p:spPr/>
        <p:txBody>
          <a:bodyPr>
            <a:normAutofit fontScale="90000"/>
          </a:bodyPr>
          <a:lstStyle/>
          <a:p>
            <a:r>
              <a:rPr lang="en-US" dirty="0" smtClean="0"/>
              <a:t>Information Theoretic Security  </a:t>
            </a:r>
            <a:br>
              <a:rPr lang="en-US" dirty="0" smtClean="0"/>
            </a:br>
            <a:r>
              <a:rPr lang="en-US" sz="3100" dirty="0" smtClean="0"/>
              <a:t>(Shannon 1949)</a:t>
            </a:r>
            <a:endParaRPr lang="en-US" sz="3100" dirty="0"/>
          </a:p>
        </p:txBody>
      </p:sp>
      <p:sp>
        <p:nvSpPr>
          <p:cNvPr id="15" name="TextBox 14"/>
          <p:cNvSpPr txBox="1"/>
          <p:nvPr/>
        </p:nvSpPr>
        <p:spPr>
          <a:xfrm>
            <a:off x="7620000" y="2514600"/>
            <a:ext cx="276038" cy="276999"/>
          </a:xfrm>
          <a:prstGeom prst="rect">
            <a:avLst/>
          </a:prstGeom>
          <a:noFill/>
        </p:spPr>
        <p:txBody>
          <a:bodyPr wrap="none" rtlCol="0">
            <a:spAutoFit/>
          </a:bodyPr>
          <a:lstStyle/>
          <a:p>
            <a:r>
              <a:rPr lang="en-US" sz="1200" dirty="0" smtClean="0"/>
              <a:t>R</a:t>
            </a:r>
            <a:endParaRPr lang="en-US" sz="1200" dirty="0"/>
          </a:p>
        </p:txBody>
      </p:sp>
    </p:spTree>
    <p:extLst>
      <p:ext uri="{BB962C8B-B14F-4D97-AF65-F5344CB8AC3E}">
        <p14:creationId xmlns="" xmlns:p14="http://schemas.microsoft.com/office/powerpoint/2010/main" val="371923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buFont typeface="Wingdings" pitchFamily="2" charset="2"/>
              <a:buNone/>
            </a:pPr>
            <a:r>
              <a:rPr lang="en-US"/>
              <a:t>A cryptosystem has perfect secrecy if </a:t>
            </a:r>
          </a:p>
          <a:p>
            <a:pPr algn="ctr">
              <a:buFont typeface="Wingdings" pitchFamily="2" charset="2"/>
              <a:buNone/>
            </a:pPr>
            <a:endParaRPr lang="en-US"/>
          </a:p>
          <a:p>
            <a:pPr algn="ctr">
              <a:buFont typeface="Wingdings" pitchFamily="2" charset="2"/>
              <a:buNone/>
            </a:pPr>
            <a:r>
              <a:rPr lang="en-US"/>
              <a:t>Pr[x|y] = Pr[x] </a:t>
            </a:r>
            <a:r>
              <a:rPr lang="en-US">
                <a:sym typeface="Symbol" pitchFamily="18" charset="2"/>
              </a:rPr>
              <a:t> </a:t>
            </a:r>
            <a:r>
              <a:rPr lang="en-US"/>
              <a:t>x</a:t>
            </a:r>
            <a:r>
              <a:rPr lang="en-US">
                <a:sym typeface="Symbol" pitchFamily="18" charset="2"/>
              </a:rPr>
              <a:t></a:t>
            </a:r>
            <a:r>
              <a:rPr lang="en-US">
                <a:latin typeface="Monotype Corsiva" pitchFamily="66" charset="0"/>
              </a:rPr>
              <a:t>P</a:t>
            </a:r>
            <a:r>
              <a:rPr lang="en-US"/>
              <a:t>, y</a:t>
            </a:r>
            <a:r>
              <a:rPr lang="en-US">
                <a:sym typeface="Symbol" pitchFamily="18" charset="2"/>
              </a:rPr>
              <a:t></a:t>
            </a:r>
            <a:r>
              <a:rPr lang="en-US">
                <a:latin typeface="Monotype Corsiva" pitchFamily="66" charset="0"/>
              </a:rPr>
              <a:t>C</a:t>
            </a:r>
          </a:p>
          <a:p>
            <a:pPr algn="ctr">
              <a:buFont typeface="Wingdings" pitchFamily="2" charset="2"/>
              <a:buNone/>
            </a:pPr>
            <a:endParaRPr lang="en-US"/>
          </a:p>
          <a:p>
            <a:pPr algn="ctr">
              <a:buFont typeface="Wingdings" pitchFamily="2" charset="2"/>
              <a:buNone/>
            </a:pPr>
            <a:r>
              <a:rPr lang="en-US" i="1"/>
              <a:t>a posteriori</a:t>
            </a:r>
            <a:r>
              <a:rPr lang="en-US"/>
              <a:t> probability = </a:t>
            </a:r>
            <a:r>
              <a:rPr lang="en-US" i="1"/>
              <a:t>a priori</a:t>
            </a:r>
            <a:r>
              <a:rPr lang="en-US"/>
              <a:t> probability</a:t>
            </a:r>
          </a:p>
          <a:p>
            <a:pPr>
              <a:buFont typeface="Wingdings" pitchFamily="2" charset="2"/>
              <a:buNone/>
            </a:pPr>
            <a:endParaRPr lang="en-US"/>
          </a:p>
        </p:txBody>
      </p:sp>
      <p:sp>
        <p:nvSpPr>
          <p:cNvPr id="4" name="Date Placeholder 4"/>
          <p:cNvSpPr>
            <a:spLocks noGrp="1"/>
          </p:cNvSpPr>
          <p:nvPr>
            <p:ph type="dt" sz="half" idx="10"/>
          </p:nvPr>
        </p:nvSpPr>
        <p:spPr/>
        <p:txBody>
          <a:bodyPr/>
          <a:lstStyle/>
          <a:p>
            <a:r>
              <a:rPr lang="en-US" smtClean="0"/>
              <a:t>March 8, 2010</a:t>
            </a:r>
            <a:endParaRPr lang="en-US"/>
          </a:p>
        </p:txBody>
      </p:sp>
      <p:sp>
        <p:nvSpPr>
          <p:cNvPr id="17410" name="Rectangle 2"/>
          <p:cNvSpPr>
            <a:spLocks noGrp="1" noChangeArrowheads="1"/>
          </p:cNvSpPr>
          <p:nvPr>
            <p:ph type="title"/>
          </p:nvPr>
        </p:nvSpPr>
        <p:spPr/>
        <p:txBody>
          <a:bodyPr/>
          <a:lstStyle/>
          <a:p>
            <a:r>
              <a:rPr lang="en-US"/>
              <a:t>Perfect Secrecy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F6FC076D-8AF4-405B-9B63-6C0B00BD6EC0}" type="datetime1">
              <a:rPr lang="en-US" smtClean="0"/>
              <a:pPr>
                <a:defRPr/>
              </a:pPr>
              <a:t>10/3/2012</a:t>
            </a:fld>
            <a:endParaRPr lang="en-GB"/>
          </a:p>
        </p:txBody>
      </p:sp>
      <p:sp>
        <p:nvSpPr>
          <p:cNvPr id="6" name="Slide Number Placeholder 5"/>
          <p:cNvSpPr>
            <a:spLocks noGrp="1"/>
          </p:cNvSpPr>
          <p:nvPr>
            <p:ph type="sldNum" sz="quarter" idx="11"/>
          </p:nvPr>
        </p:nvSpPr>
        <p:spPr/>
        <p:txBody>
          <a:bodyPr/>
          <a:lstStyle/>
          <a:p>
            <a:pPr>
              <a:defRPr/>
            </a:pPr>
            <a:fld id="{255E8DB8-DCBF-4A68-BA4D-52342D237505}" type="slidenum">
              <a:rPr lang="en-GB" smtClean="0"/>
              <a:pPr>
                <a:defRPr/>
              </a:pPr>
              <a:t>24</a:t>
            </a:fld>
            <a:endParaRPr lang="en-GB"/>
          </a:p>
        </p:txBody>
      </p:sp>
      <p:sp>
        <p:nvSpPr>
          <p:cNvPr id="5" name="Footer Placeholder 4"/>
          <p:cNvSpPr>
            <a:spLocks noGrp="1"/>
          </p:cNvSpPr>
          <p:nvPr>
            <p:ph type="ftr" sz="quarter" idx="12"/>
          </p:nvPr>
        </p:nvSpPr>
        <p:spPr/>
        <p:txBody>
          <a:bodyPr/>
          <a:lstStyle/>
          <a:p>
            <a:pPr>
              <a:defRPr/>
            </a:pPr>
            <a:r>
              <a:rPr lang="en-US" smtClean="0"/>
              <a:t>Lectures by Ashraf Masood - - Applied Cryptography – MSIS 11 (MCS-NUST)</a:t>
            </a:r>
            <a:endParaRPr lang="en-GB"/>
          </a:p>
        </p:txBody>
      </p:sp>
      <p:sp>
        <p:nvSpPr>
          <p:cNvPr id="7" name="Title 6"/>
          <p:cNvSpPr>
            <a:spLocks noGrp="1"/>
          </p:cNvSpPr>
          <p:nvPr>
            <p:ph type="title"/>
          </p:nvPr>
        </p:nvSpPr>
        <p:spPr/>
        <p:txBody>
          <a:bodyPr/>
          <a:lstStyle/>
          <a:p>
            <a:r>
              <a:rPr lang="en-US" dirty="0" smtClean="0"/>
              <a:t>Keys for OTP</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How many OTP keys map </a:t>
            </a:r>
            <a:r>
              <a:rPr lang="en-US" b="1" i="1" dirty="0" smtClean="0"/>
              <a:t>m</a:t>
            </a:r>
            <a:r>
              <a:rPr lang="en-US" dirty="0" smtClean="0"/>
              <a:t> to </a:t>
            </a:r>
            <a:r>
              <a:rPr lang="en-US" b="1" i="1" dirty="0" smtClean="0"/>
              <a:t>c ?</a:t>
            </a:r>
          </a:p>
          <a:p>
            <a:endParaRPr lang="en-US" b="1" i="1" dirty="0" smtClean="0"/>
          </a:p>
          <a:p>
            <a:endParaRPr lang="en-US" b="1" i="1" dirty="0" smtClean="0"/>
          </a:p>
          <a:p>
            <a:endParaRPr lang="en-US" b="1" i="1" dirty="0" smtClean="0"/>
          </a:p>
          <a:p>
            <a:r>
              <a:rPr lang="en-US" dirty="0" smtClean="0"/>
              <a:t>Possible Answers:</a:t>
            </a:r>
          </a:p>
          <a:p>
            <a:pPr lvl="1"/>
            <a:r>
              <a:rPr lang="en-US" dirty="0" smtClean="0"/>
              <a:t>1</a:t>
            </a:r>
          </a:p>
          <a:p>
            <a:pPr lvl="1"/>
            <a:r>
              <a:rPr lang="en-US" dirty="0" smtClean="0"/>
              <a:t>2</a:t>
            </a:r>
          </a:p>
          <a:p>
            <a:pPr lvl="1"/>
            <a:r>
              <a:rPr lang="en-US" dirty="0" smtClean="0"/>
              <a:t>Depends on m</a:t>
            </a:r>
          </a:p>
          <a:p>
            <a:pPr lvl="1"/>
            <a:r>
              <a:rPr lang="en-US" dirty="0" smtClean="0"/>
              <a:t>Depends on k</a:t>
            </a:r>
          </a:p>
          <a:p>
            <a:pPr lvl="1"/>
            <a:r>
              <a:rPr lang="en-US" dirty="0" smtClean="0"/>
              <a:t>None of the above</a:t>
            </a:r>
            <a:endParaRPr lang="en-US" dirty="0"/>
          </a:p>
        </p:txBody>
      </p:sp>
      <p:sp>
        <p:nvSpPr>
          <p:cNvPr id="4" name="Date Placeholder 3"/>
          <p:cNvSpPr>
            <a:spLocks noGrp="1"/>
          </p:cNvSpPr>
          <p:nvPr>
            <p:ph type="dt" sz="half" idx="10"/>
          </p:nvPr>
        </p:nvSpPr>
        <p:spPr/>
        <p:txBody>
          <a:bodyPr/>
          <a:lstStyle/>
          <a:p>
            <a:pPr>
              <a:defRPr/>
            </a:pPr>
            <a:fld id="{F6FC076D-8AF4-405B-9B63-6C0B00BD6EC0}" type="datetime1">
              <a:rPr lang="en-US" smtClean="0"/>
              <a:pPr>
                <a:defRPr/>
              </a:pPr>
              <a:t>9/30/2012</a:t>
            </a:fld>
            <a:endParaRPr lang="en-GB"/>
          </a:p>
        </p:txBody>
      </p:sp>
      <p:sp>
        <p:nvSpPr>
          <p:cNvPr id="6" name="Slide Number Placeholder 5"/>
          <p:cNvSpPr>
            <a:spLocks noGrp="1"/>
          </p:cNvSpPr>
          <p:nvPr>
            <p:ph type="sldNum" sz="quarter" idx="11"/>
          </p:nvPr>
        </p:nvSpPr>
        <p:spPr/>
        <p:txBody>
          <a:bodyPr/>
          <a:lstStyle/>
          <a:p>
            <a:pPr>
              <a:defRPr/>
            </a:pPr>
            <a:fld id="{255E8DB8-DCBF-4A68-BA4D-52342D237505}" type="slidenum">
              <a:rPr lang="en-GB" smtClean="0"/>
              <a:pPr>
                <a:defRPr/>
              </a:pPr>
              <a:t>25</a:t>
            </a:fld>
            <a:endParaRPr lang="en-GB"/>
          </a:p>
        </p:txBody>
      </p:sp>
      <p:sp>
        <p:nvSpPr>
          <p:cNvPr id="5" name="Footer Placeholder 4"/>
          <p:cNvSpPr>
            <a:spLocks noGrp="1"/>
          </p:cNvSpPr>
          <p:nvPr>
            <p:ph type="ftr" sz="quarter" idx="12"/>
          </p:nvPr>
        </p:nvSpPr>
        <p:spPr/>
        <p:txBody>
          <a:bodyPr/>
          <a:lstStyle/>
          <a:p>
            <a:pPr>
              <a:defRPr/>
            </a:pPr>
            <a:r>
              <a:rPr lang="en-US" smtClean="0"/>
              <a:t>Lectures by Ashraf Masood - - Applied Cryptography – MSIS 11 (MCS-NUST)</a:t>
            </a:r>
            <a:endParaRPr lang="en-GB"/>
          </a:p>
        </p:txBody>
      </p:sp>
      <p:sp>
        <p:nvSpPr>
          <p:cNvPr id="7" name="Title 6"/>
          <p:cNvSpPr>
            <a:spLocks noGrp="1"/>
          </p:cNvSpPr>
          <p:nvPr>
            <p:ph type="title"/>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u="sng" dirty="0" smtClean="0"/>
              <a:t>Lemma</a:t>
            </a:r>
            <a:r>
              <a:rPr lang="en-US" dirty="0" smtClean="0"/>
              <a:t>:    OTP has perfect secrecy.</a:t>
            </a:r>
          </a:p>
          <a:p>
            <a:pPr marL="0" indent="0">
              <a:buNone/>
            </a:pPr>
            <a:r>
              <a:rPr lang="en-US" dirty="0" smtClean="0"/>
              <a:t>Proof</a:t>
            </a:r>
            <a:r>
              <a:rPr lang="en-US" dirty="0" smtClean="0"/>
              <a:t>:</a:t>
            </a:r>
          </a:p>
          <a:p>
            <a:pPr marL="0" indent="0">
              <a:buNone/>
            </a:pPr>
            <a:endParaRPr lang="en-US" dirty="0" smtClean="0"/>
          </a:p>
          <a:p>
            <a:pPr marL="0" indent="0">
              <a:buNone/>
            </a:pPr>
            <a:r>
              <a:rPr lang="en-US" dirty="0" smtClean="0"/>
              <a:t>For OTP: for every </a:t>
            </a:r>
            <a:r>
              <a:rPr lang="en-US" dirty="0" err="1" smtClean="0"/>
              <a:t>m.c</a:t>
            </a:r>
            <a:r>
              <a:rPr lang="en-US" dirty="0" smtClean="0"/>
              <a:t>     if E(</a:t>
            </a:r>
            <a:r>
              <a:rPr lang="en-US" dirty="0" err="1" smtClean="0"/>
              <a:t>k,m</a:t>
            </a:r>
            <a:r>
              <a:rPr lang="en-US" dirty="0" smtClean="0"/>
              <a:t>)=c</a:t>
            </a:r>
          </a:p>
          <a:p>
            <a:pPr marL="0" indent="0">
              <a:buNone/>
            </a:pPr>
            <a:endParaRPr lang="en-US" dirty="0" smtClean="0"/>
          </a:p>
          <a:p>
            <a:pPr marL="0" indent="0">
              <a:buNone/>
            </a:pPr>
            <a:r>
              <a:rPr lang="en-US" dirty="0" smtClean="0"/>
              <a:t>                =&gt;      k (</a:t>
            </a:r>
            <a:r>
              <a:rPr lang="en-US" dirty="0" err="1" smtClean="0"/>
              <a:t>xor</a:t>
            </a:r>
            <a:r>
              <a:rPr lang="en-US" dirty="0" smtClean="0"/>
              <a:t>) m =c </a:t>
            </a:r>
          </a:p>
          <a:p>
            <a:pPr marL="0" indent="0">
              <a:buNone/>
            </a:pPr>
            <a:r>
              <a:rPr lang="en-US" dirty="0" smtClean="0"/>
              <a:t> </a:t>
            </a:r>
            <a:r>
              <a:rPr lang="en-US" dirty="0" smtClean="0"/>
              <a:t>               =&gt;      k=m (</a:t>
            </a:r>
            <a:r>
              <a:rPr lang="en-US" dirty="0" err="1" smtClean="0"/>
              <a:t>xor</a:t>
            </a:r>
            <a:r>
              <a:rPr lang="en-US" dirty="0" smtClean="0"/>
              <a:t>) c</a:t>
            </a:r>
          </a:p>
          <a:p>
            <a:pPr marL="0" indent="0">
              <a:buNone/>
            </a:pPr>
            <a:r>
              <a:rPr lang="en-US" dirty="0" smtClean="0"/>
              <a:t> </a:t>
            </a:r>
            <a:r>
              <a:rPr lang="en-US" dirty="0" smtClean="0"/>
              <a:t>                 </a:t>
            </a:r>
            <a:r>
              <a:rPr lang="en-US" dirty="0" smtClean="0"/>
              <a:t>=&gt;     </a:t>
            </a:r>
            <a:r>
              <a:rPr lang="en-US" dirty="0" smtClean="0"/>
              <a:t>#k: E(</a:t>
            </a:r>
            <a:r>
              <a:rPr lang="en-US" dirty="0" err="1" smtClean="0"/>
              <a:t>k.m</a:t>
            </a:r>
            <a:r>
              <a:rPr lang="en-US" dirty="0" smtClean="0"/>
              <a:t>)=c] =1</a:t>
            </a:r>
          </a:p>
          <a:p>
            <a:pPr marL="0" indent="0">
              <a:buNone/>
            </a:pPr>
            <a:endParaRPr lang="en-US" dirty="0" smtClean="0"/>
          </a:p>
          <a:p>
            <a:pPr marL="0" indent="0">
              <a:buNone/>
            </a:pPr>
            <a:r>
              <a:rPr lang="en-US" dirty="0" smtClean="0"/>
              <a:t>=&gt; OTP has perfect secrecy</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 xmlns:p14="http://schemas.microsoft.com/office/powerpoint/2010/main" val="3445150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p:txBody>
          <a:bodyPr/>
          <a:lstStyle/>
          <a:p>
            <a:r>
              <a:rPr lang="en-US" dirty="0" smtClean="0"/>
              <a:t>To encrypt a plaintext                          ,   Alice chooses a key k randomly with uniform distribution from the set </a:t>
            </a:r>
          </a:p>
          <a:p>
            <a:pPr>
              <a:buNone/>
            </a:pPr>
            <a:r>
              <a:rPr lang="en-US" dirty="0" smtClean="0"/>
              <a:t>                  . She computes the cipher text</a:t>
            </a:r>
          </a:p>
          <a:p>
            <a:endParaRPr lang="en-US" dirty="0" smtClean="0"/>
          </a:p>
          <a:p>
            <a:r>
              <a:rPr lang="en-US" dirty="0" smtClean="0"/>
              <a:t>This system is perfectly secure because the uniform distribution is used on the key space and for each plaintext p and each </a:t>
            </a:r>
            <a:r>
              <a:rPr lang="en-US" dirty="0" err="1" smtClean="0"/>
              <a:t>ciphertext</a:t>
            </a:r>
            <a:r>
              <a:rPr lang="en-US" dirty="0" smtClean="0"/>
              <a:t> c there is exactly one key k with   </a:t>
            </a:r>
          </a:p>
          <a:p>
            <a:endParaRPr lang="en-US" dirty="0"/>
          </a:p>
        </p:txBody>
      </p:sp>
      <p:sp>
        <p:nvSpPr>
          <p:cNvPr id="25602" name="Rectangle 2"/>
          <p:cNvSpPr>
            <a:spLocks noGrp="1" noChangeArrowheads="1"/>
          </p:cNvSpPr>
          <p:nvPr>
            <p:ph type="title"/>
          </p:nvPr>
        </p:nvSpPr>
        <p:spPr/>
        <p:txBody>
          <a:bodyPr/>
          <a:lstStyle/>
          <a:p>
            <a:pPr algn="l"/>
            <a:r>
              <a:rPr lang="en-US" dirty="0" err="1" smtClean="0"/>
              <a:t>Vernam</a:t>
            </a:r>
            <a:r>
              <a:rPr lang="en-US" dirty="0" smtClean="0"/>
              <a:t> One-Time Pad</a:t>
            </a:r>
            <a:endParaRPr lang="en-US" dirty="0"/>
          </a:p>
        </p:txBody>
      </p:sp>
      <p:sp>
        <p:nvSpPr>
          <p:cNvPr id="8" name="Date Placeholder 4"/>
          <p:cNvSpPr>
            <a:spLocks noGrp="1"/>
          </p:cNvSpPr>
          <p:nvPr>
            <p:ph type="dt" sz="half" idx="11"/>
          </p:nvPr>
        </p:nvSpPr>
        <p:spPr/>
        <p:txBody>
          <a:bodyPr/>
          <a:lstStyle/>
          <a:p>
            <a:r>
              <a:rPr lang="en-US" smtClean="0"/>
              <a:t>March 8, 2010</a:t>
            </a:r>
            <a:endParaRPr lang="en-US"/>
          </a:p>
        </p:txBody>
      </p:sp>
      <p:graphicFrame>
        <p:nvGraphicFramePr>
          <p:cNvPr id="25604" name="Object 4"/>
          <p:cNvGraphicFramePr>
            <a:graphicFrameLocks noChangeAspect="1"/>
          </p:cNvGraphicFramePr>
          <p:nvPr/>
        </p:nvGraphicFramePr>
        <p:xfrm>
          <a:off x="4191000" y="1483822"/>
          <a:ext cx="1752600" cy="573578"/>
        </p:xfrm>
        <a:graphic>
          <a:graphicData uri="http://schemas.openxmlformats.org/presentationml/2006/ole">
            <p:oleObj spid="_x0000_s451586" name="Equation" r:id="rId3" imgW="698400" imgH="228600" progId="Equation.3">
              <p:embed/>
            </p:oleObj>
          </a:graphicData>
        </a:graphic>
      </p:graphicFrame>
      <p:graphicFrame>
        <p:nvGraphicFramePr>
          <p:cNvPr id="25605" name="Object 5"/>
          <p:cNvGraphicFramePr>
            <a:graphicFrameLocks noChangeAspect="1"/>
          </p:cNvGraphicFramePr>
          <p:nvPr/>
        </p:nvGraphicFramePr>
        <p:xfrm>
          <a:off x="2535237" y="4527550"/>
          <a:ext cx="1808163" cy="577850"/>
        </p:xfrm>
        <a:graphic>
          <a:graphicData uri="http://schemas.openxmlformats.org/presentationml/2006/ole">
            <p:oleObj spid="_x0000_s451587" name="Equation" r:id="rId4" imgW="634680" imgH="203040" progId="Equation.3">
              <p:embed/>
            </p:oleObj>
          </a:graphicData>
        </a:graphic>
      </p:graphicFrame>
      <p:graphicFrame>
        <p:nvGraphicFramePr>
          <p:cNvPr id="25606" name="Object 6"/>
          <p:cNvGraphicFramePr>
            <a:graphicFrameLocks noChangeAspect="1"/>
          </p:cNvGraphicFramePr>
          <p:nvPr/>
        </p:nvGraphicFramePr>
        <p:xfrm>
          <a:off x="838200" y="2362200"/>
          <a:ext cx="1066800" cy="548640"/>
        </p:xfrm>
        <a:graphic>
          <a:graphicData uri="http://schemas.openxmlformats.org/presentationml/2006/ole">
            <p:oleObj spid="_x0000_s451588" name="Equation" r:id="rId5" imgW="444240" imgH="228600" progId="Equation.3">
              <p:embed/>
            </p:oleObj>
          </a:graphicData>
        </a:graphic>
      </p:graphicFrame>
      <p:graphicFrame>
        <p:nvGraphicFramePr>
          <p:cNvPr id="25607" name="Object 7"/>
          <p:cNvGraphicFramePr>
            <a:graphicFrameLocks noChangeAspect="1"/>
          </p:cNvGraphicFramePr>
          <p:nvPr/>
        </p:nvGraphicFramePr>
        <p:xfrm>
          <a:off x="6553200" y="2459736"/>
          <a:ext cx="1600200" cy="512064"/>
        </p:xfrm>
        <a:graphic>
          <a:graphicData uri="http://schemas.openxmlformats.org/presentationml/2006/ole">
            <p:oleObj spid="_x0000_s451589" name="Equation" r:id="rId6" imgW="634680" imgH="20304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Theorem:  	Perfect secrecy =&gt;	|</a:t>
            </a:r>
            <a:r>
              <a:rPr lang="en-US" b="1" i="1" dirty="0" smtClean="0"/>
              <a:t>K</a:t>
            </a:r>
            <a:r>
              <a:rPr lang="en-US" dirty="0" smtClean="0"/>
              <a:t>| </a:t>
            </a:r>
            <a:r>
              <a:rPr lang="en-US" u="sng" dirty="0" smtClean="0"/>
              <a:t>&gt;</a:t>
            </a:r>
            <a:r>
              <a:rPr lang="en-US" dirty="0" smtClean="0"/>
              <a:t> |</a:t>
            </a:r>
            <a:r>
              <a:rPr lang="en-US" b="1" i="1" dirty="0" smtClean="0"/>
              <a:t>C</a:t>
            </a:r>
            <a:r>
              <a:rPr lang="en-US" dirty="0" smtClean="0"/>
              <a:t>|</a:t>
            </a:r>
          </a:p>
          <a:p>
            <a:endParaRPr lang="en-US" dirty="0" smtClean="0"/>
          </a:p>
          <a:p>
            <a:r>
              <a:rPr lang="en-US" dirty="0" smtClean="0"/>
              <a:t>So, Perfect secrecy means: </a:t>
            </a:r>
          </a:p>
          <a:p>
            <a:pPr lvl="1"/>
            <a:r>
              <a:rPr lang="en-US" dirty="0" smtClean="0"/>
              <a:t>key length &gt; message length</a:t>
            </a:r>
          </a:p>
          <a:p>
            <a:endParaRPr lang="en-US" dirty="0" smtClean="0"/>
          </a:p>
          <a:p>
            <a:r>
              <a:rPr lang="en-US" dirty="0" smtClean="0"/>
              <a:t>Hard to use in practice ….</a:t>
            </a:r>
          </a:p>
          <a:p>
            <a:endParaRPr lang="en-US" dirty="0"/>
          </a:p>
        </p:txBody>
      </p:sp>
      <p:sp>
        <p:nvSpPr>
          <p:cNvPr id="3" name="Title 2"/>
          <p:cNvSpPr>
            <a:spLocks noGrp="1"/>
          </p:cNvSpPr>
          <p:nvPr>
            <p:ph type="title"/>
          </p:nvPr>
        </p:nvSpPr>
        <p:spPr/>
        <p:txBody>
          <a:bodyPr/>
          <a:lstStyle/>
          <a:p>
            <a:pPr algn="l"/>
            <a:r>
              <a:rPr lang="en-US" dirty="0" smtClean="0"/>
              <a:t>The bad news …</a:t>
            </a:r>
            <a:endParaRPr lang="en-US" dirty="0"/>
          </a:p>
        </p:txBody>
      </p:sp>
      <p:sp>
        <p:nvSpPr>
          <p:cNvPr id="4" name="Date Placeholder 3"/>
          <p:cNvSpPr>
            <a:spLocks noGrp="1"/>
          </p:cNvSpPr>
          <p:nvPr>
            <p:ph type="dt" sz="half" idx="10"/>
          </p:nvPr>
        </p:nvSpPr>
        <p:spPr/>
        <p:txBody>
          <a:bodyPr/>
          <a:lstStyle/>
          <a:p>
            <a:pPr>
              <a:defRPr/>
            </a:pPr>
            <a:fld id="{F6FC076D-8AF4-405B-9B63-6C0B00BD6EC0}" type="datetime1">
              <a:rPr lang="en-US" smtClean="0"/>
              <a:pPr>
                <a:defRPr/>
              </a:pPr>
              <a:t>9/30/2012</a:t>
            </a:fld>
            <a:endParaRPr lang="en-GB"/>
          </a:p>
        </p:txBody>
      </p:sp>
      <p:sp>
        <p:nvSpPr>
          <p:cNvPr id="5" name="Footer Placeholder 4"/>
          <p:cNvSpPr>
            <a:spLocks noGrp="1"/>
          </p:cNvSpPr>
          <p:nvPr>
            <p:ph type="ftr" sz="quarter" idx="11"/>
          </p:nvPr>
        </p:nvSpPr>
        <p:spPr/>
        <p:txBody>
          <a:bodyPr/>
          <a:lstStyle/>
          <a:p>
            <a:pPr>
              <a:defRPr/>
            </a:pPr>
            <a:r>
              <a:rPr lang="en-US" smtClean="0"/>
              <a:t>Lectures by Ashraf Masood - - Applied Cryptography – MSIS 11 (MCS-NUST)</a:t>
            </a:r>
            <a:endParaRPr lang="en-GB"/>
          </a:p>
        </p:txBody>
      </p:sp>
      <p:sp>
        <p:nvSpPr>
          <p:cNvPr id="6" name="Slide Number Placeholder 5"/>
          <p:cNvSpPr>
            <a:spLocks noGrp="1"/>
          </p:cNvSpPr>
          <p:nvPr>
            <p:ph type="sldNum" sz="quarter" idx="12"/>
          </p:nvPr>
        </p:nvSpPr>
        <p:spPr/>
        <p:txBody>
          <a:bodyPr/>
          <a:lstStyle/>
          <a:p>
            <a:pPr>
              <a:defRPr/>
            </a:pPr>
            <a:fld id="{255E8DB8-DCBF-4A68-BA4D-52342D237505}" type="slidenum">
              <a:rPr lang="en-GB" smtClean="0"/>
              <a:pPr>
                <a:defRPr/>
              </a:pPr>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smtClean="0"/>
              <a:t>Cipher over (K,M,C):   a pair of “efficient” algs  (</a:t>
            </a:r>
            <a:r>
              <a:rPr lang="en-US" sz="2800" b="1" i="1" smtClean="0"/>
              <a:t>E</a:t>
            </a:r>
            <a:r>
              <a:rPr lang="en-US" sz="2800" smtClean="0"/>
              <a:t>, </a:t>
            </a:r>
            <a:r>
              <a:rPr lang="en-US" sz="2800" b="1" i="1" smtClean="0"/>
              <a:t>D</a:t>
            </a:r>
            <a:r>
              <a:rPr lang="en-US" sz="2800" smtClean="0"/>
              <a:t>)  s.t.</a:t>
            </a:r>
          </a:p>
          <a:p>
            <a:pPr marL="0" indent="0">
              <a:buNone/>
            </a:pPr>
            <a:r>
              <a:rPr lang="en-US" sz="2800" smtClean="0"/>
              <a:t>	</a:t>
            </a:r>
            <a:r>
              <a:rPr lang="en-US" sz="2800" smtClean="0">
                <a:solidFill>
                  <a:srgbClr val="0000FF"/>
                </a:solidFill>
              </a:rPr>
              <a:t>∀ m∈M,  k∈K:      </a:t>
            </a:r>
            <a:r>
              <a:rPr lang="en-US" sz="2800" b="1" i="1" smtClean="0">
                <a:solidFill>
                  <a:srgbClr val="0000FF"/>
                </a:solidFill>
              </a:rPr>
              <a:t>D</a:t>
            </a:r>
            <a:r>
              <a:rPr lang="en-US" sz="2800" smtClean="0">
                <a:solidFill>
                  <a:srgbClr val="0000FF"/>
                </a:solidFill>
              </a:rPr>
              <a:t>(k, </a:t>
            </a:r>
            <a:r>
              <a:rPr lang="en-US" sz="2800" b="1" i="1" smtClean="0">
                <a:solidFill>
                  <a:srgbClr val="0000FF"/>
                </a:solidFill>
              </a:rPr>
              <a:t>E</a:t>
            </a:r>
            <a:r>
              <a:rPr lang="en-US" sz="2800" smtClean="0">
                <a:solidFill>
                  <a:srgbClr val="0000FF"/>
                </a:solidFill>
              </a:rPr>
              <a:t>(k, m) ) = m</a:t>
            </a:r>
          </a:p>
          <a:p>
            <a:pPr marL="0" indent="0">
              <a:lnSpc>
                <a:spcPct val="130000"/>
              </a:lnSpc>
              <a:buNone/>
            </a:pPr>
            <a:r>
              <a:rPr lang="en-US" sz="2800" smtClean="0"/>
              <a:t>Weak ciphers:    subs. cipher,  Vigener, …</a:t>
            </a:r>
          </a:p>
          <a:p>
            <a:pPr marL="0" indent="0">
              <a:lnSpc>
                <a:spcPct val="130000"/>
              </a:lnSpc>
              <a:buNone/>
            </a:pPr>
            <a:r>
              <a:rPr lang="en-US" sz="2800" smtClean="0"/>
              <a:t>A good cipher:   </a:t>
            </a:r>
            <a:r>
              <a:rPr lang="en-US" sz="2800" b="1" smtClean="0"/>
              <a:t>OTP</a:t>
            </a:r>
            <a:r>
              <a:rPr lang="en-US" sz="2800" smtClean="0"/>
              <a:t>       M=C=K={0,1}</a:t>
            </a:r>
            <a:r>
              <a:rPr lang="en-US" sz="2800" baseline="30000" smtClean="0"/>
              <a:t>n</a:t>
            </a:r>
          </a:p>
          <a:p>
            <a:pPr marL="0" indent="0">
              <a:lnSpc>
                <a:spcPct val="110000"/>
              </a:lnSpc>
              <a:buNone/>
            </a:pPr>
            <a:r>
              <a:rPr lang="en-US" sz="2800" baseline="30000" smtClean="0"/>
              <a:t>		</a:t>
            </a:r>
            <a:r>
              <a:rPr lang="en-US" sz="2800" smtClean="0">
                <a:solidFill>
                  <a:srgbClr val="0000FF"/>
                </a:solidFill>
              </a:rPr>
              <a:t>E(k, m) = k ⊕ m   ,     D(k, c) = k ⊕ c</a:t>
            </a:r>
            <a:endParaRPr lang="en-US" sz="2800" baseline="30000" smtClean="0">
              <a:solidFill>
                <a:srgbClr val="0000FF"/>
              </a:solidFill>
            </a:endParaRPr>
          </a:p>
          <a:p>
            <a:pPr marL="0" indent="0">
              <a:lnSpc>
                <a:spcPct val="130000"/>
              </a:lnSpc>
              <a:spcBef>
                <a:spcPts val="1272"/>
              </a:spcBef>
              <a:buNone/>
            </a:pPr>
            <a:r>
              <a:rPr lang="en-US" sz="2800" u="sng" smtClean="0"/>
              <a:t>Lemma</a:t>
            </a:r>
            <a:r>
              <a:rPr lang="en-US" sz="2800" smtClean="0"/>
              <a:t>:   OTP has perfect secrecy  (i.e. no CT only attacks)</a:t>
            </a:r>
          </a:p>
          <a:p>
            <a:pPr marL="0" indent="0">
              <a:lnSpc>
                <a:spcPct val="130000"/>
              </a:lnSpc>
              <a:buNone/>
            </a:pPr>
            <a:r>
              <a:rPr lang="en-US" sz="2800" smtClean="0"/>
              <a:t>Bad news:   perfect-secrecy ⇒   key-len ≥ msg-len</a:t>
            </a:r>
            <a:endParaRPr lang="en-US" sz="2800" dirty="0"/>
          </a:p>
        </p:txBody>
      </p:sp>
      <p:sp>
        <p:nvSpPr>
          <p:cNvPr id="2" name="Title 1"/>
          <p:cNvSpPr>
            <a:spLocks noGrp="1"/>
          </p:cNvSpPr>
          <p:nvPr>
            <p:ph type="title"/>
          </p:nvPr>
        </p:nvSpPr>
        <p:spPr/>
        <p:txBody>
          <a:bodyPr/>
          <a:lstStyle/>
          <a:p>
            <a:r>
              <a:rPr lang="en-US" dirty="0" smtClean="0"/>
              <a:t>Review</a:t>
            </a:r>
            <a:endParaRPr lang="en-US" dirty="0"/>
          </a:p>
        </p:txBody>
      </p:sp>
    </p:spTree>
    <p:extLst>
      <p:ext uri="{BB962C8B-B14F-4D97-AF65-F5344CB8AC3E}">
        <p14:creationId xmlns="" xmlns:p14="http://schemas.microsoft.com/office/powerpoint/2010/main" val="288663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152400" y="0"/>
            <a:ext cx="8763000" cy="960438"/>
          </a:xfrm>
          <a:prstGeom prst="rect">
            <a:avLst/>
          </a:prstGeom>
          <a:noFill/>
          <a:ln w="9525">
            <a:noFill/>
            <a:miter lim="800000"/>
            <a:headEnd/>
            <a:tailEnd/>
          </a:ln>
        </p:spPr>
        <p:txBody>
          <a:bodyPr anchor="b"/>
          <a:lstStyle/>
          <a:p>
            <a:pPr algn="ctr">
              <a:lnSpc>
                <a:spcPct val="90000"/>
              </a:lnSpc>
              <a:defRPr/>
            </a:pPr>
            <a:endParaRPr lang="en-US" sz="4000" b="1" dirty="0">
              <a:solidFill>
                <a:srgbClr val="FF6600"/>
              </a:solidFill>
              <a:effectLst>
                <a:outerShdw blurRad="38100" dist="38100" dir="2700000" algn="tl">
                  <a:srgbClr val="C0C0C0"/>
                </a:outerShdw>
              </a:effectLst>
            </a:endParaRPr>
          </a:p>
        </p:txBody>
      </p:sp>
      <p:graphicFrame>
        <p:nvGraphicFramePr>
          <p:cNvPr id="5124" name="Object 4"/>
          <p:cNvGraphicFramePr>
            <a:graphicFrameLocks noChangeAspect="1"/>
          </p:cNvGraphicFramePr>
          <p:nvPr>
            <p:ph idx="1"/>
          </p:nvPr>
        </p:nvGraphicFramePr>
        <p:xfrm>
          <a:off x="1447800" y="1752600"/>
          <a:ext cx="5887517" cy="1676400"/>
        </p:xfrm>
        <a:graphic>
          <a:graphicData uri="http://schemas.openxmlformats.org/presentationml/2006/ole">
            <p:oleObj spid="_x0000_s488452" name="Bitmap Image" r:id="rId4" imgW="4180952" imgH="1190476" progId="PBrush">
              <p:embed/>
            </p:oleObj>
          </a:graphicData>
        </a:graphic>
      </p:graphicFrame>
      <p:sp>
        <p:nvSpPr>
          <p:cNvPr id="10" name="Title 9"/>
          <p:cNvSpPr>
            <a:spLocks noGrp="1"/>
          </p:cNvSpPr>
          <p:nvPr>
            <p:ph type="title"/>
          </p:nvPr>
        </p:nvSpPr>
        <p:spPr/>
        <p:txBody>
          <a:bodyPr/>
          <a:lstStyle/>
          <a:p>
            <a:r>
              <a:rPr lang="en-US" dirty="0" smtClean="0"/>
              <a:t>The Substitution Cipher</a:t>
            </a:r>
            <a:endParaRPr lang="en-US" dirty="0"/>
          </a:p>
        </p:txBody>
      </p:sp>
      <p:graphicFrame>
        <p:nvGraphicFramePr>
          <p:cNvPr id="5122" name="Object 2"/>
          <p:cNvGraphicFramePr>
            <a:graphicFrameLocks noChangeAspect="1"/>
          </p:cNvGraphicFramePr>
          <p:nvPr>
            <p:ph sz="quarter" idx="4294967295"/>
          </p:nvPr>
        </p:nvGraphicFramePr>
        <p:xfrm>
          <a:off x="152400" y="4265612"/>
          <a:ext cx="4191000" cy="1460500"/>
        </p:xfrm>
        <a:graphic>
          <a:graphicData uri="http://schemas.openxmlformats.org/presentationml/2006/ole">
            <p:oleObj spid="_x0000_s488450" name="Bitmap Image" r:id="rId5" imgW="3333333" imgH="1162212" progId="PBrush">
              <p:embed/>
            </p:oleObj>
          </a:graphicData>
        </a:graphic>
      </p:graphicFrame>
      <p:graphicFrame>
        <p:nvGraphicFramePr>
          <p:cNvPr id="5123" name="Object 3"/>
          <p:cNvGraphicFramePr>
            <a:graphicFrameLocks noChangeAspect="1"/>
          </p:cNvGraphicFramePr>
          <p:nvPr>
            <p:ph sz="quarter" idx="4294967295"/>
          </p:nvPr>
        </p:nvGraphicFramePr>
        <p:xfrm>
          <a:off x="4572000" y="4364037"/>
          <a:ext cx="4419600" cy="1293813"/>
        </p:xfrm>
        <a:graphic>
          <a:graphicData uri="http://schemas.openxmlformats.org/presentationml/2006/ole">
            <p:oleObj spid="_x0000_s488451" name="Bitmap Image" r:id="rId6" imgW="3352381" imgH="980952" progId="PBrush">
              <p:embed/>
            </p:oleObj>
          </a:graphicData>
        </a:graphic>
      </p:graphicFrame>
      <p:sp>
        <p:nvSpPr>
          <p:cNvPr id="5126" name="Rectangle 5"/>
          <p:cNvSpPr>
            <a:spLocks noChangeArrowheads="1"/>
          </p:cNvSpPr>
          <p:nvPr/>
        </p:nvSpPr>
        <p:spPr bwMode="auto">
          <a:xfrm>
            <a:off x="990600" y="1524000"/>
            <a:ext cx="6781800" cy="2133600"/>
          </a:xfrm>
          <a:prstGeom prst="rect">
            <a:avLst/>
          </a:prstGeom>
          <a:solidFill>
            <a:srgbClr val="FF0000">
              <a:alpha val="32156"/>
            </a:srgbClr>
          </a:solidFill>
          <a:ln w="12700" cap="sq">
            <a:noFill/>
            <a:miter lim="800000"/>
            <a:headEnd type="none" w="sm" len="sm"/>
            <a:tailEnd type="none" w="sm" len="sm"/>
          </a:ln>
        </p:spPr>
        <p:txBody>
          <a:bodyPr wrap="none" anchor="ctr"/>
          <a:lstStyle/>
          <a:p>
            <a:endParaRPr lang="en-US"/>
          </a:p>
        </p:txBody>
      </p:sp>
      <p:sp>
        <p:nvSpPr>
          <p:cNvPr id="5127" name="Line 26"/>
          <p:cNvSpPr>
            <a:spLocks noChangeShapeType="1"/>
          </p:cNvSpPr>
          <p:nvPr/>
        </p:nvSpPr>
        <p:spPr bwMode="auto">
          <a:xfrm>
            <a:off x="4419600" y="3886200"/>
            <a:ext cx="0" cy="1905000"/>
          </a:xfrm>
          <a:prstGeom prst="line">
            <a:avLst/>
          </a:prstGeom>
          <a:noFill/>
          <a:ln w="38100" cap="sq">
            <a:solidFill>
              <a:schemeClr val="tx1"/>
            </a:solidFill>
            <a:round/>
            <a:headEnd type="none" w="sm" len="sm"/>
            <a:tailEnd type="none" w="sm" len="sm"/>
          </a:ln>
        </p:spPr>
        <p:txBody>
          <a:bodyPr wrap="none" anchor="ctr"/>
          <a:lstStyle/>
          <a:p>
            <a:endParaRPr lang="en-US"/>
          </a:p>
        </p:txBody>
      </p:sp>
      <p:sp>
        <p:nvSpPr>
          <p:cNvPr id="5128" name="Text Box 27"/>
          <p:cNvSpPr txBox="1">
            <a:spLocks noChangeArrowheads="1"/>
          </p:cNvSpPr>
          <p:nvPr/>
        </p:nvSpPr>
        <p:spPr bwMode="auto">
          <a:xfrm>
            <a:off x="288925" y="3748088"/>
            <a:ext cx="1370888" cy="461665"/>
          </a:xfrm>
          <a:prstGeom prst="rect">
            <a:avLst/>
          </a:prstGeom>
          <a:noFill/>
          <a:ln w="12700" cap="sq">
            <a:noFill/>
            <a:miter lim="800000"/>
            <a:headEnd type="none" w="sm" len="sm"/>
            <a:tailEnd type="none" w="sm" len="sm"/>
          </a:ln>
        </p:spPr>
        <p:txBody>
          <a:bodyPr wrap="none">
            <a:spAutoFit/>
          </a:bodyPr>
          <a:lstStyle/>
          <a:p>
            <a:r>
              <a:rPr lang="en-US" sz="2400" dirty="0"/>
              <a:t>Example:</a:t>
            </a:r>
          </a:p>
        </p:txBody>
      </p:sp>
      <p:sp>
        <p:nvSpPr>
          <p:cNvPr id="5129" name="Text Box 28"/>
          <p:cNvSpPr txBox="1">
            <a:spLocks noChangeArrowheads="1"/>
          </p:cNvSpPr>
          <p:nvPr/>
        </p:nvSpPr>
        <p:spPr bwMode="auto">
          <a:xfrm>
            <a:off x="1508125" y="5867400"/>
            <a:ext cx="5883275" cy="830997"/>
          </a:xfrm>
          <a:prstGeom prst="rect">
            <a:avLst/>
          </a:prstGeom>
          <a:noFill/>
          <a:ln w="12700" cap="sq">
            <a:noFill/>
            <a:miter lim="800000"/>
            <a:headEnd type="none" w="sm" len="sm"/>
            <a:tailEnd type="none" w="sm" len="sm"/>
          </a:ln>
        </p:spPr>
        <p:txBody>
          <a:bodyPr wrap="square">
            <a:spAutoFit/>
          </a:bodyPr>
          <a:lstStyle/>
          <a:p>
            <a:r>
              <a:rPr lang="en-US" sz="2400" dirty="0" smtClean="0"/>
              <a:t>Plaintext:    	s  </a:t>
            </a:r>
            <a:r>
              <a:rPr lang="en-US" sz="2400" dirty="0"/>
              <a:t>u  b s  t   </a:t>
            </a:r>
            <a:r>
              <a:rPr lang="en-US" sz="2400" dirty="0" err="1"/>
              <a:t>i</a:t>
            </a:r>
            <a:r>
              <a:rPr lang="en-US" sz="2400" dirty="0"/>
              <a:t>   t   u   t   </a:t>
            </a:r>
            <a:r>
              <a:rPr lang="en-US" sz="2400" dirty="0" err="1"/>
              <a:t>i</a:t>
            </a:r>
            <a:r>
              <a:rPr lang="en-US" sz="2400" dirty="0"/>
              <a:t>   o  n</a:t>
            </a:r>
          </a:p>
          <a:p>
            <a:r>
              <a:rPr lang="en-US" sz="2400" dirty="0" err="1"/>
              <a:t>Ciphertext</a:t>
            </a:r>
            <a:r>
              <a:rPr lang="en-US" sz="2400" dirty="0" smtClean="0"/>
              <a:t>:	V  U  N  V  M  </a:t>
            </a:r>
            <a:r>
              <a:rPr lang="en-US" sz="2400" dirty="0"/>
              <a:t>Z  M  U  M Z  F  S</a:t>
            </a:r>
          </a:p>
        </p:txBody>
      </p:sp>
      <p:sp>
        <p:nvSpPr>
          <p:cNvPr id="13" name="Date Placeholder 12"/>
          <p:cNvSpPr>
            <a:spLocks noGrp="1"/>
          </p:cNvSpPr>
          <p:nvPr>
            <p:ph type="dt" sz="half" idx="10"/>
          </p:nvPr>
        </p:nvSpPr>
        <p:spPr/>
        <p:txBody>
          <a:bodyPr/>
          <a:lstStyle/>
          <a:p>
            <a:fld id="{81D61340-D056-4924-82AF-D13022BE6EB5}" type="datetime1">
              <a:rPr lang="en-US" smtClean="0"/>
              <a:pPr/>
              <a:t>10/3/2012</a:t>
            </a:fld>
            <a:endParaRPr lang="en-US"/>
          </a:p>
        </p:txBody>
      </p:sp>
      <p:sp>
        <p:nvSpPr>
          <p:cNvPr id="14" name="Slide Number Placeholder 13"/>
          <p:cNvSpPr>
            <a:spLocks noGrp="1"/>
          </p:cNvSpPr>
          <p:nvPr>
            <p:ph type="sldNum" sz="quarter" idx="11"/>
          </p:nvPr>
        </p:nvSpPr>
        <p:spPr/>
        <p:txBody>
          <a:bodyPr/>
          <a:lstStyle/>
          <a:p>
            <a:fld id="{59985E83-F857-4E7B-A45F-F5191A2677E8}" type="slidenum">
              <a:rPr lang="en-US" smtClean="0"/>
              <a:pPr/>
              <a:t>3</a:t>
            </a:fld>
            <a:endParaRPr lang="en-US"/>
          </a:p>
        </p:txBody>
      </p:sp>
      <p:sp>
        <p:nvSpPr>
          <p:cNvPr id="15" name="Footer Placeholder 14"/>
          <p:cNvSpPr>
            <a:spLocks noGrp="1"/>
          </p:cNvSpPr>
          <p:nvPr>
            <p:ph type="ftr" sz="quarter" idx="12"/>
          </p:nvPr>
        </p:nvSpPr>
        <p:spPr/>
        <p:txBody>
          <a:bodyPr/>
          <a:lstStyle/>
          <a:p>
            <a:r>
              <a:rPr lang="en-US" smtClean="0"/>
              <a:t>Lectures by Ashraf Masood - - Applied Cryptography – MSIS 10 (MCS-NUST)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i</a:t>
            </a:r>
            <a:r>
              <a:rPr lang="en-US" sz="2800" dirty="0" smtClean="0"/>
              <a:t>dea:    replace “random” key by “pseudorandom” key</a:t>
            </a:r>
            <a:endParaRPr lang="en-US" sz="2800" dirty="0"/>
          </a:p>
        </p:txBody>
      </p:sp>
      <p:sp>
        <p:nvSpPr>
          <p:cNvPr id="2" name="Title 1"/>
          <p:cNvSpPr>
            <a:spLocks noGrp="1"/>
          </p:cNvSpPr>
          <p:nvPr>
            <p:ph type="title"/>
          </p:nvPr>
        </p:nvSpPr>
        <p:spPr/>
        <p:txBody>
          <a:bodyPr>
            <a:normAutofit fontScale="90000"/>
          </a:bodyPr>
          <a:lstStyle/>
          <a:p>
            <a:r>
              <a:rPr lang="en-US" b="1" dirty="0" smtClean="0"/>
              <a:t>Stream Ciphers</a:t>
            </a:r>
            <a:r>
              <a:rPr lang="en-US" dirty="0" smtClean="0"/>
              <a:t>:  </a:t>
            </a:r>
            <a:br>
              <a:rPr lang="en-US" dirty="0" smtClean="0"/>
            </a:br>
            <a:r>
              <a:rPr lang="en-US" dirty="0" smtClean="0"/>
              <a:t>Making OTP practical</a:t>
            </a:r>
            <a:endParaRPr lang="en-US" dirty="0"/>
          </a:p>
        </p:txBody>
      </p:sp>
    </p:spTree>
    <p:extLst>
      <p:ext uri="{BB962C8B-B14F-4D97-AF65-F5344CB8AC3E}">
        <p14:creationId xmlns="" xmlns:p14="http://schemas.microsoft.com/office/powerpoint/2010/main" val="1036305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2" name="Title 1"/>
          <p:cNvSpPr>
            <a:spLocks noGrp="1"/>
          </p:cNvSpPr>
          <p:nvPr>
            <p:ph type="title"/>
          </p:nvPr>
        </p:nvSpPr>
        <p:spPr/>
        <p:txBody>
          <a:bodyPr>
            <a:normAutofit fontScale="90000"/>
          </a:bodyPr>
          <a:lstStyle/>
          <a:p>
            <a:r>
              <a:rPr lang="en-US" b="1" dirty="0" smtClean="0"/>
              <a:t>Stream Ciphers</a:t>
            </a:r>
            <a:r>
              <a:rPr lang="en-US" dirty="0" smtClean="0"/>
              <a:t>:  </a:t>
            </a:r>
            <a:br>
              <a:rPr lang="en-US" dirty="0" smtClean="0"/>
            </a:br>
            <a:r>
              <a:rPr lang="en-US" dirty="0" smtClean="0"/>
              <a:t>Making OTP practical</a:t>
            </a:r>
            <a:endParaRPr lang="en-US" dirty="0"/>
          </a:p>
        </p:txBody>
      </p:sp>
    </p:spTree>
    <p:extLst>
      <p:ext uri="{BB962C8B-B14F-4D97-AF65-F5344CB8AC3E}">
        <p14:creationId xmlns="" xmlns:p14="http://schemas.microsoft.com/office/powerpoint/2010/main" val="1159109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600200"/>
            <a:ext cx="6600910" cy="523220"/>
          </a:xfrm>
          <a:prstGeom prst="rect">
            <a:avLst/>
          </a:prstGeom>
          <a:noFill/>
        </p:spPr>
        <p:txBody>
          <a:bodyPr wrap="none" rtlCol="0">
            <a:spAutoFit/>
          </a:bodyPr>
          <a:lstStyle/>
          <a:p>
            <a:r>
              <a:rPr lang="en-US" sz="2800" b="1" dirty="0" smtClean="0"/>
              <a:t>Can a stream cipher have perfect secrecy?</a:t>
            </a:r>
          </a:p>
        </p:txBody>
      </p:sp>
      <p:sp>
        <p:nvSpPr>
          <p:cNvPr id="5" name="TextBox 4"/>
          <p:cNvSpPr txBox="1"/>
          <p:nvPr/>
        </p:nvSpPr>
        <p:spPr>
          <a:xfrm>
            <a:off x="1524000" y="3530601"/>
            <a:ext cx="4257897" cy="461665"/>
          </a:xfrm>
          <a:prstGeom prst="rect">
            <a:avLst/>
          </a:prstGeom>
          <a:noFill/>
        </p:spPr>
        <p:txBody>
          <a:bodyPr wrap="none" rtlCol="0">
            <a:spAutoFit/>
          </a:bodyPr>
          <a:lstStyle/>
          <a:p>
            <a:r>
              <a:rPr lang="en-US" sz="2400" dirty="0" smtClean="0"/>
              <a:t>Yes, if the PRG is really “secure” </a:t>
            </a:r>
          </a:p>
        </p:txBody>
      </p:sp>
      <p:sp>
        <p:nvSpPr>
          <p:cNvPr id="6" name="TextBox 5"/>
          <p:cNvSpPr txBox="1"/>
          <p:nvPr/>
        </p:nvSpPr>
        <p:spPr>
          <a:xfrm>
            <a:off x="1524000" y="4174840"/>
            <a:ext cx="5828840" cy="461665"/>
          </a:xfrm>
          <a:prstGeom prst="rect">
            <a:avLst/>
          </a:prstGeom>
          <a:noFill/>
        </p:spPr>
        <p:txBody>
          <a:bodyPr wrap="none" rtlCol="0">
            <a:spAutoFit/>
          </a:bodyPr>
          <a:lstStyle/>
          <a:p>
            <a:r>
              <a:rPr lang="en-US" sz="2400" dirty="0" smtClean="0"/>
              <a:t>No, there are no ciphers with perfect secrecy</a:t>
            </a:r>
          </a:p>
        </p:txBody>
      </p:sp>
      <p:sp>
        <p:nvSpPr>
          <p:cNvPr id="7" name="TextBox 6"/>
          <p:cNvSpPr txBox="1"/>
          <p:nvPr/>
        </p:nvSpPr>
        <p:spPr>
          <a:xfrm>
            <a:off x="1524000" y="5461001"/>
            <a:ext cx="5898281" cy="461665"/>
          </a:xfrm>
          <a:prstGeom prst="rect">
            <a:avLst/>
          </a:prstGeom>
          <a:noFill/>
        </p:spPr>
        <p:txBody>
          <a:bodyPr wrap="none" rtlCol="0">
            <a:spAutoFit/>
          </a:bodyPr>
          <a:lstStyle/>
          <a:p>
            <a:r>
              <a:rPr lang="en-US" sz="2400" dirty="0" smtClean="0"/>
              <a:t>No, since the key is shorter than the message</a:t>
            </a:r>
          </a:p>
        </p:txBody>
      </p:sp>
      <p:sp>
        <p:nvSpPr>
          <p:cNvPr id="9" name="TextBox 8"/>
          <p:cNvSpPr txBox="1"/>
          <p:nvPr/>
        </p:nvSpPr>
        <p:spPr>
          <a:xfrm>
            <a:off x="1524000" y="4835701"/>
            <a:ext cx="4803046" cy="461665"/>
          </a:xfrm>
          <a:prstGeom prst="rect">
            <a:avLst/>
          </a:prstGeom>
          <a:noFill/>
        </p:spPr>
        <p:txBody>
          <a:bodyPr wrap="none" rtlCol="0">
            <a:spAutoFit/>
          </a:bodyPr>
          <a:lstStyle/>
          <a:p>
            <a:r>
              <a:rPr lang="en-US" sz="2400" dirty="0" smtClean="0"/>
              <a:t>Yes, every cipher has perfect secrecy</a:t>
            </a:r>
          </a:p>
        </p:txBody>
      </p:sp>
      <p:sp>
        <p:nvSpPr>
          <p:cNvPr id="8" name="Title 7"/>
          <p:cNvSpPr>
            <a:spLocks noGrp="1"/>
          </p:cNvSpPr>
          <p:nvPr>
            <p:ph type="title"/>
          </p:nvPr>
        </p:nvSpPr>
        <p:spPr/>
        <p:txBody>
          <a:bodyPr>
            <a:noAutofit/>
          </a:bodyPr>
          <a:lstStyle/>
          <a:p>
            <a:r>
              <a:rPr lang="en-US" dirty="0" smtClean="0"/>
              <a:t>Stream Ciphers:  </a:t>
            </a:r>
            <a:br>
              <a:rPr lang="en-US" dirty="0" smtClean="0"/>
            </a:br>
            <a:r>
              <a:rPr lang="en-US" dirty="0" smtClean="0"/>
              <a:t>Making OTP practical</a:t>
            </a:r>
            <a:endParaRPr lang="en-US" dirty="0"/>
          </a:p>
        </p:txBody>
      </p:sp>
    </p:spTree>
    <p:extLst>
      <p:ext uri="{BB962C8B-B14F-4D97-AF65-F5344CB8AC3E}">
        <p14:creationId xmlns="" xmlns:p14="http://schemas.microsoft.com/office/powerpoint/2010/main" val="26029522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mtClean="0"/>
          </a:p>
          <a:p>
            <a:r>
              <a:rPr lang="en-US" smtClean="0"/>
              <a:t>Stream ciphers cannot have perfect secrecy  !!</a:t>
            </a:r>
          </a:p>
          <a:p>
            <a:endParaRPr lang="en-US" smtClean="0"/>
          </a:p>
          <a:p>
            <a:r>
              <a:rPr lang="en-US" smtClean="0"/>
              <a:t>Need a different definition of security</a:t>
            </a:r>
          </a:p>
          <a:p>
            <a:endParaRPr lang="en-US" smtClean="0"/>
          </a:p>
          <a:p>
            <a:r>
              <a:rPr lang="en-US" smtClean="0"/>
              <a:t>Security will depend on specific PRG</a:t>
            </a:r>
            <a:endParaRPr lang="en-US" dirty="0"/>
          </a:p>
        </p:txBody>
      </p:sp>
      <p:sp>
        <p:nvSpPr>
          <p:cNvPr id="2" name="Title 1"/>
          <p:cNvSpPr>
            <a:spLocks noGrp="1"/>
          </p:cNvSpPr>
          <p:nvPr>
            <p:ph type="title"/>
          </p:nvPr>
        </p:nvSpPr>
        <p:spPr/>
        <p:txBody>
          <a:bodyPr>
            <a:noAutofit/>
          </a:bodyPr>
          <a:lstStyle/>
          <a:p>
            <a:pPr algn="l"/>
            <a:r>
              <a:rPr lang="en-US" dirty="0" smtClean="0"/>
              <a:t>Stream Ciphers:  </a:t>
            </a:r>
            <a:br>
              <a:rPr lang="en-US" dirty="0" smtClean="0"/>
            </a:br>
            <a:r>
              <a:rPr lang="en-US" dirty="0" smtClean="0"/>
              <a:t>Making OTP practical</a:t>
            </a:r>
            <a:endParaRPr lang="en-US" dirty="0"/>
          </a:p>
        </p:txBody>
      </p:sp>
    </p:spTree>
    <p:extLst>
      <p:ext uri="{BB962C8B-B14F-4D97-AF65-F5344CB8AC3E}">
        <p14:creationId xmlns="" xmlns:p14="http://schemas.microsoft.com/office/powerpoint/2010/main" val="1807851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PRG must be </a:t>
            </a:r>
            <a:r>
              <a:rPr lang="en-US" sz="3600" dirty="0" smtClean="0"/>
              <a:t>unpredictable!</a:t>
            </a:r>
            <a:endParaRPr lang="en-US" sz="3600" dirty="0"/>
          </a:p>
        </p:txBody>
      </p:sp>
    </p:spTree>
    <p:extLst>
      <p:ext uri="{BB962C8B-B14F-4D97-AF65-F5344CB8AC3E}">
        <p14:creationId xmlns="" xmlns:p14="http://schemas.microsoft.com/office/powerpoint/2010/main" val="2503184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t>We say that  G: K ⟶ {0,1}</a:t>
            </a:r>
            <a:r>
              <a:rPr lang="en-US" sz="2400" baseline="50000" dirty="0" smtClean="0"/>
              <a:t>n</a:t>
            </a:r>
            <a:r>
              <a:rPr lang="en-US" sz="2400" dirty="0" smtClean="0"/>
              <a:t>  is </a:t>
            </a:r>
            <a:r>
              <a:rPr lang="en-US" sz="2400" b="1" dirty="0" smtClean="0"/>
              <a:t>predictable</a:t>
            </a:r>
            <a:r>
              <a:rPr lang="en-US" sz="2400" dirty="0" smtClean="0"/>
              <a:t> if:</a:t>
            </a:r>
            <a:endParaRPr lang="en-US" sz="2400" baseline="50000" dirty="0" smtClean="0"/>
          </a:p>
          <a:p>
            <a:pPr marL="0" indent="0">
              <a:buNone/>
            </a:pPr>
            <a:endParaRPr lang="en-US" sz="2800" dirty="0"/>
          </a:p>
          <a:p>
            <a:pPr marL="0" indent="0">
              <a:buNone/>
            </a:pPr>
            <a:endParaRPr lang="en-US" sz="2800" dirty="0" smtClean="0"/>
          </a:p>
          <a:p>
            <a:pPr marL="0" indent="0">
              <a:buNone/>
            </a:pPr>
            <a:endParaRPr lang="en-US" sz="2800" dirty="0"/>
          </a:p>
          <a:p>
            <a:pPr marL="0" indent="0">
              <a:buNone/>
            </a:pPr>
            <a:endParaRPr lang="en-US" sz="2800" dirty="0" smtClean="0"/>
          </a:p>
          <a:p>
            <a:pPr marL="0" indent="0">
              <a:spcBef>
                <a:spcPts val="2472"/>
              </a:spcBef>
              <a:buNone/>
            </a:pPr>
            <a:endParaRPr lang="en-US" sz="2800" u="sng" dirty="0" smtClean="0"/>
          </a:p>
          <a:p>
            <a:pPr marL="0" indent="0">
              <a:spcBef>
                <a:spcPts val="2472"/>
              </a:spcBef>
              <a:buNone/>
            </a:pPr>
            <a:endParaRPr lang="en-US" u="sng" dirty="0" smtClean="0"/>
          </a:p>
          <a:p>
            <a:pPr marL="0" indent="0">
              <a:spcBef>
                <a:spcPts val="2472"/>
              </a:spcBef>
              <a:buNone/>
            </a:pPr>
            <a:r>
              <a:rPr lang="en-US" sz="2800" u="sng" dirty="0" smtClean="0"/>
              <a:t>Def</a:t>
            </a:r>
            <a:r>
              <a:rPr lang="en-US" sz="2800" dirty="0" smtClean="0"/>
              <a:t>:   PRG is </a:t>
            </a:r>
            <a:r>
              <a:rPr lang="en-US" sz="2800" b="1" dirty="0" smtClean="0"/>
              <a:t>unpredictable</a:t>
            </a:r>
            <a:r>
              <a:rPr lang="en-US" sz="2800" dirty="0" smtClean="0"/>
              <a:t> if it is not predictable</a:t>
            </a:r>
          </a:p>
          <a:p>
            <a:pPr marL="0" indent="0">
              <a:lnSpc>
                <a:spcPct val="120000"/>
              </a:lnSpc>
              <a:buNone/>
            </a:pPr>
            <a:r>
              <a:rPr lang="en-US" sz="2800" dirty="0" smtClean="0"/>
              <a:t>⇒   ∀</a:t>
            </a:r>
            <a:r>
              <a:rPr lang="en-US" sz="2800" dirty="0" err="1" smtClean="0"/>
              <a:t>i</a:t>
            </a:r>
            <a:r>
              <a:rPr lang="en-US" sz="2800" dirty="0" smtClean="0"/>
              <a:t>:  no “</a:t>
            </a:r>
            <a:r>
              <a:rPr lang="en-US" sz="2800" dirty="0" err="1" smtClean="0"/>
              <a:t>eff</a:t>
            </a:r>
            <a:r>
              <a:rPr lang="en-US" sz="2800" dirty="0" smtClean="0"/>
              <a:t>” adv. can predict bit (i+1) for “non-</a:t>
            </a:r>
            <a:r>
              <a:rPr lang="en-US" sz="2800" dirty="0" err="1" smtClean="0"/>
              <a:t>neg</a:t>
            </a:r>
            <a:r>
              <a:rPr lang="en-US" sz="2800" dirty="0" smtClean="0"/>
              <a:t>” </a:t>
            </a:r>
            <a:r>
              <a:rPr lang="en-US" sz="2800" dirty="0" err="1" smtClean="0"/>
              <a:t>ε</a:t>
            </a:r>
            <a:endParaRPr lang="en-US" sz="2800" dirty="0"/>
          </a:p>
        </p:txBody>
      </p:sp>
      <p:sp>
        <p:nvSpPr>
          <p:cNvPr id="2" name="Title 1"/>
          <p:cNvSpPr>
            <a:spLocks noGrp="1"/>
          </p:cNvSpPr>
          <p:nvPr>
            <p:ph type="title"/>
          </p:nvPr>
        </p:nvSpPr>
        <p:spPr/>
        <p:txBody>
          <a:bodyPr>
            <a:normAutofit/>
          </a:bodyPr>
          <a:lstStyle/>
          <a:p>
            <a:pPr algn="l"/>
            <a:r>
              <a:rPr lang="en-US" dirty="0" smtClean="0"/>
              <a:t>PRG must be unpredictable!</a:t>
            </a:r>
            <a:endParaRPr lang="en-US" dirty="0"/>
          </a:p>
        </p:txBody>
      </p:sp>
      <p:cxnSp>
        <p:nvCxnSpPr>
          <p:cNvPr id="5" name="Straight Connector 4"/>
          <p:cNvCxnSpPr/>
          <p:nvPr/>
        </p:nvCxnSpPr>
        <p:spPr>
          <a:xfrm>
            <a:off x="0" y="505460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6671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u="sng" dirty="0" smtClean="0"/>
          </a:p>
          <a:p>
            <a:r>
              <a:rPr lang="en-US" sz="2400" u="sng" dirty="0" smtClean="0"/>
              <a:t>In practice</a:t>
            </a:r>
            <a:r>
              <a:rPr lang="en-US" sz="2400" dirty="0" smtClean="0"/>
              <a:t>:     </a:t>
            </a:r>
            <a:r>
              <a:rPr lang="en-US" sz="2400" b="1" dirty="0" smtClean="0">
                <a:solidFill>
                  <a:srgbClr val="FF0000"/>
                </a:solidFill>
                <a:latin typeface="Calibri (Body)"/>
                <a:cs typeface="Calibri (Body)"/>
              </a:rPr>
              <a:t>ε</a:t>
            </a:r>
            <a:r>
              <a:rPr lang="en-US" sz="2400" dirty="0" smtClean="0">
                <a:latin typeface="Calibri (Body)"/>
                <a:cs typeface="Calibri (Body)"/>
              </a:rPr>
              <a:t>  </a:t>
            </a:r>
            <a:r>
              <a:rPr lang="en-US" sz="2400" dirty="0" smtClean="0">
                <a:cs typeface="Calibri (Body)"/>
              </a:rPr>
              <a:t>is a scalar and </a:t>
            </a:r>
            <a:endParaRPr lang="en-US" sz="2400" dirty="0" smtClean="0"/>
          </a:p>
          <a:p>
            <a:pPr lvl="1">
              <a:tabLst>
                <a:tab pos="2574925" algn="l"/>
                <a:tab pos="4110038" algn="l"/>
              </a:tabLst>
            </a:pPr>
            <a:r>
              <a:rPr lang="en-US" sz="2400" b="1" dirty="0" smtClean="0">
                <a:solidFill>
                  <a:srgbClr val="FF0000"/>
                </a:solidFill>
                <a:latin typeface="Calibri (Body)"/>
                <a:cs typeface="Calibri (Body)"/>
              </a:rPr>
              <a:t>ε </a:t>
            </a:r>
            <a:r>
              <a:rPr lang="en-US" sz="2400" dirty="0" smtClean="0">
                <a:cs typeface="Calibri (Body)"/>
              </a:rPr>
              <a:t>non-</a:t>
            </a:r>
            <a:r>
              <a:rPr lang="en-US" sz="2400" dirty="0" err="1" smtClean="0">
                <a:cs typeface="Calibri (Body)"/>
              </a:rPr>
              <a:t>neg</a:t>
            </a:r>
            <a:r>
              <a:rPr lang="en-US" sz="2400" dirty="0" smtClean="0">
                <a:cs typeface="Calibri (Body)"/>
              </a:rPr>
              <a:t>:	</a:t>
            </a:r>
            <a:r>
              <a:rPr lang="en-US" sz="2400" b="1" dirty="0" smtClean="0">
                <a:solidFill>
                  <a:srgbClr val="FF0000"/>
                </a:solidFill>
                <a:cs typeface="Calibri (Body)"/>
              </a:rPr>
              <a:t>ε</a:t>
            </a:r>
            <a:r>
              <a:rPr lang="en-US" sz="2400" b="1" dirty="0" smtClean="0">
                <a:solidFill>
                  <a:srgbClr val="FF0000"/>
                </a:solidFill>
              </a:rPr>
              <a:t> ≥ 1/2</a:t>
            </a:r>
            <a:r>
              <a:rPr lang="en-US" sz="2400" b="1" baseline="30000" dirty="0" smtClean="0">
                <a:solidFill>
                  <a:srgbClr val="FF0000"/>
                </a:solidFill>
              </a:rPr>
              <a:t>30</a:t>
            </a:r>
            <a:r>
              <a:rPr lang="en-US" sz="2400" b="1" dirty="0" smtClean="0">
                <a:solidFill>
                  <a:srgbClr val="FF0000"/>
                </a:solidFill>
              </a:rPr>
              <a:t>       </a:t>
            </a:r>
            <a:r>
              <a:rPr lang="en-US" sz="2400" dirty="0" smtClean="0"/>
              <a:t>(likely to happen over 1GB of data)</a:t>
            </a:r>
          </a:p>
          <a:p>
            <a:pPr lvl="1">
              <a:lnSpc>
                <a:spcPct val="120000"/>
              </a:lnSpc>
              <a:tabLst>
                <a:tab pos="2574925" algn="l"/>
                <a:tab pos="4110038" algn="l"/>
              </a:tabLst>
            </a:pPr>
            <a:r>
              <a:rPr lang="en-US" sz="2400" b="1" dirty="0" smtClean="0">
                <a:solidFill>
                  <a:srgbClr val="FF0000"/>
                </a:solidFill>
                <a:latin typeface="Calibri (Body)"/>
                <a:cs typeface="Calibri (Body)"/>
              </a:rPr>
              <a:t>ε </a:t>
            </a:r>
            <a:r>
              <a:rPr lang="en-US" sz="2400" dirty="0" smtClean="0"/>
              <a:t>negligible:	</a:t>
            </a:r>
            <a:r>
              <a:rPr lang="en-US" sz="2400" b="1" dirty="0" smtClean="0">
                <a:solidFill>
                  <a:srgbClr val="FF0000"/>
                </a:solidFill>
                <a:cs typeface="Calibri (Body)"/>
              </a:rPr>
              <a:t>ε</a:t>
            </a:r>
            <a:r>
              <a:rPr lang="en-US" sz="2400" b="1" dirty="0" smtClean="0">
                <a:solidFill>
                  <a:srgbClr val="FF0000"/>
                </a:solidFill>
              </a:rPr>
              <a:t> ≤ 1/2</a:t>
            </a:r>
            <a:r>
              <a:rPr lang="en-US" sz="2400" b="1" baseline="30000" dirty="0" smtClean="0">
                <a:solidFill>
                  <a:srgbClr val="FF0000"/>
                </a:solidFill>
              </a:rPr>
              <a:t>80</a:t>
            </a:r>
            <a:r>
              <a:rPr lang="en-US" sz="2400" b="1" dirty="0" smtClean="0">
                <a:solidFill>
                  <a:srgbClr val="FF0000"/>
                </a:solidFill>
              </a:rPr>
              <a:t> 	</a:t>
            </a:r>
            <a:r>
              <a:rPr lang="en-US" sz="2400" dirty="0" smtClean="0">
                <a:solidFill>
                  <a:srgbClr val="000000"/>
                </a:solidFill>
              </a:rPr>
              <a:t>(won’t happen over life of key)</a:t>
            </a:r>
            <a:endParaRPr lang="en-US" sz="2800" dirty="0"/>
          </a:p>
        </p:txBody>
      </p:sp>
      <p:sp>
        <p:nvSpPr>
          <p:cNvPr id="2" name="Title 1"/>
          <p:cNvSpPr>
            <a:spLocks noGrp="1"/>
          </p:cNvSpPr>
          <p:nvPr>
            <p:ph type="title"/>
          </p:nvPr>
        </p:nvSpPr>
        <p:spPr/>
        <p:txBody>
          <a:bodyPr>
            <a:normAutofit/>
          </a:bodyPr>
          <a:lstStyle/>
          <a:p>
            <a:r>
              <a:rPr lang="en-US" smtClean="0"/>
              <a:t>Negligible and non-negligible</a:t>
            </a:r>
            <a:endParaRPr lang="en-US" dirty="0"/>
          </a:p>
        </p:txBody>
      </p:sp>
    </p:spTree>
    <p:extLst>
      <p:ext uri="{BB962C8B-B14F-4D97-AF65-F5344CB8AC3E}">
        <p14:creationId xmlns="" xmlns:p14="http://schemas.microsoft.com/office/powerpoint/2010/main" val="379213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Suppose  G:K ⟶ {0,1}</a:t>
            </a:r>
            <a:r>
              <a:rPr lang="en-US" baseline="50000" dirty="0" smtClean="0"/>
              <a:t>n</a:t>
            </a:r>
            <a:r>
              <a:rPr lang="en-US" dirty="0" smtClean="0"/>
              <a:t>  is such that for all k:    </a:t>
            </a:r>
            <a:r>
              <a:rPr lang="en-US" b="1" dirty="0" smtClean="0">
                <a:solidFill>
                  <a:srgbClr val="558ED5"/>
                </a:solidFill>
              </a:rPr>
              <a:t>XOR(G(k)) = 1</a:t>
            </a:r>
          </a:p>
          <a:p>
            <a:pPr>
              <a:spcBef>
                <a:spcPts val="1800"/>
              </a:spcBef>
            </a:pPr>
            <a:endParaRPr lang="en-US" dirty="0" smtClean="0"/>
          </a:p>
          <a:p>
            <a:pPr>
              <a:spcBef>
                <a:spcPts val="1800"/>
              </a:spcBef>
            </a:pPr>
            <a:r>
              <a:rPr lang="en-US" dirty="0" smtClean="0"/>
              <a:t>Is G predictable ??</a:t>
            </a:r>
          </a:p>
          <a:p>
            <a:pPr lvl="1"/>
            <a:r>
              <a:rPr lang="en-US" dirty="0" smtClean="0"/>
              <a:t>Yes, given the first bit I can predict the second</a:t>
            </a:r>
          </a:p>
          <a:p>
            <a:pPr lvl="1"/>
            <a:r>
              <a:rPr lang="en-US" dirty="0" smtClean="0"/>
              <a:t>No, G is unpredictable</a:t>
            </a:r>
          </a:p>
          <a:p>
            <a:pPr lvl="1"/>
            <a:r>
              <a:rPr lang="en-US" dirty="0" smtClean="0"/>
              <a:t>Yes, given the first (n-1) bits I can predict the </a:t>
            </a:r>
            <a:r>
              <a:rPr lang="en-US" dirty="0" err="1" smtClean="0"/>
              <a:t>n’th</a:t>
            </a:r>
            <a:r>
              <a:rPr lang="en-US" dirty="0" smtClean="0"/>
              <a:t> bit</a:t>
            </a:r>
          </a:p>
          <a:p>
            <a:pPr lvl="1"/>
            <a:r>
              <a:rPr lang="en-US" dirty="0" smtClean="0"/>
              <a:t>It depends</a:t>
            </a:r>
          </a:p>
          <a:p>
            <a:endParaRPr lang="en-US" dirty="0"/>
          </a:p>
        </p:txBody>
      </p:sp>
      <p:sp>
        <p:nvSpPr>
          <p:cNvPr id="2" name="Date Placeholder 1"/>
          <p:cNvSpPr>
            <a:spLocks noGrp="1"/>
          </p:cNvSpPr>
          <p:nvPr>
            <p:ph type="dt" sz="half" idx="10"/>
          </p:nvPr>
        </p:nvSpPr>
        <p:spPr/>
        <p:txBody>
          <a:bodyPr/>
          <a:lstStyle/>
          <a:p>
            <a:fld id="{6E972D94-6307-481F-9F15-A7953087029A}" type="datetime1">
              <a:rPr lang="en-US" smtClean="0"/>
              <a:pPr/>
              <a:t>10/2/2012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37</a:t>
            </a:fld>
            <a:endParaRPr lang="en-US"/>
          </a:p>
        </p:txBody>
      </p:sp>
      <p:sp>
        <p:nvSpPr>
          <p:cNvPr id="3" name="Footer Placeholder 2"/>
          <p:cNvSpPr>
            <a:spLocks noGrp="1"/>
          </p:cNvSpPr>
          <p:nvPr>
            <p:ph type="ftr" sz="quarter" idx="12"/>
          </p:nvPr>
        </p:nvSpPr>
        <p:spPr/>
        <p:txBody>
          <a:bodyPr/>
          <a:lstStyle/>
          <a:p>
            <a:r>
              <a:rPr lang="en-US" smtClean="0"/>
              <a:t>Lectures by Ashraf Masood - - Applied Cryptography – MSIS 11 (MCS-NUST)</a:t>
            </a:r>
            <a:endParaRPr lang="en-US"/>
          </a:p>
        </p:txBody>
      </p:sp>
      <p:sp>
        <p:nvSpPr>
          <p:cNvPr id="5" name="Title 4"/>
          <p:cNvSpPr>
            <a:spLocks noGrp="1"/>
          </p:cNvSpPr>
          <p:nvPr>
            <p:ph type="title"/>
          </p:nvPr>
        </p:nvSpPr>
        <p:spPr/>
        <p:txBody>
          <a:bodyPr/>
          <a:lstStyle/>
          <a:p>
            <a:r>
              <a:rPr lang="en-US" dirty="0" smtClean="0"/>
              <a:t>Check!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 calcmode="lin" valueType="num">
                                      <p:cBhvr additive="base">
                                        <p:cTn id="2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buNone/>
            </a:pPr>
            <a:r>
              <a:rPr lang="en-US" dirty="0" smtClean="0"/>
              <a:t>Linear </a:t>
            </a:r>
            <a:r>
              <a:rPr lang="en-US" dirty="0" err="1" smtClean="0"/>
              <a:t>congruential</a:t>
            </a:r>
            <a:r>
              <a:rPr lang="en-US" dirty="0" smtClean="0"/>
              <a:t> generator with parameters </a:t>
            </a:r>
            <a:r>
              <a:rPr lang="en-US" dirty="0" err="1" smtClean="0"/>
              <a:t>a,b,p</a:t>
            </a:r>
            <a:endParaRPr lang="en-US" dirty="0" smtClean="0"/>
          </a:p>
          <a:p>
            <a:pPr>
              <a:buNone/>
            </a:pPr>
            <a:endParaRPr lang="en-US" dirty="0" smtClean="0"/>
          </a:p>
          <a:p>
            <a:pPr>
              <a:buNone/>
            </a:pPr>
            <a:endParaRPr lang="en-US" dirty="0" smtClean="0"/>
          </a:p>
          <a:p>
            <a:pPr>
              <a:buNone/>
            </a:pPr>
            <a:r>
              <a:rPr lang="en-US" dirty="0" smtClean="0"/>
              <a:t>Example:</a:t>
            </a:r>
          </a:p>
          <a:p>
            <a:pPr lvl="1">
              <a:buNone/>
            </a:pPr>
            <a:r>
              <a:rPr lang="en-US" dirty="0" smtClean="0">
                <a:solidFill>
                  <a:schemeClr val="accent1">
                    <a:lumMod val="50000"/>
                  </a:schemeClr>
                </a:solidFill>
              </a:rPr>
              <a:t>Seed r[0]</a:t>
            </a:r>
          </a:p>
          <a:p>
            <a:pPr lvl="1">
              <a:buNone/>
            </a:pPr>
            <a:r>
              <a:rPr lang="en-US" dirty="0" smtClean="0">
                <a:solidFill>
                  <a:schemeClr val="accent1">
                    <a:lumMod val="50000"/>
                  </a:schemeClr>
                </a:solidFill>
              </a:rPr>
              <a:t>r[</a:t>
            </a:r>
            <a:r>
              <a:rPr lang="en-US" dirty="0" err="1" smtClean="0">
                <a:solidFill>
                  <a:schemeClr val="accent1">
                    <a:lumMod val="50000"/>
                  </a:schemeClr>
                </a:solidFill>
              </a:rPr>
              <a:t>i</a:t>
            </a:r>
            <a:r>
              <a:rPr lang="en-US" dirty="0" smtClean="0">
                <a:solidFill>
                  <a:schemeClr val="accent1">
                    <a:lumMod val="50000"/>
                  </a:schemeClr>
                </a:solidFill>
              </a:rPr>
              <a:t>] = </a:t>
            </a:r>
            <a:r>
              <a:rPr lang="en-US" dirty="0" err="1" smtClean="0">
                <a:solidFill>
                  <a:schemeClr val="accent1">
                    <a:lumMod val="50000"/>
                  </a:schemeClr>
                </a:solidFill>
              </a:rPr>
              <a:t>a.r</a:t>
            </a:r>
            <a:r>
              <a:rPr lang="en-US" dirty="0" smtClean="0">
                <a:solidFill>
                  <a:schemeClr val="accent1">
                    <a:lumMod val="50000"/>
                  </a:schemeClr>
                </a:solidFill>
              </a:rPr>
              <a:t>[i-1]+b mod p</a:t>
            </a:r>
          </a:p>
          <a:p>
            <a:pPr lvl="1">
              <a:buNone/>
            </a:pPr>
            <a:r>
              <a:rPr lang="en-US" dirty="0" smtClean="0">
                <a:solidFill>
                  <a:schemeClr val="accent1">
                    <a:lumMod val="50000"/>
                  </a:schemeClr>
                </a:solidFill>
              </a:rPr>
              <a:t>o</a:t>
            </a:r>
            <a:r>
              <a:rPr lang="en-US" dirty="0" smtClean="0">
                <a:solidFill>
                  <a:schemeClr val="accent1">
                    <a:lumMod val="50000"/>
                  </a:schemeClr>
                </a:solidFill>
              </a:rPr>
              <a:t>utput r[</a:t>
            </a:r>
            <a:r>
              <a:rPr lang="en-US" dirty="0" err="1" smtClean="0">
                <a:solidFill>
                  <a:schemeClr val="accent1">
                    <a:lumMod val="50000"/>
                  </a:schemeClr>
                </a:solidFill>
              </a:rPr>
              <a:t>i</a:t>
            </a:r>
            <a:r>
              <a:rPr lang="en-US" dirty="0" smtClean="0">
                <a:solidFill>
                  <a:schemeClr val="accent1">
                    <a:lumMod val="50000"/>
                  </a:schemeClr>
                </a:solidFill>
              </a:rPr>
              <a:t>]</a:t>
            </a:r>
          </a:p>
          <a:p>
            <a:pPr lvl="1">
              <a:buNone/>
            </a:pPr>
            <a:r>
              <a:rPr lang="en-US" dirty="0" err="1" smtClean="0">
                <a:solidFill>
                  <a:schemeClr val="accent1">
                    <a:lumMod val="50000"/>
                  </a:schemeClr>
                </a:solidFill>
              </a:rPr>
              <a:t>i</a:t>
            </a:r>
            <a:r>
              <a:rPr lang="en-US" dirty="0" smtClean="0">
                <a:solidFill>
                  <a:schemeClr val="accent1">
                    <a:lumMod val="50000"/>
                  </a:schemeClr>
                </a:solidFill>
              </a:rPr>
              <a:t>++</a:t>
            </a:r>
            <a:endParaRPr lang="en-US" dirty="0">
              <a:solidFill>
                <a:schemeClr val="accent1">
                  <a:lumMod val="50000"/>
                </a:schemeClr>
              </a:solidFill>
            </a:endParaRPr>
          </a:p>
        </p:txBody>
      </p:sp>
      <p:sp>
        <p:nvSpPr>
          <p:cNvPr id="3" name="Date Placeholder 2"/>
          <p:cNvSpPr>
            <a:spLocks noGrp="1"/>
          </p:cNvSpPr>
          <p:nvPr>
            <p:ph type="dt" sz="half" idx="10"/>
          </p:nvPr>
        </p:nvSpPr>
        <p:spPr/>
        <p:txBody>
          <a:bodyPr/>
          <a:lstStyle/>
          <a:p>
            <a:fld id="{F32D1412-EE95-4588-B388-3172B75A8315}" type="datetime1">
              <a:rPr lang="en-US" smtClean="0"/>
              <a:pPr/>
              <a:t>10/2/2012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38</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7" name="Title 6"/>
          <p:cNvSpPr>
            <a:spLocks noGrp="1"/>
          </p:cNvSpPr>
          <p:nvPr>
            <p:ph type="title"/>
          </p:nvPr>
        </p:nvSpPr>
        <p:spPr/>
        <p:txBody>
          <a:bodyPr/>
          <a:lstStyle/>
          <a:p>
            <a:r>
              <a:rPr lang="en-US" dirty="0" smtClean="0"/>
              <a:t>Weak PRGs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1752600"/>
            <a:ext cx="5181600" cy="1914236"/>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l"/>
            <a:r>
              <a:rPr lang="en-US" dirty="0" smtClean="0"/>
              <a:t>Weak PRGs     </a:t>
            </a:r>
            <a:r>
              <a:rPr lang="en-US" sz="2400" dirty="0" smtClean="0"/>
              <a:t>(do not use for crypto)</a:t>
            </a:r>
            <a:endParaRPr lang="en-US" sz="2400" dirty="0"/>
          </a:p>
        </p:txBody>
      </p:sp>
      <p:sp>
        <p:nvSpPr>
          <p:cNvPr id="3" name="Content Placeholder 2"/>
          <p:cNvSpPr>
            <a:spLocks noGrp="1"/>
          </p:cNvSpPr>
          <p:nvPr>
            <p:ph idx="1"/>
          </p:nvPr>
        </p:nvSpPr>
        <p:spPr>
          <a:xfrm>
            <a:off x="457200" y="1600201"/>
            <a:ext cx="8229600" cy="5257799"/>
          </a:xfrm>
        </p:spPr>
        <p:txBody>
          <a:bodyPr>
            <a:normAutofit/>
          </a:bodyPr>
          <a:lstStyle/>
          <a:p>
            <a:pPr marL="0" indent="0">
              <a:buNone/>
            </a:pPr>
            <a:endParaRPr lang="en-US" sz="2800" dirty="0" smtClean="0"/>
          </a:p>
          <a:p>
            <a:pPr marL="0" indent="0">
              <a:buNone/>
            </a:pPr>
            <a:r>
              <a:rPr lang="en-US" sz="2400" dirty="0" err="1" smtClean="0"/>
              <a:t>glibc</a:t>
            </a:r>
            <a:r>
              <a:rPr lang="en-US" sz="2400" dirty="0" smtClean="0"/>
              <a:t> </a:t>
            </a:r>
            <a:r>
              <a:rPr lang="en-US" sz="2400" dirty="0" smtClean="0"/>
              <a:t>random():</a:t>
            </a:r>
          </a:p>
          <a:p>
            <a:pPr marL="0" indent="0">
              <a:buNone/>
            </a:pPr>
            <a:r>
              <a:rPr lang="en-US" sz="2400" dirty="0"/>
              <a:t>	</a:t>
            </a:r>
            <a:r>
              <a:rPr lang="en-US" sz="2400" dirty="0" smtClean="0"/>
              <a:t>r[</a:t>
            </a:r>
            <a:r>
              <a:rPr lang="en-US" sz="2400" dirty="0" err="1" smtClean="0"/>
              <a:t>i</a:t>
            </a:r>
            <a:r>
              <a:rPr lang="en-US" sz="2400" dirty="0" smtClean="0"/>
              <a:t>] ← </a:t>
            </a:r>
            <a:r>
              <a:rPr lang="en-US" sz="2800" dirty="0" smtClean="0"/>
              <a:t>( </a:t>
            </a:r>
            <a:r>
              <a:rPr lang="en-US" sz="2400" dirty="0" smtClean="0"/>
              <a:t>r[i-3] + r[i-31] </a:t>
            </a:r>
            <a:r>
              <a:rPr lang="en-US" sz="2800" dirty="0" smtClean="0"/>
              <a:t>)</a:t>
            </a:r>
            <a:r>
              <a:rPr lang="en-US" sz="2400" dirty="0" smtClean="0"/>
              <a:t>  % 2</a:t>
            </a:r>
            <a:r>
              <a:rPr lang="en-US" sz="2400" baseline="30000" dirty="0" smtClean="0"/>
              <a:t>32</a:t>
            </a:r>
          </a:p>
          <a:p>
            <a:pPr marL="0" indent="0">
              <a:buNone/>
            </a:pPr>
            <a:r>
              <a:rPr lang="en-US" sz="2400" dirty="0"/>
              <a:t>	</a:t>
            </a:r>
            <a:r>
              <a:rPr lang="en-US" sz="2400" dirty="0" smtClean="0"/>
              <a:t>output  r[</a:t>
            </a:r>
            <a:r>
              <a:rPr lang="en-US" sz="2400" dirty="0" err="1" smtClean="0"/>
              <a:t>i</a:t>
            </a:r>
            <a:r>
              <a:rPr lang="en-US" sz="2400" dirty="0" smtClean="0"/>
              <a:t>] &gt;&gt; 1</a:t>
            </a:r>
            <a:endParaRPr lang="en-US" sz="2000" dirty="0"/>
          </a:p>
        </p:txBody>
      </p:sp>
    </p:spTree>
    <p:extLst>
      <p:ext uri="{BB962C8B-B14F-4D97-AF65-F5344CB8AC3E}">
        <p14:creationId xmlns="" xmlns:p14="http://schemas.microsoft.com/office/powerpoint/2010/main" val="2958784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smtClean="0"/>
              <a:t>Example </a:t>
            </a:r>
            <a:r>
              <a:rPr lang="en-US" dirty="0" smtClean="0"/>
              <a:t>: </a:t>
            </a:r>
            <a:r>
              <a:rPr lang="en-US" dirty="0" smtClean="0"/>
              <a:t>The </a:t>
            </a:r>
            <a:r>
              <a:rPr lang="en-US" dirty="0" err="1" smtClean="0"/>
              <a:t>Vigenere</a:t>
            </a:r>
            <a:r>
              <a:rPr lang="en-US" dirty="0" smtClean="0"/>
              <a:t> Cipher</a:t>
            </a:r>
            <a:endParaRPr lang="en-US" dirty="0"/>
          </a:p>
        </p:txBody>
      </p:sp>
      <p:graphicFrame>
        <p:nvGraphicFramePr>
          <p:cNvPr id="330861" name="Group 1133"/>
          <p:cNvGraphicFramePr>
            <a:graphicFrameLocks noGrp="1"/>
          </p:cNvGraphicFramePr>
          <p:nvPr>
            <p:ph sz="half" idx="1"/>
          </p:nvPr>
        </p:nvGraphicFramePr>
        <p:xfrm>
          <a:off x="7772400" y="4249420"/>
          <a:ext cx="1371600" cy="1389380"/>
        </p:xfrm>
        <a:graphic>
          <a:graphicData uri="http://schemas.openxmlformats.org/drawingml/2006/table">
            <a:tbl>
              <a:tblPr/>
              <a:tblGrid>
                <a:gridCol w="457200"/>
                <a:gridCol w="457200"/>
                <a:gridCol w="457200"/>
              </a:tblGrid>
              <a:tr h="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9900"/>
                          </a:solidFill>
                          <a:effectLst/>
                          <a:latin typeface="Verdana" pitchFamily="34" charset="0"/>
                        </a:rPr>
                        <a:t>u</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R</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20</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286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W</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FF3300"/>
                          </a:solidFill>
                          <a:effectLst/>
                          <a:latin typeface="Verdana" pitchFamily="34" charset="0"/>
                        </a:rPr>
                        <a:t>T</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30868" name="Group 1140"/>
          <p:cNvGraphicFramePr>
            <a:graphicFrameLocks noGrp="1"/>
          </p:cNvGraphicFramePr>
          <p:nvPr>
            <p:ph sz="quarter" idx="2"/>
          </p:nvPr>
        </p:nvGraphicFramePr>
        <p:xfrm>
          <a:off x="76200" y="2819400"/>
          <a:ext cx="7667625" cy="2804160"/>
        </p:xfrm>
        <a:graphic>
          <a:graphicData uri="http://schemas.openxmlformats.org/drawingml/2006/table">
            <a:tbl>
              <a:tblPr/>
              <a:tblGrid>
                <a:gridCol w="457200"/>
                <a:gridCol w="733425"/>
                <a:gridCol w="501650"/>
                <a:gridCol w="541338"/>
                <a:gridCol w="533400"/>
                <a:gridCol w="592137"/>
                <a:gridCol w="498475"/>
                <a:gridCol w="598488"/>
                <a:gridCol w="533400"/>
                <a:gridCol w="536575"/>
                <a:gridCol w="533400"/>
                <a:gridCol w="538162"/>
                <a:gridCol w="536575"/>
                <a:gridCol w="533400"/>
              </a:tblGrid>
              <a:tr h="1428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9900"/>
                          </a:solidFill>
                          <a:effectLst/>
                          <a:latin typeface="Verdana" pitchFamily="34" charset="0"/>
                        </a:rPr>
                        <a:t>P</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t</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h</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i</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c</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cs typeface="Arial" charset="0"/>
                        </a:rPr>
                        <a:t>r</a:t>
                      </a: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y</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o</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9900"/>
                          </a:solidFill>
                          <a:effectLst/>
                          <a:latin typeface="Verdana" pitchFamily="34" charset="0"/>
                        </a:rPr>
                        <a:t>y</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itchFamily="34" charset="0"/>
                        </a:rPr>
                        <a:t>18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24</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K</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035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2349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C</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V</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X</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A</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I</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cs typeface="Arial" charset="0"/>
                        </a:rPr>
                        <a:t>V</a:t>
                      </a: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W</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P</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rgbClr val="009900"/>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o</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9900"/>
                          </a:solidFill>
                          <a:effectLst/>
                          <a:latin typeface="Verdana" pitchFamily="34" charset="0"/>
                        </a:rPr>
                        <a:t>c</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19</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4</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K</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rPr>
                        <a:t>17</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chemeClr val="tx1"/>
                        </a:solidFill>
                        <a:effectLst/>
                        <a:latin typeface="Verdana" pitchFamily="34"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cs typeface="Arial" charset="0"/>
                        </a:rPr>
                        <a:t>19</a:t>
                      </a: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Verdana" pitchFamily="34" charset="0"/>
                        </a:rPr>
                        <a:t>19</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32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tx1"/>
                          </a:solidFill>
                          <a:effectLst/>
                          <a:latin typeface="Verdana" pitchFamily="34" charset="0"/>
                          <a:cs typeface="Arial" charset="0"/>
                        </a:rPr>
                        <a:t>C</a:t>
                      </a: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U</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B</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J</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GB" sz="1200" b="1" i="0" u="none" strike="noStrike" cap="none" normalizeH="0" baseline="0" smtClean="0">
                        <a:ln>
                          <a:noFill/>
                        </a:ln>
                        <a:solidFill>
                          <a:srgbClr val="FF3300"/>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P</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W</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Z</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FF3300"/>
                          </a:solidFill>
                          <a:effectLst/>
                          <a:latin typeface="Verdana"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FF3300"/>
                          </a:solidFill>
                          <a:effectLst/>
                          <a:latin typeface="Verdana" pitchFamily="34" charset="0"/>
                        </a:rPr>
                        <a:t>T</a:t>
                      </a: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sm" len="sm"/>
                      <a:tailEnd type="none" w="sm" len="sm"/>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Date Placeholder 9"/>
          <p:cNvSpPr>
            <a:spLocks noGrp="1"/>
          </p:cNvSpPr>
          <p:nvPr>
            <p:ph type="dt" sz="half" idx="10"/>
          </p:nvPr>
        </p:nvSpPr>
        <p:spPr/>
        <p:txBody>
          <a:bodyPr/>
          <a:lstStyle/>
          <a:p>
            <a:fld id="{5181E181-1D2F-4DB0-8612-4BEABE8F589E}" type="datetime1">
              <a:rPr lang="en-US" smtClean="0"/>
              <a:pPr/>
              <a:t>10/3/2012</a:t>
            </a:fld>
            <a:endParaRPr lang="en-US"/>
          </a:p>
        </p:txBody>
      </p:sp>
      <p:sp>
        <p:nvSpPr>
          <p:cNvPr id="12" name="Footer Placeholder 11"/>
          <p:cNvSpPr>
            <a:spLocks noGrp="1"/>
          </p:cNvSpPr>
          <p:nvPr>
            <p:ph type="ftr" sz="quarter" idx="11"/>
          </p:nvPr>
        </p:nvSpPr>
        <p:spPr>
          <a:xfrm>
            <a:off x="3124200" y="6477000"/>
            <a:ext cx="5029200" cy="228600"/>
          </a:xfrm>
        </p:spPr>
        <p:txBody>
          <a:bodyPr/>
          <a:lstStyle/>
          <a:p>
            <a:r>
              <a:rPr lang="en-US" smtClean="0"/>
              <a:t>Lectures by Ashraf Masood - - Applied Cryptography – MSIS 11 (MCS-NUST)</a:t>
            </a:r>
            <a:endParaRPr lang="en-US" dirty="0"/>
          </a:p>
        </p:txBody>
      </p:sp>
      <p:sp>
        <p:nvSpPr>
          <p:cNvPr id="11" name="Slide Number Placeholder 10"/>
          <p:cNvSpPr>
            <a:spLocks noGrp="1"/>
          </p:cNvSpPr>
          <p:nvPr>
            <p:ph type="sldNum" sz="quarter" idx="12"/>
          </p:nvPr>
        </p:nvSpPr>
        <p:spPr/>
        <p:txBody>
          <a:bodyPr/>
          <a:lstStyle/>
          <a:p>
            <a:fld id="{C2A25FD4-BCB1-4D0D-8A21-C6304AF782F1}" type="slidenum">
              <a:rPr lang="en-US" smtClean="0"/>
              <a:pPr/>
              <a:t>4</a:t>
            </a:fld>
            <a:endParaRPr lang="en-US"/>
          </a:p>
        </p:txBody>
      </p:sp>
      <p:sp>
        <p:nvSpPr>
          <p:cNvPr id="1236" name="Text Box 15"/>
          <p:cNvSpPr txBox="1">
            <a:spLocks noChangeArrowheads="1"/>
          </p:cNvSpPr>
          <p:nvPr/>
        </p:nvSpPr>
        <p:spPr bwMode="auto">
          <a:xfrm>
            <a:off x="533400" y="1600200"/>
            <a:ext cx="7571303" cy="1015663"/>
          </a:xfrm>
          <a:prstGeom prst="rect">
            <a:avLst/>
          </a:prstGeom>
          <a:noFill/>
          <a:ln w="12700" cap="sq">
            <a:noFill/>
            <a:miter lim="800000"/>
            <a:headEnd type="none" w="sm" len="sm"/>
            <a:tailEnd type="none" w="sm" len="sm"/>
          </a:ln>
        </p:spPr>
        <p:txBody>
          <a:bodyPr wrap="none">
            <a:spAutoFit/>
          </a:bodyPr>
          <a:lstStyle/>
          <a:p>
            <a:r>
              <a:rPr lang="en-US" b="1" dirty="0">
                <a:latin typeface="Arial" charset="0"/>
              </a:rPr>
              <a:t>Suppose key length (m)=6</a:t>
            </a:r>
          </a:p>
          <a:p>
            <a:r>
              <a:rPr lang="en-US" b="1" dirty="0">
                <a:latin typeface="Arial" charset="0"/>
              </a:rPr>
              <a:t>	Key word (K)  = C I P H E R = (2,8,15,7,4,17)</a:t>
            </a:r>
          </a:p>
          <a:p>
            <a:r>
              <a:rPr lang="en-US" b="1" dirty="0">
                <a:latin typeface="Arial" charset="0"/>
              </a:rPr>
              <a:t>	Plaintext (P)  = </a:t>
            </a:r>
            <a:r>
              <a:rPr lang="en-US" sz="2400" b="1" dirty="0" smtClean="0">
                <a:latin typeface="Arial" charset="0"/>
              </a:rPr>
              <a:t>this crypto system is not secure</a:t>
            </a:r>
            <a:r>
              <a:rPr lang="en-US" sz="2400" dirty="0">
                <a:latin typeface="Arial" charset="0"/>
              </a:rPr>
              <a:t>	</a:t>
            </a:r>
          </a:p>
        </p:txBody>
      </p:sp>
      <p:sp>
        <p:nvSpPr>
          <p:cNvPr id="1238" name="Rectangle 1142"/>
          <p:cNvSpPr>
            <a:spLocks noChangeArrowheads="1"/>
          </p:cNvSpPr>
          <p:nvPr/>
        </p:nvSpPr>
        <p:spPr bwMode="auto">
          <a:xfrm>
            <a:off x="1371600" y="5791200"/>
            <a:ext cx="6701771" cy="461665"/>
          </a:xfrm>
          <a:prstGeom prst="rect">
            <a:avLst/>
          </a:prstGeom>
          <a:noFill/>
          <a:ln w="12700" cap="sq">
            <a:noFill/>
            <a:miter lim="800000"/>
            <a:headEnd type="none" w="sm" len="sm"/>
            <a:tailEnd type="none" w="sm" len="sm"/>
          </a:ln>
        </p:spPr>
        <p:txBody>
          <a:bodyPr wrap="none">
            <a:spAutoFit/>
          </a:bodyPr>
          <a:lstStyle/>
          <a:p>
            <a:r>
              <a:rPr lang="en-US" b="1" dirty="0" err="1">
                <a:solidFill>
                  <a:srgbClr val="FF3300"/>
                </a:solidFill>
              </a:rPr>
              <a:t>Ciphertext</a:t>
            </a:r>
            <a:r>
              <a:rPr lang="en-US" b="1" dirty="0">
                <a:solidFill>
                  <a:srgbClr val="FF3300"/>
                </a:solidFill>
              </a:rPr>
              <a:t> (C)  = </a:t>
            </a:r>
            <a:r>
              <a:rPr lang="en-US" sz="2400" b="1" dirty="0">
                <a:solidFill>
                  <a:srgbClr val="FF3300"/>
                </a:solidFill>
              </a:rPr>
              <a:t>VPXZGIAXIVWPUBTTMJPWIZITWZI</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Attacks on OTP and PRG</a:t>
            </a:r>
            <a:endParaRPr lang="en-US" dirty="0"/>
          </a:p>
        </p:txBody>
      </p:sp>
      <p:sp>
        <p:nvSpPr>
          <p:cNvPr id="10" name="Text Placeholder 9"/>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10/3/2012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OTP</a:t>
            </a:r>
            <a:r>
              <a:rPr lang="en-US" dirty="0" smtClean="0"/>
              <a:t>:       E(</a:t>
            </a:r>
            <a:r>
              <a:rPr lang="en-US" dirty="0" err="1" smtClean="0"/>
              <a:t>k,m</a:t>
            </a:r>
            <a:r>
              <a:rPr lang="en-US" dirty="0" smtClean="0"/>
              <a:t>) = m </a:t>
            </a:r>
            <a:r>
              <a:rPr lang="en-US" kern="700" dirty="0" smtClean="0"/>
              <a:t>⊕</a:t>
            </a:r>
            <a:r>
              <a:rPr lang="en-US" dirty="0" smtClean="0"/>
              <a:t> k      ,     D(</a:t>
            </a:r>
            <a:r>
              <a:rPr lang="en-US" dirty="0" err="1" smtClean="0"/>
              <a:t>k,c</a:t>
            </a:r>
            <a:r>
              <a:rPr lang="en-US" dirty="0" smtClean="0"/>
              <a:t>) </a:t>
            </a:r>
            <a:r>
              <a:rPr lang="en-US" dirty="0"/>
              <a:t>= </a:t>
            </a:r>
            <a:r>
              <a:rPr lang="en-US" dirty="0" smtClean="0"/>
              <a:t>c </a:t>
            </a:r>
            <a:r>
              <a:rPr lang="en-US" dirty="0"/>
              <a:t>⊕ k</a:t>
            </a:r>
            <a:r>
              <a:rPr lang="en-US" dirty="0" smtClean="0"/>
              <a:t> </a:t>
            </a:r>
          </a:p>
          <a:p>
            <a:endParaRPr lang="en-US" dirty="0" smtClean="0"/>
          </a:p>
          <a:p>
            <a:pPr marL="0" indent="0">
              <a:buNone/>
            </a:pPr>
            <a:endParaRPr lang="en-US" dirty="0" smtClean="0"/>
          </a:p>
          <a:p>
            <a:pPr marL="0" indent="0">
              <a:buNone/>
            </a:pPr>
            <a:r>
              <a:rPr lang="en-US" dirty="0" smtClean="0"/>
              <a:t>Making OTP practical using a PRG:       G: </a:t>
            </a:r>
            <a:r>
              <a:rPr lang="en-US" dirty="0"/>
              <a:t>K ⟶ {0,1}</a:t>
            </a:r>
            <a:r>
              <a:rPr lang="en-US" baseline="50000" dirty="0"/>
              <a:t>n</a:t>
            </a:r>
            <a:r>
              <a:rPr lang="en-US" dirty="0"/>
              <a:t> </a:t>
            </a:r>
            <a:endParaRPr lang="en-US" dirty="0" smtClean="0"/>
          </a:p>
          <a:p>
            <a:pPr marL="400050" lvl="1" indent="0">
              <a:spcBef>
                <a:spcPts val="2376"/>
              </a:spcBef>
              <a:buNone/>
            </a:pPr>
            <a:r>
              <a:rPr lang="en-US" b="1" dirty="0" smtClean="0"/>
              <a:t>Stream cipher</a:t>
            </a:r>
            <a:r>
              <a:rPr lang="en-US" dirty="0" smtClean="0"/>
              <a:t>:       </a:t>
            </a:r>
            <a:r>
              <a:rPr lang="en-US" dirty="0"/>
              <a:t>E(</a:t>
            </a:r>
            <a:r>
              <a:rPr lang="en-US" dirty="0" err="1"/>
              <a:t>k,m</a:t>
            </a:r>
            <a:r>
              <a:rPr lang="en-US" dirty="0"/>
              <a:t>) = </a:t>
            </a:r>
            <a:r>
              <a:rPr lang="en-US" dirty="0" smtClean="0"/>
              <a:t>m </a:t>
            </a:r>
            <a:r>
              <a:rPr lang="en-US" dirty="0"/>
              <a:t>⊕ </a:t>
            </a:r>
            <a:r>
              <a:rPr lang="en-US" dirty="0" smtClean="0"/>
              <a:t>G(k)      </a:t>
            </a:r>
            <a:r>
              <a:rPr lang="en-US" dirty="0"/>
              <a:t>,     D(</a:t>
            </a:r>
            <a:r>
              <a:rPr lang="en-US" dirty="0" err="1"/>
              <a:t>k,c</a:t>
            </a:r>
            <a:r>
              <a:rPr lang="en-US" dirty="0"/>
              <a:t>) = </a:t>
            </a:r>
            <a:r>
              <a:rPr lang="en-US" dirty="0" smtClean="0"/>
              <a:t>c </a:t>
            </a:r>
            <a:r>
              <a:rPr lang="en-US" dirty="0"/>
              <a:t>⊕ </a:t>
            </a:r>
            <a:r>
              <a:rPr lang="en-US" dirty="0" smtClean="0"/>
              <a:t>G(k) </a:t>
            </a:r>
          </a:p>
          <a:p>
            <a:pPr marL="400050" lvl="1" indent="0">
              <a:buNone/>
            </a:pPr>
            <a:endParaRPr lang="en-US" dirty="0" smtClean="0"/>
          </a:p>
          <a:p>
            <a:pPr marL="400050" lvl="1" indent="0">
              <a:buNone/>
            </a:pPr>
            <a:r>
              <a:rPr lang="en-US" dirty="0" smtClean="0"/>
              <a:t>Security:  PRG must be unpredictable </a:t>
            </a:r>
            <a:endParaRPr lang="en-US" sz="1600" dirty="0"/>
          </a:p>
          <a:p>
            <a:endParaRPr lang="en-US" dirty="0"/>
          </a:p>
        </p:txBody>
      </p:sp>
      <p:sp>
        <p:nvSpPr>
          <p:cNvPr id="2" name="Title 1"/>
          <p:cNvSpPr>
            <a:spLocks noGrp="1"/>
          </p:cNvSpPr>
          <p:nvPr>
            <p:ph type="title"/>
          </p:nvPr>
        </p:nvSpPr>
        <p:spPr/>
        <p:txBody>
          <a:bodyPr/>
          <a:lstStyle/>
          <a:p>
            <a:r>
              <a:rPr lang="en-US" dirty="0" smtClean="0"/>
              <a:t>Review</a:t>
            </a:r>
            <a:endParaRPr lang="en-US" dirty="0"/>
          </a:p>
        </p:txBody>
      </p:sp>
    </p:spTree>
    <p:extLst>
      <p:ext uri="{BB962C8B-B14F-4D97-AF65-F5344CB8AC3E}">
        <p14:creationId xmlns="" xmlns:p14="http://schemas.microsoft.com/office/powerpoint/2010/main" val="16757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33600" y="2057400"/>
            <a:ext cx="3352800" cy="1422400"/>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92" name="Rectangle 2"/>
          <p:cNvSpPr>
            <a:spLocks noGrp="1" noChangeArrowheads="1"/>
          </p:cNvSpPr>
          <p:nvPr>
            <p:ph type="title"/>
          </p:nvPr>
        </p:nvSpPr>
        <p:spPr/>
        <p:txBody>
          <a:bodyPr>
            <a:normAutofit/>
          </a:bodyPr>
          <a:lstStyle/>
          <a:p>
            <a:pPr eaLnBrk="1" hangingPunct="1"/>
            <a:r>
              <a:rPr lang="en-US" dirty="0" smtClean="0"/>
              <a:t>Attack 1:    </a:t>
            </a:r>
            <a:r>
              <a:rPr lang="en-US" b="1" dirty="0" smtClean="0"/>
              <a:t>two time </a:t>
            </a:r>
            <a:r>
              <a:rPr lang="en-US" dirty="0" smtClean="0"/>
              <a:t>pad is insecure !!</a:t>
            </a:r>
          </a:p>
        </p:txBody>
      </p:sp>
      <p:sp>
        <p:nvSpPr>
          <p:cNvPr id="35843" name="Rectangle 3"/>
          <p:cNvSpPr>
            <a:spLocks noGrp="1" noChangeArrowheads="1"/>
          </p:cNvSpPr>
          <p:nvPr>
            <p:ph type="body" idx="4294967295"/>
          </p:nvPr>
        </p:nvSpPr>
        <p:spPr>
          <a:xfrm>
            <a:off x="457200" y="1524000"/>
            <a:ext cx="8534400" cy="4800600"/>
          </a:xfrm>
        </p:spPr>
        <p:txBody>
          <a:bodyPr>
            <a:noAutofit/>
          </a:bodyPr>
          <a:lstStyle/>
          <a:p>
            <a:pPr marL="0" indent="0"/>
            <a:r>
              <a:rPr lang="en-US" dirty="0" smtClean="0"/>
              <a:t>Never use stream cipher key more than once !!</a:t>
            </a:r>
          </a:p>
          <a:p>
            <a:pPr marL="292608" lvl="1" indent="0">
              <a:lnSpc>
                <a:spcPct val="140000"/>
              </a:lnSpc>
            </a:pPr>
            <a:r>
              <a:rPr lang="en-US" dirty="0" smtClean="0"/>
              <a:t>		</a:t>
            </a:r>
            <a:r>
              <a:rPr lang="en-US" b="0" dirty="0" smtClean="0"/>
              <a:t>C</a:t>
            </a:r>
            <a:r>
              <a:rPr lang="en-US" b="0" baseline="-25000" dirty="0" smtClean="0"/>
              <a:t>1</a:t>
            </a:r>
            <a:r>
              <a:rPr lang="en-US" b="0" dirty="0" smtClean="0"/>
              <a:t>  </a:t>
            </a:r>
            <a:r>
              <a:rPr lang="en-US" b="0" dirty="0" smtClean="0">
                <a:sym typeface="Symbol" pitchFamily="18" charset="2"/>
              </a:rPr>
              <a:t>  m</a:t>
            </a:r>
            <a:r>
              <a:rPr lang="en-US" b="0" baseline="-25000" dirty="0" smtClean="0">
                <a:sym typeface="Symbol" pitchFamily="18" charset="2"/>
              </a:rPr>
              <a:t>1</a:t>
            </a:r>
            <a:r>
              <a:rPr lang="en-US" b="0" dirty="0" smtClean="0">
                <a:sym typeface="Symbol" pitchFamily="18" charset="2"/>
              </a:rPr>
              <a:t>    PRG(k)</a:t>
            </a:r>
          </a:p>
          <a:p>
            <a:pPr lvl="1"/>
            <a:r>
              <a:rPr lang="en-US" dirty="0" smtClean="0">
                <a:sym typeface="Symbol" pitchFamily="18" charset="2"/>
              </a:rPr>
              <a:t>		</a:t>
            </a:r>
            <a:r>
              <a:rPr lang="en-US" dirty="0" smtClean="0"/>
              <a:t>C</a:t>
            </a:r>
            <a:r>
              <a:rPr lang="en-US" baseline="-25000" dirty="0" smtClean="0"/>
              <a:t>2</a:t>
            </a:r>
            <a:r>
              <a:rPr lang="en-US" dirty="0" smtClean="0"/>
              <a:t>  </a:t>
            </a:r>
            <a:r>
              <a:rPr lang="en-US" dirty="0" smtClean="0">
                <a:sym typeface="Symbol" pitchFamily="18" charset="2"/>
              </a:rPr>
              <a:t>  m</a:t>
            </a:r>
            <a:r>
              <a:rPr lang="en-US" baseline="-25000" dirty="0" smtClean="0">
                <a:sym typeface="Symbol" pitchFamily="18" charset="2"/>
              </a:rPr>
              <a:t>2</a:t>
            </a:r>
            <a:r>
              <a:rPr lang="en-US" dirty="0" smtClean="0">
                <a:sym typeface="Symbol" pitchFamily="18" charset="2"/>
              </a:rPr>
              <a:t>    </a:t>
            </a:r>
            <a:r>
              <a:rPr lang="en-US" dirty="0" smtClean="0">
                <a:sym typeface="Symbol" pitchFamily="18" charset="2"/>
              </a:rPr>
              <a:t>PRG(k)</a:t>
            </a:r>
          </a:p>
          <a:p>
            <a:pPr lvl="1"/>
            <a:endParaRPr lang="en-US" dirty="0" smtClean="0">
              <a:sym typeface="Symbol" pitchFamily="18" charset="2"/>
            </a:endParaRPr>
          </a:p>
          <a:p>
            <a:r>
              <a:rPr lang="en-US" dirty="0" smtClean="0">
                <a:sym typeface="Symbol" pitchFamily="18" charset="2"/>
              </a:rPr>
              <a:t>Eavesdropper </a:t>
            </a:r>
            <a:r>
              <a:rPr lang="en-US" dirty="0" smtClean="0">
                <a:sym typeface="Symbol" pitchFamily="18" charset="2"/>
              </a:rPr>
              <a:t>does:</a:t>
            </a:r>
          </a:p>
          <a:p>
            <a:pPr lvl="1">
              <a:lnSpc>
                <a:spcPct val="120000"/>
              </a:lnSpc>
            </a:pPr>
            <a:r>
              <a:rPr lang="en-US" dirty="0" smtClean="0">
                <a:sym typeface="Symbol" pitchFamily="18" charset="2"/>
              </a:rPr>
              <a:t>			C</a:t>
            </a:r>
            <a:r>
              <a:rPr lang="en-US" baseline="-25000" dirty="0" smtClean="0">
                <a:sym typeface="Symbol" pitchFamily="18" charset="2"/>
              </a:rPr>
              <a:t>1 </a:t>
            </a:r>
            <a:r>
              <a:rPr lang="en-US" dirty="0" smtClean="0">
                <a:sym typeface="Symbol" pitchFamily="18" charset="2"/>
              </a:rPr>
              <a:t>   C</a:t>
            </a:r>
            <a:r>
              <a:rPr lang="en-US" baseline="-25000" dirty="0" smtClean="0">
                <a:sym typeface="Symbol" pitchFamily="18" charset="2"/>
              </a:rPr>
              <a:t>2       </a:t>
            </a:r>
            <a:r>
              <a:rPr lang="en-US" b="1" dirty="0" smtClean="0">
                <a:sym typeface="Symbol" pitchFamily="18" charset="2"/>
              </a:rPr>
              <a:t></a:t>
            </a: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 </a:t>
            </a:r>
          </a:p>
          <a:p>
            <a:pPr lvl="1">
              <a:lnSpc>
                <a:spcPct val="120000"/>
              </a:lnSpc>
            </a:pPr>
            <a:endParaRPr lang="en-US" baseline="-25000" dirty="0" smtClean="0">
              <a:sym typeface="Symbol" pitchFamily="18" charset="2"/>
            </a:endParaRPr>
          </a:p>
          <a:p>
            <a:pPr>
              <a:lnSpc>
                <a:spcPct val="120000"/>
              </a:lnSpc>
            </a:pPr>
            <a:r>
              <a:rPr lang="en-US" dirty="0" smtClean="0">
                <a:sym typeface="Symbol" pitchFamily="18" charset="2"/>
              </a:rPr>
              <a:t>Enough redundancy in English and ASCII encoding that:</a:t>
            </a:r>
          </a:p>
          <a:p>
            <a:pPr lvl="1">
              <a:lnSpc>
                <a:spcPct val="80000"/>
              </a:lnSpc>
            </a:pP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       </a:t>
            </a:r>
            <a:r>
              <a:rPr lang="en-US" b="1" dirty="0" smtClean="0">
                <a:sym typeface="Symbol" pitchFamily="18" charset="2"/>
              </a:rPr>
              <a:t></a:t>
            </a: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a:t>
            </a:r>
            <a:endParaRPr lang="en-US" dirty="0" smtClean="0">
              <a:sym typeface="Symbol" pitchFamily="18" charset="2"/>
            </a:endParaRPr>
          </a:p>
        </p:txBody>
      </p:sp>
    </p:spTree>
    <p:extLst>
      <p:ext uri="{BB962C8B-B14F-4D97-AF65-F5344CB8AC3E}">
        <p14:creationId xmlns="" xmlns:p14="http://schemas.microsoft.com/office/powerpoint/2010/main" val="311623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additive="base">
                                        <p:cTn id="2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843">
                                            <p:txEl>
                                              <p:pRg st="5" end="5"/>
                                            </p:txEl>
                                          </p:spTgt>
                                        </p:tgtEl>
                                        <p:attrNameLst>
                                          <p:attrName>style.visibility</p:attrName>
                                        </p:attrNameLst>
                                      </p:cBhvr>
                                      <p:to>
                                        <p:strVal val="visible"/>
                                      </p:to>
                                    </p:set>
                                    <p:anim calcmode="lin" valueType="num">
                                      <p:cBhvr additive="base">
                                        <p:cTn id="25"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anim calcmode="lin" valueType="num">
                                      <p:cBhvr additive="base">
                                        <p:cTn id="3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5843">
                                            <p:txEl>
                                              <p:pRg st="8" end="8"/>
                                            </p:txEl>
                                          </p:spTgt>
                                        </p:tgtEl>
                                        <p:attrNameLst>
                                          <p:attrName>style.visibility</p:attrName>
                                        </p:attrNameLst>
                                      </p:cBhvr>
                                      <p:to>
                                        <p:strVal val="visible"/>
                                      </p:to>
                                    </p:set>
                                    <p:anim calcmode="lin" valueType="num">
                                      <p:cBhvr additive="base">
                                        <p:cTn id="3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Real world examples</a:t>
            </a:r>
            <a:endParaRPr lang="en-US" dirty="0"/>
          </a:p>
        </p:txBody>
      </p:sp>
      <p:sp>
        <p:nvSpPr>
          <p:cNvPr id="3" name="Content Placeholder 2"/>
          <p:cNvSpPr>
            <a:spLocks noGrp="1"/>
          </p:cNvSpPr>
          <p:nvPr>
            <p:ph idx="1"/>
          </p:nvPr>
        </p:nvSpPr>
        <p:spPr/>
        <p:txBody>
          <a:bodyPr/>
          <a:lstStyle/>
          <a:p>
            <a:r>
              <a:rPr lang="en-US" dirty="0" smtClean="0"/>
              <a:t>Project </a:t>
            </a:r>
            <a:r>
              <a:rPr lang="en-US" dirty="0" err="1" smtClean="0"/>
              <a:t>Venona</a:t>
            </a:r>
            <a:endParaRPr lang="en-US" dirty="0" smtClean="0"/>
          </a:p>
          <a:p>
            <a:endParaRPr lang="en-US" dirty="0"/>
          </a:p>
          <a:p>
            <a:r>
              <a:rPr lang="en-US" dirty="0" smtClean="0"/>
              <a:t>MS-PPTP   (windows NT):</a:t>
            </a:r>
          </a:p>
          <a:p>
            <a:endParaRPr lang="en-US" dirty="0"/>
          </a:p>
          <a:p>
            <a:endParaRPr lang="en-US" dirty="0"/>
          </a:p>
        </p:txBody>
      </p:sp>
      <p:pic>
        <p:nvPicPr>
          <p:cNvPr id="4" name="Picture 3"/>
          <p:cNvPicPr>
            <a:picLocks noChangeAspect="1"/>
          </p:cNvPicPr>
          <p:nvPr/>
        </p:nvPicPr>
        <p:blipFill>
          <a:blip r:embed="rId3"/>
          <a:stretch>
            <a:fillRect/>
          </a:stretch>
        </p:blipFill>
        <p:spPr>
          <a:xfrm flipH="1">
            <a:off x="6858000" y="3530601"/>
            <a:ext cx="1295400" cy="1744647"/>
          </a:xfrm>
          <a:prstGeom prst="rect">
            <a:avLst/>
          </a:prstGeom>
        </p:spPr>
      </p:pic>
      <p:pic>
        <p:nvPicPr>
          <p:cNvPr id="5" name="Picture 4"/>
          <p:cNvPicPr>
            <a:picLocks noChangeAspect="1"/>
          </p:cNvPicPr>
          <p:nvPr/>
        </p:nvPicPr>
        <p:blipFill>
          <a:blip r:embed="rId4"/>
          <a:stretch>
            <a:fillRect/>
          </a:stretch>
        </p:blipFill>
        <p:spPr>
          <a:xfrm flipH="1">
            <a:off x="914401" y="3733800"/>
            <a:ext cx="1076739" cy="1320800"/>
          </a:xfrm>
          <a:prstGeom prst="rect">
            <a:avLst/>
          </a:prstGeom>
        </p:spPr>
      </p:pic>
      <p:sp>
        <p:nvSpPr>
          <p:cNvPr id="6" name="TextBox 5"/>
          <p:cNvSpPr txBox="1"/>
          <p:nvPr/>
        </p:nvSpPr>
        <p:spPr>
          <a:xfrm>
            <a:off x="762000" y="3835401"/>
            <a:ext cx="333746" cy="461665"/>
          </a:xfrm>
          <a:prstGeom prst="rect">
            <a:avLst/>
          </a:prstGeom>
          <a:noFill/>
        </p:spPr>
        <p:txBody>
          <a:bodyPr wrap="none" rtlCol="0">
            <a:spAutoFit/>
          </a:bodyPr>
          <a:lstStyle/>
          <a:p>
            <a:r>
              <a:rPr lang="en-US" sz="2400" dirty="0"/>
              <a:t>k</a:t>
            </a:r>
          </a:p>
        </p:txBody>
      </p:sp>
      <p:sp>
        <p:nvSpPr>
          <p:cNvPr id="7" name="TextBox 6"/>
          <p:cNvSpPr txBox="1"/>
          <p:nvPr/>
        </p:nvSpPr>
        <p:spPr>
          <a:xfrm>
            <a:off x="8153400" y="3829448"/>
            <a:ext cx="333746" cy="461665"/>
          </a:xfrm>
          <a:prstGeom prst="rect">
            <a:avLst/>
          </a:prstGeom>
          <a:noFill/>
        </p:spPr>
        <p:txBody>
          <a:bodyPr wrap="none" rtlCol="0">
            <a:spAutoFit/>
          </a:bodyPr>
          <a:lstStyle/>
          <a:p>
            <a:r>
              <a:rPr lang="en-US" sz="2400" dirty="0"/>
              <a:t>k</a:t>
            </a:r>
          </a:p>
        </p:txBody>
      </p:sp>
      <p:sp>
        <p:nvSpPr>
          <p:cNvPr id="8" name="TextBox 7"/>
          <p:cNvSpPr txBox="1"/>
          <p:nvPr/>
        </p:nvSpPr>
        <p:spPr>
          <a:xfrm>
            <a:off x="2221860" y="6273800"/>
            <a:ext cx="4804392" cy="400110"/>
          </a:xfrm>
          <a:prstGeom prst="rect">
            <a:avLst/>
          </a:prstGeom>
          <a:noFill/>
        </p:spPr>
        <p:txBody>
          <a:bodyPr wrap="none" rtlCol="0">
            <a:spAutoFit/>
          </a:bodyPr>
          <a:lstStyle/>
          <a:p>
            <a:r>
              <a:rPr lang="en-US" sz="2000" dirty="0" smtClean="0"/>
              <a:t>Need different keys for    C</a:t>
            </a:r>
            <a:r>
              <a:rPr lang="en-US" sz="2000" dirty="0">
                <a:sym typeface="Wingdings"/>
              </a:rPr>
              <a:t>⟶</a:t>
            </a:r>
            <a:r>
              <a:rPr lang="en-US" sz="2000" dirty="0" smtClean="0"/>
              <a:t>S    and    S</a:t>
            </a:r>
            <a:r>
              <a:rPr lang="en-US" sz="2000" dirty="0">
                <a:sym typeface="Wingdings"/>
              </a:rPr>
              <a:t>⟶</a:t>
            </a:r>
            <a:r>
              <a:rPr lang="en-US" sz="2000" dirty="0" smtClean="0">
                <a:sym typeface="Wingdings"/>
              </a:rPr>
              <a:t>C</a:t>
            </a:r>
            <a:endParaRPr lang="en-US" sz="2000" dirty="0"/>
          </a:p>
        </p:txBody>
      </p:sp>
    </p:spTree>
    <p:extLst>
      <p:ext uri="{BB962C8B-B14F-4D97-AF65-F5344CB8AC3E}">
        <p14:creationId xmlns="" xmlns:p14="http://schemas.microsoft.com/office/powerpoint/2010/main" val="130963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802.11b WEP:</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dirty="0" smtClean="0"/>
          </a:p>
          <a:p>
            <a:pPr marL="0" indent="0">
              <a:buNone/>
            </a:pPr>
            <a:r>
              <a:rPr lang="en-US" dirty="0" smtClean="0"/>
              <a:t>Length of IV:     24 bits</a:t>
            </a:r>
          </a:p>
          <a:p>
            <a:r>
              <a:rPr lang="en-US" dirty="0" smtClean="0"/>
              <a:t>Repeated IV after 2</a:t>
            </a:r>
            <a:r>
              <a:rPr lang="en-US" baseline="30000" dirty="0" smtClean="0"/>
              <a:t>24</a:t>
            </a:r>
            <a:r>
              <a:rPr lang="en-US" dirty="0" smtClean="0"/>
              <a:t> ≈ 16M frames</a:t>
            </a:r>
          </a:p>
          <a:p>
            <a:r>
              <a:rPr lang="en-US" dirty="0" smtClean="0"/>
              <a:t>On some 802.11 cards:   IV resets to 0 after power cycle</a:t>
            </a:r>
          </a:p>
        </p:txBody>
      </p:sp>
      <p:sp>
        <p:nvSpPr>
          <p:cNvPr id="2" name="Title 1"/>
          <p:cNvSpPr>
            <a:spLocks noGrp="1"/>
          </p:cNvSpPr>
          <p:nvPr>
            <p:ph type="title"/>
          </p:nvPr>
        </p:nvSpPr>
        <p:spPr/>
        <p:txBody>
          <a:bodyPr/>
          <a:lstStyle/>
          <a:p>
            <a:r>
              <a:rPr lang="en-US" dirty="0"/>
              <a:t>Real world examples</a:t>
            </a:r>
          </a:p>
        </p:txBody>
      </p:sp>
      <p:pic>
        <p:nvPicPr>
          <p:cNvPr id="5" name="Picture 4"/>
          <p:cNvPicPr>
            <a:picLocks noChangeAspect="1"/>
          </p:cNvPicPr>
          <p:nvPr/>
        </p:nvPicPr>
        <p:blipFill>
          <a:blip r:embed="rId2"/>
          <a:stretch>
            <a:fillRect/>
          </a:stretch>
        </p:blipFill>
        <p:spPr>
          <a:xfrm flipH="1">
            <a:off x="914401" y="2514600"/>
            <a:ext cx="1076739" cy="1320800"/>
          </a:xfrm>
          <a:prstGeom prst="rect">
            <a:avLst/>
          </a:prstGeom>
        </p:spPr>
      </p:pic>
      <p:sp>
        <p:nvSpPr>
          <p:cNvPr id="6" name="TextBox 5"/>
          <p:cNvSpPr txBox="1"/>
          <p:nvPr/>
        </p:nvSpPr>
        <p:spPr>
          <a:xfrm>
            <a:off x="762000" y="2616201"/>
            <a:ext cx="333746" cy="461665"/>
          </a:xfrm>
          <a:prstGeom prst="rect">
            <a:avLst/>
          </a:prstGeom>
          <a:noFill/>
        </p:spPr>
        <p:txBody>
          <a:bodyPr wrap="none" rtlCol="0">
            <a:spAutoFit/>
          </a:bodyPr>
          <a:lstStyle/>
          <a:p>
            <a:r>
              <a:rPr lang="en-US" sz="2400" dirty="0"/>
              <a:t>k</a:t>
            </a:r>
          </a:p>
        </p:txBody>
      </p:sp>
      <p:sp>
        <p:nvSpPr>
          <p:cNvPr id="7" name="TextBox 6"/>
          <p:cNvSpPr txBox="1"/>
          <p:nvPr/>
        </p:nvSpPr>
        <p:spPr>
          <a:xfrm>
            <a:off x="8437270" y="2711848"/>
            <a:ext cx="333746" cy="461665"/>
          </a:xfrm>
          <a:prstGeom prst="rect">
            <a:avLst/>
          </a:prstGeom>
          <a:noFill/>
        </p:spPr>
        <p:txBody>
          <a:bodyPr wrap="none" rtlCol="0">
            <a:spAutoFit/>
          </a:bodyPr>
          <a:lstStyle/>
          <a:p>
            <a:r>
              <a:rPr lang="en-US" sz="2400" dirty="0"/>
              <a:t>k</a:t>
            </a:r>
          </a:p>
        </p:txBody>
      </p:sp>
      <p:pic>
        <p:nvPicPr>
          <p:cNvPr id="8" name="Picture 7"/>
          <p:cNvPicPr>
            <a:picLocks noChangeAspect="1"/>
          </p:cNvPicPr>
          <p:nvPr/>
        </p:nvPicPr>
        <p:blipFill>
          <a:blip r:embed="rId3"/>
          <a:stretch>
            <a:fillRect/>
          </a:stretch>
        </p:blipFill>
        <p:spPr>
          <a:xfrm>
            <a:off x="7467600" y="2604685"/>
            <a:ext cx="1041400" cy="1027515"/>
          </a:xfrm>
          <a:prstGeom prst="rect">
            <a:avLst/>
          </a:prstGeom>
        </p:spPr>
      </p:pic>
      <p:cxnSp>
        <p:nvCxnSpPr>
          <p:cNvPr id="10" name="Straight Arrow Connector 9"/>
          <p:cNvCxnSpPr/>
          <p:nvPr/>
        </p:nvCxnSpPr>
        <p:spPr>
          <a:xfrm>
            <a:off x="2286000" y="3327400"/>
            <a:ext cx="487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124200" y="2108200"/>
            <a:ext cx="2209800" cy="4064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m</a:t>
            </a:r>
            <a:endParaRPr lang="en-US" dirty="0"/>
          </a:p>
        </p:txBody>
      </p:sp>
      <p:sp>
        <p:nvSpPr>
          <p:cNvPr id="12" name="Rectangle 11"/>
          <p:cNvSpPr/>
          <p:nvPr/>
        </p:nvSpPr>
        <p:spPr>
          <a:xfrm>
            <a:off x="5410200" y="2108200"/>
            <a:ext cx="9144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CRC(m)</a:t>
            </a:r>
            <a:endParaRPr lang="en-US" dirty="0"/>
          </a:p>
        </p:txBody>
      </p:sp>
      <p:sp>
        <p:nvSpPr>
          <p:cNvPr id="13" name="Rectangle 12"/>
          <p:cNvSpPr/>
          <p:nvPr/>
        </p:nvSpPr>
        <p:spPr>
          <a:xfrm>
            <a:off x="3124200" y="2717800"/>
            <a:ext cx="32766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PRG(  IV  </a:t>
            </a:r>
            <a:r>
              <a:rPr lang="en-US" dirty="0" err="1" smtClean="0"/>
              <a:t>ll</a:t>
            </a:r>
            <a:r>
              <a:rPr lang="en-US" dirty="0" smtClean="0"/>
              <a:t>  k ) </a:t>
            </a:r>
            <a:endParaRPr lang="en-US" dirty="0"/>
          </a:p>
        </p:txBody>
      </p:sp>
      <p:sp>
        <p:nvSpPr>
          <p:cNvPr id="14" name="Rectangle 13"/>
          <p:cNvSpPr/>
          <p:nvPr/>
        </p:nvSpPr>
        <p:spPr>
          <a:xfrm>
            <a:off x="3124200" y="3530600"/>
            <a:ext cx="32766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ciphetext</a:t>
            </a:r>
            <a:endParaRPr lang="en-US" dirty="0"/>
          </a:p>
        </p:txBody>
      </p:sp>
      <p:sp>
        <p:nvSpPr>
          <p:cNvPr id="15" name="Rectangle 14"/>
          <p:cNvSpPr/>
          <p:nvPr/>
        </p:nvSpPr>
        <p:spPr>
          <a:xfrm>
            <a:off x="2590800" y="3530600"/>
            <a:ext cx="4572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IV</a:t>
            </a:r>
            <a:endParaRPr lang="en-US" dirty="0"/>
          </a:p>
        </p:txBody>
      </p:sp>
    </p:spTree>
    <p:extLst>
      <p:ext uri="{BB962C8B-B14F-4D97-AF65-F5344CB8AC3E}">
        <p14:creationId xmlns="" xmlns:p14="http://schemas.microsoft.com/office/powerpoint/2010/main" val="272425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802.11b WEP:</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dirty="0" smtClean="0"/>
          </a:p>
          <a:p>
            <a:pPr marL="0" indent="0">
              <a:buNone/>
            </a:pPr>
            <a:r>
              <a:rPr lang="en-US" dirty="0" smtClean="0"/>
              <a:t>key for frame #1:     (1 </a:t>
            </a:r>
            <a:r>
              <a:rPr lang="en-US" dirty="0" err="1" smtClean="0"/>
              <a:t>ll</a:t>
            </a:r>
            <a:r>
              <a:rPr lang="en-US" dirty="0" smtClean="0"/>
              <a:t> k)</a:t>
            </a:r>
          </a:p>
          <a:p>
            <a:pPr marL="0" indent="0">
              <a:buNone/>
            </a:pPr>
            <a:r>
              <a:rPr lang="en-US" dirty="0"/>
              <a:t>key for </a:t>
            </a:r>
            <a:r>
              <a:rPr lang="en-US" dirty="0" smtClean="0"/>
              <a:t>frame #2:     (2 </a:t>
            </a:r>
            <a:r>
              <a:rPr lang="en-US" dirty="0" err="1"/>
              <a:t>ll</a:t>
            </a:r>
            <a:r>
              <a:rPr lang="en-US" dirty="0"/>
              <a:t> k</a:t>
            </a:r>
            <a:r>
              <a:rPr lang="en-US" dirty="0" smtClean="0"/>
              <a:t>)</a:t>
            </a:r>
          </a:p>
          <a:p>
            <a:pPr marL="0" indent="0">
              <a:buNone/>
            </a:pPr>
            <a:r>
              <a:rPr lang="en-US" dirty="0" smtClean="0"/>
              <a:t>RC4: Attack can recover k after 10^6 frames</a:t>
            </a:r>
          </a:p>
          <a:p>
            <a:pPr marL="0" indent="0">
              <a:buNone/>
            </a:pPr>
            <a:r>
              <a:rPr lang="en-US" dirty="0" smtClean="0"/>
              <a:t>Recent attacks can recover k after 40,000 frames</a:t>
            </a: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Avoid related keys</a:t>
            </a:r>
            <a:endParaRPr lang="en-US" dirty="0"/>
          </a:p>
        </p:txBody>
      </p:sp>
      <p:pic>
        <p:nvPicPr>
          <p:cNvPr id="5" name="Picture 4"/>
          <p:cNvPicPr>
            <a:picLocks noChangeAspect="1"/>
          </p:cNvPicPr>
          <p:nvPr/>
        </p:nvPicPr>
        <p:blipFill>
          <a:blip r:embed="rId2"/>
          <a:stretch>
            <a:fillRect/>
          </a:stretch>
        </p:blipFill>
        <p:spPr>
          <a:xfrm flipH="1">
            <a:off x="914401" y="2514600"/>
            <a:ext cx="1076739" cy="1320800"/>
          </a:xfrm>
          <a:prstGeom prst="rect">
            <a:avLst/>
          </a:prstGeom>
        </p:spPr>
      </p:pic>
      <p:sp>
        <p:nvSpPr>
          <p:cNvPr id="6" name="TextBox 5"/>
          <p:cNvSpPr txBox="1"/>
          <p:nvPr/>
        </p:nvSpPr>
        <p:spPr>
          <a:xfrm>
            <a:off x="762000" y="2616201"/>
            <a:ext cx="333746" cy="461665"/>
          </a:xfrm>
          <a:prstGeom prst="rect">
            <a:avLst/>
          </a:prstGeom>
          <a:noFill/>
        </p:spPr>
        <p:txBody>
          <a:bodyPr wrap="none" rtlCol="0">
            <a:spAutoFit/>
          </a:bodyPr>
          <a:lstStyle/>
          <a:p>
            <a:r>
              <a:rPr lang="en-US" sz="2400" dirty="0"/>
              <a:t>k</a:t>
            </a:r>
          </a:p>
        </p:txBody>
      </p:sp>
      <p:sp>
        <p:nvSpPr>
          <p:cNvPr id="7" name="TextBox 6"/>
          <p:cNvSpPr txBox="1"/>
          <p:nvPr/>
        </p:nvSpPr>
        <p:spPr>
          <a:xfrm>
            <a:off x="8437270" y="2711848"/>
            <a:ext cx="333746" cy="461665"/>
          </a:xfrm>
          <a:prstGeom prst="rect">
            <a:avLst/>
          </a:prstGeom>
          <a:noFill/>
        </p:spPr>
        <p:txBody>
          <a:bodyPr wrap="none" rtlCol="0">
            <a:spAutoFit/>
          </a:bodyPr>
          <a:lstStyle/>
          <a:p>
            <a:r>
              <a:rPr lang="en-US" sz="2400" dirty="0"/>
              <a:t>k</a:t>
            </a:r>
          </a:p>
        </p:txBody>
      </p:sp>
      <p:pic>
        <p:nvPicPr>
          <p:cNvPr id="8" name="Picture 7"/>
          <p:cNvPicPr>
            <a:picLocks noChangeAspect="1"/>
          </p:cNvPicPr>
          <p:nvPr/>
        </p:nvPicPr>
        <p:blipFill>
          <a:blip r:embed="rId3"/>
          <a:stretch>
            <a:fillRect/>
          </a:stretch>
        </p:blipFill>
        <p:spPr>
          <a:xfrm>
            <a:off x="7467600" y="2604685"/>
            <a:ext cx="1041400" cy="1027515"/>
          </a:xfrm>
          <a:prstGeom prst="rect">
            <a:avLst/>
          </a:prstGeom>
        </p:spPr>
      </p:pic>
      <p:cxnSp>
        <p:nvCxnSpPr>
          <p:cNvPr id="10" name="Straight Arrow Connector 9"/>
          <p:cNvCxnSpPr/>
          <p:nvPr/>
        </p:nvCxnSpPr>
        <p:spPr>
          <a:xfrm>
            <a:off x="2286000" y="3327400"/>
            <a:ext cx="487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124200" y="2108200"/>
            <a:ext cx="2209800" cy="4064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m</a:t>
            </a:r>
            <a:endParaRPr lang="en-US" dirty="0"/>
          </a:p>
        </p:txBody>
      </p:sp>
      <p:sp>
        <p:nvSpPr>
          <p:cNvPr id="12" name="Rectangle 11"/>
          <p:cNvSpPr/>
          <p:nvPr/>
        </p:nvSpPr>
        <p:spPr>
          <a:xfrm>
            <a:off x="5410200" y="2108200"/>
            <a:ext cx="9144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CRC(m)</a:t>
            </a:r>
            <a:endParaRPr lang="en-US" dirty="0"/>
          </a:p>
        </p:txBody>
      </p:sp>
      <p:sp>
        <p:nvSpPr>
          <p:cNvPr id="13" name="Rectangle 12"/>
          <p:cNvSpPr/>
          <p:nvPr/>
        </p:nvSpPr>
        <p:spPr>
          <a:xfrm>
            <a:off x="3124200" y="2717800"/>
            <a:ext cx="32766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PRG(  IV  </a:t>
            </a:r>
            <a:r>
              <a:rPr lang="en-US" dirty="0" err="1" smtClean="0"/>
              <a:t>ll</a:t>
            </a:r>
            <a:r>
              <a:rPr lang="en-US" dirty="0" smtClean="0"/>
              <a:t>  k ) </a:t>
            </a:r>
            <a:endParaRPr lang="en-US" dirty="0"/>
          </a:p>
        </p:txBody>
      </p:sp>
      <p:sp>
        <p:nvSpPr>
          <p:cNvPr id="14" name="Rectangle 13"/>
          <p:cNvSpPr/>
          <p:nvPr/>
        </p:nvSpPr>
        <p:spPr>
          <a:xfrm>
            <a:off x="3124200" y="3530600"/>
            <a:ext cx="32766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ciphetext</a:t>
            </a:r>
            <a:endParaRPr lang="en-US" dirty="0"/>
          </a:p>
        </p:txBody>
      </p:sp>
      <p:sp>
        <p:nvSpPr>
          <p:cNvPr id="15" name="Rectangle 14"/>
          <p:cNvSpPr/>
          <p:nvPr/>
        </p:nvSpPr>
        <p:spPr>
          <a:xfrm>
            <a:off x="2590800" y="3530600"/>
            <a:ext cx="4572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IV</a:t>
            </a:r>
            <a:endParaRPr lang="en-US" dirty="0"/>
          </a:p>
        </p:txBody>
      </p:sp>
    </p:spTree>
    <p:extLst>
      <p:ext uri="{BB962C8B-B14F-4D97-AF65-F5344CB8AC3E}">
        <p14:creationId xmlns="" xmlns:p14="http://schemas.microsoft.com/office/powerpoint/2010/main" val="860764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lstStyle/>
          <a:p>
            <a:endParaRPr lang="en-US" dirty="0" smtClean="0"/>
          </a:p>
          <a:p>
            <a:endParaRPr lang="en-US" dirty="0" smtClean="0"/>
          </a:p>
          <a:p>
            <a:r>
              <a:rPr lang="en-US" dirty="0" smtClean="0"/>
              <a:t>                                                         Key   </a:t>
            </a:r>
            <a:r>
              <a:rPr lang="en-US" dirty="0" err="1" smtClean="0"/>
              <a:t>Key</a:t>
            </a:r>
            <a:r>
              <a:rPr lang="en-US" dirty="0" smtClean="0"/>
              <a:t>   </a:t>
            </a:r>
            <a:r>
              <a:rPr lang="en-US" dirty="0" err="1" smtClean="0"/>
              <a:t>Key</a:t>
            </a:r>
            <a:r>
              <a:rPr lang="en-US" dirty="0" smtClean="0"/>
              <a:t> </a:t>
            </a:r>
          </a:p>
          <a:p>
            <a:r>
              <a:rPr lang="en-US" dirty="0" smtClean="0"/>
              <a:t> </a:t>
            </a:r>
            <a:r>
              <a:rPr lang="en-US" dirty="0" smtClean="0"/>
              <a:t>                                                         for     </a:t>
            </a:r>
            <a:r>
              <a:rPr lang="en-US" dirty="0" err="1" smtClean="0"/>
              <a:t>for</a:t>
            </a:r>
            <a:r>
              <a:rPr lang="en-US" dirty="0" smtClean="0"/>
              <a:t>    </a:t>
            </a:r>
            <a:r>
              <a:rPr lang="en-US" dirty="0" err="1" smtClean="0"/>
              <a:t>for</a:t>
            </a:r>
            <a:endParaRPr lang="en-US" dirty="0" smtClean="0"/>
          </a:p>
          <a:p>
            <a:r>
              <a:rPr lang="en-US" dirty="0" smtClean="0"/>
              <a:t> </a:t>
            </a:r>
            <a:r>
              <a:rPr lang="en-US" dirty="0" smtClean="0"/>
              <a:t>                                              frame #1   #2    #3    …      …</a:t>
            </a:r>
            <a:endParaRPr lang="en-US" dirty="0"/>
          </a:p>
        </p:txBody>
      </p:sp>
      <p:sp>
        <p:nvSpPr>
          <p:cNvPr id="2" name="Title 1"/>
          <p:cNvSpPr>
            <a:spLocks noGrp="1"/>
          </p:cNvSpPr>
          <p:nvPr>
            <p:ph type="title"/>
          </p:nvPr>
        </p:nvSpPr>
        <p:spPr/>
        <p:txBody>
          <a:bodyPr/>
          <a:lstStyle/>
          <a:p>
            <a:pPr algn="l"/>
            <a:r>
              <a:rPr lang="en-US" dirty="0" smtClean="0"/>
              <a:t>A </a:t>
            </a:r>
            <a:r>
              <a:rPr lang="en-US" dirty="0" smtClean="0"/>
              <a:t>B</a:t>
            </a:r>
            <a:r>
              <a:rPr lang="en-US" dirty="0" smtClean="0"/>
              <a:t>etter Construction</a:t>
            </a:r>
            <a:endParaRPr lang="en-US" dirty="0"/>
          </a:p>
        </p:txBody>
      </p:sp>
      <p:pic>
        <p:nvPicPr>
          <p:cNvPr id="4" name="Picture 3"/>
          <p:cNvPicPr>
            <a:picLocks noChangeAspect="1"/>
          </p:cNvPicPr>
          <p:nvPr/>
        </p:nvPicPr>
        <p:blipFill>
          <a:blip r:embed="rId2"/>
          <a:stretch>
            <a:fillRect/>
          </a:stretch>
        </p:blipFill>
        <p:spPr>
          <a:xfrm flipH="1">
            <a:off x="838201" y="1498600"/>
            <a:ext cx="1076739" cy="1320800"/>
          </a:xfrm>
          <a:prstGeom prst="rect">
            <a:avLst/>
          </a:prstGeom>
        </p:spPr>
      </p:pic>
      <p:sp>
        <p:nvSpPr>
          <p:cNvPr id="5" name="TextBox 4"/>
          <p:cNvSpPr txBox="1"/>
          <p:nvPr/>
        </p:nvSpPr>
        <p:spPr>
          <a:xfrm>
            <a:off x="685800" y="1600201"/>
            <a:ext cx="333746" cy="461665"/>
          </a:xfrm>
          <a:prstGeom prst="rect">
            <a:avLst/>
          </a:prstGeom>
          <a:noFill/>
        </p:spPr>
        <p:txBody>
          <a:bodyPr wrap="none" rtlCol="0">
            <a:spAutoFit/>
          </a:bodyPr>
          <a:lstStyle/>
          <a:p>
            <a:r>
              <a:rPr lang="en-US" sz="2400" dirty="0"/>
              <a:t>k</a:t>
            </a:r>
          </a:p>
        </p:txBody>
      </p:sp>
      <p:sp>
        <p:nvSpPr>
          <p:cNvPr id="7" name="Rectangle 6"/>
          <p:cNvSpPr/>
          <p:nvPr/>
        </p:nvSpPr>
        <p:spPr>
          <a:xfrm>
            <a:off x="2971800" y="1803400"/>
            <a:ext cx="457200" cy="4064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k</a:t>
            </a:r>
            <a:endParaRPr lang="en-US" sz="2400" dirty="0"/>
          </a:p>
        </p:txBody>
      </p:sp>
      <p:sp>
        <p:nvSpPr>
          <p:cNvPr id="8" name="Right Arrow 7"/>
          <p:cNvSpPr/>
          <p:nvPr/>
        </p:nvSpPr>
        <p:spPr>
          <a:xfrm>
            <a:off x="3810000" y="1905000"/>
            <a:ext cx="838200" cy="203200"/>
          </a:xfrm>
          <a:prstGeom prs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920928" y="1514157"/>
            <a:ext cx="606256" cy="369332"/>
          </a:xfrm>
          <a:prstGeom prst="rect">
            <a:avLst/>
          </a:prstGeom>
          <a:noFill/>
        </p:spPr>
        <p:txBody>
          <a:bodyPr wrap="none" rtlCol="0">
            <a:spAutoFit/>
          </a:bodyPr>
          <a:lstStyle/>
          <a:p>
            <a:r>
              <a:rPr lang="en-US" dirty="0" smtClean="0"/>
              <a:t>PRG</a:t>
            </a:r>
            <a:endParaRPr lang="en-US" dirty="0"/>
          </a:p>
        </p:txBody>
      </p:sp>
      <p:sp>
        <p:nvSpPr>
          <p:cNvPr id="10" name="Rectangle 9"/>
          <p:cNvSpPr/>
          <p:nvPr/>
        </p:nvSpPr>
        <p:spPr>
          <a:xfrm>
            <a:off x="49530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56388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Rectangle 11"/>
          <p:cNvSpPr/>
          <p:nvPr/>
        </p:nvSpPr>
        <p:spPr>
          <a:xfrm>
            <a:off x="63246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70104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7696200" y="1803400"/>
            <a:ext cx="685800" cy="4064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extBox 14"/>
          <p:cNvSpPr txBox="1"/>
          <p:nvPr/>
        </p:nvSpPr>
        <p:spPr>
          <a:xfrm>
            <a:off x="609600" y="5187315"/>
            <a:ext cx="8040471" cy="984885"/>
          </a:xfrm>
          <a:prstGeom prst="rect">
            <a:avLst/>
          </a:prstGeom>
          <a:noFill/>
        </p:spPr>
        <p:txBody>
          <a:bodyPr wrap="none" rtlCol="0">
            <a:spAutoFit/>
          </a:bodyPr>
          <a:lstStyle/>
          <a:p>
            <a:r>
              <a:rPr lang="en-US" sz="2400" dirty="0" smtClean="0"/>
              <a:t>⇒  now each frame has a pseudorandom key</a:t>
            </a:r>
          </a:p>
          <a:p>
            <a:pPr>
              <a:spcBef>
                <a:spcPts val="1200"/>
              </a:spcBef>
            </a:pPr>
            <a:r>
              <a:rPr lang="en-US" sz="2400" dirty="0" smtClean="0"/>
              <a:t>better solution:   use stronger encryption method (as in WPA2)</a:t>
            </a:r>
            <a:endParaRPr lang="en-US" sz="2400" dirty="0"/>
          </a:p>
        </p:txBody>
      </p:sp>
    </p:spTree>
    <p:extLst>
      <p:ext uri="{BB962C8B-B14F-4D97-AF65-F5344CB8AC3E}">
        <p14:creationId xmlns="" xmlns:p14="http://schemas.microsoft.com/office/powerpoint/2010/main" val="97759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2" name="Title 1"/>
          <p:cNvSpPr>
            <a:spLocks noGrp="1"/>
          </p:cNvSpPr>
          <p:nvPr>
            <p:ph type="title"/>
          </p:nvPr>
        </p:nvSpPr>
        <p:spPr/>
        <p:txBody>
          <a:bodyPr>
            <a:normAutofit fontScale="90000"/>
          </a:bodyPr>
          <a:lstStyle/>
          <a:p>
            <a:pPr algn="l"/>
            <a:r>
              <a:rPr lang="en-US" dirty="0" smtClean="0"/>
              <a:t>Yet another example:  </a:t>
            </a:r>
            <a:r>
              <a:rPr lang="en-US" dirty="0" smtClean="0"/>
              <a:t/>
            </a:r>
            <a:br>
              <a:rPr lang="en-US" dirty="0" smtClean="0"/>
            </a:br>
            <a:r>
              <a:rPr lang="en-US" dirty="0" smtClean="0"/>
              <a:t>disk </a:t>
            </a:r>
            <a:r>
              <a:rPr lang="en-US" dirty="0" smtClean="0"/>
              <a:t>encryption</a:t>
            </a:r>
            <a:endParaRPr lang="en-US" dirty="0"/>
          </a:p>
        </p:txBody>
      </p:sp>
    </p:spTree>
    <p:extLst>
      <p:ext uri="{BB962C8B-B14F-4D97-AF65-F5344CB8AC3E}">
        <p14:creationId xmlns="" xmlns:p14="http://schemas.microsoft.com/office/powerpoint/2010/main" val="25483306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Never use stream cipher key more than once !!</a:t>
            </a:r>
          </a:p>
          <a:p>
            <a:pPr marL="0" indent="0">
              <a:buNone/>
            </a:pPr>
            <a:endParaRPr lang="en-US" dirty="0"/>
          </a:p>
          <a:p>
            <a:r>
              <a:rPr lang="en-US" dirty="0" smtClean="0"/>
              <a:t>Network traffic:    negotiate new key for every session (e.g. TLS) </a:t>
            </a:r>
          </a:p>
          <a:p>
            <a:endParaRPr lang="en-US" dirty="0"/>
          </a:p>
          <a:p>
            <a:r>
              <a:rPr lang="en-US" dirty="0" smtClean="0"/>
              <a:t>Disk encryption:   typically do not use a stream cipher</a:t>
            </a:r>
            <a:endParaRPr lang="en-US" dirty="0"/>
          </a:p>
        </p:txBody>
      </p:sp>
      <p:sp>
        <p:nvSpPr>
          <p:cNvPr id="2" name="Title 1"/>
          <p:cNvSpPr>
            <a:spLocks noGrp="1"/>
          </p:cNvSpPr>
          <p:nvPr>
            <p:ph type="title"/>
          </p:nvPr>
        </p:nvSpPr>
        <p:spPr/>
        <p:txBody>
          <a:bodyPr/>
          <a:lstStyle/>
          <a:p>
            <a:pPr algn="l"/>
            <a:r>
              <a:rPr lang="en-US" dirty="0" smtClean="0"/>
              <a:t>Two time pad:   summary</a:t>
            </a:r>
            <a:endParaRPr lang="en-US" dirty="0"/>
          </a:p>
        </p:txBody>
      </p:sp>
    </p:spTree>
    <p:extLst>
      <p:ext uri="{BB962C8B-B14F-4D97-AF65-F5344CB8AC3E}">
        <p14:creationId xmlns="" xmlns:p14="http://schemas.microsoft.com/office/powerpoint/2010/main" val="4415539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 2:   no integrity   </a:t>
            </a:r>
            <a:r>
              <a:rPr lang="en-US" sz="3200" dirty="0" smtClean="0"/>
              <a:t>(OTP is malleable)</a:t>
            </a:r>
            <a:endParaRPr lang="en-US" sz="3200" dirty="0"/>
          </a:p>
        </p:txBody>
      </p:sp>
      <p:sp>
        <p:nvSpPr>
          <p:cNvPr id="3" name="Content Placeholder 2"/>
          <p:cNvSpPr>
            <a:spLocks noGrp="1"/>
          </p:cNvSpPr>
          <p:nvPr>
            <p:ph idx="1"/>
          </p:nvPr>
        </p:nvSpPr>
        <p:spPr>
          <a:xfrm>
            <a:off x="457200" y="5359400"/>
            <a:ext cx="8229600" cy="1320800"/>
          </a:xfrm>
        </p:spPr>
        <p:txBody>
          <a:bodyPr/>
          <a:lstStyle/>
          <a:p>
            <a:pPr marL="0" indent="0">
              <a:buNone/>
            </a:pPr>
            <a:r>
              <a:rPr lang="en-US" dirty="0" smtClean="0"/>
              <a:t>Modifications to </a:t>
            </a:r>
            <a:r>
              <a:rPr lang="en-US" dirty="0" err="1" smtClean="0"/>
              <a:t>ciphertext</a:t>
            </a:r>
            <a:r>
              <a:rPr lang="en-US" dirty="0" smtClean="0"/>
              <a:t> are undetected and </a:t>
            </a:r>
            <a:br>
              <a:rPr lang="en-US" dirty="0" smtClean="0"/>
            </a:br>
            <a:r>
              <a:rPr lang="en-US" dirty="0" smtClean="0"/>
              <a:t>have </a:t>
            </a:r>
            <a:r>
              <a:rPr lang="en-US" b="1" u="sng" dirty="0" smtClean="0"/>
              <a:t>predictable</a:t>
            </a:r>
            <a:r>
              <a:rPr lang="en-US" dirty="0" smtClean="0"/>
              <a:t> impact on plaintext</a:t>
            </a:r>
            <a:endParaRPr lang="en-US" dirty="0"/>
          </a:p>
        </p:txBody>
      </p:sp>
      <p:sp>
        <p:nvSpPr>
          <p:cNvPr id="5" name="Rectangle 4"/>
          <p:cNvSpPr/>
          <p:nvPr/>
        </p:nvSpPr>
        <p:spPr>
          <a:xfrm>
            <a:off x="381000" y="21082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FF0000"/>
                </a:solidFill>
                <a:latin typeface="Courier New"/>
                <a:cs typeface="Courier New"/>
              </a:rPr>
              <a:t>m</a:t>
            </a:r>
            <a:endParaRPr lang="en-US" sz="2800" b="1" dirty="0">
              <a:solidFill>
                <a:srgbClr val="FF0000"/>
              </a:solidFill>
              <a:latin typeface="Courier New"/>
              <a:cs typeface="Courier New"/>
            </a:endParaRPr>
          </a:p>
        </p:txBody>
      </p:sp>
      <p:cxnSp>
        <p:nvCxnSpPr>
          <p:cNvPr id="7" name="Straight Arrow Connector 6"/>
          <p:cNvCxnSpPr/>
          <p:nvPr/>
        </p:nvCxnSpPr>
        <p:spPr>
          <a:xfrm>
            <a:off x="2743200" y="2311400"/>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76601" y="1701801"/>
            <a:ext cx="1519968" cy="461665"/>
          </a:xfrm>
          <a:prstGeom prst="rect">
            <a:avLst/>
          </a:prstGeom>
          <a:noFill/>
        </p:spPr>
        <p:txBody>
          <a:bodyPr wrap="none" rtlCol="0">
            <a:spAutoFit/>
          </a:bodyPr>
          <a:lstStyle/>
          <a:p>
            <a:r>
              <a:rPr lang="en-US" sz="2400" dirty="0" err="1"/>
              <a:t>e</a:t>
            </a:r>
            <a:r>
              <a:rPr lang="en-US" sz="2400" dirty="0" err="1" smtClean="0"/>
              <a:t>nc</a:t>
            </a:r>
            <a:r>
              <a:rPr lang="en-US" sz="2400" dirty="0" smtClean="0"/>
              <a:t>  ( ⊕k )</a:t>
            </a:r>
            <a:endParaRPr lang="en-US" sz="2400" dirty="0"/>
          </a:p>
        </p:txBody>
      </p:sp>
      <p:sp>
        <p:nvSpPr>
          <p:cNvPr id="9" name="Rectangle 8"/>
          <p:cNvSpPr/>
          <p:nvPr/>
        </p:nvSpPr>
        <p:spPr>
          <a:xfrm>
            <a:off x="5638800" y="2006600"/>
            <a:ext cx="1828800" cy="508000"/>
          </a:xfrm>
          <a:prstGeom prst="rect">
            <a:avLst/>
          </a:prstGeom>
          <a:pattFill prst="lgCheck">
            <a:fgClr>
              <a:schemeClr val="bg1">
                <a:lumMod val="7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a:solidFill>
                  <a:srgbClr val="FF0000"/>
                </a:solidFill>
                <a:latin typeface="Courier New"/>
                <a:cs typeface="Courier New"/>
              </a:rPr>
              <a:t>m</a:t>
            </a:r>
            <a:r>
              <a:rPr lang="en-US" sz="2400" b="1" dirty="0" err="1" smtClean="0">
                <a:solidFill>
                  <a:srgbClr val="FF0000"/>
                </a:solidFill>
                <a:latin typeface="Courier New"/>
                <a:cs typeface="Courier New"/>
              </a:rPr>
              <a:t>⊕</a:t>
            </a:r>
            <a:r>
              <a:rPr lang="en-US" sz="2800" b="1" dirty="0" err="1" smtClean="0">
                <a:solidFill>
                  <a:srgbClr val="FF0000"/>
                </a:solidFill>
                <a:latin typeface="Courier New"/>
                <a:cs typeface="Courier New"/>
              </a:rPr>
              <a:t>k</a:t>
            </a:r>
            <a:endParaRPr lang="en-US" sz="2800" b="1" dirty="0">
              <a:solidFill>
                <a:srgbClr val="FF0000"/>
              </a:solidFill>
              <a:latin typeface="Courier New"/>
              <a:cs typeface="Courier New"/>
            </a:endParaRPr>
          </a:p>
        </p:txBody>
      </p:sp>
      <p:cxnSp>
        <p:nvCxnSpPr>
          <p:cNvPr id="12" name="Straight Arrow Connector 11"/>
          <p:cNvCxnSpPr/>
          <p:nvPr/>
        </p:nvCxnSpPr>
        <p:spPr>
          <a:xfrm flipH="1">
            <a:off x="2819400" y="3829447"/>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flipH="1">
            <a:off x="3352801" y="3219847"/>
            <a:ext cx="1462260" cy="461665"/>
          </a:xfrm>
          <a:prstGeom prst="rect">
            <a:avLst/>
          </a:prstGeom>
          <a:noFill/>
        </p:spPr>
        <p:txBody>
          <a:bodyPr wrap="none" rtlCol="0">
            <a:spAutoFit/>
          </a:bodyPr>
          <a:lstStyle/>
          <a:p>
            <a:r>
              <a:rPr lang="en-US" sz="2400" dirty="0" err="1"/>
              <a:t>d</a:t>
            </a:r>
            <a:r>
              <a:rPr lang="en-US" sz="2400" dirty="0" err="1" smtClean="0"/>
              <a:t>ec</a:t>
            </a:r>
            <a:r>
              <a:rPr lang="en-US" sz="2400" dirty="0" smtClean="0"/>
              <a:t> ( ⊕k )</a:t>
            </a:r>
            <a:endParaRPr lang="en-US" sz="2400" dirty="0"/>
          </a:p>
        </p:txBody>
      </p:sp>
      <p:sp>
        <p:nvSpPr>
          <p:cNvPr id="14" name="Rectangle 13"/>
          <p:cNvSpPr/>
          <p:nvPr/>
        </p:nvSpPr>
        <p:spPr>
          <a:xfrm>
            <a:off x="381000" y="35306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a:solidFill>
                  <a:srgbClr val="FF0000"/>
                </a:solidFill>
                <a:latin typeface="Courier New"/>
                <a:cs typeface="Courier New"/>
              </a:rPr>
              <a:t>m</a:t>
            </a:r>
            <a:r>
              <a:rPr lang="en-US" sz="2800" b="1" dirty="0" err="1" smtClean="0">
                <a:solidFill>
                  <a:srgbClr val="FF0000"/>
                </a:solidFill>
                <a:latin typeface="Courier New"/>
                <a:cs typeface="Courier New"/>
              </a:rPr>
              <a:t>⊕p</a:t>
            </a:r>
            <a:endParaRPr lang="en-US" sz="2800" b="1" dirty="0">
              <a:solidFill>
                <a:srgbClr val="FF0000"/>
              </a:solidFill>
              <a:latin typeface="Courier New"/>
              <a:cs typeface="Courier New"/>
            </a:endParaRPr>
          </a:p>
        </p:txBody>
      </p:sp>
      <p:grpSp>
        <p:nvGrpSpPr>
          <p:cNvPr id="6" name="Group 18"/>
          <p:cNvGrpSpPr/>
          <p:nvPr/>
        </p:nvGrpSpPr>
        <p:grpSpPr>
          <a:xfrm>
            <a:off x="5410200" y="2108200"/>
            <a:ext cx="2751821" cy="1930400"/>
            <a:chOff x="5410200" y="1581150"/>
            <a:chExt cx="2751821" cy="1447800"/>
          </a:xfrm>
        </p:grpSpPr>
        <p:sp>
          <p:nvSpPr>
            <p:cNvPr id="10" name="Rectangle 9"/>
            <p:cNvSpPr/>
            <p:nvPr/>
          </p:nvSpPr>
          <p:spPr>
            <a:xfrm>
              <a:off x="5638800" y="2038350"/>
              <a:ext cx="18288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p</a:t>
              </a:r>
              <a:endParaRPr lang="en-US" sz="2800" dirty="0">
                <a:solidFill>
                  <a:srgbClr val="FF0000"/>
                </a:solidFill>
              </a:endParaRPr>
            </a:p>
          </p:txBody>
        </p:sp>
        <p:sp>
          <p:nvSpPr>
            <p:cNvPr id="11" name="Rectangle 10"/>
            <p:cNvSpPr/>
            <p:nvPr/>
          </p:nvSpPr>
          <p:spPr>
            <a:xfrm>
              <a:off x="5638800" y="2647950"/>
              <a:ext cx="1828800" cy="381000"/>
            </a:xfrm>
            <a:prstGeom prst="rect">
              <a:avLst/>
            </a:prstGeom>
            <a:pattFill prst="lgCheck">
              <a:fgClr>
                <a:schemeClr val="bg1">
                  <a:lumMod val="6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0000"/>
                  </a:solidFill>
                  <a:latin typeface="Courier New"/>
                  <a:cs typeface="Courier New"/>
                </a:rPr>
                <a:t>(</a:t>
              </a:r>
              <a:r>
                <a:rPr lang="en-US" sz="2400" b="1" dirty="0" err="1" smtClean="0">
                  <a:solidFill>
                    <a:srgbClr val="FF0000"/>
                  </a:solidFill>
                  <a:latin typeface="Courier New"/>
                  <a:cs typeface="Courier New"/>
                </a:rPr>
                <a:t>m</a:t>
              </a:r>
              <a:r>
                <a:rPr lang="en-US" sz="2400" b="1" dirty="0" err="1">
                  <a:solidFill>
                    <a:srgbClr val="FF0000"/>
                  </a:solidFill>
                  <a:latin typeface="Courier New"/>
                  <a:cs typeface="Courier New"/>
                </a:rPr>
                <a:t>⊕</a:t>
              </a:r>
              <a:r>
                <a:rPr lang="en-US" sz="2400" b="1" dirty="0" err="1" smtClean="0">
                  <a:solidFill>
                    <a:srgbClr val="FF0000"/>
                  </a:solidFill>
                  <a:latin typeface="Courier New"/>
                  <a:cs typeface="Courier New"/>
                </a:rPr>
                <a:t>k</a:t>
              </a:r>
              <a:r>
                <a:rPr lang="en-US" sz="2400" b="1" dirty="0">
                  <a:solidFill>
                    <a:srgbClr val="FF0000"/>
                  </a:solidFill>
                  <a:latin typeface="Courier New"/>
                  <a:cs typeface="Courier New"/>
                </a:rPr>
                <a:t>)</a:t>
              </a:r>
              <a:r>
                <a:rPr lang="en-US" sz="2400" b="1" dirty="0" smtClean="0">
                  <a:solidFill>
                    <a:srgbClr val="FF0000"/>
                  </a:solidFill>
                  <a:latin typeface="Courier New"/>
                  <a:cs typeface="Courier New"/>
                </a:rPr>
                <a:t>⊕p</a:t>
              </a:r>
              <a:endParaRPr lang="en-US" sz="2400" b="1" dirty="0">
                <a:solidFill>
                  <a:srgbClr val="FF0000"/>
                </a:solidFill>
                <a:latin typeface="Courier New"/>
                <a:cs typeface="Courier New"/>
              </a:endParaRPr>
            </a:p>
          </p:txBody>
        </p:sp>
        <p:sp>
          <p:nvSpPr>
            <p:cNvPr id="15" name="TextBox 14"/>
            <p:cNvSpPr txBox="1"/>
            <p:nvPr/>
          </p:nvSpPr>
          <p:spPr>
            <a:xfrm>
              <a:off x="7467600" y="1581150"/>
              <a:ext cx="694421" cy="530915"/>
            </a:xfrm>
            <a:prstGeom prst="rect">
              <a:avLst/>
            </a:prstGeom>
            <a:noFill/>
          </p:spPr>
          <p:txBody>
            <a:bodyPr wrap="none" rtlCol="0">
              <a:spAutoFit/>
            </a:bodyPr>
            <a:lstStyle/>
            <a:p>
              <a:r>
                <a:rPr lang="en-US" sz="4000" dirty="0"/>
                <a:t>⊕</a:t>
              </a:r>
            </a:p>
          </p:txBody>
        </p:sp>
        <p:cxnSp>
          <p:nvCxnSpPr>
            <p:cNvPr id="18" name="Straight Connector 17"/>
            <p:cNvCxnSpPr/>
            <p:nvPr/>
          </p:nvCxnSpPr>
          <p:spPr>
            <a:xfrm>
              <a:off x="5410200" y="2533650"/>
              <a:ext cx="266700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 name="Rectangle 3"/>
          <p:cNvSpPr/>
          <p:nvPr/>
        </p:nvSpPr>
        <p:spPr>
          <a:xfrm>
            <a:off x="838200" y="3505200"/>
            <a:ext cx="9906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6485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animBg="1"/>
      <p:bldP spid="4" grpId="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fontScale="85000" lnSpcReduction="10000"/>
          </a:bodyPr>
          <a:lstStyle/>
          <a:p>
            <a:r>
              <a:rPr lang="en-US" dirty="0" smtClean="0">
                <a:solidFill>
                  <a:srgbClr val="00B050"/>
                </a:solidFill>
              </a:rPr>
              <a:t>The almond tree was in tentative blossom. The days were longer, often ending with magnificent evenings of corrugated pink skies. The hunting season was over, with hounds and guns put away for six months. The vineyards were busy again as the well-organized farmers treated their vines and the more lackadaisical neighbors hurried to do the pruning they should have done in November.</a:t>
            </a:r>
          </a:p>
          <a:p>
            <a:r>
              <a:rPr lang="en-US" dirty="0" smtClean="0">
                <a:solidFill>
                  <a:srgbClr val="FF0000"/>
                </a:solidFill>
              </a:rPr>
              <a:t>CHREEVOAHMAERATBIAXXWTNXBEEOPHBSBQMQEQERBWRVXUOAKXAOSXXWEAHBWGJMMQMNKGRFVGXWTRZXWIAKLXFPSKAUTEMNDCMGTSXMXBTUIADNGMGPSRELXNJELXVRVPRTULHDNQWTWDTYGBPHXTFALJHASVBFXNGLLCHRZBWELEKMSJIKNBHWRJGNMGJSGLXFEYPHAGNRBIEQJTAMRVLCRREMNDGLXRRIMGNSNRWCHRQHAEYEVTAQEBBIPEEWEVKAKOEWADREMXMTBHHCHRTKDNVRZCHRCLQOHP WQAIIWXNRMGWOIIFKEE</a:t>
            </a:r>
          </a:p>
          <a:p>
            <a:endParaRPr lang="en-US" dirty="0"/>
          </a:p>
        </p:txBody>
      </p:sp>
      <p:sp>
        <p:nvSpPr>
          <p:cNvPr id="6" name="Date Placeholder 5"/>
          <p:cNvSpPr>
            <a:spLocks noGrp="1"/>
          </p:cNvSpPr>
          <p:nvPr>
            <p:ph type="dt" sz="half" idx="10"/>
          </p:nvPr>
        </p:nvSpPr>
        <p:spPr/>
        <p:txBody>
          <a:bodyPr/>
          <a:lstStyle/>
          <a:p>
            <a:pPr>
              <a:defRPr/>
            </a:pPr>
            <a:fld id="{4EA75ADA-6026-4582-8972-3B2B52FF4109}" type="datetime1">
              <a:rPr lang="en-US" smtClean="0"/>
              <a:pPr>
                <a:defRPr/>
              </a:pPr>
              <a:t>10/3/2012</a:t>
            </a:fld>
            <a:endParaRPr lang="en-US"/>
          </a:p>
        </p:txBody>
      </p:sp>
      <p:sp>
        <p:nvSpPr>
          <p:cNvPr id="8" name="Slide Number Placeholder 7"/>
          <p:cNvSpPr>
            <a:spLocks noGrp="1"/>
          </p:cNvSpPr>
          <p:nvPr>
            <p:ph type="sldNum" sz="quarter" idx="11"/>
          </p:nvPr>
        </p:nvSpPr>
        <p:spPr/>
        <p:txBody>
          <a:bodyPr/>
          <a:lstStyle/>
          <a:p>
            <a:pPr>
              <a:defRPr/>
            </a:pPr>
            <a:fld id="{C2A25FD4-BCB1-4D0D-8A21-C6304AF782F1}" type="slidenum">
              <a:rPr lang="en-US" smtClean="0"/>
              <a:pPr>
                <a:defRPr/>
              </a:pPr>
              <a:t>5</a:t>
            </a:fld>
            <a:endParaRPr lang="en-US"/>
          </a:p>
        </p:txBody>
      </p:sp>
      <p:sp>
        <p:nvSpPr>
          <p:cNvPr id="7" name="Footer Placeholder 6"/>
          <p:cNvSpPr>
            <a:spLocks noGrp="1"/>
          </p:cNvSpPr>
          <p:nvPr>
            <p:ph type="ftr" sz="quarter" idx="12"/>
          </p:nvPr>
        </p:nvSpPr>
        <p:spPr/>
        <p:txBody>
          <a:bodyPr/>
          <a:lstStyle/>
          <a:p>
            <a:pPr>
              <a:defRPr/>
            </a:pPr>
            <a:r>
              <a:rPr lang="en-US" smtClean="0"/>
              <a:t>Lectures by Ashraf Masood - - Applied Cryptography – MSIS 11 (MCS-NUST)</a:t>
            </a:r>
            <a:endParaRPr lang="en-US"/>
          </a:p>
        </p:txBody>
      </p:sp>
      <p:sp>
        <p:nvSpPr>
          <p:cNvPr id="9" name="Title 8"/>
          <p:cNvSpPr>
            <a:spLocks noGrp="1"/>
          </p:cNvSpPr>
          <p:nvPr>
            <p:ph type="title"/>
          </p:nvPr>
        </p:nvSpPr>
        <p:spPr/>
        <p:txBody>
          <a:bodyPr/>
          <a:lstStyle/>
          <a:p>
            <a:r>
              <a:rPr lang="en-US" dirty="0" smtClean="0"/>
              <a:t>Example: </a:t>
            </a:r>
            <a:r>
              <a:rPr lang="en-US" dirty="0" err="1" smtClean="0"/>
              <a:t>Vigenere</a:t>
            </a:r>
            <a:r>
              <a:rPr lang="en-US" dirty="0" smtClean="0"/>
              <a:t> Cipher</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 2:   no integrity   </a:t>
            </a:r>
            <a:r>
              <a:rPr lang="en-US" sz="3200" dirty="0" smtClean="0"/>
              <a:t>(OTP is malleable)</a:t>
            </a:r>
            <a:endParaRPr lang="en-US" sz="3200" dirty="0"/>
          </a:p>
        </p:txBody>
      </p:sp>
      <p:sp>
        <p:nvSpPr>
          <p:cNvPr id="3" name="Content Placeholder 2"/>
          <p:cNvSpPr>
            <a:spLocks noGrp="1"/>
          </p:cNvSpPr>
          <p:nvPr>
            <p:ph idx="1"/>
          </p:nvPr>
        </p:nvSpPr>
        <p:spPr>
          <a:xfrm>
            <a:off x="457200" y="5359400"/>
            <a:ext cx="8229600" cy="1320800"/>
          </a:xfrm>
        </p:spPr>
        <p:txBody>
          <a:bodyPr/>
          <a:lstStyle/>
          <a:p>
            <a:pPr marL="0" indent="0">
              <a:buNone/>
            </a:pPr>
            <a:r>
              <a:rPr lang="en-US" dirty="0" smtClean="0"/>
              <a:t>Modifications to </a:t>
            </a:r>
            <a:r>
              <a:rPr lang="en-US" dirty="0" err="1" smtClean="0"/>
              <a:t>ciphertext</a:t>
            </a:r>
            <a:r>
              <a:rPr lang="en-US" dirty="0" smtClean="0"/>
              <a:t> are undetected and </a:t>
            </a:r>
            <a:br>
              <a:rPr lang="en-US" dirty="0" smtClean="0"/>
            </a:br>
            <a:r>
              <a:rPr lang="en-US" dirty="0" smtClean="0"/>
              <a:t>have </a:t>
            </a:r>
            <a:r>
              <a:rPr lang="en-US" b="1" u="sng" dirty="0" smtClean="0"/>
              <a:t>predictable</a:t>
            </a:r>
            <a:r>
              <a:rPr lang="en-US" dirty="0" smtClean="0"/>
              <a:t> impact on plaintext</a:t>
            </a:r>
            <a:endParaRPr lang="en-US" dirty="0"/>
          </a:p>
        </p:txBody>
      </p:sp>
      <p:sp>
        <p:nvSpPr>
          <p:cNvPr id="5" name="Rectangle 4"/>
          <p:cNvSpPr/>
          <p:nvPr/>
        </p:nvSpPr>
        <p:spPr>
          <a:xfrm>
            <a:off x="381000" y="21082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FF0000"/>
                </a:solidFill>
                <a:latin typeface="Courier New"/>
                <a:cs typeface="Courier New"/>
              </a:rPr>
              <a:t>m</a:t>
            </a:r>
            <a:endParaRPr lang="en-US" sz="2800" b="1" dirty="0">
              <a:solidFill>
                <a:srgbClr val="FF0000"/>
              </a:solidFill>
              <a:latin typeface="Courier New"/>
              <a:cs typeface="Courier New"/>
            </a:endParaRPr>
          </a:p>
        </p:txBody>
      </p:sp>
      <p:cxnSp>
        <p:nvCxnSpPr>
          <p:cNvPr id="7" name="Straight Arrow Connector 6"/>
          <p:cNvCxnSpPr/>
          <p:nvPr/>
        </p:nvCxnSpPr>
        <p:spPr>
          <a:xfrm>
            <a:off x="2743200" y="2311400"/>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76601" y="1701801"/>
            <a:ext cx="1519968" cy="461665"/>
          </a:xfrm>
          <a:prstGeom prst="rect">
            <a:avLst/>
          </a:prstGeom>
          <a:noFill/>
        </p:spPr>
        <p:txBody>
          <a:bodyPr wrap="none" rtlCol="0">
            <a:spAutoFit/>
          </a:bodyPr>
          <a:lstStyle/>
          <a:p>
            <a:r>
              <a:rPr lang="en-US" sz="2400" dirty="0" err="1"/>
              <a:t>e</a:t>
            </a:r>
            <a:r>
              <a:rPr lang="en-US" sz="2400" dirty="0" err="1" smtClean="0"/>
              <a:t>nc</a:t>
            </a:r>
            <a:r>
              <a:rPr lang="en-US" sz="2400" dirty="0" smtClean="0"/>
              <a:t>  ( ⊕k )</a:t>
            </a:r>
            <a:endParaRPr lang="en-US" sz="2400" dirty="0"/>
          </a:p>
        </p:txBody>
      </p:sp>
      <p:sp>
        <p:nvSpPr>
          <p:cNvPr id="9" name="Rectangle 8"/>
          <p:cNvSpPr/>
          <p:nvPr/>
        </p:nvSpPr>
        <p:spPr>
          <a:xfrm>
            <a:off x="5638800" y="2006600"/>
            <a:ext cx="1828800" cy="508000"/>
          </a:xfrm>
          <a:prstGeom prst="rect">
            <a:avLst/>
          </a:prstGeom>
          <a:pattFill prst="lgCheck">
            <a:fgClr>
              <a:schemeClr val="bg1">
                <a:lumMod val="7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a:solidFill>
                  <a:srgbClr val="FF0000"/>
                </a:solidFill>
                <a:latin typeface="Courier New"/>
                <a:cs typeface="Courier New"/>
              </a:rPr>
              <a:t>m</a:t>
            </a:r>
            <a:r>
              <a:rPr lang="en-US" sz="2400" b="1" dirty="0" err="1" smtClean="0">
                <a:solidFill>
                  <a:srgbClr val="FF0000"/>
                </a:solidFill>
                <a:latin typeface="Courier New"/>
                <a:cs typeface="Courier New"/>
              </a:rPr>
              <a:t>⊕</a:t>
            </a:r>
            <a:r>
              <a:rPr lang="en-US" sz="2800" b="1" dirty="0" err="1" smtClean="0">
                <a:solidFill>
                  <a:srgbClr val="FF0000"/>
                </a:solidFill>
                <a:latin typeface="Courier New"/>
                <a:cs typeface="Courier New"/>
              </a:rPr>
              <a:t>k</a:t>
            </a:r>
            <a:endParaRPr lang="en-US" sz="2800" b="1" dirty="0">
              <a:solidFill>
                <a:srgbClr val="FF0000"/>
              </a:solidFill>
              <a:latin typeface="Courier New"/>
              <a:cs typeface="Courier New"/>
            </a:endParaRPr>
          </a:p>
        </p:txBody>
      </p:sp>
      <p:cxnSp>
        <p:nvCxnSpPr>
          <p:cNvPr id="12" name="Straight Arrow Connector 11"/>
          <p:cNvCxnSpPr/>
          <p:nvPr/>
        </p:nvCxnSpPr>
        <p:spPr>
          <a:xfrm flipH="1">
            <a:off x="2819400" y="3829447"/>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flipH="1">
            <a:off x="3352801" y="3219847"/>
            <a:ext cx="1462260" cy="461665"/>
          </a:xfrm>
          <a:prstGeom prst="rect">
            <a:avLst/>
          </a:prstGeom>
          <a:noFill/>
        </p:spPr>
        <p:txBody>
          <a:bodyPr wrap="none" rtlCol="0">
            <a:spAutoFit/>
          </a:bodyPr>
          <a:lstStyle/>
          <a:p>
            <a:r>
              <a:rPr lang="en-US" sz="2400" dirty="0" err="1"/>
              <a:t>d</a:t>
            </a:r>
            <a:r>
              <a:rPr lang="en-US" sz="2400" dirty="0" err="1" smtClean="0"/>
              <a:t>ec</a:t>
            </a:r>
            <a:r>
              <a:rPr lang="en-US" sz="2400" dirty="0" smtClean="0"/>
              <a:t> ( ⊕k )</a:t>
            </a:r>
            <a:endParaRPr lang="en-US" sz="2400" dirty="0"/>
          </a:p>
        </p:txBody>
      </p:sp>
      <p:sp>
        <p:nvSpPr>
          <p:cNvPr id="14" name="Rectangle 13"/>
          <p:cNvSpPr/>
          <p:nvPr/>
        </p:nvSpPr>
        <p:spPr>
          <a:xfrm>
            <a:off x="381000" y="35306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a:solidFill>
                  <a:srgbClr val="FF0000"/>
                </a:solidFill>
                <a:latin typeface="Courier New"/>
                <a:cs typeface="Courier New"/>
              </a:rPr>
              <a:t>m</a:t>
            </a:r>
            <a:r>
              <a:rPr lang="en-US" sz="2800" b="1" dirty="0" err="1" smtClean="0">
                <a:solidFill>
                  <a:srgbClr val="FF0000"/>
                </a:solidFill>
                <a:latin typeface="Courier New"/>
                <a:cs typeface="Courier New"/>
              </a:rPr>
              <a:t>⊕p</a:t>
            </a:r>
            <a:endParaRPr lang="en-US" sz="2800" b="1" dirty="0">
              <a:solidFill>
                <a:srgbClr val="FF0000"/>
              </a:solidFill>
              <a:latin typeface="Courier New"/>
              <a:cs typeface="Courier New"/>
            </a:endParaRPr>
          </a:p>
        </p:txBody>
      </p:sp>
      <p:grpSp>
        <p:nvGrpSpPr>
          <p:cNvPr id="6" name="Group 18"/>
          <p:cNvGrpSpPr/>
          <p:nvPr/>
        </p:nvGrpSpPr>
        <p:grpSpPr>
          <a:xfrm>
            <a:off x="5410200" y="2108200"/>
            <a:ext cx="2751821" cy="1930400"/>
            <a:chOff x="5410200" y="1581150"/>
            <a:chExt cx="2751821" cy="1447800"/>
          </a:xfrm>
        </p:grpSpPr>
        <p:sp>
          <p:nvSpPr>
            <p:cNvPr id="10" name="Rectangle 9"/>
            <p:cNvSpPr/>
            <p:nvPr/>
          </p:nvSpPr>
          <p:spPr>
            <a:xfrm>
              <a:off x="5638800" y="2038350"/>
              <a:ext cx="18288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p</a:t>
              </a:r>
              <a:endParaRPr lang="en-US" sz="2800" dirty="0">
                <a:solidFill>
                  <a:srgbClr val="FF0000"/>
                </a:solidFill>
              </a:endParaRPr>
            </a:p>
          </p:txBody>
        </p:sp>
        <p:sp>
          <p:nvSpPr>
            <p:cNvPr id="11" name="Rectangle 10"/>
            <p:cNvSpPr/>
            <p:nvPr/>
          </p:nvSpPr>
          <p:spPr>
            <a:xfrm>
              <a:off x="5638800" y="2647950"/>
              <a:ext cx="1828800" cy="381000"/>
            </a:xfrm>
            <a:prstGeom prst="rect">
              <a:avLst/>
            </a:prstGeom>
            <a:pattFill prst="lgCheck">
              <a:fgClr>
                <a:schemeClr val="bg1">
                  <a:lumMod val="6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0000"/>
                  </a:solidFill>
                  <a:latin typeface="Courier New"/>
                  <a:cs typeface="Courier New"/>
                </a:rPr>
                <a:t>(</a:t>
              </a:r>
              <a:r>
                <a:rPr lang="en-US" sz="2400" b="1" dirty="0" err="1" smtClean="0">
                  <a:solidFill>
                    <a:srgbClr val="FF0000"/>
                  </a:solidFill>
                  <a:latin typeface="Courier New"/>
                  <a:cs typeface="Courier New"/>
                </a:rPr>
                <a:t>m</a:t>
              </a:r>
              <a:r>
                <a:rPr lang="en-US" sz="2400" b="1" dirty="0" err="1">
                  <a:solidFill>
                    <a:srgbClr val="FF0000"/>
                  </a:solidFill>
                  <a:latin typeface="Courier New"/>
                  <a:cs typeface="Courier New"/>
                </a:rPr>
                <a:t>⊕</a:t>
              </a:r>
              <a:r>
                <a:rPr lang="en-US" sz="2400" b="1" dirty="0" err="1" smtClean="0">
                  <a:solidFill>
                    <a:srgbClr val="FF0000"/>
                  </a:solidFill>
                  <a:latin typeface="Courier New"/>
                  <a:cs typeface="Courier New"/>
                </a:rPr>
                <a:t>k</a:t>
              </a:r>
              <a:r>
                <a:rPr lang="en-US" sz="2400" b="1" dirty="0">
                  <a:solidFill>
                    <a:srgbClr val="FF0000"/>
                  </a:solidFill>
                  <a:latin typeface="Courier New"/>
                  <a:cs typeface="Courier New"/>
                </a:rPr>
                <a:t>)</a:t>
              </a:r>
              <a:r>
                <a:rPr lang="en-US" sz="2400" b="1" dirty="0" smtClean="0">
                  <a:solidFill>
                    <a:srgbClr val="FF0000"/>
                  </a:solidFill>
                  <a:latin typeface="Courier New"/>
                  <a:cs typeface="Courier New"/>
                </a:rPr>
                <a:t>⊕p</a:t>
              </a:r>
              <a:endParaRPr lang="en-US" sz="2400" b="1" dirty="0">
                <a:solidFill>
                  <a:srgbClr val="FF0000"/>
                </a:solidFill>
                <a:latin typeface="Courier New"/>
                <a:cs typeface="Courier New"/>
              </a:endParaRPr>
            </a:p>
          </p:txBody>
        </p:sp>
        <p:sp>
          <p:nvSpPr>
            <p:cNvPr id="15" name="TextBox 14"/>
            <p:cNvSpPr txBox="1"/>
            <p:nvPr/>
          </p:nvSpPr>
          <p:spPr>
            <a:xfrm>
              <a:off x="7467600" y="1581150"/>
              <a:ext cx="694421" cy="530915"/>
            </a:xfrm>
            <a:prstGeom prst="rect">
              <a:avLst/>
            </a:prstGeom>
            <a:noFill/>
          </p:spPr>
          <p:txBody>
            <a:bodyPr wrap="none" rtlCol="0">
              <a:spAutoFit/>
            </a:bodyPr>
            <a:lstStyle/>
            <a:p>
              <a:r>
                <a:rPr lang="en-US" sz="4000" dirty="0"/>
                <a:t>⊕</a:t>
              </a:r>
            </a:p>
          </p:txBody>
        </p:sp>
        <p:cxnSp>
          <p:nvCxnSpPr>
            <p:cNvPr id="18" name="Straight Connector 17"/>
            <p:cNvCxnSpPr/>
            <p:nvPr/>
          </p:nvCxnSpPr>
          <p:spPr>
            <a:xfrm>
              <a:off x="5410200" y="2533650"/>
              <a:ext cx="2667000"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386485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 2:   no integrity   </a:t>
            </a:r>
            <a:r>
              <a:rPr lang="en-US" sz="3200" dirty="0" smtClean="0"/>
              <a:t>(OTP is malleable)</a:t>
            </a:r>
            <a:endParaRPr lang="en-US" sz="3200" dirty="0"/>
          </a:p>
        </p:txBody>
      </p:sp>
      <p:sp>
        <p:nvSpPr>
          <p:cNvPr id="3" name="Content Placeholder 2"/>
          <p:cNvSpPr>
            <a:spLocks noGrp="1"/>
          </p:cNvSpPr>
          <p:nvPr>
            <p:ph idx="1"/>
          </p:nvPr>
        </p:nvSpPr>
        <p:spPr>
          <a:xfrm>
            <a:off x="457200" y="5562600"/>
            <a:ext cx="8229600" cy="1320800"/>
          </a:xfrm>
        </p:spPr>
        <p:txBody>
          <a:bodyPr/>
          <a:lstStyle/>
          <a:p>
            <a:pPr marL="0" indent="0">
              <a:buNone/>
            </a:pPr>
            <a:r>
              <a:rPr lang="en-US" dirty="0" smtClean="0"/>
              <a:t>Modifications to </a:t>
            </a:r>
            <a:r>
              <a:rPr lang="en-US" dirty="0" err="1" smtClean="0"/>
              <a:t>ciphertext</a:t>
            </a:r>
            <a:r>
              <a:rPr lang="en-US" dirty="0" smtClean="0"/>
              <a:t> are undetected and </a:t>
            </a:r>
            <a:br>
              <a:rPr lang="en-US" dirty="0" smtClean="0"/>
            </a:br>
            <a:r>
              <a:rPr lang="en-US" dirty="0" smtClean="0"/>
              <a:t>have predictable impact on plaintext</a:t>
            </a:r>
            <a:endParaRPr lang="en-US" dirty="0"/>
          </a:p>
        </p:txBody>
      </p:sp>
      <p:sp>
        <p:nvSpPr>
          <p:cNvPr id="5" name="Rectangle 4"/>
          <p:cNvSpPr/>
          <p:nvPr/>
        </p:nvSpPr>
        <p:spPr>
          <a:xfrm>
            <a:off x="381000" y="20066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0000"/>
                </a:solidFill>
                <a:latin typeface="Courier New"/>
                <a:cs typeface="Courier New"/>
              </a:rPr>
              <a:t>From: Bob</a:t>
            </a:r>
            <a:endParaRPr lang="en-US" b="1" dirty="0">
              <a:solidFill>
                <a:srgbClr val="FF0000"/>
              </a:solidFill>
              <a:latin typeface="Courier New"/>
              <a:cs typeface="Courier New"/>
            </a:endParaRPr>
          </a:p>
        </p:txBody>
      </p:sp>
      <p:cxnSp>
        <p:nvCxnSpPr>
          <p:cNvPr id="7" name="Straight Arrow Connector 6"/>
          <p:cNvCxnSpPr/>
          <p:nvPr/>
        </p:nvCxnSpPr>
        <p:spPr>
          <a:xfrm>
            <a:off x="2743200" y="2209800"/>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76601" y="1600201"/>
            <a:ext cx="1519968" cy="461665"/>
          </a:xfrm>
          <a:prstGeom prst="rect">
            <a:avLst/>
          </a:prstGeom>
          <a:noFill/>
        </p:spPr>
        <p:txBody>
          <a:bodyPr wrap="none" rtlCol="0">
            <a:spAutoFit/>
          </a:bodyPr>
          <a:lstStyle/>
          <a:p>
            <a:r>
              <a:rPr lang="en-US" sz="2400" dirty="0" err="1"/>
              <a:t>e</a:t>
            </a:r>
            <a:r>
              <a:rPr lang="en-US" sz="2400" dirty="0" err="1" smtClean="0"/>
              <a:t>nc</a:t>
            </a:r>
            <a:r>
              <a:rPr lang="en-US" sz="2400" dirty="0" smtClean="0"/>
              <a:t>  ( ⊕k )</a:t>
            </a:r>
            <a:endParaRPr lang="en-US" sz="2400" dirty="0"/>
          </a:p>
        </p:txBody>
      </p:sp>
      <p:sp>
        <p:nvSpPr>
          <p:cNvPr id="9" name="Rectangle 8"/>
          <p:cNvSpPr/>
          <p:nvPr/>
        </p:nvSpPr>
        <p:spPr>
          <a:xfrm>
            <a:off x="5638800" y="1905000"/>
            <a:ext cx="1828800" cy="508000"/>
          </a:xfrm>
          <a:prstGeom prst="rect">
            <a:avLst/>
          </a:prstGeom>
          <a:pattFill prst="lgCheck">
            <a:fgClr>
              <a:schemeClr val="bg1">
                <a:lumMod val="6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0000"/>
                </a:solidFill>
                <a:latin typeface="Courier New"/>
                <a:cs typeface="Courier New"/>
              </a:rPr>
              <a:t>From: Bob</a:t>
            </a:r>
            <a:endParaRPr lang="en-US" b="1" dirty="0">
              <a:solidFill>
                <a:srgbClr val="FF0000"/>
              </a:solidFill>
              <a:latin typeface="Courier New"/>
              <a:cs typeface="Courier New"/>
            </a:endParaRPr>
          </a:p>
        </p:txBody>
      </p:sp>
      <p:sp>
        <p:nvSpPr>
          <p:cNvPr id="10" name="Rectangle 9"/>
          <p:cNvSpPr/>
          <p:nvPr/>
        </p:nvSpPr>
        <p:spPr>
          <a:xfrm>
            <a:off x="6629400" y="2616200"/>
            <a:ext cx="6096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a:t>
            </a:r>
            <a:endParaRPr lang="en-US" dirty="0">
              <a:solidFill>
                <a:srgbClr val="FF0000"/>
              </a:solidFill>
            </a:endParaRPr>
          </a:p>
        </p:txBody>
      </p:sp>
      <p:sp>
        <p:nvSpPr>
          <p:cNvPr id="11" name="Rectangle 10"/>
          <p:cNvSpPr/>
          <p:nvPr/>
        </p:nvSpPr>
        <p:spPr>
          <a:xfrm>
            <a:off x="5638800" y="3429000"/>
            <a:ext cx="1828800" cy="508000"/>
          </a:xfrm>
          <a:prstGeom prst="rect">
            <a:avLst/>
          </a:prstGeom>
          <a:pattFill prst="lgCheck">
            <a:fgClr>
              <a:schemeClr val="bg1">
                <a:lumMod val="6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0000"/>
                </a:solidFill>
                <a:latin typeface="Courier New"/>
                <a:cs typeface="Courier New"/>
              </a:rPr>
              <a:t>From: Eve</a:t>
            </a:r>
            <a:endParaRPr lang="en-US" b="1" dirty="0">
              <a:solidFill>
                <a:srgbClr val="FF0000"/>
              </a:solidFill>
              <a:latin typeface="Courier New"/>
              <a:cs typeface="Courier New"/>
            </a:endParaRPr>
          </a:p>
        </p:txBody>
      </p:sp>
      <p:cxnSp>
        <p:nvCxnSpPr>
          <p:cNvPr id="12" name="Straight Arrow Connector 11"/>
          <p:cNvCxnSpPr/>
          <p:nvPr/>
        </p:nvCxnSpPr>
        <p:spPr>
          <a:xfrm flipH="1">
            <a:off x="2819400" y="3727847"/>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flipH="1">
            <a:off x="3352801" y="3118248"/>
            <a:ext cx="1462260" cy="461665"/>
          </a:xfrm>
          <a:prstGeom prst="rect">
            <a:avLst/>
          </a:prstGeom>
          <a:noFill/>
        </p:spPr>
        <p:txBody>
          <a:bodyPr wrap="none" rtlCol="0">
            <a:spAutoFit/>
          </a:bodyPr>
          <a:lstStyle/>
          <a:p>
            <a:r>
              <a:rPr lang="en-US" sz="2400" dirty="0" err="1"/>
              <a:t>d</a:t>
            </a:r>
            <a:r>
              <a:rPr lang="en-US" sz="2400" dirty="0" err="1" smtClean="0"/>
              <a:t>ec</a:t>
            </a:r>
            <a:r>
              <a:rPr lang="en-US" sz="2400" dirty="0" smtClean="0"/>
              <a:t> ( ⊕k )</a:t>
            </a:r>
            <a:endParaRPr lang="en-US" sz="2400" dirty="0"/>
          </a:p>
        </p:txBody>
      </p:sp>
      <p:sp>
        <p:nvSpPr>
          <p:cNvPr id="14" name="Rectangle 13"/>
          <p:cNvSpPr/>
          <p:nvPr/>
        </p:nvSpPr>
        <p:spPr>
          <a:xfrm>
            <a:off x="381000" y="3429000"/>
            <a:ext cx="1828800" cy="50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0000"/>
                </a:solidFill>
                <a:latin typeface="Courier New"/>
                <a:cs typeface="Courier New"/>
              </a:rPr>
              <a:t>From: Eve</a:t>
            </a:r>
            <a:endParaRPr lang="en-US" b="1" dirty="0">
              <a:solidFill>
                <a:srgbClr val="FF0000"/>
              </a:solidFill>
              <a:latin typeface="Courier New"/>
              <a:cs typeface="Courier New"/>
            </a:endParaRPr>
          </a:p>
        </p:txBody>
      </p:sp>
      <p:sp>
        <p:nvSpPr>
          <p:cNvPr id="15" name="TextBox 14"/>
          <p:cNvSpPr txBox="1"/>
          <p:nvPr/>
        </p:nvSpPr>
        <p:spPr>
          <a:xfrm>
            <a:off x="7467600" y="2006600"/>
            <a:ext cx="694421" cy="707886"/>
          </a:xfrm>
          <a:prstGeom prst="rect">
            <a:avLst/>
          </a:prstGeom>
          <a:noFill/>
        </p:spPr>
        <p:txBody>
          <a:bodyPr wrap="none" rtlCol="0">
            <a:spAutoFit/>
          </a:bodyPr>
          <a:lstStyle/>
          <a:p>
            <a:r>
              <a:rPr lang="en-US" sz="4000" dirty="0"/>
              <a:t>⊕</a:t>
            </a:r>
          </a:p>
        </p:txBody>
      </p:sp>
      <p:cxnSp>
        <p:nvCxnSpPr>
          <p:cNvPr id="18" name="Straight Connector 17"/>
          <p:cNvCxnSpPr/>
          <p:nvPr/>
        </p:nvCxnSpPr>
        <p:spPr>
          <a:xfrm>
            <a:off x="5410200" y="3276600"/>
            <a:ext cx="2667000"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38200" y="4648200"/>
            <a:ext cx="5253169" cy="646331"/>
          </a:xfrm>
          <a:prstGeom prst="rect">
            <a:avLst/>
          </a:prstGeom>
          <a:noFill/>
        </p:spPr>
        <p:txBody>
          <a:bodyPr wrap="none" rtlCol="0">
            <a:spAutoFit/>
          </a:bodyPr>
          <a:lstStyle/>
          <a:p>
            <a:r>
              <a:rPr lang="en-US" b="1" dirty="0" smtClean="0"/>
              <a:t>B     o    b		E     v     e		Bob (</a:t>
            </a:r>
            <a:r>
              <a:rPr lang="en-US" b="1" dirty="0" err="1" smtClean="0"/>
              <a:t>xor</a:t>
            </a:r>
            <a:r>
              <a:rPr lang="en-US" b="1" dirty="0" smtClean="0"/>
              <a:t>) Eve</a:t>
            </a:r>
          </a:p>
          <a:p>
            <a:r>
              <a:rPr lang="en-US" b="1" dirty="0" smtClean="0"/>
              <a:t>42  6F  62		45  76  65		07  19  07</a:t>
            </a:r>
            <a:endParaRPr lang="en-US" b="1" dirty="0"/>
          </a:p>
        </p:txBody>
      </p:sp>
      <p:sp>
        <p:nvSpPr>
          <p:cNvPr id="19" name="TextBox 18"/>
          <p:cNvSpPr txBox="1"/>
          <p:nvPr/>
        </p:nvSpPr>
        <p:spPr>
          <a:xfrm>
            <a:off x="7391400" y="2667000"/>
            <a:ext cx="1079142" cy="369332"/>
          </a:xfrm>
          <a:prstGeom prst="rect">
            <a:avLst/>
          </a:prstGeom>
          <a:noFill/>
        </p:spPr>
        <p:txBody>
          <a:bodyPr wrap="none" rtlCol="0">
            <a:spAutoFit/>
          </a:bodyPr>
          <a:lstStyle/>
          <a:p>
            <a:r>
              <a:rPr lang="en-US" b="1" dirty="0" smtClean="0"/>
              <a:t>07  19  07</a:t>
            </a:r>
            <a:endParaRPr lang="en-US" dirty="0"/>
          </a:p>
        </p:txBody>
      </p:sp>
    </p:spTree>
    <p:extLst>
      <p:ext uri="{BB962C8B-B14F-4D97-AF65-F5344CB8AC3E}">
        <p14:creationId xmlns="" xmlns:p14="http://schemas.microsoft.com/office/powerpoint/2010/main" val="423519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p:bldP spid="14" grpId="0" animBg="1"/>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PRG Security Definition</a:t>
            </a:r>
            <a:endParaRPr lang="en-US" dirty="0"/>
          </a:p>
        </p:txBody>
      </p:sp>
      <p:sp>
        <p:nvSpPr>
          <p:cNvPr id="8" name="Text Placeholder 7"/>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10/3/2012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smtClean="0"/>
              <a:t>Let   G:K ⟶ {0,1}</a:t>
            </a:r>
            <a:r>
              <a:rPr lang="en-US" sz="2800" baseline="50000" dirty="0" smtClean="0"/>
              <a:t>n</a:t>
            </a:r>
            <a:r>
              <a:rPr lang="en-US" sz="2800" dirty="0" smtClean="0"/>
              <a:t>   be a PRG </a:t>
            </a:r>
          </a:p>
          <a:p>
            <a:pPr marL="0" indent="0">
              <a:buNone/>
            </a:pPr>
            <a:endParaRPr lang="en-US" sz="2800" dirty="0" smtClean="0"/>
          </a:p>
          <a:p>
            <a:pPr marL="0" indent="0">
              <a:buNone/>
            </a:pPr>
            <a:r>
              <a:rPr lang="en-US" sz="2800" u="sng" dirty="0" smtClean="0"/>
              <a:t>Goal</a:t>
            </a:r>
            <a:r>
              <a:rPr lang="en-US" sz="2800" dirty="0" smtClean="0"/>
              <a:t>:    define what it means that</a:t>
            </a:r>
          </a:p>
          <a:p>
            <a:pPr marL="0" indent="0">
              <a:buNone/>
            </a:pPr>
            <a:endParaRPr lang="en-US" sz="2800" dirty="0" smtClean="0"/>
          </a:p>
          <a:p>
            <a:pPr marL="0" indent="0">
              <a:buNone/>
            </a:pPr>
            <a:r>
              <a:rPr lang="en-US" sz="2800" dirty="0" smtClean="0"/>
              <a:t>	[ k </a:t>
            </a:r>
            <a:r>
              <a:rPr lang="en-US" dirty="0" smtClean="0">
                <a:sym typeface="Symbol" pitchFamily="18" charset="2"/>
              </a:rPr>
              <a:t> K,</a:t>
            </a:r>
            <a:r>
              <a:rPr lang="en-US" dirty="0" smtClean="0">
                <a:sym typeface="Symbol" pitchFamily="18" charset="2"/>
              </a:rPr>
              <a:t> </a:t>
            </a:r>
            <a:r>
              <a:rPr lang="en-US" dirty="0" smtClean="0">
                <a:sym typeface="Symbol" pitchFamily="18" charset="2"/>
              </a:rPr>
              <a:t> output G(k)] </a:t>
            </a:r>
            <a:endParaRPr lang="en-US" sz="2800" dirty="0" smtClean="0"/>
          </a:p>
          <a:p>
            <a:pPr marL="0" indent="0">
              <a:lnSpc>
                <a:spcPct val="130000"/>
              </a:lnSpc>
              <a:spcBef>
                <a:spcPts val="1872"/>
              </a:spcBef>
              <a:buNone/>
            </a:pPr>
            <a:r>
              <a:rPr lang="en-US" sz="2800" dirty="0" smtClean="0"/>
              <a:t>	is “indistinguishable” from</a:t>
            </a:r>
          </a:p>
          <a:p>
            <a:pPr marL="0" indent="0">
              <a:lnSpc>
                <a:spcPct val="130000"/>
              </a:lnSpc>
              <a:spcBef>
                <a:spcPts val="1872"/>
              </a:spcBef>
              <a:buNone/>
            </a:pPr>
            <a:r>
              <a:rPr lang="en-US" sz="2800" dirty="0" smtClean="0"/>
              <a:t>	[ r </a:t>
            </a:r>
            <a:r>
              <a:rPr lang="en-US" dirty="0" smtClean="0">
                <a:sym typeface="Symbol" pitchFamily="18" charset="2"/>
              </a:rPr>
              <a:t> </a:t>
            </a:r>
            <a:r>
              <a:rPr lang="en-US" dirty="0" smtClean="0"/>
              <a:t>{0,1}</a:t>
            </a:r>
            <a:r>
              <a:rPr lang="en-US" baseline="50000" dirty="0" smtClean="0"/>
              <a:t>n</a:t>
            </a:r>
            <a:r>
              <a:rPr lang="en-US" dirty="0" smtClean="0"/>
              <a:t> </a:t>
            </a:r>
            <a:r>
              <a:rPr lang="en-US" dirty="0" smtClean="0"/>
              <a:t>, output r]</a:t>
            </a:r>
            <a:endParaRPr lang="en-US" sz="2800" dirty="0" smtClean="0"/>
          </a:p>
        </p:txBody>
      </p:sp>
      <p:sp>
        <p:nvSpPr>
          <p:cNvPr id="5" name="Title 4"/>
          <p:cNvSpPr>
            <a:spLocks noGrp="1"/>
          </p:cNvSpPr>
          <p:nvPr>
            <p:ph type="title"/>
          </p:nvPr>
        </p:nvSpPr>
        <p:spPr/>
        <p:txBody>
          <a:bodyPr/>
          <a:lstStyle/>
          <a:p>
            <a:endParaRPr lang="en-US"/>
          </a:p>
        </p:txBody>
      </p:sp>
      <p:sp>
        <p:nvSpPr>
          <p:cNvPr id="8" name="Oval 7"/>
          <p:cNvSpPr/>
          <p:nvPr/>
        </p:nvSpPr>
        <p:spPr>
          <a:xfrm>
            <a:off x="5867400" y="2362200"/>
            <a:ext cx="2667000" cy="2819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{0,1}</a:t>
            </a:r>
            <a:r>
              <a:rPr lang="en-US" baseline="50000" dirty="0" smtClean="0"/>
              <a:t>n</a:t>
            </a:r>
            <a:r>
              <a:rPr lang="en-US" dirty="0" smtClean="0"/>
              <a:t> </a:t>
            </a:r>
            <a:endParaRPr lang="en-US" dirty="0"/>
          </a:p>
        </p:txBody>
      </p:sp>
      <p:sp>
        <p:nvSpPr>
          <p:cNvPr id="9" name="Oval 8"/>
          <p:cNvSpPr/>
          <p:nvPr/>
        </p:nvSpPr>
        <p:spPr>
          <a:xfrm>
            <a:off x="7239000" y="3124200"/>
            <a:ext cx="381000"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50377" y="3212068"/>
            <a:ext cx="588623" cy="369332"/>
          </a:xfrm>
          <a:prstGeom prst="rect">
            <a:avLst/>
          </a:prstGeom>
        </p:spPr>
        <p:txBody>
          <a:bodyPr wrap="none">
            <a:spAutoFit/>
          </a:bodyPr>
          <a:lstStyle/>
          <a:p>
            <a:r>
              <a:rPr lang="en-US" dirty="0" smtClean="0">
                <a:sym typeface="Symbol" pitchFamily="18" charset="2"/>
              </a:rPr>
              <a:t>G(k)</a:t>
            </a:r>
            <a:endParaRPr lang="en-US" dirty="0"/>
          </a:p>
        </p:txBody>
      </p:sp>
    </p:spTree>
    <p:extLst>
      <p:ext uri="{BB962C8B-B14F-4D97-AF65-F5344CB8AC3E}">
        <p14:creationId xmlns="" xmlns:p14="http://schemas.microsoft.com/office/powerpoint/2010/main" val="110517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US" sz="2400" b="1" u="sng" dirty="0" smtClean="0"/>
              <a:t>Statistical test</a:t>
            </a:r>
            <a:r>
              <a:rPr lang="en-US" sz="2400" b="1" dirty="0" smtClean="0"/>
              <a:t> </a:t>
            </a:r>
            <a:r>
              <a:rPr lang="en-US" sz="2400" dirty="0" smtClean="0"/>
              <a:t>on {0,1}</a:t>
            </a:r>
            <a:r>
              <a:rPr lang="en-US" sz="2400" baseline="50000" dirty="0" smtClean="0"/>
              <a:t>n</a:t>
            </a:r>
            <a:r>
              <a:rPr lang="en-US" sz="2400" dirty="0" smtClean="0"/>
              <a:t>:   </a:t>
            </a:r>
          </a:p>
          <a:p>
            <a:pPr marL="0" indent="0">
              <a:buNone/>
            </a:pPr>
            <a:r>
              <a:rPr lang="en-US" sz="2400" dirty="0"/>
              <a:t>	</a:t>
            </a:r>
            <a:r>
              <a:rPr lang="en-US" sz="2400" dirty="0" smtClean="0"/>
              <a:t>	an alg.  A  </a:t>
            </a:r>
            <a:r>
              <a:rPr lang="en-US" sz="2400" dirty="0" err="1" smtClean="0"/>
              <a:t>s.t.</a:t>
            </a:r>
            <a:r>
              <a:rPr lang="en-US" sz="2400" dirty="0" smtClean="0"/>
              <a:t>   A</a:t>
            </a:r>
            <a:r>
              <a:rPr lang="en-US" sz="2800" dirty="0" smtClean="0"/>
              <a:t>(</a:t>
            </a:r>
            <a:r>
              <a:rPr lang="en-US" sz="2400" dirty="0" smtClean="0"/>
              <a:t>x</a:t>
            </a:r>
            <a:r>
              <a:rPr lang="en-US" sz="2800" dirty="0" smtClean="0"/>
              <a:t>)</a:t>
            </a:r>
            <a:r>
              <a:rPr lang="en-US" sz="2400" dirty="0" smtClean="0"/>
              <a:t>  outputs  “0” or “1</a:t>
            </a:r>
            <a:r>
              <a:rPr lang="en-US" sz="2400" dirty="0" smtClean="0"/>
              <a:t>”</a:t>
            </a:r>
          </a:p>
          <a:p>
            <a:pPr marL="292608" lvl="1" indent="0">
              <a:buNone/>
            </a:pPr>
            <a:r>
              <a:rPr lang="en-US" dirty="0" smtClean="0"/>
              <a:t>                                                                                            0: Not random</a:t>
            </a:r>
          </a:p>
          <a:p>
            <a:pPr marL="292608" lvl="1" indent="0">
              <a:buNone/>
            </a:pPr>
            <a:r>
              <a:rPr lang="en-US" dirty="0" smtClean="0"/>
              <a:t>                                                                                            1: Random</a:t>
            </a:r>
            <a:endParaRPr lang="en-US" dirty="0" smtClean="0"/>
          </a:p>
          <a:p>
            <a:pPr marL="0" indent="0">
              <a:buNone/>
            </a:pPr>
            <a:endParaRPr lang="en-US" sz="2400" baseline="50000" dirty="0"/>
          </a:p>
          <a:p>
            <a:pPr marL="0" indent="0">
              <a:buNone/>
            </a:pPr>
            <a:r>
              <a:rPr lang="en-US" sz="2400" dirty="0" smtClean="0"/>
              <a:t>Examples</a:t>
            </a:r>
            <a:r>
              <a:rPr lang="en-US" sz="2400" dirty="0" smtClean="0"/>
              <a:t>:</a:t>
            </a:r>
          </a:p>
          <a:p>
            <a:pPr marL="0" indent="0">
              <a:buNone/>
            </a:pPr>
            <a:endParaRPr lang="en-US" sz="2400" dirty="0" smtClean="0"/>
          </a:p>
          <a:p>
            <a:pPr marL="457200" indent="-457200">
              <a:buAutoNum type="arabicParenBoth"/>
            </a:pPr>
            <a:r>
              <a:rPr lang="en-US" sz="2400" dirty="0" smtClean="0"/>
              <a:t>A(x)=1	</a:t>
            </a:r>
            <a:r>
              <a:rPr lang="en-US" sz="2400" dirty="0" err="1" smtClean="0"/>
              <a:t>iff</a:t>
            </a:r>
            <a:r>
              <a:rPr lang="en-US" sz="2400" dirty="0" smtClean="0"/>
              <a:t>	| #0(x) - #1(x) |  ≤ 10. √n</a:t>
            </a:r>
          </a:p>
          <a:p>
            <a:pPr marL="457200" indent="-457200">
              <a:buFont typeface="Wingdings 2"/>
              <a:buAutoNum type="arabicParenBoth"/>
            </a:pPr>
            <a:r>
              <a:rPr lang="en-US" sz="2400" dirty="0" smtClean="0"/>
              <a:t>A(x)=1	</a:t>
            </a:r>
            <a:r>
              <a:rPr lang="en-US" sz="2400" dirty="0" err="1" smtClean="0"/>
              <a:t>iff</a:t>
            </a:r>
            <a:r>
              <a:rPr lang="en-US" sz="2400" dirty="0" smtClean="0"/>
              <a:t>	| #</a:t>
            </a:r>
            <a:r>
              <a:rPr lang="en-US" sz="2400" dirty="0" smtClean="0"/>
              <a:t>00(x</a:t>
            </a:r>
            <a:r>
              <a:rPr lang="en-US" sz="2400" dirty="0" smtClean="0"/>
              <a:t>) - </a:t>
            </a:r>
            <a:r>
              <a:rPr lang="en-US" sz="2400" dirty="0" smtClean="0"/>
              <a:t>#n/4 </a:t>
            </a:r>
            <a:r>
              <a:rPr lang="en-US" sz="2400" dirty="0" smtClean="0"/>
              <a:t>|  ≤ 10. √</a:t>
            </a:r>
            <a:r>
              <a:rPr lang="en-US" sz="2400" dirty="0" smtClean="0"/>
              <a:t>n</a:t>
            </a:r>
          </a:p>
          <a:p>
            <a:pPr marL="457200" indent="-457200">
              <a:buFont typeface="Wingdings 2"/>
              <a:buAutoNum type="arabicParenBoth"/>
            </a:pPr>
            <a:r>
              <a:rPr lang="en-US" sz="2400" dirty="0" smtClean="0"/>
              <a:t>A(x)=1	</a:t>
            </a:r>
            <a:r>
              <a:rPr lang="en-US" sz="2400" dirty="0" err="1" smtClean="0"/>
              <a:t>iff</a:t>
            </a:r>
            <a:r>
              <a:rPr lang="en-US" sz="2400" dirty="0" smtClean="0"/>
              <a:t>	</a:t>
            </a:r>
            <a:r>
              <a:rPr lang="en-US" sz="2400" dirty="0" smtClean="0"/>
              <a:t>max-run-of 0(x)  </a:t>
            </a:r>
            <a:r>
              <a:rPr lang="en-US" sz="2400" dirty="0" smtClean="0"/>
              <a:t>≤ 10. </a:t>
            </a:r>
            <a:r>
              <a:rPr lang="en-US" sz="2400" dirty="0" smtClean="0"/>
              <a:t>log2 (n)</a:t>
            </a:r>
          </a:p>
          <a:p>
            <a:pPr marL="457200" indent="-457200">
              <a:buFont typeface="Wingdings 2"/>
              <a:buAutoNum type="arabicParenBoth"/>
            </a:pPr>
            <a:r>
              <a:rPr lang="en-US" sz="2400" dirty="0" smtClean="0"/>
              <a:t>…</a:t>
            </a:r>
          </a:p>
          <a:p>
            <a:pPr marL="457200" indent="-457200">
              <a:buFont typeface="Wingdings 2"/>
              <a:buAutoNum type="arabicParenBoth"/>
            </a:pPr>
            <a:r>
              <a:rPr lang="en-US" sz="2400" dirty="0" smtClean="0"/>
              <a:t>…</a:t>
            </a:r>
          </a:p>
          <a:p>
            <a:pPr marL="457200" indent="-457200">
              <a:buFont typeface="Wingdings 2"/>
              <a:buAutoNum type="arabicParenBoth"/>
            </a:pPr>
            <a:r>
              <a:rPr lang="en-US" sz="2400" dirty="0" smtClean="0"/>
              <a:t>…</a:t>
            </a:r>
            <a:endParaRPr lang="en-US" sz="2400" dirty="0" smtClean="0"/>
          </a:p>
          <a:p>
            <a:pPr marL="457200" indent="-457200">
              <a:buFont typeface="Wingdings 2"/>
              <a:buAutoNum type="arabicParenBoth"/>
            </a:pPr>
            <a:endParaRPr lang="en-US" sz="2400" dirty="0" smtClean="0"/>
          </a:p>
          <a:p>
            <a:pPr marL="457200" indent="-457200">
              <a:buAutoNum type="arabicParenBoth"/>
            </a:pPr>
            <a:endParaRPr lang="en-US" sz="2400" dirty="0" smtClean="0"/>
          </a:p>
          <a:p>
            <a:pPr marL="0" indent="0">
              <a:buNone/>
            </a:pPr>
            <a:endParaRPr lang="en-US" sz="2400" dirty="0"/>
          </a:p>
        </p:txBody>
      </p:sp>
      <p:sp>
        <p:nvSpPr>
          <p:cNvPr id="2" name="Title 1"/>
          <p:cNvSpPr>
            <a:spLocks noGrp="1"/>
          </p:cNvSpPr>
          <p:nvPr>
            <p:ph type="title"/>
          </p:nvPr>
        </p:nvSpPr>
        <p:spPr/>
        <p:txBody>
          <a:bodyPr>
            <a:normAutofit/>
          </a:bodyPr>
          <a:lstStyle/>
          <a:p>
            <a:r>
              <a:rPr lang="en-US" dirty="0" smtClean="0"/>
              <a:t>Statistical Tests</a:t>
            </a:r>
            <a:endParaRPr lang="en-US" dirty="0"/>
          </a:p>
        </p:txBody>
      </p:sp>
    </p:spTree>
    <p:extLst>
      <p:ext uri="{BB962C8B-B14F-4D97-AF65-F5344CB8AC3E}">
        <p14:creationId xmlns="" xmlns:p14="http://schemas.microsoft.com/office/powerpoint/2010/main" val="36932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 calcmode="lin" valueType="num">
                                      <p:cBhvr additive="base">
                                        <p:cTn id="5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anim calcmode="lin" valueType="num">
                                      <p:cBhvr additive="base">
                                        <p:cTn id="6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US" sz="2400" dirty="0" smtClean="0"/>
              <a:t>Let   G:K ⟶{0,1}</a:t>
            </a:r>
            <a:r>
              <a:rPr lang="en-US" sz="2400" baseline="50000" dirty="0" smtClean="0"/>
              <a:t>n</a:t>
            </a:r>
            <a:r>
              <a:rPr lang="en-US" sz="2400" dirty="0" smtClean="0"/>
              <a:t>   be a PRG    and    A  a stat. test on  </a:t>
            </a:r>
            <a:r>
              <a:rPr lang="en-US" sz="2400" dirty="0"/>
              <a:t>{0,1}</a:t>
            </a:r>
            <a:r>
              <a:rPr lang="en-US" sz="2400" baseline="50000" dirty="0" smtClean="0"/>
              <a:t>n</a:t>
            </a:r>
            <a:endParaRPr lang="en-US" sz="2400" dirty="0"/>
          </a:p>
          <a:p>
            <a:pPr marL="0" indent="0">
              <a:buNone/>
            </a:pPr>
            <a:endParaRPr lang="en-US" sz="2400" dirty="0" smtClean="0"/>
          </a:p>
          <a:p>
            <a:pPr marL="0" indent="0">
              <a:buNone/>
            </a:pPr>
            <a:r>
              <a:rPr lang="en-US" sz="2400" dirty="0" smtClean="0"/>
              <a:t>Define:  </a:t>
            </a:r>
          </a:p>
          <a:p>
            <a:pPr marL="0" indent="0">
              <a:buNone/>
            </a:pPr>
            <a:endParaRPr lang="en-US" dirty="0"/>
          </a:p>
          <a:p>
            <a:pPr marL="0" indent="0">
              <a:buNone/>
            </a:pPr>
            <a:r>
              <a:rPr lang="en-US" sz="2400" dirty="0" err="1" smtClean="0"/>
              <a:t>Adv</a:t>
            </a:r>
            <a:r>
              <a:rPr lang="en-US" sz="2400" baseline="-25000" dirty="0" err="1" smtClean="0"/>
              <a:t>PRG</a:t>
            </a:r>
            <a:r>
              <a:rPr lang="en-US" sz="2400" dirty="0" smtClean="0"/>
              <a:t> [A,G]  =  </a:t>
            </a:r>
            <a:r>
              <a:rPr lang="en-US" sz="3200" dirty="0" smtClean="0"/>
              <a:t>|</a:t>
            </a:r>
            <a:r>
              <a:rPr lang="en-US" sz="2400" dirty="0" smtClean="0"/>
              <a:t> Pr[ A(G(k))=1]  -  Pr[ A(r)=1 ] </a:t>
            </a:r>
            <a:r>
              <a:rPr lang="en-US" sz="3200" dirty="0" smtClean="0"/>
              <a:t>|</a:t>
            </a:r>
            <a:r>
              <a:rPr lang="en-US" sz="2400" dirty="0" smtClean="0"/>
              <a:t>  </a:t>
            </a:r>
            <a:r>
              <a:rPr lang="az-Cyrl-AZ" sz="2400" dirty="0" smtClean="0"/>
              <a:t>є</a:t>
            </a:r>
            <a:r>
              <a:rPr lang="en-US" sz="2400" dirty="0" smtClean="0"/>
              <a:t> [0,1]</a:t>
            </a:r>
          </a:p>
          <a:p>
            <a:pPr marL="0" indent="0">
              <a:buNone/>
            </a:pPr>
            <a:endParaRPr lang="en-US" sz="2400" dirty="0" smtClean="0"/>
          </a:p>
          <a:p>
            <a:pPr marL="0" indent="0">
              <a:buNone/>
            </a:pPr>
            <a:r>
              <a:rPr lang="en-US" sz="2400" dirty="0" smtClean="0"/>
              <a:t>Advantage close to 1 =&gt; A can distinguish G from random</a:t>
            </a:r>
          </a:p>
          <a:p>
            <a:pPr marL="0" indent="0">
              <a:buNone/>
            </a:pPr>
            <a:r>
              <a:rPr lang="en-US" sz="2400" dirty="0" smtClean="0"/>
              <a:t>Advantage close to </a:t>
            </a:r>
            <a:r>
              <a:rPr lang="en-US" sz="2400" dirty="0" smtClean="0"/>
              <a:t>0 </a:t>
            </a:r>
            <a:r>
              <a:rPr lang="en-US" sz="2400" dirty="0" smtClean="0"/>
              <a:t>=&gt; A </a:t>
            </a:r>
            <a:r>
              <a:rPr lang="en-US" sz="2400" dirty="0" err="1" smtClean="0"/>
              <a:t>cannnot</a:t>
            </a:r>
            <a:r>
              <a:rPr lang="en-US" sz="2400" dirty="0" smtClean="0"/>
              <a:t> </a:t>
            </a:r>
            <a:r>
              <a:rPr lang="en-US" sz="2400" dirty="0" smtClean="0"/>
              <a:t>distinguish G from random</a:t>
            </a:r>
          </a:p>
          <a:p>
            <a:pPr marL="0" indent="0">
              <a:buNone/>
            </a:pPr>
            <a:endParaRPr lang="en-US" sz="2400" dirty="0" smtClean="0"/>
          </a:p>
          <a:p>
            <a:pPr marL="0" indent="0">
              <a:buNone/>
            </a:pPr>
            <a:endParaRPr lang="en-US" dirty="0"/>
          </a:p>
          <a:p>
            <a:pPr marL="0" indent="0">
              <a:buNone/>
            </a:pPr>
            <a:endParaRPr lang="en-US" sz="2400" dirty="0" smtClean="0"/>
          </a:p>
          <a:p>
            <a:pPr marL="0" indent="0">
              <a:buNone/>
            </a:pPr>
            <a:endParaRPr lang="en-US" dirty="0"/>
          </a:p>
          <a:p>
            <a:pPr marL="0" indent="0">
              <a:buNone/>
            </a:pPr>
            <a:endParaRPr lang="en-US" sz="2400" dirty="0"/>
          </a:p>
        </p:txBody>
      </p:sp>
      <p:sp>
        <p:nvSpPr>
          <p:cNvPr id="2" name="Title 1"/>
          <p:cNvSpPr>
            <a:spLocks noGrp="1"/>
          </p:cNvSpPr>
          <p:nvPr>
            <p:ph type="title"/>
          </p:nvPr>
        </p:nvSpPr>
        <p:spPr/>
        <p:txBody>
          <a:bodyPr>
            <a:normAutofit/>
          </a:bodyPr>
          <a:lstStyle/>
          <a:p>
            <a:r>
              <a:rPr lang="en-US" dirty="0" smtClean="0"/>
              <a:t>Advantage</a:t>
            </a:r>
            <a:endParaRPr lang="en-US" dirty="0"/>
          </a:p>
        </p:txBody>
      </p:sp>
    </p:spTree>
    <p:extLst>
      <p:ext uri="{BB962C8B-B14F-4D97-AF65-F5344CB8AC3E}">
        <p14:creationId xmlns="" xmlns:p14="http://schemas.microsoft.com/office/powerpoint/2010/main" val="6661109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535" y="1914704"/>
            <a:ext cx="8440465" cy="3308598"/>
          </a:xfrm>
          <a:prstGeom prst="rect">
            <a:avLst/>
          </a:prstGeom>
          <a:noFill/>
        </p:spPr>
        <p:txBody>
          <a:bodyPr wrap="square" rtlCol="0">
            <a:spAutoFit/>
          </a:bodyPr>
          <a:lstStyle/>
          <a:p>
            <a:r>
              <a:rPr lang="en-US" sz="2400" dirty="0"/>
              <a:t>Suppose </a:t>
            </a:r>
            <a:r>
              <a:rPr lang="en-US" sz="2400" dirty="0" smtClean="0"/>
              <a:t> G:K ⟶{</a:t>
            </a:r>
            <a:r>
              <a:rPr lang="en-US" sz="2400" dirty="0"/>
              <a:t>0,1}</a:t>
            </a:r>
            <a:r>
              <a:rPr lang="en-US" sz="2400" baseline="50000" dirty="0" smtClean="0"/>
              <a:t>n</a:t>
            </a:r>
            <a:r>
              <a:rPr lang="en-US" sz="2400" dirty="0" smtClean="0"/>
              <a:t>  satisfies   </a:t>
            </a:r>
            <a:r>
              <a:rPr lang="en-US" sz="2400" b="1" dirty="0" err="1" smtClean="0">
                <a:solidFill>
                  <a:srgbClr val="558ED5"/>
                </a:solidFill>
              </a:rPr>
              <a:t>msb</a:t>
            </a:r>
            <a:r>
              <a:rPr lang="en-US" sz="2400" b="1" dirty="0" smtClean="0">
                <a:solidFill>
                  <a:srgbClr val="558ED5"/>
                </a:solidFill>
              </a:rPr>
              <a:t>(G(k)) = 1    </a:t>
            </a:r>
            <a:r>
              <a:rPr lang="en-US" sz="2400" dirty="0" smtClean="0">
                <a:solidFill>
                  <a:srgbClr val="000000"/>
                </a:solidFill>
              </a:rPr>
              <a:t>for</a:t>
            </a:r>
            <a:r>
              <a:rPr lang="en-US" sz="2400" b="1" dirty="0" smtClean="0">
                <a:solidFill>
                  <a:srgbClr val="558ED5"/>
                </a:solidFill>
              </a:rPr>
              <a:t> </a:t>
            </a:r>
            <a:r>
              <a:rPr lang="en-US" sz="2400" dirty="0" smtClean="0"/>
              <a:t>2/3 of keys in </a:t>
            </a:r>
            <a:r>
              <a:rPr lang="en-US" sz="2400" dirty="0" smtClean="0"/>
              <a:t>K</a:t>
            </a:r>
            <a:r>
              <a:rPr lang="en-US" sz="2400" dirty="0">
                <a:solidFill>
                  <a:srgbClr val="558ED5"/>
                </a:solidFill>
              </a:rPr>
              <a:t> </a:t>
            </a:r>
            <a:r>
              <a:rPr lang="en-US" sz="2400" dirty="0" smtClean="0">
                <a:solidFill>
                  <a:srgbClr val="558ED5"/>
                </a:solidFill>
              </a:rPr>
              <a:t>  </a:t>
            </a:r>
            <a:r>
              <a:rPr lang="en-US" sz="2400" dirty="0" smtClean="0"/>
              <a:t>Define </a:t>
            </a:r>
            <a:r>
              <a:rPr lang="en-US" sz="2400" dirty="0" smtClean="0"/>
              <a:t>stat. test  A</a:t>
            </a:r>
            <a:r>
              <a:rPr lang="en-US" sz="2800" dirty="0" smtClean="0"/>
              <a:t>(</a:t>
            </a:r>
            <a:r>
              <a:rPr lang="en-US" sz="2400" dirty="0" smtClean="0"/>
              <a:t>x</a:t>
            </a:r>
            <a:r>
              <a:rPr lang="en-US" sz="2800" dirty="0" smtClean="0"/>
              <a:t>)</a:t>
            </a:r>
            <a:r>
              <a:rPr lang="en-US" sz="2400" dirty="0" smtClean="0"/>
              <a:t>  </a:t>
            </a:r>
            <a:r>
              <a:rPr lang="en-US" sz="2400" dirty="0" smtClean="0"/>
              <a:t>as:</a:t>
            </a:r>
          </a:p>
          <a:p>
            <a:pPr lvl="1"/>
            <a:r>
              <a:rPr lang="en-US" sz="2400" dirty="0" smtClean="0">
                <a:solidFill>
                  <a:schemeClr val="tx2">
                    <a:lumMod val="60000"/>
                    <a:lumOff val="40000"/>
                  </a:schemeClr>
                </a:solidFill>
              </a:rPr>
              <a:t>if  </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msb</a:t>
            </a:r>
            <a:r>
              <a:rPr lang="en-US" sz="2400" dirty="0" smtClean="0">
                <a:solidFill>
                  <a:schemeClr val="tx2">
                    <a:lumMod val="60000"/>
                    <a:lumOff val="40000"/>
                  </a:schemeClr>
                </a:solidFill>
              </a:rPr>
              <a:t>(x)=1  ]  output “1” else output “0”</a:t>
            </a:r>
            <a:endParaRPr lang="en-US" sz="2400" dirty="0"/>
          </a:p>
          <a:p>
            <a:pPr>
              <a:spcBef>
                <a:spcPts val="1800"/>
              </a:spcBef>
            </a:pPr>
            <a:r>
              <a:rPr lang="en-US" sz="2400" dirty="0" smtClean="0"/>
              <a:t>Then</a:t>
            </a:r>
          </a:p>
          <a:p>
            <a:pPr>
              <a:spcBef>
                <a:spcPts val="1800"/>
              </a:spcBef>
            </a:pPr>
            <a:r>
              <a:rPr lang="en-US" sz="2400" dirty="0"/>
              <a:t>	</a:t>
            </a:r>
            <a:r>
              <a:rPr lang="en-US" sz="2400" dirty="0" err="1" smtClean="0"/>
              <a:t>Adv</a:t>
            </a:r>
            <a:r>
              <a:rPr lang="en-US" sz="2400" baseline="-25000" dirty="0" err="1" smtClean="0"/>
              <a:t>PRG</a:t>
            </a:r>
            <a:r>
              <a:rPr lang="en-US" sz="2400" dirty="0" smtClean="0"/>
              <a:t> </a:t>
            </a:r>
            <a:r>
              <a:rPr lang="en-US" sz="2400" dirty="0"/>
              <a:t>[A,G</a:t>
            </a:r>
            <a:r>
              <a:rPr lang="en-US" sz="2400" dirty="0" smtClean="0"/>
              <a:t>]  =  </a:t>
            </a:r>
            <a:r>
              <a:rPr lang="en-US" sz="3200" dirty="0" smtClean="0"/>
              <a:t>|</a:t>
            </a:r>
            <a:r>
              <a:rPr lang="en-US" sz="2400" dirty="0" smtClean="0"/>
              <a:t> </a:t>
            </a:r>
            <a:r>
              <a:rPr lang="en-US" sz="2400" dirty="0" err="1" smtClean="0"/>
              <a:t>Pr</a:t>
            </a:r>
            <a:r>
              <a:rPr lang="en-US" sz="2400" dirty="0" smtClean="0"/>
              <a:t>[ A(G(k))=1]  -  </a:t>
            </a:r>
            <a:r>
              <a:rPr lang="en-US" sz="2400" dirty="0" err="1" smtClean="0"/>
              <a:t>Pr</a:t>
            </a:r>
            <a:r>
              <a:rPr lang="en-US" sz="2400" dirty="0" smtClean="0"/>
              <a:t>[ A(r)=1 ] </a:t>
            </a:r>
            <a:r>
              <a:rPr lang="en-US" sz="3200" dirty="0" smtClean="0"/>
              <a:t>|</a:t>
            </a:r>
            <a:r>
              <a:rPr lang="en-US" sz="2400" dirty="0" smtClean="0"/>
              <a:t>  = </a:t>
            </a:r>
          </a:p>
          <a:p>
            <a:pPr>
              <a:spcBef>
                <a:spcPts val="1800"/>
              </a:spcBef>
            </a:pPr>
            <a:r>
              <a:rPr lang="en-US" sz="2400" dirty="0"/>
              <a:t>	</a:t>
            </a:r>
            <a:r>
              <a:rPr lang="en-US" sz="2400" dirty="0" smtClean="0"/>
              <a:t>		  </a:t>
            </a:r>
            <a:r>
              <a:rPr lang="en-US" sz="3200" dirty="0" smtClean="0"/>
              <a:t>|</a:t>
            </a:r>
            <a:r>
              <a:rPr lang="en-US" sz="2400" dirty="0" smtClean="0"/>
              <a:t> 2/3 – 1/2 </a:t>
            </a:r>
            <a:r>
              <a:rPr lang="en-US" sz="3200" dirty="0" smtClean="0"/>
              <a:t>|</a:t>
            </a:r>
            <a:r>
              <a:rPr lang="en-US" sz="2400" dirty="0" smtClean="0"/>
              <a:t> =   1/6</a:t>
            </a:r>
            <a:endParaRPr lang="en-US" sz="2400" dirty="0"/>
          </a:p>
        </p:txBody>
      </p:sp>
      <p:sp>
        <p:nvSpPr>
          <p:cNvPr id="5" name="Title 4"/>
          <p:cNvSpPr>
            <a:spLocks noGrp="1"/>
          </p:cNvSpPr>
          <p:nvPr>
            <p:ph type="title"/>
          </p:nvPr>
        </p:nvSpPr>
        <p:spPr/>
        <p:txBody>
          <a:bodyPr/>
          <a:lstStyle/>
          <a:p>
            <a:r>
              <a:rPr lang="en-US" smtClean="0"/>
              <a:t>Example</a:t>
            </a:r>
            <a:endParaRPr lang="en-US" dirty="0"/>
          </a:p>
        </p:txBody>
      </p:sp>
    </p:spTree>
    <p:extLst>
      <p:ext uri="{BB962C8B-B14F-4D97-AF65-F5344CB8AC3E}">
        <p14:creationId xmlns="" xmlns:p14="http://schemas.microsoft.com/office/powerpoint/2010/main" val="146840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down)">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down)">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buNone/>
            </a:pPr>
            <a:r>
              <a:rPr lang="en-US" dirty="0" smtClean="0"/>
              <a:t>Def:   We say that   G:K ⟶{0,1}</a:t>
            </a:r>
            <a:r>
              <a:rPr lang="en-US" baseline="50000" dirty="0" smtClean="0"/>
              <a:t>n</a:t>
            </a:r>
            <a:r>
              <a:rPr lang="en-US" dirty="0" smtClean="0"/>
              <a:t>   is a </a:t>
            </a:r>
            <a:r>
              <a:rPr lang="en-US" b="1" u="sng" dirty="0" smtClean="0"/>
              <a:t>secure PRG </a:t>
            </a:r>
            <a:r>
              <a:rPr lang="en-US" dirty="0" smtClean="0"/>
              <a:t>if  </a:t>
            </a:r>
          </a:p>
          <a:p>
            <a:pPr>
              <a:buNone/>
            </a:pPr>
            <a:endParaRPr lang="en-US" dirty="0" smtClean="0"/>
          </a:p>
          <a:p>
            <a:pPr>
              <a:buNone/>
            </a:pPr>
            <a:endParaRPr lang="en-US" dirty="0" smtClean="0"/>
          </a:p>
          <a:p>
            <a:pPr>
              <a:buNone/>
            </a:pPr>
            <a:r>
              <a:rPr lang="en-US" dirty="0" smtClean="0"/>
              <a:t>For every “Efficient” statistical test A:</a:t>
            </a:r>
          </a:p>
          <a:p>
            <a:pPr>
              <a:buNone/>
            </a:pPr>
            <a:endParaRPr lang="en-US" dirty="0" smtClean="0"/>
          </a:p>
          <a:p>
            <a:pPr lvl="1">
              <a:buNone/>
            </a:pPr>
            <a:r>
              <a:rPr lang="en-US" dirty="0" smtClean="0"/>
              <a:t>                               </a:t>
            </a:r>
            <a:r>
              <a:rPr lang="en-US" sz="2800" dirty="0" err="1" smtClean="0"/>
              <a:t>Adv</a:t>
            </a:r>
            <a:r>
              <a:rPr lang="en-US" sz="2800" baseline="-25000" dirty="0" err="1" smtClean="0"/>
              <a:t>PRG</a:t>
            </a:r>
            <a:r>
              <a:rPr lang="en-US" sz="2800" dirty="0" smtClean="0"/>
              <a:t> </a:t>
            </a:r>
            <a:r>
              <a:rPr lang="en-US" sz="2800" dirty="0" smtClean="0"/>
              <a:t>[A,G</a:t>
            </a:r>
            <a:r>
              <a:rPr lang="en-US" sz="2800" dirty="0" smtClean="0"/>
              <a:t>] is “negligible”</a:t>
            </a:r>
            <a:endParaRPr lang="en-US" sz="2800" dirty="0" smtClean="0"/>
          </a:p>
          <a:p>
            <a:pPr>
              <a:buNone/>
            </a:pPr>
            <a:endParaRPr lang="en-US" dirty="0" smtClean="0"/>
          </a:p>
          <a:p>
            <a:pPr>
              <a:buNone/>
            </a:pPr>
            <a:endParaRPr lang="en-US" dirty="0" smtClean="0"/>
          </a:p>
          <a:p>
            <a:pPr>
              <a:buNone/>
            </a:pPr>
            <a:r>
              <a:rPr lang="en-US" dirty="0" smtClean="0"/>
              <a:t>Are there provably secure PRGs?</a:t>
            </a:r>
          </a:p>
          <a:p>
            <a:pPr>
              <a:spcBef>
                <a:spcPts val="1800"/>
              </a:spcBef>
              <a:buNone/>
            </a:pPr>
            <a:r>
              <a:rPr lang="en-US" dirty="0" smtClean="0"/>
              <a:t>	but we have heuristic candidates</a:t>
            </a:r>
            <a:endParaRPr lang="en-US" dirty="0"/>
          </a:p>
        </p:txBody>
      </p:sp>
      <p:sp>
        <p:nvSpPr>
          <p:cNvPr id="2" name="Title 1"/>
          <p:cNvSpPr>
            <a:spLocks noGrp="1"/>
          </p:cNvSpPr>
          <p:nvPr>
            <p:ph type="title"/>
          </p:nvPr>
        </p:nvSpPr>
        <p:spPr/>
        <p:txBody>
          <a:bodyPr>
            <a:normAutofit/>
          </a:bodyPr>
          <a:lstStyle/>
          <a:p>
            <a:r>
              <a:rPr lang="en-US" dirty="0" smtClean="0"/>
              <a:t>Secure PRGs:    crypto definition</a:t>
            </a:r>
            <a:endParaRPr lang="en-US" dirty="0"/>
          </a:p>
        </p:txBody>
      </p:sp>
      <p:sp>
        <p:nvSpPr>
          <p:cNvPr id="4" name="TextBox 3"/>
          <p:cNvSpPr txBox="1"/>
          <p:nvPr/>
        </p:nvSpPr>
        <p:spPr>
          <a:xfrm>
            <a:off x="609600" y="5150247"/>
            <a:ext cx="327334" cy="461665"/>
          </a:xfrm>
          <a:prstGeom prst="rect">
            <a:avLst/>
          </a:prstGeom>
          <a:noFill/>
        </p:spPr>
        <p:txBody>
          <a:bodyPr wrap="none" rtlCol="0">
            <a:spAutoFit/>
          </a:bodyPr>
          <a:lstStyle/>
          <a:p>
            <a:r>
              <a:rPr lang="en-US" sz="2400" dirty="0" smtClean="0"/>
              <a:t>. </a:t>
            </a:r>
            <a:endParaRPr lang="en-US" sz="2400" dirty="0"/>
          </a:p>
        </p:txBody>
      </p:sp>
    </p:spTree>
    <p:extLst>
      <p:ext uri="{BB962C8B-B14F-4D97-AF65-F5344CB8AC3E}">
        <p14:creationId xmlns="" xmlns:p14="http://schemas.microsoft.com/office/powerpoint/2010/main" val="426017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 calcmode="lin" valueType="num">
                                      <p:cBhvr additive="base">
                                        <p:cTn id="2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 calcmode="lin" valueType="num">
                                      <p:cBhvr additive="base">
                                        <p:cTn id="3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We show:     PRG predictable   ⇒   PRG is insecure</a:t>
            </a:r>
          </a:p>
          <a:p>
            <a:pPr marL="0" indent="0">
              <a:buNone/>
            </a:pPr>
            <a:endParaRPr lang="en-US" dirty="0"/>
          </a:p>
          <a:p>
            <a:pPr marL="0" indent="0">
              <a:buNone/>
            </a:pPr>
            <a:endParaRPr lang="en-US" dirty="0" smtClean="0"/>
          </a:p>
          <a:p>
            <a:pPr marL="0" indent="0">
              <a:buNone/>
            </a:pPr>
            <a:r>
              <a:rPr lang="en-US" dirty="0" smtClean="0"/>
              <a:t>Suppose  A  is an efficient algorithm </a:t>
            </a:r>
            <a:r>
              <a:rPr lang="en-US" dirty="0" err="1" smtClean="0"/>
              <a:t>s.t.</a:t>
            </a:r>
            <a:endParaRPr lang="en-US" dirty="0" smtClean="0"/>
          </a:p>
          <a:p>
            <a:pPr marL="0" indent="0">
              <a:buNone/>
            </a:pPr>
            <a:endParaRPr lang="en-US" dirty="0"/>
          </a:p>
          <a:p>
            <a:pPr marL="0" indent="0">
              <a:buNone/>
            </a:pPr>
            <a:r>
              <a:rPr lang="en-US" dirty="0" smtClean="0"/>
              <a:t>                      Pr</a:t>
            </a:r>
            <a:r>
              <a:rPr lang="en-US" dirty="0" smtClean="0"/>
              <a:t> </a:t>
            </a:r>
            <a:r>
              <a:rPr lang="en-US" baseline="-25000" dirty="0" smtClean="0"/>
              <a:t>k </a:t>
            </a:r>
            <a:r>
              <a:rPr lang="en-US" baseline="-25000" dirty="0" smtClean="0">
                <a:sym typeface="Symbol" pitchFamily="18" charset="2"/>
              </a:rPr>
              <a:t> K</a:t>
            </a:r>
            <a:r>
              <a:rPr lang="en-US" baseline="-25000" dirty="0" smtClean="0"/>
              <a:t> </a:t>
            </a:r>
            <a:r>
              <a:rPr lang="en-US" dirty="0" smtClean="0"/>
              <a:t>[A(G(k)|</a:t>
            </a:r>
            <a:r>
              <a:rPr lang="en-US" baseline="-25000" dirty="0" smtClean="0"/>
              <a:t>1,…,</a:t>
            </a:r>
            <a:r>
              <a:rPr lang="en-US" baseline="-25000" dirty="0" err="1" smtClean="0"/>
              <a:t>i</a:t>
            </a:r>
            <a:r>
              <a:rPr lang="en-US" dirty="0" smtClean="0"/>
              <a:t>) = G(k)|</a:t>
            </a:r>
            <a:r>
              <a:rPr lang="en-US" baseline="-25000" dirty="0" smtClean="0"/>
              <a:t>i+1</a:t>
            </a:r>
            <a:r>
              <a:rPr lang="en-US" dirty="0" smtClean="0"/>
              <a:t>} &gt; ½ +</a:t>
            </a:r>
            <a:r>
              <a:rPr lang="el-GR" dirty="0" smtClean="0"/>
              <a:t>ε</a:t>
            </a:r>
            <a:endParaRPr lang="en-US" dirty="0" smtClean="0"/>
          </a:p>
          <a:p>
            <a:pPr marL="0" indent="0">
              <a:buNone/>
            </a:pPr>
            <a:r>
              <a:rPr lang="en-US" dirty="0"/>
              <a:t>	</a:t>
            </a:r>
            <a:endParaRPr lang="en-US" dirty="0" smtClean="0"/>
          </a:p>
          <a:p>
            <a:pPr marL="0" indent="0">
              <a:buNone/>
            </a:pPr>
            <a:r>
              <a:rPr lang="en-US" dirty="0"/>
              <a:t>	</a:t>
            </a:r>
            <a:r>
              <a:rPr lang="en-US" dirty="0" smtClean="0"/>
              <a:t>	for non-negligible  </a:t>
            </a:r>
            <a:r>
              <a:rPr lang="en-US" dirty="0" err="1" smtClean="0"/>
              <a:t>ε</a:t>
            </a:r>
            <a:r>
              <a:rPr lang="en-US" dirty="0" smtClean="0"/>
              <a:t>    (e.g.   </a:t>
            </a:r>
            <a:r>
              <a:rPr lang="en-US" dirty="0" err="1" smtClean="0"/>
              <a:t>ε</a:t>
            </a:r>
            <a:r>
              <a:rPr lang="en-US" dirty="0" smtClean="0"/>
              <a:t> = 1/1000)</a:t>
            </a:r>
            <a:endParaRPr lang="en-US" dirty="0"/>
          </a:p>
        </p:txBody>
      </p:sp>
      <p:sp>
        <p:nvSpPr>
          <p:cNvPr id="3" name="Title 2"/>
          <p:cNvSpPr>
            <a:spLocks noGrp="1"/>
          </p:cNvSpPr>
          <p:nvPr>
            <p:ph type="title"/>
          </p:nvPr>
        </p:nvSpPr>
        <p:spPr/>
        <p:txBody>
          <a:bodyPr>
            <a:normAutofit fontScale="90000"/>
          </a:bodyPr>
          <a:lstStyle/>
          <a:p>
            <a:r>
              <a:rPr lang="en-US" sz="3600" dirty="0"/>
              <a:t>Easy fact:     a secure PRG is unpredictable</a:t>
            </a:r>
          </a:p>
        </p:txBody>
      </p:sp>
    </p:spTree>
    <p:extLst>
      <p:ext uri="{BB962C8B-B14F-4D97-AF65-F5344CB8AC3E}">
        <p14:creationId xmlns="" xmlns:p14="http://schemas.microsoft.com/office/powerpoint/2010/main" val="102446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r>
              <a:rPr lang="en-US" dirty="0" smtClean="0"/>
              <a:t>Define statistical test  B  as:</a:t>
            </a:r>
          </a:p>
          <a:p>
            <a:pPr>
              <a:buNone/>
            </a:pPr>
            <a:endParaRPr lang="en-US" dirty="0" smtClean="0"/>
          </a:p>
          <a:p>
            <a:pPr>
              <a:buNone/>
            </a:pPr>
            <a:r>
              <a:rPr lang="en-US" dirty="0" smtClean="0"/>
              <a:t>                   B(x) =          </a:t>
            </a:r>
            <a:r>
              <a:rPr lang="en-US" dirty="0" smtClean="0"/>
              <a:t>if A(X|</a:t>
            </a:r>
            <a:r>
              <a:rPr lang="en-US" baseline="-25000" dirty="0" smtClean="0"/>
              <a:t>1</a:t>
            </a:r>
            <a:r>
              <a:rPr lang="en-US" baseline="-25000" dirty="0" smtClean="0"/>
              <a:t>,…,</a:t>
            </a:r>
            <a:r>
              <a:rPr lang="en-US" baseline="-25000" dirty="0" err="1" smtClean="0"/>
              <a:t>i</a:t>
            </a:r>
            <a:r>
              <a:rPr lang="en-US" dirty="0" smtClean="0"/>
              <a:t>) = </a:t>
            </a:r>
            <a:r>
              <a:rPr lang="en-US" dirty="0" smtClean="0"/>
              <a:t>X|</a:t>
            </a:r>
            <a:r>
              <a:rPr lang="en-US" baseline="-25000" dirty="0" smtClean="0"/>
              <a:t>i+1 	</a:t>
            </a:r>
            <a:r>
              <a:rPr lang="en-US" dirty="0" smtClean="0"/>
              <a:t>output 1</a:t>
            </a:r>
          </a:p>
          <a:p>
            <a:pPr>
              <a:buNone/>
            </a:pPr>
            <a:r>
              <a:rPr lang="en-US" baseline="-25000" dirty="0" smtClean="0"/>
              <a:t> </a:t>
            </a:r>
            <a:r>
              <a:rPr lang="en-US" baseline="-25000" dirty="0" smtClean="0"/>
              <a:t>                                                             </a:t>
            </a:r>
            <a:r>
              <a:rPr lang="en-US" dirty="0" smtClean="0"/>
              <a:t>else 		output 0</a:t>
            </a:r>
          </a:p>
          <a:p>
            <a:pPr>
              <a:buNone/>
            </a:pPr>
            <a:endParaRPr lang="en-US" dirty="0" smtClean="0"/>
          </a:p>
          <a:p>
            <a:pPr>
              <a:buNone/>
            </a:pPr>
            <a:r>
              <a:rPr lang="en-US" dirty="0" smtClean="0"/>
              <a:t>r </a:t>
            </a:r>
            <a:r>
              <a:rPr lang="en-US" dirty="0" smtClean="0">
                <a:sym typeface="Symbol" pitchFamily="18" charset="2"/>
              </a:rPr>
              <a:t> </a:t>
            </a:r>
            <a:r>
              <a:rPr lang="en-US" dirty="0" smtClean="0"/>
              <a:t>{</a:t>
            </a:r>
            <a:r>
              <a:rPr lang="en-US" dirty="0" smtClean="0"/>
              <a:t>0,1}</a:t>
            </a:r>
            <a:r>
              <a:rPr lang="en-US" baseline="50000" dirty="0" smtClean="0"/>
              <a:t>n 	</a:t>
            </a:r>
            <a:r>
              <a:rPr lang="en-US" dirty="0" smtClean="0"/>
              <a:t>Pr{B(r)=1} =1/2</a:t>
            </a:r>
          </a:p>
          <a:p>
            <a:pPr>
              <a:buNone/>
            </a:pPr>
            <a:r>
              <a:rPr lang="en-US" dirty="0" smtClean="0"/>
              <a:t>k </a:t>
            </a:r>
            <a:r>
              <a:rPr lang="en-US" dirty="0" smtClean="0">
                <a:sym typeface="Symbol" pitchFamily="18" charset="2"/>
              </a:rPr>
              <a:t> K</a:t>
            </a:r>
            <a:r>
              <a:rPr lang="en-US" dirty="0" smtClean="0"/>
              <a:t> 	Pr[B(G(k))=1] &gt; ½+ </a:t>
            </a:r>
            <a:r>
              <a:rPr lang="el-GR" dirty="0" smtClean="0"/>
              <a:t>ε</a:t>
            </a:r>
            <a:endParaRPr lang="en-US" dirty="0" smtClean="0"/>
          </a:p>
          <a:p>
            <a:pPr>
              <a:buNone/>
            </a:pPr>
            <a:endParaRPr lang="en-US" dirty="0" smtClean="0"/>
          </a:p>
          <a:p>
            <a:pPr>
              <a:buNone/>
            </a:pPr>
            <a:r>
              <a:rPr lang="en-US" dirty="0" smtClean="0"/>
              <a:t> </a:t>
            </a:r>
            <a:r>
              <a:rPr lang="en-US" dirty="0" smtClean="0"/>
              <a:t>         </a:t>
            </a:r>
            <a:r>
              <a:rPr lang="en-US" dirty="0" err="1" smtClean="0"/>
              <a:t>Adv</a:t>
            </a:r>
            <a:r>
              <a:rPr lang="en-US" baseline="-25000" dirty="0" err="1" smtClean="0"/>
              <a:t>PRG</a:t>
            </a:r>
            <a:r>
              <a:rPr lang="en-US" dirty="0" smtClean="0"/>
              <a:t> [B,G</a:t>
            </a:r>
            <a:r>
              <a:rPr lang="en-US" dirty="0" smtClean="0"/>
              <a:t>]  =  </a:t>
            </a:r>
            <a:r>
              <a:rPr lang="en-US" sz="3600" dirty="0" smtClean="0"/>
              <a:t>|</a:t>
            </a:r>
            <a:r>
              <a:rPr lang="en-US" dirty="0" smtClean="0"/>
              <a:t> Pr[ </a:t>
            </a:r>
            <a:r>
              <a:rPr lang="en-US" dirty="0" smtClean="0"/>
              <a:t>B(r)=</a:t>
            </a:r>
            <a:r>
              <a:rPr lang="en-US" dirty="0" smtClean="0"/>
              <a:t>1]  -  Pr[ </a:t>
            </a:r>
            <a:r>
              <a:rPr lang="en-US" dirty="0" smtClean="0"/>
              <a:t>B(G(k))=</a:t>
            </a:r>
            <a:r>
              <a:rPr lang="en-US" dirty="0" smtClean="0"/>
              <a:t>1 ] </a:t>
            </a:r>
            <a:r>
              <a:rPr lang="en-US" sz="3600" dirty="0" smtClean="0"/>
              <a:t>|</a:t>
            </a:r>
            <a:r>
              <a:rPr lang="en-US" dirty="0" smtClean="0"/>
              <a:t>  </a:t>
            </a:r>
            <a:r>
              <a:rPr lang="en-US" dirty="0" smtClean="0"/>
              <a:t>&gt; </a:t>
            </a:r>
            <a:r>
              <a:rPr lang="el-GR" dirty="0" smtClean="0"/>
              <a:t>ε</a:t>
            </a:r>
            <a:endParaRPr lang="en-US" dirty="0" smtClean="0"/>
          </a:p>
        </p:txBody>
      </p:sp>
      <p:sp>
        <p:nvSpPr>
          <p:cNvPr id="3" name="Title 2"/>
          <p:cNvSpPr>
            <a:spLocks noGrp="1"/>
          </p:cNvSpPr>
          <p:nvPr>
            <p:ph type="title"/>
          </p:nvPr>
        </p:nvSpPr>
        <p:spPr/>
        <p:txBody>
          <a:bodyPr>
            <a:normAutofit fontScale="90000"/>
          </a:bodyPr>
          <a:lstStyle/>
          <a:p>
            <a:r>
              <a:rPr lang="en-US" dirty="0" smtClean="0"/>
              <a:t>Easy fact:     </a:t>
            </a:r>
            <a:br>
              <a:rPr lang="en-US" dirty="0" smtClean="0"/>
            </a:br>
            <a:r>
              <a:rPr lang="en-US" dirty="0" smtClean="0"/>
              <a:t>A secure PRG is unpredictable</a:t>
            </a:r>
            <a:endParaRPr lang="en-US" dirty="0"/>
          </a:p>
        </p:txBody>
      </p:sp>
    </p:spTree>
    <p:extLst>
      <p:ext uri="{BB962C8B-B14F-4D97-AF65-F5344CB8AC3E}">
        <p14:creationId xmlns="" xmlns:p14="http://schemas.microsoft.com/office/powerpoint/2010/main" val="6106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Text Placeholder 2"/>
          <p:cNvSpPr>
            <a:spLocks noGrp="1"/>
          </p:cNvSpPr>
          <p:nvPr>
            <p:ph type="body" idx="1"/>
          </p:nvPr>
        </p:nvSpPr>
        <p:spPr/>
        <p:txBody>
          <a:bodyPr>
            <a:normAutofit/>
          </a:bodyPr>
          <a:lstStyle/>
          <a:p>
            <a:r>
              <a:rPr lang="en-US" sz="2400" dirty="0" err="1" smtClean="0"/>
              <a:t>Cryptanalytical</a:t>
            </a:r>
            <a:r>
              <a:rPr lang="en-US" sz="2400" dirty="0" smtClean="0"/>
              <a:t> Attacks</a:t>
            </a:r>
            <a:endParaRPr lang="en-US" sz="2400" dirty="0"/>
          </a:p>
        </p:txBody>
      </p:sp>
      <p:sp>
        <p:nvSpPr>
          <p:cNvPr id="4" name="Date Placeholder 3"/>
          <p:cNvSpPr>
            <a:spLocks noGrp="1"/>
          </p:cNvSpPr>
          <p:nvPr>
            <p:ph type="dt" sz="half" idx="10"/>
          </p:nvPr>
        </p:nvSpPr>
        <p:spPr/>
        <p:txBody>
          <a:bodyPr/>
          <a:lstStyle/>
          <a:p>
            <a:fld id="{9418AD6C-1134-4EBB-AC1B-24188F03D662}" type="datetime1">
              <a:rPr lang="en-US" smtClean="0"/>
              <a:pPr/>
              <a:t>9/30/2012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5400"/>
            <a:ext cx="8839200" cy="1143000"/>
          </a:xfrm>
        </p:spPr>
        <p:txBody>
          <a:bodyPr>
            <a:noAutofit/>
          </a:bodyPr>
          <a:lstStyle/>
          <a:p>
            <a:r>
              <a:rPr lang="en-US" sz="3600" dirty="0" err="1"/>
              <a:t>Thm</a:t>
            </a:r>
            <a:r>
              <a:rPr lang="en-US" sz="3600" dirty="0"/>
              <a:t> </a:t>
            </a:r>
            <a:r>
              <a:rPr lang="en-US" sz="2800" dirty="0"/>
              <a:t>(Yao’82)</a:t>
            </a:r>
            <a:r>
              <a:rPr lang="en-US" sz="3600" dirty="0"/>
              <a:t>:     an unpredictable PRG is </a:t>
            </a:r>
            <a:r>
              <a:rPr lang="en-US" sz="3600" dirty="0" smtClean="0"/>
              <a:t>secure</a:t>
            </a:r>
            <a:endParaRPr lang="en-US" sz="3600" dirty="0"/>
          </a:p>
        </p:txBody>
      </p:sp>
      <p:sp>
        <p:nvSpPr>
          <p:cNvPr id="4" name="Content Placeholder 3"/>
          <p:cNvSpPr>
            <a:spLocks noGrp="1"/>
          </p:cNvSpPr>
          <p:nvPr>
            <p:ph idx="1"/>
          </p:nvPr>
        </p:nvSpPr>
        <p:spPr>
          <a:xfrm>
            <a:off x="304800" y="1397000"/>
            <a:ext cx="8763000" cy="5461000"/>
          </a:xfrm>
        </p:spPr>
        <p:txBody>
          <a:bodyPr/>
          <a:lstStyle/>
          <a:p>
            <a:pPr marL="0" indent="0">
              <a:buNone/>
            </a:pPr>
            <a:r>
              <a:rPr lang="en-US" dirty="0" smtClean="0"/>
              <a:t>Let  G:K </a:t>
            </a:r>
            <a:r>
              <a:rPr lang="en-US" dirty="0"/>
              <a:t>⟶{0,1}</a:t>
            </a:r>
            <a:r>
              <a:rPr lang="en-US" baseline="50000" dirty="0"/>
              <a:t>n</a:t>
            </a:r>
            <a:r>
              <a:rPr lang="en-US" dirty="0"/>
              <a:t> </a:t>
            </a:r>
            <a:r>
              <a:rPr lang="en-US" dirty="0" smtClean="0"/>
              <a:t> be  PRG</a:t>
            </a:r>
          </a:p>
          <a:p>
            <a:pPr marL="0" indent="0">
              <a:buNone/>
            </a:pPr>
            <a:endParaRPr lang="en-US" dirty="0" smtClean="0"/>
          </a:p>
          <a:p>
            <a:pPr marL="0" indent="0">
              <a:buNone/>
            </a:pPr>
            <a:r>
              <a:rPr lang="en-US" dirty="0" smtClean="0"/>
              <a:t>“</a:t>
            </a:r>
            <a:r>
              <a:rPr lang="en-US" dirty="0" err="1" smtClean="0"/>
              <a:t>Thm</a:t>
            </a:r>
            <a:r>
              <a:rPr lang="en-US" dirty="0" smtClean="0"/>
              <a:t>”:     </a:t>
            </a:r>
            <a:endParaRPr lang="en-US" dirty="0" smtClean="0"/>
          </a:p>
          <a:p>
            <a:pPr marL="0" indent="0">
              <a:buNone/>
            </a:pPr>
            <a:r>
              <a:rPr lang="en-US" dirty="0" smtClean="0"/>
              <a:t> </a:t>
            </a:r>
            <a:r>
              <a:rPr lang="en-US" dirty="0" smtClean="0"/>
              <a:t>            </a:t>
            </a:r>
            <a:r>
              <a:rPr lang="en-US" dirty="0" smtClean="0"/>
              <a:t>if   </a:t>
            </a:r>
            <a:r>
              <a:rPr lang="en-US" dirty="0" smtClean="0"/>
              <a:t>∀ </a:t>
            </a:r>
            <a:r>
              <a:rPr lang="en-US" dirty="0" err="1" smtClean="0"/>
              <a:t>i</a:t>
            </a:r>
            <a:r>
              <a:rPr lang="en-US" dirty="0" smtClean="0"/>
              <a:t> ∈ {0, … , n-1}  PRG  G  is unpredictable at pos.  </a:t>
            </a:r>
            <a:r>
              <a:rPr lang="en-US" dirty="0" err="1" smtClean="0"/>
              <a:t>i</a:t>
            </a:r>
            <a:endParaRPr lang="en-US" dirty="0" smtClean="0"/>
          </a:p>
          <a:p>
            <a:pPr marL="0" indent="0">
              <a:buNone/>
            </a:pPr>
            <a:r>
              <a:rPr lang="en-US" dirty="0" smtClean="0"/>
              <a:t>	 </a:t>
            </a:r>
            <a:r>
              <a:rPr lang="en-US" dirty="0" smtClean="0"/>
              <a:t>then    </a:t>
            </a:r>
            <a:r>
              <a:rPr lang="en-US" dirty="0" smtClean="0"/>
              <a:t>G  is a secure PRG.</a:t>
            </a:r>
          </a:p>
          <a:p>
            <a:pPr marL="0" indent="0">
              <a:buNone/>
            </a:pPr>
            <a:endParaRPr lang="en-US" dirty="0"/>
          </a:p>
          <a:p>
            <a:pPr marL="0" indent="0">
              <a:buNone/>
            </a:pPr>
            <a:endParaRPr lang="en-US" dirty="0" smtClean="0"/>
          </a:p>
          <a:p>
            <a:pPr marL="0" indent="0">
              <a:buNone/>
            </a:pPr>
            <a:r>
              <a:rPr lang="en-US" dirty="0" smtClean="0"/>
              <a:t>If  next-bit predictors cannot distinguish G from random</a:t>
            </a:r>
            <a:br>
              <a:rPr lang="en-US" dirty="0" smtClean="0"/>
            </a:br>
            <a:r>
              <a:rPr lang="en-US" dirty="0" smtClean="0"/>
              <a:t>	then no statistical test can !!</a:t>
            </a:r>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137659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2458" y="1654076"/>
            <a:ext cx="5841664" cy="2308324"/>
          </a:xfrm>
          <a:prstGeom prst="rect">
            <a:avLst/>
          </a:prstGeom>
          <a:noFill/>
        </p:spPr>
        <p:txBody>
          <a:bodyPr wrap="none" rtlCol="0">
            <a:spAutoFit/>
          </a:bodyPr>
          <a:lstStyle/>
          <a:p>
            <a:pPr>
              <a:lnSpc>
                <a:spcPct val="120000"/>
              </a:lnSpc>
            </a:pPr>
            <a:r>
              <a:rPr lang="en-US" sz="2400" dirty="0" smtClean="0"/>
              <a:t>Let  G:K ⟶{</a:t>
            </a:r>
            <a:r>
              <a:rPr lang="en-US" sz="2400" dirty="0"/>
              <a:t>0,1}</a:t>
            </a:r>
            <a:r>
              <a:rPr lang="en-US" sz="2400" baseline="50000" dirty="0"/>
              <a:t>n</a:t>
            </a:r>
            <a:r>
              <a:rPr lang="en-US" sz="2400" dirty="0"/>
              <a:t> </a:t>
            </a:r>
            <a:r>
              <a:rPr lang="en-US" sz="2400" dirty="0" smtClean="0"/>
              <a:t>  be a PRG such that </a:t>
            </a:r>
          </a:p>
          <a:p>
            <a:pPr>
              <a:lnSpc>
                <a:spcPct val="120000"/>
              </a:lnSpc>
            </a:pPr>
            <a:r>
              <a:rPr lang="en-US" sz="2400" dirty="0"/>
              <a:t>	</a:t>
            </a:r>
            <a:r>
              <a:rPr lang="en-US" sz="2400" dirty="0" smtClean="0"/>
              <a:t>from the last n/2 bits of G(k) </a:t>
            </a:r>
          </a:p>
          <a:p>
            <a:pPr>
              <a:lnSpc>
                <a:spcPct val="120000"/>
              </a:lnSpc>
            </a:pPr>
            <a:r>
              <a:rPr lang="en-US" sz="2400" dirty="0"/>
              <a:t>	</a:t>
            </a:r>
            <a:r>
              <a:rPr lang="en-US" sz="2400" dirty="0" smtClean="0"/>
              <a:t>it is easy to compute the first n/2 bits.</a:t>
            </a:r>
          </a:p>
          <a:p>
            <a:pPr>
              <a:lnSpc>
                <a:spcPct val="120000"/>
              </a:lnSpc>
            </a:pPr>
            <a:endParaRPr lang="en-US" sz="2400" dirty="0"/>
          </a:p>
          <a:p>
            <a:pPr>
              <a:lnSpc>
                <a:spcPct val="120000"/>
              </a:lnSpc>
            </a:pPr>
            <a:r>
              <a:rPr lang="en-US" sz="2400" dirty="0" smtClean="0"/>
              <a:t>Is  G  predictable for </a:t>
            </a:r>
            <a:r>
              <a:rPr lang="en-US" sz="2400" dirty="0"/>
              <a:t>some </a:t>
            </a:r>
            <a:r>
              <a:rPr lang="en-US" sz="2400" dirty="0" err="1"/>
              <a:t>i</a:t>
            </a:r>
            <a:r>
              <a:rPr lang="en-US" sz="2400" dirty="0"/>
              <a:t> ∈ {0, … , n-1} </a:t>
            </a:r>
            <a:r>
              <a:rPr lang="en-US" sz="2400" dirty="0" smtClean="0"/>
              <a:t> ?</a:t>
            </a:r>
            <a:endParaRPr lang="en-US" sz="2400" dirty="0"/>
          </a:p>
        </p:txBody>
      </p:sp>
      <p:sp>
        <p:nvSpPr>
          <p:cNvPr id="6" name="TextBox 5"/>
          <p:cNvSpPr txBox="1"/>
          <p:nvPr/>
        </p:nvSpPr>
        <p:spPr>
          <a:xfrm>
            <a:off x="1459992" y="4835615"/>
            <a:ext cx="622286" cy="461665"/>
          </a:xfrm>
          <a:prstGeom prst="rect">
            <a:avLst/>
          </a:prstGeom>
          <a:noFill/>
        </p:spPr>
        <p:txBody>
          <a:bodyPr wrap="none" rtlCol="0">
            <a:spAutoFit/>
          </a:bodyPr>
          <a:lstStyle/>
          <a:p>
            <a:r>
              <a:rPr lang="en-US" sz="2400" dirty="0" smtClean="0"/>
              <a:t>Yes</a:t>
            </a:r>
          </a:p>
        </p:txBody>
      </p:sp>
      <p:sp>
        <p:nvSpPr>
          <p:cNvPr id="7" name="TextBox 6"/>
          <p:cNvSpPr txBox="1"/>
          <p:nvPr/>
        </p:nvSpPr>
        <p:spPr>
          <a:xfrm>
            <a:off x="1447800" y="5481935"/>
            <a:ext cx="562975" cy="461665"/>
          </a:xfrm>
          <a:prstGeom prst="rect">
            <a:avLst/>
          </a:prstGeom>
          <a:noFill/>
        </p:spPr>
        <p:txBody>
          <a:bodyPr wrap="none" rtlCol="0">
            <a:spAutoFit/>
          </a:bodyPr>
          <a:lstStyle/>
          <a:p>
            <a:r>
              <a:rPr lang="en-US" sz="2400" dirty="0" smtClean="0"/>
              <a:t>No</a:t>
            </a:r>
          </a:p>
        </p:txBody>
      </p:sp>
      <p:sp>
        <p:nvSpPr>
          <p:cNvPr id="2" name="Rectangle 1"/>
          <p:cNvSpPr/>
          <p:nvPr/>
        </p:nvSpPr>
        <p:spPr>
          <a:xfrm>
            <a:off x="533400" y="4953000"/>
            <a:ext cx="914400" cy="1117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p:txBody>
          <a:bodyPr/>
          <a:lstStyle/>
          <a:p>
            <a:endParaRPr lang="en-US"/>
          </a:p>
        </p:txBody>
      </p:sp>
    </p:spTree>
    <p:extLst>
      <p:ext uri="{BB962C8B-B14F-4D97-AF65-F5344CB8AC3E}">
        <p14:creationId xmlns="" xmlns:p14="http://schemas.microsoft.com/office/powerpoint/2010/main" val="34697595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2400" dirty="0" smtClean="0"/>
              <a:t>Let   P</a:t>
            </a:r>
            <a:r>
              <a:rPr lang="en-US" sz="2400" baseline="-25000" dirty="0" smtClean="0"/>
              <a:t>1</a:t>
            </a:r>
            <a:r>
              <a:rPr lang="en-US" sz="2400" dirty="0" smtClean="0"/>
              <a:t>   and   P</a:t>
            </a:r>
            <a:r>
              <a:rPr lang="en-US" sz="2400" baseline="-25000" dirty="0" smtClean="0"/>
              <a:t>2</a:t>
            </a:r>
            <a:r>
              <a:rPr lang="en-US" sz="2400" dirty="0" smtClean="0"/>
              <a:t>   be two distributions over  {0,1}</a:t>
            </a:r>
            <a:r>
              <a:rPr lang="en-US" sz="2800" baseline="30000" dirty="0" smtClean="0"/>
              <a:t>n</a:t>
            </a:r>
          </a:p>
          <a:p>
            <a:pPr marL="0" indent="0">
              <a:buNone/>
            </a:pPr>
            <a:endParaRPr lang="en-US" sz="2800" baseline="30000" dirty="0"/>
          </a:p>
          <a:p>
            <a:pPr marL="0" indent="0">
              <a:lnSpc>
                <a:spcPct val="140000"/>
              </a:lnSpc>
              <a:buNone/>
            </a:pPr>
            <a:r>
              <a:rPr lang="en-US" sz="2400" dirty="0" smtClean="0"/>
              <a:t>Def:    We say that P</a:t>
            </a:r>
            <a:r>
              <a:rPr lang="en-US" sz="2400" baseline="-25000" dirty="0" smtClean="0"/>
              <a:t>1</a:t>
            </a:r>
            <a:r>
              <a:rPr lang="en-US" sz="2400" dirty="0" smtClean="0"/>
              <a:t> and P</a:t>
            </a:r>
            <a:r>
              <a:rPr lang="en-US" sz="2400" baseline="-25000" dirty="0" smtClean="0"/>
              <a:t>2</a:t>
            </a:r>
            <a:r>
              <a:rPr lang="en-US" sz="2400" dirty="0" smtClean="0"/>
              <a:t> are </a:t>
            </a:r>
            <a:br>
              <a:rPr lang="en-US" sz="2400" dirty="0" smtClean="0"/>
            </a:br>
            <a:r>
              <a:rPr lang="en-US" sz="2400" dirty="0" smtClean="0"/>
              <a:t>	  </a:t>
            </a:r>
            <a:r>
              <a:rPr lang="en-US" sz="2400" b="1" dirty="0" smtClean="0"/>
              <a:t>computationally indistinguishable  </a:t>
            </a:r>
            <a:r>
              <a:rPr lang="en-US" sz="2400" dirty="0" smtClean="0"/>
              <a:t>(denoted </a:t>
            </a:r>
            <a:r>
              <a:rPr lang="en-US" sz="2400" dirty="0" smtClean="0"/>
              <a:t> P</a:t>
            </a:r>
            <a:r>
              <a:rPr lang="en-US" sz="2400" baseline="-25000" dirty="0" smtClean="0"/>
              <a:t>1</a:t>
            </a:r>
            <a:r>
              <a:rPr lang="en-US" sz="2400" dirty="0" smtClean="0"/>
              <a:t> ≈</a:t>
            </a:r>
            <a:r>
              <a:rPr lang="en-US" sz="2400" baseline="-25000" dirty="0" smtClean="0"/>
              <a:t>p</a:t>
            </a:r>
            <a:r>
              <a:rPr lang="en-US" sz="2400" dirty="0" smtClean="0"/>
              <a:t> P</a:t>
            </a:r>
            <a:r>
              <a:rPr lang="en-US" sz="2400" baseline="-25000" dirty="0" smtClean="0"/>
              <a:t>2</a:t>
            </a:r>
            <a:r>
              <a:rPr lang="en-US" sz="2400" dirty="0" smtClean="0"/>
              <a:t> )</a:t>
            </a:r>
            <a:endParaRPr lang="en-US" sz="2400" dirty="0" smtClean="0"/>
          </a:p>
          <a:p>
            <a:pPr marL="0" indent="0">
              <a:buNone/>
            </a:pPr>
            <a:r>
              <a:rPr lang="en-US" sz="2400" dirty="0" smtClean="0"/>
              <a:t>      If  for all “efficient” statistical tests A:</a:t>
            </a:r>
          </a:p>
          <a:p>
            <a:pPr marL="0" indent="0">
              <a:buNone/>
            </a:pPr>
            <a:endParaRPr lang="en-US" sz="2400" dirty="0" smtClean="0"/>
          </a:p>
          <a:p>
            <a:pPr marL="0" indent="0">
              <a:buNone/>
            </a:pPr>
            <a:endParaRPr lang="en-US" sz="2400" dirty="0" smtClean="0"/>
          </a:p>
          <a:p>
            <a:pPr marL="0" indent="0">
              <a:buNone/>
            </a:pPr>
            <a:r>
              <a:rPr lang="en-US" sz="2400" dirty="0" smtClean="0"/>
              <a:t>                             |Pr </a:t>
            </a:r>
            <a:r>
              <a:rPr lang="en-US" sz="2400" baseline="-25000" dirty="0" smtClean="0"/>
              <a:t>x </a:t>
            </a:r>
            <a:r>
              <a:rPr lang="en-US" sz="2400" baseline="-25000" dirty="0" smtClean="0">
                <a:sym typeface="Symbol" pitchFamily="18" charset="2"/>
              </a:rPr>
              <a:t> </a:t>
            </a:r>
            <a:r>
              <a:rPr lang="en-US" sz="2400" baseline="-25000" dirty="0" smtClean="0">
                <a:sym typeface="Symbol" pitchFamily="18" charset="2"/>
              </a:rPr>
              <a:t>P1</a:t>
            </a:r>
            <a:r>
              <a:rPr lang="en-US" sz="2400" baseline="-25000" dirty="0" smtClean="0"/>
              <a:t> </a:t>
            </a:r>
            <a:r>
              <a:rPr lang="en-US" sz="2400" dirty="0" smtClean="0"/>
              <a:t>[</a:t>
            </a:r>
            <a:r>
              <a:rPr lang="en-US" sz="2400" dirty="0" smtClean="0"/>
              <a:t>A() = 1] -</a:t>
            </a:r>
            <a:r>
              <a:rPr lang="en-US" sz="2400" dirty="0" smtClean="0"/>
              <a:t> Pr </a:t>
            </a:r>
            <a:r>
              <a:rPr lang="en-US" sz="2400" baseline="-25000" dirty="0" smtClean="0"/>
              <a:t>x </a:t>
            </a:r>
            <a:r>
              <a:rPr lang="en-US" sz="2400" baseline="-25000" dirty="0" smtClean="0">
                <a:sym typeface="Symbol" pitchFamily="18" charset="2"/>
              </a:rPr>
              <a:t> </a:t>
            </a:r>
            <a:r>
              <a:rPr lang="en-US" sz="2400" baseline="-25000" dirty="0" smtClean="0">
                <a:sym typeface="Symbol" pitchFamily="18" charset="2"/>
              </a:rPr>
              <a:t>P2</a:t>
            </a:r>
            <a:r>
              <a:rPr lang="en-US" sz="2400" baseline="-25000" dirty="0" smtClean="0"/>
              <a:t> </a:t>
            </a:r>
            <a:r>
              <a:rPr lang="en-US" sz="2400" dirty="0" smtClean="0"/>
              <a:t>[</a:t>
            </a:r>
            <a:r>
              <a:rPr lang="en-US" sz="2400" dirty="0" smtClean="0"/>
              <a:t>A(X)|=1] | &lt; “negligible” </a:t>
            </a:r>
            <a:endParaRPr lang="en-US" sz="2400" dirty="0"/>
          </a:p>
          <a:p>
            <a:pPr marL="0" indent="0">
              <a:lnSpc>
                <a:spcPct val="150000"/>
              </a:lnSpc>
              <a:spcBef>
                <a:spcPts val="3624"/>
              </a:spcBef>
              <a:buNone/>
            </a:pPr>
            <a:r>
              <a:rPr lang="en-US" sz="2400" dirty="0" smtClean="0"/>
              <a:t>Example</a:t>
            </a:r>
            <a:r>
              <a:rPr lang="en-US" sz="2400" dirty="0" smtClean="0"/>
              <a:t>:   a PRG is secure if   </a:t>
            </a:r>
            <a:r>
              <a:rPr lang="en-US" sz="2800" b="1" dirty="0" smtClean="0">
                <a:solidFill>
                  <a:srgbClr val="558ED5"/>
                </a:solidFill>
              </a:rPr>
              <a:t>{</a:t>
            </a:r>
            <a:r>
              <a:rPr lang="en-US" sz="2400" b="1" dirty="0" smtClean="0">
                <a:solidFill>
                  <a:srgbClr val="558ED5"/>
                </a:solidFill>
              </a:rPr>
              <a:t> k ⟵K </a:t>
            </a:r>
            <a:r>
              <a:rPr lang="en-US" sz="2400" b="1" dirty="0">
                <a:solidFill>
                  <a:srgbClr val="558ED5"/>
                </a:solidFill>
              </a:rPr>
              <a:t>:  </a:t>
            </a:r>
            <a:r>
              <a:rPr lang="en-US" sz="2400" b="1" dirty="0" smtClean="0">
                <a:solidFill>
                  <a:srgbClr val="558ED5"/>
                </a:solidFill>
              </a:rPr>
              <a:t>G</a:t>
            </a:r>
            <a:r>
              <a:rPr lang="en-US" sz="2400" b="1" dirty="0">
                <a:solidFill>
                  <a:srgbClr val="558ED5"/>
                </a:solidFill>
              </a:rPr>
              <a:t>(k</a:t>
            </a:r>
            <a:r>
              <a:rPr lang="en-US" sz="2400" b="1" dirty="0" smtClean="0">
                <a:solidFill>
                  <a:srgbClr val="558ED5"/>
                </a:solidFill>
              </a:rPr>
              <a:t>) </a:t>
            </a:r>
            <a:r>
              <a:rPr lang="en-US" sz="2800" b="1" dirty="0" smtClean="0">
                <a:solidFill>
                  <a:srgbClr val="558ED5"/>
                </a:solidFill>
              </a:rPr>
              <a:t>}</a:t>
            </a:r>
            <a:r>
              <a:rPr lang="en-US" sz="2400" b="1" dirty="0" smtClean="0">
                <a:solidFill>
                  <a:srgbClr val="558ED5"/>
                </a:solidFill>
              </a:rPr>
              <a:t>  </a:t>
            </a:r>
            <a:r>
              <a:rPr lang="en-US" b="1" dirty="0" smtClean="0">
                <a:solidFill>
                  <a:srgbClr val="558ED5"/>
                </a:solidFill>
              </a:rPr>
              <a:t>≈</a:t>
            </a:r>
            <a:r>
              <a:rPr lang="en-US" sz="2400" b="1" baseline="-25000" dirty="0">
                <a:solidFill>
                  <a:srgbClr val="558ED5"/>
                </a:solidFill>
              </a:rPr>
              <a:t>p</a:t>
            </a:r>
            <a:r>
              <a:rPr lang="en-US" sz="2400" b="1" dirty="0">
                <a:solidFill>
                  <a:srgbClr val="558ED5"/>
                </a:solidFill>
              </a:rPr>
              <a:t> </a:t>
            </a:r>
            <a:r>
              <a:rPr lang="en-US" sz="2400" b="1" dirty="0" smtClean="0">
                <a:solidFill>
                  <a:srgbClr val="558ED5"/>
                </a:solidFill>
              </a:rPr>
              <a:t> uniform</a:t>
            </a:r>
            <a:r>
              <a:rPr lang="en-US" sz="2800" b="1" dirty="0" smtClean="0">
                <a:solidFill>
                  <a:srgbClr val="558ED5"/>
                </a:solidFill>
              </a:rPr>
              <a:t>(</a:t>
            </a:r>
            <a:r>
              <a:rPr lang="en-US" sz="2400" b="1" dirty="0">
                <a:solidFill>
                  <a:srgbClr val="558ED5"/>
                </a:solidFill>
              </a:rPr>
              <a:t>{0,1}</a:t>
            </a:r>
            <a:r>
              <a:rPr lang="en-US" sz="2800" b="1" baseline="30000" dirty="0" smtClean="0">
                <a:solidFill>
                  <a:srgbClr val="558ED5"/>
                </a:solidFill>
              </a:rPr>
              <a:t>n</a:t>
            </a:r>
            <a:r>
              <a:rPr lang="en-US" sz="2800" b="1" dirty="0">
                <a:solidFill>
                  <a:srgbClr val="558ED5"/>
                </a:solidFill>
              </a:rPr>
              <a:t>)</a:t>
            </a:r>
            <a:endParaRPr lang="en-US" b="1" baseline="30000" dirty="0">
              <a:solidFill>
                <a:srgbClr val="558ED5"/>
              </a:solidFill>
            </a:endParaRPr>
          </a:p>
        </p:txBody>
      </p:sp>
      <p:sp>
        <p:nvSpPr>
          <p:cNvPr id="6" name="Title 5"/>
          <p:cNvSpPr>
            <a:spLocks noGrp="1"/>
          </p:cNvSpPr>
          <p:nvPr>
            <p:ph type="title"/>
          </p:nvPr>
        </p:nvSpPr>
        <p:spPr/>
        <p:txBody>
          <a:bodyPr/>
          <a:lstStyle/>
          <a:p>
            <a:r>
              <a:rPr lang="en-US" dirty="0" smtClean="0"/>
              <a:t>More </a:t>
            </a:r>
            <a:r>
              <a:rPr lang="en-US" dirty="0" smtClean="0"/>
              <a:t>Generally!</a:t>
            </a:r>
            <a:endParaRPr lang="en-US" dirty="0"/>
          </a:p>
        </p:txBody>
      </p:sp>
      <p:sp>
        <p:nvSpPr>
          <p:cNvPr id="2" name="TextBox 1"/>
          <p:cNvSpPr txBox="1"/>
          <p:nvPr/>
        </p:nvSpPr>
        <p:spPr>
          <a:xfrm>
            <a:off x="4495801" y="5918200"/>
            <a:ext cx="306494" cy="338554"/>
          </a:xfrm>
          <a:prstGeom prst="rect">
            <a:avLst/>
          </a:prstGeom>
          <a:noFill/>
        </p:spPr>
        <p:txBody>
          <a:bodyPr wrap="none" rtlCol="0">
            <a:spAutoFit/>
          </a:bodyPr>
          <a:lstStyle/>
          <a:p>
            <a:r>
              <a:rPr lang="en-US" sz="1600" dirty="0" smtClean="0"/>
              <a:t>R</a:t>
            </a:r>
            <a:endParaRPr lang="en-US" sz="1600" dirty="0"/>
          </a:p>
        </p:txBody>
      </p:sp>
    </p:spTree>
    <p:extLst>
      <p:ext uri="{BB962C8B-B14F-4D97-AF65-F5344CB8AC3E}">
        <p14:creationId xmlns="" xmlns:p14="http://schemas.microsoft.com/office/powerpoint/2010/main" val="188003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accent1">
                    <a:lumMod val="75000"/>
                  </a:schemeClr>
                </a:solidFill>
              </a:rPr>
              <a:t>Let </a:t>
            </a:r>
            <a:r>
              <a:rPr lang="en-US" i="1" dirty="0" smtClean="0">
                <a:solidFill>
                  <a:schemeClr val="accent1">
                    <a:lumMod val="75000"/>
                  </a:schemeClr>
                </a:solidFill>
              </a:rPr>
              <a:t>F</a:t>
            </a:r>
            <a:r>
              <a:rPr lang="en-US" dirty="0" smtClean="0">
                <a:solidFill>
                  <a:schemeClr val="accent1">
                    <a:lumMod val="75000"/>
                  </a:schemeClr>
                </a:solidFill>
              </a:rPr>
              <a:t>:{0,1}</a:t>
            </a:r>
            <a:r>
              <a:rPr lang="en-US" i="1" baseline="30000" dirty="0" smtClean="0">
                <a:solidFill>
                  <a:schemeClr val="accent1">
                    <a:lumMod val="75000"/>
                  </a:schemeClr>
                </a:solidFill>
              </a:rPr>
              <a:t>n</a:t>
            </a:r>
            <a:r>
              <a:rPr lang="en-US" dirty="0" smtClean="0">
                <a:solidFill>
                  <a:schemeClr val="accent1">
                    <a:lumMod val="75000"/>
                  </a:schemeClr>
                </a:solidFill>
              </a:rPr>
              <a:t>×{</a:t>
            </a:r>
            <a:r>
              <a:rPr lang="en-US" dirty="0" smtClean="0">
                <a:solidFill>
                  <a:schemeClr val="accent1">
                    <a:lumMod val="75000"/>
                  </a:schemeClr>
                </a:solidFill>
              </a:rPr>
              <a:t>0,1}</a:t>
            </a:r>
            <a:r>
              <a:rPr lang="en-US" i="1" baseline="30000" dirty="0" smtClean="0">
                <a:solidFill>
                  <a:schemeClr val="accent1">
                    <a:lumMod val="75000"/>
                  </a:schemeClr>
                </a:solidFill>
              </a:rPr>
              <a:t>n</a:t>
            </a:r>
            <a:r>
              <a:rPr lang="en-US" dirty="0" smtClean="0">
                <a:solidFill>
                  <a:schemeClr val="accent1">
                    <a:lumMod val="75000"/>
                  </a:schemeClr>
                </a:solidFill>
              </a:rPr>
              <a:t>→</a:t>
            </a:r>
            <a:r>
              <a:rPr lang="en-US" dirty="0" smtClean="0">
                <a:solidFill>
                  <a:schemeClr val="accent1">
                    <a:lumMod val="75000"/>
                  </a:schemeClr>
                </a:solidFill>
              </a:rPr>
              <a:t>{</a:t>
            </a:r>
            <a:r>
              <a:rPr lang="en-US" dirty="0" smtClean="0">
                <a:solidFill>
                  <a:schemeClr val="accent1">
                    <a:lumMod val="75000"/>
                  </a:schemeClr>
                </a:solidFill>
              </a:rPr>
              <a:t>0,1}</a:t>
            </a:r>
            <a:r>
              <a:rPr lang="en-US" i="1" baseline="30000" dirty="0" smtClean="0">
                <a:solidFill>
                  <a:schemeClr val="accent1">
                    <a:lumMod val="75000"/>
                  </a:schemeClr>
                </a:solidFill>
              </a:rPr>
              <a:t>n</a:t>
            </a:r>
            <a:r>
              <a:rPr lang="en-US" dirty="0" smtClean="0">
                <a:solidFill>
                  <a:schemeClr val="accent1">
                    <a:lumMod val="75000"/>
                  </a:schemeClr>
                </a:solidFill>
              </a:rPr>
              <a:t> be a secure PRF (i.e. a PRF where the key space, input space, and output space are all {</a:t>
            </a:r>
            <a:r>
              <a:rPr lang="en-US" dirty="0" smtClean="0">
                <a:solidFill>
                  <a:schemeClr val="accent1">
                    <a:lumMod val="75000"/>
                  </a:schemeClr>
                </a:solidFill>
              </a:rPr>
              <a:t>0,1}</a:t>
            </a:r>
            <a:r>
              <a:rPr lang="en-US" i="1" baseline="30000" dirty="0" smtClean="0">
                <a:solidFill>
                  <a:schemeClr val="accent1">
                    <a:lumMod val="75000"/>
                  </a:schemeClr>
                </a:solidFill>
              </a:rPr>
              <a:t>n</a:t>
            </a:r>
            <a:r>
              <a:rPr lang="en-US" dirty="0" smtClean="0">
                <a:solidFill>
                  <a:schemeClr val="accent1">
                    <a:lumMod val="75000"/>
                  </a:schemeClr>
                </a:solidFill>
              </a:rPr>
              <a:t>) </a:t>
            </a:r>
            <a:r>
              <a:rPr lang="en-US" dirty="0" smtClean="0">
                <a:solidFill>
                  <a:schemeClr val="accent1">
                    <a:lumMod val="75000"/>
                  </a:schemeClr>
                </a:solidFill>
              </a:rPr>
              <a:t>and say </a:t>
            </a:r>
            <a:r>
              <a:rPr lang="en-US" i="1" dirty="0" smtClean="0">
                <a:solidFill>
                  <a:schemeClr val="accent1">
                    <a:lumMod val="75000"/>
                  </a:schemeClr>
                </a:solidFill>
              </a:rPr>
              <a:t>n</a:t>
            </a:r>
            <a:r>
              <a:rPr lang="en-US" dirty="0" smtClean="0">
                <a:solidFill>
                  <a:schemeClr val="accent1">
                    <a:lumMod val="75000"/>
                  </a:schemeClr>
                </a:solidFill>
              </a:rPr>
              <a:t>=128.</a:t>
            </a:r>
            <a:endParaRPr lang="en-US" dirty="0" smtClean="0">
              <a:solidFill>
                <a:schemeClr val="accent1">
                  <a:lumMod val="75000"/>
                </a:schemeClr>
              </a:solidFill>
            </a:endParaRPr>
          </a:p>
          <a:p>
            <a:endParaRPr lang="en-US" dirty="0" smtClean="0"/>
          </a:p>
          <a:p>
            <a:r>
              <a:rPr lang="en-US" dirty="0" smtClean="0"/>
              <a:t>F′((k1,k2), x)=F(k1,x)  ∥  F(k2,x)    (here ∥ denotes concatenation)</a:t>
            </a:r>
          </a:p>
          <a:p>
            <a:endParaRPr lang="en-US" dirty="0" smtClean="0"/>
          </a:p>
          <a:p>
            <a:r>
              <a:rPr lang="en-US" dirty="0" smtClean="0"/>
              <a:t>F′(</a:t>
            </a:r>
            <a:r>
              <a:rPr lang="en-US" dirty="0" err="1" smtClean="0"/>
              <a:t>k,x</a:t>
            </a:r>
            <a:r>
              <a:rPr lang="en-US" dirty="0" smtClean="0"/>
              <a:t>)=F(</a:t>
            </a:r>
            <a:r>
              <a:rPr lang="en-US" dirty="0" err="1" smtClean="0"/>
              <a:t>k,x</a:t>
            </a:r>
            <a:r>
              <a:rPr lang="en-US" dirty="0" smtClean="0"/>
              <a:t>)  ∥  0  </a:t>
            </a:r>
          </a:p>
          <a:p>
            <a:endParaRPr lang="en-US" dirty="0" smtClean="0"/>
          </a:p>
          <a:p>
            <a:r>
              <a:rPr lang="en-US" i="1" dirty="0" smtClean="0"/>
              <a:t>F</a:t>
            </a:r>
            <a:r>
              <a:rPr lang="en-US" dirty="0" smtClean="0"/>
              <a:t>′(</a:t>
            </a:r>
            <a:r>
              <a:rPr lang="en-US" i="1" dirty="0" smtClean="0"/>
              <a:t>k</a:t>
            </a:r>
            <a:r>
              <a:rPr lang="en-US" dirty="0" smtClean="0"/>
              <a:t>)=</a:t>
            </a:r>
            <a:r>
              <a:rPr lang="en-US" i="1" dirty="0" smtClean="0"/>
              <a:t>F</a:t>
            </a:r>
            <a:r>
              <a:rPr lang="en-US" dirty="0" smtClean="0"/>
              <a:t>(</a:t>
            </a:r>
            <a:r>
              <a:rPr lang="en-US" i="1" dirty="0" smtClean="0"/>
              <a:t>k</a:t>
            </a:r>
            <a:r>
              <a:rPr lang="en-US" dirty="0" smtClean="0"/>
              <a:t>)</a:t>
            </a:r>
            <a:r>
              <a:rPr lang="en-US" dirty="0" smtClean="0"/>
              <a:t>∥</a:t>
            </a:r>
            <a:r>
              <a:rPr lang="en-US" i="1" dirty="0" smtClean="0"/>
              <a:t>F</a:t>
            </a:r>
            <a:r>
              <a:rPr lang="en-US" dirty="0" smtClean="0"/>
              <a:t>(</a:t>
            </a:r>
            <a:r>
              <a:rPr lang="en-US" i="1" dirty="0" smtClean="0"/>
              <a:t>k</a:t>
            </a:r>
            <a:r>
              <a:rPr lang="en-US" dirty="0" smtClean="0"/>
              <a:t>)   </a:t>
            </a:r>
            <a:r>
              <a:rPr lang="en-US" dirty="0" smtClean="0"/>
              <a:t>  </a:t>
            </a:r>
            <a:endParaRPr lang="en-US" dirty="0"/>
          </a:p>
        </p:txBody>
      </p:sp>
      <p:sp>
        <p:nvSpPr>
          <p:cNvPr id="4" name="Date Placeholder 3"/>
          <p:cNvSpPr>
            <a:spLocks noGrp="1"/>
          </p:cNvSpPr>
          <p:nvPr>
            <p:ph type="dt" sz="half" idx="10"/>
          </p:nvPr>
        </p:nvSpPr>
        <p:spPr/>
        <p:txBody>
          <a:bodyPr/>
          <a:lstStyle/>
          <a:p>
            <a:fld id="{F6FC076D-8AF4-405B-9B63-6C0B00BD6EC0}" type="datetime1">
              <a:rPr lang="en-US" smtClean="0"/>
              <a:pPr/>
              <a:t>10/3/2012</a:t>
            </a:fld>
            <a:endParaRPr lang="en-GB"/>
          </a:p>
        </p:txBody>
      </p:sp>
      <p:sp>
        <p:nvSpPr>
          <p:cNvPr id="6" name="Slide Number Placeholder 5"/>
          <p:cNvSpPr>
            <a:spLocks noGrp="1"/>
          </p:cNvSpPr>
          <p:nvPr>
            <p:ph type="sldNum" sz="quarter" idx="11"/>
          </p:nvPr>
        </p:nvSpPr>
        <p:spPr/>
        <p:txBody>
          <a:bodyPr/>
          <a:lstStyle/>
          <a:p>
            <a:fld id="{255E8DB8-DCBF-4A68-BA4D-52342D237505}" type="slidenum">
              <a:rPr lang="en-GB" smtClean="0"/>
              <a:pPr/>
              <a:t>63</a:t>
            </a:fld>
            <a:endParaRPr lang="en-GB"/>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GB"/>
          </a:p>
        </p:txBody>
      </p:sp>
      <p:sp>
        <p:nvSpPr>
          <p:cNvPr id="7" name="Title 6"/>
          <p:cNvSpPr>
            <a:spLocks noGrp="1"/>
          </p:cNvSpPr>
          <p:nvPr>
            <p:ph type="title"/>
          </p:nvPr>
        </p:nvSpPr>
        <p:spPr/>
        <p:txBody>
          <a:bodyPr/>
          <a:lstStyle/>
          <a:p>
            <a:r>
              <a:rPr lang="en-US" smtClean="0"/>
              <a:t>Sample Questions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Semantic Security</a:t>
            </a:r>
            <a:endParaRPr lang="en-US" dirty="0"/>
          </a:p>
        </p:txBody>
      </p:sp>
      <p:sp>
        <p:nvSpPr>
          <p:cNvPr id="8" name="Text Placeholder 7"/>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10/3/2012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04800" y="3581400"/>
            <a:ext cx="8458200" cy="1371600"/>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304800" y="2209800"/>
            <a:ext cx="8458200" cy="1295400"/>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Recall Shannon’s perfect secrecy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Let (E,D) be a cipher over (K,M,C) </a:t>
            </a:r>
          </a:p>
          <a:p>
            <a:pPr marL="0" indent="0">
              <a:spcBef>
                <a:spcPts val="2376"/>
              </a:spcBef>
              <a:buNone/>
            </a:pPr>
            <a:r>
              <a:rPr lang="en-US" dirty="0" smtClean="0"/>
              <a:t>(E,D) has perfect secrecy if      ∀ m</a:t>
            </a:r>
            <a:r>
              <a:rPr lang="en-US" baseline="-25000" dirty="0" smtClean="0"/>
              <a:t>0</a:t>
            </a:r>
            <a:r>
              <a:rPr lang="en-US" dirty="0" smtClean="0"/>
              <a:t>, m</a:t>
            </a:r>
            <a:r>
              <a:rPr lang="en-US" baseline="-25000" dirty="0" smtClean="0"/>
              <a:t>1</a:t>
            </a:r>
            <a:r>
              <a:rPr lang="en-US" dirty="0" smtClean="0"/>
              <a:t> ∈ M    (  |m</a:t>
            </a:r>
            <a:r>
              <a:rPr lang="en-US" baseline="-25000" dirty="0" smtClean="0"/>
              <a:t>0</a:t>
            </a:r>
            <a:r>
              <a:rPr lang="en-US" dirty="0" smtClean="0"/>
              <a:t>| = |m</a:t>
            </a:r>
            <a:r>
              <a:rPr lang="en-US" baseline="-25000" dirty="0" smtClean="0"/>
              <a:t>1</a:t>
            </a:r>
            <a:r>
              <a:rPr lang="en-US" dirty="0" smtClean="0"/>
              <a:t>| )</a:t>
            </a:r>
          </a:p>
          <a:p>
            <a:pPr marL="0" indent="0">
              <a:spcBef>
                <a:spcPts val="2376"/>
              </a:spcBef>
              <a:buNone/>
            </a:pPr>
            <a:r>
              <a:rPr lang="en-US" dirty="0" smtClean="0"/>
              <a:t> </a:t>
            </a:r>
            <a:r>
              <a:rPr lang="en-US" dirty="0"/>
              <a:t>	</a:t>
            </a:r>
            <a:r>
              <a:rPr lang="en-US" dirty="0" smtClean="0"/>
              <a:t>       </a:t>
            </a:r>
            <a:r>
              <a:rPr lang="en-US" dirty="0" smtClean="0">
                <a:solidFill>
                  <a:srgbClr val="0000FF"/>
                </a:solidFill>
              </a:rPr>
              <a:t>{ E(k,m</a:t>
            </a:r>
            <a:r>
              <a:rPr lang="en-US" baseline="-25000" dirty="0" smtClean="0">
                <a:solidFill>
                  <a:srgbClr val="0000FF"/>
                </a:solidFill>
              </a:rPr>
              <a:t>0</a:t>
            </a:r>
            <a:r>
              <a:rPr lang="en-US" dirty="0" smtClean="0">
                <a:solidFill>
                  <a:srgbClr val="0000FF"/>
                </a:solidFill>
              </a:rPr>
              <a:t>) }     =    { E(k,m</a:t>
            </a:r>
            <a:r>
              <a:rPr lang="en-US" baseline="-25000" dirty="0" smtClean="0">
                <a:solidFill>
                  <a:srgbClr val="0000FF"/>
                </a:solidFill>
              </a:rPr>
              <a:t>1</a:t>
            </a:r>
            <a:r>
              <a:rPr lang="en-US" dirty="0" smtClean="0">
                <a:solidFill>
                  <a:srgbClr val="0000FF"/>
                </a:solidFill>
              </a:rPr>
              <a:t>) }       where   </a:t>
            </a:r>
            <a:r>
              <a:rPr lang="en-US" dirty="0" err="1" smtClean="0">
                <a:solidFill>
                  <a:srgbClr val="0000FF"/>
                </a:solidFill>
              </a:rPr>
              <a:t>k⟵K</a:t>
            </a:r>
            <a:endParaRPr lang="en-US" dirty="0" smtClean="0">
              <a:solidFill>
                <a:srgbClr val="0000FF"/>
              </a:solidFill>
            </a:endParaRPr>
          </a:p>
          <a:p>
            <a:pPr marL="0" indent="0">
              <a:spcBef>
                <a:spcPts val="2376"/>
              </a:spcBef>
              <a:buNone/>
            </a:pPr>
            <a:r>
              <a:rPr lang="en-US" dirty="0"/>
              <a:t>(E,D) has perfect secrecy if      ∀ m</a:t>
            </a:r>
            <a:r>
              <a:rPr lang="en-US" baseline="-25000" dirty="0"/>
              <a:t>0</a:t>
            </a:r>
            <a:r>
              <a:rPr lang="en-US" dirty="0"/>
              <a:t>, m</a:t>
            </a:r>
            <a:r>
              <a:rPr lang="en-US" baseline="-25000" dirty="0"/>
              <a:t>1</a:t>
            </a:r>
            <a:r>
              <a:rPr lang="en-US" dirty="0"/>
              <a:t> ∈ M    ( </a:t>
            </a:r>
            <a:r>
              <a:rPr lang="en-US" dirty="0" smtClean="0"/>
              <a:t> </a:t>
            </a:r>
            <a:r>
              <a:rPr lang="en-US" dirty="0"/>
              <a:t>|m</a:t>
            </a:r>
            <a:r>
              <a:rPr lang="en-US" baseline="-25000" dirty="0"/>
              <a:t>0</a:t>
            </a:r>
            <a:r>
              <a:rPr lang="en-US" dirty="0"/>
              <a:t>| = |m</a:t>
            </a:r>
            <a:r>
              <a:rPr lang="en-US" baseline="-25000" dirty="0"/>
              <a:t>1</a:t>
            </a:r>
            <a:r>
              <a:rPr lang="en-US" dirty="0"/>
              <a:t>| )</a:t>
            </a:r>
          </a:p>
          <a:p>
            <a:pPr marL="0" indent="0">
              <a:spcBef>
                <a:spcPts val="2376"/>
              </a:spcBef>
              <a:buNone/>
            </a:pPr>
            <a:r>
              <a:rPr lang="en-US" dirty="0"/>
              <a:t> 	       </a:t>
            </a:r>
            <a:r>
              <a:rPr lang="en-US" dirty="0">
                <a:solidFill>
                  <a:srgbClr val="0000FF"/>
                </a:solidFill>
              </a:rPr>
              <a:t>{ E(k,m</a:t>
            </a:r>
            <a:r>
              <a:rPr lang="en-US" baseline="-25000" dirty="0">
                <a:solidFill>
                  <a:srgbClr val="0000FF"/>
                </a:solidFill>
              </a:rPr>
              <a:t>0</a:t>
            </a:r>
            <a:r>
              <a:rPr lang="en-US" dirty="0">
                <a:solidFill>
                  <a:srgbClr val="0000FF"/>
                </a:solidFill>
              </a:rPr>
              <a:t>) } </a:t>
            </a:r>
            <a:r>
              <a:rPr lang="en-US" dirty="0" smtClean="0">
                <a:solidFill>
                  <a:srgbClr val="0000FF"/>
                </a:solidFill>
              </a:rPr>
              <a:t>  </a:t>
            </a:r>
            <a:r>
              <a:rPr lang="en-US" b="1" dirty="0" smtClean="0">
                <a:solidFill>
                  <a:srgbClr val="0000FF"/>
                </a:solidFill>
              </a:rPr>
              <a:t>≈</a:t>
            </a:r>
            <a:r>
              <a:rPr lang="en-US" b="1" baseline="-25000" dirty="0">
                <a:solidFill>
                  <a:srgbClr val="0000FF"/>
                </a:solidFill>
              </a:rPr>
              <a:t>p</a:t>
            </a:r>
            <a:r>
              <a:rPr lang="en-US" b="1" dirty="0">
                <a:solidFill>
                  <a:srgbClr val="0000FF"/>
                </a:solidFill>
              </a:rPr>
              <a:t> </a:t>
            </a:r>
            <a:r>
              <a:rPr lang="en-US" dirty="0" smtClean="0">
                <a:solidFill>
                  <a:srgbClr val="0000FF"/>
                </a:solidFill>
              </a:rPr>
              <a:t>  { </a:t>
            </a:r>
            <a:r>
              <a:rPr lang="en-US" dirty="0">
                <a:solidFill>
                  <a:srgbClr val="0000FF"/>
                </a:solidFill>
              </a:rPr>
              <a:t>E(k,m</a:t>
            </a:r>
            <a:r>
              <a:rPr lang="en-US" baseline="-25000" dirty="0">
                <a:solidFill>
                  <a:srgbClr val="0000FF"/>
                </a:solidFill>
              </a:rPr>
              <a:t>1</a:t>
            </a:r>
            <a:r>
              <a:rPr lang="en-US" dirty="0">
                <a:solidFill>
                  <a:srgbClr val="0000FF"/>
                </a:solidFill>
              </a:rPr>
              <a:t>) }       where   </a:t>
            </a:r>
            <a:r>
              <a:rPr lang="en-US" dirty="0" err="1">
                <a:solidFill>
                  <a:srgbClr val="0000FF"/>
                </a:solidFill>
              </a:rPr>
              <a:t>k⟵</a:t>
            </a:r>
            <a:r>
              <a:rPr lang="en-US" dirty="0" err="1" smtClean="0">
                <a:solidFill>
                  <a:srgbClr val="0000FF"/>
                </a:solidFill>
              </a:rPr>
              <a:t>K</a:t>
            </a:r>
            <a:endParaRPr lang="en-US" dirty="0" smtClean="0">
              <a:solidFill>
                <a:srgbClr val="0000FF"/>
              </a:solidFill>
            </a:endParaRPr>
          </a:p>
          <a:p>
            <a:pPr marL="0" indent="0">
              <a:spcBef>
                <a:spcPts val="2376"/>
              </a:spcBef>
              <a:buNone/>
            </a:pPr>
            <a:r>
              <a:rPr lang="en-US" dirty="0" smtClean="0"/>
              <a:t>… but also need adversary to exhibit  m</a:t>
            </a:r>
            <a:r>
              <a:rPr lang="en-US" baseline="-25000" dirty="0" smtClean="0"/>
              <a:t>0</a:t>
            </a:r>
            <a:r>
              <a:rPr lang="en-US" dirty="0"/>
              <a:t>, m</a:t>
            </a:r>
            <a:r>
              <a:rPr lang="en-US" baseline="-25000" dirty="0"/>
              <a:t>1</a:t>
            </a:r>
            <a:r>
              <a:rPr lang="en-US" dirty="0"/>
              <a:t> ∈ M </a:t>
            </a:r>
            <a:r>
              <a:rPr lang="en-US" dirty="0" smtClean="0"/>
              <a:t>explicitly</a:t>
            </a:r>
            <a:endParaRPr lang="en-US" dirty="0"/>
          </a:p>
        </p:txBody>
      </p:sp>
    </p:spTree>
    <p:extLst>
      <p:ext uri="{BB962C8B-B14F-4D97-AF65-F5344CB8AC3E}">
        <p14:creationId xmlns="" xmlns:p14="http://schemas.microsoft.com/office/powerpoint/2010/main" val="116266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normAutofit lnSpcReduction="10000"/>
          </a:bodyPr>
          <a:lstStyle/>
          <a:p>
            <a:pPr marL="0" indent="0">
              <a:lnSpc>
                <a:spcPct val="90000"/>
              </a:lnSpc>
              <a:buNone/>
            </a:pPr>
            <a:r>
              <a:rPr lang="en-US" smtClean="0"/>
              <a:t>For   b=0,1   define experiments EXP(0) and EXP(1) as:</a:t>
            </a:r>
          </a:p>
          <a:p>
            <a:pPr>
              <a:lnSpc>
                <a:spcPct val="90000"/>
              </a:lnSpc>
            </a:pPr>
            <a:endParaRPr lang="en-US" smtClean="0"/>
          </a:p>
          <a:p>
            <a:pPr>
              <a:lnSpc>
                <a:spcPct val="90000"/>
              </a:lnSpc>
            </a:pPr>
            <a:endParaRPr lang="en-US" smtClean="0"/>
          </a:p>
          <a:p>
            <a:pPr>
              <a:lnSpc>
                <a:spcPct val="90000"/>
              </a:lnSpc>
            </a:pPr>
            <a:endParaRPr lang="en-US" smtClean="0"/>
          </a:p>
          <a:p>
            <a:pPr marL="0" indent="0">
              <a:lnSpc>
                <a:spcPct val="90000"/>
              </a:lnSpc>
              <a:spcBef>
                <a:spcPct val="100000"/>
              </a:spcBef>
              <a:buNone/>
            </a:pPr>
            <a:endParaRPr lang="en-US" smtClean="0"/>
          </a:p>
          <a:p>
            <a:pPr marL="0" indent="0">
              <a:spcBef>
                <a:spcPts val="4232"/>
              </a:spcBef>
              <a:buNone/>
            </a:pPr>
            <a:r>
              <a:rPr lang="en-US" smtClean="0"/>
              <a:t>	</a:t>
            </a:r>
          </a:p>
          <a:p>
            <a:pPr marL="0" indent="0">
              <a:spcBef>
                <a:spcPts val="4232"/>
              </a:spcBef>
              <a:buNone/>
            </a:pPr>
            <a:r>
              <a:rPr lang="en-US" smtClean="0"/>
              <a:t>for b=0,1:   W</a:t>
            </a:r>
            <a:r>
              <a:rPr lang="en-US" baseline="-25000" smtClean="0"/>
              <a:t>b</a:t>
            </a:r>
            <a:r>
              <a:rPr lang="en-US" smtClean="0"/>
              <a:t> := [ event that EXP(b)=1  ]</a:t>
            </a:r>
          </a:p>
          <a:p>
            <a:pPr marL="0" indent="0">
              <a:spcBef>
                <a:spcPts val="2432"/>
              </a:spcBef>
              <a:buNone/>
            </a:pPr>
            <a:r>
              <a:rPr lang="en-US" smtClean="0"/>
              <a:t>	Adv</a:t>
            </a:r>
            <a:r>
              <a:rPr lang="en-US" baseline="-25000" smtClean="0"/>
              <a:t>SS</a:t>
            </a:r>
            <a:r>
              <a:rPr lang="en-US" smtClean="0"/>
              <a:t>[A,E] := </a:t>
            </a:r>
            <a:r>
              <a:rPr lang="en-US" sz="3600" smtClean="0"/>
              <a:t>|</a:t>
            </a:r>
            <a:r>
              <a:rPr lang="en-US" smtClean="0"/>
              <a:t> Pr[ W</a:t>
            </a:r>
            <a:r>
              <a:rPr lang="en-US" baseline="-25000" smtClean="0"/>
              <a:t>0</a:t>
            </a:r>
            <a:r>
              <a:rPr lang="en-US" smtClean="0"/>
              <a:t> ] −  Pr[ W</a:t>
            </a:r>
            <a:r>
              <a:rPr lang="en-US" baseline="-25000" smtClean="0"/>
              <a:t>1</a:t>
            </a:r>
            <a:r>
              <a:rPr lang="en-US" smtClean="0"/>
              <a:t> ] </a:t>
            </a:r>
            <a:r>
              <a:rPr lang="en-US" sz="3600" smtClean="0"/>
              <a:t>|</a:t>
            </a:r>
            <a:r>
              <a:rPr lang="en-US" smtClean="0"/>
              <a:t>     ∈ [0,1]</a:t>
            </a:r>
            <a:endParaRPr lang="en-US" dirty="0"/>
          </a:p>
        </p:txBody>
      </p:sp>
      <p:sp>
        <p:nvSpPr>
          <p:cNvPr id="11266" name="Rectangle 2"/>
          <p:cNvSpPr>
            <a:spLocks noGrp="1" noChangeArrowheads="1"/>
          </p:cNvSpPr>
          <p:nvPr>
            <p:ph type="title"/>
          </p:nvPr>
        </p:nvSpPr>
        <p:spPr/>
        <p:txBody>
          <a:bodyPr>
            <a:normAutofit/>
          </a:bodyPr>
          <a:lstStyle/>
          <a:p>
            <a:r>
              <a:rPr lang="en-US" smtClean="0"/>
              <a:t>Semantic Security </a:t>
            </a:r>
            <a:r>
              <a:rPr lang="en-US" sz="3100" smtClean="0"/>
              <a:t>(one-time key)</a:t>
            </a:r>
            <a:endParaRPr lang="en-US" sz="3100" dirty="0"/>
          </a:p>
        </p:txBody>
      </p:sp>
      <p:sp>
        <p:nvSpPr>
          <p:cNvPr id="11268" name="Rectangle 4"/>
          <p:cNvSpPr>
            <a:spLocks noChangeArrowheads="1"/>
          </p:cNvSpPr>
          <p:nvPr/>
        </p:nvSpPr>
        <p:spPr bwMode="auto">
          <a:xfrm>
            <a:off x="1447800" y="2870203"/>
            <a:ext cx="1295400" cy="1584325"/>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1269" name="Line 5"/>
          <p:cNvSpPr>
            <a:spLocks noChangeShapeType="1"/>
          </p:cNvSpPr>
          <p:nvPr/>
        </p:nvSpPr>
        <p:spPr bwMode="auto">
          <a:xfrm>
            <a:off x="2057400" y="2184401"/>
            <a:ext cx="0" cy="685800"/>
          </a:xfrm>
          <a:prstGeom prst="line">
            <a:avLst/>
          </a:prstGeom>
          <a:noFill/>
          <a:ln w="9525">
            <a:solidFill>
              <a:schemeClr val="tx1"/>
            </a:solidFill>
            <a:round/>
            <a:headEnd/>
            <a:tailEnd type="triangle" w="med" len="med"/>
          </a:ln>
          <a:effectLst/>
        </p:spPr>
        <p:txBody>
          <a:bodyPr/>
          <a:lstStyle/>
          <a:p>
            <a:endParaRPr lang="en-US"/>
          </a:p>
        </p:txBody>
      </p:sp>
      <p:sp>
        <p:nvSpPr>
          <p:cNvPr id="11270" name="Text Box 6"/>
          <p:cNvSpPr txBox="1">
            <a:spLocks noChangeArrowheads="1"/>
          </p:cNvSpPr>
          <p:nvPr/>
        </p:nvSpPr>
        <p:spPr bwMode="auto">
          <a:xfrm>
            <a:off x="2028827" y="2006601"/>
            <a:ext cx="349776" cy="461665"/>
          </a:xfrm>
          <a:prstGeom prst="rect">
            <a:avLst/>
          </a:prstGeom>
          <a:noFill/>
          <a:ln w="9525">
            <a:noFill/>
            <a:miter lim="800000"/>
            <a:headEnd/>
            <a:tailEnd/>
          </a:ln>
          <a:effectLst/>
        </p:spPr>
        <p:txBody>
          <a:bodyPr wrap="none">
            <a:spAutoFit/>
          </a:bodyPr>
          <a:lstStyle/>
          <a:p>
            <a:r>
              <a:rPr lang="en-US" sz="2400" dirty="0"/>
              <a:t>b</a:t>
            </a:r>
          </a:p>
        </p:txBody>
      </p:sp>
      <p:sp>
        <p:nvSpPr>
          <p:cNvPr id="11271" name="Rectangle 7"/>
          <p:cNvSpPr>
            <a:spLocks noChangeArrowheads="1"/>
          </p:cNvSpPr>
          <p:nvPr/>
        </p:nvSpPr>
        <p:spPr bwMode="auto">
          <a:xfrm>
            <a:off x="6629400" y="2870203"/>
            <a:ext cx="1295400" cy="1584325"/>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11272" name="Text Box 8"/>
          <p:cNvSpPr txBox="1">
            <a:spLocks noChangeArrowheads="1"/>
          </p:cNvSpPr>
          <p:nvPr/>
        </p:nvSpPr>
        <p:spPr bwMode="auto">
          <a:xfrm>
            <a:off x="1752601" y="3341689"/>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 name="Group 21"/>
          <p:cNvGrpSpPr>
            <a:grpSpLocks/>
          </p:cNvGrpSpPr>
          <p:nvPr/>
        </p:nvGrpSpPr>
        <p:grpSpPr bwMode="auto">
          <a:xfrm>
            <a:off x="2819400" y="2981327"/>
            <a:ext cx="3810000" cy="538163"/>
            <a:chOff x="1776" y="1783"/>
            <a:chExt cx="2400" cy="339"/>
          </a:xfrm>
        </p:grpSpPr>
        <p:sp>
          <p:nvSpPr>
            <p:cNvPr id="11274"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11275" name="Text Box 11"/>
            <p:cNvSpPr txBox="1">
              <a:spLocks noChangeArrowheads="1"/>
            </p:cNvSpPr>
            <p:nvPr/>
          </p:nvSpPr>
          <p:spPr bwMode="auto">
            <a:xfrm>
              <a:off x="1968" y="1783"/>
              <a:ext cx="1787" cy="252"/>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3" name="Group 20"/>
          <p:cNvGrpSpPr>
            <a:grpSpLocks/>
          </p:cNvGrpSpPr>
          <p:nvPr/>
        </p:nvGrpSpPr>
        <p:grpSpPr bwMode="auto">
          <a:xfrm>
            <a:off x="2819400" y="3590929"/>
            <a:ext cx="3733800" cy="569913"/>
            <a:chOff x="1776" y="2051"/>
            <a:chExt cx="2352" cy="359"/>
          </a:xfrm>
        </p:grpSpPr>
        <p:sp>
          <p:nvSpPr>
            <p:cNvPr id="11277"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11278" name="Text Box 14"/>
            <p:cNvSpPr txBox="1">
              <a:spLocks noChangeArrowheads="1"/>
            </p:cNvSpPr>
            <p:nvPr/>
          </p:nvSpPr>
          <p:spPr bwMode="auto">
            <a:xfrm>
              <a:off x="2448" y="2051"/>
              <a:ext cx="988" cy="291"/>
            </a:xfrm>
            <a:prstGeom prst="rect">
              <a:avLst/>
            </a:prstGeom>
            <a:noFill/>
            <a:ln w="9525">
              <a:noFill/>
              <a:miter lim="800000"/>
              <a:headEnd/>
              <a:tailEnd/>
            </a:ln>
            <a:effectLst/>
          </p:spPr>
          <p:txBody>
            <a:bodyPr wrap="none">
              <a:spAutoFit/>
            </a:bodyPr>
            <a:lstStyle/>
            <a:p>
              <a:r>
                <a:rPr lang="en-US" sz="2000" dirty="0"/>
                <a:t>c</a:t>
              </a:r>
              <a:r>
                <a:rPr lang="en-US" sz="2000" dirty="0" smtClean="0"/>
                <a:t> </a:t>
              </a:r>
              <a:r>
                <a:rPr lang="en-US" sz="2000" dirty="0">
                  <a:sym typeface="Symbol" pitchFamily="18" charset="2"/>
                </a:rPr>
                <a:t> </a:t>
              </a:r>
              <a:r>
                <a:rPr lang="en-US" sz="2000" dirty="0"/>
                <a:t>E(k, </a:t>
              </a:r>
              <a:r>
                <a:rPr lang="en-US" sz="2400" b="1" dirty="0" err="1"/>
                <a:t>m</a:t>
              </a:r>
              <a:r>
                <a:rPr lang="en-US" sz="2400" b="1" baseline="-25000" dirty="0" err="1"/>
                <a:t>b</a:t>
              </a:r>
              <a:r>
                <a:rPr lang="en-US" sz="2000" dirty="0"/>
                <a:t>)</a:t>
              </a:r>
            </a:p>
          </p:txBody>
        </p:sp>
      </p:grpSp>
      <p:grpSp>
        <p:nvGrpSpPr>
          <p:cNvPr id="4" name="Group 22"/>
          <p:cNvGrpSpPr>
            <a:grpSpLocks/>
          </p:cNvGrpSpPr>
          <p:nvPr/>
        </p:nvGrpSpPr>
        <p:grpSpPr bwMode="auto">
          <a:xfrm>
            <a:off x="7239003" y="4454525"/>
            <a:ext cx="1335088" cy="762000"/>
            <a:chOff x="4560" y="2842"/>
            <a:chExt cx="841" cy="480"/>
          </a:xfrm>
        </p:grpSpPr>
        <p:sp>
          <p:nvSpPr>
            <p:cNvPr id="11280" name="Line 16"/>
            <p:cNvSpPr>
              <a:spLocks noChangeShapeType="1"/>
            </p:cNvSpPr>
            <p:nvPr/>
          </p:nvSpPr>
          <p:spPr bwMode="auto">
            <a:xfrm>
              <a:off x="4560" y="2842"/>
              <a:ext cx="0" cy="480"/>
            </a:xfrm>
            <a:prstGeom prst="line">
              <a:avLst/>
            </a:prstGeom>
            <a:noFill/>
            <a:ln w="9525">
              <a:solidFill>
                <a:schemeClr val="tx1"/>
              </a:solidFill>
              <a:round/>
              <a:headEnd/>
              <a:tailEnd type="triangle" w="med" len="med"/>
            </a:ln>
            <a:effectLst/>
          </p:spPr>
          <p:txBody>
            <a:bodyPr/>
            <a:lstStyle/>
            <a:p>
              <a:endParaRPr lang="en-US"/>
            </a:p>
          </p:txBody>
        </p:sp>
        <p:sp>
          <p:nvSpPr>
            <p:cNvPr id="11281" name="Text Box 17"/>
            <p:cNvSpPr txBox="1">
              <a:spLocks noChangeArrowheads="1"/>
            </p:cNvSpPr>
            <p:nvPr/>
          </p:nvSpPr>
          <p:spPr bwMode="auto">
            <a:xfrm>
              <a:off x="4568" y="3024"/>
              <a:ext cx="833" cy="291"/>
            </a:xfrm>
            <a:prstGeom prst="rect">
              <a:avLst/>
            </a:prstGeom>
            <a:noFill/>
            <a:ln w="9525">
              <a:noFill/>
              <a:miter lim="800000"/>
              <a:headEnd/>
              <a:tailEnd/>
            </a:ln>
            <a:effectLst/>
          </p:spPr>
          <p:txBody>
            <a:bodyPr wrap="none">
              <a:spAutoFit/>
            </a:bodyPr>
            <a:lstStyle/>
            <a:p>
              <a:r>
                <a:rPr lang="en-US" sz="2400"/>
                <a:t>b’ </a:t>
              </a:r>
              <a:r>
                <a:rPr lang="en-US" sz="2400">
                  <a:sym typeface="Symbol" pitchFamily="18" charset="2"/>
                </a:rPr>
                <a:t> {0,1}</a:t>
              </a:r>
              <a:endParaRPr lang="en-US" sz="2400"/>
            </a:p>
          </p:txBody>
        </p:sp>
      </p:grpSp>
      <p:sp>
        <p:nvSpPr>
          <p:cNvPr id="11282" name="Rectangle 18"/>
          <p:cNvSpPr>
            <a:spLocks noChangeArrowheads="1"/>
          </p:cNvSpPr>
          <p:nvPr/>
        </p:nvSpPr>
        <p:spPr bwMode="auto">
          <a:xfrm>
            <a:off x="762000" y="2565403"/>
            <a:ext cx="7924800" cy="2117725"/>
          </a:xfrm>
          <a:prstGeom prst="rect">
            <a:avLst/>
          </a:prstGeom>
          <a:noFill/>
          <a:ln w="38100">
            <a:solidFill>
              <a:schemeClr val="folHlink"/>
            </a:solidFill>
            <a:miter lim="800000"/>
            <a:headEnd/>
            <a:tailEnd/>
          </a:ln>
          <a:effectLst/>
        </p:spPr>
        <p:txBody>
          <a:bodyPr wrap="none" anchor="ctr"/>
          <a:lstStyle/>
          <a:p>
            <a:endParaRPr lang="en-US"/>
          </a:p>
        </p:txBody>
      </p:sp>
    </p:spTree>
    <p:extLst>
      <p:ext uri="{BB962C8B-B14F-4D97-AF65-F5344CB8AC3E}">
        <p14:creationId xmlns="" xmlns:p14="http://schemas.microsoft.com/office/powerpoint/2010/main" val="206578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normAutofit/>
          </a:bodyPr>
          <a:lstStyle/>
          <a:p>
            <a:pPr marL="0" indent="0">
              <a:spcBef>
                <a:spcPts val="3032"/>
              </a:spcBef>
              <a:buNone/>
            </a:pPr>
            <a:r>
              <a:rPr lang="en-US" dirty="0" err="1"/>
              <a:t>Def</a:t>
            </a:r>
            <a:r>
              <a:rPr lang="en-US" dirty="0" smtClean="0"/>
              <a:t>:   </a:t>
            </a:r>
            <a:r>
              <a:rPr lang="en-US" dirty="0">
                <a:latin typeface="Castellar" pitchFamily="18" charset="0"/>
              </a:rPr>
              <a:t>E</a:t>
            </a:r>
            <a:r>
              <a:rPr lang="en-US" dirty="0"/>
              <a:t> is </a:t>
            </a:r>
            <a:r>
              <a:rPr lang="en-US" b="1" dirty="0" smtClean="0"/>
              <a:t>semantically secure</a:t>
            </a:r>
            <a:r>
              <a:rPr lang="en-US" dirty="0" smtClean="0"/>
              <a:t> if </a:t>
            </a:r>
            <a:r>
              <a:rPr lang="en-US" dirty="0"/>
              <a:t>for all </a:t>
            </a:r>
            <a:r>
              <a:rPr lang="en-US" dirty="0" smtClean="0"/>
              <a:t>efficient  A</a:t>
            </a:r>
            <a:r>
              <a:rPr lang="en-US" dirty="0"/>
              <a:t/>
            </a:r>
            <a:br>
              <a:rPr lang="en-US" dirty="0"/>
            </a:br>
            <a:r>
              <a:rPr lang="en-US" dirty="0"/>
              <a:t>	        </a:t>
            </a:r>
            <a:r>
              <a:rPr lang="en-US" dirty="0" err="1" smtClean="0">
                <a:solidFill>
                  <a:schemeClr val="accent2"/>
                </a:solidFill>
              </a:rPr>
              <a:t>Adv</a:t>
            </a:r>
            <a:r>
              <a:rPr lang="en-US" baseline="-25000" dirty="0" err="1" smtClean="0">
                <a:solidFill>
                  <a:schemeClr val="accent2"/>
                </a:solidFill>
              </a:rPr>
              <a:t>SS</a:t>
            </a:r>
            <a:r>
              <a:rPr lang="en-US" dirty="0" smtClean="0">
                <a:solidFill>
                  <a:schemeClr val="accent2"/>
                </a:solidFill>
              </a:rPr>
              <a:t>[</a:t>
            </a:r>
            <a:r>
              <a:rPr lang="en-US" dirty="0">
                <a:solidFill>
                  <a:schemeClr val="accent2"/>
                </a:solidFill>
              </a:rPr>
              <a:t>A,</a:t>
            </a:r>
            <a:r>
              <a:rPr lang="en-US" dirty="0">
                <a:latin typeface="Castellar" pitchFamily="18" charset="0"/>
              </a:rPr>
              <a:t>E</a:t>
            </a:r>
            <a:r>
              <a:rPr lang="en-US" dirty="0" smtClean="0">
                <a:solidFill>
                  <a:schemeClr val="accent2"/>
                </a:solidFill>
              </a:rPr>
              <a:t>]</a:t>
            </a:r>
            <a:r>
              <a:rPr lang="en-US" sz="3600" dirty="0" smtClean="0">
                <a:solidFill>
                  <a:schemeClr val="accent2"/>
                </a:solidFill>
              </a:rPr>
              <a:t>    </a:t>
            </a:r>
            <a:r>
              <a:rPr lang="en-US" dirty="0" smtClean="0"/>
              <a:t>is negligible.</a:t>
            </a:r>
          </a:p>
          <a:p>
            <a:pPr marL="0" indent="0">
              <a:spcBef>
                <a:spcPts val="3032"/>
              </a:spcBef>
              <a:buNone/>
            </a:pPr>
            <a:endParaRPr lang="en-US" dirty="0"/>
          </a:p>
          <a:p>
            <a:pPr marL="0" indent="0">
              <a:spcBef>
                <a:spcPts val="3032"/>
              </a:spcBef>
              <a:buNone/>
              <a:tabLst>
                <a:tab pos="520700" algn="l"/>
              </a:tabLst>
            </a:pPr>
            <a:r>
              <a:rPr lang="en-US" dirty="0"/>
              <a:t>⇒   for all explicit m</a:t>
            </a:r>
            <a:r>
              <a:rPr lang="en-US" baseline="-25000" dirty="0"/>
              <a:t>0</a:t>
            </a:r>
            <a:r>
              <a:rPr lang="en-US" dirty="0"/>
              <a:t> , m</a:t>
            </a:r>
            <a:r>
              <a:rPr lang="en-US" baseline="-25000" dirty="0"/>
              <a:t>1  </a:t>
            </a:r>
            <a:r>
              <a:rPr lang="en-US" dirty="0">
                <a:sym typeface="Symbol" pitchFamily="18" charset="2"/>
              </a:rPr>
              <a:t> M </a:t>
            </a:r>
            <a:r>
              <a:rPr lang="en-US" dirty="0" smtClean="0">
                <a:sym typeface="Symbol" pitchFamily="18" charset="2"/>
              </a:rPr>
              <a:t>:  </a:t>
            </a:r>
            <a:r>
              <a:rPr lang="en-US" sz="3200" dirty="0">
                <a:solidFill>
                  <a:srgbClr val="0000FF"/>
                </a:solidFill>
              </a:rPr>
              <a:t>{</a:t>
            </a:r>
            <a:r>
              <a:rPr lang="en-US" dirty="0">
                <a:solidFill>
                  <a:srgbClr val="0000FF"/>
                </a:solidFill>
              </a:rPr>
              <a:t> E(k,m</a:t>
            </a:r>
            <a:r>
              <a:rPr lang="en-US" baseline="-25000" dirty="0">
                <a:solidFill>
                  <a:srgbClr val="0000FF"/>
                </a:solidFill>
              </a:rPr>
              <a:t>0</a:t>
            </a:r>
            <a:r>
              <a:rPr lang="en-US" dirty="0">
                <a:solidFill>
                  <a:srgbClr val="0000FF"/>
                </a:solidFill>
              </a:rPr>
              <a:t>) </a:t>
            </a:r>
            <a:r>
              <a:rPr lang="en-US" sz="3200" dirty="0">
                <a:solidFill>
                  <a:srgbClr val="0000FF"/>
                </a:solidFill>
              </a:rPr>
              <a:t>}</a:t>
            </a:r>
            <a:r>
              <a:rPr lang="en-US" dirty="0">
                <a:solidFill>
                  <a:srgbClr val="0000FF"/>
                </a:solidFill>
              </a:rPr>
              <a:t>   </a:t>
            </a:r>
            <a:r>
              <a:rPr lang="en-US" b="1" dirty="0">
                <a:solidFill>
                  <a:srgbClr val="0000FF"/>
                </a:solidFill>
              </a:rPr>
              <a:t>≈</a:t>
            </a:r>
            <a:r>
              <a:rPr lang="en-US" b="1" baseline="-25000" dirty="0">
                <a:solidFill>
                  <a:srgbClr val="0000FF"/>
                </a:solidFill>
              </a:rPr>
              <a:t>p</a:t>
            </a:r>
            <a:r>
              <a:rPr lang="en-US" b="1" dirty="0">
                <a:solidFill>
                  <a:srgbClr val="0000FF"/>
                </a:solidFill>
              </a:rPr>
              <a:t> </a:t>
            </a:r>
            <a:r>
              <a:rPr lang="en-US" dirty="0">
                <a:solidFill>
                  <a:srgbClr val="0000FF"/>
                </a:solidFill>
              </a:rPr>
              <a:t>  </a:t>
            </a:r>
            <a:r>
              <a:rPr lang="en-US" sz="3200" dirty="0">
                <a:solidFill>
                  <a:srgbClr val="0000FF"/>
                </a:solidFill>
              </a:rPr>
              <a:t>{</a:t>
            </a:r>
            <a:r>
              <a:rPr lang="en-US" dirty="0">
                <a:solidFill>
                  <a:srgbClr val="0000FF"/>
                </a:solidFill>
              </a:rPr>
              <a:t> E(k,m</a:t>
            </a:r>
            <a:r>
              <a:rPr lang="en-US" baseline="-25000" dirty="0">
                <a:solidFill>
                  <a:srgbClr val="0000FF"/>
                </a:solidFill>
              </a:rPr>
              <a:t>1</a:t>
            </a:r>
            <a:r>
              <a:rPr lang="en-US" dirty="0">
                <a:solidFill>
                  <a:srgbClr val="0000FF"/>
                </a:solidFill>
              </a:rPr>
              <a:t>) </a:t>
            </a:r>
            <a:r>
              <a:rPr lang="en-US" sz="3200" dirty="0">
                <a:solidFill>
                  <a:srgbClr val="0000FF"/>
                </a:solidFill>
              </a:rPr>
              <a:t>}</a:t>
            </a:r>
            <a:r>
              <a:rPr lang="en-US" dirty="0">
                <a:solidFill>
                  <a:srgbClr val="0000FF"/>
                </a:solidFill>
              </a:rPr>
              <a:t> </a:t>
            </a:r>
            <a:endParaRPr lang="en-US" dirty="0"/>
          </a:p>
          <a:p>
            <a:pPr marL="0" indent="0">
              <a:spcBef>
                <a:spcPts val="3032"/>
              </a:spcBef>
              <a:buNone/>
              <a:tabLst>
                <a:tab pos="520700" algn="l"/>
              </a:tabLst>
            </a:pPr>
            <a:endParaRPr lang="en-US" dirty="0"/>
          </a:p>
        </p:txBody>
      </p:sp>
      <p:sp>
        <p:nvSpPr>
          <p:cNvPr id="11266" name="Rectangle 2"/>
          <p:cNvSpPr>
            <a:spLocks noGrp="1" noChangeArrowheads="1"/>
          </p:cNvSpPr>
          <p:nvPr>
            <p:ph type="title"/>
          </p:nvPr>
        </p:nvSpPr>
        <p:spPr/>
        <p:txBody>
          <a:bodyPr>
            <a:normAutofit/>
          </a:bodyPr>
          <a:lstStyle/>
          <a:p>
            <a:r>
              <a:rPr lang="en-US" dirty="0"/>
              <a:t>Semantic Security </a:t>
            </a:r>
            <a:r>
              <a:rPr lang="en-US" sz="3100" dirty="0"/>
              <a:t>(</a:t>
            </a:r>
            <a:r>
              <a:rPr lang="en-US" sz="3100" dirty="0" smtClean="0"/>
              <a:t>one</a:t>
            </a:r>
            <a:r>
              <a:rPr lang="en-US" sz="3100" dirty="0"/>
              <a:t>-time </a:t>
            </a:r>
            <a:r>
              <a:rPr lang="en-US" sz="3100" dirty="0" smtClean="0"/>
              <a:t>key)</a:t>
            </a:r>
            <a:endParaRPr lang="en-US" sz="3100" dirty="0"/>
          </a:p>
        </p:txBody>
      </p:sp>
    </p:spTree>
    <p:extLst>
      <p:ext uri="{BB962C8B-B14F-4D97-AF65-F5344CB8AC3E}">
        <p14:creationId xmlns="" xmlns:p14="http://schemas.microsoft.com/office/powerpoint/2010/main" val="241309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2" name="Rectangle 28"/>
          <p:cNvSpPr>
            <a:spLocks noChangeArrowheads="1"/>
          </p:cNvSpPr>
          <p:nvPr/>
        </p:nvSpPr>
        <p:spPr bwMode="auto">
          <a:xfrm>
            <a:off x="4267200" y="3287711"/>
            <a:ext cx="4572000" cy="2133600"/>
          </a:xfrm>
          <a:prstGeom prst="rect">
            <a:avLst/>
          </a:prstGeom>
          <a:solidFill>
            <a:srgbClr val="EAEAEA"/>
          </a:solidFill>
          <a:ln w="19050">
            <a:solidFill>
              <a:schemeClr val="tx1"/>
            </a:solidFill>
            <a:miter lim="800000"/>
            <a:headEnd/>
            <a:tailEnd/>
          </a:ln>
          <a:effectLst/>
        </p:spPr>
        <p:txBody>
          <a:bodyPr wrap="none"/>
          <a:lstStyle/>
          <a:p>
            <a:pPr algn="ctr"/>
            <a:r>
              <a:rPr lang="en-US"/>
              <a:t>Adv. B  (us)</a:t>
            </a:r>
          </a:p>
        </p:txBody>
      </p:sp>
      <p:sp>
        <p:nvSpPr>
          <p:cNvPr id="21507" name="Rectangle 3"/>
          <p:cNvSpPr>
            <a:spLocks noGrp="1" noChangeArrowheads="1"/>
          </p:cNvSpPr>
          <p:nvPr>
            <p:ph idx="1"/>
          </p:nvPr>
        </p:nvSpPr>
        <p:spPr>
          <a:xfrm>
            <a:off x="304800" y="1371600"/>
            <a:ext cx="8534400" cy="5105400"/>
          </a:xfrm>
        </p:spPr>
        <p:txBody>
          <a:bodyPr>
            <a:normAutofit/>
          </a:bodyPr>
          <a:lstStyle/>
          <a:p>
            <a:pPr marL="0" indent="0">
              <a:spcBef>
                <a:spcPts val="2976"/>
              </a:spcBef>
              <a:buNone/>
              <a:tabLst>
                <a:tab pos="2286000" algn="l"/>
              </a:tabLst>
            </a:pPr>
            <a:r>
              <a:rPr lang="en-US" sz="2400" dirty="0"/>
              <a:t>S</a:t>
            </a:r>
            <a:r>
              <a:rPr lang="en-US" sz="2400" dirty="0" smtClean="0"/>
              <a:t>uppose </a:t>
            </a:r>
            <a:r>
              <a:rPr lang="en-US" sz="2400" dirty="0"/>
              <a:t>efficient A can </a:t>
            </a:r>
            <a:r>
              <a:rPr lang="en-US" sz="2400" dirty="0" smtClean="0"/>
              <a:t>always deduce </a:t>
            </a:r>
            <a:r>
              <a:rPr lang="en-US" sz="2400" dirty="0"/>
              <a:t>LSB of PT from CT. </a:t>
            </a:r>
            <a:r>
              <a:rPr lang="en-US" sz="2400" dirty="0" smtClean="0"/>
              <a:t>  </a:t>
            </a:r>
            <a:endParaRPr lang="en-US" sz="2400" dirty="0" smtClean="0"/>
          </a:p>
          <a:p>
            <a:pPr marL="0" indent="0">
              <a:spcBef>
                <a:spcPts val="1776"/>
              </a:spcBef>
              <a:buNone/>
              <a:tabLst>
                <a:tab pos="2286000" algn="l"/>
              </a:tabLst>
            </a:pPr>
            <a:r>
              <a:rPr lang="en-US" sz="2400" dirty="0" smtClean="0"/>
              <a:t>⇒     </a:t>
            </a:r>
            <a:r>
              <a:rPr lang="en-US" sz="2400" dirty="0" smtClean="0">
                <a:latin typeface="Castellar" pitchFamily="18" charset="0"/>
              </a:rPr>
              <a:t>E </a:t>
            </a:r>
            <a:r>
              <a:rPr lang="en-US" sz="2400" dirty="0"/>
              <a:t>= (E,D) is not semantically secure.  </a:t>
            </a:r>
          </a:p>
        </p:txBody>
      </p:sp>
      <p:sp>
        <p:nvSpPr>
          <p:cNvPr id="21506" name="Rectangle 2"/>
          <p:cNvSpPr>
            <a:spLocks noGrp="1" noChangeArrowheads="1"/>
          </p:cNvSpPr>
          <p:nvPr>
            <p:ph type="title"/>
          </p:nvPr>
        </p:nvSpPr>
        <p:spPr/>
        <p:txBody>
          <a:bodyPr/>
          <a:lstStyle/>
          <a:p>
            <a:r>
              <a:rPr lang="en-US" dirty="0" smtClean="0"/>
              <a:t>Examples</a:t>
            </a:r>
            <a:endParaRPr lang="en-US" dirty="0"/>
          </a:p>
        </p:txBody>
      </p:sp>
      <p:sp>
        <p:nvSpPr>
          <p:cNvPr id="21513" name="Rectangle 9"/>
          <p:cNvSpPr>
            <a:spLocks noChangeArrowheads="1"/>
          </p:cNvSpPr>
          <p:nvPr/>
        </p:nvSpPr>
        <p:spPr bwMode="auto">
          <a:xfrm>
            <a:off x="533400" y="3414711"/>
            <a:ext cx="1295400" cy="18288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21514" name="Line 10"/>
          <p:cNvSpPr>
            <a:spLocks noChangeShapeType="1"/>
          </p:cNvSpPr>
          <p:nvPr/>
        </p:nvSpPr>
        <p:spPr bwMode="auto">
          <a:xfrm>
            <a:off x="1143000" y="2611436"/>
            <a:ext cx="0" cy="685800"/>
          </a:xfrm>
          <a:prstGeom prst="line">
            <a:avLst/>
          </a:prstGeom>
          <a:noFill/>
          <a:ln w="9525">
            <a:solidFill>
              <a:schemeClr val="tx1"/>
            </a:solidFill>
            <a:round/>
            <a:headEnd/>
            <a:tailEnd type="triangle" w="med" len="med"/>
          </a:ln>
          <a:effectLst/>
        </p:spPr>
        <p:txBody>
          <a:bodyPr/>
          <a:lstStyle/>
          <a:p>
            <a:endParaRPr lang="en-US"/>
          </a:p>
        </p:txBody>
      </p:sp>
      <p:sp>
        <p:nvSpPr>
          <p:cNvPr id="21515" name="Text Box 11"/>
          <p:cNvSpPr txBox="1">
            <a:spLocks noChangeArrowheads="1"/>
          </p:cNvSpPr>
          <p:nvPr/>
        </p:nvSpPr>
        <p:spPr bwMode="auto">
          <a:xfrm>
            <a:off x="1114425" y="2514601"/>
            <a:ext cx="1037463" cy="461665"/>
          </a:xfrm>
          <a:prstGeom prst="rect">
            <a:avLst/>
          </a:prstGeom>
          <a:noFill/>
          <a:ln w="9525">
            <a:noFill/>
            <a:miter lim="800000"/>
            <a:headEnd/>
            <a:tailEnd/>
          </a:ln>
          <a:effectLst/>
        </p:spPr>
        <p:txBody>
          <a:bodyPr wrap="none">
            <a:spAutoFit/>
          </a:bodyPr>
          <a:lstStyle/>
          <a:p>
            <a:r>
              <a:rPr lang="en-US" sz="2400"/>
              <a:t>b</a:t>
            </a:r>
            <a:r>
              <a:rPr lang="en-US" sz="2400">
                <a:sym typeface="Symbol" pitchFamily="18" charset="2"/>
              </a:rPr>
              <a:t></a:t>
            </a:r>
            <a:r>
              <a:rPr lang="en-US" sz="2000">
                <a:sym typeface="Symbol" pitchFamily="18" charset="2"/>
              </a:rPr>
              <a:t>{0,1}</a:t>
            </a:r>
          </a:p>
        </p:txBody>
      </p:sp>
      <p:sp>
        <p:nvSpPr>
          <p:cNvPr id="21516" name="Rectangle 12"/>
          <p:cNvSpPr>
            <a:spLocks noChangeArrowheads="1"/>
          </p:cNvSpPr>
          <p:nvPr/>
        </p:nvSpPr>
        <p:spPr bwMode="auto">
          <a:xfrm>
            <a:off x="7315200" y="4125911"/>
            <a:ext cx="1295400" cy="1193800"/>
          </a:xfrm>
          <a:prstGeom prst="rect">
            <a:avLst/>
          </a:prstGeom>
          <a:solidFill>
            <a:schemeClr val="accent1"/>
          </a:solidFill>
          <a:ln w="9525">
            <a:solidFill>
              <a:schemeClr val="tx1"/>
            </a:solidFill>
            <a:miter lim="800000"/>
            <a:headEnd/>
            <a:tailEnd/>
          </a:ln>
          <a:effectLst/>
        </p:spPr>
        <p:txBody>
          <a:bodyPr wrap="none"/>
          <a:lstStyle/>
          <a:p>
            <a:pPr algn="ctr"/>
            <a:r>
              <a:rPr lang="en-US"/>
              <a:t>Adv.  A</a:t>
            </a:r>
          </a:p>
          <a:p>
            <a:pPr algn="ctr"/>
            <a:r>
              <a:rPr lang="en-US"/>
              <a:t>(given)</a:t>
            </a:r>
          </a:p>
        </p:txBody>
      </p:sp>
      <p:sp>
        <p:nvSpPr>
          <p:cNvPr id="21517" name="Text Box 13"/>
          <p:cNvSpPr txBox="1">
            <a:spLocks noChangeArrowheads="1"/>
          </p:cNvSpPr>
          <p:nvPr/>
        </p:nvSpPr>
        <p:spPr bwMode="auto">
          <a:xfrm>
            <a:off x="838201" y="3886199"/>
            <a:ext cx="663964"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 name="Group 30"/>
          <p:cNvGrpSpPr>
            <a:grpSpLocks/>
          </p:cNvGrpSpPr>
          <p:nvPr/>
        </p:nvGrpSpPr>
        <p:grpSpPr bwMode="auto">
          <a:xfrm>
            <a:off x="1828800" y="4110045"/>
            <a:ext cx="3733800" cy="625476"/>
            <a:chOff x="1152" y="2918"/>
            <a:chExt cx="2352" cy="394"/>
          </a:xfrm>
        </p:grpSpPr>
        <p:sp>
          <p:nvSpPr>
            <p:cNvPr id="21521" name="Line 17"/>
            <p:cNvSpPr>
              <a:spLocks noChangeShapeType="1"/>
            </p:cNvSpPr>
            <p:nvPr/>
          </p:nvSpPr>
          <p:spPr bwMode="auto">
            <a:xfrm>
              <a:off x="1152" y="3312"/>
              <a:ext cx="2352" cy="0"/>
            </a:xfrm>
            <a:prstGeom prst="line">
              <a:avLst/>
            </a:prstGeom>
            <a:noFill/>
            <a:ln w="9525">
              <a:solidFill>
                <a:schemeClr val="tx1"/>
              </a:solidFill>
              <a:round/>
              <a:headEnd/>
              <a:tailEnd type="triangle" w="med" len="med"/>
            </a:ln>
            <a:effectLst/>
          </p:spPr>
          <p:txBody>
            <a:bodyPr/>
            <a:lstStyle/>
            <a:p>
              <a:endParaRPr lang="en-US"/>
            </a:p>
          </p:txBody>
        </p:sp>
        <p:sp>
          <p:nvSpPr>
            <p:cNvPr id="21522" name="Text Box 18"/>
            <p:cNvSpPr txBox="1">
              <a:spLocks noChangeArrowheads="1"/>
            </p:cNvSpPr>
            <p:nvPr/>
          </p:nvSpPr>
          <p:spPr bwMode="auto">
            <a:xfrm>
              <a:off x="1392" y="2918"/>
              <a:ext cx="980" cy="291"/>
            </a:xfrm>
            <a:prstGeom prst="rect">
              <a:avLst/>
            </a:prstGeom>
            <a:noFill/>
            <a:ln w="9525">
              <a:noFill/>
              <a:miter lim="800000"/>
              <a:headEnd/>
              <a:tailEnd/>
            </a:ln>
            <a:effectLst/>
          </p:spPr>
          <p:txBody>
            <a:bodyPr wrap="none">
              <a:spAutoFit/>
            </a:bodyPr>
            <a:lstStyle/>
            <a:p>
              <a:r>
                <a:rPr lang="en-US" sz="2000" dirty="0"/>
                <a:t>C</a:t>
              </a:r>
              <a:r>
                <a:rPr lang="en-US" sz="2000" dirty="0">
                  <a:sym typeface="Symbol" pitchFamily="18" charset="2"/>
                </a:rPr>
                <a:t> </a:t>
              </a:r>
              <a:r>
                <a:rPr lang="en-US" sz="2000" dirty="0"/>
                <a:t>E(k, </a:t>
              </a:r>
              <a:r>
                <a:rPr lang="en-US" sz="2400" b="1" dirty="0" err="1"/>
                <a:t>m</a:t>
              </a:r>
              <a:r>
                <a:rPr lang="en-US" sz="2400" b="1" baseline="-25000" dirty="0" err="1"/>
                <a:t>b</a:t>
              </a:r>
              <a:r>
                <a:rPr lang="en-US" sz="2000" dirty="0"/>
                <a:t>)</a:t>
              </a:r>
            </a:p>
          </p:txBody>
        </p:sp>
      </p:grpSp>
      <p:sp>
        <p:nvSpPr>
          <p:cNvPr id="21524" name="Rectangle 20"/>
          <p:cNvSpPr>
            <a:spLocks noChangeArrowheads="1"/>
          </p:cNvSpPr>
          <p:nvPr/>
        </p:nvSpPr>
        <p:spPr bwMode="auto">
          <a:xfrm>
            <a:off x="228600" y="3109911"/>
            <a:ext cx="8763000" cy="2438400"/>
          </a:xfrm>
          <a:prstGeom prst="rect">
            <a:avLst/>
          </a:prstGeom>
          <a:noFill/>
          <a:ln w="38100">
            <a:solidFill>
              <a:schemeClr val="folHlink"/>
            </a:solidFill>
            <a:miter lim="800000"/>
            <a:headEnd/>
            <a:tailEnd/>
          </a:ln>
          <a:effectLst/>
        </p:spPr>
        <p:txBody>
          <a:bodyPr wrap="none" anchor="ctr"/>
          <a:lstStyle/>
          <a:p>
            <a:endParaRPr lang="en-US"/>
          </a:p>
        </p:txBody>
      </p:sp>
      <p:grpSp>
        <p:nvGrpSpPr>
          <p:cNvPr id="3" name="Group 29"/>
          <p:cNvGrpSpPr>
            <a:grpSpLocks/>
          </p:cNvGrpSpPr>
          <p:nvPr/>
        </p:nvGrpSpPr>
        <p:grpSpPr bwMode="auto">
          <a:xfrm>
            <a:off x="1679576" y="2992439"/>
            <a:ext cx="3349625" cy="1057276"/>
            <a:chOff x="1106" y="2214"/>
            <a:chExt cx="2110" cy="666"/>
          </a:xfrm>
        </p:grpSpPr>
        <p:sp>
          <p:nvSpPr>
            <p:cNvPr id="21519" name="Line 15"/>
            <p:cNvSpPr>
              <a:spLocks noChangeShapeType="1"/>
            </p:cNvSpPr>
            <p:nvPr/>
          </p:nvSpPr>
          <p:spPr bwMode="auto">
            <a:xfrm flipH="1" flipV="1">
              <a:off x="1248" y="2880"/>
              <a:ext cx="1968" cy="0"/>
            </a:xfrm>
            <a:prstGeom prst="line">
              <a:avLst/>
            </a:prstGeom>
            <a:noFill/>
            <a:ln w="9525">
              <a:solidFill>
                <a:schemeClr val="tx1"/>
              </a:solidFill>
              <a:round/>
              <a:headEnd/>
              <a:tailEnd type="triangle" w="med" len="med"/>
            </a:ln>
            <a:effectLst/>
          </p:spPr>
          <p:txBody>
            <a:bodyPr/>
            <a:lstStyle/>
            <a:p>
              <a:endParaRPr lang="en-US"/>
            </a:p>
          </p:txBody>
        </p:sp>
        <p:sp>
          <p:nvSpPr>
            <p:cNvPr id="21525" name="Text Box 21"/>
            <p:cNvSpPr txBox="1">
              <a:spLocks noChangeArrowheads="1"/>
            </p:cNvSpPr>
            <p:nvPr/>
          </p:nvSpPr>
          <p:spPr bwMode="auto">
            <a:xfrm>
              <a:off x="1106" y="2214"/>
              <a:ext cx="1673" cy="523"/>
            </a:xfrm>
            <a:prstGeom prst="rect">
              <a:avLst/>
            </a:prstGeom>
            <a:noFill/>
            <a:ln w="9525">
              <a:noFill/>
              <a:miter lim="800000"/>
              <a:headEnd/>
              <a:tailEnd/>
            </a:ln>
            <a:effectLst/>
          </p:spPr>
          <p:txBody>
            <a:bodyPr wrap="none">
              <a:spAutoFit/>
            </a:bodyPr>
            <a:lstStyle/>
            <a:p>
              <a:pPr lvl="1"/>
              <a:r>
                <a:rPr lang="en-US" sz="2400" b="1" dirty="0">
                  <a:latin typeface="Courier New" pitchFamily="49" charset="0"/>
                </a:rPr>
                <a:t>m</a:t>
              </a:r>
              <a:r>
                <a:rPr lang="en-US" sz="2400" b="1" baseline="-25000" dirty="0">
                  <a:latin typeface="Courier New" pitchFamily="49" charset="0"/>
                </a:rPr>
                <a:t>0</a:t>
              </a:r>
              <a:r>
                <a:rPr lang="en-US" sz="2400" dirty="0">
                  <a:latin typeface="Courier New" pitchFamily="49" charset="0"/>
                </a:rPr>
                <a:t>, </a:t>
              </a:r>
              <a:r>
                <a:rPr lang="en-US" dirty="0">
                  <a:latin typeface="Tahoma" pitchFamily="34" charset="0"/>
                </a:rPr>
                <a:t>LSB(</a:t>
              </a:r>
              <a:r>
                <a:rPr lang="en-US" sz="2400" dirty="0">
                  <a:latin typeface="Courier New" pitchFamily="49" charset="0"/>
                </a:rPr>
                <a:t>m</a:t>
              </a:r>
              <a:r>
                <a:rPr lang="en-US" sz="2400" baseline="-25000" dirty="0">
                  <a:latin typeface="Courier New" pitchFamily="49" charset="0"/>
                </a:rPr>
                <a:t>0</a:t>
              </a:r>
              <a:r>
                <a:rPr lang="en-US" dirty="0">
                  <a:latin typeface="Tahoma" pitchFamily="34" charset="0"/>
                </a:rPr>
                <a:t>)=</a:t>
              </a:r>
              <a:r>
                <a:rPr lang="en-US" b="1" dirty="0">
                  <a:latin typeface="Tahoma" pitchFamily="34" charset="0"/>
                </a:rPr>
                <a:t>0</a:t>
              </a:r>
              <a:r>
                <a:rPr lang="en-US" sz="2000" dirty="0">
                  <a:latin typeface="Courier New" pitchFamily="49" charset="0"/>
                </a:rPr>
                <a:t> </a:t>
              </a:r>
            </a:p>
            <a:p>
              <a:pPr lvl="1"/>
              <a:r>
                <a:rPr lang="en-US" sz="2400" b="1" dirty="0">
                  <a:latin typeface="Courier New" pitchFamily="49" charset="0"/>
                </a:rPr>
                <a:t>m</a:t>
              </a:r>
              <a:r>
                <a:rPr lang="en-US" sz="2400" b="1" baseline="-25000" dirty="0">
                  <a:latin typeface="Courier New" pitchFamily="49" charset="0"/>
                </a:rPr>
                <a:t>1</a:t>
              </a:r>
              <a:r>
                <a:rPr lang="en-US" sz="2400" dirty="0">
                  <a:latin typeface="Courier New" pitchFamily="49" charset="0"/>
                </a:rPr>
                <a:t>, </a:t>
              </a:r>
              <a:r>
                <a:rPr lang="en-US" dirty="0">
                  <a:latin typeface="Tahoma" pitchFamily="34" charset="0"/>
                </a:rPr>
                <a:t>LSB(</a:t>
              </a:r>
              <a:r>
                <a:rPr lang="en-US" sz="2400" dirty="0">
                  <a:latin typeface="Courier New" pitchFamily="49" charset="0"/>
                </a:rPr>
                <a:t>m</a:t>
              </a:r>
              <a:r>
                <a:rPr lang="en-US" sz="2400" baseline="-25000" dirty="0">
                  <a:latin typeface="Courier New" pitchFamily="49" charset="0"/>
                </a:rPr>
                <a:t>1</a:t>
              </a:r>
              <a:r>
                <a:rPr lang="en-US" dirty="0">
                  <a:latin typeface="Tahoma" pitchFamily="34" charset="0"/>
                </a:rPr>
                <a:t>)=</a:t>
              </a:r>
              <a:r>
                <a:rPr lang="en-US" b="1" dirty="0">
                  <a:latin typeface="Tahoma" pitchFamily="34" charset="0"/>
                </a:rPr>
                <a:t>1</a:t>
              </a:r>
              <a:r>
                <a:rPr lang="en-US" dirty="0"/>
                <a:t> </a:t>
              </a:r>
            </a:p>
          </p:txBody>
        </p:sp>
      </p:grpSp>
      <p:grpSp>
        <p:nvGrpSpPr>
          <p:cNvPr id="5" name="Group 31"/>
          <p:cNvGrpSpPr>
            <a:grpSpLocks/>
          </p:cNvGrpSpPr>
          <p:nvPr/>
        </p:nvGrpSpPr>
        <p:grpSpPr bwMode="auto">
          <a:xfrm>
            <a:off x="5791200" y="4241809"/>
            <a:ext cx="1447800" cy="493713"/>
            <a:chOff x="3648" y="3001"/>
            <a:chExt cx="912" cy="311"/>
          </a:xfrm>
        </p:grpSpPr>
        <p:sp>
          <p:nvSpPr>
            <p:cNvPr id="21528" name="Line 24"/>
            <p:cNvSpPr>
              <a:spLocks noChangeShapeType="1"/>
            </p:cNvSpPr>
            <p:nvPr/>
          </p:nvSpPr>
          <p:spPr bwMode="auto">
            <a:xfrm>
              <a:off x="3648" y="3312"/>
              <a:ext cx="912" cy="0"/>
            </a:xfrm>
            <a:prstGeom prst="line">
              <a:avLst/>
            </a:prstGeom>
            <a:noFill/>
            <a:ln w="9525">
              <a:solidFill>
                <a:schemeClr val="tx1"/>
              </a:solidFill>
              <a:round/>
              <a:headEnd/>
              <a:tailEnd type="triangle" w="med" len="med"/>
            </a:ln>
            <a:effectLst/>
          </p:spPr>
          <p:txBody>
            <a:bodyPr/>
            <a:lstStyle/>
            <a:p>
              <a:endParaRPr lang="en-US"/>
            </a:p>
          </p:txBody>
        </p:sp>
        <p:sp>
          <p:nvSpPr>
            <p:cNvPr id="21530" name="Text Box 26"/>
            <p:cNvSpPr txBox="1">
              <a:spLocks noChangeArrowheads="1"/>
            </p:cNvSpPr>
            <p:nvPr/>
          </p:nvSpPr>
          <p:spPr bwMode="auto">
            <a:xfrm>
              <a:off x="3984" y="3001"/>
              <a:ext cx="211" cy="252"/>
            </a:xfrm>
            <a:prstGeom prst="rect">
              <a:avLst/>
            </a:prstGeom>
            <a:noFill/>
            <a:ln w="9525">
              <a:noFill/>
              <a:miter lim="800000"/>
              <a:headEnd/>
              <a:tailEnd/>
            </a:ln>
            <a:effectLst/>
          </p:spPr>
          <p:txBody>
            <a:bodyPr wrap="none">
              <a:spAutoFit/>
            </a:bodyPr>
            <a:lstStyle/>
            <a:p>
              <a:r>
                <a:rPr lang="en-US" sz="2000" dirty="0"/>
                <a:t>C</a:t>
              </a:r>
            </a:p>
          </p:txBody>
        </p:sp>
      </p:grpSp>
      <p:grpSp>
        <p:nvGrpSpPr>
          <p:cNvPr id="7" name="Group 32"/>
          <p:cNvGrpSpPr>
            <a:grpSpLocks/>
          </p:cNvGrpSpPr>
          <p:nvPr/>
        </p:nvGrpSpPr>
        <p:grpSpPr bwMode="auto">
          <a:xfrm>
            <a:off x="5105400" y="4889499"/>
            <a:ext cx="2209800" cy="912812"/>
            <a:chOff x="3216" y="3409"/>
            <a:chExt cx="1392" cy="575"/>
          </a:xfrm>
        </p:grpSpPr>
        <p:sp>
          <p:nvSpPr>
            <p:cNvPr id="21529" name="Line 25"/>
            <p:cNvSpPr>
              <a:spLocks noChangeShapeType="1"/>
            </p:cNvSpPr>
            <p:nvPr/>
          </p:nvSpPr>
          <p:spPr bwMode="auto">
            <a:xfrm flipH="1">
              <a:off x="3216" y="3504"/>
              <a:ext cx="1392" cy="0"/>
            </a:xfrm>
            <a:prstGeom prst="line">
              <a:avLst/>
            </a:prstGeom>
            <a:noFill/>
            <a:ln w="9525">
              <a:solidFill>
                <a:schemeClr val="tx1"/>
              </a:solidFill>
              <a:round/>
              <a:headEnd/>
              <a:tailEnd/>
            </a:ln>
            <a:effectLst/>
          </p:spPr>
          <p:txBody>
            <a:bodyPr/>
            <a:lstStyle/>
            <a:p>
              <a:endParaRPr lang="en-US"/>
            </a:p>
          </p:txBody>
        </p:sp>
        <p:sp>
          <p:nvSpPr>
            <p:cNvPr id="21523" name="Line 19"/>
            <p:cNvSpPr>
              <a:spLocks noChangeShapeType="1"/>
            </p:cNvSpPr>
            <p:nvPr/>
          </p:nvSpPr>
          <p:spPr bwMode="auto">
            <a:xfrm>
              <a:off x="3216" y="3504"/>
              <a:ext cx="0" cy="480"/>
            </a:xfrm>
            <a:prstGeom prst="line">
              <a:avLst/>
            </a:prstGeom>
            <a:noFill/>
            <a:ln w="9525">
              <a:solidFill>
                <a:schemeClr val="tx1"/>
              </a:solidFill>
              <a:round/>
              <a:headEnd/>
              <a:tailEnd type="triangle" w="med" len="med"/>
            </a:ln>
            <a:effectLst/>
          </p:spPr>
          <p:txBody>
            <a:bodyPr/>
            <a:lstStyle/>
            <a:p>
              <a:endParaRPr lang="en-US"/>
            </a:p>
          </p:txBody>
        </p:sp>
        <p:sp>
          <p:nvSpPr>
            <p:cNvPr id="21531" name="Text Box 27"/>
            <p:cNvSpPr txBox="1">
              <a:spLocks noChangeArrowheads="1"/>
            </p:cNvSpPr>
            <p:nvPr/>
          </p:nvSpPr>
          <p:spPr bwMode="auto">
            <a:xfrm>
              <a:off x="3696" y="3409"/>
              <a:ext cx="789" cy="252"/>
            </a:xfrm>
            <a:prstGeom prst="rect">
              <a:avLst/>
            </a:prstGeom>
            <a:noFill/>
            <a:ln w="9525">
              <a:noFill/>
              <a:miter lim="800000"/>
              <a:headEnd/>
              <a:tailEnd/>
            </a:ln>
            <a:effectLst/>
          </p:spPr>
          <p:txBody>
            <a:bodyPr wrap="none">
              <a:spAutoFit/>
            </a:bodyPr>
            <a:lstStyle/>
            <a:p>
              <a:r>
                <a:rPr lang="en-US" dirty="0"/>
                <a:t>LSB(</a:t>
              </a:r>
              <a:r>
                <a:rPr lang="en-US" sz="2000" dirty="0" err="1"/>
                <a:t>m</a:t>
              </a:r>
              <a:r>
                <a:rPr lang="en-US" sz="2000" baseline="-25000" dirty="0" err="1"/>
                <a:t>b</a:t>
              </a:r>
              <a:r>
                <a:rPr lang="en-US" dirty="0"/>
                <a:t>)=b</a:t>
              </a:r>
            </a:p>
          </p:txBody>
        </p:sp>
      </p:grpSp>
      <p:sp>
        <p:nvSpPr>
          <p:cNvPr id="21537" name="Text Box 33"/>
          <p:cNvSpPr txBox="1">
            <a:spLocks noChangeArrowheads="1"/>
          </p:cNvSpPr>
          <p:nvPr/>
        </p:nvSpPr>
        <p:spPr bwMode="auto">
          <a:xfrm>
            <a:off x="228600" y="5867401"/>
            <a:ext cx="8211800" cy="646331"/>
          </a:xfrm>
          <a:prstGeom prst="rect">
            <a:avLst/>
          </a:prstGeom>
          <a:noFill/>
          <a:ln w="9525">
            <a:noFill/>
            <a:miter lim="800000"/>
            <a:headEnd/>
            <a:tailEnd/>
          </a:ln>
          <a:effectLst/>
        </p:spPr>
        <p:txBody>
          <a:bodyPr wrap="none">
            <a:spAutoFit/>
          </a:bodyPr>
          <a:lstStyle/>
          <a:p>
            <a:r>
              <a:rPr lang="en-US" sz="2400" dirty="0" smtClean="0"/>
              <a:t>Then  </a:t>
            </a:r>
            <a:r>
              <a:rPr lang="en-US" sz="2400" dirty="0" err="1" smtClean="0">
                <a:solidFill>
                  <a:schemeClr val="accent2"/>
                </a:solidFill>
              </a:rPr>
              <a:t>Adv</a:t>
            </a:r>
            <a:r>
              <a:rPr lang="en-US" sz="2400" baseline="-25000" dirty="0" err="1" smtClean="0">
                <a:solidFill>
                  <a:schemeClr val="accent2"/>
                </a:solidFill>
              </a:rPr>
              <a:t>SS</a:t>
            </a:r>
            <a:r>
              <a:rPr lang="en-US" sz="2400" dirty="0" smtClean="0">
                <a:solidFill>
                  <a:schemeClr val="accent2"/>
                </a:solidFill>
              </a:rPr>
              <a:t>[</a:t>
            </a:r>
            <a:r>
              <a:rPr lang="en-US" sz="2400" dirty="0">
                <a:solidFill>
                  <a:schemeClr val="accent2"/>
                </a:solidFill>
              </a:rPr>
              <a:t>B, </a:t>
            </a:r>
            <a:r>
              <a:rPr lang="en-US" sz="2400" dirty="0">
                <a:latin typeface="Castellar" pitchFamily="18" charset="0"/>
              </a:rPr>
              <a:t>E</a:t>
            </a:r>
            <a:r>
              <a:rPr lang="en-US" sz="2400" dirty="0">
                <a:solidFill>
                  <a:schemeClr val="accent2"/>
                </a:solidFill>
              </a:rPr>
              <a:t>] = </a:t>
            </a:r>
            <a:r>
              <a:rPr lang="en-US" sz="3600" dirty="0"/>
              <a:t>|</a:t>
            </a:r>
            <a:r>
              <a:rPr lang="en-US" sz="2400" dirty="0"/>
              <a:t> </a:t>
            </a:r>
            <a:r>
              <a:rPr lang="en-US" sz="2400" dirty="0" err="1"/>
              <a:t>Pr</a:t>
            </a:r>
            <a:r>
              <a:rPr lang="en-US" sz="2400" dirty="0"/>
              <a:t>[ </a:t>
            </a:r>
            <a:r>
              <a:rPr lang="en-US" sz="2400" b="1" dirty="0" smtClean="0"/>
              <a:t>EXP(0)</a:t>
            </a:r>
            <a:r>
              <a:rPr lang="en-US" sz="2000" dirty="0" smtClean="0"/>
              <a:t>=1</a:t>
            </a:r>
            <a:r>
              <a:rPr lang="en-US" sz="2400" dirty="0" smtClean="0"/>
              <a:t> </a:t>
            </a:r>
            <a:r>
              <a:rPr lang="en-US" sz="2400" dirty="0"/>
              <a:t>] −  </a:t>
            </a:r>
            <a:r>
              <a:rPr lang="en-US" sz="2400" dirty="0" err="1"/>
              <a:t>Pr</a:t>
            </a:r>
            <a:r>
              <a:rPr lang="en-US" sz="2400" dirty="0"/>
              <a:t>[ </a:t>
            </a:r>
            <a:r>
              <a:rPr lang="en-US" sz="2400" b="1" dirty="0" smtClean="0"/>
              <a:t>EXP(1)</a:t>
            </a:r>
            <a:r>
              <a:rPr lang="en-US" sz="2000" dirty="0" smtClean="0"/>
              <a:t>=1</a:t>
            </a:r>
            <a:r>
              <a:rPr lang="en-US" sz="2400" dirty="0" smtClean="0"/>
              <a:t> </a:t>
            </a:r>
            <a:r>
              <a:rPr lang="en-US" sz="2400" dirty="0"/>
              <a:t>] </a:t>
            </a:r>
            <a:r>
              <a:rPr lang="en-US" sz="3600" dirty="0" smtClean="0"/>
              <a:t>|</a:t>
            </a:r>
            <a:r>
              <a:rPr lang="en-US" sz="2400" dirty="0" smtClean="0"/>
              <a:t>= |0 – 1| = 1 </a:t>
            </a:r>
            <a:endParaRPr lang="en-US" sz="2400" dirty="0"/>
          </a:p>
        </p:txBody>
      </p:sp>
      <p:sp>
        <p:nvSpPr>
          <p:cNvPr id="6" name="Rectangle 5"/>
          <p:cNvSpPr/>
          <p:nvPr/>
        </p:nvSpPr>
        <p:spPr>
          <a:xfrm>
            <a:off x="7086600" y="5791200"/>
            <a:ext cx="1600200" cy="889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4703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153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7" grpId="0"/>
      <p:bldP spid="6" grpId="0" animBg="1"/>
      <p:bldP spid="6"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p:nvPr/>
        </p:nvGrpSpPr>
        <p:grpSpPr>
          <a:xfrm>
            <a:off x="3276600" y="2463800"/>
            <a:ext cx="2239716" cy="2540000"/>
            <a:chOff x="3276600" y="1847850"/>
            <a:chExt cx="2239716" cy="1905000"/>
          </a:xfrm>
        </p:grpSpPr>
        <p:cxnSp>
          <p:nvCxnSpPr>
            <p:cNvPr id="11" name="Curved Connector 10"/>
            <p:cNvCxnSpPr>
              <a:stCxn id="6" idx="1"/>
              <a:endCxn id="75" idx="1"/>
            </p:cNvCxnSpPr>
            <p:nvPr/>
          </p:nvCxnSpPr>
          <p:spPr>
            <a:xfrm rot="10800000" flipV="1">
              <a:off x="3886200" y="1847850"/>
              <a:ext cx="12700" cy="1905000"/>
            </a:xfrm>
            <a:prstGeom prst="curvedConnector3">
              <a:avLst>
                <a:gd name="adj1" fmla="val 5100000"/>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6600" y="2393950"/>
              <a:ext cx="2239716" cy="276999"/>
            </a:xfrm>
            <a:prstGeom prst="rect">
              <a:avLst/>
            </a:prstGeom>
            <a:noFill/>
          </p:spPr>
          <p:txBody>
            <a:bodyPr wrap="none" rtlCol="0">
              <a:spAutoFit/>
            </a:bodyPr>
            <a:lstStyle/>
            <a:p>
              <a:r>
                <a:rPr lang="en-US" dirty="0">
                  <a:solidFill>
                    <a:srgbClr val="FF0000"/>
                  </a:solidFill>
                </a:rPr>
                <a:t>i</a:t>
              </a:r>
              <a:r>
                <a:rPr lang="en-US" dirty="0" smtClean="0">
                  <a:solidFill>
                    <a:srgbClr val="FF0000"/>
                  </a:solidFill>
                </a:rPr>
                <a:t>dentical distributions</a:t>
              </a:r>
              <a:endParaRPr lang="en-US" dirty="0">
                <a:solidFill>
                  <a:srgbClr val="FF0000"/>
                </a:solidFill>
              </a:endParaRPr>
            </a:p>
          </p:txBody>
        </p:sp>
      </p:grpSp>
      <p:sp>
        <p:nvSpPr>
          <p:cNvPr id="21506" name="Rectangle 2"/>
          <p:cNvSpPr>
            <a:spLocks noGrp="1" noChangeArrowheads="1"/>
          </p:cNvSpPr>
          <p:nvPr>
            <p:ph type="title"/>
          </p:nvPr>
        </p:nvSpPr>
        <p:spPr/>
        <p:txBody>
          <a:bodyPr>
            <a:normAutofit/>
          </a:bodyPr>
          <a:lstStyle/>
          <a:p>
            <a:r>
              <a:rPr lang="en-US" dirty="0" smtClean="0"/>
              <a:t>OTP is semantically secure</a:t>
            </a:r>
            <a:endParaRPr lang="en-US" dirty="0"/>
          </a:p>
        </p:txBody>
      </p:sp>
      <p:sp>
        <p:nvSpPr>
          <p:cNvPr id="21537" name="Text Box 33"/>
          <p:cNvSpPr txBox="1">
            <a:spLocks noChangeArrowheads="1"/>
          </p:cNvSpPr>
          <p:nvPr/>
        </p:nvSpPr>
        <p:spPr bwMode="auto">
          <a:xfrm>
            <a:off x="152400" y="5716826"/>
            <a:ext cx="8915400" cy="646331"/>
          </a:xfrm>
          <a:prstGeom prst="rect">
            <a:avLst/>
          </a:prstGeom>
          <a:noFill/>
          <a:ln w="9525">
            <a:noFill/>
            <a:miter lim="800000"/>
            <a:headEnd/>
            <a:tailEnd/>
          </a:ln>
          <a:effectLst/>
        </p:spPr>
        <p:txBody>
          <a:bodyPr wrap="square">
            <a:spAutoFit/>
          </a:bodyPr>
          <a:lstStyle/>
          <a:p>
            <a:r>
              <a:rPr lang="en-US" sz="2400" dirty="0" smtClean="0"/>
              <a:t>For </a:t>
            </a:r>
            <a:r>
              <a:rPr lang="en-US" sz="2400" b="1" u="sng" dirty="0" smtClean="0"/>
              <a:t>all</a:t>
            </a:r>
            <a:r>
              <a:rPr lang="en-US" sz="2400" dirty="0" smtClean="0"/>
              <a:t> A:    </a:t>
            </a:r>
            <a:r>
              <a:rPr lang="en-US" sz="2400" dirty="0" err="1" smtClean="0">
                <a:solidFill>
                  <a:schemeClr val="accent2"/>
                </a:solidFill>
              </a:rPr>
              <a:t>Adv</a:t>
            </a:r>
            <a:r>
              <a:rPr lang="en-US" sz="2400" baseline="-25000" dirty="0" err="1" smtClean="0">
                <a:solidFill>
                  <a:schemeClr val="accent2"/>
                </a:solidFill>
              </a:rPr>
              <a:t>SS</a:t>
            </a:r>
            <a:r>
              <a:rPr lang="en-US" sz="2400" dirty="0" smtClean="0">
                <a:solidFill>
                  <a:schemeClr val="accent2"/>
                </a:solidFill>
              </a:rPr>
              <a:t>[A,OTP] </a:t>
            </a:r>
            <a:r>
              <a:rPr lang="en-US" sz="2400" dirty="0">
                <a:solidFill>
                  <a:schemeClr val="accent2"/>
                </a:solidFill>
              </a:rPr>
              <a:t>= </a:t>
            </a:r>
            <a:r>
              <a:rPr lang="en-US" sz="3600" dirty="0"/>
              <a:t>|</a:t>
            </a:r>
            <a:r>
              <a:rPr lang="en-US" sz="2400" dirty="0"/>
              <a:t> </a:t>
            </a:r>
            <a:r>
              <a:rPr lang="en-US" sz="2400" dirty="0" err="1"/>
              <a:t>Pr</a:t>
            </a:r>
            <a:r>
              <a:rPr lang="en-US" sz="2400" dirty="0"/>
              <a:t>[ </a:t>
            </a:r>
            <a:r>
              <a:rPr lang="en-US" sz="2400" b="1" dirty="0" smtClean="0"/>
              <a:t>A(</a:t>
            </a:r>
            <a:r>
              <a:rPr lang="en-US" sz="2400" b="1" dirty="0"/>
              <a:t>k⊕</a:t>
            </a:r>
            <a:r>
              <a:rPr lang="en-US" sz="2800" b="1" dirty="0" smtClean="0">
                <a:solidFill>
                  <a:srgbClr val="0000FF"/>
                </a:solidFill>
              </a:rPr>
              <a:t>m</a:t>
            </a:r>
            <a:r>
              <a:rPr lang="en-US" sz="2800" b="1" baseline="-25000" dirty="0" smtClean="0">
                <a:solidFill>
                  <a:srgbClr val="0000FF"/>
                </a:solidFill>
              </a:rPr>
              <a:t>0</a:t>
            </a:r>
            <a:r>
              <a:rPr lang="en-US" sz="2400" b="1" dirty="0" smtClean="0"/>
              <a:t>)</a:t>
            </a:r>
            <a:r>
              <a:rPr lang="en-US" sz="2000" dirty="0" smtClean="0"/>
              <a:t>=1</a:t>
            </a:r>
            <a:r>
              <a:rPr lang="en-US" sz="2400" dirty="0" smtClean="0"/>
              <a:t> </a:t>
            </a:r>
            <a:r>
              <a:rPr lang="en-US" sz="2400" dirty="0"/>
              <a:t>] −  </a:t>
            </a:r>
            <a:r>
              <a:rPr lang="en-US" sz="2400" dirty="0" err="1"/>
              <a:t>Pr</a:t>
            </a:r>
            <a:r>
              <a:rPr lang="en-US" sz="2400" dirty="0"/>
              <a:t>[ </a:t>
            </a:r>
            <a:r>
              <a:rPr lang="en-US" sz="2400" b="1" dirty="0" smtClean="0"/>
              <a:t>A(</a:t>
            </a:r>
            <a:r>
              <a:rPr lang="en-US" sz="2400" b="1" dirty="0"/>
              <a:t>k⊕</a:t>
            </a:r>
            <a:r>
              <a:rPr lang="en-US" sz="2800" b="1" dirty="0" smtClean="0">
                <a:solidFill>
                  <a:srgbClr val="0000FF"/>
                </a:solidFill>
              </a:rPr>
              <a:t>m</a:t>
            </a:r>
            <a:r>
              <a:rPr lang="en-US" sz="2800" b="1" baseline="-25000" dirty="0" smtClean="0">
                <a:solidFill>
                  <a:srgbClr val="0000FF"/>
                </a:solidFill>
              </a:rPr>
              <a:t>1</a:t>
            </a:r>
            <a:r>
              <a:rPr lang="en-US" sz="2400" b="1" dirty="0" smtClean="0"/>
              <a:t>)</a:t>
            </a:r>
            <a:r>
              <a:rPr lang="en-US" sz="2000" dirty="0" smtClean="0"/>
              <a:t>=1</a:t>
            </a:r>
            <a:r>
              <a:rPr lang="en-US" sz="2400" dirty="0" smtClean="0"/>
              <a:t> </a:t>
            </a:r>
            <a:r>
              <a:rPr lang="en-US" sz="2400" dirty="0"/>
              <a:t>] </a:t>
            </a:r>
            <a:r>
              <a:rPr lang="en-US" sz="3600" dirty="0" smtClean="0"/>
              <a:t>|</a:t>
            </a:r>
            <a:r>
              <a:rPr lang="en-US" sz="2400" dirty="0" smtClean="0"/>
              <a:t>= 0</a:t>
            </a:r>
            <a:endParaRPr lang="en-US" sz="2400" dirty="0"/>
          </a:p>
        </p:txBody>
      </p:sp>
      <p:sp>
        <p:nvSpPr>
          <p:cNvPr id="3" name="Rectangle 2"/>
          <p:cNvSpPr/>
          <p:nvPr/>
        </p:nvSpPr>
        <p:spPr>
          <a:xfrm>
            <a:off x="8458200" y="5765800"/>
            <a:ext cx="533400" cy="812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16"/>
          <p:cNvGrpSpPr/>
          <p:nvPr/>
        </p:nvGrpSpPr>
        <p:grpSpPr>
          <a:xfrm>
            <a:off x="152400" y="1295400"/>
            <a:ext cx="8974141" cy="1727200"/>
            <a:chOff x="152400" y="971550"/>
            <a:chExt cx="8974141" cy="1295400"/>
          </a:xfrm>
        </p:grpSpPr>
        <p:sp>
          <p:nvSpPr>
            <p:cNvPr id="6" name="Rounded Rectangle 5"/>
            <p:cNvSpPr/>
            <p:nvPr/>
          </p:nvSpPr>
          <p:spPr>
            <a:xfrm>
              <a:off x="3886200" y="1581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4"/>
            <p:cNvSpPr>
              <a:spLocks noChangeArrowheads="1"/>
            </p:cNvSpPr>
            <p:nvPr/>
          </p:nvSpPr>
          <p:spPr bwMode="auto">
            <a:xfrm>
              <a:off x="12954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30" name="Rectangle 7"/>
            <p:cNvSpPr>
              <a:spLocks noChangeArrowheads="1"/>
            </p:cNvSpPr>
            <p:nvPr/>
          </p:nvSpPr>
          <p:spPr bwMode="auto">
            <a:xfrm>
              <a:off x="64770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31" name="Text Box 8"/>
            <p:cNvSpPr txBox="1">
              <a:spLocks noChangeArrowheads="1"/>
            </p:cNvSpPr>
            <p:nvPr/>
          </p:nvSpPr>
          <p:spPr bwMode="auto">
            <a:xfrm>
              <a:off x="1600201" y="1477565"/>
              <a:ext cx="663964" cy="276999"/>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7" name="Group 21"/>
            <p:cNvGrpSpPr>
              <a:grpSpLocks/>
            </p:cNvGrpSpPr>
            <p:nvPr/>
          </p:nvGrpSpPr>
          <p:grpSpPr bwMode="auto">
            <a:xfrm>
              <a:off x="2667000" y="1047750"/>
              <a:ext cx="3810000" cy="403622"/>
              <a:chOff x="1776" y="1783"/>
              <a:chExt cx="2400" cy="339"/>
            </a:xfrm>
          </p:grpSpPr>
          <p:sp>
            <p:nvSpPr>
              <p:cNvPr id="3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34" name="Text Box 11"/>
              <p:cNvSpPr txBox="1">
                <a:spLocks noChangeArrowheads="1"/>
              </p:cNvSpPr>
              <p:nvPr/>
            </p:nvSpPr>
            <p:spPr bwMode="auto">
              <a:xfrm>
                <a:off x="1968" y="1783"/>
                <a:ext cx="1787" cy="252"/>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8" name="Group 20"/>
            <p:cNvGrpSpPr>
              <a:grpSpLocks/>
            </p:cNvGrpSpPr>
            <p:nvPr/>
          </p:nvGrpSpPr>
          <p:grpSpPr bwMode="auto">
            <a:xfrm>
              <a:off x="2667000" y="1428749"/>
              <a:ext cx="3733800" cy="519113"/>
              <a:chOff x="1776" y="2018"/>
              <a:chExt cx="2352" cy="436"/>
            </a:xfrm>
          </p:grpSpPr>
          <p:sp>
            <p:nvSpPr>
              <p:cNvPr id="36"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7" name="Text Box 14"/>
              <p:cNvSpPr txBox="1">
                <a:spLocks noChangeArrowheads="1"/>
              </p:cNvSpPr>
              <p:nvPr/>
            </p:nvSpPr>
            <p:spPr bwMode="auto">
              <a:xfrm>
                <a:off x="2581" y="2018"/>
                <a:ext cx="970" cy="368"/>
              </a:xfrm>
              <a:prstGeom prst="rect">
                <a:avLst/>
              </a:prstGeom>
              <a:noFill/>
              <a:ln w="9525">
                <a:noFill/>
                <a:miter lim="800000"/>
                <a:headEnd/>
                <a:tailEnd/>
              </a:ln>
              <a:effectLst/>
            </p:spPr>
            <p:txBody>
              <a:bodyPr wrap="none">
                <a:spAutoFit/>
              </a:bodyPr>
              <a:lstStyle/>
              <a:p>
                <a:r>
                  <a:rPr lang="en-US" sz="2000" dirty="0" smtClean="0"/>
                  <a:t>c </a:t>
                </a:r>
                <a:r>
                  <a:rPr lang="en-US" sz="2000" dirty="0">
                    <a:sym typeface="Symbol" pitchFamily="18" charset="2"/>
                  </a:rPr>
                  <a:t> </a:t>
                </a:r>
                <a:r>
                  <a:rPr lang="en-US" sz="2000" dirty="0"/>
                  <a:t>k</a:t>
                </a:r>
                <a:r>
                  <a:rPr lang="en-US" sz="2800" dirty="0"/>
                  <a:t>⊕</a:t>
                </a:r>
                <a:r>
                  <a:rPr lang="en-US" sz="2400" b="1" dirty="0" smtClean="0"/>
                  <a:t>m</a:t>
                </a:r>
                <a:r>
                  <a:rPr lang="en-US" sz="3200" b="1" baseline="-25000" dirty="0">
                    <a:solidFill>
                      <a:srgbClr val="FF0000"/>
                    </a:solidFill>
                  </a:rPr>
                  <a:t>0</a:t>
                </a:r>
                <a:endParaRPr lang="en-US" sz="2800" dirty="0">
                  <a:solidFill>
                    <a:srgbClr val="FF0000"/>
                  </a:solidFill>
                </a:endParaRPr>
              </a:p>
            </p:txBody>
          </p:sp>
        </p:grpSp>
        <p:grpSp>
          <p:nvGrpSpPr>
            <p:cNvPr id="9" name="Group 22"/>
            <p:cNvGrpSpPr>
              <a:grpSpLocks/>
            </p:cNvGrpSpPr>
            <p:nvPr/>
          </p:nvGrpSpPr>
          <p:grpSpPr bwMode="auto">
            <a:xfrm>
              <a:off x="7772403" y="1581154"/>
              <a:ext cx="1354138" cy="457200"/>
              <a:chOff x="4320" y="3290"/>
              <a:chExt cx="853" cy="384"/>
            </a:xfrm>
          </p:grpSpPr>
          <p:sp>
            <p:nvSpPr>
              <p:cNvPr id="39"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40" name="Text Box 17"/>
              <p:cNvSpPr txBox="1">
                <a:spLocks noChangeArrowheads="1"/>
              </p:cNvSpPr>
              <p:nvPr/>
            </p:nvSpPr>
            <p:spPr bwMode="auto">
              <a:xfrm>
                <a:off x="4340" y="3290"/>
                <a:ext cx="833" cy="291"/>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41" name="Rectangle 18"/>
            <p:cNvSpPr>
              <a:spLocks noChangeArrowheads="1"/>
            </p:cNvSpPr>
            <p:nvPr/>
          </p:nvSpPr>
          <p:spPr bwMode="auto">
            <a:xfrm>
              <a:off x="1066800" y="971550"/>
              <a:ext cx="7391400" cy="1295400"/>
            </a:xfrm>
            <a:prstGeom prst="rect">
              <a:avLst/>
            </a:prstGeom>
            <a:noFill/>
            <a:ln w="38100">
              <a:solidFill>
                <a:schemeClr val="bg1">
                  <a:lumMod val="65000"/>
                </a:schemeClr>
              </a:solidFill>
              <a:miter lim="800000"/>
              <a:headEnd/>
              <a:tailEnd/>
            </a:ln>
            <a:effectLst/>
          </p:spPr>
          <p:txBody>
            <a:bodyPr wrap="none" anchor="ctr"/>
            <a:lstStyle/>
            <a:p>
              <a:endParaRPr lang="en-US"/>
            </a:p>
          </p:txBody>
        </p:sp>
        <p:sp>
          <p:nvSpPr>
            <p:cNvPr id="2" name="TextBox 1"/>
            <p:cNvSpPr txBox="1"/>
            <p:nvPr/>
          </p:nvSpPr>
          <p:spPr>
            <a:xfrm>
              <a:off x="152400" y="1123950"/>
              <a:ext cx="894797" cy="276999"/>
            </a:xfrm>
            <a:prstGeom prst="rect">
              <a:avLst/>
            </a:prstGeom>
            <a:noFill/>
          </p:spPr>
          <p:txBody>
            <a:bodyPr wrap="none" rtlCol="0">
              <a:spAutoFit/>
            </a:bodyPr>
            <a:lstStyle/>
            <a:p>
              <a:r>
                <a:rPr lang="en-US" dirty="0" smtClean="0"/>
                <a:t>EXP(0):</a:t>
              </a:r>
              <a:endParaRPr lang="en-US" dirty="0"/>
            </a:p>
          </p:txBody>
        </p:sp>
      </p:grpSp>
      <p:grpSp>
        <p:nvGrpSpPr>
          <p:cNvPr id="10" name="Group 17"/>
          <p:cNvGrpSpPr/>
          <p:nvPr/>
        </p:nvGrpSpPr>
        <p:grpSpPr>
          <a:xfrm>
            <a:off x="197182" y="3835400"/>
            <a:ext cx="8929360" cy="1727200"/>
            <a:chOff x="197181" y="2876550"/>
            <a:chExt cx="8929360" cy="1295400"/>
          </a:xfrm>
        </p:grpSpPr>
        <p:sp>
          <p:nvSpPr>
            <p:cNvPr id="75" name="Rounded Rectangle 74"/>
            <p:cNvSpPr/>
            <p:nvPr/>
          </p:nvSpPr>
          <p:spPr>
            <a:xfrm>
              <a:off x="3886200" y="3486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
            <p:cNvSpPr>
              <a:spLocks noChangeArrowheads="1"/>
            </p:cNvSpPr>
            <p:nvPr/>
          </p:nvSpPr>
          <p:spPr bwMode="auto">
            <a:xfrm>
              <a:off x="12954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49" name="Rectangle 7"/>
            <p:cNvSpPr>
              <a:spLocks noChangeArrowheads="1"/>
            </p:cNvSpPr>
            <p:nvPr/>
          </p:nvSpPr>
          <p:spPr bwMode="auto">
            <a:xfrm>
              <a:off x="64770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50" name="Text Box 8"/>
            <p:cNvSpPr txBox="1">
              <a:spLocks noChangeArrowheads="1"/>
            </p:cNvSpPr>
            <p:nvPr/>
          </p:nvSpPr>
          <p:spPr bwMode="auto">
            <a:xfrm>
              <a:off x="1600201" y="3382565"/>
              <a:ext cx="663964" cy="276999"/>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12" name="Group 21"/>
            <p:cNvGrpSpPr>
              <a:grpSpLocks/>
            </p:cNvGrpSpPr>
            <p:nvPr/>
          </p:nvGrpSpPr>
          <p:grpSpPr bwMode="auto">
            <a:xfrm>
              <a:off x="2667000" y="2952750"/>
              <a:ext cx="3810000" cy="403622"/>
              <a:chOff x="1776" y="1783"/>
              <a:chExt cx="2400" cy="339"/>
            </a:xfrm>
          </p:grpSpPr>
          <p:sp>
            <p:nvSpPr>
              <p:cNvPr id="5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53" name="Text Box 11"/>
              <p:cNvSpPr txBox="1">
                <a:spLocks noChangeArrowheads="1"/>
              </p:cNvSpPr>
              <p:nvPr/>
            </p:nvSpPr>
            <p:spPr bwMode="auto">
              <a:xfrm>
                <a:off x="1968" y="1783"/>
                <a:ext cx="1787" cy="252"/>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13" name="Group 20"/>
            <p:cNvGrpSpPr>
              <a:grpSpLocks/>
            </p:cNvGrpSpPr>
            <p:nvPr/>
          </p:nvGrpSpPr>
          <p:grpSpPr bwMode="auto">
            <a:xfrm>
              <a:off x="2667000" y="3333749"/>
              <a:ext cx="3733800" cy="519113"/>
              <a:chOff x="1776" y="2018"/>
              <a:chExt cx="2352" cy="436"/>
            </a:xfrm>
          </p:grpSpPr>
          <p:sp>
            <p:nvSpPr>
              <p:cNvPr id="55"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56" name="Text Box 14"/>
              <p:cNvSpPr txBox="1">
                <a:spLocks noChangeArrowheads="1"/>
              </p:cNvSpPr>
              <p:nvPr/>
            </p:nvSpPr>
            <p:spPr bwMode="auto">
              <a:xfrm>
                <a:off x="2581" y="2018"/>
                <a:ext cx="966" cy="368"/>
              </a:xfrm>
              <a:prstGeom prst="rect">
                <a:avLst/>
              </a:prstGeom>
              <a:noFill/>
              <a:ln w="9525">
                <a:noFill/>
                <a:miter lim="800000"/>
                <a:headEnd/>
                <a:tailEnd/>
              </a:ln>
              <a:effectLst/>
            </p:spPr>
            <p:txBody>
              <a:bodyPr wrap="none">
                <a:spAutoFit/>
              </a:bodyPr>
              <a:lstStyle/>
              <a:p>
                <a:r>
                  <a:rPr lang="en-US" sz="2000" dirty="0" smtClean="0"/>
                  <a:t>c </a:t>
                </a:r>
                <a:r>
                  <a:rPr lang="en-US" sz="2000" dirty="0">
                    <a:sym typeface="Symbol" pitchFamily="18" charset="2"/>
                  </a:rPr>
                  <a:t> </a:t>
                </a:r>
                <a:r>
                  <a:rPr lang="en-US" sz="2000" dirty="0"/>
                  <a:t>k</a:t>
                </a:r>
                <a:r>
                  <a:rPr lang="en-US" sz="2800" dirty="0"/>
                  <a:t>⊕</a:t>
                </a:r>
                <a:r>
                  <a:rPr lang="en-US" sz="2400" b="1" dirty="0" smtClean="0"/>
                  <a:t>m</a:t>
                </a:r>
                <a:r>
                  <a:rPr lang="en-US" sz="3200" b="1" baseline="-25000" dirty="0">
                    <a:solidFill>
                      <a:srgbClr val="FF0000"/>
                    </a:solidFill>
                  </a:rPr>
                  <a:t>1</a:t>
                </a:r>
                <a:endParaRPr lang="en-US" sz="2800" dirty="0">
                  <a:solidFill>
                    <a:srgbClr val="FF0000"/>
                  </a:solidFill>
                </a:endParaRPr>
              </a:p>
            </p:txBody>
          </p:sp>
        </p:grpSp>
        <p:grpSp>
          <p:nvGrpSpPr>
            <p:cNvPr id="15" name="Group 22"/>
            <p:cNvGrpSpPr>
              <a:grpSpLocks/>
            </p:cNvGrpSpPr>
            <p:nvPr/>
          </p:nvGrpSpPr>
          <p:grpSpPr bwMode="auto">
            <a:xfrm>
              <a:off x="7772403" y="3486154"/>
              <a:ext cx="1354138" cy="457200"/>
              <a:chOff x="4320" y="3290"/>
              <a:chExt cx="853" cy="384"/>
            </a:xfrm>
          </p:grpSpPr>
          <p:sp>
            <p:nvSpPr>
              <p:cNvPr id="58"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59" name="Text Box 17"/>
              <p:cNvSpPr txBox="1">
                <a:spLocks noChangeArrowheads="1"/>
              </p:cNvSpPr>
              <p:nvPr/>
            </p:nvSpPr>
            <p:spPr bwMode="auto">
              <a:xfrm>
                <a:off x="4340" y="3290"/>
                <a:ext cx="833" cy="291"/>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60" name="Rectangle 18"/>
            <p:cNvSpPr>
              <a:spLocks noChangeArrowheads="1"/>
            </p:cNvSpPr>
            <p:nvPr/>
          </p:nvSpPr>
          <p:spPr bwMode="auto">
            <a:xfrm>
              <a:off x="1066800" y="2876550"/>
              <a:ext cx="7391400" cy="1295400"/>
            </a:xfrm>
            <a:prstGeom prst="rect">
              <a:avLst/>
            </a:prstGeom>
            <a:noFill/>
            <a:ln w="38100">
              <a:solidFill>
                <a:srgbClr val="A6A6A6"/>
              </a:solidFill>
              <a:miter lim="800000"/>
              <a:headEnd/>
              <a:tailEnd/>
            </a:ln>
            <a:effectLst/>
          </p:spPr>
          <p:txBody>
            <a:bodyPr wrap="none" anchor="ctr"/>
            <a:lstStyle/>
            <a:p>
              <a:endParaRPr lang="en-US"/>
            </a:p>
          </p:txBody>
        </p:sp>
        <p:sp>
          <p:nvSpPr>
            <p:cNvPr id="74" name="TextBox 73"/>
            <p:cNvSpPr txBox="1"/>
            <p:nvPr/>
          </p:nvSpPr>
          <p:spPr>
            <a:xfrm>
              <a:off x="197181" y="3181350"/>
              <a:ext cx="880369" cy="276999"/>
            </a:xfrm>
            <a:prstGeom prst="rect">
              <a:avLst/>
            </a:prstGeom>
            <a:noFill/>
          </p:spPr>
          <p:txBody>
            <a:bodyPr wrap="none" rtlCol="0">
              <a:spAutoFit/>
            </a:bodyPr>
            <a:lstStyle/>
            <a:p>
              <a:r>
                <a:rPr lang="en-US" dirty="0" smtClean="0"/>
                <a:t>EXP(1):</a:t>
              </a:r>
              <a:endParaRPr lang="en-US" dirty="0"/>
            </a:p>
          </p:txBody>
        </p:sp>
      </p:grpSp>
    </p:spTree>
    <p:extLst>
      <p:ext uri="{BB962C8B-B14F-4D97-AF65-F5344CB8AC3E}">
        <p14:creationId xmlns="" xmlns:p14="http://schemas.microsoft.com/office/powerpoint/2010/main" val="100259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37"/>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7" grpId="0"/>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idx="1"/>
          </p:nvPr>
        </p:nvSpPr>
        <p:spPr/>
        <p:txBody>
          <a:bodyPr>
            <a:normAutofit/>
          </a:bodyPr>
          <a:lstStyle/>
          <a:p>
            <a:r>
              <a:rPr lang="en-US" dirty="0" err="1" smtClean="0"/>
              <a:t>Ciphertext</a:t>
            </a:r>
            <a:r>
              <a:rPr lang="en-US" dirty="0" smtClean="0"/>
              <a:t>-only Attack</a:t>
            </a:r>
          </a:p>
          <a:p>
            <a:r>
              <a:rPr lang="en-US" dirty="0" smtClean="0"/>
              <a:t>Known plaintext Attack</a:t>
            </a:r>
          </a:p>
          <a:p>
            <a:r>
              <a:rPr lang="en-US" dirty="0" smtClean="0"/>
              <a:t>Chosen plaintext Attack</a:t>
            </a:r>
          </a:p>
          <a:p>
            <a:r>
              <a:rPr lang="en-US" dirty="0" smtClean="0"/>
              <a:t>Adaptive Chosen Plaintext Attack</a:t>
            </a:r>
          </a:p>
          <a:p>
            <a:r>
              <a:rPr lang="en-US" dirty="0" smtClean="0"/>
              <a:t>Chosen </a:t>
            </a:r>
            <a:r>
              <a:rPr lang="en-US" dirty="0" err="1" smtClean="0"/>
              <a:t>ciphertext</a:t>
            </a:r>
            <a:r>
              <a:rPr lang="en-US" dirty="0" smtClean="0"/>
              <a:t> Attack</a:t>
            </a:r>
          </a:p>
          <a:p>
            <a:endParaRPr lang="en-US" dirty="0" smtClean="0"/>
          </a:p>
          <a:p>
            <a:endParaRPr lang="en-US" dirty="0" smtClean="0"/>
          </a:p>
          <a:p>
            <a:r>
              <a:rPr lang="en-US" dirty="0" smtClean="0"/>
              <a:t>In each case, the object is to determine the key that was used. </a:t>
            </a:r>
          </a:p>
          <a:p>
            <a:endParaRPr lang="en-US" altLang="ko-KR" dirty="0"/>
          </a:p>
        </p:txBody>
      </p:sp>
      <p:sp>
        <p:nvSpPr>
          <p:cNvPr id="4" name="Date Placeholder 3"/>
          <p:cNvSpPr>
            <a:spLocks noGrp="1"/>
          </p:cNvSpPr>
          <p:nvPr>
            <p:ph type="dt" sz="half" idx="10"/>
          </p:nvPr>
        </p:nvSpPr>
        <p:spPr/>
        <p:txBody>
          <a:bodyPr/>
          <a:lstStyle/>
          <a:p>
            <a:fld id="{63732FBE-C9F1-40F5-9B2F-B334408EEAA5}" type="datetime1">
              <a:rPr lang="en-US" smtClean="0"/>
              <a:pPr/>
              <a:t>9/30/2012</a:t>
            </a:fld>
            <a:endParaRPr lang="en-GB"/>
          </a:p>
        </p:txBody>
      </p:sp>
      <p:sp>
        <p:nvSpPr>
          <p:cNvPr id="5" name="Slide Number Placeholder 4"/>
          <p:cNvSpPr>
            <a:spLocks noGrp="1"/>
          </p:cNvSpPr>
          <p:nvPr>
            <p:ph type="sldNum" sz="quarter" idx="11"/>
          </p:nvPr>
        </p:nvSpPr>
        <p:spPr/>
        <p:txBody>
          <a:bodyPr/>
          <a:lstStyle/>
          <a:p>
            <a:fld id="{255E8DB8-DCBF-4A68-BA4D-52342D237505}" type="slidenum">
              <a:rPr lang="en-GB" smtClean="0"/>
              <a:pPr/>
              <a:t>7</a:t>
            </a:fld>
            <a:endParaRPr lang="en-GB"/>
          </a:p>
        </p:txBody>
      </p:sp>
      <p:sp>
        <p:nvSpPr>
          <p:cNvPr id="6" name="Footer Placeholder 5"/>
          <p:cNvSpPr>
            <a:spLocks noGrp="1"/>
          </p:cNvSpPr>
          <p:nvPr>
            <p:ph type="ftr" sz="quarter" idx="12"/>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220162" name="Rectangle 2"/>
          <p:cNvSpPr>
            <a:spLocks noGrp="1" noChangeArrowheads="1"/>
          </p:cNvSpPr>
          <p:nvPr>
            <p:ph type="title"/>
          </p:nvPr>
        </p:nvSpPr>
        <p:spPr/>
        <p:txBody>
          <a:bodyPr>
            <a:normAutofit/>
          </a:bodyPr>
          <a:lstStyle/>
          <a:p>
            <a:r>
              <a:rPr lang="en-US" altLang="ko-KR" sz="3600" dirty="0" smtClean="0"/>
              <a:t>Cryptanalysis</a:t>
            </a:r>
            <a:endParaRPr lang="en-US" altLang="ko-KR" sz="3600" dirty="0"/>
          </a:p>
        </p:txBody>
      </p:sp>
    </p:spTree>
  </p:cSld>
  <p:clrMapOvr>
    <a:masterClrMapping/>
  </p:clrMapOvr>
  <p:transition>
    <p:dissolv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t>
            </a:r>
            <a:r>
              <a:rPr lang="en-US" sz="4000" dirty="0" smtClean="0"/>
              <a:t>tream Ciphers</a:t>
            </a:r>
            <a:endParaRPr lang="en-US" sz="4000" dirty="0"/>
          </a:p>
        </p:txBody>
      </p:sp>
      <p:sp>
        <p:nvSpPr>
          <p:cNvPr id="3" name="Text Placeholder 2"/>
          <p:cNvSpPr>
            <a:spLocks noGrp="1"/>
          </p:cNvSpPr>
          <p:nvPr>
            <p:ph type="body" idx="1"/>
          </p:nvPr>
        </p:nvSpPr>
        <p:spPr/>
        <p:txBody>
          <a:bodyPr>
            <a:normAutofit/>
          </a:bodyPr>
          <a:lstStyle/>
          <a:p>
            <a:r>
              <a:rPr lang="en-US" sz="2400" dirty="0" smtClean="0"/>
              <a:t>Next Lecture</a:t>
            </a:r>
            <a:endParaRPr lang="en-US" sz="2400" dirty="0"/>
          </a:p>
        </p:txBody>
      </p:sp>
      <p:sp>
        <p:nvSpPr>
          <p:cNvPr id="4" name="Date Placeholder 3"/>
          <p:cNvSpPr>
            <a:spLocks noGrp="1"/>
          </p:cNvSpPr>
          <p:nvPr>
            <p:ph type="dt" sz="half" idx="10"/>
          </p:nvPr>
        </p:nvSpPr>
        <p:spPr/>
        <p:txBody>
          <a:bodyPr/>
          <a:lstStyle/>
          <a:p>
            <a:fld id="{332F1DE4-641F-4848-AEFB-56811B1E1F79}" type="datetime1">
              <a:rPr lang="en-US" smtClean="0"/>
              <a:pPr/>
              <a:t>10/3/2012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70</a:t>
            </a:fld>
            <a:endParaRPr lang="en-US" dirty="0"/>
          </a:p>
        </p:txBody>
      </p:sp>
      <p:sp>
        <p:nvSpPr>
          <p:cNvPr id="12" name="Text Placeholder 2"/>
          <p:cNvSpPr txBox="1">
            <a:spLocks/>
          </p:cNvSpPr>
          <p:nvPr/>
        </p:nvSpPr>
        <p:spPr>
          <a:xfrm>
            <a:off x="893064" y="3200400"/>
            <a:ext cx="8022336" cy="2286000"/>
          </a:xfrm>
          <a:prstGeom prst="rect">
            <a:avLst/>
          </a:prstGeom>
        </p:spPr>
        <p:txBody>
          <a:bodyPr vert="horz" lIns="146304" tIns="0" rIns="45720" bIns="0" rtlCol="0" anchor="t">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PRG</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FFFFFF"/>
                </a:solidFill>
                <a:effectLst/>
                <a:uLnTx/>
                <a:uFillTx/>
                <a:latin typeface="+mn-lt"/>
                <a:ea typeface="+mn-ea"/>
                <a:cs typeface="+mn-cs"/>
              </a:rPr>
              <a:t>Stream Cipher Construction</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Modern Stream Ciphers</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FFFFFF"/>
                </a:solidFill>
                <a:effectLst/>
                <a:uLnTx/>
                <a:uFillTx/>
                <a:latin typeface="+mn-lt"/>
                <a:ea typeface="+mn-ea"/>
                <a:cs typeface="+mn-cs"/>
              </a:rPr>
              <a:t>Security</a:t>
            </a:r>
            <a:r>
              <a:rPr kumimoji="0" lang="en-US" sz="2400" b="0" i="0" u="none" strike="noStrike" kern="1200" cap="none" spc="0" normalizeH="0" noProof="0" dirty="0" smtClean="0">
                <a:ln>
                  <a:noFill/>
                </a:ln>
                <a:solidFill>
                  <a:srgbClr val="FFFFFF"/>
                </a:solidFill>
                <a:effectLst/>
                <a:uLnTx/>
                <a:uFillTx/>
                <a:latin typeface="+mn-lt"/>
                <a:ea typeface="+mn-ea"/>
                <a:cs typeface="+mn-cs"/>
              </a:rPr>
              <a:t> of PRG &amp; Stream Ciphers</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Copyright Notice</a:t>
            </a:r>
            <a:endParaRPr lang="en-US" sz="4000" dirty="0"/>
          </a:p>
        </p:txBody>
      </p:sp>
      <p:sp>
        <p:nvSpPr>
          <p:cNvPr id="4" name="Date Placeholder 3"/>
          <p:cNvSpPr>
            <a:spLocks noGrp="1"/>
          </p:cNvSpPr>
          <p:nvPr>
            <p:ph type="dt" sz="half" idx="10"/>
          </p:nvPr>
        </p:nvSpPr>
        <p:spPr/>
        <p:txBody>
          <a:bodyPr/>
          <a:lstStyle/>
          <a:p>
            <a:fld id="{332F1DE4-641F-4848-AEFB-56811B1E1F79}" type="datetime1">
              <a:rPr lang="en-US" smtClean="0"/>
              <a:pPr/>
              <a:t>10/3/2012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71</a:t>
            </a:fld>
            <a:endParaRPr lang="en-US" dirty="0"/>
          </a:p>
        </p:txBody>
      </p:sp>
      <p:sp>
        <p:nvSpPr>
          <p:cNvPr id="12" name="Text Placeholder 2"/>
          <p:cNvSpPr txBox="1">
            <a:spLocks/>
          </p:cNvSpPr>
          <p:nvPr/>
        </p:nvSpPr>
        <p:spPr>
          <a:xfrm>
            <a:off x="893064" y="3200400"/>
            <a:ext cx="8022336" cy="3200400"/>
          </a:xfrm>
          <a:prstGeom prst="rect">
            <a:avLst/>
          </a:prstGeom>
        </p:spPr>
        <p:txBody>
          <a:bodyPr vert="horz" lIns="146304" tIns="0" rIns="45720" bIns="0" rtlCol="0" anchor="t">
            <a:normAutofit lnSpcReduction="10000"/>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The material in this presentation has been taken from text books, reference books, research literature and various sources on Internet; and compiled/edited for class room teaching at MCS-NUST without any infringement into the copyrights of the author(s). The original authors retain their respective copyrights as per their stated claims.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Commercial use of the material contained herein in full or in part through copying, publication and reproducing in any form is strictly prohibited.</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
        <p:nvSpPr>
          <p:cNvPr id="8" name="Text Placeholder 7"/>
          <p:cNvSpPr>
            <a:spLocks noGrp="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normAutofit/>
          </a:bodyPr>
          <a:lstStyle/>
          <a:p>
            <a:r>
              <a:rPr lang="en-US" dirty="0" err="1" smtClean="0"/>
              <a:t>Ciphertext</a:t>
            </a:r>
            <a:r>
              <a:rPr lang="en-US" dirty="0" smtClean="0"/>
              <a:t> only Attack</a:t>
            </a:r>
            <a:endParaRPr lang="en-US" dirty="0"/>
          </a:p>
        </p:txBody>
      </p:sp>
      <p:sp>
        <p:nvSpPr>
          <p:cNvPr id="7" name="Date Placeholder 6"/>
          <p:cNvSpPr>
            <a:spLocks noGrp="1"/>
          </p:cNvSpPr>
          <p:nvPr>
            <p:ph type="dt" sz="half" idx="10"/>
          </p:nvPr>
        </p:nvSpPr>
        <p:spPr/>
        <p:txBody>
          <a:bodyPr/>
          <a:lstStyle/>
          <a:p>
            <a:fld id="{7599213D-01F0-4B97-9F6D-7F4B3093529B}" type="datetime1">
              <a:rPr lang="en-US" smtClean="0"/>
              <a:pPr/>
              <a:t>9/30/2012</a:t>
            </a:fld>
            <a:endParaRPr lang="en-GB"/>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fld id="{255E8DB8-DCBF-4A68-BA4D-52342D237505}" type="slidenum">
              <a:rPr lang="en-GB" smtClean="0"/>
              <a:pPr/>
              <a:t>8</a:t>
            </a:fld>
            <a:endParaRPr lang="en-GB"/>
          </a:p>
        </p:txBody>
      </p:sp>
      <p:sp>
        <p:nvSpPr>
          <p:cNvPr id="62468" name="Text Box 4"/>
          <p:cNvSpPr txBox="1">
            <a:spLocks noChangeArrowheads="1"/>
          </p:cNvSpPr>
          <p:nvPr/>
        </p:nvSpPr>
        <p:spPr bwMode="auto">
          <a:xfrm>
            <a:off x="2362200" y="3505200"/>
            <a:ext cx="4276725" cy="987425"/>
          </a:xfrm>
          <a:prstGeom prst="rect">
            <a:avLst/>
          </a:prstGeom>
          <a:noFill/>
          <a:ln w="12700" cap="sq">
            <a:noFill/>
            <a:miter lim="800000"/>
            <a:headEnd type="none" w="sm" len="sm"/>
            <a:tailEnd type="none" w="sm" len="sm"/>
          </a:ln>
        </p:spPr>
        <p:txBody>
          <a:bodyPr wrap="none">
            <a:spAutoFit/>
          </a:bodyPr>
          <a:lstStyle/>
          <a:p>
            <a:pPr algn="ctr"/>
            <a:r>
              <a:rPr lang="en-US" sz="2400" dirty="0"/>
              <a:t>Known </a:t>
            </a:r>
          </a:p>
          <a:p>
            <a:pPr algn="ctr">
              <a:lnSpc>
                <a:spcPct val="70000"/>
              </a:lnSpc>
            </a:pPr>
            <a:endParaRPr lang="en-US" sz="2400" dirty="0"/>
          </a:p>
          <a:p>
            <a:pPr algn="ctr"/>
            <a:r>
              <a:rPr lang="en-US" dirty="0">
                <a:solidFill>
                  <a:srgbClr val="CC00FF"/>
                </a:solidFill>
              </a:rPr>
              <a:t>C</a:t>
            </a:r>
            <a:r>
              <a:rPr lang="en-US" baseline="-25000" dirty="0">
                <a:solidFill>
                  <a:srgbClr val="CC00FF"/>
                </a:solidFill>
              </a:rPr>
              <a:t>1</a:t>
            </a:r>
            <a:r>
              <a:rPr lang="en-US" dirty="0">
                <a:solidFill>
                  <a:srgbClr val="CC00FF"/>
                </a:solidFill>
              </a:rPr>
              <a:t>=</a:t>
            </a:r>
            <a:r>
              <a:rPr lang="en-US" dirty="0" err="1">
                <a:solidFill>
                  <a:srgbClr val="CC00FF"/>
                </a:solidFill>
              </a:rPr>
              <a:t>E</a:t>
            </a:r>
            <a:r>
              <a:rPr lang="en-US" baseline="-25000" dirty="0" err="1">
                <a:solidFill>
                  <a:srgbClr val="CC00FF"/>
                </a:solidFill>
              </a:rPr>
              <a:t>k</a:t>
            </a:r>
            <a:r>
              <a:rPr lang="en-US" dirty="0">
                <a:solidFill>
                  <a:srgbClr val="CC00FF"/>
                </a:solidFill>
              </a:rPr>
              <a:t>(P</a:t>
            </a:r>
            <a:r>
              <a:rPr lang="en-US" baseline="-25000" dirty="0">
                <a:solidFill>
                  <a:srgbClr val="CC00FF"/>
                </a:solidFill>
              </a:rPr>
              <a:t>1</a:t>
            </a:r>
            <a:r>
              <a:rPr lang="en-US" dirty="0">
                <a:solidFill>
                  <a:srgbClr val="CC00FF"/>
                </a:solidFill>
              </a:rPr>
              <a:t>), C</a:t>
            </a:r>
            <a:r>
              <a:rPr lang="en-US" baseline="-25000" dirty="0">
                <a:solidFill>
                  <a:srgbClr val="CC00FF"/>
                </a:solidFill>
              </a:rPr>
              <a:t>2</a:t>
            </a:r>
            <a:r>
              <a:rPr lang="en-US" dirty="0">
                <a:solidFill>
                  <a:srgbClr val="CC00FF"/>
                </a:solidFill>
              </a:rPr>
              <a:t>=</a:t>
            </a:r>
            <a:r>
              <a:rPr lang="en-US" dirty="0" err="1">
                <a:solidFill>
                  <a:srgbClr val="CC00FF"/>
                </a:solidFill>
              </a:rPr>
              <a:t>E</a:t>
            </a:r>
            <a:r>
              <a:rPr lang="en-US" baseline="-25000" dirty="0" err="1">
                <a:solidFill>
                  <a:srgbClr val="CC00FF"/>
                </a:solidFill>
              </a:rPr>
              <a:t>k</a:t>
            </a:r>
            <a:r>
              <a:rPr lang="en-US" dirty="0">
                <a:solidFill>
                  <a:srgbClr val="CC00FF"/>
                </a:solidFill>
              </a:rPr>
              <a:t>(P</a:t>
            </a:r>
            <a:r>
              <a:rPr lang="en-US" baseline="-25000" dirty="0">
                <a:solidFill>
                  <a:srgbClr val="CC00FF"/>
                </a:solidFill>
              </a:rPr>
              <a:t>2</a:t>
            </a:r>
            <a:r>
              <a:rPr lang="en-US" dirty="0">
                <a:solidFill>
                  <a:srgbClr val="CC00FF"/>
                </a:solidFill>
              </a:rPr>
              <a:t>),……, C</a:t>
            </a:r>
            <a:r>
              <a:rPr lang="en-US" baseline="-25000" dirty="0">
                <a:solidFill>
                  <a:srgbClr val="CC00FF"/>
                </a:solidFill>
              </a:rPr>
              <a:t>J</a:t>
            </a:r>
            <a:r>
              <a:rPr lang="en-US" dirty="0">
                <a:solidFill>
                  <a:srgbClr val="CC00FF"/>
                </a:solidFill>
              </a:rPr>
              <a:t>=</a:t>
            </a:r>
            <a:r>
              <a:rPr lang="en-US" dirty="0" err="1">
                <a:solidFill>
                  <a:srgbClr val="CC00FF"/>
                </a:solidFill>
              </a:rPr>
              <a:t>E</a:t>
            </a:r>
            <a:r>
              <a:rPr lang="en-US" baseline="-25000" dirty="0" err="1">
                <a:solidFill>
                  <a:srgbClr val="CC00FF"/>
                </a:solidFill>
              </a:rPr>
              <a:t>k</a:t>
            </a:r>
            <a:r>
              <a:rPr lang="en-US" dirty="0">
                <a:solidFill>
                  <a:srgbClr val="CC00FF"/>
                </a:solidFill>
              </a:rPr>
              <a:t>(P</a:t>
            </a:r>
            <a:r>
              <a:rPr lang="en-US" baseline="-25000" dirty="0">
                <a:solidFill>
                  <a:srgbClr val="CC00FF"/>
                </a:solidFill>
              </a:rPr>
              <a:t>J</a:t>
            </a:r>
            <a:r>
              <a:rPr lang="en-US" dirty="0">
                <a:solidFill>
                  <a:srgbClr val="CC00FF"/>
                </a:solidFill>
              </a:rPr>
              <a:t>)</a:t>
            </a:r>
          </a:p>
        </p:txBody>
      </p:sp>
      <p:sp>
        <p:nvSpPr>
          <p:cNvPr id="62469" name="Text Box 5"/>
          <p:cNvSpPr txBox="1">
            <a:spLocks noChangeArrowheads="1"/>
          </p:cNvSpPr>
          <p:nvPr/>
        </p:nvSpPr>
        <p:spPr bwMode="auto">
          <a:xfrm>
            <a:off x="1371600" y="4876800"/>
            <a:ext cx="6400800" cy="1225550"/>
          </a:xfrm>
          <a:prstGeom prst="rect">
            <a:avLst/>
          </a:prstGeom>
          <a:noFill/>
          <a:ln w="12700" cap="sq">
            <a:noFill/>
            <a:miter lim="800000"/>
            <a:headEnd type="none" w="sm" len="sm"/>
            <a:tailEnd type="none" w="sm" len="sm"/>
          </a:ln>
        </p:spPr>
        <p:txBody>
          <a:bodyPr>
            <a:spAutoFit/>
          </a:bodyPr>
          <a:lstStyle/>
          <a:p>
            <a:pPr algn="ctr"/>
            <a:r>
              <a:rPr lang="en-US" sz="2400" dirty="0"/>
              <a:t>To be Known </a:t>
            </a:r>
          </a:p>
          <a:p>
            <a:pPr algn="ctr">
              <a:lnSpc>
                <a:spcPct val="60000"/>
              </a:lnSpc>
            </a:pPr>
            <a:endParaRPr lang="en-US" sz="2400" dirty="0"/>
          </a:p>
          <a:p>
            <a:pPr algn="ctr"/>
            <a:r>
              <a:rPr lang="en-US" dirty="0">
                <a:solidFill>
                  <a:srgbClr val="CC00FF"/>
                </a:solidFill>
              </a:rPr>
              <a:t>P</a:t>
            </a:r>
            <a:r>
              <a:rPr lang="en-US" baseline="-25000" dirty="0">
                <a:solidFill>
                  <a:srgbClr val="CC00FF"/>
                </a:solidFill>
              </a:rPr>
              <a:t>1</a:t>
            </a:r>
            <a:r>
              <a:rPr lang="en-US" dirty="0">
                <a:solidFill>
                  <a:srgbClr val="CC00FF"/>
                </a:solidFill>
              </a:rPr>
              <a:t>, P</a:t>
            </a:r>
            <a:r>
              <a:rPr lang="en-US" baseline="-25000" dirty="0">
                <a:solidFill>
                  <a:srgbClr val="CC00FF"/>
                </a:solidFill>
              </a:rPr>
              <a:t>2</a:t>
            </a:r>
            <a:r>
              <a:rPr lang="en-US" dirty="0">
                <a:solidFill>
                  <a:srgbClr val="CC00FF"/>
                </a:solidFill>
              </a:rPr>
              <a:t>, P</a:t>
            </a:r>
            <a:r>
              <a:rPr lang="en-US" baseline="-25000" dirty="0">
                <a:solidFill>
                  <a:srgbClr val="CC00FF"/>
                </a:solidFill>
              </a:rPr>
              <a:t>3</a:t>
            </a:r>
            <a:r>
              <a:rPr lang="en-US" dirty="0">
                <a:solidFill>
                  <a:srgbClr val="CC00FF"/>
                </a:solidFill>
              </a:rPr>
              <a:t>,……., </a:t>
            </a:r>
            <a:r>
              <a:rPr lang="en-US" dirty="0" err="1">
                <a:solidFill>
                  <a:srgbClr val="CC00FF"/>
                </a:solidFill>
              </a:rPr>
              <a:t>P</a:t>
            </a:r>
            <a:r>
              <a:rPr lang="en-US" baseline="-25000" dirty="0" err="1">
                <a:solidFill>
                  <a:srgbClr val="CC00FF"/>
                </a:solidFill>
              </a:rPr>
              <a:t>j</a:t>
            </a:r>
            <a:r>
              <a:rPr lang="en-US" baseline="-25000" dirty="0">
                <a:solidFill>
                  <a:srgbClr val="CC00FF"/>
                </a:solidFill>
              </a:rPr>
              <a:t>   </a:t>
            </a:r>
            <a:r>
              <a:rPr lang="en-US" dirty="0" smtClean="0">
                <a:solidFill>
                  <a:srgbClr val="CC00FF"/>
                </a:solidFill>
              </a:rPr>
              <a:t>and/or Key </a:t>
            </a:r>
            <a:r>
              <a:rPr lang="en-US" dirty="0">
                <a:solidFill>
                  <a:srgbClr val="CC00FF"/>
                </a:solidFill>
              </a:rPr>
              <a:t>(K)</a:t>
            </a:r>
          </a:p>
          <a:p>
            <a:pPr algn="ctr"/>
            <a:endParaRPr lang="en-US" dirty="0">
              <a:solidFill>
                <a:srgbClr val="CC00FF"/>
              </a:solidFill>
            </a:endParaRPr>
          </a:p>
        </p:txBody>
      </p:sp>
      <p:sp>
        <p:nvSpPr>
          <p:cNvPr id="62470" name="Text Box 6"/>
          <p:cNvSpPr txBox="1">
            <a:spLocks noChangeArrowheads="1"/>
          </p:cNvSpPr>
          <p:nvPr/>
        </p:nvSpPr>
        <p:spPr bwMode="auto">
          <a:xfrm>
            <a:off x="762000" y="1752600"/>
            <a:ext cx="7772400" cy="1569660"/>
          </a:xfrm>
          <a:prstGeom prst="rect">
            <a:avLst/>
          </a:prstGeom>
          <a:noFill/>
          <a:ln w="12700" cap="sq">
            <a:noFill/>
            <a:miter lim="800000"/>
            <a:headEnd type="none" w="sm" len="sm"/>
            <a:tailEnd type="none" w="sm" len="sm"/>
          </a:ln>
        </p:spPr>
        <p:txBody>
          <a:bodyPr wrap="square">
            <a:spAutoFit/>
          </a:bodyPr>
          <a:lstStyle/>
          <a:p>
            <a:pPr algn="just"/>
            <a:r>
              <a:rPr lang="en-US" sz="2400" dirty="0"/>
              <a:t>The attacker has access only to the </a:t>
            </a:r>
            <a:r>
              <a:rPr lang="en-US" sz="2400" dirty="0" err="1"/>
              <a:t>ciphertext</a:t>
            </a:r>
            <a:r>
              <a:rPr lang="en-US" sz="2400" dirty="0"/>
              <a:t> of several messages encrypted through same encryption scheme. The knowledge of the plaintext is </a:t>
            </a:r>
            <a:r>
              <a:rPr lang="en-US" sz="2400" dirty="0" smtClean="0"/>
              <a:t>minimal. His </a:t>
            </a:r>
            <a:r>
              <a:rPr lang="en-US" sz="2400" dirty="0"/>
              <a:t>job is to find plaintext, or </a:t>
            </a:r>
            <a:r>
              <a:rPr lang="en-US" sz="2400" dirty="0" smtClean="0"/>
              <a:t>key. </a:t>
            </a:r>
            <a:endParaRPr lang="en-US"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dirty="0" smtClean="0"/>
              <a:t>Known Plaintext Attack</a:t>
            </a:r>
            <a:endParaRPr lang="en-US" dirty="0"/>
          </a:p>
        </p:txBody>
      </p:sp>
      <p:sp>
        <p:nvSpPr>
          <p:cNvPr id="7" name="Date Placeholder 6"/>
          <p:cNvSpPr>
            <a:spLocks noGrp="1"/>
          </p:cNvSpPr>
          <p:nvPr>
            <p:ph type="dt" sz="half" idx="10"/>
          </p:nvPr>
        </p:nvSpPr>
        <p:spPr/>
        <p:txBody>
          <a:bodyPr/>
          <a:lstStyle/>
          <a:p>
            <a:fld id="{A3E92349-19DA-4B7B-B069-748668ED1031}" type="datetime1">
              <a:rPr lang="en-US" smtClean="0"/>
              <a:pPr/>
              <a:t>9/30/2012</a:t>
            </a:fld>
            <a:endParaRPr lang="en-GB"/>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GB" dirty="0"/>
          </a:p>
        </p:txBody>
      </p:sp>
      <p:sp>
        <p:nvSpPr>
          <p:cNvPr id="8" name="Slide Number Placeholder 7"/>
          <p:cNvSpPr>
            <a:spLocks noGrp="1"/>
          </p:cNvSpPr>
          <p:nvPr>
            <p:ph type="sldNum" sz="quarter" idx="12"/>
          </p:nvPr>
        </p:nvSpPr>
        <p:spPr/>
        <p:txBody>
          <a:bodyPr/>
          <a:lstStyle/>
          <a:p>
            <a:fld id="{255E8DB8-DCBF-4A68-BA4D-52342D237505}" type="slidenum">
              <a:rPr lang="en-GB" smtClean="0"/>
              <a:pPr/>
              <a:t>9</a:t>
            </a:fld>
            <a:endParaRPr lang="en-GB"/>
          </a:p>
        </p:txBody>
      </p:sp>
      <p:sp>
        <p:nvSpPr>
          <p:cNvPr id="63492" name="Text Box 4"/>
          <p:cNvSpPr txBox="1">
            <a:spLocks noChangeArrowheads="1"/>
          </p:cNvSpPr>
          <p:nvPr/>
        </p:nvSpPr>
        <p:spPr bwMode="auto">
          <a:xfrm>
            <a:off x="1828800" y="3200400"/>
            <a:ext cx="5715000" cy="914400"/>
          </a:xfrm>
          <a:prstGeom prst="rect">
            <a:avLst/>
          </a:prstGeom>
          <a:noFill/>
          <a:ln w="12700" cap="sq">
            <a:noFill/>
            <a:miter lim="800000"/>
            <a:headEnd type="none" w="sm" len="sm"/>
            <a:tailEnd type="none" w="sm" len="sm"/>
          </a:ln>
        </p:spPr>
        <p:txBody>
          <a:bodyPr>
            <a:spAutoFit/>
          </a:bodyPr>
          <a:lstStyle/>
          <a:p>
            <a:pPr algn="ctr"/>
            <a:r>
              <a:rPr lang="en-US" sz="2400"/>
              <a:t>Known </a:t>
            </a:r>
          </a:p>
          <a:p>
            <a:pPr algn="ctr">
              <a:lnSpc>
                <a:spcPct val="50000"/>
              </a:lnSpc>
            </a:pPr>
            <a:endParaRPr lang="en-US" sz="2400"/>
          </a:p>
          <a:p>
            <a:pPr algn="ctr"/>
            <a:r>
              <a:rPr lang="en-US">
                <a:solidFill>
                  <a:srgbClr val="CC00FF"/>
                </a:solidFill>
              </a:rPr>
              <a:t>P1,C</a:t>
            </a:r>
            <a:r>
              <a:rPr lang="en-US" baseline="-25000">
                <a:solidFill>
                  <a:srgbClr val="CC00FF"/>
                </a:solidFill>
              </a:rPr>
              <a:t>1</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1</a:t>
            </a:r>
            <a:r>
              <a:rPr lang="en-US">
                <a:solidFill>
                  <a:srgbClr val="CC00FF"/>
                </a:solidFill>
              </a:rPr>
              <a:t>),  P</a:t>
            </a:r>
            <a:r>
              <a:rPr lang="en-US" baseline="-25000">
                <a:solidFill>
                  <a:srgbClr val="CC00FF"/>
                </a:solidFill>
              </a:rPr>
              <a:t>2</a:t>
            </a:r>
            <a:r>
              <a:rPr lang="en-US">
                <a:solidFill>
                  <a:srgbClr val="CC00FF"/>
                </a:solidFill>
              </a:rPr>
              <a:t>,C</a:t>
            </a:r>
            <a:r>
              <a:rPr lang="en-US" baseline="-25000">
                <a:solidFill>
                  <a:srgbClr val="CC00FF"/>
                </a:solidFill>
              </a:rPr>
              <a:t>2</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2</a:t>
            </a:r>
            <a:r>
              <a:rPr lang="en-US">
                <a:solidFill>
                  <a:srgbClr val="CC00FF"/>
                </a:solidFill>
              </a:rPr>
              <a:t>),……, P</a:t>
            </a:r>
            <a:r>
              <a:rPr lang="en-US" baseline="-25000">
                <a:solidFill>
                  <a:srgbClr val="CC00FF"/>
                </a:solidFill>
              </a:rPr>
              <a:t>J</a:t>
            </a:r>
            <a:r>
              <a:rPr lang="en-US">
                <a:solidFill>
                  <a:srgbClr val="CC00FF"/>
                </a:solidFill>
              </a:rPr>
              <a:t>, C</a:t>
            </a:r>
            <a:r>
              <a:rPr lang="en-US" baseline="-25000">
                <a:solidFill>
                  <a:srgbClr val="CC00FF"/>
                </a:solidFill>
              </a:rPr>
              <a:t>J</a:t>
            </a:r>
            <a:r>
              <a:rPr lang="en-US">
                <a:solidFill>
                  <a:srgbClr val="CC00FF"/>
                </a:solidFill>
              </a:rPr>
              <a:t>=E</a:t>
            </a:r>
            <a:r>
              <a:rPr lang="en-US" baseline="-25000">
                <a:solidFill>
                  <a:srgbClr val="CC00FF"/>
                </a:solidFill>
              </a:rPr>
              <a:t>k</a:t>
            </a:r>
            <a:r>
              <a:rPr lang="en-US">
                <a:solidFill>
                  <a:srgbClr val="CC00FF"/>
                </a:solidFill>
              </a:rPr>
              <a:t>(P</a:t>
            </a:r>
            <a:r>
              <a:rPr lang="en-US" baseline="-25000">
                <a:solidFill>
                  <a:srgbClr val="CC00FF"/>
                </a:solidFill>
              </a:rPr>
              <a:t>J</a:t>
            </a:r>
            <a:r>
              <a:rPr lang="en-US">
                <a:solidFill>
                  <a:srgbClr val="CC00FF"/>
                </a:solidFill>
              </a:rPr>
              <a:t>)</a:t>
            </a:r>
          </a:p>
        </p:txBody>
      </p:sp>
      <p:sp>
        <p:nvSpPr>
          <p:cNvPr id="63493" name="Text Box 5"/>
          <p:cNvSpPr txBox="1">
            <a:spLocks noChangeArrowheads="1"/>
          </p:cNvSpPr>
          <p:nvPr/>
        </p:nvSpPr>
        <p:spPr bwMode="auto">
          <a:xfrm>
            <a:off x="762000" y="1981200"/>
            <a:ext cx="7162800" cy="830997"/>
          </a:xfrm>
          <a:prstGeom prst="rect">
            <a:avLst/>
          </a:prstGeom>
          <a:noFill/>
          <a:ln w="12700" cap="sq">
            <a:noFill/>
            <a:miter lim="800000"/>
            <a:headEnd type="none" w="sm" len="sm"/>
            <a:tailEnd type="none" w="sm" len="sm"/>
          </a:ln>
        </p:spPr>
        <p:txBody>
          <a:bodyPr>
            <a:spAutoFit/>
          </a:bodyPr>
          <a:lstStyle/>
          <a:p>
            <a:pPr algn="just"/>
            <a:r>
              <a:rPr lang="en-US" sz="2400" dirty="0"/>
              <a:t>The attacker has access to the </a:t>
            </a:r>
            <a:r>
              <a:rPr lang="en-US" sz="2400" dirty="0" smtClean="0"/>
              <a:t>plaintexts </a:t>
            </a:r>
            <a:r>
              <a:rPr lang="en-US" sz="2400" dirty="0"/>
              <a:t>as well as to their corresponding </a:t>
            </a:r>
            <a:r>
              <a:rPr lang="en-US" sz="2400" dirty="0" err="1" smtClean="0"/>
              <a:t>ciphertexts</a:t>
            </a:r>
            <a:r>
              <a:rPr lang="en-US" sz="2400" dirty="0" smtClean="0"/>
              <a:t>. </a:t>
            </a:r>
            <a:r>
              <a:rPr lang="en-US" sz="2400" dirty="0"/>
              <a:t>He intends to </a:t>
            </a:r>
            <a:r>
              <a:rPr lang="en-US" sz="2400" dirty="0" smtClean="0"/>
              <a:t>find key. </a:t>
            </a:r>
            <a:endParaRPr lang="en-US" sz="2400" dirty="0"/>
          </a:p>
        </p:txBody>
      </p:sp>
      <p:sp>
        <p:nvSpPr>
          <p:cNvPr id="63494" name="Text Box 6"/>
          <p:cNvSpPr txBox="1">
            <a:spLocks noChangeArrowheads="1"/>
          </p:cNvSpPr>
          <p:nvPr/>
        </p:nvSpPr>
        <p:spPr bwMode="auto">
          <a:xfrm>
            <a:off x="1600200" y="4495800"/>
            <a:ext cx="6400800" cy="1152525"/>
          </a:xfrm>
          <a:prstGeom prst="rect">
            <a:avLst/>
          </a:prstGeom>
          <a:noFill/>
          <a:ln w="12700" cap="sq">
            <a:noFill/>
            <a:miter lim="800000"/>
            <a:headEnd type="none" w="sm" len="sm"/>
            <a:tailEnd type="none" w="sm" len="sm"/>
          </a:ln>
        </p:spPr>
        <p:txBody>
          <a:bodyPr>
            <a:spAutoFit/>
          </a:bodyPr>
          <a:lstStyle/>
          <a:p>
            <a:pPr algn="ctr"/>
            <a:r>
              <a:rPr lang="en-US" sz="2400" dirty="0"/>
              <a:t>To be Known </a:t>
            </a:r>
          </a:p>
          <a:p>
            <a:pPr algn="ctr">
              <a:lnSpc>
                <a:spcPct val="40000"/>
              </a:lnSpc>
            </a:pPr>
            <a:endParaRPr lang="en-US" sz="2400" dirty="0"/>
          </a:p>
          <a:p>
            <a:pPr algn="ctr"/>
            <a:r>
              <a:rPr lang="en-US" dirty="0" smtClean="0">
                <a:solidFill>
                  <a:srgbClr val="CC00FF"/>
                </a:solidFill>
              </a:rPr>
              <a:t>Key </a:t>
            </a:r>
            <a:r>
              <a:rPr lang="en-US" dirty="0">
                <a:solidFill>
                  <a:srgbClr val="CC00FF"/>
                </a:solidFill>
              </a:rPr>
              <a:t>(K)  </a:t>
            </a:r>
            <a:r>
              <a:rPr lang="en-US" dirty="0">
                <a:solidFill>
                  <a:srgbClr val="FF6699"/>
                </a:solidFill>
              </a:rPr>
              <a:t>to get </a:t>
            </a:r>
            <a:r>
              <a:rPr lang="en-US" dirty="0">
                <a:solidFill>
                  <a:srgbClr val="CC00FF"/>
                </a:solidFill>
              </a:rPr>
              <a:t> P1, P2, P3,……., </a:t>
            </a:r>
            <a:r>
              <a:rPr lang="en-US" dirty="0" err="1">
                <a:solidFill>
                  <a:srgbClr val="CC00FF"/>
                </a:solidFill>
              </a:rPr>
              <a:t>P</a:t>
            </a:r>
            <a:r>
              <a:rPr lang="en-US" baseline="-25000" dirty="0" err="1">
                <a:solidFill>
                  <a:srgbClr val="CC00FF"/>
                </a:solidFill>
              </a:rPr>
              <a:t>j</a:t>
            </a:r>
            <a:r>
              <a:rPr lang="en-US" dirty="0">
                <a:solidFill>
                  <a:srgbClr val="CC00FF"/>
                </a:solidFill>
              </a:rPr>
              <a:t> </a:t>
            </a:r>
          </a:p>
          <a:p>
            <a:pPr algn="ctr"/>
            <a:endParaRPr lang="en-US" dirty="0">
              <a:solidFill>
                <a:srgbClr val="CC00FF"/>
              </a:solidFill>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16701</TotalTime>
  <Words>3201</Words>
  <Application>Microsoft Office PowerPoint</Application>
  <PresentationFormat>On-screen Show (4:3)</PresentationFormat>
  <Paragraphs>874</Paragraphs>
  <Slides>71</Slides>
  <Notes>26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74" baseType="lpstr">
      <vt:lpstr>Module</vt:lpstr>
      <vt:lpstr>Equation</vt:lpstr>
      <vt:lpstr>Bitmap Image</vt:lpstr>
      <vt:lpstr>                  Applied Cryptography</vt:lpstr>
      <vt:lpstr>Shift Cipher</vt:lpstr>
      <vt:lpstr>The Substitution Cipher</vt:lpstr>
      <vt:lpstr>Example : The Vigenere Cipher</vt:lpstr>
      <vt:lpstr>Example: Vigenere Cipher</vt:lpstr>
      <vt:lpstr>Cryptanalysis</vt:lpstr>
      <vt:lpstr>Cryptanalysis</vt:lpstr>
      <vt:lpstr>Ciphertext only Attack</vt:lpstr>
      <vt:lpstr>Known Plaintext Attack</vt:lpstr>
      <vt:lpstr>Chosen Plaintext Attack</vt:lpstr>
      <vt:lpstr>Adaptive Chosen Plaintext Attack</vt:lpstr>
      <vt:lpstr>Chosen Ciphertext Attack</vt:lpstr>
      <vt:lpstr>One-Time Pad</vt:lpstr>
      <vt:lpstr>The One Time Pad        (Vernam 1917)</vt:lpstr>
      <vt:lpstr>One-Time Pad (Vernam Cipher)</vt:lpstr>
      <vt:lpstr>The One Time Pad        (Vernam 1917)</vt:lpstr>
      <vt:lpstr>An important property of XOR</vt:lpstr>
      <vt:lpstr>The One Time Pad        (Vernam 1917)</vt:lpstr>
      <vt:lpstr>The One Time Pad        (Vernam 1917)</vt:lpstr>
      <vt:lpstr>What is a secure cipher?</vt:lpstr>
      <vt:lpstr>Information Theoretic Security   (Shannon 1949)</vt:lpstr>
      <vt:lpstr>Information Theoretic Security   (Shannon 1949)</vt:lpstr>
      <vt:lpstr>Perfect Secrecy</vt:lpstr>
      <vt:lpstr>Keys for OTP</vt:lpstr>
      <vt:lpstr>Slide 25</vt:lpstr>
      <vt:lpstr>Slide 26</vt:lpstr>
      <vt:lpstr>Vernam One-Time Pad</vt:lpstr>
      <vt:lpstr>The bad news …</vt:lpstr>
      <vt:lpstr>Review</vt:lpstr>
      <vt:lpstr>Stream Ciphers:   Making OTP practical</vt:lpstr>
      <vt:lpstr>Stream Ciphers:   Making OTP practical</vt:lpstr>
      <vt:lpstr>Stream Ciphers:   Making OTP practical</vt:lpstr>
      <vt:lpstr>Stream Ciphers:   Making OTP practical</vt:lpstr>
      <vt:lpstr>PRG must be unpredictable!</vt:lpstr>
      <vt:lpstr>PRG must be unpredictable!</vt:lpstr>
      <vt:lpstr>Negligible and non-negligible</vt:lpstr>
      <vt:lpstr>Check!</vt:lpstr>
      <vt:lpstr>Weak PRGs</vt:lpstr>
      <vt:lpstr>Weak PRGs     (do not use for crypto)</vt:lpstr>
      <vt:lpstr>Attacks on OTP and PRG</vt:lpstr>
      <vt:lpstr>Review</vt:lpstr>
      <vt:lpstr>Attack 1:    two time pad is insecure !!</vt:lpstr>
      <vt:lpstr>Real world examples</vt:lpstr>
      <vt:lpstr>Real world examples</vt:lpstr>
      <vt:lpstr>Avoid related keys</vt:lpstr>
      <vt:lpstr>A Better Construction</vt:lpstr>
      <vt:lpstr>Yet another example:   disk encryption</vt:lpstr>
      <vt:lpstr>Two time pad:   summary</vt:lpstr>
      <vt:lpstr>Attack 2:   no integrity   (OTP is malleable)</vt:lpstr>
      <vt:lpstr>Attack 2:   no integrity   (OTP is malleable)</vt:lpstr>
      <vt:lpstr>Attack 2:   no integrity   (OTP is malleable)</vt:lpstr>
      <vt:lpstr>PRG Security Definition</vt:lpstr>
      <vt:lpstr>Slide 53</vt:lpstr>
      <vt:lpstr>Statistical Tests</vt:lpstr>
      <vt:lpstr>Advantage</vt:lpstr>
      <vt:lpstr>Example</vt:lpstr>
      <vt:lpstr>Secure PRGs:    crypto definition</vt:lpstr>
      <vt:lpstr>Easy fact:     a secure PRG is unpredictable</vt:lpstr>
      <vt:lpstr>Easy fact:      A secure PRG is unpredictable</vt:lpstr>
      <vt:lpstr>Thm (Yao’82):     an unpredictable PRG is secure</vt:lpstr>
      <vt:lpstr>Slide 61</vt:lpstr>
      <vt:lpstr>More Generally!</vt:lpstr>
      <vt:lpstr>Sample Questions</vt:lpstr>
      <vt:lpstr>Semantic Security</vt:lpstr>
      <vt:lpstr>Recall Shannon’s perfect secrecy</vt:lpstr>
      <vt:lpstr>Semantic Security (one-time key)</vt:lpstr>
      <vt:lpstr>Semantic Security (one-time key)</vt:lpstr>
      <vt:lpstr>Examples</vt:lpstr>
      <vt:lpstr>OTP is semantically secure</vt:lpstr>
      <vt:lpstr>Stream Ciphers</vt:lpstr>
      <vt:lpstr>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dean</dc:creator>
  <cp:lastModifiedBy>user</cp:lastModifiedBy>
  <cp:revision>334</cp:revision>
  <dcterms:created xsi:type="dcterms:W3CDTF">2012-02-03T18:01:12Z</dcterms:created>
  <dcterms:modified xsi:type="dcterms:W3CDTF">2012-10-03T12:11:54Z</dcterms:modified>
</cp:coreProperties>
</file>