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handoutMasterIdLst>
    <p:handoutMasterId r:id="rId62"/>
  </p:handoutMasterIdLst>
  <p:sldIdLst>
    <p:sldId id="256" r:id="rId2"/>
    <p:sldId id="656" r:id="rId3"/>
    <p:sldId id="573" r:id="rId4"/>
    <p:sldId id="581" r:id="rId5"/>
    <p:sldId id="582" r:id="rId6"/>
    <p:sldId id="585" r:id="rId7"/>
    <p:sldId id="586" r:id="rId8"/>
    <p:sldId id="587" r:id="rId9"/>
    <p:sldId id="592" r:id="rId10"/>
    <p:sldId id="685" r:id="rId11"/>
    <p:sldId id="658" r:id="rId12"/>
    <p:sldId id="686" r:id="rId13"/>
    <p:sldId id="687" r:id="rId14"/>
    <p:sldId id="688" r:id="rId15"/>
    <p:sldId id="689" r:id="rId16"/>
    <p:sldId id="690" r:id="rId17"/>
    <p:sldId id="691" r:id="rId18"/>
    <p:sldId id="692" r:id="rId19"/>
    <p:sldId id="693" r:id="rId20"/>
    <p:sldId id="694" r:id="rId21"/>
    <p:sldId id="703" r:id="rId22"/>
    <p:sldId id="704" r:id="rId23"/>
    <p:sldId id="705" r:id="rId24"/>
    <p:sldId id="706" r:id="rId25"/>
    <p:sldId id="708" r:id="rId26"/>
    <p:sldId id="709" r:id="rId27"/>
    <p:sldId id="714" r:id="rId28"/>
    <p:sldId id="711" r:id="rId29"/>
    <p:sldId id="712" r:id="rId30"/>
    <p:sldId id="713" r:id="rId31"/>
    <p:sldId id="672" r:id="rId32"/>
    <p:sldId id="621" r:id="rId33"/>
    <p:sldId id="622" r:id="rId34"/>
    <p:sldId id="624" r:id="rId35"/>
    <p:sldId id="625" r:id="rId36"/>
    <p:sldId id="626" r:id="rId37"/>
    <p:sldId id="627" r:id="rId38"/>
    <p:sldId id="628" r:id="rId39"/>
    <p:sldId id="629" r:id="rId40"/>
    <p:sldId id="630" r:id="rId41"/>
    <p:sldId id="631" r:id="rId42"/>
    <p:sldId id="663" r:id="rId43"/>
    <p:sldId id="673" r:id="rId44"/>
    <p:sldId id="635" r:id="rId45"/>
    <p:sldId id="636" r:id="rId46"/>
    <p:sldId id="637" r:id="rId47"/>
    <p:sldId id="638" r:id="rId48"/>
    <p:sldId id="683" r:id="rId49"/>
    <p:sldId id="639" r:id="rId50"/>
    <p:sldId id="684" r:id="rId51"/>
    <p:sldId id="696" r:id="rId52"/>
    <p:sldId id="697" r:id="rId53"/>
    <p:sldId id="698" r:id="rId54"/>
    <p:sldId id="699" r:id="rId55"/>
    <p:sldId id="700" r:id="rId56"/>
    <p:sldId id="701" r:id="rId57"/>
    <p:sldId id="702" r:id="rId58"/>
    <p:sldId id="681" r:id="rId59"/>
    <p:sldId id="682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6774" autoAdjust="0"/>
  </p:normalViewPr>
  <p:slideViewPr>
    <p:cSldViewPr>
      <p:cViewPr varScale="1">
        <p:scale>
          <a:sx n="71" d="100"/>
          <a:sy n="71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42F9E-8B81-46EB-80AA-AEDA17738726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94FE0-9BAF-4A33-9827-0A81DBAEF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FAD64-3748-4671-910B-0C843B8D1AD2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C305E-0008-4C04-8AF1-0F6060772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PRG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29045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87C8B-8E2C-44B4-AC4F-F0B4F07F0E92}" type="slidenum">
              <a:rPr lang="en-US"/>
              <a:pPr/>
              <a:t>47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same holds for any predicate  P  </a:t>
            </a:r>
            <a:r>
              <a:rPr lang="en-US" dirty="0" smtClean="0"/>
              <a:t>for which you can construct m0,m1 efficiently.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87C8B-8E2C-44B4-AC4F-F0B4F07F0E92}" type="slidenum">
              <a:rPr lang="en-US"/>
              <a:pPr/>
              <a:t>48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same holds for any predicate  P  </a:t>
            </a:r>
            <a:r>
              <a:rPr lang="en-US" dirty="0" smtClean="0"/>
              <a:t>for which you can construct m0,m1 efficiently.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87C8B-8E2C-44B4-AC4F-F0B4F07F0E92}" type="slidenum">
              <a:rPr lang="en-US"/>
              <a:pPr/>
              <a:t>49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87C8B-8E2C-44B4-AC4F-F0B4F07F0E92}" type="slidenum">
              <a:rPr lang="en-US"/>
              <a:pPr/>
              <a:t>50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 has about the same running time as 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0705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87C8B-8E2C-44B4-AC4F-F0B4F07F0E92}" type="slidenum">
              <a:rPr lang="en-US"/>
              <a:pPr/>
              <a:t>54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same holds for any predicate  P  </a:t>
            </a:r>
            <a:r>
              <a:rPr lang="en-US" dirty="0" smtClean="0"/>
              <a:t>for which you can construct m0,m1 efficiently.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87C8B-8E2C-44B4-AC4F-F0B4F07F0E92}" type="slidenum">
              <a:rPr lang="en-US"/>
              <a:pPr/>
              <a:t>55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same holds for any predicate  P  </a:t>
            </a:r>
            <a:r>
              <a:rPr lang="en-US" dirty="0" smtClean="0"/>
              <a:t>for which you can construct m0,m1 efficiently.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87C8B-8E2C-44B4-AC4F-F0B4F07F0E92}" type="slidenum">
              <a:rPr lang="en-US"/>
              <a:pPr/>
              <a:t>56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87C8B-8E2C-44B4-AC4F-F0B4F07F0E92}" type="slidenum">
              <a:rPr lang="en-US"/>
              <a:pPr/>
              <a:t>57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more perfect secrecy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912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  <a:r>
              <a:rPr lang="en-US" baseline="0" dirty="0" smtClean="0"/>
              <a:t> unpredictability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0591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|#0-#1| &lt; 10 </a:t>
            </a:r>
            <a:r>
              <a:rPr lang="en-US" dirty="0" err="1" smtClean="0"/>
              <a:t>sqrt</a:t>
            </a:r>
            <a:r>
              <a:rPr lang="en-US" dirty="0" smtClean="0"/>
              <a:t>(n),      |#00 – n/4|</a:t>
            </a:r>
            <a:r>
              <a:rPr lang="en-US" baseline="0" dirty="0" smtClean="0"/>
              <a:t> &lt; </a:t>
            </a:r>
            <a:r>
              <a:rPr lang="en-US" dirty="0" smtClean="0"/>
              <a:t>10 </a:t>
            </a:r>
            <a:r>
              <a:rPr lang="en-US" dirty="0" err="1" smtClean="0"/>
              <a:t>sqrt</a:t>
            </a:r>
            <a:r>
              <a:rPr lang="en-US" dirty="0" smtClean="0"/>
              <a:t>{n}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7874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Advantage is in [0,1].    (o – good,   1 – bad)   Old definition</a:t>
            </a:r>
            <a:r>
              <a:rPr lang="en-US" baseline="0" dirty="0" smtClean="0"/>
              <a:t> using statistics tests:    </a:t>
            </a:r>
            <a:r>
              <a:rPr lang="en-US" dirty="0" smtClean="0"/>
              <a:t>Simple</a:t>
            </a:r>
            <a:r>
              <a:rPr lang="en-US" baseline="0" dirty="0" smtClean="0"/>
              <a:t> statistical tests.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7874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can’t prove secure PRGs exist since that would imply P \</a:t>
            </a:r>
            <a:r>
              <a:rPr lang="en-US" dirty="0" err="1" smtClean="0"/>
              <a:t>neq</a:t>
            </a:r>
            <a:r>
              <a:rPr lang="en-US" dirty="0" smtClean="0"/>
              <a:t> NP.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7874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</a:t>
            </a:r>
            <a:r>
              <a:rPr lang="en-US" baseline="0" dirty="0" smtClean="0"/>
              <a:t>e examples </a:t>
            </a:r>
            <a:r>
              <a:rPr lang="en-US" baseline="0" smtClean="0"/>
              <a:t>of distinguishers.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7874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</a:t>
            </a:r>
            <a:r>
              <a:rPr lang="en-US" baseline="0" dirty="0" smtClean="0"/>
              <a:t>e examples </a:t>
            </a:r>
            <a:r>
              <a:rPr lang="en-US" baseline="0" smtClean="0"/>
              <a:t>of distinguishers.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7874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</a:t>
            </a:r>
            <a:r>
              <a:rPr lang="en-US" baseline="0" dirty="0" smtClean="0"/>
              <a:t>e examples </a:t>
            </a:r>
            <a:r>
              <a:rPr lang="en-US" baseline="0" smtClean="0"/>
              <a:t>of distinguishers.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787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M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1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29584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6408-C718-4557-BAA6-9DD6CC4FFDEC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2"/>
          <p:cNvPicPr preferRelativeResize="0">
            <a:picLocks noChangeAspect="1" noChangeArrowheads="1"/>
          </p:cNvPicPr>
          <p:nvPr userDrawn="1"/>
        </p:nvPicPr>
        <p:blipFill>
          <a:blip r:embed="rId2"/>
          <a:srcRect b="12500"/>
          <a:stretch>
            <a:fillRect/>
          </a:stretch>
        </p:blipFill>
        <p:spPr bwMode="auto">
          <a:xfrm>
            <a:off x="76962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B3FB-09B8-4A21-B749-CD690CC356D8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844F-F3B3-44FB-AF63-6664EE1334EF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85800" y="1219200"/>
            <a:ext cx="7416800" cy="0"/>
          </a:xfrm>
          <a:prstGeom prst="line">
            <a:avLst/>
          </a:prstGeom>
          <a:noFill/>
          <a:ln w="63500" cmpd="thickThin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 typeface="Wingdings" pitchFamily="2" charset="2"/>
              <a:buChar char="w"/>
              <a:defRPr/>
            </a:lvl1pPr>
            <a:lvl2pPr>
              <a:buClr>
                <a:schemeClr val="accent4"/>
              </a:buClr>
              <a:buFont typeface="Wingdings" pitchFamily="2" charset="2"/>
              <a:buChar char="ð"/>
              <a:defRPr sz="2800"/>
            </a:lvl2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accent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C076D-8AF4-405B-9B63-6C0B00BD6EC0}" type="datetime1">
              <a:rPr lang="en-US" smtClean="0"/>
              <a:pPr>
                <a:defRPr/>
              </a:pPr>
              <a:t>10/11/2012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Lectures by Ashraf Masood - - Applied Cryptography – MSIS 11 (MCS-NUST)</a:t>
            </a:r>
            <a:endParaRPr lang="en-GB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5E8DB8-DCBF-4A68-BA4D-52342D2375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7958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8029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M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457200" y="6507480"/>
            <a:ext cx="2133600" cy="274320"/>
          </a:xfrm>
        </p:spPr>
        <p:txBody>
          <a:bodyPr/>
          <a:lstStyle/>
          <a:p>
            <a:fld id="{F32D1412-EE95-4588-B388-3172B75A8315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>
          <a:xfrm>
            <a:off x="8204396" y="6507480"/>
            <a:ext cx="733864" cy="274320"/>
          </a:xfrm>
        </p:spPr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>
          <a:xfrm>
            <a:off x="2645681" y="6507480"/>
            <a:ext cx="5507719" cy="274320"/>
          </a:xfrm>
        </p:spPr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AD6C-1134-4EBB-AC1B-24188F03D662}" type="datetime1">
              <a:rPr lang="en-US" smtClean="0"/>
              <a:pPr/>
              <a:t>10/11/2012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239000" cy="1251062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B104-5114-4033-9616-25C4E04259AF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 preferRelativeResize="0">
            <a:picLocks noChangeAspect="1" noChangeArrowheads="1"/>
          </p:cNvPicPr>
          <p:nvPr userDrawn="1"/>
        </p:nvPicPr>
        <p:blipFill>
          <a:blip r:embed="rId2"/>
          <a:srcRect b="12500"/>
          <a:stretch>
            <a:fillRect/>
          </a:stretch>
        </p:blipFill>
        <p:spPr bwMode="auto">
          <a:xfrm>
            <a:off x="7772400" y="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1343886"/>
            <a:ext cx="9144000" cy="1588"/>
          </a:xfrm>
          <a:prstGeom prst="line">
            <a:avLst/>
          </a:prstGeom>
          <a:ln w="50800" cap="flat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38AD-20D4-42D2-A434-18380D220EAD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2D94-6307-481F-9F15-A7953087029A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E986-B771-4809-B6B5-9751079F3CB4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6E6E9F-CAF9-46E1-9E3F-9FE12C59FEA6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 flipV="1">
            <a:off x="0" y="1371600"/>
            <a:ext cx="9144000" cy="64295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29539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543800" cy="9906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1"/>
            <a:ext cx="8458200" cy="48768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3FBCB1F-6F6C-4977-B602-B525BF52C0D2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/>
          <p:cNvPicPr preferRelativeResize="0">
            <a:picLocks noChangeAspect="1" noChangeArrowheads="1"/>
          </p:cNvPicPr>
          <p:nvPr userDrawn="1"/>
        </p:nvPicPr>
        <p:blipFill>
          <a:blip r:embed="rId18"/>
          <a:srcRect b="12500"/>
          <a:stretch>
            <a:fillRect/>
          </a:stretch>
        </p:blipFill>
        <p:spPr bwMode="auto">
          <a:xfrm>
            <a:off x="8001000" y="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 userDrawn="1"/>
        </p:nvCxnSpPr>
        <p:spPr>
          <a:xfrm>
            <a:off x="0" y="1219200"/>
            <a:ext cx="9144000" cy="1588"/>
          </a:xfrm>
          <a:prstGeom prst="line">
            <a:avLst/>
          </a:prstGeom>
          <a:ln w="50800" cap="flat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  <p:sldLayoutId id="2147483676" r:id="rId14"/>
    <p:sldLayoutId id="2147483677" r:id="rId15"/>
    <p:sldLayoutId id="2147483678" r:id="rId16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                 Applied Cryptography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ASHRAF MASOOD</a:t>
            </a:r>
          </a:p>
          <a:p>
            <a:pPr algn="r"/>
            <a:r>
              <a:rPr lang="en-US" dirty="0" smtClean="0"/>
              <a:t>dean@mcs.edu.pk</a:t>
            </a:r>
          </a:p>
          <a:p>
            <a:pPr algn="r"/>
            <a:r>
              <a:rPr lang="en-US" dirty="0" smtClean="0"/>
              <a:t>Lecture Slides– Fall 2012</a:t>
            </a:r>
          </a:p>
          <a:p>
            <a:pPr algn="r"/>
            <a:r>
              <a:rPr lang="en-US" dirty="0" smtClean="0"/>
              <a:t>Lecture #5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7CAF-CF4B-4B78-9D12-4B617406D0DA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" name="Picture 9" descr="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19400"/>
            <a:ext cx="184912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Congruential</a:t>
            </a:r>
            <a:r>
              <a:rPr lang="en-US" dirty="0" smtClean="0"/>
              <a:t> generators</a:t>
            </a:r>
          </a:p>
          <a:p>
            <a:r>
              <a:rPr lang="en-US" dirty="0" smtClean="0"/>
              <a:t>Linear Feedback Shift Registers</a:t>
            </a:r>
          </a:p>
          <a:p>
            <a:r>
              <a:rPr lang="en-US" dirty="0" smtClean="0"/>
              <a:t>Non-Linear feedback Shift </a:t>
            </a:r>
            <a:r>
              <a:rPr lang="en-US" dirty="0" err="1" smtClean="0"/>
              <a:t>Registrers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PRG Construction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Linear </a:t>
            </a:r>
            <a:r>
              <a:rPr lang="en-US" dirty="0" err="1" smtClean="0"/>
              <a:t>congruential</a:t>
            </a:r>
            <a:r>
              <a:rPr lang="en-US" dirty="0" smtClean="0"/>
              <a:t> generator with parameters </a:t>
            </a:r>
            <a:r>
              <a:rPr lang="en-US" dirty="0" err="1" smtClean="0"/>
              <a:t>a,b,p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Seed r[0]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] =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a.r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[i-1]+b mod p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output r[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</a:p>
          <a:p>
            <a:pPr lvl="1">
              <a:buNone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++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For </a:t>
            </a:r>
            <a:r>
              <a:rPr lang="en-US" dirty="0" smtClean="0">
                <a:solidFill>
                  <a:srgbClr val="FF0000"/>
                </a:solidFill>
              </a:rPr>
              <a:t>p=7, a=5, b=1, 1, 6, 3, 2, 4, 0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For p=8, a=5, b=1, 1, 6, 7, 4, 5, 2,3,0 (period 8)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For p=8, a=4, b=2, 2, 2, 2, 2, 2, 2,2,2 (period 1)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For p=8, a=2, b=1, 1, 3, 7, 7, 7 (period 3)</a:t>
            </a: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linear </a:t>
            </a:r>
            <a:r>
              <a:rPr lang="en-US" dirty="0" err="1" smtClean="0"/>
              <a:t>congruential</a:t>
            </a:r>
            <a:r>
              <a:rPr lang="en-US" dirty="0" smtClean="0"/>
              <a:t> generator (LCG) with following parameters.</a:t>
            </a:r>
          </a:p>
          <a:p>
            <a:pPr lvl="1"/>
            <a:r>
              <a:rPr lang="en-US" dirty="0" smtClean="0"/>
              <a:t>a=106</a:t>
            </a:r>
          </a:p>
          <a:p>
            <a:pPr lvl="1"/>
            <a:r>
              <a:rPr lang="en-US" dirty="0" smtClean="0"/>
              <a:t>b= 1283</a:t>
            </a:r>
          </a:p>
          <a:p>
            <a:pPr lvl="1"/>
            <a:r>
              <a:rPr lang="en-US" dirty="0" smtClean="0"/>
              <a:t>m=6075</a:t>
            </a:r>
          </a:p>
          <a:p>
            <a:pPr lvl="1"/>
            <a:r>
              <a:rPr lang="en-US" dirty="0" smtClean="0"/>
              <a:t>A starting point (seed) of your own choice</a:t>
            </a:r>
          </a:p>
          <a:p>
            <a:r>
              <a:rPr lang="en-US" dirty="0" smtClean="0"/>
              <a:t>Generate a sequence of at least 50 consecutive numbers.</a:t>
            </a:r>
          </a:p>
          <a:p>
            <a:r>
              <a:rPr lang="en-US" dirty="0" smtClean="0"/>
              <a:t>Try to crack this generator!</a:t>
            </a:r>
          </a:p>
          <a:p>
            <a:pPr lvl="1"/>
            <a:r>
              <a:rPr lang="en-US" dirty="0" smtClean="0"/>
              <a:t>i.e., find generator parameters 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Assignment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Feedback Shift Register (LFSR) or Non-linear Feedback Shift Register (NLFSR) is defined by Feedback Function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Shift Register</a:t>
            </a:r>
            <a:endParaRPr lang="en-US" dirty="0"/>
          </a:p>
        </p:txBody>
      </p:sp>
      <p:pic>
        <p:nvPicPr>
          <p:cNvPr id="544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8800"/>
            <a:ext cx="64008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i="1" dirty="0" smtClean="0">
                <a:solidFill>
                  <a:srgbClr val="C00000"/>
                </a:solidFill>
              </a:rPr>
              <a:t>b</a:t>
            </a:r>
            <a:r>
              <a:rPr lang="en-US" b="1" i="1" dirty="0" smtClean="0">
                <a:solidFill>
                  <a:srgbClr val="C00000"/>
                </a:solidFill>
              </a:rPr>
              <a:t>(</a:t>
            </a:r>
            <a:r>
              <a:rPr lang="en-US" b="1" i="1" dirty="0" err="1" smtClean="0">
                <a:solidFill>
                  <a:srgbClr val="C00000"/>
                </a:solidFill>
              </a:rPr>
              <a:t>i</a:t>
            </a:r>
            <a:r>
              <a:rPr lang="en-US" b="1" i="1" dirty="0" smtClean="0">
                <a:solidFill>
                  <a:srgbClr val="C00000"/>
                </a:solidFill>
              </a:rPr>
              <a:t>) = (b(i-1) + b(i-4)) mod 2 </a:t>
            </a:r>
            <a:r>
              <a:rPr lang="en-US" dirty="0" smtClean="0"/>
              <a:t>(feedback)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output sequence is: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4-Bit LFSR</a:t>
            </a:r>
            <a:endParaRPr lang="en-US" dirty="0"/>
          </a:p>
        </p:txBody>
      </p:sp>
      <p:pic>
        <p:nvPicPr>
          <p:cNvPr id="545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25" y="2057400"/>
            <a:ext cx="49053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5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96225" y="1524000"/>
            <a:ext cx="7905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57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96225" y="4343400"/>
            <a:ext cx="7715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57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5343525"/>
            <a:ext cx="33242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     be a linear shift register of length m with initial state vector                                                     and recurrence relation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Then the entire output sequence can be determined from any 2m consecutive output bits of this sequence, provided that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LFSR Output Sequences</a:t>
            </a:r>
            <a:endParaRPr lang="en-US" dirty="0"/>
          </a:p>
        </p:txBody>
      </p:sp>
      <p:graphicFrame>
        <p:nvGraphicFramePr>
          <p:cNvPr id="546818" name="Object 2"/>
          <p:cNvGraphicFramePr>
            <a:graphicFrameLocks noChangeAspect="1"/>
          </p:cNvGraphicFramePr>
          <p:nvPr/>
        </p:nvGraphicFramePr>
        <p:xfrm>
          <a:off x="2895600" y="2362200"/>
          <a:ext cx="1676400" cy="836613"/>
        </p:xfrm>
        <a:graphic>
          <a:graphicData uri="http://schemas.openxmlformats.org/presentationml/2006/ole">
            <p:oleObj spid="_x0000_s546818" name="Equation" r:id="rId3" imgW="825480" imgH="431640" progId="Equation.3">
              <p:embed/>
            </p:oleObj>
          </a:graphicData>
        </a:graphic>
      </p:graphicFrame>
      <p:graphicFrame>
        <p:nvGraphicFramePr>
          <p:cNvPr id="546819" name="Object 4"/>
          <p:cNvGraphicFramePr>
            <a:graphicFrameLocks noChangeAspect="1"/>
          </p:cNvGraphicFramePr>
          <p:nvPr/>
        </p:nvGraphicFramePr>
        <p:xfrm>
          <a:off x="2895600" y="4038600"/>
          <a:ext cx="971550" cy="504825"/>
        </p:xfrm>
        <a:graphic>
          <a:graphicData uri="http://schemas.openxmlformats.org/presentationml/2006/ole">
            <p:oleObj spid="_x0000_s546819" name="Equation" r:id="rId4" imgW="419040" imgH="228600" progId="Equation.3">
              <p:embed/>
            </p:oleObj>
          </a:graphicData>
        </a:graphic>
      </p:graphicFrame>
      <p:graphicFrame>
        <p:nvGraphicFramePr>
          <p:cNvPr id="546820" name="Object 19"/>
          <p:cNvGraphicFramePr>
            <a:graphicFrameLocks noChangeAspect="1"/>
          </p:cNvGraphicFramePr>
          <p:nvPr/>
        </p:nvGraphicFramePr>
        <p:xfrm>
          <a:off x="1355725" y="1447800"/>
          <a:ext cx="473075" cy="508000"/>
        </p:xfrm>
        <a:graphic>
          <a:graphicData uri="http://schemas.openxmlformats.org/presentationml/2006/ole">
            <p:oleObj spid="_x0000_s546820" name="Equation" r:id="rId5" imgW="203040" imgH="228600" progId="Equation.3">
              <p:embed/>
            </p:oleObj>
          </a:graphicData>
        </a:graphic>
      </p:graphicFrame>
      <p:graphicFrame>
        <p:nvGraphicFramePr>
          <p:cNvPr id="546822" name="Object 18"/>
          <p:cNvGraphicFramePr>
            <a:graphicFrameLocks noChangeAspect="1"/>
          </p:cNvGraphicFramePr>
          <p:nvPr/>
        </p:nvGraphicFramePr>
        <p:xfrm>
          <a:off x="2743200" y="1855787"/>
          <a:ext cx="3325813" cy="506413"/>
        </p:xfrm>
        <a:graphic>
          <a:graphicData uri="http://schemas.openxmlformats.org/presentationml/2006/ole">
            <p:oleObj spid="_x0000_s546822" name="Equation" r:id="rId6" imgW="143496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LFSR Output Sequences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47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00200"/>
            <a:ext cx="65151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7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895600"/>
            <a:ext cx="698182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output stream of a 5-bit LFSR is: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Computing LFSR Output Sequences</a:t>
            </a:r>
            <a:endParaRPr lang="en-US" dirty="0"/>
          </a:p>
        </p:txBody>
      </p:sp>
      <p:pic>
        <p:nvPicPr>
          <p:cNvPr id="548866" name="Picture 2"/>
          <p:cNvPicPr>
            <a:picLocks noChangeAspect="1" noChangeArrowheads="1"/>
          </p:cNvPicPr>
          <p:nvPr/>
        </p:nvPicPr>
        <p:blipFill>
          <a:blip r:embed="rId2"/>
          <a:srcRect l="10000" r="5000" b="1880"/>
          <a:stretch>
            <a:fillRect/>
          </a:stretch>
        </p:blipFill>
        <p:spPr bwMode="auto">
          <a:xfrm>
            <a:off x="6553200" y="1447800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8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799" y="2133600"/>
            <a:ext cx="589158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Computing LFSR Output Sequences (2)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49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2163" y="1524000"/>
            <a:ext cx="5405437" cy="395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9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7868" y="5638800"/>
            <a:ext cx="3147332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 l="10000" r="5000" b="1880"/>
          <a:stretch>
            <a:fillRect/>
          </a:stretch>
        </p:blipFill>
        <p:spPr bwMode="auto">
          <a:xfrm>
            <a:off x="457200" y="5715000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50914" name="Picture 2" descr="http://upload.wikimedia.org/wikipedia/commons/7/7f/LFSR-F4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200" y="1676400"/>
            <a:ext cx="7975600" cy="4785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105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u="sng" dirty="0" smtClean="0"/>
          </a:p>
          <a:p>
            <a:pPr>
              <a:buNone/>
            </a:pPr>
            <a:r>
              <a:rPr lang="en-US" b="1" u="sng" dirty="0" smtClean="0"/>
              <a:t>Definition</a:t>
            </a:r>
            <a:r>
              <a:rPr lang="en-US" dirty="0" smtClean="0"/>
              <a:t>:   A cipher </a:t>
            </a:r>
            <a:r>
              <a:rPr lang="en-US" b="1" i="1" dirty="0" smtClean="0"/>
              <a:t>(E,D)</a:t>
            </a:r>
            <a:r>
              <a:rPr lang="en-US" dirty="0" smtClean="0"/>
              <a:t> over (K,M,C) has </a:t>
            </a:r>
            <a:r>
              <a:rPr lang="en-US" b="1" dirty="0" smtClean="0"/>
              <a:t>perfect secrecy </a:t>
            </a:r>
            <a:r>
              <a:rPr lang="en-US" dirty="0" smtClean="0"/>
              <a:t>if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∀m</a:t>
            </a:r>
            <a:r>
              <a:rPr lang="en-US" baseline="-25000" dirty="0" smtClean="0"/>
              <a:t>0</a:t>
            </a:r>
            <a:r>
              <a:rPr lang="en-US" dirty="0" smtClean="0"/>
              <a:t>, m</a:t>
            </a:r>
            <a:r>
              <a:rPr lang="en-US" baseline="-25000" dirty="0" smtClean="0"/>
              <a:t>1</a:t>
            </a:r>
            <a:r>
              <a:rPr lang="en-US" dirty="0" smtClean="0"/>
              <a:t> ∈M    ( |m</a:t>
            </a:r>
            <a:r>
              <a:rPr lang="en-US" baseline="-25000" dirty="0" smtClean="0"/>
              <a:t>0</a:t>
            </a:r>
            <a:r>
              <a:rPr lang="en-US" dirty="0" smtClean="0"/>
              <a:t>| = |m</a:t>
            </a:r>
            <a:r>
              <a:rPr lang="en-US" baseline="-25000" dirty="0" smtClean="0"/>
              <a:t>1</a:t>
            </a:r>
            <a:r>
              <a:rPr lang="en-US" dirty="0" smtClean="0"/>
              <a:t>| )    and    ∀</a:t>
            </a:r>
            <a:r>
              <a:rPr lang="en-US" dirty="0" err="1" smtClean="0"/>
              <a:t>c∈C</a:t>
            </a:r>
            <a:endParaRPr lang="en-US" dirty="0" smtClean="0"/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	</a:t>
            </a:r>
            <a:r>
              <a:rPr lang="en-US" b="1" i="1" dirty="0" smtClean="0"/>
              <a:t>Pr</a:t>
            </a:r>
            <a:r>
              <a:rPr lang="en-US" sz="3200" b="1" i="1" dirty="0" smtClean="0"/>
              <a:t>[</a:t>
            </a:r>
            <a:r>
              <a:rPr lang="en-US" b="1" i="1" dirty="0" smtClean="0"/>
              <a:t> E(k,m</a:t>
            </a:r>
            <a:r>
              <a:rPr lang="en-US" b="1" i="1" baseline="-25000" dirty="0" smtClean="0"/>
              <a:t>0</a:t>
            </a:r>
            <a:r>
              <a:rPr lang="en-US" b="1" i="1" dirty="0" smtClean="0"/>
              <a:t>)=c </a:t>
            </a:r>
            <a:r>
              <a:rPr lang="en-US" sz="3200" b="1" i="1" dirty="0" smtClean="0"/>
              <a:t>]</a:t>
            </a:r>
            <a:r>
              <a:rPr lang="en-US" b="1" i="1" dirty="0" smtClean="0"/>
              <a:t>   =   Pr</a:t>
            </a:r>
            <a:r>
              <a:rPr lang="en-US" sz="3200" b="1" i="1" dirty="0" smtClean="0"/>
              <a:t>[</a:t>
            </a:r>
            <a:r>
              <a:rPr lang="en-US" b="1" i="1" dirty="0" smtClean="0"/>
              <a:t> E(k,m</a:t>
            </a:r>
            <a:r>
              <a:rPr lang="en-US" b="1" i="1" baseline="-25000" dirty="0" smtClean="0"/>
              <a:t>1</a:t>
            </a:r>
            <a:r>
              <a:rPr lang="en-US" b="1" i="1" dirty="0" smtClean="0"/>
              <a:t>)=c </a:t>
            </a:r>
            <a:r>
              <a:rPr lang="en-US" sz="3200" b="1" i="1" dirty="0" smtClean="0"/>
              <a:t>]</a:t>
            </a:r>
            <a:r>
              <a:rPr lang="en-US" b="1" i="1" dirty="0" smtClean="0"/>
              <a:t>       </a:t>
            </a:r>
            <a:r>
              <a:rPr lang="en-US" dirty="0" smtClean="0"/>
              <a:t>where  k ⟵K</a:t>
            </a:r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Theoretic Security  </a:t>
            </a:r>
            <a:br>
              <a:rPr lang="en-US" dirty="0" smtClean="0"/>
            </a:br>
            <a:r>
              <a:rPr lang="en-US" sz="3100" dirty="0" smtClean="0"/>
              <a:t>(Shannon 1949)</a:t>
            </a:r>
            <a:endParaRPr lang="en-US" sz="3100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0" y="2514600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37192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LFSR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00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604172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LFSR based Stream Ciphers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85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8388" y="2219325"/>
            <a:ext cx="44672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Three general Methodologies for destroying the linearity properties of LFSRs are following</a:t>
            </a:r>
          </a:p>
          <a:p>
            <a:pPr lvl="1"/>
            <a:r>
              <a:rPr lang="en-US" dirty="0" smtClean="0"/>
              <a:t>Nonlinear combining function on the outputs of several LFSRs </a:t>
            </a:r>
          </a:p>
          <a:p>
            <a:pPr lvl="1"/>
            <a:r>
              <a:rPr lang="en-US" dirty="0" smtClean="0"/>
              <a:t>Filtering function on the contents of a single LFSR and</a:t>
            </a:r>
          </a:p>
          <a:p>
            <a:pPr lvl="1"/>
            <a:r>
              <a:rPr lang="en-US" dirty="0" smtClean="0"/>
              <a:t>one (or more) LFSRs to control the clock of one (or more) other LFSRs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LFSR based Stream Ciphers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1000" y="2006600"/>
            <a:ext cx="617801" cy="81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example </a:t>
            </a:r>
            <a:r>
              <a:rPr lang="en-US" sz="2400" dirty="0" smtClean="0"/>
              <a:t>(software)</a:t>
            </a:r>
            <a:r>
              <a:rPr lang="en-US" dirty="0" smtClean="0"/>
              <a:t>:  RC4     </a:t>
            </a:r>
            <a:r>
              <a:rPr lang="en-US" sz="2400" dirty="0" smtClean="0"/>
              <a:t>(1987)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32200"/>
            <a:ext cx="8229600" cy="3225800"/>
          </a:xfrm>
        </p:spPr>
        <p:txBody>
          <a:bodyPr>
            <a:normAutofit/>
          </a:bodyPr>
          <a:lstStyle/>
          <a:p>
            <a:r>
              <a:rPr lang="en-US" dirty="0" smtClean="0"/>
              <a:t>Used in HTTPS and WEP</a:t>
            </a:r>
          </a:p>
          <a:p>
            <a:pPr>
              <a:spcBef>
                <a:spcPts val="2376"/>
              </a:spcBef>
            </a:pPr>
            <a:r>
              <a:rPr lang="en-US" dirty="0" smtClean="0"/>
              <a:t>Weaknesses: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Bias in initial output:     </a:t>
            </a:r>
            <a:r>
              <a:rPr lang="en-US" sz="2200" dirty="0" err="1" smtClean="0"/>
              <a:t>Pr</a:t>
            </a:r>
            <a:r>
              <a:rPr lang="en-US" sz="2200" dirty="0" smtClean="0"/>
              <a:t>[ 2</a:t>
            </a:r>
            <a:r>
              <a:rPr lang="en-US" sz="2200" baseline="30000" dirty="0" smtClean="0"/>
              <a:t>nd</a:t>
            </a:r>
            <a:r>
              <a:rPr lang="en-US" sz="2200" dirty="0" smtClean="0"/>
              <a:t> byte = 0 ]  =  2/256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Prob. </a:t>
            </a:r>
            <a:r>
              <a:rPr lang="en-US" sz="2200" dirty="0"/>
              <a:t>o</a:t>
            </a:r>
            <a:r>
              <a:rPr lang="en-US" sz="2200" dirty="0" smtClean="0"/>
              <a:t>f   (0,0)   is     1/256</a:t>
            </a:r>
            <a:r>
              <a:rPr lang="en-US" sz="2200" baseline="30000" dirty="0" smtClean="0"/>
              <a:t>2  </a:t>
            </a:r>
            <a:r>
              <a:rPr lang="en-US" sz="2200" dirty="0" smtClean="0"/>
              <a:t>+  1/256</a:t>
            </a:r>
            <a:r>
              <a:rPr lang="en-US" sz="2200" baseline="30000" dirty="0" smtClean="0"/>
              <a:t>3</a:t>
            </a:r>
            <a:endParaRPr lang="en-US" sz="2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Related key attacks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2108200"/>
            <a:ext cx="152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124200" y="2396067"/>
            <a:ext cx="685800" cy="1016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1803400"/>
            <a:ext cx="152400" cy="132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57601" y="1295400"/>
            <a:ext cx="105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2048 bits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2201" y="16002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 bits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261620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seed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648200" y="2311400"/>
            <a:ext cx="1295400" cy="3048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72200" y="200660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byte</a:t>
            </a:r>
          </a:p>
          <a:p>
            <a:pPr algn="ctr"/>
            <a:r>
              <a:rPr lang="en-US" dirty="0" smtClean="0"/>
              <a:t>per 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643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Old example </a:t>
            </a:r>
            <a:r>
              <a:rPr lang="en-US" sz="2700" dirty="0" smtClean="0"/>
              <a:t>(hardware)</a:t>
            </a:r>
            <a:r>
              <a:rPr lang="en-US" dirty="0" smtClean="0"/>
              <a:t>:   CSS    </a:t>
            </a:r>
            <a:r>
              <a:rPr lang="en-US" sz="2700" dirty="0" smtClean="0"/>
              <a:t>(badly broken)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Linear feedback shift register  (LFSR):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DVD </a:t>
            </a:r>
            <a:r>
              <a:rPr lang="en-US" dirty="0" smtClean="0"/>
              <a:t>encryption (CSS):    2 LFSRs</a:t>
            </a:r>
          </a:p>
          <a:p>
            <a:pPr marL="0" indent="0">
              <a:buNone/>
            </a:pPr>
            <a:r>
              <a:rPr lang="en-US" dirty="0" smtClean="0"/>
              <a:t>GSM encryption (A5/1,2):    3 LFSRs</a:t>
            </a:r>
          </a:p>
          <a:p>
            <a:pPr marL="0" indent="0">
              <a:buNone/>
            </a:pPr>
            <a:r>
              <a:rPr lang="en-US" dirty="0" smtClean="0"/>
              <a:t>Bluetooth (E0):   4 LFSRs</a:t>
            </a:r>
          </a:p>
        </p:txBody>
      </p:sp>
      <p:grpSp>
        <p:nvGrpSpPr>
          <p:cNvPr id="5" name="Group 14"/>
          <p:cNvGrpSpPr/>
          <p:nvPr/>
        </p:nvGrpSpPr>
        <p:grpSpPr>
          <a:xfrm>
            <a:off x="5791201" y="4191000"/>
            <a:ext cx="1735384" cy="1524000"/>
            <a:chOff x="5791200" y="3486150"/>
            <a:chExt cx="1735384" cy="1143000"/>
          </a:xfrm>
        </p:grpSpPr>
        <p:sp>
          <p:nvSpPr>
            <p:cNvPr id="13" name="Right Brace 12"/>
            <p:cNvSpPr/>
            <p:nvPr/>
          </p:nvSpPr>
          <p:spPr>
            <a:xfrm>
              <a:off x="5791200" y="3486150"/>
              <a:ext cx="228600" cy="11430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96000" y="3790950"/>
              <a:ext cx="143058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  <a:r>
                <a:rPr lang="en-US" sz="2400" dirty="0" smtClean="0"/>
                <a:t>ll broken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37597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For </a:t>
            </a: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/>
            <a:r>
              <a:rPr lang="en-US" sz="2200" dirty="0" smtClean="0"/>
              <a:t>all </a:t>
            </a:r>
            <a:r>
              <a:rPr lang="en-US" sz="2200" dirty="0" smtClean="0"/>
              <a:t>possible initial settings of 17-bit LFSR do:</a:t>
            </a:r>
          </a:p>
          <a:p>
            <a:r>
              <a:rPr lang="en-US" sz="2200" dirty="0" smtClean="0"/>
              <a:t>Run 17-bit LFSR to get 20 bytes of output</a:t>
            </a:r>
          </a:p>
          <a:p>
            <a:r>
              <a:rPr lang="en-US" sz="2200" dirty="0" smtClean="0"/>
              <a:t>Subtract from CSS prefix   ⇒   candidate 20 bytes output of 25-bit LFSR</a:t>
            </a:r>
          </a:p>
          <a:p>
            <a:r>
              <a:rPr lang="en-US" sz="2200" dirty="0" smtClean="0"/>
              <a:t>If consistent with 25-bit LFSR, found correct initial settings of both !!</a:t>
            </a:r>
          </a:p>
          <a:p>
            <a:pPr marL="0" indent="0">
              <a:spcBef>
                <a:spcPts val="2328"/>
              </a:spcBef>
              <a:buNone/>
            </a:pPr>
            <a:r>
              <a:rPr lang="en-US" sz="2200" dirty="0" smtClean="0"/>
              <a:t>Using key, generate entire CSS output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  </a:t>
            </a:r>
            <a:r>
              <a:rPr lang="en-US" sz="2400" dirty="0" smtClean="0"/>
              <a:t>(2</a:t>
            </a:r>
            <a:r>
              <a:rPr lang="en-US" sz="2400" baseline="30000" dirty="0" smtClean="0"/>
              <a:t>17</a:t>
            </a:r>
            <a:r>
              <a:rPr lang="en-US" sz="2400" dirty="0" smtClean="0"/>
              <a:t> time attack)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590800" y="1295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0" y="1397000"/>
            <a:ext cx="8610600" cy="1625600"/>
            <a:chOff x="381000" y="1397000"/>
            <a:chExt cx="8610600" cy="1625600"/>
          </a:xfrm>
        </p:grpSpPr>
        <p:sp>
          <p:nvSpPr>
            <p:cNvPr id="4" name="Rectangle 3"/>
            <p:cNvSpPr/>
            <p:nvPr/>
          </p:nvSpPr>
          <p:spPr>
            <a:xfrm>
              <a:off x="381000" y="1397000"/>
              <a:ext cx="1828800" cy="508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17-bit LFSR</a:t>
              </a:r>
              <a:endParaRPr lang="en-US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81000" y="2311400"/>
              <a:ext cx="2209800" cy="508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25-bit LFSR</a:t>
              </a:r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71801" y="1803401"/>
              <a:ext cx="1398781" cy="461665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+</a:t>
              </a:r>
              <a:r>
                <a:rPr lang="en-US" dirty="0" smtClean="0"/>
                <a:t>  (mod 256)</a:t>
              </a:r>
              <a:endParaRPr lang="en-US" dirty="0"/>
            </a:p>
          </p:txBody>
        </p:sp>
        <p:cxnSp>
          <p:nvCxnSpPr>
            <p:cNvPr id="18" name="Elbow Connector 17"/>
            <p:cNvCxnSpPr>
              <a:stCxn id="4" idx="3"/>
              <a:endCxn id="12" idx="0"/>
            </p:cNvCxnSpPr>
            <p:nvPr/>
          </p:nvCxnSpPr>
          <p:spPr>
            <a:xfrm>
              <a:off x="2209800" y="1651000"/>
              <a:ext cx="1461392" cy="15240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5" idx="3"/>
              <a:endCxn id="12" idx="2"/>
            </p:cNvCxnSpPr>
            <p:nvPr/>
          </p:nvCxnSpPr>
          <p:spPr>
            <a:xfrm flipV="1">
              <a:off x="2590800" y="2265066"/>
              <a:ext cx="1080392" cy="30033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621280" y="247396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2" idx="3"/>
            </p:cNvCxnSpPr>
            <p:nvPr/>
          </p:nvCxnSpPr>
          <p:spPr>
            <a:xfrm>
              <a:off x="4370582" y="2034234"/>
              <a:ext cx="734819" cy="73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572000" y="171735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72200" y="1397000"/>
              <a:ext cx="2590800" cy="4064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encrypted movie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72200" y="2006600"/>
              <a:ext cx="914400" cy="406400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prefix</a:t>
              </a:r>
              <a:endParaRPr lang="en-US" sz="1400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5943600" y="2514600"/>
              <a:ext cx="3048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6172200" y="2616200"/>
              <a:ext cx="914400" cy="406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CSS prefix</a:t>
              </a:r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15000" y="1512173"/>
              <a:ext cx="542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76117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stream ciphers:     </a:t>
            </a:r>
            <a:r>
              <a:rPr lang="en-US" dirty="0" err="1" smtClean="0"/>
              <a:t>eStream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PRG:     {0,1}</a:t>
            </a:r>
            <a:r>
              <a:rPr lang="en-US" baseline="30000" dirty="0" smtClean="0"/>
              <a:t>s</a:t>
            </a:r>
            <a:r>
              <a:rPr lang="en-US" dirty="0" smtClean="0"/>
              <a:t>  ×  R  ⟶   {0,1}</a:t>
            </a:r>
            <a:r>
              <a:rPr lang="en-US" baseline="30000" dirty="0" smtClean="0"/>
              <a:t>n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 smtClean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once:   a non-repeating value for a given key.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E(k, m ; r)  =  m </a:t>
            </a:r>
            <a:r>
              <a:rPr lang="en-US" sz="3200" dirty="0" smtClean="0"/>
              <a:t>⊕</a:t>
            </a:r>
            <a:r>
              <a:rPr lang="en-US" dirty="0" smtClean="0"/>
              <a:t> PRG(k ; 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pair  (</a:t>
            </a:r>
            <a:r>
              <a:rPr lang="en-US" dirty="0" err="1" smtClean="0"/>
              <a:t>k,r</a:t>
            </a:r>
            <a:r>
              <a:rPr lang="en-US" dirty="0" smtClean="0"/>
              <a:t>)   is never used more than once.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788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eStream</a:t>
            </a:r>
            <a:r>
              <a:rPr lang="en-US" dirty="0" smtClean="0"/>
              <a:t>:   Salsa 20   </a:t>
            </a:r>
            <a:r>
              <a:rPr lang="en-US" sz="2400" dirty="0" smtClean="0"/>
              <a:t>(SW+HW)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FC076D-8AF4-405B-9B63-6C0B00BD6EC0}" type="datetime1">
              <a:rPr lang="en-US" smtClean="0"/>
              <a:pPr>
                <a:defRPr/>
              </a:pPr>
              <a:t>10/11/2012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Lectures by Ashraf Masood - - Applied Cryptography – MSIS 11 (MCS-NUST)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E8DB8-DCBF-4A68-BA4D-52342D237505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1219200" y="2971800"/>
            <a:ext cx="5791200" cy="2438400"/>
            <a:chOff x="1219200" y="2114550"/>
            <a:chExt cx="5791200" cy="2438400"/>
          </a:xfrm>
        </p:grpSpPr>
        <p:grpSp>
          <p:nvGrpSpPr>
            <p:cNvPr id="8" name="Group 34"/>
            <p:cNvGrpSpPr/>
            <p:nvPr/>
          </p:nvGrpSpPr>
          <p:grpSpPr>
            <a:xfrm>
              <a:off x="1981200" y="2114550"/>
              <a:ext cx="1881389" cy="2438400"/>
              <a:chOff x="1981200" y="2114550"/>
              <a:chExt cx="1881389" cy="2438400"/>
            </a:xfrm>
          </p:grpSpPr>
          <p:sp>
            <p:nvSpPr>
              <p:cNvPr id="27" name="Rectangle 4"/>
              <p:cNvSpPr/>
              <p:nvPr/>
            </p:nvSpPr>
            <p:spPr>
              <a:xfrm>
                <a:off x="2667000" y="2114550"/>
                <a:ext cx="381000" cy="2438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τ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k</a:t>
                </a:r>
                <a:br>
                  <a:rPr lang="en-US" dirty="0" smtClean="0"/>
                </a:br>
                <a:r>
                  <a:rPr lang="en-US" dirty="0" smtClean="0"/>
                  <a:t>τ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</a:t>
                </a:r>
                <a:br>
                  <a:rPr lang="en-US" dirty="0" smtClean="0"/>
                </a:br>
                <a:r>
                  <a:rPr lang="en-US" dirty="0" err="1" smtClean="0"/>
                  <a:t>i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τ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k</a:t>
                </a:r>
                <a:br>
                  <a:rPr lang="en-US" dirty="0" smtClean="0"/>
                </a:br>
                <a:r>
                  <a:rPr lang="en-US" dirty="0" smtClean="0"/>
                  <a:t>τ</a:t>
                </a:r>
                <a:r>
                  <a:rPr lang="en-US" baseline="-25000" dirty="0" smtClean="0"/>
                  <a:t>3</a:t>
                </a:r>
              </a:p>
            </p:txBody>
          </p:sp>
          <p:sp>
            <p:nvSpPr>
              <p:cNvPr id="28" name="Right Arrow 14"/>
              <p:cNvSpPr/>
              <p:nvPr/>
            </p:nvSpPr>
            <p:spPr>
              <a:xfrm>
                <a:off x="1981200" y="3257550"/>
                <a:ext cx="533400" cy="15240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971800" y="4171950"/>
                <a:ext cx="8907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64 bytes</a:t>
                </a:r>
                <a:endParaRPr lang="en-US" sz="1600" dirty="0"/>
              </a:p>
            </p:txBody>
          </p:sp>
        </p:grpSp>
        <p:grpSp>
          <p:nvGrpSpPr>
            <p:cNvPr id="9" name="Group 33"/>
            <p:cNvGrpSpPr/>
            <p:nvPr/>
          </p:nvGrpSpPr>
          <p:grpSpPr>
            <a:xfrm>
              <a:off x="1219200" y="2724150"/>
              <a:ext cx="890789" cy="1481554"/>
              <a:chOff x="1219200" y="2724150"/>
              <a:chExt cx="890789" cy="1481554"/>
            </a:xfrm>
          </p:grpSpPr>
          <p:sp>
            <p:nvSpPr>
              <p:cNvPr id="25" name="Rectangle 3"/>
              <p:cNvSpPr/>
              <p:nvPr/>
            </p:nvSpPr>
            <p:spPr>
              <a:xfrm>
                <a:off x="1447800" y="2724150"/>
                <a:ext cx="381000" cy="1143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 smtClean="0"/>
                  <a:t>kr</a:t>
                </a:r>
                <a:endParaRPr lang="en-US" sz="2400" dirty="0" smtClean="0"/>
              </a:p>
              <a:p>
                <a:pPr algn="ctr"/>
                <a:r>
                  <a:rPr lang="en-US" sz="2400" dirty="0" err="1" smtClean="0"/>
                  <a:t>i</a:t>
                </a:r>
                <a:endParaRPr lang="en-US" sz="2400" dirty="0" smtClean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219200" y="3867150"/>
                <a:ext cx="8907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32 bytes</a:t>
                </a:r>
                <a:endParaRPr lang="en-US" sz="1600" dirty="0"/>
              </a:p>
            </p:txBody>
          </p:sp>
        </p:grpSp>
        <p:grpSp>
          <p:nvGrpSpPr>
            <p:cNvPr id="10" name="Group 41"/>
            <p:cNvGrpSpPr/>
            <p:nvPr/>
          </p:nvGrpSpPr>
          <p:grpSpPr>
            <a:xfrm>
              <a:off x="3429000" y="2495550"/>
              <a:ext cx="3581400" cy="1165086"/>
              <a:chOff x="3429000" y="2495550"/>
              <a:chExt cx="3581400" cy="1165086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>
                <a:off x="5867400" y="3333750"/>
                <a:ext cx="1143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36"/>
              <p:cNvGrpSpPr/>
              <p:nvPr/>
            </p:nvGrpSpPr>
            <p:grpSpPr>
              <a:xfrm>
                <a:off x="3429000" y="2495550"/>
                <a:ext cx="3403372" cy="1165086"/>
                <a:chOff x="3429000" y="2495550"/>
                <a:chExt cx="3403372" cy="1165086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5943600" y="2965450"/>
                  <a:ext cx="88877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64 byte</a:t>
                  </a:r>
                </a:p>
                <a:p>
                  <a:r>
                    <a:rPr lang="en-US" dirty="0" smtClean="0"/>
                    <a:t>output</a:t>
                  </a:r>
                  <a:endParaRPr lang="en-US" dirty="0"/>
                </a:p>
              </p:txBody>
            </p:sp>
            <p:cxnSp>
              <p:nvCxnSpPr>
                <p:cNvPr id="22" name="Elbow Connector 21"/>
                <p:cNvCxnSpPr/>
                <p:nvPr/>
              </p:nvCxnSpPr>
              <p:spPr>
                <a:xfrm rot="5400000" flipH="1" flipV="1">
                  <a:off x="3390900" y="2533650"/>
                  <a:ext cx="838200" cy="762000"/>
                </a:xfrm>
                <a:prstGeom prst="bentConnector3">
                  <a:avLst>
                    <a:gd name="adj1" fmla="val 98485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4800600" y="2952750"/>
                  <a:ext cx="44114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⊕</a:t>
                  </a:r>
                </a:p>
              </p:txBody>
            </p:sp>
            <p:cxnSp>
              <p:nvCxnSpPr>
                <p:cNvPr id="24" name="Elbow Connector 23"/>
                <p:cNvCxnSpPr/>
                <p:nvPr/>
              </p:nvCxnSpPr>
              <p:spPr>
                <a:xfrm>
                  <a:off x="4191000" y="2508250"/>
                  <a:ext cx="838200" cy="685800"/>
                </a:xfrm>
                <a:prstGeom prst="bentConnector3">
                  <a:avLst>
                    <a:gd name="adj1" fmla="val 101515"/>
                  </a:avLst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 40"/>
            <p:cNvGrpSpPr/>
            <p:nvPr/>
          </p:nvGrpSpPr>
          <p:grpSpPr>
            <a:xfrm>
              <a:off x="3048000" y="2114550"/>
              <a:ext cx="3710189" cy="2438400"/>
              <a:chOff x="3048000" y="2114550"/>
              <a:chExt cx="3710189" cy="2438400"/>
            </a:xfrm>
          </p:grpSpPr>
          <p:grpSp>
            <p:nvGrpSpPr>
              <p:cNvPr id="12" name="Group 35"/>
              <p:cNvGrpSpPr/>
              <p:nvPr/>
            </p:nvGrpSpPr>
            <p:grpSpPr>
              <a:xfrm>
                <a:off x="3048000" y="2114550"/>
                <a:ext cx="2819400" cy="2438400"/>
                <a:chOff x="3048000" y="2114550"/>
                <a:chExt cx="2819400" cy="2438400"/>
              </a:xfrm>
            </p:grpSpPr>
            <p:sp>
              <p:nvSpPr>
                <p:cNvPr id="14" name="Rectangle 5"/>
                <p:cNvSpPr/>
                <p:nvPr/>
              </p:nvSpPr>
              <p:spPr>
                <a:xfrm>
                  <a:off x="5486400" y="2114550"/>
                  <a:ext cx="381000" cy="24384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 smtClean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962400" y="3105150"/>
                  <a:ext cx="609600" cy="461665"/>
                </a:xfrm>
                <a:prstGeom prst="rect">
                  <a:avLst/>
                </a:prstGeom>
                <a:noFill/>
                <a:ln w="38100" cmpd="sng">
                  <a:solidFill>
                    <a:srgbClr val="4F81BD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h</a:t>
                  </a:r>
                  <a:endParaRPr lang="en-US" sz="2400" dirty="0"/>
                </a:p>
              </p:txBody>
            </p:sp>
            <p:cxnSp>
              <p:nvCxnSpPr>
                <p:cNvPr id="16" name="Straight Arrow Connector 15"/>
                <p:cNvCxnSpPr>
                  <a:endCxn id="15" idx="1"/>
                </p:cNvCxnSpPr>
                <p:nvPr/>
              </p:nvCxnSpPr>
              <p:spPr>
                <a:xfrm>
                  <a:off x="3048000" y="3333750"/>
                  <a:ext cx="914400" cy="223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4572000" y="3333750"/>
                  <a:ext cx="914400" cy="223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3657600" y="3638550"/>
                  <a:ext cx="12671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(10 rounds)</a:t>
                  </a:r>
                  <a:endParaRPr lang="en-US" dirty="0"/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5867400" y="4171950"/>
                <a:ext cx="8907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64 bytes</a:t>
                </a:r>
                <a:endParaRPr lang="en-US" sz="1600" dirty="0"/>
              </a:p>
            </p:txBody>
          </p:sp>
        </p:grpSp>
      </p:grpSp>
      <p:sp>
        <p:nvSpPr>
          <p:cNvPr id="53" name="Content Placeholder 2"/>
          <p:cNvSpPr txBox="1">
            <a:spLocks/>
          </p:cNvSpPr>
          <p:nvPr/>
        </p:nvSpPr>
        <p:spPr>
          <a:xfrm>
            <a:off x="304800" y="1524000"/>
            <a:ext cx="8686800" cy="4724400"/>
          </a:xfrm>
          <a:prstGeom prst="rect">
            <a:avLst/>
          </a:prstGeom>
        </p:spPr>
        <p:txBody>
          <a:bodyPr vert="horz" lIns="54864" tIns="9144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Salsa20:    {0,1}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128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256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×  {0,1}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64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⟶   {0,1}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(max n = 2</a:t>
            </a:r>
            <a:r>
              <a:rPr kumimoji="0" lang="en-US" sz="1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73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bits)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Salsa20( k ; r)   :=   H( k , (r, 0))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H( k , (r, 1))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76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76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h:  invertible function.    designed to be fast on x86   (SSE2)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Salsa20 secure  </a:t>
            </a:r>
            <a:r>
              <a:rPr lang="en-US" sz="2800" dirty="0" smtClean="0"/>
              <a:t>(unpredictable)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3400"/>
            <a:ext cx="8229600" cy="3454400"/>
          </a:xfrm>
        </p:spPr>
        <p:txBody>
          <a:bodyPr/>
          <a:lstStyle/>
          <a:p>
            <a:r>
              <a:rPr lang="en-US" dirty="0" smtClean="0"/>
              <a:t>Unknown:   no known </a:t>
            </a:r>
            <a:r>
              <a:rPr lang="en-US" b="1" dirty="0" smtClean="0"/>
              <a:t>provably</a:t>
            </a:r>
            <a:r>
              <a:rPr lang="en-US" dirty="0" smtClean="0"/>
              <a:t> secure PRGs</a:t>
            </a:r>
          </a:p>
          <a:p>
            <a:endParaRPr lang="en-US" dirty="0"/>
          </a:p>
          <a:p>
            <a:r>
              <a:rPr lang="en-US" dirty="0" smtClean="0"/>
              <a:t>In reality:   no known attacks better than exhaustive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22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 smtClean="0"/>
              <a:t>AMD Opteron,   2.2 GHz     </a:t>
            </a:r>
            <a:r>
              <a:rPr lang="en-US" sz="1600" dirty="0" smtClean="0"/>
              <a:t>( Linux)</a:t>
            </a:r>
          </a:p>
          <a:p>
            <a:pPr eaLnBrk="1" hangingPunct="1">
              <a:lnSpc>
                <a:spcPct val="90000"/>
              </a:lnSpc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endParaRPr lang="en-US" sz="2000" dirty="0" smtClean="0"/>
          </a:p>
          <a:p>
            <a:pPr marL="0" indent="0" eaLnBrk="1" hangingPunct="1">
              <a:lnSpc>
                <a:spcPct val="90000"/>
              </a:lnSpc>
              <a:buNone/>
              <a:tabLst>
                <a:tab pos="1143000" algn="l"/>
                <a:tab pos="2857500" algn="l"/>
                <a:tab pos="3149600" algn="l"/>
                <a:tab pos="5321300" algn="l"/>
                <a:tab pos="5715000" algn="l"/>
              </a:tabLst>
            </a:pPr>
            <a:endParaRPr lang="en-US" sz="2000" dirty="0" smtClean="0"/>
          </a:p>
          <a:p>
            <a:pPr marL="0" indent="0" eaLnBrk="1" hangingPunct="1">
              <a:lnSpc>
                <a:spcPct val="90000"/>
              </a:lnSpc>
              <a:buNone/>
              <a:tabLst>
                <a:tab pos="1143000" algn="l"/>
                <a:tab pos="2628900" algn="l"/>
                <a:tab pos="3149600" algn="l"/>
                <a:tab pos="5321300" algn="l"/>
                <a:tab pos="5715000" algn="l"/>
              </a:tabLst>
            </a:pPr>
            <a:r>
              <a:rPr lang="en-US" sz="2000" dirty="0"/>
              <a:t>		</a:t>
            </a:r>
            <a:r>
              <a:rPr lang="en-US" u="sng" dirty="0" smtClean="0"/>
              <a:t>PRG</a:t>
            </a:r>
            <a:r>
              <a:rPr lang="en-US" dirty="0" smtClean="0"/>
              <a:t>		</a:t>
            </a:r>
            <a:r>
              <a:rPr lang="en-US" u="sng" dirty="0" smtClean="0"/>
              <a:t>Speed  </a:t>
            </a:r>
            <a:r>
              <a:rPr lang="en-US" sz="2000" u="sng" dirty="0" smtClean="0"/>
              <a:t>(MB/sec)</a:t>
            </a:r>
            <a:endParaRPr lang="en-US" u="sng" dirty="0" smtClean="0"/>
          </a:p>
          <a:p>
            <a:pPr marL="0" indent="0" eaLnBrk="1" hangingPunct="1">
              <a:lnSpc>
                <a:spcPct val="90000"/>
              </a:lnSpc>
              <a:spcBef>
                <a:spcPts val="1824"/>
              </a:spcBef>
              <a:buNone/>
              <a:tabLst>
                <a:tab pos="1028700" algn="l"/>
                <a:tab pos="2628900" algn="l"/>
                <a:tab pos="2857500" algn="l"/>
                <a:tab pos="4000500" algn="l"/>
                <a:tab pos="5715000" algn="l"/>
              </a:tabLst>
            </a:pPr>
            <a:r>
              <a:rPr lang="en-US" dirty="0" smtClean="0"/>
              <a:t>		RC4			126</a:t>
            </a:r>
          </a:p>
          <a:p>
            <a:pPr marL="0" indent="0" eaLnBrk="1" hangingPunct="1">
              <a:lnSpc>
                <a:spcPct val="90000"/>
              </a:lnSpc>
              <a:spcBef>
                <a:spcPts val="1824"/>
              </a:spcBef>
              <a:buNone/>
              <a:tabLst>
                <a:tab pos="1028700" algn="l"/>
                <a:tab pos="2628900" algn="l"/>
                <a:tab pos="2857500" algn="l"/>
                <a:tab pos="4000500" algn="l"/>
                <a:tab pos="5715000" algn="l"/>
              </a:tabLst>
            </a:pPr>
            <a:r>
              <a:rPr lang="en-US" dirty="0" smtClean="0"/>
              <a:t>		</a:t>
            </a:r>
            <a:r>
              <a:rPr lang="en-US" b="0" dirty="0" smtClean="0"/>
              <a:t>Salsa20/12</a:t>
            </a:r>
            <a:r>
              <a:rPr lang="en-US" dirty="0" smtClean="0"/>
              <a:t>		 </a:t>
            </a:r>
            <a:r>
              <a:rPr lang="en-US" b="0" dirty="0" smtClean="0"/>
              <a:t>643</a:t>
            </a:r>
            <a:endParaRPr lang="en-US" b="0" dirty="0" smtClean="0"/>
          </a:p>
          <a:p>
            <a:pPr marL="0" indent="0" eaLnBrk="1" hangingPunct="1">
              <a:spcBef>
                <a:spcPts val="1224"/>
              </a:spcBef>
              <a:buNone/>
              <a:tabLst>
                <a:tab pos="1028700" algn="l"/>
                <a:tab pos="2628900" algn="l"/>
                <a:tab pos="2857500" algn="l"/>
                <a:tab pos="4000500" algn="l"/>
                <a:tab pos="5715000" algn="l"/>
              </a:tabLst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err="1" smtClean="0"/>
              <a:t>Sosemanuk</a:t>
            </a:r>
            <a:r>
              <a:rPr lang="en-US" dirty="0" smtClean="0"/>
              <a:t>		727</a:t>
            </a:r>
            <a:endParaRPr lang="en-US" b="0" dirty="0" smtClean="0"/>
          </a:p>
          <a:p>
            <a:pPr marL="0" indent="0" eaLnBrk="1" hangingPunct="1">
              <a:lnSpc>
                <a:spcPct val="90000"/>
              </a:lnSpc>
              <a:buNone/>
              <a:tabLst>
                <a:tab pos="1028700" algn="l"/>
                <a:tab pos="2628900" algn="l"/>
                <a:tab pos="2857500" algn="l"/>
                <a:tab pos="4349750" algn="l"/>
                <a:tab pos="5715000" algn="l"/>
              </a:tabLst>
            </a:pPr>
            <a:endParaRPr lang="en-US" dirty="0"/>
          </a:p>
          <a:p>
            <a:pPr marL="0" indent="0" eaLnBrk="1" hangingPunct="1">
              <a:lnSpc>
                <a:spcPct val="90000"/>
              </a:lnSpc>
              <a:buNone/>
              <a:tabLst>
                <a:tab pos="1028700" algn="l"/>
                <a:tab pos="3263900" algn="l"/>
                <a:tab pos="4349750" algn="l"/>
                <a:tab pos="5715000" algn="l"/>
              </a:tabLst>
            </a:pPr>
            <a:r>
              <a:rPr lang="en-US" dirty="0" smtClean="0"/>
              <a:t>	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Performance:	</a:t>
            </a:r>
            <a:r>
              <a:rPr lang="en-US" sz="1600" dirty="0" smtClean="0"/>
              <a:t>Crypto++  5.6.0      [ Wei Dai ]</a:t>
            </a:r>
          </a:p>
        </p:txBody>
      </p:sp>
      <p:sp>
        <p:nvSpPr>
          <p:cNvPr id="4" name="Left Brace 3"/>
          <p:cNvSpPr/>
          <p:nvPr/>
        </p:nvSpPr>
        <p:spPr>
          <a:xfrm>
            <a:off x="2667000" y="3708400"/>
            <a:ext cx="152400" cy="1320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12901" y="406400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5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2400" y="1371600"/>
            <a:ext cx="8839200" cy="1752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105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u="sng" dirty="0" smtClean="0"/>
              <a:t>Definition</a:t>
            </a:r>
            <a:r>
              <a:rPr lang="en-US" dirty="0" smtClean="0"/>
              <a:t>:   A cipher </a:t>
            </a:r>
            <a:r>
              <a:rPr lang="en-US" b="1" i="1" dirty="0" smtClean="0"/>
              <a:t>(E,D)</a:t>
            </a:r>
            <a:r>
              <a:rPr lang="en-US" dirty="0" smtClean="0"/>
              <a:t> over (K,M,C) has </a:t>
            </a:r>
            <a:r>
              <a:rPr lang="en-US" b="1" dirty="0" smtClean="0"/>
              <a:t>perfect secrecy </a:t>
            </a:r>
            <a:r>
              <a:rPr lang="en-US" dirty="0" smtClean="0"/>
              <a:t>if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∀m</a:t>
            </a:r>
            <a:r>
              <a:rPr lang="en-US" baseline="-25000" dirty="0" smtClean="0"/>
              <a:t>0</a:t>
            </a:r>
            <a:r>
              <a:rPr lang="en-US" dirty="0" smtClean="0"/>
              <a:t>, m</a:t>
            </a:r>
            <a:r>
              <a:rPr lang="en-US" baseline="-25000" dirty="0" smtClean="0"/>
              <a:t>1</a:t>
            </a:r>
            <a:r>
              <a:rPr lang="en-US" dirty="0" smtClean="0"/>
              <a:t> ∈M    ( |m</a:t>
            </a:r>
            <a:r>
              <a:rPr lang="en-US" baseline="-25000" dirty="0" smtClean="0"/>
              <a:t>0</a:t>
            </a:r>
            <a:r>
              <a:rPr lang="en-US" dirty="0" smtClean="0"/>
              <a:t>| = |m</a:t>
            </a:r>
            <a:r>
              <a:rPr lang="en-US" baseline="-25000" dirty="0" smtClean="0"/>
              <a:t>1</a:t>
            </a:r>
            <a:r>
              <a:rPr lang="en-US" dirty="0" smtClean="0"/>
              <a:t>| )    and    ∀</a:t>
            </a:r>
            <a:r>
              <a:rPr lang="en-US" dirty="0" err="1" smtClean="0"/>
              <a:t>c∈C</a:t>
            </a:r>
            <a:endParaRPr lang="en-US" dirty="0" smtClean="0"/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	</a:t>
            </a:r>
            <a:r>
              <a:rPr lang="en-US" b="1" i="1" dirty="0" smtClean="0"/>
              <a:t>Pr</a:t>
            </a:r>
            <a:r>
              <a:rPr lang="en-US" sz="3200" b="1" i="1" dirty="0" smtClean="0"/>
              <a:t>[</a:t>
            </a:r>
            <a:r>
              <a:rPr lang="en-US" b="1" i="1" dirty="0" smtClean="0"/>
              <a:t> E(k,m</a:t>
            </a:r>
            <a:r>
              <a:rPr lang="en-US" b="1" i="1" baseline="-25000" dirty="0" smtClean="0"/>
              <a:t>0</a:t>
            </a:r>
            <a:r>
              <a:rPr lang="en-US" b="1" i="1" dirty="0" smtClean="0"/>
              <a:t>)=c </a:t>
            </a:r>
            <a:r>
              <a:rPr lang="en-US" sz="3200" b="1" i="1" dirty="0" smtClean="0"/>
              <a:t>]</a:t>
            </a:r>
            <a:r>
              <a:rPr lang="en-US" b="1" i="1" dirty="0" smtClean="0"/>
              <a:t>   =   Pr</a:t>
            </a:r>
            <a:r>
              <a:rPr lang="en-US" sz="3200" b="1" i="1" dirty="0" smtClean="0"/>
              <a:t>[</a:t>
            </a:r>
            <a:r>
              <a:rPr lang="en-US" b="1" i="1" dirty="0" smtClean="0"/>
              <a:t> E(k,m</a:t>
            </a:r>
            <a:r>
              <a:rPr lang="en-US" b="1" i="1" baseline="-25000" dirty="0" smtClean="0"/>
              <a:t>1</a:t>
            </a:r>
            <a:r>
              <a:rPr lang="en-US" b="1" i="1" dirty="0" smtClean="0"/>
              <a:t>)=c </a:t>
            </a:r>
            <a:r>
              <a:rPr lang="en-US" sz="3200" b="1" i="1" dirty="0" smtClean="0"/>
              <a:t>]</a:t>
            </a:r>
            <a:r>
              <a:rPr lang="en-US" b="1" i="1" dirty="0" smtClean="0"/>
              <a:t>       </a:t>
            </a:r>
            <a:r>
              <a:rPr lang="en-US" dirty="0" smtClean="0"/>
              <a:t>where  k ⟵K</a:t>
            </a:r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Given CT, adversary can’t tell whether m</a:t>
            </a:r>
            <a:r>
              <a:rPr lang="en-US" baseline="-25000" dirty="0" smtClean="0"/>
              <a:t>0</a:t>
            </a:r>
            <a:r>
              <a:rPr lang="en-US" dirty="0" smtClean="0"/>
              <a:t> or m</a:t>
            </a:r>
            <a:r>
              <a:rPr lang="en-US" baseline="-25000" dirty="0" smtClean="0"/>
              <a:t>1</a:t>
            </a:r>
            <a:r>
              <a:rPr lang="en-US" dirty="0" smtClean="0"/>
              <a:t> is encrypted 			(∀m</a:t>
            </a:r>
            <a:r>
              <a:rPr lang="en-US" baseline="-25000" dirty="0" smtClean="0"/>
              <a:t>0</a:t>
            </a:r>
            <a:r>
              <a:rPr lang="en-US" dirty="0" smtClean="0"/>
              <a:t>, m</a:t>
            </a:r>
            <a:r>
              <a:rPr lang="en-US" baseline="-25000" dirty="0" smtClean="0"/>
              <a:t>1</a:t>
            </a:r>
            <a:r>
              <a:rPr lang="en-US" dirty="0" smtClean="0"/>
              <a:t> ∈M)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Most powerful adversary can’t learn anything from CT about PT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 CT only attack !!   (Others attacks may be possible)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Theoretic Security  </a:t>
            </a:r>
            <a:br>
              <a:rPr lang="en-US" dirty="0" smtClean="0"/>
            </a:br>
            <a:r>
              <a:rPr lang="en-US" sz="3100" dirty="0" smtClean="0"/>
              <a:t>(Shannon 1949)</a:t>
            </a:r>
            <a:endParaRPr lang="en-US" sz="3100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0" y="2514600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371923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Generating Randomness    </a:t>
            </a:r>
            <a:r>
              <a:rPr lang="en-US" sz="2400" dirty="0" smtClean="0"/>
              <a:t>(</a:t>
            </a:r>
            <a:r>
              <a:rPr lang="en-US" sz="2400" smtClean="0"/>
              <a:t>e.g. </a:t>
            </a:r>
            <a:r>
              <a:rPr lang="en-US" sz="2400" dirty="0" smtClean="0"/>
              <a:t>keys, 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819400"/>
            <a:ext cx="8458200" cy="40386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 smtClean="0"/>
              <a:t>Pseudo random generators in practice:     </a:t>
            </a:r>
            <a:r>
              <a:rPr lang="en-US" sz="1800" b="0" dirty="0" smtClean="0"/>
              <a:t>(e.g.  /dev/random)</a:t>
            </a:r>
            <a:endParaRPr lang="en-US" b="0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Continuously add entropy to internal state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Entropy sources:</a:t>
            </a:r>
          </a:p>
          <a:p>
            <a:pPr lvl="2">
              <a:defRPr/>
            </a:pPr>
            <a:r>
              <a:rPr lang="en-US" dirty="0" smtClean="0"/>
              <a:t>Hardware RNG:   Intel </a:t>
            </a:r>
            <a:r>
              <a:rPr lang="en-US" b="1" dirty="0" err="1" smtClean="0">
                <a:solidFill>
                  <a:srgbClr val="FF0000"/>
                </a:solidFill>
              </a:rPr>
              <a:t>RdRand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inst. </a:t>
            </a:r>
            <a:r>
              <a:rPr lang="en-US" sz="2000" dirty="0" smtClean="0"/>
              <a:t>(Ivy Bridge).    3Gb/sec.  </a:t>
            </a:r>
            <a:endParaRPr lang="en-US" u="none" dirty="0" smtClean="0"/>
          </a:p>
          <a:p>
            <a:pPr marL="914400" lvl="1" indent="228600">
              <a:buFont typeface="Arial" pitchFamily="34" charset="0"/>
              <a:buChar char="•"/>
              <a:defRPr/>
            </a:pPr>
            <a:r>
              <a:rPr lang="en-US" dirty="0" smtClean="0"/>
              <a:t>Timing:  hardware interrupts  (keyboard, mouse)</a:t>
            </a:r>
          </a:p>
          <a:p>
            <a:pPr marL="0" lvl="1" indent="0">
              <a:spcBef>
                <a:spcPts val="2880"/>
              </a:spcBef>
              <a:buFont typeface="Times" pitchFamily="18" charset="0"/>
              <a:buNone/>
              <a:defRPr/>
            </a:pPr>
            <a:r>
              <a:rPr lang="en-US" sz="2000" dirty="0" smtClean="0"/>
              <a:t>NIST SP 800-90: </a:t>
            </a:r>
            <a:r>
              <a:rPr lang="en-US" dirty="0" smtClean="0"/>
              <a:t>   </a:t>
            </a:r>
            <a:r>
              <a:rPr lang="en-US" sz="2000" dirty="0" smtClean="0"/>
              <a:t>NIST </a:t>
            </a:r>
            <a:r>
              <a:rPr lang="en-US" dirty="0" smtClean="0"/>
              <a:t>approved generators</a:t>
            </a:r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2"/>
          <a:srcRect l="18611" t="56779" r="15218" b="7062"/>
          <a:stretch>
            <a:fillRect/>
          </a:stretch>
        </p:blipFill>
        <p:spPr bwMode="auto">
          <a:xfrm>
            <a:off x="1676400" y="1295400"/>
            <a:ext cx="5943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5" name="Freeform 6"/>
          <p:cNvSpPr>
            <a:spLocks noChangeArrowheads="1"/>
          </p:cNvSpPr>
          <p:nvPr/>
        </p:nvSpPr>
        <p:spPr bwMode="auto">
          <a:xfrm>
            <a:off x="1676400" y="1420814"/>
            <a:ext cx="628650" cy="896937"/>
          </a:xfrm>
          <a:custGeom>
            <a:avLst/>
            <a:gdLst>
              <a:gd name="T0" fmla="*/ 612058 w 629265"/>
              <a:gd name="T1" fmla="*/ 734961 h 896784"/>
              <a:gd name="T2" fmla="*/ 285135 w 629265"/>
              <a:gd name="T3" fmla="*/ 894736 h 896784"/>
              <a:gd name="T4" fmla="*/ 34413 w 629265"/>
              <a:gd name="T5" fmla="*/ 747252 h 896784"/>
              <a:gd name="T6" fmla="*/ 78658 w 629265"/>
              <a:gd name="T7" fmla="*/ 334297 h 896784"/>
              <a:gd name="T8" fmla="*/ 211394 w 629265"/>
              <a:gd name="T9" fmla="*/ 39329 h 896784"/>
              <a:gd name="T10" fmla="*/ 565355 w 629265"/>
              <a:gd name="T11" fmla="*/ 98323 h 896784"/>
              <a:gd name="T12" fmla="*/ 594852 w 629265"/>
              <a:gd name="T13" fmla="*/ 231058 h 8967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9265"/>
              <a:gd name="T22" fmla="*/ 0 h 896784"/>
              <a:gd name="T23" fmla="*/ 629265 w 629265"/>
              <a:gd name="T24" fmla="*/ 896784 h 8967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9265" h="896784">
                <a:moveTo>
                  <a:pt x="612058" y="734961"/>
                </a:moveTo>
                <a:cubicBezTo>
                  <a:pt x="540774" y="784122"/>
                  <a:pt x="381409" y="892688"/>
                  <a:pt x="285135" y="894736"/>
                </a:cubicBezTo>
                <a:cubicBezTo>
                  <a:pt x="188861" y="896784"/>
                  <a:pt x="68826" y="840658"/>
                  <a:pt x="34413" y="747252"/>
                </a:cubicBezTo>
                <a:cubicBezTo>
                  <a:pt x="0" y="653846"/>
                  <a:pt x="49161" y="452284"/>
                  <a:pt x="78658" y="334297"/>
                </a:cubicBezTo>
                <a:cubicBezTo>
                  <a:pt x="108155" y="216310"/>
                  <a:pt x="130278" y="78658"/>
                  <a:pt x="211394" y="39329"/>
                </a:cubicBezTo>
                <a:cubicBezTo>
                  <a:pt x="292510" y="0"/>
                  <a:pt x="501445" y="66368"/>
                  <a:pt x="565355" y="98323"/>
                </a:cubicBezTo>
                <a:cubicBezTo>
                  <a:pt x="629265" y="130278"/>
                  <a:pt x="612058" y="180668"/>
                  <a:pt x="594852" y="231058"/>
                </a:cubicBezTo>
              </a:path>
            </a:pathLst>
          </a:cu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38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PRG Security Definition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Let   G:K ⟶ {0,1}</a:t>
            </a:r>
            <a:r>
              <a:rPr lang="en-US" sz="2800" baseline="50000" dirty="0" smtClean="0"/>
              <a:t>n</a:t>
            </a:r>
            <a:r>
              <a:rPr lang="en-US" sz="2800" dirty="0" smtClean="0"/>
              <a:t>   be a PRG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u="sng" dirty="0" smtClean="0"/>
              <a:t>Goal</a:t>
            </a:r>
            <a:r>
              <a:rPr lang="en-US" sz="2800" dirty="0" smtClean="0"/>
              <a:t>:    define what it means that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[ k </a:t>
            </a:r>
            <a:r>
              <a:rPr lang="en-US" dirty="0" smtClean="0">
                <a:sym typeface="Symbol" pitchFamily="18" charset="2"/>
              </a:rPr>
              <a:t> K,  output G(k)] </a:t>
            </a:r>
            <a:endParaRPr lang="en-US" sz="2800" dirty="0" smtClean="0"/>
          </a:p>
          <a:p>
            <a:pPr marL="0" indent="0">
              <a:lnSpc>
                <a:spcPct val="130000"/>
              </a:lnSpc>
              <a:spcBef>
                <a:spcPts val="1872"/>
              </a:spcBef>
              <a:buNone/>
            </a:pPr>
            <a:r>
              <a:rPr lang="en-US" sz="2800" dirty="0" smtClean="0"/>
              <a:t>	is “indistinguishable” from</a:t>
            </a:r>
          </a:p>
          <a:p>
            <a:pPr marL="0" indent="0">
              <a:lnSpc>
                <a:spcPct val="130000"/>
              </a:lnSpc>
              <a:spcBef>
                <a:spcPts val="1872"/>
              </a:spcBef>
              <a:buNone/>
            </a:pPr>
            <a:r>
              <a:rPr lang="en-US" sz="2800" dirty="0" smtClean="0"/>
              <a:t>	[ r </a:t>
            </a:r>
            <a:r>
              <a:rPr lang="en-US" dirty="0" smtClean="0">
                <a:sym typeface="Symbol" pitchFamily="18" charset="2"/>
              </a:rPr>
              <a:t> </a:t>
            </a:r>
            <a:r>
              <a:rPr lang="en-US" dirty="0" smtClean="0"/>
              <a:t>{0,1}</a:t>
            </a:r>
            <a:r>
              <a:rPr lang="en-US" baseline="50000" dirty="0" smtClean="0"/>
              <a:t>n</a:t>
            </a:r>
            <a:r>
              <a:rPr lang="en-US" dirty="0" smtClean="0"/>
              <a:t> , output r]</a:t>
            </a:r>
            <a:endParaRPr lang="en-US" sz="28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67400" y="2362200"/>
            <a:ext cx="2667000" cy="281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{0,1}</a:t>
            </a:r>
            <a:r>
              <a:rPr lang="en-US" baseline="50000" dirty="0" smtClean="0"/>
              <a:t>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239000" y="3124200"/>
            <a:ext cx="381000" cy="381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50377" y="3212068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itchFamily="18" charset="2"/>
              </a:rPr>
              <a:t>G(k)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517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Statistical test</a:t>
            </a:r>
            <a:r>
              <a:rPr lang="en-US" sz="2400" b="1" dirty="0" smtClean="0"/>
              <a:t> </a:t>
            </a:r>
            <a:r>
              <a:rPr lang="en-US" sz="2400" dirty="0" smtClean="0"/>
              <a:t>on {0,1}</a:t>
            </a:r>
            <a:r>
              <a:rPr lang="en-US" sz="2400" baseline="50000" dirty="0" smtClean="0"/>
              <a:t>n</a:t>
            </a:r>
            <a:r>
              <a:rPr lang="en-US" sz="2400" dirty="0" smtClean="0"/>
              <a:t>:  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an alg.  A  </a:t>
            </a:r>
            <a:r>
              <a:rPr lang="en-US" sz="2400" dirty="0" err="1" smtClean="0"/>
              <a:t>s.t.</a:t>
            </a:r>
            <a:r>
              <a:rPr lang="en-US" sz="2400" dirty="0" smtClean="0"/>
              <a:t>   A</a:t>
            </a:r>
            <a:r>
              <a:rPr lang="en-US" sz="2800" dirty="0" smtClean="0"/>
              <a:t>(</a:t>
            </a:r>
            <a:r>
              <a:rPr lang="en-US" sz="2400" dirty="0" smtClean="0"/>
              <a:t>x</a:t>
            </a:r>
            <a:r>
              <a:rPr lang="en-US" sz="2800" dirty="0" smtClean="0"/>
              <a:t>)</a:t>
            </a:r>
            <a:r>
              <a:rPr lang="en-US" sz="2400" dirty="0" smtClean="0"/>
              <a:t>  outputs  “0” or “1”</a:t>
            </a:r>
          </a:p>
          <a:p>
            <a:pPr marL="292608" lvl="1" indent="0">
              <a:buNone/>
            </a:pPr>
            <a:r>
              <a:rPr lang="en-US" dirty="0" smtClean="0"/>
              <a:t>                                                                                            0: Not random</a:t>
            </a:r>
          </a:p>
          <a:p>
            <a:pPr marL="292608" lvl="1" indent="0">
              <a:buNone/>
            </a:pPr>
            <a:r>
              <a:rPr lang="en-US" dirty="0" smtClean="0"/>
              <a:t>                                                                                            1: Random</a:t>
            </a:r>
          </a:p>
          <a:p>
            <a:pPr marL="0" indent="0">
              <a:buNone/>
            </a:pPr>
            <a:endParaRPr lang="en-US" sz="2400" baseline="50000" dirty="0"/>
          </a:p>
          <a:p>
            <a:pPr marL="0" indent="0">
              <a:buNone/>
            </a:pPr>
            <a:r>
              <a:rPr lang="en-US" sz="2400" dirty="0" smtClean="0"/>
              <a:t>Examples:</a:t>
            </a:r>
          </a:p>
          <a:p>
            <a:pPr marL="0" indent="0">
              <a:buNone/>
            </a:pPr>
            <a:endParaRPr lang="en-US" sz="2400" dirty="0" smtClean="0"/>
          </a:p>
          <a:p>
            <a:pPr marL="457200" indent="-457200">
              <a:buAutoNum type="arabicParenBoth"/>
            </a:pPr>
            <a:r>
              <a:rPr lang="en-US" sz="2400" dirty="0" smtClean="0"/>
              <a:t>A(x)=1	</a:t>
            </a:r>
            <a:r>
              <a:rPr lang="en-US" sz="2400" dirty="0" err="1" smtClean="0"/>
              <a:t>iff</a:t>
            </a:r>
            <a:r>
              <a:rPr lang="en-US" sz="2400" dirty="0" smtClean="0"/>
              <a:t>	| #0(x) - #1(x) |  ≤ 10. √n</a:t>
            </a:r>
          </a:p>
          <a:p>
            <a:pPr marL="457200" indent="-457200">
              <a:buFont typeface="Wingdings 2"/>
              <a:buAutoNum type="arabicParenBoth"/>
            </a:pPr>
            <a:r>
              <a:rPr lang="en-US" sz="2400" dirty="0" smtClean="0"/>
              <a:t>A(x)=1	</a:t>
            </a:r>
            <a:r>
              <a:rPr lang="en-US" sz="2400" dirty="0" err="1" smtClean="0"/>
              <a:t>iff</a:t>
            </a:r>
            <a:r>
              <a:rPr lang="en-US" sz="2400" dirty="0" smtClean="0"/>
              <a:t>	| #00(x) - #n/4 |  ≤ 10. √n</a:t>
            </a:r>
          </a:p>
          <a:p>
            <a:pPr marL="457200" indent="-457200">
              <a:buFont typeface="Wingdings 2"/>
              <a:buAutoNum type="arabicParenBoth"/>
            </a:pPr>
            <a:r>
              <a:rPr lang="en-US" sz="2400" dirty="0" smtClean="0"/>
              <a:t>A(x)=1	</a:t>
            </a:r>
            <a:r>
              <a:rPr lang="en-US" sz="2400" dirty="0" err="1" smtClean="0"/>
              <a:t>iff</a:t>
            </a:r>
            <a:r>
              <a:rPr lang="en-US" sz="2400" dirty="0" smtClean="0"/>
              <a:t>	max-run-of 0(x)  ≤ 10. log2 (n)</a:t>
            </a:r>
          </a:p>
          <a:p>
            <a:pPr marL="457200" indent="-457200">
              <a:buFont typeface="Wingdings 2"/>
              <a:buAutoNum type="arabicParenBoth"/>
            </a:pPr>
            <a:r>
              <a:rPr lang="en-US" sz="2400" dirty="0" smtClean="0"/>
              <a:t>…</a:t>
            </a:r>
          </a:p>
          <a:p>
            <a:pPr marL="457200" indent="-457200">
              <a:buFont typeface="Wingdings 2"/>
              <a:buAutoNum type="arabicParenBoth"/>
            </a:pPr>
            <a:r>
              <a:rPr lang="en-US" sz="2400" dirty="0" smtClean="0"/>
              <a:t>…</a:t>
            </a:r>
          </a:p>
          <a:p>
            <a:pPr marL="457200" indent="-457200">
              <a:buFont typeface="Wingdings 2"/>
              <a:buAutoNum type="arabicParenBoth"/>
            </a:pPr>
            <a:r>
              <a:rPr lang="en-US" sz="2400" dirty="0" smtClean="0"/>
              <a:t>…</a:t>
            </a:r>
          </a:p>
          <a:p>
            <a:pPr marL="457200" indent="-457200">
              <a:buFont typeface="Wingdings 2"/>
              <a:buAutoNum type="arabicParenBoth"/>
            </a:pPr>
            <a:endParaRPr lang="en-US" sz="2400" dirty="0" smtClean="0"/>
          </a:p>
          <a:p>
            <a:pPr marL="457200" indent="-457200">
              <a:buAutoNum type="arabicParenBoth"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Tests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320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19200" y="2895600"/>
            <a:ext cx="7010400" cy="812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Let   G:K ⟶{0,1}</a:t>
            </a:r>
            <a:r>
              <a:rPr lang="en-US" sz="2400" baseline="50000" dirty="0" smtClean="0"/>
              <a:t>n</a:t>
            </a:r>
            <a:r>
              <a:rPr lang="en-US" sz="2400" dirty="0" smtClean="0"/>
              <a:t>   be a PRG    and    A  a stat. test on  </a:t>
            </a:r>
            <a:r>
              <a:rPr lang="en-US" sz="2400" dirty="0"/>
              <a:t>{0,1}</a:t>
            </a:r>
            <a:r>
              <a:rPr lang="en-US" sz="2400" baseline="50000" dirty="0" smtClean="0"/>
              <a:t>n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Define: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                  </a:t>
            </a:r>
            <a:r>
              <a:rPr lang="en-US" sz="2400" dirty="0" err="1" smtClean="0"/>
              <a:t>Adv</a:t>
            </a:r>
            <a:r>
              <a:rPr lang="en-US" sz="2400" baseline="-25000" dirty="0" err="1" smtClean="0"/>
              <a:t>PRG</a:t>
            </a:r>
            <a:r>
              <a:rPr lang="en-US" sz="2400" dirty="0" smtClean="0"/>
              <a:t> </a:t>
            </a:r>
            <a:r>
              <a:rPr lang="en-US" sz="2400" dirty="0" smtClean="0"/>
              <a:t>[A,G]  =  </a:t>
            </a:r>
            <a:r>
              <a:rPr lang="en-US" sz="3200" dirty="0" smtClean="0"/>
              <a:t>|</a:t>
            </a:r>
            <a:r>
              <a:rPr lang="en-US" sz="2400" dirty="0" smtClean="0"/>
              <a:t> Pr[ A(G(k))=1]  -  Pr[ A(r)=1 ] </a:t>
            </a:r>
            <a:r>
              <a:rPr lang="en-US" sz="3200" dirty="0" smtClean="0"/>
              <a:t>|</a:t>
            </a:r>
            <a:r>
              <a:rPr lang="en-US" sz="2400" dirty="0" smtClean="0"/>
              <a:t>  </a:t>
            </a:r>
            <a:r>
              <a:rPr lang="az-Cyrl-AZ" sz="2400" dirty="0" smtClean="0"/>
              <a:t>є</a:t>
            </a:r>
            <a:r>
              <a:rPr lang="en-US" sz="2400" dirty="0" smtClean="0"/>
              <a:t> [0,1]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Advantage close to 1 =&gt; A can distinguish G from random</a:t>
            </a:r>
          </a:p>
          <a:p>
            <a:pPr marL="0" indent="0">
              <a:buNone/>
            </a:pPr>
            <a:r>
              <a:rPr lang="en-US" sz="2400" dirty="0" smtClean="0"/>
              <a:t>Advantage close to 0 =&gt; A </a:t>
            </a:r>
            <a:r>
              <a:rPr lang="en-US" sz="2400" dirty="0" err="1" smtClean="0"/>
              <a:t>cannnot</a:t>
            </a:r>
            <a:r>
              <a:rPr lang="en-US" sz="2400" dirty="0" smtClean="0"/>
              <a:t> distinguish G from random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61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535" y="1914704"/>
            <a:ext cx="8440465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</a:t>
            </a:r>
            <a:r>
              <a:rPr lang="en-US" sz="2400" dirty="0" smtClean="0"/>
              <a:t> G:K ⟶{</a:t>
            </a:r>
            <a:r>
              <a:rPr lang="en-US" sz="2400" dirty="0"/>
              <a:t>0,1}</a:t>
            </a:r>
            <a:r>
              <a:rPr lang="en-US" sz="2400" baseline="50000" dirty="0" smtClean="0"/>
              <a:t>n</a:t>
            </a:r>
            <a:r>
              <a:rPr lang="en-US" sz="2400" dirty="0" smtClean="0"/>
              <a:t>  satisfies   </a:t>
            </a:r>
            <a:r>
              <a:rPr lang="en-US" sz="2400" b="1" dirty="0" err="1" smtClean="0">
                <a:solidFill>
                  <a:srgbClr val="558ED5"/>
                </a:solidFill>
              </a:rPr>
              <a:t>msb</a:t>
            </a:r>
            <a:r>
              <a:rPr lang="en-US" sz="2400" b="1" dirty="0" smtClean="0">
                <a:solidFill>
                  <a:srgbClr val="558ED5"/>
                </a:solidFill>
              </a:rPr>
              <a:t>(G(k)) = 1    </a:t>
            </a:r>
            <a:r>
              <a:rPr lang="en-US" sz="2400" dirty="0" smtClean="0">
                <a:solidFill>
                  <a:srgbClr val="000000"/>
                </a:solidFill>
              </a:rPr>
              <a:t>for</a:t>
            </a:r>
            <a:r>
              <a:rPr lang="en-US" sz="2400" b="1" dirty="0" smtClean="0">
                <a:solidFill>
                  <a:srgbClr val="558ED5"/>
                </a:solidFill>
              </a:rPr>
              <a:t> </a:t>
            </a:r>
            <a:r>
              <a:rPr lang="en-US" sz="2400" dirty="0" smtClean="0"/>
              <a:t>2/3 of keys in K</a:t>
            </a:r>
            <a:r>
              <a:rPr lang="en-US" sz="2400" dirty="0">
                <a:solidFill>
                  <a:srgbClr val="558ED5"/>
                </a:solidFill>
              </a:rPr>
              <a:t> </a:t>
            </a:r>
            <a:r>
              <a:rPr lang="en-US" sz="2400" dirty="0" smtClean="0">
                <a:solidFill>
                  <a:srgbClr val="558ED5"/>
                </a:solidFill>
              </a:rPr>
              <a:t>  </a:t>
            </a:r>
            <a:r>
              <a:rPr lang="en-US" sz="2400" dirty="0" smtClean="0"/>
              <a:t>Define stat. test  A</a:t>
            </a:r>
            <a:r>
              <a:rPr lang="en-US" sz="2800" dirty="0" smtClean="0"/>
              <a:t>(</a:t>
            </a:r>
            <a:r>
              <a:rPr lang="en-US" sz="2400" dirty="0" smtClean="0"/>
              <a:t>x</a:t>
            </a:r>
            <a:r>
              <a:rPr lang="en-US" sz="2800" dirty="0" smtClean="0"/>
              <a:t>)</a:t>
            </a:r>
            <a:r>
              <a:rPr lang="en-US" sz="2400" dirty="0" smtClean="0"/>
              <a:t>  as:</a:t>
            </a:r>
          </a:p>
          <a:p>
            <a:pPr lvl="1"/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  [ 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msb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(x)=1  ]  output “1” else output “0”</a:t>
            </a:r>
            <a:endParaRPr lang="en-US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Then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	</a:t>
            </a:r>
            <a:r>
              <a:rPr lang="en-US" sz="2400" dirty="0" err="1" smtClean="0"/>
              <a:t>Adv</a:t>
            </a:r>
            <a:r>
              <a:rPr lang="en-US" sz="2400" baseline="-25000" dirty="0" err="1" smtClean="0"/>
              <a:t>PRG</a:t>
            </a:r>
            <a:r>
              <a:rPr lang="en-US" sz="2400" dirty="0" smtClean="0"/>
              <a:t> </a:t>
            </a:r>
            <a:r>
              <a:rPr lang="en-US" sz="2400" dirty="0"/>
              <a:t>[A,G</a:t>
            </a:r>
            <a:r>
              <a:rPr lang="en-US" sz="2400" dirty="0" smtClean="0"/>
              <a:t>]  =  </a:t>
            </a:r>
            <a:r>
              <a:rPr lang="en-US" sz="3200" dirty="0" smtClean="0"/>
              <a:t>|</a:t>
            </a:r>
            <a:r>
              <a:rPr lang="en-US" sz="2400" dirty="0" smtClean="0"/>
              <a:t> </a:t>
            </a:r>
            <a:r>
              <a:rPr lang="en-US" sz="2400" dirty="0" err="1" smtClean="0"/>
              <a:t>Pr</a:t>
            </a:r>
            <a:r>
              <a:rPr lang="en-US" sz="2400" dirty="0" smtClean="0"/>
              <a:t>[ A(G(k))=1]  -  </a:t>
            </a:r>
            <a:r>
              <a:rPr lang="en-US" sz="2400" dirty="0" err="1" smtClean="0"/>
              <a:t>Pr</a:t>
            </a:r>
            <a:r>
              <a:rPr lang="en-US" sz="2400" dirty="0" smtClean="0"/>
              <a:t>[ A(r)=1 ] </a:t>
            </a:r>
            <a:r>
              <a:rPr lang="en-US" sz="3200" dirty="0" smtClean="0"/>
              <a:t>|</a:t>
            </a:r>
            <a:r>
              <a:rPr lang="en-US" sz="2400" dirty="0" smtClean="0"/>
              <a:t>  = 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	</a:t>
            </a:r>
            <a:r>
              <a:rPr lang="en-US" sz="2400" dirty="0" smtClean="0"/>
              <a:t>		  </a:t>
            </a:r>
            <a:r>
              <a:rPr lang="en-US" sz="3200" dirty="0" smtClean="0"/>
              <a:t>|</a:t>
            </a:r>
            <a:r>
              <a:rPr lang="en-US" sz="2400" dirty="0" smtClean="0"/>
              <a:t> 2/3 – 1/2 </a:t>
            </a:r>
            <a:r>
              <a:rPr lang="en-US" sz="3200" dirty="0" smtClean="0"/>
              <a:t>|</a:t>
            </a:r>
            <a:r>
              <a:rPr lang="en-US" sz="2400" dirty="0" smtClean="0"/>
              <a:t> =   1/6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840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Def:   We say that   G:K ⟶{0,1}</a:t>
            </a:r>
            <a:r>
              <a:rPr lang="en-US" baseline="50000" dirty="0" smtClean="0"/>
              <a:t>n</a:t>
            </a:r>
            <a:r>
              <a:rPr lang="en-US" dirty="0" smtClean="0"/>
              <a:t>   is a </a:t>
            </a:r>
            <a:r>
              <a:rPr lang="en-US" b="1" u="sng" dirty="0" smtClean="0"/>
              <a:t>secure PRG </a:t>
            </a:r>
            <a:r>
              <a:rPr lang="en-US" dirty="0" smtClean="0"/>
              <a:t>if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every “Efficient” statistical test A: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                              </a:t>
            </a:r>
            <a:r>
              <a:rPr lang="en-US" sz="2800" dirty="0" err="1" smtClean="0"/>
              <a:t>Adv</a:t>
            </a:r>
            <a:r>
              <a:rPr lang="en-US" sz="2800" baseline="-25000" dirty="0" err="1" smtClean="0"/>
              <a:t>PRG</a:t>
            </a:r>
            <a:r>
              <a:rPr lang="en-US" sz="2800" dirty="0" smtClean="0"/>
              <a:t> [A,G] is “negligible”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Are there provably secure PRGs?</a:t>
            </a:r>
          </a:p>
          <a:p>
            <a:pPr>
              <a:spcBef>
                <a:spcPts val="1800"/>
              </a:spcBef>
              <a:buNone/>
            </a:pPr>
            <a:r>
              <a:rPr lang="en-US" dirty="0" smtClean="0"/>
              <a:t>	but we have heuristic candidates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Secure PRGs:    crypto definition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150247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26017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show:     PRG predictable   ⇒   PRG is insecure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Suppose  A  is an efficient algorithm </a:t>
            </a:r>
            <a:r>
              <a:rPr lang="en-US" dirty="0" err="1" smtClean="0"/>
              <a:t>s.t.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Pr </a:t>
            </a:r>
            <a:r>
              <a:rPr lang="en-US" baseline="-25000" dirty="0" smtClean="0"/>
              <a:t>k </a:t>
            </a:r>
            <a:r>
              <a:rPr lang="en-US" baseline="-25000" dirty="0" smtClean="0">
                <a:sym typeface="Symbol" pitchFamily="18" charset="2"/>
              </a:rPr>
              <a:t> K</a:t>
            </a:r>
            <a:r>
              <a:rPr lang="en-US" baseline="-25000" dirty="0" smtClean="0"/>
              <a:t> </a:t>
            </a:r>
            <a:r>
              <a:rPr lang="en-US" dirty="0" smtClean="0"/>
              <a:t>[A(G(k)|</a:t>
            </a:r>
            <a:r>
              <a:rPr lang="en-US" baseline="-25000" dirty="0" smtClean="0"/>
              <a:t>1,…,</a:t>
            </a:r>
            <a:r>
              <a:rPr lang="en-US" baseline="-25000" dirty="0" err="1" smtClean="0"/>
              <a:t>i</a:t>
            </a:r>
            <a:r>
              <a:rPr lang="en-US" dirty="0" smtClean="0"/>
              <a:t>) = G(k)|</a:t>
            </a:r>
            <a:r>
              <a:rPr lang="en-US" baseline="-25000" dirty="0" smtClean="0"/>
              <a:t>i+1</a:t>
            </a:r>
            <a:r>
              <a:rPr lang="en-US" dirty="0" smtClean="0"/>
              <a:t>} &gt; ½ +</a:t>
            </a:r>
            <a:r>
              <a:rPr lang="el-GR" dirty="0" smtClean="0"/>
              <a:t>ε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for non-negligible  </a:t>
            </a:r>
            <a:r>
              <a:rPr lang="en-US" dirty="0" err="1" smtClean="0"/>
              <a:t>ε</a:t>
            </a:r>
            <a:r>
              <a:rPr lang="en-US" dirty="0" smtClean="0"/>
              <a:t>    (e.g.   </a:t>
            </a:r>
            <a:r>
              <a:rPr lang="en-US" dirty="0" err="1" smtClean="0"/>
              <a:t>ε</a:t>
            </a:r>
            <a:r>
              <a:rPr lang="en-US" dirty="0" smtClean="0"/>
              <a:t> = 1/1000)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Easy fact:     a secure PRG is unpredictable</a:t>
            </a:r>
          </a:p>
        </p:txBody>
      </p:sp>
    </p:spTree>
    <p:extLst>
      <p:ext uri="{BB962C8B-B14F-4D97-AF65-F5344CB8AC3E}">
        <p14:creationId xmlns="" xmlns:p14="http://schemas.microsoft.com/office/powerpoint/2010/main" val="102446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Define statistical test  B  as: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B(x) =          if A(X|</a:t>
            </a:r>
            <a:r>
              <a:rPr lang="en-US" baseline="-25000" dirty="0" smtClean="0"/>
              <a:t>1,…,</a:t>
            </a:r>
            <a:r>
              <a:rPr lang="en-US" baseline="-25000" dirty="0" err="1" smtClean="0"/>
              <a:t>i</a:t>
            </a:r>
            <a:r>
              <a:rPr lang="en-US" dirty="0" smtClean="0"/>
              <a:t>) = X|</a:t>
            </a:r>
            <a:r>
              <a:rPr lang="en-US" baseline="-25000" dirty="0" smtClean="0"/>
              <a:t>i+1 	</a:t>
            </a:r>
            <a:r>
              <a:rPr lang="en-US" dirty="0" smtClean="0"/>
              <a:t>output 1</a:t>
            </a:r>
          </a:p>
          <a:p>
            <a:pPr>
              <a:buNone/>
            </a:pPr>
            <a:r>
              <a:rPr lang="en-US" baseline="-25000" dirty="0" smtClean="0"/>
              <a:t>                                                              </a:t>
            </a:r>
            <a:r>
              <a:rPr lang="en-US" dirty="0" smtClean="0"/>
              <a:t>else 		output 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 </a:t>
            </a:r>
            <a:r>
              <a:rPr lang="en-US" dirty="0" smtClean="0">
                <a:sym typeface="Symbol" pitchFamily="18" charset="2"/>
              </a:rPr>
              <a:t> </a:t>
            </a:r>
            <a:r>
              <a:rPr lang="en-US" dirty="0" smtClean="0"/>
              <a:t>{0,1}</a:t>
            </a:r>
            <a:r>
              <a:rPr lang="en-US" baseline="50000" dirty="0" smtClean="0"/>
              <a:t>n 	</a:t>
            </a:r>
            <a:r>
              <a:rPr lang="en-US" dirty="0" smtClean="0"/>
              <a:t>Pr{B(r)=1} =1/2</a:t>
            </a:r>
          </a:p>
          <a:p>
            <a:pPr>
              <a:buNone/>
            </a:pPr>
            <a:r>
              <a:rPr lang="en-US" dirty="0" smtClean="0"/>
              <a:t>k </a:t>
            </a:r>
            <a:r>
              <a:rPr lang="en-US" dirty="0" smtClean="0">
                <a:sym typeface="Symbol" pitchFamily="18" charset="2"/>
              </a:rPr>
              <a:t> K</a:t>
            </a:r>
            <a:r>
              <a:rPr lang="en-US" dirty="0" smtClean="0"/>
              <a:t> 	Pr[B(G(k))=1] &gt; ½+ </a:t>
            </a:r>
            <a:r>
              <a:rPr lang="el-GR" dirty="0" smtClean="0"/>
              <a:t>ε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Adv</a:t>
            </a:r>
            <a:r>
              <a:rPr lang="en-US" baseline="-25000" dirty="0" err="1" smtClean="0"/>
              <a:t>PRG</a:t>
            </a:r>
            <a:r>
              <a:rPr lang="en-US" dirty="0" smtClean="0"/>
              <a:t> [B,G]  =  </a:t>
            </a:r>
            <a:r>
              <a:rPr lang="en-US" sz="3600" dirty="0" smtClean="0"/>
              <a:t>|</a:t>
            </a:r>
            <a:r>
              <a:rPr lang="en-US" dirty="0" smtClean="0"/>
              <a:t> Pr[ B(r)=1]  -  Pr[ B(G(k))=1 ] </a:t>
            </a:r>
            <a:r>
              <a:rPr lang="en-US" sz="3600" dirty="0" smtClean="0"/>
              <a:t>|</a:t>
            </a:r>
            <a:r>
              <a:rPr lang="en-US" dirty="0" smtClean="0"/>
              <a:t>  &gt; </a:t>
            </a:r>
            <a:r>
              <a:rPr lang="el-GR" dirty="0" smtClean="0"/>
              <a:t>ε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Easy fact:     </a:t>
            </a:r>
            <a:br>
              <a:rPr lang="en-US" dirty="0" smtClean="0"/>
            </a:br>
            <a:r>
              <a:rPr lang="en-US" dirty="0" smtClean="0"/>
              <a:t>A secure PRG is unpredictable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063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-25400"/>
            <a:ext cx="8839200" cy="1143000"/>
          </a:xfrm>
        </p:spPr>
        <p:txBody>
          <a:bodyPr>
            <a:noAutofit/>
          </a:bodyPr>
          <a:lstStyle/>
          <a:p>
            <a:r>
              <a:rPr lang="en-US" sz="3600" dirty="0" err="1"/>
              <a:t>Thm</a:t>
            </a:r>
            <a:r>
              <a:rPr lang="en-US" sz="3600" dirty="0"/>
              <a:t> </a:t>
            </a:r>
            <a:r>
              <a:rPr lang="en-US" sz="2800" dirty="0"/>
              <a:t>(Yao’82)</a:t>
            </a:r>
            <a:r>
              <a:rPr lang="en-US" sz="3600" dirty="0"/>
              <a:t>:     an unpredictable PRG is </a:t>
            </a:r>
            <a:r>
              <a:rPr lang="en-US" sz="3600" dirty="0" smtClean="0"/>
              <a:t>secure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397000"/>
            <a:ext cx="8763000" cy="546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  G:K </a:t>
            </a:r>
            <a:r>
              <a:rPr lang="en-US" dirty="0"/>
              <a:t>⟶{0,1}</a:t>
            </a:r>
            <a:r>
              <a:rPr lang="en-US" baseline="50000" dirty="0"/>
              <a:t>n</a:t>
            </a:r>
            <a:r>
              <a:rPr lang="en-US" dirty="0"/>
              <a:t> </a:t>
            </a:r>
            <a:r>
              <a:rPr lang="en-US" dirty="0" smtClean="0"/>
              <a:t> be  PRG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Thm</a:t>
            </a:r>
            <a:r>
              <a:rPr lang="en-US" dirty="0" smtClean="0"/>
              <a:t>”:     </a:t>
            </a:r>
          </a:p>
          <a:p>
            <a:pPr marL="0" indent="0">
              <a:buNone/>
            </a:pPr>
            <a:r>
              <a:rPr lang="en-US" dirty="0" smtClean="0"/>
              <a:t>             if   ∀ </a:t>
            </a:r>
            <a:r>
              <a:rPr lang="en-US" dirty="0" err="1" smtClean="0"/>
              <a:t>i</a:t>
            </a:r>
            <a:r>
              <a:rPr lang="en-US" dirty="0" smtClean="0"/>
              <a:t> ∈ {0, … , n-1}  PRG  G  is unpredictable at pos. 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 then    G  is a secure PRG.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 next-bit predictors cannot distinguish G from random</a:t>
            </a:r>
            <a:br>
              <a:rPr lang="en-US" dirty="0" smtClean="0"/>
            </a:br>
            <a:r>
              <a:rPr lang="en-US" dirty="0" smtClean="0"/>
              <a:t>	then no statistical test can 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659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smtClean="0"/>
              <a:t>Cipher over (K,M,C):   a pair of “efficient” algs  (</a:t>
            </a:r>
            <a:r>
              <a:rPr lang="en-US" sz="2800" b="1" i="1" smtClean="0"/>
              <a:t>E</a:t>
            </a:r>
            <a:r>
              <a:rPr lang="en-US" sz="2800" smtClean="0"/>
              <a:t>, </a:t>
            </a:r>
            <a:r>
              <a:rPr lang="en-US" sz="2800" b="1" i="1" smtClean="0"/>
              <a:t>D</a:t>
            </a:r>
            <a:r>
              <a:rPr lang="en-US" sz="2800" smtClean="0"/>
              <a:t>)  s.t.</a:t>
            </a:r>
          </a:p>
          <a:p>
            <a:pPr marL="0" indent="0">
              <a:buNone/>
            </a:pPr>
            <a:r>
              <a:rPr lang="en-US" sz="2800" smtClean="0"/>
              <a:t>	</a:t>
            </a:r>
            <a:r>
              <a:rPr lang="en-US" sz="2800" smtClean="0">
                <a:solidFill>
                  <a:srgbClr val="0000FF"/>
                </a:solidFill>
              </a:rPr>
              <a:t>∀ m∈M,  k∈K:      </a:t>
            </a:r>
            <a:r>
              <a:rPr lang="en-US" sz="2800" b="1" i="1" smtClean="0">
                <a:solidFill>
                  <a:srgbClr val="0000FF"/>
                </a:solidFill>
              </a:rPr>
              <a:t>D</a:t>
            </a:r>
            <a:r>
              <a:rPr lang="en-US" sz="2800" smtClean="0">
                <a:solidFill>
                  <a:srgbClr val="0000FF"/>
                </a:solidFill>
              </a:rPr>
              <a:t>(k, </a:t>
            </a:r>
            <a:r>
              <a:rPr lang="en-US" sz="2800" b="1" i="1" smtClean="0">
                <a:solidFill>
                  <a:srgbClr val="0000FF"/>
                </a:solidFill>
              </a:rPr>
              <a:t>E</a:t>
            </a:r>
            <a:r>
              <a:rPr lang="en-US" sz="2800" smtClean="0">
                <a:solidFill>
                  <a:srgbClr val="0000FF"/>
                </a:solidFill>
              </a:rPr>
              <a:t>(k, m) ) = m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smtClean="0"/>
              <a:t>Weak ciphers:    subs. cipher,  Vigener, …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smtClean="0"/>
              <a:t>A good cipher:   </a:t>
            </a:r>
            <a:r>
              <a:rPr lang="en-US" sz="2800" b="1" smtClean="0"/>
              <a:t>OTP</a:t>
            </a:r>
            <a:r>
              <a:rPr lang="en-US" sz="2800" smtClean="0"/>
              <a:t>       M=C=K={0,1}</a:t>
            </a:r>
            <a:r>
              <a:rPr lang="en-US" sz="2800" baseline="30000" smtClean="0"/>
              <a:t>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baseline="30000" smtClean="0"/>
              <a:t>		</a:t>
            </a:r>
            <a:r>
              <a:rPr lang="en-US" sz="2800" smtClean="0">
                <a:solidFill>
                  <a:srgbClr val="0000FF"/>
                </a:solidFill>
              </a:rPr>
              <a:t>E(k, m) = k ⊕ m   ,     D(k, c) = k ⊕ c</a:t>
            </a:r>
            <a:endParaRPr lang="en-US" sz="2800" baseline="30000" smtClean="0">
              <a:solidFill>
                <a:srgbClr val="0000FF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1272"/>
              </a:spcBef>
              <a:buNone/>
            </a:pPr>
            <a:r>
              <a:rPr lang="en-US" sz="2800" u="sng" smtClean="0"/>
              <a:t>Lemma</a:t>
            </a:r>
            <a:r>
              <a:rPr lang="en-US" sz="2800" smtClean="0"/>
              <a:t>:   OTP has perfect secrecy  (i.e. no CT only attacks)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smtClean="0"/>
              <a:t>Bad news:   perfect-secrecy ⇒   key-len ≥ msg-len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663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458" y="1654076"/>
            <a:ext cx="58416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Let  G:K ⟶{</a:t>
            </a:r>
            <a:r>
              <a:rPr lang="en-US" sz="2400" dirty="0"/>
              <a:t>0,1}</a:t>
            </a:r>
            <a:r>
              <a:rPr lang="en-US" sz="2400" baseline="50000" dirty="0"/>
              <a:t>n</a:t>
            </a:r>
            <a:r>
              <a:rPr lang="en-US" sz="2400" dirty="0"/>
              <a:t> </a:t>
            </a:r>
            <a:r>
              <a:rPr lang="en-US" sz="2400" dirty="0" smtClean="0"/>
              <a:t>  be a PRG such that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from the last n/2 bits of G(k)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it is easy to compute the first n/2 bits.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smtClean="0"/>
              <a:t>Is  G  predictable for </a:t>
            </a:r>
            <a:r>
              <a:rPr lang="en-US" sz="2400" dirty="0"/>
              <a:t>some </a:t>
            </a:r>
            <a:r>
              <a:rPr lang="en-US" sz="2400" dirty="0" err="1"/>
              <a:t>i</a:t>
            </a:r>
            <a:r>
              <a:rPr lang="en-US" sz="2400" dirty="0"/>
              <a:t> ∈ {0, … , n-1} </a:t>
            </a:r>
            <a:r>
              <a:rPr lang="en-US" sz="2400" dirty="0" smtClean="0"/>
              <a:t> 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59992" y="4835615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5481935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4953000"/>
            <a:ext cx="914400" cy="1117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97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Let   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  and  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 be two distributions over  {0,1}</a:t>
            </a:r>
            <a:r>
              <a:rPr lang="en-US" sz="2800" baseline="30000" dirty="0" smtClean="0"/>
              <a:t>n</a:t>
            </a:r>
          </a:p>
          <a:p>
            <a:pPr marL="0" indent="0">
              <a:buNone/>
            </a:pPr>
            <a:endParaRPr lang="en-US" sz="2800" baseline="30000" dirty="0"/>
          </a:p>
          <a:p>
            <a:pPr marL="0" indent="0">
              <a:lnSpc>
                <a:spcPct val="140000"/>
              </a:lnSpc>
              <a:buNone/>
            </a:pPr>
            <a:r>
              <a:rPr lang="en-US" sz="2400" dirty="0" smtClean="0"/>
              <a:t>Def:    We say that 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are </a:t>
            </a:r>
            <a:br>
              <a:rPr lang="en-US" sz="2400" dirty="0" smtClean="0"/>
            </a:br>
            <a:r>
              <a:rPr lang="en-US" sz="2400" dirty="0" smtClean="0"/>
              <a:t>	  </a:t>
            </a:r>
            <a:r>
              <a:rPr lang="en-US" sz="2400" b="1" dirty="0" smtClean="0"/>
              <a:t>computationally indistinguishable  </a:t>
            </a:r>
            <a:r>
              <a:rPr lang="en-US" sz="2400" dirty="0" smtClean="0"/>
              <a:t>(denoted  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≈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)</a:t>
            </a:r>
          </a:p>
          <a:p>
            <a:pPr marL="0" indent="0">
              <a:buNone/>
            </a:pPr>
            <a:r>
              <a:rPr lang="en-US" sz="2400" dirty="0" smtClean="0"/>
              <a:t>      If  for all “efficient” statistical tests A: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                     |Pr </a:t>
            </a:r>
            <a:r>
              <a:rPr lang="en-US" sz="2400" baseline="-25000" dirty="0" smtClean="0"/>
              <a:t>x </a:t>
            </a:r>
            <a:r>
              <a:rPr lang="en-US" sz="2400" baseline="-25000" dirty="0" smtClean="0">
                <a:sym typeface="Symbol" pitchFamily="18" charset="2"/>
              </a:rPr>
              <a:t> P1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[A() = 1] - Pr </a:t>
            </a:r>
            <a:r>
              <a:rPr lang="en-US" sz="2400" baseline="-25000" dirty="0" smtClean="0"/>
              <a:t>x </a:t>
            </a:r>
            <a:r>
              <a:rPr lang="en-US" sz="2400" baseline="-25000" dirty="0" smtClean="0">
                <a:sym typeface="Symbol" pitchFamily="18" charset="2"/>
              </a:rPr>
              <a:t> P2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[A(X)|=1] | &lt; “negligible” </a:t>
            </a:r>
            <a:endParaRPr lang="en-US" sz="2400" dirty="0"/>
          </a:p>
          <a:p>
            <a:pPr marL="0" indent="0">
              <a:lnSpc>
                <a:spcPct val="150000"/>
              </a:lnSpc>
              <a:spcBef>
                <a:spcPts val="3624"/>
              </a:spcBef>
              <a:buNone/>
            </a:pPr>
            <a:r>
              <a:rPr lang="en-US" sz="2400" dirty="0" smtClean="0"/>
              <a:t>Example:   a PRG is secure if   </a:t>
            </a:r>
            <a:r>
              <a:rPr lang="en-US" sz="2800" b="1" dirty="0" smtClean="0">
                <a:solidFill>
                  <a:srgbClr val="558ED5"/>
                </a:solidFill>
              </a:rPr>
              <a:t>{</a:t>
            </a:r>
            <a:r>
              <a:rPr lang="en-US" sz="2400" b="1" dirty="0" smtClean="0">
                <a:solidFill>
                  <a:srgbClr val="558ED5"/>
                </a:solidFill>
              </a:rPr>
              <a:t> k ⟵K </a:t>
            </a:r>
            <a:r>
              <a:rPr lang="en-US" sz="2400" b="1" dirty="0">
                <a:solidFill>
                  <a:srgbClr val="558ED5"/>
                </a:solidFill>
              </a:rPr>
              <a:t>:  </a:t>
            </a:r>
            <a:r>
              <a:rPr lang="en-US" sz="2400" b="1" dirty="0" smtClean="0">
                <a:solidFill>
                  <a:srgbClr val="558ED5"/>
                </a:solidFill>
              </a:rPr>
              <a:t>G</a:t>
            </a:r>
            <a:r>
              <a:rPr lang="en-US" sz="2400" b="1" dirty="0">
                <a:solidFill>
                  <a:srgbClr val="558ED5"/>
                </a:solidFill>
              </a:rPr>
              <a:t>(k</a:t>
            </a:r>
            <a:r>
              <a:rPr lang="en-US" sz="2400" b="1" dirty="0" smtClean="0">
                <a:solidFill>
                  <a:srgbClr val="558ED5"/>
                </a:solidFill>
              </a:rPr>
              <a:t>) </a:t>
            </a:r>
            <a:r>
              <a:rPr lang="en-US" sz="2800" b="1" dirty="0" smtClean="0">
                <a:solidFill>
                  <a:srgbClr val="558ED5"/>
                </a:solidFill>
              </a:rPr>
              <a:t>}</a:t>
            </a:r>
            <a:r>
              <a:rPr lang="en-US" sz="2400" b="1" dirty="0" smtClean="0">
                <a:solidFill>
                  <a:srgbClr val="558ED5"/>
                </a:solidFill>
              </a:rPr>
              <a:t>  </a:t>
            </a:r>
            <a:r>
              <a:rPr lang="en-US" b="1" dirty="0" smtClean="0">
                <a:solidFill>
                  <a:srgbClr val="558ED5"/>
                </a:solidFill>
              </a:rPr>
              <a:t>≈</a:t>
            </a:r>
            <a:r>
              <a:rPr lang="en-US" sz="2400" b="1" baseline="-25000" dirty="0">
                <a:solidFill>
                  <a:srgbClr val="558ED5"/>
                </a:solidFill>
              </a:rPr>
              <a:t>p</a:t>
            </a:r>
            <a:r>
              <a:rPr lang="en-US" sz="2400" b="1" dirty="0">
                <a:solidFill>
                  <a:srgbClr val="558ED5"/>
                </a:solidFill>
              </a:rPr>
              <a:t> </a:t>
            </a:r>
            <a:r>
              <a:rPr lang="en-US" sz="2400" b="1" dirty="0" smtClean="0">
                <a:solidFill>
                  <a:srgbClr val="558ED5"/>
                </a:solidFill>
              </a:rPr>
              <a:t> uniform</a:t>
            </a:r>
            <a:r>
              <a:rPr lang="en-US" sz="2800" b="1" dirty="0" smtClean="0">
                <a:solidFill>
                  <a:srgbClr val="558ED5"/>
                </a:solidFill>
              </a:rPr>
              <a:t>(</a:t>
            </a:r>
            <a:r>
              <a:rPr lang="en-US" sz="2400" b="1" dirty="0">
                <a:solidFill>
                  <a:srgbClr val="558ED5"/>
                </a:solidFill>
              </a:rPr>
              <a:t>{0,1}</a:t>
            </a:r>
            <a:r>
              <a:rPr lang="en-US" sz="2800" b="1" baseline="30000" dirty="0" smtClean="0">
                <a:solidFill>
                  <a:srgbClr val="558ED5"/>
                </a:solidFill>
              </a:rPr>
              <a:t>n</a:t>
            </a:r>
            <a:r>
              <a:rPr lang="en-US" sz="2800" b="1" dirty="0">
                <a:solidFill>
                  <a:srgbClr val="558ED5"/>
                </a:solidFill>
              </a:rPr>
              <a:t>)</a:t>
            </a:r>
            <a:endParaRPr lang="en-US" b="1" baseline="30000" dirty="0">
              <a:solidFill>
                <a:srgbClr val="558ED5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Generally!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95801" y="5918200"/>
            <a:ext cx="306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88003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 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:{0,1}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→{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0,1}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be a secure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PRG.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G</a:t>
            </a:r>
            <a:r>
              <a:rPr lang="en-US" dirty="0" smtClean="0"/>
              <a:t>′((k1,k2)=G(k1)∥G(k2)</a:t>
            </a:r>
            <a:r>
              <a:rPr lang="en-US" dirty="0" smtClean="0"/>
              <a:t>    (here ∥ denotes concatenation)</a:t>
            </a:r>
          </a:p>
          <a:p>
            <a:endParaRPr lang="en-US" dirty="0" smtClean="0"/>
          </a:p>
          <a:p>
            <a:r>
              <a:rPr lang="en-US" dirty="0" smtClean="0"/>
              <a:t>G</a:t>
            </a:r>
            <a:r>
              <a:rPr lang="en-US" dirty="0" smtClean="0"/>
              <a:t>′(k)=G(k)</a:t>
            </a:r>
            <a:r>
              <a:rPr lang="en-US" dirty="0" smtClean="0"/>
              <a:t>  ∥  0  </a:t>
            </a:r>
          </a:p>
          <a:p>
            <a:endParaRPr lang="en-US" dirty="0" smtClean="0"/>
          </a:p>
          <a:p>
            <a:r>
              <a:rPr lang="en-US" i="1" dirty="0" smtClean="0"/>
              <a:t>G</a:t>
            </a:r>
            <a:r>
              <a:rPr lang="en-US" dirty="0" smtClean="0"/>
              <a:t>′(</a:t>
            </a:r>
            <a:r>
              <a:rPr lang="en-US" i="1" dirty="0" smtClean="0"/>
              <a:t>k</a:t>
            </a:r>
            <a:r>
              <a:rPr lang="en-US" dirty="0" smtClean="0"/>
              <a:t>)=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</a:t>
            </a:r>
            <a:r>
              <a:rPr lang="en-US" dirty="0" smtClean="0"/>
              <a:t>∥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     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076D-8AF4-405B-9B63-6C0B00BD6EC0}" type="datetime1">
              <a:rPr lang="en-US" smtClean="0"/>
              <a:pPr/>
              <a:t>10/11/2012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5E8DB8-DCBF-4A68-BA4D-52342D237505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Security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3581400"/>
            <a:ext cx="8458200" cy="137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4800" y="2209800"/>
            <a:ext cx="8458200" cy="1295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Shannon’s perfect secrecy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Let (E,D) be a cipher over (K,M,C)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(E,D) has perfect secrecy if      ∀ m</a:t>
            </a:r>
            <a:r>
              <a:rPr lang="en-US" baseline="-25000" dirty="0" smtClean="0"/>
              <a:t>0</a:t>
            </a:r>
            <a:r>
              <a:rPr lang="en-US" dirty="0" smtClean="0"/>
              <a:t>, m</a:t>
            </a:r>
            <a:r>
              <a:rPr lang="en-US" baseline="-25000" dirty="0" smtClean="0"/>
              <a:t>1</a:t>
            </a:r>
            <a:r>
              <a:rPr lang="en-US" dirty="0" smtClean="0"/>
              <a:t> ∈ M    (  |m</a:t>
            </a:r>
            <a:r>
              <a:rPr lang="en-US" baseline="-25000" dirty="0" smtClean="0"/>
              <a:t>0</a:t>
            </a:r>
            <a:r>
              <a:rPr lang="en-US" dirty="0" smtClean="0"/>
              <a:t>| = |m</a:t>
            </a:r>
            <a:r>
              <a:rPr lang="en-US" baseline="-25000" dirty="0" smtClean="0"/>
              <a:t>1</a:t>
            </a:r>
            <a:r>
              <a:rPr lang="en-US" dirty="0" smtClean="0"/>
              <a:t>| )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00FF"/>
                </a:solidFill>
              </a:rPr>
              <a:t>{ E(k,m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 }     =    { E(k,m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) }       where   </a:t>
            </a:r>
            <a:r>
              <a:rPr lang="en-US" dirty="0" err="1" smtClean="0">
                <a:solidFill>
                  <a:srgbClr val="0000FF"/>
                </a:solidFill>
              </a:rPr>
              <a:t>k⟵K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dirty="0"/>
              <a:t>(E,D) has perfect secrecy if      ∀ m</a:t>
            </a:r>
            <a:r>
              <a:rPr lang="en-US" baseline="-25000" dirty="0"/>
              <a:t>0</a:t>
            </a:r>
            <a:r>
              <a:rPr lang="en-US" dirty="0"/>
              <a:t>, m</a:t>
            </a:r>
            <a:r>
              <a:rPr lang="en-US" baseline="-25000" dirty="0"/>
              <a:t>1</a:t>
            </a:r>
            <a:r>
              <a:rPr lang="en-US" dirty="0"/>
              <a:t> ∈ M    ( </a:t>
            </a:r>
            <a:r>
              <a:rPr lang="en-US" dirty="0" smtClean="0"/>
              <a:t> </a:t>
            </a:r>
            <a:r>
              <a:rPr lang="en-US" dirty="0"/>
              <a:t>|m</a:t>
            </a:r>
            <a:r>
              <a:rPr lang="en-US" baseline="-25000" dirty="0"/>
              <a:t>0</a:t>
            </a:r>
            <a:r>
              <a:rPr lang="en-US" dirty="0"/>
              <a:t>| = |m</a:t>
            </a:r>
            <a:r>
              <a:rPr lang="en-US" baseline="-25000" dirty="0"/>
              <a:t>1</a:t>
            </a:r>
            <a:r>
              <a:rPr lang="en-US" dirty="0"/>
              <a:t>| )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/>
              <a:t> 	       </a:t>
            </a:r>
            <a:r>
              <a:rPr lang="en-US" dirty="0">
                <a:solidFill>
                  <a:srgbClr val="0000FF"/>
                </a:solidFill>
              </a:rPr>
              <a:t>{ E(k,m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  <a:r>
              <a:rPr lang="en-US" dirty="0">
                <a:solidFill>
                  <a:srgbClr val="0000FF"/>
                </a:solidFill>
              </a:rPr>
              <a:t>) } </a:t>
            </a: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b="1" dirty="0" smtClean="0">
                <a:solidFill>
                  <a:srgbClr val="0000FF"/>
                </a:solidFill>
              </a:rPr>
              <a:t>≈</a:t>
            </a:r>
            <a:r>
              <a:rPr lang="en-US" b="1" baseline="-25000" dirty="0">
                <a:solidFill>
                  <a:srgbClr val="0000FF"/>
                </a:solidFill>
              </a:rPr>
              <a:t>p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{ </a:t>
            </a:r>
            <a:r>
              <a:rPr lang="en-US" dirty="0">
                <a:solidFill>
                  <a:srgbClr val="0000FF"/>
                </a:solidFill>
              </a:rPr>
              <a:t>E(k,m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) }       where   </a:t>
            </a:r>
            <a:r>
              <a:rPr lang="en-US" dirty="0" err="1">
                <a:solidFill>
                  <a:srgbClr val="0000FF"/>
                </a:solidFill>
              </a:rPr>
              <a:t>k⟵</a:t>
            </a:r>
            <a:r>
              <a:rPr lang="en-US" dirty="0" err="1" smtClean="0">
                <a:solidFill>
                  <a:srgbClr val="0000FF"/>
                </a:solidFill>
              </a:rPr>
              <a:t>K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… but also need adversary to exhibit  m</a:t>
            </a:r>
            <a:r>
              <a:rPr lang="en-US" baseline="-25000" dirty="0" smtClean="0"/>
              <a:t>0</a:t>
            </a:r>
            <a:r>
              <a:rPr lang="en-US" dirty="0"/>
              <a:t>, m</a:t>
            </a:r>
            <a:r>
              <a:rPr lang="en-US" baseline="-25000" dirty="0"/>
              <a:t>1</a:t>
            </a:r>
            <a:r>
              <a:rPr lang="en-US" dirty="0"/>
              <a:t> ∈ M </a:t>
            </a:r>
            <a:r>
              <a:rPr lang="en-US" dirty="0" smtClean="0"/>
              <a:t>explicitly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266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mtClean="0"/>
              <a:t>For   b=0,1   define experiments EXP(0) and EXP(1) as: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 marL="0" indent="0">
              <a:lnSpc>
                <a:spcPct val="90000"/>
              </a:lnSpc>
              <a:spcBef>
                <a:spcPct val="100000"/>
              </a:spcBef>
              <a:buNone/>
            </a:pPr>
            <a:endParaRPr lang="en-US" smtClean="0"/>
          </a:p>
          <a:p>
            <a:pPr marL="0" indent="0">
              <a:spcBef>
                <a:spcPts val="4232"/>
              </a:spcBef>
              <a:buNone/>
            </a:pPr>
            <a:r>
              <a:rPr lang="en-US" smtClean="0"/>
              <a:t>	</a:t>
            </a:r>
          </a:p>
          <a:p>
            <a:pPr marL="0" indent="0">
              <a:spcBef>
                <a:spcPts val="4232"/>
              </a:spcBef>
              <a:buNone/>
            </a:pPr>
            <a:r>
              <a:rPr lang="en-US" smtClean="0"/>
              <a:t>for b=0,1:   W</a:t>
            </a:r>
            <a:r>
              <a:rPr lang="en-US" baseline="-25000" smtClean="0"/>
              <a:t>b</a:t>
            </a:r>
            <a:r>
              <a:rPr lang="en-US" smtClean="0"/>
              <a:t> := [ event that EXP(b)=1  ]</a:t>
            </a:r>
          </a:p>
          <a:p>
            <a:pPr marL="0" indent="0">
              <a:spcBef>
                <a:spcPts val="2432"/>
              </a:spcBef>
              <a:buNone/>
            </a:pPr>
            <a:r>
              <a:rPr lang="en-US" smtClean="0"/>
              <a:t>	Adv</a:t>
            </a:r>
            <a:r>
              <a:rPr lang="en-US" baseline="-25000" smtClean="0"/>
              <a:t>SS</a:t>
            </a:r>
            <a:r>
              <a:rPr lang="en-US" smtClean="0"/>
              <a:t>[A,E] := </a:t>
            </a:r>
            <a:r>
              <a:rPr lang="en-US" sz="3600" smtClean="0"/>
              <a:t>|</a:t>
            </a:r>
            <a:r>
              <a:rPr lang="en-US" smtClean="0"/>
              <a:t> Pr[ W</a:t>
            </a:r>
            <a:r>
              <a:rPr lang="en-US" baseline="-25000" smtClean="0"/>
              <a:t>0</a:t>
            </a:r>
            <a:r>
              <a:rPr lang="en-US" smtClean="0"/>
              <a:t> ] −  Pr[ W</a:t>
            </a:r>
            <a:r>
              <a:rPr lang="en-US" baseline="-25000" smtClean="0"/>
              <a:t>1</a:t>
            </a:r>
            <a:r>
              <a:rPr lang="en-US" smtClean="0"/>
              <a:t> ] </a:t>
            </a:r>
            <a:r>
              <a:rPr lang="en-US" sz="3600" smtClean="0"/>
              <a:t>|</a:t>
            </a:r>
            <a:r>
              <a:rPr lang="en-US" smtClean="0"/>
              <a:t>     ∈ [0,1]</a:t>
            </a:r>
            <a:endParaRPr lang="en-US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Semantic Security </a:t>
            </a:r>
            <a:r>
              <a:rPr lang="en-US" sz="3100" smtClean="0"/>
              <a:t>(one-time key)</a:t>
            </a:r>
            <a:endParaRPr lang="en-US" sz="3100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447800" y="2870203"/>
            <a:ext cx="1295400" cy="158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2057400" y="2184401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028827" y="2006601"/>
            <a:ext cx="349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6629400" y="2870203"/>
            <a:ext cx="1295400" cy="158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752601" y="3341689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>
                <a:sym typeface="Symbol" pitchFamily="18" charset="2"/>
              </a:rPr>
              <a:t>K</a:t>
            </a:r>
            <a:endParaRPr lang="en-US" b="1">
              <a:cs typeface="Arial" charset="0"/>
              <a:sym typeface="Symbol" pitchFamily="18" charset="2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819400" y="2981327"/>
            <a:ext cx="3810000" cy="538163"/>
            <a:chOff x="1776" y="1783"/>
            <a:chExt cx="2400" cy="339"/>
          </a:xfrm>
        </p:grpSpPr>
        <p:sp>
          <p:nvSpPr>
            <p:cNvPr id="1127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78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m</a:t>
              </a:r>
              <a:r>
                <a:rPr lang="en-US" sz="2000" baseline="-25000" dirty="0"/>
                <a:t>1  </a:t>
              </a:r>
              <a:r>
                <a:rPr lang="en-US" sz="2000" dirty="0">
                  <a:sym typeface="Symbol" pitchFamily="18" charset="2"/>
                </a:rPr>
                <a:t> M :    |m</a:t>
              </a:r>
              <a:r>
                <a:rPr lang="en-US" sz="2000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 = |m</a:t>
              </a:r>
              <a:r>
                <a:rPr lang="en-US" sz="2000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819400" y="3590929"/>
            <a:ext cx="3733800" cy="569913"/>
            <a:chOff x="1776" y="2051"/>
            <a:chExt cx="2352" cy="359"/>
          </a:xfrm>
        </p:grpSpPr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Text Box 14"/>
            <p:cNvSpPr txBox="1">
              <a:spLocks noChangeArrowheads="1"/>
            </p:cNvSpPr>
            <p:nvPr/>
          </p:nvSpPr>
          <p:spPr bwMode="auto">
            <a:xfrm>
              <a:off x="2448" y="2051"/>
              <a:ext cx="98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000" dirty="0"/>
                <a:t>E(k, </a:t>
              </a:r>
              <a:r>
                <a:rPr lang="en-US" sz="2400" b="1" dirty="0" err="1"/>
                <a:t>m</a:t>
              </a:r>
              <a:r>
                <a:rPr lang="en-US" sz="2400" b="1" baseline="-25000" dirty="0" err="1"/>
                <a:t>b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239003" y="4454525"/>
            <a:ext cx="1335088" cy="762000"/>
            <a:chOff x="4560" y="2842"/>
            <a:chExt cx="841" cy="480"/>
          </a:xfrm>
        </p:grpSpPr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4568" y="3024"/>
              <a:ext cx="8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b’ </a:t>
              </a:r>
              <a:r>
                <a:rPr lang="en-US" sz="2400">
                  <a:sym typeface="Symbol" pitchFamily="18" charset="2"/>
                </a:rPr>
                <a:t> {0,1}</a:t>
              </a:r>
              <a:endParaRPr lang="en-US" sz="2400"/>
            </a:p>
          </p:txBody>
        </p:sp>
      </p:grp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762000" y="2565403"/>
            <a:ext cx="7924800" cy="211772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578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32"/>
              </a:spcBef>
              <a:buNone/>
            </a:pPr>
            <a:r>
              <a:rPr lang="en-US" dirty="0" err="1"/>
              <a:t>Def</a:t>
            </a:r>
            <a:r>
              <a:rPr lang="en-US" dirty="0" smtClean="0"/>
              <a:t>:   </a:t>
            </a:r>
            <a:r>
              <a:rPr lang="en-US" dirty="0">
                <a:latin typeface="Castellar" pitchFamily="18" charset="0"/>
              </a:rPr>
              <a:t>E</a:t>
            </a:r>
            <a:r>
              <a:rPr lang="en-US" dirty="0"/>
              <a:t> is </a:t>
            </a:r>
            <a:r>
              <a:rPr lang="en-US" b="1" dirty="0" smtClean="0"/>
              <a:t>semantically secure</a:t>
            </a:r>
            <a:r>
              <a:rPr lang="en-US" dirty="0" smtClean="0"/>
              <a:t> if </a:t>
            </a:r>
            <a:r>
              <a:rPr lang="en-US" dirty="0"/>
              <a:t>for all </a:t>
            </a:r>
            <a:r>
              <a:rPr lang="en-US" dirty="0" smtClean="0"/>
              <a:t>efficient  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        </a:t>
            </a:r>
            <a:r>
              <a:rPr lang="en-US" dirty="0" err="1" smtClean="0">
                <a:solidFill>
                  <a:schemeClr val="accent2"/>
                </a:solidFill>
              </a:rPr>
              <a:t>Adv</a:t>
            </a:r>
            <a:r>
              <a:rPr lang="en-US" baseline="-25000" dirty="0" err="1" smtClean="0">
                <a:solidFill>
                  <a:schemeClr val="accent2"/>
                </a:solidFill>
              </a:rPr>
              <a:t>SS</a:t>
            </a:r>
            <a:r>
              <a:rPr lang="en-US" dirty="0" smtClean="0">
                <a:solidFill>
                  <a:schemeClr val="accent2"/>
                </a:solidFill>
              </a:rPr>
              <a:t>[</a:t>
            </a:r>
            <a:r>
              <a:rPr lang="en-US" dirty="0">
                <a:solidFill>
                  <a:schemeClr val="accent2"/>
                </a:solidFill>
              </a:rPr>
              <a:t>A,</a:t>
            </a:r>
            <a:r>
              <a:rPr lang="en-US" dirty="0">
                <a:latin typeface="Castellar" pitchFamily="18" charset="0"/>
              </a:rPr>
              <a:t>E</a:t>
            </a:r>
            <a:r>
              <a:rPr lang="en-US" dirty="0" smtClean="0">
                <a:solidFill>
                  <a:schemeClr val="accent2"/>
                </a:solidFill>
              </a:rPr>
              <a:t>]</a:t>
            </a:r>
            <a:r>
              <a:rPr lang="en-US" sz="3600" dirty="0" smtClean="0">
                <a:solidFill>
                  <a:schemeClr val="accent2"/>
                </a:solidFill>
              </a:rPr>
              <a:t>    </a:t>
            </a:r>
            <a:r>
              <a:rPr lang="en-US" dirty="0" smtClean="0"/>
              <a:t>is negligible.</a:t>
            </a:r>
          </a:p>
          <a:p>
            <a:pPr marL="0" indent="0">
              <a:spcBef>
                <a:spcPts val="3032"/>
              </a:spcBef>
              <a:buNone/>
            </a:pPr>
            <a:endParaRPr lang="en-US" dirty="0"/>
          </a:p>
          <a:p>
            <a:pPr marL="0" indent="0">
              <a:spcBef>
                <a:spcPts val="3032"/>
              </a:spcBef>
              <a:buNone/>
              <a:tabLst>
                <a:tab pos="520700" algn="l"/>
              </a:tabLst>
            </a:pPr>
            <a:r>
              <a:rPr lang="en-US" dirty="0"/>
              <a:t>⇒   for all explicit m</a:t>
            </a:r>
            <a:r>
              <a:rPr lang="en-US" baseline="-25000" dirty="0"/>
              <a:t>0</a:t>
            </a:r>
            <a:r>
              <a:rPr lang="en-US" dirty="0"/>
              <a:t> , m</a:t>
            </a:r>
            <a:r>
              <a:rPr lang="en-US" baseline="-25000" dirty="0"/>
              <a:t>1  </a:t>
            </a:r>
            <a:r>
              <a:rPr lang="en-US" dirty="0">
                <a:sym typeface="Symbol" pitchFamily="18" charset="2"/>
              </a:rPr>
              <a:t> M </a:t>
            </a:r>
            <a:r>
              <a:rPr lang="en-US" dirty="0" smtClean="0">
                <a:sym typeface="Symbol" pitchFamily="18" charset="2"/>
              </a:rPr>
              <a:t>:  </a:t>
            </a:r>
            <a:r>
              <a:rPr lang="en-US" sz="3200" dirty="0">
                <a:solidFill>
                  <a:srgbClr val="0000FF"/>
                </a:solidFill>
              </a:rPr>
              <a:t>{</a:t>
            </a:r>
            <a:r>
              <a:rPr lang="en-US" dirty="0">
                <a:solidFill>
                  <a:srgbClr val="0000FF"/>
                </a:solidFill>
              </a:rPr>
              <a:t> E(k,m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sz="3200" dirty="0">
                <a:solidFill>
                  <a:srgbClr val="0000FF"/>
                </a:solidFill>
              </a:rPr>
              <a:t>}</a:t>
            </a: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b="1" dirty="0">
                <a:solidFill>
                  <a:srgbClr val="0000FF"/>
                </a:solidFill>
              </a:rPr>
              <a:t>≈</a:t>
            </a:r>
            <a:r>
              <a:rPr lang="en-US" b="1" baseline="-25000" dirty="0">
                <a:solidFill>
                  <a:srgbClr val="0000FF"/>
                </a:solidFill>
              </a:rPr>
              <a:t>p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sz="3200" dirty="0">
                <a:solidFill>
                  <a:srgbClr val="0000FF"/>
                </a:solidFill>
              </a:rPr>
              <a:t>{</a:t>
            </a:r>
            <a:r>
              <a:rPr lang="en-US" dirty="0">
                <a:solidFill>
                  <a:srgbClr val="0000FF"/>
                </a:solidFill>
              </a:rPr>
              <a:t> E(k,m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sz="3200" dirty="0">
                <a:solidFill>
                  <a:srgbClr val="0000FF"/>
                </a:solidFill>
              </a:rPr>
              <a:t>}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US" dirty="0"/>
          </a:p>
          <a:p>
            <a:pPr marL="0" indent="0">
              <a:spcBef>
                <a:spcPts val="3032"/>
              </a:spcBef>
              <a:buNone/>
              <a:tabLst>
                <a:tab pos="520700" algn="l"/>
              </a:tabLst>
            </a:pPr>
            <a:endParaRPr lang="en-US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Security </a:t>
            </a:r>
            <a:r>
              <a:rPr lang="en-US" sz="3100" dirty="0"/>
              <a:t>(</a:t>
            </a:r>
            <a:r>
              <a:rPr lang="en-US" sz="3100" dirty="0" smtClean="0"/>
              <a:t>one</a:t>
            </a:r>
            <a:r>
              <a:rPr lang="en-US" sz="3100" dirty="0"/>
              <a:t>-time </a:t>
            </a:r>
            <a:r>
              <a:rPr lang="en-US" sz="3100" dirty="0" smtClean="0"/>
              <a:t>key)</a:t>
            </a:r>
            <a:endParaRPr lang="en-US" sz="3100" dirty="0"/>
          </a:p>
        </p:txBody>
      </p:sp>
    </p:spTree>
    <p:extLst>
      <p:ext uri="{BB962C8B-B14F-4D97-AF65-F5344CB8AC3E}">
        <p14:creationId xmlns="" xmlns:p14="http://schemas.microsoft.com/office/powerpoint/2010/main" val="241309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4267200" y="3287711"/>
            <a:ext cx="4572000" cy="21336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B  (us)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5105400"/>
          </a:xfrm>
        </p:spPr>
        <p:txBody>
          <a:bodyPr>
            <a:normAutofit/>
          </a:bodyPr>
          <a:lstStyle/>
          <a:p>
            <a:pPr marL="0" indent="0">
              <a:spcBef>
                <a:spcPts val="2976"/>
              </a:spcBef>
              <a:buNone/>
              <a:tabLst>
                <a:tab pos="2286000" algn="l"/>
              </a:tabLst>
            </a:pPr>
            <a:r>
              <a:rPr lang="en-US" sz="2400" dirty="0"/>
              <a:t>S</a:t>
            </a:r>
            <a:r>
              <a:rPr lang="en-US" sz="2400" dirty="0" smtClean="0"/>
              <a:t>uppose </a:t>
            </a:r>
            <a:r>
              <a:rPr lang="en-US" sz="2400" dirty="0"/>
              <a:t>efficient A can </a:t>
            </a:r>
            <a:r>
              <a:rPr lang="en-US" sz="2400" dirty="0" smtClean="0"/>
              <a:t>always deduce </a:t>
            </a:r>
            <a:r>
              <a:rPr lang="en-US" sz="2400" dirty="0"/>
              <a:t>LSB of PT from CT. </a:t>
            </a:r>
            <a:r>
              <a:rPr lang="en-US" sz="2400" dirty="0" smtClean="0"/>
              <a:t>  </a:t>
            </a:r>
          </a:p>
          <a:p>
            <a:pPr marL="0" indent="0">
              <a:spcBef>
                <a:spcPts val="1776"/>
              </a:spcBef>
              <a:buNone/>
              <a:tabLst>
                <a:tab pos="2286000" algn="l"/>
              </a:tabLst>
            </a:pPr>
            <a:r>
              <a:rPr lang="en-US" sz="2400" dirty="0" smtClean="0"/>
              <a:t>⇒     </a:t>
            </a:r>
            <a:r>
              <a:rPr lang="en-US" sz="2400" dirty="0" smtClean="0">
                <a:latin typeface="Castellar" pitchFamily="18" charset="0"/>
              </a:rPr>
              <a:t>E </a:t>
            </a:r>
            <a:r>
              <a:rPr lang="en-US" sz="2400" dirty="0"/>
              <a:t>= (E,D) is not semantically secure. 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533400" y="3414711"/>
            <a:ext cx="12954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1143000" y="26114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1114425" y="2514601"/>
            <a:ext cx="10374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000">
                <a:sym typeface="Symbol" pitchFamily="18" charset="2"/>
              </a:rPr>
              <a:t>{0,1}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7315200" y="4125911"/>
            <a:ext cx="1295400" cy="1193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838201" y="3886199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>
                <a:sym typeface="Symbol" pitchFamily="18" charset="2"/>
              </a:rPr>
              <a:t>K</a:t>
            </a:r>
            <a:endParaRPr lang="en-US" b="1">
              <a:cs typeface="Arial" charset="0"/>
              <a:sym typeface="Symbol" pitchFamily="18" charset="2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828800" y="4110045"/>
            <a:ext cx="3733800" cy="625476"/>
            <a:chOff x="1152" y="2918"/>
            <a:chExt cx="2352" cy="394"/>
          </a:xfrm>
        </p:grpSpPr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>
              <a:off x="1392" y="2918"/>
              <a:ext cx="9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000" dirty="0"/>
                <a:t>E(k, </a:t>
              </a:r>
              <a:r>
                <a:rPr lang="en-US" sz="2400" b="1" dirty="0" err="1"/>
                <a:t>m</a:t>
              </a:r>
              <a:r>
                <a:rPr lang="en-US" sz="2400" b="1" baseline="-25000" dirty="0" err="1"/>
                <a:t>b</a:t>
              </a:r>
              <a:r>
                <a:rPr lang="en-US" sz="2000" dirty="0"/>
                <a:t>)</a:t>
              </a:r>
            </a:p>
          </p:txBody>
        </p:sp>
      </p:grp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228600" y="3109911"/>
            <a:ext cx="8763000" cy="24384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679576" y="2992439"/>
            <a:ext cx="3349625" cy="1057276"/>
            <a:chOff x="1106" y="2214"/>
            <a:chExt cx="2110" cy="666"/>
          </a:xfrm>
        </p:grpSpPr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1106" y="2214"/>
              <a:ext cx="1673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1"/>
              <a:r>
                <a:rPr lang="en-US" sz="2400" b="1" dirty="0">
                  <a:latin typeface="Courier New" pitchFamily="49" charset="0"/>
                </a:rPr>
                <a:t>m</a:t>
              </a:r>
              <a:r>
                <a:rPr lang="en-US" sz="2400" b="1" baseline="-25000" dirty="0">
                  <a:latin typeface="Courier New" pitchFamily="49" charset="0"/>
                </a:rPr>
                <a:t>0</a:t>
              </a:r>
              <a:r>
                <a:rPr lang="en-US" sz="2400" dirty="0">
                  <a:latin typeface="Courier New" pitchFamily="49" charset="0"/>
                </a:rPr>
                <a:t>, </a:t>
              </a:r>
              <a:r>
                <a:rPr lang="en-US" dirty="0">
                  <a:latin typeface="Tahoma" pitchFamily="34" charset="0"/>
                </a:rPr>
                <a:t>LSB(</a:t>
              </a:r>
              <a:r>
                <a:rPr lang="en-US" sz="2400" dirty="0">
                  <a:latin typeface="Courier New" pitchFamily="49" charset="0"/>
                </a:rPr>
                <a:t>m</a:t>
              </a:r>
              <a:r>
                <a:rPr lang="en-US" sz="2400" baseline="-25000" dirty="0">
                  <a:latin typeface="Courier New" pitchFamily="49" charset="0"/>
                </a:rPr>
                <a:t>0</a:t>
              </a:r>
              <a:r>
                <a:rPr lang="en-US" dirty="0">
                  <a:latin typeface="Tahoma" pitchFamily="34" charset="0"/>
                </a:rPr>
                <a:t>)=</a:t>
              </a:r>
              <a:r>
                <a:rPr lang="en-US" b="1" dirty="0">
                  <a:latin typeface="Tahoma" pitchFamily="34" charset="0"/>
                </a:rPr>
                <a:t>0</a:t>
              </a:r>
              <a:r>
                <a:rPr lang="en-US" sz="2000" dirty="0">
                  <a:latin typeface="Courier New" pitchFamily="49" charset="0"/>
                </a:rPr>
                <a:t> </a:t>
              </a:r>
            </a:p>
            <a:p>
              <a:pPr lvl="1"/>
              <a:r>
                <a:rPr lang="en-US" sz="2400" b="1" dirty="0">
                  <a:latin typeface="Courier New" pitchFamily="49" charset="0"/>
                </a:rPr>
                <a:t>m</a:t>
              </a:r>
              <a:r>
                <a:rPr lang="en-US" sz="2400" b="1" baseline="-25000" dirty="0">
                  <a:latin typeface="Courier New" pitchFamily="49" charset="0"/>
                </a:rPr>
                <a:t>1</a:t>
              </a:r>
              <a:r>
                <a:rPr lang="en-US" sz="2400" dirty="0">
                  <a:latin typeface="Courier New" pitchFamily="49" charset="0"/>
                </a:rPr>
                <a:t>, </a:t>
              </a:r>
              <a:r>
                <a:rPr lang="en-US" dirty="0">
                  <a:latin typeface="Tahoma" pitchFamily="34" charset="0"/>
                </a:rPr>
                <a:t>LSB(</a:t>
              </a:r>
              <a:r>
                <a:rPr lang="en-US" sz="2400" dirty="0">
                  <a:latin typeface="Courier New" pitchFamily="49" charset="0"/>
                </a:rPr>
                <a:t>m</a:t>
              </a:r>
              <a:r>
                <a:rPr lang="en-US" sz="2400" baseline="-25000" dirty="0">
                  <a:latin typeface="Courier New" pitchFamily="49" charset="0"/>
                </a:rPr>
                <a:t>1</a:t>
              </a:r>
              <a:r>
                <a:rPr lang="en-US" dirty="0">
                  <a:latin typeface="Tahoma" pitchFamily="34" charset="0"/>
                </a:rPr>
                <a:t>)=</a:t>
              </a:r>
              <a:r>
                <a:rPr lang="en-US" b="1" dirty="0">
                  <a:latin typeface="Tahoma" pitchFamily="34" charset="0"/>
                </a:rPr>
                <a:t>1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5791200" y="4241809"/>
            <a:ext cx="1447800" cy="493713"/>
            <a:chOff x="3648" y="3001"/>
            <a:chExt cx="912" cy="311"/>
          </a:xfrm>
        </p:grpSpPr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Text Box 26"/>
            <p:cNvSpPr txBox="1">
              <a:spLocks noChangeArrowheads="1"/>
            </p:cNvSpPr>
            <p:nvPr/>
          </p:nvSpPr>
          <p:spPr bwMode="auto">
            <a:xfrm>
              <a:off x="3984" y="3001"/>
              <a:ext cx="21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5105400" y="4889499"/>
            <a:ext cx="2209800" cy="912812"/>
            <a:chOff x="3216" y="3409"/>
            <a:chExt cx="1392" cy="575"/>
          </a:xfrm>
        </p:grpSpPr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3696" y="3409"/>
              <a:ext cx="78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LSB(</a:t>
              </a:r>
              <a:r>
                <a:rPr lang="en-US" sz="2000" dirty="0" err="1"/>
                <a:t>m</a:t>
              </a:r>
              <a:r>
                <a:rPr lang="en-US" sz="2000" baseline="-25000" dirty="0" err="1"/>
                <a:t>b</a:t>
              </a:r>
              <a:r>
                <a:rPr lang="en-US" dirty="0"/>
                <a:t>)=b</a:t>
              </a:r>
            </a:p>
          </p:txBody>
        </p:sp>
      </p:grp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228600" y="5867401"/>
            <a:ext cx="8211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Then  </a:t>
            </a:r>
            <a:r>
              <a:rPr lang="en-US" sz="2400" dirty="0" err="1" smtClean="0">
                <a:solidFill>
                  <a:schemeClr val="accent2"/>
                </a:solidFill>
              </a:rPr>
              <a:t>Adv</a:t>
            </a:r>
            <a:r>
              <a:rPr lang="en-US" sz="2400" baseline="-25000" dirty="0" err="1" smtClean="0">
                <a:solidFill>
                  <a:schemeClr val="accent2"/>
                </a:solidFill>
              </a:rPr>
              <a:t>SS</a:t>
            </a:r>
            <a:r>
              <a:rPr lang="en-US" sz="2400" dirty="0" smtClean="0">
                <a:solidFill>
                  <a:schemeClr val="accent2"/>
                </a:solidFill>
              </a:rPr>
              <a:t>[</a:t>
            </a:r>
            <a:r>
              <a:rPr lang="en-US" sz="2400" dirty="0">
                <a:solidFill>
                  <a:schemeClr val="accent2"/>
                </a:solidFill>
              </a:rPr>
              <a:t>B, </a:t>
            </a:r>
            <a:r>
              <a:rPr lang="en-US" sz="2400" dirty="0">
                <a:latin typeface="Castellar" pitchFamily="18" charset="0"/>
              </a:rPr>
              <a:t>E</a:t>
            </a:r>
            <a:r>
              <a:rPr lang="en-US" sz="2400" dirty="0">
                <a:solidFill>
                  <a:schemeClr val="accent2"/>
                </a:solidFill>
              </a:rPr>
              <a:t>] = </a:t>
            </a:r>
            <a:r>
              <a:rPr lang="en-US" sz="3600" dirty="0"/>
              <a:t>|</a:t>
            </a:r>
            <a:r>
              <a:rPr lang="en-US" sz="2400" dirty="0"/>
              <a:t> </a:t>
            </a:r>
            <a:r>
              <a:rPr lang="en-US" sz="2400" dirty="0" err="1"/>
              <a:t>Pr</a:t>
            </a:r>
            <a:r>
              <a:rPr lang="en-US" sz="2400" dirty="0"/>
              <a:t>[ </a:t>
            </a:r>
            <a:r>
              <a:rPr lang="en-US" sz="2400" b="1" dirty="0" smtClean="0"/>
              <a:t>EXP(0)</a:t>
            </a:r>
            <a:r>
              <a:rPr lang="en-US" sz="2000" dirty="0" smtClean="0"/>
              <a:t>=1</a:t>
            </a:r>
            <a:r>
              <a:rPr lang="en-US" sz="2400" dirty="0" smtClean="0"/>
              <a:t> </a:t>
            </a:r>
            <a:r>
              <a:rPr lang="en-US" sz="2400" dirty="0"/>
              <a:t>] −  </a:t>
            </a:r>
            <a:r>
              <a:rPr lang="en-US" sz="2400" dirty="0" err="1"/>
              <a:t>Pr</a:t>
            </a:r>
            <a:r>
              <a:rPr lang="en-US" sz="2400" dirty="0"/>
              <a:t>[ </a:t>
            </a:r>
            <a:r>
              <a:rPr lang="en-US" sz="2400" b="1" dirty="0" smtClean="0"/>
              <a:t>EXP(1)</a:t>
            </a:r>
            <a:r>
              <a:rPr lang="en-US" sz="2000" dirty="0" smtClean="0"/>
              <a:t>=1</a:t>
            </a:r>
            <a:r>
              <a:rPr lang="en-US" sz="2400" dirty="0" smtClean="0"/>
              <a:t> </a:t>
            </a:r>
            <a:r>
              <a:rPr lang="en-US" sz="2400" dirty="0"/>
              <a:t>] </a:t>
            </a:r>
            <a:r>
              <a:rPr lang="en-US" sz="3600" dirty="0" smtClean="0"/>
              <a:t>|</a:t>
            </a:r>
            <a:r>
              <a:rPr lang="en-US" sz="2400" dirty="0" smtClean="0"/>
              <a:t>= |0 – 1| = 1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086600" y="5791200"/>
            <a:ext cx="1600200" cy="889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703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7" grpId="0"/>
      <p:bldP spid="6" grpId="0" animBg="1"/>
      <p:bldP spid="6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4267200" y="3287711"/>
            <a:ext cx="4572000" cy="21336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B  (us)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5105400"/>
          </a:xfrm>
        </p:spPr>
        <p:txBody>
          <a:bodyPr>
            <a:normAutofit/>
          </a:bodyPr>
          <a:lstStyle/>
          <a:p>
            <a:pPr marL="0" indent="0">
              <a:spcBef>
                <a:spcPts val="2976"/>
              </a:spcBef>
              <a:buNone/>
              <a:tabLst>
                <a:tab pos="2286000" algn="l"/>
              </a:tabLst>
            </a:pPr>
            <a:r>
              <a:rPr lang="en-US" sz="2400" dirty="0"/>
              <a:t>S</a:t>
            </a:r>
            <a:r>
              <a:rPr lang="en-US" sz="2400" dirty="0" smtClean="0"/>
              <a:t>uppose </a:t>
            </a:r>
            <a:r>
              <a:rPr lang="en-US" sz="2400" dirty="0"/>
              <a:t>efficient A can </a:t>
            </a:r>
            <a:r>
              <a:rPr lang="en-US" sz="2400" dirty="0" smtClean="0"/>
              <a:t>always deduce </a:t>
            </a:r>
            <a:r>
              <a:rPr lang="en-US" sz="2400" dirty="0"/>
              <a:t>LSB of PT from CT. </a:t>
            </a:r>
            <a:r>
              <a:rPr lang="en-US" sz="2400" dirty="0" smtClean="0"/>
              <a:t>  </a:t>
            </a:r>
          </a:p>
          <a:p>
            <a:pPr marL="0" indent="0">
              <a:spcBef>
                <a:spcPts val="1776"/>
              </a:spcBef>
              <a:buNone/>
              <a:tabLst>
                <a:tab pos="2286000" algn="l"/>
              </a:tabLst>
            </a:pPr>
            <a:r>
              <a:rPr lang="en-US" sz="2400" dirty="0" smtClean="0"/>
              <a:t>⇒     </a:t>
            </a:r>
            <a:r>
              <a:rPr lang="en-US" sz="2400" dirty="0" smtClean="0">
                <a:latin typeface="Castellar" pitchFamily="18" charset="0"/>
              </a:rPr>
              <a:t>E </a:t>
            </a:r>
            <a:r>
              <a:rPr lang="en-US" sz="2400" dirty="0"/>
              <a:t>= (E,D) is not semantically secure. 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533400" y="3414711"/>
            <a:ext cx="12954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1143000" y="26114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1114425" y="2514601"/>
            <a:ext cx="10374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000">
                <a:sym typeface="Symbol" pitchFamily="18" charset="2"/>
              </a:rPr>
              <a:t>{0,1}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7315200" y="4125911"/>
            <a:ext cx="1295400" cy="1193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838201" y="3886199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>
                <a:sym typeface="Symbol" pitchFamily="18" charset="2"/>
              </a:rPr>
              <a:t>K</a:t>
            </a:r>
            <a:endParaRPr lang="en-US" b="1">
              <a:cs typeface="Arial" charset="0"/>
              <a:sym typeface="Symbol" pitchFamily="18" charset="2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828800" y="4110045"/>
            <a:ext cx="3733800" cy="625476"/>
            <a:chOff x="1152" y="2918"/>
            <a:chExt cx="2352" cy="394"/>
          </a:xfrm>
        </p:grpSpPr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>
              <a:off x="1392" y="2918"/>
              <a:ext cx="9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000" dirty="0"/>
                <a:t>E(k, </a:t>
              </a:r>
              <a:r>
                <a:rPr lang="en-US" sz="2400" b="1" dirty="0" err="1"/>
                <a:t>m</a:t>
              </a:r>
              <a:r>
                <a:rPr lang="en-US" sz="2400" b="1" baseline="-25000" dirty="0" err="1"/>
                <a:t>b</a:t>
              </a:r>
              <a:r>
                <a:rPr lang="en-US" sz="2000" dirty="0"/>
                <a:t>)</a:t>
              </a:r>
            </a:p>
          </p:txBody>
        </p:sp>
      </p:grp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228600" y="3109911"/>
            <a:ext cx="8763000" cy="24384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679576" y="2992439"/>
            <a:ext cx="3349625" cy="1057276"/>
            <a:chOff x="1106" y="2214"/>
            <a:chExt cx="2110" cy="666"/>
          </a:xfrm>
        </p:grpSpPr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1106" y="2214"/>
              <a:ext cx="1673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1"/>
              <a:r>
                <a:rPr lang="en-US" sz="2400" b="1" dirty="0">
                  <a:latin typeface="Courier New" pitchFamily="49" charset="0"/>
                </a:rPr>
                <a:t>m</a:t>
              </a:r>
              <a:r>
                <a:rPr lang="en-US" sz="2400" b="1" baseline="-25000" dirty="0">
                  <a:latin typeface="Courier New" pitchFamily="49" charset="0"/>
                </a:rPr>
                <a:t>0</a:t>
              </a:r>
              <a:r>
                <a:rPr lang="en-US" sz="2400" dirty="0">
                  <a:latin typeface="Courier New" pitchFamily="49" charset="0"/>
                </a:rPr>
                <a:t>, </a:t>
              </a:r>
              <a:r>
                <a:rPr lang="en-US" dirty="0">
                  <a:latin typeface="Tahoma" pitchFamily="34" charset="0"/>
                </a:rPr>
                <a:t>LSB(</a:t>
              </a:r>
              <a:r>
                <a:rPr lang="en-US" sz="2400" dirty="0">
                  <a:latin typeface="Courier New" pitchFamily="49" charset="0"/>
                </a:rPr>
                <a:t>m</a:t>
              </a:r>
              <a:r>
                <a:rPr lang="en-US" sz="2400" baseline="-25000" dirty="0">
                  <a:latin typeface="Courier New" pitchFamily="49" charset="0"/>
                </a:rPr>
                <a:t>0</a:t>
              </a:r>
              <a:r>
                <a:rPr lang="en-US" dirty="0">
                  <a:latin typeface="Tahoma" pitchFamily="34" charset="0"/>
                </a:rPr>
                <a:t>)=</a:t>
              </a:r>
              <a:r>
                <a:rPr lang="en-US" b="1" dirty="0">
                  <a:latin typeface="Tahoma" pitchFamily="34" charset="0"/>
                </a:rPr>
                <a:t>0</a:t>
              </a:r>
              <a:r>
                <a:rPr lang="en-US" sz="2000" dirty="0">
                  <a:latin typeface="Courier New" pitchFamily="49" charset="0"/>
                </a:rPr>
                <a:t> </a:t>
              </a:r>
            </a:p>
            <a:p>
              <a:pPr lvl="1"/>
              <a:r>
                <a:rPr lang="en-US" sz="2400" b="1" dirty="0">
                  <a:latin typeface="Courier New" pitchFamily="49" charset="0"/>
                </a:rPr>
                <a:t>m</a:t>
              </a:r>
              <a:r>
                <a:rPr lang="en-US" sz="2400" b="1" baseline="-25000" dirty="0">
                  <a:latin typeface="Courier New" pitchFamily="49" charset="0"/>
                </a:rPr>
                <a:t>1</a:t>
              </a:r>
              <a:r>
                <a:rPr lang="en-US" sz="2400" dirty="0">
                  <a:latin typeface="Courier New" pitchFamily="49" charset="0"/>
                </a:rPr>
                <a:t>, </a:t>
              </a:r>
              <a:r>
                <a:rPr lang="en-US" dirty="0">
                  <a:latin typeface="Tahoma" pitchFamily="34" charset="0"/>
                </a:rPr>
                <a:t>LSB(</a:t>
              </a:r>
              <a:r>
                <a:rPr lang="en-US" sz="2400" dirty="0">
                  <a:latin typeface="Courier New" pitchFamily="49" charset="0"/>
                </a:rPr>
                <a:t>m</a:t>
              </a:r>
              <a:r>
                <a:rPr lang="en-US" sz="2400" baseline="-25000" dirty="0">
                  <a:latin typeface="Courier New" pitchFamily="49" charset="0"/>
                </a:rPr>
                <a:t>1</a:t>
              </a:r>
              <a:r>
                <a:rPr lang="en-US" dirty="0">
                  <a:latin typeface="Tahoma" pitchFamily="34" charset="0"/>
                </a:rPr>
                <a:t>)=</a:t>
              </a:r>
              <a:r>
                <a:rPr lang="en-US" b="1" dirty="0">
                  <a:latin typeface="Tahoma" pitchFamily="34" charset="0"/>
                </a:rPr>
                <a:t>1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5791200" y="4241809"/>
            <a:ext cx="1447800" cy="493713"/>
            <a:chOff x="3648" y="3001"/>
            <a:chExt cx="912" cy="311"/>
          </a:xfrm>
        </p:grpSpPr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Text Box 26"/>
            <p:cNvSpPr txBox="1">
              <a:spLocks noChangeArrowheads="1"/>
            </p:cNvSpPr>
            <p:nvPr/>
          </p:nvSpPr>
          <p:spPr bwMode="auto">
            <a:xfrm>
              <a:off x="3984" y="3001"/>
              <a:ext cx="21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5105400" y="4889499"/>
            <a:ext cx="2209800" cy="912812"/>
            <a:chOff x="3216" y="3409"/>
            <a:chExt cx="1392" cy="575"/>
          </a:xfrm>
        </p:grpSpPr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3696" y="3409"/>
              <a:ext cx="78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LSB(</a:t>
              </a:r>
              <a:r>
                <a:rPr lang="en-US" sz="2000" dirty="0" err="1"/>
                <a:t>m</a:t>
              </a:r>
              <a:r>
                <a:rPr lang="en-US" sz="2000" baseline="-25000" dirty="0" err="1"/>
                <a:t>b</a:t>
              </a:r>
              <a:r>
                <a:rPr lang="en-US" dirty="0"/>
                <a:t>)=b</a:t>
              </a:r>
            </a:p>
          </p:txBody>
        </p:sp>
      </p:grp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228600" y="5867401"/>
            <a:ext cx="8211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Then  </a:t>
            </a:r>
            <a:r>
              <a:rPr lang="en-US" sz="2400" dirty="0" err="1" smtClean="0">
                <a:solidFill>
                  <a:schemeClr val="accent2"/>
                </a:solidFill>
              </a:rPr>
              <a:t>Adv</a:t>
            </a:r>
            <a:r>
              <a:rPr lang="en-US" sz="2400" baseline="-25000" dirty="0" err="1" smtClean="0">
                <a:solidFill>
                  <a:schemeClr val="accent2"/>
                </a:solidFill>
              </a:rPr>
              <a:t>SS</a:t>
            </a:r>
            <a:r>
              <a:rPr lang="en-US" sz="2400" dirty="0" smtClean="0">
                <a:solidFill>
                  <a:schemeClr val="accent2"/>
                </a:solidFill>
              </a:rPr>
              <a:t>[</a:t>
            </a:r>
            <a:r>
              <a:rPr lang="en-US" sz="2400" dirty="0">
                <a:solidFill>
                  <a:schemeClr val="accent2"/>
                </a:solidFill>
              </a:rPr>
              <a:t>B, </a:t>
            </a:r>
            <a:r>
              <a:rPr lang="en-US" sz="2400" dirty="0">
                <a:latin typeface="Castellar" pitchFamily="18" charset="0"/>
              </a:rPr>
              <a:t>E</a:t>
            </a:r>
            <a:r>
              <a:rPr lang="en-US" sz="2400" dirty="0">
                <a:solidFill>
                  <a:schemeClr val="accent2"/>
                </a:solidFill>
              </a:rPr>
              <a:t>] = </a:t>
            </a:r>
            <a:r>
              <a:rPr lang="en-US" sz="3600" dirty="0"/>
              <a:t>|</a:t>
            </a:r>
            <a:r>
              <a:rPr lang="en-US" sz="2400" dirty="0"/>
              <a:t> </a:t>
            </a:r>
            <a:r>
              <a:rPr lang="en-US" sz="2400" dirty="0" err="1"/>
              <a:t>Pr</a:t>
            </a:r>
            <a:r>
              <a:rPr lang="en-US" sz="2400" dirty="0"/>
              <a:t>[ </a:t>
            </a:r>
            <a:r>
              <a:rPr lang="en-US" sz="2400" b="1" dirty="0" smtClean="0"/>
              <a:t>EXP(0)</a:t>
            </a:r>
            <a:r>
              <a:rPr lang="en-US" sz="2000" dirty="0" smtClean="0"/>
              <a:t>=1</a:t>
            </a:r>
            <a:r>
              <a:rPr lang="en-US" sz="2400" dirty="0" smtClean="0"/>
              <a:t> </a:t>
            </a:r>
            <a:r>
              <a:rPr lang="en-US" sz="2400" dirty="0"/>
              <a:t>] −  </a:t>
            </a:r>
            <a:r>
              <a:rPr lang="en-US" sz="2400" dirty="0" err="1"/>
              <a:t>Pr</a:t>
            </a:r>
            <a:r>
              <a:rPr lang="en-US" sz="2400" dirty="0"/>
              <a:t>[ </a:t>
            </a:r>
            <a:r>
              <a:rPr lang="en-US" sz="2400" b="1" dirty="0" smtClean="0"/>
              <a:t>EXP(1)</a:t>
            </a:r>
            <a:r>
              <a:rPr lang="en-US" sz="2000" dirty="0" smtClean="0"/>
              <a:t>=1</a:t>
            </a:r>
            <a:r>
              <a:rPr lang="en-US" sz="2400" dirty="0" smtClean="0"/>
              <a:t> </a:t>
            </a:r>
            <a:r>
              <a:rPr lang="en-US" sz="2400" dirty="0"/>
              <a:t>] </a:t>
            </a:r>
            <a:r>
              <a:rPr lang="en-US" sz="3600" dirty="0" smtClean="0"/>
              <a:t>|</a:t>
            </a:r>
            <a:r>
              <a:rPr lang="en-US" sz="2400" dirty="0" smtClean="0"/>
              <a:t>= |0 – 1| = 1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4703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/>
          <p:nvPr/>
        </p:nvGrpSpPr>
        <p:grpSpPr>
          <a:xfrm>
            <a:off x="3276600" y="2463800"/>
            <a:ext cx="2239716" cy="2540000"/>
            <a:chOff x="3276600" y="1847850"/>
            <a:chExt cx="2239716" cy="1905000"/>
          </a:xfrm>
        </p:grpSpPr>
        <p:cxnSp>
          <p:nvCxnSpPr>
            <p:cNvPr id="11" name="Curved Connector 10"/>
            <p:cNvCxnSpPr>
              <a:stCxn id="6" idx="1"/>
              <a:endCxn id="75" idx="1"/>
            </p:cNvCxnSpPr>
            <p:nvPr/>
          </p:nvCxnSpPr>
          <p:spPr>
            <a:xfrm rot="10800000" flipV="1">
              <a:off x="3886200" y="1847850"/>
              <a:ext cx="12700" cy="1905000"/>
            </a:xfrm>
            <a:prstGeom prst="curvedConnector3">
              <a:avLst>
                <a:gd name="adj1" fmla="val 5100000"/>
              </a:avLst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6600" y="2393950"/>
              <a:ext cx="2239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</a:t>
              </a:r>
              <a:r>
                <a:rPr lang="en-US" dirty="0" smtClean="0">
                  <a:solidFill>
                    <a:srgbClr val="FF0000"/>
                  </a:solidFill>
                </a:rPr>
                <a:t>dentical distributions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OTP is semantically secure</a:t>
            </a:r>
            <a:endParaRPr lang="en-US" dirty="0"/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152400" y="5716826"/>
            <a:ext cx="8915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/>
              <a:t>For </a:t>
            </a:r>
            <a:r>
              <a:rPr lang="en-US" sz="2400" b="1" u="sng" dirty="0" smtClean="0"/>
              <a:t>all</a:t>
            </a:r>
            <a:r>
              <a:rPr lang="en-US" sz="2400" dirty="0" smtClean="0"/>
              <a:t> A:    </a:t>
            </a:r>
            <a:r>
              <a:rPr lang="en-US" sz="2400" dirty="0" err="1" smtClean="0">
                <a:solidFill>
                  <a:schemeClr val="accent2"/>
                </a:solidFill>
              </a:rPr>
              <a:t>Adv</a:t>
            </a:r>
            <a:r>
              <a:rPr lang="en-US" sz="2400" baseline="-25000" dirty="0" err="1" smtClean="0">
                <a:solidFill>
                  <a:schemeClr val="accent2"/>
                </a:solidFill>
              </a:rPr>
              <a:t>SS</a:t>
            </a:r>
            <a:r>
              <a:rPr lang="en-US" sz="2400" dirty="0" smtClean="0">
                <a:solidFill>
                  <a:schemeClr val="accent2"/>
                </a:solidFill>
              </a:rPr>
              <a:t>[A,OTP] </a:t>
            </a:r>
            <a:r>
              <a:rPr lang="en-US" sz="2400" dirty="0">
                <a:solidFill>
                  <a:schemeClr val="accent2"/>
                </a:solidFill>
              </a:rPr>
              <a:t>= </a:t>
            </a:r>
            <a:r>
              <a:rPr lang="en-US" sz="3600" dirty="0"/>
              <a:t>|</a:t>
            </a:r>
            <a:r>
              <a:rPr lang="en-US" sz="2400" dirty="0"/>
              <a:t> </a:t>
            </a:r>
            <a:r>
              <a:rPr lang="en-US" sz="2400" dirty="0" err="1"/>
              <a:t>Pr</a:t>
            </a:r>
            <a:r>
              <a:rPr lang="en-US" sz="2400" dirty="0"/>
              <a:t>[ </a:t>
            </a:r>
            <a:r>
              <a:rPr lang="en-US" sz="2400" b="1" dirty="0" smtClean="0"/>
              <a:t>A(</a:t>
            </a:r>
            <a:r>
              <a:rPr lang="en-US" sz="2400" b="1" dirty="0"/>
              <a:t>k⊕</a:t>
            </a:r>
            <a:r>
              <a:rPr lang="en-US" sz="2800" b="1" dirty="0" smtClean="0">
                <a:solidFill>
                  <a:srgbClr val="0000FF"/>
                </a:solidFill>
              </a:rPr>
              <a:t>m</a:t>
            </a:r>
            <a:r>
              <a:rPr lang="en-US" sz="2800" b="1" baseline="-25000" dirty="0" smtClean="0">
                <a:solidFill>
                  <a:srgbClr val="0000FF"/>
                </a:solidFill>
              </a:rPr>
              <a:t>0</a:t>
            </a:r>
            <a:r>
              <a:rPr lang="en-US" sz="2400" b="1" dirty="0" smtClean="0"/>
              <a:t>)</a:t>
            </a:r>
            <a:r>
              <a:rPr lang="en-US" sz="2000" dirty="0" smtClean="0"/>
              <a:t>=1</a:t>
            </a:r>
            <a:r>
              <a:rPr lang="en-US" sz="2400" dirty="0" smtClean="0"/>
              <a:t> </a:t>
            </a:r>
            <a:r>
              <a:rPr lang="en-US" sz="2400" dirty="0"/>
              <a:t>] −  </a:t>
            </a:r>
            <a:r>
              <a:rPr lang="en-US" sz="2400" dirty="0" err="1"/>
              <a:t>Pr</a:t>
            </a:r>
            <a:r>
              <a:rPr lang="en-US" sz="2400" dirty="0"/>
              <a:t>[ </a:t>
            </a:r>
            <a:r>
              <a:rPr lang="en-US" sz="2400" b="1" dirty="0" smtClean="0"/>
              <a:t>A(</a:t>
            </a:r>
            <a:r>
              <a:rPr lang="en-US" sz="2400" b="1" dirty="0"/>
              <a:t>k⊕</a:t>
            </a:r>
            <a:r>
              <a:rPr lang="en-US" sz="2800" b="1" dirty="0" smtClean="0">
                <a:solidFill>
                  <a:srgbClr val="0000FF"/>
                </a:solidFill>
              </a:rPr>
              <a:t>m</a:t>
            </a:r>
            <a:r>
              <a:rPr lang="en-US" sz="2800" b="1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b="1" dirty="0" smtClean="0"/>
              <a:t>)</a:t>
            </a:r>
            <a:r>
              <a:rPr lang="en-US" sz="2000" dirty="0" smtClean="0"/>
              <a:t>=1</a:t>
            </a:r>
            <a:r>
              <a:rPr lang="en-US" sz="2400" dirty="0" smtClean="0"/>
              <a:t> </a:t>
            </a:r>
            <a:r>
              <a:rPr lang="en-US" sz="2400" dirty="0"/>
              <a:t>] </a:t>
            </a:r>
            <a:r>
              <a:rPr lang="en-US" sz="3600" dirty="0" smtClean="0"/>
              <a:t>|</a:t>
            </a:r>
            <a:r>
              <a:rPr lang="en-US" sz="2400" dirty="0" smtClean="0"/>
              <a:t>= 0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458200" y="5765800"/>
            <a:ext cx="533400" cy="812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16"/>
          <p:cNvGrpSpPr/>
          <p:nvPr/>
        </p:nvGrpSpPr>
        <p:grpSpPr>
          <a:xfrm>
            <a:off x="152400" y="1295400"/>
            <a:ext cx="8974141" cy="1727200"/>
            <a:chOff x="152400" y="971550"/>
            <a:chExt cx="8974141" cy="1295400"/>
          </a:xfrm>
        </p:grpSpPr>
        <p:sp>
          <p:nvSpPr>
            <p:cNvPr id="6" name="Rounded Rectangle 5"/>
            <p:cNvSpPr/>
            <p:nvPr/>
          </p:nvSpPr>
          <p:spPr>
            <a:xfrm>
              <a:off x="3886200" y="1581150"/>
              <a:ext cx="1524000" cy="5334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1295400" y="1123950"/>
              <a:ext cx="1295400" cy="990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Chal.</a:t>
              </a: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6477000" y="1123950"/>
              <a:ext cx="1295400" cy="990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Adv. A</a:t>
              </a: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1600201" y="1477565"/>
              <a:ext cx="66396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k</a:t>
              </a:r>
              <a:r>
                <a:rPr lang="en-US">
                  <a:sym typeface="Symbol" pitchFamily="18" charset="2"/>
                </a:rPr>
                <a:t>K</a:t>
              </a:r>
              <a:endParaRPr lang="en-US" b="1">
                <a:cs typeface="Arial" charset="0"/>
                <a:sym typeface="Symbol" pitchFamily="18" charset="2"/>
              </a:endParaRPr>
            </a:p>
          </p:txBody>
        </p: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2667000" y="1047750"/>
              <a:ext cx="3810000" cy="403622"/>
              <a:chOff x="1776" y="1783"/>
              <a:chExt cx="2400" cy="339"/>
            </a:xfrm>
          </p:grpSpPr>
          <p:sp>
            <p:nvSpPr>
              <p:cNvPr id="33" name="Line 10"/>
              <p:cNvSpPr>
                <a:spLocks noChangeShapeType="1"/>
              </p:cNvSpPr>
              <p:nvPr/>
            </p:nvSpPr>
            <p:spPr bwMode="auto">
              <a:xfrm flipH="1">
                <a:off x="1776" y="2122"/>
                <a:ext cx="2400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 Box 11"/>
              <p:cNvSpPr txBox="1">
                <a:spLocks noChangeArrowheads="1"/>
              </p:cNvSpPr>
              <p:nvPr/>
            </p:nvSpPr>
            <p:spPr bwMode="auto">
              <a:xfrm>
                <a:off x="1968" y="1783"/>
                <a:ext cx="178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m</a:t>
                </a:r>
                <a:r>
                  <a:rPr lang="en-US" sz="2000" baseline="-25000" dirty="0"/>
                  <a:t>1  </a:t>
                </a:r>
                <a:r>
                  <a:rPr lang="en-US" sz="2000" dirty="0">
                    <a:sym typeface="Symbol" pitchFamily="18" charset="2"/>
                  </a:rPr>
                  <a:t> M :    |m</a:t>
                </a:r>
                <a:r>
                  <a:rPr lang="en-US" sz="2000" baseline="-25000" dirty="0">
                    <a:sym typeface="Symbol" pitchFamily="18" charset="2"/>
                  </a:rPr>
                  <a:t>0</a:t>
                </a:r>
                <a:r>
                  <a:rPr lang="en-US" sz="2000" dirty="0">
                    <a:sym typeface="Symbol" pitchFamily="18" charset="2"/>
                  </a:rPr>
                  <a:t>| = |m</a:t>
                </a:r>
                <a:r>
                  <a:rPr lang="en-US" sz="2000" baseline="-25000" dirty="0">
                    <a:sym typeface="Symbol" pitchFamily="18" charset="2"/>
                  </a:rPr>
                  <a:t>1</a:t>
                </a:r>
                <a:r>
                  <a:rPr lang="en-US" sz="2000" dirty="0">
                    <a:sym typeface="Symbol" pitchFamily="18" charset="2"/>
                  </a:rPr>
                  <a:t>|</a:t>
                </a:r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2667000" y="1428749"/>
              <a:ext cx="3733800" cy="519113"/>
              <a:chOff x="1776" y="2018"/>
              <a:chExt cx="2352" cy="436"/>
            </a:xfrm>
          </p:grpSpPr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2352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 Box 14"/>
              <p:cNvSpPr txBox="1">
                <a:spLocks noChangeArrowheads="1"/>
              </p:cNvSpPr>
              <p:nvPr/>
            </p:nvSpPr>
            <p:spPr bwMode="auto">
              <a:xfrm>
                <a:off x="2581" y="2018"/>
                <a:ext cx="97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c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000" dirty="0"/>
                  <a:t>k</a:t>
                </a:r>
                <a:r>
                  <a:rPr lang="en-US" sz="2800" dirty="0"/>
                  <a:t>⊕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>
                    <a:solidFill>
                      <a:srgbClr val="FF0000"/>
                    </a:solidFill>
                  </a:rPr>
                  <a:t>0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7772403" y="1581154"/>
              <a:ext cx="1354138" cy="457200"/>
              <a:chOff x="4320" y="3290"/>
              <a:chExt cx="853" cy="384"/>
            </a:xfrm>
          </p:grpSpPr>
          <p:sp>
            <p:nvSpPr>
              <p:cNvPr id="39" name="Line 16"/>
              <p:cNvSpPr>
                <a:spLocks noChangeShapeType="1"/>
              </p:cNvSpPr>
              <p:nvPr/>
            </p:nvSpPr>
            <p:spPr bwMode="auto">
              <a:xfrm flipV="1">
                <a:off x="4320" y="3674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 Box 17"/>
              <p:cNvSpPr txBox="1">
                <a:spLocks noChangeArrowheads="1"/>
              </p:cNvSpPr>
              <p:nvPr/>
            </p:nvSpPr>
            <p:spPr bwMode="auto">
              <a:xfrm>
                <a:off x="4340" y="3290"/>
                <a:ext cx="83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b’ </a:t>
                </a:r>
                <a:r>
                  <a:rPr lang="en-US" sz="2400" dirty="0">
                    <a:sym typeface="Symbol" pitchFamily="18" charset="2"/>
                  </a:rPr>
                  <a:t> {0,1}</a:t>
                </a:r>
                <a:endParaRPr lang="en-US" sz="2400" dirty="0"/>
              </a:p>
            </p:txBody>
          </p:sp>
        </p:grpSp>
        <p:sp>
          <p:nvSpPr>
            <p:cNvPr id="41" name="Rectangle 18"/>
            <p:cNvSpPr>
              <a:spLocks noChangeArrowheads="1"/>
            </p:cNvSpPr>
            <p:nvPr/>
          </p:nvSpPr>
          <p:spPr bwMode="auto">
            <a:xfrm>
              <a:off x="1066800" y="971550"/>
              <a:ext cx="7391400" cy="12954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52400" y="1123950"/>
              <a:ext cx="8947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EXP(0):</a:t>
              </a:r>
              <a:endParaRPr lang="en-US" dirty="0"/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197182" y="3835400"/>
            <a:ext cx="8929360" cy="1727200"/>
            <a:chOff x="197181" y="2876550"/>
            <a:chExt cx="8929360" cy="1295400"/>
          </a:xfrm>
        </p:grpSpPr>
        <p:sp>
          <p:nvSpPr>
            <p:cNvPr id="75" name="Rounded Rectangle 74"/>
            <p:cNvSpPr/>
            <p:nvPr/>
          </p:nvSpPr>
          <p:spPr>
            <a:xfrm>
              <a:off x="3886200" y="3486150"/>
              <a:ext cx="1524000" cy="5334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1295400" y="3028950"/>
              <a:ext cx="1295400" cy="990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Chal.</a:t>
              </a:r>
            </a:p>
          </p:txBody>
        </p:sp>
        <p:sp>
          <p:nvSpPr>
            <p:cNvPr id="49" name="Rectangle 7"/>
            <p:cNvSpPr>
              <a:spLocks noChangeArrowheads="1"/>
            </p:cNvSpPr>
            <p:nvPr/>
          </p:nvSpPr>
          <p:spPr bwMode="auto">
            <a:xfrm>
              <a:off x="6477000" y="3028950"/>
              <a:ext cx="1295400" cy="990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Adv. A</a:t>
              </a:r>
            </a:p>
          </p:txBody>
        </p:sp>
        <p:sp>
          <p:nvSpPr>
            <p:cNvPr id="50" name="Text Box 8"/>
            <p:cNvSpPr txBox="1">
              <a:spLocks noChangeArrowheads="1"/>
            </p:cNvSpPr>
            <p:nvPr/>
          </p:nvSpPr>
          <p:spPr bwMode="auto">
            <a:xfrm>
              <a:off x="1600201" y="3382565"/>
              <a:ext cx="66396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k</a:t>
              </a:r>
              <a:r>
                <a:rPr lang="en-US">
                  <a:sym typeface="Symbol" pitchFamily="18" charset="2"/>
                </a:rPr>
                <a:t>K</a:t>
              </a:r>
              <a:endParaRPr lang="en-US" b="1">
                <a:cs typeface="Arial" charset="0"/>
                <a:sym typeface="Symbol" pitchFamily="18" charset="2"/>
              </a:endParaRPr>
            </a:p>
          </p:txBody>
        </p:sp>
        <p:grpSp>
          <p:nvGrpSpPr>
            <p:cNvPr id="12" name="Group 21"/>
            <p:cNvGrpSpPr>
              <a:grpSpLocks/>
            </p:cNvGrpSpPr>
            <p:nvPr/>
          </p:nvGrpSpPr>
          <p:grpSpPr bwMode="auto">
            <a:xfrm>
              <a:off x="2667000" y="2952750"/>
              <a:ext cx="3810000" cy="403622"/>
              <a:chOff x="1776" y="1783"/>
              <a:chExt cx="2400" cy="339"/>
            </a:xfrm>
          </p:grpSpPr>
          <p:sp>
            <p:nvSpPr>
              <p:cNvPr id="52" name="Line 10"/>
              <p:cNvSpPr>
                <a:spLocks noChangeShapeType="1"/>
              </p:cNvSpPr>
              <p:nvPr/>
            </p:nvSpPr>
            <p:spPr bwMode="auto">
              <a:xfrm flipH="1">
                <a:off x="1776" y="2122"/>
                <a:ext cx="2400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Text Box 11"/>
              <p:cNvSpPr txBox="1">
                <a:spLocks noChangeArrowheads="1"/>
              </p:cNvSpPr>
              <p:nvPr/>
            </p:nvSpPr>
            <p:spPr bwMode="auto">
              <a:xfrm>
                <a:off x="1968" y="1783"/>
                <a:ext cx="178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m</a:t>
                </a:r>
                <a:r>
                  <a:rPr lang="en-US" sz="2000" baseline="-25000" dirty="0"/>
                  <a:t>1  </a:t>
                </a:r>
                <a:r>
                  <a:rPr lang="en-US" sz="2000" dirty="0">
                    <a:sym typeface="Symbol" pitchFamily="18" charset="2"/>
                  </a:rPr>
                  <a:t> M :    |m</a:t>
                </a:r>
                <a:r>
                  <a:rPr lang="en-US" sz="2000" baseline="-25000" dirty="0">
                    <a:sym typeface="Symbol" pitchFamily="18" charset="2"/>
                  </a:rPr>
                  <a:t>0</a:t>
                </a:r>
                <a:r>
                  <a:rPr lang="en-US" sz="2000" dirty="0">
                    <a:sym typeface="Symbol" pitchFamily="18" charset="2"/>
                  </a:rPr>
                  <a:t>| = |m</a:t>
                </a:r>
                <a:r>
                  <a:rPr lang="en-US" sz="2000" baseline="-25000" dirty="0">
                    <a:sym typeface="Symbol" pitchFamily="18" charset="2"/>
                  </a:rPr>
                  <a:t>1</a:t>
                </a:r>
                <a:r>
                  <a:rPr lang="en-US" sz="2000" dirty="0">
                    <a:sym typeface="Symbol" pitchFamily="18" charset="2"/>
                  </a:rPr>
                  <a:t>|</a:t>
                </a:r>
              </a:p>
            </p:txBody>
          </p:sp>
        </p:grpSp>
        <p:grpSp>
          <p:nvGrpSpPr>
            <p:cNvPr id="13" name="Group 20"/>
            <p:cNvGrpSpPr>
              <a:grpSpLocks/>
            </p:cNvGrpSpPr>
            <p:nvPr/>
          </p:nvGrpSpPr>
          <p:grpSpPr bwMode="auto">
            <a:xfrm>
              <a:off x="2667000" y="3333749"/>
              <a:ext cx="3733800" cy="519113"/>
              <a:chOff x="1776" y="2018"/>
              <a:chExt cx="2352" cy="436"/>
            </a:xfrm>
          </p:grpSpPr>
          <p:sp>
            <p:nvSpPr>
              <p:cNvPr id="55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2352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14"/>
              <p:cNvSpPr txBox="1">
                <a:spLocks noChangeArrowheads="1"/>
              </p:cNvSpPr>
              <p:nvPr/>
            </p:nvSpPr>
            <p:spPr bwMode="auto">
              <a:xfrm>
                <a:off x="2581" y="2018"/>
                <a:ext cx="966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c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000" dirty="0"/>
                  <a:t>k</a:t>
                </a:r>
                <a:r>
                  <a:rPr lang="en-US" sz="2800" dirty="0"/>
                  <a:t>⊕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>
                    <a:solidFill>
                      <a:srgbClr val="FF0000"/>
                    </a:solidFill>
                  </a:rPr>
                  <a:t>1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" name="Group 22"/>
            <p:cNvGrpSpPr>
              <a:grpSpLocks/>
            </p:cNvGrpSpPr>
            <p:nvPr/>
          </p:nvGrpSpPr>
          <p:grpSpPr bwMode="auto">
            <a:xfrm>
              <a:off x="7772403" y="3486154"/>
              <a:ext cx="1354138" cy="457200"/>
              <a:chOff x="4320" y="3290"/>
              <a:chExt cx="853" cy="384"/>
            </a:xfrm>
          </p:grpSpPr>
          <p:sp>
            <p:nvSpPr>
              <p:cNvPr id="58" name="Line 16"/>
              <p:cNvSpPr>
                <a:spLocks noChangeShapeType="1"/>
              </p:cNvSpPr>
              <p:nvPr/>
            </p:nvSpPr>
            <p:spPr bwMode="auto">
              <a:xfrm flipV="1">
                <a:off x="4320" y="3674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Text Box 17"/>
              <p:cNvSpPr txBox="1">
                <a:spLocks noChangeArrowheads="1"/>
              </p:cNvSpPr>
              <p:nvPr/>
            </p:nvSpPr>
            <p:spPr bwMode="auto">
              <a:xfrm>
                <a:off x="4340" y="3290"/>
                <a:ext cx="83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b’ </a:t>
                </a:r>
                <a:r>
                  <a:rPr lang="en-US" sz="2400" dirty="0">
                    <a:sym typeface="Symbol" pitchFamily="18" charset="2"/>
                  </a:rPr>
                  <a:t> {0,1}</a:t>
                </a:r>
                <a:endParaRPr lang="en-US" sz="2400" dirty="0"/>
              </a:p>
            </p:txBody>
          </p:sp>
        </p:grpSp>
        <p:sp>
          <p:nvSpPr>
            <p:cNvPr id="60" name="Rectangle 18"/>
            <p:cNvSpPr>
              <a:spLocks noChangeArrowheads="1"/>
            </p:cNvSpPr>
            <p:nvPr/>
          </p:nvSpPr>
          <p:spPr bwMode="auto">
            <a:xfrm>
              <a:off x="1066800" y="2876550"/>
              <a:ext cx="7391400" cy="1295400"/>
            </a:xfrm>
            <a:prstGeom prst="rect">
              <a:avLst/>
            </a:prstGeom>
            <a:noFill/>
            <a:ln w="38100">
              <a:solidFill>
                <a:srgbClr val="A6A6A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97181" y="3181350"/>
              <a:ext cx="880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EXP(1):</a:t>
              </a:r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00259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7" grpId="0"/>
      <p:bldP spid="3" grpId="0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</a:t>
            </a:r>
            <a:r>
              <a:rPr lang="en-US" sz="2800" dirty="0" smtClean="0"/>
              <a:t>dea:    replace “random” key by “pseudorandom” key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Stream Ciphers</a:t>
            </a:r>
            <a:r>
              <a:rPr lang="en-US" dirty="0" smtClean="0"/>
              <a:t>:  </a:t>
            </a:r>
            <a:br>
              <a:rPr lang="en-US" dirty="0" smtClean="0"/>
            </a:br>
            <a:r>
              <a:rPr lang="en-US" dirty="0" smtClean="0"/>
              <a:t>Making OTP practical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63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/>
          <p:nvPr/>
        </p:nvGrpSpPr>
        <p:grpSpPr>
          <a:xfrm>
            <a:off x="3276600" y="2463800"/>
            <a:ext cx="2239716" cy="2540000"/>
            <a:chOff x="3276600" y="1847850"/>
            <a:chExt cx="2239716" cy="1905000"/>
          </a:xfrm>
        </p:grpSpPr>
        <p:cxnSp>
          <p:nvCxnSpPr>
            <p:cNvPr id="11" name="Curved Connector 10"/>
            <p:cNvCxnSpPr>
              <a:stCxn id="6" idx="1"/>
              <a:endCxn id="75" idx="1"/>
            </p:cNvCxnSpPr>
            <p:nvPr/>
          </p:nvCxnSpPr>
          <p:spPr>
            <a:xfrm rot="10800000" flipV="1">
              <a:off x="3886200" y="1847850"/>
              <a:ext cx="12700" cy="1905000"/>
            </a:xfrm>
            <a:prstGeom prst="curvedConnector3">
              <a:avLst>
                <a:gd name="adj1" fmla="val 5100000"/>
              </a:avLst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6600" y="2393950"/>
              <a:ext cx="2239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</a:t>
              </a:r>
              <a:r>
                <a:rPr lang="en-US" dirty="0" smtClean="0">
                  <a:solidFill>
                    <a:srgbClr val="FF0000"/>
                  </a:solidFill>
                </a:rPr>
                <a:t>dentical distributions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OTP is semantically secure</a:t>
            </a:r>
            <a:endParaRPr lang="en-US" dirty="0"/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152400" y="5716826"/>
            <a:ext cx="8915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/>
              <a:t>For </a:t>
            </a:r>
            <a:r>
              <a:rPr lang="en-US" sz="2400" b="1" u="sng" dirty="0" smtClean="0"/>
              <a:t>all</a:t>
            </a:r>
            <a:r>
              <a:rPr lang="en-US" sz="2400" dirty="0" smtClean="0"/>
              <a:t> A:    </a:t>
            </a:r>
            <a:r>
              <a:rPr lang="en-US" sz="2400" dirty="0" err="1" smtClean="0">
                <a:solidFill>
                  <a:schemeClr val="accent2"/>
                </a:solidFill>
              </a:rPr>
              <a:t>Adv</a:t>
            </a:r>
            <a:r>
              <a:rPr lang="en-US" sz="2400" baseline="-25000" dirty="0" err="1" smtClean="0">
                <a:solidFill>
                  <a:schemeClr val="accent2"/>
                </a:solidFill>
              </a:rPr>
              <a:t>SS</a:t>
            </a:r>
            <a:r>
              <a:rPr lang="en-US" sz="2400" dirty="0" smtClean="0">
                <a:solidFill>
                  <a:schemeClr val="accent2"/>
                </a:solidFill>
              </a:rPr>
              <a:t>[A,OTP] </a:t>
            </a:r>
            <a:r>
              <a:rPr lang="en-US" sz="2400" dirty="0">
                <a:solidFill>
                  <a:schemeClr val="accent2"/>
                </a:solidFill>
              </a:rPr>
              <a:t>= </a:t>
            </a:r>
            <a:r>
              <a:rPr lang="en-US" sz="3600" dirty="0"/>
              <a:t>|</a:t>
            </a:r>
            <a:r>
              <a:rPr lang="en-US" sz="2400" dirty="0"/>
              <a:t> </a:t>
            </a:r>
            <a:r>
              <a:rPr lang="en-US" sz="2400" dirty="0" err="1"/>
              <a:t>Pr</a:t>
            </a:r>
            <a:r>
              <a:rPr lang="en-US" sz="2400" dirty="0"/>
              <a:t>[ </a:t>
            </a:r>
            <a:r>
              <a:rPr lang="en-US" sz="2400" b="1" dirty="0" smtClean="0"/>
              <a:t>A(</a:t>
            </a:r>
            <a:r>
              <a:rPr lang="en-US" sz="2400" b="1" dirty="0"/>
              <a:t>k⊕</a:t>
            </a:r>
            <a:r>
              <a:rPr lang="en-US" sz="2800" b="1" dirty="0" smtClean="0">
                <a:solidFill>
                  <a:srgbClr val="0000FF"/>
                </a:solidFill>
              </a:rPr>
              <a:t>m</a:t>
            </a:r>
            <a:r>
              <a:rPr lang="en-US" sz="2800" b="1" baseline="-25000" dirty="0" smtClean="0">
                <a:solidFill>
                  <a:srgbClr val="0000FF"/>
                </a:solidFill>
              </a:rPr>
              <a:t>0</a:t>
            </a:r>
            <a:r>
              <a:rPr lang="en-US" sz="2400" b="1" dirty="0" smtClean="0"/>
              <a:t>)</a:t>
            </a:r>
            <a:r>
              <a:rPr lang="en-US" sz="2000" dirty="0" smtClean="0"/>
              <a:t>=1</a:t>
            </a:r>
            <a:r>
              <a:rPr lang="en-US" sz="2400" dirty="0" smtClean="0"/>
              <a:t> </a:t>
            </a:r>
            <a:r>
              <a:rPr lang="en-US" sz="2400" dirty="0"/>
              <a:t>] −  </a:t>
            </a:r>
            <a:r>
              <a:rPr lang="en-US" sz="2400" dirty="0" err="1"/>
              <a:t>Pr</a:t>
            </a:r>
            <a:r>
              <a:rPr lang="en-US" sz="2400" dirty="0"/>
              <a:t>[ </a:t>
            </a:r>
            <a:r>
              <a:rPr lang="en-US" sz="2400" b="1" dirty="0" smtClean="0"/>
              <a:t>A(</a:t>
            </a:r>
            <a:r>
              <a:rPr lang="en-US" sz="2400" b="1" dirty="0"/>
              <a:t>k⊕</a:t>
            </a:r>
            <a:r>
              <a:rPr lang="en-US" sz="2800" b="1" dirty="0" smtClean="0">
                <a:solidFill>
                  <a:srgbClr val="0000FF"/>
                </a:solidFill>
              </a:rPr>
              <a:t>m</a:t>
            </a:r>
            <a:r>
              <a:rPr lang="en-US" sz="2800" b="1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b="1" dirty="0" smtClean="0"/>
              <a:t>)</a:t>
            </a:r>
            <a:r>
              <a:rPr lang="en-US" sz="2000" dirty="0" smtClean="0"/>
              <a:t>=1</a:t>
            </a:r>
            <a:r>
              <a:rPr lang="en-US" sz="2400" dirty="0" smtClean="0"/>
              <a:t> </a:t>
            </a:r>
            <a:r>
              <a:rPr lang="en-US" sz="2400" dirty="0"/>
              <a:t>] </a:t>
            </a:r>
            <a:r>
              <a:rPr lang="en-US" sz="3600" dirty="0" smtClean="0"/>
              <a:t>|</a:t>
            </a:r>
            <a:r>
              <a:rPr lang="en-US" sz="2400" dirty="0" smtClean="0"/>
              <a:t>= 0</a:t>
            </a:r>
            <a:endParaRPr lang="en-US" sz="2400" dirty="0"/>
          </a:p>
        </p:txBody>
      </p:sp>
      <p:grpSp>
        <p:nvGrpSpPr>
          <p:cNvPr id="5" name="Group 16"/>
          <p:cNvGrpSpPr/>
          <p:nvPr/>
        </p:nvGrpSpPr>
        <p:grpSpPr>
          <a:xfrm>
            <a:off x="152400" y="1295400"/>
            <a:ext cx="8974141" cy="1727200"/>
            <a:chOff x="152400" y="971550"/>
            <a:chExt cx="8974141" cy="1295400"/>
          </a:xfrm>
        </p:grpSpPr>
        <p:sp>
          <p:nvSpPr>
            <p:cNvPr id="6" name="Rounded Rectangle 5"/>
            <p:cNvSpPr/>
            <p:nvPr/>
          </p:nvSpPr>
          <p:spPr>
            <a:xfrm>
              <a:off x="3886200" y="1581150"/>
              <a:ext cx="1524000" cy="5334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1295400" y="1123950"/>
              <a:ext cx="1295400" cy="990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Chal.</a:t>
              </a: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6477000" y="1123950"/>
              <a:ext cx="1295400" cy="990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Adv. A</a:t>
              </a: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1600201" y="1477565"/>
              <a:ext cx="66396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k</a:t>
              </a:r>
              <a:r>
                <a:rPr lang="en-US">
                  <a:sym typeface="Symbol" pitchFamily="18" charset="2"/>
                </a:rPr>
                <a:t>K</a:t>
              </a:r>
              <a:endParaRPr lang="en-US" b="1">
                <a:cs typeface="Arial" charset="0"/>
                <a:sym typeface="Symbol" pitchFamily="18" charset="2"/>
              </a:endParaRPr>
            </a:p>
          </p:txBody>
        </p: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2667000" y="1047750"/>
              <a:ext cx="3810000" cy="403622"/>
              <a:chOff x="1776" y="1783"/>
              <a:chExt cx="2400" cy="339"/>
            </a:xfrm>
          </p:grpSpPr>
          <p:sp>
            <p:nvSpPr>
              <p:cNvPr id="33" name="Line 10"/>
              <p:cNvSpPr>
                <a:spLocks noChangeShapeType="1"/>
              </p:cNvSpPr>
              <p:nvPr/>
            </p:nvSpPr>
            <p:spPr bwMode="auto">
              <a:xfrm flipH="1">
                <a:off x="1776" y="2122"/>
                <a:ext cx="2400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 Box 11"/>
              <p:cNvSpPr txBox="1">
                <a:spLocks noChangeArrowheads="1"/>
              </p:cNvSpPr>
              <p:nvPr/>
            </p:nvSpPr>
            <p:spPr bwMode="auto">
              <a:xfrm>
                <a:off x="1968" y="1783"/>
                <a:ext cx="178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m</a:t>
                </a:r>
                <a:r>
                  <a:rPr lang="en-US" sz="2000" baseline="-25000" dirty="0"/>
                  <a:t>1  </a:t>
                </a:r>
                <a:r>
                  <a:rPr lang="en-US" sz="2000" dirty="0">
                    <a:sym typeface="Symbol" pitchFamily="18" charset="2"/>
                  </a:rPr>
                  <a:t> M :    |m</a:t>
                </a:r>
                <a:r>
                  <a:rPr lang="en-US" sz="2000" baseline="-25000" dirty="0">
                    <a:sym typeface="Symbol" pitchFamily="18" charset="2"/>
                  </a:rPr>
                  <a:t>0</a:t>
                </a:r>
                <a:r>
                  <a:rPr lang="en-US" sz="2000" dirty="0">
                    <a:sym typeface="Symbol" pitchFamily="18" charset="2"/>
                  </a:rPr>
                  <a:t>| = |m</a:t>
                </a:r>
                <a:r>
                  <a:rPr lang="en-US" sz="2000" baseline="-25000" dirty="0">
                    <a:sym typeface="Symbol" pitchFamily="18" charset="2"/>
                  </a:rPr>
                  <a:t>1</a:t>
                </a:r>
                <a:r>
                  <a:rPr lang="en-US" sz="2000" dirty="0">
                    <a:sym typeface="Symbol" pitchFamily="18" charset="2"/>
                  </a:rPr>
                  <a:t>|</a:t>
                </a:r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2667000" y="1428749"/>
              <a:ext cx="3733800" cy="519113"/>
              <a:chOff x="1776" y="2018"/>
              <a:chExt cx="2352" cy="436"/>
            </a:xfrm>
          </p:grpSpPr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2352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 Box 14"/>
              <p:cNvSpPr txBox="1">
                <a:spLocks noChangeArrowheads="1"/>
              </p:cNvSpPr>
              <p:nvPr/>
            </p:nvSpPr>
            <p:spPr bwMode="auto">
              <a:xfrm>
                <a:off x="2581" y="2018"/>
                <a:ext cx="97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c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000" dirty="0"/>
                  <a:t>k</a:t>
                </a:r>
                <a:r>
                  <a:rPr lang="en-US" sz="2800" dirty="0"/>
                  <a:t>⊕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>
                    <a:solidFill>
                      <a:srgbClr val="FF0000"/>
                    </a:solidFill>
                  </a:rPr>
                  <a:t>0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7772403" y="1581154"/>
              <a:ext cx="1354138" cy="457200"/>
              <a:chOff x="4320" y="3290"/>
              <a:chExt cx="853" cy="384"/>
            </a:xfrm>
          </p:grpSpPr>
          <p:sp>
            <p:nvSpPr>
              <p:cNvPr id="39" name="Line 16"/>
              <p:cNvSpPr>
                <a:spLocks noChangeShapeType="1"/>
              </p:cNvSpPr>
              <p:nvPr/>
            </p:nvSpPr>
            <p:spPr bwMode="auto">
              <a:xfrm flipV="1">
                <a:off x="4320" y="3674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 Box 17"/>
              <p:cNvSpPr txBox="1">
                <a:spLocks noChangeArrowheads="1"/>
              </p:cNvSpPr>
              <p:nvPr/>
            </p:nvSpPr>
            <p:spPr bwMode="auto">
              <a:xfrm>
                <a:off x="4340" y="3290"/>
                <a:ext cx="83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b’ </a:t>
                </a:r>
                <a:r>
                  <a:rPr lang="en-US" sz="2400" dirty="0">
                    <a:sym typeface="Symbol" pitchFamily="18" charset="2"/>
                  </a:rPr>
                  <a:t> {0,1}</a:t>
                </a:r>
                <a:endParaRPr lang="en-US" sz="2400" dirty="0"/>
              </a:p>
            </p:txBody>
          </p:sp>
        </p:grpSp>
        <p:sp>
          <p:nvSpPr>
            <p:cNvPr id="41" name="Rectangle 18"/>
            <p:cNvSpPr>
              <a:spLocks noChangeArrowheads="1"/>
            </p:cNvSpPr>
            <p:nvPr/>
          </p:nvSpPr>
          <p:spPr bwMode="auto">
            <a:xfrm>
              <a:off x="1066800" y="971550"/>
              <a:ext cx="7391400" cy="12954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52400" y="1123950"/>
              <a:ext cx="8947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EXP(0):</a:t>
              </a:r>
              <a:endParaRPr lang="en-US" dirty="0"/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197182" y="3835400"/>
            <a:ext cx="8929360" cy="1727200"/>
            <a:chOff x="197181" y="2876550"/>
            <a:chExt cx="8929360" cy="1295400"/>
          </a:xfrm>
        </p:grpSpPr>
        <p:sp>
          <p:nvSpPr>
            <p:cNvPr id="75" name="Rounded Rectangle 74"/>
            <p:cNvSpPr/>
            <p:nvPr/>
          </p:nvSpPr>
          <p:spPr>
            <a:xfrm>
              <a:off x="3886200" y="3486150"/>
              <a:ext cx="1524000" cy="5334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1295400" y="3028950"/>
              <a:ext cx="1295400" cy="990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Chal.</a:t>
              </a:r>
            </a:p>
          </p:txBody>
        </p:sp>
        <p:sp>
          <p:nvSpPr>
            <p:cNvPr id="49" name="Rectangle 7"/>
            <p:cNvSpPr>
              <a:spLocks noChangeArrowheads="1"/>
            </p:cNvSpPr>
            <p:nvPr/>
          </p:nvSpPr>
          <p:spPr bwMode="auto">
            <a:xfrm>
              <a:off x="6477000" y="3028950"/>
              <a:ext cx="1295400" cy="990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Adv. A</a:t>
              </a:r>
            </a:p>
          </p:txBody>
        </p:sp>
        <p:sp>
          <p:nvSpPr>
            <p:cNvPr id="50" name="Text Box 8"/>
            <p:cNvSpPr txBox="1">
              <a:spLocks noChangeArrowheads="1"/>
            </p:cNvSpPr>
            <p:nvPr/>
          </p:nvSpPr>
          <p:spPr bwMode="auto">
            <a:xfrm>
              <a:off x="1600201" y="3382565"/>
              <a:ext cx="66396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k</a:t>
              </a:r>
              <a:r>
                <a:rPr lang="en-US">
                  <a:sym typeface="Symbol" pitchFamily="18" charset="2"/>
                </a:rPr>
                <a:t>K</a:t>
              </a:r>
              <a:endParaRPr lang="en-US" b="1">
                <a:cs typeface="Arial" charset="0"/>
                <a:sym typeface="Symbol" pitchFamily="18" charset="2"/>
              </a:endParaRPr>
            </a:p>
          </p:txBody>
        </p:sp>
        <p:grpSp>
          <p:nvGrpSpPr>
            <p:cNvPr id="12" name="Group 21"/>
            <p:cNvGrpSpPr>
              <a:grpSpLocks/>
            </p:cNvGrpSpPr>
            <p:nvPr/>
          </p:nvGrpSpPr>
          <p:grpSpPr bwMode="auto">
            <a:xfrm>
              <a:off x="2667000" y="2952750"/>
              <a:ext cx="3810000" cy="403622"/>
              <a:chOff x="1776" y="1783"/>
              <a:chExt cx="2400" cy="339"/>
            </a:xfrm>
          </p:grpSpPr>
          <p:sp>
            <p:nvSpPr>
              <p:cNvPr id="52" name="Line 10"/>
              <p:cNvSpPr>
                <a:spLocks noChangeShapeType="1"/>
              </p:cNvSpPr>
              <p:nvPr/>
            </p:nvSpPr>
            <p:spPr bwMode="auto">
              <a:xfrm flipH="1">
                <a:off x="1776" y="2122"/>
                <a:ext cx="2400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Text Box 11"/>
              <p:cNvSpPr txBox="1">
                <a:spLocks noChangeArrowheads="1"/>
              </p:cNvSpPr>
              <p:nvPr/>
            </p:nvSpPr>
            <p:spPr bwMode="auto">
              <a:xfrm>
                <a:off x="1968" y="1783"/>
                <a:ext cx="178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m</a:t>
                </a:r>
                <a:r>
                  <a:rPr lang="en-US" sz="2000" baseline="-25000" dirty="0"/>
                  <a:t>1  </a:t>
                </a:r>
                <a:r>
                  <a:rPr lang="en-US" sz="2000" dirty="0">
                    <a:sym typeface="Symbol" pitchFamily="18" charset="2"/>
                  </a:rPr>
                  <a:t> M :    |m</a:t>
                </a:r>
                <a:r>
                  <a:rPr lang="en-US" sz="2000" baseline="-25000" dirty="0">
                    <a:sym typeface="Symbol" pitchFamily="18" charset="2"/>
                  </a:rPr>
                  <a:t>0</a:t>
                </a:r>
                <a:r>
                  <a:rPr lang="en-US" sz="2000" dirty="0">
                    <a:sym typeface="Symbol" pitchFamily="18" charset="2"/>
                  </a:rPr>
                  <a:t>| = |m</a:t>
                </a:r>
                <a:r>
                  <a:rPr lang="en-US" sz="2000" baseline="-25000" dirty="0">
                    <a:sym typeface="Symbol" pitchFamily="18" charset="2"/>
                  </a:rPr>
                  <a:t>1</a:t>
                </a:r>
                <a:r>
                  <a:rPr lang="en-US" sz="2000" dirty="0">
                    <a:sym typeface="Symbol" pitchFamily="18" charset="2"/>
                  </a:rPr>
                  <a:t>|</a:t>
                </a:r>
              </a:p>
            </p:txBody>
          </p:sp>
        </p:grpSp>
        <p:grpSp>
          <p:nvGrpSpPr>
            <p:cNvPr id="13" name="Group 20"/>
            <p:cNvGrpSpPr>
              <a:grpSpLocks/>
            </p:cNvGrpSpPr>
            <p:nvPr/>
          </p:nvGrpSpPr>
          <p:grpSpPr bwMode="auto">
            <a:xfrm>
              <a:off x="2667000" y="3333749"/>
              <a:ext cx="3733800" cy="519113"/>
              <a:chOff x="1776" y="2018"/>
              <a:chExt cx="2352" cy="436"/>
            </a:xfrm>
          </p:grpSpPr>
          <p:sp>
            <p:nvSpPr>
              <p:cNvPr id="55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2352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14"/>
              <p:cNvSpPr txBox="1">
                <a:spLocks noChangeArrowheads="1"/>
              </p:cNvSpPr>
              <p:nvPr/>
            </p:nvSpPr>
            <p:spPr bwMode="auto">
              <a:xfrm>
                <a:off x="2581" y="2018"/>
                <a:ext cx="966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c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000" dirty="0"/>
                  <a:t>k</a:t>
                </a:r>
                <a:r>
                  <a:rPr lang="en-US" sz="2800" dirty="0"/>
                  <a:t>⊕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>
                    <a:solidFill>
                      <a:srgbClr val="FF0000"/>
                    </a:solidFill>
                  </a:rPr>
                  <a:t>1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" name="Group 22"/>
            <p:cNvGrpSpPr>
              <a:grpSpLocks/>
            </p:cNvGrpSpPr>
            <p:nvPr/>
          </p:nvGrpSpPr>
          <p:grpSpPr bwMode="auto">
            <a:xfrm>
              <a:off x="7772403" y="3486154"/>
              <a:ext cx="1354138" cy="457200"/>
              <a:chOff x="4320" y="3290"/>
              <a:chExt cx="853" cy="384"/>
            </a:xfrm>
          </p:grpSpPr>
          <p:sp>
            <p:nvSpPr>
              <p:cNvPr id="58" name="Line 16"/>
              <p:cNvSpPr>
                <a:spLocks noChangeShapeType="1"/>
              </p:cNvSpPr>
              <p:nvPr/>
            </p:nvSpPr>
            <p:spPr bwMode="auto">
              <a:xfrm flipV="1">
                <a:off x="4320" y="3674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Text Box 17"/>
              <p:cNvSpPr txBox="1">
                <a:spLocks noChangeArrowheads="1"/>
              </p:cNvSpPr>
              <p:nvPr/>
            </p:nvSpPr>
            <p:spPr bwMode="auto">
              <a:xfrm>
                <a:off x="4340" y="3290"/>
                <a:ext cx="83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b’ </a:t>
                </a:r>
                <a:r>
                  <a:rPr lang="en-US" sz="2400" dirty="0">
                    <a:sym typeface="Symbol" pitchFamily="18" charset="2"/>
                  </a:rPr>
                  <a:t> {0,1}</a:t>
                </a:r>
                <a:endParaRPr lang="en-US" sz="2400" dirty="0"/>
              </a:p>
            </p:txBody>
          </p:sp>
        </p:grpSp>
        <p:sp>
          <p:nvSpPr>
            <p:cNvPr id="60" name="Rectangle 18"/>
            <p:cNvSpPr>
              <a:spLocks noChangeArrowheads="1"/>
            </p:cNvSpPr>
            <p:nvPr/>
          </p:nvSpPr>
          <p:spPr bwMode="auto">
            <a:xfrm>
              <a:off x="1066800" y="2876550"/>
              <a:ext cx="7391400" cy="1295400"/>
            </a:xfrm>
            <a:prstGeom prst="rect">
              <a:avLst/>
            </a:prstGeom>
            <a:noFill/>
            <a:ln w="38100">
              <a:solidFill>
                <a:srgbClr val="A6A6A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97181" y="3181350"/>
              <a:ext cx="880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EXP(1):</a:t>
              </a:r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00259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 (</a:t>
            </a:r>
            <a:r>
              <a:rPr lang="en-US" i="1" dirty="0" smtClean="0"/>
              <a:t>E</a:t>
            </a:r>
            <a:r>
              <a:rPr lang="en-US" dirty="0" smtClean="0"/>
              <a:t>,</a:t>
            </a:r>
            <a:r>
              <a:rPr lang="en-US" i="1" dirty="0" smtClean="0"/>
              <a:t>D</a:t>
            </a:r>
            <a:r>
              <a:rPr lang="en-US" dirty="0" smtClean="0"/>
              <a:t>) be a (one-time) semantically secure cipher where the message and </a:t>
            </a:r>
            <a:r>
              <a:rPr lang="en-US" dirty="0" err="1" smtClean="0"/>
              <a:t>ciphertext</a:t>
            </a:r>
            <a:r>
              <a:rPr lang="en-US" dirty="0" smtClean="0"/>
              <a:t> space is  {0,1}</a:t>
            </a:r>
            <a:r>
              <a:rPr lang="en-US" i="1" baseline="30000" dirty="0" smtClean="0"/>
              <a:t>n</a:t>
            </a:r>
            <a:r>
              <a:rPr lang="en-US" dirty="0" smtClean="0"/>
              <a:t>. </a:t>
            </a:r>
            <a:r>
              <a:rPr lang="en-US" dirty="0" smtClean="0"/>
              <a:t>Which of the following encryption schemes are (one-time) semantically </a:t>
            </a:r>
            <a:r>
              <a:rPr lang="en-US" dirty="0" smtClean="0"/>
              <a:t>secure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</a:t>
            </a:r>
            <a:r>
              <a:rPr lang="en-US" dirty="0" smtClean="0"/>
              <a:t>′((k,</a:t>
            </a:r>
            <a:r>
              <a:rPr lang="en-US" dirty="0" smtClean="0"/>
              <a:t> x</a:t>
            </a:r>
            <a:r>
              <a:rPr lang="en-US" dirty="0" smtClean="0"/>
              <a:t>)=reverse E(</a:t>
            </a:r>
            <a:r>
              <a:rPr lang="en-US" dirty="0" err="1" smtClean="0"/>
              <a:t>k,x</a:t>
            </a:r>
            <a:r>
              <a:rPr lang="en-US" dirty="0" smtClean="0"/>
              <a:t>)</a:t>
            </a:r>
            <a:r>
              <a:rPr lang="en-US" dirty="0" smtClean="0"/>
              <a:t>   </a:t>
            </a:r>
          </a:p>
          <a:p>
            <a:endParaRPr lang="en-US" dirty="0" smtClean="0"/>
          </a:p>
          <a:p>
            <a:r>
              <a:rPr lang="en-US" dirty="0" smtClean="0"/>
              <a:t>E</a:t>
            </a:r>
            <a:r>
              <a:rPr lang="en-US" dirty="0" smtClean="0"/>
              <a:t>′(</a:t>
            </a:r>
            <a:r>
              <a:rPr lang="en-US" dirty="0" err="1" smtClean="0"/>
              <a:t>k,x</a:t>
            </a:r>
            <a:r>
              <a:rPr lang="en-US" dirty="0" smtClean="0"/>
              <a:t>)=E(</a:t>
            </a:r>
            <a:r>
              <a:rPr lang="en-US" dirty="0" err="1" smtClean="0"/>
              <a:t>k,x</a:t>
            </a:r>
            <a:r>
              <a:rPr lang="en-US" dirty="0" smtClean="0"/>
              <a:t>) </a:t>
            </a:r>
            <a:r>
              <a:rPr lang="en-US" dirty="0" smtClean="0"/>
              <a:t>∥</a:t>
            </a:r>
            <a:r>
              <a:rPr lang="en-US" dirty="0" smtClean="0"/>
              <a:t> </a:t>
            </a:r>
            <a:r>
              <a:rPr lang="en-US" dirty="0" smtClean="0"/>
              <a:t>LSB(x)</a:t>
            </a:r>
            <a:r>
              <a:rPr lang="en-US" dirty="0" smtClean="0"/>
              <a:t>  </a:t>
            </a:r>
            <a:r>
              <a:rPr lang="en-US" dirty="0" smtClean="0"/>
              <a:t> (here ∥ denotes </a:t>
            </a:r>
            <a:r>
              <a:rPr lang="en-US" dirty="0" smtClean="0"/>
              <a:t>concatenation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E</a:t>
            </a:r>
            <a:r>
              <a:rPr lang="en-US" dirty="0" smtClean="0"/>
              <a:t>′(</a:t>
            </a:r>
            <a:r>
              <a:rPr lang="en-US" i="1" dirty="0" smtClean="0"/>
              <a:t>k, x</a:t>
            </a:r>
            <a:r>
              <a:rPr lang="en-US" dirty="0" smtClean="0"/>
              <a:t>)=</a:t>
            </a:r>
            <a:r>
              <a:rPr lang="en-US" i="1" dirty="0" smtClean="0"/>
              <a:t>E</a:t>
            </a:r>
            <a:r>
              <a:rPr lang="en-US" dirty="0" smtClean="0"/>
              <a:t>(</a:t>
            </a:r>
            <a:r>
              <a:rPr lang="en-US" i="1" dirty="0" smtClean="0"/>
              <a:t>0</a:t>
            </a:r>
            <a:r>
              <a:rPr lang="en-US" i="1" baseline="30000" dirty="0" smtClean="0"/>
              <a:t>n</a:t>
            </a:r>
            <a:r>
              <a:rPr lang="en-US" i="1" dirty="0" smtClean="0"/>
              <a:t>, x)</a:t>
            </a:r>
            <a:r>
              <a:rPr lang="en-US" dirty="0" smtClean="0"/>
              <a:t>     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076D-8AF4-405B-9B63-6C0B00BD6EC0}" type="datetime1">
              <a:rPr lang="en-US" smtClean="0"/>
              <a:pPr/>
              <a:t>10/11/2012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5E8DB8-DCBF-4A68-BA4D-52342D237505}" type="slidenum">
              <a:rPr lang="en-GB" smtClean="0"/>
              <a:pPr/>
              <a:t>51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33600" y="4191000"/>
            <a:ext cx="4495800" cy="812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1176"/>
              </a:spcBef>
              <a:buNone/>
            </a:pPr>
            <a:r>
              <a:rPr lang="en-US" dirty="0" err="1" smtClean="0"/>
              <a:t>Thm</a:t>
            </a:r>
            <a:r>
              <a:rPr lang="en-US" dirty="0" smtClean="0"/>
              <a:t>:   G:K </a:t>
            </a:r>
            <a:r>
              <a:rPr lang="en-US" dirty="0"/>
              <a:t>⟶{0,1}</a:t>
            </a:r>
            <a:r>
              <a:rPr lang="en-US" baseline="50000" dirty="0"/>
              <a:t>n</a:t>
            </a:r>
            <a:r>
              <a:rPr lang="en-US" dirty="0"/>
              <a:t>  </a:t>
            </a:r>
            <a:r>
              <a:rPr lang="en-US" dirty="0" smtClean="0"/>
              <a:t>is a secure PRG    ⇒   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/>
              <a:t>stream </a:t>
            </a:r>
            <a:r>
              <a:rPr lang="en-US" dirty="0" smtClean="0"/>
              <a:t>cipher E derived from G is sem. </a:t>
            </a:r>
            <a:r>
              <a:rPr lang="en-US" dirty="0"/>
              <a:t>s</a:t>
            </a:r>
            <a:r>
              <a:rPr lang="en-US" dirty="0" smtClean="0"/>
              <a:t>ec.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∀ sem. </a:t>
            </a:r>
            <a:r>
              <a:rPr lang="en-US" dirty="0"/>
              <a:t>s</a:t>
            </a:r>
            <a:r>
              <a:rPr lang="en-US" dirty="0" smtClean="0"/>
              <a:t>ec. adversary A ,   ∃a PRG adversary B   </a:t>
            </a:r>
            <a:r>
              <a:rPr lang="en-US" dirty="0" err="1" smtClean="0"/>
              <a:t>s.t.</a:t>
            </a:r>
            <a:endParaRPr lang="en-US" dirty="0" smtClean="0"/>
          </a:p>
          <a:p>
            <a:pPr marL="0" indent="0">
              <a:spcBef>
                <a:spcPts val="2424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Adv</a:t>
            </a:r>
            <a:r>
              <a:rPr lang="en-US" baseline="-25000" dirty="0" err="1" smtClean="0"/>
              <a:t>SS</a:t>
            </a:r>
            <a:r>
              <a:rPr lang="en-US" dirty="0" smtClean="0"/>
              <a:t>[A,E</a:t>
            </a:r>
            <a:r>
              <a:rPr lang="en-US" dirty="0" smtClean="0"/>
              <a:t>]  ≤  2 ∙ </a:t>
            </a:r>
            <a:r>
              <a:rPr lang="en-US" dirty="0" err="1" smtClean="0"/>
              <a:t>Adv</a:t>
            </a:r>
            <a:r>
              <a:rPr lang="en-US" baseline="-25000" dirty="0" err="1" smtClean="0"/>
              <a:t>PRG</a:t>
            </a:r>
            <a:r>
              <a:rPr lang="en-US" dirty="0" smtClean="0"/>
              <a:t>[B,G]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Stream ciphers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are semantically </a:t>
            </a:r>
            <a:r>
              <a:rPr lang="en-US" dirty="0" smtClean="0"/>
              <a:t>secure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540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Proof:   intuition</a:t>
            </a:r>
            <a:endParaRPr lang="en-US" dirty="0"/>
          </a:p>
        </p:txBody>
      </p:sp>
      <p:grpSp>
        <p:nvGrpSpPr>
          <p:cNvPr id="3" name="Group 23"/>
          <p:cNvGrpSpPr/>
          <p:nvPr/>
        </p:nvGrpSpPr>
        <p:grpSpPr>
          <a:xfrm>
            <a:off x="304801" y="1397000"/>
            <a:ext cx="3949710" cy="2057409"/>
            <a:chOff x="1676400" y="1104900"/>
            <a:chExt cx="3949710" cy="154305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6396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300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2590800" y="1581150"/>
              <a:ext cx="2005014" cy="533400"/>
              <a:chOff x="1776" y="2013"/>
              <a:chExt cx="1263" cy="448"/>
            </a:xfrm>
          </p:grpSpPr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21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4800609" y="2171707"/>
              <a:ext cx="825501" cy="476250"/>
              <a:chOff x="4416" y="3466"/>
              <a:chExt cx="520" cy="400"/>
            </a:xfrm>
          </p:grpSpPr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>
                <a:off x="4418" y="3466"/>
                <a:ext cx="518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4"/>
          <p:cNvGrpSpPr/>
          <p:nvPr/>
        </p:nvGrpSpPr>
        <p:grpSpPr>
          <a:xfrm>
            <a:off x="304800" y="4343400"/>
            <a:ext cx="3892550" cy="2057399"/>
            <a:chOff x="1676400" y="1104900"/>
            <a:chExt cx="3892550" cy="1543049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6396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3000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2590800" y="1581150"/>
              <a:ext cx="1998664" cy="533400"/>
              <a:chOff x="1776" y="2013"/>
              <a:chExt cx="1259" cy="448"/>
            </a:xfrm>
          </p:grpSpPr>
          <p:sp>
            <p:nvSpPr>
              <p:cNvPr id="35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21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12" name="Group 22"/>
            <p:cNvGrpSpPr>
              <a:grpSpLocks/>
            </p:cNvGrpSpPr>
            <p:nvPr/>
          </p:nvGrpSpPr>
          <p:grpSpPr bwMode="auto">
            <a:xfrm>
              <a:off x="4768850" y="2135981"/>
              <a:ext cx="800100" cy="511968"/>
              <a:chOff x="4396" y="3436"/>
              <a:chExt cx="504" cy="430"/>
            </a:xfrm>
          </p:grpSpPr>
          <p:sp>
            <p:nvSpPr>
              <p:cNvPr id="33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 Box 17"/>
              <p:cNvSpPr txBox="1">
                <a:spLocks noChangeArrowheads="1"/>
              </p:cNvSpPr>
              <p:nvPr/>
            </p:nvSpPr>
            <p:spPr bwMode="auto">
              <a:xfrm>
                <a:off x="4396" y="3436"/>
                <a:ext cx="50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000" dirty="0"/>
                  <a:t>1</a:t>
                </a:r>
                <a:endParaRPr lang="en-US" sz="2400" dirty="0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4267200" y="1905000"/>
            <a:ext cx="628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75" name="TextBox 74"/>
          <p:cNvSpPr txBox="1"/>
          <p:nvPr/>
        </p:nvSpPr>
        <p:spPr>
          <a:xfrm>
            <a:off x="4267200" y="4749800"/>
            <a:ext cx="628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76" name="TextBox 75"/>
          <p:cNvSpPr txBox="1"/>
          <p:nvPr/>
        </p:nvSpPr>
        <p:spPr>
          <a:xfrm>
            <a:off x="6553200" y="3297952"/>
            <a:ext cx="628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77" name="Rounded Rectangle 76"/>
          <p:cNvSpPr/>
          <p:nvPr/>
        </p:nvSpPr>
        <p:spPr>
          <a:xfrm>
            <a:off x="152400" y="1397000"/>
            <a:ext cx="4114800" cy="22352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80"/>
          <p:cNvGrpSpPr/>
          <p:nvPr/>
        </p:nvGrpSpPr>
        <p:grpSpPr>
          <a:xfrm>
            <a:off x="4876800" y="1397000"/>
            <a:ext cx="4152909" cy="2235200"/>
            <a:chOff x="4876800" y="1047750"/>
            <a:chExt cx="4152909" cy="1676400"/>
          </a:xfrm>
        </p:grpSpPr>
        <p:grpSp>
          <p:nvGrpSpPr>
            <p:cNvPr id="18" name="Group 36"/>
            <p:cNvGrpSpPr/>
            <p:nvPr/>
          </p:nvGrpSpPr>
          <p:grpSpPr>
            <a:xfrm>
              <a:off x="5029200" y="1123950"/>
              <a:ext cx="4000509" cy="1543057"/>
              <a:chOff x="1562100" y="1104900"/>
              <a:chExt cx="4000509" cy="1543057"/>
            </a:xfrm>
          </p:grpSpPr>
          <p:sp>
            <p:nvSpPr>
              <p:cNvPr id="38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39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40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992579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r{0,1}</a:t>
                </a:r>
                <a:r>
                  <a:rPr lang="en-US" baseline="30000" dirty="0" smtClean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41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3000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19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47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986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dirty="0" smtClean="0"/>
                    <a:t>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 smtClean="0"/>
                    <a:t>m</a:t>
                  </a:r>
                  <a:r>
                    <a:rPr lang="en-US" sz="3200" b="1" baseline="-25000" dirty="0">
                      <a:solidFill>
                        <a:srgbClr val="FF0000"/>
                      </a:solidFill>
                    </a:rPr>
                    <a:t>0</a:t>
                  </a:r>
                  <a:r>
                    <a:rPr lang="en-US" sz="2400" b="1" baseline="-25000" dirty="0" smtClean="0"/>
                    <a:t> </a:t>
                  </a:r>
                  <a:r>
                    <a:rPr lang="en-US" sz="2000" b="1" dirty="0" smtClean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 smtClean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20" name="Group 22"/>
              <p:cNvGrpSpPr>
                <a:grpSpLocks/>
              </p:cNvGrpSpPr>
              <p:nvPr/>
            </p:nvGrpSpPr>
            <p:grpSpPr bwMode="auto">
              <a:xfrm>
                <a:off x="4762508" y="2247907"/>
                <a:ext cx="800101" cy="400050"/>
                <a:chOff x="4392" y="3530"/>
                <a:chExt cx="504" cy="336"/>
              </a:xfrm>
            </p:grpSpPr>
            <p:sp>
              <p:nvSpPr>
                <p:cNvPr id="45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530"/>
                  <a:ext cx="504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dirty="0" smtClean="0"/>
                    <a:t>’</a:t>
                  </a:r>
                  <a:r>
                    <a:rPr lang="en-US" sz="2800" dirty="0" smtClean="0"/>
                    <a:t>≟</a:t>
                  </a:r>
                  <a:r>
                    <a:rPr lang="en-US" sz="2000" dirty="0" smtClean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Rounded Rectangle 77"/>
            <p:cNvSpPr/>
            <p:nvPr/>
          </p:nvSpPr>
          <p:spPr>
            <a:xfrm>
              <a:off x="4876800" y="10477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81"/>
          <p:cNvGrpSpPr/>
          <p:nvPr/>
        </p:nvGrpSpPr>
        <p:grpSpPr>
          <a:xfrm>
            <a:off x="4876800" y="4343400"/>
            <a:ext cx="4191000" cy="2235200"/>
            <a:chOff x="4876800" y="3257550"/>
            <a:chExt cx="4191000" cy="1676400"/>
          </a:xfrm>
        </p:grpSpPr>
        <p:grpSp>
          <p:nvGrpSpPr>
            <p:cNvPr id="23" name="Group 61"/>
            <p:cNvGrpSpPr/>
            <p:nvPr/>
          </p:nvGrpSpPr>
          <p:grpSpPr>
            <a:xfrm>
              <a:off x="5067300" y="3257550"/>
              <a:ext cx="4000500" cy="1543049"/>
              <a:chOff x="1562100" y="1104900"/>
              <a:chExt cx="4000500" cy="1543049"/>
            </a:xfrm>
          </p:grpSpPr>
          <p:sp>
            <p:nvSpPr>
              <p:cNvPr id="63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64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65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992579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r{0,1}</a:t>
                </a:r>
                <a:r>
                  <a:rPr lang="en-US" baseline="30000" dirty="0" smtClean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66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3000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24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72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982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dirty="0" smtClean="0"/>
                    <a:t>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 smtClean="0"/>
                    <a:t>m</a:t>
                  </a:r>
                  <a:r>
                    <a:rPr lang="en-US" sz="3200" b="1" baseline="-25000" dirty="0" smtClean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sz="2400" b="1" baseline="-25000" dirty="0" smtClean="0"/>
                    <a:t> </a:t>
                  </a:r>
                  <a:r>
                    <a:rPr lang="en-US" sz="2000" b="1" dirty="0" smtClean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 smtClean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25" name="Group 22"/>
              <p:cNvGrpSpPr>
                <a:grpSpLocks/>
              </p:cNvGrpSpPr>
              <p:nvPr/>
            </p:nvGrpSpPr>
            <p:grpSpPr bwMode="auto">
              <a:xfrm>
                <a:off x="4762500" y="2135981"/>
                <a:ext cx="800100" cy="511968"/>
                <a:chOff x="4392" y="3436"/>
                <a:chExt cx="504" cy="430"/>
              </a:xfrm>
            </p:grpSpPr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436"/>
                  <a:ext cx="504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dirty="0" smtClean="0"/>
                    <a:t>’</a:t>
                  </a:r>
                  <a:r>
                    <a:rPr lang="en-US" sz="2800" dirty="0" smtClean="0"/>
                    <a:t>≟</a:t>
                  </a:r>
                  <a:r>
                    <a:rPr lang="en-US" sz="2000" dirty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69" name="Straight Arrow Connector 68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Rounded Rectangle 78"/>
            <p:cNvSpPr/>
            <p:nvPr/>
          </p:nvSpPr>
          <p:spPr>
            <a:xfrm>
              <a:off x="4876800" y="32575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ounded Rectangle 79"/>
          <p:cNvSpPr/>
          <p:nvPr/>
        </p:nvSpPr>
        <p:spPr>
          <a:xfrm>
            <a:off x="152400" y="4343400"/>
            <a:ext cx="4114800" cy="22352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492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Proof:    Let A be a sem. sec. adversary.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smtClean="0"/>
              <a:t>b=0,1:  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b</a:t>
            </a:r>
            <a:r>
              <a:rPr lang="en-US" dirty="0" smtClean="0"/>
              <a:t> :=  [ event that b’=1 ]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Adv</a:t>
            </a:r>
            <a:r>
              <a:rPr lang="en-US" baseline="-25000" dirty="0" err="1" smtClean="0"/>
              <a:t>SS</a:t>
            </a:r>
            <a:r>
              <a:rPr lang="en-US" dirty="0" smtClean="0"/>
              <a:t>[A,E</a:t>
            </a:r>
            <a:r>
              <a:rPr lang="en-US" dirty="0"/>
              <a:t>] </a:t>
            </a:r>
            <a:r>
              <a:rPr lang="en-US" dirty="0" smtClean="0"/>
              <a:t>= </a:t>
            </a:r>
            <a:r>
              <a:rPr lang="en-US" sz="3600" dirty="0"/>
              <a:t>|</a:t>
            </a:r>
            <a:r>
              <a:rPr lang="en-US" dirty="0"/>
              <a:t> Pr[ W</a:t>
            </a:r>
            <a:r>
              <a:rPr lang="en-US" baseline="-25000" dirty="0"/>
              <a:t>0</a:t>
            </a:r>
            <a:r>
              <a:rPr lang="en-US" dirty="0"/>
              <a:t> ] −  Pr[ W</a:t>
            </a:r>
            <a:r>
              <a:rPr lang="en-US" baseline="-25000" dirty="0"/>
              <a:t>1</a:t>
            </a:r>
            <a:r>
              <a:rPr lang="en-US" dirty="0"/>
              <a:t> ] </a:t>
            </a:r>
            <a:r>
              <a:rPr lang="en-US" sz="3600" dirty="0"/>
              <a:t>|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52400" y="2414582"/>
            <a:ext cx="8872540" cy="2538418"/>
            <a:chOff x="76201" y="1447800"/>
            <a:chExt cx="8872540" cy="2538418"/>
          </a:xfrm>
        </p:grpSpPr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1219200" y="1752612"/>
              <a:ext cx="1295400" cy="15843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Chal.</a:t>
              </a:r>
            </a:p>
          </p:txBody>
        </p:sp>
        <p:sp>
          <p:nvSpPr>
            <p:cNvPr id="28" name="Line 5"/>
            <p:cNvSpPr>
              <a:spLocks noChangeShapeType="1"/>
            </p:cNvSpPr>
            <p:nvPr/>
          </p:nvSpPr>
          <p:spPr bwMode="auto">
            <a:xfrm flipV="1">
              <a:off x="152400" y="2590809"/>
              <a:ext cx="1066800" cy="2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76201" y="2102257"/>
              <a:ext cx="34977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6400800" y="1752612"/>
              <a:ext cx="1295400" cy="15843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Adv. A</a:t>
              </a: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1524001" y="2224099"/>
              <a:ext cx="6639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2590800" y="1863736"/>
              <a:ext cx="3810000" cy="538163"/>
              <a:chOff x="1776" y="1783"/>
              <a:chExt cx="2400" cy="339"/>
            </a:xfrm>
          </p:grpSpPr>
          <p:sp>
            <p:nvSpPr>
              <p:cNvPr id="33" name="Line 10"/>
              <p:cNvSpPr>
                <a:spLocks noChangeShapeType="1"/>
              </p:cNvSpPr>
              <p:nvPr/>
            </p:nvSpPr>
            <p:spPr bwMode="auto">
              <a:xfrm flipH="1">
                <a:off x="1776" y="2122"/>
                <a:ext cx="2400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 Box 11"/>
              <p:cNvSpPr txBox="1">
                <a:spLocks noChangeArrowheads="1"/>
              </p:cNvSpPr>
              <p:nvPr/>
            </p:nvSpPr>
            <p:spPr bwMode="auto">
              <a:xfrm>
                <a:off x="1968" y="1783"/>
                <a:ext cx="178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m</a:t>
                </a:r>
                <a:r>
                  <a:rPr lang="en-US" sz="2000" baseline="-25000" dirty="0"/>
                  <a:t>1  </a:t>
                </a:r>
                <a:r>
                  <a:rPr lang="en-US" sz="2000" dirty="0">
                    <a:sym typeface="Symbol" pitchFamily="18" charset="2"/>
                  </a:rPr>
                  <a:t> M :    |m</a:t>
                </a:r>
                <a:r>
                  <a:rPr lang="en-US" sz="2000" baseline="-25000" dirty="0">
                    <a:sym typeface="Symbol" pitchFamily="18" charset="2"/>
                  </a:rPr>
                  <a:t>0</a:t>
                </a:r>
                <a:r>
                  <a:rPr lang="en-US" sz="2000" dirty="0">
                    <a:sym typeface="Symbol" pitchFamily="18" charset="2"/>
                  </a:rPr>
                  <a:t>| = |m</a:t>
                </a:r>
                <a:r>
                  <a:rPr lang="en-US" sz="2000" baseline="-25000" dirty="0">
                    <a:sym typeface="Symbol" pitchFamily="18" charset="2"/>
                  </a:rPr>
                  <a:t>1</a:t>
                </a:r>
                <a:r>
                  <a:rPr lang="en-US" sz="2000" dirty="0">
                    <a:sym typeface="Symbol" pitchFamily="18" charset="2"/>
                  </a:rPr>
                  <a:t>|</a:t>
                </a:r>
              </a:p>
            </p:txBody>
          </p:sp>
        </p:grp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2590800" y="2420951"/>
              <a:ext cx="3733802" cy="692150"/>
              <a:chOff x="1776" y="2018"/>
              <a:chExt cx="2352" cy="436"/>
            </a:xfrm>
          </p:grpSpPr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2352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 Box 14"/>
              <p:cNvSpPr txBox="1">
                <a:spLocks noChangeArrowheads="1"/>
              </p:cNvSpPr>
              <p:nvPr/>
            </p:nvSpPr>
            <p:spPr bwMode="auto">
              <a:xfrm>
                <a:off x="2400" y="2018"/>
                <a:ext cx="1198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err="1" smtClean="0"/>
                  <a:t>m</a:t>
                </a:r>
                <a:r>
                  <a:rPr lang="en-US" sz="2400" b="1" baseline="-25000" dirty="0" err="1" smtClean="0"/>
                  <a:t>b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7620003" y="3327406"/>
              <a:ext cx="1328738" cy="658812"/>
              <a:chOff x="4416" y="3546"/>
              <a:chExt cx="837" cy="415"/>
            </a:xfrm>
          </p:grpSpPr>
          <p:sp>
            <p:nvSpPr>
              <p:cNvPr id="39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 Box 17"/>
              <p:cNvSpPr txBox="1">
                <a:spLocks noChangeArrowheads="1"/>
              </p:cNvSpPr>
              <p:nvPr/>
            </p:nvSpPr>
            <p:spPr bwMode="auto">
              <a:xfrm>
                <a:off x="4420" y="3670"/>
                <a:ext cx="83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b’ </a:t>
                </a:r>
                <a:r>
                  <a:rPr lang="en-US" sz="2400" dirty="0">
                    <a:sym typeface="Symbol" pitchFamily="18" charset="2"/>
                  </a:rPr>
                  <a:t> {0,1}</a:t>
                </a:r>
                <a:endParaRPr lang="en-US" sz="2400" dirty="0"/>
              </a:p>
            </p:txBody>
          </p:sp>
        </p:grpSp>
        <p:sp>
          <p:nvSpPr>
            <p:cNvPr id="41" name="Rectangle 18"/>
            <p:cNvSpPr>
              <a:spLocks noChangeArrowheads="1"/>
            </p:cNvSpPr>
            <p:nvPr/>
          </p:nvSpPr>
          <p:spPr bwMode="auto">
            <a:xfrm>
              <a:off x="533400" y="1447800"/>
              <a:ext cx="7924800" cy="2117725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1504062" y="2733367"/>
              <a:ext cx="100059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ym typeface="Symbol" pitchFamily="18" charset="2"/>
                </a:rPr>
                <a:t>r</a:t>
              </a:r>
              <a:r>
                <a:rPr lang="en-US" dirty="0" smtClean="0">
                  <a:sym typeface="Symbol" pitchFamily="18" charset="2"/>
                </a:rPr>
                <a:t>{0,1}</a:t>
              </a:r>
              <a:r>
                <a:rPr lang="en-US" sz="2000" baseline="30000" dirty="0" smtClean="0">
                  <a:sym typeface="Symbol" pitchFamily="18" charset="2"/>
                </a:rPr>
                <a:t>n</a:t>
              </a:r>
              <a:endParaRPr lang="en-US" b="1" baseline="30000" dirty="0">
                <a:cs typeface="Arial" charset="0"/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4788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Proof:    Let A be a sem. sec. adversary.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smtClean="0"/>
              <a:t>b=0,1:  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b</a:t>
            </a:r>
            <a:r>
              <a:rPr lang="en-US" dirty="0" smtClean="0"/>
              <a:t> :=  [ event that b’=1 ]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</a:t>
            </a:r>
            <a:r>
              <a:rPr lang="en-US" dirty="0" err="1" smtClean="0"/>
              <a:t>Adv</a:t>
            </a:r>
            <a:r>
              <a:rPr lang="en-US" baseline="-25000" dirty="0" err="1" smtClean="0"/>
              <a:t>SS</a:t>
            </a:r>
            <a:r>
              <a:rPr lang="en-US" dirty="0"/>
              <a:t>[A,E] </a:t>
            </a:r>
            <a:r>
              <a:rPr lang="en-US" dirty="0" smtClean="0"/>
              <a:t>= </a:t>
            </a:r>
            <a:r>
              <a:rPr lang="en-US" sz="3600" dirty="0"/>
              <a:t>|</a:t>
            </a:r>
            <a:r>
              <a:rPr lang="en-US" dirty="0"/>
              <a:t> </a:t>
            </a:r>
            <a:r>
              <a:rPr lang="en-US" dirty="0" err="1"/>
              <a:t>Pr</a:t>
            </a:r>
            <a:r>
              <a:rPr lang="en-US" dirty="0"/>
              <a:t>[ W</a:t>
            </a:r>
            <a:r>
              <a:rPr lang="en-US" baseline="-25000" dirty="0"/>
              <a:t>0</a:t>
            </a:r>
            <a:r>
              <a:rPr lang="en-US" dirty="0"/>
              <a:t> ] −  </a:t>
            </a:r>
            <a:r>
              <a:rPr lang="en-US" dirty="0" err="1"/>
              <a:t>Pr</a:t>
            </a:r>
            <a:r>
              <a:rPr lang="en-US" dirty="0"/>
              <a:t>[ W</a:t>
            </a:r>
            <a:r>
              <a:rPr lang="en-US" baseline="-25000" dirty="0"/>
              <a:t>1</a:t>
            </a:r>
            <a:r>
              <a:rPr lang="en-US" dirty="0"/>
              <a:t> ] </a:t>
            </a:r>
            <a:r>
              <a:rPr lang="en-US" sz="3600" dirty="0" smtClean="0"/>
              <a:t>|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/>
              <a:t>For b=0,1:   </a:t>
            </a:r>
            <a:r>
              <a:rPr lang="en-US" dirty="0" err="1"/>
              <a:t>R</a:t>
            </a:r>
            <a:r>
              <a:rPr lang="en-US" baseline="-25000" dirty="0" err="1"/>
              <a:t>b</a:t>
            </a:r>
            <a:r>
              <a:rPr lang="en-US" dirty="0"/>
              <a:t> :=  [ event that b’=1 </a:t>
            </a:r>
            <a:r>
              <a:rPr lang="en-US" dirty="0" smtClean="0"/>
              <a:t>]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19060" y="2057400"/>
            <a:ext cx="8872540" cy="2538406"/>
            <a:chOff x="76201" y="1447812"/>
            <a:chExt cx="8872540" cy="2538406"/>
          </a:xfrm>
        </p:grpSpPr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1219200" y="1752612"/>
              <a:ext cx="1295400" cy="15843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Chal.</a:t>
              </a:r>
            </a:p>
          </p:txBody>
        </p:sp>
        <p:sp>
          <p:nvSpPr>
            <p:cNvPr id="28" name="Line 5"/>
            <p:cNvSpPr>
              <a:spLocks noChangeShapeType="1"/>
            </p:cNvSpPr>
            <p:nvPr/>
          </p:nvSpPr>
          <p:spPr bwMode="auto">
            <a:xfrm flipV="1">
              <a:off x="152400" y="2590809"/>
              <a:ext cx="1066800" cy="2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76201" y="2102257"/>
              <a:ext cx="34977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6400800" y="1752612"/>
              <a:ext cx="1295400" cy="15843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Adv. A</a:t>
              </a: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1524001" y="2224099"/>
              <a:ext cx="6639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2590800" y="1863736"/>
              <a:ext cx="3810000" cy="538163"/>
              <a:chOff x="1776" y="1783"/>
              <a:chExt cx="2400" cy="339"/>
            </a:xfrm>
          </p:grpSpPr>
          <p:sp>
            <p:nvSpPr>
              <p:cNvPr id="33" name="Line 10"/>
              <p:cNvSpPr>
                <a:spLocks noChangeShapeType="1"/>
              </p:cNvSpPr>
              <p:nvPr/>
            </p:nvSpPr>
            <p:spPr bwMode="auto">
              <a:xfrm flipH="1">
                <a:off x="1776" y="2122"/>
                <a:ext cx="2400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 Box 11"/>
              <p:cNvSpPr txBox="1">
                <a:spLocks noChangeArrowheads="1"/>
              </p:cNvSpPr>
              <p:nvPr/>
            </p:nvSpPr>
            <p:spPr bwMode="auto">
              <a:xfrm>
                <a:off x="1968" y="1783"/>
                <a:ext cx="178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m</a:t>
                </a:r>
                <a:r>
                  <a:rPr lang="en-US" sz="2000" baseline="-25000" dirty="0"/>
                  <a:t>1  </a:t>
                </a:r>
                <a:r>
                  <a:rPr lang="en-US" sz="2000" dirty="0">
                    <a:sym typeface="Symbol" pitchFamily="18" charset="2"/>
                  </a:rPr>
                  <a:t> M :    |m</a:t>
                </a:r>
                <a:r>
                  <a:rPr lang="en-US" sz="2000" baseline="-25000" dirty="0">
                    <a:sym typeface="Symbol" pitchFamily="18" charset="2"/>
                  </a:rPr>
                  <a:t>0</a:t>
                </a:r>
                <a:r>
                  <a:rPr lang="en-US" sz="2000" dirty="0">
                    <a:sym typeface="Symbol" pitchFamily="18" charset="2"/>
                  </a:rPr>
                  <a:t>| = |m</a:t>
                </a:r>
                <a:r>
                  <a:rPr lang="en-US" sz="2000" baseline="-25000" dirty="0">
                    <a:sym typeface="Symbol" pitchFamily="18" charset="2"/>
                  </a:rPr>
                  <a:t>1</a:t>
                </a:r>
                <a:r>
                  <a:rPr lang="en-US" sz="2000" dirty="0">
                    <a:sym typeface="Symbol" pitchFamily="18" charset="2"/>
                  </a:rPr>
                  <a:t>|</a:t>
                </a:r>
              </a:p>
            </p:txBody>
          </p:sp>
        </p:grp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2590800" y="2420951"/>
              <a:ext cx="3733802" cy="692150"/>
              <a:chOff x="1776" y="2018"/>
              <a:chExt cx="2352" cy="436"/>
            </a:xfrm>
          </p:grpSpPr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2352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 Box 14"/>
              <p:cNvSpPr txBox="1">
                <a:spLocks noChangeArrowheads="1"/>
              </p:cNvSpPr>
              <p:nvPr/>
            </p:nvSpPr>
            <p:spPr bwMode="auto">
              <a:xfrm>
                <a:off x="2400" y="2018"/>
                <a:ext cx="96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err="1" smtClean="0"/>
                  <a:t>m</a:t>
                </a:r>
                <a:r>
                  <a:rPr lang="en-US" sz="2400" b="1" baseline="-25000" dirty="0" err="1" smtClean="0"/>
                  <a:t>b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>
                    <a:sym typeface="Symbol" pitchFamily="18" charset="2"/>
                  </a:rPr>
                  <a:t>r</a:t>
                </a:r>
                <a:r>
                  <a:rPr lang="en-US" sz="2800" b="1" dirty="0" smtClean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7620003" y="3327406"/>
              <a:ext cx="1328738" cy="658812"/>
              <a:chOff x="4416" y="3546"/>
              <a:chExt cx="837" cy="415"/>
            </a:xfrm>
          </p:grpSpPr>
          <p:sp>
            <p:nvSpPr>
              <p:cNvPr id="39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 Box 17"/>
              <p:cNvSpPr txBox="1">
                <a:spLocks noChangeArrowheads="1"/>
              </p:cNvSpPr>
              <p:nvPr/>
            </p:nvSpPr>
            <p:spPr bwMode="auto">
              <a:xfrm>
                <a:off x="4420" y="3670"/>
                <a:ext cx="83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b’ </a:t>
                </a:r>
                <a:r>
                  <a:rPr lang="en-US" sz="2400" dirty="0">
                    <a:sym typeface="Symbol" pitchFamily="18" charset="2"/>
                  </a:rPr>
                  <a:t> {0,1}</a:t>
                </a:r>
                <a:endParaRPr lang="en-US" sz="2400" dirty="0"/>
              </a:p>
            </p:txBody>
          </p:sp>
        </p:grpSp>
        <p:sp>
          <p:nvSpPr>
            <p:cNvPr id="41" name="Rectangle 18"/>
            <p:cNvSpPr>
              <a:spLocks noChangeArrowheads="1"/>
            </p:cNvSpPr>
            <p:nvPr/>
          </p:nvSpPr>
          <p:spPr bwMode="auto">
            <a:xfrm>
              <a:off x="533400" y="1447812"/>
              <a:ext cx="7924800" cy="2117725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1504062" y="2733367"/>
              <a:ext cx="100059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ym typeface="Symbol" pitchFamily="18" charset="2"/>
                </a:rPr>
                <a:t>r</a:t>
              </a:r>
              <a:r>
                <a:rPr lang="en-US" dirty="0" smtClean="0">
                  <a:sym typeface="Symbol" pitchFamily="18" charset="2"/>
                </a:rPr>
                <a:t>{0,1}</a:t>
              </a:r>
              <a:r>
                <a:rPr lang="en-US" sz="2000" baseline="30000" dirty="0" smtClean="0">
                  <a:sym typeface="Symbol" pitchFamily="18" charset="2"/>
                </a:rPr>
                <a:t>n</a:t>
              </a:r>
              <a:endParaRPr lang="en-US" b="1" baseline="30000" dirty="0">
                <a:cs typeface="Arial" charset="0"/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8380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Proof:    Let A be a sem. sec. adversary.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</a:t>
            </a:r>
            <a:r>
              <a:rPr lang="en-US" dirty="0" err="1" smtClean="0"/>
              <a:t>Adv</a:t>
            </a:r>
            <a:r>
              <a:rPr lang="en-US" baseline="-25000" dirty="0" err="1" smtClean="0"/>
              <a:t>SS</a:t>
            </a:r>
            <a:r>
              <a:rPr lang="en-US" dirty="0" smtClean="0"/>
              <a:t>[A,OTP] = 0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 smtClean="0"/>
              <a:t>Claim 1:    </a:t>
            </a:r>
            <a:r>
              <a:rPr lang="en-US" sz="3200" dirty="0"/>
              <a:t>|</a:t>
            </a:r>
            <a:r>
              <a:rPr lang="en-US" dirty="0" smtClean="0"/>
              <a:t>Pr</a:t>
            </a:r>
            <a:r>
              <a:rPr lang="en-US" dirty="0"/>
              <a:t>[R</a:t>
            </a:r>
            <a:r>
              <a:rPr lang="en-US" baseline="-25000" dirty="0"/>
              <a:t>0</a:t>
            </a:r>
            <a:r>
              <a:rPr lang="en-US" dirty="0"/>
              <a:t>] – Pr[R</a:t>
            </a:r>
            <a:r>
              <a:rPr lang="en-US" baseline="-25000" dirty="0"/>
              <a:t>1</a:t>
            </a:r>
            <a:r>
              <a:rPr lang="en-US" dirty="0" smtClean="0"/>
              <a:t>]</a:t>
            </a:r>
            <a:r>
              <a:rPr lang="en-US" sz="3200" dirty="0" smtClean="0"/>
              <a:t>|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Adv</a:t>
            </a:r>
            <a:r>
              <a:rPr lang="en-US" baseline="-25000" dirty="0" err="1" smtClean="0"/>
              <a:t>PRG</a:t>
            </a:r>
            <a:r>
              <a:rPr lang="en-US" dirty="0" smtClean="0"/>
              <a:t>[B,G] </a:t>
            </a:r>
            <a:r>
              <a:rPr lang="en-US" dirty="0" smtClean="0"/>
              <a:t> for b=0,1</a:t>
            </a:r>
            <a:endParaRPr lang="en-US" dirty="0" smtClean="0"/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 smtClean="0"/>
              <a:t>Claim 2:    ∃B:  </a:t>
            </a:r>
            <a:r>
              <a:rPr lang="en-US" sz="3200" dirty="0" smtClean="0"/>
              <a:t>|</a:t>
            </a:r>
            <a:r>
              <a:rPr lang="en-US" dirty="0"/>
              <a:t>Pr</a:t>
            </a:r>
            <a:r>
              <a:rPr lang="en-US" dirty="0" smtClean="0"/>
              <a:t>[</a:t>
            </a:r>
            <a:r>
              <a:rPr lang="en-US" dirty="0" err="1" smtClean="0"/>
              <a:t>W</a:t>
            </a:r>
            <a:r>
              <a:rPr lang="en-US" baseline="-25000" dirty="0" err="1"/>
              <a:t>b</a:t>
            </a:r>
            <a:r>
              <a:rPr lang="en-US" dirty="0" smtClean="0"/>
              <a:t>] </a:t>
            </a:r>
            <a:r>
              <a:rPr lang="en-US" dirty="0"/>
              <a:t>– Pr[</a:t>
            </a:r>
            <a:r>
              <a:rPr lang="en-US" dirty="0" err="1" smtClean="0"/>
              <a:t>R</a:t>
            </a:r>
            <a:r>
              <a:rPr lang="en-US" baseline="-25000" dirty="0" err="1" smtClean="0"/>
              <a:t>b</a:t>
            </a:r>
            <a:r>
              <a:rPr lang="en-US" dirty="0" smtClean="0"/>
              <a:t>]</a:t>
            </a:r>
            <a:r>
              <a:rPr lang="en-US" sz="3200" dirty="0"/>
              <a:t>|</a:t>
            </a:r>
            <a:r>
              <a:rPr lang="en-US" dirty="0"/>
              <a:t> </a:t>
            </a:r>
            <a:r>
              <a:rPr lang="en-US" dirty="0" smtClean="0"/>
              <a:t>=</a:t>
            </a:r>
            <a:endParaRPr lang="en-US" dirty="0" smtClean="0"/>
          </a:p>
          <a:p>
            <a:pPr marL="0" indent="0">
              <a:buNone/>
              <a:tabLst>
                <a:tab pos="1828800" algn="l"/>
              </a:tabLst>
            </a:pPr>
            <a:endParaRPr lang="en-US" dirty="0" smtClean="0"/>
          </a:p>
          <a:p>
            <a:pPr marL="0" indent="0">
              <a:buNone/>
              <a:tabLst>
                <a:tab pos="1828800" algn="l"/>
              </a:tabLst>
            </a:pPr>
            <a:endParaRPr lang="en-US" dirty="0" smtClean="0"/>
          </a:p>
          <a:p>
            <a:pPr marL="0" indent="0">
              <a:buNone/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sz="1800" dirty="0" smtClean="0"/>
              <a:t>                                                      </a:t>
            </a:r>
            <a:r>
              <a:rPr lang="en-US" sz="1800" dirty="0" err="1" smtClean="0"/>
              <a:t>Adv</a:t>
            </a:r>
            <a:r>
              <a:rPr lang="en-US" sz="1800" baseline="-25000" dirty="0" err="1" smtClean="0"/>
              <a:t>PRG</a:t>
            </a:r>
            <a:r>
              <a:rPr lang="en-US" sz="1800" dirty="0" smtClean="0"/>
              <a:t>[B,G]    </a:t>
            </a:r>
            <a:r>
              <a:rPr lang="en-US" sz="1800" dirty="0" err="1" smtClean="0"/>
              <a:t>Adv</a:t>
            </a:r>
            <a:r>
              <a:rPr lang="en-US" sz="1800" baseline="-25000" dirty="0" err="1" smtClean="0"/>
              <a:t>PRG</a:t>
            </a:r>
            <a:r>
              <a:rPr lang="en-US" sz="1800" dirty="0" smtClean="0"/>
              <a:t>[B,G</a:t>
            </a:r>
            <a:r>
              <a:rPr lang="en-US" sz="1800" dirty="0" smtClean="0"/>
              <a:t>]</a:t>
            </a:r>
            <a:endParaRPr lang="en-US" sz="1800" dirty="0" smtClean="0"/>
          </a:p>
          <a:p>
            <a:pPr marL="0" indent="0">
              <a:buNone/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 smtClean="0"/>
              <a:t>⇒   </a:t>
            </a:r>
            <a:r>
              <a:rPr lang="en-US" dirty="0" err="1"/>
              <a:t>Adv</a:t>
            </a:r>
            <a:r>
              <a:rPr lang="en-US" baseline="-25000" dirty="0" err="1"/>
              <a:t>SS</a:t>
            </a:r>
            <a:r>
              <a:rPr lang="en-US" dirty="0"/>
              <a:t>[A,E</a:t>
            </a:r>
            <a:r>
              <a:rPr lang="en-US" dirty="0" smtClean="0"/>
              <a:t>] = </a:t>
            </a:r>
            <a:r>
              <a:rPr lang="en-US" sz="3200" dirty="0"/>
              <a:t>|</a:t>
            </a:r>
            <a:r>
              <a:rPr lang="en-US" dirty="0" err="1"/>
              <a:t>Pr</a:t>
            </a:r>
            <a:r>
              <a:rPr lang="en-US" dirty="0" smtClean="0"/>
              <a:t>[W</a:t>
            </a:r>
            <a:r>
              <a:rPr lang="en-US" baseline="-25000" dirty="0" smtClean="0"/>
              <a:t>0</a:t>
            </a:r>
            <a:r>
              <a:rPr lang="en-US" dirty="0"/>
              <a:t>] – </a:t>
            </a:r>
            <a:r>
              <a:rPr lang="en-US" dirty="0" err="1"/>
              <a:t>Pr</a:t>
            </a:r>
            <a:r>
              <a:rPr lang="en-US" dirty="0" smtClean="0"/>
              <a:t>[W</a:t>
            </a:r>
            <a:r>
              <a:rPr lang="en-US" baseline="-25000" dirty="0" smtClean="0"/>
              <a:t>1</a:t>
            </a:r>
            <a:r>
              <a:rPr lang="en-US" dirty="0"/>
              <a:t>]</a:t>
            </a:r>
            <a:r>
              <a:rPr lang="en-US" sz="3200" dirty="0"/>
              <a:t>|</a:t>
            </a:r>
            <a:r>
              <a:rPr lang="en-US" dirty="0"/>
              <a:t> ≤  2 ∙ </a:t>
            </a:r>
            <a:r>
              <a:rPr lang="en-US" dirty="0" err="1"/>
              <a:t>Adv</a:t>
            </a:r>
            <a:r>
              <a:rPr lang="en-US" baseline="-25000" dirty="0" err="1"/>
              <a:t>PRG</a:t>
            </a:r>
            <a:r>
              <a:rPr lang="en-US" dirty="0"/>
              <a:t>[B,G]   </a:t>
            </a:r>
          </a:p>
          <a:p>
            <a:pPr marL="0" indent="0">
              <a:buNone/>
              <a:tabLst>
                <a:tab pos="1828800" algn="l"/>
              </a:tabLst>
            </a:pPr>
            <a:endParaRPr lang="en-US" dirty="0" smtClean="0"/>
          </a:p>
          <a:p>
            <a:pPr marL="0" indent="0">
              <a:buNone/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9"/>
          <p:cNvGrpSpPr/>
          <p:nvPr/>
        </p:nvGrpSpPr>
        <p:grpSpPr>
          <a:xfrm>
            <a:off x="609600" y="3632202"/>
            <a:ext cx="7848600" cy="704911"/>
            <a:chOff x="609600" y="2724150"/>
            <a:chExt cx="7848600" cy="52868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09600" y="2800350"/>
              <a:ext cx="7848600" cy="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90600" y="2876550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67600" y="2876550"/>
              <a:ext cx="288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143000" y="27241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620000" y="27241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514600" y="2952750"/>
              <a:ext cx="891591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36284" y="2952750"/>
              <a:ext cx="880369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33800" y="2952750"/>
              <a:ext cx="817724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</a:t>
              </a:r>
              <a:r>
                <a:rPr lang="en-US" sz="2000" dirty="0" err="1" smtClean="0"/>
                <a:t>R</a:t>
              </a:r>
              <a:r>
                <a:rPr lang="en-US" sz="2000" baseline="-25000" dirty="0" err="1"/>
                <a:t>b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2895600" y="27241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114800" y="27241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257800" y="27241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2895600" y="4419600"/>
            <a:ext cx="1219200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14800" y="4419600"/>
            <a:ext cx="1219200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4801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Proof of claim 2:       </a:t>
            </a:r>
            <a:r>
              <a:rPr lang="en-US" dirty="0"/>
              <a:t>∃B:  </a:t>
            </a:r>
            <a:r>
              <a:rPr lang="en-US" sz="3200" dirty="0"/>
              <a:t>|</a:t>
            </a:r>
            <a:r>
              <a:rPr lang="en-US" dirty="0" err="1"/>
              <a:t>Pr</a:t>
            </a:r>
            <a:r>
              <a:rPr lang="en-US" dirty="0"/>
              <a:t>[</a:t>
            </a:r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] </a:t>
            </a:r>
            <a:r>
              <a:rPr lang="en-US" dirty="0"/>
              <a:t>– </a:t>
            </a:r>
            <a:r>
              <a:rPr lang="en-US" dirty="0" err="1"/>
              <a:t>Pr</a:t>
            </a:r>
            <a:r>
              <a:rPr lang="en-US" dirty="0"/>
              <a:t>[</a:t>
            </a:r>
            <a:r>
              <a:rPr lang="en-US" dirty="0" smtClean="0"/>
              <a:t>R</a:t>
            </a:r>
            <a:r>
              <a:rPr lang="en-US" baseline="-25000" dirty="0" smtClean="0"/>
              <a:t>0</a:t>
            </a:r>
            <a:r>
              <a:rPr lang="en-US" dirty="0" smtClean="0"/>
              <a:t>]</a:t>
            </a:r>
            <a:r>
              <a:rPr lang="en-US" sz="3200" dirty="0"/>
              <a:t>|</a:t>
            </a:r>
            <a:r>
              <a:rPr lang="en-US" dirty="0"/>
              <a:t> =  </a:t>
            </a:r>
            <a:r>
              <a:rPr lang="en-US" dirty="0" err="1"/>
              <a:t>Adv</a:t>
            </a:r>
            <a:r>
              <a:rPr lang="en-US" baseline="-25000" dirty="0" err="1"/>
              <a:t>PRG</a:t>
            </a:r>
            <a:r>
              <a:rPr lang="en-US" dirty="0"/>
              <a:t>[B,G]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Algorithm 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  <a:tabLst>
                <a:tab pos="3657600" algn="l"/>
              </a:tabLst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Adv</a:t>
            </a:r>
            <a:r>
              <a:rPr lang="en-US" baseline="-25000" dirty="0" err="1" smtClean="0"/>
              <a:t>PRG</a:t>
            </a:r>
            <a:r>
              <a:rPr lang="en-US" dirty="0"/>
              <a:t>[B,G</a:t>
            </a:r>
            <a:r>
              <a:rPr lang="en-US" dirty="0" smtClean="0"/>
              <a:t>] = </a:t>
            </a:r>
            <a:r>
              <a:rPr lang="en-US" dirty="0" smtClean="0"/>
              <a:t>| </a:t>
            </a:r>
            <a:r>
              <a:rPr lang="en-US" dirty="0" err="1" smtClean="0"/>
              <a:t>Pr</a:t>
            </a:r>
            <a:r>
              <a:rPr lang="en-US" baseline="-25000" dirty="0" err="1" smtClean="0">
                <a:sym typeface="Symbol" pitchFamily="18" charset="2"/>
              </a:rPr>
              <a:t>r</a:t>
            </a:r>
            <a:r>
              <a:rPr lang="en-US" baseline="-25000" dirty="0" smtClean="0">
                <a:sym typeface="Symbol" pitchFamily="18" charset="2"/>
              </a:rPr>
              <a:t>{</a:t>
            </a:r>
            <a:r>
              <a:rPr lang="en-US" baseline="-25000" dirty="0" smtClean="0">
                <a:sym typeface="Symbol" pitchFamily="18" charset="2"/>
              </a:rPr>
              <a:t>0,1}</a:t>
            </a:r>
            <a:r>
              <a:rPr lang="en-US" sz="3200" baseline="30000" dirty="0" smtClean="0">
                <a:sym typeface="Symbol" pitchFamily="18" charset="2"/>
              </a:rPr>
              <a:t>n</a:t>
            </a:r>
            <a:r>
              <a:rPr lang="en-US" dirty="0" smtClean="0"/>
              <a:t>[B(r) =1] – </a:t>
            </a:r>
            <a:r>
              <a:rPr lang="en-US" dirty="0" smtClean="0"/>
              <a:t>Pr </a:t>
            </a:r>
            <a:r>
              <a:rPr lang="en-US" baseline="-25000" dirty="0" err="1" smtClean="0"/>
              <a:t>k</a:t>
            </a:r>
            <a:r>
              <a:rPr lang="en-US" baseline="-25000" dirty="0" err="1" smtClean="0">
                <a:sym typeface="Symbol" pitchFamily="18" charset="2"/>
              </a:rPr>
              <a:t></a:t>
            </a:r>
            <a:r>
              <a:rPr lang="en-US" baseline="-25000" dirty="0" err="1" smtClean="0">
                <a:sym typeface="Symbol" pitchFamily="18" charset="2"/>
              </a:rPr>
              <a:t>K</a:t>
            </a:r>
            <a:r>
              <a:rPr lang="en-US" dirty="0" smtClean="0"/>
              <a:t>[B(G(k))=1]|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= </a:t>
            </a:r>
            <a:r>
              <a:rPr lang="en-US" sz="3200" dirty="0" smtClean="0"/>
              <a:t>|</a:t>
            </a:r>
            <a:r>
              <a:rPr lang="en-US" dirty="0" smtClean="0"/>
              <a:t>Pr[R</a:t>
            </a:r>
            <a:r>
              <a:rPr lang="en-US" baseline="-25000" dirty="0" smtClean="0"/>
              <a:t>0</a:t>
            </a:r>
            <a:r>
              <a:rPr lang="en-US" dirty="0" smtClean="0"/>
              <a:t>] – </a:t>
            </a:r>
            <a:r>
              <a:rPr lang="en-US" dirty="0" smtClean="0"/>
              <a:t>Pr[W</a:t>
            </a:r>
            <a:r>
              <a:rPr lang="en-US" baseline="-25000" dirty="0" smtClean="0"/>
              <a:t>0</a:t>
            </a:r>
            <a:r>
              <a:rPr lang="en-US" dirty="0" smtClean="0"/>
              <a:t>]</a:t>
            </a:r>
            <a:r>
              <a:rPr lang="en-US" sz="3200" dirty="0" smtClean="0"/>
              <a:t>|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4267200" y="2489200"/>
            <a:ext cx="4572000" cy="21336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dirty="0" smtClean="0"/>
              <a:t>PRG adv</a:t>
            </a:r>
            <a:r>
              <a:rPr lang="en-US" dirty="0"/>
              <a:t>. B  (us)</a:t>
            </a: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7315200" y="3036890"/>
            <a:ext cx="1295400" cy="148431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228600" y="2311400"/>
            <a:ext cx="8763000" cy="24384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5791202" y="3303589"/>
            <a:ext cx="1630363" cy="633412"/>
            <a:chOff x="3648" y="2913"/>
            <a:chExt cx="1027" cy="399"/>
          </a:xfrm>
        </p:grpSpPr>
        <p:sp>
          <p:nvSpPr>
            <p:cNvPr id="48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3696" y="2913"/>
              <a:ext cx="97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400" b="1" dirty="0" smtClean="0"/>
                <a:t>m</a:t>
              </a:r>
              <a:r>
                <a:rPr lang="en-US" sz="2400" b="1" baseline="-25000" dirty="0" smtClean="0"/>
                <a:t>0</a:t>
              </a:r>
              <a:r>
                <a:rPr lang="en-US" sz="2400" b="1" dirty="0" smtClean="0"/>
                <a:t>⊕</a:t>
              </a:r>
              <a:r>
                <a:rPr lang="en-US" sz="2400" b="1" dirty="0" smtClean="0">
                  <a:sym typeface="Symbol" pitchFamily="18" charset="2"/>
                </a:rPr>
                <a:t>y</a:t>
              </a:r>
              <a:r>
                <a:rPr lang="en-US" sz="2800" b="1" dirty="0" smtClean="0"/>
                <a:t> </a:t>
              </a:r>
              <a:endParaRPr lang="en-US" sz="2000" b="1" dirty="0"/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1905000" y="2833689"/>
            <a:ext cx="228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81201" y="237648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∈ {0,1}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grpSp>
        <p:nvGrpSpPr>
          <p:cNvPr id="10" name="Group 13"/>
          <p:cNvGrpSpPr/>
          <p:nvPr/>
        </p:nvGrpSpPr>
        <p:grpSpPr>
          <a:xfrm>
            <a:off x="5867400" y="2833689"/>
            <a:ext cx="1447800" cy="508000"/>
            <a:chOff x="5867400" y="2125267"/>
            <a:chExt cx="1447800" cy="381000"/>
          </a:xfrm>
        </p:grpSpPr>
        <p:sp>
          <p:nvSpPr>
            <p:cNvPr id="56" name="Line 24"/>
            <p:cNvSpPr>
              <a:spLocks noChangeShapeType="1"/>
            </p:cNvSpPr>
            <p:nvPr/>
          </p:nvSpPr>
          <p:spPr bwMode="auto">
            <a:xfrm flipH="1">
              <a:off x="5867400" y="2506267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38770" y="2125267"/>
              <a:ext cx="894797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, m</a:t>
              </a:r>
              <a:r>
                <a:rPr lang="en-US" sz="2000" baseline="-25000" dirty="0" smtClean="0"/>
                <a:t>1</a:t>
              </a:r>
              <a:endParaRPr lang="en-US" sz="2000" baseline="-25000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H="1">
            <a:off x="1752600" y="4241801"/>
            <a:ext cx="2514600" cy="142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81201" y="381582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’ </a:t>
            </a:r>
            <a:r>
              <a:rPr lang="en-US" dirty="0"/>
              <a:t>∈ {0,1}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4267200" y="4241800"/>
            <a:ext cx="30480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5183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Block </a:t>
            </a:r>
            <a:r>
              <a:rPr lang="en-US" sz="4000" dirty="0" smtClean="0"/>
              <a:t>Ciphers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Next Lecture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1DE4-641F-4848-AEFB-56811B1E1F79}" type="datetime1">
              <a:rPr lang="en-US" smtClean="0"/>
              <a:pPr/>
              <a:t>10/11/2012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10 (MCS-NUST)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93064" y="3200400"/>
            <a:ext cx="8022336" cy="2286000"/>
          </a:xfrm>
          <a:prstGeom prst="rect">
            <a:avLst/>
          </a:prstGeom>
        </p:spPr>
        <p:txBody>
          <a:bodyPr vert="horz" lIns="146304" tIns="0" rIns="45720" bIns="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PRF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Machine Ciphers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 Ciphers construction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Copyright Notice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1DE4-641F-4848-AEFB-56811B1E1F79}" type="datetime1">
              <a:rPr lang="en-US" smtClean="0"/>
              <a:pPr/>
              <a:t>10/11/2012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10 (MCS-NUST)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93064" y="3200400"/>
            <a:ext cx="8022336" cy="3200400"/>
          </a:xfrm>
          <a:prstGeom prst="rect">
            <a:avLst/>
          </a:prstGeom>
        </p:spPr>
        <p:txBody>
          <a:bodyPr vert="horz" lIns="146304" tIns="0" rIns="45720" bIns="0" rtlCol="0" anchor="t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The material in this presentation has been taken from text books, reference books, research literature and various sources on Internet; and compiled/edited for class room teaching at MCS-NUST without any infringement into the copyrights of the author(s). The original authors retain their respective copyrights as per their stated claims.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Commercial use of the material contained herein in full or in part through copying, publication and reproducing in any form is strictly prohibited.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Stream ciphers cannot have perfect secrecy  !!</a:t>
            </a:r>
          </a:p>
          <a:p>
            <a:endParaRPr lang="en-US" smtClean="0"/>
          </a:p>
          <a:p>
            <a:r>
              <a:rPr lang="en-US" smtClean="0"/>
              <a:t>Need a different definition of security</a:t>
            </a:r>
          </a:p>
          <a:p>
            <a:endParaRPr lang="en-US" smtClean="0"/>
          </a:p>
          <a:p>
            <a:r>
              <a:rPr lang="en-US" smtClean="0"/>
              <a:t>Security will depend on specific PRG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Stream Ciphers:  </a:t>
            </a:r>
            <a:br>
              <a:rPr lang="en-US" dirty="0" smtClean="0"/>
            </a:br>
            <a:r>
              <a:rPr lang="en-US" dirty="0" smtClean="0"/>
              <a:t>Making OTP practical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785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PRG must be </a:t>
            </a:r>
            <a:r>
              <a:rPr lang="en-US" sz="3600" dirty="0" smtClean="0"/>
              <a:t>unpredictable!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25031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say that  G: K ⟶ {0,1}</a:t>
            </a:r>
            <a:r>
              <a:rPr lang="en-US" sz="2400" baseline="50000" dirty="0" smtClean="0"/>
              <a:t>n</a:t>
            </a:r>
            <a:r>
              <a:rPr lang="en-US" sz="2400" dirty="0" smtClean="0"/>
              <a:t>  is </a:t>
            </a:r>
            <a:r>
              <a:rPr lang="en-US" sz="2400" b="1" dirty="0" smtClean="0"/>
              <a:t>predictable</a:t>
            </a:r>
            <a:r>
              <a:rPr lang="en-US" sz="2400" dirty="0" smtClean="0"/>
              <a:t> if:</a:t>
            </a:r>
            <a:endParaRPr lang="en-US" sz="2400" baseline="500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spcBef>
                <a:spcPts val="2472"/>
              </a:spcBef>
              <a:buNone/>
            </a:pPr>
            <a:endParaRPr lang="en-US" sz="2800" u="sng" dirty="0" smtClean="0"/>
          </a:p>
          <a:p>
            <a:pPr marL="0" indent="0">
              <a:spcBef>
                <a:spcPts val="2472"/>
              </a:spcBef>
              <a:buNone/>
            </a:pPr>
            <a:endParaRPr lang="en-US" u="sng" dirty="0" smtClean="0"/>
          </a:p>
          <a:p>
            <a:pPr marL="0" indent="0">
              <a:spcBef>
                <a:spcPts val="2472"/>
              </a:spcBef>
              <a:buNone/>
            </a:pPr>
            <a:r>
              <a:rPr lang="en-US" sz="2800" u="sng" dirty="0" smtClean="0"/>
              <a:t>Def</a:t>
            </a:r>
            <a:r>
              <a:rPr lang="en-US" sz="2800" dirty="0" smtClean="0"/>
              <a:t>:   PRG is </a:t>
            </a:r>
            <a:r>
              <a:rPr lang="en-US" sz="2800" b="1" dirty="0" smtClean="0"/>
              <a:t>unpredictable</a:t>
            </a:r>
            <a:r>
              <a:rPr lang="en-US" sz="2800" dirty="0" smtClean="0"/>
              <a:t> if it is not predictable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smtClean="0"/>
              <a:t>⇒   ∀</a:t>
            </a:r>
            <a:r>
              <a:rPr lang="en-US" sz="2800" dirty="0" err="1" smtClean="0"/>
              <a:t>i</a:t>
            </a:r>
            <a:r>
              <a:rPr lang="en-US" sz="2800" dirty="0" smtClean="0"/>
              <a:t>:  no “</a:t>
            </a:r>
            <a:r>
              <a:rPr lang="en-US" sz="2800" dirty="0" err="1" smtClean="0"/>
              <a:t>eff</a:t>
            </a:r>
            <a:r>
              <a:rPr lang="en-US" sz="2800" dirty="0" smtClean="0"/>
              <a:t>” adv. can predict bit (i+1) for “non-</a:t>
            </a:r>
            <a:r>
              <a:rPr lang="en-US" sz="2800" dirty="0" err="1" smtClean="0"/>
              <a:t>neg</a:t>
            </a:r>
            <a:r>
              <a:rPr lang="en-US" sz="2800" dirty="0" smtClean="0"/>
              <a:t>” </a:t>
            </a:r>
            <a:r>
              <a:rPr lang="en-US" sz="2800" dirty="0" err="1" smtClean="0"/>
              <a:t>ε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PRG must be unpredictable!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0546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6717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u="sng" dirty="0" smtClean="0"/>
          </a:p>
          <a:p>
            <a:r>
              <a:rPr lang="en-US" sz="2400" u="sng" dirty="0" smtClean="0"/>
              <a:t>In practice</a:t>
            </a:r>
            <a:r>
              <a:rPr lang="en-US" sz="2400" dirty="0" smtClean="0"/>
              <a:t>:     </a:t>
            </a:r>
            <a:r>
              <a:rPr lang="en-US" sz="2400" b="1" dirty="0" smtClean="0">
                <a:solidFill>
                  <a:srgbClr val="FF0000"/>
                </a:solidFill>
                <a:latin typeface="Calibri (Body)"/>
                <a:cs typeface="Calibri (Body)"/>
              </a:rPr>
              <a:t>ε</a:t>
            </a:r>
            <a:r>
              <a:rPr lang="en-US" sz="2400" dirty="0" smtClean="0">
                <a:latin typeface="Calibri (Body)"/>
                <a:cs typeface="Calibri (Body)"/>
              </a:rPr>
              <a:t>  </a:t>
            </a:r>
            <a:r>
              <a:rPr lang="en-US" sz="2400" dirty="0" smtClean="0">
                <a:cs typeface="Calibri (Body)"/>
              </a:rPr>
              <a:t>is a scalar and </a:t>
            </a:r>
            <a:endParaRPr lang="en-US" sz="2400" dirty="0" smtClean="0"/>
          </a:p>
          <a:p>
            <a:pPr lvl="1">
              <a:tabLst>
                <a:tab pos="2574925" algn="l"/>
                <a:tab pos="4110038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Calibri (Body)"/>
                <a:cs typeface="Calibri (Body)"/>
              </a:rPr>
              <a:t>ε </a:t>
            </a:r>
            <a:r>
              <a:rPr lang="en-US" sz="2400" dirty="0" smtClean="0">
                <a:cs typeface="Calibri (Body)"/>
              </a:rPr>
              <a:t>non-</a:t>
            </a:r>
            <a:r>
              <a:rPr lang="en-US" sz="2400" dirty="0" err="1" smtClean="0">
                <a:cs typeface="Calibri (Body)"/>
              </a:rPr>
              <a:t>neg</a:t>
            </a:r>
            <a:r>
              <a:rPr lang="en-US" sz="2400" dirty="0" smtClean="0">
                <a:cs typeface="Calibri (Body)"/>
              </a:rPr>
              <a:t>:	</a:t>
            </a:r>
            <a:r>
              <a:rPr lang="en-US" sz="2400" b="1" dirty="0" smtClean="0">
                <a:solidFill>
                  <a:srgbClr val="FF0000"/>
                </a:solidFill>
                <a:cs typeface="Calibri (Body)"/>
              </a:rPr>
              <a:t>ε</a:t>
            </a:r>
            <a:r>
              <a:rPr lang="en-US" sz="2400" b="1" dirty="0" smtClean="0">
                <a:solidFill>
                  <a:srgbClr val="FF0000"/>
                </a:solidFill>
              </a:rPr>
              <a:t> ≥ 1/2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30</a:t>
            </a:r>
            <a:r>
              <a:rPr lang="en-US" sz="2400" b="1" dirty="0" smtClean="0">
                <a:solidFill>
                  <a:srgbClr val="FF0000"/>
                </a:solidFill>
              </a:rPr>
              <a:t>       </a:t>
            </a:r>
            <a:r>
              <a:rPr lang="en-US" sz="2400" dirty="0" smtClean="0"/>
              <a:t>(likely to happen over 1GB of data)</a:t>
            </a:r>
          </a:p>
          <a:p>
            <a:pPr lvl="1">
              <a:lnSpc>
                <a:spcPct val="120000"/>
              </a:lnSpc>
              <a:tabLst>
                <a:tab pos="2574925" algn="l"/>
                <a:tab pos="4110038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Calibri (Body)"/>
                <a:cs typeface="Calibri (Body)"/>
              </a:rPr>
              <a:t>ε </a:t>
            </a:r>
            <a:r>
              <a:rPr lang="en-US" sz="2400" dirty="0" smtClean="0"/>
              <a:t>negligible:	</a:t>
            </a:r>
            <a:r>
              <a:rPr lang="en-US" sz="2400" b="1" dirty="0" smtClean="0">
                <a:solidFill>
                  <a:srgbClr val="FF0000"/>
                </a:solidFill>
                <a:cs typeface="Calibri (Body)"/>
              </a:rPr>
              <a:t>ε</a:t>
            </a:r>
            <a:r>
              <a:rPr lang="en-US" sz="2400" b="1" dirty="0" smtClean="0">
                <a:solidFill>
                  <a:srgbClr val="FF0000"/>
                </a:solidFill>
              </a:rPr>
              <a:t> ≤ 1/2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80</a:t>
            </a:r>
            <a:r>
              <a:rPr lang="en-US" sz="2400" b="1" dirty="0" smtClean="0">
                <a:solidFill>
                  <a:srgbClr val="FF0000"/>
                </a:solidFill>
              </a:rPr>
              <a:t> 	</a:t>
            </a:r>
            <a:r>
              <a:rPr lang="en-US" sz="2400" dirty="0" smtClean="0">
                <a:solidFill>
                  <a:srgbClr val="000000"/>
                </a:solidFill>
              </a:rPr>
              <a:t>(won’t happen over life of key)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Negligible and non-negligible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213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26408</TotalTime>
  <Words>2668</Words>
  <Application>Microsoft Office PowerPoint</Application>
  <PresentationFormat>On-screen Show (4:3)</PresentationFormat>
  <Paragraphs>637</Paragraphs>
  <Slides>59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Module</vt:lpstr>
      <vt:lpstr>Equation</vt:lpstr>
      <vt:lpstr>                  Applied Cryptography</vt:lpstr>
      <vt:lpstr>Information Theoretic Security   (Shannon 1949)</vt:lpstr>
      <vt:lpstr>Information Theoretic Security   (Shannon 1949)</vt:lpstr>
      <vt:lpstr>Review</vt:lpstr>
      <vt:lpstr>Stream Ciphers:   Making OTP practical</vt:lpstr>
      <vt:lpstr>Stream Ciphers:   Making OTP practical</vt:lpstr>
      <vt:lpstr>PRG must be unpredictable!</vt:lpstr>
      <vt:lpstr>PRG must be unpredictable!</vt:lpstr>
      <vt:lpstr>Negligible and non-negligible</vt:lpstr>
      <vt:lpstr>PRG Construction</vt:lpstr>
      <vt:lpstr>LCG</vt:lpstr>
      <vt:lpstr>Working Assignment</vt:lpstr>
      <vt:lpstr>Feedback Shift Register</vt:lpstr>
      <vt:lpstr>4-Bit LFSR</vt:lpstr>
      <vt:lpstr>Computing LFSR Output Sequences</vt:lpstr>
      <vt:lpstr>Computing LFSR Output Sequences</vt:lpstr>
      <vt:lpstr>Example:  Computing LFSR Output Sequences</vt:lpstr>
      <vt:lpstr>Example:  Computing LFSR Output Sequences (2)</vt:lpstr>
      <vt:lpstr>Slide 19</vt:lpstr>
      <vt:lpstr>LFSR</vt:lpstr>
      <vt:lpstr>LFSR based Stream Ciphers</vt:lpstr>
      <vt:lpstr>LFSR based Stream Ciphers</vt:lpstr>
      <vt:lpstr>Old example (software):  RC4     (1987)</vt:lpstr>
      <vt:lpstr>Old example (hardware):   CSS    (badly broken)</vt:lpstr>
      <vt:lpstr>CSS   (217 time attack)</vt:lpstr>
      <vt:lpstr>Modern stream ciphers:     eStream</vt:lpstr>
      <vt:lpstr>eStream:   Salsa 20   (SW+HW)</vt:lpstr>
      <vt:lpstr>Is Salsa20 secure  (unpredictable) ?</vt:lpstr>
      <vt:lpstr>Performance: Crypto++  5.6.0      [ Wei Dai ]</vt:lpstr>
      <vt:lpstr>Generating Randomness    (e.g. keys, IV)</vt:lpstr>
      <vt:lpstr>PRG Security Definition</vt:lpstr>
      <vt:lpstr>Slide 32</vt:lpstr>
      <vt:lpstr>Statistical Tests</vt:lpstr>
      <vt:lpstr>Advantage</vt:lpstr>
      <vt:lpstr>Example</vt:lpstr>
      <vt:lpstr>Secure PRGs:    crypto definition</vt:lpstr>
      <vt:lpstr>Easy fact:     a secure PRG is unpredictable</vt:lpstr>
      <vt:lpstr>Easy fact:      A secure PRG is unpredictable</vt:lpstr>
      <vt:lpstr>Thm (Yao’82):     an unpredictable PRG is secure</vt:lpstr>
      <vt:lpstr>Slide 40</vt:lpstr>
      <vt:lpstr>More Generally!</vt:lpstr>
      <vt:lpstr>Sample Questions</vt:lpstr>
      <vt:lpstr>Semantic Security</vt:lpstr>
      <vt:lpstr>Recall Shannon’s perfect secrecy</vt:lpstr>
      <vt:lpstr>Semantic Security (one-time key)</vt:lpstr>
      <vt:lpstr>Semantic Security (one-time key)</vt:lpstr>
      <vt:lpstr>Examples</vt:lpstr>
      <vt:lpstr>Examples</vt:lpstr>
      <vt:lpstr>OTP is semantically secure</vt:lpstr>
      <vt:lpstr>OTP is semantically secure</vt:lpstr>
      <vt:lpstr>Sample Questions</vt:lpstr>
      <vt:lpstr>Stream ciphers  are semantically secure</vt:lpstr>
      <vt:lpstr>Proof:   intuition</vt:lpstr>
      <vt:lpstr>Slide 54</vt:lpstr>
      <vt:lpstr>Slide 55</vt:lpstr>
      <vt:lpstr>Slide 56</vt:lpstr>
      <vt:lpstr>Slide 57</vt:lpstr>
      <vt:lpstr>Block Ciphers</vt:lpstr>
      <vt:lpstr>Copyright Notice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dean</dc:creator>
  <cp:lastModifiedBy>user</cp:lastModifiedBy>
  <cp:revision>393</cp:revision>
  <dcterms:created xsi:type="dcterms:W3CDTF">2012-02-03T18:01:12Z</dcterms:created>
  <dcterms:modified xsi:type="dcterms:W3CDTF">2012-10-11T08:39:42Z</dcterms:modified>
</cp:coreProperties>
</file>