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handoutMasterIdLst>
    <p:handoutMasterId r:id="rId107"/>
  </p:handoutMasterIdLst>
  <p:sldIdLst>
    <p:sldId id="256" r:id="rId2"/>
    <p:sldId id="681" r:id="rId3"/>
    <p:sldId id="789" r:id="rId4"/>
    <p:sldId id="790" r:id="rId5"/>
    <p:sldId id="716" r:id="rId6"/>
    <p:sldId id="874" r:id="rId7"/>
    <p:sldId id="796" r:id="rId8"/>
    <p:sldId id="797" r:id="rId9"/>
    <p:sldId id="791" r:id="rId10"/>
    <p:sldId id="793" r:id="rId11"/>
    <p:sldId id="875" r:id="rId12"/>
    <p:sldId id="876" r:id="rId13"/>
    <p:sldId id="795" r:id="rId14"/>
    <p:sldId id="873" r:id="rId15"/>
    <p:sldId id="798" r:id="rId16"/>
    <p:sldId id="717" r:id="rId17"/>
    <p:sldId id="718" r:id="rId18"/>
    <p:sldId id="730" r:id="rId19"/>
    <p:sldId id="799" r:id="rId20"/>
    <p:sldId id="867" r:id="rId21"/>
    <p:sldId id="800" r:id="rId22"/>
    <p:sldId id="802" r:id="rId23"/>
    <p:sldId id="814" r:id="rId24"/>
    <p:sldId id="731" r:id="rId25"/>
    <p:sldId id="732" r:id="rId26"/>
    <p:sldId id="733" r:id="rId27"/>
    <p:sldId id="734" r:id="rId28"/>
    <p:sldId id="735" r:id="rId29"/>
    <p:sldId id="801" r:id="rId30"/>
    <p:sldId id="803" r:id="rId31"/>
    <p:sldId id="804" r:id="rId32"/>
    <p:sldId id="805" r:id="rId33"/>
    <p:sldId id="738" r:id="rId34"/>
    <p:sldId id="822" r:id="rId35"/>
    <p:sldId id="806" r:id="rId36"/>
    <p:sldId id="820" r:id="rId37"/>
    <p:sldId id="823" r:id="rId38"/>
    <p:sldId id="821" r:id="rId39"/>
    <p:sldId id="824" r:id="rId40"/>
    <p:sldId id="826" r:id="rId41"/>
    <p:sldId id="827" r:id="rId42"/>
    <p:sldId id="741" r:id="rId43"/>
    <p:sldId id="807" r:id="rId44"/>
    <p:sldId id="808" r:id="rId45"/>
    <p:sldId id="809" r:id="rId46"/>
    <p:sldId id="810" r:id="rId47"/>
    <p:sldId id="830" r:id="rId48"/>
    <p:sldId id="831" r:id="rId49"/>
    <p:sldId id="832" r:id="rId50"/>
    <p:sldId id="834" r:id="rId51"/>
    <p:sldId id="835" r:id="rId52"/>
    <p:sldId id="836" r:id="rId53"/>
    <p:sldId id="837" r:id="rId54"/>
    <p:sldId id="838" r:id="rId55"/>
    <p:sldId id="839" r:id="rId56"/>
    <p:sldId id="840" r:id="rId57"/>
    <p:sldId id="842" r:id="rId58"/>
    <p:sldId id="843" r:id="rId59"/>
    <p:sldId id="844" r:id="rId60"/>
    <p:sldId id="845" r:id="rId61"/>
    <p:sldId id="846" r:id="rId62"/>
    <p:sldId id="847" r:id="rId63"/>
    <p:sldId id="848" r:id="rId64"/>
    <p:sldId id="849" r:id="rId65"/>
    <p:sldId id="850" r:id="rId66"/>
    <p:sldId id="852" r:id="rId67"/>
    <p:sldId id="853" r:id="rId68"/>
    <p:sldId id="856" r:id="rId69"/>
    <p:sldId id="858" r:id="rId70"/>
    <p:sldId id="859" r:id="rId71"/>
    <p:sldId id="860" r:id="rId72"/>
    <p:sldId id="861" r:id="rId73"/>
    <p:sldId id="868" r:id="rId74"/>
    <p:sldId id="863" r:id="rId75"/>
    <p:sldId id="864" r:id="rId76"/>
    <p:sldId id="865" r:id="rId77"/>
    <p:sldId id="866" r:id="rId78"/>
    <p:sldId id="746" r:id="rId79"/>
    <p:sldId id="747" r:id="rId80"/>
    <p:sldId id="748" r:id="rId81"/>
    <p:sldId id="749" r:id="rId82"/>
    <p:sldId id="786" r:id="rId83"/>
    <p:sldId id="779" r:id="rId84"/>
    <p:sldId id="780" r:id="rId85"/>
    <p:sldId id="781" r:id="rId86"/>
    <p:sldId id="782" r:id="rId87"/>
    <p:sldId id="783" r:id="rId88"/>
    <p:sldId id="784" r:id="rId89"/>
    <p:sldId id="787" r:id="rId90"/>
    <p:sldId id="754" r:id="rId91"/>
    <p:sldId id="755" r:id="rId92"/>
    <p:sldId id="756" r:id="rId93"/>
    <p:sldId id="757" r:id="rId94"/>
    <p:sldId id="758" r:id="rId95"/>
    <p:sldId id="759" r:id="rId96"/>
    <p:sldId id="760" r:id="rId97"/>
    <p:sldId id="869" r:id="rId98"/>
    <p:sldId id="773" r:id="rId99"/>
    <p:sldId id="774" r:id="rId100"/>
    <p:sldId id="775" r:id="rId101"/>
    <p:sldId id="776" r:id="rId102"/>
    <p:sldId id="777" r:id="rId103"/>
    <p:sldId id="778" r:id="rId104"/>
    <p:sldId id="788"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6774" autoAdjust="0"/>
  </p:normalViewPr>
  <p:slideViewPr>
    <p:cSldViewPr>
      <p:cViewPr varScale="1">
        <p:scale>
          <a:sx n="71" d="100"/>
          <a:sy n="71" d="100"/>
        </p:scale>
        <p:origin x="-13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68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42F9E-8B81-46EB-80AA-AEDA17738726}" type="datetimeFigureOut">
              <a:rPr lang="en-US" smtClean="0"/>
              <a:pPr/>
              <a:t>10/18/2012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894FE0-9BAF-4A33-9827-0A81DBAEF76A}"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FAD64-3748-4671-910B-0C843B8D1AD2}" type="datetimeFigureOut">
              <a:rPr lang="en-US" smtClean="0"/>
              <a:pPr/>
              <a:t>10/18/2012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Lectures by Ashraf Masood - - Applied Cryptography – MSIS 10 (MCS-NUST)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C305E-0008-4C04-8AF1-0F606077289E}"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29028" name="Slide Number Placeholder 3"/>
          <p:cNvSpPr>
            <a:spLocks noGrp="1"/>
          </p:cNvSpPr>
          <p:nvPr>
            <p:ph type="sldNum" sz="quarter" idx="5"/>
          </p:nvPr>
        </p:nvSpPr>
        <p:spPr>
          <a:noFill/>
        </p:spPr>
        <p:txBody>
          <a:bodyPr/>
          <a:lstStyle/>
          <a:p>
            <a:fld id="{AE551163-C496-4EC1-9933-1F47DE699ACB}"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51556" name="Slide Number Placeholder 3"/>
          <p:cNvSpPr>
            <a:spLocks noGrp="1"/>
          </p:cNvSpPr>
          <p:nvPr>
            <p:ph type="sldNum" sz="quarter" idx="5"/>
          </p:nvPr>
        </p:nvSpPr>
        <p:spPr>
          <a:noFill/>
        </p:spPr>
        <p:txBody>
          <a:bodyPr/>
          <a:lstStyle/>
          <a:p>
            <a:fld id="{4701BD94-2227-4E2A-B334-6D4554AB38D5}" type="slidenum">
              <a:rPr lang="en-US" smtClean="0">
                <a:latin typeface="Arial" pitchFamily="34" charset="0"/>
              </a:rPr>
              <a:pPr/>
              <a:t>41</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54628" name="Slide Number Placeholder 3"/>
          <p:cNvSpPr>
            <a:spLocks noGrp="1"/>
          </p:cNvSpPr>
          <p:nvPr>
            <p:ph type="sldNum" sz="quarter" idx="5"/>
          </p:nvPr>
        </p:nvSpPr>
        <p:spPr>
          <a:noFill/>
        </p:spPr>
        <p:txBody>
          <a:bodyPr/>
          <a:lstStyle/>
          <a:p>
            <a:fld id="{ABF1AB4D-604A-495D-8833-656055F2A949}" type="slidenum">
              <a:rPr lang="en-US" smtClean="0">
                <a:latin typeface="Arial" pitchFamily="34" charset="0"/>
              </a:rPr>
              <a:pPr/>
              <a:t>47</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55652" name="Slide Number Placeholder 3"/>
          <p:cNvSpPr>
            <a:spLocks noGrp="1"/>
          </p:cNvSpPr>
          <p:nvPr>
            <p:ph type="sldNum" sz="quarter" idx="5"/>
          </p:nvPr>
        </p:nvSpPr>
        <p:spPr>
          <a:noFill/>
        </p:spPr>
        <p:txBody>
          <a:bodyPr/>
          <a:lstStyle/>
          <a:p>
            <a:fld id="{D8EB5282-449D-4A8D-97F7-3634C02253F4}" type="slidenum">
              <a:rPr lang="en-US" smtClean="0">
                <a:latin typeface="Arial" pitchFamily="34" charset="0"/>
              </a:rPr>
              <a:pPr/>
              <a:t>48</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56676" name="Slide Number Placeholder 3"/>
          <p:cNvSpPr>
            <a:spLocks noGrp="1"/>
          </p:cNvSpPr>
          <p:nvPr>
            <p:ph type="sldNum" sz="quarter" idx="5"/>
          </p:nvPr>
        </p:nvSpPr>
        <p:spPr>
          <a:noFill/>
        </p:spPr>
        <p:txBody>
          <a:bodyPr/>
          <a:lstStyle/>
          <a:p>
            <a:fld id="{D6F4B762-8C48-4685-A07B-6A428147EAC2}" type="slidenum">
              <a:rPr lang="en-US" smtClean="0">
                <a:latin typeface="Arial" pitchFamily="34" charset="0"/>
              </a:rPr>
              <a:pPr/>
              <a:t>49</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58724" name="Slide Number Placeholder 3"/>
          <p:cNvSpPr>
            <a:spLocks noGrp="1"/>
          </p:cNvSpPr>
          <p:nvPr>
            <p:ph type="sldNum" sz="quarter" idx="5"/>
          </p:nvPr>
        </p:nvSpPr>
        <p:spPr>
          <a:noFill/>
        </p:spPr>
        <p:txBody>
          <a:bodyPr/>
          <a:lstStyle/>
          <a:p>
            <a:fld id="{ECB6CE9D-8185-41AF-8484-73DA6CFB0F18}" type="slidenum">
              <a:rPr lang="en-US" smtClean="0">
                <a:latin typeface="Arial" pitchFamily="34" charset="0"/>
              </a:rPr>
              <a:pPr/>
              <a:t>50</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59748" name="Slide Number Placeholder 3"/>
          <p:cNvSpPr>
            <a:spLocks noGrp="1"/>
          </p:cNvSpPr>
          <p:nvPr>
            <p:ph type="sldNum" sz="quarter" idx="5"/>
          </p:nvPr>
        </p:nvSpPr>
        <p:spPr>
          <a:noFill/>
        </p:spPr>
        <p:txBody>
          <a:bodyPr/>
          <a:lstStyle/>
          <a:p>
            <a:fld id="{D39ADBAD-B0C0-48D8-9816-119E6FE18300}" type="slidenum">
              <a:rPr lang="en-US" smtClean="0">
                <a:latin typeface="Arial" pitchFamily="34" charset="0"/>
              </a:rPr>
              <a:pPr/>
              <a:t>51</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60772" name="Slide Number Placeholder 3"/>
          <p:cNvSpPr>
            <a:spLocks noGrp="1"/>
          </p:cNvSpPr>
          <p:nvPr>
            <p:ph type="sldNum" sz="quarter" idx="5"/>
          </p:nvPr>
        </p:nvSpPr>
        <p:spPr>
          <a:noFill/>
        </p:spPr>
        <p:txBody>
          <a:bodyPr/>
          <a:lstStyle/>
          <a:p>
            <a:fld id="{A2319A8F-0365-41FD-BAFA-2A009CE3FDD8}" type="slidenum">
              <a:rPr lang="en-US" smtClean="0">
                <a:latin typeface="Arial" pitchFamily="34" charset="0"/>
              </a:rPr>
              <a:pPr/>
              <a:t>52</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61796" name="Slide Number Placeholder 3"/>
          <p:cNvSpPr>
            <a:spLocks noGrp="1"/>
          </p:cNvSpPr>
          <p:nvPr>
            <p:ph type="sldNum" sz="quarter" idx="5"/>
          </p:nvPr>
        </p:nvSpPr>
        <p:spPr>
          <a:noFill/>
        </p:spPr>
        <p:txBody>
          <a:bodyPr/>
          <a:lstStyle/>
          <a:p>
            <a:fld id="{921300B2-B56C-4FCB-B38C-3EC0E7FB237F}" type="slidenum">
              <a:rPr lang="en-US" smtClean="0">
                <a:latin typeface="Arial" pitchFamily="34" charset="0"/>
              </a:rPr>
              <a:pPr/>
              <a:t>53</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20472F5-2B1E-465D-8C56-59D71B5A4F1F}" type="slidenum">
              <a:rPr lang="en-US" smtClean="0">
                <a:latin typeface="Arial" pitchFamily="34" charset="0"/>
              </a:rPr>
              <a:pPr/>
              <a:t>54</a:t>
            </a:fld>
            <a:endParaRPr lang="en-US" smtClean="0">
              <a:latin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r>
              <a:rPr lang="en-AU" smtClean="0">
                <a:latin typeface="Arial" pitchFamily="34" charset="0"/>
              </a:rPr>
              <a:t>The substitution consists of a set of eight S-boxes, each of which accepts 6 bits as input and produces 4 bits as output. These transformations are defined in Table 3.3, which is interpreted as follows: The first and last bits of the input to box S</a:t>
            </a:r>
            <a:r>
              <a:rPr lang="en-AU" i="1" smtClean="0">
                <a:latin typeface="Arial" pitchFamily="34" charset="0"/>
              </a:rPr>
              <a:t>i </a:t>
            </a:r>
            <a:r>
              <a:rPr lang="en-AU" smtClean="0">
                <a:latin typeface="Arial" pitchFamily="34" charset="0"/>
              </a:rPr>
              <a:t>form a 2-bit binary number to select one of four substitutions defined by the four rows in the table for S</a:t>
            </a:r>
            <a:r>
              <a:rPr lang="en-AU" i="1" smtClean="0">
                <a:latin typeface="Arial" pitchFamily="34" charset="0"/>
              </a:rPr>
              <a:t>i</a:t>
            </a:r>
            <a:r>
              <a:rPr lang="en-AU" smtClean="0">
                <a:latin typeface="Arial" pitchFamily="34" charset="0"/>
              </a:rPr>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pPr eaLnBrk="1" hangingPunct="1"/>
            <a:endParaRPr lang="en-AU" smtClean="0">
              <a:latin typeface="Arial" pitchFamily="34" charset="0"/>
            </a:endParaRPr>
          </a:p>
          <a:p>
            <a:pPr eaLnBrk="1" hangingPunct="1"/>
            <a:endParaRPr lang="en-AU"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63844" name="Slide Number Placeholder 3"/>
          <p:cNvSpPr>
            <a:spLocks noGrp="1"/>
          </p:cNvSpPr>
          <p:nvPr>
            <p:ph type="sldNum" sz="quarter" idx="5"/>
          </p:nvPr>
        </p:nvSpPr>
        <p:spPr>
          <a:noFill/>
        </p:spPr>
        <p:txBody>
          <a:bodyPr/>
          <a:lstStyle/>
          <a:p>
            <a:fld id="{BBE19846-7FB0-41D6-ACCE-BBCF8790125E}" type="slidenum">
              <a:rPr lang="en-US" smtClean="0">
                <a:latin typeface="Arial" pitchFamily="34" charset="0"/>
              </a:rPr>
              <a:pPr/>
              <a:t>55</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35172" name="Slide Number Placeholder 3"/>
          <p:cNvSpPr>
            <a:spLocks noGrp="1"/>
          </p:cNvSpPr>
          <p:nvPr>
            <p:ph type="sldNum" sz="quarter" idx="5"/>
          </p:nvPr>
        </p:nvSpPr>
        <p:spPr>
          <a:noFill/>
        </p:spPr>
        <p:txBody>
          <a:bodyPr/>
          <a:lstStyle/>
          <a:p>
            <a:fld id="{E50EE558-BF66-4AA1-8EAF-5856B2C70480}" type="slidenum">
              <a:rPr lang="en-US" smtClean="0">
                <a:latin typeface="Arial" pitchFamily="34" charset="0"/>
              </a:rPr>
              <a:pPr/>
              <a:t>20</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64868" name="Slide Number Placeholder 3"/>
          <p:cNvSpPr>
            <a:spLocks noGrp="1"/>
          </p:cNvSpPr>
          <p:nvPr>
            <p:ph type="sldNum" sz="quarter" idx="5"/>
          </p:nvPr>
        </p:nvSpPr>
        <p:spPr>
          <a:noFill/>
        </p:spPr>
        <p:txBody>
          <a:bodyPr/>
          <a:lstStyle/>
          <a:p>
            <a:fld id="{97AD3BDA-396C-44A6-A89D-E0613F038369}" type="slidenum">
              <a:rPr lang="en-US" smtClean="0">
                <a:latin typeface="Arial" pitchFamily="34" charset="0"/>
              </a:rPr>
              <a:pPr/>
              <a:t>56</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66916" name="Slide Number Placeholder 3"/>
          <p:cNvSpPr>
            <a:spLocks noGrp="1"/>
          </p:cNvSpPr>
          <p:nvPr>
            <p:ph type="sldNum" sz="quarter" idx="5"/>
          </p:nvPr>
        </p:nvSpPr>
        <p:spPr>
          <a:noFill/>
        </p:spPr>
        <p:txBody>
          <a:bodyPr/>
          <a:lstStyle/>
          <a:p>
            <a:fld id="{138F59AD-5433-4AAC-BDAB-E882468B416A}" type="slidenum">
              <a:rPr lang="en-US" smtClean="0">
                <a:latin typeface="Arial" pitchFamily="34" charset="0"/>
              </a:rPr>
              <a:pPr/>
              <a:t>57</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67940" name="Slide Number Placeholder 3"/>
          <p:cNvSpPr>
            <a:spLocks noGrp="1"/>
          </p:cNvSpPr>
          <p:nvPr>
            <p:ph type="sldNum" sz="quarter" idx="5"/>
          </p:nvPr>
        </p:nvSpPr>
        <p:spPr>
          <a:noFill/>
        </p:spPr>
        <p:txBody>
          <a:bodyPr/>
          <a:lstStyle/>
          <a:p>
            <a:fld id="{6C2E4BE8-0EFD-4291-9018-292AB13BEFE4}" type="slidenum">
              <a:rPr lang="en-US" smtClean="0">
                <a:latin typeface="Arial" pitchFamily="34" charset="0"/>
              </a:rPr>
              <a:pPr/>
              <a:t>58</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68964" name="Slide Number Placeholder 3"/>
          <p:cNvSpPr>
            <a:spLocks noGrp="1"/>
          </p:cNvSpPr>
          <p:nvPr>
            <p:ph type="sldNum" sz="quarter" idx="5"/>
          </p:nvPr>
        </p:nvSpPr>
        <p:spPr>
          <a:noFill/>
        </p:spPr>
        <p:txBody>
          <a:bodyPr/>
          <a:lstStyle/>
          <a:p>
            <a:fld id="{A401B57B-A9A6-44B5-8FBB-E74CC8A73DB4}" type="slidenum">
              <a:rPr lang="en-US" smtClean="0">
                <a:latin typeface="Arial" pitchFamily="34" charset="0"/>
              </a:rPr>
              <a:pPr/>
              <a:t>59</a:t>
            </a:fld>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69988" name="Slide Number Placeholder 3"/>
          <p:cNvSpPr>
            <a:spLocks noGrp="1"/>
          </p:cNvSpPr>
          <p:nvPr>
            <p:ph type="sldNum" sz="quarter" idx="5"/>
          </p:nvPr>
        </p:nvSpPr>
        <p:spPr>
          <a:noFill/>
        </p:spPr>
        <p:txBody>
          <a:bodyPr/>
          <a:lstStyle/>
          <a:p>
            <a:fld id="{240B7626-C10C-4034-9933-485D3E24B061}" type="slidenum">
              <a:rPr lang="en-US" smtClean="0">
                <a:latin typeface="Arial" pitchFamily="34" charset="0"/>
              </a:rPr>
              <a:pPr/>
              <a:t>60</a:t>
            </a:fld>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71012" name="Slide Number Placeholder 3"/>
          <p:cNvSpPr>
            <a:spLocks noGrp="1"/>
          </p:cNvSpPr>
          <p:nvPr>
            <p:ph type="sldNum" sz="quarter" idx="5"/>
          </p:nvPr>
        </p:nvSpPr>
        <p:spPr>
          <a:noFill/>
        </p:spPr>
        <p:txBody>
          <a:bodyPr/>
          <a:lstStyle/>
          <a:p>
            <a:fld id="{C5BF7F76-8ECF-4A8E-B094-35A0D18292B2}" type="slidenum">
              <a:rPr lang="en-US" smtClean="0">
                <a:latin typeface="Arial" pitchFamily="34" charset="0"/>
              </a:rPr>
              <a:pPr/>
              <a:t>61</a:t>
            </a:fld>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72036" name="Slide Number Placeholder 3"/>
          <p:cNvSpPr>
            <a:spLocks noGrp="1"/>
          </p:cNvSpPr>
          <p:nvPr>
            <p:ph type="sldNum" sz="quarter" idx="5"/>
          </p:nvPr>
        </p:nvSpPr>
        <p:spPr>
          <a:noFill/>
        </p:spPr>
        <p:txBody>
          <a:bodyPr/>
          <a:lstStyle/>
          <a:p>
            <a:fld id="{94A7B398-84BD-4A73-B01D-2D55AF25D4B5}" type="slidenum">
              <a:rPr lang="en-US" smtClean="0">
                <a:latin typeface="Arial" pitchFamily="34" charset="0"/>
              </a:rPr>
              <a:pPr/>
              <a:t>62</a:t>
            </a:fld>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73060" name="Slide Number Placeholder 3"/>
          <p:cNvSpPr>
            <a:spLocks noGrp="1"/>
          </p:cNvSpPr>
          <p:nvPr>
            <p:ph type="sldNum" sz="quarter" idx="5"/>
          </p:nvPr>
        </p:nvSpPr>
        <p:spPr>
          <a:noFill/>
        </p:spPr>
        <p:txBody>
          <a:bodyPr/>
          <a:lstStyle/>
          <a:p>
            <a:fld id="{E2AAA066-0E68-4D8E-B47E-DF46C0C77118}" type="slidenum">
              <a:rPr lang="en-US" smtClean="0">
                <a:latin typeface="Arial" pitchFamily="34" charset="0"/>
              </a:rPr>
              <a:pPr/>
              <a:t>63</a:t>
            </a:fld>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74084" name="Slide Number Placeholder 3"/>
          <p:cNvSpPr>
            <a:spLocks noGrp="1"/>
          </p:cNvSpPr>
          <p:nvPr>
            <p:ph type="sldNum" sz="quarter" idx="5"/>
          </p:nvPr>
        </p:nvSpPr>
        <p:spPr>
          <a:noFill/>
        </p:spPr>
        <p:txBody>
          <a:bodyPr/>
          <a:lstStyle/>
          <a:p>
            <a:fld id="{55B8DBA3-C6F0-4305-9C2F-7438D142F662}" type="slidenum">
              <a:rPr lang="en-US" smtClean="0">
                <a:latin typeface="Arial" pitchFamily="34" charset="0"/>
              </a:rPr>
              <a:pPr/>
              <a:t>64</a:t>
            </a:fld>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75108" name="Slide Number Placeholder 3"/>
          <p:cNvSpPr>
            <a:spLocks noGrp="1"/>
          </p:cNvSpPr>
          <p:nvPr>
            <p:ph type="sldNum" sz="quarter" idx="5"/>
          </p:nvPr>
        </p:nvSpPr>
        <p:spPr>
          <a:noFill/>
        </p:spPr>
        <p:txBody>
          <a:bodyPr/>
          <a:lstStyle/>
          <a:p>
            <a:fld id="{1B0579C4-0611-42AD-8E88-570700E79F4C}" type="slidenum">
              <a:rPr lang="en-US" smtClean="0">
                <a:latin typeface="Arial" pitchFamily="34" charset="0"/>
              </a:rPr>
              <a:pPr/>
              <a:t>65</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AFEA4523-8C92-4A59-94AE-2795B2BA31A6}" type="slidenum">
              <a:rPr lang="en-US" smtClean="0">
                <a:latin typeface="Arial" pitchFamily="34" charset="0"/>
              </a:rPr>
              <a:pPr/>
              <a:t>23</a:t>
            </a:fld>
            <a:endParaRPr lang="en-US" smtClean="0">
              <a:latin typeface="Arial"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r>
              <a:rPr lang="en-US" smtClean="0">
                <a:latin typeface="Arial" pitchFamily="34" charset="0"/>
              </a:rPr>
              <a:t>Note that the s-boxes provide the “confusion” of data and key values, whilst the permutation P then spreads this as widely as possible, so each S-box output affects as many S-box inputs in the next round as possible, giving “diffusion”.</a:t>
            </a:r>
            <a:endParaRPr lang="en-AU"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77156" name="Slide Number Placeholder 3"/>
          <p:cNvSpPr>
            <a:spLocks noGrp="1"/>
          </p:cNvSpPr>
          <p:nvPr>
            <p:ph type="sldNum" sz="quarter" idx="5"/>
          </p:nvPr>
        </p:nvSpPr>
        <p:spPr>
          <a:noFill/>
        </p:spPr>
        <p:txBody>
          <a:bodyPr/>
          <a:lstStyle/>
          <a:p>
            <a:fld id="{0B59DC78-B971-4C50-A380-76C1481A2DDD}" type="slidenum">
              <a:rPr lang="en-US" smtClean="0">
                <a:latin typeface="Arial" pitchFamily="34" charset="0"/>
              </a:rPr>
              <a:pPr/>
              <a:t>66</a:t>
            </a:fld>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78180" name="Slide Number Placeholder 3"/>
          <p:cNvSpPr>
            <a:spLocks noGrp="1"/>
          </p:cNvSpPr>
          <p:nvPr>
            <p:ph type="sldNum" sz="quarter" idx="5"/>
          </p:nvPr>
        </p:nvSpPr>
        <p:spPr>
          <a:noFill/>
        </p:spPr>
        <p:txBody>
          <a:bodyPr/>
          <a:lstStyle/>
          <a:p>
            <a:fld id="{73E0638E-DDCC-4D18-BC3F-9DFB9E13B368}" type="slidenum">
              <a:rPr lang="en-US" smtClean="0">
                <a:latin typeface="Arial" pitchFamily="34" charset="0"/>
              </a:rPr>
              <a:pPr/>
              <a:t>67</a:t>
            </a:fld>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81252" name="Slide Number Placeholder 3"/>
          <p:cNvSpPr>
            <a:spLocks noGrp="1"/>
          </p:cNvSpPr>
          <p:nvPr>
            <p:ph type="sldNum" sz="quarter" idx="5"/>
          </p:nvPr>
        </p:nvSpPr>
        <p:spPr>
          <a:noFill/>
        </p:spPr>
        <p:txBody>
          <a:bodyPr/>
          <a:lstStyle/>
          <a:p>
            <a:fld id="{608663F2-1DFE-4A29-A773-F97774AC20AC}" type="slidenum">
              <a:rPr lang="en-US" smtClean="0">
                <a:latin typeface="Arial" pitchFamily="34" charset="0"/>
              </a:rPr>
              <a:pPr/>
              <a:t>68</a:t>
            </a:fld>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83300" name="Slide Number Placeholder 3"/>
          <p:cNvSpPr>
            <a:spLocks noGrp="1"/>
          </p:cNvSpPr>
          <p:nvPr>
            <p:ph type="sldNum" sz="quarter" idx="5"/>
          </p:nvPr>
        </p:nvSpPr>
        <p:spPr>
          <a:noFill/>
        </p:spPr>
        <p:txBody>
          <a:bodyPr/>
          <a:lstStyle/>
          <a:p>
            <a:fld id="{8E9240D9-1A99-4B2A-A90D-2716B356546F}" type="slidenum">
              <a:rPr lang="en-US" smtClean="0">
                <a:latin typeface="Arial" pitchFamily="34" charset="0"/>
              </a:rPr>
              <a:pPr/>
              <a:t>69</a:t>
            </a:fld>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84324" name="Slide Number Placeholder 3"/>
          <p:cNvSpPr>
            <a:spLocks noGrp="1"/>
          </p:cNvSpPr>
          <p:nvPr>
            <p:ph type="sldNum" sz="quarter" idx="5"/>
          </p:nvPr>
        </p:nvSpPr>
        <p:spPr>
          <a:noFill/>
        </p:spPr>
        <p:txBody>
          <a:bodyPr/>
          <a:lstStyle/>
          <a:p>
            <a:fld id="{22FB0B63-6DB3-4CAE-9902-92AA8441A7AB}" type="slidenum">
              <a:rPr lang="en-US" smtClean="0">
                <a:latin typeface="Arial" pitchFamily="34" charset="0"/>
              </a:rPr>
              <a:pPr/>
              <a:t>70</a:t>
            </a:fld>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85348" name="Slide Number Placeholder 3"/>
          <p:cNvSpPr>
            <a:spLocks noGrp="1"/>
          </p:cNvSpPr>
          <p:nvPr>
            <p:ph type="sldNum" sz="quarter" idx="5"/>
          </p:nvPr>
        </p:nvSpPr>
        <p:spPr>
          <a:noFill/>
        </p:spPr>
        <p:txBody>
          <a:bodyPr/>
          <a:lstStyle/>
          <a:p>
            <a:fld id="{B9A257D2-32C8-446B-9A57-C66AA871200B}" type="slidenum">
              <a:rPr lang="en-US" smtClean="0">
                <a:latin typeface="Arial" pitchFamily="34" charset="0"/>
              </a:rPr>
              <a:pPr/>
              <a:t>71</a:t>
            </a:fld>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86372" name="Slide Number Placeholder 3"/>
          <p:cNvSpPr>
            <a:spLocks noGrp="1"/>
          </p:cNvSpPr>
          <p:nvPr>
            <p:ph type="sldNum" sz="quarter" idx="5"/>
          </p:nvPr>
        </p:nvSpPr>
        <p:spPr>
          <a:noFill/>
        </p:spPr>
        <p:txBody>
          <a:bodyPr/>
          <a:lstStyle/>
          <a:p>
            <a:fld id="{19F23D6D-595E-4AFF-970C-1953C31771B5}" type="slidenum">
              <a:rPr lang="en-US" smtClean="0">
                <a:latin typeface="Arial" pitchFamily="34" charset="0"/>
              </a:rPr>
              <a:pPr/>
              <a:t>72</a:t>
            </a:fld>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1F01E2B7-DDEA-46C6-B997-50CE1D010D62}" type="slidenum">
              <a:rPr lang="en-US" smtClean="0">
                <a:latin typeface="Arial" pitchFamily="34" charset="0"/>
              </a:rPr>
              <a:pPr/>
              <a:t>74</a:t>
            </a:fld>
            <a:endParaRPr lang="en-US" smtClean="0">
              <a:latin typeface="Arial" pitchFamily="34"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031"/>
          <p:cNvSpPr>
            <a:spLocks noGrp="1" noChangeArrowheads="1"/>
          </p:cNvSpPr>
          <p:nvPr>
            <p:ph type="sldNum" sz="quarter" idx="5"/>
          </p:nvPr>
        </p:nvSpPr>
        <p:spPr>
          <a:noFill/>
        </p:spPr>
        <p:txBody>
          <a:bodyPr/>
          <a:lstStyle/>
          <a:p>
            <a:fld id="{E4E87F63-A5C8-44F6-AB6B-C3CA4655579B}" type="slidenum">
              <a:rPr lang="en-AU" smtClean="0">
                <a:latin typeface="Arial" pitchFamily="34" charset="0"/>
              </a:rPr>
              <a:pPr/>
              <a:t>75</a:t>
            </a:fld>
            <a:endParaRPr lang="en-AU" smtClean="0">
              <a:latin typeface="Arial" pitchFamily="34"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smtClean="0">
                <a:latin typeface="Times-Roman"/>
              </a:rPr>
              <a:t>Although much progress has been made in designing block ciphers that are cryptographically strong, the basic principles have not changed all that much since the work of Feistel and the DES design team in the early 1970s.</a:t>
            </a:r>
            <a:r>
              <a:rPr lang="en-US" smtClean="0">
                <a:latin typeface="Arial" pitchFamily="34" charset="0"/>
              </a:rPr>
              <a:t> Some of the criteria used in the design of DES were reported in [COPP94], and focused on the design of the S-boxes and on the P function that distributes the output of the S boxes, as summarized above. See text for further details.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1031"/>
          <p:cNvSpPr>
            <a:spLocks noGrp="1" noChangeArrowheads="1"/>
          </p:cNvSpPr>
          <p:nvPr>
            <p:ph type="sldNum" sz="quarter" idx="5"/>
          </p:nvPr>
        </p:nvSpPr>
        <p:spPr>
          <a:noFill/>
        </p:spPr>
        <p:txBody>
          <a:bodyPr/>
          <a:lstStyle/>
          <a:p>
            <a:fld id="{3493C460-9E5C-4FEB-8E96-77F9B9FCFCC1}" type="slidenum">
              <a:rPr lang="en-AU" smtClean="0">
                <a:latin typeface="Arial" pitchFamily="34" charset="0"/>
              </a:rPr>
              <a:pPr/>
              <a:t>76</a:t>
            </a:fld>
            <a:endParaRPr lang="en-AU" smtClean="0">
              <a:latin typeface="Arial" pitchFamily="3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r>
              <a:rPr lang="en-US" smtClean="0">
                <a:latin typeface="Arial" pitchFamily="34" charset="0"/>
              </a:rPr>
              <a:t>Coppersmith pointed out that the first criterion in the preceding list was needed because the S-boxes are the only nonlinear part of DES. If the S-boxes were linear (i.e., each output bit is a linear combination of the input bits), the entire algorithm would be linear and easily broken. We have seen this phenomenon with the Hill cipher, which is linear. The remaining criteria were primarily aimed at thwarting differential cryptanalysis and at providing good confusion properties</a:t>
            </a:r>
            <a:endParaRPr lang="en-US" smtClean="0">
              <a:latin typeface="Times-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46436" name="Slide Number Placeholder 3"/>
          <p:cNvSpPr>
            <a:spLocks noGrp="1"/>
          </p:cNvSpPr>
          <p:nvPr>
            <p:ph type="sldNum" sz="quarter" idx="5"/>
          </p:nvPr>
        </p:nvSpPr>
        <p:spPr>
          <a:noFill/>
        </p:spPr>
        <p:txBody>
          <a:bodyPr/>
          <a:lstStyle/>
          <a:p>
            <a:fld id="{5CD9CD72-E741-4B42-880D-50EB60B011FC}" type="slidenum">
              <a:rPr lang="en-US" smtClean="0">
                <a:latin typeface="Arial" pitchFamily="34" charset="0"/>
              </a:rPr>
              <a:pPr/>
              <a:t>34</a:t>
            </a:fld>
            <a:endParaRPr 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031"/>
          <p:cNvSpPr>
            <a:spLocks noGrp="1" noChangeArrowheads="1"/>
          </p:cNvSpPr>
          <p:nvPr>
            <p:ph type="sldNum" sz="quarter" idx="5"/>
          </p:nvPr>
        </p:nvSpPr>
        <p:spPr>
          <a:noFill/>
        </p:spPr>
        <p:txBody>
          <a:bodyPr/>
          <a:lstStyle/>
          <a:p>
            <a:fld id="{4FD04B6D-8926-450E-A66E-31DA508C20CC}" type="slidenum">
              <a:rPr lang="en-AU" smtClean="0">
                <a:latin typeface="Arial" pitchFamily="34" charset="0"/>
              </a:rPr>
              <a:pPr/>
              <a:t>77</a:t>
            </a:fld>
            <a:endParaRPr lang="en-AU" smtClean="0">
              <a:latin typeface="Arial" pitchFamily="34"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r>
              <a:rPr lang="en-US" smtClean="0">
                <a:latin typeface="Arial" pitchFamily="34" charset="0"/>
              </a:rPr>
              <a:t>The cryptographic strength of a Feistel cipher derives from three aspects of the design: the number of rounds, the function F, and the key schedule algorithm. Briefly discuss these.</a:t>
            </a:r>
          </a:p>
          <a:p>
            <a:r>
              <a:rPr lang="en-US" smtClean="0">
                <a:latin typeface="Times-Roman"/>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p>
          <a:p>
            <a:r>
              <a:rPr lang="en-US" smtClean="0">
                <a:latin typeface="Times-Roman"/>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p>
          <a:p>
            <a:r>
              <a:rPr lang="en-US" smtClean="0">
                <a:latin typeface="Times-Roman"/>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p>
          <a:p>
            <a:endParaRPr lang="en-US" smtClean="0">
              <a:latin typeface="Times-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timing attacks:</a:t>
            </a:r>
            <a:r>
              <a:rPr lang="en-US" baseline="0" dirty="0" smtClean="0"/>
              <a:t>    cache timing,  multi-core attacks,    smartcard attacks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90</a:t>
            </a:fld>
            <a:endParaRPr lang="en-US" dirty="0"/>
          </a:p>
        </p:txBody>
      </p:sp>
    </p:spTree>
    <p:extLst>
      <p:ext uri="{BB962C8B-B14F-4D97-AF65-F5344CB8AC3E}">
        <p14:creationId xmlns="" xmlns:p14="http://schemas.microsoft.com/office/powerpoint/2010/main" val="1728534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S-boxes were random,</a:t>
            </a:r>
            <a:r>
              <a:rPr lang="en-US" baseline="0" dirty="0" smtClean="0"/>
              <a:t>    then  </a:t>
            </a:r>
            <a:r>
              <a:rPr lang="en-US" dirty="0" err="1" smtClean="0"/>
              <a:t>ε</a:t>
            </a:r>
            <a:r>
              <a:rPr lang="en-US" dirty="0" smtClean="0"/>
              <a:t> = 1/2</a:t>
            </a:r>
            <a:r>
              <a:rPr lang="en-US" baseline="30000" dirty="0" smtClean="0"/>
              <a:t>10</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91</a:t>
            </a:fld>
            <a:endParaRPr lang="en-US" dirty="0"/>
          </a:p>
        </p:txBody>
      </p:sp>
    </p:spTree>
    <p:extLst>
      <p:ext uri="{BB962C8B-B14F-4D97-AF65-F5344CB8AC3E}">
        <p14:creationId xmlns="" xmlns:p14="http://schemas.microsoft.com/office/powerpoint/2010/main" val="13704210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to evaluate for x=101</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101</a:t>
            </a:fld>
            <a:endParaRPr lang="en-US" dirty="0"/>
          </a:p>
        </p:txBody>
      </p:sp>
    </p:spTree>
    <p:extLst>
      <p:ext uri="{BB962C8B-B14F-4D97-AF65-F5344CB8AC3E}">
        <p14:creationId xmlns="" xmlns:p14="http://schemas.microsoft.com/office/powerpoint/2010/main" val="2683236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52B02A6E-EE75-48D3-9D68-3CEEDF88420C}" type="slidenum">
              <a:rPr lang="en-US" smtClean="0">
                <a:latin typeface="Arial" pitchFamily="34" charset="0"/>
              </a:rPr>
              <a:pPr/>
              <a:t>36</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r>
              <a:rPr lang="en-AU" smtClean="0">
                <a:latin typeface="Arial" pitchFamily="34" charset="0"/>
              </a:rPr>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p>
          <a:p>
            <a:pPr eaLnBrk="1" hangingPunct="1"/>
            <a:endParaRPr lang="en-US" smtClean="0">
              <a:latin typeface="Arial" pitchFamily="34" charset="0"/>
            </a:endParaRPr>
          </a:p>
          <a:p>
            <a:pPr eaLnBrk="1" hangingPunct="1"/>
            <a:r>
              <a:rPr lang="en-US" smtClean="0">
                <a:latin typeface="Arial" pitchFamily="34" charset="0"/>
              </a:rPr>
              <a:t>Details of these permutations and the key rotation schedule are given in text Table 3.4.</a:t>
            </a:r>
            <a:endParaRPr lang="en-AU" smtClean="0">
              <a:latin typeface="Arial" pitchFamily="34" charset="0"/>
            </a:endParaRPr>
          </a:p>
          <a:p>
            <a:pPr eaLnBrk="1" hangingPunct="1"/>
            <a:endParaRPr lang="en-US" smtClean="0">
              <a:latin typeface="Arial" pitchFamily="34" charset="0"/>
            </a:endParaRPr>
          </a:p>
          <a:p>
            <a:pPr eaLnBrk="1" hangingPunct="1"/>
            <a:endParaRPr lang="en-AU"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fld id="{13E716C0-EDC3-4807-8DE5-712E457F5EA4}" type="slidenum">
              <a:rPr lang="en-US" smtClean="0">
                <a:latin typeface="Arial" pitchFamily="34" charset="0"/>
              </a:rPr>
              <a:pPr/>
              <a:t>37</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45412" name="Slide Number Placeholder 3"/>
          <p:cNvSpPr>
            <a:spLocks noGrp="1"/>
          </p:cNvSpPr>
          <p:nvPr>
            <p:ph type="sldNum" sz="quarter" idx="5"/>
          </p:nvPr>
        </p:nvSpPr>
        <p:spPr>
          <a:noFill/>
        </p:spPr>
        <p:txBody>
          <a:bodyPr/>
          <a:lstStyle/>
          <a:p>
            <a:fld id="{26970DB9-A5D5-4301-B0CB-BA90619D2CA2}" type="slidenum">
              <a:rPr lang="en-US" smtClean="0">
                <a:latin typeface="Arial" pitchFamily="34" charset="0"/>
              </a:rPr>
              <a:pPr/>
              <a:t>38</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48484" name="Slide Number Placeholder 3"/>
          <p:cNvSpPr>
            <a:spLocks noGrp="1"/>
          </p:cNvSpPr>
          <p:nvPr>
            <p:ph type="sldNum" sz="quarter" idx="5"/>
          </p:nvPr>
        </p:nvSpPr>
        <p:spPr>
          <a:noFill/>
        </p:spPr>
        <p:txBody>
          <a:bodyPr/>
          <a:lstStyle/>
          <a:p>
            <a:fld id="{7B142E6E-98BA-4293-A543-E18484D98740}" type="slidenum">
              <a:rPr lang="en-US" smtClean="0">
                <a:latin typeface="Arial" pitchFamily="34" charset="0"/>
              </a:rPr>
              <a:pPr/>
              <a:t>39</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150532" name="Slide Number Placeholder 3"/>
          <p:cNvSpPr>
            <a:spLocks noGrp="1"/>
          </p:cNvSpPr>
          <p:nvPr>
            <p:ph type="sldNum" sz="quarter" idx="5"/>
          </p:nvPr>
        </p:nvSpPr>
        <p:spPr>
          <a:noFill/>
        </p:spPr>
        <p:txBody>
          <a:bodyPr/>
          <a:lstStyle/>
          <a:p>
            <a:fld id="{861345F3-1E2C-4B82-88E1-B6693B1B911B}" type="slidenum">
              <a:rPr lang="en-US" smtClean="0">
                <a:latin typeface="Arial" pitchFamily="34" charset="0"/>
              </a:rPr>
              <a:pPr/>
              <a:t>40</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MSIS">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1831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3529584"/>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4" name="Date Placeholder 3"/>
          <p:cNvSpPr>
            <a:spLocks noGrp="1"/>
          </p:cNvSpPr>
          <p:nvPr>
            <p:ph type="dt" sz="half" idx="10"/>
          </p:nvPr>
        </p:nvSpPr>
        <p:spPr/>
        <p:txBody>
          <a:bodyPr/>
          <a:lstStyle/>
          <a:p>
            <a:fld id="{CF0C6408-C718-4557-BAA6-9DD6CC4FFDEC}" type="datetime1">
              <a:rPr lang="en-US" smtClean="0"/>
              <a:pPr/>
              <a:t>10/18/2012</a:t>
            </a:fld>
            <a:endParaRPr lang="en-US"/>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Picture 2"/>
          <p:cNvPicPr preferRelativeResize="0">
            <a:picLocks noChangeAspect="1" noChangeArrowheads="1"/>
          </p:cNvPicPr>
          <p:nvPr userDrawn="1"/>
        </p:nvPicPr>
        <p:blipFill>
          <a:blip r:embed="rId2"/>
          <a:srcRect b="12500"/>
          <a:stretch>
            <a:fillRect/>
          </a:stretch>
        </p:blipFill>
        <p:spPr bwMode="auto">
          <a:xfrm>
            <a:off x="7696200" y="0"/>
            <a:ext cx="1447800" cy="1447800"/>
          </a:xfrm>
          <a:prstGeom prst="rect">
            <a:avLst/>
          </a:prstGeom>
          <a:noFill/>
          <a:ln w="9525">
            <a:noFill/>
            <a:miter lim="800000"/>
            <a:headEnd/>
            <a:tailEnd/>
          </a:ln>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8B3FB-09B8-4A21-B749-CD690CC356D8}" type="datetime1">
              <a:rPr lang="en-US" smtClean="0"/>
              <a:pPr/>
              <a:t>10/18/2012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28844F-F3B3-44FB-AF63-6664EE1334EF}" type="datetime1">
              <a:rPr lang="en-US" smtClean="0"/>
              <a:pPr/>
              <a:t>10/18/2012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Lectures by Ashraf Masood - - Applied Cryptography – MSIS 11 (MCS-NUST)</a:t>
            </a:r>
            <a:endParaRPr lang="en-US"/>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Line 4"/>
          <p:cNvSpPr>
            <a:spLocks noChangeShapeType="1"/>
          </p:cNvSpPr>
          <p:nvPr/>
        </p:nvSpPr>
        <p:spPr bwMode="auto">
          <a:xfrm>
            <a:off x="685800" y="1219200"/>
            <a:ext cx="7416800" cy="0"/>
          </a:xfrm>
          <a:prstGeom prst="line">
            <a:avLst/>
          </a:prstGeom>
          <a:noFill/>
          <a:ln w="63500" cmpd="thickThin">
            <a:solidFill>
              <a:srgbClr val="000066"/>
            </a:solidFill>
            <a:round/>
            <a:headEnd/>
            <a:tailEnd/>
          </a:ln>
        </p:spPr>
        <p:txBody>
          <a:bodyPr/>
          <a:lstStyle/>
          <a:p>
            <a:pPr>
              <a:defRPr/>
            </a:pPr>
            <a:endParaRPr lang="en-US"/>
          </a:p>
        </p:txBody>
      </p:sp>
      <p:sp>
        <p:nvSpPr>
          <p:cNvPr id="3" name="Content Placeholder 2"/>
          <p:cNvSpPr>
            <a:spLocks noGrp="1"/>
          </p:cNvSpPr>
          <p:nvPr>
            <p:ph idx="1"/>
          </p:nvPr>
        </p:nvSpPr>
        <p:spPr/>
        <p:txBody>
          <a:bodyPr/>
          <a:lstStyle>
            <a:lvl1pPr>
              <a:buSzPct val="100000"/>
              <a:buFont typeface="Wingdings" pitchFamily="2" charset="2"/>
              <a:buChar char="w"/>
              <a:defRPr/>
            </a:lvl1pPr>
            <a:lvl2pPr>
              <a:buClr>
                <a:schemeClr val="accent4"/>
              </a:buClr>
              <a:buFont typeface="Wingdings" pitchFamily="2" charset="2"/>
              <a:buChar char="ð"/>
              <a:defRPr sz="2800"/>
            </a:lvl2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lgn="ctr">
              <a:defRPr>
                <a:solidFill>
                  <a:schemeClr val="accent1"/>
                </a:solidFill>
              </a:defRPr>
            </a:lvl1pPr>
            <a:extLst/>
          </a:lstStyle>
          <a:p>
            <a:r>
              <a:rPr lang="en-US" smtClean="0"/>
              <a:t>Click to edit Master title style</a:t>
            </a:r>
            <a:endParaRPr lang="en-US" dirty="0"/>
          </a:p>
        </p:txBody>
      </p:sp>
      <p:sp>
        <p:nvSpPr>
          <p:cNvPr id="5" name="Date Placeholder 9"/>
          <p:cNvSpPr>
            <a:spLocks noGrp="1"/>
          </p:cNvSpPr>
          <p:nvPr>
            <p:ph type="dt" sz="half" idx="10"/>
          </p:nvPr>
        </p:nvSpPr>
        <p:spPr/>
        <p:txBody>
          <a:bodyPr/>
          <a:lstStyle>
            <a:lvl1pPr>
              <a:defRPr/>
            </a:lvl1pPr>
          </a:lstStyle>
          <a:p>
            <a:pPr>
              <a:defRPr/>
            </a:pPr>
            <a:fld id="{F6FC076D-8AF4-405B-9B63-6C0B00BD6EC0}" type="datetime1">
              <a:rPr lang="en-US" smtClean="0"/>
              <a:pPr>
                <a:defRPr/>
              </a:pPr>
              <a:t>10/18/2012</a:t>
            </a:fld>
            <a:endParaRPr lang="en-GB"/>
          </a:p>
        </p:txBody>
      </p:sp>
      <p:sp>
        <p:nvSpPr>
          <p:cNvPr id="6" name="Footer Placeholder 21"/>
          <p:cNvSpPr>
            <a:spLocks noGrp="1"/>
          </p:cNvSpPr>
          <p:nvPr>
            <p:ph type="ftr" sz="quarter" idx="11"/>
          </p:nvPr>
        </p:nvSpPr>
        <p:spPr/>
        <p:txBody>
          <a:bodyPr/>
          <a:lstStyle>
            <a:lvl1pPr>
              <a:defRPr/>
            </a:lvl1pPr>
          </a:lstStyle>
          <a:p>
            <a:pPr>
              <a:defRPr/>
            </a:pPr>
            <a:r>
              <a:rPr lang="en-US" smtClean="0"/>
              <a:t>Lectures by Ashraf Masood - - Applied Cryptography – MSIS 11 (MCS-NUST)</a:t>
            </a:r>
            <a:endParaRPr lang="en-GB"/>
          </a:p>
        </p:txBody>
      </p:sp>
      <p:sp>
        <p:nvSpPr>
          <p:cNvPr id="8" name="Slide Number Placeholder 17"/>
          <p:cNvSpPr>
            <a:spLocks noGrp="1"/>
          </p:cNvSpPr>
          <p:nvPr>
            <p:ph type="sldNum" sz="quarter" idx="12"/>
          </p:nvPr>
        </p:nvSpPr>
        <p:spPr/>
        <p:txBody>
          <a:bodyPr/>
          <a:lstStyle>
            <a:lvl1pPr>
              <a:defRPr smtClean="0"/>
            </a:lvl1pPr>
          </a:lstStyle>
          <a:p>
            <a:pPr>
              <a:defRPr/>
            </a:pPr>
            <a:fld id="{255E8DB8-DCBF-4A68-BA4D-52342D237505}"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795851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802954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587704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587704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M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1054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Date Placeholder 13"/>
          <p:cNvSpPr>
            <a:spLocks noGrp="1"/>
          </p:cNvSpPr>
          <p:nvPr>
            <p:ph type="dt" sz="half" idx="10"/>
          </p:nvPr>
        </p:nvSpPr>
        <p:spPr>
          <a:xfrm>
            <a:off x="457200" y="6507480"/>
            <a:ext cx="2133600" cy="274320"/>
          </a:xfrm>
        </p:spPr>
        <p:txBody>
          <a:bodyPr/>
          <a:lstStyle/>
          <a:p>
            <a:fld id="{F32D1412-EE95-4588-B388-3172B75A8315}" type="datetime1">
              <a:rPr lang="en-US" smtClean="0"/>
              <a:pPr/>
              <a:t>10/18/2012</a:t>
            </a:fld>
            <a:endParaRPr lang="en-US"/>
          </a:p>
        </p:txBody>
      </p:sp>
      <p:sp>
        <p:nvSpPr>
          <p:cNvPr id="15" name="Slide Number Placeholder 14"/>
          <p:cNvSpPr>
            <a:spLocks noGrp="1"/>
          </p:cNvSpPr>
          <p:nvPr>
            <p:ph type="sldNum" sz="quarter" idx="11"/>
          </p:nvPr>
        </p:nvSpPr>
        <p:spPr>
          <a:xfrm>
            <a:off x="8204396" y="6507480"/>
            <a:ext cx="733864" cy="274320"/>
          </a:xfrm>
        </p:spPr>
        <p:txBody>
          <a:bodyPr/>
          <a:lstStyle/>
          <a:p>
            <a:fld id="{59985E83-F857-4E7B-A45F-F5191A2677E8}" type="slidenum">
              <a:rPr lang="en-US" smtClean="0"/>
              <a:pPr/>
              <a:t>‹#›</a:t>
            </a:fld>
            <a:endParaRPr lang="en-US"/>
          </a:p>
        </p:txBody>
      </p:sp>
      <p:sp>
        <p:nvSpPr>
          <p:cNvPr id="16" name="Footer Placeholder 15"/>
          <p:cNvSpPr>
            <a:spLocks noGrp="1"/>
          </p:cNvSpPr>
          <p:nvPr>
            <p:ph type="ftr" sz="quarter" idx="12"/>
          </p:nvPr>
        </p:nvSpPr>
        <p:spPr>
          <a:xfrm>
            <a:off x="2645681" y="6507480"/>
            <a:ext cx="5507719" cy="274320"/>
          </a:xfrm>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US" dirty="0"/>
          </a:p>
        </p:txBody>
      </p:sp>
      <p:sp>
        <p:nvSpPr>
          <p:cNvPr id="17" name="Title 16"/>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18AD6C-1134-4EBB-AC1B-24188F03D662}" type="datetime1">
              <a:rPr lang="en-US" smtClean="0"/>
              <a:pPr/>
              <a:t>10/18/2012</a:t>
            </a:fld>
            <a:endParaRPr lang="en-US" dirty="0"/>
          </a:p>
        </p:txBody>
      </p:sp>
      <p:sp>
        <p:nvSpPr>
          <p:cNvPr id="5" name="Footer Placeholder 4"/>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6" name="Slide Number Placeholder 5"/>
          <p:cNvSpPr>
            <a:spLocks noGrp="1"/>
          </p:cNvSpPr>
          <p:nvPr>
            <p:ph type="sldNum" sz="quarter" idx="12"/>
          </p:nvPr>
        </p:nvSpPr>
        <p:spPr/>
        <p:txBody>
          <a:bodyPr/>
          <a:lstStyle/>
          <a:p>
            <a:fld id="{59985E83-F857-4E7B-A45F-F5191A2677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239000" cy="1251062"/>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B3A2B104-5114-4033-9616-25C4E04259AF}" type="datetime1">
              <a:rPr lang="en-US" smtClean="0"/>
              <a:pPr/>
              <a:t>10/18/2012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pic>
        <p:nvPicPr>
          <p:cNvPr id="8" name="Picture 2"/>
          <p:cNvPicPr preferRelativeResize="0">
            <a:picLocks noChangeAspect="1" noChangeArrowheads="1"/>
          </p:cNvPicPr>
          <p:nvPr userDrawn="1"/>
        </p:nvPicPr>
        <p:blipFill>
          <a:blip r:embed="rId2"/>
          <a:srcRect b="12500"/>
          <a:stretch>
            <a:fillRect/>
          </a:stretch>
        </p:blipFill>
        <p:spPr bwMode="auto">
          <a:xfrm>
            <a:off x="7772400" y="0"/>
            <a:ext cx="1371600" cy="1371600"/>
          </a:xfrm>
          <a:prstGeom prst="rect">
            <a:avLst/>
          </a:prstGeom>
          <a:noFill/>
          <a:ln w="9525">
            <a:noFill/>
            <a:miter lim="800000"/>
            <a:headEnd/>
            <a:tailEnd/>
          </a:ln>
        </p:spPr>
      </p:pic>
      <p:cxnSp>
        <p:nvCxnSpPr>
          <p:cNvPr id="9" name="Straight Connector 8"/>
          <p:cNvCxnSpPr/>
          <p:nvPr userDrawn="1"/>
        </p:nvCxnSpPr>
        <p:spPr>
          <a:xfrm>
            <a:off x="0" y="1343886"/>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1B138AD-20D4-42D2-A434-18380D220EAD}" type="datetime1">
              <a:rPr lang="en-US" smtClean="0"/>
              <a:pPr/>
              <a:t>10/18/2012</a:t>
            </a:fld>
            <a:endParaRPr lang="en-US"/>
          </a:p>
        </p:txBody>
      </p:sp>
      <p:sp>
        <p:nvSpPr>
          <p:cNvPr id="8" name="Footer Placeholder 7"/>
          <p:cNvSpPr>
            <a:spLocks noGrp="1"/>
          </p:cNvSpPr>
          <p:nvPr>
            <p:ph type="ftr" sz="quarter" idx="11"/>
          </p:nvPr>
        </p:nvSpPr>
        <p:spPr/>
        <p:txBody>
          <a:bodyPr/>
          <a:lstStyle/>
          <a:p>
            <a:r>
              <a:rPr lang="en-US" smtClean="0"/>
              <a:t>Lectures by Ashraf Masood - - Applied Cryptography – MSIS 11 (MCS-NUST)</a:t>
            </a:r>
            <a:endParaRPr lang="en-US"/>
          </a:p>
        </p:txBody>
      </p:sp>
      <p:sp>
        <p:nvSpPr>
          <p:cNvPr id="9" name="Slide Number Placeholder 8"/>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72D94-6307-481F-9F15-A7953087029A}" type="datetime1">
              <a:rPr lang="en-US" smtClean="0"/>
              <a:pPr/>
              <a:t>10/18/2012</a:t>
            </a:fld>
            <a:endParaRPr lang="en-US"/>
          </a:p>
        </p:txBody>
      </p:sp>
      <p:sp>
        <p:nvSpPr>
          <p:cNvPr id="3" name="Footer Placeholder 2"/>
          <p:cNvSpPr>
            <a:spLocks noGrp="1"/>
          </p:cNvSpPr>
          <p:nvPr>
            <p:ph type="ftr" sz="quarter" idx="11"/>
          </p:nvPr>
        </p:nvSpPr>
        <p:spPr/>
        <p:txBody>
          <a:bodyPr/>
          <a:lstStyle/>
          <a:p>
            <a:r>
              <a:rPr lang="en-US" smtClean="0"/>
              <a:t>Lectures by Ashraf Masood - - Applied Cryptography – MSIS 11 (MCS-NUST)</a:t>
            </a:r>
            <a:endParaRPr lang="en-US"/>
          </a:p>
        </p:txBody>
      </p:sp>
      <p:sp>
        <p:nvSpPr>
          <p:cNvPr id="4" name="Slide Number Placeholder 3"/>
          <p:cNvSpPr>
            <a:spLocks noGrp="1"/>
          </p:cNvSpPr>
          <p:nvPr>
            <p:ph type="sldNum" sz="quarter" idx="12"/>
          </p:nvPr>
        </p:nvSpPr>
        <p:spPr/>
        <p:txBody>
          <a:bodyPr/>
          <a:lstStyle/>
          <a:p>
            <a:fld id="{59985E83-F857-4E7B-A45F-F5191A267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76E986-B771-4809-B6B5-9751079F3CB4}" type="datetime1">
              <a:rPr lang="en-US" smtClean="0"/>
              <a:pPr/>
              <a:t>10/18/2012</a:t>
            </a:fld>
            <a:endParaRPr lang="en-US"/>
          </a:p>
        </p:txBody>
      </p:sp>
      <p:sp>
        <p:nvSpPr>
          <p:cNvPr id="6" name="Footer Placeholder 5"/>
          <p:cNvSpPr>
            <a:spLocks noGrp="1"/>
          </p:cNvSpPr>
          <p:nvPr>
            <p:ph type="ftr" sz="quarter" idx="11"/>
          </p:nvPr>
        </p:nvSpPr>
        <p:spPr/>
        <p:txBody>
          <a:body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p:txBody>
          <a:bodyPr/>
          <a:lstStyle/>
          <a:p>
            <a:fld id="{59985E83-F857-4E7B-A45F-F5191A2677E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66E6E9F-CAF9-46E1-9E3F-9FE12C59FEA6}" type="datetime1">
              <a:rPr lang="en-US" smtClean="0"/>
              <a:pPr/>
              <a:t>10/18/2012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Lectures by Ashraf Masood - - Applied Cryptography – MSIS 11 (MCS-NUST)</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9985E83-F857-4E7B-A45F-F5191A2677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flipV="1">
            <a:off x="0" y="1371600"/>
            <a:ext cx="9144000" cy="6429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29539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76200"/>
            <a:ext cx="7543800" cy="9906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524001"/>
            <a:ext cx="8458200" cy="4876800"/>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3FBCB1F-6F6C-4977-B602-B525BF52C0D2}" type="datetime1">
              <a:rPr lang="en-US" smtClean="0"/>
              <a:pPr/>
              <a:t>10/18/2012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9985E83-F857-4E7B-A45F-F5191A2677E8}" type="slidenum">
              <a:rPr lang="en-US" smtClean="0"/>
              <a:pPr/>
              <a:t>‹#›</a:t>
            </a:fld>
            <a:endParaRPr lang="en-US"/>
          </a:p>
        </p:txBody>
      </p:sp>
      <p:pic>
        <p:nvPicPr>
          <p:cNvPr id="11" name="Picture 2"/>
          <p:cNvPicPr preferRelativeResize="0">
            <a:picLocks noChangeAspect="1" noChangeArrowheads="1"/>
          </p:cNvPicPr>
          <p:nvPr userDrawn="1"/>
        </p:nvPicPr>
        <p:blipFill>
          <a:blip r:embed="rId19"/>
          <a:srcRect b="12500"/>
          <a:stretch>
            <a:fillRect/>
          </a:stretch>
        </p:blipFill>
        <p:spPr bwMode="auto">
          <a:xfrm>
            <a:off x="8001000" y="0"/>
            <a:ext cx="1143000" cy="1143000"/>
          </a:xfrm>
          <a:prstGeom prst="rect">
            <a:avLst/>
          </a:prstGeom>
          <a:noFill/>
          <a:ln w="9525">
            <a:noFill/>
            <a:miter lim="800000"/>
            <a:headEnd/>
            <a:tailEnd/>
          </a:ln>
        </p:spPr>
      </p:pic>
      <p:cxnSp>
        <p:nvCxnSpPr>
          <p:cNvPr id="12" name="Straight Connector 11"/>
          <p:cNvCxnSpPr/>
          <p:nvPr userDrawn="1"/>
        </p:nvCxnSpPr>
        <p:spPr>
          <a:xfrm>
            <a:off x="0" y="1219200"/>
            <a:ext cx="9144000" cy="1588"/>
          </a:xfrm>
          <a:prstGeom prst="line">
            <a:avLst/>
          </a:prstGeom>
          <a:ln w="50800" cap="flat">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Lst>
  <p:hf hdr="0"/>
  <p:txStyles>
    <p:titleStyle>
      <a:lvl1pPr algn="l" rtl="0" eaLnBrk="1" latinLnBrk="0" hangingPunct="1">
        <a:spcBef>
          <a:spcPct val="0"/>
        </a:spcBef>
        <a:buNone/>
        <a:defRPr kumimoji="0" sz="36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www.eff.org/descracker"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                  Applied Cryptography</a:t>
            </a:r>
            <a:endParaRPr lang="en-US" dirty="0"/>
          </a:p>
        </p:txBody>
      </p:sp>
      <p:sp>
        <p:nvSpPr>
          <p:cNvPr id="3" name="Subtitle 2"/>
          <p:cNvSpPr>
            <a:spLocks noGrp="1"/>
          </p:cNvSpPr>
          <p:nvPr>
            <p:ph type="subTitle" idx="1"/>
          </p:nvPr>
        </p:nvSpPr>
        <p:spPr/>
        <p:txBody>
          <a:bodyPr/>
          <a:lstStyle/>
          <a:p>
            <a:pPr algn="r"/>
            <a:r>
              <a:rPr lang="en-US" dirty="0" smtClean="0"/>
              <a:t>ASHRAF MASOOD</a:t>
            </a:r>
          </a:p>
          <a:p>
            <a:pPr algn="r"/>
            <a:r>
              <a:rPr lang="en-US" dirty="0" smtClean="0"/>
              <a:t>dean@mcs.edu.pk</a:t>
            </a:r>
          </a:p>
          <a:p>
            <a:pPr algn="r"/>
            <a:r>
              <a:rPr lang="en-US" dirty="0" smtClean="0"/>
              <a:t>Lecture Slides– Fall 2012</a:t>
            </a:r>
          </a:p>
          <a:p>
            <a:pPr algn="r"/>
            <a:r>
              <a:rPr lang="en-US" dirty="0" smtClean="0"/>
              <a:t>Lecture #5</a:t>
            </a:r>
            <a:endParaRPr lang="en-US" dirty="0"/>
          </a:p>
        </p:txBody>
      </p:sp>
      <p:sp>
        <p:nvSpPr>
          <p:cNvPr id="7" name="Date Placeholder 6"/>
          <p:cNvSpPr>
            <a:spLocks noGrp="1"/>
          </p:cNvSpPr>
          <p:nvPr>
            <p:ph type="dt" sz="half" idx="10"/>
          </p:nvPr>
        </p:nvSpPr>
        <p:spPr/>
        <p:txBody>
          <a:bodyPr/>
          <a:lstStyle/>
          <a:p>
            <a:fld id="{FA447CAF-CF4B-4B78-9D12-4B617406D0DA}" type="datetime1">
              <a:rPr lang="en-US" smtClean="0"/>
              <a:pPr/>
              <a:t>10/18/2012</a:t>
            </a:fld>
            <a:endParaRPr lang="en-US"/>
          </a:p>
        </p:txBody>
      </p:sp>
      <p:sp>
        <p:nvSpPr>
          <p:cNvPr id="9" name="Footer Placeholder 8"/>
          <p:cNvSpPr>
            <a:spLocks noGrp="1"/>
          </p:cNvSpPr>
          <p:nvPr>
            <p:ph type="ftr" sz="quarter" idx="11"/>
          </p:nvPr>
        </p:nvSpPr>
        <p:spPr/>
        <p:txBody>
          <a:bodyPr/>
          <a:lstStyle/>
          <a:p>
            <a:r>
              <a:rPr lang="en-US" dirty="0" smtClean="0"/>
              <a:t>Lectures by </a:t>
            </a:r>
            <a:r>
              <a:rPr lang="en-US" dirty="0" err="1" smtClean="0"/>
              <a:t>Ashraf</a:t>
            </a:r>
            <a:r>
              <a:rPr lang="en-US" dirty="0" smtClean="0"/>
              <a:t> </a:t>
            </a:r>
            <a:r>
              <a:rPr lang="en-US" dirty="0" err="1" smtClean="0"/>
              <a:t>Masood</a:t>
            </a:r>
            <a:r>
              <a:rPr lang="en-US" dirty="0" smtClean="0"/>
              <a:t> - - Applied Cryptography – MSIS 11 (MCS-NUST)</a:t>
            </a:r>
          </a:p>
        </p:txBody>
      </p:sp>
      <p:sp>
        <p:nvSpPr>
          <p:cNvPr id="8" name="Slide Number Placeholder 7"/>
          <p:cNvSpPr>
            <a:spLocks noGrp="1"/>
          </p:cNvSpPr>
          <p:nvPr>
            <p:ph type="sldNum" sz="quarter" idx="12"/>
          </p:nvPr>
        </p:nvSpPr>
        <p:spPr/>
        <p:txBody>
          <a:bodyPr/>
          <a:lstStyle/>
          <a:p>
            <a:fld id="{59985E83-F857-4E7B-A45F-F5191A2677E8}" type="slidenum">
              <a:rPr lang="en-US" smtClean="0"/>
              <a:pPr/>
              <a:t>1</a:t>
            </a:fld>
            <a:endParaRPr lang="en-US"/>
          </a:p>
        </p:txBody>
      </p:sp>
      <p:pic>
        <p:nvPicPr>
          <p:cNvPr id="10" name="Picture 9" descr="logo.jp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2819400"/>
            <a:ext cx="1849120"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General Block Substitution</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10</a:t>
            </a:fld>
            <a:endParaRPr lang="en-US"/>
          </a:p>
        </p:txBody>
      </p:sp>
      <p:pic>
        <p:nvPicPr>
          <p:cNvPr id="586754" name="Picture 2"/>
          <p:cNvPicPr>
            <a:picLocks noChangeAspect="1" noChangeArrowheads="1"/>
          </p:cNvPicPr>
          <p:nvPr/>
        </p:nvPicPr>
        <p:blipFill>
          <a:blip r:embed="rId2"/>
          <a:srcRect/>
          <a:stretch>
            <a:fillRect/>
          </a:stretch>
        </p:blipFill>
        <p:spPr bwMode="auto">
          <a:xfrm>
            <a:off x="457200" y="1676400"/>
            <a:ext cx="4018987" cy="3048000"/>
          </a:xfrm>
          <a:prstGeom prst="rect">
            <a:avLst/>
          </a:prstGeom>
          <a:noFill/>
          <a:ln w="9525">
            <a:noFill/>
            <a:miter lim="800000"/>
            <a:headEnd/>
            <a:tailEnd/>
          </a:ln>
          <a:effectLst/>
        </p:spPr>
      </p:pic>
      <p:pic>
        <p:nvPicPr>
          <p:cNvPr id="586755" name="Picture 3"/>
          <p:cNvPicPr>
            <a:picLocks noChangeAspect="1" noChangeArrowheads="1"/>
          </p:cNvPicPr>
          <p:nvPr/>
        </p:nvPicPr>
        <p:blipFill>
          <a:blip r:embed="rId3"/>
          <a:srcRect/>
          <a:stretch>
            <a:fillRect/>
          </a:stretch>
        </p:blipFill>
        <p:spPr bwMode="auto">
          <a:xfrm>
            <a:off x="4819650" y="1809750"/>
            <a:ext cx="2190750" cy="4362450"/>
          </a:xfrm>
          <a:prstGeom prst="rect">
            <a:avLst/>
          </a:prstGeom>
          <a:noFill/>
          <a:ln w="9525">
            <a:noFill/>
            <a:miter lim="800000"/>
            <a:headEnd/>
            <a:tailEnd/>
          </a:ln>
          <a:effectLst/>
        </p:spPr>
      </p:pic>
      <p:pic>
        <p:nvPicPr>
          <p:cNvPr id="586756" name="Picture 4"/>
          <p:cNvPicPr>
            <a:picLocks noChangeAspect="1" noChangeArrowheads="1"/>
          </p:cNvPicPr>
          <p:nvPr/>
        </p:nvPicPr>
        <p:blipFill>
          <a:blip r:embed="rId4"/>
          <a:srcRect/>
          <a:stretch>
            <a:fillRect/>
          </a:stretch>
        </p:blipFill>
        <p:spPr bwMode="auto">
          <a:xfrm>
            <a:off x="7029450" y="1806388"/>
            <a:ext cx="2114550" cy="4371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
            </a:r>
            <a:r>
              <a:rPr lang="en-US" baseline="-25000" dirty="0" smtClean="0"/>
              <a:t>1</a:t>
            </a:r>
            <a:r>
              <a:rPr lang="en-US" dirty="0" smtClean="0"/>
              <a:t> is a secure PRG</a:t>
            </a:r>
            <a:endParaRPr lang="en-US" dirty="0"/>
          </a:p>
        </p:txBody>
      </p:sp>
      <p:grpSp>
        <p:nvGrpSpPr>
          <p:cNvPr id="3" name="Group 41"/>
          <p:cNvGrpSpPr/>
          <p:nvPr/>
        </p:nvGrpSpPr>
        <p:grpSpPr>
          <a:xfrm>
            <a:off x="76200" y="1494135"/>
            <a:ext cx="3822700" cy="3611265"/>
            <a:chOff x="76200" y="285750"/>
            <a:chExt cx="3822700" cy="2708449"/>
          </a:xfrm>
        </p:grpSpPr>
        <p:sp>
          <p:nvSpPr>
            <p:cNvPr id="4" name="Rectangle 3"/>
            <p:cNvSpPr/>
            <p:nvPr/>
          </p:nvSpPr>
          <p:spPr>
            <a:xfrm>
              <a:off x="10541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G(k)[0]</a:t>
              </a:r>
              <a:endParaRPr lang="en-US" dirty="0">
                <a:solidFill>
                  <a:srgbClr val="000090"/>
                </a:solidFill>
              </a:endParaRPr>
            </a:p>
          </p:txBody>
        </p:sp>
        <p:sp>
          <p:nvSpPr>
            <p:cNvPr id="5" name="Rectangle 4"/>
            <p:cNvSpPr/>
            <p:nvPr/>
          </p:nvSpPr>
          <p:spPr>
            <a:xfrm>
              <a:off x="1524000" y="2857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p>
          </p:txBody>
        </p:sp>
        <p:sp>
          <p:nvSpPr>
            <p:cNvPr id="6" name="Rectangle 5"/>
            <p:cNvSpPr/>
            <p:nvPr/>
          </p:nvSpPr>
          <p:spPr>
            <a:xfrm>
              <a:off x="19939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G(k)[1]</a:t>
              </a:r>
              <a:endParaRPr lang="en-US" dirty="0">
                <a:solidFill>
                  <a:srgbClr val="000090"/>
                </a:solidFill>
              </a:endParaRPr>
            </a:p>
          </p:txBody>
        </p:sp>
        <p:sp>
          <p:nvSpPr>
            <p:cNvPr id="7" name="Trapezoid 6"/>
            <p:cNvSpPr/>
            <p:nvPr/>
          </p:nvSpPr>
          <p:spPr>
            <a:xfrm>
              <a:off x="1028700" y="590550"/>
              <a:ext cx="1905000" cy="533400"/>
            </a:xfrm>
            <a:prstGeom prst="trapezoid">
              <a:avLst>
                <a:gd name="adj" fmla="val 9404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90"/>
                  </a:solidFill>
                </a:rPr>
                <a:t>G</a:t>
              </a:r>
              <a:endParaRPr lang="en-US" sz="2400" dirty="0">
                <a:solidFill>
                  <a:srgbClr val="000090"/>
                </a:solidFill>
              </a:endParaRPr>
            </a:p>
          </p:txBody>
        </p:sp>
        <p:grpSp>
          <p:nvGrpSpPr>
            <p:cNvPr id="8" name="Group 7"/>
            <p:cNvGrpSpPr/>
            <p:nvPr/>
          </p:nvGrpSpPr>
          <p:grpSpPr>
            <a:xfrm>
              <a:off x="152400" y="2419350"/>
              <a:ext cx="3733800" cy="574849"/>
              <a:chOff x="4724400" y="4171950"/>
              <a:chExt cx="3733800" cy="574849"/>
            </a:xfrm>
          </p:grpSpPr>
          <p:sp>
            <p:nvSpPr>
              <p:cNvPr id="9" name="TextBox 8"/>
              <p:cNvSpPr txBox="1"/>
              <p:nvPr/>
            </p:nvSpPr>
            <p:spPr>
              <a:xfrm>
                <a:off x="6248400" y="4400550"/>
                <a:ext cx="816249" cy="346249"/>
              </a:xfrm>
              <a:prstGeom prst="rect">
                <a:avLst/>
              </a:prstGeom>
              <a:noFill/>
            </p:spPr>
            <p:txBody>
              <a:bodyPr wrap="none" rtlCol="0">
                <a:spAutoFit/>
              </a:bodyPr>
              <a:lstStyle/>
              <a:p>
                <a:r>
                  <a:rPr lang="en-US" sz="2400" dirty="0" smtClean="0"/>
                  <a:t>G</a:t>
                </a:r>
                <a:r>
                  <a:rPr lang="en-US" sz="2400" baseline="-25000" dirty="0" smtClean="0"/>
                  <a:t>1</a:t>
                </a:r>
                <a:r>
                  <a:rPr lang="en-US" sz="2400" dirty="0" smtClean="0"/>
                  <a:t>(k)</a:t>
                </a:r>
                <a:endParaRPr lang="en-US" sz="2400" dirty="0"/>
              </a:p>
            </p:txBody>
          </p:sp>
          <p:sp>
            <p:nvSpPr>
              <p:cNvPr id="10" name="Right Brace 9"/>
              <p:cNvSpPr/>
              <p:nvPr/>
            </p:nvSpPr>
            <p:spPr>
              <a:xfrm rot="5400000" flipV="1">
                <a:off x="6438900" y="2457450"/>
                <a:ext cx="304800" cy="37338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76200" y="1428750"/>
              <a:ext cx="1905000" cy="889000"/>
              <a:chOff x="4648200" y="3181350"/>
              <a:chExt cx="1905000" cy="889000"/>
            </a:xfrm>
          </p:grpSpPr>
          <p:grpSp>
            <p:nvGrpSpPr>
              <p:cNvPr id="12" name="Group 11"/>
              <p:cNvGrpSpPr/>
              <p:nvPr/>
            </p:nvGrpSpPr>
            <p:grpSpPr>
              <a:xfrm>
                <a:off x="4648200" y="3181350"/>
                <a:ext cx="1905000" cy="889000"/>
                <a:chOff x="3124200" y="3562350"/>
                <a:chExt cx="1905000" cy="889000"/>
              </a:xfrm>
            </p:grpSpPr>
            <p:grpSp>
              <p:nvGrpSpPr>
                <p:cNvPr id="14" name="Group 13"/>
                <p:cNvGrpSpPr/>
                <p:nvPr/>
              </p:nvGrpSpPr>
              <p:grpSpPr>
                <a:xfrm flipH="1">
                  <a:off x="3124200" y="3562350"/>
                  <a:ext cx="1905000" cy="889000"/>
                  <a:chOff x="609600" y="3714750"/>
                  <a:chExt cx="1905000" cy="889000"/>
                </a:xfrm>
              </p:grpSpPr>
              <p:sp>
                <p:nvSpPr>
                  <p:cNvPr id="16" name="Right Triangle 15"/>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09600" y="37147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rgbClr val="000090"/>
                        </a:solidFill>
                      </a:rPr>
                      <a:t>G</a:t>
                    </a:r>
                    <a:endParaRPr lang="en-US" sz="2400" dirty="0">
                      <a:solidFill>
                        <a:srgbClr val="000090"/>
                      </a:solidFill>
                    </a:endParaRPr>
                  </a:p>
                </p:txBody>
              </p:sp>
              <p:sp>
                <p:nvSpPr>
                  <p:cNvPr id="18" name="Rectangle 17"/>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19" name="Rectangle 18"/>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15" name="Straight Connector 14"/>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3" name="Straight Connector 12"/>
              <p:cNvCxnSpPr/>
              <p:nvPr/>
            </p:nvCxnSpPr>
            <p:spPr>
              <a:xfrm flipH="1">
                <a:off x="47244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1993900" y="1428750"/>
              <a:ext cx="1905000" cy="889000"/>
              <a:chOff x="6565900" y="3181350"/>
              <a:chExt cx="1905000" cy="889000"/>
            </a:xfrm>
          </p:grpSpPr>
          <p:grpSp>
            <p:nvGrpSpPr>
              <p:cNvPr id="21" name="Group 20"/>
              <p:cNvGrpSpPr/>
              <p:nvPr/>
            </p:nvGrpSpPr>
            <p:grpSpPr>
              <a:xfrm>
                <a:off x="6565900" y="3181350"/>
                <a:ext cx="1905000" cy="889000"/>
                <a:chOff x="5029200" y="3562350"/>
                <a:chExt cx="1905000" cy="889000"/>
              </a:xfrm>
            </p:grpSpPr>
            <p:sp>
              <p:nvSpPr>
                <p:cNvPr id="23" name="Right Triangle 22"/>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rgbClr val="000090"/>
                      </a:solidFill>
                    </a:rPr>
                    <a:t>G</a:t>
                  </a:r>
                  <a:endParaRPr lang="en-US" sz="2400" dirty="0">
                    <a:solidFill>
                      <a:srgbClr val="000090"/>
                    </a:solidFill>
                  </a:endParaRPr>
                </a:p>
              </p:txBody>
            </p:sp>
            <p:sp>
              <p:nvSpPr>
                <p:cNvPr id="25" name="Rectangle 24"/>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26" name="Rectangle 25"/>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2" name="Straight Connector 21"/>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354490" y="1935274"/>
              <a:ext cx="447558" cy="300083"/>
            </a:xfrm>
            <a:prstGeom prst="rect">
              <a:avLst/>
            </a:prstGeom>
            <a:noFill/>
          </p:spPr>
          <p:txBody>
            <a:bodyPr wrap="none" rtlCol="0">
              <a:spAutoFit/>
            </a:bodyPr>
            <a:lstStyle/>
            <a:p>
              <a:r>
                <a:rPr lang="en-US" sz="2000" dirty="0" smtClean="0"/>
                <a:t>00</a:t>
              </a:r>
              <a:endParaRPr lang="en-US" sz="2000" dirty="0"/>
            </a:p>
          </p:txBody>
        </p:sp>
        <p:sp>
          <p:nvSpPr>
            <p:cNvPr id="28" name="TextBox 27"/>
            <p:cNvSpPr txBox="1"/>
            <p:nvPr/>
          </p:nvSpPr>
          <p:spPr>
            <a:xfrm>
              <a:off x="1347527" y="1943040"/>
              <a:ext cx="431528" cy="300083"/>
            </a:xfrm>
            <a:prstGeom prst="rect">
              <a:avLst/>
            </a:prstGeom>
            <a:noFill/>
          </p:spPr>
          <p:txBody>
            <a:bodyPr wrap="none" rtlCol="0">
              <a:spAutoFit/>
            </a:bodyPr>
            <a:lstStyle/>
            <a:p>
              <a:r>
                <a:rPr lang="en-US" sz="2000" dirty="0" smtClean="0"/>
                <a:t>01</a:t>
              </a:r>
              <a:endParaRPr lang="en-US" sz="2000" dirty="0"/>
            </a:p>
          </p:txBody>
        </p:sp>
        <p:sp>
          <p:nvSpPr>
            <p:cNvPr id="29" name="TextBox 28"/>
            <p:cNvSpPr txBox="1"/>
            <p:nvPr/>
          </p:nvSpPr>
          <p:spPr>
            <a:xfrm>
              <a:off x="2222500" y="1962150"/>
              <a:ext cx="431528" cy="300083"/>
            </a:xfrm>
            <a:prstGeom prst="rect">
              <a:avLst/>
            </a:prstGeom>
            <a:noFill/>
          </p:spPr>
          <p:txBody>
            <a:bodyPr wrap="none" rtlCol="0">
              <a:spAutoFit/>
            </a:bodyPr>
            <a:lstStyle/>
            <a:p>
              <a:r>
                <a:rPr lang="en-US" sz="2000" dirty="0"/>
                <a:t>1</a:t>
              </a:r>
              <a:r>
                <a:rPr lang="en-US" sz="2000" dirty="0" smtClean="0"/>
                <a:t>0</a:t>
              </a:r>
              <a:endParaRPr lang="en-US" sz="2000" dirty="0"/>
            </a:p>
          </p:txBody>
        </p:sp>
        <p:sp>
          <p:nvSpPr>
            <p:cNvPr id="30" name="TextBox 29"/>
            <p:cNvSpPr txBox="1"/>
            <p:nvPr/>
          </p:nvSpPr>
          <p:spPr>
            <a:xfrm>
              <a:off x="3213100" y="1962150"/>
              <a:ext cx="415498" cy="300083"/>
            </a:xfrm>
            <a:prstGeom prst="rect">
              <a:avLst/>
            </a:prstGeom>
            <a:noFill/>
          </p:spPr>
          <p:txBody>
            <a:bodyPr wrap="none" rtlCol="0">
              <a:spAutoFit/>
            </a:bodyPr>
            <a:lstStyle/>
            <a:p>
              <a:r>
                <a:rPr lang="en-US" sz="2000" dirty="0" smtClean="0"/>
                <a:t>11</a:t>
              </a:r>
              <a:endParaRPr lang="en-US" sz="2000" dirty="0"/>
            </a:p>
          </p:txBody>
        </p:sp>
      </p:grpSp>
      <p:grpSp>
        <p:nvGrpSpPr>
          <p:cNvPr id="31" name="Group 40"/>
          <p:cNvGrpSpPr/>
          <p:nvPr/>
        </p:nvGrpSpPr>
        <p:grpSpPr>
          <a:xfrm>
            <a:off x="228600" y="6064593"/>
            <a:ext cx="3657600" cy="488607"/>
            <a:chOff x="228600" y="4338895"/>
            <a:chExt cx="3657600" cy="366455"/>
          </a:xfrm>
        </p:grpSpPr>
        <p:sp>
          <p:nvSpPr>
            <p:cNvPr id="35" name="Rectangle 34"/>
            <p:cNvSpPr/>
            <p:nvPr/>
          </p:nvSpPr>
          <p:spPr>
            <a:xfrm flipH="1">
              <a:off x="228600" y="4400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6" name="Rectangle 35"/>
            <p:cNvSpPr/>
            <p:nvPr/>
          </p:nvSpPr>
          <p:spPr>
            <a:xfrm flipH="1">
              <a:off x="1143000" y="4400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7" name="Rectangle 36"/>
            <p:cNvSpPr/>
            <p:nvPr/>
          </p:nvSpPr>
          <p:spPr>
            <a:xfrm flipH="1">
              <a:off x="2971800" y="4400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8" name="Rectangle 37"/>
            <p:cNvSpPr/>
            <p:nvPr/>
          </p:nvSpPr>
          <p:spPr>
            <a:xfrm flipH="1">
              <a:off x="2057400" y="4400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40" name="TextBox 39"/>
            <p:cNvSpPr txBox="1"/>
            <p:nvPr/>
          </p:nvSpPr>
          <p:spPr>
            <a:xfrm>
              <a:off x="1266300" y="4338895"/>
              <a:ext cx="1558440" cy="300083"/>
            </a:xfrm>
            <a:prstGeom prst="rect">
              <a:avLst/>
            </a:prstGeom>
            <a:noFill/>
          </p:spPr>
          <p:txBody>
            <a:bodyPr wrap="none" rtlCol="0">
              <a:spAutoFit/>
            </a:bodyPr>
            <a:lstStyle/>
            <a:p>
              <a:r>
                <a:rPr lang="en-US" sz="2000" dirty="0"/>
                <a:t>r</a:t>
              </a:r>
              <a:r>
                <a:rPr lang="en-US" sz="2000" dirty="0" smtClean="0"/>
                <a:t>andom in K</a:t>
              </a:r>
              <a:r>
                <a:rPr lang="en-US" sz="2000" baseline="30000" dirty="0" smtClean="0"/>
                <a:t>4</a:t>
              </a:r>
              <a:endParaRPr lang="en-US" sz="2000" baseline="30000" dirty="0"/>
            </a:p>
          </p:txBody>
        </p:sp>
      </p:grpSp>
      <p:grpSp>
        <p:nvGrpSpPr>
          <p:cNvPr id="32" name="Group 42"/>
          <p:cNvGrpSpPr/>
          <p:nvPr/>
        </p:nvGrpSpPr>
        <p:grpSpPr>
          <a:xfrm>
            <a:off x="4787900" y="2617687"/>
            <a:ext cx="3822700" cy="1591733"/>
            <a:chOff x="76200" y="1123950"/>
            <a:chExt cx="3822700" cy="1193800"/>
          </a:xfrm>
        </p:grpSpPr>
        <p:sp>
          <p:nvSpPr>
            <p:cNvPr id="44" name="Rectangle 43"/>
            <p:cNvSpPr/>
            <p:nvPr/>
          </p:nvSpPr>
          <p:spPr>
            <a:xfrm>
              <a:off x="10541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000" dirty="0" smtClean="0">
                  <a:solidFill>
                    <a:srgbClr val="000090"/>
                  </a:solidFill>
                </a:rPr>
                <a:t>r</a:t>
              </a:r>
              <a:r>
                <a:rPr lang="en-US" sz="2000" baseline="-25000" dirty="0">
                  <a:solidFill>
                    <a:srgbClr val="000090"/>
                  </a:solidFill>
                </a:rPr>
                <a:t>0</a:t>
              </a:r>
              <a:endParaRPr lang="en-US" baseline="-25000" dirty="0">
                <a:solidFill>
                  <a:srgbClr val="000090"/>
                </a:solidFill>
              </a:endParaRPr>
            </a:p>
          </p:txBody>
        </p:sp>
        <p:sp>
          <p:nvSpPr>
            <p:cNvPr id="46" name="Rectangle 45"/>
            <p:cNvSpPr/>
            <p:nvPr/>
          </p:nvSpPr>
          <p:spPr>
            <a:xfrm>
              <a:off x="19939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000" dirty="0" smtClean="0">
                  <a:solidFill>
                    <a:srgbClr val="000090"/>
                  </a:solidFill>
                </a:rPr>
                <a:t>r</a:t>
              </a:r>
              <a:r>
                <a:rPr lang="en-US" sz="2000" baseline="-25000" dirty="0">
                  <a:solidFill>
                    <a:srgbClr val="000090"/>
                  </a:solidFill>
                </a:rPr>
                <a:t>1</a:t>
              </a:r>
              <a:endParaRPr lang="en-US" baseline="-25000" dirty="0">
                <a:solidFill>
                  <a:srgbClr val="000090"/>
                </a:solidFill>
              </a:endParaRPr>
            </a:p>
          </p:txBody>
        </p:sp>
        <p:grpSp>
          <p:nvGrpSpPr>
            <p:cNvPr id="33" name="Group 48"/>
            <p:cNvGrpSpPr/>
            <p:nvPr/>
          </p:nvGrpSpPr>
          <p:grpSpPr>
            <a:xfrm>
              <a:off x="76200" y="1428750"/>
              <a:ext cx="1905000" cy="889000"/>
              <a:chOff x="4648200" y="3181350"/>
              <a:chExt cx="1905000" cy="889000"/>
            </a:xfrm>
          </p:grpSpPr>
          <p:grpSp>
            <p:nvGrpSpPr>
              <p:cNvPr id="34" name="Group 60"/>
              <p:cNvGrpSpPr/>
              <p:nvPr/>
            </p:nvGrpSpPr>
            <p:grpSpPr>
              <a:xfrm>
                <a:off x="4648200" y="3181350"/>
                <a:ext cx="1905000" cy="889000"/>
                <a:chOff x="3124200" y="3562350"/>
                <a:chExt cx="1905000" cy="889000"/>
              </a:xfrm>
            </p:grpSpPr>
            <p:grpSp>
              <p:nvGrpSpPr>
                <p:cNvPr id="39" name="Group 62"/>
                <p:cNvGrpSpPr/>
                <p:nvPr/>
              </p:nvGrpSpPr>
              <p:grpSpPr>
                <a:xfrm flipH="1">
                  <a:off x="3124200" y="3562350"/>
                  <a:ext cx="1905000" cy="889000"/>
                  <a:chOff x="609600" y="3714750"/>
                  <a:chExt cx="1905000" cy="889000"/>
                </a:xfrm>
              </p:grpSpPr>
              <p:sp>
                <p:nvSpPr>
                  <p:cNvPr id="65" name="Right Triangle 64"/>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609600" y="37147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rgbClr val="000090"/>
                        </a:solidFill>
                      </a:rPr>
                      <a:t>G</a:t>
                    </a:r>
                    <a:endParaRPr lang="en-US" sz="2400" dirty="0">
                      <a:solidFill>
                        <a:srgbClr val="000090"/>
                      </a:solidFill>
                    </a:endParaRPr>
                  </a:p>
                </p:txBody>
              </p:sp>
              <p:sp>
                <p:nvSpPr>
                  <p:cNvPr id="67" name="Rectangle 66"/>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68" name="Rectangle 67"/>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64" name="Straight Connector 63"/>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62" name="Straight Connector 61"/>
              <p:cNvCxnSpPr/>
              <p:nvPr/>
            </p:nvCxnSpPr>
            <p:spPr>
              <a:xfrm flipH="1">
                <a:off x="47244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Group 49"/>
            <p:cNvGrpSpPr/>
            <p:nvPr/>
          </p:nvGrpSpPr>
          <p:grpSpPr>
            <a:xfrm>
              <a:off x="1993900" y="1428750"/>
              <a:ext cx="1905000" cy="889000"/>
              <a:chOff x="6565900" y="3181350"/>
              <a:chExt cx="1905000" cy="889000"/>
            </a:xfrm>
          </p:grpSpPr>
          <p:grpSp>
            <p:nvGrpSpPr>
              <p:cNvPr id="42" name="Group 54"/>
              <p:cNvGrpSpPr/>
              <p:nvPr/>
            </p:nvGrpSpPr>
            <p:grpSpPr>
              <a:xfrm>
                <a:off x="6565900" y="3181350"/>
                <a:ext cx="1905000" cy="889000"/>
                <a:chOff x="5029200" y="3562350"/>
                <a:chExt cx="1905000" cy="889000"/>
              </a:xfrm>
            </p:grpSpPr>
            <p:sp>
              <p:nvSpPr>
                <p:cNvPr id="57" name="Right Triangle 56"/>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rgbClr val="000090"/>
                      </a:solidFill>
                    </a:rPr>
                    <a:t>G</a:t>
                  </a:r>
                  <a:endParaRPr lang="en-US" sz="2400" dirty="0">
                    <a:solidFill>
                      <a:srgbClr val="000090"/>
                    </a:solidFill>
                  </a:endParaRPr>
                </a:p>
              </p:txBody>
            </p:sp>
            <p:sp>
              <p:nvSpPr>
                <p:cNvPr id="59" name="Rectangle 58"/>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60" name="Rectangle 59"/>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56" name="Straight Connector 55"/>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71" name="TextBox 70"/>
          <p:cNvSpPr txBox="1"/>
          <p:nvPr/>
        </p:nvSpPr>
        <p:spPr>
          <a:xfrm>
            <a:off x="4180786" y="3430487"/>
            <a:ext cx="628698"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grpSp>
        <p:nvGrpSpPr>
          <p:cNvPr id="43" name="Group 71"/>
          <p:cNvGrpSpPr/>
          <p:nvPr/>
        </p:nvGrpSpPr>
        <p:grpSpPr>
          <a:xfrm>
            <a:off x="4953000" y="4912139"/>
            <a:ext cx="3822700" cy="1591733"/>
            <a:chOff x="76200" y="1123950"/>
            <a:chExt cx="3822700" cy="1193800"/>
          </a:xfrm>
        </p:grpSpPr>
        <p:sp>
          <p:nvSpPr>
            <p:cNvPr id="74" name="Rectangle 73"/>
            <p:cNvSpPr/>
            <p:nvPr/>
          </p:nvSpPr>
          <p:spPr>
            <a:xfrm>
              <a:off x="1993900" y="1123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000" dirty="0" smtClean="0">
                  <a:solidFill>
                    <a:srgbClr val="000090"/>
                  </a:solidFill>
                </a:rPr>
                <a:t>r</a:t>
              </a:r>
              <a:r>
                <a:rPr lang="en-US" sz="2000" baseline="-25000" dirty="0">
                  <a:solidFill>
                    <a:srgbClr val="000090"/>
                  </a:solidFill>
                </a:rPr>
                <a:t>1</a:t>
              </a:r>
              <a:endParaRPr lang="en-US" baseline="-25000" dirty="0">
                <a:solidFill>
                  <a:srgbClr val="000090"/>
                </a:solidFill>
              </a:endParaRPr>
            </a:p>
          </p:txBody>
        </p:sp>
        <p:grpSp>
          <p:nvGrpSpPr>
            <p:cNvPr id="45" name="Group 86"/>
            <p:cNvGrpSpPr/>
            <p:nvPr/>
          </p:nvGrpSpPr>
          <p:grpSpPr>
            <a:xfrm>
              <a:off x="76200" y="1428750"/>
              <a:ext cx="1905000" cy="889000"/>
              <a:chOff x="3124200" y="3562350"/>
              <a:chExt cx="1905000" cy="889000"/>
            </a:xfrm>
          </p:grpSpPr>
          <p:grpSp>
            <p:nvGrpSpPr>
              <p:cNvPr id="47" name="Group 88"/>
              <p:cNvGrpSpPr/>
              <p:nvPr/>
            </p:nvGrpSpPr>
            <p:grpSpPr>
              <a:xfrm flipH="1">
                <a:off x="3124200" y="3562350"/>
                <a:ext cx="1905000" cy="889000"/>
                <a:chOff x="609600" y="3714750"/>
                <a:chExt cx="1905000" cy="889000"/>
              </a:xfrm>
            </p:grpSpPr>
            <p:sp>
              <p:nvSpPr>
                <p:cNvPr id="91" name="Right Triangle 90"/>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dirty="0" smtClean="0">
                      <a:solidFill>
                        <a:srgbClr val="000090"/>
                      </a:solidFill>
                    </a:rPr>
                    <a:t>r</a:t>
                  </a:r>
                  <a:r>
                    <a:rPr lang="en-US" sz="2000" baseline="-25000" dirty="0" smtClean="0">
                      <a:solidFill>
                        <a:srgbClr val="000090"/>
                      </a:solidFill>
                    </a:rPr>
                    <a:t>01</a:t>
                  </a:r>
                  <a:endParaRPr lang="en-US" sz="2000" baseline="-25000" dirty="0">
                    <a:solidFill>
                      <a:srgbClr val="000090"/>
                    </a:solidFill>
                  </a:endParaRPr>
                </a:p>
              </p:txBody>
            </p:sp>
            <p:sp>
              <p:nvSpPr>
                <p:cNvPr id="94" name="Rectangle 93"/>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000" dirty="0" smtClean="0">
                      <a:solidFill>
                        <a:srgbClr val="000090"/>
                      </a:solidFill>
                    </a:rPr>
                    <a:t>r</a:t>
                  </a:r>
                  <a:r>
                    <a:rPr lang="en-US" sz="2000" baseline="-25000" dirty="0" smtClean="0">
                      <a:solidFill>
                        <a:srgbClr val="000090"/>
                      </a:solidFill>
                    </a:rPr>
                    <a:t>00</a:t>
                  </a:r>
                  <a:endParaRPr lang="en-US" sz="2000" baseline="-25000" dirty="0">
                    <a:solidFill>
                      <a:srgbClr val="000090"/>
                    </a:solidFill>
                  </a:endParaRPr>
                </a:p>
              </p:txBody>
            </p:sp>
          </p:grpSp>
          <p:cxnSp>
            <p:nvCxnSpPr>
              <p:cNvPr id="90" name="Straight Connector 89"/>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8" name="Group 75"/>
            <p:cNvGrpSpPr/>
            <p:nvPr/>
          </p:nvGrpSpPr>
          <p:grpSpPr>
            <a:xfrm>
              <a:off x="1993900" y="1428750"/>
              <a:ext cx="1905000" cy="889000"/>
              <a:chOff x="6565900" y="3181350"/>
              <a:chExt cx="1905000" cy="889000"/>
            </a:xfrm>
          </p:grpSpPr>
          <p:grpSp>
            <p:nvGrpSpPr>
              <p:cNvPr id="49" name="Group 80"/>
              <p:cNvGrpSpPr/>
              <p:nvPr/>
            </p:nvGrpSpPr>
            <p:grpSpPr>
              <a:xfrm>
                <a:off x="6565900" y="3181350"/>
                <a:ext cx="1905000" cy="889000"/>
                <a:chOff x="5029200" y="3562350"/>
                <a:chExt cx="1905000" cy="889000"/>
              </a:xfrm>
            </p:grpSpPr>
            <p:sp>
              <p:nvSpPr>
                <p:cNvPr id="83" name="Right Triangle 82"/>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rgbClr val="000090"/>
                      </a:solidFill>
                    </a:rPr>
                    <a:t>G</a:t>
                  </a:r>
                  <a:endParaRPr lang="en-US" sz="2400" dirty="0">
                    <a:solidFill>
                      <a:srgbClr val="000090"/>
                    </a:solidFill>
                  </a:endParaRPr>
                </a:p>
              </p:txBody>
            </p:sp>
            <p:sp>
              <p:nvSpPr>
                <p:cNvPr id="85" name="Rectangle 84"/>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86" name="Rectangle 85"/>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82" name="Straight Connector 81"/>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95" name="TextBox 94"/>
          <p:cNvSpPr txBox="1"/>
          <p:nvPr/>
        </p:nvSpPr>
        <p:spPr>
          <a:xfrm>
            <a:off x="7076386" y="4092714"/>
            <a:ext cx="628698"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
        <p:nvSpPr>
          <p:cNvPr id="96" name="TextBox 95"/>
          <p:cNvSpPr txBox="1"/>
          <p:nvPr/>
        </p:nvSpPr>
        <p:spPr>
          <a:xfrm>
            <a:off x="4191000" y="5461000"/>
            <a:ext cx="628698" cy="707886"/>
          </a:xfrm>
          <a:prstGeom prst="rect">
            <a:avLst/>
          </a:prstGeom>
          <a:noFill/>
        </p:spPr>
        <p:txBody>
          <a:bodyPr wrap="none" rtlCol="0">
            <a:spAutoFit/>
          </a:bodyPr>
          <a:lstStyle/>
          <a:p>
            <a:r>
              <a:rPr lang="en-US" sz="4000" dirty="0" smtClean="0"/>
              <a:t>≈</a:t>
            </a:r>
            <a:r>
              <a:rPr lang="en-US" sz="4000" baseline="-25000" dirty="0" smtClean="0"/>
              <a:t>p</a:t>
            </a:r>
            <a:endParaRPr lang="en-US" sz="4000" dirty="0"/>
          </a:p>
        </p:txBody>
      </p:sp>
    </p:spTree>
    <p:extLst>
      <p:ext uri="{BB962C8B-B14F-4D97-AF65-F5344CB8AC3E}">
        <p14:creationId xmlns="" xmlns:p14="http://schemas.microsoft.com/office/powerpoint/2010/main" val="23900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95" grpId="0"/>
      <p:bldP spid="9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Let   G: K ⟶ K</a:t>
            </a:r>
            <a:r>
              <a:rPr lang="en-US" baseline="30000" dirty="0" smtClean="0"/>
              <a:t>2</a:t>
            </a:r>
            <a:r>
              <a:rPr lang="en-US" dirty="0" smtClean="0"/>
              <a:t> .    </a:t>
            </a:r>
          </a:p>
          <a:p>
            <a:pPr marL="0" indent="0">
              <a:buNone/>
            </a:pPr>
            <a:r>
              <a:rPr lang="en-US" dirty="0"/>
              <a:t> </a:t>
            </a:r>
            <a:r>
              <a:rPr lang="en-US" dirty="0" smtClean="0"/>
              <a:t>    define   G</a:t>
            </a:r>
            <a:r>
              <a:rPr lang="en-US" baseline="-25000" dirty="0"/>
              <a:t>2</a:t>
            </a:r>
            <a:r>
              <a:rPr lang="en-US" dirty="0" smtClean="0"/>
              <a:t>: K </a:t>
            </a:r>
            <a:r>
              <a:rPr lang="en-US" dirty="0"/>
              <a:t>⟶ </a:t>
            </a:r>
            <a:r>
              <a:rPr lang="en-US" dirty="0" smtClean="0"/>
              <a:t>K</a:t>
            </a:r>
            <a:r>
              <a:rPr lang="en-US" baseline="30000" dirty="0"/>
              <a:t>8</a:t>
            </a:r>
            <a:r>
              <a:rPr lang="en-US" dirty="0" smtClean="0"/>
              <a:t>    as   G</a:t>
            </a:r>
            <a:r>
              <a:rPr lang="en-US" baseline="-25000" dirty="0"/>
              <a:t>2</a:t>
            </a:r>
            <a:r>
              <a:rPr lang="en-US" dirty="0" smtClean="0"/>
              <a:t>(k) =</a:t>
            </a:r>
            <a:endParaRPr lang="en-US" baseline="30000" dirty="0"/>
          </a:p>
        </p:txBody>
      </p:sp>
      <p:sp>
        <p:nvSpPr>
          <p:cNvPr id="2" name="Title 1"/>
          <p:cNvSpPr>
            <a:spLocks noGrp="1"/>
          </p:cNvSpPr>
          <p:nvPr>
            <p:ph type="title"/>
          </p:nvPr>
        </p:nvSpPr>
        <p:spPr/>
        <p:txBody>
          <a:bodyPr/>
          <a:lstStyle/>
          <a:p>
            <a:r>
              <a:rPr lang="en-US" dirty="0" smtClean="0"/>
              <a:t>Extending more</a:t>
            </a:r>
            <a:endParaRPr lang="en-US" dirty="0"/>
          </a:p>
        </p:txBody>
      </p:sp>
      <p:sp>
        <p:nvSpPr>
          <p:cNvPr id="6" name="Rectangle 5"/>
          <p:cNvSpPr/>
          <p:nvPr/>
        </p:nvSpPr>
        <p:spPr>
          <a:xfrm>
            <a:off x="4406900" y="2819400"/>
            <a:ext cx="914400" cy="406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G(k)[0]</a:t>
            </a:r>
            <a:endParaRPr lang="en-US" dirty="0">
              <a:solidFill>
                <a:srgbClr val="000090"/>
              </a:solidFill>
            </a:endParaRPr>
          </a:p>
        </p:txBody>
      </p:sp>
      <p:sp>
        <p:nvSpPr>
          <p:cNvPr id="7" name="Rectangle 6"/>
          <p:cNvSpPr/>
          <p:nvPr/>
        </p:nvSpPr>
        <p:spPr>
          <a:xfrm>
            <a:off x="4876800" y="1701800"/>
            <a:ext cx="914400" cy="406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p>
        </p:txBody>
      </p:sp>
      <p:sp>
        <p:nvSpPr>
          <p:cNvPr id="8" name="Rectangle 7"/>
          <p:cNvSpPr/>
          <p:nvPr/>
        </p:nvSpPr>
        <p:spPr>
          <a:xfrm>
            <a:off x="5346700" y="2819400"/>
            <a:ext cx="914400" cy="406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G(k)[1]</a:t>
            </a:r>
            <a:endParaRPr lang="en-US" dirty="0">
              <a:solidFill>
                <a:srgbClr val="000090"/>
              </a:solidFill>
            </a:endParaRPr>
          </a:p>
        </p:txBody>
      </p:sp>
      <p:sp>
        <p:nvSpPr>
          <p:cNvPr id="9" name="Trapezoid 8"/>
          <p:cNvSpPr/>
          <p:nvPr/>
        </p:nvSpPr>
        <p:spPr>
          <a:xfrm>
            <a:off x="4381500" y="2108200"/>
            <a:ext cx="1905000" cy="711200"/>
          </a:xfrm>
          <a:prstGeom prst="trapezoid">
            <a:avLst>
              <a:gd name="adj" fmla="val 9404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90"/>
                </a:solidFill>
              </a:rPr>
              <a:t>G</a:t>
            </a:r>
            <a:endParaRPr lang="en-US" sz="2400" dirty="0">
              <a:solidFill>
                <a:srgbClr val="000090"/>
              </a:solidFill>
            </a:endParaRPr>
          </a:p>
        </p:txBody>
      </p:sp>
      <p:grpSp>
        <p:nvGrpSpPr>
          <p:cNvPr id="11" name="Group 28"/>
          <p:cNvGrpSpPr/>
          <p:nvPr/>
        </p:nvGrpSpPr>
        <p:grpSpPr>
          <a:xfrm>
            <a:off x="1447800" y="5867400"/>
            <a:ext cx="7391400" cy="760512"/>
            <a:chOff x="4724400" y="5162550"/>
            <a:chExt cx="3733800" cy="570384"/>
          </a:xfrm>
        </p:grpSpPr>
        <p:sp>
          <p:nvSpPr>
            <p:cNvPr id="27" name="TextBox 26"/>
            <p:cNvSpPr txBox="1"/>
            <p:nvPr/>
          </p:nvSpPr>
          <p:spPr>
            <a:xfrm>
              <a:off x="6417045" y="5386685"/>
              <a:ext cx="418810" cy="346249"/>
            </a:xfrm>
            <a:prstGeom prst="rect">
              <a:avLst/>
            </a:prstGeom>
            <a:noFill/>
          </p:spPr>
          <p:txBody>
            <a:bodyPr wrap="none" rtlCol="0">
              <a:spAutoFit/>
            </a:bodyPr>
            <a:lstStyle/>
            <a:p>
              <a:r>
                <a:rPr lang="en-US" sz="2400" dirty="0" smtClean="0"/>
                <a:t>G</a:t>
              </a:r>
              <a:r>
                <a:rPr lang="en-US" sz="2400" baseline="-25000" dirty="0"/>
                <a:t>2</a:t>
              </a:r>
              <a:r>
                <a:rPr lang="en-US" sz="2400" dirty="0" smtClean="0"/>
                <a:t>(k)</a:t>
              </a:r>
              <a:endParaRPr lang="en-US" sz="2400" dirty="0"/>
            </a:p>
          </p:txBody>
        </p:sp>
        <p:sp>
          <p:nvSpPr>
            <p:cNvPr id="28" name="Right Brace 27"/>
            <p:cNvSpPr/>
            <p:nvPr/>
          </p:nvSpPr>
          <p:spPr>
            <a:xfrm rot="5400000" flipV="1">
              <a:off x="6438900" y="3448050"/>
              <a:ext cx="304800" cy="37338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2" name="Group 10"/>
          <p:cNvGrpSpPr/>
          <p:nvPr/>
        </p:nvGrpSpPr>
        <p:grpSpPr>
          <a:xfrm>
            <a:off x="3429000" y="3225800"/>
            <a:ext cx="1905000" cy="1185333"/>
            <a:chOff x="4648200" y="3181350"/>
            <a:chExt cx="1905000" cy="889000"/>
          </a:xfrm>
        </p:grpSpPr>
        <p:grpSp>
          <p:nvGrpSpPr>
            <p:cNvPr id="21" name="Group 23"/>
            <p:cNvGrpSpPr/>
            <p:nvPr/>
          </p:nvGrpSpPr>
          <p:grpSpPr>
            <a:xfrm>
              <a:off x="4648200" y="3181350"/>
              <a:ext cx="1905000" cy="889000"/>
              <a:chOff x="3124200" y="3562350"/>
              <a:chExt cx="1905000" cy="889000"/>
            </a:xfrm>
          </p:grpSpPr>
          <p:grpSp>
            <p:nvGrpSpPr>
              <p:cNvPr id="22" name="Group 20"/>
              <p:cNvGrpSpPr/>
              <p:nvPr/>
            </p:nvGrpSpPr>
            <p:grpSpPr>
              <a:xfrm flipH="1">
                <a:off x="3124200" y="3562350"/>
                <a:ext cx="1905000" cy="889000"/>
                <a:chOff x="609600" y="3714750"/>
                <a:chExt cx="1905000" cy="889000"/>
              </a:xfrm>
            </p:grpSpPr>
            <p:sp>
              <p:nvSpPr>
                <p:cNvPr id="17" name="Right Triangle 16"/>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9600" y="37147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rgbClr val="000090"/>
                      </a:solidFill>
                    </a:rPr>
                    <a:t>G</a:t>
                  </a:r>
                  <a:endParaRPr lang="en-US" sz="2400" dirty="0">
                    <a:solidFill>
                      <a:srgbClr val="000090"/>
                    </a:solidFill>
                  </a:endParaRPr>
                </a:p>
              </p:txBody>
            </p:sp>
            <p:sp>
              <p:nvSpPr>
                <p:cNvPr id="19" name="Rectangle 18"/>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20" name="Rectangle 19"/>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3" name="Straight Connector 22"/>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 name="Straight Connector 4"/>
            <p:cNvCxnSpPr/>
            <p:nvPr/>
          </p:nvCxnSpPr>
          <p:spPr>
            <a:xfrm flipH="1">
              <a:off x="47244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4" name="Group 11"/>
          <p:cNvGrpSpPr/>
          <p:nvPr/>
        </p:nvGrpSpPr>
        <p:grpSpPr>
          <a:xfrm>
            <a:off x="5346700" y="3225800"/>
            <a:ext cx="1905000" cy="1185333"/>
            <a:chOff x="6565900" y="3181350"/>
            <a:chExt cx="1905000" cy="889000"/>
          </a:xfrm>
        </p:grpSpPr>
        <p:grpSp>
          <p:nvGrpSpPr>
            <p:cNvPr id="25" name="Group 24"/>
            <p:cNvGrpSpPr/>
            <p:nvPr/>
          </p:nvGrpSpPr>
          <p:grpSpPr>
            <a:xfrm>
              <a:off x="6565900" y="3181350"/>
              <a:ext cx="1905000" cy="889000"/>
              <a:chOff x="5029200" y="3562350"/>
              <a:chExt cx="1905000" cy="889000"/>
            </a:xfrm>
          </p:grpSpPr>
          <p:sp>
            <p:nvSpPr>
              <p:cNvPr id="13" name="Right Triangle 12"/>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rgbClr val="000090"/>
                    </a:solidFill>
                  </a:rPr>
                  <a:t>G</a:t>
                </a:r>
                <a:endParaRPr lang="en-US" sz="2400" dirty="0">
                  <a:solidFill>
                    <a:srgbClr val="000090"/>
                  </a:solidFill>
                </a:endParaRPr>
              </a:p>
            </p:txBody>
          </p:sp>
          <p:sp>
            <p:nvSpPr>
              <p:cNvPr id="15" name="Rectangle 14"/>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16" name="Rectangle 15"/>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6" name="Straight Connector 25"/>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304800" y="3124201"/>
            <a:ext cx="2518575" cy="461665"/>
          </a:xfrm>
          <a:prstGeom prst="rect">
            <a:avLst/>
          </a:prstGeom>
          <a:noFill/>
        </p:spPr>
        <p:txBody>
          <a:bodyPr wrap="none" rtlCol="0">
            <a:spAutoFit/>
          </a:bodyPr>
          <a:lstStyle/>
          <a:p>
            <a:r>
              <a:rPr lang="en-US" sz="2400" dirty="0" smtClean="0"/>
              <a:t>We get a 3-bit PRF</a:t>
            </a:r>
            <a:endParaRPr lang="en-US" sz="2400" dirty="0"/>
          </a:p>
        </p:txBody>
      </p:sp>
      <p:grpSp>
        <p:nvGrpSpPr>
          <p:cNvPr id="29" name="Group 53"/>
          <p:cNvGrpSpPr/>
          <p:nvPr/>
        </p:nvGrpSpPr>
        <p:grpSpPr>
          <a:xfrm>
            <a:off x="1524000" y="4445000"/>
            <a:ext cx="2895600" cy="1320800"/>
            <a:chOff x="1524000" y="3333750"/>
            <a:chExt cx="2895600" cy="990600"/>
          </a:xfrm>
        </p:grpSpPr>
        <p:sp>
          <p:nvSpPr>
            <p:cNvPr id="39" name="Rectangle 38"/>
            <p:cNvSpPr/>
            <p:nvPr/>
          </p:nvSpPr>
          <p:spPr>
            <a:xfrm flipH="1">
              <a:off x="24384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40" name="Rectangle 39"/>
            <p:cNvSpPr/>
            <p:nvPr/>
          </p:nvSpPr>
          <p:spPr>
            <a:xfrm flipH="1">
              <a:off x="15240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cxnSp>
          <p:nvCxnSpPr>
            <p:cNvPr id="41" name="Straight Connector 40"/>
            <p:cNvCxnSpPr/>
            <p:nvPr/>
          </p:nvCxnSpPr>
          <p:spPr>
            <a:xfrm flipH="1">
              <a:off x="1524000" y="3333750"/>
              <a:ext cx="1981200" cy="685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3352800" y="3333750"/>
              <a:ext cx="106680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971800" y="3446943"/>
              <a:ext cx="389850" cy="346249"/>
            </a:xfrm>
            <a:prstGeom prst="rect">
              <a:avLst/>
            </a:prstGeom>
            <a:noFill/>
          </p:spPr>
          <p:txBody>
            <a:bodyPr wrap="none" rtlCol="0">
              <a:spAutoFit/>
            </a:bodyPr>
            <a:lstStyle/>
            <a:p>
              <a:r>
                <a:rPr lang="en-US" sz="2400" dirty="0" smtClean="0"/>
                <a:t>G</a:t>
              </a:r>
              <a:endParaRPr lang="en-US" sz="2400" dirty="0"/>
            </a:p>
          </p:txBody>
        </p:sp>
      </p:grpSp>
      <p:grpSp>
        <p:nvGrpSpPr>
          <p:cNvPr id="30" name="Group 54"/>
          <p:cNvGrpSpPr/>
          <p:nvPr/>
        </p:nvGrpSpPr>
        <p:grpSpPr>
          <a:xfrm>
            <a:off x="3352800" y="4445000"/>
            <a:ext cx="1981200" cy="1320800"/>
            <a:chOff x="3352800" y="3333750"/>
            <a:chExt cx="1981200" cy="990600"/>
          </a:xfrm>
        </p:grpSpPr>
        <p:sp>
          <p:nvSpPr>
            <p:cNvPr id="33" name="Rectangle 32"/>
            <p:cNvSpPr/>
            <p:nvPr/>
          </p:nvSpPr>
          <p:spPr>
            <a:xfrm flipH="1">
              <a:off x="33528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4" name="Rectangle 33"/>
            <p:cNvSpPr/>
            <p:nvPr/>
          </p:nvSpPr>
          <p:spPr>
            <a:xfrm flipH="1">
              <a:off x="42672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cxnSp>
          <p:nvCxnSpPr>
            <p:cNvPr id="45" name="Straight Connector 44"/>
            <p:cNvCxnSpPr/>
            <p:nvPr/>
          </p:nvCxnSpPr>
          <p:spPr>
            <a:xfrm flipH="1">
              <a:off x="5181600" y="3333750"/>
              <a:ext cx="15240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345570" y="3446943"/>
              <a:ext cx="389850" cy="346249"/>
            </a:xfrm>
            <a:prstGeom prst="rect">
              <a:avLst/>
            </a:prstGeom>
            <a:noFill/>
          </p:spPr>
          <p:txBody>
            <a:bodyPr wrap="none" rtlCol="0">
              <a:spAutoFit/>
            </a:bodyPr>
            <a:lstStyle/>
            <a:p>
              <a:r>
                <a:rPr lang="en-US" sz="2400" dirty="0" smtClean="0"/>
                <a:t>G</a:t>
              </a:r>
              <a:endParaRPr lang="en-US" sz="2400" dirty="0"/>
            </a:p>
          </p:txBody>
        </p:sp>
      </p:grpSp>
      <p:grpSp>
        <p:nvGrpSpPr>
          <p:cNvPr id="31" name="Group 55"/>
          <p:cNvGrpSpPr/>
          <p:nvPr/>
        </p:nvGrpSpPr>
        <p:grpSpPr>
          <a:xfrm>
            <a:off x="5181600" y="4445000"/>
            <a:ext cx="1828800" cy="1320800"/>
            <a:chOff x="5181600" y="3333750"/>
            <a:chExt cx="1828800" cy="990600"/>
          </a:xfrm>
        </p:grpSpPr>
        <p:sp>
          <p:nvSpPr>
            <p:cNvPr id="35" name="Rectangle 34"/>
            <p:cNvSpPr/>
            <p:nvPr/>
          </p:nvSpPr>
          <p:spPr>
            <a:xfrm flipH="1">
              <a:off x="51816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6" name="Rectangle 35"/>
            <p:cNvSpPr/>
            <p:nvPr/>
          </p:nvSpPr>
          <p:spPr>
            <a:xfrm flipH="1">
              <a:off x="60960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cxnSp>
          <p:nvCxnSpPr>
            <p:cNvPr id="47" name="Straight Connector 46"/>
            <p:cNvCxnSpPr/>
            <p:nvPr/>
          </p:nvCxnSpPr>
          <p:spPr>
            <a:xfrm>
              <a:off x="6248400" y="3333750"/>
              <a:ext cx="76200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5793370" y="3446943"/>
              <a:ext cx="389850" cy="346249"/>
            </a:xfrm>
            <a:prstGeom prst="rect">
              <a:avLst/>
            </a:prstGeom>
            <a:noFill/>
          </p:spPr>
          <p:txBody>
            <a:bodyPr wrap="none" rtlCol="0">
              <a:spAutoFit/>
            </a:bodyPr>
            <a:lstStyle/>
            <a:p>
              <a:r>
                <a:rPr lang="en-US" sz="2400" dirty="0" smtClean="0"/>
                <a:t>G</a:t>
              </a:r>
              <a:endParaRPr lang="en-US" sz="2400" dirty="0"/>
            </a:p>
          </p:txBody>
        </p:sp>
      </p:grpSp>
      <p:grpSp>
        <p:nvGrpSpPr>
          <p:cNvPr id="32" name="Group 66"/>
          <p:cNvGrpSpPr/>
          <p:nvPr/>
        </p:nvGrpSpPr>
        <p:grpSpPr>
          <a:xfrm>
            <a:off x="7010400" y="4445000"/>
            <a:ext cx="1828800" cy="1320800"/>
            <a:chOff x="7010400" y="3333750"/>
            <a:chExt cx="1828800" cy="990600"/>
          </a:xfrm>
        </p:grpSpPr>
        <p:sp>
          <p:nvSpPr>
            <p:cNvPr id="37" name="Rectangle 36"/>
            <p:cNvSpPr/>
            <p:nvPr/>
          </p:nvSpPr>
          <p:spPr>
            <a:xfrm flipH="1">
              <a:off x="70104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38" name="Rectangle 37"/>
            <p:cNvSpPr/>
            <p:nvPr/>
          </p:nvSpPr>
          <p:spPr>
            <a:xfrm flipH="1">
              <a:off x="7924800" y="4019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cxnSp>
          <p:nvCxnSpPr>
            <p:cNvPr id="49" name="Straight Connector 48"/>
            <p:cNvCxnSpPr/>
            <p:nvPr/>
          </p:nvCxnSpPr>
          <p:spPr>
            <a:xfrm>
              <a:off x="7162800" y="3333750"/>
              <a:ext cx="167640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7010400" y="3446943"/>
              <a:ext cx="389850" cy="346249"/>
            </a:xfrm>
            <a:prstGeom prst="rect">
              <a:avLst/>
            </a:prstGeom>
            <a:noFill/>
          </p:spPr>
          <p:txBody>
            <a:bodyPr wrap="none" rtlCol="0">
              <a:spAutoFit/>
            </a:bodyPr>
            <a:lstStyle/>
            <a:p>
              <a:r>
                <a:rPr lang="en-US" sz="2400" dirty="0" smtClean="0"/>
                <a:t>G</a:t>
              </a:r>
              <a:endParaRPr lang="en-US" sz="2400" dirty="0"/>
            </a:p>
          </p:txBody>
        </p:sp>
      </p:grpSp>
      <p:grpSp>
        <p:nvGrpSpPr>
          <p:cNvPr id="42" name="Group 65"/>
          <p:cNvGrpSpPr/>
          <p:nvPr/>
        </p:nvGrpSpPr>
        <p:grpSpPr>
          <a:xfrm>
            <a:off x="1711353" y="5257804"/>
            <a:ext cx="6896762" cy="400111"/>
            <a:chOff x="1711353" y="3943350"/>
            <a:chExt cx="6896762" cy="300083"/>
          </a:xfrm>
        </p:grpSpPr>
        <p:sp>
          <p:nvSpPr>
            <p:cNvPr id="58" name="TextBox 57"/>
            <p:cNvSpPr txBox="1"/>
            <p:nvPr/>
          </p:nvSpPr>
          <p:spPr>
            <a:xfrm>
              <a:off x="1711353" y="3943350"/>
              <a:ext cx="579005" cy="300083"/>
            </a:xfrm>
            <a:prstGeom prst="rect">
              <a:avLst/>
            </a:prstGeom>
            <a:noFill/>
          </p:spPr>
          <p:txBody>
            <a:bodyPr wrap="none" rtlCol="0">
              <a:spAutoFit/>
            </a:bodyPr>
            <a:lstStyle/>
            <a:p>
              <a:r>
                <a:rPr lang="en-US" sz="2000" dirty="0" smtClean="0"/>
                <a:t>000</a:t>
              </a:r>
              <a:endParaRPr lang="en-US" sz="2000" dirty="0"/>
            </a:p>
          </p:txBody>
        </p:sp>
        <p:sp>
          <p:nvSpPr>
            <p:cNvPr id="59" name="TextBox 58"/>
            <p:cNvSpPr txBox="1"/>
            <p:nvPr/>
          </p:nvSpPr>
          <p:spPr>
            <a:xfrm>
              <a:off x="2625753" y="3943350"/>
              <a:ext cx="562975" cy="300083"/>
            </a:xfrm>
            <a:prstGeom prst="rect">
              <a:avLst/>
            </a:prstGeom>
            <a:noFill/>
          </p:spPr>
          <p:txBody>
            <a:bodyPr wrap="none" rtlCol="0">
              <a:spAutoFit/>
            </a:bodyPr>
            <a:lstStyle/>
            <a:p>
              <a:r>
                <a:rPr lang="en-US" sz="2000" dirty="0" smtClean="0"/>
                <a:t>001</a:t>
              </a:r>
              <a:endParaRPr lang="en-US" sz="2000" dirty="0"/>
            </a:p>
          </p:txBody>
        </p:sp>
        <p:sp>
          <p:nvSpPr>
            <p:cNvPr id="60" name="TextBox 59"/>
            <p:cNvSpPr txBox="1"/>
            <p:nvPr/>
          </p:nvSpPr>
          <p:spPr>
            <a:xfrm>
              <a:off x="3540153" y="3943350"/>
              <a:ext cx="562975" cy="300083"/>
            </a:xfrm>
            <a:prstGeom prst="rect">
              <a:avLst/>
            </a:prstGeom>
            <a:noFill/>
          </p:spPr>
          <p:txBody>
            <a:bodyPr wrap="none" rtlCol="0">
              <a:spAutoFit/>
            </a:bodyPr>
            <a:lstStyle/>
            <a:p>
              <a:r>
                <a:rPr lang="en-US" sz="2000" dirty="0" smtClean="0"/>
                <a:t>010</a:t>
              </a:r>
              <a:endParaRPr lang="en-US" sz="2000" dirty="0"/>
            </a:p>
          </p:txBody>
        </p:sp>
        <p:sp>
          <p:nvSpPr>
            <p:cNvPr id="61" name="TextBox 60"/>
            <p:cNvSpPr txBox="1"/>
            <p:nvPr/>
          </p:nvSpPr>
          <p:spPr>
            <a:xfrm>
              <a:off x="4454553" y="3943350"/>
              <a:ext cx="546945" cy="300083"/>
            </a:xfrm>
            <a:prstGeom prst="rect">
              <a:avLst/>
            </a:prstGeom>
            <a:noFill/>
          </p:spPr>
          <p:txBody>
            <a:bodyPr wrap="none" rtlCol="0">
              <a:spAutoFit/>
            </a:bodyPr>
            <a:lstStyle/>
            <a:p>
              <a:r>
                <a:rPr lang="en-US" sz="2000" dirty="0" smtClean="0"/>
                <a:t>011</a:t>
              </a:r>
              <a:endParaRPr lang="en-US" sz="2000" dirty="0"/>
            </a:p>
          </p:txBody>
        </p:sp>
        <p:sp>
          <p:nvSpPr>
            <p:cNvPr id="62" name="TextBox 61"/>
            <p:cNvSpPr txBox="1"/>
            <p:nvPr/>
          </p:nvSpPr>
          <p:spPr>
            <a:xfrm>
              <a:off x="5368953" y="3943350"/>
              <a:ext cx="562975" cy="300083"/>
            </a:xfrm>
            <a:prstGeom prst="rect">
              <a:avLst/>
            </a:prstGeom>
            <a:noFill/>
          </p:spPr>
          <p:txBody>
            <a:bodyPr wrap="none" rtlCol="0">
              <a:spAutoFit/>
            </a:bodyPr>
            <a:lstStyle/>
            <a:p>
              <a:r>
                <a:rPr lang="en-US" sz="2000" dirty="0"/>
                <a:t>1</a:t>
              </a:r>
              <a:r>
                <a:rPr lang="en-US" sz="2000" dirty="0" smtClean="0"/>
                <a:t>00</a:t>
              </a:r>
              <a:endParaRPr lang="en-US" sz="2000" dirty="0"/>
            </a:p>
          </p:txBody>
        </p:sp>
        <p:sp>
          <p:nvSpPr>
            <p:cNvPr id="63" name="TextBox 62"/>
            <p:cNvSpPr txBox="1"/>
            <p:nvPr/>
          </p:nvSpPr>
          <p:spPr>
            <a:xfrm>
              <a:off x="6283353" y="3943350"/>
              <a:ext cx="546945" cy="300083"/>
            </a:xfrm>
            <a:prstGeom prst="rect">
              <a:avLst/>
            </a:prstGeom>
            <a:noFill/>
          </p:spPr>
          <p:txBody>
            <a:bodyPr wrap="none" rtlCol="0">
              <a:spAutoFit/>
            </a:bodyPr>
            <a:lstStyle/>
            <a:p>
              <a:r>
                <a:rPr lang="en-US" sz="2000" dirty="0" smtClean="0"/>
                <a:t>101</a:t>
              </a:r>
              <a:endParaRPr lang="en-US" sz="2000" dirty="0"/>
            </a:p>
          </p:txBody>
        </p:sp>
        <p:sp>
          <p:nvSpPr>
            <p:cNvPr id="64" name="TextBox 63"/>
            <p:cNvSpPr txBox="1"/>
            <p:nvPr/>
          </p:nvSpPr>
          <p:spPr>
            <a:xfrm>
              <a:off x="7162800" y="3943350"/>
              <a:ext cx="546945" cy="300083"/>
            </a:xfrm>
            <a:prstGeom prst="rect">
              <a:avLst/>
            </a:prstGeom>
            <a:noFill/>
          </p:spPr>
          <p:txBody>
            <a:bodyPr wrap="none" rtlCol="0">
              <a:spAutoFit/>
            </a:bodyPr>
            <a:lstStyle/>
            <a:p>
              <a:r>
                <a:rPr lang="en-US" sz="2000" dirty="0" smtClean="0"/>
                <a:t>110</a:t>
              </a:r>
              <a:endParaRPr lang="en-US" sz="2000" dirty="0"/>
            </a:p>
          </p:txBody>
        </p:sp>
        <p:sp>
          <p:nvSpPr>
            <p:cNvPr id="65" name="TextBox 64"/>
            <p:cNvSpPr txBox="1"/>
            <p:nvPr/>
          </p:nvSpPr>
          <p:spPr>
            <a:xfrm>
              <a:off x="8077200" y="3943350"/>
              <a:ext cx="530915" cy="300083"/>
            </a:xfrm>
            <a:prstGeom prst="rect">
              <a:avLst/>
            </a:prstGeom>
            <a:noFill/>
          </p:spPr>
          <p:txBody>
            <a:bodyPr wrap="none" rtlCol="0">
              <a:spAutoFit/>
            </a:bodyPr>
            <a:lstStyle/>
            <a:p>
              <a:r>
                <a:rPr lang="en-US" sz="2000" dirty="0" smtClean="0"/>
                <a:t>111</a:t>
              </a:r>
              <a:endParaRPr lang="en-US" sz="2000" dirty="0"/>
            </a:p>
          </p:txBody>
        </p:sp>
      </p:grpSp>
    </p:spTree>
    <p:extLst>
      <p:ext uri="{BB962C8B-B14F-4D97-AF65-F5344CB8AC3E}">
        <p14:creationId xmlns="" xmlns:p14="http://schemas.microsoft.com/office/powerpoint/2010/main" val="38233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Let   G: K ⟶ K</a:t>
            </a:r>
            <a:r>
              <a:rPr lang="en-US" baseline="30000" dirty="0" smtClean="0"/>
              <a:t>2</a:t>
            </a:r>
            <a:r>
              <a:rPr lang="en-US" dirty="0" smtClean="0"/>
              <a:t> .        define   PRF    F: K × {0,1}</a:t>
            </a:r>
            <a:r>
              <a:rPr lang="en-US" baseline="30000" dirty="0" smtClean="0"/>
              <a:t>n</a:t>
            </a:r>
            <a:r>
              <a:rPr lang="en-US" dirty="0" smtClean="0"/>
              <a:t> ⟶ K   as</a:t>
            </a:r>
            <a:endParaRPr lang="en-US" baseline="30000" dirty="0"/>
          </a:p>
        </p:txBody>
      </p:sp>
      <p:sp>
        <p:nvSpPr>
          <p:cNvPr id="2" name="Title 1"/>
          <p:cNvSpPr>
            <a:spLocks noGrp="1"/>
          </p:cNvSpPr>
          <p:nvPr>
            <p:ph type="title"/>
          </p:nvPr>
        </p:nvSpPr>
        <p:spPr/>
        <p:txBody>
          <a:bodyPr>
            <a:normAutofit fontScale="90000"/>
          </a:bodyPr>
          <a:lstStyle/>
          <a:p>
            <a:r>
              <a:rPr lang="en-US" dirty="0" smtClean="0"/>
              <a:t>Extending even more:   the GGM PRF</a:t>
            </a:r>
            <a:endParaRPr lang="en-US" dirty="0"/>
          </a:p>
        </p:txBody>
      </p:sp>
      <p:sp>
        <p:nvSpPr>
          <p:cNvPr id="10" name="Rectangle 9"/>
          <p:cNvSpPr/>
          <p:nvPr/>
        </p:nvSpPr>
        <p:spPr>
          <a:xfrm>
            <a:off x="381000" y="3530600"/>
            <a:ext cx="304800" cy="12192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90"/>
                </a:solidFill>
              </a:rPr>
              <a:t>k</a:t>
            </a:r>
            <a:endParaRPr lang="en-US" dirty="0">
              <a:solidFill>
                <a:srgbClr val="000090"/>
              </a:solidFill>
            </a:endParaRPr>
          </a:p>
        </p:txBody>
      </p:sp>
      <p:sp>
        <p:nvSpPr>
          <p:cNvPr id="42" name="Rectangle 41"/>
          <p:cNvSpPr/>
          <p:nvPr/>
        </p:nvSpPr>
        <p:spPr>
          <a:xfrm>
            <a:off x="2286000" y="3530600"/>
            <a:ext cx="304800" cy="12192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smtClean="0">
                <a:solidFill>
                  <a:srgbClr val="000090"/>
                </a:solidFill>
              </a:rPr>
              <a:t>k</a:t>
            </a:r>
            <a:r>
              <a:rPr lang="en-US" sz="2000" baseline="-25000" dirty="0" smtClean="0">
                <a:solidFill>
                  <a:srgbClr val="000090"/>
                </a:solidFill>
              </a:rPr>
              <a:t>1</a:t>
            </a:r>
            <a:endParaRPr lang="en-US" baseline="-25000" dirty="0">
              <a:solidFill>
                <a:srgbClr val="000090"/>
              </a:solidFill>
            </a:endParaRPr>
          </a:p>
        </p:txBody>
      </p:sp>
      <p:sp>
        <p:nvSpPr>
          <p:cNvPr id="44" name="Rectangle 43"/>
          <p:cNvSpPr/>
          <p:nvPr/>
        </p:nvSpPr>
        <p:spPr>
          <a:xfrm>
            <a:off x="4191000" y="3530600"/>
            <a:ext cx="304800" cy="12192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smtClean="0">
                <a:solidFill>
                  <a:srgbClr val="000090"/>
                </a:solidFill>
              </a:rPr>
              <a:t>k</a:t>
            </a:r>
            <a:r>
              <a:rPr lang="en-US" sz="2000" baseline="-25000" dirty="0">
                <a:solidFill>
                  <a:srgbClr val="000090"/>
                </a:solidFill>
              </a:rPr>
              <a:t>2</a:t>
            </a:r>
            <a:endParaRPr lang="en-US" baseline="-25000" dirty="0">
              <a:solidFill>
                <a:srgbClr val="000090"/>
              </a:solidFill>
            </a:endParaRPr>
          </a:p>
        </p:txBody>
      </p:sp>
      <p:sp>
        <p:nvSpPr>
          <p:cNvPr id="45" name="Rectangle 44"/>
          <p:cNvSpPr/>
          <p:nvPr/>
        </p:nvSpPr>
        <p:spPr>
          <a:xfrm>
            <a:off x="6019800" y="3530600"/>
            <a:ext cx="304800" cy="12192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smtClean="0">
                <a:solidFill>
                  <a:srgbClr val="000090"/>
                </a:solidFill>
              </a:rPr>
              <a:t>k</a:t>
            </a:r>
            <a:r>
              <a:rPr lang="en-US" sz="2000" baseline="-25000" dirty="0">
                <a:solidFill>
                  <a:srgbClr val="000090"/>
                </a:solidFill>
              </a:rPr>
              <a:t>3</a:t>
            </a:r>
            <a:endParaRPr lang="en-US" baseline="-25000" dirty="0">
              <a:solidFill>
                <a:srgbClr val="000090"/>
              </a:solidFill>
            </a:endParaRPr>
          </a:p>
        </p:txBody>
      </p:sp>
      <p:sp>
        <p:nvSpPr>
          <p:cNvPr id="46" name="Rectangle 45"/>
          <p:cNvSpPr/>
          <p:nvPr/>
        </p:nvSpPr>
        <p:spPr>
          <a:xfrm>
            <a:off x="8686800" y="3429000"/>
            <a:ext cx="304800" cy="12192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err="1" smtClean="0">
                <a:solidFill>
                  <a:srgbClr val="000090"/>
                </a:solidFill>
              </a:rPr>
              <a:t>k</a:t>
            </a:r>
            <a:r>
              <a:rPr lang="en-US" sz="2000" baseline="-25000" dirty="0" err="1">
                <a:solidFill>
                  <a:srgbClr val="000090"/>
                </a:solidFill>
              </a:rPr>
              <a:t>n</a:t>
            </a:r>
            <a:endParaRPr lang="en-US" baseline="-25000" dirty="0">
              <a:solidFill>
                <a:srgbClr val="000090"/>
              </a:solidFill>
            </a:endParaRPr>
          </a:p>
        </p:txBody>
      </p:sp>
      <p:sp>
        <p:nvSpPr>
          <p:cNvPr id="22" name="TextBox 21"/>
          <p:cNvSpPr txBox="1"/>
          <p:nvPr/>
        </p:nvSpPr>
        <p:spPr>
          <a:xfrm>
            <a:off x="381001" y="2311401"/>
            <a:ext cx="4887877" cy="461665"/>
          </a:xfrm>
          <a:prstGeom prst="rect">
            <a:avLst/>
          </a:prstGeom>
          <a:noFill/>
        </p:spPr>
        <p:txBody>
          <a:bodyPr wrap="none" rtlCol="0">
            <a:spAutoFit/>
          </a:bodyPr>
          <a:lstStyle/>
          <a:p>
            <a:r>
              <a:rPr lang="en-US" sz="2400" dirty="0" smtClean="0"/>
              <a:t>For input   x = x</a:t>
            </a:r>
            <a:r>
              <a:rPr lang="en-US" sz="2400" baseline="-25000" dirty="0"/>
              <a:t>0</a:t>
            </a:r>
            <a:r>
              <a:rPr lang="en-US" sz="2400" dirty="0" smtClean="0"/>
              <a:t> x</a:t>
            </a:r>
            <a:r>
              <a:rPr lang="en-US" sz="2400" baseline="-25000" dirty="0"/>
              <a:t>1</a:t>
            </a:r>
            <a:r>
              <a:rPr lang="en-US" sz="2400" dirty="0" smtClean="0"/>
              <a:t> … x</a:t>
            </a:r>
            <a:r>
              <a:rPr lang="en-US" sz="2400" baseline="-25000" dirty="0" smtClean="0"/>
              <a:t>n-1</a:t>
            </a:r>
            <a:r>
              <a:rPr lang="en-US" sz="2400" dirty="0" smtClean="0"/>
              <a:t> ∈ {</a:t>
            </a:r>
            <a:r>
              <a:rPr lang="en-US" sz="2400" dirty="0"/>
              <a:t>0,1}</a:t>
            </a:r>
            <a:r>
              <a:rPr lang="en-US" sz="2400" baseline="30000" dirty="0" smtClean="0"/>
              <a:t>n   </a:t>
            </a:r>
            <a:r>
              <a:rPr lang="en-US" sz="2400" dirty="0" smtClean="0"/>
              <a:t>do:  </a:t>
            </a:r>
            <a:endParaRPr lang="en-US" sz="2400" dirty="0"/>
          </a:p>
        </p:txBody>
      </p:sp>
      <p:grpSp>
        <p:nvGrpSpPr>
          <p:cNvPr id="5" name="Group 47"/>
          <p:cNvGrpSpPr/>
          <p:nvPr/>
        </p:nvGrpSpPr>
        <p:grpSpPr>
          <a:xfrm>
            <a:off x="685800" y="3632204"/>
            <a:ext cx="1524000" cy="609600"/>
            <a:chOff x="1447800" y="4019550"/>
            <a:chExt cx="1524000" cy="457200"/>
          </a:xfrm>
        </p:grpSpPr>
        <p:cxnSp>
          <p:nvCxnSpPr>
            <p:cNvPr id="31" name="Straight Arrow Connector 30"/>
            <p:cNvCxnSpPr/>
            <p:nvPr/>
          </p:nvCxnSpPr>
          <p:spPr>
            <a:xfrm>
              <a:off x="1447800" y="4476750"/>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653847" y="4019550"/>
              <a:ext cx="1200970" cy="346249"/>
            </a:xfrm>
            <a:prstGeom prst="rect">
              <a:avLst/>
            </a:prstGeom>
            <a:noFill/>
          </p:spPr>
          <p:txBody>
            <a:bodyPr wrap="none" rtlCol="0">
              <a:spAutoFit/>
            </a:bodyPr>
            <a:lstStyle/>
            <a:p>
              <a:r>
                <a:rPr lang="en-US" sz="2400" b="1" dirty="0" smtClean="0"/>
                <a:t>G(k)[x</a:t>
              </a:r>
              <a:r>
                <a:rPr lang="en-US" sz="2400" b="1" baseline="-25000" dirty="0"/>
                <a:t>0</a:t>
              </a:r>
              <a:r>
                <a:rPr lang="en-US" sz="2400" b="1" dirty="0" smtClean="0"/>
                <a:t>]</a:t>
              </a:r>
              <a:endParaRPr lang="en-US" sz="2400" b="1" dirty="0"/>
            </a:p>
          </p:txBody>
        </p:sp>
      </p:grpSp>
      <p:grpSp>
        <p:nvGrpSpPr>
          <p:cNvPr id="6" name="Group 48"/>
          <p:cNvGrpSpPr/>
          <p:nvPr/>
        </p:nvGrpSpPr>
        <p:grpSpPr>
          <a:xfrm>
            <a:off x="2590800" y="3632204"/>
            <a:ext cx="1524000" cy="609600"/>
            <a:chOff x="1447800" y="4019550"/>
            <a:chExt cx="1524000" cy="457200"/>
          </a:xfrm>
        </p:grpSpPr>
        <p:cxnSp>
          <p:nvCxnSpPr>
            <p:cNvPr id="50" name="Straight Arrow Connector 49"/>
            <p:cNvCxnSpPr/>
            <p:nvPr/>
          </p:nvCxnSpPr>
          <p:spPr>
            <a:xfrm>
              <a:off x="1447800" y="4476750"/>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653847" y="4019550"/>
              <a:ext cx="1297150" cy="346249"/>
            </a:xfrm>
            <a:prstGeom prst="rect">
              <a:avLst/>
            </a:prstGeom>
            <a:noFill/>
          </p:spPr>
          <p:txBody>
            <a:bodyPr wrap="none" rtlCol="0">
              <a:spAutoFit/>
            </a:bodyPr>
            <a:lstStyle/>
            <a:p>
              <a:r>
                <a:rPr lang="en-US" sz="2400" b="1" dirty="0" smtClean="0"/>
                <a:t>G(k</a:t>
              </a:r>
              <a:r>
                <a:rPr lang="en-US" sz="2400" b="1" baseline="-25000" dirty="0" smtClean="0"/>
                <a:t>1</a:t>
              </a:r>
              <a:r>
                <a:rPr lang="en-US" sz="2400" b="1" dirty="0" smtClean="0"/>
                <a:t>)[x</a:t>
              </a:r>
              <a:r>
                <a:rPr lang="en-US" sz="2400" b="1" baseline="-25000" dirty="0" smtClean="0"/>
                <a:t>1</a:t>
              </a:r>
              <a:r>
                <a:rPr lang="en-US" sz="2400" b="1" dirty="0" smtClean="0"/>
                <a:t>]</a:t>
              </a:r>
              <a:endParaRPr lang="en-US" sz="2400" b="1" dirty="0"/>
            </a:p>
          </p:txBody>
        </p:sp>
      </p:grpSp>
      <p:grpSp>
        <p:nvGrpSpPr>
          <p:cNvPr id="7" name="Group 51"/>
          <p:cNvGrpSpPr/>
          <p:nvPr/>
        </p:nvGrpSpPr>
        <p:grpSpPr>
          <a:xfrm>
            <a:off x="4495800" y="3632204"/>
            <a:ext cx="1524000" cy="609600"/>
            <a:chOff x="1447800" y="4019550"/>
            <a:chExt cx="1524000" cy="457200"/>
          </a:xfrm>
        </p:grpSpPr>
        <p:cxnSp>
          <p:nvCxnSpPr>
            <p:cNvPr id="53" name="Straight Arrow Connector 52"/>
            <p:cNvCxnSpPr/>
            <p:nvPr/>
          </p:nvCxnSpPr>
          <p:spPr>
            <a:xfrm>
              <a:off x="1447800" y="4476750"/>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653847" y="4019550"/>
              <a:ext cx="1300356" cy="346249"/>
            </a:xfrm>
            <a:prstGeom prst="rect">
              <a:avLst/>
            </a:prstGeom>
            <a:noFill/>
          </p:spPr>
          <p:txBody>
            <a:bodyPr wrap="none" rtlCol="0">
              <a:spAutoFit/>
            </a:bodyPr>
            <a:lstStyle/>
            <a:p>
              <a:r>
                <a:rPr lang="en-US" sz="2400" b="1" dirty="0" smtClean="0"/>
                <a:t>G(k</a:t>
              </a:r>
              <a:r>
                <a:rPr lang="en-US" sz="2400" b="1" baseline="-25000" dirty="0" smtClean="0"/>
                <a:t>2</a:t>
              </a:r>
              <a:r>
                <a:rPr lang="en-US" sz="2400" b="1" dirty="0" smtClean="0"/>
                <a:t>)[x</a:t>
              </a:r>
              <a:r>
                <a:rPr lang="en-US" sz="2400" b="1" baseline="-25000" dirty="0" smtClean="0"/>
                <a:t>2</a:t>
              </a:r>
              <a:r>
                <a:rPr lang="en-US" sz="2400" b="1" dirty="0" smtClean="0"/>
                <a:t>]</a:t>
              </a:r>
              <a:endParaRPr lang="en-US" sz="2400" b="1" dirty="0"/>
            </a:p>
          </p:txBody>
        </p:sp>
      </p:grpSp>
      <p:grpSp>
        <p:nvGrpSpPr>
          <p:cNvPr id="8" name="Group 54"/>
          <p:cNvGrpSpPr/>
          <p:nvPr/>
        </p:nvGrpSpPr>
        <p:grpSpPr>
          <a:xfrm>
            <a:off x="7010400" y="3632204"/>
            <a:ext cx="1662635" cy="609600"/>
            <a:chOff x="1371600" y="4019550"/>
            <a:chExt cx="1662635" cy="457200"/>
          </a:xfrm>
        </p:grpSpPr>
        <p:cxnSp>
          <p:nvCxnSpPr>
            <p:cNvPr id="56" name="Straight Arrow Connector 55"/>
            <p:cNvCxnSpPr/>
            <p:nvPr/>
          </p:nvCxnSpPr>
          <p:spPr>
            <a:xfrm>
              <a:off x="1447800" y="4476750"/>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371600" y="4019550"/>
              <a:ext cx="1662635" cy="346249"/>
            </a:xfrm>
            <a:prstGeom prst="rect">
              <a:avLst/>
            </a:prstGeom>
            <a:noFill/>
          </p:spPr>
          <p:txBody>
            <a:bodyPr wrap="none" rtlCol="0">
              <a:spAutoFit/>
            </a:bodyPr>
            <a:lstStyle/>
            <a:p>
              <a:r>
                <a:rPr lang="en-US" sz="2400" b="1" dirty="0" smtClean="0"/>
                <a:t>G(k</a:t>
              </a:r>
              <a:r>
                <a:rPr lang="en-US" sz="2400" b="1" baseline="-25000" dirty="0" smtClean="0"/>
                <a:t>n-1</a:t>
              </a:r>
              <a:r>
                <a:rPr lang="en-US" sz="2400" b="1" dirty="0" smtClean="0"/>
                <a:t>)[x</a:t>
              </a:r>
              <a:r>
                <a:rPr lang="en-US" sz="2400" b="1" baseline="-25000" dirty="0" smtClean="0"/>
                <a:t>n-1</a:t>
              </a:r>
              <a:r>
                <a:rPr lang="en-US" sz="2400" b="1" dirty="0" smtClean="0"/>
                <a:t>]</a:t>
              </a:r>
              <a:endParaRPr lang="en-US" sz="2400" b="1" dirty="0"/>
            </a:p>
          </p:txBody>
        </p:sp>
      </p:grpSp>
      <p:sp>
        <p:nvSpPr>
          <p:cNvPr id="58" name="TextBox 57"/>
          <p:cNvSpPr txBox="1"/>
          <p:nvPr/>
        </p:nvSpPr>
        <p:spPr>
          <a:xfrm>
            <a:off x="6480724" y="3753676"/>
            <a:ext cx="615874" cy="707886"/>
          </a:xfrm>
          <a:prstGeom prst="rect">
            <a:avLst/>
          </a:prstGeom>
          <a:noFill/>
        </p:spPr>
        <p:txBody>
          <a:bodyPr wrap="none" rtlCol="0">
            <a:spAutoFit/>
          </a:bodyPr>
          <a:lstStyle/>
          <a:p>
            <a:r>
              <a:rPr lang="en-US" sz="4000" b="1" dirty="0" smtClean="0"/>
              <a:t>⋯</a:t>
            </a:r>
            <a:endParaRPr lang="en-US" sz="4000" b="1" dirty="0"/>
          </a:p>
        </p:txBody>
      </p:sp>
      <p:sp>
        <p:nvSpPr>
          <p:cNvPr id="59" name="TextBox 58"/>
          <p:cNvSpPr txBox="1"/>
          <p:nvPr/>
        </p:nvSpPr>
        <p:spPr>
          <a:xfrm>
            <a:off x="304800" y="5251848"/>
            <a:ext cx="7400552" cy="461665"/>
          </a:xfrm>
          <a:prstGeom prst="rect">
            <a:avLst/>
          </a:prstGeom>
          <a:noFill/>
        </p:spPr>
        <p:txBody>
          <a:bodyPr wrap="none" rtlCol="0">
            <a:spAutoFit/>
          </a:bodyPr>
          <a:lstStyle/>
          <a:p>
            <a:r>
              <a:rPr lang="en-US" sz="2400" dirty="0" smtClean="0"/>
              <a:t>Security:    G a secure PRG  ⇒   F is a secure PRF </a:t>
            </a:r>
            <a:r>
              <a:rPr lang="en-US" sz="2400" dirty="0"/>
              <a:t>on {0,1}</a:t>
            </a:r>
            <a:r>
              <a:rPr lang="en-US" sz="2400" baseline="30000" dirty="0"/>
              <a:t>n</a:t>
            </a:r>
            <a:r>
              <a:rPr lang="en-US" sz="2400" dirty="0"/>
              <a:t> </a:t>
            </a:r>
            <a:r>
              <a:rPr lang="en-US" sz="2400" dirty="0" smtClean="0"/>
              <a:t>.</a:t>
            </a:r>
            <a:endParaRPr lang="en-US" sz="2400" dirty="0"/>
          </a:p>
        </p:txBody>
      </p:sp>
      <p:sp>
        <p:nvSpPr>
          <p:cNvPr id="4" name="TextBox 3"/>
          <p:cNvSpPr txBox="1"/>
          <p:nvPr/>
        </p:nvSpPr>
        <p:spPr>
          <a:xfrm>
            <a:off x="304800" y="6070601"/>
            <a:ext cx="6064481" cy="461665"/>
          </a:xfrm>
          <a:prstGeom prst="rect">
            <a:avLst/>
          </a:prstGeom>
          <a:noFill/>
        </p:spPr>
        <p:txBody>
          <a:bodyPr wrap="none" rtlCol="0">
            <a:spAutoFit/>
          </a:bodyPr>
          <a:lstStyle/>
          <a:p>
            <a:r>
              <a:rPr lang="en-US" sz="2400" dirty="0"/>
              <a:t>Not used in practice due to slow performance. </a:t>
            </a:r>
          </a:p>
        </p:txBody>
      </p:sp>
    </p:spTree>
    <p:extLst>
      <p:ext uri="{BB962C8B-B14F-4D97-AF65-F5344CB8AC3E}">
        <p14:creationId xmlns="" xmlns:p14="http://schemas.microsoft.com/office/powerpoint/2010/main" val="110311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Secure block cipher from a PRG?</a:t>
            </a:r>
            <a:endParaRPr lang="en-US" sz="3200" dirty="0"/>
          </a:p>
        </p:txBody>
      </p:sp>
      <p:sp>
        <p:nvSpPr>
          <p:cNvPr id="4" name="TextBox 3"/>
          <p:cNvSpPr txBox="1"/>
          <p:nvPr/>
        </p:nvSpPr>
        <p:spPr>
          <a:xfrm>
            <a:off x="609601" y="1701801"/>
            <a:ext cx="6042039" cy="461665"/>
          </a:xfrm>
          <a:prstGeom prst="rect">
            <a:avLst/>
          </a:prstGeom>
          <a:noFill/>
        </p:spPr>
        <p:txBody>
          <a:bodyPr wrap="none" rtlCol="0">
            <a:spAutoFit/>
          </a:bodyPr>
          <a:lstStyle/>
          <a:p>
            <a:r>
              <a:rPr lang="en-US" sz="2400" dirty="0" smtClean="0"/>
              <a:t>Can we build a secure PRP from a secure PRG?</a:t>
            </a:r>
          </a:p>
        </p:txBody>
      </p:sp>
      <p:sp>
        <p:nvSpPr>
          <p:cNvPr id="5" name="TextBox 4"/>
          <p:cNvSpPr txBox="1"/>
          <p:nvPr/>
        </p:nvSpPr>
        <p:spPr>
          <a:xfrm>
            <a:off x="1371600" y="3632201"/>
            <a:ext cx="2911374" cy="461665"/>
          </a:xfrm>
          <a:prstGeom prst="rect">
            <a:avLst/>
          </a:prstGeom>
          <a:noFill/>
        </p:spPr>
        <p:txBody>
          <a:bodyPr wrap="none" rtlCol="0">
            <a:spAutoFit/>
          </a:bodyPr>
          <a:lstStyle/>
          <a:p>
            <a:r>
              <a:rPr lang="en-US" sz="2400" dirty="0" smtClean="0"/>
              <a:t>No, it cannot be done</a:t>
            </a:r>
          </a:p>
        </p:txBody>
      </p:sp>
      <p:sp>
        <p:nvSpPr>
          <p:cNvPr id="6" name="TextBox 5"/>
          <p:cNvSpPr txBox="1"/>
          <p:nvPr/>
        </p:nvSpPr>
        <p:spPr>
          <a:xfrm>
            <a:off x="1371601" y="4235848"/>
            <a:ext cx="7599709" cy="461665"/>
          </a:xfrm>
          <a:prstGeom prst="rect">
            <a:avLst/>
          </a:prstGeom>
          <a:noFill/>
        </p:spPr>
        <p:txBody>
          <a:bodyPr wrap="none" rtlCol="0">
            <a:spAutoFit/>
          </a:bodyPr>
          <a:lstStyle/>
          <a:p>
            <a:r>
              <a:rPr lang="en-US" sz="2400" dirty="0" smtClean="0"/>
              <a:t>Yes, just plug the GGM PRF into the </a:t>
            </a:r>
            <a:r>
              <a:rPr lang="en-US" sz="2400" dirty="0" err="1" smtClean="0"/>
              <a:t>Luby-Rackoff</a:t>
            </a:r>
            <a:r>
              <a:rPr lang="en-US" sz="2400" dirty="0" smtClean="0"/>
              <a:t> theorem</a:t>
            </a:r>
          </a:p>
        </p:txBody>
      </p:sp>
      <p:sp>
        <p:nvSpPr>
          <p:cNvPr id="7" name="TextBox 6"/>
          <p:cNvSpPr txBox="1"/>
          <p:nvPr/>
        </p:nvSpPr>
        <p:spPr>
          <a:xfrm>
            <a:off x="1371600" y="4867842"/>
            <a:ext cx="4434227" cy="461665"/>
          </a:xfrm>
          <a:prstGeom prst="rect">
            <a:avLst/>
          </a:prstGeom>
          <a:noFill/>
        </p:spPr>
        <p:txBody>
          <a:bodyPr wrap="none" rtlCol="0">
            <a:spAutoFit/>
          </a:bodyPr>
          <a:lstStyle/>
          <a:p>
            <a:r>
              <a:rPr lang="en-US" sz="2400" dirty="0" smtClean="0"/>
              <a:t>It depends on the underlying PRG</a:t>
            </a:r>
          </a:p>
        </p:txBody>
      </p:sp>
    </p:spTree>
    <p:extLst>
      <p:ext uri="{BB962C8B-B14F-4D97-AF65-F5344CB8AC3E}">
        <p14:creationId xmlns="" xmlns:p14="http://schemas.microsoft.com/office/powerpoint/2010/main" val="257992066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Copyright Notice</a:t>
            </a:r>
            <a:endParaRPr lang="en-US" sz="4000" dirty="0"/>
          </a:p>
        </p:txBody>
      </p:sp>
      <p:sp>
        <p:nvSpPr>
          <p:cNvPr id="4" name="Date Placeholder 3"/>
          <p:cNvSpPr>
            <a:spLocks noGrp="1"/>
          </p:cNvSpPr>
          <p:nvPr>
            <p:ph type="dt" sz="half" idx="10"/>
          </p:nvPr>
        </p:nvSpPr>
        <p:spPr/>
        <p:txBody>
          <a:bodyPr/>
          <a:lstStyle/>
          <a:p>
            <a:fld id="{332F1DE4-641F-4848-AEFB-56811B1E1F79}" type="datetime1">
              <a:rPr lang="en-US" smtClean="0"/>
              <a:pPr/>
              <a:t>10/18/2012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104</a:t>
            </a:fld>
            <a:endParaRPr lang="en-US" dirty="0"/>
          </a:p>
        </p:txBody>
      </p:sp>
      <p:sp>
        <p:nvSpPr>
          <p:cNvPr id="12" name="Text Placeholder 2"/>
          <p:cNvSpPr txBox="1">
            <a:spLocks/>
          </p:cNvSpPr>
          <p:nvPr/>
        </p:nvSpPr>
        <p:spPr>
          <a:xfrm>
            <a:off x="893064" y="3200400"/>
            <a:ext cx="8022336" cy="3200400"/>
          </a:xfrm>
          <a:prstGeom prst="rect">
            <a:avLst/>
          </a:prstGeom>
        </p:spPr>
        <p:txBody>
          <a:bodyPr vert="horz" lIns="146304" tIns="0" rIns="45720" bIns="0" rtlCol="0" anchor="t">
            <a:normAutofit lnSpcReduction="10000"/>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The material in this presentation has been taken from text books, reference books, research literature and various sources on Internet; and compiled/edited for class room teaching at MCS-NUST without any infringement into the copyrights of the author(s). The original authors retain their respective copyrights as per their stated claims. </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Commercial use of the material contained herein in full or in part through copying, publication and reproducing in any form is strictly prohibited.</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
        <p:nvSpPr>
          <p:cNvPr id="8" name="Text Placeholder 7"/>
          <p:cNvSpPr>
            <a:spLocks noGrp="1"/>
          </p:cNvSpPr>
          <p:nvPr>
            <p:ph type="body"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Enigma</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11</a:t>
            </a:fld>
            <a:endParaRPr lang="en-US"/>
          </a:p>
        </p:txBody>
      </p:sp>
      <p:pic>
        <p:nvPicPr>
          <p:cNvPr id="6" name="Picture 2" descr="entouch.jpg"/>
          <p:cNvPicPr>
            <a:picLocks noChangeAspect="1" noChangeArrowheads="1"/>
          </p:cNvPicPr>
          <p:nvPr/>
        </p:nvPicPr>
        <p:blipFill>
          <a:blip r:embed="rId2"/>
          <a:srcRect/>
          <a:stretch>
            <a:fillRect/>
          </a:stretch>
        </p:blipFill>
        <p:spPr bwMode="auto">
          <a:xfrm>
            <a:off x="3276600" y="1295400"/>
            <a:ext cx="3276600" cy="5265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Machine</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12</a:t>
            </a:fld>
            <a:endParaRPr lang="en-US"/>
          </a:p>
        </p:txBody>
      </p:sp>
      <p:pic>
        <p:nvPicPr>
          <p:cNvPr id="1026" name="Picture 2"/>
          <p:cNvPicPr>
            <a:picLocks noChangeAspect="1" noChangeArrowheads="1"/>
          </p:cNvPicPr>
          <p:nvPr/>
        </p:nvPicPr>
        <p:blipFill>
          <a:blip r:embed="rId2"/>
          <a:srcRect/>
          <a:stretch>
            <a:fillRect/>
          </a:stretch>
        </p:blipFill>
        <p:spPr bwMode="auto">
          <a:xfrm>
            <a:off x="990600" y="1233207"/>
            <a:ext cx="7162799" cy="52437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971800" y="1371600"/>
            <a:ext cx="6172200" cy="5105400"/>
          </a:xfrm>
        </p:spPr>
        <p:txBody>
          <a:bodyPr>
            <a:normAutofit fontScale="85000" lnSpcReduction="20000"/>
          </a:bodyPr>
          <a:lstStyle/>
          <a:p>
            <a:r>
              <a:rPr lang="en-US" dirty="0" err="1" smtClean="0"/>
              <a:t>Feistel</a:t>
            </a:r>
            <a:r>
              <a:rPr lang="en-US" dirty="0" smtClean="0"/>
              <a:t> proposed applying two or more simple ciphers in sequence so final result is cryptographically stronger than component ciphers</a:t>
            </a:r>
          </a:p>
          <a:p>
            <a:r>
              <a:rPr lang="en-US" dirty="0" smtClean="0"/>
              <a:t>n-bit block length; k-bit key length; 2k transformations</a:t>
            </a:r>
          </a:p>
          <a:p>
            <a:r>
              <a:rPr lang="fr-FR" dirty="0" err="1" smtClean="0"/>
              <a:t>Feistel</a:t>
            </a:r>
            <a:r>
              <a:rPr lang="fr-FR" dirty="0" smtClean="0"/>
              <a:t> </a:t>
            </a:r>
            <a:r>
              <a:rPr lang="fr-FR" dirty="0" err="1" smtClean="0"/>
              <a:t>cipher</a:t>
            </a:r>
            <a:r>
              <a:rPr lang="fr-FR" dirty="0" smtClean="0"/>
              <a:t> </a:t>
            </a:r>
            <a:r>
              <a:rPr lang="fr-FR" dirty="0" err="1" smtClean="0"/>
              <a:t>alternates</a:t>
            </a:r>
            <a:r>
              <a:rPr lang="fr-FR" dirty="0" smtClean="0"/>
              <a:t>: substitutions, transpositions </a:t>
            </a:r>
            <a:r>
              <a:rPr lang="en-US" dirty="0" smtClean="0"/>
              <a:t>(permutations)</a:t>
            </a:r>
          </a:p>
          <a:p>
            <a:r>
              <a:rPr lang="en-US" dirty="0" smtClean="0"/>
              <a:t>Applies concepts of </a:t>
            </a:r>
            <a:r>
              <a:rPr lang="en-US" dirty="0" err="1" smtClean="0"/>
              <a:t>diusion</a:t>
            </a:r>
            <a:r>
              <a:rPr lang="en-US" dirty="0" smtClean="0"/>
              <a:t> and confusion</a:t>
            </a:r>
          </a:p>
          <a:p>
            <a:r>
              <a:rPr lang="en-US" dirty="0" smtClean="0"/>
              <a:t>Applied in many ciphers today</a:t>
            </a:r>
          </a:p>
          <a:p>
            <a:r>
              <a:rPr lang="en-US" dirty="0" smtClean="0"/>
              <a:t>Approach:</a:t>
            </a:r>
          </a:p>
          <a:p>
            <a:pPr lvl="1"/>
            <a:r>
              <a:rPr lang="en-US" dirty="0" smtClean="0"/>
              <a:t>Plaintext split into halves</a:t>
            </a:r>
          </a:p>
          <a:p>
            <a:pPr lvl="1"/>
            <a:r>
              <a:rPr lang="en-US" dirty="0" err="1" smtClean="0"/>
              <a:t>Subkeys</a:t>
            </a:r>
            <a:r>
              <a:rPr lang="en-US" dirty="0" smtClean="0"/>
              <a:t> (or round keys) generated from key</a:t>
            </a:r>
          </a:p>
          <a:p>
            <a:pPr lvl="1"/>
            <a:r>
              <a:rPr lang="en-US" dirty="0" smtClean="0"/>
              <a:t>Round function, F, applied to right half</a:t>
            </a:r>
          </a:p>
          <a:p>
            <a:pPr lvl="1"/>
            <a:r>
              <a:rPr lang="en-US" dirty="0" smtClean="0"/>
              <a:t>Apply substitution on left half using XOR</a:t>
            </a:r>
          </a:p>
          <a:p>
            <a:pPr lvl="1"/>
            <a:r>
              <a:rPr lang="en-US" dirty="0" smtClean="0"/>
              <a:t>Apply permutation: interchange to halves</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5" name="Slide Number Placeholder 4"/>
          <p:cNvSpPr>
            <a:spLocks noGrp="1"/>
          </p:cNvSpPr>
          <p:nvPr>
            <p:ph type="sldNum" sz="quarter" idx="11"/>
          </p:nvPr>
        </p:nvSpPr>
        <p:spPr/>
        <p:txBody>
          <a:bodyPr/>
          <a:lstStyle/>
          <a:p>
            <a:fld id="{59985E83-F857-4E7B-A45F-F5191A2677E8}" type="slidenum">
              <a:rPr lang="en-US" smtClean="0"/>
              <a:pPr/>
              <a:t>13</a:t>
            </a:fld>
            <a:endParaRPr lang="en-US"/>
          </a:p>
        </p:txBody>
      </p:sp>
      <p:sp>
        <p:nvSpPr>
          <p:cNvPr id="4" name="Footer Placeholder 3"/>
          <p:cNvSpPr>
            <a:spLocks noGrp="1"/>
          </p:cNvSpPr>
          <p:nvPr>
            <p:ph type="ftr" sz="quarter" idx="12"/>
          </p:nvPr>
        </p:nvSpPr>
        <p:spPr/>
        <p:txBody>
          <a:bodyPr/>
          <a:lstStyle/>
          <a:p>
            <a:r>
              <a:rPr lang="en-US" smtClean="0"/>
              <a:t>Lectures by Ashraf Masood - - Applied Cryptography – MSIS 11 (MCS-NUST)</a:t>
            </a:r>
            <a:endParaRPr lang="en-US"/>
          </a:p>
        </p:txBody>
      </p:sp>
      <p:sp>
        <p:nvSpPr>
          <p:cNvPr id="6" name="Title 5"/>
          <p:cNvSpPr>
            <a:spLocks noGrp="1"/>
          </p:cNvSpPr>
          <p:nvPr>
            <p:ph type="title"/>
          </p:nvPr>
        </p:nvSpPr>
        <p:spPr/>
        <p:txBody>
          <a:bodyPr>
            <a:normAutofit/>
          </a:bodyPr>
          <a:lstStyle/>
          <a:p>
            <a:r>
              <a:rPr lang="en-US" sz="3600" dirty="0" smtClean="0"/>
              <a:t>Fiestal Structure</a:t>
            </a:r>
            <a:endParaRPr lang="en-US" sz="3600" dirty="0"/>
          </a:p>
        </p:txBody>
      </p:sp>
      <p:pic>
        <p:nvPicPr>
          <p:cNvPr id="8" name="Picture 7"/>
          <p:cNvPicPr>
            <a:picLocks noChangeAspect="1" noChangeArrowheads="1"/>
          </p:cNvPicPr>
          <p:nvPr/>
        </p:nvPicPr>
        <p:blipFill>
          <a:blip r:embed="rId2"/>
          <a:srcRect/>
          <a:stretch>
            <a:fillRect/>
          </a:stretch>
        </p:blipFill>
        <p:spPr bwMode="auto">
          <a:xfrm>
            <a:off x="0" y="914400"/>
            <a:ext cx="2947987" cy="565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fontScale="92500" lnSpcReduction="10000"/>
          </a:bodyPr>
          <a:lstStyle/>
          <a:p>
            <a:r>
              <a:rPr lang="en-AU" smtClean="0"/>
              <a:t>Block size </a:t>
            </a:r>
          </a:p>
          <a:p>
            <a:pPr lvl="1"/>
            <a:r>
              <a:rPr lang="en-AU" smtClean="0"/>
              <a:t>increasing size improves security, but slows cipher </a:t>
            </a:r>
          </a:p>
          <a:p>
            <a:r>
              <a:rPr lang="en-AU" smtClean="0"/>
              <a:t>Key size </a:t>
            </a:r>
          </a:p>
          <a:p>
            <a:pPr lvl="1"/>
            <a:r>
              <a:rPr lang="en-AU" smtClean="0"/>
              <a:t>increasing size improves security, makes exhaustive key searching harder, but may slow cipher </a:t>
            </a:r>
          </a:p>
          <a:p>
            <a:r>
              <a:rPr lang="en-AU" smtClean="0"/>
              <a:t>Number of rounds </a:t>
            </a:r>
          </a:p>
          <a:p>
            <a:pPr lvl="1"/>
            <a:r>
              <a:rPr lang="en-AU" smtClean="0"/>
              <a:t>increasing number improves security, but slows cipher </a:t>
            </a:r>
          </a:p>
          <a:p>
            <a:r>
              <a:rPr lang="en-AU" smtClean="0"/>
              <a:t>Subkey generation </a:t>
            </a:r>
          </a:p>
          <a:p>
            <a:pPr lvl="1"/>
            <a:r>
              <a:rPr lang="en-AU" smtClean="0"/>
              <a:t>greater complexity can make analysis harder, but slows cipher </a:t>
            </a:r>
          </a:p>
          <a:p>
            <a:r>
              <a:rPr lang="en-AU" smtClean="0"/>
              <a:t>Round function </a:t>
            </a:r>
          </a:p>
          <a:p>
            <a:pPr lvl="1"/>
            <a:r>
              <a:rPr lang="en-AU" smtClean="0"/>
              <a:t>greater complexity can make analysis harder, but slows cipher </a:t>
            </a:r>
          </a:p>
          <a:p>
            <a:r>
              <a:rPr lang="en-US" smtClean="0"/>
              <a:t>Fast software en/decryption &amp; ease of analysis</a:t>
            </a:r>
          </a:p>
          <a:p>
            <a:pPr lvl="1"/>
            <a:r>
              <a:rPr lang="en-US" smtClean="0"/>
              <a:t>are more recent concerns for practical use and testing</a:t>
            </a:r>
            <a:endParaRPr lang="en-AU"/>
          </a:p>
        </p:txBody>
      </p:sp>
      <p:sp>
        <p:nvSpPr>
          <p:cNvPr id="55300" name="Date Placeholder 3"/>
          <p:cNvSpPr>
            <a:spLocks noGrp="1"/>
          </p:cNvSpPr>
          <p:nvPr>
            <p:ph type="dt" sz="half" idx="10"/>
          </p:nvPr>
        </p:nvSpPr>
        <p:spPr/>
        <p:txBody>
          <a:bodyPr/>
          <a:lstStyle/>
          <a:p>
            <a:fld id="{3075BB7E-DFB1-4556-A55B-BE05F8BE74EE}" type="datetime1">
              <a:rPr lang="en-US" smtClean="0"/>
              <a:pPr/>
              <a:t>10/18/2012</a:t>
            </a:fld>
            <a:endParaRPr lang="en-US"/>
          </a:p>
        </p:txBody>
      </p:sp>
      <p:sp>
        <p:nvSpPr>
          <p:cNvPr id="358402" name="Rectangle 2"/>
          <p:cNvSpPr>
            <a:spLocks noGrp="1" noChangeArrowheads="1"/>
          </p:cNvSpPr>
          <p:nvPr>
            <p:ph type="title"/>
          </p:nvPr>
        </p:nvSpPr>
        <p:spPr/>
        <p:txBody>
          <a:bodyPr>
            <a:normAutofit/>
          </a:bodyPr>
          <a:lstStyle/>
          <a:p>
            <a:r>
              <a:rPr lang="en-AU" sz="3600" dirty="0" err="1" smtClean="0"/>
              <a:t>Feistel</a:t>
            </a:r>
            <a:r>
              <a:rPr lang="en-AU" sz="3600" dirty="0" smtClean="0"/>
              <a:t> Cipher Design Principles</a:t>
            </a:r>
            <a:endParaRPr lang="en-AU"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15</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normAutofit/>
          </a:bodyPr>
          <a:lstStyle/>
          <a:p>
            <a:r>
              <a:rPr lang="en-US" sz="3600" dirty="0" smtClean="0"/>
              <a:t>Fiestal Encryption &amp; Decryption</a:t>
            </a:r>
            <a:endParaRPr lang="en-US" sz="3600" dirty="0"/>
          </a:p>
        </p:txBody>
      </p:sp>
      <p:pic>
        <p:nvPicPr>
          <p:cNvPr id="587778" name="Picture 2"/>
          <p:cNvPicPr>
            <a:picLocks noChangeAspect="1" noChangeArrowheads="1"/>
          </p:cNvPicPr>
          <p:nvPr/>
        </p:nvPicPr>
        <p:blipFill>
          <a:blip r:embed="rId2"/>
          <a:srcRect/>
          <a:stretch>
            <a:fillRect/>
          </a:stretch>
        </p:blipFill>
        <p:spPr bwMode="auto">
          <a:xfrm>
            <a:off x="2819400" y="1371600"/>
            <a:ext cx="397256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 Built by Iteration</a:t>
            </a:r>
            <a:endParaRPr lang="en-US" dirty="0"/>
          </a:p>
        </p:txBody>
      </p:sp>
      <p:sp>
        <p:nvSpPr>
          <p:cNvPr id="3" name="Content Placeholder 2"/>
          <p:cNvSpPr>
            <a:spLocks noGrp="1"/>
          </p:cNvSpPr>
          <p:nvPr>
            <p:ph idx="4294967295"/>
          </p:nvPr>
        </p:nvSpPr>
        <p:spPr>
          <a:xfrm>
            <a:off x="457200" y="5308600"/>
            <a:ext cx="8153400" cy="1371600"/>
          </a:xfrm>
        </p:spPr>
        <p:txBody>
          <a:bodyPr>
            <a:normAutofit/>
          </a:bodyPr>
          <a:lstStyle/>
          <a:p>
            <a:pPr marL="0" indent="0">
              <a:buNone/>
            </a:pPr>
            <a:r>
              <a:rPr lang="en-US" dirty="0" smtClean="0"/>
              <a:t>R(</a:t>
            </a:r>
            <a:r>
              <a:rPr lang="en-US" dirty="0" err="1" smtClean="0"/>
              <a:t>k,m</a:t>
            </a:r>
            <a:r>
              <a:rPr lang="en-US" dirty="0" smtClean="0"/>
              <a:t>) is called a </a:t>
            </a:r>
            <a:r>
              <a:rPr lang="en-US" b="0" dirty="0" smtClean="0"/>
              <a:t>round function</a:t>
            </a:r>
          </a:p>
          <a:p>
            <a:pPr marL="0" indent="0">
              <a:spcBef>
                <a:spcPts val="1824"/>
              </a:spcBef>
              <a:buNone/>
            </a:pPr>
            <a:r>
              <a:rPr lang="en-US" b="1" dirty="0" smtClean="0"/>
              <a:t>for  DES (n=16),  3DES (n=48),  AES-128  (n=10)</a:t>
            </a:r>
            <a:endParaRPr lang="en-US" b="1" dirty="0"/>
          </a:p>
        </p:txBody>
      </p:sp>
      <p:sp>
        <p:nvSpPr>
          <p:cNvPr id="6" name="Rectangle 5"/>
          <p:cNvSpPr/>
          <p:nvPr/>
        </p:nvSpPr>
        <p:spPr bwMode="auto">
          <a:xfrm>
            <a:off x="4009104" y="1524000"/>
            <a:ext cx="1143000" cy="381000"/>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key  k</a:t>
            </a:r>
            <a:endParaRPr lang="en-US" dirty="0">
              <a:latin typeface="+mn-lt"/>
            </a:endParaRPr>
          </a:p>
        </p:txBody>
      </p:sp>
      <p:sp>
        <p:nvSpPr>
          <p:cNvPr id="7" name="Trapezoid 6"/>
          <p:cNvSpPr/>
          <p:nvPr/>
        </p:nvSpPr>
        <p:spPr bwMode="auto">
          <a:xfrm>
            <a:off x="1752600" y="1905000"/>
            <a:ext cx="5638800" cy="914400"/>
          </a:xfrm>
          <a:prstGeom prst="trapezoid">
            <a:avLst>
              <a:gd name="adj" fmla="val 243342"/>
            </a:avLst>
          </a:prstGeom>
          <a:solidFill>
            <a:srgbClr val="66FFFF"/>
          </a:solidFill>
          <a:ln w="9525">
            <a:solidFill>
              <a:schemeClr val="tx1"/>
            </a:solidFill>
            <a:miter lim="800000"/>
            <a:headEnd/>
            <a:tailEnd/>
          </a:ln>
          <a:effectLst/>
        </p:spPr>
        <p:txBody>
          <a:bodyPr rtlCol="0" anchor="ctr"/>
          <a:lstStyle/>
          <a:p>
            <a:pPr algn="ctr"/>
            <a:endParaRPr lang="en-US" dirty="0">
              <a:latin typeface="+mn-lt"/>
            </a:endParaRPr>
          </a:p>
        </p:txBody>
      </p:sp>
      <p:sp>
        <p:nvSpPr>
          <p:cNvPr id="8" name="TextBox 7"/>
          <p:cNvSpPr txBox="1"/>
          <p:nvPr/>
        </p:nvSpPr>
        <p:spPr>
          <a:xfrm>
            <a:off x="3606948" y="2133600"/>
            <a:ext cx="1533561" cy="369332"/>
          </a:xfrm>
          <a:prstGeom prst="rect">
            <a:avLst/>
          </a:prstGeom>
          <a:noFill/>
        </p:spPr>
        <p:txBody>
          <a:bodyPr wrap="none" rtlCol="0">
            <a:spAutoFit/>
          </a:bodyPr>
          <a:lstStyle/>
          <a:p>
            <a:r>
              <a:rPr lang="en-US" dirty="0" smtClean="0">
                <a:latin typeface="+mn-lt"/>
              </a:rPr>
              <a:t>key expansion</a:t>
            </a:r>
          </a:p>
        </p:txBody>
      </p:sp>
      <p:sp>
        <p:nvSpPr>
          <p:cNvPr id="9" name="Rectangle 8"/>
          <p:cNvSpPr/>
          <p:nvPr/>
        </p:nvSpPr>
        <p:spPr bwMode="auto">
          <a:xfrm>
            <a:off x="17526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smtClean="0">
                <a:latin typeface="+mn-lt"/>
              </a:rPr>
              <a:t>k</a:t>
            </a:r>
            <a:r>
              <a:rPr lang="en-US" sz="2000" baseline="-25000" dirty="0" smtClean="0">
                <a:latin typeface="+mn-lt"/>
              </a:rPr>
              <a:t>1</a:t>
            </a:r>
            <a:endParaRPr lang="en-US" sz="2000" dirty="0">
              <a:latin typeface="+mn-lt"/>
            </a:endParaRPr>
          </a:p>
        </p:txBody>
      </p:sp>
      <p:sp>
        <p:nvSpPr>
          <p:cNvPr id="10" name="Rectangle 9"/>
          <p:cNvSpPr/>
          <p:nvPr/>
        </p:nvSpPr>
        <p:spPr bwMode="auto">
          <a:xfrm>
            <a:off x="28956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smtClean="0">
                <a:latin typeface="+mn-lt"/>
              </a:rPr>
              <a:t>k</a:t>
            </a:r>
            <a:r>
              <a:rPr lang="en-US" sz="2000" baseline="-25000" dirty="0" smtClean="0">
                <a:latin typeface="+mn-lt"/>
              </a:rPr>
              <a:t>2</a:t>
            </a:r>
            <a:endParaRPr lang="en-US" sz="2000" dirty="0">
              <a:latin typeface="+mn-lt"/>
            </a:endParaRPr>
          </a:p>
        </p:txBody>
      </p:sp>
      <p:sp>
        <p:nvSpPr>
          <p:cNvPr id="11" name="Rectangle 10"/>
          <p:cNvSpPr/>
          <p:nvPr/>
        </p:nvSpPr>
        <p:spPr bwMode="auto">
          <a:xfrm>
            <a:off x="40386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smtClean="0">
                <a:latin typeface="+mn-lt"/>
              </a:rPr>
              <a:t>k</a:t>
            </a:r>
            <a:r>
              <a:rPr lang="en-US" sz="2000" baseline="-25000" dirty="0" smtClean="0">
                <a:latin typeface="+mn-lt"/>
              </a:rPr>
              <a:t>3</a:t>
            </a:r>
            <a:endParaRPr lang="en-US" sz="2000" dirty="0">
              <a:latin typeface="+mn-lt"/>
            </a:endParaRPr>
          </a:p>
        </p:txBody>
      </p:sp>
      <p:sp>
        <p:nvSpPr>
          <p:cNvPr id="12" name="Rectangle 11"/>
          <p:cNvSpPr/>
          <p:nvPr/>
        </p:nvSpPr>
        <p:spPr bwMode="auto">
          <a:xfrm>
            <a:off x="67818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err="1" smtClean="0">
                <a:latin typeface="+mn-lt"/>
              </a:rPr>
              <a:t>k</a:t>
            </a:r>
            <a:r>
              <a:rPr lang="en-US" sz="2000" baseline="-25000" dirty="0" err="1" smtClean="0">
                <a:latin typeface="+mn-lt"/>
              </a:rPr>
              <a:t>n</a:t>
            </a:r>
            <a:endParaRPr lang="en-US" sz="2000" dirty="0">
              <a:latin typeface="+mn-lt"/>
            </a:endParaRPr>
          </a:p>
        </p:txBody>
      </p:sp>
      <p:sp>
        <p:nvSpPr>
          <p:cNvPr id="13" name="Rectangle 12"/>
          <p:cNvSpPr/>
          <p:nvPr/>
        </p:nvSpPr>
        <p:spPr bwMode="auto">
          <a:xfrm rot="16200000">
            <a:off x="1504952"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1</a:t>
            </a:r>
            <a:r>
              <a:rPr lang="en-US" dirty="0" smtClean="0">
                <a:latin typeface="+mn-lt"/>
              </a:rPr>
              <a:t>, </a:t>
            </a:r>
            <a:r>
              <a:rPr lang="en-US" dirty="0" smtClean="0">
                <a:latin typeface="+mn-lt"/>
                <a:sym typeface="Symbol"/>
              </a:rPr>
              <a:t>)</a:t>
            </a:r>
            <a:endParaRPr lang="en-US" dirty="0">
              <a:latin typeface="+mn-lt"/>
            </a:endParaRPr>
          </a:p>
        </p:txBody>
      </p:sp>
      <p:sp>
        <p:nvSpPr>
          <p:cNvPr id="15" name="Rectangle 14"/>
          <p:cNvSpPr/>
          <p:nvPr/>
        </p:nvSpPr>
        <p:spPr bwMode="auto">
          <a:xfrm rot="16200000">
            <a:off x="2686049"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2</a:t>
            </a:r>
            <a:r>
              <a:rPr lang="en-US" dirty="0" smtClean="0">
                <a:latin typeface="+mn-lt"/>
              </a:rPr>
              <a:t>, </a:t>
            </a:r>
            <a:r>
              <a:rPr lang="en-US" dirty="0" smtClean="0">
                <a:latin typeface="+mn-lt"/>
                <a:sym typeface="Symbol"/>
              </a:rPr>
              <a:t>)</a:t>
            </a:r>
            <a:endParaRPr lang="en-US" dirty="0">
              <a:latin typeface="+mn-lt"/>
            </a:endParaRPr>
          </a:p>
        </p:txBody>
      </p:sp>
      <p:sp>
        <p:nvSpPr>
          <p:cNvPr id="16" name="Rectangle 15"/>
          <p:cNvSpPr/>
          <p:nvPr/>
        </p:nvSpPr>
        <p:spPr bwMode="auto">
          <a:xfrm rot="16200000">
            <a:off x="3829049"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3</a:t>
            </a:r>
            <a:r>
              <a:rPr lang="en-US" dirty="0" smtClean="0">
                <a:latin typeface="+mn-lt"/>
              </a:rPr>
              <a:t>, </a:t>
            </a:r>
            <a:r>
              <a:rPr lang="en-US" dirty="0" smtClean="0">
                <a:latin typeface="+mn-lt"/>
                <a:sym typeface="Symbol"/>
              </a:rPr>
              <a:t>)</a:t>
            </a:r>
            <a:endParaRPr lang="en-US" dirty="0">
              <a:latin typeface="+mn-lt"/>
            </a:endParaRPr>
          </a:p>
        </p:txBody>
      </p:sp>
      <p:sp>
        <p:nvSpPr>
          <p:cNvPr id="17" name="Rectangle 16"/>
          <p:cNvSpPr/>
          <p:nvPr/>
        </p:nvSpPr>
        <p:spPr bwMode="auto">
          <a:xfrm rot="16200000">
            <a:off x="6572249"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a:t>
            </a:r>
            <a:r>
              <a:rPr lang="en-US" dirty="0" err="1" smtClean="0">
                <a:latin typeface="+mn-lt"/>
              </a:rPr>
              <a:t>k</a:t>
            </a:r>
            <a:r>
              <a:rPr lang="en-US" baseline="-25000" dirty="0" err="1" smtClean="0">
                <a:latin typeface="+mn-lt"/>
              </a:rPr>
              <a:t>n</a:t>
            </a:r>
            <a:r>
              <a:rPr lang="en-US" dirty="0" smtClean="0">
                <a:latin typeface="+mn-lt"/>
              </a:rPr>
              <a:t>, </a:t>
            </a:r>
            <a:r>
              <a:rPr lang="en-US" dirty="0" smtClean="0">
                <a:latin typeface="+mn-lt"/>
                <a:sym typeface="Symbol"/>
              </a:rPr>
              <a:t>)</a:t>
            </a:r>
            <a:endParaRPr lang="en-US" dirty="0">
              <a:latin typeface="+mn-lt"/>
            </a:endParaRPr>
          </a:p>
        </p:txBody>
      </p:sp>
      <p:cxnSp>
        <p:nvCxnSpPr>
          <p:cNvPr id="19" name="Straight Arrow Connector 18"/>
          <p:cNvCxnSpPr/>
          <p:nvPr/>
        </p:nvCxnSpPr>
        <p:spPr bwMode="auto">
          <a:xfrm rot="5400000">
            <a:off x="1828800" y="35051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5400000">
            <a:off x="2972594" y="3504405"/>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a:off x="4115594" y="3504405"/>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rot="5400000">
            <a:off x="6858794" y="3504405"/>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4384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3581400" y="4341811"/>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4724400" y="4343399"/>
            <a:ext cx="457200" cy="1588"/>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64008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74676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2954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2" name="Straight Connector 31"/>
          <p:cNvCxnSpPr/>
          <p:nvPr/>
        </p:nvCxnSpPr>
        <p:spPr bwMode="auto">
          <a:xfrm>
            <a:off x="5257800" y="4343399"/>
            <a:ext cx="1143000" cy="1588"/>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33" name="TextBox 32"/>
          <p:cNvSpPr txBox="1"/>
          <p:nvPr/>
        </p:nvSpPr>
        <p:spPr>
          <a:xfrm>
            <a:off x="762001" y="3950573"/>
            <a:ext cx="482824" cy="523220"/>
          </a:xfrm>
          <a:prstGeom prst="rect">
            <a:avLst/>
          </a:prstGeom>
          <a:noFill/>
        </p:spPr>
        <p:txBody>
          <a:bodyPr wrap="none" rtlCol="0">
            <a:spAutoFit/>
          </a:bodyPr>
          <a:lstStyle/>
          <a:p>
            <a:r>
              <a:rPr lang="en-US" sz="2800" dirty="0" smtClean="0">
                <a:latin typeface="+mn-lt"/>
              </a:rPr>
              <a:t>m</a:t>
            </a:r>
            <a:endParaRPr lang="en-US" dirty="0" smtClean="0">
              <a:latin typeface="+mn-lt"/>
            </a:endParaRPr>
          </a:p>
        </p:txBody>
      </p:sp>
      <p:sp>
        <p:nvSpPr>
          <p:cNvPr id="34" name="TextBox 33"/>
          <p:cNvSpPr txBox="1"/>
          <p:nvPr/>
        </p:nvSpPr>
        <p:spPr>
          <a:xfrm>
            <a:off x="8001000" y="3937000"/>
            <a:ext cx="381000" cy="523220"/>
          </a:xfrm>
          <a:prstGeom prst="rect">
            <a:avLst/>
          </a:prstGeom>
          <a:noFill/>
        </p:spPr>
        <p:txBody>
          <a:bodyPr wrap="square" rtlCol="0">
            <a:spAutoFit/>
          </a:bodyPr>
          <a:lstStyle/>
          <a:p>
            <a:r>
              <a:rPr lang="en-US" sz="2800" dirty="0" smtClean="0">
                <a:latin typeface="+mn-lt"/>
              </a:rPr>
              <a:t>c</a:t>
            </a:r>
            <a:endParaRPr lang="en-US" dirty="0" smtClean="0">
              <a:latin typeface="+mn-lt"/>
            </a:endParaRPr>
          </a:p>
        </p:txBody>
      </p:sp>
    </p:spTree>
    <p:extLst>
      <p:ext uri="{BB962C8B-B14F-4D97-AF65-F5344CB8AC3E}">
        <p14:creationId xmlns="" xmlns:p14="http://schemas.microsoft.com/office/powerpoint/2010/main" val="2753134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a:xfrm>
            <a:off x="990600" y="1371600"/>
            <a:ext cx="7924800" cy="5105400"/>
          </a:xfrm>
        </p:spPr>
        <p:txBody>
          <a:bodyPr/>
          <a:lstStyle/>
          <a:p>
            <a:pPr>
              <a:buNone/>
            </a:pPr>
            <a:r>
              <a:rPr lang="en-US" dirty="0" smtClean="0"/>
              <a:t>AMD </a:t>
            </a:r>
            <a:r>
              <a:rPr lang="en-US" dirty="0" err="1" smtClean="0"/>
              <a:t>Opteron</a:t>
            </a:r>
            <a:r>
              <a:rPr lang="en-US" dirty="0" smtClean="0"/>
              <a:t>,   2.2 GHz     ( Linux)</a:t>
            </a:r>
          </a:p>
          <a:p>
            <a:pPr>
              <a:buNone/>
            </a:pPr>
            <a:endParaRPr lang="en-US" dirty="0" smtClean="0"/>
          </a:p>
          <a:p>
            <a:pPr>
              <a:buNone/>
            </a:pPr>
            <a:r>
              <a:rPr lang="en-US" dirty="0" smtClean="0"/>
              <a:t>	Cipher	Block/key size	Speed  (MB/sec)</a:t>
            </a:r>
          </a:p>
          <a:p>
            <a:pPr>
              <a:buNone/>
            </a:pPr>
            <a:r>
              <a:rPr lang="en-US" dirty="0" smtClean="0"/>
              <a:t>	RC4					126</a:t>
            </a:r>
          </a:p>
          <a:p>
            <a:pPr>
              <a:buNone/>
            </a:pPr>
            <a:r>
              <a:rPr lang="en-US" dirty="0" smtClean="0"/>
              <a:t>	Salsa20/12			 	643</a:t>
            </a:r>
          </a:p>
          <a:p>
            <a:pPr>
              <a:buNone/>
            </a:pPr>
            <a:r>
              <a:rPr lang="en-US" dirty="0" smtClean="0"/>
              <a:t>	</a:t>
            </a:r>
            <a:r>
              <a:rPr lang="en-US" dirty="0" err="1" smtClean="0"/>
              <a:t>Sosemanuk</a:t>
            </a:r>
            <a:r>
              <a:rPr lang="en-US" dirty="0" smtClean="0"/>
              <a:t>				727</a:t>
            </a:r>
          </a:p>
          <a:p>
            <a:pPr>
              <a:buNone/>
            </a:pPr>
            <a:endParaRPr lang="en-US" dirty="0" smtClean="0"/>
          </a:p>
          <a:p>
            <a:pPr>
              <a:buNone/>
            </a:pPr>
            <a:r>
              <a:rPr lang="en-US" dirty="0" smtClean="0"/>
              <a:t>	</a:t>
            </a:r>
          </a:p>
          <a:p>
            <a:pPr>
              <a:buNone/>
            </a:pPr>
            <a:r>
              <a:rPr lang="en-US" dirty="0" smtClean="0"/>
              <a:t>	</a:t>
            </a:r>
          </a:p>
          <a:p>
            <a:pPr>
              <a:buNone/>
            </a:pPr>
            <a:r>
              <a:rPr lang="en-US" dirty="0" smtClean="0"/>
              <a:t>	3DES	64/168	 		13</a:t>
            </a:r>
          </a:p>
          <a:p>
            <a:pPr>
              <a:buNone/>
            </a:pPr>
            <a:r>
              <a:rPr lang="en-US" dirty="0" smtClean="0"/>
              <a:t>	AES-128	128/128			109</a:t>
            </a:r>
          </a:p>
        </p:txBody>
      </p:sp>
      <p:sp>
        <p:nvSpPr>
          <p:cNvPr id="25604" name="Rectangle 2"/>
          <p:cNvSpPr>
            <a:spLocks noGrp="1" noChangeArrowheads="1"/>
          </p:cNvSpPr>
          <p:nvPr>
            <p:ph type="title"/>
          </p:nvPr>
        </p:nvSpPr>
        <p:spPr/>
        <p:txBody>
          <a:bodyPr>
            <a:normAutofit fontScale="90000"/>
          </a:bodyPr>
          <a:lstStyle/>
          <a:p>
            <a:r>
              <a:rPr lang="en-US" dirty="0" smtClean="0"/>
              <a:t>Performance:	Crypto++  5.6.0      </a:t>
            </a:r>
            <a:r>
              <a:rPr lang="en-US" sz="2200" dirty="0" smtClean="0"/>
              <a:t>[ Wei Dai ]</a:t>
            </a:r>
          </a:p>
        </p:txBody>
      </p:sp>
      <p:grpSp>
        <p:nvGrpSpPr>
          <p:cNvPr id="4" name="Group 5"/>
          <p:cNvGrpSpPr/>
          <p:nvPr/>
        </p:nvGrpSpPr>
        <p:grpSpPr>
          <a:xfrm>
            <a:off x="621267" y="5325533"/>
            <a:ext cx="597933" cy="1117600"/>
            <a:chOff x="621267" y="3562350"/>
            <a:chExt cx="597933" cy="838200"/>
          </a:xfrm>
        </p:grpSpPr>
        <p:sp>
          <p:nvSpPr>
            <p:cNvPr id="5" name="Left Brace 4"/>
            <p:cNvSpPr/>
            <p:nvPr/>
          </p:nvSpPr>
          <p:spPr>
            <a:xfrm>
              <a:off x="1143000" y="3562350"/>
              <a:ext cx="762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rot="5400000">
              <a:off x="544323" y="3797282"/>
              <a:ext cx="523220" cy="369332"/>
            </a:xfrm>
            <a:prstGeom prst="rect">
              <a:avLst/>
            </a:prstGeom>
            <a:noFill/>
          </p:spPr>
          <p:txBody>
            <a:bodyPr wrap="none" rtlCol="0">
              <a:spAutoFit/>
            </a:bodyPr>
            <a:lstStyle/>
            <a:p>
              <a:r>
                <a:rPr lang="en-US" dirty="0" smtClean="0"/>
                <a:t>block</a:t>
              </a:r>
              <a:endParaRPr lang="en-US" dirty="0"/>
            </a:p>
          </p:txBody>
        </p:sp>
      </p:grpSp>
      <p:grpSp>
        <p:nvGrpSpPr>
          <p:cNvPr id="6" name="Group 3"/>
          <p:cNvGrpSpPr/>
          <p:nvPr/>
        </p:nvGrpSpPr>
        <p:grpSpPr>
          <a:xfrm>
            <a:off x="609601" y="2717800"/>
            <a:ext cx="579119" cy="1930400"/>
            <a:chOff x="609600" y="2038350"/>
            <a:chExt cx="579119" cy="1447800"/>
          </a:xfrm>
        </p:grpSpPr>
        <p:sp>
          <p:nvSpPr>
            <p:cNvPr id="2" name="Left Brace 1"/>
            <p:cNvSpPr/>
            <p:nvPr/>
          </p:nvSpPr>
          <p:spPr>
            <a:xfrm>
              <a:off x="1143000" y="2038350"/>
              <a:ext cx="45719" cy="1447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rot="5400000">
              <a:off x="473745" y="2503565"/>
              <a:ext cx="641041" cy="369332"/>
            </a:xfrm>
            <a:prstGeom prst="rect">
              <a:avLst/>
            </a:prstGeom>
            <a:noFill/>
          </p:spPr>
          <p:txBody>
            <a:bodyPr wrap="none" rtlCol="0">
              <a:spAutoFit/>
            </a:bodyPr>
            <a:lstStyle/>
            <a:p>
              <a:r>
                <a:rPr lang="en-US" dirty="0" smtClean="0"/>
                <a:t>stream</a:t>
              </a:r>
              <a:endParaRPr lang="en-US" dirty="0"/>
            </a:p>
          </p:txBody>
        </p:sp>
      </p:grpSp>
    </p:spTree>
    <p:extLst>
      <p:ext uri="{BB962C8B-B14F-4D97-AF65-F5344CB8AC3E}">
        <p14:creationId xmlns="" xmlns:p14="http://schemas.microsoft.com/office/powerpoint/2010/main" val="1290177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Early 1970s:   Horst </a:t>
            </a:r>
            <a:r>
              <a:rPr lang="en-US" dirty="0" err="1" smtClean="0"/>
              <a:t>Feistel</a:t>
            </a:r>
            <a:r>
              <a:rPr lang="en-US" dirty="0" smtClean="0"/>
              <a:t> designs Lucifer at IBM</a:t>
            </a:r>
          </a:p>
          <a:p>
            <a:pPr marL="0" indent="0">
              <a:buNone/>
            </a:pPr>
            <a:r>
              <a:rPr lang="en-US" dirty="0"/>
              <a:t>	</a:t>
            </a:r>
            <a:r>
              <a:rPr lang="en-US" dirty="0" smtClean="0"/>
              <a:t>	key-</a:t>
            </a:r>
            <a:r>
              <a:rPr lang="en-US" dirty="0" err="1" smtClean="0"/>
              <a:t>len</a:t>
            </a:r>
            <a:r>
              <a:rPr lang="en-US" dirty="0" smtClean="0"/>
              <a:t> = 128 bits  ;   block-</a:t>
            </a:r>
            <a:r>
              <a:rPr lang="en-US" dirty="0" err="1" smtClean="0"/>
              <a:t>len</a:t>
            </a:r>
            <a:r>
              <a:rPr lang="en-US" dirty="0" smtClean="0"/>
              <a:t> = 128 bits</a:t>
            </a:r>
          </a:p>
          <a:p>
            <a:pPr>
              <a:spcBef>
                <a:spcPts val="1176"/>
              </a:spcBef>
            </a:pPr>
            <a:r>
              <a:rPr lang="en-US" dirty="0" smtClean="0"/>
              <a:t>1973:   NBS asks for block cipher proposals.   </a:t>
            </a:r>
            <a:br>
              <a:rPr lang="en-US" dirty="0" smtClean="0"/>
            </a:br>
            <a:r>
              <a:rPr lang="en-US" dirty="0" smtClean="0"/>
              <a:t>		IBM submits variant of Lucifer.</a:t>
            </a:r>
          </a:p>
          <a:p>
            <a:pPr>
              <a:spcBef>
                <a:spcPts val="624"/>
              </a:spcBef>
            </a:pPr>
            <a:r>
              <a:rPr lang="en-US" dirty="0" smtClean="0"/>
              <a:t>1976:  NBS adopts DES as a federal standard</a:t>
            </a:r>
          </a:p>
          <a:p>
            <a:pPr marL="0" indent="0">
              <a:buNone/>
            </a:pPr>
            <a:r>
              <a:rPr lang="en-US" dirty="0"/>
              <a:t>		key-</a:t>
            </a:r>
            <a:r>
              <a:rPr lang="en-US" dirty="0" err="1"/>
              <a:t>len</a:t>
            </a:r>
            <a:r>
              <a:rPr lang="en-US" dirty="0"/>
              <a:t> = </a:t>
            </a:r>
            <a:r>
              <a:rPr lang="en-US" dirty="0" smtClean="0"/>
              <a:t>56 </a:t>
            </a:r>
            <a:r>
              <a:rPr lang="en-US" dirty="0"/>
              <a:t>bits  ;   block-</a:t>
            </a:r>
            <a:r>
              <a:rPr lang="en-US" dirty="0" err="1"/>
              <a:t>len</a:t>
            </a:r>
            <a:r>
              <a:rPr lang="en-US" dirty="0"/>
              <a:t> = </a:t>
            </a:r>
            <a:r>
              <a:rPr lang="en-US" dirty="0" smtClean="0"/>
              <a:t>64 bits</a:t>
            </a:r>
          </a:p>
          <a:p>
            <a:pPr>
              <a:spcBef>
                <a:spcPts val="1176"/>
              </a:spcBef>
            </a:pPr>
            <a:r>
              <a:rPr lang="en-US" dirty="0" smtClean="0"/>
              <a:t>1997:  DES broken by exhaustive search</a:t>
            </a:r>
          </a:p>
          <a:p>
            <a:pPr>
              <a:spcBef>
                <a:spcPts val="1176"/>
              </a:spcBef>
            </a:pPr>
            <a:r>
              <a:rPr lang="en-US" dirty="0" smtClean="0"/>
              <a:t>2000:  NIST adopts </a:t>
            </a:r>
            <a:r>
              <a:rPr lang="en-US" dirty="0" err="1" smtClean="0"/>
              <a:t>Rijndael</a:t>
            </a:r>
            <a:r>
              <a:rPr lang="en-US" dirty="0" smtClean="0"/>
              <a:t> as AES to replace DES</a:t>
            </a:r>
          </a:p>
          <a:p>
            <a:pPr marL="0" indent="0">
              <a:spcBef>
                <a:spcPts val="1776"/>
              </a:spcBef>
              <a:buNone/>
            </a:pPr>
            <a:r>
              <a:rPr lang="en-US" dirty="0" smtClean="0"/>
              <a:t>Widely deployed in banking and commerce</a:t>
            </a:r>
            <a:endParaRPr lang="en-US" dirty="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The Data Encryption Standard (DES)</a:t>
            </a:r>
            <a:endParaRPr lang="en-US" dirty="0"/>
          </a:p>
        </p:txBody>
      </p:sp>
    </p:spTree>
    <p:extLst>
      <p:ext uri="{BB962C8B-B14F-4D97-AF65-F5344CB8AC3E}">
        <p14:creationId xmlns="" xmlns:p14="http://schemas.microsoft.com/office/powerpoint/2010/main" val="17185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DES – General Structure</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19</a:t>
            </a:fld>
            <a:endParaRPr lang="en-US"/>
          </a:p>
        </p:txBody>
      </p:sp>
      <p:pic>
        <p:nvPicPr>
          <p:cNvPr id="588802" name="Picture 2"/>
          <p:cNvPicPr>
            <a:picLocks noChangeAspect="1" noChangeArrowheads="1"/>
          </p:cNvPicPr>
          <p:nvPr/>
        </p:nvPicPr>
        <p:blipFill>
          <a:blip r:embed="rId2"/>
          <a:srcRect/>
          <a:stretch>
            <a:fillRect/>
          </a:stretch>
        </p:blipFill>
        <p:spPr bwMode="auto">
          <a:xfrm>
            <a:off x="2438400" y="1308847"/>
            <a:ext cx="4724400" cy="53028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Block Ciphers</a:t>
            </a:r>
            <a:endParaRPr lang="en-US" sz="4000" dirty="0"/>
          </a:p>
        </p:txBody>
      </p:sp>
      <p:sp>
        <p:nvSpPr>
          <p:cNvPr id="3" name="Text Placeholder 2"/>
          <p:cNvSpPr>
            <a:spLocks noGrp="1"/>
          </p:cNvSpPr>
          <p:nvPr>
            <p:ph type="body" idx="1"/>
          </p:nvPr>
        </p:nvSpPr>
        <p:spPr/>
        <p:txBody>
          <a:bodyPr>
            <a:normAutofit/>
          </a:bodyPr>
          <a:lstStyle/>
          <a:p>
            <a:endParaRPr lang="en-US" sz="2400" dirty="0"/>
          </a:p>
        </p:txBody>
      </p:sp>
      <p:sp>
        <p:nvSpPr>
          <p:cNvPr id="4" name="Date Placeholder 3"/>
          <p:cNvSpPr>
            <a:spLocks noGrp="1"/>
          </p:cNvSpPr>
          <p:nvPr>
            <p:ph type="dt" sz="half" idx="10"/>
          </p:nvPr>
        </p:nvSpPr>
        <p:spPr/>
        <p:txBody>
          <a:bodyPr/>
          <a:lstStyle/>
          <a:p>
            <a:fld id="{332F1DE4-641F-4848-AEFB-56811B1E1F79}" type="datetime1">
              <a:rPr lang="en-US" smtClean="0"/>
              <a:pPr/>
              <a:t>10/18/2012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10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2</a:t>
            </a:fld>
            <a:endParaRPr lang="en-US" dirty="0"/>
          </a:p>
        </p:txBody>
      </p:sp>
      <p:sp>
        <p:nvSpPr>
          <p:cNvPr id="12" name="Text Placeholder 2"/>
          <p:cNvSpPr txBox="1">
            <a:spLocks/>
          </p:cNvSpPr>
          <p:nvPr/>
        </p:nvSpPr>
        <p:spPr>
          <a:xfrm>
            <a:off x="893064" y="3200400"/>
            <a:ext cx="8022336" cy="2286000"/>
          </a:xfrm>
          <a:prstGeom prst="rect">
            <a:avLst/>
          </a:prstGeom>
        </p:spPr>
        <p:txBody>
          <a:bodyPr vert="horz" lIns="146304" tIns="0" rIns="45720" bIns="0" rtlCol="0" anchor="t">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FFFFFF"/>
                </a:solidFill>
                <a:effectLst/>
                <a:uLnTx/>
                <a:uFillTx/>
                <a:latin typeface="+mn-lt"/>
                <a:ea typeface="+mn-ea"/>
                <a:cs typeface="+mn-cs"/>
              </a:rPr>
              <a:t>Block Ciphers construction </a:t>
            </a:r>
            <a:r>
              <a:rPr lang="en-US" sz="2400" dirty="0" smtClean="0">
                <a:solidFill>
                  <a:srgbClr val="FFFFFF"/>
                </a:solidFill>
              </a:rPr>
              <a:t> (Fiestal Network)</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FFFFFF"/>
                </a:solidFill>
                <a:effectLst/>
                <a:uLnTx/>
                <a:uFillTx/>
                <a:latin typeface="+mn-lt"/>
                <a:ea typeface="+mn-ea"/>
                <a:cs typeface="+mn-cs"/>
              </a:rPr>
              <a:t>Data Encryption Standard</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400" dirty="0" smtClean="0">
                <a:solidFill>
                  <a:srgbClr val="FFFFFF"/>
                </a:solidFill>
              </a:rPr>
              <a:t>Attacks</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FFFFFF"/>
                </a:solidFill>
                <a:effectLst/>
                <a:uLnTx/>
                <a:uFillTx/>
                <a:latin typeface="+mn-lt"/>
                <a:ea typeface="+mn-ea"/>
                <a:cs typeface="+mn-cs"/>
              </a:rPr>
              <a:t>Security of Block Ciphers</a:t>
            </a:r>
            <a:endParaRPr kumimoji="0" lang="en-US" sz="24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mtClean="0"/>
              <a:t>Data: need to be broken into 64-bit blocks; add pad at the last message if necessary.</a:t>
            </a:r>
          </a:p>
          <a:p>
            <a:pPr lvl="1"/>
            <a:r>
              <a:rPr lang="en-US" smtClean="0"/>
              <a:t>e.g. X =(3 5 0 7 7 F 1 0 A B 1 2 F C 6 5)HEX</a:t>
            </a:r>
          </a:p>
          <a:p>
            <a:r>
              <a:rPr lang="en-US" smtClean="0"/>
              <a:t>Secret key: </a:t>
            </a:r>
          </a:p>
          <a:p>
            <a:pPr lvl="1"/>
            <a:r>
              <a:rPr lang="en-US" altLang="zh-CN" smtClean="0"/>
              <a:t>Any string of </a:t>
            </a:r>
            <a:r>
              <a:rPr lang="en-US" smtClean="0"/>
              <a:t>64 bits long including 8 parity bits.</a:t>
            </a:r>
          </a:p>
          <a:p>
            <a:pPr lvl="1"/>
            <a:r>
              <a:rPr lang="en-US" smtClean="0"/>
              <a:t>1 parity bit in each 8-bit byte of the key may be utilized for error detection in key generation, distribution, and storage</a:t>
            </a:r>
          </a:p>
          <a:p>
            <a:pPr lvl="1"/>
            <a:r>
              <a:rPr lang="en-US" smtClean="0"/>
              <a:t>K=(k1…k7k8… k15k16 k17…k24…k32… k40… k48… k56… k64)</a:t>
            </a:r>
          </a:p>
          <a:p>
            <a:pPr lvl="1"/>
            <a:r>
              <a:rPr lang="en-US" smtClean="0"/>
              <a:t>The  bits k8, k16, k24, k32, k40, k48, k56, k64 can be used for parity check</a:t>
            </a:r>
            <a:endParaRPr lang="en-US"/>
          </a:p>
        </p:txBody>
      </p:sp>
      <p:sp>
        <p:nvSpPr>
          <p:cNvPr id="61444" name="Date Placeholder 3"/>
          <p:cNvSpPr>
            <a:spLocks noGrp="1"/>
          </p:cNvSpPr>
          <p:nvPr>
            <p:ph type="dt" sz="half" idx="10"/>
          </p:nvPr>
        </p:nvSpPr>
        <p:spPr/>
        <p:txBody>
          <a:bodyPr/>
          <a:lstStyle/>
          <a:p>
            <a:fld id="{A0703006-190E-4F69-99EE-D58B99560804}" type="datetime1">
              <a:rPr lang="en-US" smtClean="0"/>
              <a:pPr/>
              <a:t>10/18/2012</a:t>
            </a:fld>
            <a:endParaRPr lang="en-US"/>
          </a:p>
        </p:txBody>
      </p:sp>
      <p:sp>
        <p:nvSpPr>
          <p:cNvPr id="366594" name="Rectangle 2"/>
          <p:cNvSpPr>
            <a:spLocks noGrp="1" noChangeArrowheads="1"/>
          </p:cNvSpPr>
          <p:nvPr>
            <p:ph type="title"/>
          </p:nvPr>
        </p:nvSpPr>
        <p:spPr/>
        <p:txBody>
          <a:bodyPr/>
          <a:lstStyle/>
          <a:p>
            <a:r>
              <a:rPr lang="en-US" smtClean="0"/>
              <a:t>Input of DES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 Permutation (IP) </a:t>
            </a:r>
            <a:br>
              <a:rPr lang="en-US" dirty="0" smtClean="0"/>
            </a:br>
            <a:r>
              <a:rPr lang="en-US" dirty="0" smtClean="0"/>
              <a:t>&amp; Inverse Initial Permutation (IP</a:t>
            </a:r>
            <a:r>
              <a:rPr lang="en-US" baseline="30000" dirty="0" smtClean="0"/>
              <a:t>-1</a:t>
            </a:r>
            <a:r>
              <a:rPr lang="en-US" dirty="0" smtClean="0"/>
              <a:t>)</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21</a:t>
            </a:fld>
            <a:endParaRPr lang="en-US"/>
          </a:p>
        </p:txBody>
      </p:sp>
      <p:pic>
        <p:nvPicPr>
          <p:cNvPr id="589826" name="Picture 2"/>
          <p:cNvPicPr>
            <a:picLocks noChangeAspect="1" noChangeArrowheads="1"/>
          </p:cNvPicPr>
          <p:nvPr/>
        </p:nvPicPr>
        <p:blipFill>
          <a:blip r:embed="rId2"/>
          <a:srcRect/>
          <a:stretch>
            <a:fillRect/>
          </a:stretch>
        </p:blipFill>
        <p:spPr bwMode="auto">
          <a:xfrm>
            <a:off x="2057400" y="1504950"/>
            <a:ext cx="5107269" cy="459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Round of DES</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22</a:t>
            </a:fld>
            <a:endParaRPr lang="en-US"/>
          </a:p>
        </p:txBody>
      </p:sp>
      <p:pic>
        <p:nvPicPr>
          <p:cNvPr id="591874" name="Picture 2"/>
          <p:cNvPicPr>
            <a:picLocks noChangeAspect="1" noChangeArrowheads="1"/>
          </p:cNvPicPr>
          <p:nvPr/>
        </p:nvPicPr>
        <p:blipFill>
          <a:blip r:embed="rId2"/>
          <a:srcRect/>
          <a:stretch>
            <a:fillRect/>
          </a:stretch>
        </p:blipFill>
        <p:spPr bwMode="auto">
          <a:xfrm>
            <a:off x="1143000" y="1571625"/>
            <a:ext cx="6535415" cy="482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smtClean="0"/>
              <a:t>Uses two 32-bit  L &amp; R halves</a:t>
            </a:r>
          </a:p>
          <a:p>
            <a:r>
              <a:rPr lang="en-AU" smtClean="0"/>
              <a:t>As for any Feistel cipher can describe as:</a:t>
            </a:r>
          </a:p>
          <a:p>
            <a:pPr lvl="1"/>
            <a:r>
              <a:rPr lang="en-AU" smtClean="0"/>
              <a:t>		Li = Ri–1</a:t>
            </a:r>
          </a:p>
          <a:p>
            <a:pPr lvl="1"/>
            <a:r>
              <a:rPr lang="en-AU" smtClean="0"/>
              <a:t>		Ri = Li–1 xor F(Ri–1, Ki)</a:t>
            </a:r>
          </a:p>
          <a:p>
            <a:r>
              <a:rPr lang="en-US" smtClean="0"/>
              <a:t>Takes 32-bit R half and 48-bit sub-key and:</a:t>
            </a:r>
          </a:p>
          <a:p>
            <a:pPr lvl="1"/>
            <a:r>
              <a:rPr lang="en-US" smtClean="0"/>
              <a:t>expands R to 48-bits using perm E  (Transposition)</a:t>
            </a:r>
          </a:p>
          <a:p>
            <a:pPr lvl="1"/>
            <a:r>
              <a:rPr lang="en-US" smtClean="0"/>
              <a:t>adds to subkey  (Substitution)</a:t>
            </a:r>
          </a:p>
          <a:p>
            <a:pPr lvl="1"/>
            <a:r>
              <a:rPr lang="en-US" smtClean="0"/>
              <a:t>passes through 8 S-boxes to get 32-bit result (S&amp;T)</a:t>
            </a:r>
          </a:p>
          <a:p>
            <a:pPr lvl="1"/>
            <a:r>
              <a:rPr lang="en-US" smtClean="0"/>
              <a:t>finally permutes this using 32-bit perm P (transposition)</a:t>
            </a:r>
            <a:endParaRPr lang="en-AU"/>
          </a:p>
        </p:txBody>
      </p:sp>
      <p:sp>
        <p:nvSpPr>
          <p:cNvPr id="64516" name="Date Placeholder 3"/>
          <p:cNvSpPr>
            <a:spLocks noGrp="1"/>
          </p:cNvSpPr>
          <p:nvPr>
            <p:ph type="dt" sz="half" idx="10"/>
          </p:nvPr>
        </p:nvSpPr>
        <p:spPr/>
        <p:txBody>
          <a:bodyPr/>
          <a:lstStyle/>
          <a:p>
            <a:fld id="{1ADD1B52-CF07-4993-A489-86C7F35B4DF1}" type="datetime1">
              <a:rPr lang="en-US" smtClean="0"/>
              <a:pPr/>
              <a:t>10/18/2012</a:t>
            </a:fld>
            <a:endParaRPr lang="en-US"/>
          </a:p>
        </p:txBody>
      </p:sp>
      <p:sp>
        <p:nvSpPr>
          <p:cNvPr id="369666" name="Rectangle 2"/>
          <p:cNvSpPr>
            <a:spLocks noGrp="1" noChangeArrowheads="1"/>
          </p:cNvSpPr>
          <p:nvPr>
            <p:ph type="title"/>
          </p:nvPr>
        </p:nvSpPr>
        <p:spPr/>
        <p:txBody>
          <a:bodyPr/>
          <a:lstStyle/>
          <a:p>
            <a:r>
              <a:rPr lang="en-US" smtClean="0"/>
              <a:t>DES Round Structure</a:t>
            </a:r>
            <a:endParaRPr lang="en-A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Given functions    f</a:t>
            </a:r>
            <a:r>
              <a:rPr lang="en-US" baseline="-25000" dirty="0" smtClean="0"/>
              <a:t>1</a:t>
            </a:r>
            <a:r>
              <a:rPr lang="en-US" dirty="0" smtClean="0"/>
              <a:t>, …, </a:t>
            </a:r>
            <a:r>
              <a:rPr lang="en-US" dirty="0" err="1" smtClean="0"/>
              <a:t>f</a:t>
            </a:r>
            <a:r>
              <a:rPr lang="en-US" baseline="-25000" dirty="0" err="1" smtClean="0"/>
              <a:t>d</a:t>
            </a:r>
            <a:r>
              <a:rPr lang="en-US" dirty="0" smtClean="0"/>
              <a:t>:   {0,1}</a:t>
            </a:r>
            <a:r>
              <a:rPr lang="en-US" baseline="30000" dirty="0" smtClean="0"/>
              <a:t>n</a:t>
            </a:r>
            <a:r>
              <a:rPr lang="en-US" dirty="0" smtClean="0"/>
              <a:t>  ⟶  {0,1}</a:t>
            </a:r>
            <a:r>
              <a:rPr lang="en-US" baseline="30000" dirty="0" smtClean="0"/>
              <a:t>n</a:t>
            </a:r>
            <a:r>
              <a:rPr lang="en-US" dirty="0" smtClean="0"/>
              <a:t>    </a:t>
            </a:r>
          </a:p>
          <a:p>
            <a:pPr marL="0" indent="0">
              <a:spcBef>
                <a:spcPts val="2376"/>
              </a:spcBef>
              <a:buNone/>
            </a:pPr>
            <a:r>
              <a:rPr lang="en-US" dirty="0" smtClean="0"/>
              <a:t>Goal:    build invertible function   F: </a:t>
            </a:r>
            <a:r>
              <a:rPr lang="en-US" dirty="0"/>
              <a:t>{0,1</a:t>
            </a:r>
            <a:r>
              <a:rPr lang="en-US" dirty="0" smtClean="0"/>
              <a:t>}</a:t>
            </a:r>
            <a:r>
              <a:rPr lang="en-US" baseline="30000" dirty="0"/>
              <a:t>2</a:t>
            </a:r>
            <a:r>
              <a:rPr lang="en-US" baseline="30000" dirty="0" smtClean="0"/>
              <a:t>n</a:t>
            </a:r>
            <a:r>
              <a:rPr lang="en-US" dirty="0" smtClean="0"/>
              <a:t>  </a:t>
            </a:r>
            <a:r>
              <a:rPr lang="en-US" dirty="0"/>
              <a:t>⟶  {0,1</a:t>
            </a:r>
            <a:r>
              <a:rPr lang="en-US" dirty="0" smtClean="0"/>
              <a:t>}</a:t>
            </a:r>
            <a:r>
              <a:rPr lang="en-US" baseline="30000" dirty="0" smtClean="0"/>
              <a:t>2n</a:t>
            </a:r>
            <a:r>
              <a:rPr lang="en-US" dirty="0" smtClean="0"/>
              <a:t> </a:t>
            </a:r>
            <a:endParaRPr lang="en-US" dirty="0"/>
          </a:p>
        </p:txBody>
      </p:sp>
      <p:sp>
        <p:nvSpPr>
          <p:cNvPr id="2" name="Title 1"/>
          <p:cNvSpPr>
            <a:spLocks noGrp="1"/>
          </p:cNvSpPr>
          <p:nvPr>
            <p:ph type="title"/>
          </p:nvPr>
        </p:nvSpPr>
        <p:spPr/>
        <p:txBody>
          <a:bodyPr/>
          <a:lstStyle/>
          <a:p>
            <a:r>
              <a:rPr lang="en-US" dirty="0" smtClean="0"/>
              <a:t>DES:  core idea – </a:t>
            </a:r>
            <a:r>
              <a:rPr lang="en-US" dirty="0" err="1" smtClean="0"/>
              <a:t>Feistel</a:t>
            </a:r>
            <a:r>
              <a:rPr lang="en-US" dirty="0" smtClean="0"/>
              <a:t> Network</a:t>
            </a:r>
            <a:endParaRPr lang="en-US" dirty="0"/>
          </a:p>
        </p:txBody>
      </p:sp>
      <p:sp>
        <p:nvSpPr>
          <p:cNvPr id="64" name="TextBox 63"/>
          <p:cNvSpPr txBox="1"/>
          <p:nvPr/>
        </p:nvSpPr>
        <p:spPr>
          <a:xfrm>
            <a:off x="2057401" y="5765801"/>
            <a:ext cx="1617751" cy="461665"/>
          </a:xfrm>
          <a:prstGeom prst="rect">
            <a:avLst/>
          </a:prstGeom>
          <a:noFill/>
        </p:spPr>
        <p:txBody>
          <a:bodyPr wrap="none" rtlCol="0">
            <a:spAutoFit/>
          </a:bodyPr>
          <a:lstStyle/>
          <a:p>
            <a:r>
              <a:rPr lang="en-US" sz="2400" dirty="0" smtClean="0"/>
              <a:t>In symbols:</a:t>
            </a:r>
            <a:endParaRPr lang="en-US" sz="2400" dirty="0"/>
          </a:p>
        </p:txBody>
      </p:sp>
      <p:grpSp>
        <p:nvGrpSpPr>
          <p:cNvPr id="5" name="Group 16"/>
          <p:cNvGrpSpPr/>
          <p:nvPr/>
        </p:nvGrpSpPr>
        <p:grpSpPr>
          <a:xfrm>
            <a:off x="609602" y="3327400"/>
            <a:ext cx="7853409" cy="2198132"/>
            <a:chOff x="609601" y="2495550"/>
            <a:chExt cx="7853409" cy="1648599"/>
          </a:xfrm>
        </p:grpSpPr>
        <p:sp>
          <p:nvSpPr>
            <p:cNvPr id="11" name="TextBox 10"/>
            <p:cNvSpPr txBox="1"/>
            <p:nvPr/>
          </p:nvSpPr>
          <p:spPr>
            <a:xfrm>
              <a:off x="774333" y="3867150"/>
              <a:ext cx="681597" cy="276999"/>
            </a:xfrm>
            <a:prstGeom prst="rect">
              <a:avLst/>
            </a:prstGeom>
            <a:noFill/>
          </p:spPr>
          <p:txBody>
            <a:bodyPr wrap="none" rtlCol="0">
              <a:spAutoFit/>
            </a:bodyPr>
            <a:lstStyle/>
            <a:p>
              <a:r>
                <a:rPr lang="en-US" dirty="0" smtClean="0"/>
                <a:t>input</a:t>
              </a:r>
              <a:endParaRPr lang="en-US" dirty="0"/>
            </a:p>
          </p:txBody>
        </p:sp>
        <p:sp>
          <p:nvSpPr>
            <p:cNvPr id="63" name="TextBox 62"/>
            <p:cNvSpPr txBox="1"/>
            <p:nvPr/>
          </p:nvSpPr>
          <p:spPr>
            <a:xfrm>
              <a:off x="7632333" y="3867150"/>
              <a:ext cx="830677" cy="276999"/>
            </a:xfrm>
            <a:prstGeom prst="rect">
              <a:avLst/>
            </a:prstGeom>
            <a:noFill/>
          </p:spPr>
          <p:txBody>
            <a:bodyPr wrap="none" rtlCol="0">
              <a:spAutoFit/>
            </a:bodyPr>
            <a:lstStyle/>
            <a:p>
              <a:r>
                <a:rPr lang="en-US" dirty="0" smtClean="0"/>
                <a:t>output</a:t>
              </a:r>
              <a:endParaRPr lang="en-US" dirty="0"/>
            </a:p>
          </p:txBody>
        </p:sp>
        <p:sp>
          <p:nvSpPr>
            <p:cNvPr id="51" name="Rectangle 50"/>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52" name="Rectangle 51"/>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62" name="Rectangle 61"/>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d</a:t>
              </a:r>
            </a:p>
          </p:txBody>
        </p:sp>
        <p:sp>
          <p:nvSpPr>
            <p:cNvPr id="65" name="Rectangle 64"/>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66" name="Rectangle 65"/>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0</a:t>
              </a:r>
            </a:p>
          </p:txBody>
        </p:sp>
        <p:sp>
          <p:nvSpPr>
            <p:cNvPr id="67" name="Rectangle 66"/>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a:solidFill>
                    <a:srgbClr val="0000FF"/>
                  </a:solidFill>
                </a:rPr>
                <a:t>0</a:t>
              </a:r>
            </a:p>
          </p:txBody>
        </p:sp>
        <p:sp>
          <p:nvSpPr>
            <p:cNvPr id="68" name="TextBox 67"/>
            <p:cNvSpPr txBox="1"/>
            <p:nvPr/>
          </p:nvSpPr>
          <p:spPr>
            <a:xfrm rot="5400000">
              <a:off x="531099" y="2596322"/>
              <a:ext cx="549670" cy="369332"/>
            </a:xfrm>
            <a:prstGeom prst="rect">
              <a:avLst/>
            </a:prstGeom>
            <a:noFill/>
          </p:spPr>
          <p:txBody>
            <a:bodyPr wrap="none" rtlCol="0">
              <a:spAutoFit/>
            </a:bodyPr>
            <a:lstStyle/>
            <a:p>
              <a:r>
                <a:rPr lang="en-US" dirty="0"/>
                <a:t>n</a:t>
              </a:r>
              <a:r>
                <a:rPr lang="en-US" dirty="0" smtClean="0"/>
                <a:t>-bits</a:t>
              </a:r>
              <a:endParaRPr lang="en-US" dirty="0"/>
            </a:p>
          </p:txBody>
        </p:sp>
        <p:sp>
          <p:nvSpPr>
            <p:cNvPr id="69" name="TextBox 68"/>
            <p:cNvSpPr txBox="1"/>
            <p:nvPr/>
          </p:nvSpPr>
          <p:spPr>
            <a:xfrm rot="5400000">
              <a:off x="519432" y="3397046"/>
              <a:ext cx="549670" cy="369332"/>
            </a:xfrm>
            <a:prstGeom prst="rect">
              <a:avLst/>
            </a:prstGeom>
            <a:noFill/>
          </p:spPr>
          <p:txBody>
            <a:bodyPr wrap="none" rtlCol="0">
              <a:spAutoFit/>
            </a:bodyPr>
            <a:lstStyle/>
            <a:p>
              <a:r>
                <a:rPr lang="en-US" dirty="0"/>
                <a:t>n</a:t>
              </a:r>
              <a:r>
                <a:rPr lang="en-US" dirty="0" smtClean="0"/>
                <a:t>-bits</a:t>
              </a:r>
              <a:endParaRPr lang="en-US" dirty="0"/>
            </a:p>
          </p:txBody>
        </p:sp>
        <p:sp>
          <p:nvSpPr>
            <p:cNvPr id="70" name="Rectangle 69"/>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71" name="Rectangle 70"/>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72" name="TextBox 71"/>
            <p:cNvSpPr txBox="1"/>
            <p:nvPr/>
          </p:nvSpPr>
          <p:spPr>
            <a:xfrm flipV="1">
              <a:off x="16002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73" name="Straight Connector 72"/>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2" idx="3"/>
            </p:cNvCxnSpPr>
            <p:nvPr/>
          </p:nvCxnSpPr>
          <p:spPr>
            <a:xfrm>
              <a:off x="20910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endCxn id="71"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endCxn id="70"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79" name="Straight Arrow Connector 78"/>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2</a:t>
              </a:r>
              <a:endParaRPr lang="en-US" baseline="-25000" dirty="0">
                <a:solidFill>
                  <a:srgbClr val="0000FF"/>
                </a:solidFill>
              </a:endParaRPr>
            </a:p>
          </p:txBody>
        </p:sp>
        <p:sp>
          <p:nvSpPr>
            <p:cNvPr id="82" name="Rectangle 81"/>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2</a:t>
              </a:r>
              <a:endParaRPr lang="en-US" baseline="-25000" dirty="0">
                <a:solidFill>
                  <a:srgbClr val="0000FF"/>
                </a:solidFill>
              </a:endParaRPr>
            </a:p>
          </p:txBody>
        </p:sp>
        <p:sp>
          <p:nvSpPr>
            <p:cNvPr id="83" name="TextBox 82"/>
            <p:cNvSpPr txBox="1"/>
            <p:nvPr/>
          </p:nvSpPr>
          <p:spPr>
            <a:xfrm flipV="1">
              <a:off x="32766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84" name="Straight Connector 83"/>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3" idx="3"/>
            </p:cNvCxnSpPr>
            <p:nvPr/>
          </p:nvCxnSpPr>
          <p:spPr>
            <a:xfrm>
              <a:off x="37674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82"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1"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2</a:t>
              </a:r>
              <a:endParaRPr lang="en-US" baseline="-25000" dirty="0">
                <a:solidFill>
                  <a:srgbClr val="0000FF"/>
                </a:solidFill>
              </a:endParaRPr>
            </a:p>
          </p:txBody>
        </p:sp>
        <p:cxnSp>
          <p:nvCxnSpPr>
            <p:cNvPr id="90" name="Straight Arrow Connector 89"/>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5181600" y="2876550"/>
              <a:ext cx="702436" cy="623248"/>
            </a:xfrm>
            <a:prstGeom prst="rect">
              <a:avLst/>
            </a:prstGeom>
            <a:noFill/>
          </p:spPr>
          <p:txBody>
            <a:bodyPr wrap="none" rtlCol="0">
              <a:spAutoFit/>
            </a:bodyPr>
            <a:lstStyle/>
            <a:p>
              <a:r>
                <a:rPr lang="en-US" sz="4800" b="1" dirty="0" smtClean="0"/>
                <a:t>⋯</a:t>
              </a:r>
              <a:endParaRPr lang="en-US" sz="4800" b="1" dirty="0"/>
            </a:p>
          </p:txBody>
        </p:sp>
        <p:sp>
          <p:nvSpPr>
            <p:cNvPr id="93" name="TextBox 92"/>
            <p:cNvSpPr txBox="1"/>
            <p:nvPr/>
          </p:nvSpPr>
          <p:spPr>
            <a:xfrm flipV="1">
              <a:off x="6781800" y="3546218"/>
              <a:ext cx="490840" cy="346249"/>
            </a:xfrm>
            <a:prstGeom prst="rect">
              <a:avLst/>
            </a:prstGeom>
            <a:noFill/>
          </p:spPr>
          <p:txBody>
            <a:bodyPr wrap="none" rtlCol="0">
              <a:spAutoFit/>
            </a:bodyPr>
            <a:lstStyle/>
            <a:p>
              <a:r>
                <a:rPr lang="en-US" sz="2400" dirty="0" smtClean="0"/>
                <a:t>⊕</a:t>
              </a:r>
              <a:endParaRPr lang="en-US" sz="2400" dirty="0"/>
            </a:p>
          </p:txBody>
        </p:sp>
        <p:cxnSp>
          <p:nvCxnSpPr>
            <p:cNvPr id="94" name="Straight Connector 93"/>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3" idx="3"/>
            </p:cNvCxnSpPr>
            <p:nvPr/>
          </p:nvCxnSpPr>
          <p:spPr>
            <a:xfrm>
              <a:off x="7272640" y="37193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00" name="Straight Arrow Connector 99"/>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9" name="TextBox 48"/>
          <p:cNvSpPr txBox="1"/>
          <p:nvPr/>
        </p:nvSpPr>
        <p:spPr>
          <a:xfrm>
            <a:off x="4343400" y="5491371"/>
            <a:ext cx="2236510" cy="1061829"/>
          </a:xfrm>
          <a:prstGeom prst="rect">
            <a:avLst/>
          </a:prstGeom>
          <a:noFill/>
        </p:spPr>
        <p:txBody>
          <a:bodyPr wrap="none" rtlCol="0">
            <a:spAutoFit/>
          </a:bodyPr>
          <a:lstStyle/>
          <a:p>
            <a:r>
              <a:rPr lang="en-US" sz="2400" dirty="0" smtClean="0"/>
              <a:t>L</a:t>
            </a:r>
            <a:r>
              <a:rPr lang="en-US" sz="2400" baseline="-25000" dirty="0" smtClean="0"/>
              <a:t>i </a:t>
            </a:r>
            <a:r>
              <a:rPr lang="en-US" sz="2400" dirty="0" smtClean="0"/>
              <a:t>=</a:t>
            </a:r>
            <a:r>
              <a:rPr lang="en-US" sz="2400" baseline="-25000" dirty="0" smtClean="0"/>
              <a:t> </a:t>
            </a:r>
            <a:r>
              <a:rPr lang="en-US" sz="2400" dirty="0" smtClean="0"/>
              <a:t>R</a:t>
            </a:r>
            <a:r>
              <a:rPr lang="en-US" sz="2400" baseline="-25000" dirty="0" smtClean="0"/>
              <a:t>i-1</a:t>
            </a:r>
          </a:p>
          <a:p>
            <a:pPr>
              <a:spcBef>
                <a:spcPts val="1800"/>
              </a:spcBef>
            </a:pPr>
            <a:r>
              <a:rPr lang="en-US" sz="2400" dirty="0" err="1" smtClean="0"/>
              <a:t>R</a:t>
            </a:r>
            <a:r>
              <a:rPr lang="en-US" sz="2400" baseline="-25000" dirty="0" err="1" smtClean="0"/>
              <a:t>i</a:t>
            </a:r>
            <a:r>
              <a:rPr lang="en-US" sz="2400" dirty="0" smtClean="0"/>
              <a:t> = </a:t>
            </a:r>
            <a:r>
              <a:rPr lang="en-US" sz="2400" dirty="0" err="1" smtClean="0"/>
              <a:t>f</a:t>
            </a:r>
            <a:r>
              <a:rPr lang="en-US" sz="2400" baseline="-25000" dirty="0" err="1" smtClean="0"/>
              <a:t>i</a:t>
            </a:r>
            <a:r>
              <a:rPr lang="en-US" sz="2400" dirty="0" smtClean="0"/>
              <a:t>(R</a:t>
            </a:r>
            <a:r>
              <a:rPr lang="en-US" sz="2400" baseline="-25000" dirty="0" smtClean="0"/>
              <a:t>i-1</a:t>
            </a:r>
            <a:r>
              <a:rPr lang="en-US" sz="2400" dirty="0" smtClean="0"/>
              <a:t>) </a:t>
            </a:r>
            <a:r>
              <a:rPr lang="en-US" sz="2400" dirty="0"/>
              <a:t>⨁  </a:t>
            </a:r>
            <a:r>
              <a:rPr lang="en-US" sz="2400" dirty="0" smtClean="0"/>
              <a:t>L</a:t>
            </a:r>
            <a:r>
              <a:rPr lang="en-US" sz="2400" baseline="-25000" dirty="0" smtClean="0"/>
              <a:t>i-1</a:t>
            </a:r>
            <a:endParaRPr lang="en-US" sz="2400" baseline="-25000" dirty="0"/>
          </a:p>
        </p:txBody>
      </p:sp>
    </p:spTree>
    <p:extLst>
      <p:ext uri="{BB962C8B-B14F-4D97-AF65-F5344CB8AC3E}">
        <p14:creationId xmlns="" xmlns:p14="http://schemas.microsoft.com/office/powerpoint/2010/main" val="21073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13"/>
          <p:cNvSpPr>
            <a:spLocks noGrp="1"/>
          </p:cNvSpPr>
          <p:nvPr>
            <p:ph type="title"/>
          </p:nvPr>
        </p:nvSpPr>
        <p:spPr/>
        <p:txBody>
          <a:bodyPr/>
          <a:lstStyle/>
          <a:p>
            <a:endParaRPr lang="en-US"/>
          </a:p>
        </p:txBody>
      </p:sp>
      <p:sp>
        <p:nvSpPr>
          <p:cNvPr id="47" name="Content Placeholder 46"/>
          <p:cNvSpPr>
            <a:spLocks noGrp="1"/>
          </p:cNvSpPr>
          <p:nvPr>
            <p:ph idx="4294967295"/>
          </p:nvPr>
        </p:nvSpPr>
        <p:spPr>
          <a:xfrm>
            <a:off x="0" y="3276600"/>
            <a:ext cx="9144000" cy="1828800"/>
          </a:xfrm>
        </p:spPr>
        <p:txBody>
          <a:bodyPr>
            <a:normAutofit/>
          </a:bodyPr>
          <a:lstStyle/>
          <a:p>
            <a:pPr marL="0" indent="0">
              <a:buNone/>
            </a:pPr>
            <a:r>
              <a:rPr lang="en-US" b="1" dirty="0" smtClean="0"/>
              <a:t>Claim</a:t>
            </a:r>
            <a:r>
              <a:rPr lang="en-US" dirty="0" smtClean="0"/>
              <a:t>:   for all    </a:t>
            </a:r>
            <a:r>
              <a:rPr lang="en-US" dirty="0"/>
              <a:t>f</a:t>
            </a:r>
            <a:r>
              <a:rPr lang="en-US" baseline="-25000" dirty="0"/>
              <a:t>1</a:t>
            </a:r>
            <a:r>
              <a:rPr lang="en-US" dirty="0"/>
              <a:t>, …, </a:t>
            </a:r>
            <a:r>
              <a:rPr lang="en-US" dirty="0" err="1"/>
              <a:t>f</a:t>
            </a:r>
            <a:r>
              <a:rPr lang="en-US" baseline="-25000" dirty="0" err="1"/>
              <a:t>d</a:t>
            </a:r>
            <a:r>
              <a:rPr lang="en-US" dirty="0"/>
              <a:t>:   {0,1}</a:t>
            </a:r>
            <a:r>
              <a:rPr lang="en-US" baseline="30000" dirty="0"/>
              <a:t>n</a:t>
            </a:r>
            <a:r>
              <a:rPr lang="en-US" dirty="0"/>
              <a:t>  ⟶  {0,1}</a:t>
            </a:r>
            <a:r>
              <a:rPr lang="en-US" baseline="30000" dirty="0"/>
              <a:t>n</a:t>
            </a:r>
            <a:r>
              <a:rPr lang="en-US" dirty="0"/>
              <a:t> </a:t>
            </a:r>
            <a:endParaRPr lang="en-US" dirty="0" smtClean="0"/>
          </a:p>
          <a:p>
            <a:pPr marL="0" indent="0">
              <a:buNone/>
            </a:pPr>
            <a:r>
              <a:rPr lang="en-US" dirty="0"/>
              <a:t>	</a:t>
            </a:r>
            <a:r>
              <a:rPr lang="en-US" dirty="0" err="1" smtClean="0"/>
              <a:t>Feistel</a:t>
            </a:r>
            <a:r>
              <a:rPr lang="en-US" dirty="0" smtClean="0"/>
              <a:t> network    </a:t>
            </a:r>
            <a:r>
              <a:rPr lang="en-US" dirty="0"/>
              <a:t>F: {0,1}</a:t>
            </a:r>
            <a:r>
              <a:rPr lang="en-US" baseline="30000" dirty="0"/>
              <a:t>2n</a:t>
            </a:r>
            <a:r>
              <a:rPr lang="en-US" dirty="0"/>
              <a:t>  ⟶  {0,1}</a:t>
            </a:r>
            <a:r>
              <a:rPr lang="en-US" baseline="30000" dirty="0"/>
              <a:t>2n</a:t>
            </a:r>
            <a:r>
              <a:rPr lang="en-US" dirty="0"/>
              <a:t> </a:t>
            </a:r>
            <a:r>
              <a:rPr lang="en-US" dirty="0" smtClean="0"/>
              <a:t>   is invertible</a:t>
            </a:r>
          </a:p>
          <a:p>
            <a:pPr marL="0" indent="0">
              <a:buNone/>
            </a:pPr>
            <a:r>
              <a:rPr lang="en-US" dirty="0" smtClean="0"/>
              <a:t>Proof:   construct inverse</a:t>
            </a:r>
            <a:endParaRPr lang="en-US" dirty="0"/>
          </a:p>
        </p:txBody>
      </p:sp>
      <p:sp>
        <p:nvSpPr>
          <p:cNvPr id="48" name="Rectangle 47"/>
          <p:cNvSpPr/>
          <p:nvPr/>
        </p:nvSpPr>
        <p:spPr>
          <a:xfrm>
            <a:off x="1066800" y="4851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49" name="Rectangle 48"/>
          <p:cNvSpPr/>
          <p:nvPr/>
        </p:nvSpPr>
        <p:spPr>
          <a:xfrm>
            <a:off x="1066800" y="5765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50" name="Rectangle 49"/>
          <p:cNvSpPr/>
          <p:nvPr/>
        </p:nvSpPr>
        <p:spPr>
          <a:xfrm>
            <a:off x="2743200" y="4851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51" name="Rectangle 50"/>
          <p:cNvSpPr/>
          <p:nvPr/>
        </p:nvSpPr>
        <p:spPr>
          <a:xfrm>
            <a:off x="2743200" y="5765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52" name="TextBox 51"/>
          <p:cNvSpPr txBox="1"/>
          <p:nvPr/>
        </p:nvSpPr>
        <p:spPr>
          <a:xfrm flipV="1">
            <a:off x="1752600" y="6070601"/>
            <a:ext cx="490840" cy="461665"/>
          </a:xfrm>
          <a:prstGeom prst="rect">
            <a:avLst/>
          </a:prstGeom>
          <a:noFill/>
        </p:spPr>
        <p:txBody>
          <a:bodyPr wrap="none" rtlCol="0">
            <a:spAutoFit/>
          </a:bodyPr>
          <a:lstStyle/>
          <a:p>
            <a:r>
              <a:rPr lang="en-US" sz="2400" dirty="0" smtClean="0"/>
              <a:t>⊕</a:t>
            </a:r>
            <a:endParaRPr lang="en-US" sz="2400" dirty="0"/>
          </a:p>
        </p:txBody>
      </p:sp>
      <p:cxnSp>
        <p:nvCxnSpPr>
          <p:cNvPr id="53" name="Straight Connector 52"/>
          <p:cNvCxnSpPr/>
          <p:nvPr/>
        </p:nvCxnSpPr>
        <p:spPr>
          <a:xfrm flipV="1">
            <a:off x="1447800" y="50546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447800" y="63754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2" idx="3"/>
          </p:cNvCxnSpPr>
          <p:nvPr/>
        </p:nvCxnSpPr>
        <p:spPr>
          <a:xfrm>
            <a:off x="2243440" y="6301433"/>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51" idx="1"/>
          </p:cNvCxnSpPr>
          <p:nvPr/>
        </p:nvCxnSpPr>
        <p:spPr>
          <a:xfrm flipV="1">
            <a:off x="2362200" y="5207000"/>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50" idx="1"/>
          </p:cNvCxnSpPr>
          <p:nvPr/>
        </p:nvCxnSpPr>
        <p:spPr>
          <a:xfrm>
            <a:off x="2362200" y="5054600"/>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1676400" y="5359400"/>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59" name="Straight Arrow Connector 58"/>
          <p:cNvCxnSpPr/>
          <p:nvPr/>
        </p:nvCxnSpPr>
        <p:spPr>
          <a:xfrm>
            <a:off x="1905000" y="50546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1905000" y="58674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 name="Group 78"/>
          <p:cNvGrpSpPr/>
          <p:nvPr/>
        </p:nvGrpSpPr>
        <p:grpSpPr>
          <a:xfrm>
            <a:off x="3657600" y="5156200"/>
            <a:ext cx="1524000" cy="711200"/>
            <a:chOff x="3657600" y="3867150"/>
            <a:chExt cx="1524000" cy="533400"/>
          </a:xfrm>
        </p:grpSpPr>
        <p:sp>
          <p:nvSpPr>
            <p:cNvPr id="75" name="Right Arrow 74"/>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962400" y="3867150"/>
              <a:ext cx="867545" cy="276999"/>
            </a:xfrm>
            <a:prstGeom prst="rect">
              <a:avLst/>
            </a:prstGeom>
            <a:noFill/>
          </p:spPr>
          <p:txBody>
            <a:bodyPr wrap="none" rtlCol="0">
              <a:spAutoFit/>
            </a:bodyPr>
            <a:lstStyle/>
            <a:p>
              <a:r>
                <a:rPr lang="en-US" dirty="0" smtClean="0"/>
                <a:t>inverse</a:t>
              </a:r>
              <a:endParaRPr lang="en-US" dirty="0"/>
            </a:p>
          </p:txBody>
        </p:sp>
      </p:grpSp>
      <p:cxnSp>
        <p:nvCxnSpPr>
          <p:cNvPr id="3" name="Straight Connector 2"/>
          <p:cNvCxnSpPr/>
          <p:nvPr/>
        </p:nvCxnSpPr>
        <p:spPr>
          <a:xfrm>
            <a:off x="0" y="33528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7400" y="4953001"/>
            <a:ext cx="2053767" cy="1061829"/>
          </a:xfrm>
          <a:prstGeom prst="rect">
            <a:avLst/>
          </a:prstGeom>
          <a:noFill/>
        </p:spPr>
        <p:txBody>
          <a:bodyPr wrap="none" rtlCol="0">
            <a:spAutoFit/>
          </a:bodyPr>
          <a:lstStyle/>
          <a:p>
            <a:r>
              <a:rPr lang="en-US" sz="2400" dirty="0" smtClean="0"/>
              <a:t>R</a:t>
            </a:r>
            <a:r>
              <a:rPr lang="en-US" sz="2400" baseline="-25000" dirty="0" smtClean="0"/>
              <a:t>i-1</a:t>
            </a:r>
            <a:r>
              <a:rPr lang="en-US" sz="2400" dirty="0" smtClean="0"/>
              <a:t> = L</a:t>
            </a:r>
            <a:r>
              <a:rPr lang="en-US" sz="2400" baseline="-25000" dirty="0" smtClean="0"/>
              <a:t>i</a:t>
            </a:r>
          </a:p>
          <a:p>
            <a:pPr>
              <a:spcBef>
                <a:spcPts val="1800"/>
              </a:spcBef>
            </a:pPr>
            <a:r>
              <a:rPr lang="en-US" sz="2400" dirty="0" smtClean="0"/>
              <a:t>L</a:t>
            </a:r>
            <a:r>
              <a:rPr lang="en-US" sz="2400" baseline="-25000" dirty="0" smtClean="0"/>
              <a:t>i-1</a:t>
            </a:r>
            <a:r>
              <a:rPr lang="en-US" sz="2400" dirty="0" smtClean="0"/>
              <a:t> = f</a:t>
            </a:r>
            <a:r>
              <a:rPr lang="en-US" sz="2400" baseline="-25000" dirty="0" smtClean="0"/>
              <a:t>i</a:t>
            </a:r>
            <a:r>
              <a:rPr lang="en-US" sz="2400" dirty="0" smtClean="0"/>
              <a:t>(L</a:t>
            </a:r>
            <a:r>
              <a:rPr lang="en-US" sz="2400" baseline="-25000" dirty="0" smtClean="0"/>
              <a:t>i</a:t>
            </a:r>
            <a:r>
              <a:rPr lang="en-US" sz="2400" dirty="0" smtClean="0"/>
              <a:t>) </a:t>
            </a:r>
            <a:r>
              <a:rPr lang="en-US" sz="2400" dirty="0"/>
              <a:t>⨁  </a:t>
            </a:r>
            <a:r>
              <a:rPr lang="en-US" sz="2400" dirty="0" err="1" smtClean="0"/>
              <a:t>R</a:t>
            </a:r>
            <a:r>
              <a:rPr lang="en-US" sz="2400" baseline="-25000" dirty="0" err="1" smtClean="0"/>
              <a:t>i</a:t>
            </a:r>
            <a:endParaRPr lang="en-US" sz="2400" baseline="-25000" dirty="0"/>
          </a:p>
        </p:txBody>
      </p:sp>
      <p:grpSp>
        <p:nvGrpSpPr>
          <p:cNvPr id="4" name="Group 64"/>
          <p:cNvGrpSpPr/>
          <p:nvPr/>
        </p:nvGrpSpPr>
        <p:grpSpPr>
          <a:xfrm>
            <a:off x="609602" y="1307068"/>
            <a:ext cx="7853409" cy="2198132"/>
            <a:chOff x="609601" y="2495550"/>
            <a:chExt cx="7853409" cy="1648599"/>
          </a:xfrm>
        </p:grpSpPr>
        <p:sp>
          <p:nvSpPr>
            <p:cNvPr id="66" name="TextBox 65"/>
            <p:cNvSpPr txBox="1"/>
            <p:nvPr/>
          </p:nvSpPr>
          <p:spPr>
            <a:xfrm>
              <a:off x="774333" y="3867150"/>
              <a:ext cx="681597" cy="276999"/>
            </a:xfrm>
            <a:prstGeom prst="rect">
              <a:avLst/>
            </a:prstGeom>
            <a:noFill/>
          </p:spPr>
          <p:txBody>
            <a:bodyPr wrap="none" rtlCol="0">
              <a:spAutoFit/>
            </a:bodyPr>
            <a:lstStyle/>
            <a:p>
              <a:r>
                <a:rPr lang="en-US" dirty="0" smtClean="0"/>
                <a:t>input</a:t>
              </a:r>
              <a:endParaRPr lang="en-US" dirty="0"/>
            </a:p>
          </p:txBody>
        </p:sp>
        <p:sp>
          <p:nvSpPr>
            <p:cNvPr id="67" name="TextBox 66"/>
            <p:cNvSpPr txBox="1"/>
            <p:nvPr/>
          </p:nvSpPr>
          <p:spPr>
            <a:xfrm>
              <a:off x="7632333" y="3867150"/>
              <a:ext cx="830677" cy="276999"/>
            </a:xfrm>
            <a:prstGeom prst="rect">
              <a:avLst/>
            </a:prstGeom>
            <a:noFill/>
          </p:spPr>
          <p:txBody>
            <a:bodyPr wrap="none" rtlCol="0">
              <a:spAutoFit/>
            </a:bodyPr>
            <a:lstStyle/>
            <a:p>
              <a:r>
                <a:rPr lang="en-US" dirty="0" smtClean="0"/>
                <a:t>output</a:t>
              </a:r>
              <a:endParaRPr lang="en-US" dirty="0"/>
            </a:p>
          </p:txBody>
        </p:sp>
        <p:sp>
          <p:nvSpPr>
            <p:cNvPr id="68" name="Rectangle 67"/>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69" name="Rectangle 68"/>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70" name="Rectangle 69"/>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d</a:t>
              </a:r>
            </a:p>
          </p:txBody>
        </p:sp>
        <p:sp>
          <p:nvSpPr>
            <p:cNvPr id="71" name="Rectangle 70"/>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72" name="Rectangle 71"/>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0</a:t>
              </a:r>
            </a:p>
          </p:txBody>
        </p:sp>
        <p:sp>
          <p:nvSpPr>
            <p:cNvPr id="73" name="Rectangle 72"/>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a:solidFill>
                    <a:srgbClr val="0000FF"/>
                  </a:solidFill>
                </a:rPr>
                <a:t>0</a:t>
              </a:r>
            </a:p>
          </p:txBody>
        </p:sp>
        <p:sp>
          <p:nvSpPr>
            <p:cNvPr id="78" name="TextBox 77"/>
            <p:cNvSpPr txBox="1"/>
            <p:nvPr/>
          </p:nvSpPr>
          <p:spPr>
            <a:xfrm rot="5400000">
              <a:off x="531099" y="2596322"/>
              <a:ext cx="549670" cy="369332"/>
            </a:xfrm>
            <a:prstGeom prst="rect">
              <a:avLst/>
            </a:prstGeom>
            <a:noFill/>
          </p:spPr>
          <p:txBody>
            <a:bodyPr wrap="none" rtlCol="0">
              <a:spAutoFit/>
            </a:bodyPr>
            <a:lstStyle/>
            <a:p>
              <a:r>
                <a:rPr lang="en-US" dirty="0"/>
                <a:t>n</a:t>
              </a:r>
              <a:r>
                <a:rPr lang="en-US" dirty="0" smtClean="0"/>
                <a:t>-bits</a:t>
              </a:r>
              <a:endParaRPr lang="en-US" dirty="0"/>
            </a:p>
          </p:txBody>
        </p:sp>
        <p:sp>
          <p:nvSpPr>
            <p:cNvPr id="81" name="TextBox 80"/>
            <p:cNvSpPr txBox="1"/>
            <p:nvPr/>
          </p:nvSpPr>
          <p:spPr>
            <a:xfrm rot="5400000">
              <a:off x="519432" y="3397046"/>
              <a:ext cx="549670" cy="369332"/>
            </a:xfrm>
            <a:prstGeom prst="rect">
              <a:avLst/>
            </a:prstGeom>
            <a:noFill/>
          </p:spPr>
          <p:txBody>
            <a:bodyPr wrap="none" rtlCol="0">
              <a:spAutoFit/>
            </a:bodyPr>
            <a:lstStyle/>
            <a:p>
              <a:r>
                <a:rPr lang="en-US" dirty="0"/>
                <a:t>n</a:t>
              </a:r>
              <a:r>
                <a:rPr lang="en-US" dirty="0" smtClean="0"/>
                <a:t>-bits</a:t>
              </a:r>
              <a:endParaRPr lang="en-US" dirty="0"/>
            </a:p>
          </p:txBody>
        </p:sp>
        <p:sp>
          <p:nvSpPr>
            <p:cNvPr id="82" name="Rectangle 81"/>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83" name="Rectangle 82"/>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84" name="TextBox 83"/>
            <p:cNvSpPr txBox="1"/>
            <p:nvPr/>
          </p:nvSpPr>
          <p:spPr>
            <a:xfrm flipV="1">
              <a:off x="16002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85" name="Straight Connector 84"/>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4" idx="3"/>
            </p:cNvCxnSpPr>
            <p:nvPr/>
          </p:nvCxnSpPr>
          <p:spPr>
            <a:xfrm>
              <a:off x="20910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3"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endCxn id="82"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91" name="Straight Arrow Connector 90"/>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2</a:t>
              </a:r>
              <a:endParaRPr lang="en-US" baseline="-25000" dirty="0">
                <a:solidFill>
                  <a:srgbClr val="0000FF"/>
                </a:solidFill>
              </a:endParaRPr>
            </a:p>
          </p:txBody>
        </p:sp>
        <p:sp>
          <p:nvSpPr>
            <p:cNvPr id="94" name="Rectangle 93"/>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2</a:t>
              </a:r>
              <a:endParaRPr lang="en-US" baseline="-25000" dirty="0">
                <a:solidFill>
                  <a:srgbClr val="0000FF"/>
                </a:solidFill>
              </a:endParaRPr>
            </a:p>
          </p:txBody>
        </p:sp>
        <p:sp>
          <p:nvSpPr>
            <p:cNvPr id="95" name="TextBox 94"/>
            <p:cNvSpPr txBox="1"/>
            <p:nvPr/>
          </p:nvSpPr>
          <p:spPr>
            <a:xfrm flipV="1">
              <a:off x="32766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96" name="Straight Connector 95"/>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5" idx="3"/>
            </p:cNvCxnSpPr>
            <p:nvPr/>
          </p:nvCxnSpPr>
          <p:spPr>
            <a:xfrm>
              <a:off x="37674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94"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endCxn id="93"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2</a:t>
              </a:r>
              <a:endParaRPr lang="en-US" baseline="-25000" dirty="0">
                <a:solidFill>
                  <a:srgbClr val="0000FF"/>
                </a:solidFill>
              </a:endParaRPr>
            </a:p>
          </p:txBody>
        </p:sp>
        <p:cxnSp>
          <p:nvCxnSpPr>
            <p:cNvPr id="102" name="Straight Arrow Connector 101"/>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5181600" y="2876550"/>
              <a:ext cx="702436" cy="623248"/>
            </a:xfrm>
            <a:prstGeom prst="rect">
              <a:avLst/>
            </a:prstGeom>
            <a:noFill/>
          </p:spPr>
          <p:txBody>
            <a:bodyPr wrap="none" rtlCol="0">
              <a:spAutoFit/>
            </a:bodyPr>
            <a:lstStyle/>
            <a:p>
              <a:r>
                <a:rPr lang="en-US" sz="4800" b="1" dirty="0" smtClean="0"/>
                <a:t>⋯</a:t>
              </a:r>
              <a:endParaRPr lang="en-US" sz="4800" b="1" dirty="0"/>
            </a:p>
          </p:txBody>
        </p:sp>
        <p:sp>
          <p:nvSpPr>
            <p:cNvPr id="105" name="TextBox 104"/>
            <p:cNvSpPr txBox="1"/>
            <p:nvPr/>
          </p:nvSpPr>
          <p:spPr>
            <a:xfrm flipV="1">
              <a:off x="6781800" y="3546218"/>
              <a:ext cx="490840" cy="346249"/>
            </a:xfrm>
            <a:prstGeom prst="rect">
              <a:avLst/>
            </a:prstGeom>
            <a:noFill/>
          </p:spPr>
          <p:txBody>
            <a:bodyPr wrap="none" rtlCol="0">
              <a:spAutoFit/>
            </a:bodyPr>
            <a:lstStyle/>
            <a:p>
              <a:r>
                <a:rPr lang="en-US" sz="2400" dirty="0" smtClean="0"/>
                <a:t>⊕</a:t>
              </a:r>
              <a:endParaRPr lang="en-US" sz="2400" dirty="0"/>
            </a:p>
          </p:txBody>
        </p:sp>
        <p:cxnSp>
          <p:nvCxnSpPr>
            <p:cNvPr id="106" name="Straight Connector 105"/>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5" idx="3"/>
            </p:cNvCxnSpPr>
            <p:nvPr/>
          </p:nvCxnSpPr>
          <p:spPr>
            <a:xfrm>
              <a:off x="7272640" y="37193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12" name="Straight Arrow Connector 111"/>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110624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46"/>
          <p:cNvSpPr>
            <a:spLocks noGrp="1"/>
          </p:cNvSpPr>
          <p:nvPr>
            <p:ph idx="1"/>
          </p:nvPr>
        </p:nvSpPr>
        <p:spPr>
          <a:xfrm>
            <a:off x="381000" y="3473824"/>
            <a:ext cx="8686800" cy="1828800"/>
          </a:xfrm>
        </p:spPr>
        <p:txBody>
          <a:bodyPr>
            <a:normAutofit/>
          </a:bodyPr>
          <a:lstStyle/>
          <a:p>
            <a:pPr marL="0" indent="0">
              <a:buNone/>
            </a:pPr>
            <a:r>
              <a:rPr lang="en-US" b="1" dirty="0" smtClean="0"/>
              <a:t>Claim</a:t>
            </a:r>
            <a:r>
              <a:rPr lang="en-US" dirty="0" smtClean="0"/>
              <a:t>:   for all    </a:t>
            </a:r>
            <a:r>
              <a:rPr lang="en-US" dirty="0"/>
              <a:t>f</a:t>
            </a:r>
            <a:r>
              <a:rPr lang="en-US" baseline="-25000" dirty="0"/>
              <a:t>1</a:t>
            </a:r>
            <a:r>
              <a:rPr lang="en-US" dirty="0"/>
              <a:t>, …, </a:t>
            </a:r>
            <a:r>
              <a:rPr lang="en-US" dirty="0" err="1"/>
              <a:t>f</a:t>
            </a:r>
            <a:r>
              <a:rPr lang="en-US" baseline="-25000" dirty="0" err="1"/>
              <a:t>d</a:t>
            </a:r>
            <a:r>
              <a:rPr lang="en-US" dirty="0"/>
              <a:t>:   {0,1}</a:t>
            </a:r>
            <a:r>
              <a:rPr lang="en-US" baseline="30000" dirty="0"/>
              <a:t>n</a:t>
            </a:r>
            <a:r>
              <a:rPr lang="en-US" dirty="0"/>
              <a:t>  ⟶  {0,1}</a:t>
            </a:r>
            <a:r>
              <a:rPr lang="en-US" baseline="30000" dirty="0"/>
              <a:t>n</a:t>
            </a:r>
            <a:r>
              <a:rPr lang="en-US" dirty="0"/>
              <a:t> </a:t>
            </a:r>
            <a:endParaRPr lang="en-US" dirty="0" smtClean="0"/>
          </a:p>
          <a:p>
            <a:pPr marL="0" indent="0">
              <a:buNone/>
            </a:pPr>
            <a:r>
              <a:rPr lang="en-US" dirty="0"/>
              <a:t>	</a:t>
            </a:r>
            <a:r>
              <a:rPr lang="en-US" dirty="0" err="1" smtClean="0"/>
              <a:t>Feistel</a:t>
            </a:r>
            <a:r>
              <a:rPr lang="en-US" dirty="0" smtClean="0"/>
              <a:t> network    </a:t>
            </a:r>
            <a:r>
              <a:rPr lang="en-US" dirty="0"/>
              <a:t>F: {0,1}</a:t>
            </a:r>
            <a:r>
              <a:rPr lang="en-US" baseline="30000" dirty="0"/>
              <a:t>2n</a:t>
            </a:r>
            <a:r>
              <a:rPr lang="en-US" dirty="0"/>
              <a:t>  ⟶  {0,1}</a:t>
            </a:r>
            <a:r>
              <a:rPr lang="en-US" baseline="30000" dirty="0"/>
              <a:t>2n</a:t>
            </a:r>
            <a:r>
              <a:rPr lang="en-US" dirty="0"/>
              <a:t> </a:t>
            </a:r>
            <a:r>
              <a:rPr lang="en-US" dirty="0" smtClean="0"/>
              <a:t>   is invertible</a:t>
            </a:r>
          </a:p>
          <a:p>
            <a:pPr marL="0" indent="0">
              <a:buNone/>
            </a:pPr>
            <a:r>
              <a:rPr lang="en-US" dirty="0" smtClean="0"/>
              <a:t>Proof:   construct inverse</a:t>
            </a:r>
            <a:endParaRPr lang="en-US" dirty="0"/>
          </a:p>
        </p:txBody>
      </p:sp>
      <p:sp>
        <p:nvSpPr>
          <p:cNvPr id="48" name="Rectangle 47"/>
          <p:cNvSpPr/>
          <p:nvPr/>
        </p:nvSpPr>
        <p:spPr>
          <a:xfrm>
            <a:off x="1066800" y="4851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49" name="Rectangle 48"/>
          <p:cNvSpPr/>
          <p:nvPr/>
        </p:nvSpPr>
        <p:spPr>
          <a:xfrm>
            <a:off x="1066800" y="5765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50" name="Rectangle 49"/>
          <p:cNvSpPr/>
          <p:nvPr/>
        </p:nvSpPr>
        <p:spPr>
          <a:xfrm>
            <a:off x="2743200" y="4851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51" name="Rectangle 50"/>
          <p:cNvSpPr/>
          <p:nvPr/>
        </p:nvSpPr>
        <p:spPr>
          <a:xfrm>
            <a:off x="2743200" y="5765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52" name="TextBox 51"/>
          <p:cNvSpPr txBox="1"/>
          <p:nvPr/>
        </p:nvSpPr>
        <p:spPr>
          <a:xfrm flipV="1">
            <a:off x="1752600" y="6070601"/>
            <a:ext cx="490840" cy="461665"/>
          </a:xfrm>
          <a:prstGeom prst="rect">
            <a:avLst/>
          </a:prstGeom>
          <a:noFill/>
        </p:spPr>
        <p:txBody>
          <a:bodyPr wrap="none" rtlCol="0">
            <a:spAutoFit/>
          </a:bodyPr>
          <a:lstStyle/>
          <a:p>
            <a:r>
              <a:rPr lang="en-US" sz="2400" dirty="0" smtClean="0"/>
              <a:t>⊕</a:t>
            </a:r>
            <a:endParaRPr lang="en-US" sz="2400" dirty="0"/>
          </a:p>
        </p:txBody>
      </p:sp>
      <p:cxnSp>
        <p:nvCxnSpPr>
          <p:cNvPr id="53" name="Straight Connector 52"/>
          <p:cNvCxnSpPr/>
          <p:nvPr/>
        </p:nvCxnSpPr>
        <p:spPr>
          <a:xfrm flipV="1">
            <a:off x="1447800" y="50546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447800" y="63754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2" idx="3"/>
          </p:cNvCxnSpPr>
          <p:nvPr/>
        </p:nvCxnSpPr>
        <p:spPr>
          <a:xfrm>
            <a:off x="2243440" y="6301433"/>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51" idx="1"/>
          </p:cNvCxnSpPr>
          <p:nvPr/>
        </p:nvCxnSpPr>
        <p:spPr>
          <a:xfrm flipV="1">
            <a:off x="2362200" y="5207000"/>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50" idx="1"/>
          </p:cNvCxnSpPr>
          <p:nvPr/>
        </p:nvCxnSpPr>
        <p:spPr>
          <a:xfrm>
            <a:off x="2362200" y="5054600"/>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1676400" y="5359400"/>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59" name="Straight Arrow Connector 58"/>
          <p:cNvCxnSpPr/>
          <p:nvPr/>
        </p:nvCxnSpPr>
        <p:spPr>
          <a:xfrm>
            <a:off x="1905000" y="50546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1905000" y="58674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 name="Group 78"/>
          <p:cNvGrpSpPr/>
          <p:nvPr/>
        </p:nvGrpSpPr>
        <p:grpSpPr>
          <a:xfrm>
            <a:off x="3657600" y="5156200"/>
            <a:ext cx="1524000" cy="711200"/>
            <a:chOff x="3657600" y="3867150"/>
            <a:chExt cx="1524000" cy="533400"/>
          </a:xfrm>
        </p:grpSpPr>
        <p:sp>
          <p:nvSpPr>
            <p:cNvPr id="75" name="Right Arrow 74"/>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962400" y="3867150"/>
              <a:ext cx="867545" cy="276999"/>
            </a:xfrm>
            <a:prstGeom prst="rect">
              <a:avLst/>
            </a:prstGeom>
            <a:noFill/>
          </p:spPr>
          <p:txBody>
            <a:bodyPr wrap="none" rtlCol="0">
              <a:spAutoFit/>
            </a:bodyPr>
            <a:lstStyle/>
            <a:p>
              <a:r>
                <a:rPr lang="en-US" dirty="0" smtClean="0"/>
                <a:t>inverse</a:t>
              </a:r>
              <a:endParaRPr lang="en-US" dirty="0"/>
            </a:p>
          </p:txBody>
        </p:sp>
      </p:grpSp>
      <p:cxnSp>
        <p:nvCxnSpPr>
          <p:cNvPr id="3" name="Straight Connector 2"/>
          <p:cNvCxnSpPr/>
          <p:nvPr/>
        </p:nvCxnSpPr>
        <p:spPr>
          <a:xfrm>
            <a:off x="0" y="3527612"/>
            <a:ext cx="91440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64"/>
          <p:cNvGrpSpPr/>
          <p:nvPr/>
        </p:nvGrpSpPr>
        <p:grpSpPr>
          <a:xfrm>
            <a:off x="609602" y="1329480"/>
            <a:ext cx="7853409" cy="2198132"/>
            <a:chOff x="609601" y="2495550"/>
            <a:chExt cx="7853409" cy="1648599"/>
          </a:xfrm>
        </p:grpSpPr>
        <p:sp>
          <p:nvSpPr>
            <p:cNvPr id="66" name="TextBox 65"/>
            <p:cNvSpPr txBox="1"/>
            <p:nvPr/>
          </p:nvSpPr>
          <p:spPr>
            <a:xfrm>
              <a:off x="774333" y="3867150"/>
              <a:ext cx="681597" cy="276999"/>
            </a:xfrm>
            <a:prstGeom prst="rect">
              <a:avLst/>
            </a:prstGeom>
            <a:noFill/>
          </p:spPr>
          <p:txBody>
            <a:bodyPr wrap="none" rtlCol="0">
              <a:spAutoFit/>
            </a:bodyPr>
            <a:lstStyle/>
            <a:p>
              <a:r>
                <a:rPr lang="en-US" dirty="0" smtClean="0"/>
                <a:t>input</a:t>
              </a:r>
              <a:endParaRPr lang="en-US" dirty="0"/>
            </a:p>
          </p:txBody>
        </p:sp>
        <p:sp>
          <p:nvSpPr>
            <p:cNvPr id="67" name="TextBox 66"/>
            <p:cNvSpPr txBox="1"/>
            <p:nvPr/>
          </p:nvSpPr>
          <p:spPr>
            <a:xfrm>
              <a:off x="7632333" y="3867150"/>
              <a:ext cx="830677" cy="276999"/>
            </a:xfrm>
            <a:prstGeom prst="rect">
              <a:avLst/>
            </a:prstGeom>
            <a:noFill/>
          </p:spPr>
          <p:txBody>
            <a:bodyPr wrap="none" rtlCol="0">
              <a:spAutoFit/>
            </a:bodyPr>
            <a:lstStyle/>
            <a:p>
              <a:r>
                <a:rPr lang="en-US" dirty="0" smtClean="0"/>
                <a:t>output</a:t>
              </a:r>
              <a:endParaRPr lang="en-US" dirty="0"/>
            </a:p>
          </p:txBody>
        </p:sp>
        <p:sp>
          <p:nvSpPr>
            <p:cNvPr id="68" name="Rectangle 67"/>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69" name="Rectangle 68"/>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70" name="Rectangle 69"/>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d</a:t>
              </a:r>
            </a:p>
          </p:txBody>
        </p:sp>
        <p:sp>
          <p:nvSpPr>
            <p:cNvPr id="71" name="Rectangle 70"/>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72" name="Rectangle 71"/>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0</a:t>
              </a:r>
            </a:p>
          </p:txBody>
        </p:sp>
        <p:sp>
          <p:nvSpPr>
            <p:cNvPr id="73" name="Rectangle 72"/>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a:solidFill>
                    <a:srgbClr val="0000FF"/>
                  </a:solidFill>
                </a:rPr>
                <a:t>0</a:t>
              </a:r>
            </a:p>
          </p:txBody>
        </p:sp>
        <p:sp>
          <p:nvSpPr>
            <p:cNvPr id="78" name="TextBox 77"/>
            <p:cNvSpPr txBox="1"/>
            <p:nvPr/>
          </p:nvSpPr>
          <p:spPr>
            <a:xfrm rot="5400000">
              <a:off x="531099" y="2596322"/>
              <a:ext cx="549670" cy="369332"/>
            </a:xfrm>
            <a:prstGeom prst="rect">
              <a:avLst/>
            </a:prstGeom>
            <a:noFill/>
          </p:spPr>
          <p:txBody>
            <a:bodyPr wrap="none" rtlCol="0">
              <a:spAutoFit/>
            </a:bodyPr>
            <a:lstStyle/>
            <a:p>
              <a:r>
                <a:rPr lang="en-US" dirty="0"/>
                <a:t>n</a:t>
              </a:r>
              <a:r>
                <a:rPr lang="en-US" dirty="0" smtClean="0"/>
                <a:t>-bits</a:t>
              </a:r>
              <a:endParaRPr lang="en-US" dirty="0"/>
            </a:p>
          </p:txBody>
        </p:sp>
        <p:sp>
          <p:nvSpPr>
            <p:cNvPr id="81" name="TextBox 80"/>
            <p:cNvSpPr txBox="1"/>
            <p:nvPr/>
          </p:nvSpPr>
          <p:spPr>
            <a:xfrm rot="5400000">
              <a:off x="519432" y="3397046"/>
              <a:ext cx="549670" cy="369332"/>
            </a:xfrm>
            <a:prstGeom prst="rect">
              <a:avLst/>
            </a:prstGeom>
            <a:noFill/>
          </p:spPr>
          <p:txBody>
            <a:bodyPr wrap="none" rtlCol="0">
              <a:spAutoFit/>
            </a:bodyPr>
            <a:lstStyle/>
            <a:p>
              <a:r>
                <a:rPr lang="en-US" dirty="0"/>
                <a:t>n</a:t>
              </a:r>
              <a:r>
                <a:rPr lang="en-US" dirty="0" smtClean="0"/>
                <a:t>-bits</a:t>
              </a:r>
              <a:endParaRPr lang="en-US" dirty="0"/>
            </a:p>
          </p:txBody>
        </p:sp>
        <p:sp>
          <p:nvSpPr>
            <p:cNvPr id="82" name="Rectangle 81"/>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83" name="Rectangle 82"/>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84" name="TextBox 83"/>
            <p:cNvSpPr txBox="1"/>
            <p:nvPr/>
          </p:nvSpPr>
          <p:spPr>
            <a:xfrm flipV="1">
              <a:off x="16002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85" name="Straight Connector 84"/>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4" idx="3"/>
            </p:cNvCxnSpPr>
            <p:nvPr/>
          </p:nvCxnSpPr>
          <p:spPr>
            <a:xfrm>
              <a:off x="20910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3"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endCxn id="82"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91" name="Straight Arrow Connector 90"/>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2</a:t>
              </a:r>
              <a:endParaRPr lang="en-US" baseline="-25000" dirty="0">
                <a:solidFill>
                  <a:srgbClr val="0000FF"/>
                </a:solidFill>
              </a:endParaRPr>
            </a:p>
          </p:txBody>
        </p:sp>
        <p:sp>
          <p:nvSpPr>
            <p:cNvPr id="94" name="Rectangle 93"/>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2</a:t>
              </a:r>
              <a:endParaRPr lang="en-US" baseline="-25000" dirty="0">
                <a:solidFill>
                  <a:srgbClr val="0000FF"/>
                </a:solidFill>
              </a:endParaRPr>
            </a:p>
          </p:txBody>
        </p:sp>
        <p:sp>
          <p:nvSpPr>
            <p:cNvPr id="95" name="TextBox 94"/>
            <p:cNvSpPr txBox="1"/>
            <p:nvPr/>
          </p:nvSpPr>
          <p:spPr>
            <a:xfrm flipV="1">
              <a:off x="32766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96" name="Straight Connector 95"/>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5" idx="3"/>
            </p:cNvCxnSpPr>
            <p:nvPr/>
          </p:nvCxnSpPr>
          <p:spPr>
            <a:xfrm>
              <a:off x="37674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94"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endCxn id="93"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2</a:t>
              </a:r>
              <a:endParaRPr lang="en-US" baseline="-25000" dirty="0">
                <a:solidFill>
                  <a:srgbClr val="0000FF"/>
                </a:solidFill>
              </a:endParaRPr>
            </a:p>
          </p:txBody>
        </p:sp>
        <p:cxnSp>
          <p:nvCxnSpPr>
            <p:cNvPr id="102" name="Straight Arrow Connector 101"/>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5181600" y="2876550"/>
              <a:ext cx="702436" cy="623248"/>
            </a:xfrm>
            <a:prstGeom prst="rect">
              <a:avLst/>
            </a:prstGeom>
            <a:noFill/>
          </p:spPr>
          <p:txBody>
            <a:bodyPr wrap="none" rtlCol="0">
              <a:spAutoFit/>
            </a:bodyPr>
            <a:lstStyle/>
            <a:p>
              <a:r>
                <a:rPr lang="en-US" sz="4800" b="1" dirty="0" smtClean="0"/>
                <a:t>⋯</a:t>
              </a:r>
              <a:endParaRPr lang="en-US" sz="4800" b="1" dirty="0"/>
            </a:p>
          </p:txBody>
        </p:sp>
        <p:sp>
          <p:nvSpPr>
            <p:cNvPr id="105" name="TextBox 104"/>
            <p:cNvSpPr txBox="1"/>
            <p:nvPr/>
          </p:nvSpPr>
          <p:spPr>
            <a:xfrm flipV="1">
              <a:off x="6781800" y="3546218"/>
              <a:ext cx="490840" cy="346249"/>
            </a:xfrm>
            <a:prstGeom prst="rect">
              <a:avLst/>
            </a:prstGeom>
            <a:noFill/>
          </p:spPr>
          <p:txBody>
            <a:bodyPr wrap="none" rtlCol="0">
              <a:spAutoFit/>
            </a:bodyPr>
            <a:lstStyle/>
            <a:p>
              <a:r>
                <a:rPr lang="en-US" sz="2400" dirty="0" smtClean="0"/>
                <a:t>⊕</a:t>
              </a:r>
              <a:endParaRPr lang="en-US" sz="2400" dirty="0"/>
            </a:p>
          </p:txBody>
        </p:sp>
        <p:cxnSp>
          <p:nvCxnSpPr>
            <p:cNvPr id="106" name="Straight Connector 105"/>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5" idx="3"/>
            </p:cNvCxnSpPr>
            <p:nvPr/>
          </p:nvCxnSpPr>
          <p:spPr>
            <a:xfrm>
              <a:off x="7272640" y="37193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12" name="Straight Arrow Connector 111"/>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77" name="Rectangle 76"/>
          <p:cNvSpPr/>
          <p:nvPr/>
        </p:nvSpPr>
        <p:spPr>
          <a:xfrm>
            <a:off x="5562600" y="4749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114" name="Rectangle 113"/>
          <p:cNvSpPr/>
          <p:nvPr/>
        </p:nvSpPr>
        <p:spPr>
          <a:xfrm>
            <a:off x="5562600" y="56642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115" name="Rectangle 114"/>
          <p:cNvSpPr/>
          <p:nvPr/>
        </p:nvSpPr>
        <p:spPr>
          <a:xfrm>
            <a:off x="7239000" y="4749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116" name="Rectangle 115"/>
          <p:cNvSpPr/>
          <p:nvPr/>
        </p:nvSpPr>
        <p:spPr>
          <a:xfrm>
            <a:off x="7239000" y="56642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117" name="TextBox 116"/>
          <p:cNvSpPr txBox="1"/>
          <p:nvPr/>
        </p:nvSpPr>
        <p:spPr>
          <a:xfrm>
            <a:off x="6248400" y="4749801"/>
            <a:ext cx="490840" cy="461665"/>
          </a:xfrm>
          <a:prstGeom prst="rect">
            <a:avLst/>
          </a:prstGeom>
          <a:noFill/>
        </p:spPr>
        <p:txBody>
          <a:bodyPr wrap="none" rtlCol="0">
            <a:spAutoFit/>
          </a:bodyPr>
          <a:lstStyle/>
          <a:p>
            <a:r>
              <a:rPr lang="en-US" sz="2400" dirty="0" smtClean="0"/>
              <a:t>⊕</a:t>
            </a:r>
            <a:endParaRPr lang="en-US" sz="2400" dirty="0"/>
          </a:p>
        </p:txBody>
      </p:sp>
      <p:cxnSp>
        <p:nvCxnSpPr>
          <p:cNvPr id="118" name="Straight Connector 117"/>
          <p:cNvCxnSpPr/>
          <p:nvPr/>
        </p:nvCxnSpPr>
        <p:spPr>
          <a:xfrm>
            <a:off x="5943600" y="6381353"/>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5943600" y="5060553"/>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17" idx="3"/>
          </p:cNvCxnSpPr>
          <p:nvPr/>
        </p:nvCxnSpPr>
        <p:spPr>
          <a:xfrm>
            <a:off x="6739240" y="4980634"/>
            <a:ext cx="118760" cy="799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6858000" y="5060553"/>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6858000" y="5314553"/>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3" name="Oval 122"/>
          <p:cNvSpPr/>
          <p:nvPr/>
        </p:nvSpPr>
        <p:spPr>
          <a:xfrm>
            <a:off x="6172200" y="5568553"/>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124" name="Straight Arrow Connector 123"/>
          <p:cNvCxnSpPr/>
          <p:nvPr/>
        </p:nvCxnSpPr>
        <p:spPr>
          <a:xfrm flipV="1">
            <a:off x="6400800" y="6076553"/>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flipV="1">
            <a:off x="6400800" y="5263753"/>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204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Decryption circuit</a:t>
            </a:r>
            <a:endParaRPr lang="en-US" dirty="0"/>
          </a:p>
        </p:txBody>
      </p:sp>
      <p:sp>
        <p:nvSpPr>
          <p:cNvPr id="3" name="Content Placeholder 2"/>
          <p:cNvSpPr>
            <a:spLocks noGrp="1"/>
          </p:cNvSpPr>
          <p:nvPr>
            <p:ph idx="4294967295"/>
          </p:nvPr>
        </p:nvSpPr>
        <p:spPr>
          <a:xfrm>
            <a:off x="609600" y="3327400"/>
            <a:ext cx="8534400" cy="3530600"/>
          </a:xfrm>
        </p:spPr>
        <p:txBody>
          <a:bodyPr/>
          <a:lstStyle/>
          <a:p>
            <a:r>
              <a:rPr lang="en-US" dirty="0" smtClean="0"/>
              <a:t>Inversion is basically the same circuit, </a:t>
            </a:r>
            <a:br>
              <a:rPr lang="en-US" dirty="0" smtClean="0"/>
            </a:br>
            <a:r>
              <a:rPr lang="en-US" dirty="0" smtClean="0"/>
              <a:t>	with  f</a:t>
            </a:r>
            <a:r>
              <a:rPr lang="en-US" baseline="-25000" dirty="0" smtClean="0"/>
              <a:t>1</a:t>
            </a:r>
            <a:r>
              <a:rPr lang="en-US" dirty="0"/>
              <a:t>, …, </a:t>
            </a:r>
            <a:r>
              <a:rPr lang="en-US" dirty="0" err="1"/>
              <a:t>f</a:t>
            </a:r>
            <a:r>
              <a:rPr lang="en-US" baseline="-25000" dirty="0" err="1"/>
              <a:t>d</a:t>
            </a:r>
            <a:r>
              <a:rPr lang="en-US" dirty="0" smtClean="0"/>
              <a:t>  applied in reverse order</a:t>
            </a:r>
            <a:endParaRPr lang="en-US" dirty="0"/>
          </a:p>
          <a:p>
            <a:pPr>
              <a:spcBef>
                <a:spcPts val="2376"/>
              </a:spcBef>
            </a:pPr>
            <a:r>
              <a:rPr lang="en-US" dirty="0" smtClean="0"/>
              <a:t>General method for building invertible functions (block ciphers) from arbitrary functions.      </a:t>
            </a:r>
          </a:p>
          <a:p>
            <a:pPr>
              <a:spcBef>
                <a:spcPts val="2376"/>
              </a:spcBef>
            </a:pPr>
            <a:r>
              <a:rPr lang="en-US" dirty="0" smtClean="0"/>
              <a:t>Used in many block ciphers … but not AES</a:t>
            </a:r>
            <a:endParaRPr lang="en-US" dirty="0"/>
          </a:p>
        </p:txBody>
      </p:sp>
      <p:grpSp>
        <p:nvGrpSpPr>
          <p:cNvPr id="10" name="Group 46"/>
          <p:cNvGrpSpPr/>
          <p:nvPr/>
        </p:nvGrpSpPr>
        <p:grpSpPr>
          <a:xfrm>
            <a:off x="609602" y="1305243"/>
            <a:ext cx="7543799" cy="2047557"/>
            <a:chOff x="609601" y="742950"/>
            <a:chExt cx="7543799" cy="1535668"/>
          </a:xfrm>
        </p:grpSpPr>
        <p:sp>
          <p:nvSpPr>
            <p:cNvPr id="4" name="Rectangle 3"/>
            <p:cNvSpPr/>
            <p:nvPr/>
          </p:nvSpPr>
          <p:spPr>
            <a:xfrm>
              <a:off x="60960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5" name="Rectangle 4"/>
            <p:cNvSpPr/>
            <p:nvPr/>
          </p:nvSpPr>
          <p:spPr>
            <a:xfrm>
              <a:off x="60960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6" name="Rectangle 5"/>
            <p:cNvSpPr/>
            <p:nvPr/>
          </p:nvSpPr>
          <p:spPr>
            <a:xfrm>
              <a:off x="77724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0</a:t>
              </a:r>
              <a:endParaRPr lang="en-US" baseline="-25000" dirty="0">
                <a:solidFill>
                  <a:srgbClr val="0000FF"/>
                </a:solidFill>
              </a:endParaRPr>
            </a:p>
          </p:txBody>
        </p:sp>
        <p:sp>
          <p:nvSpPr>
            <p:cNvPr id="7" name="Rectangle 6"/>
            <p:cNvSpPr/>
            <p:nvPr/>
          </p:nvSpPr>
          <p:spPr>
            <a:xfrm>
              <a:off x="77724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0</a:t>
              </a:r>
              <a:endParaRPr lang="en-US" baseline="-25000" dirty="0">
                <a:solidFill>
                  <a:srgbClr val="0000FF"/>
                </a:solidFill>
              </a:endParaRPr>
            </a:p>
          </p:txBody>
        </p:sp>
        <p:sp>
          <p:nvSpPr>
            <p:cNvPr id="8" name="Rectangle 7"/>
            <p:cNvSpPr/>
            <p:nvPr/>
          </p:nvSpPr>
          <p:spPr>
            <a:xfrm>
              <a:off x="914400" y="830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a:t>
              </a:r>
              <a:endParaRPr lang="en-US" baseline="-25000" dirty="0">
                <a:solidFill>
                  <a:srgbClr val="0000FF"/>
                </a:solidFill>
              </a:endParaRPr>
            </a:p>
          </p:txBody>
        </p:sp>
        <p:sp>
          <p:nvSpPr>
            <p:cNvPr id="9" name="Rectangle 8"/>
            <p:cNvSpPr/>
            <p:nvPr/>
          </p:nvSpPr>
          <p:spPr>
            <a:xfrm>
              <a:off x="914400" y="15166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smtClean="0">
                  <a:solidFill>
                    <a:srgbClr val="0000FF"/>
                  </a:solidFill>
                </a:rPr>
                <a:t>d</a:t>
              </a:r>
              <a:endParaRPr lang="en-US" baseline="-25000" dirty="0">
                <a:solidFill>
                  <a:srgbClr val="0000FF"/>
                </a:solidFill>
              </a:endParaRPr>
            </a:p>
          </p:txBody>
        </p:sp>
        <p:sp>
          <p:nvSpPr>
            <p:cNvPr id="11" name="TextBox 10"/>
            <p:cNvSpPr txBox="1"/>
            <p:nvPr/>
          </p:nvSpPr>
          <p:spPr>
            <a:xfrm rot="5400000">
              <a:off x="531099" y="931590"/>
              <a:ext cx="549670" cy="369332"/>
            </a:xfrm>
            <a:prstGeom prst="rect">
              <a:avLst/>
            </a:prstGeom>
            <a:noFill/>
          </p:spPr>
          <p:txBody>
            <a:bodyPr wrap="none" rtlCol="0">
              <a:spAutoFit/>
            </a:bodyPr>
            <a:lstStyle/>
            <a:p>
              <a:r>
                <a:rPr lang="en-US" dirty="0"/>
                <a:t>n</a:t>
              </a:r>
              <a:r>
                <a:rPr lang="en-US" dirty="0" smtClean="0"/>
                <a:t>-bits</a:t>
              </a:r>
              <a:endParaRPr lang="en-US" dirty="0"/>
            </a:p>
          </p:txBody>
        </p:sp>
        <p:sp>
          <p:nvSpPr>
            <p:cNvPr id="12" name="TextBox 11"/>
            <p:cNvSpPr txBox="1"/>
            <p:nvPr/>
          </p:nvSpPr>
          <p:spPr>
            <a:xfrm rot="5400000">
              <a:off x="519432" y="1732314"/>
              <a:ext cx="549670" cy="369332"/>
            </a:xfrm>
            <a:prstGeom prst="rect">
              <a:avLst/>
            </a:prstGeom>
            <a:noFill/>
          </p:spPr>
          <p:txBody>
            <a:bodyPr wrap="none" rtlCol="0">
              <a:spAutoFit/>
            </a:bodyPr>
            <a:lstStyle/>
            <a:p>
              <a:r>
                <a:rPr lang="en-US" dirty="0"/>
                <a:t>n</a:t>
              </a:r>
              <a:r>
                <a:rPr lang="en-US" dirty="0" smtClean="0"/>
                <a:t>-bits</a:t>
              </a:r>
              <a:endParaRPr lang="en-US" dirty="0"/>
            </a:p>
          </p:txBody>
        </p:sp>
        <p:sp>
          <p:nvSpPr>
            <p:cNvPr id="13" name="Rectangle 12"/>
            <p:cNvSpPr/>
            <p:nvPr/>
          </p:nvSpPr>
          <p:spPr>
            <a:xfrm>
              <a:off x="25908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14" name="Rectangle 13"/>
            <p:cNvSpPr/>
            <p:nvPr/>
          </p:nvSpPr>
          <p:spPr>
            <a:xfrm>
              <a:off x="25908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15" name="TextBox 14"/>
            <p:cNvSpPr txBox="1"/>
            <p:nvPr/>
          </p:nvSpPr>
          <p:spPr>
            <a:xfrm>
              <a:off x="1600200" y="742950"/>
              <a:ext cx="490840" cy="346249"/>
            </a:xfrm>
            <a:prstGeom prst="rect">
              <a:avLst/>
            </a:prstGeom>
            <a:noFill/>
          </p:spPr>
          <p:txBody>
            <a:bodyPr wrap="none" rtlCol="0">
              <a:spAutoFit/>
            </a:bodyPr>
            <a:lstStyle/>
            <a:p>
              <a:r>
                <a:rPr lang="en-US" sz="2400" dirty="0" smtClean="0"/>
                <a:t>⊕</a:t>
              </a:r>
              <a:endParaRPr lang="en-US" sz="2400" dirty="0"/>
            </a:p>
          </p:txBody>
        </p:sp>
        <p:cxnSp>
          <p:nvCxnSpPr>
            <p:cNvPr id="16" name="Straight Connector 15"/>
            <p:cNvCxnSpPr/>
            <p:nvPr/>
          </p:nvCxnSpPr>
          <p:spPr>
            <a:xfrm>
              <a:off x="12954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2954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5" idx="3"/>
            </p:cNvCxnSpPr>
            <p:nvPr/>
          </p:nvCxnSpPr>
          <p:spPr>
            <a:xfrm>
              <a:off x="2091040" y="916075"/>
              <a:ext cx="118760" cy="599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a:off x="22098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1"/>
            </p:cNvCxnSpPr>
            <p:nvPr/>
          </p:nvCxnSpPr>
          <p:spPr>
            <a:xfrm flipV="1">
              <a:off x="22098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5240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22" name="Straight Arrow Connector 21"/>
            <p:cNvCxnSpPr/>
            <p:nvPr/>
          </p:nvCxnSpPr>
          <p:spPr>
            <a:xfrm flipV="1">
              <a:off x="17526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7526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2672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d-2</a:t>
              </a:r>
              <a:endParaRPr lang="en-US" baseline="-25000" dirty="0">
                <a:solidFill>
                  <a:srgbClr val="0000FF"/>
                </a:solidFill>
              </a:endParaRPr>
            </a:p>
          </p:txBody>
        </p:sp>
        <p:sp>
          <p:nvSpPr>
            <p:cNvPr id="25" name="Rectangle 24"/>
            <p:cNvSpPr/>
            <p:nvPr/>
          </p:nvSpPr>
          <p:spPr>
            <a:xfrm>
              <a:off x="42672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d-2</a:t>
              </a:r>
              <a:endParaRPr lang="en-US" baseline="-25000" dirty="0">
                <a:solidFill>
                  <a:srgbClr val="0000FF"/>
                </a:solidFill>
              </a:endParaRPr>
            </a:p>
          </p:txBody>
        </p:sp>
        <p:sp>
          <p:nvSpPr>
            <p:cNvPr id="26" name="TextBox 25"/>
            <p:cNvSpPr txBox="1"/>
            <p:nvPr/>
          </p:nvSpPr>
          <p:spPr>
            <a:xfrm>
              <a:off x="3276600" y="742950"/>
              <a:ext cx="490840" cy="346249"/>
            </a:xfrm>
            <a:prstGeom prst="rect">
              <a:avLst/>
            </a:prstGeom>
            <a:noFill/>
          </p:spPr>
          <p:txBody>
            <a:bodyPr wrap="none" rtlCol="0">
              <a:spAutoFit/>
            </a:bodyPr>
            <a:lstStyle/>
            <a:p>
              <a:r>
                <a:rPr lang="en-US" sz="2400" dirty="0" smtClean="0"/>
                <a:t>⊕</a:t>
              </a:r>
              <a:endParaRPr lang="en-US" sz="2400" dirty="0"/>
            </a:p>
          </p:txBody>
        </p:sp>
        <p:cxnSp>
          <p:nvCxnSpPr>
            <p:cNvPr id="27" name="Straight Connector 26"/>
            <p:cNvCxnSpPr/>
            <p:nvPr/>
          </p:nvCxnSpPr>
          <p:spPr>
            <a:xfrm>
              <a:off x="29718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9718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6" idx="3"/>
            </p:cNvCxnSpPr>
            <p:nvPr/>
          </p:nvCxnSpPr>
          <p:spPr>
            <a:xfrm>
              <a:off x="3767440" y="916075"/>
              <a:ext cx="118760" cy="599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5" idx="1"/>
            </p:cNvCxnSpPr>
            <p:nvPr/>
          </p:nvCxnSpPr>
          <p:spPr>
            <a:xfrm>
              <a:off x="38862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4" idx="1"/>
            </p:cNvCxnSpPr>
            <p:nvPr/>
          </p:nvCxnSpPr>
          <p:spPr>
            <a:xfrm flipV="1">
              <a:off x="38862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32004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smtClean="0">
                  <a:solidFill>
                    <a:srgbClr val="0000FF"/>
                  </a:solidFill>
                </a:rPr>
                <a:t>d-1</a:t>
              </a:r>
              <a:endParaRPr lang="en-US" baseline="-25000" dirty="0">
                <a:solidFill>
                  <a:srgbClr val="0000FF"/>
                </a:solidFill>
              </a:endParaRPr>
            </a:p>
          </p:txBody>
        </p:sp>
        <p:cxnSp>
          <p:nvCxnSpPr>
            <p:cNvPr id="33" name="Straight Arrow Connector 32"/>
            <p:cNvCxnSpPr/>
            <p:nvPr/>
          </p:nvCxnSpPr>
          <p:spPr>
            <a:xfrm flipV="1">
              <a:off x="34290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4290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181600" y="1211818"/>
              <a:ext cx="702436" cy="623248"/>
            </a:xfrm>
            <a:prstGeom prst="rect">
              <a:avLst/>
            </a:prstGeom>
            <a:noFill/>
          </p:spPr>
          <p:txBody>
            <a:bodyPr wrap="none" rtlCol="0">
              <a:spAutoFit/>
            </a:bodyPr>
            <a:lstStyle/>
            <a:p>
              <a:r>
                <a:rPr lang="en-US" sz="4800" b="1" dirty="0" smtClean="0"/>
                <a:t>⋯</a:t>
              </a:r>
              <a:endParaRPr lang="en-US" sz="4800" b="1" dirty="0"/>
            </a:p>
          </p:txBody>
        </p:sp>
        <p:sp>
          <p:nvSpPr>
            <p:cNvPr id="36" name="TextBox 35"/>
            <p:cNvSpPr txBox="1"/>
            <p:nvPr/>
          </p:nvSpPr>
          <p:spPr>
            <a:xfrm>
              <a:off x="6781800" y="819150"/>
              <a:ext cx="490840" cy="346249"/>
            </a:xfrm>
            <a:prstGeom prst="rect">
              <a:avLst/>
            </a:prstGeom>
            <a:noFill/>
          </p:spPr>
          <p:txBody>
            <a:bodyPr wrap="none" rtlCol="0">
              <a:spAutoFit/>
            </a:bodyPr>
            <a:lstStyle/>
            <a:p>
              <a:r>
                <a:rPr lang="en-US" sz="2400" dirty="0" smtClean="0"/>
                <a:t>⊕</a:t>
              </a:r>
              <a:endParaRPr lang="en-US" sz="2400" dirty="0"/>
            </a:p>
          </p:txBody>
        </p:sp>
        <p:cxnSp>
          <p:nvCxnSpPr>
            <p:cNvPr id="37" name="Straight Connector 36"/>
            <p:cNvCxnSpPr/>
            <p:nvPr/>
          </p:nvCxnSpPr>
          <p:spPr>
            <a:xfrm>
              <a:off x="6477000" y="20428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477000" y="10522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3"/>
            </p:cNvCxnSpPr>
            <p:nvPr/>
          </p:nvCxnSpPr>
          <p:spPr>
            <a:xfrm>
              <a:off x="7272640" y="992275"/>
              <a:ext cx="118760" cy="599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391400" y="10522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7391400" y="12427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6705600" y="14332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43" name="Straight Arrow Connector 42"/>
            <p:cNvCxnSpPr/>
            <p:nvPr/>
          </p:nvCxnSpPr>
          <p:spPr>
            <a:xfrm flipV="1">
              <a:off x="6934200" y="18142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6934200" y="12046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381606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t>
            </a:r>
            <a:r>
              <a:rPr lang="en-US" dirty="0" err="1" smtClean="0"/>
              <a:t>Thm</a:t>
            </a:r>
            <a:r>
              <a:rPr lang="en-US" dirty="0" smtClean="0"/>
              <a:t>:”   </a:t>
            </a:r>
            <a:r>
              <a:rPr lang="en-US" sz="1800" dirty="0" smtClean="0"/>
              <a:t>(</a:t>
            </a:r>
            <a:r>
              <a:rPr lang="en-US" sz="1800" dirty="0" err="1" smtClean="0"/>
              <a:t>Luby-Rackoff</a:t>
            </a:r>
            <a:r>
              <a:rPr lang="en-US" sz="1800" dirty="0"/>
              <a:t> </a:t>
            </a:r>
            <a:r>
              <a:rPr lang="en-US" sz="1800" dirty="0" smtClean="0"/>
              <a:t>‘85):</a:t>
            </a:r>
          </a:p>
          <a:p>
            <a:pPr marL="0" indent="0">
              <a:spcBef>
                <a:spcPts val="2376"/>
              </a:spcBef>
              <a:buNone/>
              <a:tabLst>
                <a:tab pos="457200" algn="l"/>
              </a:tabLst>
            </a:pPr>
            <a:r>
              <a:rPr lang="en-US" dirty="0"/>
              <a:t>	</a:t>
            </a:r>
            <a:r>
              <a:rPr lang="en-US" dirty="0" smtClean="0"/>
              <a:t>f:  K × </a:t>
            </a:r>
            <a:r>
              <a:rPr lang="en-US" dirty="0"/>
              <a:t>{0,1}</a:t>
            </a:r>
            <a:r>
              <a:rPr lang="en-US" baseline="30000" dirty="0"/>
              <a:t>n</a:t>
            </a:r>
            <a:r>
              <a:rPr lang="en-US" dirty="0"/>
              <a:t>  ⟶  {0,1}</a:t>
            </a:r>
            <a:r>
              <a:rPr lang="en-US" baseline="30000" dirty="0"/>
              <a:t>n</a:t>
            </a:r>
            <a:r>
              <a:rPr lang="en-US" dirty="0"/>
              <a:t> </a:t>
            </a:r>
            <a:r>
              <a:rPr lang="en-US" dirty="0" smtClean="0"/>
              <a:t> </a:t>
            </a:r>
            <a:r>
              <a:rPr lang="en-US" dirty="0"/>
              <a:t> </a:t>
            </a:r>
            <a:r>
              <a:rPr lang="en-US" dirty="0" smtClean="0"/>
              <a:t>a secure PRF    </a:t>
            </a:r>
          </a:p>
          <a:p>
            <a:pPr marL="0" indent="0">
              <a:spcBef>
                <a:spcPts val="2376"/>
              </a:spcBef>
              <a:buNone/>
              <a:tabLst>
                <a:tab pos="457200" algn="l"/>
              </a:tabLst>
            </a:pPr>
            <a:r>
              <a:rPr lang="en-US" dirty="0"/>
              <a:t>	</a:t>
            </a:r>
            <a:r>
              <a:rPr lang="en-US" dirty="0" smtClean="0"/>
              <a:t>⇒    3-round </a:t>
            </a:r>
            <a:r>
              <a:rPr lang="en-US" dirty="0" err="1" smtClean="0"/>
              <a:t>Feistel</a:t>
            </a:r>
            <a:r>
              <a:rPr lang="en-US" dirty="0" smtClean="0"/>
              <a:t>   F:  K</a:t>
            </a:r>
            <a:r>
              <a:rPr lang="en-US" baseline="30000" dirty="0" smtClean="0"/>
              <a:t>3</a:t>
            </a:r>
            <a:r>
              <a:rPr lang="en-US" dirty="0" smtClean="0"/>
              <a:t> </a:t>
            </a:r>
            <a:r>
              <a:rPr lang="en-US" dirty="0"/>
              <a:t>× {0,1</a:t>
            </a:r>
            <a:r>
              <a:rPr lang="en-US" dirty="0" smtClean="0"/>
              <a:t>}</a:t>
            </a:r>
            <a:r>
              <a:rPr lang="en-US" baseline="30000" dirty="0" smtClean="0"/>
              <a:t>2n</a:t>
            </a:r>
            <a:r>
              <a:rPr lang="en-US" dirty="0" smtClean="0"/>
              <a:t>  </a:t>
            </a:r>
            <a:r>
              <a:rPr lang="en-US" dirty="0"/>
              <a:t>⟶  {0,1</a:t>
            </a:r>
            <a:r>
              <a:rPr lang="en-US" dirty="0" smtClean="0"/>
              <a:t>}</a:t>
            </a:r>
            <a:r>
              <a:rPr lang="en-US" baseline="30000" dirty="0" smtClean="0"/>
              <a:t>2n</a:t>
            </a:r>
            <a:r>
              <a:rPr lang="en-US" dirty="0" smtClean="0"/>
              <a:t>   </a:t>
            </a:r>
            <a:r>
              <a:rPr lang="en-US" dirty="0"/>
              <a:t>a secure </a:t>
            </a:r>
            <a:r>
              <a:rPr lang="en-US" dirty="0" smtClean="0"/>
              <a:t>PRP</a:t>
            </a:r>
            <a:endParaRPr lang="en-US" dirty="0"/>
          </a:p>
          <a:p>
            <a:pPr marL="0" indent="0">
              <a:buNone/>
            </a:pPr>
            <a:endParaRPr lang="en-US" sz="1800" dirty="0" smtClean="0"/>
          </a:p>
          <a:p>
            <a:pPr marL="0" indent="0">
              <a:buNone/>
            </a:pPr>
            <a:r>
              <a:rPr lang="en-US" sz="1800" dirty="0" smtClean="0"/>
              <a:t>  </a:t>
            </a:r>
            <a:endParaRPr lang="en-US" sz="2000" dirty="0"/>
          </a:p>
        </p:txBody>
      </p:sp>
      <p:sp>
        <p:nvSpPr>
          <p:cNvPr id="46" name="Title 45"/>
          <p:cNvSpPr>
            <a:spLocks noGrp="1"/>
          </p:cNvSpPr>
          <p:nvPr>
            <p:ph type="title"/>
          </p:nvPr>
        </p:nvSpPr>
        <p:spPr/>
        <p:txBody>
          <a:bodyPr/>
          <a:lstStyle/>
          <a:p>
            <a:r>
              <a:rPr lang="en-US" dirty="0" smtClean="0"/>
              <a:t>Security</a:t>
            </a:r>
            <a:endParaRPr lang="en-US" dirty="0"/>
          </a:p>
        </p:txBody>
      </p:sp>
      <p:sp>
        <p:nvSpPr>
          <p:cNvPr id="6" name="Rectangle 5"/>
          <p:cNvSpPr/>
          <p:nvPr/>
        </p:nvSpPr>
        <p:spPr>
          <a:xfrm>
            <a:off x="6553200" y="3825558"/>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3</a:t>
            </a:r>
            <a:endParaRPr lang="en-US" baseline="-25000" dirty="0">
              <a:solidFill>
                <a:srgbClr val="0000FF"/>
              </a:solidFill>
            </a:endParaRPr>
          </a:p>
        </p:txBody>
      </p:sp>
      <p:sp>
        <p:nvSpPr>
          <p:cNvPr id="7" name="Rectangle 6"/>
          <p:cNvSpPr/>
          <p:nvPr/>
        </p:nvSpPr>
        <p:spPr>
          <a:xfrm>
            <a:off x="6553200" y="4739958"/>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3</a:t>
            </a:r>
            <a:endParaRPr lang="en-US" baseline="-25000" dirty="0">
              <a:solidFill>
                <a:srgbClr val="0000FF"/>
              </a:solidFill>
            </a:endParaRPr>
          </a:p>
        </p:txBody>
      </p:sp>
      <p:sp>
        <p:nvSpPr>
          <p:cNvPr id="8" name="Rectangle 7"/>
          <p:cNvSpPr/>
          <p:nvPr/>
        </p:nvSpPr>
        <p:spPr>
          <a:xfrm>
            <a:off x="1524000" y="3733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0</a:t>
            </a:r>
            <a:endParaRPr lang="en-US" baseline="-25000" dirty="0">
              <a:solidFill>
                <a:srgbClr val="0000FF"/>
              </a:solidFill>
            </a:endParaRPr>
          </a:p>
        </p:txBody>
      </p:sp>
      <p:sp>
        <p:nvSpPr>
          <p:cNvPr id="9" name="Rectangle 8"/>
          <p:cNvSpPr/>
          <p:nvPr/>
        </p:nvSpPr>
        <p:spPr>
          <a:xfrm>
            <a:off x="1524000" y="4644311"/>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0</a:t>
            </a:r>
            <a:endParaRPr lang="en-US" baseline="-25000" dirty="0">
              <a:solidFill>
                <a:srgbClr val="0000FF"/>
              </a:solidFill>
            </a:endParaRPr>
          </a:p>
        </p:txBody>
      </p:sp>
      <p:sp>
        <p:nvSpPr>
          <p:cNvPr id="10" name="TextBox 9"/>
          <p:cNvSpPr txBox="1"/>
          <p:nvPr/>
        </p:nvSpPr>
        <p:spPr>
          <a:xfrm>
            <a:off x="1371601" y="5574268"/>
            <a:ext cx="681597" cy="369332"/>
          </a:xfrm>
          <a:prstGeom prst="rect">
            <a:avLst/>
          </a:prstGeom>
          <a:noFill/>
        </p:spPr>
        <p:txBody>
          <a:bodyPr wrap="none" rtlCol="0">
            <a:spAutoFit/>
          </a:bodyPr>
          <a:lstStyle/>
          <a:p>
            <a:r>
              <a:rPr lang="en-US" dirty="0" smtClean="0"/>
              <a:t>input</a:t>
            </a:r>
            <a:endParaRPr lang="en-US" dirty="0"/>
          </a:p>
        </p:txBody>
      </p:sp>
      <p:sp>
        <p:nvSpPr>
          <p:cNvPr id="13" name="Rectangle 12"/>
          <p:cNvSpPr/>
          <p:nvPr/>
        </p:nvSpPr>
        <p:spPr>
          <a:xfrm>
            <a:off x="3200400" y="3831511"/>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14" name="Rectangle 13"/>
          <p:cNvSpPr/>
          <p:nvPr/>
        </p:nvSpPr>
        <p:spPr>
          <a:xfrm>
            <a:off x="3200400" y="4745911"/>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15" name="TextBox 14"/>
          <p:cNvSpPr txBox="1"/>
          <p:nvPr/>
        </p:nvSpPr>
        <p:spPr>
          <a:xfrm flipV="1">
            <a:off x="2209800" y="5035155"/>
            <a:ext cx="490840" cy="461665"/>
          </a:xfrm>
          <a:prstGeom prst="rect">
            <a:avLst/>
          </a:prstGeom>
          <a:noFill/>
        </p:spPr>
        <p:txBody>
          <a:bodyPr wrap="none" rtlCol="0">
            <a:spAutoFit/>
          </a:bodyPr>
          <a:lstStyle/>
          <a:p>
            <a:r>
              <a:rPr lang="en-US" sz="2400" dirty="0" smtClean="0"/>
              <a:t>⊕</a:t>
            </a:r>
            <a:endParaRPr lang="en-US" sz="2400" dirty="0"/>
          </a:p>
        </p:txBody>
      </p:sp>
      <p:cxnSp>
        <p:nvCxnSpPr>
          <p:cNvPr id="16" name="Straight Connector 15"/>
          <p:cNvCxnSpPr/>
          <p:nvPr/>
        </p:nvCxnSpPr>
        <p:spPr>
          <a:xfrm flipV="1">
            <a:off x="1905000" y="4019154"/>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905000" y="5339954"/>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5" idx="3"/>
          </p:cNvCxnSpPr>
          <p:nvPr/>
        </p:nvCxnSpPr>
        <p:spPr>
          <a:xfrm>
            <a:off x="2700640" y="5265987"/>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flipV="1">
            <a:off x="2819400" y="4171554"/>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1"/>
          </p:cNvCxnSpPr>
          <p:nvPr/>
        </p:nvCxnSpPr>
        <p:spPr>
          <a:xfrm>
            <a:off x="2819400" y="4019154"/>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2133600" y="4323954"/>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endParaRPr lang="en-US" baseline="-25000" dirty="0">
              <a:solidFill>
                <a:srgbClr val="0000FF"/>
              </a:solidFill>
            </a:endParaRPr>
          </a:p>
        </p:txBody>
      </p:sp>
      <p:cxnSp>
        <p:nvCxnSpPr>
          <p:cNvPr id="22" name="Straight Arrow Connector 21"/>
          <p:cNvCxnSpPr/>
          <p:nvPr/>
        </p:nvCxnSpPr>
        <p:spPr>
          <a:xfrm>
            <a:off x="2362200" y="4019154"/>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362200" y="4831954"/>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876800" y="3831511"/>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2</a:t>
            </a:r>
            <a:endParaRPr lang="en-US" baseline="-25000" dirty="0">
              <a:solidFill>
                <a:srgbClr val="0000FF"/>
              </a:solidFill>
            </a:endParaRPr>
          </a:p>
        </p:txBody>
      </p:sp>
      <p:sp>
        <p:nvSpPr>
          <p:cNvPr id="25" name="Rectangle 24"/>
          <p:cNvSpPr/>
          <p:nvPr/>
        </p:nvSpPr>
        <p:spPr>
          <a:xfrm>
            <a:off x="4876800" y="4745911"/>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2</a:t>
            </a:r>
            <a:endParaRPr lang="en-US" baseline="-25000" dirty="0">
              <a:solidFill>
                <a:srgbClr val="0000FF"/>
              </a:solidFill>
            </a:endParaRPr>
          </a:p>
        </p:txBody>
      </p:sp>
      <p:sp>
        <p:nvSpPr>
          <p:cNvPr id="26" name="TextBox 25"/>
          <p:cNvSpPr txBox="1"/>
          <p:nvPr/>
        </p:nvSpPr>
        <p:spPr>
          <a:xfrm flipV="1">
            <a:off x="3886200" y="5035155"/>
            <a:ext cx="490840" cy="461665"/>
          </a:xfrm>
          <a:prstGeom prst="rect">
            <a:avLst/>
          </a:prstGeom>
          <a:noFill/>
        </p:spPr>
        <p:txBody>
          <a:bodyPr wrap="none" rtlCol="0">
            <a:spAutoFit/>
          </a:bodyPr>
          <a:lstStyle/>
          <a:p>
            <a:r>
              <a:rPr lang="en-US" sz="2400" dirty="0" smtClean="0"/>
              <a:t>⊕</a:t>
            </a:r>
            <a:endParaRPr lang="en-US" sz="2400" dirty="0"/>
          </a:p>
        </p:txBody>
      </p:sp>
      <p:cxnSp>
        <p:nvCxnSpPr>
          <p:cNvPr id="27" name="Straight Connector 26"/>
          <p:cNvCxnSpPr/>
          <p:nvPr/>
        </p:nvCxnSpPr>
        <p:spPr>
          <a:xfrm flipV="1">
            <a:off x="3581400" y="4019154"/>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3581400" y="5339954"/>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6" idx="3"/>
          </p:cNvCxnSpPr>
          <p:nvPr/>
        </p:nvCxnSpPr>
        <p:spPr>
          <a:xfrm>
            <a:off x="4377040" y="5265987"/>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5" idx="1"/>
          </p:cNvCxnSpPr>
          <p:nvPr/>
        </p:nvCxnSpPr>
        <p:spPr>
          <a:xfrm flipV="1">
            <a:off x="4495800" y="4171554"/>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4" idx="1"/>
          </p:cNvCxnSpPr>
          <p:nvPr/>
        </p:nvCxnSpPr>
        <p:spPr>
          <a:xfrm>
            <a:off x="4495800" y="4019154"/>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3810000" y="4323954"/>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endParaRPr lang="en-US" baseline="-25000" dirty="0">
              <a:solidFill>
                <a:srgbClr val="0000FF"/>
              </a:solidFill>
            </a:endParaRPr>
          </a:p>
        </p:txBody>
      </p:sp>
      <p:cxnSp>
        <p:nvCxnSpPr>
          <p:cNvPr id="33" name="Straight Arrow Connector 32"/>
          <p:cNvCxnSpPr/>
          <p:nvPr/>
        </p:nvCxnSpPr>
        <p:spPr>
          <a:xfrm>
            <a:off x="4038600" y="4019154"/>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038600" y="4831954"/>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flipV="1">
            <a:off x="5562600" y="5035155"/>
            <a:ext cx="490840" cy="461665"/>
          </a:xfrm>
          <a:prstGeom prst="rect">
            <a:avLst/>
          </a:prstGeom>
          <a:noFill/>
        </p:spPr>
        <p:txBody>
          <a:bodyPr wrap="none" rtlCol="0">
            <a:spAutoFit/>
          </a:bodyPr>
          <a:lstStyle/>
          <a:p>
            <a:r>
              <a:rPr lang="en-US" sz="2400" dirty="0" smtClean="0"/>
              <a:t>⊕</a:t>
            </a:r>
            <a:endParaRPr lang="en-US" sz="2400" dirty="0"/>
          </a:p>
        </p:txBody>
      </p:sp>
      <p:cxnSp>
        <p:nvCxnSpPr>
          <p:cNvPr id="37" name="Straight Connector 36"/>
          <p:cNvCxnSpPr/>
          <p:nvPr/>
        </p:nvCxnSpPr>
        <p:spPr>
          <a:xfrm flipV="1">
            <a:off x="5257800" y="4019154"/>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5257800" y="5339954"/>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3"/>
          </p:cNvCxnSpPr>
          <p:nvPr/>
        </p:nvCxnSpPr>
        <p:spPr>
          <a:xfrm>
            <a:off x="6053440" y="5265987"/>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6172200" y="4171554"/>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6172200" y="4019154"/>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5486400" y="4323954"/>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endParaRPr lang="en-US" baseline="-25000" dirty="0">
              <a:solidFill>
                <a:srgbClr val="0000FF"/>
              </a:solidFill>
            </a:endParaRPr>
          </a:p>
        </p:txBody>
      </p:sp>
      <p:cxnSp>
        <p:nvCxnSpPr>
          <p:cNvPr id="43" name="Straight Arrow Connector 42"/>
          <p:cNvCxnSpPr/>
          <p:nvPr/>
        </p:nvCxnSpPr>
        <p:spPr>
          <a:xfrm>
            <a:off x="5715000" y="4019154"/>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5715000" y="4831954"/>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400801" y="5568315"/>
            <a:ext cx="830677"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 xmlns:p14="http://schemas.microsoft.com/office/powerpoint/2010/main" val="922855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 Tables </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29</a:t>
            </a:fld>
            <a:endParaRPr lang="en-US"/>
          </a:p>
        </p:txBody>
      </p:sp>
      <p:pic>
        <p:nvPicPr>
          <p:cNvPr id="590850" name="Picture 2"/>
          <p:cNvPicPr>
            <a:picLocks noChangeAspect="1" noChangeArrowheads="1"/>
          </p:cNvPicPr>
          <p:nvPr/>
        </p:nvPicPr>
        <p:blipFill>
          <a:blip r:embed="rId2"/>
          <a:srcRect/>
          <a:stretch>
            <a:fillRect/>
          </a:stretch>
        </p:blipFill>
        <p:spPr bwMode="auto">
          <a:xfrm>
            <a:off x="1550988" y="1843088"/>
            <a:ext cx="5992812" cy="4405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sz="2400" dirty="0" smtClean="0"/>
              <a:t>Encrypts a digital data stream one bit or one byte at a Time</a:t>
            </a:r>
          </a:p>
          <a:p>
            <a:r>
              <a:rPr lang="en-US" sz="2400" dirty="0" smtClean="0"/>
              <a:t>One time pad is example; but practical limitations</a:t>
            </a:r>
          </a:p>
          <a:p>
            <a:r>
              <a:rPr lang="en-US" sz="2400" dirty="0" smtClean="0"/>
              <a:t>Typical approach for stream cipher:</a:t>
            </a:r>
          </a:p>
          <a:p>
            <a:pPr lvl="1"/>
            <a:r>
              <a:rPr lang="en-US" sz="2200" dirty="0" smtClean="0"/>
              <a:t>Key (K) used as input to bit-stream generator algorithm</a:t>
            </a:r>
          </a:p>
          <a:p>
            <a:pPr lvl="1"/>
            <a:r>
              <a:rPr lang="en-US" sz="2200" dirty="0" smtClean="0"/>
              <a:t>Algorithm generates cryptographic bit stream (</a:t>
            </a:r>
            <a:r>
              <a:rPr lang="en-US" sz="2200" dirty="0" err="1" smtClean="0"/>
              <a:t>ki</a:t>
            </a:r>
            <a:r>
              <a:rPr lang="en-US" sz="2200" dirty="0" smtClean="0"/>
              <a:t> ) used to encrypt plaintext</a:t>
            </a:r>
          </a:p>
          <a:p>
            <a:pPr lvl="1"/>
            <a:r>
              <a:rPr lang="en-US" sz="2200" dirty="0" smtClean="0"/>
              <a:t>Users share a key; use it to generate </a:t>
            </a:r>
            <a:r>
              <a:rPr lang="en-US" sz="2200" dirty="0" err="1" smtClean="0"/>
              <a:t>keystream</a:t>
            </a:r>
            <a:endParaRPr lang="en-US" sz="2200" dirty="0"/>
          </a:p>
        </p:txBody>
      </p:sp>
      <p:sp>
        <p:nvSpPr>
          <p:cNvPr id="4" name="Date Placeholder 3"/>
          <p:cNvSpPr>
            <a:spLocks noGrp="1"/>
          </p:cNvSpPr>
          <p:nvPr>
            <p:ph type="dt" sz="half" idx="10"/>
          </p:nvPr>
        </p:nvSpPr>
        <p:spPr/>
        <p:txBody>
          <a:bodyPr/>
          <a:lstStyle/>
          <a:p>
            <a:fld id="{9418AD6C-1134-4EBB-AC1B-24188F03D662}" type="datetime1">
              <a:rPr lang="en-US" smtClean="0"/>
              <a:pPr/>
              <a:t>10/18/2012</a:t>
            </a:fld>
            <a:endParaRPr lang="en-US" dirty="0"/>
          </a:p>
        </p:txBody>
      </p:sp>
      <p:sp>
        <p:nvSpPr>
          <p:cNvPr id="6" name="Slide Number Placeholder 5"/>
          <p:cNvSpPr>
            <a:spLocks noGrp="1"/>
          </p:cNvSpPr>
          <p:nvPr>
            <p:ph type="sldNum" sz="quarter" idx="11"/>
          </p:nvPr>
        </p:nvSpPr>
        <p:spPr/>
        <p:txBody>
          <a:bodyPr/>
          <a:lstStyle/>
          <a:p>
            <a:fld id="{59985E83-F857-4E7B-A45F-F5191A2677E8}" type="slidenum">
              <a:rPr lang="en-US" smtClean="0"/>
              <a:pPr/>
              <a:t>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smtClean="0"/>
          </a:p>
        </p:txBody>
      </p:sp>
      <p:sp>
        <p:nvSpPr>
          <p:cNvPr id="7" name="Title 6"/>
          <p:cNvSpPr>
            <a:spLocks noGrp="1"/>
          </p:cNvSpPr>
          <p:nvPr>
            <p:ph type="title"/>
          </p:nvPr>
        </p:nvSpPr>
        <p:spPr/>
        <p:txBody>
          <a:bodyPr>
            <a:normAutofit/>
          </a:bodyPr>
          <a:lstStyle/>
          <a:p>
            <a:r>
              <a:rPr lang="en-US" sz="3600" dirty="0" smtClean="0"/>
              <a:t>Stream Ciphers</a:t>
            </a:r>
            <a:endParaRPr lang="en-US" sz="3600" dirty="0"/>
          </a:p>
        </p:txBody>
      </p:sp>
      <p:pic>
        <p:nvPicPr>
          <p:cNvPr id="583682" name="Picture 2"/>
          <p:cNvPicPr>
            <a:picLocks noChangeAspect="1" noChangeArrowheads="1"/>
          </p:cNvPicPr>
          <p:nvPr/>
        </p:nvPicPr>
        <p:blipFill>
          <a:blip r:embed="rId2"/>
          <a:srcRect/>
          <a:stretch>
            <a:fillRect/>
          </a:stretch>
        </p:blipFill>
        <p:spPr bwMode="auto">
          <a:xfrm>
            <a:off x="1538288" y="4133850"/>
            <a:ext cx="6067425"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F(K[48],R[32])</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30</a:t>
            </a:fld>
            <a:endParaRPr lang="en-US"/>
          </a:p>
        </p:txBody>
      </p:sp>
      <p:pic>
        <p:nvPicPr>
          <p:cNvPr id="592898" name="Picture 2"/>
          <p:cNvPicPr>
            <a:picLocks noChangeAspect="1" noChangeArrowheads="1"/>
          </p:cNvPicPr>
          <p:nvPr/>
        </p:nvPicPr>
        <p:blipFill>
          <a:blip r:embed="rId2"/>
          <a:srcRect/>
          <a:stretch>
            <a:fillRect/>
          </a:stretch>
        </p:blipFill>
        <p:spPr bwMode="auto">
          <a:xfrm>
            <a:off x="1371600" y="1625443"/>
            <a:ext cx="6553199" cy="465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S-Boxes</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31</a:t>
            </a:fld>
            <a:endParaRPr lang="en-US"/>
          </a:p>
        </p:txBody>
      </p:sp>
      <p:pic>
        <p:nvPicPr>
          <p:cNvPr id="593922" name="Picture 2"/>
          <p:cNvPicPr>
            <a:picLocks noChangeAspect="1" noChangeArrowheads="1"/>
          </p:cNvPicPr>
          <p:nvPr/>
        </p:nvPicPr>
        <p:blipFill>
          <a:blip r:embed="rId2"/>
          <a:srcRect/>
          <a:stretch>
            <a:fillRect/>
          </a:stretch>
        </p:blipFill>
        <p:spPr bwMode="auto">
          <a:xfrm>
            <a:off x="1120588" y="1628775"/>
            <a:ext cx="7279923" cy="44672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S-Boxes</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32</a:t>
            </a:fld>
            <a:endParaRPr lang="en-US"/>
          </a:p>
        </p:txBody>
      </p:sp>
      <p:pic>
        <p:nvPicPr>
          <p:cNvPr id="594946" name="Picture 2"/>
          <p:cNvPicPr>
            <a:picLocks noChangeAspect="1" noChangeArrowheads="1"/>
          </p:cNvPicPr>
          <p:nvPr/>
        </p:nvPicPr>
        <p:blipFill>
          <a:blip r:embed="rId2"/>
          <a:srcRect/>
          <a:stretch>
            <a:fillRect/>
          </a:stretch>
        </p:blipFill>
        <p:spPr bwMode="auto">
          <a:xfrm>
            <a:off x="1080247" y="1670797"/>
            <a:ext cx="7235569" cy="4362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S-boxes</a:t>
            </a:r>
            <a:endParaRPr lang="en-US" dirty="0"/>
          </a:p>
        </p:txBody>
      </p:sp>
      <p:sp>
        <p:nvSpPr>
          <p:cNvPr id="3" name="Content Placeholder 2"/>
          <p:cNvSpPr>
            <a:spLocks noGrp="1"/>
          </p:cNvSpPr>
          <p:nvPr>
            <p:ph idx="4294967295"/>
          </p:nvPr>
        </p:nvSpPr>
        <p:spPr>
          <a:xfrm>
            <a:off x="0" y="1803400"/>
            <a:ext cx="8229600" cy="1320800"/>
          </a:xfrm>
        </p:spPr>
        <p:txBody>
          <a:bodyPr/>
          <a:lstStyle/>
          <a:p>
            <a:pPr marL="0" indent="0" algn="ctr">
              <a:buNone/>
            </a:pPr>
            <a:r>
              <a:rPr lang="en-US" dirty="0" smtClean="0"/>
              <a:t>S</a:t>
            </a:r>
            <a:r>
              <a:rPr lang="en-US" baseline="-25000" dirty="0" smtClean="0"/>
              <a:t>i</a:t>
            </a:r>
            <a:r>
              <a:rPr lang="en-US" dirty="0" smtClean="0"/>
              <a:t>: {</a:t>
            </a:r>
            <a:r>
              <a:rPr lang="en-US" dirty="0"/>
              <a:t>0,1}</a:t>
            </a:r>
            <a:r>
              <a:rPr lang="en-US" baseline="30000" dirty="0"/>
              <a:t>6</a:t>
            </a:r>
            <a:r>
              <a:rPr lang="en-US" dirty="0"/>
              <a:t> ⟶ {0,1}</a:t>
            </a:r>
            <a:r>
              <a:rPr lang="en-US" baseline="30000" dirty="0"/>
              <a:t>4 </a:t>
            </a:r>
            <a:r>
              <a:rPr lang="en-US" dirty="0" smtClean="0"/>
              <a:t> </a:t>
            </a:r>
            <a:endParaRPr lang="en-US" dirty="0"/>
          </a:p>
        </p:txBody>
      </p:sp>
      <p:pic>
        <p:nvPicPr>
          <p:cNvPr id="4" name="Content Placeholder 3"/>
          <p:cNvPicPr>
            <a:picLocks noChangeAspect="1"/>
          </p:cNvPicPr>
          <p:nvPr/>
        </p:nvPicPr>
        <p:blipFill rotWithShape="1">
          <a:blip r:embed="rId2"/>
          <a:srcRect l="-458" r="163"/>
          <a:stretch/>
        </p:blipFill>
        <p:spPr>
          <a:xfrm>
            <a:off x="838200" y="3048000"/>
            <a:ext cx="7338046" cy="2404533"/>
          </a:xfrm>
          <a:prstGeom prst="rect">
            <a:avLst/>
          </a:prstGeom>
        </p:spPr>
      </p:pic>
      <p:cxnSp>
        <p:nvCxnSpPr>
          <p:cNvPr id="5" name="Straight Connector 4"/>
          <p:cNvCxnSpPr/>
          <p:nvPr/>
        </p:nvCxnSpPr>
        <p:spPr>
          <a:xfrm>
            <a:off x="990600" y="3886200"/>
            <a:ext cx="7086600"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676400" y="3124200"/>
            <a:ext cx="0" cy="223520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0852168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4294967295"/>
          </p:nvPr>
        </p:nvSpPr>
        <p:spPr>
          <a:xfrm>
            <a:off x="685800" y="1905000"/>
            <a:ext cx="5399088" cy="4476750"/>
          </a:xfrm>
        </p:spPr>
        <p:txBody>
          <a:bodyPr/>
          <a:lstStyle/>
          <a:p>
            <a:pPr>
              <a:lnSpc>
                <a:spcPct val="90000"/>
              </a:lnSpc>
              <a:buFont typeface="Wingdings" pitchFamily="2" charset="2"/>
              <a:buChar char="w"/>
            </a:pPr>
            <a:r>
              <a:rPr lang="en-US" sz="2000" b="1" dirty="0"/>
              <a:t>64 bits of secret key are input to the key generator, 8 parity bits are removed; So, DES key has only 56 bits</a:t>
            </a:r>
          </a:p>
          <a:p>
            <a:pPr>
              <a:lnSpc>
                <a:spcPct val="90000"/>
              </a:lnSpc>
              <a:buFont typeface="Wingdings" pitchFamily="2" charset="2"/>
              <a:buChar char="w"/>
            </a:pPr>
            <a:r>
              <a:rPr lang="en-US" sz="2000" b="1" dirty="0"/>
              <a:t>Objective: use these 56 bits to generate a different 48 bit sub-key for </a:t>
            </a:r>
            <a:r>
              <a:rPr lang="en-US" sz="2000" b="1" i="1" dirty="0"/>
              <a:t>each round</a:t>
            </a:r>
            <a:r>
              <a:rPr lang="en-US" sz="2000" b="1" dirty="0"/>
              <a:t> of DES</a:t>
            </a:r>
          </a:p>
          <a:p>
            <a:pPr lvl="1">
              <a:lnSpc>
                <a:spcPct val="90000"/>
              </a:lnSpc>
              <a:buClr>
                <a:srgbClr val="39639D"/>
              </a:buClr>
              <a:buFont typeface="Wingdings" pitchFamily="2" charset="2"/>
              <a:buChar char="ð"/>
            </a:pPr>
            <a:r>
              <a:rPr lang="en-US" sz="2000" b="1" dirty="0">
                <a:solidFill>
                  <a:srgbClr val="FD2B01"/>
                </a:solidFill>
              </a:rPr>
              <a:t>PC1</a:t>
            </a:r>
            <a:r>
              <a:rPr lang="en-US" sz="2000" b="1" dirty="0"/>
              <a:t> is a P box where 8 parity bits are removed with input of 64 bits key</a:t>
            </a:r>
          </a:p>
          <a:p>
            <a:pPr lvl="1">
              <a:lnSpc>
                <a:spcPct val="90000"/>
              </a:lnSpc>
              <a:buClr>
                <a:srgbClr val="39639D"/>
              </a:buClr>
              <a:buFont typeface="Wingdings" pitchFamily="2" charset="2"/>
              <a:buChar char="ð"/>
            </a:pPr>
            <a:r>
              <a:rPr lang="en-US" sz="2000" b="1" dirty="0"/>
              <a:t>56-bit output of PC1 is split into two 28-bit keys which is input into shift registers </a:t>
            </a:r>
            <a:r>
              <a:rPr lang="en-US" sz="2000" b="1" dirty="0">
                <a:solidFill>
                  <a:srgbClr val="FD2B01"/>
                </a:solidFill>
              </a:rPr>
              <a:t>C</a:t>
            </a:r>
            <a:r>
              <a:rPr lang="en-US" sz="2000" b="1" dirty="0"/>
              <a:t> and </a:t>
            </a:r>
            <a:r>
              <a:rPr lang="en-US" sz="2000" b="1" dirty="0">
                <a:solidFill>
                  <a:srgbClr val="FD2B01"/>
                </a:solidFill>
              </a:rPr>
              <a:t>D</a:t>
            </a:r>
            <a:r>
              <a:rPr lang="en-US" sz="2000" b="1" baseline="-25000" dirty="0">
                <a:solidFill>
                  <a:srgbClr val="FD2B01"/>
                </a:solidFill>
              </a:rPr>
              <a:t> </a:t>
            </a:r>
          </a:p>
          <a:p>
            <a:pPr lvl="1">
              <a:lnSpc>
                <a:spcPct val="90000"/>
              </a:lnSpc>
              <a:buClr>
                <a:srgbClr val="39639D"/>
              </a:buClr>
              <a:buFont typeface="Wingdings" pitchFamily="2" charset="2"/>
              <a:buChar char="ð"/>
            </a:pPr>
            <a:r>
              <a:rPr lang="en-US" sz="2000" b="1" dirty="0">
                <a:solidFill>
                  <a:srgbClr val="FD2B01"/>
                </a:solidFill>
              </a:rPr>
              <a:t>PC2</a:t>
            </a:r>
            <a:r>
              <a:rPr lang="en-US" sz="2000" b="1" dirty="0"/>
              <a:t> is also a P box which ignores certain input bits and permutes to a 48-bit sub-key</a:t>
            </a:r>
          </a:p>
          <a:p>
            <a:pPr>
              <a:lnSpc>
                <a:spcPct val="90000"/>
              </a:lnSpc>
              <a:buFont typeface="Wingdings" pitchFamily="2" charset="2"/>
              <a:buChar char="w"/>
            </a:pPr>
            <a:endParaRPr lang="en-US" sz="2000" dirty="0">
              <a:latin typeface="Berlin Sans FB" pitchFamily="34" charset="0"/>
            </a:endParaRPr>
          </a:p>
        </p:txBody>
      </p:sp>
      <p:sp>
        <p:nvSpPr>
          <p:cNvPr id="381954" name="Rectangle 2"/>
          <p:cNvSpPr>
            <a:spLocks noGrp="1" noChangeArrowheads="1"/>
          </p:cNvSpPr>
          <p:nvPr>
            <p:ph type="title" idx="4294967295"/>
          </p:nvPr>
        </p:nvSpPr>
        <p:spPr>
          <a:noFill/>
          <a:ln/>
        </p:spPr>
        <p:txBody>
          <a:bodyPr rtlCol="0">
            <a:normAutofit/>
            <a:scene3d>
              <a:camera prst="orthographicFront"/>
              <a:lightRig rig="soft" dir="t"/>
            </a:scene3d>
            <a:sp3d prstMaterial="softEdge">
              <a:bevelT w="25400" h="25400"/>
            </a:sp3d>
          </a:bodyPr>
          <a:lstStyle/>
          <a:p>
            <a:pPr>
              <a:defRPr/>
            </a:pPr>
            <a:r>
              <a:rPr lang="en-US" sz="4100" kern="1200" dirty="0" smtClean="0">
                <a:solidFill>
                  <a:srgbClr val="FFC000"/>
                </a:solidFill>
                <a:effectLst>
                  <a:outerShdw blurRad="31750" dist="25400" dir="5400000" algn="tl" rotWithShape="0">
                    <a:srgbClr val="000000">
                      <a:alpha val="25000"/>
                    </a:srgbClr>
                  </a:outerShdw>
                </a:effectLst>
                <a:latin typeface="+mn-lt"/>
                <a:ea typeface="+mj-ea"/>
                <a:cs typeface="+mj-cs"/>
              </a:rPr>
              <a:t>Key Schedule</a:t>
            </a:r>
            <a:endParaRPr lang="en-US" sz="4100" kern="1200" dirty="0">
              <a:solidFill>
                <a:srgbClr val="FFC000"/>
              </a:solidFill>
              <a:effectLst>
                <a:outerShdw blurRad="31750" dist="25400" dir="5400000" algn="tl" rotWithShape="0">
                  <a:srgbClr val="000000">
                    <a:alpha val="25000"/>
                  </a:srgbClr>
                </a:outerShdw>
              </a:effectLst>
              <a:latin typeface="+mn-lt"/>
              <a:ea typeface="+mj-ea"/>
              <a:cs typeface="+mj-cs"/>
            </a:endParaRPr>
          </a:p>
        </p:txBody>
      </p:sp>
      <p:sp>
        <p:nvSpPr>
          <p:cNvPr id="72708" name="AutoShape 4"/>
          <p:cNvSpPr>
            <a:spLocks noChangeArrowheads="1"/>
          </p:cNvSpPr>
          <p:nvPr/>
        </p:nvSpPr>
        <p:spPr bwMode="auto">
          <a:xfrm>
            <a:off x="6342063" y="2492375"/>
            <a:ext cx="2303462" cy="649288"/>
          </a:xfrm>
          <a:prstGeom prst="flowChartPredefinedProcess">
            <a:avLst/>
          </a:prstGeom>
          <a:solidFill>
            <a:srgbClr val="66CCFF"/>
          </a:solidFill>
          <a:ln w="12700" cap="sq" algn="ctr">
            <a:solidFill>
              <a:schemeClr val="tx1"/>
            </a:solidFill>
            <a:miter lim="800000"/>
            <a:headEnd type="none" w="sm" len="sm"/>
            <a:tailEnd type="none" w="sm" len="sm"/>
          </a:ln>
        </p:spPr>
        <p:txBody>
          <a:bodyPr wrap="none" lIns="90488" tIns="44450" rIns="90488" bIns="44450" anchor="ctr"/>
          <a:lstStyle/>
          <a:p>
            <a:pPr algn="ctr" eaLnBrk="1" hangingPunct="1"/>
            <a:r>
              <a:rPr lang="en-US" sz="2000" i="0">
                <a:latin typeface="Berlin Sans FB" pitchFamily="34" charset="0"/>
                <a:ea typeface="宋体" pitchFamily="2" charset="-122"/>
              </a:rPr>
              <a:t>PC1 (64</a:t>
            </a:r>
            <a:r>
              <a:rPr lang="en-US" sz="2000" i="0">
                <a:latin typeface="Berlin Sans FB" pitchFamily="34" charset="0"/>
                <a:ea typeface="宋体" pitchFamily="2" charset="-122"/>
                <a:sym typeface="Symbol" pitchFamily="18" charset="2"/>
              </a:rPr>
              <a:t>56</a:t>
            </a:r>
            <a:r>
              <a:rPr lang="en-US" sz="2000" i="0">
                <a:latin typeface="Berlin Sans FB" pitchFamily="34" charset="0"/>
                <a:ea typeface="宋体" pitchFamily="2" charset="-122"/>
              </a:rPr>
              <a:t>)</a:t>
            </a:r>
          </a:p>
        </p:txBody>
      </p:sp>
      <p:cxnSp>
        <p:nvCxnSpPr>
          <p:cNvPr id="72709" name="AutoShape 5"/>
          <p:cNvCxnSpPr>
            <a:cxnSpLocks noChangeShapeType="1"/>
            <a:endCxn id="72708" idx="0"/>
          </p:cNvCxnSpPr>
          <p:nvPr/>
        </p:nvCxnSpPr>
        <p:spPr bwMode="auto">
          <a:xfrm>
            <a:off x="7493000" y="2060575"/>
            <a:ext cx="1588" cy="431800"/>
          </a:xfrm>
          <a:prstGeom prst="straightConnector1">
            <a:avLst/>
          </a:prstGeom>
          <a:noFill/>
          <a:ln w="28575" cap="sq">
            <a:solidFill>
              <a:schemeClr val="tx1"/>
            </a:solidFill>
            <a:round/>
            <a:headEnd type="none" w="sm" len="sm"/>
            <a:tailEnd type="triangle" w="med" len="med"/>
          </a:ln>
        </p:spPr>
      </p:cxnSp>
      <p:sp>
        <p:nvSpPr>
          <p:cNvPr id="72710" name="Text Box 6"/>
          <p:cNvSpPr txBox="1">
            <a:spLocks noChangeArrowheads="1"/>
          </p:cNvSpPr>
          <p:nvPr/>
        </p:nvSpPr>
        <p:spPr bwMode="auto">
          <a:xfrm>
            <a:off x="6400800" y="1663700"/>
            <a:ext cx="2286000" cy="393700"/>
          </a:xfrm>
          <a:prstGeom prst="rect">
            <a:avLst/>
          </a:prstGeom>
          <a:noFill/>
          <a:ln w="12700" cap="sq" algn="ctr">
            <a:noFill/>
            <a:miter lim="800000"/>
            <a:headEnd type="none" w="sm" len="sm"/>
            <a:tailEnd type="none" w="sm" len="sm"/>
          </a:ln>
        </p:spPr>
        <p:txBody>
          <a:bodyPr lIns="90488" tIns="44450" rIns="90488" bIns="44450">
            <a:spAutoFit/>
          </a:bodyPr>
          <a:lstStyle/>
          <a:p>
            <a:pPr algn="ctr" eaLnBrk="1" hangingPunct="1">
              <a:spcBef>
                <a:spcPct val="50000"/>
              </a:spcBef>
            </a:pPr>
            <a:r>
              <a:rPr lang="en-US" sz="2000" i="0">
                <a:latin typeface="Berlin Sans FB" pitchFamily="34" charset="0"/>
                <a:ea typeface="宋体" pitchFamily="2" charset="-122"/>
              </a:rPr>
              <a:t>64-bit Secret key</a:t>
            </a:r>
          </a:p>
        </p:txBody>
      </p:sp>
      <p:sp>
        <p:nvSpPr>
          <p:cNvPr id="72711" name="Line 7"/>
          <p:cNvSpPr>
            <a:spLocks noChangeShapeType="1"/>
          </p:cNvSpPr>
          <p:nvPr/>
        </p:nvSpPr>
        <p:spPr bwMode="auto">
          <a:xfrm>
            <a:off x="6413500"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12" name="Line 8"/>
          <p:cNvSpPr>
            <a:spLocks noChangeShapeType="1"/>
          </p:cNvSpPr>
          <p:nvPr/>
        </p:nvSpPr>
        <p:spPr bwMode="auto">
          <a:xfrm>
            <a:off x="6557963"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13" name="Line 9"/>
          <p:cNvSpPr>
            <a:spLocks noChangeShapeType="1"/>
          </p:cNvSpPr>
          <p:nvPr/>
        </p:nvSpPr>
        <p:spPr bwMode="auto">
          <a:xfrm>
            <a:off x="6702425"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14" name="Line 10"/>
          <p:cNvSpPr>
            <a:spLocks noChangeShapeType="1"/>
          </p:cNvSpPr>
          <p:nvPr/>
        </p:nvSpPr>
        <p:spPr bwMode="auto">
          <a:xfrm flipV="1">
            <a:off x="6773863" y="3282950"/>
            <a:ext cx="288925" cy="1588"/>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72715" name="Line 11"/>
          <p:cNvSpPr>
            <a:spLocks noChangeShapeType="1"/>
          </p:cNvSpPr>
          <p:nvPr/>
        </p:nvSpPr>
        <p:spPr bwMode="auto">
          <a:xfrm>
            <a:off x="7277100"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16" name="Line 12"/>
          <p:cNvSpPr>
            <a:spLocks noChangeShapeType="1"/>
          </p:cNvSpPr>
          <p:nvPr/>
        </p:nvSpPr>
        <p:spPr bwMode="auto">
          <a:xfrm>
            <a:off x="7421563"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17" name="Line 13"/>
          <p:cNvSpPr>
            <a:spLocks noChangeShapeType="1"/>
          </p:cNvSpPr>
          <p:nvPr/>
        </p:nvSpPr>
        <p:spPr bwMode="auto">
          <a:xfrm>
            <a:off x="7564438"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18" name="Line 14"/>
          <p:cNvSpPr>
            <a:spLocks noChangeShapeType="1"/>
          </p:cNvSpPr>
          <p:nvPr/>
        </p:nvSpPr>
        <p:spPr bwMode="auto">
          <a:xfrm>
            <a:off x="7708900"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19" name="Line 15"/>
          <p:cNvSpPr>
            <a:spLocks noChangeShapeType="1"/>
          </p:cNvSpPr>
          <p:nvPr/>
        </p:nvSpPr>
        <p:spPr bwMode="auto">
          <a:xfrm>
            <a:off x="7853363"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20" name="Line 16"/>
          <p:cNvSpPr>
            <a:spLocks noChangeShapeType="1"/>
          </p:cNvSpPr>
          <p:nvPr/>
        </p:nvSpPr>
        <p:spPr bwMode="auto">
          <a:xfrm flipV="1">
            <a:off x="7924800" y="3282950"/>
            <a:ext cx="288925" cy="1588"/>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72721" name="Line 17"/>
          <p:cNvSpPr>
            <a:spLocks noChangeShapeType="1"/>
          </p:cNvSpPr>
          <p:nvPr/>
        </p:nvSpPr>
        <p:spPr bwMode="auto">
          <a:xfrm>
            <a:off x="8285163"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22" name="Line 18"/>
          <p:cNvSpPr>
            <a:spLocks noChangeShapeType="1"/>
          </p:cNvSpPr>
          <p:nvPr/>
        </p:nvSpPr>
        <p:spPr bwMode="auto">
          <a:xfrm>
            <a:off x="8429625" y="321151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23" name="Line 19"/>
          <p:cNvSpPr>
            <a:spLocks noChangeShapeType="1"/>
          </p:cNvSpPr>
          <p:nvPr/>
        </p:nvSpPr>
        <p:spPr bwMode="auto">
          <a:xfrm>
            <a:off x="7134225" y="32131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24" name="Line 20"/>
          <p:cNvSpPr>
            <a:spLocks noChangeShapeType="1"/>
          </p:cNvSpPr>
          <p:nvPr/>
        </p:nvSpPr>
        <p:spPr bwMode="auto">
          <a:xfrm>
            <a:off x="8572500" y="32131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25" name="AutoShape 21"/>
          <p:cNvSpPr>
            <a:spLocks/>
          </p:cNvSpPr>
          <p:nvPr/>
        </p:nvSpPr>
        <p:spPr bwMode="auto">
          <a:xfrm rot="-5400000">
            <a:off x="6809582" y="3032918"/>
            <a:ext cx="215900" cy="1008063"/>
          </a:xfrm>
          <a:prstGeom prst="leftBrace">
            <a:avLst>
              <a:gd name="adj1" fmla="val 38909"/>
              <a:gd name="adj2" fmla="val 50042"/>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72726" name="AutoShape 22"/>
          <p:cNvSpPr>
            <a:spLocks/>
          </p:cNvSpPr>
          <p:nvPr/>
        </p:nvSpPr>
        <p:spPr bwMode="auto">
          <a:xfrm rot="-5400000">
            <a:off x="7960519" y="3032919"/>
            <a:ext cx="215900" cy="1008062"/>
          </a:xfrm>
          <a:prstGeom prst="leftBrace">
            <a:avLst>
              <a:gd name="adj1" fmla="val 38909"/>
              <a:gd name="adj2" fmla="val 50042"/>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72727" name="AutoShape 23"/>
          <p:cNvSpPr>
            <a:spLocks noChangeArrowheads="1"/>
          </p:cNvSpPr>
          <p:nvPr/>
        </p:nvSpPr>
        <p:spPr bwMode="auto">
          <a:xfrm>
            <a:off x="6315075" y="3644900"/>
            <a:ext cx="1081088" cy="360363"/>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C (28-bit)</a:t>
            </a:r>
          </a:p>
        </p:txBody>
      </p:sp>
      <p:sp>
        <p:nvSpPr>
          <p:cNvPr id="72728" name="AutoShape 24"/>
          <p:cNvSpPr>
            <a:spLocks noChangeArrowheads="1"/>
          </p:cNvSpPr>
          <p:nvPr/>
        </p:nvSpPr>
        <p:spPr bwMode="auto">
          <a:xfrm>
            <a:off x="7594600" y="3644900"/>
            <a:ext cx="1081088" cy="360363"/>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D (28-bit)</a:t>
            </a:r>
          </a:p>
        </p:txBody>
      </p:sp>
      <p:sp>
        <p:nvSpPr>
          <p:cNvPr id="72729" name="Line 25"/>
          <p:cNvSpPr>
            <a:spLocks noChangeShapeType="1"/>
          </p:cNvSpPr>
          <p:nvPr/>
        </p:nvSpPr>
        <p:spPr bwMode="auto">
          <a:xfrm>
            <a:off x="6340475"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30" name="Line 26"/>
          <p:cNvSpPr>
            <a:spLocks noChangeShapeType="1"/>
          </p:cNvSpPr>
          <p:nvPr/>
        </p:nvSpPr>
        <p:spPr bwMode="auto">
          <a:xfrm>
            <a:off x="6484938"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31" name="Line 27"/>
          <p:cNvSpPr>
            <a:spLocks noChangeShapeType="1"/>
          </p:cNvSpPr>
          <p:nvPr/>
        </p:nvSpPr>
        <p:spPr bwMode="auto">
          <a:xfrm>
            <a:off x="6629400"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32" name="Line 28"/>
          <p:cNvSpPr>
            <a:spLocks noChangeShapeType="1"/>
          </p:cNvSpPr>
          <p:nvPr/>
        </p:nvSpPr>
        <p:spPr bwMode="auto">
          <a:xfrm flipV="1">
            <a:off x="6700838" y="4148138"/>
            <a:ext cx="288925" cy="1587"/>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72733" name="Line 29"/>
          <p:cNvSpPr>
            <a:spLocks noChangeShapeType="1"/>
          </p:cNvSpPr>
          <p:nvPr/>
        </p:nvSpPr>
        <p:spPr bwMode="auto">
          <a:xfrm>
            <a:off x="7204075"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34" name="Line 30"/>
          <p:cNvSpPr>
            <a:spLocks noChangeShapeType="1"/>
          </p:cNvSpPr>
          <p:nvPr/>
        </p:nvSpPr>
        <p:spPr bwMode="auto">
          <a:xfrm>
            <a:off x="7348538"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35" name="Line 31"/>
          <p:cNvSpPr>
            <a:spLocks noChangeShapeType="1"/>
          </p:cNvSpPr>
          <p:nvPr/>
        </p:nvSpPr>
        <p:spPr bwMode="auto">
          <a:xfrm>
            <a:off x="7637463"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36" name="Line 32"/>
          <p:cNvSpPr>
            <a:spLocks noChangeShapeType="1"/>
          </p:cNvSpPr>
          <p:nvPr/>
        </p:nvSpPr>
        <p:spPr bwMode="auto">
          <a:xfrm>
            <a:off x="7781925"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37" name="Line 33"/>
          <p:cNvSpPr>
            <a:spLocks noChangeShapeType="1"/>
          </p:cNvSpPr>
          <p:nvPr/>
        </p:nvSpPr>
        <p:spPr bwMode="auto">
          <a:xfrm>
            <a:off x="7926388"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38" name="Line 34"/>
          <p:cNvSpPr>
            <a:spLocks noChangeShapeType="1"/>
          </p:cNvSpPr>
          <p:nvPr/>
        </p:nvSpPr>
        <p:spPr bwMode="auto">
          <a:xfrm flipV="1">
            <a:off x="7997825" y="4148138"/>
            <a:ext cx="288925" cy="1587"/>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72739" name="Line 35"/>
          <p:cNvSpPr>
            <a:spLocks noChangeShapeType="1"/>
          </p:cNvSpPr>
          <p:nvPr/>
        </p:nvSpPr>
        <p:spPr bwMode="auto">
          <a:xfrm>
            <a:off x="8358188"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40" name="Line 36"/>
          <p:cNvSpPr>
            <a:spLocks noChangeShapeType="1"/>
          </p:cNvSpPr>
          <p:nvPr/>
        </p:nvSpPr>
        <p:spPr bwMode="auto">
          <a:xfrm>
            <a:off x="8502650" y="40767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41" name="Line 37"/>
          <p:cNvSpPr>
            <a:spLocks noChangeShapeType="1"/>
          </p:cNvSpPr>
          <p:nvPr/>
        </p:nvSpPr>
        <p:spPr bwMode="auto">
          <a:xfrm>
            <a:off x="7061200" y="407828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42" name="Line 38"/>
          <p:cNvSpPr>
            <a:spLocks noChangeShapeType="1"/>
          </p:cNvSpPr>
          <p:nvPr/>
        </p:nvSpPr>
        <p:spPr bwMode="auto">
          <a:xfrm>
            <a:off x="8645525" y="407828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72743" name="AutoShape 39"/>
          <p:cNvSpPr>
            <a:spLocks/>
          </p:cNvSpPr>
          <p:nvPr/>
        </p:nvSpPr>
        <p:spPr bwMode="auto">
          <a:xfrm rot="-5400000">
            <a:off x="7385050" y="3321050"/>
            <a:ext cx="215900" cy="2305050"/>
          </a:xfrm>
          <a:prstGeom prst="leftBrace">
            <a:avLst>
              <a:gd name="adj1" fmla="val 88971"/>
              <a:gd name="adj2" fmla="val 50042"/>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72744" name="AutoShape 40"/>
          <p:cNvSpPr>
            <a:spLocks noChangeArrowheads="1"/>
          </p:cNvSpPr>
          <p:nvPr/>
        </p:nvSpPr>
        <p:spPr bwMode="auto">
          <a:xfrm>
            <a:off x="6340475" y="4652963"/>
            <a:ext cx="2303463" cy="649287"/>
          </a:xfrm>
          <a:prstGeom prst="flowChartPredefinedProcess">
            <a:avLst/>
          </a:prstGeom>
          <a:solidFill>
            <a:srgbClr val="66CCFF"/>
          </a:solidFill>
          <a:ln w="12700" cap="sq" algn="ctr">
            <a:solidFill>
              <a:schemeClr val="tx1"/>
            </a:solidFill>
            <a:miter lim="800000"/>
            <a:headEnd type="none" w="sm" len="sm"/>
            <a:tailEnd type="none" w="sm" len="sm"/>
          </a:ln>
        </p:spPr>
        <p:txBody>
          <a:bodyPr wrap="none" lIns="90488" tIns="44450" rIns="90488" bIns="44450" anchor="ctr"/>
          <a:lstStyle/>
          <a:p>
            <a:pPr algn="ctr" eaLnBrk="1" hangingPunct="1"/>
            <a:r>
              <a:rPr lang="en-US" sz="2000" i="0">
                <a:latin typeface="Berlin Sans FB" pitchFamily="34" charset="0"/>
                <a:ea typeface="宋体" pitchFamily="2" charset="-122"/>
              </a:rPr>
              <a:t>PC2 (</a:t>
            </a:r>
            <a:r>
              <a:rPr lang="en-US" sz="2000" i="0">
                <a:latin typeface="Berlin Sans FB" pitchFamily="34" charset="0"/>
                <a:ea typeface="宋体" pitchFamily="2" charset="-122"/>
                <a:sym typeface="Symbol" pitchFamily="18" charset="2"/>
              </a:rPr>
              <a:t>5648</a:t>
            </a:r>
            <a:r>
              <a:rPr lang="en-US" sz="2000" i="0">
                <a:latin typeface="Berlin Sans FB" pitchFamily="34" charset="0"/>
                <a:ea typeface="宋体" pitchFamily="2" charset="-122"/>
              </a:rPr>
              <a:t>)</a:t>
            </a:r>
          </a:p>
        </p:txBody>
      </p:sp>
      <p:cxnSp>
        <p:nvCxnSpPr>
          <p:cNvPr id="72745" name="AutoShape 41"/>
          <p:cNvCxnSpPr>
            <a:cxnSpLocks noChangeShapeType="1"/>
          </p:cNvCxnSpPr>
          <p:nvPr/>
        </p:nvCxnSpPr>
        <p:spPr bwMode="auto">
          <a:xfrm>
            <a:off x="7493000" y="5300663"/>
            <a:ext cx="1588" cy="431800"/>
          </a:xfrm>
          <a:prstGeom prst="straightConnector1">
            <a:avLst/>
          </a:prstGeom>
          <a:noFill/>
          <a:ln w="28575" cap="sq">
            <a:solidFill>
              <a:schemeClr val="tx1"/>
            </a:solidFill>
            <a:round/>
            <a:headEnd type="none" w="sm" len="sm"/>
            <a:tailEnd type="triangle" w="med" len="med"/>
          </a:ln>
        </p:spPr>
      </p:cxnSp>
      <p:sp>
        <p:nvSpPr>
          <p:cNvPr id="72746" name="Text Box 42"/>
          <p:cNvSpPr txBox="1">
            <a:spLocks noChangeArrowheads="1"/>
          </p:cNvSpPr>
          <p:nvPr/>
        </p:nvSpPr>
        <p:spPr bwMode="auto">
          <a:xfrm>
            <a:off x="6556375" y="5661025"/>
            <a:ext cx="2089150" cy="393700"/>
          </a:xfrm>
          <a:prstGeom prst="rect">
            <a:avLst/>
          </a:prstGeom>
          <a:noFill/>
          <a:ln w="12700" cap="sq" algn="ctr">
            <a:noFill/>
            <a:miter lim="800000"/>
            <a:headEnd type="none" w="sm" len="sm"/>
            <a:tailEnd type="none" w="sm" len="sm"/>
          </a:ln>
        </p:spPr>
        <p:txBody>
          <a:bodyPr lIns="90488" tIns="44450" rIns="90488" bIns="44450">
            <a:spAutoFit/>
          </a:bodyPr>
          <a:lstStyle/>
          <a:p>
            <a:pPr algn="ctr" eaLnBrk="1" hangingPunct="1">
              <a:spcBef>
                <a:spcPct val="50000"/>
              </a:spcBef>
            </a:pPr>
            <a:r>
              <a:rPr lang="en-US" sz="2000" i="0">
                <a:latin typeface="Berlin Sans FB" pitchFamily="34" charset="0"/>
                <a:ea typeface="宋体" pitchFamily="2" charset="-122"/>
              </a:rPr>
              <a:t>48-bit sub-key</a:t>
            </a:r>
          </a:p>
        </p:txBody>
      </p:sp>
      <p:sp>
        <p:nvSpPr>
          <p:cNvPr id="72747" name="Date Placeholder 42"/>
          <p:cNvSpPr>
            <a:spLocks noGrp="1"/>
          </p:cNvSpPr>
          <p:nvPr>
            <p:ph type="dt" sz="quarter" idx="10"/>
          </p:nvPr>
        </p:nvSpPr>
        <p:spPr>
          <a:xfrm>
            <a:off x="6727825" y="6408738"/>
            <a:ext cx="1919288" cy="365125"/>
          </a:xfrm>
          <a:noFill/>
        </p:spPr>
        <p:txBody>
          <a:bodyPr anchor="b"/>
          <a:lstStyle/>
          <a:p>
            <a:fld id="{475377E8-8CFA-4B9C-80FC-AB3AB3AF3463}"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Key Schedule</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35</a:t>
            </a:fld>
            <a:endParaRPr lang="en-US"/>
          </a:p>
        </p:txBody>
      </p:sp>
      <p:pic>
        <p:nvPicPr>
          <p:cNvPr id="595970" name="Picture 2"/>
          <p:cNvPicPr>
            <a:picLocks noChangeAspect="1" noChangeArrowheads="1"/>
          </p:cNvPicPr>
          <p:nvPr/>
        </p:nvPicPr>
        <p:blipFill>
          <a:blip r:embed="rId2"/>
          <a:srcRect/>
          <a:stretch>
            <a:fillRect/>
          </a:stretch>
        </p:blipFill>
        <p:spPr bwMode="auto">
          <a:xfrm>
            <a:off x="2381250" y="1352550"/>
            <a:ext cx="5010150" cy="52497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en-US" smtClean="0"/>
              <a:t>consists of:</a:t>
            </a:r>
            <a:endParaRPr lang="en-AU" smtClean="0"/>
          </a:p>
          <a:p>
            <a:pPr lvl="1"/>
            <a:r>
              <a:rPr lang="en-AU" smtClean="0"/>
              <a:t>initial permutation of the key (PC1) which selects 56-bits in two 28-bit halves </a:t>
            </a:r>
          </a:p>
          <a:p>
            <a:pPr lvl="1"/>
            <a:r>
              <a:rPr lang="en-AU" smtClean="0"/>
              <a:t>16 stages consisting of: </a:t>
            </a:r>
          </a:p>
          <a:p>
            <a:pPr lvl="2"/>
            <a:r>
              <a:rPr lang="en-AU" smtClean="0"/>
              <a:t>selecting 24-bits from each half </a:t>
            </a:r>
          </a:p>
          <a:p>
            <a:pPr lvl="2"/>
            <a:r>
              <a:rPr lang="en-AU" smtClean="0"/>
              <a:t>permuting them by PC2 for use in function f, </a:t>
            </a:r>
          </a:p>
          <a:p>
            <a:pPr lvl="2"/>
            <a:r>
              <a:rPr lang="en-AU" smtClean="0"/>
              <a:t>rotating each half separately either 1 or 2 places depending on the key rotation schedule K</a:t>
            </a:r>
            <a:endParaRPr lang="en-AU"/>
          </a:p>
        </p:txBody>
      </p:sp>
      <p:sp>
        <p:nvSpPr>
          <p:cNvPr id="70660" name="Date Placeholder 3"/>
          <p:cNvSpPr>
            <a:spLocks noGrp="1"/>
          </p:cNvSpPr>
          <p:nvPr>
            <p:ph type="dt" sz="half" idx="10"/>
          </p:nvPr>
        </p:nvSpPr>
        <p:spPr/>
        <p:txBody>
          <a:bodyPr/>
          <a:lstStyle/>
          <a:p>
            <a:fld id="{98057874-3CD4-4CF2-ACC2-380958026763}" type="datetime1">
              <a:rPr lang="en-US" smtClean="0"/>
              <a:pPr/>
              <a:t>10/18/2012</a:t>
            </a:fld>
            <a:endParaRPr lang="en-US"/>
          </a:p>
        </p:txBody>
      </p:sp>
      <p:sp>
        <p:nvSpPr>
          <p:cNvPr id="378882" name="Rectangle 2"/>
          <p:cNvSpPr>
            <a:spLocks noGrp="1" noChangeArrowheads="1"/>
          </p:cNvSpPr>
          <p:nvPr>
            <p:ph type="title"/>
          </p:nvPr>
        </p:nvSpPr>
        <p:spPr/>
        <p:txBody>
          <a:bodyPr>
            <a:normAutofit fontScale="90000"/>
          </a:bodyPr>
          <a:lstStyle/>
          <a:p>
            <a:r>
              <a:rPr lang="en-AU" smtClean="0"/>
              <a:t>Generating subkeys used in each round</a:t>
            </a:r>
            <a:endParaRPr lang="en-A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smtClean="0"/>
              <a:t>Generation of Many Sub-Keys</a:t>
            </a:r>
            <a:endParaRPr lang="en-US" dirty="0"/>
          </a:p>
        </p:txBody>
      </p:sp>
      <p:sp>
        <p:nvSpPr>
          <p:cNvPr id="73767" name="Date Placeholder 38"/>
          <p:cNvSpPr>
            <a:spLocks noGrp="1"/>
          </p:cNvSpPr>
          <p:nvPr>
            <p:ph type="dt" sz="half" idx="10"/>
          </p:nvPr>
        </p:nvSpPr>
        <p:spPr/>
        <p:txBody>
          <a:bodyPr/>
          <a:lstStyle/>
          <a:p>
            <a:fld id="{B1234FD1-D654-4B79-9DDC-D44AE8EF9F7B}" type="datetime1">
              <a:rPr lang="en-US" smtClean="0"/>
              <a:pPr/>
              <a:t>10/18/2012</a:t>
            </a:fld>
            <a:endParaRPr lang="en-US"/>
          </a:p>
        </p:txBody>
      </p:sp>
      <p:sp>
        <p:nvSpPr>
          <p:cNvPr id="73731" name="AutoShape 3"/>
          <p:cNvSpPr>
            <a:spLocks noChangeArrowheads="1"/>
          </p:cNvSpPr>
          <p:nvPr/>
        </p:nvSpPr>
        <p:spPr bwMode="auto">
          <a:xfrm>
            <a:off x="1765300" y="2276475"/>
            <a:ext cx="1293813" cy="360363"/>
          </a:xfrm>
          <a:prstGeom prst="flowChartPredefinedProcess">
            <a:avLst/>
          </a:prstGeom>
          <a:solidFill>
            <a:srgbClr val="66CCFF"/>
          </a:solidFill>
          <a:ln w="12700" cap="sq" algn="ctr">
            <a:solidFill>
              <a:schemeClr val="tx1"/>
            </a:solidFill>
            <a:miter lim="800000"/>
            <a:headEnd type="none" w="sm" len="sm"/>
            <a:tailEnd type="none" w="sm" len="sm"/>
          </a:ln>
        </p:spPr>
        <p:txBody>
          <a:bodyPr wrap="none" lIns="90488" tIns="44450" rIns="90488" bIns="44450" anchor="ctr"/>
          <a:lstStyle/>
          <a:p>
            <a:pPr algn="ctr" eaLnBrk="1" hangingPunct="1"/>
            <a:r>
              <a:rPr lang="en-US" sz="2000" i="0">
                <a:latin typeface="Berlin Sans FB" pitchFamily="34" charset="0"/>
                <a:ea typeface="宋体" pitchFamily="2" charset="-122"/>
              </a:rPr>
              <a:t>PC1</a:t>
            </a:r>
          </a:p>
        </p:txBody>
      </p:sp>
      <p:sp>
        <p:nvSpPr>
          <p:cNvPr id="73732" name="Text Box 4"/>
          <p:cNvSpPr txBox="1">
            <a:spLocks noChangeArrowheads="1"/>
          </p:cNvSpPr>
          <p:nvPr/>
        </p:nvSpPr>
        <p:spPr bwMode="auto">
          <a:xfrm>
            <a:off x="1403350" y="1700213"/>
            <a:ext cx="2089150" cy="393700"/>
          </a:xfrm>
          <a:prstGeom prst="rect">
            <a:avLst/>
          </a:prstGeom>
          <a:noFill/>
          <a:ln w="12700" cap="sq" algn="ctr">
            <a:noFill/>
            <a:miter lim="800000"/>
            <a:headEnd type="none" w="sm" len="sm"/>
            <a:tailEnd type="none" w="sm" len="sm"/>
          </a:ln>
        </p:spPr>
        <p:txBody>
          <a:bodyPr lIns="90488" tIns="44450" rIns="90488" bIns="44450">
            <a:spAutoFit/>
          </a:bodyPr>
          <a:lstStyle/>
          <a:p>
            <a:pPr algn="ctr" eaLnBrk="1" hangingPunct="1">
              <a:spcBef>
                <a:spcPct val="50000"/>
              </a:spcBef>
            </a:pPr>
            <a:r>
              <a:rPr lang="en-US" sz="2000" i="0">
                <a:latin typeface="Berlin Sans FB" pitchFamily="34" charset="0"/>
                <a:ea typeface="宋体" pitchFamily="2" charset="-122"/>
              </a:rPr>
              <a:t>K</a:t>
            </a:r>
          </a:p>
        </p:txBody>
      </p:sp>
      <p:sp>
        <p:nvSpPr>
          <p:cNvPr id="73733" name="Line 5"/>
          <p:cNvSpPr>
            <a:spLocks noChangeShapeType="1"/>
          </p:cNvSpPr>
          <p:nvPr/>
        </p:nvSpPr>
        <p:spPr bwMode="auto">
          <a:xfrm>
            <a:off x="2411413" y="2060575"/>
            <a:ext cx="0" cy="215900"/>
          </a:xfrm>
          <a:prstGeom prst="line">
            <a:avLst/>
          </a:prstGeom>
          <a:noFill/>
          <a:ln w="28575">
            <a:solidFill>
              <a:schemeClr val="tx1"/>
            </a:solidFill>
            <a:round/>
            <a:headEnd/>
            <a:tailEnd type="triangle" w="med" len="med"/>
          </a:ln>
        </p:spPr>
        <p:txBody>
          <a:bodyPr/>
          <a:lstStyle/>
          <a:p>
            <a:endParaRPr lang="en-US"/>
          </a:p>
        </p:txBody>
      </p:sp>
      <p:sp>
        <p:nvSpPr>
          <p:cNvPr id="73734" name="Rectangle 6"/>
          <p:cNvSpPr>
            <a:spLocks noChangeArrowheads="1"/>
          </p:cNvSpPr>
          <p:nvPr/>
        </p:nvSpPr>
        <p:spPr bwMode="auto">
          <a:xfrm>
            <a:off x="1692275" y="2708275"/>
            <a:ext cx="792163" cy="360363"/>
          </a:xfrm>
          <a:prstGeom prst="rect">
            <a:avLst/>
          </a:prstGeom>
          <a:noFill/>
          <a:ln w="9525" algn="ctr">
            <a:noFill/>
            <a:miter lim="800000"/>
            <a:headEnd/>
            <a:tailEnd/>
          </a:ln>
        </p:spPr>
        <p:txBody>
          <a:bodyPr wrap="none" anchor="ctr"/>
          <a:lstStyle/>
          <a:p>
            <a:endParaRPr lang="en-US"/>
          </a:p>
        </p:txBody>
      </p:sp>
      <p:sp>
        <p:nvSpPr>
          <p:cNvPr id="73735" name="AutoShape 7"/>
          <p:cNvSpPr>
            <a:spLocks noChangeArrowheads="1"/>
          </p:cNvSpPr>
          <p:nvPr/>
        </p:nvSpPr>
        <p:spPr bwMode="auto">
          <a:xfrm>
            <a:off x="1692275" y="2781300"/>
            <a:ext cx="576263" cy="360363"/>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C</a:t>
            </a:r>
            <a:r>
              <a:rPr lang="en-US" sz="1400" i="0" baseline="-25000">
                <a:latin typeface="Berlin Sans FB" pitchFamily="34" charset="0"/>
                <a:ea typeface="宋体" pitchFamily="2" charset="-122"/>
              </a:rPr>
              <a:t>1</a:t>
            </a:r>
          </a:p>
        </p:txBody>
      </p:sp>
      <p:sp>
        <p:nvSpPr>
          <p:cNvPr id="73736" name="AutoShape 8"/>
          <p:cNvSpPr>
            <a:spLocks noChangeArrowheads="1"/>
          </p:cNvSpPr>
          <p:nvPr/>
        </p:nvSpPr>
        <p:spPr bwMode="auto">
          <a:xfrm>
            <a:off x="2555875" y="2779713"/>
            <a:ext cx="576263" cy="360362"/>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D</a:t>
            </a:r>
            <a:r>
              <a:rPr lang="en-US" sz="1400" i="0" baseline="-25000">
                <a:latin typeface="Berlin Sans FB" pitchFamily="34" charset="0"/>
                <a:ea typeface="宋体" pitchFamily="2" charset="-122"/>
              </a:rPr>
              <a:t>1</a:t>
            </a:r>
            <a:endParaRPr lang="en-US" sz="1400" i="0">
              <a:latin typeface="Berlin Sans FB" pitchFamily="34" charset="0"/>
              <a:ea typeface="宋体" pitchFamily="2" charset="-122"/>
            </a:endParaRPr>
          </a:p>
        </p:txBody>
      </p:sp>
      <p:cxnSp>
        <p:nvCxnSpPr>
          <p:cNvPr id="73737" name="AutoShape 9"/>
          <p:cNvCxnSpPr>
            <a:cxnSpLocks noChangeShapeType="1"/>
            <a:stCxn id="73731" idx="2"/>
            <a:endCxn id="73735" idx="0"/>
          </p:cNvCxnSpPr>
          <p:nvPr/>
        </p:nvCxnSpPr>
        <p:spPr bwMode="auto">
          <a:xfrm flipH="1">
            <a:off x="1981200" y="2636838"/>
            <a:ext cx="431800" cy="144462"/>
          </a:xfrm>
          <a:prstGeom prst="straightConnector1">
            <a:avLst/>
          </a:prstGeom>
          <a:noFill/>
          <a:ln w="28575">
            <a:solidFill>
              <a:schemeClr val="tx1"/>
            </a:solidFill>
            <a:round/>
            <a:headEnd/>
            <a:tailEnd type="triangle" w="med" len="med"/>
          </a:ln>
        </p:spPr>
      </p:cxnSp>
      <p:cxnSp>
        <p:nvCxnSpPr>
          <p:cNvPr id="73738" name="AutoShape 10"/>
          <p:cNvCxnSpPr>
            <a:cxnSpLocks noChangeShapeType="1"/>
            <a:stCxn id="73731" idx="2"/>
            <a:endCxn id="73736" idx="0"/>
          </p:cNvCxnSpPr>
          <p:nvPr/>
        </p:nvCxnSpPr>
        <p:spPr bwMode="auto">
          <a:xfrm>
            <a:off x="2413000" y="2636838"/>
            <a:ext cx="431800" cy="142875"/>
          </a:xfrm>
          <a:prstGeom prst="straightConnector1">
            <a:avLst/>
          </a:prstGeom>
          <a:noFill/>
          <a:ln w="28575">
            <a:solidFill>
              <a:schemeClr val="tx1"/>
            </a:solidFill>
            <a:round/>
            <a:headEnd/>
            <a:tailEnd type="triangle" w="med" len="med"/>
          </a:ln>
        </p:spPr>
      </p:cxnSp>
      <p:sp>
        <p:nvSpPr>
          <p:cNvPr id="73739" name="AutoShape 11"/>
          <p:cNvSpPr>
            <a:spLocks noChangeArrowheads="1"/>
          </p:cNvSpPr>
          <p:nvPr/>
        </p:nvSpPr>
        <p:spPr bwMode="auto">
          <a:xfrm>
            <a:off x="1692275" y="3502025"/>
            <a:ext cx="576263" cy="360363"/>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C</a:t>
            </a:r>
            <a:r>
              <a:rPr lang="en-US" sz="1400" i="0" baseline="-25000">
                <a:latin typeface="Berlin Sans FB" pitchFamily="34" charset="0"/>
                <a:ea typeface="宋体" pitchFamily="2" charset="-122"/>
              </a:rPr>
              <a:t>2</a:t>
            </a:r>
            <a:endParaRPr lang="en-US" sz="1400" i="0">
              <a:latin typeface="Berlin Sans FB" pitchFamily="34" charset="0"/>
              <a:ea typeface="宋体" pitchFamily="2" charset="-122"/>
            </a:endParaRPr>
          </a:p>
        </p:txBody>
      </p:sp>
      <p:sp>
        <p:nvSpPr>
          <p:cNvPr id="73740" name="AutoShape 12"/>
          <p:cNvSpPr>
            <a:spLocks noChangeArrowheads="1"/>
          </p:cNvSpPr>
          <p:nvPr/>
        </p:nvSpPr>
        <p:spPr bwMode="auto">
          <a:xfrm>
            <a:off x="2555875" y="3500438"/>
            <a:ext cx="576263" cy="360362"/>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D</a:t>
            </a:r>
            <a:r>
              <a:rPr lang="en-US" sz="1400" i="0" baseline="-25000">
                <a:latin typeface="Berlin Sans FB" pitchFamily="34" charset="0"/>
                <a:ea typeface="宋体" pitchFamily="2" charset="-122"/>
              </a:rPr>
              <a:t>2</a:t>
            </a:r>
            <a:endParaRPr lang="en-US" sz="1400" i="0">
              <a:latin typeface="Berlin Sans FB" pitchFamily="34" charset="0"/>
              <a:ea typeface="宋体" pitchFamily="2" charset="-122"/>
            </a:endParaRPr>
          </a:p>
        </p:txBody>
      </p:sp>
      <p:cxnSp>
        <p:nvCxnSpPr>
          <p:cNvPr id="73741" name="AutoShape 13"/>
          <p:cNvCxnSpPr>
            <a:cxnSpLocks noChangeShapeType="1"/>
            <a:stCxn id="73735" idx="2"/>
            <a:endCxn id="73739" idx="0"/>
          </p:cNvCxnSpPr>
          <p:nvPr/>
        </p:nvCxnSpPr>
        <p:spPr bwMode="auto">
          <a:xfrm>
            <a:off x="1981200" y="3141663"/>
            <a:ext cx="0" cy="360362"/>
          </a:xfrm>
          <a:prstGeom prst="straightConnector1">
            <a:avLst/>
          </a:prstGeom>
          <a:noFill/>
          <a:ln w="28575">
            <a:solidFill>
              <a:schemeClr val="tx1"/>
            </a:solidFill>
            <a:round/>
            <a:headEnd/>
            <a:tailEnd type="triangle" w="med" len="med"/>
          </a:ln>
        </p:spPr>
      </p:cxnSp>
      <p:cxnSp>
        <p:nvCxnSpPr>
          <p:cNvPr id="73742" name="AutoShape 14"/>
          <p:cNvCxnSpPr>
            <a:cxnSpLocks noChangeShapeType="1"/>
            <a:stCxn id="73736" idx="2"/>
            <a:endCxn id="73740" idx="0"/>
          </p:cNvCxnSpPr>
          <p:nvPr/>
        </p:nvCxnSpPr>
        <p:spPr bwMode="auto">
          <a:xfrm>
            <a:off x="2844800" y="3140075"/>
            <a:ext cx="0" cy="360363"/>
          </a:xfrm>
          <a:prstGeom prst="straightConnector1">
            <a:avLst/>
          </a:prstGeom>
          <a:noFill/>
          <a:ln w="28575">
            <a:solidFill>
              <a:schemeClr val="tx1"/>
            </a:solidFill>
            <a:round/>
            <a:headEnd/>
            <a:tailEnd type="triangle" w="med" len="med"/>
          </a:ln>
        </p:spPr>
      </p:cxnSp>
      <p:cxnSp>
        <p:nvCxnSpPr>
          <p:cNvPr id="73743" name="AutoShape 15"/>
          <p:cNvCxnSpPr>
            <a:cxnSpLocks noChangeShapeType="1"/>
          </p:cNvCxnSpPr>
          <p:nvPr/>
        </p:nvCxnSpPr>
        <p:spPr bwMode="auto">
          <a:xfrm>
            <a:off x="1979613" y="3284538"/>
            <a:ext cx="2087562" cy="0"/>
          </a:xfrm>
          <a:prstGeom prst="straightConnector1">
            <a:avLst/>
          </a:prstGeom>
          <a:noFill/>
          <a:ln w="38100">
            <a:solidFill>
              <a:schemeClr val="tx1"/>
            </a:solidFill>
            <a:round/>
            <a:headEnd/>
            <a:tailEnd type="triangle" w="med" len="med"/>
          </a:ln>
        </p:spPr>
      </p:cxnSp>
      <p:sp>
        <p:nvSpPr>
          <p:cNvPr id="73744" name="AutoShape 16"/>
          <p:cNvSpPr>
            <a:spLocks noChangeArrowheads="1"/>
          </p:cNvSpPr>
          <p:nvPr/>
        </p:nvSpPr>
        <p:spPr bwMode="auto">
          <a:xfrm>
            <a:off x="4067175" y="3140075"/>
            <a:ext cx="1293813" cy="265113"/>
          </a:xfrm>
          <a:prstGeom prst="flowChartPredefinedProcess">
            <a:avLst/>
          </a:prstGeom>
          <a:solidFill>
            <a:srgbClr val="66CCFF"/>
          </a:solidFill>
          <a:ln w="12700" cap="sq" algn="ctr">
            <a:solidFill>
              <a:schemeClr val="tx1"/>
            </a:solidFill>
            <a:miter lim="800000"/>
            <a:headEnd type="none" w="sm" len="sm"/>
            <a:tailEnd type="none" w="sm" len="sm"/>
          </a:ln>
        </p:spPr>
        <p:txBody>
          <a:bodyPr wrap="none" lIns="90488" tIns="44450" rIns="90488" bIns="44450" anchor="ctr"/>
          <a:lstStyle/>
          <a:p>
            <a:pPr algn="ctr" eaLnBrk="1" hangingPunct="1"/>
            <a:r>
              <a:rPr lang="en-US" sz="2000" i="0">
                <a:latin typeface="Berlin Sans FB" pitchFamily="34" charset="0"/>
                <a:ea typeface="宋体" pitchFamily="2" charset="-122"/>
              </a:rPr>
              <a:t>PC2</a:t>
            </a:r>
          </a:p>
        </p:txBody>
      </p:sp>
      <p:sp>
        <p:nvSpPr>
          <p:cNvPr id="73745" name="Text Box 17"/>
          <p:cNvSpPr txBox="1">
            <a:spLocks noChangeArrowheads="1"/>
          </p:cNvSpPr>
          <p:nvPr/>
        </p:nvSpPr>
        <p:spPr bwMode="auto">
          <a:xfrm>
            <a:off x="6156325" y="3068638"/>
            <a:ext cx="576263" cy="396875"/>
          </a:xfrm>
          <a:prstGeom prst="rect">
            <a:avLst/>
          </a:prstGeom>
          <a:noFill/>
          <a:ln w="9525" algn="ctr">
            <a:noFill/>
            <a:miter lim="800000"/>
            <a:headEnd/>
            <a:tailEnd/>
          </a:ln>
        </p:spPr>
        <p:txBody>
          <a:bodyPr>
            <a:spAutoFit/>
          </a:bodyPr>
          <a:lstStyle/>
          <a:p>
            <a:pPr marL="342900" indent="-342900" eaLnBrk="1" hangingPunct="1">
              <a:spcBef>
                <a:spcPct val="50000"/>
              </a:spcBef>
              <a:buSzPct val="85000"/>
            </a:pPr>
            <a:r>
              <a:rPr lang="en-US" sz="2000" i="0">
                <a:latin typeface="Berlin Sans FB" pitchFamily="34" charset="0"/>
                <a:ea typeface="宋体" pitchFamily="2" charset="-122"/>
              </a:rPr>
              <a:t>K</a:t>
            </a:r>
            <a:r>
              <a:rPr lang="en-US" sz="2000" i="0" baseline="-25000">
                <a:latin typeface="Berlin Sans FB" pitchFamily="34" charset="0"/>
                <a:ea typeface="宋体" pitchFamily="2" charset="-122"/>
              </a:rPr>
              <a:t>1</a:t>
            </a:r>
            <a:endParaRPr lang="en-US" sz="2000" i="0">
              <a:latin typeface="Berlin Sans FB" pitchFamily="34" charset="0"/>
              <a:ea typeface="宋体" pitchFamily="2" charset="-122"/>
            </a:endParaRPr>
          </a:p>
        </p:txBody>
      </p:sp>
      <p:sp>
        <p:nvSpPr>
          <p:cNvPr id="73746" name="AutoShape 18"/>
          <p:cNvSpPr>
            <a:spLocks noChangeArrowheads="1"/>
          </p:cNvSpPr>
          <p:nvPr/>
        </p:nvSpPr>
        <p:spPr bwMode="auto">
          <a:xfrm>
            <a:off x="1692275" y="4222750"/>
            <a:ext cx="576263" cy="360363"/>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C</a:t>
            </a:r>
            <a:r>
              <a:rPr lang="en-US" sz="1400" i="0" baseline="-25000">
                <a:latin typeface="Berlin Sans FB" pitchFamily="34" charset="0"/>
                <a:ea typeface="宋体" pitchFamily="2" charset="-122"/>
              </a:rPr>
              <a:t>3</a:t>
            </a:r>
            <a:endParaRPr lang="en-US" sz="1400" i="0">
              <a:latin typeface="Berlin Sans FB" pitchFamily="34" charset="0"/>
              <a:ea typeface="宋体" pitchFamily="2" charset="-122"/>
            </a:endParaRPr>
          </a:p>
        </p:txBody>
      </p:sp>
      <p:sp>
        <p:nvSpPr>
          <p:cNvPr id="73747" name="AutoShape 19"/>
          <p:cNvSpPr>
            <a:spLocks noChangeArrowheads="1"/>
          </p:cNvSpPr>
          <p:nvPr/>
        </p:nvSpPr>
        <p:spPr bwMode="auto">
          <a:xfrm>
            <a:off x="2555875" y="4221163"/>
            <a:ext cx="576263" cy="360362"/>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D</a:t>
            </a:r>
            <a:r>
              <a:rPr lang="en-US" sz="1400" i="0" baseline="-25000">
                <a:latin typeface="Berlin Sans FB" pitchFamily="34" charset="0"/>
                <a:ea typeface="宋体" pitchFamily="2" charset="-122"/>
              </a:rPr>
              <a:t>3</a:t>
            </a:r>
            <a:endParaRPr lang="en-US" sz="1400" i="0">
              <a:latin typeface="Berlin Sans FB" pitchFamily="34" charset="0"/>
              <a:ea typeface="宋体" pitchFamily="2" charset="-122"/>
            </a:endParaRPr>
          </a:p>
        </p:txBody>
      </p:sp>
      <p:cxnSp>
        <p:nvCxnSpPr>
          <p:cNvPr id="73748" name="AutoShape 20"/>
          <p:cNvCxnSpPr>
            <a:cxnSpLocks noChangeShapeType="1"/>
            <a:endCxn id="73746" idx="0"/>
          </p:cNvCxnSpPr>
          <p:nvPr/>
        </p:nvCxnSpPr>
        <p:spPr bwMode="auto">
          <a:xfrm>
            <a:off x="1981200" y="3862388"/>
            <a:ext cx="0" cy="360362"/>
          </a:xfrm>
          <a:prstGeom prst="straightConnector1">
            <a:avLst/>
          </a:prstGeom>
          <a:noFill/>
          <a:ln w="28575">
            <a:solidFill>
              <a:schemeClr val="tx1"/>
            </a:solidFill>
            <a:round/>
            <a:headEnd/>
            <a:tailEnd type="triangle" w="med" len="med"/>
          </a:ln>
        </p:spPr>
      </p:cxnSp>
      <p:cxnSp>
        <p:nvCxnSpPr>
          <p:cNvPr id="73749" name="AutoShape 21"/>
          <p:cNvCxnSpPr>
            <a:cxnSpLocks noChangeShapeType="1"/>
            <a:endCxn id="73747" idx="0"/>
          </p:cNvCxnSpPr>
          <p:nvPr/>
        </p:nvCxnSpPr>
        <p:spPr bwMode="auto">
          <a:xfrm>
            <a:off x="2844800" y="3860800"/>
            <a:ext cx="0" cy="360363"/>
          </a:xfrm>
          <a:prstGeom prst="straightConnector1">
            <a:avLst/>
          </a:prstGeom>
          <a:noFill/>
          <a:ln w="28575">
            <a:solidFill>
              <a:schemeClr val="tx1"/>
            </a:solidFill>
            <a:round/>
            <a:headEnd/>
            <a:tailEnd type="triangle" w="med" len="med"/>
          </a:ln>
        </p:spPr>
      </p:cxnSp>
      <p:cxnSp>
        <p:nvCxnSpPr>
          <p:cNvPr id="73750" name="AutoShape 22"/>
          <p:cNvCxnSpPr>
            <a:cxnSpLocks noChangeShapeType="1"/>
          </p:cNvCxnSpPr>
          <p:nvPr/>
        </p:nvCxnSpPr>
        <p:spPr bwMode="auto">
          <a:xfrm>
            <a:off x="1979613" y="4005263"/>
            <a:ext cx="2087562" cy="0"/>
          </a:xfrm>
          <a:prstGeom prst="straightConnector1">
            <a:avLst/>
          </a:prstGeom>
          <a:noFill/>
          <a:ln w="38100">
            <a:solidFill>
              <a:schemeClr val="tx1"/>
            </a:solidFill>
            <a:round/>
            <a:headEnd/>
            <a:tailEnd type="triangle" w="med" len="med"/>
          </a:ln>
        </p:spPr>
      </p:cxnSp>
      <p:sp>
        <p:nvSpPr>
          <p:cNvPr id="73751" name="AutoShape 23"/>
          <p:cNvSpPr>
            <a:spLocks noChangeArrowheads="1"/>
          </p:cNvSpPr>
          <p:nvPr/>
        </p:nvSpPr>
        <p:spPr bwMode="auto">
          <a:xfrm>
            <a:off x="4067175" y="3860800"/>
            <a:ext cx="1293813" cy="265113"/>
          </a:xfrm>
          <a:prstGeom prst="flowChartPredefinedProcess">
            <a:avLst/>
          </a:prstGeom>
          <a:solidFill>
            <a:srgbClr val="66CCFF"/>
          </a:solidFill>
          <a:ln w="12700" cap="sq" algn="ctr">
            <a:solidFill>
              <a:schemeClr val="tx1"/>
            </a:solidFill>
            <a:miter lim="800000"/>
            <a:headEnd type="none" w="sm" len="sm"/>
            <a:tailEnd type="none" w="sm" len="sm"/>
          </a:ln>
        </p:spPr>
        <p:txBody>
          <a:bodyPr wrap="none" lIns="90488" tIns="44450" rIns="90488" bIns="44450" anchor="ctr"/>
          <a:lstStyle/>
          <a:p>
            <a:pPr algn="ctr" eaLnBrk="1" hangingPunct="1"/>
            <a:r>
              <a:rPr lang="en-US" sz="2000" i="0">
                <a:latin typeface="Berlin Sans FB" pitchFamily="34" charset="0"/>
                <a:ea typeface="宋体" pitchFamily="2" charset="-122"/>
              </a:rPr>
              <a:t>PC2</a:t>
            </a:r>
          </a:p>
        </p:txBody>
      </p:sp>
      <p:sp>
        <p:nvSpPr>
          <p:cNvPr id="73752" name="Text Box 24"/>
          <p:cNvSpPr txBox="1">
            <a:spLocks noChangeArrowheads="1"/>
          </p:cNvSpPr>
          <p:nvPr/>
        </p:nvSpPr>
        <p:spPr bwMode="auto">
          <a:xfrm>
            <a:off x="6156325" y="3789363"/>
            <a:ext cx="576263" cy="396875"/>
          </a:xfrm>
          <a:prstGeom prst="rect">
            <a:avLst/>
          </a:prstGeom>
          <a:noFill/>
          <a:ln w="9525" algn="ctr">
            <a:noFill/>
            <a:miter lim="800000"/>
            <a:headEnd/>
            <a:tailEnd/>
          </a:ln>
        </p:spPr>
        <p:txBody>
          <a:bodyPr>
            <a:spAutoFit/>
          </a:bodyPr>
          <a:lstStyle/>
          <a:p>
            <a:pPr marL="342900" indent="-342900" eaLnBrk="1" hangingPunct="1">
              <a:spcBef>
                <a:spcPct val="50000"/>
              </a:spcBef>
              <a:buSzPct val="85000"/>
            </a:pPr>
            <a:r>
              <a:rPr lang="en-US" sz="2000" i="0">
                <a:latin typeface="Berlin Sans FB" pitchFamily="34" charset="0"/>
                <a:ea typeface="宋体" pitchFamily="2" charset="-122"/>
              </a:rPr>
              <a:t>K</a:t>
            </a:r>
            <a:r>
              <a:rPr lang="en-US" sz="2000" i="0" baseline="-25000">
                <a:latin typeface="Berlin Sans FB" pitchFamily="34" charset="0"/>
                <a:ea typeface="宋体" pitchFamily="2" charset="-122"/>
              </a:rPr>
              <a:t>2</a:t>
            </a:r>
            <a:endParaRPr lang="en-US" sz="2000" i="0">
              <a:latin typeface="Berlin Sans FB" pitchFamily="34" charset="0"/>
              <a:ea typeface="宋体" pitchFamily="2" charset="-122"/>
            </a:endParaRPr>
          </a:p>
        </p:txBody>
      </p:sp>
      <p:cxnSp>
        <p:nvCxnSpPr>
          <p:cNvPr id="73753" name="AutoShape 25"/>
          <p:cNvCxnSpPr>
            <a:cxnSpLocks noChangeShapeType="1"/>
          </p:cNvCxnSpPr>
          <p:nvPr/>
        </p:nvCxnSpPr>
        <p:spPr bwMode="auto">
          <a:xfrm>
            <a:off x="1979613" y="4652963"/>
            <a:ext cx="0" cy="360362"/>
          </a:xfrm>
          <a:prstGeom prst="straightConnector1">
            <a:avLst/>
          </a:prstGeom>
          <a:noFill/>
          <a:ln w="28575" cap="rnd">
            <a:solidFill>
              <a:schemeClr val="tx1"/>
            </a:solidFill>
            <a:prstDash val="sysDot"/>
            <a:round/>
            <a:headEnd/>
            <a:tailEnd/>
          </a:ln>
        </p:spPr>
      </p:cxnSp>
      <p:cxnSp>
        <p:nvCxnSpPr>
          <p:cNvPr id="73754" name="AutoShape 26"/>
          <p:cNvCxnSpPr>
            <a:cxnSpLocks noChangeShapeType="1"/>
          </p:cNvCxnSpPr>
          <p:nvPr/>
        </p:nvCxnSpPr>
        <p:spPr bwMode="auto">
          <a:xfrm>
            <a:off x="2843213" y="4651375"/>
            <a:ext cx="0" cy="360363"/>
          </a:xfrm>
          <a:prstGeom prst="straightConnector1">
            <a:avLst/>
          </a:prstGeom>
          <a:noFill/>
          <a:ln w="28575" cap="rnd">
            <a:solidFill>
              <a:schemeClr val="tx1"/>
            </a:solidFill>
            <a:prstDash val="sysDot"/>
            <a:round/>
            <a:headEnd/>
            <a:tailEnd/>
          </a:ln>
        </p:spPr>
      </p:cxnSp>
      <p:sp>
        <p:nvSpPr>
          <p:cNvPr id="73755" name="AutoShape 27"/>
          <p:cNvSpPr>
            <a:spLocks noChangeArrowheads="1"/>
          </p:cNvSpPr>
          <p:nvPr/>
        </p:nvSpPr>
        <p:spPr bwMode="auto">
          <a:xfrm>
            <a:off x="1692275" y="5086350"/>
            <a:ext cx="576263" cy="360363"/>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C</a:t>
            </a:r>
            <a:r>
              <a:rPr lang="en-US" sz="1400" i="0" baseline="-25000">
                <a:latin typeface="Berlin Sans FB" pitchFamily="34" charset="0"/>
                <a:ea typeface="宋体" pitchFamily="2" charset="-122"/>
              </a:rPr>
              <a:t>16</a:t>
            </a:r>
            <a:endParaRPr lang="en-US" sz="1400" i="0">
              <a:latin typeface="Berlin Sans FB" pitchFamily="34" charset="0"/>
              <a:ea typeface="宋体" pitchFamily="2" charset="-122"/>
            </a:endParaRPr>
          </a:p>
        </p:txBody>
      </p:sp>
      <p:sp>
        <p:nvSpPr>
          <p:cNvPr id="73756" name="AutoShape 28"/>
          <p:cNvSpPr>
            <a:spLocks noChangeArrowheads="1"/>
          </p:cNvSpPr>
          <p:nvPr/>
        </p:nvSpPr>
        <p:spPr bwMode="auto">
          <a:xfrm>
            <a:off x="2555875" y="5084763"/>
            <a:ext cx="576263" cy="360362"/>
          </a:xfrm>
          <a:prstGeom prst="flowChartInternalStorage">
            <a:avLst/>
          </a:prstGeom>
          <a:solidFill>
            <a:srgbClr val="CCFFCC"/>
          </a:solidFill>
          <a:ln w="12700" cap="sq">
            <a:solidFill>
              <a:schemeClr val="tx1"/>
            </a:solidFill>
            <a:miter lim="800000"/>
            <a:headEnd type="none" w="sm" len="sm"/>
            <a:tailEnd type="none" w="sm" len="sm"/>
          </a:ln>
        </p:spPr>
        <p:txBody>
          <a:bodyPr wrap="none" lIns="90488" tIns="44450" rIns="90488" bIns="44450" anchor="ctr"/>
          <a:lstStyle/>
          <a:p>
            <a:pPr algn="ctr" eaLnBrk="1" hangingPunct="1"/>
            <a:r>
              <a:rPr lang="en-US" sz="1400" i="0">
                <a:latin typeface="Berlin Sans FB" pitchFamily="34" charset="0"/>
                <a:ea typeface="宋体" pitchFamily="2" charset="-122"/>
              </a:rPr>
              <a:t>D</a:t>
            </a:r>
            <a:r>
              <a:rPr lang="en-US" sz="1400" i="0" baseline="-25000">
                <a:latin typeface="Berlin Sans FB" pitchFamily="34" charset="0"/>
                <a:ea typeface="宋体" pitchFamily="2" charset="-122"/>
              </a:rPr>
              <a:t>16</a:t>
            </a:r>
            <a:endParaRPr lang="en-US" sz="1400" i="0">
              <a:latin typeface="Berlin Sans FB" pitchFamily="34" charset="0"/>
              <a:ea typeface="宋体" pitchFamily="2" charset="-122"/>
            </a:endParaRPr>
          </a:p>
        </p:txBody>
      </p:sp>
      <p:cxnSp>
        <p:nvCxnSpPr>
          <p:cNvPr id="73757" name="AutoShape 29"/>
          <p:cNvCxnSpPr>
            <a:cxnSpLocks noChangeShapeType="1"/>
          </p:cNvCxnSpPr>
          <p:nvPr/>
        </p:nvCxnSpPr>
        <p:spPr bwMode="auto">
          <a:xfrm>
            <a:off x="6370638" y="4221163"/>
            <a:ext cx="1587" cy="792162"/>
          </a:xfrm>
          <a:prstGeom prst="straightConnector1">
            <a:avLst/>
          </a:prstGeom>
          <a:noFill/>
          <a:ln w="28575" cap="rnd">
            <a:solidFill>
              <a:schemeClr val="tx1"/>
            </a:solidFill>
            <a:prstDash val="sysDot"/>
            <a:round/>
            <a:headEnd/>
            <a:tailEnd/>
          </a:ln>
        </p:spPr>
      </p:cxnSp>
      <p:cxnSp>
        <p:nvCxnSpPr>
          <p:cNvPr id="73758" name="AutoShape 30"/>
          <p:cNvCxnSpPr>
            <a:cxnSpLocks noChangeShapeType="1"/>
          </p:cNvCxnSpPr>
          <p:nvPr/>
        </p:nvCxnSpPr>
        <p:spPr bwMode="auto">
          <a:xfrm flipH="1">
            <a:off x="1979613" y="5446713"/>
            <a:ext cx="1587" cy="142875"/>
          </a:xfrm>
          <a:prstGeom prst="straightConnector1">
            <a:avLst/>
          </a:prstGeom>
          <a:noFill/>
          <a:ln w="28575">
            <a:solidFill>
              <a:schemeClr val="tx1"/>
            </a:solidFill>
            <a:round/>
            <a:headEnd/>
            <a:tailEnd/>
          </a:ln>
        </p:spPr>
      </p:cxnSp>
      <p:cxnSp>
        <p:nvCxnSpPr>
          <p:cNvPr id="73759" name="AutoShape 31"/>
          <p:cNvCxnSpPr>
            <a:cxnSpLocks noChangeShapeType="1"/>
          </p:cNvCxnSpPr>
          <p:nvPr/>
        </p:nvCxnSpPr>
        <p:spPr bwMode="auto">
          <a:xfrm flipH="1">
            <a:off x="2843213" y="5445125"/>
            <a:ext cx="1587" cy="144463"/>
          </a:xfrm>
          <a:prstGeom prst="straightConnector1">
            <a:avLst/>
          </a:prstGeom>
          <a:noFill/>
          <a:ln w="28575">
            <a:solidFill>
              <a:schemeClr val="tx1"/>
            </a:solidFill>
            <a:round/>
            <a:headEnd/>
            <a:tailEnd/>
          </a:ln>
        </p:spPr>
      </p:cxnSp>
      <p:cxnSp>
        <p:nvCxnSpPr>
          <p:cNvPr id="73760" name="AutoShape 32"/>
          <p:cNvCxnSpPr>
            <a:cxnSpLocks noChangeShapeType="1"/>
          </p:cNvCxnSpPr>
          <p:nvPr/>
        </p:nvCxnSpPr>
        <p:spPr bwMode="auto">
          <a:xfrm>
            <a:off x="1979613" y="5589588"/>
            <a:ext cx="2087562" cy="0"/>
          </a:xfrm>
          <a:prstGeom prst="straightConnector1">
            <a:avLst/>
          </a:prstGeom>
          <a:noFill/>
          <a:ln w="38100">
            <a:solidFill>
              <a:schemeClr val="tx1"/>
            </a:solidFill>
            <a:round/>
            <a:headEnd/>
            <a:tailEnd type="triangle" w="med" len="med"/>
          </a:ln>
        </p:spPr>
      </p:cxnSp>
      <p:sp>
        <p:nvSpPr>
          <p:cNvPr id="73761" name="AutoShape 33"/>
          <p:cNvSpPr>
            <a:spLocks noChangeArrowheads="1"/>
          </p:cNvSpPr>
          <p:nvPr/>
        </p:nvSpPr>
        <p:spPr bwMode="auto">
          <a:xfrm>
            <a:off x="4067175" y="5445125"/>
            <a:ext cx="1293813" cy="265113"/>
          </a:xfrm>
          <a:prstGeom prst="flowChartPredefinedProcess">
            <a:avLst/>
          </a:prstGeom>
          <a:solidFill>
            <a:srgbClr val="66CCFF"/>
          </a:solidFill>
          <a:ln w="12700" cap="sq" algn="ctr">
            <a:solidFill>
              <a:schemeClr val="tx1"/>
            </a:solidFill>
            <a:miter lim="800000"/>
            <a:headEnd type="none" w="sm" len="sm"/>
            <a:tailEnd type="none" w="sm" len="sm"/>
          </a:ln>
        </p:spPr>
        <p:txBody>
          <a:bodyPr wrap="none" lIns="90488" tIns="44450" rIns="90488" bIns="44450" anchor="ctr"/>
          <a:lstStyle/>
          <a:p>
            <a:pPr algn="ctr" eaLnBrk="1" hangingPunct="1"/>
            <a:r>
              <a:rPr lang="en-US" sz="2000" i="0">
                <a:latin typeface="Berlin Sans FB" pitchFamily="34" charset="0"/>
                <a:ea typeface="宋体" pitchFamily="2" charset="-122"/>
              </a:rPr>
              <a:t>PC2</a:t>
            </a:r>
          </a:p>
        </p:txBody>
      </p:sp>
      <p:sp>
        <p:nvSpPr>
          <p:cNvPr id="73762" name="Line 34"/>
          <p:cNvSpPr>
            <a:spLocks noChangeShapeType="1"/>
          </p:cNvSpPr>
          <p:nvPr/>
        </p:nvSpPr>
        <p:spPr bwMode="auto">
          <a:xfrm>
            <a:off x="5364163" y="5589588"/>
            <a:ext cx="720725" cy="0"/>
          </a:xfrm>
          <a:prstGeom prst="line">
            <a:avLst/>
          </a:prstGeom>
          <a:noFill/>
          <a:ln w="28575">
            <a:solidFill>
              <a:schemeClr val="tx1"/>
            </a:solidFill>
            <a:round/>
            <a:headEnd/>
            <a:tailEnd type="triangle" w="med" len="med"/>
          </a:ln>
        </p:spPr>
        <p:txBody>
          <a:bodyPr/>
          <a:lstStyle/>
          <a:p>
            <a:endParaRPr lang="en-US"/>
          </a:p>
        </p:txBody>
      </p:sp>
      <p:sp>
        <p:nvSpPr>
          <p:cNvPr id="73763" name="Line 35"/>
          <p:cNvSpPr>
            <a:spLocks noChangeShapeType="1"/>
          </p:cNvSpPr>
          <p:nvPr/>
        </p:nvSpPr>
        <p:spPr bwMode="auto">
          <a:xfrm>
            <a:off x="5364163" y="4005263"/>
            <a:ext cx="720725" cy="0"/>
          </a:xfrm>
          <a:prstGeom prst="line">
            <a:avLst/>
          </a:prstGeom>
          <a:noFill/>
          <a:ln w="28575">
            <a:solidFill>
              <a:schemeClr val="tx1"/>
            </a:solidFill>
            <a:round/>
            <a:headEnd/>
            <a:tailEnd type="triangle" w="med" len="med"/>
          </a:ln>
        </p:spPr>
        <p:txBody>
          <a:bodyPr/>
          <a:lstStyle/>
          <a:p>
            <a:endParaRPr lang="en-US"/>
          </a:p>
        </p:txBody>
      </p:sp>
      <p:sp>
        <p:nvSpPr>
          <p:cNvPr id="73764" name="Line 36"/>
          <p:cNvSpPr>
            <a:spLocks noChangeShapeType="1"/>
          </p:cNvSpPr>
          <p:nvPr/>
        </p:nvSpPr>
        <p:spPr bwMode="auto">
          <a:xfrm>
            <a:off x="5364163" y="3284538"/>
            <a:ext cx="720725" cy="0"/>
          </a:xfrm>
          <a:prstGeom prst="line">
            <a:avLst/>
          </a:prstGeom>
          <a:noFill/>
          <a:ln w="28575">
            <a:solidFill>
              <a:schemeClr val="tx1"/>
            </a:solidFill>
            <a:round/>
            <a:headEnd/>
            <a:tailEnd type="triangle" w="med" len="med"/>
          </a:ln>
        </p:spPr>
        <p:txBody>
          <a:bodyPr/>
          <a:lstStyle/>
          <a:p>
            <a:endParaRPr lang="en-US"/>
          </a:p>
        </p:txBody>
      </p:sp>
      <p:sp>
        <p:nvSpPr>
          <p:cNvPr id="73765" name="Text Box 37"/>
          <p:cNvSpPr txBox="1">
            <a:spLocks noChangeArrowheads="1"/>
          </p:cNvSpPr>
          <p:nvPr/>
        </p:nvSpPr>
        <p:spPr bwMode="auto">
          <a:xfrm>
            <a:off x="6156325" y="5373688"/>
            <a:ext cx="576263" cy="396875"/>
          </a:xfrm>
          <a:prstGeom prst="rect">
            <a:avLst/>
          </a:prstGeom>
          <a:noFill/>
          <a:ln w="9525" algn="ctr">
            <a:noFill/>
            <a:miter lim="800000"/>
            <a:headEnd/>
            <a:tailEnd/>
          </a:ln>
        </p:spPr>
        <p:txBody>
          <a:bodyPr>
            <a:spAutoFit/>
          </a:bodyPr>
          <a:lstStyle/>
          <a:p>
            <a:pPr marL="342900" indent="-342900" eaLnBrk="1" hangingPunct="1">
              <a:spcBef>
                <a:spcPct val="50000"/>
              </a:spcBef>
              <a:buSzPct val="85000"/>
            </a:pPr>
            <a:r>
              <a:rPr lang="en-US" sz="2000" i="0">
                <a:latin typeface="Berlin Sans FB" pitchFamily="34" charset="0"/>
                <a:ea typeface="宋体" pitchFamily="2" charset="-122"/>
              </a:rPr>
              <a:t>K</a:t>
            </a:r>
            <a:r>
              <a:rPr lang="en-US" sz="2000" i="0" baseline="-25000">
                <a:latin typeface="Berlin Sans FB" pitchFamily="34" charset="0"/>
                <a:ea typeface="宋体" pitchFamily="2" charset="-122"/>
              </a:rPr>
              <a:t>16</a:t>
            </a:r>
            <a:endParaRPr lang="en-US" sz="2000" i="0">
              <a:latin typeface="Berlin Sans FB" pitchFamily="34" charset="0"/>
              <a:ea typeface="宋体" pitchFamily="2" charset="-122"/>
            </a:endParaRPr>
          </a:p>
        </p:txBody>
      </p:sp>
      <p:sp>
        <p:nvSpPr>
          <p:cNvPr id="73766" name="Text Box 38"/>
          <p:cNvSpPr txBox="1">
            <a:spLocks noChangeArrowheads="1"/>
          </p:cNvSpPr>
          <p:nvPr/>
        </p:nvSpPr>
        <p:spPr bwMode="auto">
          <a:xfrm>
            <a:off x="5562600" y="2438400"/>
            <a:ext cx="2089150" cy="393700"/>
          </a:xfrm>
          <a:prstGeom prst="rect">
            <a:avLst/>
          </a:prstGeom>
          <a:noFill/>
          <a:ln w="12700" cap="sq" algn="ctr">
            <a:noFill/>
            <a:miter lim="800000"/>
            <a:headEnd type="none" w="sm" len="sm"/>
            <a:tailEnd type="none" w="sm" len="sm"/>
          </a:ln>
        </p:spPr>
        <p:txBody>
          <a:bodyPr lIns="90488" tIns="44450" rIns="90488" bIns="44450">
            <a:spAutoFit/>
          </a:bodyPr>
          <a:lstStyle/>
          <a:p>
            <a:pPr algn="ctr" eaLnBrk="1" hangingPunct="1">
              <a:spcBef>
                <a:spcPct val="50000"/>
              </a:spcBef>
            </a:pPr>
            <a:r>
              <a:rPr lang="en-US" sz="2000" b="0" i="0" u="sng">
                <a:solidFill>
                  <a:srgbClr val="FF6600"/>
                </a:solidFill>
                <a:latin typeface="Berlin Sans FB" pitchFamily="34" charset="0"/>
                <a:ea typeface="宋体" pitchFamily="2" charset="-122"/>
              </a:rPr>
              <a:t>48-bit sub-keys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r>
              <a:rPr lang="en-US" smtClean="0"/>
              <a:t>Now, let’s first learn how to generate 16 sub-keys for each round of DES, given a secret key K of 64 bits long (includes 8 parity bits) by the sender </a:t>
            </a:r>
          </a:p>
          <a:p>
            <a:pPr lvl="1"/>
            <a:r>
              <a:rPr lang="en-US" smtClean="0"/>
              <a:t>K= [0101 1000 0001 1111 1011 1100 1001 0100 1101 0011 1010 0100 0101 0010 1110 1010] </a:t>
            </a:r>
            <a:endParaRPr lang="en-US" altLang="zh-CN" smtClean="0"/>
          </a:p>
          <a:p>
            <a:pPr lvl="1"/>
            <a:r>
              <a:rPr lang="en-US" altLang="zh-CN" smtClean="0"/>
              <a:t>For each byte,  the 8th bit is 1 if the number of 1s in the first 7 bits is even, 0 otherwise.</a:t>
            </a:r>
            <a:endParaRPr lang="en-US"/>
          </a:p>
        </p:txBody>
      </p:sp>
      <p:sp>
        <p:nvSpPr>
          <p:cNvPr id="71684" name="Date Placeholder 3"/>
          <p:cNvSpPr>
            <a:spLocks noGrp="1"/>
          </p:cNvSpPr>
          <p:nvPr>
            <p:ph type="dt" sz="half" idx="10"/>
          </p:nvPr>
        </p:nvSpPr>
        <p:spPr/>
        <p:txBody>
          <a:bodyPr/>
          <a:lstStyle/>
          <a:p>
            <a:fld id="{0E41F20F-5F13-43C1-84B4-35389909E98D}" type="datetime1">
              <a:rPr lang="en-US" smtClean="0"/>
              <a:pPr/>
              <a:t>10/18/2012</a:t>
            </a:fld>
            <a:endParaRPr lang="en-US"/>
          </a:p>
        </p:txBody>
      </p:sp>
      <p:sp>
        <p:nvSpPr>
          <p:cNvPr id="380930" name="Rectangle 2"/>
          <p:cNvSpPr>
            <a:spLocks noGrp="1" noChangeArrowheads="1"/>
          </p:cNvSpPr>
          <p:nvPr>
            <p:ph type="title"/>
          </p:nvPr>
        </p:nvSpPr>
        <p:spPr/>
        <p:txBody>
          <a:bodyPr/>
          <a:lstStyle/>
          <a:p>
            <a:r>
              <a:rPr lang="en-US" smtClean="0"/>
              <a:t>Sub-Key generations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958" name="Group 206"/>
          <p:cNvGraphicFramePr>
            <a:graphicFrameLocks noGrp="1"/>
          </p:cNvGraphicFramePr>
          <p:nvPr>
            <p:ph idx="1"/>
          </p:nvPr>
        </p:nvGraphicFramePr>
        <p:xfrm>
          <a:off x="304800" y="3643628"/>
          <a:ext cx="8534401" cy="2909572"/>
        </p:xfrm>
        <a:graphic>
          <a:graphicData uri="http://schemas.openxmlformats.org/drawingml/2006/table">
            <a:tbl>
              <a:tblPr/>
              <a:tblGrid>
                <a:gridCol w="1659959"/>
                <a:gridCol w="493560"/>
                <a:gridCol w="491348"/>
                <a:gridCol w="491348"/>
                <a:gridCol w="493562"/>
                <a:gridCol w="486921"/>
                <a:gridCol w="486921"/>
                <a:gridCol w="495774"/>
                <a:gridCol w="493560"/>
                <a:gridCol w="489135"/>
                <a:gridCol w="491348"/>
                <a:gridCol w="491348"/>
                <a:gridCol w="489134"/>
                <a:gridCol w="489135"/>
                <a:gridCol w="491348"/>
              </a:tblGrid>
              <a:tr h="271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41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33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Berlin Sans FB" pitchFamily="34"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Berlin Sans FB" pitchFamily="34" charset="0"/>
                        </a:rPr>
                        <a:t>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8588">
                <a:tc gridSpan="1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Berlin Sans FB" pitchFamily="34" charset="0"/>
                      </a:endParaRP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1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59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51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60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Berlin Sans FB" pitchFamily="34" charset="0"/>
                        </a:rPr>
                        <a:t>17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8588">
                <a:tc gridSpan="1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Berlin Sans FB" pitchFamily="34" charset="0"/>
                      </a:endParaRP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63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47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62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Berlin Sans FB" pitchFamily="34" charset="0"/>
                        </a:rPr>
                        <a:t>31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8588">
                <a:tc gridSpan="1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Berlin Sans FB" pitchFamily="34" charset="0"/>
                      </a:endParaRP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61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Berlin Sans FB" pitchFamily="34" charset="0"/>
                        </a:rPr>
                        <a:t>44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Berlin Sans FB" pitchFamily="34"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Berlin Sans FB" pitchFamily="34" charset="0"/>
                        </a:rPr>
                        <a:t>56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4956" name="Date Placeholder 4"/>
          <p:cNvSpPr>
            <a:spLocks noGrp="1"/>
          </p:cNvSpPr>
          <p:nvPr>
            <p:ph type="dt" sz="half" idx="10"/>
          </p:nvPr>
        </p:nvSpPr>
        <p:spPr/>
        <p:txBody>
          <a:bodyPr/>
          <a:lstStyle/>
          <a:p>
            <a:fld id="{7930E916-BEF1-4ADB-90BE-DCF6331B2843}" type="datetime1">
              <a:rPr lang="en-US" smtClean="0"/>
              <a:pPr/>
              <a:t>10/18/2012</a:t>
            </a:fld>
            <a:endParaRPr lang="en-US"/>
          </a:p>
        </p:txBody>
      </p:sp>
      <p:sp>
        <p:nvSpPr>
          <p:cNvPr id="384002" name="Rectangle 2"/>
          <p:cNvSpPr>
            <a:spLocks noGrp="1" noChangeArrowheads="1"/>
          </p:cNvSpPr>
          <p:nvPr>
            <p:ph type="title"/>
          </p:nvPr>
        </p:nvSpPr>
        <p:spPr/>
        <p:txBody>
          <a:bodyPr/>
          <a:lstStyle/>
          <a:p>
            <a:r>
              <a:rPr lang="en-US" smtClean="0"/>
              <a:t>Permuted Choice 1 (PC1)</a:t>
            </a:r>
            <a:endParaRPr lang="en-US" dirty="0"/>
          </a:p>
        </p:txBody>
      </p:sp>
      <p:sp>
        <p:nvSpPr>
          <p:cNvPr id="74755" name="Rectangle 3"/>
          <p:cNvSpPr>
            <a:spLocks noGrp="1" noChangeArrowheads="1"/>
          </p:cNvSpPr>
          <p:nvPr>
            <p:ph type="body" sz="half" idx="4294967295"/>
          </p:nvPr>
        </p:nvSpPr>
        <p:spPr>
          <a:xfrm>
            <a:off x="0" y="1643063"/>
            <a:ext cx="8991600" cy="1811337"/>
          </a:xfrm>
        </p:spPr>
        <p:txBody>
          <a:bodyPr/>
          <a:lstStyle/>
          <a:p>
            <a:pPr>
              <a:lnSpc>
                <a:spcPct val="80000"/>
              </a:lnSpc>
            </a:pPr>
            <a:r>
              <a:rPr lang="en-US" sz="2000" dirty="0">
                <a:latin typeface="Berlin Sans FB" pitchFamily="34" charset="0"/>
              </a:rPr>
              <a:t>The table below specifies how the key is loaded to memory in PC1.</a:t>
            </a:r>
          </a:p>
          <a:p>
            <a:pPr>
              <a:lnSpc>
                <a:spcPct val="80000"/>
              </a:lnSpc>
            </a:pPr>
            <a:r>
              <a:rPr lang="en-US" sz="2000" dirty="0">
                <a:latin typeface="Berlin Sans FB" pitchFamily="34" charset="0"/>
              </a:rPr>
              <a:t>If 64-bit Secret Key K = [0101 1000 0001 1111 1011 1100 1001 0100 1101 0011 1010 0100 0101 0010 1110 1010], then PC1(K) = [L R] where  both L and R are 28 bits long and </a:t>
            </a:r>
          </a:p>
          <a:p>
            <a:pPr>
              <a:lnSpc>
                <a:spcPct val="80000"/>
              </a:lnSpc>
              <a:buFontTx/>
              <a:buNone/>
            </a:pPr>
            <a:r>
              <a:rPr lang="en-US" sz="2000" dirty="0">
                <a:latin typeface="Berlin Sans FB" pitchFamily="34" charset="0"/>
              </a:rPr>
              <a:t>	</a:t>
            </a:r>
            <a:r>
              <a:rPr lang="en-US" sz="2000" dirty="0">
                <a:solidFill>
                  <a:srgbClr val="FF6600"/>
                </a:solidFill>
                <a:latin typeface="Berlin Sans FB" pitchFamily="34" charset="0"/>
              </a:rPr>
              <a:t>	L = [1011110011010001101001000101]</a:t>
            </a:r>
            <a:r>
              <a:rPr lang="en-US" sz="2000" dirty="0">
                <a:latin typeface="Berlin Sans FB" pitchFamily="34" charset="0"/>
              </a:rPr>
              <a:t> and</a:t>
            </a:r>
          </a:p>
          <a:p>
            <a:pPr>
              <a:lnSpc>
                <a:spcPct val="80000"/>
              </a:lnSpc>
              <a:buFontTx/>
              <a:buNone/>
            </a:pPr>
            <a:r>
              <a:rPr lang="en-US" sz="2000" dirty="0">
                <a:latin typeface="Berlin Sans FB" pitchFamily="34" charset="0"/>
              </a:rPr>
              <a:t>		</a:t>
            </a:r>
            <a:r>
              <a:rPr lang="en-US" sz="2000" dirty="0">
                <a:solidFill>
                  <a:srgbClr val="FF6600"/>
                </a:solidFill>
                <a:latin typeface="Berlin Sans FB" pitchFamily="34" charset="0"/>
              </a:rPr>
              <a:t>R =  [1101001000101110100001111111]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Encrypt a block of plaintext as a whole to produce same sized </a:t>
            </a:r>
            <a:r>
              <a:rPr lang="en-US" dirty="0" err="1" smtClean="0"/>
              <a:t>ciphertext</a:t>
            </a:r>
            <a:endParaRPr lang="en-US" dirty="0" smtClean="0"/>
          </a:p>
          <a:p>
            <a:r>
              <a:rPr lang="en-US" dirty="0" smtClean="0"/>
              <a:t>Typical block sizes are 64 or 128 bits</a:t>
            </a:r>
          </a:p>
          <a:p>
            <a:r>
              <a:rPr lang="en-US" dirty="0" smtClean="0"/>
              <a:t>Modes of operation used to apply block ciphers to larger plaintexts</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normAutofit/>
          </a:bodyPr>
          <a:lstStyle/>
          <a:p>
            <a:r>
              <a:rPr lang="en-US" sz="3600" dirty="0" smtClean="0"/>
              <a:t>Block Ciphers</a:t>
            </a:r>
            <a:endParaRPr lang="en-US" sz="3600" dirty="0"/>
          </a:p>
        </p:txBody>
      </p:sp>
      <p:pic>
        <p:nvPicPr>
          <p:cNvPr id="584706" name="Picture 2"/>
          <p:cNvPicPr>
            <a:picLocks noChangeAspect="1" noChangeArrowheads="1"/>
          </p:cNvPicPr>
          <p:nvPr/>
        </p:nvPicPr>
        <p:blipFill>
          <a:blip r:embed="rId2"/>
          <a:srcRect/>
          <a:stretch>
            <a:fillRect/>
          </a:stretch>
        </p:blipFill>
        <p:spPr bwMode="auto">
          <a:xfrm>
            <a:off x="3238500" y="3867150"/>
            <a:ext cx="2705100" cy="2305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58" name="Group 58"/>
          <p:cNvGraphicFramePr>
            <a:graphicFrameLocks noGrp="1"/>
          </p:cNvGraphicFramePr>
          <p:nvPr>
            <p:ph idx="1"/>
          </p:nvPr>
        </p:nvGraphicFramePr>
        <p:xfrm>
          <a:off x="381000" y="4206240"/>
          <a:ext cx="8534400" cy="2194560"/>
        </p:xfrm>
        <a:graphic>
          <a:graphicData uri="http://schemas.openxmlformats.org/drawingml/2006/table">
            <a:tbl>
              <a:tblPr/>
              <a:tblGrid>
                <a:gridCol w="2135814"/>
                <a:gridCol w="2133600"/>
                <a:gridCol w="2129173"/>
                <a:gridCol w="2135813"/>
              </a:tblGrid>
              <a:tr h="49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Round</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No. of Shift to left</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Round</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No. of Shift to left</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9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25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9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16</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Berlin Sans FB" pitchFamily="34" charset="0"/>
                        </a:rPr>
                        <a:t>1</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6856" name="Date Placeholder 4"/>
          <p:cNvSpPr>
            <a:spLocks noGrp="1"/>
          </p:cNvSpPr>
          <p:nvPr>
            <p:ph type="dt" sz="half" idx="10"/>
          </p:nvPr>
        </p:nvSpPr>
        <p:spPr/>
        <p:txBody>
          <a:bodyPr/>
          <a:lstStyle/>
          <a:p>
            <a:fld id="{2C66FA5F-721F-4A84-84E3-49DB7854D3DB}" type="datetime1">
              <a:rPr lang="en-US" smtClean="0"/>
              <a:pPr/>
              <a:t>10/18/2012</a:t>
            </a:fld>
            <a:endParaRPr lang="en-US"/>
          </a:p>
        </p:txBody>
      </p:sp>
      <p:sp>
        <p:nvSpPr>
          <p:cNvPr id="385026" name="Rectangle 2"/>
          <p:cNvSpPr>
            <a:spLocks noGrp="1" noChangeArrowheads="1"/>
          </p:cNvSpPr>
          <p:nvPr>
            <p:ph type="title"/>
          </p:nvPr>
        </p:nvSpPr>
        <p:spPr/>
        <p:txBody>
          <a:bodyPr/>
          <a:lstStyle/>
          <a:p>
            <a:r>
              <a:rPr lang="en-US" smtClean="0"/>
              <a:t>Shift Registers C and D</a:t>
            </a:r>
            <a:endParaRPr lang="en-US" dirty="0"/>
          </a:p>
        </p:txBody>
      </p:sp>
      <p:sp>
        <p:nvSpPr>
          <p:cNvPr id="76803" name="Rectangle 3"/>
          <p:cNvSpPr>
            <a:spLocks noGrp="1" noChangeArrowheads="1"/>
          </p:cNvSpPr>
          <p:nvPr>
            <p:ph type="body" sz="half" idx="4294967295"/>
          </p:nvPr>
        </p:nvSpPr>
        <p:spPr>
          <a:xfrm>
            <a:off x="381001" y="1371600"/>
            <a:ext cx="8763000" cy="2743200"/>
          </a:xfrm>
        </p:spPr>
        <p:txBody>
          <a:bodyPr>
            <a:normAutofit lnSpcReduction="10000"/>
          </a:bodyPr>
          <a:lstStyle/>
          <a:p>
            <a:pPr>
              <a:lnSpc>
                <a:spcPct val="80000"/>
              </a:lnSpc>
            </a:pPr>
            <a:r>
              <a:rPr lang="en-US" sz="2000" b="1" dirty="0"/>
              <a:t>The contents of C = {C</a:t>
            </a:r>
            <a:r>
              <a:rPr lang="en-US" sz="2000" b="1" baseline="-25000" dirty="0"/>
              <a:t>1</a:t>
            </a:r>
            <a:r>
              <a:rPr lang="en-US" sz="2000" b="1" dirty="0"/>
              <a:t>, C</a:t>
            </a:r>
            <a:r>
              <a:rPr lang="en-US" sz="2000" b="1" baseline="-25000" dirty="0"/>
              <a:t>2</a:t>
            </a:r>
            <a:r>
              <a:rPr lang="en-US" sz="2000" b="1" dirty="0"/>
              <a:t>, … C</a:t>
            </a:r>
            <a:r>
              <a:rPr lang="en-US" sz="2000" b="1" baseline="-25000" dirty="0"/>
              <a:t>16</a:t>
            </a:r>
            <a:r>
              <a:rPr lang="en-US" sz="2000" b="1" dirty="0"/>
              <a:t>} and D = {D</a:t>
            </a:r>
            <a:r>
              <a:rPr lang="en-US" sz="2000" b="1" baseline="-25000" dirty="0"/>
              <a:t>1</a:t>
            </a:r>
            <a:r>
              <a:rPr lang="en-US" sz="2000" b="1" dirty="0"/>
              <a:t>, D</a:t>
            </a:r>
            <a:r>
              <a:rPr lang="en-US" sz="2000" b="1" baseline="-25000" dirty="0"/>
              <a:t>2</a:t>
            </a:r>
            <a:r>
              <a:rPr lang="en-US" sz="2000" b="1" dirty="0"/>
              <a:t>, … D</a:t>
            </a:r>
            <a:r>
              <a:rPr lang="en-US" sz="2000" b="1" baseline="-25000" dirty="0"/>
              <a:t>16</a:t>
            </a:r>
            <a:r>
              <a:rPr lang="en-US" sz="2000" b="1" dirty="0"/>
              <a:t>} are circularly shifted to left by </a:t>
            </a:r>
            <a:r>
              <a:rPr lang="en-US" sz="2000" b="1" dirty="0">
                <a:solidFill>
                  <a:srgbClr val="FD2B01"/>
                </a:solidFill>
              </a:rPr>
              <a:t>1 </a:t>
            </a:r>
            <a:r>
              <a:rPr lang="en-US" sz="2000" b="1" dirty="0"/>
              <a:t>or</a:t>
            </a:r>
            <a:r>
              <a:rPr lang="en-US" sz="2000" b="1" dirty="0">
                <a:solidFill>
                  <a:srgbClr val="FD2B01"/>
                </a:solidFill>
              </a:rPr>
              <a:t> 2</a:t>
            </a:r>
            <a:r>
              <a:rPr lang="en-US" sz="2000" b="1" dirty="0"/>
              <a:t> bits (according to a shift table) prior to each iteration</a:t>
            </a:r>
          </a:p>
          <a:p>
            <a:pPr>
              <a:lnSpc>
                <a:spcPct val="80000"/>
              </a:lnSpc>
            </a:pPr>
            <a:r>
              <a:rPr lang="en-US" sz="2000" b="1" dirty="0"/>
              <a:t>Total of 28 bit shifts will be done after 16 rounds</a:t>
            </a:r>
          </a:p>
          <a:p>
            <a:pPr>
              <a:lnSpc>
                <a:spcPct val="80000"/>
              </a:lnSpc>
            </a:pPr>
            <a:r>
              <a:rPr lang="en-US" sz="2000" b="1" dirty="0"/>
              <a:t>Shift tables is determined as below.</a:t>
            </a:r>
          </a:p>
          <a:p>
            <a:pPr>
              <a:lnSpc>
                <a:spcPct val="80000"/>
              </a:lnSpc>
            </a:pPr>
            <a:r>
              <a:rPr lang="en-US" sz="2000" b="1" dirty="0"/>
              <a:t>Assume we are at the first round. According to the table, the number of shift to left =1. </a:t>
            </a:r>
          </a:p>
          <a:p>
            <a:pPr>
              <a:lnSpc>
                <a:spcPct val="80000"/>
              </a:lnSpc>
            </a:pPr>
            <a:r>
              <a:rPr lang="en-US" sz="2000" b="1" dirty="0"/>
              <a:t>C</a:t>
            </a:r>
            <a:r>
              <a:rPr lang="en-US" sz="2000" b="1" baseline="-25000" dirty="0"/>
              <a:t>1</a:t>
            </a:r>
            <a:r>
              <a:rPr lang="en-US" sz="2000" b="1" dirty="0"/>
              <a:t>(L) = 011110011010001101001000101</a:t>
            </a:r>
            <a:r>
              <a:rPr lang="en-US" sz="2000" b="1" dirty="0">
                <a:solidFill>
                  <a:srgbClr val="FD2B01"/>
                </a:solidFill>
              </a:rPr>
              <a:t>1</a:t>
            </a:r>
            <a:r>
              <a:rPr lang="en-US" sz="2000" b="1" dirty="0"/>
              <a:t> and </a:t>
            </a:r>
            <a:br>
              <a:rPr lang="en-US" sz="2000" b="1" dirty="0"/>
            </a:br>
            <a:r>
              <a:rPr lang="en-US" sz="2000" b="1" dirty="0"/>
              <a:t>D</a:t>
            </a:r>
            <a:r>
              <a:rPr lang="en-US" sz="2000" b="1" baseline="-25000" dirty="0"/>
              <a:t>1</a:t>
            </a:r>
            <a:r>
              <a:rPr lang="en-US" sz="2000" b="1" dirty="0"/>
              <a:t>(R) = 101001000101110100001111111</a:t>
            </a:r>
            <a:r>
              <a:rPr lang="en-US" sz="2000" b="1" dirty="0">
                <a:solidFill>
                  <a:srgbClr val="FD2B01"/>
                </a:solidFill>
              </a:rPr>
              <a:t>1</a:t>
            </a:r>
          </a:p>
          <a:p>
            <a:pPr>
              <a:lnSpc>
                <a:spcPct val="80000"/>
              </a:lnSpc>
            </a:pPr>
            <a:r>
              <a:rPr lang="en-US" sz="2000" b="1" dirty="0"/>
              <a:t>And C</a:t>
            </a:r>
            <a:r>
              <a:rPr lang="en-US" sz="2000" b="1" baseline="-25000" dirty="0"/>
              <a:t>2</a:t>
            </a:r>
            <a:r>
              <a:rPr lang="en-US" sz="2000" b="1" dirty="0"/>
              <a:t>(C</a:t>
            </a:r>
            <a:r>
              <a:rPr lang="en-US" sz="2000" b="1" baseline="-25000" dirty="0"/>
              <a:t>1</a:t>
            </a:r>
            <a:r>
              <a:rPr lang="en-US" sz="2000" b="1" dirty="0"/>
              <a:t>(L)) 111100110100011010010001011</a:t>
            </a:r>
            <a:r>
              <a:rPr lang="en-US" sz="2000" b="1" dirty="0">
                <a:solidFill>
                  <a:srgbClr val="FD2B01"/>
                </a:solidFill>
              </a:rPr>
              <a:t>0 </a:t>
            </a:r>
            <a:r>
              <a:rPr lang="en-US" sz="2000" b="1" dirty="0"/>
              <a:t>and </a:t>
            </a:r>
            <a:br>
              <a:rPr lang="en-US" sz="2000" b="1" dirty="0"/>
            </a:br>
            <a:r>
              <a:rPr lang="en-US" sz="2000" b="1" dirty="0"/>
              <a:t>D</a:t>
            </a:r>
            <a:r>
              <a:rPr lang="en-US" sz="2000" b="1" baseline="-25000" dirty="0"/>
              <a:t>2</a:t>
            </a:r>
            <a:r>
              <a:rPr lang="en-US" sz="2000" b="1" dirty="0"/>
              <a:t>(D</a:t>
            </a:r>
            <a:r>
              <a:rPr lang="en-US" sz="2000" b="1" baseline="-25000" dirty="0"/>
              <a:t>1</a:t>
            </a:r>
            <a:r>
              <a:rPr lang="en-US" sz="2000" b="1" dirty="0"/>
              <a:t>(R)) = 010010001011101000011111111</a:t>
            </a:r>
            <a:r>
              <a:rPr lang="en-US" sz="2000" b="1" dirty="0">
                <a:solidFill>
                  <a:srgbClr val="FD2B01"/>
                </a:solidFill>
              </a:rPr>
              <a:t>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dirty="0" smtClean="0"/>
              <a:t>Permuted Choice 2 (PC2)</a:t>
            </a:r>
            <a:endParaRPr lang="en-US" dirty="0"/>
          </a:p>
        </p:txBody>
      </p:sp>
      <p:sp>
        <p:nvSpPr>
          <p:cNvPr id="78006" name="Date Placeholder 4"/>
          <p:cNvSpPr>
            <a:spLocks noGrp="1"/>
          </p:cNvSpPr>
          <p:nvPr>
            <p:ph type="dt" sz="half" idx="10"/>
          </p:nvPr>
        </p:nvSpPr>
        <p:spPr/>
        <p:txBody>
          <a:bodyPr/>
          <a:lstStyle/>
          <a:p>
            <a:fld id="{22454CD8-666D-41D2-A31D-122F44BA4774}" type="datetime1">
              <a:rPr lang="en-US" smtClean="0"/>
              <a:pPr/>
              <a:t>10/18/2012</a:t>
            </a:fld>
            <a:endParaRPr lang="en-US"/>
          </a:p>
        </p:txBody>
      </p:sp>
      <p:sp>
        <p:nvSpPr>
          <p:cNvPr id="77827" name="Rectangle 3"/>
          <p:cNvSpPr>
            <a:spLocks noGrp="1" noChangeArrowheads="1"/>
          </p:cNvSpPr>
          <p:nvPr>
            <p:ph type="body" sz="half" idx="4294967295"/>
          </p:nvPr>
        </p:nvSpPr>
        <p:spPr>
          <a:xfrm>
            <a:off x="1371600" y="1617663"/>
            <a:ext cx="7772400" cy="1811337"/>
          </a:xfrm>
        </p:spPr>
        <p:txBody>
          <a:bodyPr/>
          <a:lstStyle/>
          <a:p>
            <a:pPr>
              <a:lnSpc>
                <a:spcPct val="90000"/>
              </a:lnSpc>
            </a:pPr>
            <a:r>
              <a:rPr lang="en-US" sz="1800" dirty="0">
                <a:latin typeface="Berlin Sans FB" pitchFamily="34" charset="0"/>
              </a:rPr>
              <a:t>PC2 is determined by the table below</a:t>
            </a:r>
          </a:p>
          <a:p>
            <a:pPr>
              <a:lnSpc>
                <a:spcPct val="90000"/>
              </a:lnSpc>
            </a:pPr>
            <a:r>
              <a:rPr lang="en-US" sz="1800" dirty="0">
                <a:latin typeface="Berlin Sans FB" pitchFamily="34" charset="0"/>
              </a:rPr>
              <a:t>Consider input X= [C</a:t>
            </a:r>
            <a:r>
              <a:rPr lang="en-US" sz="1800" baseline="-25000" dirty="0">
                <a:latin typeface="Berlin Sans FB" pitchFamily="34" charset="0"/>
              </a:rPr>
              <a:t>1</a:t>
            </a:r>
            <a:r>
              <a:rPr lang="en-US" sz="1800" dirty="0">
                <a:latin typeface="Berlin Sans FB" pitchFamily="34" charset="0"/>
              </a:rPr>
              <a:t>(L) D</a:t>
            </a:r>
            <a:r>
              <a:rPr lang="en-US" sz="1800" baseline="-25000" dirty="0">
                <a:latin typeface="Berlin Sans FB" pitchFamily="34" charset="0"/>
              </a:rPr>
              <a:t>1</a:t>
            </a:r>
            <a:r>
              <a:rPr lang="en-US" sz="1800" dirty="0">
                <a:latin typeface="Berlin Sans FB" pitchFamily="34" charset="0"/>
              </a:rPr>
              <a:t>(R)] and Y=[C</a:t>
            </a:r>
            <a:r>
              <a:rPr lang="en-US" sz="1800" baseline="-25000" dirty="0">
                <a:latin typeface="Berlin Sans FB" pitchFamily="34" charset="0"/>
              </a:rPr>
              <a:t>2</a:t>
            </a:r>
            <a:r>
              <a:rPr lang="en-US" sz="1800" dirty="0">
                <a:latin typeface="Berlin Sans FB" pitchFamily="34" charset="0"/>
              </a:rPr>
              <a:t>(L) D</a:t>
            </a:r>
            <a:r>
              <a:rPr lang="en-US" sz="1800" baseline="-25000" dirty="0">
                <a:latin typeface="Berlin Sans FB" pitchFamily="34" charset="0"/>
              </a:rPr>
              <a:t>2</a:t>
            </a:r>
            <a:r>
              <a:rPr lang="en-US" sz="1800" dirty="0">
                <a:latin typeface="Berlin Sans FB" pitchFamily="34" charset="0"/>
              </a:rPr>
              <a:t>(R)]</a:t>
            </a:r>
          </a:p>
          <a:p>
            <a:pPr>
              <a:lnSpc>
                <a:spcPct val="90000"/>
              </a:lnSpc>
            </a:pPr>
            <a:r>
              <a:rPr lang="en-US" sz="1800" dirty="0">
                <a:solidFill>
                  <a:srgbClr val="FF6600"/>
                </a:solidFill>
                <a:latin typeface="Berlin Sans FB" pitchFamily="34" charset="0"/>
              </a:rPr>
              <a:t>K</a:t>
            </a:r>
            <a:r>
              <a:rPr lang="en-US" sz="1800" baseline="-25000" dirty="0">
                <a:solidFill>
                  <a:srgbClr val="FF6600"/>
                </a:solidFill>
                <a:latin typeface="Berlin Sans FB" pitchFamily="34" charset="0"/>
              </a:rPr>
              <a:t>1</a:t>
            </a:r>
            <a:r>
              <a:rPr lang="en-US" sz="1800" dirty="0">
                <a:solidFill>
                  <a:srgbClr val="FF6600"/>
                </a:solidFill>
                <a:latin typeface="Berlin Sans FB" pitchFamily="34" charset="0"/>
              </a:rPr>
              <a:t> = PC2(X) = </a:t>
            </a:r>
            <a:r>
              <a:rPr lang="en-US" sz="1800" dirty="0">
                <a:solidFill>
                  <a:srgbClr val="FF6600"/>
                </a:solidFill>
                <a:latin typeface="Courier New" pitchFamily="49" charset="0"/>
              </a:rPr>
              <a:t>27 A1 69 E5 8D DA </a:t>
            </a:r>
            <a:r>
              <a:rPr lang="en-US" sz="1800" baseline="-25000" dirty="0">
                <a:solidFill>
                  <a:srgbClr val="FF6600"/>
                </a:solidFill>
                <a:latin typeface="Berlin Sans FB" pitchFamily="34" charset="0"/>
              </a:rPr>
              <a:t>HEX  </a:t>
            </a:r>
            <a:r>
              <a:rPr lang="en-US" sz="1800" dirty="0">
                <a:solidFill>
                  <a:srgbClr val="FF6600"/>
                </a:solidFill>
                <a:latin typeface="Berlin Sans FB" pitchFamily="34" charset="0"/>
              </a:rPr>
              <a:t>=</a:t>
            </a:r>
            <a:r>
              <a:rPr lang="en-US" sz="1800" baseline="-25000" dirty="0">
                <a:solidFill>
                  <a:srgbClr val="FF6600"/>
                </a:solidFill>
                <a:latin typeface="Berlin Sans FB" pitchFamily="34" charset="0"/>
              </a:rPr>
              <a:t/>
            </a:r>
            <a:br>
              <a:rPr lang="en-US" sz="1800" baseline="-25000" dirty="0">
                <a:solidFill>
                  <a:srgbClr val="FF6600"/>
                </a:solidFill>
                <a:latin typeface="Berlin Sans FB" pitchFamily="34" charset="0"/>
              </a:rPr>
            </a:br>
            <a:r>
              <a:rPr lang="en-US" sz="1800" dirty="0">
                <a:solidFill>
                  <a:srgbClr val="FF6600"/>
                </a:solidFill>
                <a:latin typeface="Berlin Sans FB" pitchFamily="34" charset="0"/>
              </a:rPr>
              <a:t>(00100111 10100001 01101001 11100101 10001101 11011010)</a:t>
            </a:r>
          </a:p>
          <a:p>
            <a:pPr>
              <a:lnSpc>
                <a:spcPct val="90000"/>
              </a:lnSpc>
            </a:pPr>
            <a:r>
              <a:rPr lang="en-US" sz="1800" dirty="0">
                <a:solidFill>
                  <a:srgbClr val="FF6600"/>
                </a:solidFill>
                <a:latin typeface="Berlin Sans FB" pitchFamily="34" charset="0"/>
              </a:rPr>
              <a:t>K</a:t>
            </a:r>
            <a:r>
              <a:rPr lang="en-US" sz="1800" baseline="-25000" dirty="0">
                <a:solidFill>
                  <a:srgbClr val="FF6600"/>
                </a:solidFill>
                <a:latin typeface="Berlin Sans FB" pitchFamily="34" charset="0"/>
              </a:rPr>
              <a:t>2</a:t>
            </a:r>
            <a:r>
              <a:rPr lang="en-US" sz="1800" dirty="0">
                <a:solidFill>
                  <a:srgbClr val="FF6600"/>
                </a:solidFill>
                <a:latin typeface="Berlin Sans FB" pitchFamily="34" charset="0"/>
              </a:rPr>
              <a:t> = PC2(Y) = </a:t>
            </a:r>
            <a:r>
              <a:rPr lang="en-US" sz="1800" dirty="0">
                <a:solidFill>
                  <a:srgbClr val="FF6600"/>
                </a:solidFill>
                <a:latin typeface="Courier New" pitchFamily="49" charset="0"/>
              </a:rPr>
              <a:t>DA91 DDD7 B748</a:t>
            </a:r>
            <a:r>
              <a:rPr lang="en-US" sz="1800" baseline="-25000" dirty="0">
                <a:solidFill>
                  <a:srgbClr val="FF6600"/>
                </a:solidFill>
                <a:latin typeface="Berlin Sans FB" pitchFamily="34" charset="0"/>
              </a:rPr>
              <a:t>HEX</a:t>
            </a:r>
            <a:r>
              <a:rPr lang="en-US" sz="1800" dirty="0">
                <a:solidFill>
                  <a:srgbClr val="FF6600"/>
                </a:solidFill>
                <a:latin typeface="Berlin Sans FB" pitchFamily="34" charset="0"/>
              </a:rPr>
              <a:t> =</a:t>
            </a:r>
            <a:br>
              <a:rPr lang="en-US" sz="1800" dirty="0">
                <a:solidFill>
                  <a:srgbClr val="FF6600"/>
                </a:solidFill>
                <a:latin typeface="Berlin Sans FB" pitchFamily="34" charset="0"/>
              </a:rPr>
            </a:br>
            <a:r>
              <a:rPr lang="en-US" sz="1800" dirty="0">
                <a:solidFill>
                  <a:srgbClr val="FF6600"/>
                </a:solidFill>
                <a:latin typeface="Berlin Sans FB" pitchFamily="34" charset="0"/>
              </a:rPr>
              <a:t>(110110 101001 000111 011101 110101 111011 011101 001000)</a:t>
            </a:r>
          </a:p>
        </p:txBody>
      </p:sp>
      <p:graphicFrame>
        <p:nvGraphicFramePr>
          <p:cNvPr id="78008" name="Group 184"/>
          <p:cNvGraphicFramePr>
            <a:graphicFrameLocks noGrp="1"/>
          </p:cNvGraphicFramePr>
          <p:nvPr>
            <p:ph sz="half" idx="4294967295"/>
          </p:nvPr>
        </p:nvGraphicFramePr>
        <p:xfrm>
          <a:off x="1066800" y="3621088"/>
          <a:ext cx="6696075" cy="2925446"/>
        </p:xfrm>
        <a:graphic>
          <a:graphicData uri="http://schemas.openxmlformats.org/drawingml/2006/table">
            <a:tbl>
              <a:tblPr/>
              <a:tblGrid>
                <a:gridCol w="1471612"/>
                <a:gridCol w="438150"/>
                <a:gridCol w="434975"/>
                <a:gridCol w="434975"/>
                <a:gridCol w="438150"/>
                <a:gridCol w="430213"/>
                <a:gridCol w="433387"/>
                <a:gridCol w="439738"/>
                <a:gridCol w="436562"/>
                <a:gridCol w="433388"/>
                <a:gridCol w="434975"/>
                <a:gridCol w="436562"/>
                <a:gridCol w="433388"/>
              </a:tblGrid>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438">
                <a:tc gridSpan="1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Berlin Sans FB" pitchFamily="34" charset="0"/>
                      </a:endParaRP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013">
                <a:tc gridSpan="1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Berlin Sans FB"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47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55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Berlin Sans FB" pitchFamily="34" charset="0"/>
                        </a:rPr>
                        <a:t>30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8588">
                <a:tc gridSpan="1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Berlin Sans FB" pitchFamily="34" charset="0"/>
                      </a:endParaRP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Berlin Sans FB" pitchFamily="34" charset="0"/>
                        </a:rPr>
                        <a:t>48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r>
              <a:rPr lang="en-US" dirty="0" smtClean="0"/>
              <a:t>Choosing the S-boxes and P-box at random would result in an insecure block cipher   </a:t>
            </a:r>
            <a:r>
              <a:rPr lang="en-US" sz="2400" dirty="0" smtClean="0"/>
              <a:t>(key recovery after ≈2</a:t>
            </a:r>
            <a:r>
              <a:rPr lang="en-US" sz="2400" baseline="30000" dirty="0" smtClean="0"/>
              <a:t>24 </a:t>
            </a:r>
            <a:r>
              <a:rPr lang="en-US" sz="2400" dirty="0" smtClean="0"/>
              <a:t>outputs)   </a:t>
            </a:r>
            <a:r>
              <a:rPr lang="en-US" dirty="0" smtClean="0"/>
              <a:t>[BS’89]</a:t>
            </a:r>
          </a:p>
          <a:p>
            <a:pPr>
              <a:spcBef>
                <a:spcPts val="1800"/>
              </a:spcBef>
            </a:pPr>
            <a:endParaRPr lang="en-US" dirty="0" smtClean="0"/>
          </a:p>
          <a:p>
            <a:pPr>
              <a:spcBef>
                <a:spcPts val="1800"/>
              </a:spcBef>
            </a:pPr>
            <a:r>
              <a:rPr lang="en-US" dirty="0" smtClean="0"/>
              <a:t>Several rules used in choice of S and P boxes:</a:t>
            </a:r>
          </a:p>
          <a:p>
            <a:pPr marL="635508" lvl="1" indent="-342900">
              <a:spcBef>
                <a:spcPts val="600"/>
              </a:spcBef>
              <a:buFont typeface="Arial"/>
              <a:buChar char="•"/>
            </a:pPr>
            <a:r>
              <a:rPr lang="en-US" dirty="0" smtClean="0"/>
              <a:t>No output bit should be close to a linear function of the input bits </a:t>
            </a:r>
          </a:p>
          <a:p>
            <a:pPr marL="635508" lvl="1" indent="-342900">
              <a:spcBef>
                <a:spcPts val="600"/>
              </a:spcBef>
              <a:buFont typeface="Arial"/>
              <a:buChar char="•"/>
            </a:pPr>
            <a:r>
              <a:rPr lang="en-US" dirty="0" smtClean="0"/>
              <a:t>S-boxes are 4-to-1 maps</a:t>
            </a:r>
            <a:endParaRPr lang="en-US" dirty="0"/>
          </a:p>
        </p:txBody>
      </p:sp>
      <p:sp>
        <p:nvSpPr>
          <p:cNvPr id="2" name="Title 1"/>
          <p:cNvSpPr>
            <a:spLocks noGrp="1"/>
          </p:cNvSpPr>
          <p:nvPr>
            <p:ph type="title"/>
          </p:nvPr>
        </p:nvSpPr>
        <p:spPr/>
        <p:txBody>
          <a:bodyPr/>
          <a:lstStyle/>
          <a:p>
            <a:r>
              <a:rPr lang="en-US" smtClean="0"/>
              <a:t>Choosing the S-boxes and P-box</a:t>
            </a:r>
            <a:endParaRPr lang="en-US" dirty="0"/>
          </a:p>
        </p:txBody>
      </p:sp>
    </p:spTree>
    <p:extLst>
      <p:ext uri="{BB962C8B-B14F-4D97-AF65-F5344CB8AC3E}">
        <p14:creationId xmlns="" xmlns:p14="http://schemas.microsoft.com/office/powerpoint/2010/main" val="32508838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Avalanche Effect</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43</a:t>
            </a:fld>
            <a:endParaRPr lang="en-US"/>
          </a:p>
        </p:txBody>
      </p:sp>
      <p:pic>
        <p:nvPicPr>
          <p:cNvPr id="596994" name="Picture 2"/>
          <p:cNvPicPr>
            <a:picLocks noChangeAspect="1" noChangeArrowheads="1"/>
          </p:cNvPicPr>
          <p:nvPr/>
        </p:nvPicPr>
        <p:blipFill>
          <a:blip r:embed="rId2"/>
          <a:srcRect/>
          <a:stretch>
            <a:fillRect/>
          </a:stretch>
        </p:blipFill>
        <p:spPr bwMode="auto">
          <a:xfrm>
            <a:off x="612631" y="1676400"/>
            <a:ext cx="7235969"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Avalanche Effect - Plaintext</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44</a:t>
            </a:fld>
            <a:endParaRPr lang="en-US"/>
          </a:p>
        </p:txBody>
      </p:sp>
      <p:pic>
        <p:nvPicPr>
          <p:cNvPr id="598018" name="Picture 2"/>
          <p:cNvPicPr>
            <a:picLocks noChangeAspect="1" noChangeArrowheads="1"/>
          </p:cNvPicPr>
          <p:nvPr/>
        </p:nvPicPr>
        <p:blipFill>
          <a:blip r:embed="rId2"/>
          <a:srcRect/>
          <a:stretch>
            <a:fillRect/>
          </a:stretch>
        </p:blipFill>
        <p:spPr bwMode="auto">
          <a:xfrm>
            <a:off x="1739153" y="1434353"/>
            <a:ext cx="5867400" cy="50352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Avalanche Effect - Key</a:t>
            </a:r>
            <a:endParaRPr lang="en-US" dirty="0"/>
          </a:p>
        </p:txBody>
      </p:sp>
      <p:sp>
        <p:nvSpPr>
          <p:cNvPr id="3" name="Date Placeholder 2"/>
          <p:cNvSpPr>
            <a:spLocks noGrp="1"/>
          </p:cNvSpPr>
          <p:nvPr>
            <p:ph type="dt" sz="half" idx="10"/>
          </p:nvPr>
        </p:nvSpPr>
        <p:spPr/>
        <p:txBody>
          <a:bodyPr/>
          <a:lstStyle/>
          <a:p>
            <a:fld id="{2A696BB7-20E8-42AB-B678-F6977C7F0A64}" type="datetime1">
              <a:rPr lang="en-US" smtClean="0"/>
              <a:pPr/>
              <a:t>10/18/2012</a:t>
            </a:fld>
            <a:endParaRPr lang="en-US"/>
          </a:p>
        </p:txBody>
      </p:sp>
      <p:sp>
        <p:nvSpPr>
          <p:cNvPr id="4" name="Footer Placeholder 3"/>
          <p:cNvSpPr>
            <a:spLocks noGrp="1"/>
          </p:cNvSpPr>
          <p:nvPr>
            <p:ph type="ftr" sz="quarter" idx="11"/>
          </p:nvPr>
        </p:nvSpPr>
        <p:spPr/>
        <p:txBody>
          <a:bodyPr/>
          <a:lstStyle/>
          <a:p>
            <a:r>
              <a:rPr lang="en-US" smtClean="0"/>
              <a:t>Lectures by Ashraf Masood - - Applied Cryptography – MSIS 11 (MCS-NUST)</a:t>
            </a:r>
            <a:endParaRPr lang="en-US"/>
          </a:p>
        </p:txBody>
      </p:sp>
      <p:sp>
        <p:nvSpPr>
          <p:cNvPr id="5" name="Slide Number Placeholder 4"/>
          <p:cNvSpPr>
            <a:spLocks noGrp="1"/>
          </p:cNvSpPr>
          <p:nvPr>
            <p:ph type="sldNum" sz="quarter" idx="12"/>
          </p:nvPr>
        </p:nvSpPr>
        <p:spPr/>
        <p:txBody>
          <a:bodyPr/>
          <a:lstStyle/>
          <a:p>
            <a:fld id="{59985E83-F857-4E7B-A45F-F5191A2677E8}" type="slidenum">
              <a:rPr lang="en-US" smtClean="0"/>
              <a:pPr/>
              <a:t>45</a:t>
            </a:fld>
            <a:endParaRPr lang="en-US"/>
          </a:p>
        </p:txBody>
      </p:sp>
      <p:pic>
        <p:nvPicPr>
          <p:cNvPr id="599042" name="Picture 2"/>
          <p:cNvPicPr>
            <a:picLocks noChangeAspect="1" noChangeArrowheads="1"/>
          </p:cNvPicPr>
          <p:nvPr/>
        </p:nvPicPr>
        <p:blipFill>
          <a:blip r:embed="rId2"/>
          <a:srcRect/>
          <a:stretch>
            <a:fillRect/>
          </a:stretch>
        </p:blipFill>
        <p:spPr bwMode="auto">
          <a:xfrm>
            <a:off x="1752600" y="1459566"/>
            <a:ext cx="5857875" cy="49865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n-bit input maps to 2n possible input states</a:t>
            </a:r>
          </a:p>
          <a:p>
            <a:r>
              <a:rPr lang="en-US" dirty="0" smtClean="0"/>
              <a:t>Output states map to n-bit output</a:t>
            </a:r>
          </a:p>
          <a:p>
            <a:r>
              <a:rPr lang="en-US" dirty="0" smtClean="0"/>
              <a:t>Substitution used to produce 2n output states</a:t>
            </a:r>
          </a:p>
          <a:p>
            <a:r>
              <a:rPr lang="en-US" dirty="0" smtClean="0"/>
              <a:t>Ideal block cipher allows maximum number of possible encryption mappings from plaintext block</a:t>
            </a:r>
          </a:p>
          <a:p>
            <a:r>
              <a:rPr lang="en-US" dirty="0" smtClean="0"/>
              <a:t>Problems with ideal block cipher:</a:t>
            </a:r>
          </a:p>
          <a:p>
            <a:pPr lvl="1"/>
            <a:r>
              <a:rPr lang="en-US" dirty="0" smtClean="0"/>
              <a:t>Small block size: equivalent to classical substitution cipher; cryptanalysis based on statistical characteristics feasible</a:t>
            </a:r>
          </a:p>
          <a:p>
            <a:pPr lvl="1"/>
            <a:r>
              <a:rPr lang="en-US" dirty="0" smtClean="0"/>
              <a:t>Large block size: key must be very large; performance/implementation problems</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46</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normAutofit/>
          </a:bodyPr>
          <a:lstStyle/>
          <a:p>
            <a:r>
              <a:rPr lang="en-US" sz="3600" dirty="0" smtClean="0"/>
              <a:t>Ideal Block Cipher</a:t>
            </a:r>
            <a:endParaRPr lang="en-US" sz="3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4294967295"/>
          </p:nvPr>
        </p:nvSpPr>
        <p:spPr>
          <a:xfrm>
            <a:off x="5292725" y="1916113"/>
            <a:ext cx="3529013" cy="1584325"/>
          </a:xfrm>
        </p:spPr>
        <p:txBody>
          <a:bodyPr>
            <a:normAutofit fontScale="92500"/>
          </a:bodyPr>
          <a:lstStyle/>
          <a:p>
            <a:pPr>
              <a:lnSpc>
                <a:spcPct val="80000"/>
              </a:lnSpc>
              <a:buFont typeface="Wingdings" pitchFamily="2" charset="2"/>
              <a:buChar char="w"/>
            </a:pPr>
            <a:r>
              <a:rPr lang="en-US" sz="2500">
                <a:latin typeface="Berlin Sans FB" pitchFamily="34" charset="0"/>
              </a:rPr>
              <a:t>64 bits output of Initial permutation is split:</a:t>
            </a:r>
          </a:p>
          <a:p>
            <a:pPr lvl="1">
              <a:lnSpc>
                <a:spcPct val="80000"/>
              </a:lnSpc>
              <a:buClr>
                <a:srgbClr val="39639D"/>
              </a:buClr>
              <a:buFont typeface="Wingdings" pitchFamily="2" charset="2"/>
              <a:buChar char="ð"/>
            </a:pPr>
            <a:r>
              <a:rPr lang="en-US" sz="2100">
                <a:latin typeface="Berlin Sans FB" pitchFamily="34" charset="0"/>
              </a:rPr>
              <a:t>Left hand 32 bits sent to L</a:t>
            </a:r>
          </a:p>
          <a:p>
            <a:pPr lvl="1">
              <a:lnSpc>
                <a:spcPct val="80000"/>
              </a:lnSpc>
              <a:buClr>
                <a:srgbClr val="39639D"/>
              </a:buClr>
              <a:buFont typeface="Wingdings" pitchFamily="2" charset="2"/>
              <a:buChar char="ð"/>
            </a:pPr>
            <a:r>
              <a:rPr lang="en-US" sz="2100">
                <a:latin typeface="Berlin Sans FB" pitchFamily="34" charset="0"/>
              </a:rPr>
              <a:t>Right hand 32 bits sent to R</a:t>
            </a:r>
          </a:p>
        </p:txBody>
      </p:sp>
      <p:sp>
        <p:nvSpPr>
          <p:cNvPr id="80899" name="Text Box 55"/>
          <p:cNvSpPr txBox="1">
            <a:spLocks noChangeArrowheads="1"/>
          </p:cNvSpPr>
          <p:nvPr/>
        </p:nvSpPr>
        <p:spPr bwMode="auto">
          <a:xfrm>
            <a:off x="468313" y="3671888"/>
            <a:ext cx="1079500" cy="333375"/>
          </a:xfrm>
          <a:prstGeom prst="rect">
            <a:avLst/>
          </a:prstGeom>
          <a:noFill/>
          <a:ln w="12700" cap="sq" algn="ctr">
            <a:noFill/>
            <a:miter lim="800000"/>
            <a:headEnd type="none" w="sm" len="sm"/>
            <a:tailEnd type="none" w="sm" len="sm"/>
          </a:ln>
        </p:spPr>
        <p:txBody>
          <a:bodyPr lIns="90488" tIns="44450" rIns="90488" bIns="44450">
            <a:spAutoFit/>
          </a:bodyPr>
          <a:lstStyle/>
          <a:p>
            <a:pPr algn="r" eaLnBrk="1" hangingPunct="1">
              <a:spcBef>
                <a:spcPct val="50000"/>
              </a:spcBef>
            </a:pPr>
            <a:r>
              <a:rPr lang="en-US" sz="1600" b="0" i="0">
                <a:latin typeface="Berlin Sans FB" pitchFamily="34" charset="0"/>
                <a:ea typeface="宋体" pitchFamily="2" charset="-122"/>
              </a:rPr>
              <a:t>56-bit key</a:t>
            </a:r>
          </a:p>
        </p:txBody>
      </p:sp>
      <p:grpSp>
        <p:nvGrpSpPr>
          <p:cNvPr id="2" name="Group 59"/>
          <p:cNvGrpSpPr>
            <a:grpSpLocks/>
          </p:cNvGrpSpPr>
          <p:nvPr/>
        </p:nvGrpSpPr>
        <p:grpSpPr bwMode="auto">
          <a:xfrm>
            <a:off x="1547813" y="914400"/>
            <a:ext cx="3405187" cy="5573713"/>
            <a:chOff x="975" y="1071"/>
            <a:chExt cx="2269" cy="3018"/>
          </a:xfrm>
        </p:grpSpPr>
        <p:sp>
          <p:nvSpPr>
            <p:cNvPr id="80903" name="Text Box 3"/>
            <p:cNvSpPr txBox="1">
              <a:spLocks noChangeArrowheads="1"/>
            </p:cNvSpPr>
            <p:nvPr/>
          </p:nvSpPr>
          <p:spPr bwMode="auto">
            <a:xfrm>
              <a:off x="1992" y="1525"/>
              <a:ext cx="1252" cy="139"/>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Initial permutation</a:t>
              </a:r>
            </a:p>
          </p:txBody>
        </p:sp>
        <p:sp>
          <p:nvSpPr>
            <p:cNvPr id="80904" name="Text Box 4"/>
            <p:cNvSpPr txBox="1">
              <a:spLocks noChangeArrowheads="1"/>
            </p:cNvSpPr>
            <p:nvPr/>
          </p:nvSpPr>
          <p:spPr bwMode="auto">
            <a:xfrm>
              <a:off x="2019" y="1071"/>
              <a:ext cx="1180" cy="132"/>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600" b="0">
                  <a:solidFill>
                    <a:srgbClr val="FD2B01"/>
                  </a:solidFill>
                  <a:latin typeface="Berlin Sans FB" pitchFamily="34" charset="0"/>
                  <a:ea typeface="宋体" pitchFamily="2" charset="-122"/>
                </a:rPr>
                <a:t>64-bit plaintext</a:t>
              </a:r>
            </a:p>
          </p:txBody>
        </p:sp>
        <p:sp>
          <p:nvSpPr>
            <p:cNvPr id="80905" name="Text Box 5"/>
            <p:cNvSpPr txBox="1">
              <a:spLocks noChangeArrowheads="1"/>
            </p:cNvSpPr>
            <p:nvPr/>
          </p:nvSpPr>
          <p:spPr bwMode="auto">
            <a:xfrm>
              <a:off x="1992" y="1862"/>
              <a:ext cx="1252" cy="139"/>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Iteration 1</a:t>
              </a:r>
            </a:p>
          </p:txBody>
        </p:sp>
        <p:sp>
          <p:nvSpPr>
            <p:cNvPr id="80906" name="Line 6"/>
            <p:cNvSpPr>
              <a:spLocks noChangeShapeType="1"/>
            </p:cNvSpPr>
            <p:nvPr/>
          </p:nvSpPr>
          <p:spPr bwMode="auto">
            <a:xfrm>
              <a:off x="2064" y="1725"/>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07" name="Line 7"/>
            <p:cNvSpPr>
              <a:spLocks noChangeShapeType="1"/>
            </p:cNvSpPr>
            <p:nvPr/>
          </p:nvSpPr>
          <p:spPr bwMode="auto">
            <a:xfrm>
              <a:off x="2155" y="1725"/>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08" name="Line 8"/>
            <p:cNvSpPr>
              <a:spLocks noChangeShapeType="1"/>
            </p:cNvSpPr>
            <p:nvPr/>
          </p:nvSpPr>
          <p:spPr bwMode="auto">
            <a:xfrm>
              <a:off x="2246" y="1725"/>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09" name="Line 9"/>
            <p:cNvSpPr>
              <a:spLocks noChangeShapeType="1"/>
            </p:cNvSpPr>
            <p:nvPr/>
          </p:nvSpPr>
          <p:spPr bwMode="auto">
            <a:xfrm>
              <a:off x="2336" y="1771"/>
              <a:ext cx="635"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80910" name="Line 10"/>
            <p:cNvSpPr>
              <a:spLocks noChangeShapeType="1"/>
            </p:cNvSpPr>
            <p:nvPr/>
          </p:nvSpPr>
          <p:spPr bwMode="auto">
            <a:xfrm>
              <a:off x="3062" y="1725"/>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11" name="Line 11"/>
            <p:cNvSpPr>
              <a:spLocks noChangeShapeType="1"/>
            </p:cNvSpPr>
            <p:nvPr/>
          </p:nvSpPr>
          <p:spPr bwMode="auto">
            <a:xfrm>
              <a:off x="3153" y="1725"/>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12" name="Text Box 12"/>
            <p:cNvSpPr txBox="1">
              <a:spLocks noChangeArrowheads="1"/>
            </p:cNvSpPr>
            <p:nvPr/>
          </p:nvSpPr>
          <p:spPr bwMode="auto">
            <a:xfrm>
              <a:off x="1992" y="2179"/>
              <a:ext cx="1252" cy="139"/>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Iteration 2</a:t>
              </a:r>
            </a:p>
          </p:txBody>
        </p:sp>
        <p:sp>
          <p:nvSpPr>
            <p:cNvPr id="80913" name="Line 13"/>
            <p:cNvSpPr>
              <a:spLocks noChangeShapeType="1"/>
            </p:cNvSpPr>
            <p:nvPr/>
          </p:nvSpPr>
          <p:spPr bwMode="auto">
            <a:xfrm>
              <a:off x="2064" y="2042"/>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14" name="Line 14"/>
            <p:cNvSpPr>
              <a:spLocks noChangeShapeType="1"/>
            </p:cNvSpPr>
            <p:nvPr/>
          </p:nvSpPr>
          <p:spPr bwMode="auto">
            <a:xfrm>
              <a:off x="2155" y="2042"/>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15" name="Line 15"/>
            <p:cNvSpPr>
              <a:spLocks noChangeShapeType="1"/>
            </p:cNvSpPr>
            <p:nvPr/>
          </p:nvSpPr>
          <p:spPr bwMode="auto">
            <a:xfrm>
              <a:off x="2246" y="2042"/>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16" name="Line 16"/>
            <p:cNvSpPr>
              <a:spLocks noChangeShapeType="1"/>
            </p:cNvSpPr>
            <p:nvPr/>
          </p:nvSpPr>
          <p:spPr bwMode="auto">
            <a:xfrm>
              <a:off x="2336" y="2088"/>
              <a:ext cx="635"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80917" name="Line 17"/>
            <p:cNvSpPr>
              <a:spLocks noChangeShapeType="1"/>
            </p:cNvSpPr>
            <p:nvPr/>
          </p:nvSpPr>
          <p:spPr bwMode="auto">
            <a:xfrm>
              <a:off x="3062" y="2042"/>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18" name="Line 18"/>
            <p:cNvSpPr>
              <a:spLocks noChangeShapeType="1"/>
            </p:cNvSpPr>
            <p:nvPr/>
          </p:nvSpPr>
          <p:spPr bwMode="auto">
            <a:xfrm>
              <a:off x="3153" y="2042"/>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19" name="Line 19"/>
            <p:cNvSpPr>
              <a:spLocks noChangeShapeType="1"/>
            </p:cNvSpPr>
            <p:nvPr/>
          </p:nvSpPr>
          <p:spPr bwMode="auto">
            <a:xfrm rot="5400000">
              <a:off x="2381" y="2614"/>
              <a:ext cx="453"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80920" name="Line 20"/>
            <p:cNvSpPr>
              <a:spLocks noChangeShapeType="1"/>
            </p:cNvSpPr>
            <p:nvPr/>
          </p:nvSpPr>
          <p:spPr bwMode="auto">
            <a:xfrm rot="5400000" flipV="1">
              <a:off x="1792" y="1752"/>
              <a:ext cx="0" cy="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21" name="Text Box 21"/>
            <p:cNvSpPr txBox="1">
              <a:spLocks noChangeArrowheads="1"/>
            </p:cNvSpPr>
            <p:nvPr/>
          </p:nvSpPr>
          <p:spPr bwMode="auto">
            <a:xfrm>
              <a:off x="1248" y="1842"/>
              <a:ext cx="317" cy="139"/>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K</a:t>
              </a:r>
              <a:r>
                <a:rPr lang="en-US" sz="1600" b="0" i="0" baseline="-12000">
                  <a:latin typeface="Berlin Sans FB" pitchFamily="34" charset="0"/>
                  <a:ea typeface="宋体" pitchFamily="2" charset="-122"/>
                </a:rPr>
                <a:t>1</a:t>
              </a:r>
            </a:p>
          </p:txBody>
        </p:sp>
        <p:sp>
          <p:nvSpPr>
            <p:cNvPr id="80922" name="Text Box 22"/>
            <p:cNvSpPr txBox="1">
              <a:spLocks noChangeArrowheads="1"/>
            </p:cNvSpPr>
            <p:nvPr/>
          </p:nvSpPr>
          <p:spPr bwMode="auto">
            <a:xfrm>
              <a:off x="1992" y="2841"/>
              <a:ext cx="1252" cy="139"/>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Iteration 16</a:t>
              </a:r>
            </a:p>
          </p:txBody>
        </p:sp>
        <p:sp>
          <p:nvSpPr>
            <p:cNvPr id="80923" name="Text Box 23"/>
            <p:cNvSpPr txBox="1">
              <a:spLocks noChangeArrowheads="1"/>
            </p:cNvSpPr>
            <p:nvPr/>
          </p:nvSpPr>
          <p:spPr bwMode="auto">
            <a:xfrm>
              <a:off x="1992" y="3158"/>
              <a:ext cx="1252" cy="139"/>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32-bit Swap</a:t>
              </a:r>
            </a:p>
          </p:txBody>
        </p:sp>
        <p:sp>
          <p:nvSpPr>
            <p:cNvPr id="80924" name="Line 24"/>
            <p:cNvSpPr>
              <a:spLocks noChangeShapeType="1"/>
            </p:cNvSpPr>
            <p:nvPr/>
          </p:nvSpPr>
          <p:spPr bwMode="auto">
            <a:xfrm>
              <a:off x="2064" y="3021"/>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25" name="Line 25"/>
            <p:cNvSpPr>
              <a:spLocks noChangeShapeType="1"/>
            </p:cNvSpPr>
            <p:nvPr/>
          </p:nvSpPr>
          <p:spPr bwMode="auto">
            <a:xfrm>
              <a:off x="2155" y="3021"/>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26" name="Line 26"/>
            <p:cNvSpPr>
              <a:spLocks noChangeShapeType="1"/>
            </p:cNvSpPr>
            <p:nvPr/>
          </p:nvSpPr>
          <p:spPr bwMode="auto">
            <a:xfrm>
              <a:off x="2246" y="3021"/>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27" name="Line 27"/>
            <p:cNvSpPr>
              <a:spLocks noChangeShapeType="1"/>
            </p:cNvSpPr>
            <p:nvPr/>
          </p:nvSpPr>
          <p:spPr bwMode="auto">
            <a:xfrm>
              <a:off x="2336" y="3067"/>
              <a:ext cx="635"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80928" name="Line 28"/>
            <p:cNvSpPr>
              <a:spLocks noChangeShapeType="1"/>
            </p:cNvSpPr>
            <p:nvPr/>
          </p:nvSpPr>
          <p:spPr bwMode="auto">
            <a:xfrm>
              <a:off x="3062" y="3021"/>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29" name="Line 29"/>
            <p:cNvSpPr>
              <a:spLocks noChangeShapeType="1"/>
            </p:cNvSpPr>
            <p:nvPr/>
          </p:nvSpPr>
          <p:spPr bwMode="auto">
            <a:xfrm>
              <a:off x="3153" y="3021"/>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30" name="Text Box 30"/>
            <p:cNvSpPr txBox="1">
              <a:spLocks noChangeArrowheads="1"/>
            </p:cNvSpPr>
            <p:nvPr/>
          </p:nvSpPr>
          <p:spPr bwMode="auto">
            <a:xfrm>
              <a:off x="1992" y="3476"/>
              <a:ext cx="1252" cy="139"/>
            </a:xfrm>
            <a:prstGeom prst="rect">
              <a:avLst/>
            </a:prstGeom>
            <a:noFill/>
            <a:ln w="12700" cap="sq" algn="ctr">
              <a:solidFill>
                <a:schemeClr val="tx1"/>
              </a:solidFill>
              <a:miter lim="800000"/>
              <a:headEnd type="none" w="sm" len="sm"/>
              <a:tailEnd type="none" w="sm" len="sm"/>
            </a:ln>
          </p:spPr>
          <p:txBody>
            <a:bodyPr lIns="0" tIns="0" rIns="0" bIns="0">
              <a:spAutoFit/>
            </a:bodyPr>
            <a:lstStyle/>
            <a:p>
              <a:pPr algn="ctr" eaLnBrk="1" hangingPunct="1">
                <a:spcBef>
                  <a:spcPct val="50000"/>
                </a:spcBef>
              </a:pPr>
              <a:r>
                <a:rPr lang="en-US" sz="1600" b="0" i="0">
                  <a:latin typeface="Berlin Sans FB" pitchFamily="34" charset="0"/>
                  <a:ea typeface="宋体" pitchFamily="2" charset="-122"/>
                </a:rPr>
                <a:t>Inverse permutation</a:t>
              </a:r>
            </a:p>
          </p:txBody>
        </p:sp>
        <p:sp>
          <p:nvSpPr>
            <p:cNvPr id="80931" name="Line 31"/>
            <p:cNvSpPr>
              <a:spLocks noChangeShapeType="1"/>
            </p:cNvSpPr>
            <p:nvPr/>
          </p:nvSpPr>
          <p:spPr bwMode="auto">
            <a:xfrm>
              <a:off x="2064" y="3339"/>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32" name="Line 32"/>
            <p:cNvSpPr>
              <a:spLocks noChangeShapeType="1"/>
            </p:cNvSpPr>
            <p:nvPr/>
          </p:nvSpPr>
          <p:spPr bwMode="auto">
            <a:xfrm>
              <a:off x="2155" y="3339"/>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33" name="Line 33"/>
            <p:cNvSpPr>
              <a:spLocks noChangeShapeType="1"/>
            </p:cNvSpPr>
            <p:nvPr/>
          </p:nvSpPr>
          <p:spPr bwMode="auto">
            <a:xfrm>
              <a:off x="2246" y="3339"/>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34" name="Line 34"/>
            <p:cNvSpPr>
              <a:spLocks noChangeShapeType="1"/>
            </p:cNvSpPr>
            <p:nvPr/>
          </p:nvSpPr>
          <p:spPr bwMode="auto">
            <a:xfrm>
              <a:off x="2336" y="3385"/>
              <a:ext cx="635"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80935" name="Line 35"/>
            <p:cNvSpPr>
              <a:spLocks noChangeShapeType="1"/>
            </p:cNvSpPr>
            <p:nvPr/>
          </p:nvSpPr>
          <p:spPr bwMode="auto">
            <a:xfrm>
              <a:off x="3062" y="3339"/>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36" name="Line 36"/>
            <p:cNvSpPr>
              <a:spLocks noChangeShapeType="1"/>
            </p:cNvSpPr>
            <p:nvPr/>
          </p:nvSpPr>
          <p:spPr bwMode="auto">
            <a:xfrm>
              <a:off x="3153" y="3339"/>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37" name="Line 37"/>
            <p:cNvSpPr>
              <a:spLocks noChangeShapeType="1"/>
            </p:cNvSpPr>
            <p:nvPr/>
          </p:nvSpPr>
          <p:spPr bwMode="auto">
            <a:xfrm>
              <a:off x="2064" y="1388"/>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38" name="Line 38"/>
            <p:cNvSpPr>
              <a:spLocks noChangeShapeType="1"/>
            </p:cNvSpPr>
            <p:nvPr/>
          </p:nvSpPr>
          <p:spPr bwMode="auto">
            <a:xfrm>
              <a:off x="2155" y="1388"/>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39" name="Line 39"/>
            <p:cNvSpPr>
              <a:spLocks noChangeShapeType="1"/>
            </p:cNvSpPr>
            <p:nvPr/>
          </p:nvSpPr>
          <p:spPr bwMode="auto">
            <a:xfrm>
              <a:off x="2246" y="1388"/>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40" name="Line 40"/>
            <p:cNvSpPr>
              <a:spLocks noChangeShapeType="1"/>
            </p:cNvSpPr>
            <p:nvPr/>
          </p:nvSpPr>
          <p:spPr bwMode="auto">
            <a:xfrm>
              <a:off x="2336" y="1434"/>
              <a:ext cx="635"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80941" name="Line 41"/>
            <p:cNvSpPr>
              <a:spLocks noChangeShapeType="1"/>
            </p:cNvSpPr>
            <p:nvPr/>
          </p:nvSpPr>
          <p:spPr bwMode="auto">
            <a:xfrm>
              <a:off x="3062" y="1388"/>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42" name="Line 42"/>
            <p:cNvSpPr>
              <a:spLocks noChangeShapeType="1"/>
            </p:cNvSpPr>
            <p:nvPr/>
          </p:nvSpPr>
          <p:spPr bwMode="auto">
            <a:xfrm>
              <a:off x="3153" y="1388"/>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43" name="AutoShape 43"/>
            <p:cNvSpPr>
              <a:spLocks/>
            </p:cNvSpPr>
            <p:nvPr/>
          </p:nvSpPr>
          <p:spPr bwMode="auto">
            <a:xfrm rot="5400000">
              <a:off x="2541" y="731"/>
              <a:ext cx="136" cy="1179"/>
            </a:xfrm>
            <a:prstGeom prst="leftBrace">
              <a:avLst>
                <a:gd name="adj1" fmla="val 72243"/>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80944" name="AutoShape 44"/>
            <p:cNvSpPr>
              <a:spLocks/>
            </p:cNvSpPr>
            <p:nvPr/>
          </p:nvSpPr>
          <p:spPr bwMode="auto">
            <a:xfrm rot="-5400000">
              <a:off x="2541" y="3271"/>
              <a:ext cx="136" cy="1179"/>
            </a:xfrm>
            <a:prstGeom prst="leftBrace">
              <a:avLst>
                <a:gd name="adj1" fmla="val 72243"/>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80945" name="Line 45"/>
            <p:cNvSpPr>
              <a:spLocks noChangeShapeType="1"/>
            </p:cNvSpPr>
            <p:nvPr/>
          </p:nvSpPr>
          <p:spPr bwMode="auto">
            <a:xfrm>
              <a:off x="2064" y="3656"/>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46" name="Line 46"/>
            <p:cNvSpPr>
              <a:spLocks noChangeShapeType="1"/>
            </p:cNvSpPr>
            <p:nvPr/>
          </p:nvSpPr>
          <p:spPr bwMode="auto">
            <a:xfrm>
              <a:off x="2155" y="3656"/>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47" name="Line 47"/>
            <p:cNvSpPr>
              <a:spLocks noChangeShapeType="1"/>
            </p:cNvSpPr>
            <p:nvPr/>
          </p:nvSpPr>
          <p:spPr bwMode="auto">
            <a:xfrm>
              <a:off x="2246" y="3656"/>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48" name="Line 48"/>
            <p:cNvSpPr>
              <a:spLocks noChangeShapeType="1"/>
            </p:cNvSpPr>
            <p:nvPr/>
          </p:nvSpPr>
          <p:spPr bwMode="auto">
            <a:xfrm>
              <a:off x="2336" y="3702"/>
              <a:ext cx="635"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80949" name="Line 49"/>
            <p:cNvSpPr>
              <a:spLocks noChangeShapeType="1"/>
            </p:cNvSpPr>
            <p:nvPr/>
          </p:nvSpPr>
          <p:spPr bwMode="auto">
            <a:xfrm>
              <a:off x="3062" y="3656"/>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50" name="Line 50"/>
            <p:cNvSpPr>
              <a:spLocks noChangeShapeType="1"/>
            </p:cNvSpPr>
            <p:nvPr/>
          </p:nvSpPr>
          <p:spPr bwMode="auto">
            <a:xfrm>
              <a:off x="3153" y="3656"/>
              <a:ext cx="0" cy="1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51" name="Text Box 51"/>
            <p:cNvSpPr txBox="1">
              <a:spLocks noChangeArrowheads="1"/>
            </p:cNvSpPr>
            <p:nvPr/>
          </p:nvSpPr>
          <p:spPr bwMode="auto">
            <a:xfrm>
              <a:off x="2019" y="3956"/>
              <a:ext cx="1180" cy="133"/>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600" b="0">
                  <a:solidFill>
                    <a:srgbClr val="FD2B01"/>
                  </a:solidFill>
                  <a:latin typeface="Berlin Sans FB" pitchFamily="34" charset="0"/>
                  <a:ea typeface="宋体" pitchFamily="2" charset="-122"/>
                </a:rPr>
                <a:t>64-bit ciphertext</a:t>
              </a:r>
            </a:p>
          </p:txBody>
        </p:sp>
        <p:sp>
          <p:nvSpPr>
            <p:cNvPr id="80952" name="Text Box 52"/>
            <p:cNvSpPr txBox="1">
              <a:spLocks noChangeArrowheads="1"/>
            </p:cNvSpPr>
            <p:nvPr/>
          </p:nvSpPr>
          <p:spPr bwMode="auto">
            <a:xfrm>
              <a:off x="1248" y="2205"/>
              <a:ext cx="317" cy="139"/>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K</a:t>
              </a:r>
              <a:r>
                <a:rPr lang="en-US" sz="1600" b="0" i="0" baseline="-12000">
                  <a:latin typeface="Berlin Sans FB" pitchFamily="34" charset="0"/>
                  <a:ea typeface="宋体" pitchFamily="2" charset="-122"/>
                </a:rPr>
                <a:t>2</a:t>
              </a:r>
            </a:p>
          </p:txBody>
        </p:sp>
        <p:sp>
          <p:nvSpPr>
            <p:cNvPr id="80953" name="Text Box 53"/>
            <p:cNvSpPr txBox="1">
              <a:spLocks noChangeArrowheads="1"/>
            </p:cNvSpPr>
            <p:nvPr/>
          </p:nvSpPr>
          <p:spPr bwMode="auto">
            <a:xfrm>
              <a:off x="1248" y="2860"/>
              <a:ext cx="317" cy="139"/>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K</a:t>
              </a:r>
              <a:r>
                <a:rPr lang="en-US" sz="1600" b="0" i="0" baseline="-12000">
                  <a:latin typeface="Berlin Sans FB" pitchFamily="34" charset="0"/>
                  <a:ea typeface="宋体" pitchFamily="2" charset="-122"/>
                </a:rPr>
                <a:t>16</a:t>
              </a:r>
            </a:p>
          </p:txBody>
        </p:sp>
        <p:sp>
          <p:nvSpPr>
            <p:cNvPr id="80954" name="AutoShape 54"/>
            <p:cNvSpPr>
              <a:spLocks/>
            </p:cNvSpPr>
            <p:nvPr/>
          </p:nvSpPr>
          <p:spPr bwMode="auto">
            <a:xfrm>
              <a:off x="975" y="1842"/>
              <a:ext cx="227" cy="1180"/>
            </a:xfrm>
            <a:prstGeom prst="leftBrace">
              <a:avLst>
                <a:gd name="adj1" fmla="val 43319"/>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80955" name="Line 56"/>
            <p:cNvSpPr>
              <a:spLocks noChangeShapeType="1"/>
            </p:cNvSpPr>
            <p:nvPr/>
          </p:nvSpPr>
          <p:spPr bwMode="auto">
            <a:xfrm rot="5400000" flipV="1">
              <a:off x="1792" y="2070"/>
              <a:ext cx="0" cy="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0956" name="Line 57"/>
            <p:cNvSpPr>
              <a:spLocks noChangeShapeType="1"/>
            </p:cNvSpPr>
            <p:nvPr/>
          </p:nvSpPr>
          <p:spPr bwMode="auto">
            <a:xfrm rot="5400000" flipV="1">
              <a:off x="1792" y="2750"/>
              <a:ext cx="0" cy="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grpSp>
      <p:sp>
        <p:nvSpPr>
          <p:cNvPr id="80901" name="Oval 58"/>
          <p:cNvSpPr>
            <a:spLocks noChangeArrowheads="1"/>
          </p:cNvSpPr>
          <p:nvPr/>
        </p:nvSpPr>
        <p:spPr bwMode="auto">
          <a:xfrm>
            <a:off x="2743200" y="1676400"/>
            <a:ext cx="2574925" cy="381000"/>
          </a:xfrm>
          <a:prstGeom prst="ellipse">
            <a:avLst/>
          </a:prstGeom>
          <a:noFill/>
          <a:ln w="28575" cap="sq" algn="ctr">
            <a:solidFill>
              <a:srgbClr val="FF0000"/>
            </a:solidFill>
            <a:round/>
            <a:headEnd type="none" w="sm" len="sm"/>
            <a:tailEnd type="none" w="sm" len="sm"/>
          </a:ln>
        </p:spPr>
        <p:txBody>
          <a:bodyPr wrap="none" lIns="90488" tIns="44450" rIns="90488" bIns="44450" anchor="ctr"/>
          <a:lstStyle/>
          <a:p>
            <a:endParaRPr lang="en-US"/>
          </a:p>
        </p:txBody>
      </p:sp>
      <p:sp>
        <p:nvSpPr>
          <p:cNvPr id="80902" name="Date Placeholder 59"/>
          <p:cNvSpPr>
            <a:spLocks noGrp="1"/>
          </p:cNvSpPr>
          <p:nvPr>
            <p:ph type="dt" sz="quarter" idx="10"/>
          </p:nvPr>
        </p:nvSpPr>
        <p:spPr>
          <a:xfrm>
            <a:off x="6727825" y="6408738"/>
            <a:ext cx="1919288" cy="365125"/>
          </a:xfrm>
          <a:noFill/>
        </p:spPr>
        <p:txBody>
          <a:bodyPr anchor="b"/>
          <a:lstStyle/>
          <a:p>
            <a:fld id="{3CEB5CA7-D45F-4392-A2F3-0264181441B8}"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48" name="Group 4"/>
          <p:cNvGraphicFramePr>
            <a:graphicFrameLocks noGrp="1"/>
          </p:cNvGraphicFramePr>
          <p:nvPr>
            <p:ph idx="1"/>
          </p:nvPr>
        </p:nvGraphicFramePr>
        <p:xfrm>
          <a:off x="381000" y="3744911"/>
          <a:ext cx="8534397" cy="2808289"/>
        </p:xfrm>
        <a:graphic>
          <a:graphicData uri="http://schemas.openxmlformats.org/drawingml/2006/table">
            <a:tbl>
              <a:tblPr/>
              <a:tblGrid>
                <a:gridCol w="1067620"/>
                <a:gridCol w="1065432"/>
                <a:gridCol w="1065433"/>
                <a:gridCol w="1069807"/>
                <a:gridCol w="1067620"/>
                <a:gridCol w="1065433"/>
                <a:gridCol w="1065432"/>
                <a:gridCol w="1067620"/>
              </a:tblGrid>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58</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64</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57</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59</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007" name="Date Placeholder 4"/>
          <p:cNvSpPr>
            <a:spLocks noGrp="1"/>
          </p:cNvSpPr>
          <p:nvPr>
            <p:ph type="dt" sz="half" idx="10"/>
          </p:nvPr>
        </p:nvSpPr>
        <p:spPr/>
        <p:txBody>
          <a:bodyPr/>
          <a:lstStyle/>
          <a:p>
            <a:fld id="{B5664BFD-3CDE-4C12-92B9-4F6CDE7374D5}" type="datetime1">
              <a:rPr lang="en-US" smtClean="0"/>
              <a:pPr/>
              <a:t>10/18/2012</a:t>
            </a:fld>
            <a:endParaRPr lang="en-US"/>
          </a:p>
        </p:txBody>
      </p:sp>
      <p:sp>
        <p:nvSpPr>
          <p:cNvPr id="390146" name="Rectangle 2"/>
          <p:cNvSpPr>
            <a:spLocks noGrp="1" noChangeArrowheads="1"/>
          </p:cNvSpPr>
          <p:nvPr>
            <p:ph type="title"/>
          </p:nvPr>
        </p:nvSpPr>
        <p:spPr/>
        <p:txBody>
          <a:bodyPr/>
          <a:lstStyle/>
          <a:p>
            <a:r>
              <a:rPr lang="en-US" smtClean="0"/>
              <a:t>Initial Permutation (IP)</a:t>
            </a:r>
            <a:endParaRPr lang="en-US" dirty="0"/>
          </a:p>
        </p:txBody>
      </p:sp>
      <p:sp>
        <p:nvSpPr>
          <p:cNvPr id="81923" name="Rectangle 3"/>
          <p:cNvSpPr>
            <a:spLocks noGrp="1" noChangeArrowheads="1"/>
          </p:cNvSpPr>
          <p:nvPr>
            <p:ph type="body" sz="half" idx="4294967295"/>
          </p:nvPr>
        </p:nvSpPr>
        <p:spPr>
          <a:xfrm>
            <a:off x="381000" y="1676400"/>
            <a:ext cx="8458200" cy="1811338"/>
          </a:xfrm>
        </p:spPr>
        <p:txBody>
          <a:bodyPr/>
          <a:lstStyle/>
          <a:p>
            <a:r>
              <a:rPr lang="en-US" sz="2400" dirty="0"/>
              <a:t>IP is determined as the following table</a:t>
            </a:r>
          </a:p>
          <a:p>
            <a:r>
              <a:rPr lang="en-US" sz="2400" dirty="0"/>
              <a:t>It occurs before round one</a:t>
            </a:r>
          </a:p>
          <a:p>
            <a:r>
              <a:rPr lang="en-US" sz="2400" dirty="0"/>
              <a:t>Bits in the plaintext are moved to next location, e.g. bit 58 to bit 1, bit 50 to bit 2 and bit 42 to bit 3, etc</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lstStyle/>
          <a:p>
            <a:r>
              <a:rPr lang="en-US" smtClean="0"/>
              <a:t>Since M = 3570 E2F1 BA46 82C7HEX = (0011 0101 0111 0000 1110 0010 1111 0001 1011 1010 0100 0110 1000 0010 1100 0111), then IP(M) = [L0 R0] where </a:t>
            </a:r>
          </a:p>
          <a:p>
            <a:r>
              <a:rPr lang="en-US" smtClean="0"/>
              <a:t>L0 = 1010 1110 0001 1011 1010 0001 1000 1001 = AE1BA189HEX </a:t>
            </a:r>
          </a:p>
          <a:p>
            <a:r>
              <a:rPr lang="en-US" smtClean="0"/>
              <a:t>R0 = 1101 1100 0001 1111 0001 0000 1111 0100 = DC1F10F4HEX </a:t>
            </a:r>
          </a:p>
          <a:p>
            <a:r>
              <a:rPr lang="en-US" smtClean="0"/>
              <a:t>Now we have L0 and R0 ready for iteration!</a:t>
            </a:r>
            <a:endParaRPr lang="en-US"/>
          </a:p>
        </p:txBody>
      </p:sp>
      <p:sp>
        <p:nvSpPr>
          <p:cNvPr id="82948" name="Date Placeholder 3"/>
          <p:cNvSpPr>
            <a:spLocks noGrp="1"/>
          </p:cNvSpPr>
          <p:nvPr>
            <p:ph type="dt" sz="half" idx="10"/>
          </p:nvPr>
        </p:nvSpPr>
        <p:spPr/>
        <p:txBody>
          <a:bodyPr/>
          <a:lstStyle/>
          <a:p>
            <a:fld id="{7FC86F1D-EF8B-42F7-9958-3AE0EBE14553}" type="datetime1">
              <a:rPr lang="en-US" smtClean="0"/>
              <a:pPr/>
              <a:t>10/18/2012</a:t>
            </a:fld>
            <a:endParaRPr lang="en-US"/>
          </a:p>
        </p:txBody>
      </p:sp>
      <p:sp>
        <p:nvSpPr>
          <p:cNvPr id="391170" name="Rectangle 2"/>
          <p:cNvSpPr>
            <a:spLocks noGrp="1" noChangeArrowheads="1"/>
          </p:cNvSpPr>
          <p:nvPr>
            <p:ph type="title"/>
          </p:nvPr>
        </p:nvSpPr>
        <p:spPr/>
        <p:txBody>
          <a:bodyPr/>
          <a:lstStyle/>
          <a:p>
            <a:r>
              <a:rPr lang="en-US" smtClean="0"/>
              <a:t>Initial Permutation (IP)</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sp>
        <p:nvSpPr>
          <p:cNvPr id="13316" name="Rectangle 2"/>
          <p:cNvSpPr>
            <a:spLocks noGrp="1" noChangeArrowheads="1"/>
          </p:cNvSpPr>
          <p:nvPr>
            <p:ph type="title"/>
          </p:nvPr>
        </p:nvSpPr>
        <p:spPr/>
        <p:txBody>
          <a:bodyPr/>
          <a:lstStyle/>
          <a:p>
            <a:r>
              <a:rPr lang="en-US" smtClean="0"/>
              <a:t>Block ciphers:  crypto work horse</a:t>
            </a:r>
          </a:p>
        </p:txBody>
      </p:sp>
      <p:sp>
        <p:nvSpPr>
          <p:cNvPr id="13318" name="Rectangle 4"/>
          <p:cNvSpPr>
            <a:spLocks noChangeArrowheads="1"/>
          </p:cNvSpPr>
          <p:nvPr/>
        </p:nvSpPr>
        <p:spPr bwMode="auto">
          <a:xfrm>
            <a:off x="3962400" y="1890713"/>
            <a:ext cx="1371600" cy="990600"/>
          </a:xfrm>
          <a:prstGeom prst="rect">
            <a:avLst/>
          </a:prstGeom>
          <a:solidFill>
            <a:schemeClr val="accent6">
              <a:lumMod val="60000"/>
              <a:lumOff val="40000"/>
            </a:schemeClr>
          </a:solidFill>
          <a:ln w="57150">
            <a:solidFill>
              <a:schemeClr val="tx1"/>
            </a:solidFill>
            <a:miter lim="800000"/>
            <a:headEnd/>
            <a:tailEnd/>
          </a:ln>
        </p:spPr>
        <p:txBody>
          <a:bodyPr wrap="none" anchor="ctr"/>
          <a:lstStyle/>
          <a:p>
            <a:pPr algn="ctr">
              <a:spcBef>
                <a:spcPct val="50000"/>
              </a:spcBef>
            </a:pPr>
            <a:r>
              <a:rPr lang="en-US" sz="2800" b="1" dirty="0">
                <a:solidFill>
                  <a:srgbClr val="0000FF"/>
                </a:solidFill>
                <a:latin typeface="Tahoma" pitchFamily="34" charset="0"/>
              </a:rPr>
              <a:t>E, D</a:t>
            </a:r>
          </a:p>
        </p:txBody>
      </p:sp>
      <p:sp>
        <p:nvSpPr>
          <p:cNvPr id="13319" name="Line 5"/>
          <p:cNvSpPr>
            <a:spLocks noChangeShapeType="1"/>
          </p:cNvSpPr>
          <p:nvPr/>
        </p:nvSpPr>
        <p:spPr bwMode="auto">
          <a:xfrm>
            <a:off x="3048000" y="2424113"/>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0" name="Line 6"/>
          <p:cNvSpPr>
            <a:spLocks noChangeShapeType="1"/>
          </p:cNvSpPr>
          <p:nvPr/>
        </p:nvSpPr>
        <p:spPr bwMode="auto">
          <a:xfrm>
            <a:off x="5334000" y="2424113"/>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1" name="Rectangle 7"/>
          <p:cNvSpPr>
            <a:spLocks noChangeArrowheads="1"/>
          </p:cNvSpPr>
          <p:nvPr/>
        </p:nvSpPr>
        <p:spPr bwMode="auto">
          <a:xfrm>
            <a:off x="6248400" y="2195513"/>
            <a:ext cx="2209800" cy="4572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CT Block</a:t>
            </a:r>
          </a:p>
        </p:txBody>
      </p:sp>
      <p:sp>
        <p:nvSpPr>
          <p:cNvPr id="13322" name="Text Box 8"/>
          <p:cNvSpPr txBox="1">
            <a:spLocks noChangeArrowheads="1"/>
          </p:cNvSpPr>
          <p:nvPr/>
        </p:nvSpPr>
        <p:spPr bwMode="auto">
          <a:xfrm>
            <a:off x="6962370" y="1734291"/>
            <a:ext cx="746165"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n</a:t>
            </a:r>
            <a:r>
              <a:rPr lang="en-US" sz="1800" dirty="0" smtClean="0">
                <a:latin typeface="Tahoma" pitchFamily="34" charset="0"/>
              </a:rPr>
              <a:t> bits</a:t>
            </a:r>
            <a:endParaRPr lang="en-US" sz="1800" dirty="0">
              <a:latin typeface="Tahoma" pitchFamily="34" charset="0"/>
            </a:endParaRPr>
          </a:p>
        </p:txBody>
      </p:sp>
      <p:sp>
        <p:nvSpPr>
          <p:cNvPr id="13323" name="Rectangle 9"/>
          <p:cNvSpPr>
            <a:spLocks noChangeArrowheads="1"/>
          </p:cNvSpPr>
          <p:nvPr/>
        </p:nvSpPr>
        <p:spPr bwMode="auto">
          <a:xfrm>
            <a:off x="863600" y="2195513"/>
            <a:ext cx="2209800" cy="4572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2000">
                <a:latin typeface="Tahoma" pitchFamily="34" charset="0"/>
              </a:rPr>
              <a:t>PT Block</a:t>
            </a:r>
          </a:p>
        </p:txBody>
      </p:sp>
      <p:sp>
        <p:nvSpPr>
          <p:cNvPr id="13324" name="Text Box 10"/>
          <p:cNvSpPr txBox="1">
            <a:spLocks noChangeArrowheads="1"/>
          </p:cNvSpPr>
          <p:nvPr/>
        </p:nvSpPr>
        <p:spPr bwMode="auto">
          <a:xfrm>
            <a:off x="1477503" y="1701800"/>
            <a:ext cx="808748" cy="400110"/>
          </a:xfrm>
          <a:prstGeom prst="rect">
            <a:avLst/>
          </a:prstGeom>
          <a:noFill/>
          <a:ln w="9525">
            <a:noFill/>
            <a:miter lim="800000"/>
            <a:headEnd/>
            <a:tailEnd/>
          </a:ln>
        </p:spPr>
        <p:txBody>
          <a:bodyPr wrap="none">
            <a:spAutoFit/>
          </a:bodyPr>
          <a:lstStyle/>
          <a:p>
            <a:pPr algn="ctr">
              <a:spcBef>
                <a:spcPct val="50000"/>
              </a:spcBef>
            </a:pPr>
            <a:r>
              <a:rPr lang="en-US" sz="2000" dirty="0">
                <a:latin typeface="Tahoma" pitchFamily="34" charset="0"/>
              </a:rPr>
              <a:t>n</a:t>
            </a:r>
            <a:r>
              <a:rPr lang="en-US" sz="2000" dirty="0" smtClean="0">
                <a:latin typeface="Tahoma" pitchFamily="34" charset="0"/>
              </a:rPr>
              <a:t> bits</a:t>
            </a:r>
            <a:endParaRPr lang="en-US" sz="2000" dirty="0">
              <a:latin typeface="Tahoma" pitchFamily="34" charset="0"/>
            </a:endParaRPr>
          </a:p>
        </p:txBody>
      </p:sp>
      <p:sp>
        <p:nvSpPr>
          <p:cNvPr id="13325" name="Rectangle 11"/>
          <p:cNvSpPr>
            <a:spLocks noChangeArrowheads="1"/>
          </p:cNvSpPr>
          <p:nvPr/>
        </p:nvSpPr>
        <p:spPr bwMode="auto">
          <a:xfrm>
            <a:off x="4191000" y="3490913"/>
            <a:ext cx="990600" cy="4572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Key</a:t>
            </a:r>
          </a:p>
        </p:txBody>
      </p:sp>
      <p:sp>
        <p:nvSpPr>
          <p:cNvPr id="13326" name="Text Box 12"/>
          <p:cNvSpPr txBox="1">
            <a:spLocks noChangeArrowheads="1"/>
          </p:cNvSpPr>
          <p:nvPr/>
        </p:nvSpPr>
        <p:spPr bwMode="auto">
          <a:xfrm>
            <a:off x="5252287" y="3519488"/>
            <a:ext cx="733342" cy="369332"/>
          </a:xfrm>
          <a:prstGeom prst="rect">
            <a:avLst/>
          </a:prstGeom>
          <a:noFill/>
          <a:ln w="9525">
            <a:noFill/>
            <a:miter lim="800000"/>
            <a:headEnd/>
            <a:tailEnd/>
          </a:ln>
        </p:spPr>
        <p:txBody>
          <a:bodyPr wrap="none">
            <a:spAutoFit/>
          </a:bodyPr>
          <a:lstStyle/>
          <a:p>
            <a:pPr algn="ctr">
              <a:spcBef>
                <a:spcPct val="50000"/>
              </a:spcBef>
            </a:pPr>
            <a:r>
              <a:rPr lang="en-US" sz="1800" dirty="0">
                <a:latin typeface="Tahoma" pitchFamily="34" charset="0"/>
              </a:rPr>
              <a:t>k </a:t>
            </a:r>
            <a:r>
              <a:rPr lang="en-US" sz="1800" dirty="0" smtClean="0">
                <a:latin typeface="Tahoma" pitchFamily="34" charset="0"/>
              </a:rPr>
              <a:t>bits</a:t>
            </a:r>
            <a:endParaRPr lang="en-US" sz="1800" dirty="0">
              <a:latin typeface="Tahoma" pitchFamily="34" charset="0"/>
            </a:endParaRPr>
          </a:p>
        </p:txBody>
      </p:sp>
      <p:sp>
        <p:nvSpPr>
          <p:cNvPr id="13327" name="Line 13"/>
          <p:cNvSpPr>
            <a:spLocks noChangeShapeType="1"/>
          </p:cNvSpPr>
          <p:nvPr/>
        </p:nvSpPr>
        <p:spPr bwMode="auto">
          <a:xfrm flipV="1">
            <a:off x="4724400" y="2881313"/>
            <a:ext cx="0" cy="609600"/>
          </a:xfrm>
          <a:prstGeom prst="line">
            <a:avLst/>
          </a:prstGeom>
          <a:noFill/>
          <a:ln w="9525">
            <a:solidFill>
              <a:schemeClr val="tx1"/>
            </a:solidFill>
            <a:round/>
            <a:headEnd/>
            <a:tailEnd type="triangle" w="med" len="med"/>
          </a:ln>
        </p:spPr>
        <p:txBody>
          <a:bodyPr wrap="none" anchor="ctr"/>
          <a:lstStyle/>
          <a:p>
            <a:endParaRPr lang="en-US"/>
          </a:p>
        </p:txBody>
      </p:sp>
      <p:sp>
        <p:nvSpPr>
          <p:cNvPr id="13328" name="Text Box 14"/>
          <p:cNvSpPr txBox="1">
            <a:spLocks noChangeArrowheads="1"/>
          </p:cNvSpPr>
          <p:nvPr/>
        </p:nvSpPr>
        <p:spPr bwMode="auto">
          <a:xfrm>
            <a:off x="746125" y="4459288"/>
            <a:ext cx="184731" cy="369332"/>
          </a:xfrm>
          <a:prstGeom prst="rect">
            <a:avLst/>
          </a:prstGeom>
          <a:noFill/>
          <a:ln w="12700" algn="ctr">
            <a:noFill/>
            <a:miter lim="800000"/>
            <a:headEnd/>
            <a:tailEnd type="none" w="lg" len="med"/>
          </a:ln>
        </p:spPr>
        <p:txBody>
          <a:bodyPr wrap="none">
            <a:spAutoFit/>
          </a:bodyPr>
          <a:lstStyle/>
          <a:p>
            <a:pPr eaLnBrk="1" hangingPunct="1"/>
            <a:endParaRPr lang="en-US">
              <a:latin typeface="Arial" charset="0"/>
            </a:endParaRPr>
          </a:p>
        </p:txBody>
      </p:sp>
      <p:sp>
        <p:nvSpPr>
          <p:cNvPr id="13329" name="Text Box 15"/>
          <p:cNvSpPr txBox="1">
            <a:spLocks noChangeArrowheads="1"/>
          </p:cNvSpPr>
          <p:nvPr/>
        </p:nvSpPr>
        <p:spPr bwMode="auto">
          <a:xfrm>
            <a:off x="1050926" y="4568826"/>
            <a:ext cx="6666761" cy="2123658"/>
          </a:xfrm>
          <a:prstGeom prst="rect">
            <a:avLst/>
          </a:prstGeom>
          <a:noFill/>
          <a:ln w="12700" algn="ctr">
            <a:noFill/>
            <a:miter lim="800000"/>
            <a:headEnd/>
            <a:tailEnd type="none" w="lg" len="med"/>
          </a:ln>
        </p:spPr>
        <p:txBody>
          <a:bodyPr wrap="square">
            <a:spAutoFit/>
          </a:bodyPr>
          <a:lstStyle/>
          <a:p>
            <a:pPr marL="457200" indent="-457200" eaLnBrk="1" hangingPunct="1"/>
            <a:r>
              <a:rPr lang="en-US" sz="2400" dirty="0">
                <a:latin typeface="Tahoma" pitchFamily="34" charset="0"/>
              </a:rPr>
              <a:t>Canonical examples:</a:t>
            </a:r>
          </a:p>
          <a:p>
            <a:pPr marL="457200" indent="-457200">
              <a:lnSpc>
                <a:spcPct val="150000"/>
              </a:lnSpc>
              <a:buFontTx/>
              <a:buAutoNum type="arabicPeriod"/>
            </a:pPr>
            <a:r>
              <a:rPr lang="en-US" sz="2400" dirty="0" smtClean="0">
                <a:latin typeface="Tahoma" pitchFamily="34" charset="0"/>
              </a:rPr>
              <a:t>DES:   n= 64 bits,    k = 56 bits</a:t>
            </a:r>
          </a:p>
          <a:p>
            <a:pPr marL="457200" indent="-457200" eaLnBrk="1" hangingPunct="1">
              <a:lnSpc>
                <a:spcPct val="150000"/>
              </a:lnSpc>
              <a:buFontTx/>
              <a:buAutoNum type="arabicPeriod"/>
            </a:pPr>
            <a:r>
              <a:rPr lang="en-US" sz="2400" dirty="0" smtClean="0">
                <a:latin typeface="Tahoma" pitchFamily="34" charset="0"/>
              </a:rPr>
              <a:t>3DES:   n= 64 bits,    k = 168 bits</a:t>
            </a:r>
          </a:p>
          <a:p>
            <a:pPr marL="457200" indent="-457200" eaLnBrk="1" hangingPunct="1">
              <a:lnSpc>
                <a:spcPct val="150000"/>
              </a:lnSpc>
              <a:buFontTx/>
              <a:buAutoNum type="arabicPeriod"/>
            </a:pPr>
            <a:r>
              <a:rPr lang="en-US" sz="2400" dirty="0" smtClean="0">
                <a:latin typeface="Tahoma" pitchFamily="34" charset="0"/>
              </a:rPr>
              <a:t>AES</a:t>
            </a:r>
            <a:r>
              <a:rPr lang="en-US" sz="2400" dirty="0">
                <a:latin typeface="Tahoma" pitchFamily="34" charset="0"/>
              </a:rPr>
              <a:t>:     n=128 bits,   k = 128, 192, 256 bits</a:t>
            </a:r>
          </a:p>
        </p:txBody>
      </p:sp>
    </p:spTree>
    <p:extLst>
      <p:ext uri="{BB962C8B-B14F-4D97-AF65-F5344CB8AC3E}">
        <p14:creationId xmlns="" xmlns:p14="http://schemas.microsoft.com/office/powerpoint/2010/main" val="30226588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a:noFill/>
          <a:ln/>
        </p:spPr>
        <p:txBody>
          <a:bodyPr rtlCol="0">
            <a:normAutofit/>
            <a:scene3d>
              <a:camera prst="orthographicFront"/>
              <a:lightRig rig="soft" dir="t"/>
            </a:scene3d>
            <a:sp3d prstMaterial="softEdge">
              <a:bevelT w="25400" h="25400"/>
            </a:sp3d>
          </a:bodyPr>
          <a:lstStyle/>
          <a:p>
            <a:pPr>
              <a:defRPr/>
            </a:pPr>
            <a:r>
              <a:rPr lang="en-US" sz="4000" kern="1200" dirty="0">
                <a:solidFill>
                  <a:srgbClr val="FFC000"/>
                </a:solidFill>
                <a:latin typeface="+mn-lt"/>
                <a:ea typeface="+mj-ea"/>
                <a:cs typeface="+mj-cs"/>
              </a:rPr>
              <a:t>Structure</a:t>
            </a:r>
          </a:p>
        </p:txBody>
      </p:sp>
      <p:sp>
        <p:nvSpPr>
          <p:cNvPr id="84995" name="Text Box 3"/>
          <p:cNvSpPr txBox="1">
            <a:spLocks noChangeArrowheads="1"/>
          </p:cNvSpPr>
          <p:nvPr/>
        </p:nvSpPr>
        <p:spPr bwMode="auto">
          <a:xfrm>
            <a:off x="2195513" y="2709863"/>
            <a:ext cx="1295400" cy="37782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400" b="0" i="0">
                <a:latin typeface="Berlin Sans FB" pitchFamily="34" charset="0"/>
                <a:ea typeface="宋体" pitchFamily="2" charset="-122"/>
              </a:rPr>
              <a:t>L</a:t>
            </a:r>
            <a:r>
              <a:rPr lang="en-US" sz="2400" b="0" i="0" baseline="-12000">
                <a:latin typeface="Berlin Sans FB" pitchFamily="34" charset="0"/>
                <a:ea typeface="宋体" pitchFamily="2" charset="-122"/>
              </a:rPr>
              <a:t>i-1</a:t>
            </a:r>
            <a:endParaRPr lang="en-US" sz="2400" b="0" i="0">
              <a:latin typeface="Berlin Sans FB" pitchFamily="34" charset="0"/>
              <a:ea typeface="宋体" pitchFamily="2" charset="-122"/>
            </a:endParaRPr>
          </a:p>
        </p:txBody>
      </p:sp>
      <p:sp>
        <p:nvSpPr>
          <p:cNvPr id="84996" name="Line 4"/>
          <p:cNvSpPr>
            <a:spLocks noChangeShapeType="1"/>
          </p:cNvSpPr>
          <p:nvPr/>
        </p:nvSpPr>
        <p:spPr bwMode="auto">
          <a:xfrm>
            <a:off x="3203575" y="2565400"/>
            <a:ext cx="287338"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84997" name="Line 5"/>
          <p:cNvSpPr>
            <a:spLocks noChangeShapeType="1"/>
          </p:cNvSpPr>
          <p:nvPr/>
        </p:nvSpPr>
        <p:spPr bwMode="auto">
          <a:xfrm rot="10800000">
            <a:off x="2195513" y="2565400"/>
            <a:ext cx="287337"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84998" name="Text Box 6"/>
          <p:cNvSpPr txBox="1">
            <a:spLocks noChangeArrowheads="1"/>
          </p:cNvSpPr>
          <p:nvPr/>
        </p:nvSpPr>
        <p:spPr bwMode="auto">
          <a:xfrm>
            <a:off x="2411413" y="2420938"/>
            <a:ext cx="865187" cy="21272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400" b="0" i="0">
                <a:latin typeface="Berlin Sans FB" pitchFamily="34" charset="0"/>
                <a:ea typeface="宋体" pitchFamily="2" charset="-122"/>
              </a:rPr>
              <a:t>32 bits</a:t>
            </a:r>
          </a:p>
        </p:txBody>
      </p:sp>
      <p:sp>
        <p:nvSpPr>
          <p:cNvPr id="84999" name="Text Box 7"/>
          <p:cNvSpPr txBox="1">
            <a:spLocks noChangeArrowheads="1"/>
          </p:cNvSpPr>
          <p:nvPr/>
        </p:nvSpPr>
        <p:spPr bwMode="auto">
          <a:xfrm>
            <a:off x="5076825" y="2709863"/>
            <a:ext cx="1295400" cy="37782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400" b="0" i="0">
                <a:latin typeface="Berlin Sans FB" pitchFamily="34" charset="0"/>
                <a:ea typeface="宋体" pitchFamily="2" charset="-122"/>
              </a:rPr>
              <a:t>R</a:t>
            </a:r>
            <a:r>
              <a:rPr lang="en-US" sz="2400" b="0" i="0" baseline="-12000">
                <a:latin typeface="Berlin Sans FB" pitchFamily="34" charset="0"/>
                <a:ea typeface="宋体" pitchFamily="2" charset="-122"/>
              </a:rPr>
              <a:t>i-1</a:t>
            </a:r>
            <a:endParaRPr lang="en-US" sz="2400" b="0" i="0">
              <a:latin typeface="Berlin Sans FB" pitchFamily="34" charset="0"/>
              <a:ea typeface="宋体" pitchFamily="2" charset="-122"/>
            </a:endParaRPr>
          </a:p>
        </p:txBody>
      </p:sp>
      <p:sp>
        <p:nvSpPr>
          <p:cNvPr id="85000" name="Line 8"/>
          <p:cNvSpPr>
            <a:spLocks noChangeShapeType="1"/>
          </p:cNvSpPr>
          <p:nvPr/>
        </p:nvSpPr>
        <p:spPr bwMode="auto">
          <a:xfrm>
            <a:off x="6084888" y="2565400"/>
            <a:ext cx="287337"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85001" name="Line 9"/>
          <p:cNvSpPr>
            <a:spLocks noChangeShapeType="1"/>
          </p:cNvSpPr>
          <p:nvPr/>
        </p:nvSpPr>
        <p:spPr bwMode="auto">
          <a:xfrm rot="10800000">
            <a:off x="5076825" y="2565400"/>
            <a:ext cx="287338"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85002" name="Text Box 10"/>
          <p:cNvSpPr txBox="1">
            <a:spLocks noChangeArrowheads="1"/>
          </p:cNvSpPr>
          <p:nvPr/>
        </p:nvSpPr>
        <p:spPr bwMode="auto">
          <a:xfrm>
            <a:off x="5292725" y="2420938"/>
            <a:ext cx="865188" cy="21272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400" b="0" i="0">
                <a:latin typeface="Berlin Sans FB" pitchFamily="34" charset="0"/>
                <a:ea typeface="宋体" pitchFamily="2" charset="-122"/>
              </a:rPr>
              <a:t>32 bits</a:t>
            </a:r>
          </a:p>
        </p:txBody>
      </p:sp>
      <p:sp>
        <p:nvSpPr>
          <p:cNvPr id="85003" name="Text Box 11"/>
          <p:cNvSpPr txBox="1">
            <a:spLocks noChangeArrowheads="1"/>
          </p:cNvSpPr>
          <p:nvPr/>
        </p:nvSpPr>
        <p:spPr bwMode="auto">
          <a:xfrm>
            <a:off x="2195513" y="5176838"/>
            <a:ext cx="1295400" cy="37782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400" b="0" i="0">
                <a:latin typeface="Berlin Sans FB" pitchFamily="34" charset="0"/>
                <a:ea typeface="宋体" pitchFamily="2" charset="-122"/>
              </a:rPr>
              <a:t>L</a:t>
            </a:r>
            <a:r>
              <a:rPr lang="en-US" sz="2400" b="0" i="0" baseline="-12000">
                <a:latin typeface="Berlin Sans FB" pitchFamily="34" charset="0"/>
                <a:ea typeface="宋体" pitchFamily="2" charset="-122"/>
              </a:rPr>
              <a:t>i</a:t>
            </a:r>
            <a:endParaRPr lang="en-US" sz="2400" b="0" i="0">
              <a:latin typeface="Berlin Sans FB" pitchFamily="34" charset="0"/>
              <a:ea typeface="宋体" pitchFamily="2" charset="-122"/>
            </a:endParaRPr>
          </a:p>
        </p:txBody>
      </p:sp>
      <p:sp>
        <p:nvSpPr>
          <p:cNvPr id="85004" name="Line 12"/>
          <p:cNvSpPr>
            <a:spLocks noChangeShapeType="1"/>
          </p:cNvSpPr>
          <p:nvPr/>
        </p:nvSpPr>
        <p:spPr bwMode="auto">
          <a:xfrm>
            <a:off x="3203575" y="5702300"/>
            <a:ext cx="287338"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85005" name="Line 13"/>
          <p:cNvSpPr>
            <a:spLocks noChangeShapeType="1"/>
          </p:cNvSpPr>
          <p:nvPr/>
        </p:nvSpPr>
        <p:spPr bwMode="auto">
          <a:xfrm rot="10800000">
            <a:off x="2195513" y="5702300"/>
            <a:ext cx="287337"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85006" name="Text Box 14"/>
          <p:cNvSpPr txBox="1">
            <a:spLocks noChangeArrowheads="1"/>
          </p:cNvSpPr>
          <p:nvPr/>
        </p:nvSpPr>
        <p:spPr bwMode="auto">
          <a:xfrm>
            <a:off x="2411413" y="5557838"/>
            <a:ext cx="865187" cy="21272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400" b="0" i="0">
                <a:latin typeface="Berlin Sans FB" pitchFamily="34" charset="0"/>
                <a:ea typeface="宋体" pitchFamily="2" charset="-122"/>
              </a:rPr>
              <a:t>32 bits</a:t>
            </a:r>
          </a:p>
        </p:txBody>
      </p:sp>
      <p:sp>
        <p:nvSpPr>
          <p:cNvPr id="85007" name="Text Box 15"/>
          <p:cNvSpPr txBox="1">
            <a:spLocks noChangeArrowheads="1"/>
          </p:cNvSpPr>
          <p:nvPr/>
        </p:nvSpPr>
        <p:spPr bwMode="auto">
          <a:xfrm>
            <a:off x="5076825" y="5176838"/>
            <a:ext cx="1295400" cy="37782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400" b="0" i="0">
                <a:latin typeface="Berlin Sans FB" pitchFamily="34" charset="0"/>
                <a:ea typeface="宋体" pitchFamily="2" charset="-122"/>
              </a:rPr>
              <a:t>R</a:t>
            </a:r>
            <a:r>
              <a:rPr lang="en-US" sz="2400" b="0" i="0" baseline="-12000">
                <a:latin typeface="Berlin Sans FB" pitchFamily="34" charset="0"/>
                <a:ea typeface="宋体" pitchFamily="2" charset="-122"/>
              </a:rPr>
              <a:t>i</a:t>
            </a:r>
            <a:endParaRPr lang="en-US" sz="2400" b="0" i="0">
              <a:latin typeface="Berlin Sans FB" pitchFamily="34" charset="0"/>
              <a:ea typeface="宋体" pitchFamily="2" charset="-122"/>
            </a:endParaRPr>
          </a:p>
        </p:txBody>
      </p:sp>
      <p:sp>
        <p:nvSpPr>
          <p:cNvPr id="85008" name="Line 16"/>
          <p:cNvSpPr>
            <a:spLocks noChangeShapeType="1"/>
          </p:cNvSpPr>
          <p:nvPr/>
        </p:nvSpPr>
        <p:spPr bwMode="auto">
          <a:xfrm>
            <a:off x="6084888" y="5702300"/>
            <a:ext cx="287337"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85009" name="Line 17"/>
          <p:cNvSpPr>
            <a:spLocks noChangeShapeType="1"/>
          </p:cNvSpPr>
          <p:nvPr/>
        </p:nvSpPr>
        <p:spPr bwMode="auto">
          <a:xfrm rot="10800000">
            <a:off x="5076825" y="5702300"/>
            <a:ext cx="287338"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85010" name="Text Box 18"/>
          <p:cNvSpPr txBox="1">
            <a:spLocks noChangeArrowheads="1"/>
          </p:cNvSpPr>
          <p:nvPr/>
        </p:nvSpPr>
        <p:spPr bwMode="auto">
          <a:xfrm>
            <a:off x="5292725" y="5557838"/>
            <a:ext cx="865188" cy="21272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400" b="0" i="0">
                <a:latin typeface="Berlin Sans FB" pitchFamily="34" charset="0"/>
                <a:ea typeface="宋体" pitchFamily="2" charset="-122"/>
              </a:rPr>
              <a:t>32 bits</a:t>
            </a:r>
          </a:p>
        </p:txBody>
      </p:sp>
      <p:sp>
        <p:nvSpPr>
          <p:cNvPr id="85011" name="Text Box 19"/>
          <p:cNvSpPr txBox="1">
            <a:spLocks noChangeArrowheads="1"/>
          </p:cNvSpPr>
          <p:nvPr/>
        </p:nvSpPr>
        <p:spPr bwMode="auto">
          <a:xfrm>
            <a:off x="4067175" y="4038600"/>
            <a:ext cx="2592388" cy="561975"/>
          </a:xfrm>
          <a:prstGeom prst="rect">
            <a:avLst/>
          </a:prstGeom>
          <a:noFill/>
          <a:ln w="12700" cap="sq" algn="ctr">
            <a:solidFill>
              <a:schemeClr val="tx1"/>
            </a:solidFill>
            <a:miter lim="800000"/>
            <a:headEnd type="none" w="sm" len="sm"/>
            <a:tailEnd type="none" w="sm" len="sm"/>
          </a:ln>
        </p:spPr>
        <p:txBody>
          <a:bodyPr lIns="90488" tIns="91440" rIns="90488" bIns="91440">
            <a:spAutoFit/>
          </a:bodyPr>
          <a:lstStyle/>
          <a:p>
            <a:pPr algn="ctr" eaLnBrk="1" hangingPunct="1">
              <a:spcBef>
                <a:spcPct val="50000"/>
              </a:spcBef>
            </a:pPr>
            <a:r>
              <a:rPr lang="en-US" sz="2400" b="0" i="0">
                <a:latin typeface="Berlin Sans FB" pitchFamily="34" charset="0"/>
                <a:ea typeface="宋体" pitchFamily="2" charset="-122"/>
              </a:rPr>
              <a:t>L</a:t>
            </a:r>
            <a:r>
              <a:rPr lang="en-US" sz="2400" b="0" i="0" baseline="-12000">
                <a:latin typeface="Berlin Sans FB" pitchFamily="34" charset="0"/>
                <a:ea typeface="宋体" pitchFamily="2" charset="-122"/>
              </a:rPr>
              <a:t>i-1</a:t>
            </a:r>
            <a:r>
              <a:rPr lang="en-US" sz="2400" b="0" i="0">
                <a:latin typeface="Berlin Sans FB" pitchFamily="34" charset="0"/>
                <a:ea typeface="宋体" pitchFamily="2" charset="-122"/>
                <a:sym typeface="Symbol" pitchFamily="18" charset="2"/>
              </a:rPr>
              <a:t> f(</a:t>
            </a:r>
            <a:r>
              <a:rPr lang="en-US" sz="2400" b="0" i="0">
                <a:latin typeface="Berlin Sans FB" pitchFamily="34" charset="0"/>
                <a:ea typeface="宋体" pitchFamily="2" charset="-122"/>
              </a:rPr>
              <a:t>R</a:t>
            </a:r>
            <a:r>
              <a:rPr lang="en-US" sz="2400" b="0" i="0" baseline="-25000">
                <a:latin typeface="Berlin Sans FB" pitchFamily="34" charset="0"/>
                <a:ea typeface="宋体" pitchFamily="2" charset="-122"/>
              </a:rPr>
              <a:t>i-1</a:t>
            </a:r>
            <a:r>
              <a:rPr lang="en-US" sz="2400" b="0" i="0">
                <a:latin typeface="Berlin Sans FB" pitchFamily="34" charset="0"/>
                <a:ea typeface="宋体" pitchFamily="2" charset="-122"/>
                <a:sym typeface="Symbol" pitchFamily="18" charset="2"/>
              </a:rPr>
              <a:t>, K</a:t>
            </a:r>
            <a:r>
              <a:rPr lang="en-US" sz="2400" b="0" i="0" baseline="-25000">
                <a:latin typeface="Berlin Sans FB" pitchFamily="34" charset="0"/>
                <a:ea typeface="宋体" pitchFamily="2" charset="-122"/>
                <a:sym typeface="Symbol" pitchFamily="18" charset="2"/>
              </a:rPr>
              <a:t>i</a:t>
            </a:r>
            <a:r>
              <a:rPr lang="en-US" sz="2400" b="0" i="0">
                <a:latin typeface="Berlin Sans FB" pitchFamily="34" charset="0"/>
                <a:ea typeface="宋体" pitchFamily="2" charset="-122"/>
                <a:sym typeface="Symbol" pitchFamily="18" charset="2"/>
              </a:rPr>
              <a:t>)</a:t>
            </a:r>
          </a:p>
        </p:txBody>
      </p:sp>
      <p:sp>
        <p:nvSpPr>
          <p:cNvPr id="85012" name="Line 20"/>
          <p:cNvSpPr>
            <a:spLocks noChangeShapeType="1"/>
          </p:cNvSpPr>
          <p:nvPr/>
        </p:nvSpPr>
        <p:spPr bwMode="auto">
          <a:xfrm>
            <a:off x="5580063" y="3159125"/>
            <a:ext cx="0" cy="8651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5013" name="Line 21"/>
          <p:cNvSpPr>
            <a:spLocks noChangeShapeType="1"/>
          </p:cNvSpPr>
          <p:nvPr/>
        </p:nvSpPr>
        <p:spPr bwMode="auto">
          <a:xfrm>
            <a:off x="5580063" y="4600575"/>
            <a:ext cx="0" cy="5762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5014" name="Line 22"/>
          <p:cNvSpPr>
            <a:spLocks noChangeShapeType="1"/>
          </p:cNvSpPr>
          <p:nvPr/>
        </p:nvSpPr>
        <p:spPr bwMode="auto">
          <a:xfrm>
            <a:off x="2700338" y="3159125"/>
            <a:ext cx="1871662" cy="8651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85015" name="AutoShape 23"/>
          <p:cNvCxnSpPr>
            <a:cxnSpLocks noChangeShapeType="1"/>
          </p:cNvCxnSpPr>
          <p:nvPr/>
        </p:nvCxnSpPr>
        <p:spPr bwMode="auto">
          <a:xfrm flipH="1">
            <a:off x="2843213" y="3159125"/>
            <a:ext cx="2736850" cy="1225550"/>
          </a:xfrm>
          <a:prstGeom prst="straightConnector1">
            <a:avLst/>
          </a:prstGeom>
          <a:noFill/>
          <a:ln w="28575" cap="sq">
            <a:solidFill>
              <a:schemeClr val="tx1"/>
            </a:solidFill>
            <a:round/>
            <a:headEnd type="none" w="sm" len="sm"/>
            <a:tailEnd type="none" w="sm" len="sm"/>
          </a:ln>
        </p:spPr>
      </p:cxnSp>
      <p:cxnSp>
        <p:nvCxnSpPr>
          <p:cNvPr id="85016" name="AutoShape 24"/>
          <p:cNvCxnSpPr>
            <a:cxnSpLocks noChangeShapeType="1"/>
          </p:cNvCxnSpPr>
          <p:nvPr/>
        </p:nvCxnSpPr>
        <p:spPr bwMode="auto">
          <a:xfrm>
            <a:off x="2843213" y="4384675"/>
            <a:ext cx="0" cy="792163"/>
          </a:xfrm>
          <a:prstGeom prst="straightConnector1">
            <a:avLst/>
          </a:prstGeom>
          <a:noFill/>
          <a:ln w="28575" cap="sq">
            <a:solidFill>
              <a:schemeClr val="tx1"/>
            </a:solidFill>
            <a:round/>
            <a:headEnd type="none" w="sm" len="sm"/>
            <a:tailEnd type="triangle" w="med" len="med"/>
          </a:ln>
        </p:spPr>
      </p:cxnSp>
      <p:sp>
        <p:nvSpPr>
          <p:cNvPr id="85017" name="Oval 25"/>
          <p:cNvSpPr>
            <a:spLocks noChangeArrowheads="1"/>
          </p:cNvSpPr>
          <p:nvPr/>
        </p:nvSpPr>
        <p:spPr bwMode="auto">
          <a:xfrm>
            <a:off x="5075238" y="3862388"/>
            <a:ext cx="1512887" cy="935037"/>
          </a:xfrm>
          <a:prstGeom prst="ellipse">
            <a:avLst/>
          </a:prstGeom>
          <a:noFill/>
          <a:ln w="28575" cap="sq" algn="ctr">
            <a:solidFill>
              <a:srgbClr val="FF0000"/>
            </a:solidFill>
            <a:round/>
            <a:headEnd type="none" w="sm" len="sm"/>
            <a:tailEnd type="none" w="sm" len="sm"/>
          </a:ln>
        </p:spPr>
        <p:txBody>
          <a:bodyPr wrap="none" lIns="90488" tIns="44450" rIns="90488" bIns="44450" anchor="ctr"/>
          <a:lstStyle/>
          <a:p>
            <a:endParaRPr lang="en-US"/>
          </a:p>
        </p:txBody>
      </p:sp>
      <p:sp>
        <p:nvSpPr>
          <p:cNvPr id="85018" name="Date Placeholder 25"/>
          <p:cNvSpPr>
            <a:spLocks noGrp="1"/>
          </p:cNvSpPr>
          <p:nvPr>
            <p:ph type="dt" sz="quarter" idx="10"/>
          </p:nvPr>
        </p:nvSpPr>
        <p:spPr>
          <a:xfrm>
            <a:off x="6727825" y="6408738"/>
            <a:ext cx="1919288" cy="365125"/>
          </a:xfrm>
          <a:noFill/>
        </p:spPr>
        <p:txBody>
          <a:bodyPr anchor="b"/>
          <a:lstStyle/>
          <a:p>
            <a:fld id="{1DCD6223-D0D5-4F9E-9E01-38128C0F7904}"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idx="4294967295"/>
          </p:nvPr>
        </p:nvSpPr>
        <p:spPr>
          <a:noFill/>
          <a:ln/>
        </p:spPr>
        <p:txBody>
          <a:bodyPr rtlCol="0">
            <a:normAutofit/>
            <a:scene3d>
              <a:camera prst="orthographicFront"/>
              <a:lightRig rig="soft" dir="t"/>
            </a:scene3d>
            <a:sp3d prstMaterial="softEdge">
              <a:bevelT w="25400" h="25400"/>
            </a:sp3d>
          </a:bodyPr>
          <a:lstStyle/>
          <a:p>
            <a:pPr>
              <a:defRPr/>
            </a:pPr>
            <a:r>
              <a:rPr lang="en-US" sz="4100" kern="1200" dirty="0">
                <a:solidFill>
                  <a:srgbClr val="FF0066"/>
                </a:solidFill>
                <a:effectLst>
                  <a:outerShdw blurRad="31750" dist="25400" dir="5400000" algn="tl" rotWithShape="0">
                    <a:srgbClr val="000000">
                      <a:alpha val="25000"/>
                    </a:srgbClr>
                  </a:outerShdw>
                </a:effectLst>
                <a:latin typeface="Berlin Sans FB" pitchFamily="34" charset="0"/>
                <a:ea typeface="+mj-ea"/>
                <a:cs typeface="+mj-cs"/>
              </a:rPr>
              <a:t>f(R</a:t>
            </a:r>
            <a:r>
              <a:rPr lang="en-US" sz="4100" kern="1200" baseline="-25000" dirty="0">
                <a:solidFill>
                  <a:srgbClr val="FF0066"/>
                </a:solidFill>
                <a:effectLst>
                  <a:outerShdw blurRad="31750" dist="25400" dir="5400000" algn="tl" rotWithShape="0">
                    <a:srgbClr val="000000">
                      <a:alpha val="25000"/>
                    </a:srgbClr>
                  </a:outerShdw>
                </a:effectLst>
                <a:latin typeface="Berlin Sans FB" pitchFamily="34" charset="0"/>
                <a:ea typeface="+mj-ea"/>
                <a:cs typeface="+mj-cs"/>
              </a:rPr>
              <a:t>i-1</a:t>
            </a:r>
            <a:r>
              <a:rPr lang="en-US" sz="4100" kern="1200" dirty="0">
                <a:solidFill>
                  <a:srgbClr val="FF0066"/>
                </a:solidFill>
                <a:effectLst>
                  <a:outerShdw blurRad="31750" dist="25400" dir="5400000" algn="tl" rotWithShape="0">
                    <a:srgbClr val="000000">
                      <a:alpha val="25000"/>
                    </a:srgbClr>
                  </a:outerShdw>
                </a:effectLst>
                <a:latin typeface="Berlin Sans FB" pitchFamily="34" charset="0"/>
                <a:ea typeface="+mj-ea"/>
                <a:cs typeface="+mj-cs"/>
              </a:rPr>
              <a:t>, </a:t>
            </a:r>
            <a:r>
              <a:rPr lang="en-US" sz="4100" kern="1200" dirty="0" err="1">
                <a:solidFill>
                  <a:srgbClr val="FF0066"/>
                </a:solidFill>
                <a:effectLst>
                  <a:outerShdw blurRad="31750" dist="25400" dir="5400000" algn="tl" rotWithShape="0">
                    <a:srgbClr val="000000">
                      <a:alpha val="25000"/>
                    </a:srgbClr>
                  </a:outerShdw>
                </a:effectLst>
                <a:latin typeface="Berlin Sans FB" pitchFamily="34" charset="0"/>
                <a:ea typeface="+mj-ea"/>
                <a:cs typeface="+mj-cs"/>
              </a:rPr>
              <a:t>K</a:t>
            </a:r>
            <a:r>
              <a:rPr lang="en-US" sz="4100" kern="1200" baseline="-25000" dirty="0" err="1">
                <a:solidFill>
                  <a:srgbClr val="FF0066"/>
                </a:solidFill>
                <a:effectLst>
                  <a:outerShdw blurRad="31750" dist="25400" dir="5400000" algn="tl" rotWithShape="0">
                    <a:srgbClr val="000000">
                      <a:alpha val="25000"/>
                    </a:srgbClr>
                  </a:outerShdw>
                </a:effectLst>
                <a:latin typeface="Berlin Sans FB" pitchFamily="34" charset="0"/>
                <a:ea typeface="+mj-ea"/>
                <a:cs typeface="+mj-cs"/>
              </a:rPr>
              <a:t>i</a:t>
            </a:r>
            <a:r>
              <a:rPr lang="en-US" sz="4100" kern="1200" dirty="0">
                <a:solidFill>
                  <a:srgbClr val="FF0066"/>
                </a:solidFill>
                <a:effectLst>
                  <a:outerShdw blurRad="31750" dist="25400" dir="5400000" algn="tl" rotWithShape="0">
                    <a:srgbClr val="000000">
                      <a:alpha val="25000"/>
                    </a:srgbClr>
                  </a:outerShdw>
                </a:effectLst>
                <a:latin typeface="Berlin Sans FB" pitchFamily="34" charset="0"/>
                <a:ea typeface="+mj-ea"/>
                <a:cs typeface="+mj-cs"/>
              </a:rPr>
              <a:t>)</a:t>
            </a:r>
          </a:p>
        </p:txBody>
      </p:sp>
      <p:sp>
        <p:nvSpPr>
          <p:cNvPr id="86019" name="Text Box 3"/>
          <p:cNvSpPr txBox="1">
            <a:spLocks noChangeArrowheads="1"/>
          </p:cNvSpPr>
          <p:nvPr/>
        </p:nvSpPr>
        <p:spPr bwMode="auto">
          <a:xfrm>
            <a:off x="1836738" y="2014538"/>
            <a:ext cx="16557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R (32 bits)</a:t>
            </a:r>
          </a:p>
        </p:txBody>
      </p:sp>
      <p:sp>
        <p:nvSpPr>
          <p:cNvPr id="86020" name="Line 4"/>
          <p:cNvSpPr>
            <a:spLocks noChangeShapeType="1"/>
          </p:cNvSpPr>
          <p:nvPr/>
        </p:nvSpPr>
        <p:spPr bwMode="auto">
          <a:xfrm>
            <a:off x="2627313" y="2373313"/>
            <a:ext cx="0" cy="2159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21" name="Oval 5"/>
          <p:cNvSpPr>
            <a:spLocks noChangeArrowheads="1"/>
          </p:cNvSpPr>
          <p:nvPr/>
        </p:nvSpPr>
        <p:spPr bwMode="auto">
          <a:xfrm>
            <a:off x="2411413" y="2589213"/>
            <a:ext cx="411162" cy="411162"/>
          </a:xfrm>
          <a:prstGeom prst="ellipse">
            <a:avLst/>
          </a:prstGeom>
          <a:solidFill>
            <a:schemeClr val="accent1"/>
          </a:solidFill>
          <a:ln w="12700" cap="sq" algn="ctr">
            <a:solidFill>
              <a:schemeClr val="tx1"/>
            </a:solidFill>
            <a:round/>
            <a:headEnd type="none" w="sm" len="sm"/>
            <a:tailEnd type="none" w="sm" len="sm"/>
          </a:ln>
        </p:spPr>
        <p:txBody>
          <a:bodyPr wrap="none" lIns="90488" tIns="44450" rIns="90488" bIns="44450" anchor="ctr"/>
          <a:lstStyle/>
          <a:p>
            <a:pPr algn="ctr" eaLnBrk="1" hangingPunct="1"/>
            <a:r>
              <a:rPr lang="en-US" sz="2000" b="0" i="0">
                <a:latin typeface="Berlin Sans FB" pitchFamily="34" charset="0"/>
                <a:ea typeface="宋体" pitchFamily="2" charset="-122"/>
              </a:rPr>
              <a:t>E</a:t>
            </a:r>
          </a:p>
        </p:txBody>
      </p:sp>
      <p:sp>
        <p:nvSpPr>
          <p:cNvPr id="86022" name="Text Box 6"/>
          <p:cNvSpPr txBox="1">
            <a:spLocks noChangeArrowheads="1"/>
          </p:cNvSpPr>
          <p:nvPr/>
        </p:nvSpPr>
        <p:spPr bwMode="auto">
          <a:xfrm>
            <a:off x="1331913" y="3238500"/>
            <a:ext cx="2592387"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48 bits</a:t>
            </a:r>
          </a:p>
        </p:txBody>
      </p:sp>
      <p:sp>
        <p:nvSpPr>
          <p:cNvPr id="86023" name="Text Box 7"/>
          <p:cNvSpPr txBox="1">
            <a:spLocks noChangeArrowheads="1"/>
          </p:cNvSpPr>
          <p:nvPr/>
        </p:nvSpPr>
        <p:spPr bwMode="auto">
          <a:xfrm>
            <a:off x="5219700" y="3238500"/>
            <a:ext cx="2592388"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K (48 bits)</a:t>
            </a:r>
          </a:p>
        </p:txBody>
      </p:sp>
      <p:sp>
        <p:nvSpPr>
          <p:cNvPr id="86024" name="Line 8"/>
          <p:cNvSpPr>
            <a:spLocks noChangeShapeType="1"/>
          </p:cNvSpPr>
          <p:nvPr/>
        </p:nvSpPr>
        <p:spPr bwMode="auto">
          <a:xfrm>
            <a:off x="2627313" y="3022600"/>
            <a:ext cx="0" cy="2159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25" name="Oval 9"/>
          <p:cNvSpPr>
            <a:spLocks noChangeArrowheads="1"/>
          </p:cNvSpPr>
          <p:nvPr/>
        </p:nvSpPr>
        <p:spPr bwMode="auto">
          <a:xfrm>
            <a:off x="4305300" y="3525838"/>
            <a:ext cx="411163" cy="411162"/>
          </a:xfrm>
          <a:prstGeom prst="ellipse">
            <a:avLst/>
          </a:prstGeom>
          <a:solidFill>
            <a:schemeClr val="accent1"/>
          </a:solidFill>
          <a:ln w="12700" cap="sq" algn="ctr">
            <a:solidFill>
              <a:schemeClr val="tx1"/>
            </a:solidFill>
            <a:round/>
            <a:headEnd type="none" w="sm" len="sm"/>
            <a:tailEnd type="none" w="sm" len="sm"/>
          </a:ln>
        </p:spPr>
        <p:txBody>
          <a:bodyPr wrap="none" lIns="90488" tIns="44450" rIns="90488" bIns="44450" anchor="ctr"/>
          <a:lstStyle/>
          <a:p>
            <a:pPr algn="ctr" eaLnBrk="1" hangingPunct="1"/>
            <a:r>
              <a:rPr lang="en-US" sz="2400" b="0" i="0">
                <a:latin typeface="Berlin Sans FB" pitchFamily="34" charset="0"/>
                <a:ea typeface="宋体" pitchFamily="2" charset="-122"/>
              </a:rPr>
              <a:t>+</a:t>
            </a:r>
          </a:p>
        </p:txBody>
      </p:sp>
      <p:sp>
        <p:nvSpPr>
          <p:cNvPr id="86026" name="Line 10"/>
          <p:cNvSpPr>
            <a:spLocks noChangeShapeType="1"/>
          </p:cNvSpPr>
          <p:nvPr/>
        </p:nvSpPr>
        <p:spPr bwMode="auto">
          <a:xfrm>
            <a:off x="4521200" y="3959225"/>
            <a:ext cx="0" cy="2159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86027" name="AutoShape 11"/>
          <p:cNvCxnSpPr>
            <a:cxnSpLocks noChangeShapeType="1"/>
            <a:stCxn id="86022" idx="2"/>
          </p:cNvCxnSpPr>
          <p:nvPr/>
        </p:nvCxnSpPr>
        <p:spPr bwMode="auto">
          <a:xfrm>
            <a:off x="2628900" y="3556000"/>
            <a:ext cx="0" cy="185738"/>
          </a:xfrm>
          <a:prstGeom prst="straightConnector1">
            <a:avLst/>
          </a:prstGeom>
          <a:noFill/>
          <a:ln w="28575" cap="sq">
            <a:solidFill>
              <a:schemeClr val="tx1"/>
            </a:solidFill>
            <a:round/>
            <a:headEnd type="none" w="sm" len="sm"/>
            <a:tailEnd type="none" w="sm" len="sm"/>
          </a:ln>
        </p:spPr>
      </p:cxnSp>
      <p:cxnSp>
        <p:nvCxnSpPr>
          <p:cNvPr id="86028" name="AutoShape 12"/>
          <p:cNvCxnSpPr>
            <a:cxnSpLocks noChangeShapeType="1"/>
            <a:endCxn id="86025" idx="2"/>
          </p:cNvCxnSpPr>
          <p:nvPr/>
        </p:nvCxnSpPr>
        <p:spPr bwMode="auto">
          <a:xfrm flipV="1">
            <a:off x="2627313" y="3732213"/>
            <a:ext cx="1677987" cy="11112"/>
          </a:xfrm>
          <a:prstGeom prst="straightConnector1">
            <a:avLst/>
          </a:prstGeom>
          <a:noFill/>
          <a:ln w="28575" cap="sq">
            <a:solidFill>
              <a:schemeClr val="tx1"/>
            </a:solidFill>
            <a:round/>
            <a:headEnd type="none" w="sm" len="sm"/>
            <a:tailEnd type="triangle" w="med" len="med"/>
          </a:ln>
        </p:spPr>
      </p:cxnSp>
      <p:cxnSp>
        <p:nvCxnSpPr>
          <p:cNvPr id="86029" name="AutoShape 13"/>
          <p:cNvCxnSpPr>
            <a:cxnSpLocks noChangeShapeType="1"/>
            <a:stCxn id="86023" idx="2"/>
          </p:cNvCxnSpPr>
          <p:nvPr/>
        </p:nvCxnSpPr>
        <p:spPr bwMode="auto">
          <a:xfrm>
            <a:off x="6516688" y="3556000"/>
            <a:ext cx="0" cy="185738"/>
          </a:xfrm>
          <a:prstGeom prst="straightConnector1">
            <a:avLst/>
          </a:prstGeom>
          <a:noFill/>
          <a:ln w="28575" cap="sq">
            <a:solidFill>
              <a:schemeClr val="tx1"/>
            </a:solidFill>
            <a:round/>
            <a:headEnd type="none" w="sm" len="sm"/>
            <a:tailEnd type="none" w="sm" len="sm"/>
          </a:ln>
        </p:spPr>
      </p:cxnSp>
      <p:cxnSp>
        <p:nvCxnSpPr>
          <p:cNvPr id="86030" name="AutoShape 14"/>
          <p:cNvCxnSpPr>
            <a:cxnSpLocks noChangeShapeType="1"/>
          </p:cNvCxnSpPr>
          <p:nvPr/>
        </p:nvCxnSpPr>
        <p:spPr bwMode="auto">
          <a:xfrm flipV="1">
            <a:off x="4716463" y="3741738"/>
            <a:ext cx="1800225" cy="12700"/>
          </a:xfrm>
          <a:prstGeom prst="straightConnector1">
            <a:avLst/>
          </a:prstGeom>
          <a:noFill/>
          <a:ln w="28575" cap="sq">
            <a:solidFill>
              <a:schemeClr val="tx1"/>
            </a:solidFill>
            <a:round/>
            <a:headEnd type="triangle" w="med" len="med"/>
            <a:tailEnd/>
          </a:ln>
        </p:spPr>
      </p:cxnSp>
      <p:cxnSp>
        <p:nvCxnSpPr>
          <p:cNvPr id="86031" name="AutoShape 15"/>
          <p:cNvCxnSpPr>
            <a:cxnSpLocks noChangeShapeType="1"/>
          </p:cNvCxnSpPr>
          <p:nvPr/>
        </p:nvCxnSpPr>
        <p:spPr bwMode="auto">
          <a:xfrm>
            <a:off x="611188" y="4173538"/>
            <a:ext cx="7848600" cy="0"/>
          </a:xfrm>
          <a:prstGeom prst="straightConnector1">
            <a:avLst/>
          </a:prstGeom>
          <a:noFill/>
          <a:ln w="28575" cap="sq">
            <a:solidFill>
              <a:schemeClr val="tx1"/>
            </a:solidFill>
            <a:round/>
            <a:headEnd type="none" w="sm" len="sm"/>
            <a:tailEnd type="none" w="sm" len="sm"/>
          </a:ln>
        </p:spPr>
      </p:cxnSp>
      <p:sp>
        <p:nvSpPr>
          <p:cNvPr id="86032" name="Text Box 16"/>
          <p:cNvSpPr txBox="1">
            <a:spLocks noChangeArrowheads="1"/>
          </p:cNvSpPr>
          <p:nvPr/>
        </p:nvSpPr>
        <p:spPr bwMode="auto">
          <a:xfrm>
            <a:off x="609600" y="4533900"/>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1</a:t>
            </a:r>
          </a:p>
        </p:txBody>
      </p:sp>
      <p:sp>
        <p:nvSpPr>
          <p:cNvPr id="86033" name="Text Box 17"/>
          <p:cNvSpPr txBox="1">
            <a:spLocks noChangeArrowheads="1"/>
          </p:cNvSpPr>
          <p:nvPr/>
        </p:nvSpPr>
        <p:spPr bwMode="auto">
          <a:xfrm>
            <a:off x="1619250" y="4533900"/>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2</a:t>
            </a:r>
          </a:p>
        </p:txBody>
      </p:sp>
      <p:sp>
        <p:nvSpPr>
          <p:cNvPr id="86034" name="Text Box 18"/>
          <p:cNvSpPr txBox="1">
            <a:spLocks noChangeArrowheads="1"/>
          </p:cNvSpPr>
          <p:nvPr/>
        </p:nvSpPr>
        <p:spPr bwMode="auto">
          <a:xfrm>
            <a:off x="2627313" y="4533900"/>
            <a:ext cx="7921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3</a:t>
            </a:r>
          </a:p>
        </p:txBody>
      </p:sp>
      <p:sp>
        <p:nvSpPr>
          <p:cNvPr id="86035" name="Text Box 19"/>
          <p:cNvSpPr txBox="1">
            <a:spLocks noChangeArrowheads="1"/>
          </p:cNvSpPr>
          <p:nvPr/>
        </p:nvSpPr>
        <p:spPr bwMode="auto">
          <a:xfrm>
            <a:off x="3635375" y="4533900"/>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4</a:t>
            </a:r>
          </a:p>
        </p:txBody>
      </p:sp>
      <p:sp>
        <p:nvSpPr>
          <p:cNvPr id="86036" name="Text Box 20"/>
          <p:cNvSpPr txBox="1">
            <a:spLocks noChangeArrowheads="1"/>
          </p:cNvSpPr>
          <p:nvPr/>
        </p:nvSpPr>
        <p:spPr bwMode="auto">
          <a:xfrm>
            <a:off x="4643438" y="4533900"/>
            <a:ext cx="7921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5</a:t>
            </a:r>
          </a:p>
        </p:txBody>
      </p:sp>
      <p:sp>
        <p:nvSpPr>
          <p:cNvPr id="86037" name="Text Box 21"/>
          <p:cNvSpPr txBox="1">
            <a:spLocks noChangeArrowheads="1"/>
          </p:cNvSpPr>
          <p:nvPr/>
        </p:nvSpPr>
        <p:spPr bwMode="auto">
          <a:xfrm>
            <a:off x="5651500" y="4533900"/>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6</a:t>
            </a:r>
          </a:p>
        </p:txBody>
      </p:sp>
      <p:sp>
        <p:nvSpPr>
          <p:cNvPr id="86038" name="Text Box 22"/>
          <p:cNvSpPr txBox="1">
            <a:spLocks noChangeArrowheads="1"/>
          </p:cNvSpPr>
          <p:nvPr/>
        </p:nvSpPr>
        <p:spPr bwMode="auto">
          <a:xfrm>
            <a:off x="6659563" y="4533900"/>
            <a:ext cx="7921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7</a:t>
            </a:r>
          </a:p>
        </p:txBody>
      </p:sp>
      <p:sp>
        <p:nvSpPr>
          <p:cNvPr id="86039" name="Text Box 23"/>
          <p:cNvSpPr txBox="1">
            <a:spLocks noChangeArrowheads="1"/>
          </p:cNvSpPr>
          <p:nvPr/>
        </p:nvSpPr>
        <p:spPr bwMode="auto">
          <a:xfrm>
            <a:off x="7667625" y="4533900"/>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8</a:t>
            </a:r>
          </a:p>
        </p:txBody>
      </p:sp>
      <p:sp>
        <p:nvSpPr>
          <p:cNvPr id="86040" name="Line 24"/>
          <p:cNvSpPr>
            <a:spLocks noChangeShapeType="1"/>
          </p:cNvSpPr>
          <p:nvPr/>
        </p:nvSpPr>
        <p:spPr bwMode="auto">
          <a:xfrm>
            <a:off x="61118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41" name="Line 25"/>
          <p:cNvSpPr>
            <a:spLocks noChangeShapeType="1"/>
          </p:cNvSpPr>
          <p:nvPr/>
        </p:nvSpPr>
        <p:spPr bwMode="auto">
          <a:xfrm>
            <a:off x="75406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42" name="Line 26"/>
          <p:cNvSpPr>
            <a:spLocks noChangeShapeType="1"/>
          </p:cNvSpPr>
          <p:nvPr/>
        </p:nvSpPr>
        <p:spPr bwMode="auto">
          <a:xfrm>
            <a:off x="89852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43" name="Line 27"/>
          <p:cNvSpPr>
            <a:spLocks noChangeShapeType="1"/>
          </p:cNvSpPr>
          <p:nvPr/>
        </p:nvSpPr>
        <p:spPr bwMode="auto">
          <a:xfrm>
            <a:off x="104298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44" name="Line 28"/>
          <p:cNvSpPr>
            <a:spLocks noChangeShapeType="1"/>
          </p:cNvSpPr>
          <p:nvPr/>
        </p:nvSpPr>
        <p:spPr bwMode="auto">
          <a:xfrm>
            <a:off x="118586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45" name="Line 29"/>
          <p:cNvSpPr>
            <a:spLocks noChangeShapeType="1"/>
          </p:cNvSpPr>
          <p:nvPr/>
        </p:nvSpPr>
        <p:spPr bwMode="auto">
          <a:xfrm>
            <a:off x="133032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46" name="Line 30"/>
          <p:cNvSpPr>
            <a:spLocks noChangeShapeType="1"/>
          </p:cNvSpPr>
          <p:nvPr/>
        </p:nvSpPr>
        <p:spPr bwMode="auto">
          <a:xfrm>
            <a:off x="162083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47" name="Line 31"/>
          <p:cNvSpPr>
            <a:spLocks noChangeShapeType="1"/>
          </p:cNvSpPr>
          <p:nvPr/>
        </p:nvSpPr>
        <p:spPr bwMode="auto">
          <a:xfrm>
            <a:off x="176371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48" name="Line 32"/>
          <p:cNvSpPr>
            <a:spLocks noChangeShapeType="1"/>
          </p:cNvSpPr>
          <p:nvPr/>
        </p:nvSpPr>
        <p:spPr bwMode="auto">
          <a:xfrm>
            <a:off x="190817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49" name="Line 33"/>
          <p:cNvSpPr>
            <a:spLocks noChangeShapeType="1"/>
          </p:cNvSpPr>
          <p:nvPr/>
        </p:nvSpPr>
        <p:spPr bwMode="auto">
          <a:xfrm>
            <a:off x="205263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0" name="Line 34"/>
          <p:cNvSpPr>
            <a:spLocks noChangeShapeType="1"/>
          </p:cNvSpPr>
          <p:nvPr/>
        </p:nvSpPr>
        <p:spPr bwMode="auto">
          <a:xfrm>
            <a:off x="219551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1" name="Line 35"/>
          <p:cNvSpPr>
            <a:spLocks noChangeShapeType="1"/>
          </p:cNvSpPr>
          <p:nvPr/>
        </p:nvSpPr>
        <p:spPr bwMode="auto">
          <a:xfrm>
            <a:off x="233997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2" name="Line 36"/>
          <p:cNvSpPr>
            <a:spLocks noChangeShapeType="1"/>
          </p:cNvSpPr>
          <p:nvPr/>
        </p:nvSpPr>
        <p:spPr bwMode="auto">
          <a:xfrm>
            <a:off x="26289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3" name="Line 37"/>
          <p:cNvSpPr>
            <a:spLocks noChangeShapeType="1"/>
          </p:cNvSpPr>
          <p:nvPr/>
        </p:nvSpPr>
        <p:spPr bwMode="auto">
          <a:xfrm>
            <a:off x="277177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4" name="Line 38"/>
          <p:cNvSpPr>
            <a:spLocks noChangeShapeType="1"/>
          </p:cNvSpPr>
          <p:nvPr/>
        </p:nvSpPr>
        <p:spPr bwMode="auto">
          <a:xfrm>
            <a:off x="291623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5" name="Line 39"/>
          <p:cNvSpPr>
            <a:spLocks noChangeShapeType="1"/>
          </p:cNvSpPr>
          <p:nvPr/>
        </p:nvSpPr>
        <p:spPr bwMode="auto">
          <a:xfrm>
            <a:off x="30607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6" name="Line 40"/>
          <p:cNvSpPr>
            <a:spLocks noChangeShapeType="1"/>
          </p:cNvSpPr>
          <p:nvPr/>
        </p:nvSpPr>
        <p:spPr bwMode="auto">
          <a:xfrm>
            <a:off x="320357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7" name="Line 41"/>
          <p:cNvSpPr>
            <a:spLocks noChangeShapeType="1"/>
          </p:cNvSpPr>
          <p:nvPr/>
        </p:nvSpPr>
        <p:spPr bwMode="auto">
          <a:xfrm>
            <a:off x="334803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8" name="Line 42"/>
          <p:cNvSpPr>
            <a:spLocks noChangeShapeType="1"/>
          </p:cNvSpPr>
          <p:nvPr/>
        </p:nvSpPr>
        <p:spPr bwMode="auto">
          <a:xfrm>
            <a:off x="363537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59" name="Line 43"/>
          <p:cNvSpPr>
            <a:spLocks noChangeShapeType="1"/>
          </p:cNvSpPr>
          <p:nvPr/>
        </p:nvSpPr>
        <p:spPr bwMode="auto">
          <a:xfrm>
            <a:off x="377825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0" name="Line 44"/>
          <p:cNvSpPr>
            <a:spLocks noChangeShapeType="1"/>
          </p:cNvSpPr>
          <p:nvPr/>
        </p:nvSpPr>
        <p:spPr bwMode="auto">
          <a:xfrm>
            <a:off x="392271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1" name="Line 45"/>
          <p:cNvSpPr>
            <a:spLocks noChangeShapeType="1"/>
          </p:cNvSpPr>
          <p:nvPr/>
        </p:nvSpPr>
        <p:spPr bwMode="auto">
          <a:xfrm>
            <a:off x="406717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2" name="Line 46"/>
          <p:cNvSpPr>
            <a:spLocks noChangeShapeType="1"/>
          </p:cNvSpPr>
          <p:nvPr/>
        </p:nvSpPr>
        <p:spPr bwMode="auto">
          <a:xfrm>
            <a:off x="421005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3" name="Line 47"/>
          <p:cNvSpPr>
            <a:spLocks noChangeShapeType="1"/>
          </p:cNvSpPr>
          <p:nvPr/>
        </p:nvSpPr>
        <p:spPr bwMode="auto">
          <a:xfrm>
            <a:off x="435451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4" name="Line 48"/>
          <p:cNvSpPr>
            <a:spLocks noChangeShapeType="1"/>
          </p:cNvSpPr>
          <p:nvPr/>
        </p:nvSpPr>
        <p:spPr bwMode="auto">
          <a:xfrm>
            <a:off x="464502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5" name="Line 49"/>
          <p:cNvSpPr>
            <a:spLocks noChangeShapeType="1"/>
          </p:cNvSpPr>
          <p:nvPr/>
        </p:nvSpPr>
        <p:spPr bwMode="auto">
          <a:xfrm>
            <a:off x="47879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6" name="Line 50"/>
          <p:cNvSpPr>
            <a:spLocks noChangeShapeType="1"/>
          </p:cNvSpPr>
          <p:nvPr/>
        </p:nvSpPr>
        <p:spPr bwMode="auto">
          <a:xfrm>
            <a:off x="493236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7" name="Line 51"/>
          <p:cNvSpPr>
            <a:spLocks noChangeShapeType="1"/>
          </p:cNvSpPr>
          <p:nvPr/>
        </p:nvSpPr>
        <p:spPr bwMode="auto">
          <a:xfrm>
            <a:off x="507682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8" name="Line 52"/>
          <p:cNvSpPr>
            <a:spLocks noChangeShapeType="1"/>
          </p:cNvSpPr>
          <p:nvPr/>
        </p:nvSpPr>
        <p:spPr bwMode="auto">
          <a:xfrm>
            <a:off x="52197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69" name="Line 53"/>
          <p:cNvSpPr>
            <a:spLocks noChangeShapeType="1"/>
          </p:cNvSpPr>
          <p:nvPr/>
        </p:nvSpPr>
        <p:spPr bwMode="auto">
          <a:xfrm>
            <a:off x="536416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0" name="Line 54"/>
          <p:cNvSpPr>
            <a:spLocks noChangeShapeType="1"/>
          </p:cNvSpPr>
          <p:nvPr/>
        </p:nvSpPr>
        <p:spPr bwMode="auto">
          <a:xfrm>
            <a:off x="56515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1" name="Line 55"/>
          <p:cNvSpPr>
            <a:spLocks noChangeShapeType="1"/>
          </p:cNvSpPr>
          <p:nvPr/>
        </p:nvSpPr>
        <p:spPr bwMode="auto">
          <a:xfrm>
            <a:off x="579437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2" name="Line 56"/>
          <p:cNvSpPr>
            <a:spLocks noChangeShapeType="1"/>
          </p:cNvSpPr>
          <p:nvPr/>
        </p:nvSpPr>
        <p:spPr bwMode="auto">
          <a:xfrm>
            <a:off x="593883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3" name="Line 57"/>
          <p:cNvSpPr>
            <a:spLocks noChangeShapeType="1"/>
          </p:cNvSpPr>
          <p:nvPr/>
        </p:nvSpPr>
        <p:spPr bwMode="auto">
          <a:xfrm>
            <a:off x="60833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4" name="Line 58"/>
          <p:cNvSpPr>
            <a:spLocks noChangeShapeType="1"/>
          </p:cNvSpPr>
          <p:nvPr/>
        </p:nvSpPr>
        <p:spPr bwMode="auto">
          <a:xfrm>
            <a:off x="622617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5" name="Line 59"/>
          <p:cNvSpPr>
            <a:spLocks noChangeShapeType="1"/>
          </p:cNvSpPr>
          <p:nvPr/>
        </p:nvSpPr>
        <p:spPr bwMode="auto">
          <a:xfrm>
            <a:off x="637063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6" name="Line 60"/>
          <p:cNvSpPr>
            <a:spLocks noChangeShapeType="1"/>
          </p:cNvSpPr>
          <p:nvPr/>
        </p:nvSpPr>
        <p:spPr bwMode="auto">
          <a:xfrm>
            <a:off x="665956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7" name="Line 61"/>
          <p:cNvSpPr>
            <a:spLocks noChangeShapeType="1"/>
          </p:cNvSpPr>
          <p:nvPr/>
        </p:nvSpPr>
        <p:spPr bwMode="auto">
          <a:xfrm>
            <a:off x="680243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8" name="Line 62"/>
          <p:cNvSpPr>
            <a:spLocks noChangeShapeType="1"/>
          </p:cNvSpPr>
          <p:nvPr/>
        </p:nvSpPr>
        <p:spPr bwMode="auto">
          <a:xfrm>
            <a:off x="69469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79" name="Line 63"/>
          <p:cNvSpPr>
            <a:spLocks noChangeShapeType="1"/>
          </p:cNvSpPr>
          <p:nvPr/>
        </p:nvSpPr>
        <p:spPr bwMode="auto">
          <a:xfrm>
            <a:off x="709136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80" name="Line 64"/>
          <p:cNvSpPr>
            <a:spLocks noChangeShapeType="1"/>
          </p:cNvSpPr>
          <p:nvPr/>
        </p:nvSpPr>
        <p:spPr bwMode="auto">
          <a:xfrm>
            <a:off x="7234238"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81" name="Line 65"/>
          <p:cNvSpPr>
            <a:spLocks noChangeShapeType="1"/>
          </p:cNvSpPr>
          <p:nvPr/>
        </p:nvSpPr>
        <p:spPr bwMode="auto">
          <a:xfrm>
            <a:off x="73787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82" name="Line 66"/>
          <p:cNvSpPr>
            <a:spLocks noChangeShapeType="1"/>
          </p:cNvSpPr>
          <p:nvPr/>
        </p:nvSpPr>
        <p:spPr bwMode="auto">
          <a:xfrm>
            <a:off x="766762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83" name="Line 67"/>
          <p:cNvSpPr>
            <a:spLocks noChangeShapeType="1"/>
          </p:cNvSpPr>
          <p:nvPr/>
        </p:nvSpPr>
        <p:spPr bwMode="auto">
          <a:xfrm>
            <a:off x="78105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84" name="Line 68"/>
          <p:cNvSpPr>
            <a:spLocks noChangeShapeType="1"/>
          </p:cNvSpPr>
          <p:nvPr/>
        </p:nvSpPr>
        <p:spPr bwMode="auto">
          <a:xfrm>
            <a:off x="795496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85" name="Line 69"/>
          <p:cNvSpPr>
            <a:spLocks noChangeShapeType="1"/>
          </p:cNvSpPr>
          <p:nvPr/>
        </p:nvSpPr>
        <p:spPr bwMode="auto">
          <a:xfrm>
            <a:off x="8099425"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86" name="Line 70"/>
          <p:cNvSpPr>
            <a:spLocks noChangeShapeType="1"/>
          </p:cNvSpPr>
          <p:nvPr/>
        </p:nvSpPr>
        <p:spPr bwMode="auto">
          <a:xfrm>
            <a:off x="8242300"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87" name="Line 71"/>
          <p:cNvSpPr>
            <a:spLocks noChangeShapeType="1"/>
          </p:cNvSpPr>
          <p:nvPr/>
        </p:nvSpPr>
        <p:spPr bwMode="auto">
          <a:xfrm>
            <a:off x="8386763" y="4173538"/>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86088" name="AutoShape 72"/>
          <p:cNvCxnSpPr>
            <a:cxnSpLocks noChangeShapeType="1"/>
          </p:cNvCxnSpPr>
          <p:nvPr/>
        </p:nvCxnSpPr>
        <p:spPr bwMode="auto">
          <a:xfrm>
            <a:off x="611188" y="5254625"/>
            <a:ext cx="7848600" cy="0"/>
          </a:xfrm>
          <a:prstGeom prst="straightConnector1">
            <a:avLst/>
          </a:prstGeom>
          <a:noFill/>
          <a:ln w="28575" cap="sq">
            <a:solidFill>
              <a:schemeClr val="tx1"/>
            </a:solidFill>
            <a:round/>
            <a:headEnd type="none" w="sm" len="sm"/>
            <a:tailEnd type="none" w="sm" len="sm"/>
          </a:ln>
        </p:spPr>
      </p:cxnSp>
      <p:sp>
        <p:nvSpPr>
          <p:cNvPr id="86089" name="Line 73"/>
          <p:cNvSpPr>
            <a:spLocks noChangeShapeType="1"/>
          </p:cNvSpPr>
          <p:nvPr/>
        </p:nvSpPr>
        <p:spPr bwMode="auto">
          <a:xfrm>
            <a:off x="755650"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0" name="Line 74"/>
          <p:cNvSpPr>
            <a:spLocks noChangeShapeType="1"/>
          </p:cNvSpPr>
          <p:nvPr/>
        </p:nvSpPr>
        <p:spPr bwMode="auto">
          <a:xfrm>
            <a:off x="900113"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1" name="Line 75"/>
          <p:cNvSpPr>
            <a:spLocks noChangeShapeType="1"/>
          </p:cNvSpPr>
          <p:nvPr/>
        </p:nvSpPr>
        <p:spPr bwMode="auto">
          <a:xfrm>
            <a:off x="1044575"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2" name="Line 76"/>
          <p:cNvSpPr>
            <a:spLocks noChangeShapeType="1"/>
          </p:cNvSpPr>
          <p:nvPr/>
        </p:nvSpPr>
        <p:spPr bwMode="auto">
          <a:xfrm>
            <a:off x="1187450"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3" name="Line 77"/>
          <p:cNvSpPr>
            <a:spLocks noChangeShapeType="1"/>
          </p:cNvSpPr>
          <p:nvPr/>
        </p:nvSpPr>
        <p:spPr bwMode="auto">
          <a:xfrm>
            <a:off x="1763713"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4" name="Line 78"/>
          <p:cNvSpPr>
            <a:spLocks noChangeShapeType="1"/>
          </p:cNvSpPr>
          <p:nvPr/>
        </p:nvSpPr>
        <p:spPr bwMode="auto">
          <a:xfrm>
            <a:off x="1908175"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5" name="Line 79"/>
          <p:cNvSpPr>
            <a:spLocks noChangeShapeType="1"/>
          </p:cNvSpPr>
          <p:nvPr/>
        </p:nvSpPr>
        <p:spPr bwMode="auto">
          <a:xfrm>
            <a:off x="2052638"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6" name="Line 80"/>
          <p:cNvSpPr>
            <a:spLocks noChangeShapeType="1"/>
          </p:cNvSpPr>
          <p:nvPr/>
        </p:nvSpPr>
        <p:spPr bwMode="auto">
          <a:xfrm>
            <a:off x="2195513"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7" name="Line 81"/>
          <p:cNvSpPr>
            <a:spLocks noChangeShapeType="1"/>
          </p:cNvSpPr>
          <p:nvPr/>
        </p:nvSpPr>
        <p:spPr bwMode="auto">
          <a:xfrm>
            <a:off x="2771775"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8" name="Line 82"/>
          <p:cNvSpPr>
            <a:spLocks noChangeShapeType="1"/>
          </p:cNvSpPr>
          <p:nvPr/>
        </p:nvSpPr>
        <p:spPr bwMode="auto">
          <a:xfrm>
            <a:off x="2916238"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099" name="Line 83"/>
          <p:cNvSpPr>
            <a:spLocks noChangeShapeType="1"/>
          </p:cNvSpPr>
          <p:nvPr/>
        </p:nvSpPr>
        <p:spPr bwMode="auto">
          <a:xfrm>
            <a:off x="3060700"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0" name="Line 84"/>
          <p:cNvSpPr>
            <a:spLocks noChangeShapeType="1"/>
          </p:cNvSpPr>
          <p:nvPr/>
        </p:nvSpPr>
        <p:spPr bwMode="auto">
          <a:xfrm>
            <a:off x="3203575"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1" name="Line 85"/>
          <p:cNvSpPr>
            <a:spLocks noChangeShapeType="1"/>
          </p:cNvSpPr>
          <p:nvPr/>
        </p:nvSpPr>
        <p:spPr bwMode="auto">
          <a:xfrm>
            <a:off x="3779838"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2" name="Line 86"/>
          <p:cNvSpPr>
            <a:spLocks noChangeShapeType="1"/>
          </p:cNvSpPr>
          <p:nvPr/>
        </p:nvSpPr>
        <p:spPr bwMode="auto">
          <a:xfrm>
            <a:off x="3924300"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3" name="Line 87"/>
          <p:cNvSpPr>
            <a:spLocks noChangeShapeType="1"/>
          </p:cNvSpPr>
          <p:nvPr/>
        </p:nvSpPr>
        <p:spPr bwMode="auto">
          <a:xfrm>
            <a:off x="4068763"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4" name="Line 88"/>
          <p:cNvSpPr>
            <a:spLocks noChangeShapeType="1"/>
          </p:cNvSpPr>
          <p:nvPr/>
        </p:nvSpPr>
        <p:spPr bwMode="auto">
          <a:xfrm>
            <a:off x="4211638"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5" name="Line 89"/>
          <p:cNvSpPr>
            <a:spLocks noChangeShapeType="1"/>
          </p:cNvSpPr>
          <p:nvPr/>
        </p:nvSpPr>
        <p:spPr bwMode="auto">
          <a:xfrm>
            <a:off x="4787900"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6" name="Line 90"/>
          <p:cNvSpPr>
            <a:spLocks noChangeShapeType="1"/>
          </p:cNvSpPr>
          <p:nvPr/>
        </p:nvSpPr>
        <p:spPr bwMode="auto">
          <a:xfrm>
            <a:off x="4932363"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7" name="Line 91"/>
          <p:cNvSpPr>
            <a:spLocks noChangeShapeType="1"/>
          </p:cNvSpPr>
          <p:nvPr/>
        </p:nvSpPr>
        <p:spPr bwMode="auto">
          <a:xfrm>
            <a:off x="5076825"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8" name="Line 92"/>
          <p:cNvSpPr>
            <a:spLocks noChangeShapeType="1"/>
          </p:cNvSpPr>
          <p:nvPr/>
        </p:nvSpPr>
        <p:spPr bwMode="auto">
          <a:xfrm>
            <a:off x="5219700"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09" name="Line 93"/>
          <p:cNvSpPr>
            <a:spLocks noChangeShapeType="1"/>
          </p:cNvSpPr>
          <p:nvPr/>
        </p:nvSpPr>
        <p:spPr bwMode="auto">
          <a:xfrm>
            <a:off x="5795963"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0" name="Line 94"/>
          <p:cNvSpPr>
            <a:spLocks noChangeShapeType="1"/>
          </p:cNvSpPr>
          <p:nvPr/>
        </p:nvSpPr>
        <p:spPr bwMode="auto">
          <a:xfrm>
            <a:off x="5940425"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1" name="Line 95"/>
          <p:cNvSpPr>
            <a:spLocks noChangeShapeType="1"/>
          </p:cNvSpPr>
          <p:nvPr/>
        </p:nvSpPr>
        <p:spPr bwMode="auto">
          <a:xfrm>
            <a:off x="6084888"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2" name="Line 96"/>
          <p:cNvSpPr>
            <a:spLocks noChangeShapeType="1"/>
          </p:cNvSpPr>
          <p:nvPr/>
        </p:nvSpPr>
        <p:spPr bwMode="auto">
          <a:xfrm>
            <a:off x="6227763"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3" name="Line 97"/>
          <p:cNvSpPr>
            <a:spLocks noChangeShapeType="1"/>
          </p:cNvSpPr>
          <p:nvPr/>
        </p:nvSpPr>
        <p:spPr bwMode="auto">
          <a:xfrm>
            <a:off x="6804025"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4" name="Line 98"/>
          <p:cNvSpPr>
            <a:spLocks noChangeShapeType="1"/>
          </p:cNvSpPr>
          <p:nvPr/>
        </p:nvSpPr>
        <p:spPr bwMode="auto">
          <a:xfrm>
            <a:off x="6948488"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5" name="Line 99"/>
          <p:cNvSpPr>
            <a:spLocks noChangeShapeType="1"/>
          </p:cNvSpPr>
          <p:nvPr/>
        </p:nvSpPr>
        <p:spPr bwMode="auto">
          <a:xfrm>
            <a:off x="7092950"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6" name="Line 100"/>
          <p:cNvSpPr>
            <a:spLocks noChangeShapeType="1"/>
          </p:cNvSpPr>
          <p:nvPr/>
        </p:nvSpPr>
        <p:spPr bwMode="auto">
          <a:xfrm>
            <a:off x="7235825"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7" name="Line 101"/>
          <p:cNvSpPr>
            <a:spLocks noChangeShapeType="1"/>
          </p:cNvSpPr>
          <p:nvPr/>
        </p:nvSpPr>
        <p:spPr bwMode="auto">
          <a:xfrm>
            <a:off x="7812088"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8" name="Line 102"/>
          <p:cNvSpPr>
            <a:spLocks noChangeShapeType="1"/>
          </p:cNvSpPr>
          <p:nvPr/>
        </p:nvSpPr>
        <p:spPr bwMode="auto">
          <a:xfrm>
            <a:off x="7956550"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19" name="Line 103"/>
          <p:cNvSpPr>
            <a:spLocks noChangeShapeType="1"/>
          </p:cNvSpPr>
          <p:nvPr/>
        </p:nvSpPr>
        <p:spPr bwMode="auto">
          <a:xfrm>
            <a:off x="8101013"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20" name="Line 104"/>
          <p:cNvSpPr>
            <a:spLocks noChangeShapeType="1"/>
          </p:cNvSpPr>
          <p:nvPr/>
        </p:nvSpPr>
        <p:spPr bwMode="auto">
          <a:xfrm>
            <a:off x="8243888" y="4894263"/>
            <a:ext cx="0" cy="3603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21" name="Line 105"/>
          <p:cNvSpPr>
            <a:spLocks noChangeShapeType="1"/>
          </p:cNvSpPr>
          <p:nvPr/>
        </p:nvSpPr>
        <p:spPr bwMode="auto">
          <a:xfrm>
            <a:off x="4498975" y="5284788"/>
            <a:ext cx="0" cy="2159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22" name="Oval 106"/>
          <p:cNvSpPr>
            <a:spLocks noChangeArrowheads="1"/>
          </p:cNvSpPr>
          <p:nvPr/>
        </p:nvSpPr>
        <p:spPr bwMode="auto">
          <a:xfrm>
            <a:off x="4283075" y="5500688"/>
            <a:ext cx="411163" cy="411162"/>
          </a:xfrm>
          <a:prstGeom prst="ellipse">
            <a:avLst/>
          </a:prstGeom>
          <a:solidFill>
            <a:schemeClr val="accent1"/>
          </a:solidFill>
          <a:ln w="12700" cap="sq" algn="ctr">
            <a:solidFill>
              <a:schemeClr val="tx1"/>
            </a:solidFill>
            <a:round/>
            <a:headEnd type="none" w="sm" len="sm"/>
            <a:tailEnd type="none" w="sm" len="sm"/>
          </a:ln>
        </p:spPr>
        <p:txBody>
          <a:bodyPr wrap="none" lIns="90488" tIns="44450" rIns="90488" bIns="44450" anchor="ctr"/>
          <a:lstStyle/>
          <a:p>
            <a:pPr algn="ctr" eaLnBrk="1" hangingPunct="1"/>
            <a:r>
              <a:rPr lang="en-US" sz="2000" b="0" i="0">
                <a:latin typeface="Berlin Sans FB" pitchFamily="34" charset="0"/>
                <a:ea typeface="宋体" pitchFamily="2" charset="-122"/>
              </a:rPr>
              <a:t>P</a:t>
            </a:r>
          </a:p>
        </p:txBody>
      </p:sp>
      <p:sp>
        <p:nvSpPr>
          <p:cNvPr id="86123" name="Text Box 107"/>
          <p:cNvSpPr txBox="1">
            <a:spLocks noChangeArrowheads="1"/>
          </p:cNvSpPr>
          <p:nvPr/>
        </p:nvSpPr>
        <p:spPr bwMode="auto">
          <a:xfrm>
            <a:off x="3203575" y="6076950"/>
            <a:ext cx="2592388"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32 bits</a:t>
            </a:r>
          </a:p>
        </p:txBody>
      </p:sp>
      <p:sp>
        <p:nvSpPr>
          <p:cNvPr id="86124" name="Line 108"/>
          <p:cNvSpPr>
            <a:spLocks noChangeShapeType="1"/>
          </p:cNvSpPr>
          <p:nvPr/>
        </p:nvSpPr>
        <p:spPr bwMode="auto">
          <a:xfrm flipH="1">
            <a:off x="4498975" y="5891213"/>
            <a:ext cx="1588" cy="1857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86125" name="Text Box 109"/>
          <p:cNvSpPr txBox="1">
            <a:spLocks noChangeArrowheads="1"/>
          </p:cNvSpPr>
          <p:nvPr/>
        </p:nvSpPr>
        <p:spPr bwMode="auto">
          <a:xfrm>
            <a:off x="1168400" y="1338263"/>
            <a:ext cx="180975" cy="454025"/>
          </a:xfrm>
          <a:prstGeom prst="rect">
            <a:avLst/>
          </a:prstGeom>
          <a:noFill/>
          <a:ln w="12700" cap="sq" algn="ctr">
            <a:noFill/>
            <a:miter lim="800000"/>
            <a:headEnd type="none" w="sm" len="sm"/>
            <a:tailEnd type="none" w="sm" len="sm"/>
          </a:ln>
        </p:spPr>
        <p:txBody>
          <a:bodyPr wrap="none" lIns="90488" tIns="44450" rIns="90488" bIns="44450">
            <a:spAutoFit/>
          </a:bodyPr>
          <a:lstStyle/>
          <a:p>
            <a:pPr eaLnBrk="1" hangingPunct="1"/>
            <a:endParaRPr lang="en-US" sz="2400" b="0" i="0">
              <a:latin typeface="Berlin Sans FB" pitchFamily="34" charset="0"/>
              <a:ea typeface="宋体" pitchFamily="2" charset="-122"/>
            </a:endParaRPr>
          </a:p>
        </p:txBody>
      </p:sp>
      <p:sp>
        <p:nvSpPr>
          <p:cNvPr id="86126" name="Date Placeholder 109"/>
          <p:cNvSpPr>
            <a:spLocks noGrp="1"/>
          </p:cNvSpPr>
          <p:nvPr>
            <p:ph type="dt" sz="quarter" idx="10"/>
          </p:nvPr>
        </p:nvSpPr>
        <p:spPr>
          <a:xfrm>
            <a:off x="6727825" y="6408738"/>
            <a:ext cx="1919288" cy="365125"/>
          </a:xfrm>
          <a:noFill/>
        </p:spPr>
        <p:txBody>
          <a:bodyPr anchor="b"/>
          <a:lstStyle/>
          <a:p>
            <a:fld id="{1119083A-97FD-41C8-9A25-B0C3A92850CC}"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p:txBody>
          <a:bodyPr/>
          <a:lstStyle/>
          <a:p>
            <a:r>
              <a:rPr lang="en-US" smtClean="0"/>
              <a:t>Three types of boxes: E, S, P</a:t>
            </a:r>
          </a:p>
          <a:p>
            <a:r>
              <a:rPr lang="en-US" smtClean="0"/>
              <a:t>R (32 bits) is passed to expansion and permutation box E-box</a:t>
            </a:r>
          </a:p>
          <a:p>
            <a:r>
              <a:rPr lang="en-US" smtClean="0"/>
              <a:t>48 bits output of E-box is added modulo 2 to 48 bits sub-key and result sent to S boxes</a:t>
            </a:r>
          </a:p>
          <a:p>
            <a:r>
              <a:rPr lang="en-US" smtClean="0"/>
              <a:t>S boxes (S1, S2…S8) store a set of numbers; input 48 (=6</a:t>
            </a:r>
            <a:r>
              <a:rPr lang="en-US" smtClean="0">
                <a:sym typeface="Symbol" pitchFamily="18" charset="2"/>
              </a:rPr>
              <a:t>8) </a:t>
            </a:r>
            <a:r>
              <a:rPr lang="en-US" smtClean="0"/>
              <a:t>bits used to look up numbers like a code book and 32 bits output is sent to permutation box P</a:t>
            </a:r>
          </a:p>
          <a:p>
            <a:r>
              <a:rPr lang="en-US" smtClean="0"/>
              <a:t>Permutation box P permutes 32 bit input producing a 32-bit output</a:t>
            </a:r>
            <a:endParaRPr lang="en-US" dirty="0"/>
          </a:p>
        </p:txBody>
      </p:sp>
      <p:sp>
        <p:nvSpPr>
          <p:cNvPr id="87044" name="Date Placeholder 3"/>
          <p:cNvSpPr>
            <a:spLocks noGrp="1"/>
          </p:cNvSpPr>
          <p:nvPr>
            <p:ph type="dt" sz="half" idx="10"/>
          </p:nvPr>
        </p:nvSpPr>
        <p:spPr/>
        <p:txBody>
          <a:bodyPr/>
          <a:lstStyle/>
          <a:p>
            <a:fld id="{FD83C1CC-96FE-4CFE-8289-3FCAB152A2E4}" type="datetime1">
              <a:rPr lang="en-US" smtClean="0"/>
              <a:pPr/>
              <a:t>10/18/2012</a:t>
            </a:fld>
            <a:endParaRPr lang="en-US"/>
          </a:p>
        </p:txBody>
      </p:sp>
      <p:sp>
        <p:nvSpPr>
          <p:cNvPr id="395266" name="Rectangle 2"/>
          <p:cNvSpPr>
            <a:spLocks noGrp="1" noChangeArrowheads="1"/>
          </p:cNvSpPr>
          <p:nvPr>
            <p:ph type="title"/>
          </p:nvPr>
        </p:nvSpPr>
        <p:spPr/>
        <p:txBody>
          <a:bodyPr/>
          <a:lstStyle/>
          <a:p>
            <a:r>
              <a:rPr lang="en-US" smtClean="0"/>
              <a:t>Computation of f(Ri-1, Ki)</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247" name="Group 183"/>
          <p:cNvGraphicFramePr>
            <a:graphicFrameLocks noGrp="1"/>
          </p:cNvGraphicFramePr>
          <p:nvPr>
            <p:ph idx="1"/>
          </p:nvPr>
        </p:nvGraphicFramePr>
        <p:xfrm>
          <a:off x="381000" y="3063240"/>
          <a:ext cx="8534399" cy="3337560"/>
        </p:xfrm>
        <a:graphic>
          <a:graphicData uri="http://schemas.openxmlformats.org/drawingml/2006/table">
            <a:tbl>
              <a:tblPr/>
              <a:tblGrid>
                <a:gridCol w="1878235"/>
                <a:gridCol w="555143"/>
                <a:gridCol w="556993"/>
                <a:gridCol w="553293"/>
                <a:gridCol w="556993"/>
                <a:gridCol w="549592"/>
                <a:gridCol w="553292"/>
                <a:gridCol w="556994"/>
                <a:gridCol w="558844"/>
                <a:gridCol w="549591"/>
                <a:gridCol w="556994"/>
                <a:gridCol w="555143"/>
                <a:gridCol w="553292"/>
              </a:tblGrid>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32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27000">
                <a:tc gridSpan="1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smtClean="0">
                        <a:ln>
                          <a:noFill/>
                        </a:ln>
                        <a:solidFill>
                          <a:schemeClr val="tx1"/>
                        </a:solidFill>
                        <a:effectLst/>
                        <a:latin typeface="Berlin Sans FB" pitchFamily="34" charset="0"/>
                      </a:endParaRPr>
                    </a:p>
                  </a:txBody>
                  <a:tcPr marL="0" marR="0" marT="0" marB="0" anchor="ct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9</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12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13</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16</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17</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16</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17</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19</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20</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23</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79375">
                <a:tc gridSpan="1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smtClean="0">
                        <a:ln>
                          <a:noFill/>
                        </a:ln>
                        <a:solidFill>
                          <a:schemeClr val="tx1"/>
                        </a:solidFill>
                        <a:effectLst/>
                        <a:latin typeface="Berlin Sans FB" pitchFamily="34" charset="0"/>
                      </a:endParaRPr>
                    </a:p>
                  </a:txBody>
                  <a:tcPr marL="0" marR="0" marT="0" marB="0" anchor="ct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16</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17</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19</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20</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20</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21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23</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26</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27</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29</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30</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33</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36</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92075">
                <a:tc gridSpan="1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smtClean="0">
                        <a:ln>
                          <a:noFill/>
                        </a:ln>
                        <a:solidFill>
                          <a:schemeClr val="tx1"/>
                        </a:solidFill>
                        <a:effectLst/>
                        <a:latin typeface="Berlin Sans FB" pitchFamily="34" charset="0"/>
                      </a:endParaRPr>
                    </a:p>
                  </a:txBody>
                  <a:tcPr marL="0" marR="0" marT="0" marB="0" anchor="ct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Bit</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24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25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26</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27</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29</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28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rgbClr val="FF0000"/>
                          </a:solidFill>
                          <a:effectLst/>
                          <a:latin typeface="Berlin Sans FB" pitchFamily="34" charset="0"/>
                        </a:rPr>
                        <a:t>29</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30</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31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32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Goes to bit</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37</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39</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40</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41</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42</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43</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44</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45</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46</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47</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Berlin Sans FB" pitchFamily="34" charset="0"/>
                        </a:rPr>
                        <a:t>48</a:t>
                      </a:r>
                    </a:p>
                  </a:txBody>
                  <a:tcPr marL="0" marR="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88244" name="Date Placeholder 4"/>
          <p:cNvSpPr>
            <a:spLocks noGrp="1"/>
          </p:cNvSpPr>
          <p:nvPr>
            <p:ph type="dt" sz="half" idx="10"/>
          </p:nvPr>
        </p:nvSpPr>
        <p:spPr/>
        <p:txBody>
          <a:bodyPr/>
          <a:lstStyle/>
          <a:p>
            <a:fld id="{E52BF5E2-577D-483E-8C98-9CE0989C7C41}" type="datetime1">
              <a:rPr lang="en-US" smtClean="0"/>
              <a:pPr/>
              <a:t>10/18/2012</a:t>
            </a:fld>
            <a:endParaRPr lang="en-US"/>
          </a:p>
        </p:txBody>
      </p:sp>
      <p:sp>
        <p:nvSpPr>
          <p:cNvPr id="396290" name="Rectangle 2"/>
          <p:cNvSpPr>
            <a:spLocks noGrp="1" noChangeArrowheads="1"/>
          </p:cNvSpPr>
          <p:nvPr>
            <p:ph type="title"/>
          </p:nvPr>
        </p:nvSpPr>
        <p:spPr/>
        <p:txBody>
          <a:bodyPr/>
          <a:lstStyle/>
          <a:p>
            <a:r>
              <a:rPr lang="en-US" smtClean="0"/>
              <a:t>E-box used in DES</a:t>
            </a:r>
            <a:endParaRPr lang="en-US" dirty="0"/>
          </a:p>
        </p:txBody>
      </p:sp>
      <p:sp>
        <p:nvSpPr>
          <p:cNvPr id="88067" name="Rectangle 3"/>
          <p:cNvSpPr>
            <a:spLocks noGrp="1" noChangeArrowheads="1"/>
          </p:cNvSpPr>
          <p:nvPr>
            <p:ph type="body" sz="half" idx="4294967295"/>
          </p:nvPr>
        </p:nvSpPr>
        <p:spPr>
          <a:xfrm>
            <a:off x="381000" y="1719263"/>
            <a:ext cx="8229600" cy="1314450"/>
          </a:xfrm>
        </p:spPr>
        <p:txBody>
          <a:bodyPr/>
          <a:lstStyle/>
          <a:p>
            <a:r>
              <a:rPr lang="en-US" sz="2400" dirty="0">
                <a:latin typeface="Berlin Sans FB" pitchFamily="34" charset="0"/>
              </a:rPr>
              <a:t>The E-box expands 32 bits to 48 bits; it changes the order of the bits as well as repeating certain bits.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r>
              <a:rPr lang="en-AU" dirty="0" smtClean="0"/>
              <a:t>Have eight S-boxes which map 6 to 4 bits </a:t>
            </a:r>
          </a:p>
          <a:p>
            <a:r>
              <a:rPr lang="en-AU" dirty="0" smtClean="0"/>
              <a:t>Each S-box is actually 4 bit boxes </a:t>
            </a:r>
          </a:p>
          <a:p>
            <a:pPr lvl="1"/>
            <a:r>
              <a:rPr lang="en-AU" dirty="0" smtClean="0"/>
              <a:t>outer bits 1 &amp; 6 (row bits) select one rows </a:t>
            </a:r>
          </a:p>
          <a:p>
            <a:pPr lvl="1"/>
            <a:r>
              <a:rPr lang="en-AU" dirty="0" smtClean="0"/>
              <a:t>inner bits 2-5 (</a:t>
            </a:r>
            <a:r>
              <a:rPr lang="en-AU" dirty="0" err="1" smtClean="0"/>
              <a:t>col</a:t>
            </a:r>
            <a:r>
              <a:rPr lang="en-AU" dirty="0" smtClean="0"/>
              <a:t> bits) are substituted </a:t>
            </a:r>
          </a:p>
          <a:p>
            <a:pPr lvl="1"/>
            <a:r>
              <a:rPr lang="en-AU" dirty="0" smtClean="0"/>
              <a:t>result is 8 lots of 4 bits, or 32 bits</a:t>
            </a:r>
          </a:p>
          <a:p>
            <a:r>
              <a:rPr lang="en-US" dirty="0" smtClean="0"/>
              <a:t>Row selection depends on both data &amp; key</a:t>
            </a:r>
          </a:p>
          <a:p>
            <a:pPr lvl="1"/>
            <a:r>
              <a:rPr lang="en-US" dirty="0" smtClean="0"/>
              <a:t>feature known as autoclaving (</a:t>
            </a:r>
            <a:r>
              <a:rPr lang="en-US" dirty="0" err="1" smtClean="0"/>
              <a:t>autokeying</a:t>
            </a:r>
            <a:r>
              <a:rPr lang="en-US" dirty="0" smtClean="0"/>
              <a:t>)</a:t>
            </a:r>
            <a:endParaRPr lang="en-AU" dirty="0" smtClean="0"/>
          </a:p>
          <a:p>
            <a:r>
              <a:rPr lang="en-AU" dirty="0" smtClean="0"/>
              <a:t>Example:</a:t>
            </a:r>
            <a:br>
              <a:rPr lang="en-AU" dirty="0" smtClean="0"/>
            </a:br>
            <a:r>
              <a:rPr lang="en-AU" dirty="0" smtClean="0"/>
              <a:t>  S(1809123d11173839) = 5fd25e03 </a:t>
            </a:r>
            <a:endParaRPr lang="en-AU" dirty="0"/>
          </a:p>
        </p:txBody>
      </p:sp>
      <p:sp>
        <p:nvSpPr>
          <p:cNvPr id="89092" name="Date Placeholder 3"/>
          <p:cNvSpPr>
            <a:spLocks noGrp="1"/>
          </p:cNvSpPr>
          <p:nvPr>
            <p:ph type="dt" sz="half" idx="10"/>
          </p:nvPr>
        </p:nvSpPr>
        <p:spPr/>
        <p:txBody>
          <a:bodyPr/>
          <a:lstStyle/>
          <a:p>
            <a:fld id="{CF2802EA-96C0-49DC-BF6C-5E6320C6AEF2}" type="datetime1">
              <a:rPr lang="en-US" smtClean="0"/>
              <a:pPr/>
              <a:t>10/18/2012</a:t>
            </a:fld>
            <a:endParaRPr lang="en-US"/>
          </a:p>
        </p:txBody>
      </p:sp>
      <p:sp>
        <p:nvSpPr>
          <p:cNvPr id="397314" name="Rectangle 2"/>
          <p:cNvSpPr>
            <a:spLocks noGrp="1" noChangeArrowheads="1"/>
          </p:cNvSpPr>
          <p:nvPr>
            <p:ph type="title"/>
          </p:nvPr>
        </p:nvSpPr>
        <p:spPr/>
        <p:txBody>
          <a:bodyPr/>
          <a:lstStyle/>
          <a:p>
            <a:r>
              <a:rPr lang="en-AU" smtClean="0"/>
              <a:t>Substitution Boxes S</a:t>
            </a:r>
            <a:endParaRPr lang="en-AU"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normAutofit/>
          </a:bodyPr>
          <a:lstStyle/>
          <a:p>
            <a:r>
              <a:rPr lang="en-US" sz="2200" dirty="0" smtClean="0"/>
              <a:t>R0 = DC1F10F4HEX  and </a:t>
            </a:r>
          </a:p>
          <a:p>
            <a:r>
              <a:rPr lang="en-US" sz="2200" dirty="0" smtClean="0"/>
              <a:t>K = K0 = 27A169E58DDAHEX ; (here K is not the secret key but a symbol for all sub-keys)</a:t>
            </a:r>
          </a:p>
          <a:p>
            <a:r>
              <a:rPr lang="en-US" sz="2200" dirty="0" smtClean="0">
                <a:sym typeface="Symbol" pitchFamily="18" charset="2"/>
              </a:rPr>
              <a:t> </a:t>
            </a:r>
            <a:r>
              <a:rPr lang="en-US" sz="2200" dirty="0" smtClean="0"/>
              <a:t>E(R0) = 0110 1111 1000 0000 1111 1110 1000 1010 0001 0111 1010 1001 = 6F80FE8A 17A9HEX</a:t>
            </a:r>
          </a:p>
          <a:p>
            <a:r>
              <a:rPr lang="en-US" sz="2200" dirty="0" smtClean="0">
                <a:sym typeface="Symbol" pitchFamily="18" charset="2"/>
              </a:rPr>
              <a:t> </a:t>
            </a:r>
            <a:r>
              <a:rPr lang="en-US" sz="2200" dirty="0" smtClean="0"/>
              <a:t>E(R0) </a:t>
            </a:r>
            <a:r>
              <a:rPr lang="en-US" sz="2200" dirty="0" smtClean="0">
                <a:sym typeface="Symbol" pitchFamily="18" charset="2"/>
              </a:rPr>
              <a:t> K0 = 0100 1000 0010 0001 1001 0111 0110 1111 1001 1010 0111 0011 = 4821976F9A73HEX </a:t>
            </a:r>
          </a:p>
          <a:p>
            <a:r>
              <a:rPr lang="en-US" sz="2200" dirty="0" smtClean="0">
                <a:sym typeface="Symbol" pitchFamily="18" charset="2"/>
              </a:rPr>
              <a:t> Input Z = 4821976F9A73HEX into S-boxes</a:t>
            </a:r>
            <a:endParaRPr lang="en-US" sz="2200" dirty="0">
              <a:sym typeface="Symbol" pitchFamily="18" charset="2"/>
            </a:endParaRPr>
          </a:p>
        </p:txBody>
      </p:sp>
      <p:sp>
        <p:nvSpPr>
          <p:cNvPr id="90129" name="Date Placeholder 16"/>
          <p:cNvSpPr>
            <a:spLocks noGrp="1"/>
          </p:cNvSpPr>
          <p:nvPr>
            <p:ph type="dt" sz="half" idx="10"/>
          </p:nvPr>
        </p:nvSpPr>
        <p:spPr/>
        <p:txBody>
          <a:bodyPr/>
          <a:lstStyle/>
          <a:p>
            <a:fld id="{65EFC777-7067-49B6-9F96-6B2AEBB5512F}" type="datetime1">
              <a:rPr lang="en-US" smtClean="0"/>
              <a:pPr/>
              <a:t>10/18/2012</a:t>
            </a:fld>
            <a:endParaRPr lang="en-US"/>
          </a:p>
        </p:txBody>
      </p:sp>
      <p:sp>
        <p:nvSpPr>
          <p:cNvPr id="399362" name="Rectangle 2"/>
          <p:cNvSpPr>
            <a:spLocks noGrp="1" noChangeArrowheads="1"/>
          </p:cNvSpPr>
          <p:nvPr>
            <p:ph type="title"/>
          </p:nvPr>
        </p:nvSpPr>
        <p:spPr/>
        <p:txBody>
          <a:bodyPr/>
          <a:lstStyle/>
          <a:p>
            <a:r>
              <a:rPr lang="en-US" smtClean="0"/>
              <a:t>Input of S-boxes</a:t>
            </a:r>
            <a:endParaRPr lang="en-US" dirty="0"/>
          </a:p>
        </p:txBody>
      </p:sp>
      <p:sp>
        <p:nvSpPr>
          <p:cNvPr id="90116" name="Text Box 4"/>
          <p:cNvSpPr txBox="1">
            <a:spLocks noChangeArrowheads="1"/>
          </p:cNvSpPr>
          <p:nvPr/>
        </p:nvSpPr>
        <p:spPr bwMode="auto">
          <a:xfrm>
            <a:off x="1836738" y="4343400"/>
            <a:ext cx="1655762" cy="287338"/>
          </a:xfrm>
          <a:prstGeom prst="rect">
            <a:avLst/>
          </a:prstGeom>
          <a:noFill/>
          <a:ln w="12700" cap="sq" algn="ctr">
            <a:solidFill>
              <a:schemeClr val="tx1"/>
            </a:solidFill>
            <a:miter lim="800000"/>
            <a:headEnd type="none" w="sm" len="sm"/>
            <a:tailEnd type="none" w="sm" len="sm"/>
          </a:ln>
        </p:spPr>
        <p:txBody>
          <a:bodyPr lIns="0" tIns="0" rIns="0" bIns="0">
            <a:spAutoFit/>
          </a:bodyPr>
          <a:lstStyle/>
          <a:p>
            <a:pPr algn="ctr" eaLnBrk="1" hangingPunct="1">
              <a:spcBef>
                <a:spcPct val="50000"/>
              </a:spcBef>
            </a:pPr>
            <a:r>
              <a:rPr lang="en-US" b="0" i="0">
                <a:latin typeface="Berlin Sans FB" pitchFamily="34" charset="0"/>
                <a:ea typeface="宋体" pitchFamily="2" charset="-122"/>
              </a:rPr>
              <a:t>R (32 bits)</a:t>
            </a:r>
          </a:p>
        </p:txBody>
      </p:sp>
      <p:sp>
        <p:nvSpPr>
          <p:cNvPr id="90117" name="Line 5"/>
          <p:cNvSpPr>
            <a:spLocks noChangeShapeType="1"/>
          </p:cNvSpPr>
          <p:nvPr/>
        </p:nvSpPr>
        <p:spPr bwMode="auto">
          <a:xfrm>
            <a:off x="2627313" y="4632325"/>
            <a:ext cx="0" cy="21431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0118" name="Oval 6"/>
          <p:cNvSpPr>
            <a:spLocks noChangeArrowheads="1"/>
          </p:cNvSpPr>
          <p:nvPr/>
        </p:nvSpPr>
        <p:spPr bwMode="auto">
          <a:xfrm>
            <a:off x="2411413" y="4846638"/>
            <a:ext cx="411162" cy="411162"/>
          </a:xfrm>
          <a:prstGeom prst="ellipse">
            <a:avLst/>
          </a:prstGeom>
          <a:solidFill>
            <a:schemeClr val="accent1"/>
          </a:solidFill>
          <a:ln w="12700" cap="sq" algn="ctr">
            <a:solidFill>
              <a:schemeClr val="tx1"/>
            </a:solidFill>
            <a:round/>
            <a:headEnd type="none" w="sm" len="sm"/>
            <a:tailEnd type="none" w="sm" len="sm"/>
          </a:ln>
        </p:spPr>
        <p:txBody>
          <a:bodyPr wrap="none" lIns="90488" tIns="44450" rIns="90488" bIns="44450" anchor="ctr"/>
          <a:lstStyle/>
          <a:p>
            <a:pPr algn="ctr" eaLnBrk="1" hangingPunct="1"/>
            <a:r>
              <a:rPr lang="en-US" sz="2000" i="0">
                <a:latin typeface="Berlin Sans FB" pitchFamily="34" charset="0"/>
                <a:ea typeface="宋体" pitchFamily="2" charset="-122"/>
              </a:rPr>
              <a:t>E</a:t>
            </a:r>
          </a:p>
        </p:txBody>
      </p:sp>
      <p:sp>
        <p:nvSpPr>
          <p:cNvPr id="90119" name="Text Box 7"/>
          <p:cNvSpPr txBox="1">
            <a:spLocks noChangeArrowheads="1"/>
          </p:cNvSpPr>
          <p:nvPr/>
        </p:nvSpPr>
        <p:spPr bwMode="auto">
          <a:xfrm>
            <a:off x="1331913" y="5424488"/>
            <a:ext cx="2592387" cy="287337"/>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b="0" i="0">
                <a:latin typeface="Berlin Sans FB" pitchFamily="34" charset="0"/>
                <a:ea typeface="宋体" pitchFamily="2" charset="-122"/>
              </a:rPr>
              <a:t>48 bits</a:t>
            </a:r>
          </a:p>
        </p:txBody>
      </p:sp>
      <p:sp>
        <p:nvSpPr>
          <p:cNvPr id="90120" name="Text Box 8"/>
          <p:cNvSpPr txBox="1">
            <a:spLocks noChangeArrowheads="1"/>
          </p:cNvSpPr>
          <p:nvPr/>
        </p:nvSpPr>
        <p:spPr bwMode="auto">
          <a:xfrm>
            <a:off x="5219700" y="5503863"/>
            <a:ext cx="2592388" cy="287337"/>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b="0" i="0">
                <a:latin typeface="Berlin Sans FB" pitchFamily="34" charset="0"/>
                <a:ea typeface="宋体" pitchFamily="2" charset="-122"/>
              </a:rPr>
              <a:t>K (48 bits)</a:t>
            </a:r>
          </a:p>
        </p:txBody>
      </p:sp>
      <p:sp>
        <p:nvSpPr>
          <p:cNvPr id="90121" name="Line 9"/>
          <p:cNvSpPr>
            <a:spLocks noChangeShapeType="1"/>
          </p:cNvSpPr>
          <p:nvPr/>
        </p:nvSpPr>
        <p:spPr bwMode="auto">
          <a:xfrm>
            <a:off x="2627313" y="5280025"/>
            <a:ext cx="0" cy="1444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0122" name="Oval 10"/>
          <p:cNvSpPr>
            <a:spLocks noChangeArrowheads="1"/>
          </p:cNvSpPr>
          <p:nvPr/>
        </p:nvSpPr>
        <p:spPr bwMode="auto">
          <a:xfrm>
            <a:off x="4305300" y="5711825"/>
            <a:ext cx="411163" cy="411163"/>
          </a:xfrm>
          <a:prstGeom prst="ellipse">
            <a:avLst/>
          </a:prstGeom>
          <a:solidFill>
            <a:schemeClr val="accent1"/>
          </a:solidFill>
          <a:ln w="12700" cap="sq" algn="ctr">
            <a:solidFill>
              <a:schemeClr val="tx1"/>
            </a:solidFill>
            <a:round/>
            <a:headEnd type="none" w="sm" len="sm"/>
            <a:tailEnd type="none" w="sm" len="sm"/>
          </a:ln>
        </p:spPr>
        <p:txBody>
          <a:bodyPr wrap="none" lIns="90488" tIns="44450" rIns="90488" bIns="44450" anchor="ctr"/>
          <a:lstStyle/>
          <a:p>
            <a:pPr algn="ctr" eaLnBrk="1" hangingPunct="1"/>
            <a:r>
              <a:rPr lang="en-US" sz="2400" i="0">
                <a:latin typeface="Berlin Sans FB" pitchFamily="34" charset="0"/>
                <a:ea typeface="宋体" pitchFamily="2" charset="-122"/>
              </a:rPr>
              <a:t>+</a:t>
            </a:r>
          </a:p>
        </p:txBody>
      </p:sp>
      <p:cxnSp>
        <p:nvCxnSpPr>
          <p:cNvPr id="90123" name="AutoShape 11"/>
          <p:cNvCxnSpPr>
            <a:cxnSpLocks noChangeShapeType="1"/>
            <a:stCxn id="90119" idx="2"/>
          </p:cNvCxnSpPr>
          <p:nvPr/>
        </p:nvCxnSpPr>
        <p:spPr bwMode="auto">
          <a:xfrm>
            <a:off x="2628900" y="5711825"/>
            <a:ext cx="0" cy="185738"/>
          </a:xfrm>
          <a:prstGeom prst="straightConnector1">
            <a:avLst/>
          </a:prstGeom>
          <a:noFill/>
          <a:ln w="28575" cap="sq">
            <a:solidFill>
              <a:schemeClr val="tx1"/>
            </a:solidFill>
            <a:round/>
            <a:headEnd type="none" w="sm" len="sm"/>
            <a:tailEnd type="none" w="sm" len="sm"/>
          </a:ln>
        </p:spPr>
      </p:cxnSp>
      <p:cxnSp>
        <p:nvCxnSpPr>
          <p:cNvPr id="90124" name="AutoShape 12"/>
          <p:cNvCxnSpPr>
            <a:cxnSpLocks noChangeShapeType="1"/>
            <a:endCxn id="90122" idx="2"/>
          </p:cNvCxnSpPr>
          <p:nvPr/>
        </p:nvCxnSpPr>
        <p:spPr bwMode="auto">
          <a:xfrm flipV="1">
            <a:off x="2627313" y="5918200"/>
            <a:ext cx="1677987" cy="11113"/>
          </a:xfrm>
          <a:prstGeom prst="straightConnector1">
            <a:avLst/>
          </a:prstGeom>
          <a:noFill/>
          <a:ln w="28575" cap="sq">
            <a:solidFill>
              <a:schemeClr val="tx1"/>
            </a:solidFill>
            <a:round/>
            <a:headEnd type="none" w="sm" len="sm"/>
            <a:tailEnd type="triangle" w="med" len="med"/>
          </a:ln>
        </p:spPr>
      </p:cxnSp>
      <p:cxnSp>
        <p:nvCxnSpPr>
          <p:cNvPr id="90125" name="AutoShape 13"/>
          <p:cNvCxnSpPr>
            <a:cxnSpLocks noChangeShapeType="1"/>
            <a:stCxn id="90120" idx="2"/>
          </p:cNvCxnSpPr>
          <p:nvPr/>
        </p:nvCxnSpPr>
        <p:spPr bwMode="auto">
          <a:xfrm>
            <a:off x="6516688" y="5791200"/>
            <a:ext cx="0" cy="185738"/>
          </a:xfrm>
          <a:prstGeom prst="straightConnector1">
            <a:avLst/>
          </a:prstGeom>
          <a:noFill/>
          <a:ln w="28575" cap="sq">
            <a:solidFill>
              <a:schemeClr val="tx1"/>
            </a:solidFill>
            <a:round/>
            <a:headEnd type="none" w="sm" len="sm"/>
            <a:tailEnd type="none" w="sm" len="sm"/>
          </a:ln>
        </p:spPr>
      </p:cxnSp>
      <p:cxnSp>
        <p:nvCxnSpPr>
          <p:cNvPr id="90126" name="AutoShape 14"/>
          <p:cNvCxnSpPr>
            <a:cxnSpLocks noChangeShapeType="1"/>
          </p:cNvCxnSpPr>
          <p:nvPr/>
        </p:nvCxnSpPr>
        <p:spPr bwMode="auto">
          <a:xfrm flipV="1">
            <a:off x="4716463" y="5927725"/>
            <a:ext cx="1800225" cy="12700"/>
          </a:xfrm>
          <a:prstGeom prst="straightConnector1">
            <a:avLst/>
          </a:prstGeom>
          <a:noFill/>
          <a:ln w="28575" cap="sq">
            <a:solidFill>
              <a:schemeClr val="tx1"/>
            </a:solidFill>
            <a:round/>
            <a:headEnd type="triangle" w="med" len="med"/>
            <a:tailEnd/>
          </a:ln>
        </p:spPr>
      </p:cxnSp>
      <p:sp>
        <p:nvSpPr>
          <p:cNvPr id="90127" name="Line 15"/>
          <p:cNvSpPr>
            <a:spLocks noChangeShapeType="1"/>
          </p:cNvSpPr>
          <p:nvPr/>
        </p:nvSpPr>
        <p:spPr bwMode="auto">
          <a:xfrm>
            <a:off x="4500563" y="6246813"/>
            <a:ext cx="0" cy="2159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0128" name="Text Box 16"/>
          <p:cNvSpPr txBox="1">
            <a:spLocks noChangeArrowheads="1"/>
          </p:cNvSpPr>
          <p:nvPr/>
        </p:nvSpPr>
        <p:spPr bwMode="auto">
          <a:xfrm>
            <a:off x="4343400" y="6461125"/>
            <a:ext cx="319088" cy="396875"/>
          </a:xfrm>
          <a:prstGeom prst="rect">
            <a:avLst/>
          </a:prstGeom>
          <a:noFill/>
          <a:ln w="12700" cap="sq">
            <a:noFill/>
            <a:miter lim="800000"/>
            <a:headEnd type="none" w="sm" len="sm"/>
            <a:tailEnd type="none" w="sm" len="sm"/>
          </a:ln>
        </p:spPr>
        <p:txBody>
          <a:bodyPr wrap="none">
            <a:spAutoFit/>
          </a:bodyPr>
          <a:lstStyle/>
          <a:p>
            <a:r>
              <a:rPr lang="en-US" sz="2000" i="0"/>
              <a:t>Z</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p:txBody>
          <a:bodyPr>
            <a:normAutofit/>
          </a:bodyPr>
          <a:lstStyle/>
          <a:p>
            <a:r>
              <a:rPr lang="en-US" sz="2200" dirty="0" smtClean="0"/>
              <a:t>After the sub-key is </a:t>
            </a:r>
            <a:r>
              <a:rPr lang="en-US" sz="2200" dirty="0" err="1" smtClean="0"/>
              <a:t>XORed</a:t>
            </a:r>
            <a:r>
              <a:rPr lang="en-US" sz="2200" dirty="0" smtClean="0"/>
              <a:t> with the expanded right blocked, 48-bit result moves to the substitution operation, S-boxes</a:t>
            </a:r>
          </a:p>
          <a:p>
            <a:r>
              <a:rPr lang="en-US" sz="2200" dirty="0" smtClean="0"/>
              <a:t>The S-boxes in DES swap bits around in the 48-bit block in a reversible manner</a:t>
            </a:r>
          </a:p>
          <a:p>
            <a:r>
              <a:rPr lang="en-US" sz="2200" dirty="0" smtClean="0"/>
              <a:t>Each S-box are differently defined.</a:t>
            </a:r>
          </a:p>
          <a:p>
            <a:r>
              <a:rPr lang="en-US" sz="2200" dirty="0" smtClean="0"/>
              <a:t>Each input “b1b2b3b4b5b6”, S box will output a hexadecimal number at </a:t>
            </a:r>
          </a:p>
          <a:p>
            <a:pPr lvl="1"/>
            <a:r>
              <a:rPr lang="en-US" sz="2200" dirty="0" smtClean="0"/>
              <a:t>Row = (b1b6)</a:t>
            </a:r>
          </a:p>
          <a:p>
            <a:pPr lvl="1"/>
            <a:r>
              <a:rPr lang="en-US" sz="2200" dirty="0" smtClean="0"/>
              <a:t>Column = (b2b3b4b5 )</a:t>
            </a:r>
            <a:endParaRPr lang="en-US" sz="2200" dirty="0"/>
          </a:p>
        </p:txBody>
      </p:sp>
      <p:sp>
        <p:nvSpPr>
          <p:cNvPr id="91236" name="Date Placeholder 99"/>
          <p:cNvSpPr>
            <a:spLocks noGrp="1"/>
          </p:cNvSpPr>
          <p:nvPr>
            <p:ph type="dt" sz="half" idx="10"/>
          </p:nvPr>
        </p:nvSpPr>
        <p:spPr/>
        <p:txBody>
          <a:bodyPr/>
          <a:lstStyle/>
          <a:p>
            <a:fld id="{F926DA61-C6D1-4561-8382-C6D489477A55}" type="datetime1">
              <a:rPr lang="en-US" smtClean="0"/>
              <a:pPr/>
              <a:t>10/18/2012</a:t>
            </a:fld>
            <a:endParaRPr lang="en-US"/>
          </a:p>
        </p:txBody>
      </p:sp>
      <p:sp>
        <p:nvSpPr>
          <p:cNvPr id="400386" name="Rectangle 2"/>
          <p:cNvSpPr>
            <a:spLocks noGrp="1" noChangeArrowheads="1"/>
          </p:cNvSpPr>
          <p:nvPr>
            <p:ph type="title"/>
          </p:nvPr>
        </p:nvSpPr>
        <p:spPr/>
        <p:txBody>
          <a:bodyPr/>
          <a:lstStyle/>
          <a:p>
            <a:r>
              <a:rPr lang="en-US" smtClean="0"/>
              <a:t>S-box</a:t>
            </a:r>
            <a:endParaRPr lang="en-US" dirty="0"/>
          </a:p>
        </p:txBody>
      </p:sp>
      <p:sp>
        <p:nvSpPr>
          <p:cNvPr id="91140" name="Line 4"/>
          <p:cNvSpPr>
            <a:spLocks noChangeShapeType="1"/>
          </p:cNvSpPr>
          <p:nvPr/>
        </p:nvSpPr>
        <p:spPr bwMode="auto">
          <a:xfrm>
            <a:off x="4521200" y="4616450"/>
            <a:ext cx="0" cy="2159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91141" name="AutoShape 5"/>
          <p:cNvCxnSpPr>
            <a:cxnSpLocks noChangeShapeType="1"/>
          </p:cNvCxnSpPr>
          <p:nvPr/>
        </p:nvCxnSpPr>
        <p:spPr bwMode="auto">
          <a:xfrm flipV="1">
            <a:off x="611188" y="4819650"/>
            <a:ext cx="7921625" cy="11113"/>
          </a:xfrm>
          <a:prstGeom prst="straightConnector1">
            <a:avLst/>
          </a:prstGeom>
          <a:noFill/>
          <a:ln w="28575" cap="sq">
            <a:solidFill>
              <a:schemeClr val="tx1"/>
            </a:solidFill>
            <a:round/>
            <a:headEnd type="none" w="sm" len="sm"/>
            <a:tailEnd type="none" w="sm" len="sm"/>
          </a:ln>
        </p:spPr>
      </p:cxnSp>
      <p:sp>
        <p:nvSpPr>
          <p:cNvPr id="91142" name="Text Box 6"/>
          <p:cNvSpPr txBox="1">
            <a:spLocks noChangeArrowheads="1"/>
          </p:cNvSpPr>
          <p:nvPr/>
        </p:nvSpPr>
        <p:spPr bwMode="auto">
          <a:xfrm>
            <a:off x="609600" y="50244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1</a:t>
            </a:r>
          </a:p>
        </p:txBody>
      </p:sp>
      <p:sp>
        <p:nvSpPr>
          <p:cNvPr id="91143" name="Text Box 7"/>
          <p:cNvSpPr txBox="1">
            <a:spLocks noChangeArrowheads="1"/>
          </p:cNvSpPr>
          <p:nvPr/>
        </p:nvSpPr>
        <p:spPr bwMode="auto">
          <a:xfrm>
            <a:off x="1619250" y="50244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2</a:t>
            </a:r>
          </a:p>
        </p:txBody>
      </p:sp>
      <p:sp>
        <p:nvSpPr>
          <p:cNvPr id="91144" name="Text Box 8"/>
          <p:cNvSpPr txBox="1">
            <a:spLocks noChangeArrowheads="1"/>
          </p:cNvSpPr>
          <p:nvPr/>
        </p:nvSpPr>
        <p:spPr bwMode="auto">
          <a:xfrm>
            <a:off x="2627313" y="5024438"/>
            <a:ext cx="7921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3</a:t>
            </a:r>
          </a:p>
        </p:txBody>
      </p:sp>
      <p:sp>
        <p:nvSpPr>
          <p:cNvPr id="91145" name="Text Box 9"/>
          <p:cNvSpPr txBox="1">
            <a:spLocks noChangeArrowheads="1"/>
          </p:cNvSpPr>
          <p:nvPr/>
        </p:nvSpPr>
        <p:spPr bwMode="auto">
          <a:xfrm>
            <a:off x="3635375" y="50244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4</a:t>
            </a:r>
          </a:p>
        </p:txBody>
      </p:sp>
      <p:sp>
        <p:nvSpPr>
          <p:cNvPr id="91146" name="Text Box 10"/>
          <p:cNvSpPr txBox="1">
            <a:spLocks noChangeArrowheads="1"/>
          </p:cNvSpPr>
          <p:nvPr/>
        </p:nvSpPr>
        <p:spPr bwMode="auto">
          <a:xfrm>
            <a:off x="4643438" y="5024438"/>
            <a:ext cx="7921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5</a:t>
            </a:r>
          </a:p>
        </p:txBody>
      </p:sp>
      <p:sp>
        <p:nvSpPr>
          <p:cNvPr id="91147" name="Text Box 11"/>
          <p:cNvSpPr txBox="1">
            <a:spLocks noChangeArrowheads="1"/>
          </p:cNvSpPr>
          <p:nvPr/>
        </p:nvSpPr>
        <p:spPr bwMode="auto">
          <a:xfrm>
            <a:off x="5651500" y="50244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6</a:t>
            </a:r>
          </a:p>
        </p:txBody>
      </p:sp>
      <p:sp>
        <p:nvSpPr>
          <p:cNvPr id="91148" name="Text Box 12"/>
          <p:cNvSpPr txBox="1">
            <a:spLocks noChangeArrowheads="1"/>
          </p:cNvSpPr>
          <p:nvPr/>
        </p:nvSpPr>
        <p:spPr bwMode="auto">
          <a:xfrm>
            <a:off x="6659563" y="5024438"/>
            <a:ext cx="7921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7</a:t>
            </a:r>
          </a:p>
        </p:txBody>
      </p:sp>
      <p:sp>
        <p:nvSpPr>
          <p:cNvPr id="91149" name="Text Box 13"/>
          <p:cNvSpPr txBox="1">
            <a:spLocks noChangeArrowheads="1"/>
          </p:cNvSpPr>
          <p:nvPr/>
        </p:nvSpPr>
        <p:spPr bwMode="auto">
          <a:xfrm>
            <a:off x="7667625" y="50244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S</a:t>
            </a:r>
            <a:r>
              <a:rPr lang="en-US" sz="2000" b="0" i="0" baseline="-25000">
                <a:latin typeface="Berlin Sans FB" pitchFamily="34" charset="0"/>
                <a:ea typeface="宋体" pitchFamily="2" charset="-122"/>
              </a:rPr>
              <a:t>8</a:t>
            </a:r>
          </a:p>
        </p:txBody>
      </p:sp>
      <p:sp>
        <p:nvSpPr>
          <p:cNvPr id="91150" name="Line 14"/>
          <p:cNvSpPr>
            <a:spLocks noChangeShapeType="1"/>
          </p:cNvSpPr>
          <p:nvPr/>
        </p:nvSpPr>
        <p:spPr bwMode="auto">
          <a:xfrm>
            <a:off x="61118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51" name="Line 15"/>
          <p:cNvSpPr>
            <a:spLocks noChangeShapeType="1"/>
          </p:cNvSpPr>
          <p:nvPr/>
        </p:nvSpPr>
        <p:spPr bwMode="auto">
          <a:xfrm>
            <a:off x="75406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52" name="Line 16"/>
          <p:cNvSpPr>
            <a:spLocks noChangeShapeType="1"/>
          </p:cNvSpPr>
          <p:nvPr/>
        </p:nvSpPr>
        <p:spPr bwMode="auto">
          <a:xfrm>
            <a:off x="89852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53" name="Line 17"/>
          <p:cNvSpPr>
            <a:spLocks noChangeShapeType="1"/>
          </p:cNvSpPr>
          <p:nvPr/>
        </p:nvSpPr>
        <p:spPr bwMode="auto">
          <a:xfrm>
            <a:off x="104298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54" name="Line 18"/>
          <p:cNvSpPr>
            <a:spLocks noChangeShapeType="1"/>
          </p:cNvSpPr>
          <p:nvPr/>
        </p:nvSpPr>
        <p:spPr bwMode="auto">
          <a:xfrm>
            <a:off x="118586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55" name="Line 19"/>
          <p:cNvSpPr>
            <a:spLocks noChangeShapeType="1"/>
          </p:cNvSpPr>
          <p:nvPr/>
        </p:nvSpPr>
        <p:spPr bwMode="auto">
          <a:xfrm>
            <a:off x="133032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56" name="Line 20"/>
          <p:cNvSpPr>
            <a:spLocks noChangeShapeType="1"/>
          </p:cNvSpPr>
          <p:nvPr/>
        </p:nvSpPr>
        <p:spPr bwMode="auto">
          <a:xfrm>
            <a:off x="162083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57" name="Line 21"/>
          <p:cNvSpPr>
            <a:spLocks noChangeShapeType="1"/>
          </p:cNvSpPr>
          <p:nvPr/>
        </p:nvSpPr>
        <p:spPr bwMode="auto">
          <a:xfrm>
            <a:off x="176371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58" name="Line 22"/>
          <p:cNvSpPr>
            <a:spLocks noChangeShapeType="1"/>
          </p:cNvSpPr>
          <p:nvPr/>
        </p:nvSpPr>
        <p:spPr bwMode="auto">
          <a:xfrm>
            <a:off x="190817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59" name="Line 23"/>
          <p:cNvSpPr>
            <a:spLocks noChangeShapeType="1"/>
          </p:cNvSpPr>
          <p:nvPr/>
        </p:nvSpPr>
        <p:spPr bwMode="auto">
          <a:xfrm>
            <a:off x="205263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0" name="Line 24"/>
          <p:cNvSpPr>
            <a:spLocks noChangeShapeType="1"/>
          </p:cNvSpPr>
          <p:nvPr/>
        </p:nvSpPr>
        <p:spPr bwMode="auto">
          <a:xfrm>
            <a:off x="219551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1" name="Line 25"/>
          <p:cNvSpPr>
            <a:spLocks noChangeShapeType="1"/>
          </p:cNvSpPr>
          <p:nvPr/>
        </p:nvSpPr>
        <p:spPr bwMode="auto">
          <a:xfrm>
            <a:off x="233997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2" name="Line 26"/>
          <p:cNvSpPr>
            <a:spLocks noChangeShapeType="1"/>
          </p:cNvSpPr>
          <p:nvPr/>
        </p:nvSpPr>
        <p:spPr bwMode="auto">
          <a:xfrm>
            <a:off x="26289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3" name="Line 27"/>
          <p:cNvSpPr>
            <a:spLocks noChangeShapeType="1"/>
          </p:cNvSpPr>
          <p:nvPr/>
        </p:nvSpPr>
        <p:spPr bwMode="auto">
          <a:xfrm>
            <a:off x="277177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4" name="Line 28"/>
          <p:cNvSpPr>
            <a:spLocks noChangeShapeType="1"/>
          </p:cNvSpPr>
          <p:nvPr/>
        </p:nvSpPr>
        <p:spPr bwMode="auto">
          <a:xfrm>
            <a:off x="291623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5" name="Line 29"/>
          <p:cNvSpPr>
            <a:spLocks noChangeShapeType="1"/>
          </p:cNvSpPr>
          <p:nvPr/>
        </p:nvSpPr>
        <p:spPr bwMode="auto">
          <a:xfrm>
            <a:off x="30607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6" name="Line 30"/>
          <p:cNvSpPr>
            <a:spLocks noChangeShapeType="1"/>
          </p:cNvSpPr>
          <p:nvPr/>
        </p:nvSpPr>
        <p:spPr bwMode="auto">
          <a:xfrm>
            <a:off x="320357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7" name="Line 31"/>
          <p:cNvSpPr>
            <a:spLocks noChangeShapeType="1"/>
          </p:cNvSpPr>
          <p:nvPr/>
        </p:nvSpPr>
        <p:spPr bwMode="auto">
          <a:xfrm>
            <a:off x="334803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8" name="Line 32"/>
          <p:cNvSpPr>
            <a:spLocks noChangeShapeType="1"/>
          </p:cNvSpPr>
          <p:nvPr/>
        </p:nvSpPr>
        <p:spPr bwMode="auto">
          <a:xfrm>
            <a:off x="363537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69" name="Line 33"/>
          <p:cNvSpPr>
            <a:spLocks noChangeShapeType="1"/>
          </p:cNvSpPr>
          <p:nvPr/>
        </p:nvSpPr>
        <p:spPr bwMode="auto">
          <a:xfrm>
            <a:off x="377825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0" name="Line 34"/>
          <p:cNvSpPr>
            <a:spLocks noChangeShapeType="1"/>
          </p:cNvSpPr>
          <p:nvPr/>
        </p:nvSpPr>
        <p:spPr bwMode="auto">
          <a:xfrm>
            <a:off x="392271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1" name="Line 35"/>
          <p:cNvSpPr>
            <a:spLocks noChangeShapeType="1"/>
          </p:cNvSpPr>
          <p:nvPr/>
        </p:nvSpPr>
        <p:spPr bwMode="auto">
          <a:xfrm>
            <a:off x="406717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2" name="Line 36"/>
          <p:cNvSpPr>
            <a:spLocks noChangeShapeType="1"/>
          </p:cNvSpPr>
          <p:nvPr/>
        </p:nvSpPr>
        <p:spPr bwMode="auto">
          <a:xfrm>
            <a:off x="421005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3" name="Line 37"/>
          <p:cNvSpPr>
            <a:spLocks noChangeShapeType="1"/>
          </p:cNvSpPr>
          <p:nvPr/>
        </p:nvSpPr>
        <p:spPr bwMode="auto">
          <a:xfrm>
            <a:off x="435451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4" name="Line 38"/>
          <p:cNvSpPr>
            <a:spLocks noChangeShapeType="1"/>
          </p:cNvSpPr>
          <p:nvPr/>
        </p:nvSpPr>
        <p:spPr bwMode="auto">
          <a:xfrm>
            <a:off x="464502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5" name="Line 39"/>
          <p:cNvSpPr>
            <a:spLocks noChangeShapeType="1"/>
          </p:cNvSpPr>
          <p:nvPr/>
        </p:nvSpPr>
        <p:spPr bwMode="auto">
          <a:xfrm>
            <a:off x="47879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6" name="Line 40"/>
          <p:cNvSpPr>
            <a:spLocks noChangeShapeType="1"/>
          </p:cNvSpPr>
          <p:nvPr/>
        </p:nvSpPr>
        <p:spPr bwMode="auto">
          <a:xfrm>
            <a:off x="493236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7" name="Line 41"/>
          <p:cNvSpPr>
            <a:spLocks noChangeShapeType="1"/>
          </p:cNvSpPr>
          <p:nvPr/>
        </p:nvSpPr>
        <p:spPr bwMode="auto">
          <a:xfrm>
            <a:off x="507682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8" name="Line 42"/>
          <p:cNvSpPr>
            <a:spLocks noChangeShapeType="1"/>
          </p:cNvSpPr>
          <p:nvPr/>
        </p:nvSpPr>
        <p:spPr bwMode="auto">
          <a:xfrm>
            <a:off x="52197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79" name="Line 43"/>
          <p:cNvSpPr>
            <a:spLocks noChangeShapeType="1"/>
          </p:cNvSpPr>
          <p:nvPr/>
        </p:nvSpPr>
        <p:spPr bwMode="auto">
          <a:xfrm>
            <a:off x="536416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0" name="Line 44"/>
          <p:cNvSpPr>
            <a:spLocks noChangeShapeType="1"/>
          </p:cNvSpPr>
          <p:nvPr/>
        </p:nvSpPr>
        <p:spPr bwMode="auto">
          <a:xfrm>
            <a:off x="56515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1" name="Line 45"/>
          <p:cNvSpPr>
            <a:spLocks noChangeShapeType="1"/>
          </p:cNvSpPr>
          <p:nvPr/>
        </p:nvSpPr>
        <p:spPr bwMode="auto">
          <a:xfrm>
            <a:off x="579437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2" name="Line 46"/>
          <p:cNvSpPr>
            <a:spLocks noChangeShapeType="1"/>
          </p:cNvSpPr>
          <p:nvPr/>
        </p:nvSpPr>
        <p:spPr bwMode="auto">
          <a:xfrm>
            <a:off x="593883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3" name="Line 47"/>
          <p:cNvSpPr>
            <a:spLocks noChangeShapeType="1"/>
          </p:cNvSpPr>
          <p:nvPr/>
        </p:nvSpPr>
        <p:spPr bwMode="auto">
          <a:xfrm>
            <a:off x="60833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4" name="Line 48"/>
          <p:cNvSpPr>
            <a:spLocks noChangeShapeType="1"/>
          </p:cNvSpPr>
          <p:nvPr/>
        </p:nvSpPr>
        <p:spPr bwMode="auto">
          <a:xfrm>
            <a:off x="622617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5" name="Line 49"/>
          <p:cNvSpPr>
            <a:spLocks noChangeShapeType="1"/>
          </p:cNvSpPr>
          <p:nvPr/>
        </p:nvSpPr>
        <p:spPr bwMode="auto">
          <a:xfrm>
            <a:off x="637063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6" name="Line 50"/>
          <p:cNvSpPr>
            <a:spLocks noChangeShapeType="1"/>
          </p:cNvSpPr>
          <p:nvPr/>
        </p:nvSpPr>
        <p:spPr bwMode="auto">
          <a:xfrm>
            <a:off x="665956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7" name="Line 51"/>
          <p:cNvSpPr>
            <a:spLocks noChangeShapeType="1"/>
          </p:cNvSpPr>
          <p:nvPr/>
        </p:nvSpPr>
        <p:spPr bwMode="auto">
          <a:xfrm>
            <a:off x="680243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8" name="Line 52"/>
          <p:cNvSpPr>
            <a:spLocks noChangeShapeType="1"/>
          </p:cNvSpPr>
          <p:nvPr/>
        </p:nvSpPr>
        <p:spPr bwMode="auto">
          <a:xfrm>
            <a:off x="69469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89" name="Line 53"/>
          <p:cNvSpPr>
            <a:spLocks noChangeShapeType="1"/>
          </p:cNvSpPr>
          <p:nvPr/>
        </p:nvSpPr>
        <p:spPr bwMode="auto">
          <a:xfrm>
            <a:off x="709136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90" name="Line 54"/>
          <p:cNvSpPr>
            <a:spLocks noChangeShapeType="1"/>
          </p:cNvSpPr>
          <p:nvPr/>
        </p:nvSpPr>
        <p:spPr bwMode="auto">
          <a:xfrm>
            <a:off x="7234238"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91" name="Line 55"/>
          <p:cNvSpPr>
            <a:spLocks noChangeShapeType="1"/>
          </p:cNvSpPr>
          <p:nvPr/>
        </p:nvSpPr>
        <p:spPr bwMode="auto">
          <a:xfrm>
            <a:off x="73787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92" name="Line 56"/>
          <p:cNvSpPr>
            <a:spLocks noChangeShapeType="1"/>
          </p:cNvSpPr>
          <p:nvPr/>
        </p:nvSpPr>
        <p:spPr bwMode="auto">
          <a:xfrm>
            <a:off x="766762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93" name="Line 57"/>
          <p:cNvSpPr>
            <a:spLocks noChangeShapeType="1"/>
          </p:cNvSpPr>
          <p:nvPr/>
        </p:nvSpPr>
        <p:spPr bwMode="auto">
          <a:xfrm>
            <a:off x="78105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94" name="Line 58"/>
          <p:cNvSpPr>
            <a:spLocks noChangeShapeType="1"/>
          </p:cNvSpPr>
          <p:nvPr/>
        </p:nvSpPr>
        <p:spPr bwMode="auto">
          <a:xfrm>
            <a:off x="795496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95" name="Line 59"/>
          <p:cNvSpPr>
            <a:spLocks noChangeShapeType="1"/>
          </p:cNvSpPr>
          <p:nvPr/>
        </p:nvSpPr>
        <p:spPr bwMode="auto">
          <a:xfrm>
            <a:off x="8099425"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96" name="Line 60"/>
          <p:cNvSpPr>
            <a:spLocks noChangeShapeType="1"/>
          </p:cNvSpPr>
          <p:nvPr/>
        </p:nvSpPr>
        <p:spPr bwMode="auto">
          <a:xfrm>
            <a:off x="8242300"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197" name="Line 61"/>
          <p:cNvSpPr>
            <a:spLocks noChangeShapeType="1"/>
          </p:cNvSpPr>
          <p:nvPr/>
        </p:nvSpPr>
        <p:spPr bwMode="auto">
          <a:xfrm>
            <a:off x="8386763" y="48307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91198" name="AutoShape 62"/>
          <p:cNvCxnSpPr>
            <a:cxnSpLocks noChangeShapeType="1"/>
          </p:cNvCxnSpPr>
          <p:nvPr/>
        </p:nvCxnSpPr>
        <p:spPr bwMode="auto">
          <a:xfrm>
            <a:off x="611188" y="5589588"/>
            <a:ext cx="7848600" cy="0"/>
          </a:xfrm>
          <a:prstGeom prst="straightConnector1">
            <a:avLst/>
          </a:prstGeom>
          <a:noFill/>
          <a:ln w="28575" cap="sq">
            <a:solidFill>
              <a:schemeClr val="tx1"/>
            </a:solidFill>
            <a:round/>
            <a:headEnd type="none" w="sm" len="sm"/>
            <a:tailEnd type="none" w="sm" len="sm"/>
          </a:ln>
        </p:spPr>
      </p:cxnSp>
      <p:sp>
        <p:nvSpPr>
          <p:cNvPr id="91199" name="Line 63"/>
          <p:cNvSpPr>
            <a:spLocks noChangeShapeType="1"/>
          </p:cNvSpPr>
          <p:nvPr/>
        </p:nvSpPr>
        <p:spPr bwMode="auto">
          <a:xfrm>
            <a:off x="755650"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0" name="Line 64"/>
          <p:cNvSpPr>
            <a:spLocks noChangeShapeType="1"/>
          </p:cNvSpPr>
          <p:nvPr/>
        </p:nvSpPr>
        <p:spPr bwMode="auto">
          <a:xfrm>
            <a:off x="900113"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1" name="Line 65"/>
          <p:cNvSpPr>
            <a:spLocks noChangeShapeType="1"/>
          </p:cNvSpPr>
          <p:nvPr/>
        </p:nvSpPr>
        <p:spPr bwMode="auto">
          <a:xfrm>
            <a:off x="1044575"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2" name="Line 66"/>
          <p:cNvSpPr>
            <a:spLocks noChangeShapeType="1"/>
          </p:cNvSpPr>
          <p:nvPr/>
        </p:nvSpPr>
        <p:spPr bwMode="auto">
          <a:xfrm>
            <a:off x="1187450"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3" name="Line 67"/>
          <p:cNvSpPr>
            <a:spLocks noChangeShapeType="1"/>
          </p:cNvSpPr>
          <p:nvPr/>
        </p:nvSpPr>
        <p:spPr bwMode="auto">
          <a:xfrm>
            <a:off x="1763713"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4" name="Line 68"/>
          <p:cNvSpPr>
            <a:spLocks noChangeShapeType="1"/>
          </p:cNvSpPr>
          <p:nvPr/>
        </p:nvSpPr>
        <p:spPr bwMode="auto">
          <a:xfrm>
            <a:off x="1908175"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5" name="Line 69"/>
          <p:cNvSpPr>
            <a:spLocks noChangeShapeType="1"/>
          </p:cNvSpPr>
          <p:nvPr/>
        </p:nvSpPr>
        <p:spPr bwMode="auto">
          <a:xfrm>
            <a:off x="2052638"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6" name="Line 70"/>
          <p:cNvSpPr>
            <a:spLocks noChangeShapeType="1"/>
          </p:cNvSpPr>
          <p:nvPr/>
        </p:nvSpPr>
        <p:spPr bwMode="auto">
          <a:xfrm>
            <a:off x="2195513"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7" name="Line 71"/>
          <p:cNvSpPr>
            <a:spLocks noChangeShapeType="1"/>
          </p:cNvSpPr>
          <p:nvPr/>
        </p:nvSpPr>
        <p:spPr bwMode="auto">
          <a:xfrm>
            <a:off x="2771775"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8" name="Line 72"/>
          <p:cNvSpPr>
            <a:spLocks noChangeShapeType="1"/>
          </p:cNvSpPr>
          <p:nvPr/>
        </p:nvSpPr>
        <p:spPr bwMode="auto">
          <a:xfrm>
            <a:off x="2916238"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09" name="Line 73"/>
          <p:cNvSpPr>
            <a:spLocks noChangeShapeType="1"/>
          </p:cNvSpPr>
          <p:nvPr/>
        </p:nvSpPr>
        <p:spPr bwMode="auto">
          <a:xfrm>
            <a:off x="3060700"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0" name="Line 74"/>
          <p:cNvSpPr>
            <a:spLocks noChangeShapeType="1"/>
          </p:cNvSpPr>
          <p:nvPr/>
        </p:nvSpPr>
        <p:spPr bwMode="auto">
          <a:xfrm>
            <a:off x="3203575"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1" name="Line 75"/>
          <p:cNvSpPr>
            <a:spLocks noChangeShapeType="1"/>
          </p:cNvSpPr>
          <p:nvPr/>
        </p:nvSpPr>
        <p:spPr bwMode="auto">
          <a:xfrm>
            <a:off x="3779838"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2" name="Line 76"/>
          <p:cNvSpPr>
            <a:spLocks noChangeShapeType="1"/>
          </p:cNvSpPr>
          <p:nvPr/>
        </p:nvSpPr>
        <p:spPr bwMode="auto">
          <a:xfrm>
            <a:off x="3924300"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3" name="Line 77"/>
          <p:cNvSpPr>
            <a:spLocks noChangeShapeType="1"/>
          </p:cNvSpPr>
          <p:nvPr/>
        </p:nvSpPr>
        <p:spPr bwMode="auto">
          <a:xfrm>
            <a:off x="4068763"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4" name="Line 78"/>
          <p:cNvSpPr>
            <a:spLocks noChangeShapeType="1"/>
          </p:cNvSpPr>
          <p:nvPr/>
        </p:nvSpPr>
        <p:spPr bwMode="auto">
          <a:xfrm>
            <a:off x="4211638"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5" name="Line 79"/>
          <p:cNvSpPr>
            <a:spLocks noChangeShapeType="1"/>
          </p:cNvSpPr>
          <p:nvPr/>
        </p:nvSpPr>
        <p:spPr bwMode="auto">
          <a:xfrm>
            <a:off x="4787900"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6" name="Line 80"/>
          <p:cNvSpPr>
            <a:spLocks noChangeShapeType="1"/>
          </p:cNvSpPr>
          <p:nvPr/>
        </p:nvSpPr>
        <p:spPr bwMode="auto">
          <a:xfrm>
            <a:off x="4932363"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7" name="Line 81"/>
          <p:cNvSpPr>
            <a:spLocks noChangeShapeType="1"/>
          </p:cNvSpPr>
          <p:nvPr/>
        </p:nvSpPr>
        <p:spPr bwMode="auto">
          <a:xfrm>
            <a:off x="5076825"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8" name="Line 82"/>
          <p:cNvSpPr>
            <a:spLocks noChangeShapeType="1"/>
          </p:cNvSpPr>
          <p:nvPr/>
        </p:nvSpPr>
        <p:spPr bwMode="auto">
          <a:xfrm>
            <a:off x="5219700"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19" name="Line 83"/>
          <p:cNvSpPr>
            <a:spLocks noChangeShapeType="1"/>
          </p:cNvSpPr>
          <p:nvPr/>
        </p:nvSpPr>
        <p:spPr bwMode="auto">
          <a:xfrm>
            <a:off x="5795963"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0" name="Line 84"/>
          <p:cNvSpPr>
            <a:spLocks noChangeShapeType="1"/>
          </p:cNvSpPr>
          <p:nvPr/>
        </p:nvSpPr>
        <p:spPr bwMode="auto">
          <a:xfrm>
            <a:off x="5940425"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1" name="Line 85"/>
          <p:cNvSpPr>
            <a:spLocks noChangeShapeType="1"/>
          </p:cNvSpPr>
          <p:nvPr/>
        </p:nvSpPr>
        <p:spPr bwMode="auto">
          <a:xfrm>
            <a:off x="6084888"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2" name="Line 86"/>
          <p:cNvSpPr>
            <a:spLocks noChangeShapeType="1"/>
          </p:cNvSpPr>
          <p:nvPr/>
        </p:nvSpPr>
        <p:spPr bwMode="auto">
          <a:xfrm>
            <a:off x="6227763"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3" name="Line 87"/>
          <p:cNvSpPr>
            <a:spLocks noChangeShapeType="1"/>
          </p:cNvSpPr>
          <p:nvPr/>
        </p:nvSpPr>
        <p:spPr bwMode="auto">
          <a:xfrm>
            <a:off x="6804025"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4" name="Line 88"/>
          <p:cNvSpPr>
            <a:spLocks noChangeShapeType="1"/>
          </p:cNvSpPr>
          <p:nvPr/>
        </p:nvSpPr>
        <p:spPr bwMode="auto">
          <a:xfrm>
            <a:off x="6948488"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5" name="Line 89"/>
          <p:cNvSpPr>
            <a:spLocks noChangeShapeType="1"/>
          </p:cNvSpPr>
          <p:nvPr/>
        </p:nvSpPr>
        <p:spPr bwMode="auto">
          <a:xfrm>
            <a:off x="7092950"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6" name="Line 90"/>
          <p:cNvSpPr>
            <a:spLocks noChangeShapeType="1"/>
          </p:cNvSpPr>
          <p:nvPr/>
        </p:nvSpPr>
        <p:spPr bwMode="auto">
          <a:xfrm>
            <a:off x="7235825"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7" name="Line 91"/>
          <p:cNvSpPr>
            <a:spLocks noChangeShapeType="1"/>
          </p:cNvSpPr>
          <p:nvPr/>
        </p:nvSpPr>
        <p:spPr bwMode="auto">
          <a:xfrm>
            <a:off x="7812088"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8" name="Line 92"/>
          <p:cNvSpPr>
            <a:spLocks noChangeShapeType="1"/>
          </p:cNvSpPr>
          <p:nvPr/>
        </p:nvSpPr>
        <p:spPr bwMode="auto">
          <a:xfrm>
            <a:off x="7956550"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29" name="Line 93"/>
          <p:cNvSpPr>
            <a:spLocks noChangeShapeType="1"/>
          </p:cNvSpPr>
          <p:nvPr/>
        </p:nvSpPr>
        <p:spPr bwMode="auto">
          <a:xfrm>
            <a:off x="8101013"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30" name="Line 94"/>
          <p:cNvSpPr>
            <a:spLocks noChangeShapeType="1"/>
          </p:cNvSpPr>
          <p:nvPr/>
        </p:nvSpPr>
        <p:spPr bwMode="auto">
          <a:xfrm>
            <a:off x="8243888" y="53848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31" name="Line 95"/>
          <p:cNvSpPr>
            <a:spLocks noChangeShapeType="1"/>
          </p:cNvSpPr>
          <p:nvPr/>
        </p:nvSpPr>
        <p:spPr bwMode="auto">
          <a:xfrm>
            <a:off x="4498975" y="5589588"/>
            <a:ext cx="0" cy="2159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32" name="Oval 96"/>
          <p:cNvSpPr>
            <a:spLocks noChangeArrowheads="1"/>
          </p:cNvSpPr>
          <p:nvPr/>
        </p:nvSpPr>
        <p:spPr bwMode="auto">
          <a:xfrm>
            <a:off x="4354513" y="5805488"/>
            <a:ext cx="288925" cy="288925"/>
          </a:xfrm>
          <a:prstGeom prst="ellipse">
            <a:avLst/>
          </a:prstGeom>
          <a:solidFill>
            <a:schemeClr val="accent1"/>
          </a:solidFill>
          <a:ln w="12700" cap="sq" algn="ctr">
            <a:solidFill>
              <a:schemeClr val="tx1"/>
            </a:solidFill>
            <a:round/>
            <a:headEnd type="none" w="sm" len="sm"/>
            <a:tailEnd type="none" w="sm" len="sm"/>
          </a:ln>
        </p:spPr>
        <p:txBody>
          <a:bodyPr wrap="none" lIns="90488" tIns="44450" rIns="90488" bIns="44450" anchor="ctr"/>
          <a:lstStyle/>
          <a:p>
            <a:pPr algn="ctr" eaLnBrk="1" hangingPunct="1"/>
            <a:r>
              <a:rPr lang="en-US" sz="2000" b="0" i="0">
                <a:latin typeface="Berlin Sans FB" pitchFamily="34" charset="0"/>
                <a:ea typeface="宋体" pitchFamily="2" charset="-122"/>
              </a:rPr>
              <a:t>P</a:t>
            </a:r>
          </a:p>
        </p:txBody>
      </p:sp>
      <p:sp>
        <p:nvSpPr>
          <p:cNvPr id="91233" name="Text Box 97"/>
          <p:cNvSpPr txBox="1">
            <a:spLocks noChangeArrowheads="1"/>
          </p:cNvSpPr>
          <p:nvPr/>
        </p:nvSpPr>
        <p:spPr bwMode="auto">
          <a:xfrm>
            <a:off x="3203575" y="6280150"/>
            <a:ext cx="2592388"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b="0" i="0">
                <a:latin typeface="Berlin Sans FB" pitchFamily="34" charset="0"/>
                <a:ea typeface="宋体" pitchFamily="2" charset="-122"/>
              </a:rPr>
              <a:t>32 bits</a:t>
            </a:r>
          </a:p>
        </p:txBody>
      </p:sp>
      <p:sp>
        <p:nvSpPr>
          <p:cNvPr id="91234" name="Line 98"/>
          <p:cNvSpPr>
            <a:spLocks noChangeShapeType="1"/>
          </p:cNvSpPr>
          <p:nvPr/>
        </p:nvSpPr>
        <p:spPr bwMode="auto">
          <a:xfrm flipH="1">
            <a:off x="4498975" y="6094413"/>
            <a:ext cx="1588" cy="18573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1235" name="Text Box 99"/>
          <p:cNvSpPr txBox="1">
            <a:spLocks noChangeArrowheads="1"/>
          </p:cNvSpPr>
          <p:nvPr/>
        </p:nvSpPr>
        <p:spPr bwMode="auto">
          <a:xfrm>
            <a:off x="3995738" y="4292600"/>
            <a:ext cx="1081087" cy="396875"/>
          </a:xfrm>
          <a:prstGeom prst="rect">
            <a:avLst/>
          </a:prstGeom>
          <a:noFill/>
          <a:ln w="9525" algn="ctr">
            <a:noFill/>
            <a:miter lim="800000"/>
            <a:headEnd/>
            <a:tailEnd/>
          </a:ln>
        </p:spPr>
        <p:txBody>
          <a:bodyPr>
            <a:spAutoFit/>
          </a:bodyPr>
          <a:lstStyle/>
          <a:p>
            <a:pPr marL="342900" indent="-342900" algn="ctr" eaLnBrk="1" hangingPunct="1">
              <a:spcBef>
                <a:spcPct val="50000"/>
              </a:spcBef>
              <a:buSzPct val="85000"/>
            </a:pPr>
            <a:r>
              <a:rPr lang="en-US" sz="2000" b="0" i="0">
                <a:solidFill>
                  <a:srgbClr val="B701B7"/>
                </a:solidFill>
                <a:latin typeface="Berlin Sans FB" pitchFamily="34" charset="0"/>
                <a:ea typeface="宋体" pitchFamily="2" charset="-122"/>
              </a:rPr>
              <a:t>Z</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idx="4294967295"/>
          </p:nvPr>
        </p:nvSpPr>
        <p:spPr>
          <a:xfrm>
            <a:off x="442913" y="103188"/>
            <a:ext cx="8243887" cy="1314450"/>
          </a:xfrm>
          <a:noFill/>
          <a:ln/>
        </p:spPr>
        <p:txBody>
          <a:bodyPr>
            <a:normAutofit/>
            <a:scene3d>
              <a:camera prst="orthographicFront"/>
              <a:lightRig rig="soft" dir="t"/>
            </a:scene3d>
            <a:sp3d prstMaterial="softEdge">
              <a:bevelT w="25400" h="25400"/>
            </a:sp3d>
          </a:bodyPr>
          <a:lstStyle/>
          <a:p>
            <a:pPr algn="l">
              <a:defRPr/>
            </a:pPr>
            <a:r>
              <a:rPr lang="en-US" sz="4000" kern="1200" dirty="0">
                <a:solidFill>
                  <a:srgbClr val="FFC000"/>
                </a:solidFill>
                <a:effectLst>
                  <a:outerShdw blurRad="31750" dist="25400" dir="5400000" algn="tl" rotWithShape="0">
                    <a:srgbClr val="000000">
                      <a:alpha val="25000"/>
                    </a:srgbClr>
                  </a:outerShdw>
                </a:effectLst>
                <a:latin typeface="+mn-lt"/>
                <a:ea typeface="+mj-ea"/>
                <a:cs typeface="+mj-cs"/>
              </a:rPr>
              <a:t>S-box used in DES – S</a:t>
            </a:r>
            <a:r>
              <a:rPr lang="en-US" sz="4000" kern="1200" baseline="-25000" dirty="0">
                <a:solidFill>
                  <a:srgbClr val="FFC000"/>
                </a:solidFill>
                <a:effectLst>
                  <a:outerShdw blurRad="31750" dist="25400" dir="5400000" algn="tl" rotWithShape="0">
                    <a:srgbClr val="000000">
                      <a:alpha val="25000"/>
                    </a:srgbClr>
                  </a:outerShdw>
                </a:effectLst>
                <a:latin typeface="+mn-lt"/>
                <a:ea typeface="+mj-ea"/>
                <a:cs typeface="+mj-cs"/>
              </a:rPr>
              <a:t>1</a:t>
            </a:r>
            <a:r>
              <a:rPr lang="en-US" sz="4000" kern="1200" dirty="0">
                <a:solidFill>
                  <a:srgbClr val="FFC000"/>
                </a:solidFill>
                <a:effectLst>
                  <a:outerShdw blurRad="31750" dist="25400" dir="5400000" algn="tl" rotWithShape="0">
                    <a:srgbClr val="000000">
                      <a:alpha val="25000"/>
                    </a:srgbClr>
                  </a:outerShdw>
                </a:effectLst>
                <a:latin typeface="+mn-lt"/>
                <a:ea typeface="+mj-ea"/>
                <a:cs typeface="+mj-cs"/>
              </a:rPr>
              <a:t> and S</a:t>
            </a:r>
            <a:r>
              <a:rPr lang="en-US" sz="4000" kern="1200" baseline="-25000" dirty="0">
                <a:solidFill>
                  <a:srgbClr val="FFC000"/>
                </a:solidFill>
                <a:effectLst>
                  <a:outerShdw blurRad="31750" dist="25400" dir="5400000" algn="tl" rotWithShape="0">
                    <a:srgbClr val="000000">
                      <a:alpha val="25000"/>
                    </a:srgbClr>
                  </a:outerShdw>
                </a:effectLst>
                <a:latin typeface="+mn-lt"/>
                <a:ea typeface="+mj-ea"/>
                <a:cs typeface="+mj-cs"/>
              </a:rPr>
              <a:t>2</a:t>
            </a:r>
          </a:p>
        </p:txBody>
      </p:sp>
      <p:graphicFrame>
        <p:nvGraphicFramePr>
          <p:cNvPr id="93375" name="Group 191"/>
          <p:cNvGraphicFramePr>
            <a:graphicFrameLocks noGrp="1"/>
          </p:cNvGraphicFramePr>
          <p:nvPr>
            <p:ph type="tbl" idx="4294967295"/>
          </p:nvPr>
        </p:nvGraphicFramePr>
        <p:xfrm>
          <a:off x="782638" y="3141663"/>
          <a:ext cx="7245350" cy="3379472"/>
        </p:xfrm>
        <a:graphic>
          <a:graphicData uri="http://schemas.openxmlformats.org/drawingml/2006/table">
            <a:tbl>
              <a:tblPr/>
              <a:tblGrid>
                <a:gridCol w="700087"/>
                <a:gridCol w="407988"/>
                <a:gridCol w="409575"/>
                <a:gridCol w="407987"/>
                <a:gridCol w="411163"/>
                <a:gridCol w="409575"/>
                <a:gridCol w="407987"/>
                <a:gridCol w="409575"/>
                <a:gridCol w="407988"/>
                <a:gridCol w="409575"/>
                <a:gridCol w="407987"/>
                <a:gridCol w="409575"/>
                <a:gridCol w="407988"/>
                <a:gridCol w="409575"/>
                <a:gridCol w="411162"/>
                <a:gridCol w="407988"/>
                <a:gridCol w="409575"/>
              </a:tblGrid>
              <a:tr h="331788">
                <a:tc gridSpan="1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S</a:t>
                      </a:r>
                      <a:r>
                        <a:rPr kumimoji="0" lang="en-US" sz="2400" b="0" i="0" u="none" strike="noStrike" cap="none" normalizeH="0" baseline="-25000" smtClean="0">
                          <a:ln>
                            <a:noFill/>
                          </a:ln>
                          <a:solidFill>
                            <a:schemeClr val="tx1"/>
                          </a:solidFill>
                          <a:effectLst/>
                          <a:latin typeface="Berlin Sans FB" pitchFamily="34" charset="0"/>
                        </a:rPr>
                        <a:t>1</a:t>
                      </a:r>
                    </a:p>
                  </a:txBody>
                  <a:tcPr marL="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D2B0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gridSpan="1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S</a:t>
                      </a:r>
                      <a:r>
                        <a:rPr kumimoji="0" lang="en-US" sz="2400" b="0" i="0" u="none" strike="noStrike" cap="none" normalizeH="0" baseline="-25000" smtClean="0">
                          <a:ln>
                            <a:noFill/>
                          </a:ln>
                          <a:solidFill>
                            <a:schemeClr val="tx1"/>
                          </a:solidFill>
                          <a:effectLst/>
                          <a:latin typeface="Berlin Sans FB" pitchFamily="34" charset="0"/>
                        </a:rPr>
                        <a:t>2</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D2B0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372" name="Rectangle 193"/>
          <p:cNvSpPr>
            <a:spLocks noChangeArrowheads="1"/>
          </p:cNvSpPr>
          <p:nvPr/>
        </p:nvSpPr>
        <p:spPr bwMode="auto">
          <a:xfrm>
            <a:off x="685800" y="1905000"/>
            <a:ext cx="7772400" cy="1295400"/>
          </a:xfrm>
          <a:prstGeom prst="rect">
            <a:avLst/>
          </a:prstGeom>
          <a:noFill/>
          <a:ln w="9525">
            <a:noFill/>
            <a:miter lim="800000"/>
            <a:headEnd/>
            <a:tailEnd/>
          </a:ln>
        </p:spPr>
        <p:txBody>
          <a:bodyPr/>
          <a:lstStyle/>
          <a:p>
            <a:pPr marL="342900" indent="-342900" eaLnBrk="1" hangingPunct="1">
              <a:lnSpc>
                <a:spcPct val="80000"/>
              </a:lnSpc>
              <a:spcBef>
                <a:spcPct val="20000"/>
              </a:spcBef>
              <a:buFontTx/>
              <a:buChar char="•"/>
            </a:pPr>
            <a:r>
              <a:rPr lang="en-US" sz="2000" b="0" i="0" dirty="0">
                <a:latin typeface="Berlin Sans FB" pitchFamily="34" charset="0"/>
              </a:rPr>
              <a:t>Since Z= </a:t>
            </a:r>
            <a:r>
              <a:rPr lang="en-US" sz="2000" b="0" i="0" dirty="0">
                <a:solidFill>
                  <a:srgbClr val="B701B7"/>
                </a:solidFill>
                <a:latin typeface="Berlin Sans FB" pitchFamily="34" charset="0"/>
                <a:sym typeface="Symbol" pitchFamily="18" charset="2"/>
              </a:rPr>
              <a:t>4821976F9A73</a:t>
            </a:r>
            <a:r>
              <a:rPr lang="en-US" sz="2000" b="0" i="0" baseline="-25000" dirty="0">
                <a:solidFill>
                  <a:srgbClr val="B701B7"/>
                </a:solidFill>
                <a:latin typeface="Berlin Sans FB" pitchFamily="34" charset="0"/>
                <a:sym typeface="Symbol" pitchFamily="18" charset="2"/>
              </a:rPr>
              <a:t>HEX</a:t>
            </a:r>
            <a:r>
              <a:rPr lang="en-US" sz="2000" b="0" i="0" dirty="0">
                <a:latin typeface="Berlin Sans FB" pitchFamily="34" charset="0"/>
              </a:rPr>
              <a:t> = 010010 000010 000110 010111 011011 111001 101001 110011</a:t>
            </a:r>
          </a:p>
          <a:p>
            <a:pPr marL="342900" indent="-342900" eaLnBrk="1" hangingPunct="1">
              <a:lnSpc>
                <a:spcPct val="80000"/>
              </a:lnSpc>
              <a:spcBef>
                <a:spcPct val="20000"/>
              </a:spcBef>
              <a:buFontTx/>
              <a:buChar char="•"/>
            </a:pPr>
            <a:r>
              <a:rPr lang="en-US" sz="2000" b="0" i="0" dirty="0">
                <a:latin typeface="Berlin Sans FB" pitchFamily="34" charset="0"/>
                <a:sym typeface="Symbol" pitchFamily="18" charset="2"/>
              </a:rPr>
              <a:t> S</a:t>
            </a:r>
            <a:r>
              <a:rPr lang="en-US" sz="2000" b="0" i="0" baseline="-25000" dirty="0">
                <a:latin typeface="Berlin Sans FB" pitchFamily="34" charset="0"/>
                <a:sym typeface="Symbol" pitchFamily="18" charset="2"/>
              </a:rPr>
              <a:t>1</a:t>
            </a:r>
            <a:r>
              <a:rPr lang="en-US" sz="2000" b="0" i="0" dirty="0">
                <a:latin typeface="Berlin Sans FB" pitchFamily="34" charset="0"/>
                <a:sym typeface="Symbol" pitchFamily="18" charset="2"/>
              </a:rPr>
              <a:t>(</a:t>
            </a:r>
            <a:r>
              <a:rPr lang="en-US" sz="2000" b="0" i="0" dirty="0">
                <a:solidFill>
                  <a:srgbClr val="B701B7"/>
                </a:solidFill>
                <a:latin typeface="Berlin Sans FB" pitchFamily="34" charset="0"/>
                <a:sym typeface="Symbol" pitchFamily="18" charset="2"/>
              </a:rPr>
              <a:t>0</a:t>
            </a:r>
            <a:r>
              <a:rPr lang="en-US" sz="2000" b="0" i="0" dirty="0">
                <a:latin typeface="Berlin Sans FB" pitchFamily="34" charset="0"/>
                <a:sym typeface="Symbol" pitchFamily="18" charset="2"/>
              </a:rPr>
              <a:t>1001</a:t>
            </a:r>
            <a:r>
              <a:rPr lang="en-US" sz="2000" b="0" i="0" dirty="0">
                <a:solidFill>
                  <a:srgbClr val="B701B7"/>
                </a:solidFill>
                <a:latin typeface="Berlin Sans FB" pitchFamily="34" charset="0"/>
                <a:sym typeface="Symbol" pitchFamily="18" charset="2"/>
              </a:rPr>
              <a:t>0</a:t>
            </a:r>
            <a:r>
              <a:rPr lang="en-US" sz="2000" b="0" i="0" dirty="0">
                <a:latin typeface="Berlin Sans FB" pitchFamily="34" charset="0"/>
                <a:sym typeface="Symbol" pitchFamily="18" charset="2"/>
              </a:rPr>
              <a:t>) is the value 10 (at row 0 and column 1001</a:t>
            </a:r>
            <a:r>
              <a:rPr lang="en-US" sz="2000" b="0" i="0" baseline="-25000" dirty="0">
                <a:latin typeface="Berlin Sans FB" pitchFamily="34" charset="0"/>
                <a:sym typeface="Symbol" pitchFamily="18" charset="2"/>
              </a:rPr>
              <a:t>2</a:t>
            </a:r>
            <a:r>
              <a:rPr lang="en-US" sz="2000" b="0" i="0" dirty="0">
                <a:latin typeface="Berlin Sans FB" pitchFamily="34" charset="0"/>
                <a:sym typeface="Symbol" pitchFamily="18" charset="2"/>
              </a:rPr>
              <a:t>= 9</a:t>
            </a:r>
            <a:r>
              <a:rPr lang="en-US" sz="2000" b="0" i="0" baseline="-25000" dirty="0">
                <a:latin typeface="Berlin Sans FB" pitchFamily="34" charset="0"/>
                <a:sym typeface="Symbol" pitchFamily="18" charset="2"/>
              </a:rPr>
              <a:t>10 </a:t>
            </a:r>
            <a:r>
              <a:rPr lang="en-US" sz="2000" b="0" i="0" dirty="0">
                <a:latin typeface="Berlin Sans FB" pitchFamily="34" charset="0"/>
                <a:sym typeface="Symbol" pitchFamily="18" charset="2"/>
              </a:rPr>
              <a:t>)</a:t>
            </a:r>
            <a:endParaRPr lang="en-US" sz="2000" b="0" i="0" baseline="-25000" dirty="0">
              <a:latin typeface="Berlin Sans FB" pitchFamily="34" charset="0"/>
              <a:sym typeface="Symbol" pitchFamily="18" charset="2"/>
            </a:endParaRPr>
          </a:p>
          <a:p>
            <a:pPr marL="342900" indent="-342900" eaLnBrk="1" hangingPunct="1">
              <a:lnSpc>
                <a:spcPct val="80000"/>
              </a:lnSpc>
              <a:spcBef>
                <a:spcPct val="20000"/>
              </a:spcBef>
              <a:buFontTx/>
              <a:buChar char="•"/>
            </a:pPr>
            <a:r>
              <a:rPr lang="en-US" sz="2000" b="0" i="0" dirty="0">
                <a:latin typeface="Berlin Sans FB" pitchFamily="34" charset="0"/>
                <a:sym typeface="Symbol" pitchFamily="18" charset="2"/>
              </a:rPr>
              <a:t> S</a:t>
            </a:r>
            <a:r>
              <a:rPr lang="en-US" sz="2000" b="0" i="0" baseline="-25000" dirty="0">
                <a:latin typeface="Berlin Sans FB" pitchFamily="34" charset="0"/>
                <a:sym typeface="Symbol" pitchFamily="18" charset="2"/>
              </a:rPr>
              <a:t>2</a:t>
            </a:r>
            <a:r>
              <a:rPr lang="en-US" sz="2000" b="0" i="0" dirty="0">
                <a:latin typeface="Berlin Sans FB" pitchFamily="34" charset="0"/>
                <a:sym typeface="Symbol" pitchFamily="18" charset="2"/>
              </a:rPr>
              <a:t>(</a:t>
            </a:r>
            <a:r>
              <a:rPr lang="en-US" sz="2000" b="0" i="0" dirty="0">
                <a:solidFill>
                  <a:srgbClr val="B701B7"/>
                </a:solidFill>
                <a:latin typeface="Berlin Sans FB" pitchFamily="34" charset="0"/>
                <a:sym typeface="Symbol" pitchFamily="18" charset="2"/>
              </a:rPr>
              <a:t>0</a:t>
            </a:r>
            <a:r>
              <a:rPr lang="en-US" sz="2000" b="0" i="0" dirty="0">
                <a:latin typeface="Berlin Sans FB" pitchFamily="34" charset="0"/>
                <a:sym typeface="Symbol" pitchFamily="18" charset="2"/>
              </a:rPr>
              <a:t>0001</a:t>
            </a:r>
            <a:r>
              <a:rPr lang="en-US" sz="2000" b="0" i="0" dirty="0">
                <a:solidFill>
                  <a:srgbClr val="B701B7"/>
                </a:solidFill>
                <a:latin typeface="Berlin Sans FB" pitchFamily="34" charset="0"/>
                <a:sym typeface="Symbol" pitchFamily="18" charset="2"/>
              </a:rPr>
              <a:t>0</a:t>
            </a:r>
            <a:r>
              <a:rPr lang="en-US" sz="2000" b="0" i="0" dirty="0">
                <a:latin typeface="Berlin Sans FB" pitchFamily="34" charset="0"/>
                <a:sym typeface="Symbol" pitchFamily="18" charset="2"/>
              </a:rPr>
              <a:t>) = 1</a:t>
            </a:r>
            <a:r>
              <a:rPr lang="en-US" sz="2000" b="0" i="0" baseline="-25000" dirty="0">
                <a:latin typeface="Berlin Sans FB" pitchFamily="34" charset="0"/>
                <a:sym typeface="Symbol" pitchFamily="18" charset="2"/>
              </a:rPr>
              <a:t>10 </a:t>
            </a:r>
            <a:r>
              <a:rPr lang="en-US" sz="2000" b="0" i="0" dirty="0">
                <a:latin typeface="Berlin Sans FB" pitchFamily="34" charset="0"/>
                <a:sym typeface="Symbol" pitchFamily="18" charset="2"/>
              </a:rPr>
              <a:t>= 0001</a:t>
            </a:r>
            <a:r>
              <a:rPr lang="en-US" sz="2000" b="0" i="0" baseline="-25000" dirty="0">
                <a:latin typeface="Berlin Sans FB" pitchFamily="34" charset="0"/>
                <a:sym typeface="Symbol" pitchFamily="18" charset="2"/>
              </a:rPr>
              <a:t>2  </a:t>
            </a:r>
            <a:r>
              <a:rPr lang="en-US" sz="2000" b="0" i="0" dirty="0">
                <a:latin typeface="Berlin Sans FB" pitchFamily="34" charset="0"/>
                <a:sym typeface="Symbol" pitchFamily="18" charset="2"/>
              </a:rPr>
              <a:t>(at row 0 and column 0001</a:t>
            </a:r>
            <a:r>
              <a:rPr lang="en-US" sz="2000" b="0" i="0" baseline="-25000" dirty="0">
                <a:latin typeface="Berlin Sans FB" pitchFamily="34" charset="0"/>
                <a:sym typeface="Symbol" pitchFamily="18" charset="2"/>
              </a:rPr>
              <a:t>2</a:t>
            </a:r>
            <a:r>
              <a:rPr lang="en-US" sz="2000" b="0" i="0" dirty="0">
                <a:latin typeface="Berlin Sans FB" pitchFamily="34" charset="0"/>
                <a:sym typeface="Symbol" pitchFamily="18" charset="2"/>
              </a:rPr>
              <a:t>= 1</a:t>
            </a:r>
            <a:r>
              <a:rPr lang="en-US" sz="2000" b="0" i="0" baseline="-25000" dirty="0">
                <a:latin typeface="Berlin Sans FB" pitchFamily="34" charset="0"/>
                <a:sym typeface="Symbol" pitchFamily="18" charset="2"/>
              </a:rPr>
              <a:t>10 </a:t>
            </a:r>
            <a:r>
              <a:rPr lang="en-US" sz="2000" b="0" i="0" dirty="0">
                <a:latin typeface="Berlin Sans FB" pitchFamily="34" charset="0"/>
                <a:sym typeface="Symbol" pitchFamily="18" charset="2"/>
              </a:rPr>
              <a:t>)</a:t>
            </a:r>
          </a:p>
        </p:txBody>
      </p:sp>
      <p:sp>
        <p:nvSpPr>
          <p:cNvPr id="93373" name="Date Placeholder 4"/>
          <p:cNvSpPr>
            <a:spLocks noGrp="1"/>
          </p:cNvSpPr>
          <p:nvPr>
            <p:ph type="dt" sz="quarter" idx="10"/>
          </p:nvPr>
        </p:nvSpPr>
        <p:spPr>
          <a:xfrm>
            <a:off x="6727825" y="6408738"/>
            <a:ext cx="1919288" cy="365125"/>
          </a:xfrm>
          <a:noFill/>
        </p:spPr>
        <p:txBody>
          <a:bodyPr anchor="b"/>
          <a:lstStyle/>
          <a:p>
            <a:fld id="{F7822455-ACCD-446B-9CF4-942EC4A4ECD2}"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idx="4294967295"/>
          </p:nvPr>
        </p:nvSpPr>
        <p:spPr>
          <a:xfrm>
            <a:off x="442913" y="103188"/>
            <a:ext cx="8243887" cy="1314450"/>
          </a:xfrm>
          <a:noFill/>
          <a:ln/>
        </p:spPr>
        <p:txBody>
          <a:bodyPr>
            <a:normAutofit/>
            <a:scene3d>
              <a:camera prst="orthographicFront"/>
              <a:lightRig rig="soft" dir="t"/>
            </a:scene3d>
            <a:sp3d prstMaterial="softEdge">
              <a:bevelT w="25400" h="25400"/>
            </a:sp3d>
          </a:bodyPr>
          <a:lstStyle/>
          <a:p>
            <a:pPr algn="l">
              <a:defRPr/>
            </a:pPr>
            <a:r>
              <a:rPr lang="en-US" sz="4000" kern="1200" dirty="0">
                <a:solidFill>
                  <a:srgbClr val="FFC000"/>
                </a:solidFill>
                <a:effectLst>
                  <a:outerShdw blurRad="31750" dist="25400" dir="5400000" algn="tl" rotWithShape="0">
                    <a:srgbClr val="000000">
                      <a:alpha val="25000"/>
                    </a:srgbClr>
                  </a:outerShdw>
                </a:effectLst>
                <a:latin typeface="+mn-lt"/>
                <a:ea typeface="+mj-ea"/>
                <a:cs typeface="+mj-cs"/>
              </a:rPr>
              <a:t>S-box used in DES – S</a:t>
            </a:r>
            <a:r>
              <a:rPr lang="en-US" sz="4000" kern="1200" baseline="-25000" dirty="0">
                <a:solidFill>
                  <a:srgbClr val="FFC000"/>
                </a:solidFill>
                <a:effectLst>
                  <a:outerShdw blurRad="31750" dist="25400" dir="5400000" algn="tl" rotWithShape="0">
                    <a:srgbClr val="000000">
                      <a:alpha val="25000"/>
                    </a:srgbClr>
                  </a:outerShdw>
                </a:effectLst>
                <a:latin typeface="+mn-lt"/>
                <a:ea typeface="+mj-ea"/>
                <a:cs typeface="+mj-cs"/>
              </a:rPr>
              <a:t>3</a:t>
            </a:r>
            <a:r>
              <a:rPr lang="en-US" sz="4000" kern="1200" dirty="0">
                <a:solidFill>
                  <a:srgbClr val="FFC000"/>
                </a:solidFill>
                <a:effectLst>
                  <a:outerShdw blurRad="31750" dist="25400" dir="5400000" algn="tl" rotWithShape="0">
                    <a:srgbClr val="000000">
                      <a:alpha val="25000"/>
                    </a:srgbClr>
                  </a:outerShdw>
                </a:effectLst>
                <a:latin typeface="+mn-lt"/>
                <a:ea typeface="+mj-ea"/>
                <a:cs typeface="+mj-cs"/>
              </a:rPr>
              <a:t> and S</a:t>
            </a:r>
            <a:r>
              <a:rPr lang="en-US" sz="4000" kern="1200" baseline="-25000" dirty="0">
                <a:solidFill>
                  <a:srgbClr val="FFC000"/>
                </a:solidFill>
                <a:effectLst>
                  <a:outerShdw blurRad="31750" dist="25400" dir="5400000" algn="tl" rotWithShape="0">
                    <a:srgbClr val="000000">
                      <a:alpha val="25000"/>
                    </a:srgbClr>
                  </a:outerShdw>
                </a:effectLst>
                <a:latin typeface="+mn-lt"/>
                <a:ea typeface="+mj-ea"/>
                <a:cs typeface="+mj-cs"/>
              </a:rPr>
              <a:t>4</a:t>
            </a:r>
          </a:p>
        </p:txBody>
      </p:sp>
      <p:graphicFrame>
        <p:nvGraphicFramePr>
          <p:cNvPr id="94399" name="Group 191"/>
          <p:cNvGraphicFramePr>
            <a:graphicFrameLocks noGrp="1"/>
          </p:cNvGraphicFramePr>
          <p:nvPr>
            <p:ph type="tbl" idx="4294967295"/>
          </p:nvPr>
        </p:nvGraphicFramePr>
        <p:xfrm>
          <a:off x="782638" y="3141663"/>
          <a:ext cx="7245350" cy="3379472"/>
        </p:xfrm>
        <a:graphic>
          <a:graphicData uri="http://schemas.openxmlformats.org/drawingml/2006/table">
            <a:tbl>
              <a:tblPr/>
              <a:tblGrid>
                <a:gridCol w="700087"/>
                <a:gridCol w="407988"/>
                <a:gridCol w="409575"/>
                <a:gridCol w="407987"/>
                <a:gridCol w="411163"/>
                <a:gridCol w="409575"/>
                <a:gridCol w="407987"/>
                <a:gridCol w="409575"/>
                <a:gridCol w="407988"/>
                <a:gridCol w="409575"/>
                <a:gridCol w="407987"/>
                <a:gridCol w="409575"/>
                <a:gridCol w="407988"/>
                <a:gridCol w="409575"/>
                <a:gridCol w="411162"/>
                <a:gridCol w="407988"/>
                <a:gridCol w="409575"/>
              </a:tblGrid>
              <a:tr h="331788">
                <a:tc gridSpan="1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S</a:t>
                      </a:r>
                      <a:r>
                        <a:rPr kumimoji="0" lang="en-US" sz="2400" b="0" i="0" u="none" strike="noStrike" cap="none" normalizeH="0" baseline="-25000" smtClean="0">
                          <a:ln>
                            <a:noFill/>
                          </a:ln>
                          <a:solidFill>
                            <a:schemeClr val="tx1"/>
                          </a:solidFill>
                          <a:effectLst/>
                          <a:latin typeface="Berlin Sans FB" pitchFamily="34" charset="0"/>
                        </a:rPr>
                        <a:t>3</a:t>
                      </a:r>
                    </a:p>
                  </a:txBody>
                  <a:tcPr marL="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D2B0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gridSpan="1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S</a:t>
                      </a:r>
                      <a:r>
                        <a:rPr kumimoji="0" lang="en-US" sz="2400" b="0" i="0" u="none" strike="noStrike" cap="none" normalizeH="0" baseline="-25000" smtClean="0">
                          <a:ln>
                            <a:noFill/>
                          </a:ln>
                          <a:solidFill>
                            <a:schemeClr val="tx1"/>
                          </a:solidFill>
                          <a:effectLst/>
                          <a:latin typeface="Berlin Sans FB" pitchFamily="34" charset="0"/>
                        </a:rPr>
                        <a:t>4</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D2B0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4396" name="Rectangle 193"/>
          <p:cNvSpPr>
            <a:spLocks noChangeArrowheads="1"/>
          </p:cNvSpPr>
          <p:nvPr/>
        </p:nvSpPr>
        <p:spPr bwMode="auto">
          <a:xfrm>
            <a:off x="685800" y="1905000"/>
            <a:ext cx="7772400" cy="1524000"/>
          </a:xfrm>
          <a:prstGeom prst="rect">
            <a:avLst/>
          </a:prstGeom>
          <a:noFill/>
          <a:ln w="9525">
            <a:noFill/>
            <a:miter lim="800000"/>
            <a:headEnd/>
            <a:tailEnd/>
          </a:ln>
        </p:spPr>
        <p:txBody>
          <a:bodyPr/>
          <a:lstStyle/>
          <a:p>
            <a:pPr marL="342900" indent="-342900" eaLnBrk="1" hangingPunct="1">
              <a:lnSpc>
                <a:spcPct val="80000"/>
              </a:lnSpc>
              <a:spcBef>
                <a:spcPct val="20000"/>
              </a:spcBef>
              <a:buFontTx/>
              <a:buChar char="•"/>
            </a:pPr>
            <a:r>
              <a:rPr lang="en-US" sz="2000" b="0" i="0">
                <a:latin typeface="Berlin Sans FB" pitchFamily="34" charset="0"/>
              </a:rPr>
              <a:t>Since Z= </a:t>
            </a:r>
            <a:r>
              <a:rPr lang="en-US" sz="2000" b="0" i="0">
                <a:solidFill>
                  <a:srgbClr val="B701B7"/>
                </a:solidFill>
                <a:latin typeface="Berlin Sans FB" pitchFamily="34" charset="0"/>
                <a:sym typeface="Symbol" pitchFamily="18" charset="2"/>
              </a:rPr>
              <a:t>4821976F9A73</a:t>
            </a:r>
            <a:r>
              <a:rPr lang="en-US" sz="2000" b="0" i="0" baseline="-25000">
                <a:solidFill>
                  <a:srgbClr val="B701B7"/>
                </a:solidFill>
                <a:latin typeface="Berlin Sans FB" pitchFamily="34" charset="0"/>
                <a:sym typeface="Symbol" pitchFamily="18" charset="2"/>
              </a:rPr>
              <a:t>HEX</a:t>
            </a:r>
            <a:r>
              <a:rPr lang="en-US" sz="2000" b="0" i="0">
                <a:latin typeface="Berlin Sans FB" pitchFamily="34" charset="0"/>
              </a:rPr>
              <a:t> = 010010 000010 000110 010111 011011 111001 101001 110011</a:t>
            </a:r>
          </a:p>
          <a:p>
            <a:pPr marL="342900" indent="-342900" eaLnBrk="1" hangingPunct="1">
              <a:lnSpc>
                <a:spcPct val="80000"/>
              </a:lnSpc>
              <a:spcBef>
                <a:spcPct val="20000"/>
              </a:spcBef>
              <a:buFontTx/>
              <a:buChar char="•"/>
            </a:pPr>
            <a:r>
              <a:rPr lang="en-US" sz="2000" b="0" i="0">
                <a:latin typeface="Berlin Sans FB" pitchFamily="34" charset="0"/>
                <a:sym typeface="Symbol" pitchFamily="18" charset="2"/>
              </a:rPr>
              <a:t> S</a:t>
            </a:r>
            <a:r>
              <a:rPr lang="en-US" sz="2000" b="0" i="0" baseline="-25000">
                <a:latin typeface="Berlin Sans FB" pitchFamily="34" charset="0"/>
                <a:sym typeface="Symbol" pitchFamily="18" charset="2"/>
              </a:rPr>
              <a:t>3</a:t>
            </a:r>
            <a:r>
              <a:rPr lang="en-US" sz="2000" b="0" i="0">
                <a:latin typeface="Berlin Sans FB" pitchFamily="34" charset="0"/>
                <a:sym typeface="Symbol" pitchFamily="18" charset="2"/>
              </a:rPr>
              <a:t>(</a:t>
            </a:r>
            <a:r>
              <a:rPr lang="en-US" sz="2000" b="0" i="0">
                <a:solidFill>
                  <a:srgbClr val="B701B7"/>
                </a:solidFill>
                <a:latin typeface="Berlin Sans FB" pitchFamily="34" charset="0"/>
              </a:rPr>
              <a:t>0</a:t>
            </a:r>
            <a:r>
              <a:rPr lang="en-US" sz="2000" b="0" i="0">
                <a:latin typeface="Berlin Sans FB" pitchFamily="34" charset="0"/>
              </a:rPr>
              <a:t>0011</a:t>
            </a:r>
            <a:r>
              <a:rPr lang="en-US" sz="2000" b="0" i="0">
                <a:solidFill>
                  <a:srgbClr val="B701B7"/>
                </a:solidFill>
                <a:latin typeface="Berlin Sans FB" pitchFamily="34" charset="0"/>
              </a:rPr>
              <a:t>0</a:t>
            </a:r>
            <a:r>
              <a:rPr lang="en-US" sz="2000" b="0" i="0">
                <a:latin typeface="Berlin Sans FB" pitchFamily="34" charset="0"/>
                <a:sym typeface="Symbol" pitchFamily="18" charset="2"/>
              </a:rPr>
              <a:t>) = 14</a:t>
            </a:r>
            <a:r>
              <a:rPr lang="en-US" sz="2000" b="0" i="0" baseline="-25000">
                <a:latin typeface="Berlin Sans FB" pitchFamily="34" charset="0"/>
                <a:sym typeface="Symbol" pitchFamily="18" charset="2"/>
              </a:rPr>
              <a:t>10 </a:t>
            </a:r>
            <a:r>
              <a:rPr lang="en-US" sz="2000" b="0" i="0">
                <a:latin typeface="Berlin Sans FB" pitchFamily="34" charset="0"/>
                <a:sym typeface="Symbol" pitchFamily="18" charset="2"/>
              </a:rPr>
              <a:t>= 1110</a:t>
            </a:r>
            <a:r>
              <a:rPr lang="en-US" sz="2000" b="0" i="0" baseline="-25000">
                <a:latin typeface="Berlin Sans FB" pitchFamily="34" charset="0"/>
                <a:sym typeface="Symbol" pitchFamily="18" charset="2"/>
              </a:rPr>
              <a:t>2</a:t>
            </a:r>
          </a:p>
          <a:p>
            <a:pPr marL="342900" indent="-342900" eaLnBrk="1" hangingPunct="1">
              <a:lnSpc>
                <a:spcPct val="80000"/>
              </a:lnSpc>
              <a:spcBef>
                <a:spcPct val="20000"/>
              </a:spcBef>
              <a:buFontTx/>
              <a:buChar char="•"/>
            </a:pPr>
            <a:r>
              <a:rPr lang="en-US" sz="2000" b="0" i="0">
                <a:latin typeface="Berlin Sans FB" pitchFamily="34" charset="0"/>
                <a:sym typeface="Symbol" pitchFamily="18" charset="2"/>
              </a:rPr>
              <a:t> S</a:t>
            </a:r>
            <a:r>
              <a:rPr lang="en-US" sz="2000" b="0" i="0" baseline="-25000">
                <a:latin typeface="Berlin Sans FB" pitchFamily="34" charset="0"/>
                <a:sym typeface="Symbol" pitchFamily="18" charset="2"/>
              </a:rPr>
              <a:t>4</a:t>
            </a:r>
            <a:r>
              <a:rPr lang="en-US" sz="2000" b="0" i="0">
                <a:latin typeface="Berlin Sans FB" pitchFamily="34" charset="0"/>
                <a:sym typeface="Symbol" pitchFamily="18" charset="2"/>
              </a:rPr>
              <a:t>(</a:t>
            </a:r>
            <a:r>
              <a:rPr lang="en-US" sz="2000" b="0" i="0">
                <a:solidFill>
                  <a:srgbClr val="B701B7"/>
                </a:solidFill>
                <a:latin typeface="Berlin Sans FB" pitchFamily="34" charset="0"/>
              </a:rPr>
              <a:t>0</a:t>
            </a:r>
            <a:r>
              <a:rPr lang="en-US" sz="2000" b="0" i="0">
                <a:latin typeface="Berlin Sans FB" pitchFamily="34" charset="0"/>
              </a:rPr>
              <a:t>1011</a:t>
            </a:r>
            <a:r>
              <a:rPr lang="en-US" sz="2000" b="0" i="0">
                <a:solidFill>
                  <a:srgbClr val="B701B7"/>
                </a:solidFill>
                <a:latin typeface="Berlin Sans FB" pitchFamily="34" charset="0"/>
              </a:rPr>
              <a:t>1</a:t>
            </a:r>
            <a:r>
              <a:rPr lang="en-US" sz="2000" b="0" i="0">
                <a:latin typeface="Berlin Sans FB" pitchFamily="34" charset="0"/>
                <a:sym typeface="Symbol" pitchFamily="18" charset="2"/>
              </a:rPr>
              <a:t>) = 12</a:t>
            </a:r>
            <a:r>
              <a:rPr lang="en-US" sz="2000" b="0" i="0" baseline="-25000">
                <a:latin typeface="Berlin Sans FB" pitchFamily="34" charset="0"/>
                <a:sym typeface="Symbol" pitchFamily="18" charset="2"/>
              </a:rPr>
              <a:t>10 </a:t>
            </a:r>
            <a:r>
              <a:rPr lang="en-US" sz="2000" b="0" i="0">
                <a:latin typeface="Berlin Sans FB" pitchFamily="34" charset="0"/>
                <a:sym typeface="Symbol" pitchFamily="18" charset="2"/>
              </a:rPr>
              <a:t>= 1100</a:t>
            </a:r>
            <a:r>
              <a:rPr lang="en-US" sz="2000" b="0" i="0" baseline="-25000">
                <a:latin typeface="Berlin Sans FB" pitchFamily="34" charset="0"/>
                <a:sym typeface="Symbol" pitchFamily="18" charset="2"/>
              </a:rPr>
              <a:t>2</a:t>
            </a:r>
          </a:p>
        </p:txBody>
      </p:sp>
      <p:sp>
        <p:nvSpPr>
          <p:cNvPr id="94397" name="Date Placeholder 4"/>
          <p:cNvSpPr>
            <a:spLocks noGrp="1"/>
          </p:cNvSpPr>
          <p:nvPr>
            <p:ph type="dt" sz="quarter" idx="10"/>
          </p:nvPr>
        </p:nvSpPr>
        <p:spPr>
          <a:xfrm>
            <a:off x="6727825" y="6408738"/>
            <a:ext cx="1919288" cy="365125"/>
          </a:xfrm>
          <a:noFill/>
        </p:spPr>
        <p:txBody>
          <a:bodyPr anchor="b"/>
          <a:lstStyle/>
          <a:p>
            <a:fld id="{1B4491CC-6829-42A4-B71C-9D60F361DE3F}"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idx="4294967295"/>
          </p:nvPr>
        </p:nvSpPr>
        <p:spPr>
          <a:xfrm>
            <a:off x="442913" y="103188"/>
            <a:ext cx="8243887" cy="1314450"/>
          </a:xfrm>
          <a:noFill/>
          <a:ln/>
        </p:spPr>
        <p:txBody>
          <a:bodyPr>
            <a:normAutofit/>
            <a:scene3d>
              <a:camera prst="orthographicFront"/>
              <a:lightRig rig="soft" dir="t"/>
            </a:scene3d>
            <a:sp3d prstMaterial="softEdge">
              <a:bevelT w="25400" h="25400"/>
            </a:sp3d>
          </a:bodyPr>
          <a:lstStyle/>
          <a:p>
            <a:pPr algn="l">
              <a:defRPr/>
            </a:pPr>
            <a:r>
              <a:rPr lang="en-US" sz="4000" kern="1200" dirty="0">
                <a:solidFill>
                  <a:srgbClr val="FFC000"/>
                </a:solidFill>
                <a:effectLst>
                  <a:outerShdw blurRad="31750" dist="25400" dir="5400000" algn="tl" rotWithShape="0">
                    <a:srgbClr val="000000">
                      <a:alpha val="25000"/>
                    </a:srgbClr>
                  </a:outerShdw>
                </a:effectLst>
                <a:latin typeface="+mn-lt"/>
                <a:ea typeface="+mj-ea"/>
                <a:cs typeface="+mj-cs"/>
              </a:rPr>
              <a:t>S-box used in DES – S</a:t>
            </a:r>
            <a:r>
              <a:rPr lang="en-US" sz="4000" kern="1200" baseline="-25000" dirty="0">
                <a:solidFill>
                  <a:srgbClr val="FFC000"/>
                </a:solidFill>
                <a:effectLst>
                  <a:outerShdw blurRad="31750" dist="25400" dir="5400000" algn="tl" rotWithShape="0">
                    <a:srgbClr val="000000">
                      <a:alpha val="25000"/>
                    </a:srgbClr>
                  </a:outerShdw>
                </a:effectLst>
                <a:latin typeface="+mn-lt"/>
                <a:ea typeface="+mj-ea"/>
                <a:cs typeface="+mj-cs"/>
              </a:rPr>
              <a:t>5</a:t>
            </a:r>
            <a:r>
              <a:rPr lang="en-US" sz="4000" kern="1200" dirty="0">
                <a:solidFill>
                  <a:srgbClr val="FFC000"/>
                </a:solidFill>
                <a:effectLst>
                  <a:outerShdw blurRad="31750" dist="25400" dir="5400000" algn="tl" rotWithShape="0">
                    <a:srgbClr val="000000">
                      <a:alpha val="25000"/>
                    </a:srgbClr>
                  </a:outerShdw>
                </a:effectLst>
                <a:latin typeface="+mn-lt"/>
                <a:ea typeface="+mj-ea"/>
                <a:cs typeface="+mj-cs"/>
              </a:rPr>
              <a:t> and S</a:t>
            </a:r>
            <a:r>
              <a:rPr lang="en-US" sz="4000" kern="1200" baseline="-25000" dirty="0">
                <a:solidFill>
                  <a:srgbClr val="FFC000"/>
                </a:solidFill>
                <a:effectLst>
                  <a:outerShdw blurRad="31750" dist="25400" dir="5400000" algn="tl" rotWithShape="0">
                    <a:srgbClr val="000000">
                      <a:alpha val="25000"/>
                    </a:srgbClr>
                  </a:outerShdw>
                </a:effectLst>
                <a:latin typeface="+mn-lt"/>
                <a:ea typeface="+mj-ea"/>
                <a:cs typeface="+mj-cs"/>
              </a:rPr>
              <a:t>6</a:t>
            </a:r>
          </a:p>
        </p:txBody>
      </p:sp>
      <p:graphicFrame>
        <p:nvGraphicFramePr>
          <p:cNvPr id="404483" name="Group 3"/>
          <p:cNvGraphicFramePr>
            <a:graphicFrameLocks noGrp="1"/>
          </p:cNvGraphicFramePr>
          <p:nvPr/>
        </p:nvGraphicFramePr>
        <p:xfrm>
          <a:off x="782638" y="3141663"/>
          <a:ext cx="7245350" cy="3379472"/>
        </p:xfrm>
        <a:graphic>
          <a:graphicData uri="http://schemas.openxmlformats.org/drawingml/2006/table">
            <a:tbl>
              <a:tblPr/>
              <a:tblGrid>
                <a:gridCol w="700087"/>
                <a:gridCol w="407988"/>
                <a:gridCol w="409575"/>
                <a:gridCol w="407987"/>
                <a:gridCol w="411163"/>
                <a:gridCol w="409575"/>
                <a:gridCol w="407987"/>
                <a:gridCol w="409575"/>
                <a:gridCol w="407988"/>
                <a:gridCol w="409575"/>
                <a:gridCol w="407987"/>
                <a:gridCol w="409575"/>
                <a:gridCol w="407988"/>
                <a:gridCol w="409575"/>
                <a:gridCol w="411162"/>
                <a:gridCol w="407988"/>
                <a:gridCol w="409575"/>
              </a:tblGrid>
              <a:tr h="331788">
                <a:tc gridSpan="1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S</a:t>
                      </a:r>
                      <a:r>
                        <a:rPr kumimoji="0" lang="en-US" sz="2400" b="0" i="0" u="none" strike="noStrike" cap="none" normalizeH="0" baseline="-25000" smtClean="0">
                          <a:ln>
                            <a:noFill/>
                          </a:ln>
                          <a:solidFill>
                            <a:schemeClr val="tx1"/>
                          </a:solidFill>
                          <a:effectLst/>
                          <a:latin typeface="Berlin Sans FB" pitchFamily="34" charset="0"/>
                        </a:rPr>
                        <a:t>5</a:t>
                      </a:r>
                    </a:p>
                  </a:txBody>
                  <a:tcPr marL="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D2B0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gridSpan="1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S</a:t>
                      </a:r>
                      <a:r>
                        <a:rPr kumimoji="0" lang="en-US" sz="2400" b="0" i="0" u="none" strike="noStrike" cap="none" normalizeH="0" baseline="-25000" smtClean="0">
                          <a:ln>
                            <a:noFill/>
                          </a:ln>
                          <a:solidFill>
                            <a:schemeClr val="tx1"/>
                          </a:solidFill>
                          <a:effectLst/>
                          <a:latin typeface="Berlin Sans FB" pitchFamily="34" charset="0"/>
                        </a:rPr>
                        <a:t>6</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D2B0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420" name="Rectangle 205"/>
          <p:cNvSpPr>
            <a:spLocks noChangeArrowheads="1"/>
          </p:cNvSpPr>
          <p:nvPr/>
        </p:nvSpPr>
        <p:spPr bwMode="auto">
          <a:xfrm>
            <a:off x="685800" y="1905000"/>
            <a:ext cx="7772400" cy="1524000"/>
          </a:xfrm>
          <a:prstGeom prst="rect">
            <a:avLst/>
          </a:prstGeom>
          <a:noFill/>
          <a:ln w="9525">
            <a:noFill/>
            <a:miter lim="800000"/>
            <a:headEnd/>
            <a:tailEnd/>
          </a:ln>
        </p:spPr>
        <p:txBody>
          <a:bodyPr/>
          <a:lstStyle/>
          <a:p>
            <a:pPr marL="342900" indent="-342900" eaLnBrk="1" hangingPunct="1">
              <a:lnSpc>
                <a:spcPct val="80000"/>
              </a:lnSpc>
              <a:spcBef>
                <a:spcPct val="20000"/>
              </a:spcBef>
              <a:buFontTx/>
              <a:buChar char="•"/>
            </a:pPr>
            <a:r>
              <a:rPr lang="en-US" sz="2000" b="0" i="0">
                <a:latin typeface="Berlin Sans FB" pitchFamily="34" charset="0"/>
              </a:rPr>
              <a:t>Since Z= </a:t>
            </a:r>
            <a:r>
              <a:rPr lang="en-US" sz="2000" b="0" i="0">
                <a:solidFill>
                  <a:srgbClr val="B701B7"/>
                </a:solidFill>
                <a:latin typeface="Berlin Sans FB" pitchFamily="34" charset="0"/>
                <a:sym typeface="Symbol" pitchFamily="18" charset="2"/>
              </a:rPr>
              <a:t>4821 976F 9A73</a:t>
            </a:r>
            <a:r>
              <a:rPr lang="en-US" sz="2000" b="0" i="0" baseline="-25000">
                <a:solidFill>
                  <a:srgbClr val="B701B7"/>
                </a:solidFill>
                <a:latin typeface="Berlin Sans FB" pitchFamily="34" charset="0"/>
                <a:sym typeface="Symbol" pitchFamily="18" charset="2"/>
              </a:rPr>
              <a:t>HEX</a:t>
            </a:r>
            <a:r>
              <a:rPr lang="en-US" sz="2000" b="0" i="0">
                <a:latin typeface="Berlin Sans FB" pitchFamily="34" charset="0"/>
              </a:rPr>
              <a:t> = 010010 000010 000110 010111 011011 111001 101001 110011</a:t>
            </a:r>
          </a:p>
          <a:p>
            <a:pPr marL="342900" indent="-342900" eaLnBrk="1" hangingPunct="1">
              <a:lnSpc>
                <a:spcPct val="80000"/>
              </a:lnSpc>
              <a:spcBef>
                <a:spcPct val="20000"/>
              </a:spcBef>
              <a:buFontTx/>
              <a:buChar char="•"/>
            </a:pPr>
            <a:r>
              <a:rPr lang="en-US" sz="2000" b="0" i="0">
                <a:latin typeface="Berlin Sans FB" pitchFamily="34" charset="0"/>
                <a:sym typeface="Symbol" pitchFamily="18" charset="2"/>
              </a:rPr>
              <a:t> S</a:t>
            </a:r>
            <a:r>
              <a:rPr lang="en-US" sz="2000" b="0" i="0" baseline="-25000">
                <a:latin typeface="Berlin Sans FB" pitchFamily="34" charset="0"/>
                <a:sym typeface="Symbol" pitchFamily="18" charset="2"/>
              </a:rPr>
              <a:t>5</a:t>
            </a:r>
            <a:r>
              <a:rPr lang="en-US" sz="2000" b="0" i="0">
                <a:latin typeface="Berlin Sans FB" pitchFamily="34" charset="0"/>
                <a:sym typeface="Symbol" pitchFamily="18" charset="2"/>
              </a:rPr>
              <a:t>(</a:t>
            </a:r>
            <a:r>
              <a:rPr lang="en-US" sz="2000" b="0" i="0">
                <a:solidFill>
                  <a:srgbClr val="B701B7"/>
                </a:solidFill>
                <a:latin typeface="Berlin Sans FB" pitchFamily="34" charset="0"/>
              </a:rPr>
              <a:t>0</a:t>
            </a:r>
            <a:r>
              <a:rPr lang="en-US" sz="2000" b="0" i="0">
                <a:latin typeface="Berlin Sans FB" pitchFamily="34" charset="0"/>
              </a:rPr>
              <a:t>1101</a:t>
            </a:r>
            <a:r>
              <a:rPr lang="en-US" sz="2000" b="0" i="0">
                <a:solidFill>
                  <a:srgbClr val="B701B7"/>
                </a:solidFill>
                <a:latin typeface="Berlin Sans FB" pitchFamily="34" charset="0"/>
              </a:rPr>
              <a:t>1</a:t>
            </a:r>
            <a:r>
              <a:rPr lang="en-US" sz="2000" b="0" i="0">
                <a:latin typeface="Berlin Sans FB" pitchFamily="34" charset="0"/>
                <a:sym typeface="Symbol" pitchFamily="18" charset="2"/>
              </a:rPr>
              <a:t>) = 9</a:t>
            </a:r>
            <a:r>
              <a:rPr lang="en-US" sz="2000" b="0" i="0" baseline="-25000">
                <a:latin typeface="Berlin Sans FB" pitchFamily="34" charset="0"/>
                <a:sym typeface="Symbol" pitchFamily="18" charset="2"/>
              </a:rPr>
              <a:t>10 </a:t>
            </a:r>
            <a:r>
              <a:rPr lang="en-US" sz="2000" b="0" i="0">
                <a:latin typeface="Berlin Sans FB" pitchFamily="34" charset="0"/>
                <a:sym typeface="Symbol" pitchFamily="18" charset="2"/>
              </a:rPr>
              <a:t>= 1001</a:t>
            </a:r>
            <a:r>
              <a:rPr lang="en-US" sz="2000" b="0" i="0" baseline="-25000">
                <a:latin typeface="Berlin Sans FB" pitchFamily="34" charset="0"/>
                <a:sym typeface="Symbol" pitchFamily="18" charset="2"/>
              </a:rPr>
              <a:t>2</a:t>
            </a:r>
          </a:p>
          <a:p>
            <a:pPr marL="342900" indent="-342900" eaLnBrk="1" hangingPunct="1">
              <a:lnSpc>
                <a:spcPct val="80000"/>
              </a:lnSpc>
              <a:spcBef>
                <a:spcPct val="20000"/>
              </a:spcBef>
              <a:buFontTx/>
              <a:buChar char="•"/>
            </a:pPr>
            <a:r>
              <a:rPr lang="en-US" sz="2000" b="0" i="0">
                <a:latin typeface="Berlin Sans FB" pitchFamily="34" charset="0"/>
                <a:sym typeface="Symbol" pitchFamily="18" charset="2"/>
              </a:rPr>
              <a:t> S</a:t>
            </a:r>
            <a:r>
              <a:rPr lang="en-US" sz="2000" b="0" i="0" baseline="-25000">
                <a:latin typeface="Berlin Sans FB" pitchFamily="34" charset="0"/>
                <a:sym typeface="Symbol" pitchFamily="18" charset="2"/>
              </a:rPr>
              <a:t>6</a:t>
            </a:r>
            <a:r>
              <a:rPr lang="en-US" sz="2000" b="0" i="0">
                <a:latin typeface="Berlin Sans FB" pitchFamily="34" charset="0"/>
                <a:sym typeface="Symbol" pitchFamily="18" charset="2"/>
              </a:rPr>
              <a:t>(</a:t>
            </a:r>
            <a:r>
              <a:rPr lang="en-US" sz="2000" b="0" i="0">
                <a:solidFill>
                  <a:srgbClr val="B701B7"/>
                </a:solidFill>
                <a:latin typeface="Berlin Sans FB" pitchFamily="34" charset="0"/>
              </a:rPr>
              <a:t>1</a:t>
            </a:r>
            <a:r>
              <a:rPr lang="en-US" sz="2000" b="0" i="0">
                <a:latin typeface="Berlin Sans FB" pitchFamily="34" charset="0"/>
              </a:rPr>
              <a:t>1100</a:t>
            </a:r>
            <a:r>
              <a:rPr lang="en-US" sz="2000" b="0" i="0">
                <a:solidFill>
                  <a:srgbClr val="B701B7"/>
                </a:solidFill>
                <a:latin typeface="Berlin Sans FB" pitchFamily="34" charset="0"/>
              </a:rPr>
              <a:t>1</a:t>
            </a:r>
            <a:r>
              <a:rPr lang="en-US" sz="2000" b="0" i="0">
                <a:latin typeface="Berlin Sans FB" pitchFamily="34" charset="0"/>
                <a:sym typeface="Symbol" pitchFamily="18" charset="2"/>
              </a:rPr>
              <a:t>) = 6</a:t>
            </a:r>
            <a:r>
              <a:rPr lang="en-US" sz="2000" b="0" i="0" baseline="-25000">
                <a:latin typeface="Berlin Sans FB" pitchFamily="34" charset="0"/>
                <a:sym typeface="Symbol" pitchFamily="18" charset="2"/>
              </a:rPr>
              <a:t>10 </a:t>
            </a:r>
            <a:r>
              <a:rPr lang="en-US" sz="2000" b="0" i="0">
                <a:latin typeface="Berlin Sans FB" pitchFamily="34" charset="0"/>
                <a:sym typeface="Symbol" pitchFamily="18" charset="2"/>
              </a:rPr>
              <a:t>= 0110</a:t>
            </a:r>
            <a:r>
              <a:rPr lang="en-US" sz="2000" b="0" i="0" baseline="-25000">
                <a:latin typeface="Berlin Sans FB" pitchFamily="34" charset="0"/>
                <a:sym typeface="Symbol" pitchFamily="18" charset="2"/>
              </a:rPr>
              <a:t>2</a:t>
            </a:r>
          </a:p>
        </p:txBody>
      </p:sp>
      <p:sp>
        <p:nvSpPr>
          <p:cNvPr id="95421" name="Date Placeholder 4"/>
          <p:cNvSpPr>
            <a:spLocks noGrp="1"/>
          </p:cNvSpPr>
          <p:nvPr>
            <p:ph type="dt" sz="quarter" idx="10"/>
          </p:nvPr>
        </p:nvSpPr>
        <p:spPr>
          <a:xfrm>
            <a:off x="6727825" y="6408738"/>
            <a:ext cx="1919288" cy="365125"/>
          </a:xfrm>
          <a:noFill/>
        </p:spPr>
        <p:txBody>
          <a:bodyPr anchor="b"/>
          <a:lstStyle/>
          <a:p>
            <a:fld id="{A8E5976F-A9AB-4F92-AE83-0E2BF22CF714}"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US" altLang="ko-KR" sz="2400" dirty="0" smtClean="0"/>
              <a:t>In 1949, Claude Shannon also introduced the idea of substitution-permutation (S-P) networks which form the basis of modern block ciphers</a:t>
            </a:r>
          </a:p>
          <a:p>
            <a:r>
              <a:rPr lang="en-AU" sz="2400" dirty="0" smtClean="0"/>
              <a:t>S-P networks are based on the two primitive cryptographic operations:  substitution (S-box) &amp; permutation (P-box)</a:t>
            </a:r>
          </a:p>
          <a:p>
            <a:r>
              <a:rPr lang="en-AU" sz="2400" dirty="0" smtClean="0"/>
              <a:t>provide confusion and diffusion of message </a:t>
            </a:r>
          </a:p>
          <a:p>
            <a:endParaRPr lang="en-US" dirty="0"/>
          </a:p>
        </p:txBody>
      </p:sp>
      <p:sp>
        <p:nvSpPr>
          <p:cNvPr id="2" name="Date Placeholder 1"/>
          <p:cNvSpPr>
            <a:spLocks noGrp="1"/>
          </p:cNvSpPr>
          <p:nvPr>
            <p:ph type="dt" sz="half" idx="10"/>
          </p:nvPr>
        </p:nvSpPr>
        <p:spPr/>
        <p:txBody>
          <a:bodyPr/>
          <a:lstStyle/>
          <a:p>
            <a:fld id="{6E972D94-6307-481F-9F15-A7953087029A}" type="datetime1">
              <a:rPr lang="en-US" smtClean="0"/>
              <a:pPr/>
              <a:t>10/18/2012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6</a:t>
            </a:fld>
            <a:endParaRPr lang="en-US"/>
          </a:p>
        </p:txBody>
      </p:sp>
      <p:sp>
        <p:nvSpPr>
          <p:cNvPr id="3" name="Footer Placeholder 2"/>
          <p:cNvSpPr>
            <a:spLocks noGrp="1"/>
          </p:cNvSpPr>
          <p:nvPr>
            <p:ph type="ftr" sz="quarter" idx="12"/>
          </p:nvPr>
        </p:nvSpPr>
        <p:spPr/>
        <p:txBody>
          <a:bodyPr/>
          <a:lstStyle/>
          <a:p>
            <a:r>
              <a:rPr lang="en-US" smtClean="0"/>
              <a:t>Lectures by Ashraf Masood - - Applied Cryptography – MSIS 11 (MCS-NUST)</a:t>
            </a:r>
            <a:endParaRPr lang="en-US"/>
          </a:p>
        </p:txBody>
      </p:sp>
      <p:sp>
        <p:nvSpPr>
          <p:cNvPr id="5" name="Title 4"/>
          <p:cNvSpPr>
            <a:spLocks noGrp="1"/>
          </p:cNvSpPr>
          <p:nvPr>
            <p:ph type="title"/>
          </p:nvPr>
        </p:nvSpPr>
        <p:spPr/>
        <p:txBody>
          <a:bodyPr>
            <a:normAutofit/>
          </a:bodyPr>
          <a:lstStyle/>
          <a:p>
            <a:r>
              <a:rPr lang="en-US" altLang="ko-KR" dirty="0" smtClean="0"/>
              <a:t>Motivation</a:t>
            </a:r>
            <a:endParaRPr lang="en-US" dirty="0"/>
          </a:p>
        </p:txBody>
      </p:sp>
      <p:pic>
        <p:nvPicPr>
          <p:cNvPr id="17" name="Picture 7" descr="block4"/>
          <p:cNvPicPr>
            <a:picLocks noChangeAspect="1" noChangeArrowheads="1"/>
          </p:cNvPicPr>
          <p:nvPr/>
        </p:nvPicPr>
        <p:blipFill>
          <a:blip r:embed="rId2"/>
          <a:srcRect b="9686"/>
          <a:stretch>
            <a:fillRect/>
          </a:stretch>
        </p:blipFill>
        <p:spPr bwMode="auto">
          <a:xfrm>
            <a:off x="1066800" y="3962400"/>
            <a:ext cx="6858000" cy="247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idx="4294967295"/>
          </p:nvPr>
        </p:nvSpPr>
        <p:spPr>
          <a:xfrm>
            <a:off x="442913" y="103188"/>
            <a:ext cx="8243887" cy="1314450"/>
          </a:xfrm>
          <a:noFill/>
          <a:ln/>
        </p:spPr>
        <p:txBody>
          <a:bodyPr>
            <a:normAutofit/>
            <a:scene3d>
              <a:camera prst="orthographicFront"/>
              <a:lightRig rig="soft" dir="t"/>
            </a:scene3d>
            <a:sp3d prstMaterial="softEdge">
              <a:bevelT w="25400" h="25400"/>
            </a:sp3d>
          </a:bodyPr>
          <a:lstStyle/>
          <a:p>
            <a:pPr algn="l">
              <a:defRPr/>
            </a:pPr>
            <a:r>
              <a:rPr lang="en-US" sz="4000" kern="1200" dirty="0">
                <a:solidFill>
                  <a:srgbClr val="FFC000"/>
                </a:solidFill>
                <a:latin typeface="+mn-lt"/>
                <a:ea typeface="+mj-ea"/>
                <a:cs typeface="+mj-cs"/>
              </a:rPr>
              <a:t>S-box used in DES – S</a:t>
            </a:r>
            <a:r>
              <a:rPr lang="en-US" sz="4000" kern="1200" baseline="-25000" dirty="0">
                <a:solidFill>
                  <a:srgbClr val="FFC000"/>
                </a:solidFill>
                <a:latin typeface="+mn-lt"/>
                <a:ea typeface="+mj-ea"/>
                <a:cs typeface="+mj-cs"/>
              </a:rPr>
              <a:t>7</a:t>
            </a:r>
            <a:r>
              <a:rPr lang="en-US" sz="4000" kern="1200" dirty="0">
                <a:solidFill>
                  <a:srgbClr val="FFC000"/>
                </a:solidFill>
                <a:latin typeface="+mn-lt"/>
                <a:ea typeface="+mj-ea"/>
                <a:cs typeface="+mj-cs"/>
              </a:rPr>
              <a:t> and S</a:t>
            </a:r>
            <a:r>
              <a:rPr lang="en-US" sz="4000" kern="1200" baseline="-25000" dirty="0">
                <a:solidFill>
                  <a:srgbClr val="FFC000"/>
                </a:solidFill>
                <a:latin typeface="+mn-lt"/>
                <a:ea typeface="+mj-ea"/>
                <a:cs typeface="+mj-cs"/>
              </a:rPr>
              <a:t>8</a:t>
            </a:r>
          </a:p>
        </p:txBody>
      </p:sp>
      <p:graphicFrame>
        <p:nvGraphicFramePr>
          <p:cNvPr id="405507" name="Group 3"/>
          <p:cNvGraphicFramePr>
            <a:graphicFrameLocks noGrp="1"/>
          </p:cNvGraphicFramePr>
          <p:nvPr/>
        </p:nvGraphicFramePr>
        <p:xfrm>
          <a:off x="782638" y="3141663"/>
          <a:ext cx="7245350" cy="3379472"/>
        </p:xfrm>
        <a:graphic>
          <a:graphicData uri="http://schemas.openxmlformats.org/drawingml/2006/table">
            <a:tbl>
              <a:tblPr/>
              <a:tblGrid>
                <a:gridCol w="700087"/>
                <a:gridCol w="407988"/>
                <a:gridCol w="409575"/>
                <a:gridCol w="407987"/>
                <a:gridCol w="411163"/>
                <a:gridCol w="409575"/>
                <a:gridCol w="407987"/>
                <a:gridCol w="409575"/>
                <a:gridCol w="407988"/>
                <a:gridCol w="409575"/>
                <a:gridCol w="407987"/>
                <a:gridCol w="409575"/>
                <a:gridCol w="407988"/>
                <a:gridCol w="409575"/>
                <a:gridCol w="411162"/>
                <a:gridCol w="407988"/>
                <a:gridCol w="409575"/>
              </a:tblGrid>
              <a:tr h="331788">
                <a:tc gridSpan="1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S</a:t>
                      </a:r>
                      <a:r>
                        <a:rPr kumimoji="0" lang="en-US" sz="2400" b="0" i="0" u="none" strike="noStrike" cap="none" normalizeH="0" baseline="-25000" smtClean="0">
                          <a:ln>
                            <a:noFill/>
                          </a:ln>
                          <a:solidFill>
                            <a:schemeClr val="tx1"/>
                          </a:solidFill>
                          <a:effectLst/>
                          <a:latin typeface="Berlin Sans FB" pitchFamily="34" charset="0"/>
                        </a:rPr>
                        <a:t>7</a:t>
                      </a:r>
                    </a:p>
                  </a:txBody>
                  <a:tcPr marL="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D2B0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gridSpan="1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Berlin Sans FB" pitchFamily="34" charset="0"/>
                        </a:rPr>
                        <a:t>S</a:t>
                      </a:r>
                      <a:r>
                        <a:rPr kumimoji="0" lang="en-US" sz="2400" b="0" i="0" u="none" strike="noStrike" cap="none" normalizeH="0" baseline="-25000" smtClean="0">
                          <a:ln>
                            <a:noFill/>
                          </a:ln>
                          <a:solidFill>
                            <a:schemeClr val="tx1"/>
                          </a:solidFill>
                          <a:effectLst/>
                          <a:latin typeface="Berlin Sans FB" pitchFamily="34" charset="0"/>
                        </a:rPr>
                        <a:t>8</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D2B0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Row 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444" name="Rectangle 193"/>
          <p:cNvSpPr>
            <a:spLocks noChangeArrowheads="1"/>
          </p:cNvSpPr>
          <p:nvPr/>
        </p:nvSpPr>
        <p:spPr bwMode="auto">
          <a:xfrm>
            <a:off x="685800" y="1905000"/>
            <a:ext cx="7772400" cy="1524000"/>
          </a:xfrm>
          <a:prstGeom prst="rect">
            <a:avLst/>
          </a:prstGeom>
          <a:noFill/>
          <a:ln w="9525">
            <a:noFill/>
            <a:miter lim="800000"/>
            <a:headEnd/>
            <a:tailEnd/>
          </a:ln>
        </p:spPr>
        <p:txBody>
          <a:bodyPr/>
          <a:lstStyle/>
          <a:p>
            <a:pPr marL="342900" indent="-342900" eaLnBrk="1" hangingPunct="1">
              <a:lnSpc>
                <a:spcPct val="80000"/>
              </a:lnSpc>
              <a:spcBef>
                <a:spcPct val="20000"/>
              </a:spcBef>
              <a:buFontTx/>
              <a:buChar char="•"/>
            </a:pPr>
            <a:r>
              <a:rPr lang="en-US" sz="2000" b="0" i="0">
                <a:latin typeface="Berlin Sans FB" pitchFamily="34" charset="0"/>
              </a:rPr>
              <a:t>Since Z= </a:t>
            </a:r>
            <a:r>
              <a:rPr lang="en-US" sz="2000" b="0" i="0">
                <a:solidFill>
                  <a:srgbClr val="B701B7"/>
                </a:solidFill>
                <a:latin typeface="Berlin Sans FB" pitchFamily="34" charset="0"/>
                <a:sym typeface="Symbol" pitchFamily="18" charset="2"/>
              </a:rPr>
              <a:t>4821976F9A73</a:t>
            </a:r>
            <a:r>
              <a:rPr lang="en-US" sz="2000" b="0" i="0" baseline="-25000">
                <a:solidFill>
                  <a:srgbClr val="B701B7"/>
                </a:solidFill>
                <a:latin typeface="Berlin Sans FB" pitchFamily="34" charset="0"/>
                <a:sym typeface="Symbol" pitchFamily="18" charset="2"/>
              </a:rPr>
              <a:t>HEX</a:t>
            </a:r>
            <a:r>
              <a:rPr lang="en-US" sz="2000" b="0" i="0">
                <a:latin typeface="Berlin Sans FB" pitchFamily="34" charset="0"/>
              </a:rPr>
              <a:t> = 010010 000010 000110 010111 011011 111001 101001 110011</a:t>
            </a:r>
          </a:p>
          <a:p>
            <a:pPr marL="342900" indent="-342900" eaLnBrk="1" hangingPunct="1">
              <a:lnSpc>
                <a:spcPct val="80000"/>
              </a:lnSpc>
              <a:spcBef>
                <a:spcPct val="20000"/>
              </a:spcBef>
              <a:buFontTx/>
              <a:buChar char="•"/>
            </a:pPr>
            <a:r>
              <a:rPr lang="en-US" sz="2000" b="0" i="0">
                <a:latin typeface="Berlin Sans FB" pitchFamily="34" charset="0"/>
                <a:sym typeface="Symbol" pitchFamily="18" charset="2"/>
              </a:rPr>
              <a:t> S</a:t>
            </a:r>
            <a:r>
              <a:rPr lang="en-US" sz="2000" b="0" i="0" baseline="-25000">
                <a:latin typeface="Berlin Sans FB" pitchFamily="34" charset="0"/>
                <a:sym typeface="Symbol" pitchFamily="18" charset="2"/>
              </a:rPr>
              <a:t>7</a:t>
            </a:r>
            <a:r>
              <a:rPr lang="en-US" sz="2000" b="0" i="0">
                <a:latin typeface="Berlin Sans FB" pitchFamily="34" charset="0"/>
                <a:sym typeface="Symbol" pitchFamily="18" charset="2"/>
              </a:rPr>
              <a:t>(</a:t>
            </a:r>
            <a:r>
              <a:rPr lang="en-US" sz="2000" b="0" i="0">
                <a:solidFill>
                  <a:srgbClr val="B701B7"/>
                </a:solidFill>
                <a:latin typeface="Berlin Sans FB" pitchFamily="34" charset="0"/>
                <a:sym typeface="Symbol" pitchFamily="18" charset="2"/>
              </a:rPr>
              <a:t>1</a:t>
            </a:r>
            <a:r>
              <a:rPr lang="en-US" sz="2000" b="0" i="0">
                <a:latin typeface="Berlin Sans FB" pitchFamily="34" charset="0"/>
                <a:sym typeface="Symbol" pitchFamily="18" charset="2"/>
              </a:rPr>
              <a:t>0100</a:t>
            </a:r>
            <a:r>
              <a:rPr lang="en-US" sz="2000" b="0" i="0">
                <a:solidFill>
                  <a:srgbClr val="B701B7"/>
                </a:solidFill>
                <a:latin typeface="Berlin Sans FB" pitchFamily="34" charset="0"/>
                <a:sym typeface="Symbol" pitchFamily="18" charset="2"/>
              </a:rPr>
              <a:t>1</a:t>
            </a:r>
            <a:r>
              <a:rPr lang="en-US" sz="2000" b="0" i="0">
                <a:latin typeface="Berlin Sans FB" pitchFamily="34" charset="0"/>
                <a:sym typeface="Symbol" pitchFamily="18" charset="2"/>
              </a:rPr>
              <a:t>) = 1</a:t>
            </a:r>
            <a:r>
              <a:rPr lang="en-US" sz="2000" b="0" i="0" baseline="-25000">
                <a:latin typeface="Berlin Sans FB" pitchFamily="34" charset="0"/>
                <a:sym typeface="Symbol" pitchFamily="18" charset="2"/>
              </a:rPr>
              <a:t>10 </a:t>
            </a:r>
            <a:r>
              <a:rPr lang="en-US" sz="2000" b="0" i="0">
                <a:latin typeface="Berlin Sans FB" pitchFamily="34" charset="0"/>
                <a:sym typeface="Symbol" pitchFamily="18" charset="2"/>
              </a:rPr>
              <a:t>= 0001</a:t>
            </a:r>
            <a:r>
              <a:rPr lang="en-US" sz="2000" b="0" i="0" baseline="-25000">
                <a:latin typeface="Berlin Sans FB" pitchFamily="34" charset="0"/>
                <a:sym typeface="Symbol" pitchFamily="18" charset="2"/>
              </a:rPr>
              <a:t>2</a:t>
            </a:r>
          </a:p>
          <a:p>
            <a:pPr marL="342900" indent="-342900" eaLnBrk="1" hangingPunct="1">
              <a:lnSpc>
                <a:spcPct val="80000"/>
              </a:lnSpc>
              <a:spcBef>
                <a:spcPct val="20000"/>
              </a:spcBef>
              <a:buFontTx/>
              <a:buChar char="•"/>
            </a:pPr>
            <a:r>
              <a:rPr lang="en-US" sz="2000" b="0" i="0">
                <a:latin typeface="Berlin Sans FB" pitchFamily="34" charset="0"/>
                <a:sym typeface="Symbol" pitchFamily="18" charset="2"/>
              </a:rPr>
              <a:t> S</a:t>
            </a:r>
            <a:r>
              <a:rPr lang="en-US" sz="2000" b="0" i="0" baseline="-25000">
                <a:latin typeface="Berlin Sans FB" pitchFamily="34" charset="0"/>
                <a:sym typeface="Symbol" pitchFamily="18" charset="2"/>
              </a:rPr>
              <a:t>8</a:t>
            </a:r>
            <a:r>
              <a:rPr lang="en-US" sz="2000" b="0" i="0">
                <a:latin typeface="Berlin Sans FB" pitchFamily="34" charset="0"/>
                <a:sym typeface="Symbol" pitchFamily="18" charset="2"/>
              </a:rPr>
              <a:t>(</a:t>
            </a:r>
            <a:r>
              <a:rPr lang="en-US" sz="2000" b="0" i="0">
                <a:solidFill>
                  <a:srgbClr val="B701B7"/>
                </a:solidFill>
                <a:latin typeface="Berlin Sans FB" pitchFamily="34" charset="0"/>
                <a:sym typeface="Symbol" pitchFamily="18" charset="2"/>
              </a:rPr>
              <a:t>0</a:t>
            </a:r>
            <a:r>
              <a:rPr lang="en-US" sz="2000" b="0" i="0">
                <a:latin typeface="Berlin Sans FB" pitchFamily="34" charset="0"/>
                <a:sym typeface="Symbol" pitchFamily="18" charset="2"/>
              </a:rPr>
              <a:t>1001</a:t>
            </a:r>
            <a:r>
              <a:rPr lang="en-US" sz="2000" b="0" i="0">
                <a:solidFill>
                  <a:srgbClr val="B701B7"/>
                </a:solidFill>
                <a:latin typeface="Berlin Sans FB" pitchFamily="34" charset="0"/>
                <a:sym typeface="Symbol" pitchFamily="18" charset="2"/>
              </a:rPr>
              <a:t>1</a:t>
            </a:r>
            <a:r>
              <a:rPr lang="en-US" sz="2000" b="0" i="0">
                <a:latin typeface="Berlin Sans FB" pitchFamily="34" charset="0"/>
                <a:sym typeface="Symbol" pitchFamily="18" charset="2"/>
              </a:rPr>
              <a:t>) = 9</a:t>
            </a:r>
            <a:r>
              <a:rPr lang="en-US" sz="2000" b="0" i="0" baseline="-25000">
                <a:latin typeface="Berlin Sans FB" pitchFamily="34" charset="0"/>
                <a:sym typeface="Symbol" pitchFamily="18" charset="2"/>
              </a:rPr>
              <a:t>10 </a:t>
            </a:r>
            <a:r>
              <a:rPr lang="en-US" sz="2000" b="0" i="0">
                <a:latin typeface="Berlin Sans FB" pitchFamily="34" charset="0"/>
                <a:sym typeface="Symbol" pitchFamily="18" charset="2"/>
              </a:rPr>
              <a:t>= 1100</a:t>
            </a:r>
            <a:r>
              <a:rPr lang="en-US" sz="2000" b="0" i="0" baseline="-25000">
                <a:latin typeface="Berlin Sans FB" pitchFamily="34" charset="0"/>
                <a:sym typeface="Symbol" pitchFamily="18" charset="2"/>
              </a:rPr>
              <a:t>2</a:t>
            </a:r>
            <a:endParaRPr lang="en-US" sz="2000" b="0" i="0">
              <a:latin typeface="Berlin Sans FB" pitchFamily="34" charset="0"/>
            </a:endParaRPr>
          </a:p>
        </p:txBody>
      </p:sp>
      <p:sp>
        <p:nvSpPr>
          <p:cNvPr id="96445" name="Date Placeholder 4"/>
          <p:cNvSpPr>
            <a:spLocks noGrp="1"/>
          </p:cNvSpPr>
          <p:nvPr>
            <p:ph type="dt" sz="quarter" idx="10"/>
          </p:nvPr>
        </p:nvSpPr>
        <p:spPr>
          <a:xfrm>
            <a:off x="6727825" y="6408738"/>
            <a:ext cx="1919288" cy="365125"/>
          </a:xfrm>
          <a:noFill/>
        </p:spPr>
        <p:txBody>
          <a:bodyPr anchor="b"/>
          <a:lstStyle/>
          <a:p>
            <a:fld id="{637B00A7-BFC6-476F-913C-1A11E0C61AD3}"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idx="4294967295"/>
          </p:nvPr>
        </p:nvSpPr>
        <p:spPr>
          <a:xfrm>
            <a:off x="228600" y="228600"/>
            <a:ext cx="8243887" cy="731838"/>
          </a:xfrm>
          <a:noFill/>
          <a:ln/>
        </p:spPr>
        <p:txBody>
          <a:bodyPr>
            <a:normAutofit/>
            <a:scene3d>
              <a:camera prst="orthographicFront"/>
              <a:lightRig rig="soft" dir="t"/>
            </a:scene3d>
            <a:sp3d prstMaterial="softEdge">
              <a:bevelT w="25400" h="25400"/>
            </a:sp3d>
          </a:bodyPr>
          <a:lstStyle/>
          <a:p>
            <a:pPr>
              <a:defRPr/>
            </a:pPr>
            <a:r>
              <a:rPr lang="en-US" sz="4000" kern="1200" dirty="0">
                <a:solidFill>
                  <a:srgbClr val="FFC000"/>
                </a:solidFill>
                <a:effectLst>
                  <a:outerShdw blurRad="31750" dist="25400" dir="5400000" algn="tl" rotWithShape="0">
                    <a:srgbClr val="000000">
                      <a:alpha val="25000"/>
                    </a:srgbClr>
                  </a:outerShdw>
                </a:effectLst>
                <a:latin typeface="+mn-lt"/>
                <a:ea typeface="+mj-ea"/>
                <a:cs typeface="+mj-cs"/>
              </a:rPr>
              <a:t>Combine all 8 S-boxes</a:t>
            </a:r>
          </a:p>
        </p:txBody>
      </p:sp>
      <p:sp>
        <p:nvSpPr>
          <p:cNvPr id="97283" name="Rectangle 3"/>
          <p:cNvSpPr>
            <a:spLocks noGrp="1" noChangeArrowheads="1"/>
          </p:cNvSpPr>
          <p:nvPr>
            <p:ph type="body" sz="half" idx="4294967295"/>
          </p:nvPr>
        </p:nvSpPr>
        <p:spPr>
          <a:xfrm>
            <a:off x="457200" y="1922463"/>
            <a:ext cx="8229600" cy="2768600"/>
          </a:xfrm>
        </p:spPr>
        <p:txBody>
          <a:bodyPr/>
          <a:lstStyle/>
          <a:p>
            <a:r>
              <a:rPr lang="en-US" sz="2800">
                <a:latin typeface="Berlin Sans FB" pitchFamily="34" charset="0"/>
              </a:rPr>
              <a:t>Now we have all outputs from 8 S-boxes</a:t>
            </a:r>
          </a:p>
          <a:p>
            <a:r>
              <a:rPr lang="en-US" sz="2800">
                <a:latin typeface="Berlin Sans FB" pitchFamily="34" charset="0"/>
              </a:rPr>
              <a:t>S(Z) = 1010 0001 1110 1100 1001 0110 0001 1100 = </a:t>
            </a:r>
            <a:r>
              <a:rPr lang="en-US" sz="2400" b="1">
                <a:solidFill>
                  <a:srgbClr val="FF6600"/>
                </a:solidFill>
                <a:latin typeface="Courier New" pitchFamily="49" charset="0"/>
              </a:rPr>
              <a:t>A1EC961C</a:t>
            </a:r>
            <a:r>
              <a:rPr lang="en-US" sz="2400" b="1" baseline="-25000">
                <a:solidFill>
                  <a:srgbClr val="FF6600"/>
                </a:solidFill>
                <a:latin typeface="Courier New" pitchFamily="49" charset="0"/>
              </a:rPr>
              <a:t>HEX</a:t>
            </a:r>
          </a:p>
          <a:p>
            <a:r>
              <a:rPr lang="en-US" sz="2800">
                <a:latin typeface="Berlin Sans FB" pitchFamily="34" charset="0"/>
              </a:rPr>
              <a:t>Input the result into P-box!</a:t>
            </a:r>
          </a:p>
          <a:p>
            <a:pPr>
              <a:buFontTx/>
              <a:buNone/>
            </a:pPr>
            <a:endParaRPr lang="en-US" sz="2800" baseline="-25000">
              <a:latin typeface="Berlin Sans FB" pitchFamily="34" charset="0"/>
              <a:sym typeface="Symbol" pitchFamily="18" charset="2"/>
            </a:endParaRPr>
          </a:p>
          <a:p>
            <a:pPr>
              <a:buFontTx/>
              <a:buNone/>
            </a:pPr>
            <a:endParaRPr lang="en-US" sz="2800" baseline="-25000">
              <a:latin typeface="Berlin Sans FB" pitchFamily="34" charset="0"/>
            </a:endParaRPr>
          </a:p>
        </p:txBody>
      </p:sp>
      <p:sp>
        <p:nvSpPr>
          <p:cNvPr id="97284" name="Line 4"/>
          <p:cNvSpPr>
            <a:spLocks noChangeShapeType="1"/>
          </p:cNvSpPr>
          <p:nvPr/>
        </p:nvSpPr>
        <p:spPr bwMode="auto">
          <a:xfrm>
            <a:off x="4521200" y="3829050"/>
            <a:ext cx="0" cy="2159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97285" name="AutoShape 5"/>
          <p:cNvCxnSpPr>
            <a:cxnSpLocks noChangeShapeType="1"/>
          </p:cNvCxnSpPr>
          <p:nvPr/>
        </p:nvCxnSpPr>
        <p:spPr bwMode="auto">
          <a:xfrm flipV="1">
            <a:off x="611188" y="4032250"/>
            <a:ext cx="7921625" cy="11113"/>
          </a:xfrm>
          <a:prstGeom prst="straightConnector1">
            <a:avLst/>
          </a:prstGeom>
          <a:noFill/>
          <a:ln w="28575" cap="sq">
            <a:solidFill>
              <a:schemeClr val="tx1"/>
            </a:solidFill>
            <a:round/>
            <a:headEnd type="none" w="sm" len="sm"/>
            <a:tailEnd type="none" w="sm" len="sm"/>
          </a:ln>
        </p:spPr>
      </p:cxnSp>
      <p:sp>
        <p:nvSpPr>
          <p:cNvPr id="97286" name="Text Box 6"/>
          <p:cNvSpPr txBox="1">
            <a:spLocks noChangeArrowheads="1"/>
          </p:cNvSpPr>
          <p:nvPr/>
        </p:nvSpPr>
        <p:spPr bwMode="auto">
          <a:xfrm>
            <a:off x="609600" y="42370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i="0">
                <a:latin typeface="Berlin Sans FB" pitchFamily="34" charset="0"/>
                <a:ea typeface="宋体" pitchFamily="2" charset="-122"/>
              </a:rPr>
              <a:t>S</a:t>
            </a:r>
            <a:r>
              <a:rPr lang="en-US" sz="2000" i="0" baseline="-25000">
                <a:latin typeface="Berlin Sans FB" pitchFamily="34" charset="0"/>
                <a:ea typeface="宋体" pitchFamily="2" charset="-122"/>
              </a:rPr>
              <a:t>1</a:t>
            </a:r>
          </a:p>
        </p:txBody>
      </p:sp>
      <p:sp>
        <p:nvSpPr>
          <p:cNvPr id="97287" name="Text Box 7"/>
          <p:cNvSpPr txBox="1">
            <a:spLocks noChangeArrowheads="1"/>
          </p:cNvSpPr>
          <p:nvPr/>
        </p:nvSpPr>
        <p:spPr bwMode="auto">
          <a:xfrm>
            <a:off x="1619250" y="42370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i="0">
                <a:latin typeface="Berlin Sans FB" pitchFamily="34" charset="0"/>
                <a:ea typeface="宋体" pitchFamily="2" charset="-122"/>
              </a:rPr>
              <a:t>S</a:t>
            </a:r>
            <a:r>
              <a:rPr lang="en-US" sz="2000" i="0" baseline="-25000">
                <a:latin typeface="Berlin Sans FB" pitchFamily="34" charset="0"/>
                <a:ea typeface="宋体" pitchFamily="2" charset="-122"/>
              </a:rPr>
              <a:t>2</a:t>
            </a:r>
          </a:p>
        </p:txBody>
      </p:sp>
      <p:sp>
        <p:nvSpPr>
          <p:cNvPr id="97288" name="Text Box 8"/>
          <p:cNvSpPr txBox="1">
            <a:spLocks noChangeArrowheads="1"/>
          </p:cNvSpPr>
          <p:nvPr/>
        </p:nvSpPr>
        <p:spPr bwMode="auto">
          <a:xfrm>
            <a:off x="2627313" y="4237038"/>
            <a:ext cx="7921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i="0">
                <a:latin typeface="Berlin Sans FB" pitchFamily="34" charset="0"/>
                <a:ea typeface="宋体" pitchFamily="2" charset="-122"/>
              </a:rPr>
              <a:t>S</a:t>
            </a:r>
            <a:r>
              <a:rPr lang="en-US" sz="2000" i="0" baseline="-25000">
                <a:latin typeface="Berlin Sans FB" pitchFamily="34" charset="0"/>
                <a:ea typeface="宋体" pitchFamily="2" charset="-122"/>
              </a:rPr>
              <a:t>3</a:t>
            </a:r>
          </a:p>
        </p:txBody>
      </p:sp>
      <p:sp>
        <p:nvSpPr>
          <p:cNvPr id="97289" name="Text Box 9"/>
          <p:cNvSpPr txBox="1">
            <a:spLocks noChangeArrowheads="1"/>
          </p:cNvSpPr>
          <p:nvPr/>
        </p:nvSpPr>
        <p:spPr bwMode="auto">
          <a:xfrm>
            <a:off x="3635375" y="42370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i="0">
                <a:latin typeface="Berlin Sans FB" pitchFamily="34" charset="0"/>
                <a:ea typeface="宋体" pitchFamily="2" charset="-122"/>
              </a:rPr>
              <a:t>S</a:t>
            </a:r>
            <a:r>
              <a:rPr lang="en-US" sz="2000" i="0" baseline="-25000">
                <a:latin typeface="Berlin Sans FB" pitchFamily="34" charset="0"/>
                <a:ea typeface="宋体" pitchFamily="2" charset="-122"/>
              </a:rPr>
              <a:t>4</a:t>
            </a:r>
          </a:p>
        </p:txBody>
      </p:sp>
      <p:sp>
        <p:nvSpPr>
          <p:cNvPr id="97290" name="Text Box 10"/>
          <p:cNvSpPr txBox="1">
            <a:spLocks noChangeArrowheads="1"/>
          </p:cNvSpPr>
          <p:nvPr/>
        </p:nvSpPr>
        <p:spPr bwMode="auto">
          <a:xfrm>
            <a:off x="4643438" y="4237038"/>
            <a:ext cx="7921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i="0">
                <a:latin typeface="Berlin Sans FB" pitchFamily="34" charset="0"/>
                <a:ea typeface="宋体" pitchFamily="2" charset="-122"/>
              </a:rPr>
              <a:t>S</a:t>
            </a:r>
            <a:r>
              <a:rPr lang="en-US" sz="2000" i="0" baseline="-25000">
                <a:latin typeface="Berlin Sans FB" pitchFamily="34" charset="0"/>
                <a:ea typeface="宋体" pitchFamily="2" charset="-122"/>
              </a:rPr>
              <a:t>5</a:t>
            </a:r>
          </a:p>
        </p:txBody>
      </p:sp>
      <p:sp>
        <p:nvSpPr>
          <p:cNvPr id="97291" name="Text Box 11"/>
          <p:cNvSpPr txBox="1">
            <a:spLocks noChangeArrowheads="1"/>
          </p:cNvSpPr>
          <p:nvPr/>
        </p:nvSpPr>
        <p:spPr bwMode="auto">
          <a:xfrm>
            <a:off x="5651500" y="42370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i="0">
                <a:latin typeface="Berlin Sans FB" pitchFamily="34" charset="0"/>
                <a:ea typeface="宋体" pitchFamily="2" charset="-122"/>
              </a:rPr>
              <a:t>S</a:t>
            </a:r>
            <a:r>
              <a:rPr lang="en-US" sz="2000" i="0" baseline="-25000">
                <a:latin typeface="Berlin Sans FB" pitchFamily="34" charset="0"/>
                <a:ea typeface="宋体" pitchFamily="2" charset="-122"/>
              </a:rPr>
              <a:t>6</a:t>
            </a:r>
          </a:p>
        </p:txBody>
      </p:sp>
      <p:sp>
        <p:nvSpPr>
          <p:cNvPr id="97292" name="Text Box 12"/>
          <p:cNvSpPr txBox="1">
            <a:spLocks noChangeArrowheads="1"/>
          </p:cNvSpPr>
          <p:nvPr/>
        </p:nvSpPr>
        <p:spPr bwMode="auto">
          <a:xfrm>
            <a:off x="6659563" y="4237038"/>
            <a:ext cx="792162"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i="0">
                <a:latin typeface="Berlin Sans FB" pitchFamily="34" charset="0"/>
                <a:ea typeface="宋体" pitchFamily="2" charset="-122"/>
              </a:rPr>
              <a:t>S</a:t>
            </a:r>
            <a:r>
              <a:rPr lang="en-US" sz="2000" i="0" baseline="-25000">
                <a:latin typeface="Berlin Sans FB" pitchFamily="34" charset="0"/>
                <a:ea typeface="宋体" pitchFamily="2" charset="-122"/>
              </a:rPr>
              <a:t>7</a:t>
            </a:r>
          </a:p>
        </p:txBody>
      </p:sp>
      <p:sp>
        <p:nvSpPr>
          <p:cNvPr id="97293" name="Text Box 13"/>
          <p:cNvSpPr txBox="1">
            <a:spLocks noChangeArrowheads="1"/>
          </p:cNvSpPr>
          <p:nvPr/>
        </p:nvSpPr>
        <p:spPr bwMode="auto">
          <a:xfrm>
            <a:off x="7667625" y="4237038"/>
            <a:ext cx="792163"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i="0">
                <a:latin typeface="Berlin Sans FB" pitchFamily="34" charset="0"/>
                <a:ea typeface="宋体" pitchFamily="2" charset="-122"/>
              </a:rPr>
              <a:t>S</a:t>
            </a:r>
            <a:r>
              <a:rPr lang="en-US" sz="2000" i="0" baseline="-25000">
                <a:latin typeface="Berlin Sans FB" pitchFamily="34" charset="0"/>
                <a:ea typeface="宋体" pitchFamily="2" charset="-122"/>
              </a:rPr>
              <a:t>8</a:t>
            </a:r>
          </a:p>
        </p:txBody>
      </p:sp>
      <p:sp>
        <p:nvSpPr>
          <p:cNvPr id="97294" name="Line 14"/>
          <p:cNvSpPr>
            <a:spLocks noChangeShapeType="1"/>
          </p:cNvSpPr>
          <p:nvPr/>
        </p:nvSpPr>
        <p:spPr bwMode="auto">
          <a:xfrm>
            <a:off x="61118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295" name="Line 15"/>
          <p:cNvSpPr>
            <a:spLocks noChangeShapeType="1"/>
          </p:cNvSpPr>
          <p:nvPr/>
        </p:nvSpPr>
        <p:spPr bwMode="auto">
          <a:xfrm>
            <a:off x="75406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296" name="Line 16"/>
          <p:cNvSpPr>
            <a:spLocks noChangeShapeType="1"/>
          </p:cNvSpPr>
          <p:nvPr/>
        </p:nvSpPr>
        <p:spPr bwMode="auto">
          <a:xfrm>
            <a:off x="89852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297" name="Line 17"/>
          <p:cNvSpPr>
            <a:spLocks noChangeShapeType="1"/>
          </p:cNvSpPr>
          <p:nvPr/>
        </p:nvSpPr>
        <p:spPr bwMode="auto">
          <a:xfrm>
            <a:off x="104298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298" name="Line 18"/>
          <p:cNvSpPr>
            <a:spLocks noChangeShapeType="1"/>
          </p:cNvSpPr>
          <p:nvPr/>
        </p:nvSpPr>
        <p:spPr bwMode="auto">
          <a:xfrm>
            <a:off x="118586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299" name="Line 19"/>
          <p:cNvSpPr>
            <a:spLocks noChangeShapeType="1"/>
          </p:cNvSpPr>
          <p:nvPr/>
        </p:nvSpPr>
        <p:spPr bwMode="auto">
          <a:xfrm>
            <a:off x="133032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0" name="Line 20"/>
          <p:cNvSpPr>
            <a:spLocks noChangeShapeType="1"/>
          </p:cNvSpPr>
          <p:nvPr/>
        </p:nvSpPr>
        <p:spPr bwMode="auto">
          <a:xfrm>
            <a:off x="162083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1" name="Line 21"/>
          <p:cNvSpPr>
            <a:spLocks noChangeShapeType="1"/>
          </p:cNvSpPr>
          <p:nvPr/>
        </p:nvSpPr>
        <p:spPr bwMode="auto">
          <a:xfrm>
            <a:off x="176371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2" name="Line 22"/>
          <p:cNvSpPr>
            <a:spLocks noChangeShapeType="1"/>
          </p:cNvSpPr>
          <p:nvPr/>
        </p:nvSpPr>
        <p:spPr bwMode="auto">
          <a:xfrm>
            <a:off x="190817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3" name="Line 23"/>
          <p:cNvSpPr>
            <a:spLocks noChangeShapeType="1"/>
          </p:cNvSpPr>
          <p:nvPr/>
        </p:nvSpPr>
        <p:spPr bwMode="auto">
          <a:xfrm>
            <a:off x="205263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4" name="Line 24"/>
          <p:cNvSpPr>
            <a:spLocks noChangeShapeType="1"/>
          </p:cNvSpPr>
          <p:nvPr/>
        </p:nvSpPr>
        <p:spPr bwMode="auto">
          <a:xfrm>
            <a:off x="219551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5" name="Line 25"/>
          <p:cNvSpPr>
            <a:spLocks noChangeShapeType="1"/>
          </p:cNvSpPr>
          <p:nvPr/>
        </p:nvSpPr>
        <p:spPr bwMode="auto">
          <a:xfrm>
            <a:off x="233997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6" name="Line 26"/>
          <p:cNvSpPr>
            <a:spLocks noChangeShapeType="1"/>
          </p:cNvSpPr>
          <p:nvPr/>
        </p:nvSpPr>
        <p:spPr bwMode="auto">
          <a:xfrm>
            <a:off x="26289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7" name="Line 27"/>
          <p:cNvSpPr>
            <a:spLocks noChangeShapeType="1"/>
          </p:cNvSpPr>
          <p:nvPr/>
        </p:nvSpPr>
        <p:spPr bwMode="auto">
          <a:xfrm>
            <a:off x="277177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8" name="Line 28"/>
          <p:cNvSpPr>
            <a:spLocks noChangeShapeType="1"/>
          </p:cNvSpPr>
          <p:nvPr/>
        </p:nvSpPr>
        <p:spPr bwMode="auto">
          <a:xfrm>
            <a:off x="291623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09" name="Line 29"/>
          <p:cNvSpPr>
            <a:spLocks noChangeShapeType="1"/>
          </p:cNvSpPr>
          <p:nvPr/>
        </p:nvSpPr>
        <p:spPr bwMode="auto">
          <a:xfrm>
            <a:off x="30607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0" name="Line 30"/>
          <p:cNvSpPr>
            <a:spLocks noChangeShapeType="1"/>
          </p:cNvSpPr>
          <p:nvPr/>
        </p:nvSpPr>
        <p:spPr bwMode="auto">
          <a:xfrm>
            <a:off x="320357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1" name="Line 31"/>
          <p:cNvSpPr>
            <a:spLocks noChangeShapeType="1"/>
          </p:cNvSpPr>
          <p:nvPr/>
        </p:nvSpPr>
        <p:spPr bwMode="auto">
          <a:xfrm>
            <a:off x="334803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2" name="Line 32"/>
          <p:cNvSpPr>
            <a:spLocks noChangeShapeType="1"/>
          </p:cNvSpPr>
          <p:nvPr/>
        </p:nvSpPr>
        <p:spPr bwMode="auto">
          <a:xfrm>
            <a:off x="363537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3" name="Line 33"/>
          <p:cNvSpPr>
            <a:spLocks noChangeShapeType="1"/>
          </p:cNvSpPr>
          <p:nvPr/>
        </p:nvSpPr>
        <p:spPr bwMode="auto">
          <a:xfrm>
            <a:off x="377825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4" name="Line 34"/>
          <p:cNvSpPr>
            <a:spLocks noChangeShapeType="1"/>
          </p:cNvSpPr>
          <p:nvPr/>
        </p:nvSpPr>
        <p:spPr bwMode="auto">
          <a:xfrm>
            <a:off x="392271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5" name="Line 35"/>
          <p:cNvSpPr>
            <a:spLocks noChangeShapeType="1"/>
          </p:cNvSpPr>
          <p:nvPr/>
        </p:nvSpPr>
        <p:spPr bwMode="auto">
          <a:xfrm>
            <a:off x="406717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6" name="Line 36"/>
          <p:cNvSpPr>
            <a:spLocks noChangeShapeType="1"/>
          </p:cNvSpPr>
          <p:nvPr/>
        </p:nvSpPr>
        <p:spPr bwMode="auto">
          <a:xfrm>
            <a:off x="421005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7" name="Line 37"/>
          <p:cNvSpPr>
            <a:spLocks noChangeShapeType="1"/>
          </p:cNvSpPr>
          <p:nvPr/>
        </p:nvSpPr>
        <p:spPr bwMode="auto">
          <a:xfrm>
            <a:off x="435451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8" name="Line 38"/>
          <p:cNvSpPr>
            <a:spLocks noChangeShapeType="1"/>
          </p:cNvSpPr>
          <p:nvPr/>
        </p:nvSpPr>
        <p:spPr bwMode="auto">
          <a:xfrm>
            <a:off x="464502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19" name="Line 39"/>
          <p:cNvSpPr>
            <a:spLocks noChangeShapeType="1"/>
          </p:cNvSpPr>
          <p:nvPr/>
        </p:nvSpPr>
        <p:spPr bwMode="auto">
          <a:xfrm>
            <a:off x="47879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0" name="Line 40"/>
          <p:cNvSpPr>
            <a:spLocks noChangeShapeType="1"/>
          </p:cNvSpPr>
          <p:nvPr/>
        </p:nvSpPr>
        <p:spPr bwMode="auto">
          <a:xfrm>
            <a:off x="493236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1" name="Line 41"/>
          <p:cNvSpPr>
            <a:spLocks noChangeShapeType="1"/>
          </p:cNvSpPr>
          <p:nvPr/>
        </p:nvSpPr>
        <p:spPr bwMode="auto">
          <a:xfrm>
            <a:off x="507682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2" name="Line 42"/>
          <p:cNvSpPr>
            <a:spLocks noChangeShapeType="1"/>
          </p:cNvSpPr>
          <p:nvPr/>
        </p:nvSpPr>
        <p:spPr bwMode="auto">
          <a:xfrm>
            <a:off x="52197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3" name="Line 43"/>
          <p:cNvSpPr>
            <a:spLocks noChangeShapeType="1"/>
          </p:cNvSpPr>
          <p:nvPr/>
        </p:nvSpPr>
        <p:spPr bwMode="auto">
          <a:xfrm>
            <a:off x="536416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4" name="Line 44"/>
          <p:cNvSpPr>
            <a:spLocks noChangeShapeType="1"/>
          </p:cNvSpPr>
          <p:nvPr/>
        </p:nvSpPr>
        <p:spPr bwMode="auto">
          <a:xfrm>
            <a:off x="56515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5" name="Line 45"/>
          <p:cNvSpPr>
            <a:spLocks noChangeShapeType="1"/>
          </p:cNvSpPr>
          <p:nvPr/>
        </p:nvSpPr>
        <p:spPr bwMode="auto">
          <a:xfrm>
            <a:off x="579437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6" name="Line 46"/>
          <p:cNvSpPr>
            <a:spLocks noChangeShapeType="1"/>
          </p:cNvSpPr>
          <p:nvPr/>
        </p:nvSpPr>
        <p:spPr bwMode="auto">
          <a:xfrm>
            <a:off x="593883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7" name="Line 47"/>
          <p:cNvSpPr>
            <a:spLocks noChangeShapeType="1"/>
          </p:cNvSpPr>
          <p:nvPr/>
        </p:nvSpPr>
        <p:spPr bwMode="auto">
          <a:xfrm>
            <a:off x="60833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8" name="Line 48"/>
          <p:cNvSpPr>
            <a:spLocks noChangeShapeType="1"/>
          </p:cNvSpPr>
          <p:nvPr/>
        </p:nvSpPr>
        <p:spPr bwMode="auto">
          <a:xfrm>
            <a:off x="622617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29" name="Line 49"/>
          <p:cNvSpPr>
            <a:spLocks noChangeShapeType="1"/>
          </p:cNvSpPr>
          <p:nvPr/>
        </p:nvSpPr>
        <p:spPr bwMode="auto">
          <a:xfrm>
            <a:off x="637063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0" name="Line 50"/>
          <p:cNvSpPr>
            <a:spLocks noChangeShapeType="1"/>
          </p:cNvSpPr>
          <p:nvPr/>
        </p:nvSpPr>
        <p:spPr bwMode="auto">
          <a:xfrm>
            <a:off x="665956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1" name="Line 51"/>
          <p:cNvSpPr>
            <a:spLocks noChangeShapeType="1"/>
          </p:cNvSpPr>
          <p:nvPr/>
        </p:nvSpPr>
        <p:spPr bwMode="auto">
          <a:xfrm>
            <a:off x="680243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2" name="Line 52"/>
          <p:cNvSpPr>
            <a:spLocks noChangeShapeType="1"/>
          </p:cNvSpPr>
          <p:nvPr/>
        </p:nvSpPr>
        <p:spPr bwMode="auto">
          <a:xfrm>
            <a:off x="69469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3" name="Line 53"/>
          <p:cNvSpPr>
            <a:spLocks noChangeShapeType="1"/>
          </p:cNvSpPr>
          <p:nvPr/>
        </p:nvSpPr>
        <p:spPr bwMode="auto">
          <a:xfrm>
            <a:off x="709136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4" name="Line 54"/>
          <p:cNvSpPr>
            <a:spLocks noChangeShapeType="1"/>
          </p:cNvSpPr>
          <p:nvPr/>
        </p:nvSpPr>
        <p:spPr bwMode="auto">
          <a:xfrm>
            <a:off x="7234238"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5" name="Line 55"/>
          <p:cNvSpPr>
            <a:spLocks noChangeShapeType="1"/>
          </p:cNvSpPr>
          <p:nvPr/>
        </p:nvSpPr>
        <p:spPr bwMode="auto">
          <a:xfrm>
            <a:off x="73787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6" name="Line 56"/>
          <p:cNvSpPr>
            <a:spLocks noChangeShapeType="1"/>
          </p:cNvSpPr>
          <p:nvPr/>
        </p:nvSpPr>
        <p:spPr bwMode="auto">
          <a:xfrm>
            <a:off x="766762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7" name="Line 57"/>
          <p:cNvSpPr>
            <a:spLocks noChangeShapeType="1"/>
          </p:cNvSpPr>
          <p:nvPr/>
        </p:nvSpPr>
        <p:spPr bwMode="auto">
          <a:xfrm>
            <a:off x="78105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8" name="Line 58"/>
          <p:cNvSpPr>
            <a:spLocks noChangeShapeType="1"/>
          </p:cNvSpPr>
          <p:nvPr/>
        </p:nvSpPr>
        <p:spPr bwMode="auto">
          <a:xfrm>
            <a:off x="795496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39" name="Line 59"/>
          <p:cNvSpPr>
            <a:spLocks noChangeShapeType="1"/>
          </p:cNvSpPr>
          <p:nvPr/>
        </p:nvSpPr>
        <p:spPr bwMode="auto">
          <a:xfrm>
            <a:off x="8099425"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40" name="Line 60"/>
          <p:cNvSpPr>
            <a:spLocks noChangeShapeType="1"/>
          </p:cNvSpPr>
          <p:nvPr/>
        </p:nvSpPr>
        <p:spPr bwMode="auto">
          <a:xfrm>
            <a:off x="8242300"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41" name="Line 61"/>
          <p:cNvSpPr>
            <a:spLocks noChangeShapeType="1"/>
          </p:cNvSpPr>
          <p:nvPr/>
        </p:nvSpPr>
        <p:spPr bwMode="auto">
          <a:xfrm>
            <a:off x="8386763" y="4043363"/>
            <a:ext cx="0" cy="1825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97342" name="AutoShape 62"/>
          <p:cNvCxnSpPr>
            <a:cxnSpLocks noChangeShapeType="1"/>
          </p:cNvCxnSpPr>
          <p:nvPr/>
        </p:nvCxnSpPr>
        <p:spPr bwMode="auto">
          <a:xfrm>
            <a:off x="611188" y="4802188"/>
            <a:ext cx="7848600" cy="0"/>
          </a:xfrm>
          <a:prstGeom prst="straightConnector1">
            <a:avLst/>
          </a:prstGeom>
          <a:noFill/>
          <a:ln w="28575" cap="sq">
            <a:solidFill>
              <a:schemeClr val="tx1"/>
            </a:solidFill>
            <a:round/>
            <a:headEnd type="none" w="sm" len="sm"/>
            <a:tailEnd type="none" w="sm" len="sm"/>
          </a:ln>
        </p:spPr>
      </p:cxnSp>
      <p:sp>
        <p:nvSpPr>
          <p:cNvPr id="97343" name="Line 63"/>
          <p:cNvSpPr>
            <a:spLocks noChangeShapeType="1"/>
          </p:cNvSpPr>
          <p:nvPr/>
        </p:nvSpPr>
        <p:spPr bwMode="auto">
          <a:xfrm>
            <a:off x="755650"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44" name="Line 64"/>
          <p:cNvSpPr>
            <a:spLocks noChangeShapeType="1"/>
          </p:cNvSpPr>
          <p:nvPr/>
        </p:nvSpPr>
        <p:spPr bwMode="auto">
          <a:xfrm>
            <a:off x="900113"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45" name="Line 65"/>
          <p:cNvSpPr>
            <a:spLocks noChangeShapeType="1"/>
          </p:cNvSpPr>
          <p:nvPr/>
        </p:nvSpPr>
        <p:spPr bwMode="auto">
          <a:xfrm>
            <a:off x="1044575"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46" name="Line 66"/>
          <p:cNvSpPr>
            <a:spLocks noChangeShapeType="1"/>
          </p:cNvSpPr>
          <p:nvPr/>
        </p:nvSpPr>
        <p:spPr bwMode="auto">
          <a:xfrm>
            <a:off x="1187450"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47" name="Line 67"/>
          <p:cNvSpPr>
            <a:spLocks noChangeShapeType="1"/>
          </p:cNvSpPr>
          <p:nvPr/>
        </p:nvSpPr>
        <p:spPr bwMode="auto">
          <a:xfrm>
            <a:off x="1763713"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48" name="Line 68"/>
          <p:cNvSpPr>
            <a:spLocks noChangeShapeType="1"/>
          </p:cNvSpPr>
          <p:nvPr/>
        </p:nvSpPr>
        <p:spPr bwMode="auto">
          <a:xfrm>
            <a:off x="1908175"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49" name="Line 69"/>
          <p:cNvSpPr>
            <a:spLocks noChangeShapeType="1"/>
          </p:cNvSpPr>
          <p:nvPr/>
        </p:nvSpPr>
        <p:spPr bwMode="auto">
          <a:xfrm>
            <a:off x="2052638"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0" name="Line 70"/>
          <p:cNvSpPr>
            <a:spLocks noChangeShapeType="1"/>
          </p:cNvSpPr>
          <p:nvPr/>
        </p:nvSpPr>
        <p:spPr bwMode="auto">
          <a:xfrm>
            <a:off x="2195513"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1" name="Line 71"/>
          <p:cNvSpPr>
            <a:spLocks noChangeShapeType="1"/>
          </p:cNvSpPr>
          <p:nvPr/>
        </p:nvSpPr>
        <p:spPr bwMode="auto">
          <a:xfrm>
            <a:off x="2771775"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2" name="Line 72"/>
          <p:cNvSpPr>
            <a:spLocks noChangeShapeType="1"/>
          </p:cNvSpPr>
          <p:nvPr/>
        </p:nvSpPr>
        <p:spPr bwMode="auto">
          <a:xfrm>
            <a:off x="2916238"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3" name="Line 73"/>
          <p:cNvSpPr>
            <a:spLocks noChangeShapeType="1"/>
          </p:cNvSpPr>
          <p:nvPr/>
        </p:nvSpPr>
        <p:spPr bwMode="auto">
          <a:xfrm>
            <a:off x="3060700"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4" name="Line 74"/>
          <p:cNvSpPr>
            <a:spLocks noChangeShapeType="1"/>
          </p:cNvSpPr>
          <p:nvPr/>
        </p:nvSpPr>
        <p:spPr bwMode="auto">
          <a:xfrm>
            <a:off x="3203575"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5" name="Line 75"/>
          <p:cNvSpPr>
            <a:spLocks noChangeShapeType="1"/>
          </p:cNvSpPr>
          <p:nvPr/>
        </p:nvSpPr>
        <p:spPr bwMode="auto">
          <a:xfrm>
            <a:off x="3779838"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6" name="Line 76"/>
          <p:cNvSpPr>
            <a:spLocks noChangeShapeType="1"/>
          </p:cNvSpPr>
          <p:nvPr/>
        </p:nvSpPr>
        <p:spPr bwMode="auto">
          <a:xfrm>
            <a:off x="3924300"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7" name="Line 77"/>
          <p:cNvSpPr>
            <a:spLocks noChangeShapeType="1"/>
          </p:cNvSpPr>
          <p:nvPr/>
        </p:nvSpPr>
        <p:spPr bwMode="auto">
          <a:xfrm>
            <a:off x="4068763"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8" name="Line 78"/>
          <p:cNvSpPr>
            <a:spLocks noChangeShapeType="1"/>
          </p:cNvSpPr>
          <p:nvPr/>
        </p:nvSpPr>
        <p:spPr bwMode="auto">
          <a:xfrm>
            <a:off x="4211638"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59" name="Line 79"/>
          <p:cNvSpPr>
            <a:spLocks noChangeShapeType="1"/>
          </p:cNvSpPr>
          <p:nvPr/>
        </p:nvSpPr>
        <p:spPr bwMode="auto">
          <a:xfrm>
            <a:off x="4787900"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0" name="Line 80"/>
          <p:cNvSpPr>
            <a:spLocks noChangeShapeType="1"/>
          </p:cNvSpPr>
          <p:nvPr/>
        </p:nvSpPr>
        <p:spPr bwMode="auto">
          <a:xfrm>
            <a:off x="4932363"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1" name="Line 81"/>
          <p:cNvSpPr>
            <a:spLocks noChangeShapeType="1"/>
          </p:cNvSpPr>
          <p:nvPr/>
        </p:nvSpPr>
        <p:spPr bwMode="auto">
          <a:xfrm>
            <a:off x="5076825"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2" name="Line 82"/>
          <p:cNvSpPr>
            <a:spLocks noChangeShapeType="1"/>
          </p:cNvSpPr>
          <p:nvPr/>
        </p:nvSpPr>
        <p:spPr bwMode="auto">
          <a:xfrm>
            <a:off x="5219700"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3" name="Line 83"/>
          <p:cNvSpPr>
            <a:spLocks noChangeShapeType="1"/>
          </p:cNvSpPr>
          <p:nvPr/>
        </p:nvSpPr>
        <p:spPr bwMode="auto">
          <a:xfrm>
            <a:off x="5795963"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4" name="Line 84"/>
          <p:cNvSpPr>
            <a:spLocks noChangeShapeType="1"/>
          </p:cNvSpPr>
          <p:nvPr/>
        </p:nvSpPr>
        <p:spPr bwMode="auto">
          <a:xfrm>
            <a:off x="5940425"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5" name="Line 85"/>
          <p:cNvSpPr>
            <a:spLocks noChangeShapeType="1"/>
          </p:cNvSpPr>
          <p:nvPr/>
        </p:nvSpPr>
        <p:spPr bwMode="auto">
          <a:xfrm>
            <a:off x="6084888"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6" name="Line 86"/>
          <p:cNvSpPr>
            <a:spLocks noChangeShapeType="1"/>
          </p:cNvSpPr>
          <p:nvPr/>
        </p:nvSpPr>
        <p:spPr bwMode="auto">
          <a:xfrm>
            <a:off x="6227763"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7" name="Line 87"/>
          <p:cNvSpPr>
            <a:spLocks noChangeShapeType="1"/>
          </p:cNvSpPr>
          <p:nvPr/>
        </p:nvSpPr>
        <p:spPr bwMode="auto">
          <a:xfrm>
            <a:off x="6804025"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8" name="Line 88"/>
          <p:cNvSpPr>
            <a:spLocks noChangeShapeType="1"/>
          </p:cNvSpPr>
          <p:nvPr/>
        </p:nvSpPr>
        <p:spPr bwMode="auto">
          <a:xfrm>
            <a:off x="6948488"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69" name="Line 89"/>
          <p:cNvSpPr>
            <a:spLocks noChangeShapeType="1"/>
          </p:cNvSpPr>
          <p:nvPr/>
        </p:nvSpPr>
        <p:spPr bwMode="auto">
          <a:xfrm>
            <a:off x="7092950"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70" name="Line 90"/>
          <p:cNvSpPr>
            <a:spLocks noChangeShapeType="1"/>
          </p:cNvSpPr>
          <p:nvPr/>
        </p:nvSpPr>
        <p:spPr bwMode="auto">
          <a:xfrm>
            <a:off x="7235825"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71" name="Line 91"/>
          <p:cNvSpPr>
            <a:spLocks noChangeShapeType="1"/>
          </p:cNvSpPr>
          <p:nvPr/>
        </p:nvSpPr>
        <p:spPr bwMode="auto">
          <a:xfrm>
            <a:off x="7812088"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72" name="Line 92"/>
          <p:cNvSpPr>
            <a:spLocks noChangeShapeType="1"/>
          </p:cNvSpPr>
          <p:nvPr/>
        </p:nvSpPr>
        <p:spPr bwMode="auto">
          <a:xfrm>
            <a:off x="7956550"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73" name="Line 93"/>
          <p:cNvSpPr>
            <a:spLocks noChangeShapeType="1"/>
          </p:cNvSpPr>
          <p:nvPr/>
        </p:nvSpPr>
        <p:spPr bwMode="auto">
          <a:xfrm>
            <a:off x="8101013"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74" name="Line 94"/>
          <p:cNvSpPr>
            <a:spLocks noChangeShapeType="1"/>
          </p:cNvSpPr>
          <p:nvPr/>
        </p:nvSpPr>
        <p:spPr bwMode="auto">
          <a:xfrm>
            <a:off x="8243888" y="4597400"/>
            <a:ext cx="0" cy="1825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75" name="Line 95"/>
          <p:cNvSpPr>
            <a:spLocks noChangeShapeType="1"/>
          </p:cNvSpPr>
          <p:nvPr/>
        </p:nvSpPr>
        <p:spPr bwMode="auto">
          <a:xfrm>
            <a:off x="4498975" y="4802188"/>
            <a:ext cx="0" cy="2159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76" name="Oval 96"/>
          <p:cNvSpPr>
            <a:spLocks noChangeArrowheads="1"/>
          </p:cNvSpPr>
          <p:nvPr/>
        </p:nvSpPr>
        <p:spPr bwMode="auto">
          <a:xfrm>
            <a:off x="4354513" y="5305425"/>
            <a:ext cx="288925" cy="288925"/>
          </a:xfrm>
          <a:prstGeom prst="ellipse">
            <a:avLst/>
          </a:prstGeom>
          <a:solidFill>
            <a:schemeClr val="accent1"/>
          </a:solidFill>
          <a:ln w="12700" cap="sq" algn="ctr">
            <a:solidFill>
              <a:schemeClr val="tx1"/>
            </a:solidFill>
            <a:round/>
            <a:headEnd type="none" w="sm" len="sm"/>
            <a:tailEnd type="none" w="sm" len="sm"/>
          </a:ln>
        </p:spPr>
        <p:txBody>
          <a:bodyPr wrap="none" lIns="90488" tIns="44450" rIns="90488" bIns="44450" anchor="ctr"/>
          <a:lstStyle/>
          <a:p>
            <a:pPr algn="ctr" eaLnBrk="1" hangingPunct="1"/>
            <a:r>
              <a:rPr lang="en-US" sz="2000" i="0">
                <a:latin typeface="Berlin Sans FB" pitchFamily="34" charset="0"/>
                <a:ea typeface="宋体" pitchFamily="2" charset="-122"/>
              </a:rPr>
              <a:t>P</a:t>
            </a:r>
          </a:p>
        </p:txBody>
      </p:sp>
      <p:sp>
        <p:nvSpPr>
          <p:cNvPr id="97377" name="Text Box 97"/>
          <p:cNvSpPr txBox="1">
            <a:spLocks noChangeArrowheads="1"/>
          </p:cNvSpPr>
          <p:nvPr/>
        </p:nvSpPr>
        <p:spPr bwMode="auto">
          <a:xfrm>
            <a:off x="3203575" y="5780088"/>
            <a:ext cx="2592388" cy="317500"/>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2000" i="0">
                <a:latin typeface="Berlin Sans FB" pitchFamily="34" charset="0"/>
                <a:ea typeface="宋体" pitchFamily="2" charset="-122"/>
              </a:rPr>
              <a:t>32 bits</a:t>
            </a:r>
          </a:p>
        </p:txBody>
      </p:sp>
      <p:sp>
        <p:nvSpPr>
          <p:cNvPr id="97378" name="Line 98"/>
          <p:cNvSpPr>
            <a:spLocks noChangeShapeType="1"/>
          </p:cNvSpPr>
          <p:nvPr/>
        </p:nvSpPr>
        <p:spPr bwMode="auto">
          <a:xfrm flipH="1">
            <a:off x="4498975" y="5594350"/>
            <a:ext cx="1588" cy="18573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97379" name="Text Box 99"/>
          <p:cNvSpPr txBox="1">
            <a:spLocks noChangeArrowheads="1"/>
          </p:cNvSpPr>
          <p:nvPr/>
        </p:nvSpPr>
        <p:spPr bwMode="auto">
          <a:xfrm>
            <a:off x="3995738" y="3505200"/>
            <a:ext cx="1081087" cy="396875"/>
          </a:xfrm>
          <a:prstGeom prst="rect">
            <a:avLst/>
          </a:prstGeom>
          <a:noFill/>
          <a:ln w="9525" algn="ctr">
            <a:noFill/>
            <a:miter lim="800000"/>
            <a:headEnd/>
            <a:tailEnd/>
          </a:ln>
        </p:spPr>
        <p:txBody>
          <a:bodyPr>
            <a:spAutoFit/>
          </a:bodyPr>
          <a:lstStyle/>
          <a:p>
            <a:pPr marL="342900" indent="-342900" algn="ctr" eaLnBrk="1" hangingPunct="1">
              <a:spcBef>
                <a:spcPct val="50000"/>
              </a:spcBef>
              <a:buSzPct val="85000"/>
            </a:pPr>
            <a:r>
              <a:rPr lang="en-US" sz="2000" i="0">
                <a:latin typeface="Berlin Sans FB" pitchFamily="34" charset="0"/>
                <a:ea typeface="宋体" pitchFamily="2" charset="-122"/>
              </a:rPr>
              <a:t>Z</a:t>
            </a:r>
          </a:p>
        </p:txBody>
      </p:sp>
      <p:sp>
        <p:nvSpPr>
          <p:cNvPr id="97380" name="Text Box 100"/>
          <p:cNvSpPr txBox="1">
            <a:spLocks noChangeArrowheads="1"/>
          </p:cNvSpPr>
          <p:nvPr/>
        </p:nvSpPr>
        <p:spPr bwMode="auto">
          <a:xfrm>
            <a:off x="3427413" y="5029200"/>
            <a:ext cx="2592387" cy="304800"/>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2000" i="0">
                <a:solidFill>
                  <a:srgbClr val="B701B7"/>
                </a:solidFill>
                <a:latin typeface="Courier New" pitchFamily="49" charset="0"/>
                <a:ea typeface="宋体" pitchFamily="2" charset="-122"/>
              </a:rPr>
              <a:t>A1EC961C</a:t>
            </a:r>
            <a:r>
              <a:rPr lang="en-US" sz="2000" i="0" baseline="-25000">
                <a:solidFill>
                  <a:srgbClr val="B701B7"/>
                </a:solidFill>
                <a:latin typeface="Courier New" pitchFamily="49" charset="0"/>
                <a:ea typeface="宋体" pitchFamily="2" charset="-122"/>
              </a:rPr>
              <a:t>HEX</a:t>
            </a:r>
          </a:p>
        </p:txBody>
      </p:sp>
      <p:sp>
        <p:nvSpPr>
          <p:cNvPr id="97381" name="Date Placeholder 100"/>
          <p:cNvSpPr>
            <a:spLocks noGrp="1"/>
          </p:cNvSpPr>
          <p:nvPr>
            <p:ph type="dt" sz="quarter" idx="10"/>
          </p:nvPr>
        </p:nvSpPr>
        <p:spPr>
          <a:xfrm>
            <a:off x="6727825" y="6408738"/>
            <a:ext cx="1919288" cy="365125"/>
          </a:xfrm>
          <a:noFill/>
        </p:spPr>
        <p:txBody>
          <a:bodyPr anchor="b"/>
          <a:lstStyle/>
          <a:p>
            <a:fld id="{3C72587A-E027-449C-B16A-A702C74E3514}"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idx="4294967295"/>
          </p:nvPr>
        </p:nvSpPr>
        <p:spPr>
          <a:noFill/>
          <a:ln/>
        </p:spPr>
        <p:txBody>
          <a:bodyPr>
            <a:normAutofit/>
            <a:scene3d>
              <a:camera prst="orthographicFront"/>
              <a:lightRig rig="soft" dir="t"/>
            </a:scene3d>
            <a:sp3d prstMaterial="softEdge">
              <a:bevelT w="25400" h="25400"/>
            </a:sp3d>
          </a:bodyPr>
          <a:lstStyle/>
          <a:p>
            <a:pPr>
              <a:defRPr/>
            </a:pPr>
            <a:r>
              <a:rPr lang="en-US" sz="4000" kern="1200" dirty="0">
                <a:solidFill>
                  <a:srgbClr val="FFC000"/>
                </a:solidFill>
                <a:latin typeface="+mn-lt"/>
                <a:ea typeface="+mj-ea"/>
                <a:cs typeface="+mj-cs"/>
              </a:rPr>
              <a:t>P-box used in DES</a:t>
            </a:r>
          </a:p>
        </p:txBody>
      </p:sp>
      <p:sp>
        <p:nvSpPr>
          <p:cNvPr id="98307" name="Rectangle 3"/>
          <p:cNvSpPr>
            <a:spLocks noGrp="1" noChangeArrowheads="1"/>
          </p:cNvSpPr>
          <p:nvPr>
            <p:ph type="body" sz="half" idx="4294967295"/>
          </p:nvPr>
        </p:nvSpPr>
        <p:spPr>
          <a:xfrm>
            <a:off x="457200" y="1719263"/>
            <a:ext cx="8229600" cy="2309812"/>
          </a:xfrm>
        </p:spPr>
        <p:txBody>
          <a:bodyPr/>
          <a:lstStyle/>
          <a:p>
            <a:pPr>
              <a:lnSpc>
                <a:spcPct val="90000"/>
              </a:lnSpc>
            </a:pPr>
            <a:r>
              <a:rPr lang="en-US" sz="2000">
                <a:latin typeface="Berlin Sans FB" pitchFamily="34" charset="0"/>
              </a:rPr>
              <a:t>The P-box permutation is determined as below which is a straight permutation; no bits are used twice, and no bits are ignored.</a:t>
            </a:r>
          </a:p>
          <a:p>
            <a:pPr>
              <a:lnSpc>
                <a:spcPct val="90000"/>
              </a:lnSpc>
            </a:pPr>
            <a:r>
              <a:rPr lang="en-US" sz="2000">
                <a:latin typeface="Berlin Sans FB" pitchFamily="34" charset="0"/>
                <a:sym typeface="Symbol" pitchFamily="18" charset="2"/>
              </a:rPr>
              <a:t></a:t>
            </a:r>
            <a:r>
              <a:rPr lang="en-US" sz="2000">
                <a:latin typeface="Berlin Sans FB" pitchFamily="34" charset="0"/>
              </a:rPr>
              <a:t> P(</a:t>
            </a:r>
            <a:r>
              <a:rPr lang="en-US" sz="2000" b="1">
                <a:solidFill>
                  <a:srgbClr val="FF6600"/>
                </a:solidFill>
                <a:latin typeface="Courier New" pitchFamily="49" charset="0"/>
              </a:rPr>
              <a:t>A1EC961C</a:t>
            </a:r>
            <a:r>
              <a:rPr lang="en-US" sz="2000" b="1" baseline="-25000">
                <a:solidFill>
                  <a:srgbClr val="FF6600"/>
                </a:solidFill>
                <a:latin typeface="Courier New" pitchFamily="49" charset="0"/>
              </a:rPr>
              <a:t>HEX</a:t>
            </a:r>
            <a:r>
              <a:rPr lang="en-US" sz="2000">
                <a:latin typeface="Berlin Sans FB" pitchFamily="34" charset="0"/>
              </a:rPr>
              <a:t>) = 0010 1011 1010 0001 0101 0011 0110 1100 = </a:t>
            </a:r>
            <a:r>
              <a:rPr lang="en-US" sz="2000" b="1">
                <a:solidFill>
                  <a:srgbClr val="B701B7"/>
                </a:solidFill>
                <a:latin typeface="Courier New" pitchFamily="49" charset="0"/>
              </a:rPr>
              <a:t>2BA1536C</a:t>
            </a:r>
            <a:r>
              <a:rPr lang="en-US" sz="2000" b="1" baseline="-25000">
                <a:solidFill>
                  <a:srgbClr val="B701B7"/>
                </a:solidFill>
                <a:latin typeface="Courier New" pitchFamily="49" charset="0"/>
              </a:rPr>
              <a:t>HEX</a:t>
            </a:r>
          </a:p>
        </p:txBody>
      </p:sp>
      <p:graphicFrame>
        <p:nvGraphicFramePr>
          <p:cNvPr id="98426" name="Group 122"/>
          <p:cNvGraphicFramePr>
            <a:graphicFrameLocks noGrp="1"/>
          </p:cNvGraphicFramePr>
          <p:nvPr>
            <p:ph sz="half" idx="4294967295"/>
          </p:nvPr>
        </p:nvGraphicFramePr>
        <p:xfrm>
          <a:off x="1066800" y="3581400"/>
          <a:ext cx="7467600" cy="1918019"/>
        </p:xfrm>
        <a:graphic>
          <a:graphicData uri="http://schemas.openxmlformats.org/drawingml/2006/table">
            <a:tbl>
              <a:tblPr/>
              <a:tblGrid>
                <a:gridCol w="1304925"/>
                <a:gridCol w="385763"/>
                <a:gridCol w="387350"/>
                <a:gridCol w="382587"/>
                <a:gridCol w="387350"/>
                <a:gridCol w="381000"/>
                <a:gridCol w="384175"/>
                <a:gridCol w="387350"/>
                <a:gridCol w="387350"/>
                <a:gridCol w="381000"/>
                <a:gridCol w="385763"/>
                <a:gridCol w="385762"/>
                <a:gridCol w="385763"/>
                <a:gridCol w="384175"/>
                <a:gridCol w="382587"/>
                <a:gridCol w="388938"/>
                <a:gridCol w="385762"/>
              </a:tblGrid>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Bit</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16</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7</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20</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21</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29</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12</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28</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17</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15</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23</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26</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18</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31</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10</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Goes to bit</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5</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6</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7</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8</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9</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10</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11</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12</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13</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14</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15</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16</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80975">
                <a:tc gridSpan="1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Berlin Sans FB" pitchFamily="34" charset="0"/>
                      </a:endParaRPr>
                    </a:p>
                  </a:txBody>
                  <a:tcPr marL="0" marR="0" anchor="ct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Bit</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8</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24</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14</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32</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27</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9</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19</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13</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30</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6</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22</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11</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4</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25</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Goes to bit</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17</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18</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19</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20</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21</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22</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23</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24</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25</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26</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27</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28</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29</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30</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31</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Berlin Sans FB" pitchFamily="34" charset="0"/>
                        </a:rPr>
                        <a:t>32</a:t>
                      </a:r>
                    </a:p>
                  </a:txBody>
                  <a:tcPr marL="0" marR="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98420" name="Date Placeholder 4"/>
          <p:cNvSpPr>
            <a:spLocks noGrp="1"/>
          </p:cNvSpPr>
          <p:nvPr>
            <p:ph type="dt" sz="quarter" idx="10"/>
          </p:nvPr>
        </p:nvSpPr>
        <p:spPr>
          <a:xfrm>
            <a:off x="6727825" y="6408738"/>
            <a:ext cx="1919288" cy="365125"/>
          </a:xfrm>
          <a:noFill/>
        </p:spPr>
        <p:txBody>
          <a:bodyPr anchor="b"/>
          <a:lstStyle/>
          <a:p>
            <a:fld id="{DAFC0643-A427-4945-BDD2-1AA5E25E8A81}" type="datetime1">
              <a:rPr lang="en-US" sz="1000" b="1" i="1">
                <a:latin typeface="Franklin Gothic Medium" pitchFamily="34" charset="0"/>
              </a:rPr>
              <a:pPr/>
              <a:t>10/18/2012</a:t>
            </a:fld>
            <a:endParaRPr lang="en-US" sz="1000" b="1" i="1">
              <a:latin typeface="Franklin Gothic Medium"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dirty="0" smtClean="0"/>
              <a:t>A 2-Round Example</a:t>
            </a:r>
            <a:endParaRPr lang="en-US" dirty="0"/>
          </a:p>
        </p:txBody>
      </p:sp>
      <p:sp>
        <p:nvSpPr>
          <p:cNvPr id="8" name="Text Placeholder 7"/>
          <p:cNvSpPr>
            <a:spLocks noGrp="1"/>
          </p:cNvSpPr>
          <p:nvPr>
            <p:ph type="body" idx="1"/>
          </p:nvPr>
        </p:nvSpPr>
        <p:spPr/>
        <p:txBody>
          <a:bodyPr/>
          <a:lstStyle/>
          <a:p>
            <a:endParaRPr lang="en-US"/>
          </a:p>
        </p:txBody>
      </p:sp>
      <p:sp>
        <p:nvSpPr>
          <p:cNvPr id="99331" name="Date Placeholder 2"/>
          <p:cNvSpPr>
            <a:spLocks noGrp="1"/>
          </p:cNvSpPr>
          <p:nvPr>
            <p:ph type="dt" sz="half" idx="10"/>
          </p:nvPr>
        </p:nvSpPr>
        <p:spPr/>
        <p:txBody>
          <a:bodyPr/>
          <a:lstStyle/>
          <a:p>
            <a:fld id="{1971D142-5B5C-447E-8746-B591A1A59D11}" type="datetime1">
              <a:rPr lang="en-US" smtClean="0"/>
              <a:pPr/>
              <a:t>10/18/2012</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p:txBody>
          <a:bodyPr>
            <a:normAutofit/>
          </a:bodyPr>
          <a:lstStyle/>
          <a:p>
            <a:r>
              <a:rPr lang="en-US" sz="2400" dirty="0" smtClean="0"/>
              <a:t>L0 = AE1BA189HEX and R0 = DC1F10F4HEX </a:t>
            </a:r>
          </a:p>
          <a:p>
            <a:r>
              <a:rPr lang="en-US" sz="2400" dirty="0" smtClean="0"/>
              <a:t>Sub-key K1 = 27A169E58DDAHEX</a:t>
            </a:r>
          </a:p>
          <a:p>
            <a:r>
              <a:rPr lang="en-US" sz="2400" dirty="0" smtClean="0"/>
              <a:t>f(R0,K1) = 2BA1536CHEX</a:t>
            </a:r>
          </a:p>
          <a:p>
            <a:r>
              <a:rPr lang="en-US" sz="2400" dirty="0" smtClean="0">
                <a:sym typeface="Symbol" pitchFamily="18" charset="2"/>
              </a:rPr>
              <a:t></a:t>
            </a:r>
            <a:r>
              <a:rPr lang="en-US" sz="2400" dirty="0" smtClean="0"/>
              <a:t>L0</a:t>
            </a:r>
            <a:r>
              <a:rPr lang="en-US" sz="2400" dirty="0" smtClean="0">
                <a:sym typeface="Symbol" pitchFamily="18" charset="2"/>
              </a:rPr>
              <a:t> </a:t>
            </a:r>
            <a:r>
              <a:rPr lang="en-US" sz="2400" dirty="0" smtClean="0"/>
              <a:t>f(R0,K1)=1000 0101 1011 1010 1111 0010 1110 0101=85BAF2E5HEX</a:t>
            </a:r>
          </a:p>
          <a:p>
            <a:r>
              <a:rPr lang="en-US" sz="2400" dirty="0" smtClean="0">
                <a:sym typeface="Symbol" pitchFamily="18" charset="2"/>
              </a:rPr>
              <a:t> </a:t>
            </a:r>
            <a:r>
              <a:rPr lang="en-US" sz="2400" dirty="0" smtClean="0"/>
              <a:t>L1 = DC1F10F4HEX and R1 = 85BAF2E5HEX </a:t>
            </a:r>
            <a:endParaRPr lang="en-US" sz="2400" dirty="0"/>
          </a:p>
        </p:txBody>
      </p:sp>
      <p:sp>
        <p:nvSpPr>
          <p:cNvPr id="100366" name="Date Placeholder 13"/>
          <p:cNvSpPr>
            <a:spLocks noGrp="1"/>
          </p:cNvSpPr>
          <p:nvPr>
            <p:ph type="dt" sz="half" idx="10"/>
          </p:nvPr>
        </p:nvSpPr>
        <p:spPr/>
        <p:txBody>
          <a:bodyPr/>
          <a:lstStyle/>
          <a:p>
            <a:fld id="{CFAAA336-E71B-4F8A-9220-AD60E2977569}" type="datetime1">
              <a:rPr lang="en-US" smtClean="0"/>
              <a:pPr/>
              <a:t>10/18/2012</a:t>
            </a:fld>
            <a:endParaRPr lang="en-US"/>
          </a:p>
        </p:txBody>
      </p:sp>
      <p:sp>
        <p:nvSpPr>
          <p:cNvPr id="409602" name="Rectangle 2"/>
          <p:cNvSpPr>
            <a:spLocks noGrp="1" noChangeArrowheads="1"/>
          </p:cNvSpPr>
          <p:nvPr>
            <p:ph type="title"/>
          </p:nvPr>
        </p:nvSpPr>
        <p:spPr/>
        <p:txBody>
          <a:bodyPr/>
          <a:lstStyle/>
          <a:p>
            <a:r>
              <a:rPr lang="en-US" smtClean="0"/>
              <a:t>First Round</a:t>
            </a:r>
            <a:endParaRPr lang="en-US" dirty="0"/>
          </a:p>
        </p:txBody>
      </p:sp>
      <p:sp>
        <p:nvSpPr>
          <p:cNvPr id="100356" name="Text Box 4"/>
          <p:cNvSpPr txBox="1">
            <a:spLocks noChangeArrowheads="1"/>
          </p:cNvSpPr>
          <p:nvPr/>
        </p:nvSpPr>
        <p:spPr bwMode="auto">
          <a:xfrm>
            <a:off x="2667000" y="4332288"/>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i="0">
                <a:latin typeface="Berlin Sans FB" pitchFamily="34" charset="0"/>
                <a:ea typeface="宋体" pitchFamily="2" charset="-122"/>
              </a:rPr>
              <a:t>L</a:t>
            </a:r>
            <a:r>
              <a:rPr lang="en-US" sz="1600" i="0" baseline="-12000">
                <a:latin typeface="Berlin Sans FB" pitchFamily="34" charset="0"/>
                <a:ea typeface="宋体" pitchFamily="2" charset="-122"/>
              </a:rPr>
              <a:t>0</a:t>
            </a:r>
            <a:endParaRPr lang="en-US" sz="1600" i="0">
              <a:latin typeface="Berlin Sans FB" pitchFamily="34" charset="0"/>
              <a:ea typeface="宋体" pitchFamily="2" charset="-122"/>
            </a:endParaRPr>
          </a:p>
        </p:txBody>
      </p:sp>
      <p:sp>
        <p:nvSpPr>
          <p:cNvPr id="100357" name="Text Box 5"/>
          <p:cNvSpPr txBox="1">
            <a:spLocks noChangeArrowheads="1"/>
          </p:cNvSpPr>
          <p:nvPr/>
        </p:nvSpPr>
        <p:spPr bwMode="auto">
          <a:xfrm>
            <a:off x="4179888" y="4333875"/>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i="0">
                <a:latin typeface="Berlin Sans FB" pitchFamily="34" charset="0"/>
                <a:ea typeface="宋体" pitchFamily="2" charset="-122"/>
              </a:rPr>
              <a:t>R</a:t>
            </a:r>
            <a:r>
              <a:rPr lang="en-US" sz="1600" i="0" baseline="-12000">
                <a:latin typeface="Berlin Sans FB" pitchFamily="34" charset="0"/>
                <a:ea typeface="宋体" pitchFamily="2" charset="-122"/>
              </a:rPr>
              <a:t>0</a:t>
            </a:r>
            <a:endParaRPr lang="en-US" sz="1600" i="0">
              <a:latin typeface="Berlin Sans FB" pitchFamily="34" charset="0"/>
              <a:ea typeface="宋体" pitchFamily="2" charset="-122"/>
            </a:endParaRPr>
          </a:p>
        </p:txBody>
      </p:sp>
      <p:sp>
        <p:nvSpPr>
          <p:cNvPr id="100358" name="Text Box 6"/>
          <p:cNvSpPr txBox="1">
            <a:spLocks noChangeArrowheads="1"/>
          </p:cNvSpPr>
          <p:nvPr/>
        </p:nvSpPr>
        <p:spPr bwMode="auto">
          <a:xfrm>
            <a:off x="2811463" y="6196013"/>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i="0">
                <a:latin typeface="Berlin Sans FB" pitchFamily="34" charset="0"/>
                <a:ea typeface="宋体" pitchFamily="2" charset="-122"/>
              </a:rPr>
              <a:t>L</a:t>
            </a:r>
            <a:r>
              <a:rPr lang="en-US" sz="1600" i="0" baseline="-12000">
                <a:latin typeface="Berlin Sans FB" pitchFamily="34" charset="0"/>
                <a:ea typeface="宋体" pitchFamily="2" charset="-122"/>
              </a:rPr>
              <a:t>1</a:t>
            </a:r>
            <a:endParaRPr lang="en-US" sz="1600" i="0">
              <a:latin typeface="Berlin Sans FB" pitchFamily="34" charset="0"/>
              <a:ea typeface="宋体" pitchFamily="2" charset="-122"/>
            </a:endParaRPr>
          </a:p>
        </p:txBody>
      </p:sp>
      <p:sp>
        <p:nvSpPr>
          <p:cNvPr id="100359" name="Text Box 7"/>
          <p:cNvSpPr txBox="1">
            <a:spLocks noChangeArrowheads="1"/>
          </p:cNvSpPr>
          <p:nvPr/>
        </p:nvSpPr>
        <p:spPr bwMode="auto">
          <a:xfrm>
            <a:off x="4324350" y="6196013"/>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i="0">
                <a:latin typeface="Berlin Sans FB" pitchFamily="34" charset="0"/>
                <a:ea typeface="宋体" pitchFamily="2" charset="-122"/>
              </a:rPr>
              <a:t>R</a:t>
            </a:r>
            <a:r>
              <a:rPr lang="en-US" sz="1600" i="0" baseline="-12000">
                <a:latin typeface="Berlin Sans FB" pitchFamily="34" charset="0"/>
                <a:ea typeface="宋体" pitchFamily="2" charset="-122"/>
              </a:rPr>
              <a:t>1</a:t>
            </a:r>
            <a:endParaRPr lang="en-US" sz="1600" i="0">
              <a:latin typeface="Berlin Sans FB" pitchFamily="34" charset="0"/>
              <a:ea typeface="宋体" pitchFamily="2" charset="-122"/>
            </a:endParaRPr>
          </a:p>
        </p:txBody>
      </p:sp>
      <p:sp>
        <p:nvSpPr>
          <p:cNvPr id="100360" name="Text Box 8"/>
          <p:cNvSpPr txBox="1">
            <a:spLocks noChangeArrowheads="1"/>
          </p:cNvSpPr>
          <p:nvPr/>
        </p:nvSpPr>
        <p:spPr bwMode="auto">
          <a:xfrm>
            <a:off x="4035425" y="5195888"/>
            <a:ext cx="1944688" cy="441325"/>
          </a:xfrm>
          <a:prstGeom prst="rect">
            <a:avLst/>
          </a:prstGeom>
          <a:noFill/>
          <a:ln w="12700" cap="sq" algn="ctr">
            <a:solidFill>
              <a:schemeClr val="tx1"/>
            </a:solidFill>
            <a:miter lim="800000"/>
            <a:headEnd type="none" w="sm" len="sm"/>
            <a:tailEnd type="none" w="sm" len="sm"/>
          </a:ln>
        </p:spPr>
        <p:txBody>
          <a:bodyPr lIns="90488" tIns="91440" rIns="90488" bIns="91440">
            <a:spAutoFit/>
          </a:bodyPr>
          <a:lstStyle/>
          <a:p>
            <a:pPr algn="ctr" eaLnBrk="1" hangingPunct="1">
              <a:spcBef>
                <a:spcPct val="50000"/>
              </a:spcBef>
            </a:pPr>
            <a:r>
              <a:rPr lang="en-US" sz="1600" i="0">
                <a:latin typeface="Berlin Sans FB" pitchFamily="34" charset="0"/>
                <a:ea typeface="宋体" pitchFamily="2" charset="-122"/>
              </a:rPr>
              <a:t>L</a:t>
            </a:r>
            <a:r>
              <a:rPr lang="en-US" sz="1600" i="0" baseline="-12000">
                <a:latin typeface="Berlin Sans FB" pitchFamily="34" charset="0"/>
                <a:ea typeface="宋体" pitchFamily="2" charset="-122"/>
              </a:rPr>
              <a:t>0</a:t>
            </a:r>
            <a:r>
              <a:rPr lang="en-US" sz="1600" i="0">
                <a:latin typeface="Berlin Sans FB" pitchFamily="34" charset="0"/>
                <a:ea typeface="宋体" pitchFamily="2" charset="-122"/>
                <a:sym typeface="Symbol" pitchFamily="18" charset="2"/>
              </a:rPr>
              <a:t> f(</a:t>
            </a:r>
            <a:r>
              <a:rPr lang="en-US" sz="1600" i="0">
                <a:latin typeface="Berlin Sans FB" pitchFamily="34" charset="0"/>
                <a:ea typeface="宋体" pitchFamily="2" charset="-122"/>
              </a:rPr>
              <a:t>R</a:t>
            </a:r>
            <a:r>
              <a:rPr lang="en-US" sz="1600" i="0" baseline="-25000">
                <a:latin typeface="Berlin Sans FB" pitchFamily="34" charset="0"/>
                <a:ea typeface="宋体" pitchFamily="2" charset="-122"/>
              </a:rPr>
              <a:t>0</a:t>
            </a:r>
            <a:r>
              <a:rPr lang="en-US" sz="1600" i="0">
                <a:latin typeface="Berlin Sans FB" pitchFamily="34" charset="0"/>
                <a:ea typeface="宋体" pitchFamily="2" charset="-122"/>
                <a:sym typeface="Symbol" pitchFamily="18" charset="2"/>
              </a:rPr>
              <a:t>, K</a:t>
            </a:r>
            <a:r>
              <a:rPr lang="en-US" sz="1600" i="0" baseline="-25000">
                <a:latin typeface="Berlin Sans FB" pitchFamily="34" charset="0"/>
                <a:ea typeface="宋体" pitchFamily="2" charset="-122"/>
                <a:sym typeface="Symbol" pitchFamily="18" charset="2"/>
              </a:rPr>
              <a:t>1</a:t>
            </a:r>
            <a:r>
              <a:rPr lang="en-US" sz="1600" i="0">
                <a:latin typeface="Berlin Sans FB" pitchFamily="34" charset="0"/>
                <a:ea typeface="宋体" pitchFamily="2" charset="-122"/>
                <a:sym typeface="Symbol" pitchFamily="18" charset="2"/>
              </a:rPr>
              <a:t>)</a:t>
            </a:r>
          </a:p>
        </p:txBody>
      </p:sp>
      <p:sp>
        <p:nvSpPr>
          <p:cNvPr id="100361" name="Line 9"/>
          <p:cNvSpPr>
            <a:spLocks noChangeShapeType="1"/>
          </p:cNvSpPr>
          <p:nvPr/>
        </p:nvSpPr>
        <p:spPr bwMode="auto">
          <a:xfrm>
            <a:off x="4827588" y="4548188"/>
            <a:ext cx="0" cy="6477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0362" name="Line 10"/>
          <p:cNvSpPr>
            <a:spLocks noChangeShapeType="1"/>
          </p:cNvSpPr>
          <p:nvPr/>
        </p:nvSpPr>
        <p:spPr bwMode="auto">
          <a:xfrm>
            <a:off x="4827588" y="5619750"/>
            <a:ext cx="0" cy="5762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0363" name="Line 11"/>
          <p:cNvSpPr>
            <a:spLocks noChangeShapeType="1"/>
          </p:cNvSpPr>
          <p:nvPr/>
        </p:nvSpPr>
        <p:spPr bwMode="auto">
          <a:xfrm>
            <a:off x="3243263" y="4621213"/>
            <a:ext cx="1079500" cy="574675"/>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100364" name="AutoShape 12"/>
          <p:cNvCxnSpPr>
            <a:cxnSpLocks noChangeShapeType="1"/>
          </p:cNvCxnSpPr>
          <p:nvPr/>
        </p:nvCxnSpPr>
        <p:spPr bwMode="auto">
          <a:xfrm>
            <a:off x="3460750" y="5195888"/>
            <a:ext cx="1588" cy="1000125"/>
          </a:xfrm>
          <a:prstGeom prst="straightConnector1">
            <a:avLst/>
          </a:prstGeom>
          <a:noFill/>
          <a:ln w="28575" cap="sq">
            <a:solidFill>
              <a:schemeClr val="tx1"/>
            </a:solidFill>
            <a:round/>
            <a:headEnd type="none" w="sm" len="sm"/>
            <a:tailEnd type="triangle" w="med" len="med"/>
          </a:ln>
        </p:spPr>
      </p:cxnSp>
      <p:cxnSp>
        <p:nvCxnSpPr>
          <p:cNvPr id="100365" name="AutoShape 13"/>
          <p:cNvCxnSpPr>
            <a:cxnSpLocks noChangeShapeType="1"/>
            <a:endCxn id="100357" idx="2"/>
          </p:cNvCxnSpPr>
          <p:nvPr/>
        </p:nvCxnSpPr>
        <p:spPr bwMode="auto">
          <a:xfrm flipV="1">
            <a:off x="3460750" y="4591050"/>
            <a:ext cx="1366838" cy="604838"/>
          </a:xfrm>
          <a:prstGeom prst="straightConnector1">
            <a:avLst/>
          </a:prstGeom>
          <a:noFill/>
          <a:ln w="28575" cap="sq">
            <a:solidFill>
              <a:schemeClr val="tx1"/>
            </a:solidFill>
            <a:round/>
            <a:headEnd type="none" w="sm" len="sm"/>
            <a:tailEnd type="none" w="sm" len="sm"/>
          </a:ln>
        </p:spPr>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p:txBody>
          <a:bodyPr>
            <a:normAutofit fontScale="85000" lnSpcReduction="20000"/>
          </a:bodyPr>
          <a:lstStyle/>
          <a:p>
            <a:r>
              <a:rPr lang="en-US" smtClean="0"/>
              <a:t>L1 = DC1F10F4HEX  and  R1 = 85BAF2E5HEX </a:t>
            </a:r>
          </a:p>
          <a:p>
            <a:r>
              <a:rPr lang="en-US" smtClean="0"/>
              <a:t>Sub-key K2 = DA91DDD7B748HEX </a:t>
            </a:r>
          </a:p>
          <a:p>
            <a:r>
              <a:rPr lang="en-US" smtClean="0"/>
              <a:t>E(R1) =110000001011110111110101011110100 101011100001011</a:t>
            </a:r>
            <a:br>
              <a:rPr lang="en-US" smtClean="0"/>
            </a:br>
            <a:r>
              <a:rPr lang="en-US" smtClean="0"/>
              <a:t>	 = C0BDF57A570BHEX</a:t>
            </a:r>
          </a:p>
          <a:p>
            <a:r>
              <a:rPr lang="en-US" smtClean="0"/>
              <a:t>E(R1)</a:t>
            </a:r>
            <a:r>
              <a:rPr lang="en-US" smtClean="0">
                <a:sym typeface="Symbol" pitchFamily="18" charset="2"/>
              </a:rPr>
              <a:t> </a:t>
            </a:r>
            <a:r>
              <a:rPr lang="en-US" smtClean="0"/>
              <a:t>K2=000110100010110000101000101011011110 000001000011</a:t>
            </a:r>
          </a:p>
          <a:p>
            <a:r>
              <a:rPr lang="en-US" smtClean="0">
                <a:sym typeface="Symbol" pitchFamily="18" charset="2"/>
              </a:rPr>
              <a:t>S1(</a:t>
            </a:r>
            <a:r>
              <a:rPr lang="en-US" smtClean="0"/>
              <a:t>000110</a:t>
            </a:r>
            <a:r>
              <a:rPr lang="en-US" smtClean="0">
                <a:sym typeface="Symbol" pitchFamily="18" charset="2"/>
              </a:rPr>
              <a:t>)=0001; S2(</a:t>
            </a:r>
            <a:r>
              <a:rPr lang="en-US" smtClean="0"/>
              <a:t>100010</a:t>
            </a:r>
            <a:r>
              <a:rPr lang="en-US" smtClean="0">
                <a:sym typeface="Symbol" pitchFamily="18" charset="2"/>
              </a:rPr>
              <a:t>)=1110;S3(</a:t>
            </a:r>
            <a:r>
              <a:rPr lang="en-US" smtClean="0"/>
              <a:t>110000</a:t>
            </a:r>
            <a:r>
              <a:rPr lang="en-US" smtClean="0">
                <a:sym typeface="Symbol" pitchFamily="18" charset="2"/>
              </a:rPr>
              <a:t>)=1011; S4(</a:t>
            </a:r>
            <a:r>
              <a:rPr lang="en-US" smtClean="0"/>
              <a:t>101000</a:t>
            </a:r>
            <a:r>
              <a:rPr lang="en-US" smtClean="0">
                <a:sym typeface="Symbol" pitchFamily="18" charset="2"/>
              </a:rPr>
              <a:t>)=1100; S5(</a:t>
            </a:r>
            <a:r>
              <a:rPr lang="en-US" smtClean="0"/>
              <a:t>101011</a:t>
            </a:r>
            <a:r>
              <a:rPr lang="en-US" smtClean="0">
                <a:sym typeface="Symbol" pitchFamily="18" charset="2"/>
              </a:rPr>
              <a:t>)=1110; S6(</a:t>
            </a:r>
            <a:r>
              <a:rPr lang="en-US" smtClean="0"/>
              <a:t>011110</a:t>
            </a:r>
            <a:r>
              <a:rPr lang="en-US" smtClean="0">
                <a:sym typeface="Symbol" pitchFamily="18" charset="2"/>
              </a:rPr>
              <a:t>)=1011; S7(</a:t>
            </a:r>
            <a:r>
              <a:rPr lang="en-US" smtClean="0"/>
              <a:t>000001</a:t>
            </a:r>
            <a:r>
              <a:rPr lang="en-US" smtClean="0">
                <a:sym typeface="Symbol" pitchFamily="18" charset="2"/>
              </a:rPr>
              <a:t>)=1101; S8(</a:t>
            </a:r>
            <a:r>
              <a:rPr lang="en-US" smtClean="0"/>
              <a:t>000011</a:t>
            </a:r>
            <a:r>
              <a:rPr lang="en-US" smtClean="0">
                <a:sym typeface="Symbol" pitchFamily="18" charset="2"/>
              </a:rPr>
              <a:t>)=1111</a:t>
            </a:r>
          </a:p>
          <a:p>
            <a:r>
              <a:rPr lang="en-US" smtClean="0">
                <a:sym typeface="Symbol" pitchFamily="18" charset="2"/>
              </a:rPr>
              <a:t>P(8 outputs of S-boxes) = 0101 1111 0011 1110 0011 1001 1111 0111</a:t>
            </a:r>
            <a:br>
              <a:rPr lang="en-US" smtClean="0">
                <a:sym typeface="Symbol" pitchFamily="18" charset="2"/>
              </a:rPr>
            </a:br>
            <a:r>
              <a:rPr lang="en-US" smtClean="0">
                <a:sym typeface="Symbol" pitchFamily="18" charset="2"/>
              </a:rPr>
              <a:t>= </a:t>
            </a:r>
            <a:r>
              <a:rPr lang="en-US" smtClean="0"/>
              <a:t>5F3E39F7HEX = f(R1,K2) </a:t>
            </a:r>
          </a:p>
          <a:p>
            <a:r>
              <a:rPr lang="en-US" smtClean="0">
                <a:sym typeface="Symbol" pitchFamily="18" charset="2"/>
              </a:rPr>
              <a:t></a:t>
            </a:r>
            <a:r>
              <a:rPr lang="en-US" smtClean="0"/>
              <a:t>L1</a:t>
            </a:r>
            <a:r>
              <a:rPr lang="en-US" smtClean="0">
                <a:sym typeface="Symbol" pitchFamily="18" charset="2"/>
              </a:rPr>
              <a:t> </a:t>
            </a:r>
            <a:r>
              <a:rPr lang="en-US" smtClean="0"/>
              <a:t>f(R1,K1) </a:t>
            </a:r>
            <a:br>
              <a:rPr lang="en-US" smtClean="0"/>
            </a:br>
            <a:r>
              <a:rPr lang="en-US" smtClean="0"/>
              <a:t>= 1000 0011 0010 0001 0010 1001 0000 0011</a:t>
            </a:r>
            <a:br>
              <a:rPr lang="en-US" smtClean="0"/>
            </a:br>
            <a:r>
              <a:rPr lang="en-US" smtClean="0"/>
              <a:t>= 8321 2903HEX</a:t>
            </a:r>
          </a:p>
          <a:p>
            <a:r>
              <a:rPr lang="en-US" smtClean="0">
                <a:sym typeface="Symbol" pitchFamily="18" charset="2"/>
              </a:rPr>
              <a:t> </a:t>
            </a:r>
            <a:r>
              <a:rPr lang="en-US" smtClean="0"/>
              <a:t>L2= R1 = 85BAF2E5HEX ; R2= 83212903HEX</a:t>
            </a:r>
            <a:endParaRPr lang="en-US"/>
          </a:p>
        </p:txBody>
      </p:sp>
      <p:sp>
        <p:nvSpPr>
          <p:cNvPr id="101390" name="Date Placeholder 13"/>
          <p:cNvSpPr>
            <a:spLocks noGrp="1"/>
          </p:cNvSpPr>
          <p:nvPr>
            <p:ph type="dt" sz="half" idx="10"/>
          </p:nvPr>
        </p:nvSpPr>
        <p:spPr/>
        <p:txBody>
          <a:bodyPr/>
          <a:lstStyle/>
          <a:p>
            <a:fld id="{A5ED1D4B-528D-4706-A81A-60EB026D6833}" type="datetime1">
              <a:rPr lang="en-US" smtClean="0"/>
              <a:pPr/>
              <a:t>10/18/2012</a:t>
            </a:fld>
            <a:endParaRPr lang="en-US"/>
          </a:p>
        </p:txBody>
      </p:sp>
      <p:sp>
        <p:nvSpPr>
          <p:cNvPr id="410626" name="Rectangle 2"/>
          <p:cNvSpPr>
            <a:spLocks noGrp="1" noChangeArrowheads="1"/>
          </p:cNvSpPr>
          <p:nvPr>
            <p:ph type="title"/>
          </p:nvPr>
        </p:nvSpPr>
        <p:spPr/>
        <p:txBody>
          <a:bodyPr/>
          <a:lstStyle/>
          <a:p>
            <a:r>
              <a:rPr lang="en-US" dirty="0" smtClean="0"/>
              <a:t>Second Round</a:t>
            </a:r>
            <a:endParaRPr lang="en-US" dirty="0"/>
          </a:p>
        </p:txBody>
      </p:sp>
      <p:sp>
        <p:nvSpPr>
          <p:cNvPr id="101380" name="Text Box 4"/>
          <p:cNvSpPr txBox="1">
            <a:spLocks noChangeArrowheads="1"/>
          </p:cNvSpPr>
          <p:nvPr/>
        </p:nvSpPr>
        <p:spPr bwMode="auto">
          <a:xfrm>
            <a:off x="5795963" y="4827588"/>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i="0">
                <a:latin typeface="Berlin Sans FB" pitchFamily="34" charset="0"/>
                <a:ea typeface="宋体" pitchFamily="2" charset="-122"/>
              </a:rPr>
              <a:t>L</a:t>
            </a:r>
            <a:r>
              <a:rPr lang="en-US" sz="1600" i="0" baseline="-12000">
                <a:latin typeface="Berlin Sans FB" pitchFamily="34" charset="0"/>
                <a:ea typeface="宋体" pitchFamily="2" charset="-122"/>
              </a:rPr>
              <a:t>1</a:t>
            </a:r>
            <a:endParaRPr lang="en-US" sz="1600" i="0">
              <a:latin typeface="Berlin Sans FB" pitchFamily="34" charset="0"/>
              <a:ea typeface="宋体" pitchFamily="2" charset="-122"/>
            </a:endParaRPr>
          </a:p>
        </p:txBody>
      </p:sp>
      <p:sp>
        <p:nvSpPr>
          <p:cNvPr id="101381" name="Text Box 5"/>
          <p:cNvSpPr txBox="1">
            <a:spLocks noChangeArrowheads="1"/>
          </p:cNvSpPr>
          <p:nvPr/>
        </p:nvSpPr>
        <p:spPr bwMode="auto">
          <a:xfrm>
            <a:off x="7308850" y="4829175"/>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i="0">
                <a:latin typeface="Berlin Sans FB" pitchFamily="34" charset="0"/>
                <a:ea typeface="宋体" pitchFamily="2" charset="-122"/>
              </a:rPr>
              <a:t>R</a:t>
            </a:r>
            <a:r>
              <a:rPr lang="en-US" sz="1600" i="0" baseline="-12000">
                <a:latin typeface="Berlin Sans FB" pitchFamily="34" charset="0"/>
                <a:ea typeface="宋体" pitchFamily="2" charset="-122"/>
              </a:rPr>
              <a:t>1</a:t>
            </a:r>
            <a:endParaRPr lang="en-US" sz="1600" i="0">
              <a:latin typeface="Berlin Sans FB" pitchFamily="34" charset="0"/>
              <a:ea typeface="宋体" pitchFamily="2" charset="-122"/>
            </a:endParaRPr>
          </a:p>
        </p:txBody>
      </p:sp>
      <p:sp>
        <p:nvSpPr>
          <p:cNvPr id="101382" name="Text Box 6"/>
          <p:cNvSpPr txBox="1">
            <a:spLocks noChangeArrowheads="1"/>
          </p:cNvSpPr>
          <p:nvPr/>
        </p:nvSpPr>
        <p:spPr bwMode="auto">
          <a:xfrm>
            <a:off x="5940425" y="6372225"/>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i="0">
                <a:latin typeface="Berlin Sans FB" pitchFamily="34" charset="0"/>
                <a:ea typeface="宋体" pitchFamily="2" charset="-122"/>
              </a:rPr>
              <a:t>L</a:t>
            </a:r>
            <a:r>
              <a:rPr lang="en-US" sz="1600" i="0" baseline="-12000">
                <a:latin typeface="Berlin Sans FB" pitchFamily="34" charset="0"/>
                <a:ea typeface="宋体" pitchFamily="2" charset="-122"/>
              </a:rPr>
              <a:t>2</a:t>
            </a:r>
            <a:endParaRPr lang="en-US" sz="1600" i="0">
              <a:latin typeface="Berlin Sans FB" pitchFamily="34" charset="0"/>
              <a:ea typeface="宋体" pitchFamily="2" charset="-122"/>
            </a:endParaRPr>
          </a:p>
        </p:txBody>
      </p:sp>
      <p:sp>
        <p:nvSpPr>
          <p:cNvPr id="101383" name="Text Box 7"/>
          <p:cNvSpPr txBox="1">
            <a:spLocks noChangeArrowheads="1"/>
          </p:cNvSpPr>
          <p:nvPr/>
        </p:nvSpPr>
        <p:spPr bwMode="auto">
          <a:xfrm>
            <a:off x="7453313" y="6372225"/>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i="0">
                <a:latin typeface="Berlin Sans FB" pitchFamily="34" charset="0"/>
                <a:ea typeface="宋体" pitchFamily="2" charset="-122"/>
              </a:rPr>
              <a:t>R</a:t>
            </a:r>
            <a:r>
              <a:rPr lang="en-US" sz="1600" i="0" baseline="-12000">
                <a:latin typeface="Berlin Sans FB" pitchFamily="34" charset="0"/>
                <a:ea typeface="宋体" pitchFamily="2" charset="-122"/>
              </a:rPr>
              <a:t>2</a:t>
            </a:r>
            <a:endParaRPr lang="en-US" sz="1600" i="0">
              <a:latin typeface="Berlin Sans FB" pitchFamily="34" charset="0"/>
              <a:ea typeface="宋体" pitchFamily="2" charset="-122"/>
            </a:endParaRPr>
          </a:p>
        </p:txBody>
      </p:sp>
      <p:sp>
        <p:nvSpPr>
          <p:cNvPr id="101384" name="Text Box 8"/>
          <p:cNvSpPr txBox="1">
            <a:spLocks noChangeArrowheads="1"/>
          </p:cNvSpPr>
          <p:nvPr/>
        </p:nvSpPr>
        <p:spPr bwMode="auto">
          <a:xfrm>
            <a:off x="7164388" y="5691188"/>
            <a:ext cx="1944687" cy="441325"/>
          </a:xfrm>
          <a:prstGeom prst="rect">
            <a:avLst/>
          </a:prstGeom>
          <a:noFill/>
          <a:ln w="12700" cap="sq" algn="ctr">
            <a:solidFill>
              <a:schemeClr val="tx1"/>
            </a:solidFill>
            <a:miter lim="800000"/>
            <a:headEnd type="none" w="sm" len="sm"/>
            <a:tailEnd type="none" w="sm" len="sm"/>
          </a:ln>
        </p:spPr>
        <p:txBody>
          <a:bodyPr lIns="90488" tIns="91440" rIns="90488" bIns="91440">
            <a:spAutoFit/>
          </a:bodyPr>
          <a:lstStyle/>
          <a:p>
            <a:pPr algn="ctr" eaLnBrk="1" hangingPunct="1">
              <a:spcBef>
                <a:spcPct val="50000"/>
              </a:spcBef>
            </a:pPr>
            <a:r>
              <a:rPr lang="en-US" sz="1600" i="0">
                <a:latin typeface="Berlin Sans FB" pitchFamily="34" charset="0"/>
                <a:ea typeface="宋体" pitchFamily="2" charset="-122"/>
              </a:rPr>
              <a:t>L</a:t>
            </a:r>
            <a:r>
              <a:rPr lang="en-US" sz="1600" i="0" baseline="-12000">
                <a:latin typeface="Berlin Sans FB" pitchFamily="34" charset="0"/>
                <a:ea typeface="宋体" pitchFamily="2" charset="-122"/>
              </a:rPr>
              <a:t>1</a:t>
            </a:r>
            <a:r>
              <a:rPr lang="en-US" sz="1600" i="0">
                <a:latin typeface="Berlin Sans FB" pitchFamily="34" charset="0"/>
                <a:ea typeface="宋体" pitchFamily="2" charset="-122"/>
                <a:sym typeface="Symbol" pitchFamily="18" charset="2"/>
              </a:rPr>
              <a:t> f(</a:t>
            </a:r>
            <a:r>
              <a:rPr lang="en-US" sz="1600" i="0">
                <a:latin typeface="Berlin Sans FB" pitchFamily="34" charset="0"/>
                <a:ea typeface="宋体" pitchFamily="2" charset="-122"/>
              </a:rPr>
              <a:t>R</a:t>
            </a:r>
            <a:r>
              <a:rPr lang="en-US" sz="1600" i="0" baseline="-25000">
                <a:latin typeface="Berlin Sans FB" pitchFamily="34" charset="0"/>
                <a:ea typeface="宋体" pitchFamily="2" charset="-122"/>
              </a:rPr>
              <a:t>1</a:t>
            </a:r>
            <a:r>
              <a:rPr lang="en-US" sz="1600" i="0">
                <a:latin typeface="Berlin Sans FB" pitchFamily="34" charset="0"/>
                <a:ea typeface="宋体" pitchFamily="2" charset="-122"/>
                <a:sym typeface="Symbol" pitchFamily="18" charset="2"/>
              </a:rPr>
              <a:t>, K</a:t>
            </a:r>
            <a:r>
              <a:rPr lang="en-US" sz="1600" i="0" baseline="-25000">
                <a:latin typeface="Berlin Sans FB" pitchFamily="34" charset="0"/>
                <a:ea typeface="宋体" pitchFamily="2" charset="-122"/>
                <a:sym typeface="Symbol" pitchFamily="18" charset="2"/>
              </a:rPr>
              <a:t>2</a:t>
            </a:r>
            <a:r>
              <a:rPr lang="en-US" sz="1600" i="0">
                <a:latin typeface="Berlin Sans FB" pitchFamily="34" charset="0"/>
                <a:ea typeface="宋体" pitchFamily="2" charset="-122"/>
                <a:sym typeface="Symbol" pitchFamily="18" charset="2"/>
              </a:rPr>
              <a:t>)</a:t>
            </a:r>
          </a:p>
        </p:txBody>
      </p:sp>
      <p:sp>
        <p:nvSpPr>
          <p:cNvPr id="101385" name="Line 9"/>
          <p:cNvSpPr>
            <a:spLocks noChangeShapeType="1"/>
          </p:cNvSpPr>
          <p:nvPr/>
        </p:nvSpPr>
        <p:spPr bwMode="auto">
          <a:xfrm>
            <a:off x="7956550" y="5043488"/>
            <a:ext cx="0" cy="6477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1386" name="Line 10"/>
          <p:cNvSpPr>
            <a:spLocks noChangeShapeType="1"/>
          </p:cNvSpPr>
          <p:nvPr/>
        </p:nvSpPr>
        <p:spPr bwMode="auto">
          <a:xfrm>
            <a:off x="7956550" y="6115050"/>
            <a:ext cx="0" cy="257175"/>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1387" name="Line 11"/>
          <p:cNvSpPr>
            <a:spLocks noChangeShapeType="1"/>
          </p:cNvSpPr>
          <p:nvPr/>
        </p:nvSpPr>
        <p:spPr bwMode="auto">
          <a:xfrm>
            <a:off x="6372225" y="5116513"/>
            <a:ext cx="1079500" cy="574675"/>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101388" name="AutoShape 12"/>
          <p:cNvCxnSpPr>
            <a:cxnSpLocks noChangeShapeType="1"/>
          </p:cNvCxnSpPr>
          <p:nvPr/>
        </p:nvCxnSpPr>
        <p:spPr bwMode="auto">
          <a:xfrm flipH="1">
            <a:off x="6588125" y="5724525"/>
            <a:ext cx="1588" cy="609600"/>
          </a:xfrm>
          <a:prstGeom prst="straightConnector1">
            <a:avLst/>
          </a:prstGeom>
          <a:noFill/>
          <a:ln w="28575" cap="sq">
            <a:solidFill>
              <a:schemeClr val="tx1"/>
            </a:solidFill>
            <a:round/>
            <a:headEnd type="none" w="sm" len="sm"/>
            <a:tailEnd type="triangle" w="med" len="med"/>
          </a:ln>
        </p:spPr>
      </p:cxnSp>
      <p:cxnSp>
        <p:nvCxnSpPr>
          <p:cNvPr id="101389" name="AutoShape 13"/>
          <p:cNvCxnSpPr>
            <a:cxnSpLocks noChangeShapeType="1"/>
            <a:endCxn id="101381" idx="2"/>
          </p:cNvCxnSpPr>
          <p:nvPr/>
        </p:nvCxnSpPr>
        <p:spPr bwMode="auto">
          <a:xfrm flipV="1">
            <a:off x="6589713" y="5086350"/>
            <a:ext cx="1366837" cy="604838"/>
          </a:xfrm>
          <a:prstGeom prst="straightConnector1">
            <a:avLst/>
          </a:prstGeom>
          <a:noFill/>
          <a:ln w="28575" cap="sq">
            <a:solidFill>
              <a:schemeClr val="tx1"/>
            </a:solidFill>
            <a:round/>
            <a:headEnd type="none" w="sm" len="sm"/>
            <a:tailEnd type="none" w="sm" len="sm"/>
          </a:ln>
        </p:spPr>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noFill/>
          <a:ln/>
        </p:spPr>
        <p:txBody>
          <a:bodyPr rtlCol="0">
            <a:normAutofit/>
            <a:scene3d>
              <a:camera prst="orthographicFront"/>
              <a:lightRig rig="soft" dir="t"/>
            </a:scene3d>
            <a:sp3d prstMaterial="softEdge">
              <a:bevelT w="25400" h="25400"/>
            </a:sp3d>
          </a:bodyPr>
          <a:lstStyle/>
          <a:p>
            <a:pPr>
              <a:defRPr/>
            </a:pPr>
            <a:r>
              <a:rPr lang="en-US" sz="4000" kern="1200" dirty="0" smtClean="0">
                <a:solidFill>
                  <a:srgbClr val="FFC000"/>
                </a:solidFill>
                <a:effectLst>
                  <a:outerShdw blurRad="31750" dist="25400" dir="5400000" algn="tl" rotWithShape="0">
                    <a:srgbClr val="000000">
                      <a:alpha val="25000"/>
                    </a:srgbClr>
                  </a:outerShdw>
                </a:effectLst>
                <a:latin typeface="+mn-lt"/>
                <a:ea typeface="+mj-ea"/>
                <a:cs typeface="+mj-cs"/>
              </a:rPr>
              <a:t>DES – </a:t>
            </a:r>
            <a:r>
              <a:rPr lang="en-US" sz="4000" kern="1200" dirty="0" err="1" smtClean="0">
                <a:solidFill>
                  <a:srgbClr val="FFC000"/>
                </a:solidFill>
                <a:effectLst>
                  <a:outerShdw blurRad="31750" dist="25400" dir="5400000" algn="tl" rotWithShape="0">
                    <a:srgbClr val="000000">
                      <a:alpha val="25000"/>
                    </a:srgbClr>
                  </a:outerShdw>
                </a:effectLst>
                <a:latin typeface="+mn-lt"/>
                <a:ea typeface="+mj-ea"/>
                <a:cs typeface="+mj-cs"/>
              </a:rPr>
              <a:t>Ciphertext</a:t>
            </a:r>
            <a:endParaRPr lang="en-US" sz="4000" kern="1200" dirty="0">
              <a:solidFill>
                <a:srgbClr val="FFC000"/>
              </a:solidFill>
              <a:effectLst>
                <a:outerShdw blurRad="31750" dist="25400" dir="5400000" algn="tl" rotWithShape="0">
                  <a:srgbClr val="000000">
                    <a:alpha val="25000"/>
                  </a:srgbClr>
                </a:outerShdw>
              </a:effectLst>
              <a:latin typeface="+mn-lt"/>
              <a:ea typeface="+mj-ea"/>
              <a:cs typeface="+mj-cs"/>
            </a:endParaRPr>
          </a:p>
        </p:txBody>
      </p:sp>
      <p:sp>
        <p:nvSpPr>
          <p:cNvPr id="61" name="Text Placeholder 60"/>
          <p:cNvSpPr>
            <a:spLocks noGrp="1"/>
          </p:cNvSpPr>
          <p:nvPr>
            <p:ph type="body" idx="1"/>
          </p:nvPr>
        </p:nvSpPr>
        <p:spPr/>
        <p:txBody>
          <a:bodyPr/>
          <a:lstStyle/>
          <a:p>
            <a:endParaRPr lang="en-US"/>
          </a:p>
        </p:txBody>
      </p:sp>
      <p:sp>
        <p:nvSpPr>
          <p:cNvPr id="59395" name="Rectangle 3"/>
          <p:cNvSpPr>
            <a:spLocks noGrp="1" noChangeArrowheads="1"/>
          </p:cNvSpPr>
          <p:nvPr>
            <p:ph sz="half" idx="2"/>
          </p:nvPr>
        </p:nvSpPr>
        <p:spPr>
          <a:xfrm>
            <a:off x="4646612" y="2449512"/>
            <a:ext cx="4040188" cy="3951288"/>
          </a:xfrm>
        </p:spPr>
        <p:txBody>
          <a:bodyPr/>
          <a:lstStyle/>
          <a:p>
            <a:pPr>
              <a:lnSpc>
                <a:spcPct val="80000"/>
              </a:lnSpc>
              <a:buFont typeface="Wingdings" pitchFamily="2" charset="2"/>
              <a:buChar char="w"/>
            </a:pPr>
            <a:r>
              <a:rPr lang="en-US" sz="2000" dirty="0" smtClean="0">
                <a:latin typeface="Berlin Sans FB" pitchFamily="34" charset="0"/>
              </a:rPr>
              <a:t>Express DES encryption algebraically (in binary number)</a:t>
            </a:r>
          </a:p>
          <a:p>
            <a:pPr lvl="1">
              <a:lnSpc>
                <a:spcPct val="80000"/>
              </a:lnSpc>
              <a:buClr>
                <a:srgbClr val="39639D"/>
              </a:buClr>
              <a:buFont typeface="Wingdings" pitchFamily="2" charset="2"/>
              <a:buChar char="ð"/>
            </a:pPr>
            <a:r>
              <a:rPr lang="en-US" sz="2000" dirty="0" err="1" smtClean="0">
                <a:latin typeface="Berlin Sans FB" pitchFamily="34" charset="0"/>
              </a:rPr>
              <a:t>R</a:t>
            </a:r>
            <a:r>
              <a:rPr lang="en-US" sz="2000" baseline="-25000" dirty="0" err="1" smtClean="0">
                <a:latin typeface="Berlin Sans FB" pitchFamily="34" charset="0"/>
              </a:rPr>
              <a:t>j</a:t>
            </a:r>
            <a:r>
              <a:rPr lang="en-US" sz="2000" dirty="0" smtClean="0">
                <a:latin typeface="Berlin Sans FB" pitchFamily="34" charset="0"/>
              </a:rPr>
              <a:t>=L</a:t>
            </a:r>
            <a:r>
              <a:rPr lang="en-US" sz="2000" baseline="-25000" dirty="0" smtClean="0">
                <a:latin typeface="Berlin Sans FB" pitchFamily="34" charset="0"/>
              </a:rPr>
              <a:t>j-1</a:t>
            </a:r>
            <a:r>
              <a:rPr lang="en-US" sz="2000" dirty="0" smtClean="0">
                <a:latin typeface="Berlin Sans FB" pitchFamily="34" charset="0"/>
                <a:sym typeface="Symbol" pitchFamily="18" charset="2"/>
              </a:rPr>
              <a:t> </a:t>
            </a:r>
            <a:r>
              <a:rPr lang="en-US" sz="2000" dirty="0" smtClean="0">
                <a:latin typeface="Berlin Sans FB" pitchFamily="34" charset="0"/>
              </a:rPr>
              <a:t>f(R</a:t>
            </a:r>
            <a:r>
              <a:rPr lang="en-US" sz="2000" baseline="-25000" dirty="0" smtClean="0">
                <a:latin typeface="Berlin Sans FB" pitchFamily="34" charset="0"/>
              </a:rPr>
              <a:t>j-1</a:t>
            </a:r>
            <a:r>
              <a:rPr lang="en-US" sz="2000" dirty="0" smtClean="0">
                <a:latin typeface="Berlin Sans FB" pitchFamily="34" charset="0"/>
              </a:rPr>
              <a:t>,K</a:t>
            </a:r>
            <a:r>
              <a:rPr lang="en-US" sz="2000" baseline="-25000" dirty="0" smtClean="0">
                <a:latin typeface="Berlin Sans FB" pitchFamily="34" charset="0"/>
              </a:rPr>
              <a:t>j</a:t>
            </a:r>
            <a:r>
              <a:rPr lang="en-US" sz="2000" dirty="0" smtClean="0">
                <a:latin typeface="Berlin Sans FB" pitchFamily="34" charset="0"/>
              </a:rPr>
              <a:t>)</a:t>
            </a:r>
          </a:p>
          <a:p>
            <a:pPr lvl="1">
              <a:lnSpc>
                <a:spcPct val="80000"/>
              </a:lnSpc>
              <a:buClr>
                <a:srgbClr val="39639D"/>
              </a:buClr>
              <a:buFont typeface="Wingdings" pitchFamily="2" charset="2"/>
              <a:buChar char="ð"/>
            </a:pPr>
            <a:r>
              <a:rPr lang="en-US" sz="2000" dirty="0" err="1" smtClean="0">
                <a:latin typeface="Berlin Sans FB" pitchFamily="34" charset="0"/>
              </a:rPr>
              <a:t>L</a:t>
            </a:r>
            <a:r>
              <a:rPr lang="en-US" sz="2000" baseline="-25000" dirty="0" err="1" smtClean="0">
                <a:latin typeface="Berlin Sans FB" pitchFamily="34" charset="0"/>
              </a:rPr>
              <a:t>j</a:t>
            </a:r>
            <a:r>
              <a:rPr lang="en-US" sz="2000" dirty="0" smtClean="0">
                <a:latin typeface="Berlin Sans FB" pitchFamily="34" charset="0"/>
              </a:rPr>
              <a:t>=R</a:t>
            </a:r>
            <a:r>
              <a:rPr lang="en-US" sz="2000" baseline="-25000" dirty="0" smtClean="0">
                <a:latin typeface="Berlin Sans FB" pitchFamily="34" charset="0"/>
              </a:rPr>
              <a:t>j-1</a:t>
            </a:r>
          </a:p>
          <a:p>
            <a:pPr>
              <a:lnSpc>
                <a:spcPct val="80000"/>
              </a:lnSpc>
              <a:buFont typeface="Wingdings" pitchFamily="2" charset="2"/>
              <a:buChar char="w"/>
            </a:pPr>
            <a:r>
              <a:rPr lang="en-US" sz="2000" dirty="0" smtClean="0">
                <a:latin typeface="Berlin Sans FB" pitchFamily="34" charset="0"/>
              </a:rPr>
              <a:t>After 16 rounds of iterations, the contents of L and R are swapped and input to Inverse permutation</a:t>
            </a:r>
          </a:p>
          <a:p>
            <a:pPr>
              <a:lnSpc>
                <a:spcPct val="80000"/>
              </a:lnSpc>
              <a:buFont typeface="Wingdings" pitchFamily="2" charset="2"/>
              <a:buChar char="w"/>
            </a:pPr>
            <a:r>
              <a:rPr lang="en-US" sz="2000" dirty="0" smtClean="0">
                <a:latin typeface="Berlin Sans FB" pitchFamily="34" charset="0"/>
              </a:rPr>
              <a:t>Finally, a 64-bit </a:t>
            </a:r>
            <a:r>
              <a:rPr lang="en-US" sz="2000" dirty="0" err="1" smtClean="0">
                <a:latin typeface="Berlin Sans FB" pitchFamily="34" charset="0"/>
              </a:rPr>
              <a:t>ciphertext</a:t>
            </a:r>
            <a:r>
              <a:rPr lang="en-US" sz="2000" dirty="0" smtClean="0">
                <a:latin typeface="Berlin Sans FB" pitchFamily="34" charset="0"/>
              </a:rPr>
              <a:t> is done!</a:t>
            </a:r>
            <a:endParaRPr lang="en-US" sz="2000" dirty="0">
              <a:latin typeface="Berlin Sans FB" pitchFamily="34" charset="0"/>
            </a:endParaRPr>
          </a:p>
        </p:txBody>
      </p:sp>
      <p:sp>
        <p:nvSpPr>
          <p:cNvPr id="62" name="Text Placeholder 61"/>
          <p:cNvSpPr>
            <a:spLocks noGrp="1"/>
          </p:cNvSpPr>
          <p:nvPr>
            <p:ph type="body" sz="quarter" idx="3"/>
          </p:nvPr>
        </p:nvSpPr>
        <p:spPr/>
        <p:txBody>
          <a:bodyPr/>
          <a:lstStyle/>
          <a:p>
            <a:endParaRPr lang="en-US"/>
          </a:p>
        </p:txBody>
      </p:sp>
      <p:sp>
        <p:nvSpPr>
          <p:cNvPr id="63" name="Content Placeholder 62"/>
          <p:cNvSpPr>
            <a:spLocks noGrp="1"/>
          </p:cNvSpPr>
          <p:nvPr>
            <p:ph sz="quarter" idx="4"/>
          </p:nvPr>
        </p:nvSpPr>
        <p:spPr/>
        <p:txBody>
          <a:bodyPr/>
          <a:lstStyle/>
          <a:p>
            <a:endParaRPr lang="en-US"/>
          </a:p>
        </p:txBody>
      </p:sp>
      <p:sp>
        <p:nvSpPr>
          <p:cNvPr id="103468" name="Date Placeholder 43"/>
          <p:cNvSpPr>
            <a:spLocks noGrp="1"/>
          </p:cNvSpPr>
          <p:nvPr>
            <p:ph type="dt" sz="half" idx="10"/>
          </p:nvPr>
        </p:nvSpPr>
        <p:spPr/>
        <p:txBody>
          <a:bodyPr/>
          <a:lstStyle/>
          <a:p>
            <a:fld id="{3A565273-EE00-4863-AFE8-2905B8A4A22F}" type="datetime1">
              <a:rPr lang="en-US" smtClean="0"/>
              <a:pPr/>
              <a:t>10/18/2012</a:t>
            </a:fld>
            <a:endParaRPr lang="en-US"/>
          </a:p>
        </p:txBody>
      </p:sp>
      <p:sp>
        <p:nvSpPr>
          <p:cNvPr id="103428" name="Text Box 4"/>
          <p:cNvSpPr txBox="1">
            <a:spLocks noChangeArrowheads="1"/>
          </p:cNvSpPr>
          <p:nvPr/>
        </p:nvSpPr>
        <p:spPr bwMode="auto">
          <a:xfrm>
            <a:off x="1087438" y="2060575"/>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L</a:t>
            </a:r>
            <a:r>
              <a:rPr lang="en-US" sz="1600" b="0" i="0" baseline="-12000">
                <a:latin typeface="Berlin Sans FB" pitchFamily="34" charset="0"/>
                <a:ea typeface="宋体" pitchFamily="2" charset="-122"/>
              </a:rPr>
              <a:t>i-1</a:t>
            </a:r>
            <a:endParaRPr lang="en-US" sz="1600" b="0" i="0">
              <a:latin typeface="Berlin Sans FB" pitchFamily="34" charset="0"/>
              <a:ea typeface="宋体" pitchFamily="2" charset="-122"/>
            </a:endParaRPr>
          </a:p>
        </p:txBody>
      </p:sp>
      <p:sp>
        <p:nvSpPr>
          <p:cNvPr id="103429" name="Line 5"/>
          <p:cNvSpPr>
            <a:spLocks noChangeShapeType="1"/>
          </p:cNvSpPr>
          <p:nvPr/>
        </p:nvSpPr>
        <p:spPr bwMode="auto">
          <a:xfrm>
            <a:off x="2095500" y="1917700"/>
            <a:ext cx="287338"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103430" name="Line 6"/>
          <p:cNvSpPr>
            <a:spLocks noChangeShapeType="1"/>
          </p:cNvSpPr>
          <p:nvPr/>
        </p:nvSpPr>
        <p:spPr bwMode="auto">
          <a:xfrm rot="10800000">
            <a:off x="1087438" y="1917700"/>
            <a:ext cx="287337"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103431" name="Text Box 7"/>
          <p:cNvSpPr txBox="1">
            <a:spLocks noChangeArrowheads="1"/>
          </p:cNvSpPr>
          <p:nvPr/>
        </p:nvSpPr>
        <p:spPr bwMode="auto">
          <a:xfrm>
            <a:off x="1303338" y="1773238"/>
            <a:ext cx="865187" cy="21272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400" b="0" i="0">
                <a:latin typeface="Berlin Sans FB" pitchFamily="34" charset="0"/>
                <a:ea typeface="宋体" pitchFamily="2" charset="-122"/>
              </a:rPr>
              <a:t>32 bits</a:t>
            </a:r>
          </a:p>
        </p:txBody>
      </p:sp>
      <p:sp>
        <p:nvSpPr>
          <p:cNvPr id="103432" name="Text Box 8"/>
          <p:cNvSpPr txBox="1">
            <a:spLocks noChangeArrowheads="1"/>
          </p:cNvSpPr>
          <p:nvPr/>
        </p:nvSpPr>
        <p:spPr bwMode="auto">
          <a:xfrm>
            <a:off x="2600325" y="2062163"/>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R</a:t>
            </a:r>
            <a:r>
              <a:rPr lang="en-US" sz="1600" b="0" i="0" baseline="-12000">
                <a:latin typeface="Berlin Sans FB" pitchFamily="34" charset="0"/>
                <a:ea typeface="宋体" pitchFamily="2" charset="-122"/>
              </a:rPr>
              <a:t>i-1</a:t>
            </a:r>
            <a:endParaRPr lang="en-US" sz="1600" b="0" i="0">
              <a:latin typeface="Berlin Sans FB" pitchFamily="34" charset="0"/>
              <a:ea typeface="宋体" pitchFamily="2" charset="-122"/>
            </a:endParaRPr>
          </a:p>
        </p:txBody>
      </p:sp>
      <p:sp>
        <p:nvSpPr>
          <p:cNvPr id="103433" name="Line 9"/>
          <p:cNvSpPr>
            <a:spLocks noChangeShapeType="1"/>
          </p:cNvSpPr>
          <p:nvPr/>
        </p:nvSpPr>
        <p:spPr bwMode="auto">
          <a:xfrm>
            <a:off x="3608388" y="1917700"/>
            <a:ext cx="287337"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103434" name="Line 10"/>
          <p:cNvSpPr>
            <a:spLocks noChangeShapeType="1"/>
          </p:cNvSpPr>
          <p:nvPr/>
        </p:nvSpPr>
        <p:spPr bwMode="auto">
          <a:xfrm rot="10800000">
            <a:off x="2600325" y="1917700"/>
            <a:ext cx="287338"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103435" name="Text Box 11"/>
          <p:cNvSpPr txBox="1">
            <a:spLocks noChangeArrowheads="1"/>
          </p:cNvSpPr>
          <p:nvPr/>
        </p:nvSpPr>
        <p:spPr bwMode="auto">
          <a:xfrm>
            <a:off x="2816225" y="1773238"/>
            <a:ext cx="865188" cy="21272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400" b="0" i="0">
                <a:latin typeface="Berlin Sans FB" pitchFamily="34" charset="0"/>
                <a:ea typeface="宋体" pitchFamily="2" charset="-122"/>
              </a:rPr>
              <a:t>32 bits</a:t>
            </a:r>
          </a:p>
        </p:txBody>
      </p:sp>
      <p:sp>
        <p:nvSpPr>
          <p:cNvPr id="103436" name="Text Box 12"/>
          <p:cNvSpPr txBox="1">
            <a:spLocks noChangeArrowheads="1"/>
          </p:cNvSpPr>
          <p:nvPr/>
        </p:nvSpPr>
        <p:spPr bwMode="auto">
          <a:xfrm>
            <a:off x="1231900" y="3924300"/>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L</a:t>
            </a:r>
            <a:r>
              <a:rPr lang="en-US" sz="1600" b="0" i="0" baseline="-12000">
                <a:latin typeface="Berlin Sans FB" pitchFamily="34" charset="0"/>
                <a:ea typeface="宋体" pitchFamily="2" charset="-122"/>
              </a:rPr>
              <a:t>i</a:t>
            </a:r>
            <a:endParaRPr lang="en-US" sz="1600" b="0" i="0">
              <a:latin typeface="Berlin Sans FB" pitchFamily="34" charset="0"/>
              <a:ea typeface="宋体" pitchFamily="2" charset="-122"/>
            </a:endParaRPr>
          </a:p>
        </p:txBody>
      </p:sp>
      <p:sp>
        <p:nvSpPr>
          <p:cNvPr id="103437" name="Line 13"/>
          <p:cNvSpPr>
            <a:spLocks noChangeShapeType="1"/>
          </p:cNvSpPr>
          <p:nvPr/>
        </p:nvSpPr>
        <p:spPr bwMode="auto">
          <a:xfrm>
            <a:off x="2239963" y="4294188"/>
            <a:ext cx="287337"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103438" name="Line 14"/>
          <p:cNvSpPr>
            <a:spLocks noChangeShapeType="1"/>
          </p:cNvSpPr>
          <p:nvPr/>
        </p:nvSpPr>
        <p:spPr bwMode="auto">
          <a:xfrm rot="10800000">
            <a:off x="1231900" y="4294188"/>
            <a:ext cx="287338"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103439" name="Text Box 15"/>
          <p:cNvSpPr txBox="1">
            <a:spLocks noChangeArrowheads="1"/>
          </p:cNvSpPr>
          <p:nvPr/>
        </p:nvSpPr>
        <p:spPr bwMode="auto">
          <a:xfrm>
            <a:off x="1447800" y="4149725"/>
            <a:ext cx="865188" cy="21272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400" b="0" i="0">
                <a:latin typeface="Berlin Sans FB" pitchFamily="34" charset="0"/>
                <a:ea typeface="宋体" pitchFamily="2" charset="-122"/>
              </a:rPr>
              <a:t>32 bits</a:t>
            </a:r>
          </a:p>
        </p:txBody>
      </p:sp>
      <p:sp>
        <p:nvSpPr>
          <p:cNvPr id="103440" name="Text Box 16"/>
          <p:cNvSpPr txBox="1">
            <a:spLocks noChangeArrowheads="1"/>
          </p:cNvSpPr>
          <p:nvPr/>
        </p:nvSpPr>
        <p:spPr bwMode="auto">
          <a:xfrm>
            <a:off x="2744788" y="3924300"/>
            <a:ext cx="129540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R</a:t>
            </a:r>
            <a:r>
              <a:rPr lang="en-US" sz="1600" b="0" i="0" baseline="-12000">
                <a:latin typeface="Berlin Sans FB" pitchFamily="34" charset="0"/>
                <a:ea typeface="宋体" pitchFamily="2" charset="-122"/>
              </a:rPr>
              <a:t>i</a:t>
            </a:r>
            <a:endParaRPr lang="en-US" sz="1600" b="0" i="0">
              <a:latin typeface="Berlin Sans FB" pitchFamily="34" charset="0"/>
              <a:ea typeface="宋体" pitchFamily="2" charset="-122"/>
            </a:endParaRPr>
          </a:p>
        </p:txBody>
      </p:sp>
      <p:sp>
        <p:nvSpPr>
          <p:cNvPr id="103441" name="Line 17"/>
          <p:cNvSpPr>
            <a:spLocks noChangeShapeType="1"/>
          </p:cNvSpPr>
          <p:nvPr/>
        </p:nvSpPr>
        <p:spPr bwMode="auto">
          <a:xfrm>
            <a:off x="3751263" y="4294188"/>
            <a:ext cx="287337"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103442" name="Line 18"/>
          <p:cNvSpPr>
            <a:spLocks noChangeShapeType="1"/>
          </p:cNvSpPr>
          <p:nvPr/>
        </p:nvSpPr>
        <p:spPr bwMode="auto">
          <a:xfrm rot="10800000">
            <a:off x="2743200" y="4294188"/>
            <a:ext cx="287338" cy="0"/>
          </a:xfrm>
          <a:prstGeom prst="line">
            <a:avLst/>
          </a:prstGeom>
          <a:noFill/>
          <a:ln w="19050" cap="sq">
            <a:solidFill>
              <a:schemeClr val="tx1"/>
            </a:solidFill>
            <a:round/>
            <a:headEnd type="none" w="sm" len="sm"/>
            <a:tailEnd type="triangle" w="med" len="med"/>
          </a:ln>
        </p:spPr>
        <p:txBody>
          <a:bodyPr wrap="none" lIns="90488" tIns="44450" rIns="90488" bIns="44450"/>
          <a:lstStyle/>
          <a:p>
            <a:endParaRPr lang="en-US"/>
          </a:p>
        </p:txBody>
      </p:sp>
      <p:sp>
        <p:nvSpPr>
          <p:cNvPr id="103443" name="Text Box 19"/>
          <p:cNvSpPr txBox="1">
            <a:spLocks noChangeArrowheads="1"/>
          </p:cNvSpPr>
          <p:nvPr/>
        </p:nvSpPr>
        <p:spPr bwMode="auto">
          <a:xfrm>
            <a:off x="2959100" y="4149725"/>
            <a:ext cx="865188" cy="21272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400" b="0" i="0">
                <a:latin typeface="Berlin Sans FB" pitchFamily="34" charset="0"/>
                <a:ea typeface="宋体" pitchFamily="2" charset="-122"/>
              </a:rPr>
              <a:t>32 bits</a:t>
            </a:r>
          </a:p>
        </p:txBody>
      </p:sp>
      <p:sp>
        <p:nvSpPr>
          <p:cNvPr id="103444" name="Text Box 20"/>
          <p:cNvSpPr txBox="1">
            <a:spLocks noChangeArrowheads="1"/>
          </p:cNvSpPr>
          <p:nvPr/>
        </p:nvSpPr>
        <p:spPr bwMode="auto">
          <a:xfrm>
            <a:off x="2455863" y="2924175"/>
            <a:ext cx="1944687" cy="441325"/>
          </a:xfrm>
          <a:prstGeom prst="rect">
            <a:avLst/>
          </a:prstGeom>
          <a:noFill/>
          <a:ln w="12700" cap="sq" algn="ctr">
            <a:solidFill>
              <a:schemeClr val="tx1"/>
            </a:solidFill>
            <a:miter lim="800000"/>
            <a:headEnd type="none" w="sm" len="sm"/>
            <a:tailEnd type="none" w="sm" len="sm"/>
          </a:ln>
        </p:spPr>
        <p:txBody>
          <a:bodyPr lIns="90488" tIns="91440" rIns="90488" bIns="91440">
            <a:spAutoFit/>
          </a:bodyPr>
          <a:lstStyle/>
          <a:p>
            <a:pPr algn="ctr" eaLnBrk="1" hangingPunct="1">
              <a:spcBef>
                <a:spcPct val="50000"/>
              </a:spcBef>
            </a:pPr>
            <a:r>
              <a:rPr lang="en-US" sz="1600" b="0" i="0">
                <a:latin typeface="Berlin Sans FB" pitchFamily="34" charset="0"/>
                <a:ea typeface="宋体" pitchFamily="2" charset="-122"/>
              </a:rPr>
              <a:t>L</a:t>
            </a:r>
            <a:r>
              <a:rPr lang="en-US" sz="1600" b="0" i="0" baseline="-12000">
                <a:latin typeface="Berlin Sans FB" pitchFamily="34" charset="0"/>
                <a:ea typeface="宋体" pitchFamily="2" charset="-122"/>
              </a:rPr>
              <a:t>i-1</a:t>
            </a:r>
            <a:r>
              <a:rPr lang="en-US" sz="1600" b="0" i="0">
                <a:latin typeface="Berlin Sans FB" pitchFamily="34" charset="0"/>
                <a:ea typeface="宋体" pitchFamily="2" charset="-122"/>
                <a:sym typeface="Symbol" pitchFamily="18" charset="2"/>
              </a:rPr>
              <a:t> f(</a:t>
            </a:r>
            <a:r>
              <a:rPr lang="en-US" sz="1600" b="0" i="0">
                <a:latin typeface="Berlin Sans FB" pitchFamily="34" charset="0"/>
                <a:ea typeface="宋体" pitchFamily="2" charset="-122"/>
              </a:rPr>
              <a:t>R</a:t>
            </a:r>
            <a:r>
              <a:rPr lang="en-US" sz="1600" b="0" i="0" baseline="-25000">
                <a:latin typeface="Berlin Sans FB" pitchFamily="34" charset="0"/>
                <a:ea typeface="宋体" pitchFamily="2" charset="-122"/>
              </a:rPr>
              <a:t>i-1</a:t>
            </a:r>
            <a:r>
              <a:rPr lang="en-US" sz="1600" b="0" i="0">
                <a:latin typeface="Berlin Sans FB" pitchFamily="34" charset="0"/>
                <a:ea typeface="宋体" pitchFamily="2" charset="-122"/>
                <a:sym typeface="Symbol" pitchFamily="18" charset="2"/>
              </a:rPr>
              <a:t>, K</a:t>
            </a:r>
            <a:r>
              <a:rPr lang="en-US" sz="1600" b="0" i="0" baseline="-25000">
                <a:latin typeface="Berlin Sans FB" pitchFamily="34" charset="0"/>
                <a:ea typeface="宋体" pitchFamily="2" charset="-122"/>
                <a:sym typeface="Symbol" pitchFamily="18" charset="2"/>
              </a:rPr>
              <a:t>i</a:t>
            </a:r>
            <a:r>
              <a:rPr lang="en-US" sz="1600" b="0" i="0">
                <a:latin typeface="Berlin Sans FB" pitchFamily="34" charset="0"/>
                <a:ea typeface="宋体" pitchFamily="2" charset="-122"/>
                <a:sym typeface="Symbol" pitchFamily="18" charset="2"/>
              </a:rPr>
              <a:t>)</a:t>
            </a:r>
          </a:p>
        </p:txBody>
      </p:sp>
      <p:sp>
        <p:nvSpPr>
          <p:cNvPr id="103445" name="Line 21"/>
          <p:cNvSpPr>
            <a:spLocks noChangeShapeType="1"/>
          </p:cNvSpPr>
          <p:nvPr/>
        </p:nvSpPr>
        <p:spPr bwMode="auto">
          <a:xfrm>
            <a:off x="3248025" y="2276475"/>
            <a:ext cx="0" cy="647700"/>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46" name="Line 22"/>
          <p:cNvSpPr>
            <a:spLocks noChangeShapeType="1"/>
          </p:cNvSpPr>
          <p:nvPr/>
        </p:nvSpPr>
        <p:spPr bwMode="auto">
          <a:xfrm>
            <a:off x="3248025" y="3348038"/>
            <a:ext cx="0" cy="5762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47" name="Line 23"/>
          <p:cNvSpPr>
            <a:spLocks noChangeShapeType="1"/>
          </p:cNvSpPr>
          <p:nvPr/>
        </p:nvSpPr>
        <p:spPr bwMode="auto">
          <a:xfrm>
            <a:off x="1663700" y="2349500"/>
            <a:ext cx="1079500" cy="574675"/>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cxnSp>
        <p:nvCxnSpPr>
          <p:cNvPr id="103448" name="AutoShape 24"/>
          <p:cNvCxnSpPr>
            <a:cxnSpLocks noChangeShapeType="1"/>
          </p:cNvCxnSpPr>
          <p:nvPr/>
        </p:nvCxnSpPr>
        <p:spPr bwMode="auto">
          <a:xfrm>
            <a:off x="1881188" y="2924175"/>
            <a:ext cx="1587" cy="1000125"/>
          </a:xfrm>
          <a:prstGeom prst="straightConnector1">
            <a:avLst/>
          </a:prstGeom>
          <a:noFill/>
          <a:ln w="28575" cap="sq">
            <a:solidFill>
              <a:schemeClr val="tx1"/>
            </a:solidFill>
            <a:round/>
            <a:headEnd type="none" w="sm" len="sm"/>
            <a:tailEnd type="triangle" w="med" len="med"/>
          </a:ln>
        </p:spPr>
      </p:cxnSp>
      <p:cxnSp>
        <p:nvCxnSpPr>
          <p:cNvPr id="103449" name="AutoShape 25"/>
          <p:cNvCxnSpPr>
            <a:cxnSpLocks noChangeShapeType="1"/>
            <a:endCxn id="103432" idx="2"/>
          </p:cNvCxnSpPr>
          <p:nvPr/>
        </p:nvCxnSpPr>
        <p:spPr bwMode="auto">
          <a:xfrm flipV="1">
            <a:off x="1881188" y="2319338"/>
            <a:ext cx="1366837" cy="604837"/>
          </a:xfrm>
          <a:prstGeom prst="straightConnector1">
            <a:avLst/>
          </a:prstGeom>
          <a:noFill/>
          <a:ln w="28575" cap="sq">
            <a:solidFill>
              <a:schemeClr val="tx1"/>
            </a:solidFill>
            <a:round/>
            <a:headEnd type="none" w="sm" len="sm"/>
            <a:tailEnd type="none" w="sm" len="sm"/>
          </a:ln>
        </p:spPr>
      </p:cxnSp>
      <p:sp>
        <p:nvSpPr>
          <p:cNvPr id="103450" name="Text Box 26"/>
          <p:cNvSpPr txBox="1">
            <a:spLocks noChangeArrowheads="1"/>
          </p:cNvSpPr>
          <p:nvPr/>
        </p:nvSpPr>
        <p:spPr bwMode="auto">
          <a:xfrm>
            <a:off x="1620838" y="4797425"/>
            <a:ext cx="1987550" cy="257175"/>
          </a:xfrm>
          <a:prstGeom prst="rect">
            <a:avLst/>
          </a:prstGeom>
          <a:solidFill>
            <a:srgbClr val="CCFFCC"/>
          </a:solid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32-bit Swap</a:t>
            </a:r>
          </a:p>
        </p:txBody>
      </p:sp>
      <p:sp>
        <p:nvSpPr>
          <p:cNvPr id="103451" name="Text Box 27"/>
          <p:cNvSpPr txBox="1">
            <a:spLocks noChangeArrowheads="1"/>
          </p:cNvSpPr>
          <p:nvPr/>
        </p:nvSpPr>
        <p:spPr bwMode="auto">
          <a:xfrm>
            <a:off x="1620838" y="5302250"/>
            <a:ext cx="1987550" cy="257175"/>
          </a:xfrm>
          <a:prstGeom prst="rect">
            <a:avLst/>
          </a:prstGeom>
          <a:solidFill>
            <a:srgbClr val="CCFFFF"/>
          </a:solidFill>
          <a:ln w="12700" cap="sq" algn="ctr">
            <a:solidFill>
              <a:schemeClr val="tx1"/>
            </a:solidFill>
            <a:miter lim="800000"/>
            <a:headEnd type="none" w="sm" len="sm"/>
            <a:tailEnd type="none" w="sm" len="sm"/>
          </a:ln>
        </p:spPr>
        <p:txBody>
          <a:bodyPr lIns="0" tIns="0" rIns="0" bIns="0">
            <a:spAutoFit/>
          </a:bodyPr>
          <a:lstStyle/>
          <a:p>
            <a:pPr algn="ctr" eaLnBrk="1" hangingPunct="1">
              <a:spcBef>
                <a:spcPct val="50000"/>
              </a:spcBef>
            </a:pPr>
            <a:r>
              <a:rPr lang="en-US" sz="1600" b="0" i="0">
                <a:latin typeface="Berlin Sans FB" pitchFamily="34" charset="0"/>
                <a:ea typeface="宋体" pitchFamily="2" charset="-122"/>
              </a:rPr>
              <a:t>Inverse permutation</a:t>
            </a:r>
          </a:p>
        </p:txBody>
      </p:sp>
      <p:sp>
        <p:nvSpPr>
          <p:cNvPr id="103452" name="Line 28"/>
          <p:cNvSpPr>
            <a:spLocks noChangeShapeType="1"/>
          </p:cNvSpPr>
          <p:nvPr/>
        </p:nvSpPr>
        <p:spPr bwMode="auto">
          <a:xfrm>
            <a:off x="1735138" y="50847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53" name="Line 29"/>
          <p:cNvSpPr>
            <a:spLocks noChangeShapeType="1"/>
          </p:cNvSpPr>
          <p:nvPr/>
        </p:nvSpPr>
        <p:spPr bwMode="auto">
          <a:xfrm>
            <a:off x="1879600" y="50847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54" name="Line 30"/>
          <p:cNvSpPr>
            <a:spLocks noChangeShapeType="1"/>
          </p:cNvSpPr>
          <p:nvPr/>
        </p:nvSpPr>
        <p:spPr bwMode="auto">
          <a:xfrm>
            <a:off x="2024063" y="50847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55" name="Line 31"/>
          <p:cNvSpPr>
            <a:spLocks noChangeShapeType="1"/>
          </p:cNvSpPr>
          <p:nvPr/>
        </p:nvSpPr>
        <p:spPr bwMode="auto">
          <a:xfrm>
            <a:off x="2166938" y="5157788"/>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3456" name="Line 32"/>
          <p:cNvSpPr>
            <a:spLocks noChangeShapeType="1"/>
          </p:cNvSpPr>
          <p:nvPr/>
        </p:nvSpPr>
        <p:spPr bwMode="auto">
          <a:xfrm>
            <a:off x="3319463" y="50847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57" name="Line 33"/>
          <p:cNvSpPr>
            <a:spLocks noChangeShapeType="1"/>
          </p:cNvSpPr>
          <p:nvPr/>
        </p:nvSpPr>
        <p:spPr bwMode="auto">
          <a:xfrm>
            <a:off x="3463925" y="50847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58" name="AutoShape 34"/>
          <p:cNvSpPr>
            <a:spLocks/>
          </p:cNvSpPr>
          <p:nvPr/>
        </p:nvSpPr>
        <p:spPr bwMode="auto">
          <a:xfrm rot="-5400000">
            <a:off x="2491582" y="4977606"/>
            <a:ext cx="215900" cy="1871663"/>
          </a:xfrm>
          <a:prstGeom prst="leftBrace">
            <a:avLst>
              <a:gd name="adj1" fmla="val 72243"/>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103459" name="Line 35"/>
          <p:cNvSpPr>
            <a:spLocks noChangeShapeType="1"/>
          </p:cNvSpPr>
          <p:nvPr/>
        </p:nvSpPr>
        <p:spPr bwMode="auto">
          <a:xfrm>
            <a:off x="1735138" y="55880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60" name="Line 36"/>
          <p:cNvSpPr>
            <a:spLocks noChangeShapeType="1"/>
          </p:cNvSpPr>
          <p:nvPr/>
        </p:nvSpPr>
        <p:spPr bwMode="auto">
          <a:xfrm>
            <a:off x="1879600" y="55880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61" name="Line 37"/>
          <p:cNvSpPr>
            <a:spLocks noChangeShapeType="1"/>
          </p:cNvSpPr>
          <p:nvPr/>
        </p:nvSpPr>
        <p:spPr bwMode="auto">
          <a:xfrm>
            <a:off x="2024063" y="55880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62" name="Line 38"/>
          <p:cNvSpPr>
            <a:spLocks noChangeShapeType="1"/>
          </p:cNvSpPr>
          <p:nvPr/>
        </p:nvSpPr>
        <p:spPr bwMode="auto">
          <a:xfrm>
            <a:off x="2166938" y="5661025"/>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3463" name="Line 39"/>
          <p:cNvSpPr>
            <a:spLocks noChangeShapeType="1"/>
          </p:cNvSpPr>
          <p:nvPr/>
        </p:nvSpPr>
        <p:spPr bwMode="auto">
          <a:xfrm>
            <a:off x="3319463" y="55880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64" name="Line 40"/>
          <p:cNvSpPr>
            <a:spLocks noChangeShapeType="1"/>
          </p:cNvSpPr>
          <p:nvPr/>
        </p:nvSpPr>
        <p:spPr bwMode="auto">
          <a:xfrm>
            <a:off x="3463925" y="55880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3465" name="Text Box 41"/>
          <p:cNvSpPr txBox="1">
            <a:spLocks noChangeArrowheads="1"/>
          </p:cNvSpPr>
          <p:nvPr/>
        </p:nvSpPr>
        <p:spPr bwMode="auto">
          <a:xfrm>
            <a:off x="1663700" y="6064250"/>
            <a:ext cx="1871663" cy="24447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600" b="0">
                <a:solidFill>
                  <a:srgbClr val="FD2B01"/>
                </a:solidFill>
                <a:latin typeface="Berlin Sans FB" pitchFamily="34" charset="0"/>
                <a:ea typeface="宋体" pitchFamily="2" charset="-122"/>
              </a:rPr>
              <a:t>64-bit ciphertext</a:t>
            </a:r>
          </a:p>
        </p:txBody>
      </p:sp>
      <p:sp>
        <p:nvSpPr>
          <p:cNvPr id="103466" name="Text Box 42"/>
          <p:cNvSpPr txBox="1">
            <a:spLocks noChangeArrowheads="1"/>
          </p:cNvSpPr>
          <p:nvPr/>
        </p:nvSpPr>
        <p:spPr bwMode="auto">
          <a:xfrm>
            <a:off x="152400" y="3860800"/>
            <a:ext cx="863600" cy="301625"/>
          </a:xfrm>
          <a:prstGeom prst="rect">
            <a:avLst/>
          </a:prstGeom>
          <a:noFill/>
          <a:ln w="12700" cap="sq" algn="ctr">
            <a:noFill/>
            <a:miter lim="800000"/>
            <a:headEnd type="none" w="sm" len="sm"/>
            <a:tailEnd type="none" w="sm" len="sm"/>
          </a:ln>
        </p:spPr>
        <p:txBody>
          <a:bodyPr lIns="90488" tIns="44450" rIns="90488" bIns="44450">
            <a:spAutoFit/>
          </a:bodyPr>
          <a:lstStyle/>
          <a:p>
            <a:pPr eaLnBrk="1" hangingPunct="1">
              <a:spcBef>
                <a:spcPct val="50000"/>
              </a:spcBef>
            </a:pPr>
            <a:r>
              <a:rPr lang="en-US" sz="1400" i="0">
                <a:latin typeface="Berlin Sans FB" pitchFamily="34" charset="0"/>
                <a:ea typeface="宋体" pitchFamily="2" charset="-122"/>
              </a:rPr>
              <a:t>For i=16</a:t>
            </a:r>
          </a:p>
        </p:txBody>
      </p:sp>
      <p:sp>
        <p:nvSpPr>
          <p:cNvPr id="103467" name="AutoShape 43"/>
          <p:cNvSpPr>
            <a:spLocks/>
          </p:cNvSpPr>
          <p:nvPr/>
        </p:nvSpPr>
        <p:spPr bwMode="auto">
          <a:xfrm rot="-5400000">
            <a:off x="2419350" y="3178175"/>
            <a:ext cx="431800" cy="2806700"/>
          </a:xfrm>
          <a:prstGeom prst="leftBrace">
            <a:avLst>
              <a:gd name="adj1" fmla="val 54167"/>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3700" name="Group 4"/>
          <p:cNvGraphicFramePr>
            <a:graphicFrameLocks noGrp="1"/>
          </p:cNvGraphicFramePr>
          <p:nvPr>
            <p:ph idx="1"/>
          </p:nvPr>
        </p:nvGraphicFramePr>
        <p:xfrm>
          <a:off x="381000" y="3733798"/>
          <a:ext cx="8534397" cy="2667002"/>
        </p:xfrm>
        <a:graphic>
          <a:graphicData uri="http://schemas.openxmlformats.org/drawingml/2006/table">
            <a:tbl>
              <a:tblPr/>
              <a:tblGrid>
                <a:gridCol w="1067620"/>
                <a:gridCol w="1065432"/>
                <a:gridCol w="1065433"/>
                <a:gridCol w="1069807"/>
                <a:gridCol w="1067620"/>
                <a:gridCol w="1065433"/>
                <a:gridCol w="1065432"/>
                <a:gridCol w="1067620"/>
              </a:tblGrid>
              <a:tr h="322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40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56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24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39</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55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23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38</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14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54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37</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13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53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29</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36</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52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60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35</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51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27</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34</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42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50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26</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33</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41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49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17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Berlin Sans FB" pitchFamily="34" charset="0"/>
                        </a:rPr>
                        <a:t>57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Berlin Sans FB" pitchFamily="34" charset="0"/>
                        </a:rPr>
                        <a:t>25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535" name="Date Placeholder 4"/>
          <p:cNvSpPr>
            <a:spLocks noGrp="1"/>
          </p:cNvSpPr>
          <p:nvPr>
            <p:ph type="dt" sz="half" idx="10"/>
          </p:nvPr>
        </p:nvSpPr>
        <p:spPr/>
        <p:txBody>
          <a:bodyPr/>
          <a:lstStyle/>
          <a:p>
            <a:fld id="{2ECC46DC-DAF5-4A3D-B19D-10BA1126FBDF}" type="datetime1">
              <a:rPr lang="en-US" smtClean="0"/>
              <a:pPr/>
              <a:t>10/18/2012</a:t>
            </a:fld>
            <a:endParaRPr lang="en-US"/>
          </a:p>
        </p:txBody>
      </p:sp>
      <p:sp>
        <p:nvSpPr>
          <p:cNvPr id="413698" name="Rectangle 2"/>
          <p:cNvSpPr>
            <a:spLocks noGrp="1" noChangeArrowheads="1"/>
          </p:cNvSpPr>
          <p:nvPr>
            <p:ph type="title"/>
          </p:nvPr>
        </p:nvSpPr>
        <p:spPr/>
        <p:txBody>
          <a:bodyPr/>
          <a:lstStyle/>
          <a:p>
            <a:r>
              <a:rPr lang="en-US" dirty="0" smtClean="0"/>
              <a:t>Inverse Initial Permutation (IP</a:t>
            </a:r>
            <a:r>
              <a:rPr lang="en-US" baseline="30000" dirty="0" smtClean="0"/>
              <a:t>-1</a:t>
            </a:r>
            <a:r>
              <a:rPr lang="en-US" dirty="0" smtClean="0"/>
              <a:t>)</a:t>
            </a:r>
            <a:endParaRPr lang="en-US" dirty="0"/>
          </a:p>
        </p:txBody>
      </p:sp>
      <p:sp>
        <p:nvSpPr>
          <p:cNvPr id="104451" name="Rectangle 3"/>
          <p:cNvSpPr>
            <a:spLocks noGrp="1" noChangeArrowheads="1"/>
          </p:cNvSpPr>
          <p:nvPr>
            <p:ph type="body" sz="half" idx="4294967295"/>
          </p:nvPr>
        </p:nvSpPr>
        <p:spPr>
          <a:xfrm>
            <a:off x="381000" y="1447800"/>
            <a:ext cx="8534400" cy="2016125"/>
          </a:xfrm>
        </p:spPr>
        <p:txBody>
          <a:bodyPr>
            <a:noAutofit/>
          </a:bodyPr>
          <a:lstStyle/>
          <a:p>
            <a:pPr>
              <a:lnSpc>
                <a:spcPct val="90000"/>
              </a:lnSpc>
            </a:pPr>
            <a:r>
              <a:rPr lang="en-US" sz="2400" dirty="0">
                <a:latin typeface="Berlin Sans FB" pitchFamily="34" charset="0"/>
              </a:rPr>
              <a:t>IP</a:t>
            </a:r>
            <a:r>
              <a:rPr lang="en-US" sz="2400" baseline="30000" dirty="0">
                <a:latin typeface="Berlin Sans FB" pitchFamily="34" charset="0"/>
              </a:rPr>
              <a:t>-1</a:t>
            </a:r>
            <a:r>
              <a:rPr lang="en-US" sz="2400" dirty="0">
                <a:latin typeface="Berlin Sans FB" pitchFamily="34" charset="0"/>
              </a:rPr>
              <a:t> is determined as the following table;</a:t>
            </a:r>
          </a:p>
          <a:p>
            <a:pPr>
              <a:lnSpc>
                <a:spcPct val="90000"/>
              </a:lnSpc>
            </a:pPr>
            <a:r>
              <a:rPr lang="en-US" sz="2400" dirty="0">
                <a:latin typeface="Berlin Sans FB" pitchFamily="34" charset="0"/>
              </a:rPr>
              <a:t>Since DES consists of 16 rounds, too many for our lecture!</a:t>
            </a:r>
          </a:p>
          <a:p>
            <a:pPr>
              <a:lnSpc>
                <a:spcPct val="90000"/>
              </a:lnSpc>
            </a:pPr>
            <a:r>
              <a:rPr lang="en-US" sz="2400" dirty="0">
                <a:latin typeface="Berlin Sans FB" pitchFamily="34" charset="0"/>
              </a:rPr>
              <a:t>Consider DES algorithm of two rounds. </a:t>
            </a:r>
          </a:p>
          <a:p>
            <a:pPr>
              <a:lnSpc>
                <a:spcPct val="90000"/>
              </a:lnSpc>
            </a:pPr>
            <a:r>
              <a:rPr lang="en-US" sz="2400" dirty="0" err="1">
                <a:solidFill>
                  <a:srgbClr val="FD2B01"/>
                </a:solidFill>
                <a:latin typeface="Berlin Sans FB" pitchFamily="34" charset="0"/>
              </a:rPr>
              <a:t>Ciphertext</a:t>
            </a:r>
            <a:r>
              <a:rPr lang="en-US" sz="2400" dirty="0">
                <a:latin typeface="Berlin Sans FB" pitchFamily="34" charset="0"/>
              </a:rPr>
              <a:t> = IP</a:t>
            </a:r>
            <a:r>
              <a:rPr lang="en-US" sz="2400" baseline="30000" dirty="0">
                <a:latin typeface="Berlin Sans FB" pitchFamily="34" charset="0"/>
              </a:rPr>
              <a:t>-1</a:t>
            </a:r>
            <a:r>
              <a:rPr lang="en-US" sz="2400" dirty="0">
                <a:latin typeface="Berlin Sans FB" pitchFamily="34" charset="0"/>
              </a:rPr>
              <a:t>(R</a:t>
            </a:r>
            <a:r>
              <a:rPr lang="en-US" sz="2400" baseline="-25000" dirty="0">
                <a:latin typeface="Berlin Sans FB" pitchFamily="34" charset="0"/>
              </a:rPr>
              <a:t>1</a:t>
            </a:r>
            <a:r>
              <a:rPr lang="en-US" sz="2400" dirty="0">
                <a:latin typeface="Berlin Sans FB" pitchFamily="34" charset="0"/>
              </a:rPr>
              <a:t>L</a:t>
            </a:r>
            <a:r>
              <a:rPr lang="en-US" sz="2400" baseline="-25000" dirty="0">
                <a:latin typeface="Berlin Sans FB" pitchFamily="34" charset="0"/>
              </a:rPr>
              <a:t>1</a:t>
            </a:r>
            <a:r>
              <a:rPr lang="en-US" sz="2400" dirty="0">
                <a:latin typeface="Berlin Sans FB" pitchFamily="34" charset="0"/>
              </a:rPr>
              <a:t>) = 1101 0111 0110 1001 1000 0010 0010 0100 0010 1000 0011 1110 0000 1010 1110 1010 = </a:t>
            </a:r>
            <a:r>
              <a:rPr lang="en-US" sz="2400" b="1" dirty="0">
                <a:solidFill>
                  <a:srgbClr val="FF6600"/>
                </a:solidFill>
                <a:latin typeface="Courier New" pitchFamily="49" charset="0"/>
              </a:rPr>
              <a:t>D7698224283E0AEA</a:t>
            </a:r>
            <a:r>
              <a:rPr lang="en-US" sz="2400" b="1" baseline="-25000" dirty="0">
                <a:solidFill>
                  <a:srgbClr val="FF6600"/>
                </a:solidFill>
                <a:latin typeface="Courier New" pitchFamily="49" charset="0"/>
              </a:rPr>
              <a:t>HEX</a:t>
            </a:r>
            <a:endParaRPr lang="en-US" sz="2400" b="1" dirty="0">
              <a:solidFill>
                <a:srgbClr val="FF6600"/>
              </a:solidFill>
              <a:latin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smtClean="0"/>
              <a:t>DES Encryption &amp; Decryption</a:t>
            </a:r>
            <a:endParaRPr lang="en-US" dirty="0"/>
          </a:p>
        </p:txBody>
      </p:sp>
      <p:sp>
        <p:nvSpPr>
          <p:cNvPr id="107636" name="Date Placeholder 115"/>
          <p:cNvSpPr>
            <a:spLocks noGrp="1"/>
          </p:cNvSpPr>
          <p:nvPr>
            <p:ph type="dt" sz="half" idx="10"/>
          </p:nvPr>
        </p:nvSpPr>
        <p:spPr/>
        <p:txBody>
          <a:bodyPr/>
          <a:lstStyle/>
          <a:p>
            <a:fld id="{C24CCC11-8FB9-422F-8412-EAE87DE4E4A9}" type="datetime1">
              <a:rPr lang="en-US" smtClean="0"/>
              <a:pPr/>
              <a:t>10/18/2012</a:t>
            </a:fld>
            <a:endParaRPr lang="en-US"/>
          </a:p>
        </p:txBody>
      </p:sp>
      <p:sp>
        <p:nvSpPr>
          <p:cNvPr id="107523" name="Text Box 3"/>
          <p:cNvSpPr txBox="1">
            <a:spLocks noChangeArrowheads="1"/>
          </p:cNvSpPr>
          <p:nvPr/>
        </p:nvSpPr>
        <p:spPr bwMode="auto">
          <a:xfrm>
            <a:off x="2224088" y="2420938"/>
            <a:ext cx="1987550" cy="257175"/>
          </a:xfrm>
          <a:prstGeom prst="rect">
            <a:avLst/>
          </a:prstGeom>
          <a:solidFill>
            <a:srgbClr val="CCFFFF"/>
          </a:solid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Initial permutation</a:t>
            </a:r>
          </a:p>
        </p:txBody>
      </p:sp>
      <p:sp>
        <p:nvSpPr>
          <p:cNvPr id="107524" name="Text Box 4"/>
          <p:cNvSpPr txBox="1">
            <a:spLocks noChangeArrowheads="1"/>
          </p:cNvSpPr>
          <p:nvPr/>
        </p:nvSpPr>
        <p:spPr bwMode="auto">
          <a:xfrm>
            <a:off x="2266950" y="1700213"/>
            <a:ext cx="1871663" cy="24447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600" b="0">
                <a:solidFill>
                  <a:srgbClr val="FD2B01"/>
                </a:solidFill>
                <a:latin typeface="Berlin Sans FB" pitchFamily="34" charset="0"/>
                <a:ea typeface="宋体" pitchFamily="2" charset="-122"/>
              </a:rPr>
              <a:t>64-bit plaintext</a:t>
            </a:r>
          </a:p>
        </p:txBody>
      </p:sp>
      <p:sp>
        <p:nvSpPr>
          <p:cNvPr id="107525" name="Text Box 5"/>
          <p:cNvSpPr txBox="1">
            <a:spLocks noChangeArrowheads="1"/>
          </p:cNvSpPr>
          <p:nvPr/>
        </p:nvSpPr>
        <p:spPr bwMode="auto">
          <a:xfrm>
            <a:off x="2224088" y="2955925"/>
            <a:ext cx="198755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Iteration 1</a:t>
            </a:r>
          </a:p>
        </p:txBody>
      </p:sp>
      <p:sp>
        <p:nvSpPr>
          <p:cNvPr id="107526" name="Line 6"/>
          <p:cNvSpPr>
            <a:spLocks noChangeShapeType="1"/>
          </p:cNvSpPr>
          <p:nvPr/>
        </p:nvSpPr>
        <p:spPr bwMode="auto">
          <a:xfrm>
            <a:off x="2338388" y="27384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27" name="Line 7"/>
          <p:cNvSpPr>
            <a:spLocks noChangeShapeType="1"/>
          </p:cNvSpPr>
          <p:nvPr/>
        </p:nvSpPr>
        <p:spPr bwMode="auto">
          <a:xfrm>
            <a:off x="2482850" y="27384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28" name="Line 8"/>
          <p:cNvSpPr>
            <a:spLocks noChangeShapeType="1"/>
          </p:cNvSpPr>
          <p:nvPr/>
        </p:nvSpPr>
        <p:spPr bwMode="auto">
          <a:xfrm>
            <a:off x="2627313" y="27384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29" name="Line 9"/>
          <p:cNvSpPr>
            <a:spLocks noChangeShapeType="1"/>
          </p:cNvSpPr>
          <p:nvPr/>
        </p:nvSpPr>
        <p:spPr bwMode="auto">
          <a:xfrm>
            <a:off x="2770188" y="2811463"/>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30" name="Line 10"/>
          <p:cNvSpPr>
            <a:spLocks noChangeShapeType="1"/>
          </p:cNvSpPr>
          <p:nvPr/>
        </p:nvSpPr>
        <p:spPr bwMode="auto">
          <a:xfrm>
            <a:off x="3922713" y="27384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31" name="Line 11"/>
          <p:cNvSpPr>
            <a:spLocks noChangeShapeType="1"/>
          </p:cNvSpPr>
          <p:nvPr/>
        </p:nvSpPr>
        <p:spPr bwMode="auto">
          <a:xfrm>
            <a:off x="4067175" y="27384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32" name="Text Box 12"/>
          <p:cNvSpPr txBox="1">
            <a:spLocks noChangeArrowheads="1"/>
          </p:cNvSpPr>
          <p:nvPr/>
        </p:nvSpPr>
        <p:spPr bwMode="auto">
          <a:xfrm>
            <a:off x="2224088" y="3459163"/>
            <a:ext cx="198755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Iteration 2</a:t>
            </a:r>
          </a:p>
        </p:txBody>
      </p:sp>
      <p:sp>
        <p:nvSpPr>
          <p:cNvPr id="107533" name="Line 13"/>
          <p:cNvSpPr>
            <a:spLocks noChangeShapeType="1"/>
          </p:cNvSpPr>
          <p:nvPr/>
        </p:nvSpPr>
        <p:spPr bwMode="auto">
          <a:xfrm>
            <a:off x="2338388"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34" name="Line 14"/>
          <p:cNvSpPr>
            <a:spLocks noChangeShapeType="1"/>
          </p:cNvSpPr>
          <p:nvPr/>
        </p:nvSpPr>
        <p:spPr bwMode="auto">
          <a:xfrm>
            <a:off x="2482850"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35" name="Line 15"/>
          <p:cNvSpPr>
            <a:spLocks noChangeShapeType="1"/>
          </p:cNvSpPr>
          <p:nvPr/>
        </p:nvSpPr>
        <p:spPr bwMode="auto">
          <a:xfrm>
            <a:off x="2627313"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36" name="Line 16"/>
          <p:cNvSpPr>
            <a:spLocks noChangeShapeType="1"/>
          </p:cNvSpPr>
          <p:nvPr/>
        </p:nvSpPr>
        <p:spPr bwMode="auto">
          <a:xfrm>
            <a:off x="2770188" y="3314700"/>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37" name="Line 17"/>
          <p:cNvSpPr>
            <a:spLocks noChangeShapeType="1"/>
          </p:cNvSpPr>
          <p:nvPr/>
        </p:nvSpPr>
        <p:spPr bwMode="auto">
          <a:xfrm>
            <a:off x="3922713"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38" name="Line 18"/>
          <p:cNvSpPr>
            <a:spLocks noChangeShapeType="1"/>
          </p:cNvSpPr>
          <p:nvPr/>
        </p:nvSpPr>
        <p:spPr bwMode="auto">
          <a:xfrm>
            <a:off x="4067175"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39" name="Line 19"/>
          <p:cNvSpPr>
            <a:spLocks noChangeShapeType="1"/>
          </p:cNvSpPr>
          <p:nvPr/>
        </p:nvSpPr>
        <p:spPr bwMode="auto">
          <a:xfrm rot="5400000">
            <a:off x="2842419" y="4148932"/>
            <a:ext cx="719137"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40" name="Line 20"/>
          <p:cNvSpPr>
            <a:spLocks noChangeShapeType="1"/>
          </p:cNvSpPr>
          <p:nvPr/>
        </p:nvSpPr>
        <p:spPr bwMode="auto">
          <a:xfrm rot="5400000" flipV="1">
            <a:off x="1905794" y="2780507"/>
            <a:ext cx="0" cy="5762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41" name="Text Box 21"/>
          <p:cNvSpPr txBox="1">
            <a:spLocks noChangeArrowheads="1"/>
          </p:cNvSpPr>
          <p:nvPr/>
        </p:nvSpPr>
        <p:spPr bwMode="auto">
          <a:xfrm>
            <a:off x="1042988" y="2924175"/>
            <a:ext cx="503237"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K</a:t>
            </a:r>
            <a:r>
              <a:rPr lang="en-US" sz="1600" b="0" i="0" baseline="-12000">
                <a:latin typeface="Berlin Sans FB" pitchFamily="34" charset="0"/>
                <a:ea typeface="宋体" pitchFamily="2" charset="-122"/>
              </a:rPr>
              <a:t>1</a:t>
            </a:r>
          </a:p>
        </p:txBody>
      </p:sp>
      <p:sp>
        <p:nvSpPr>
          <p:cNvPr id="107542" name="Text Box 22"/>
          <p:cNvSpPr txBox="1">
            <a:spLocks noChangeArrowheads="1"/>
          </p:cNvSpPr>
          <p:nvPr/>
        </p:nvSpPr>
        <p:spPr bwMode="auto">
          <a:xfrm>
            <a:off x="2224088" y="4510088"/>
            <a:ext cx="198755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Iteration 16</a:t>
            </a:r>
          </a:p>
        </p:txBody>
      </p:sp>
      <p:sp>
        <p:nvSpPr>
          <p:cNvPr id="107543" name="Text Box 23"/>
          <p:cNvSpPr txBox="1">
            <a:spLocks noChangeArrowheads="1"/>
          </p:cNvSpPr>
          <p:nvPr/>
        </p:nvSpPr>
        <p:spPr bwMode="auto">
          <a:xfrm>
            <a:off x="2224088" y="5013325"/>
            <a:ext cx="1987550" cy="257175"/>
          </a:xfrm>
          <a:prstGeom prst="rect">
            <a:avLst/>
          </a:prstGeom>
          <a:solidFill>
            <a:srgbClr val="CCFFCC"/>
          </a:solid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32-bit Swap</a:t>
            </a:r>
          </a:p>
        </p:txBody>
      </p:sp>
      <p:sp>
        <p:nvSpPr>
          <p:cNvPr id="107544" name="Line 24"/>
          <p:cNvSpPr>
            <a:spLocks noChangeShapeType="1"/>
          </p:cNvSpPr>
          <p:nvPr/>
        </p:nvSpPr>
        <p:spPr bwMode="auto">
          <a:xfrm>
            <a:off x="2338388"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45" name="Line 25"/>
          <p:cNvSpPr>
            <a:spLocks noChangeShapeType="1"/>
          </p:cNvSpPr>
          <p:nvPr/>
        </p:nvSpPr>
        <p:spPr bwMode="auto">
          <a:xfrm>
            <a:off x="2482850"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46" name="Line 26"/>
          <p:cNvSpPr>
            <a:spLocks noChangeShapeType="1"/>
          </p:cNvSpPr>
          <p:nvPr/>
        </p:nvSpPr>
        <p:spPr bwMode="auto">
          <a:xfrm>
            <a:off x="2627313"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47" name="Line 27"/>
          <p:cNvSpPr>
            <a:spLocks noChangeShapeType="1"/>
          </p:cNvSpPr>
          <p:nvPr/>
        </p:nvSpPr>
        <p:spPr bwMode="auto">
          <a:xfrm>
            <a:off x="2770188" y="4868863"/>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48" name="Line 28"/>
          <p:cNvSpPr>
            <a:spLocks noChangeShapeType="1"/>
          </p:cNvSpPr>
          <p:nvPr/>
        </p:nvSpPr>
        <p:spPr bwMode="auto">
          <a:xfrm>
            <a:off x="3922713"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49" name="Line 29"/>
          <p:cNvSpPr>
            <a:spLocks noChangeShapeType="1"/>
          </p:cNvSpPr>
          <p:nvPr/>
        </p:nvSpPr>
        <p:spPr bwMode="auto">
          <a:xfrm>
            <a:off x="4067175"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50" name="Text Box 30"/>
          <p:cNvSpPr txBox="1">
            <a:spLocks noChangeArrowheads="1"/>
          </p:cNvSpPr>
          <p:nvPr/>
        </p:nvSpPr>
        <p:spPr bwMode="auto">
          <a:xfrm>
            <a:off x="2224088" y="5518150"/>
            <a:ext cx="1987550" cy="257175"/>
          </a:xfrm>
          <a:prstGeom prst="rect">
            <a:avLst/>
          </a:prstGeom>
          <a:solidFill>
            <a:srgbClr val="CCFFFF"/>
          </a:solidFill>
          <a:ln w="12700" cap="sq" algn="ctr">
            <a:solidFill>
              <a:schemeClr val="tx1"/>
            </a:solidFill>
            <a:miter lim="800000"/>
            <a:headEnd type="none" w="sm" len="sm"/>
            <a:tailEnd type="none" w="sm" len="sm"/>
          </a:ln>
        </p:spPr>
        <p:txBody>
          <a:bodyPr lIns="0" tIns="0" rIns="0" bIns="0">
            <a:spAutoFit/>
          </a:bodyPr>
          <a:lstStyle/>
          <a:p>
            <a:pPr algn="ctr" eaLnBrk="1" hangingPunct="1">
              <a:spcBef>
                <a:spcPct val="50000"/>
              </a:spcBef>
            </a:pPr>
            <a:r>
              <a:rPr lang="en-US" sz="1600" b="0" i="0">
                <a:latin typeface="Berlin Sans FB" pitchFamily="34" charset="0"/>
                <a:ea typeface="宋体" pitchFamily="2" charset="-122"/>
              </a:rPr>
              <a:t>Inverse permutation</a:t>
            </a:r>
          </a:p>
        </p:txBody>
      </p:sp>
      <p:sp>
        <p:nvSpPr>
          <p:cNvPr id="107551" name="Line 31"/>
          <p:cNvSpPr>
            <a:spLocks noChangeShapeType="1"/>
          </p:cNvSpPr>
          <p:nvPr/>
        </p:nvSpPr>
        <p:spPr bwMode="auto">
          <a:xfrm>
            <a:off x="2338388" y="53006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52" name="Line 32"/>
          <p:cNvSpPr>
            <a:spLocks noChangeShapeType="1"/>
          </p:cNvSpPr>
          <p:nvPr/>
        </p:nvSpPr>
        <p:spPr bwMode="auto">
          <a:xfrm>
            <a:off x="2482850" y="53006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53" name="Line 33"/>
          <p:cNvSpPr>
            <a:spLocks noChangeShapeType="1"/>
          </p:cNvSpPr>
          <p:nvPr/>
        </p:nvSpPr>
        <p:spPr bwMode="auto">
          <a:xfrm>
            <a:off x="2627313" y="53006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54" name="Line 34"/>
          <p:cNvSpPr>
            <a:spLocks noChangeShapeType="1"/>
          </p:cNvSpPr>
          <p:nvPr/>
        </p:nvSpPr>
        <p:spPr bwMode="auto">
          <a:xfrm>
            <a:off x="2770188" y="5373688"/>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55" name="Line 35"/>
          <p:cNvSpPr>
            <a:spLocks noChangeShapeType="1"/>
          </p:cNvSpPr>
          <p:nvPr/>
        </p:nvSpPr>
        <p:spPr bwMode="auto">
          <a:xfrm>
            <a:off x="3922713" y="53006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56" name="Line 36"/>
          <p:cNvSpPr>
            <a:spLocks noChangeShapeType="1"/>
          </p:cNvSpPr>
          <p:nvPr/>
        </p:nvSpPr>
        <p:spPr bwMode="auto">
          <a:xfrm>
            <a:off x="4067175" y="5300663"/>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57" name="Line 37"/>
          <p:cNvSpPr>
            <a:spLocks noChangeShapeType="1"/>
          </p:cNvSpPr>
          <p:nvPr/>
        </p:nvSpPr>
        <p:spPr bwMode="auto">
          <a:xfrm>
            <a:off x="2338388"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58" name="Line 38"/>
          <p:cNvSpPr>
            <a:spLocks noChangeShapeType="1"/>
          </p:cNvSpPr>
          <p:nvPr/>
        </p:nvSpPr>
        <p:spPr bwMode="auto">
          <a:xfrm>
            <a:off x="2482850"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59" name="Line 39"/>
          <p:cNvSpPr>
            <a:spLocks noChangeShapeType="1"/>
          </p:cNvSpPr>
          <p:nvPr/>
        </p:nvSpPr>
        <p:spPr bwMode="auto">
          <a:xfrm>
            <a:off x="2627313"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60" name="Line 40"/>
          <p:cNvSpPr>
            <a:spLocks noChangeShapeType="1"/>
          </p:cNvSpPr>
          <p:nvPr/>
        </p:nvSpPr>
        <p:spPr bwMode="auto">
          <a:xfrm>
            <a:off x="2770188" y="2276475"/>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61" name="Line 41"/>
          <p:cNvSpPr>
            <a:spLocks noChangeShapeType="1"/>
          </p:cNvSpPr>
          <p:nvPr/>
        </p:nvSpPr>
        <p:spPr bwMode="auto">
          <a:xfrm>
            <a:off x="3922713"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62" name="Line 42"/>
          <p:cNvSpPr>
            <a:spLocks noChangeShapeType="1"/>
          </p:cNvSpPr>
          <p:nvPr/>
        </p:nvSpPr>
        <p:spPr bwMode="auto">
          <a:xfrm>
            <a:off x="4067175"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63" name="AutoShape 43"/>
          <p:cNvSpPr>
            <a:spLocks/>
          </p:cNvSpPr>
          <p:nvPr/>
        </p:nvSpPr>
        <p:spPr bwMode="auto">
          <a:xfrm rot="5400000">
            <a:off x="3094832" y="1161256"/>
            <a:ext cx="215900" cy="1871663"/>
          </a:xfrm>
          <a:prstGeom prst="leftBrace">
            <a:avLst>
              <a:gd name="adj1" fmla="val 72243"/>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107564" name="AutoShape 44"/>
          <p:cNvSpPr>
            <a:spLocks/>
          </p:cNvSpPr>
          <p:nvPr/>
        </p:nvSpPr>
        <p:spPr bwMode="auto">
          <a:xfrm rot="-5400000">
            <a:off x="3094832" y="5193506"/>
            <a:ext cx="215900" cy="1871663"/>
          </a:xfrm>
          <a:prstGeom prst="leftBrace">
            <a:avLst>
              <a:gd name="adj1" fmla="val 72243"/>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107565" name="Line 45"/>
          <p:cNvSpPr>
            <a:spLocks noChangeShapeType="1"/>
          </p:cNvSpPr>
          <p:nvPr/>
        </p:nvSpPr>
        <p:spPr bwMode="auto">
          <a:xfrm>
            <a:off x="2338388"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66" name="Line 46"/>
          <p:cNvSpPr>
            <a:spLocks noChangeShapeType="1"/>
          </p:cNvSpPr>
          <p:nvPr/>
        </p:nvSpPr>
        <p:spPr bwMode="auto">
          <a:xfrm>
            <a:off x="2482850"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67" name="Line 47"/>
          <p:cNvSpPr>
            <a:spLocks noChangeShapeType="1"/>
          </p:cNvSpPr>
          <p:nvPr/>
        </p:nvSpPr>
        <p:spPr bwMode="auto">
          <a:xfrm>
            <a:off x="2627313"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68" name="Line 48"/>
          <p:cNvSpPr>
            <a:spLocks noChangeShapeType="1"/>
          </p:cNvSpPr>
          <p:nvPr/>
        </p:nvSpPr>
        <p:spPr bwMode="auto">
          <a:xfrm>
            <a:off x="2770188" y="5876925"/>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69" name="Line 49"/>
          <p:cNvSpPr>
            <a:spLocks noChangeShapeType="1"/>
          </p:cNvSpPr>
          <p:nvPr/>
        </p:nvSpPr>
        <p:spPr bwMode="auto">
          <a:xfrm>
            <a:off x="3922713"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70" name="Line 50"/>
          <p:cNvSpPr>
            <a:spLocks noChangeShapeType="1"/>
          </p:cNvSpPr>
          <p:nvPr/>
        </p:nvSpPr>
        <p:spPr bwMode="auto">
          <a:xfrm>
            <a:off x="4067175"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71" name="Text Box 51"/>
          <p:cNvSpPr txBox="1">
            <a:spLocks noChangeArrowheads="1"/>
          </p:cNvSpPr>
          <p:nvPr/>
        </p:nvSpPr>
        <p:spPr bwMode="auto">
          <a:xfrm>
            <a:off x="2266950" y="6280150"/>
            <a:ext cx="1871663" cy="24447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600" b="0">
                <a:solidFill>
                  <a:srgbClr val="FD2B01"/>
                </a:solidFill>
                <a:latin typeface="Berlin Sans FB" pitchFamily="34" charset="0"/>
                <a:ea typeface="宋体" pitchFamily="2" charset="-122"/>
              </a:rPr>
              <a:t>64-bit ciphertext</a:t>
            </a:r>
          </a:p>
        </p:txBody>
      </p:sp>
      <p:sp>
        <p:nvSpPr>
          <p:cNvPr id="107572" name="Line 52"/>
          <p:cNvSpPr>
            <a:spLocks noChangeShapeType="1"/>
          </p:cNvSpPr>
          <p:nvPr/>
        </p:nvSpPr>
        <p:spPr bwMode="auto">
          <a:xfrm rot="-5400000">
            <a:off x="1905794" y="3285332"/>
            <a:ext cx="0" cy="5762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73" name="Line 53"/>
          <p:cNvSpPr>
            <a:spLocks noChangeShapeType="1"/>
          </p:cNvSpPr>
          <p:nvPr/>
        </p:nvSpPr>
        <p:spPr bwMode="auto">
          <a:xfrm rot="5400000" flipV="1">
            <a:off x="1905794" y="4364832"/>
            <a:ext cx="0" cy="576262"/>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74" name="Text Box 54"/>
          <p:cNvSpPr txBox="1">
            <a:spLocks noChangeArrowheads="1"/>
          </p:cNvSpPr>
          <p:nvPr/>
        </p:nvSpPr>
        <p:spPr bwMode="auto">
          <a:xfrm>
            <a:off x="1042988" y="3500438"/>
            <a:ext cx="503237"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K</a:t>
            </a:r>
            <a:r>
              <a:rPr lang="en-US" sz="1600" b="0" i="0" baseline="-12000">
                <a:latin typeface="Berlin Sans FB" pitchFamily="34" charset="0"/>
                <a:ea typeface="宋体" pitchFamily="2" charset="-122"/>
              </a:rPr>
              <a:t>2</a:t>
            </a:r>
          </a:p>
        </p:txBody>
      </p:sp>
      <p:sp>
        <p:nvSpPr>
          <p:cNvPr id="107575" name="Text Box 55"/>
          <p:cNvSpPr txBox="1">
            <a:spLocks noChangeArrowheads="1"/>
          </p:cNvSpPr>
          <p:nvPr/>
        </p:nvSpPr>
        <p:spPr bwMode="auto">
          <a:xfrm>
            <a:off x="1042988" y="4540250"/>
            <a:ext cx="503237"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K</a:t>
            </a:r>
            <a:r>
              <a:rPr lang="en-US" sz="1600" b="0" i="0" baseline="-12000">
                <a:latin typeface="Berlin Sans FB" pitchFamily="34" charset="0"/>
                <a:ea typeface="宋体" pitchFamily="2" charset="-122"/>
              </a:rPr>
              <a:t>16</a:t>
            </a:r>
          </a:p>
        </p:txBody>
      </p:sp>
      <p:sp>
        <p:nvSpPr>
          <p:cNvPr id="107576" name="AutoShape 56"/>
          <p:cNvSpPr>
            <a:spLocks/>
          </p:cNvSpPr>
          <p:nvPr/>
        </p:nvSpPr>
        <p:spPr bwMode="auto">
          <a:xfrm>
            <a:off x="752475" y="2924175"/>
            <a:ext cx="217488" cy="1873250"/>
          </a:xfrm>
          <a:prstGeom prst="leftBrace">
            <a:avLst>
              <a:gd name="adj1" fmla="val 71776"/>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107577" name="Text Box 57"/>
          <p:cNvSpPr txBox="1">
            <a:spLocks noChangeArrowheads="1"/>
          </p:cNvSpPr>
          <p:nvPr/>
        </p:nvSpPr>
        <p:spPr bwMode="auto">
          <a:xfrm rot="-5400000">
            <a:off x="-61912" y="3644900"/>
            <a:ext cx="1152525" cy="333375"/>
          </a:xfrm>
          <a:prstGeom prst="rect">
            <a:avLst/>
          </a:prstGeom>
          <a:noFill/>
          <a:ln w="12700" cap="sq" algn="ctr">
            <a:noFill/>
            <a:miter lim="800000"/>
            <a:headEnd type="none" w="sm" len="sm"/>
            <a:tailEnd type="none" w="sm" len="sm"/>
          </a:ln>
        </p:spPr>
        <p:txBody>
          <a:bodyPr lIns="90488" tIns="44450" rIns="90488" bIns="44450">
            <a:spAutoFit/>
          </a:bodyPr>
          <a:lstStyle/>
          <a:p>
            <a:pPr algn="r" eaLnBrk="1" hangingPunct="1">
              <a:spcBef>
                <a:spcPct val="50000"/>
              </a:spcBef>
            </a:pPr>
            <a:r>
              <a:rPr lang="en-US" sz="1600" b="0" i="0">
                <a:latin typeface="Berlin Sans FB" pitchFamily="34" charset="0"/>
                <a:ea typeface="宋体" pitchFamily="2" charset="-122"/>
              </a:rPr>
              <a:t>56-bit key</a:t>
            </a:r>
          </a:p>
        </p:txBody>
      </p:sp>
      <p:sp>
        <p:nvSpPr>
          <p:cNvPr id="107578" name="Text Box 58"/>
          <p:cNvSpPr txBox="1">
            <a:spLocks noChangeArrowheads="1"/>
          </p:cNvSpPr>
          <p:nvPr/>
        </p:nvSpPr>
        <p:spPr bwMode="auto">
          <a:xfrm>
            <a:off x="4643438" y="2420938"/>
            <a:ext cx="1987550" cy="257175"/>
          </a:xfrm>
          <a:prstGeom prst="rect">
            <a:avLst/>
          </a:prstGeom>
          <a:solidFill>
            <a:srgbClr val="CCFFFF"/>
          </a:solid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Initial permutation</a:t>
            </a:r>
          </a:p>
        </p:txBody>
      </p:sp>
      <p:sp>
        <p:nvSpPr>
          <p:cNvPr id="107579" name="Text Box 59"/>
          <p:cNvSpPr txBox="1">
            <a:spLocks noChangeArrowheads="1"/>
          </p:cNvSpPr>
          <p:nvPr/>
        </p:nvSpPr>
        <p:spPr bwMode="auto">
          <a:xfrm>
            <a:off x="4686300" y="1700213"/>
            <a:ext cx="1871663" cy="24447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600" b="0">
                <a:solidFill>
                  <a:srgbClr val="FD2B01"/>
                </a:solidFill>
                <a:latin typeface="Berlin Sans FB" pitchFamily="34" charset="0"/>
                <a:ea typeface="宋体" pitchFamily="2" charset="-122"/>
              </a:rPr>
              <a:t>64-bit ciphertext</a:t>
            </a:r>
          </a:p>
        </p:txBody>
      </p:sp>
      <p:sp>
        <p:nvSpPr>
          <p:cNvPr id="107580" name="Text Box 60"/>
          <p:cNvSpPr txBox="1">
            <a:spLocks noChangeArrowheads="1"/>
          </p:cNvSpPr>
          <p:nvPr/>
        </p:nvSpPr>
        <p:spPr bwMode="auto">
          <a:xfrm>
            <a:off x="4643438" y="2955925"/>
            <a:ext cx="198755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Iteration 1</a:t>
            </a:r>
          </a:p>
        </p:txBody>
      </p:sp>
      <p:sp>
        <p:nvSpPr>
          <p:cNvPr id="107581" name="Line 61"/>
          <p:cNvSpPr>
            <a:spLocks noChangeShapeType="1"/>
          </p:cNvSpPr>
          <p:nvPr/>
        </p:nvSpPr>
        <p:spPr bwMode="auto">
          <a:xfrm>
            <a:off x="4716463" y="52990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82" name="Line 62"/>
          <p:cNvSpPr>
            <a:spLocks noChangeShapeType="1"/>
          </p:cNvSpPr>
          <p:nvPr/>
        </p:nvSpPr>
        <p:spPr bwMode="auto">
          <a:xfrm>
            <a:off x="4860925" y="52990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83" name="Line 63"/>
          <p:cNvSpPr>
            <a:spLocks noChangeShapeType="1"/>
          </p:cNvSpPr>
          <p:nvPr/>
        </p:nvSpPr>
        <p:spPr bwMode="auto">
          <a:xfrm>
            <a:off x="5005388" y="52990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84" name="Line 64"/>
          <p:cNvSpPr>
            <a:spLocks noChangeShapeType="1"/>
          </p:cNvSpPr>
          <p:nvPr/>
        </p:nvSpPr>
        <p:spPr bwMode="auto">
          <a:xfrm>
            <a:off x="5148263" y="5372100"/>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85" name="Line 65"/>
          <p:cNvSpPr>
            <a:spLocks noChangeShapeType="1"/>
          </p:cNvSpPr>
          <p:nvPr/>
        </p:nvSpPr>
        <p:spPr bwMode="auto">
          <a:xfrm>
            <a:off x="6300788" y="52990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86" name="Line 66"/>
          <p:cNvSpPr>
            <a:spLocks noChangeShapeType="1"/>
          </p:cNvSpPr>
          <p:nvPr/>
        </p:nvSpPr>
        <p:spPr bwMode="auto">
          <a:xfrm>
            <a:off x="6445250" y="52990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87" name="Text Box 67"/>
          <p:cNvSpPr txBox="1">
            <a:spLocks noChangeArrowheads="1"/>
          </p:cNvSpPr>
          <p:nvPr/>
        </p:nvSpPr>
        <p:spPr bwMode="auto">
          <a:xfrm>
            <a:off x="4643438" y="3459163"/>
            <a:ext cx="198755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Iteration 2</a:t>
            </a:r>
          </a:p>
        </p:txBody>
      </p:sp>
      <p:sp>
        <p:nvSpPr>
          <p:cNvPr id="107588" name="Line 68"/>
          <p:cNvSpPr>
            <a:spLocks noChangeShapeType="1"/>
          </p:cNvSpPr>
          <p:nvPr/>
        </p:nvSpPr>
        <p:spPr bwMode="auto">
          <a:xfrm>
            <a:off x="4757738"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89" name="Line 69"/>
          <p:cNvSpPr>
            <a:spLocks noChangeShapeType="1"/>
          </p:cNvSpPr>
          <p:nvPr/>
        </p:nvSpPr>
        <p:spPr bwMode="auto">
          <a:xfrm>
            <a:off x="4902200"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90" name="Line 70"/>
          <p:cNvSpPr>
            <a:spLocks noChangeShapeType="1"/>
          </p:cNvSpPr>
          <p:nvPr/>
        </p:nvSpPr>
        <p:spPr bwMode="auto">
          <a:xfrm>
            <a:off x="5046663"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91" name="Line 71"/>
          <p:cNvSpPr>
            <a:spLocks noChangeShapeType="1"/>
          </p:cNvSpPr>
          <p:nvPr/>
        </p:nvSpPr>
        <p:spPr bwMode="auto">
          <a:xfrm>
            <a:off x="5189538" y="3314700"/>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92" name="Line 72"/>
          <p:cNvSpPr>
            <a:spLocks noChangeShapeType="1"/>
          </p:cNvSpPr>
          <p:nvPr/>
        </p:nvSpPr>
        <p:spPr bwMode="auto">
          <a:xfrm>
            <a:off x="6342063"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93" name="Line 73"/>
          <p:cNvSpPr>
            <a:spLocks noChangeShapeType="1"/>
          </p:cNvSpPr>
          <p:nvPr/>
        </p:nvSpPr>
        <p:spPr bwMode="auto">
          <a:xfrm>
            <a:off x="6486525" y="32416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94" name="Line 74"/>
          <p:cNvSpPr>
            <a:spLocks noChangeShapeType="1"/>
          </p:cNvSpPr>
          <p:nvPr/>
        </p:nvSpPr>
        <p:spPr bwMode="auto">
          <a:xfrm rot="5400000">
            <a:off x="5261769" y="4148932"/>
            <a:ext cx="719137"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595" name="Line 75"/>
          <p:cNvSpPr>
            <a:spLocks noChangeShapeType="1"/>
          </p:cNvSpPr>
          <p:nvPr/>
        </p:nvSpPr>
        <p:spPr bwMode="auto">
          <a:xfrm rot="5400000" flipV="1">
            <a:off x="6917532" y="2780506"/>
            <a:ext cx="0" cy="576263"/>
          </a:xfrm>
          <a:prstGeom prst="line">
            <a:avLst/>
          </a:prstGeom>
          <a:noFill/>
          <a:ln w="28575" cap="sq">
            <a:solidFill>
              <a:schemeClr val="tx1"/>
            </a:solidFill>
            <a:round/>
            <a:headEnd type="triangle" w="med" len="med"/>
            <a:tailEnd/>
          </a:ln>
        </p:spPr>
        <p:txBody>
          <a:bodyPr wrap="none" lIns="90488" tIns="44450" rIns="90488" bIns="44450"/>
          <a:lstStyle/>
          <a:p>
            <a:endParaRPr lang="en-US"/>
          </a:p>
        </p:txBody>
      </p:sp>
      <p:sp>
        <p:nvSpPr>
          <p:cNvPr id="107596" name="Text Box 76"/>
          <p:cNvSpPr txBox="1">
            <a:spLocks noChangeArrowheads="1"/>
          </p:cNvSpPr>
          <p:nvPr/>
        </p:nvSpPr>
        <p:spPr bwMode="auto">
          <a:xfrm>
            <a:off x="4643438" y="4510088"/>
            <a:ext cx="1987550"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Iteration 16</a:t>
            </a:r>
          </a:p>
        </p:txBody>
      </p:sp>
      <p:sp>
        <p:nvSpPr>
          <p:cNvPr id="107597" name="Text Box 77"/>
          <p:cNvSpPr txBox="1">
            <a:spLocks noChangeArrowheads="1"/>
          </p:cNvSpPr>
          <p:nvPr/>
        </p:nvSpPr>
        <p:spPr bwMode="auto">
          <a:xfrm>
            <a:off x="4643438" y="5013325"/>
            <a:ext cx="1987550" cy="257175"/>
          </a:xfrm>
          <a:prstGeom prst="rect">
            <a:avLst/>
          </a:prstGeom>
          <a:solidFill>
            <a:srgbClr val="CCFFCC"/>
          </a:solid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32-bit Swap</a:t>
            </a:r>
          </a:p>
        </p:txBody>
      </p:sp>
      <p:sp>
        <p:nvSpPr>
          <p:cNvPr id="107598" name="Line 78"/>
          <p:cNvSpPr>
            <a:spLocks noChangeShapeType="1"/>
          </p:cNvSpPr>
          <p:nvPr/>
        </p:nvSpPr>
        <p:spPr bwMode="auto">
          <a:xfrm>
            <a:off x="4757738"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599" name="Line 79"/>
          <p:cNvSpPr>
            <a:spLocks noChangeShapeType="1"/>
          </p:cNvSpPr>
          <p:nvPr/>
        </p:nvSpPr>
        <p:spPr bwMode="auto">
          <a:xfrm>
            <a:off x="4902200"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00" name="Line 80"/>
          <p:cNvSpPr>
            <a:spLocks noChangeShapeType="1"/>
          </p:cNvSpPr>
          <p:nvPr/>
        </p:nvSpPr>
        <p:spPr bwMode="auto">
          <a:xfrm>
            <a:off x="5046663"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01" name="Line 81"/>
          <p:cNvSpPr>
            <a:spLocks noChangeShapeType="1"/>
          </p:cNvSpPr>
          <p:nvPr/>
        </p:nvSpPr>
        <p:spPr bwMode="auto">
          <a:xfrm>
            <a:off x="5189538" y="4868863"/>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602" name="Line 82"/>
          <p:cNvSpPr>
            <a:spLocks noChangeShapeType="1"/>
          </p:cNvSpPr>
          <p:nvPr/>
        </p:nvSpPr>
        <p:spPr bwMode="auto">
          <a:xfrm>
            <a:off x="6342063"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03" name="Line 83"/>
          <p:cNvSpPr>
            <a:spLocks noChangeShapeType="1"/>
          </p:cNvSpPr>
          <p:nvPr/>
        </p:nvSpPr>
        <p:spPr bwMode="auto">
          <a:xfrm>
            <a:off x="6486525" y="4795838"/>
            <a:ext cx="0" cy="217487"/>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04" name="Text Box 84"/>
          <p:cNvSpPr txBox="1">
            <a:spLocks noChangeArrowheads="1"/>
          </p:cNvSpPr>
          <p:nvPr/>
        </p:nvSpPr>
        <p:spPr bwMode="auto">
          <a:xfrm>
            <a:off x="4643438" y="5518150"/>
            <a:ext cx="1987550" cy="257175"/>
          </a:xfrm>
          <a:prstGeom prst="rect">
            <a:avLst/>
          </a:prstGeom>
          <a:solidFill>
            <a:srgbClr val="CCFFFF"/>
          </a:solidFill>
          <a:ln w="12700" cap="sq" algn="ctr">
            <a:solidFill>
              <a:schemeClr val="tx1"/>
            </a:solidFill>
            <a:miter lim="800000"/>
            <a:headEnd type="none" w="sm" len="sm"/>
            <a:tailEnd type="none" w="sm" len="sm"/>
          </a:ln>
        </p:spPr>
        <p:txBody>
          <a:bodyPr lIns="0" tIns="0" rIns="0" bIns="0">
            <a:spAutoFit/>
          </a:bodyPr>
          <a:lstStyle/>
          <a:p>
            <a:pPr algn="ctr" eaLnBrk="1" hangingPunct="1">
              <a:spcBef>
                <a:spcPct val="50000"/>
              </a:spcBef>
            </a:pPr>
            <a:r>
              <a:rPr lang="en-US" sz="1600" b="0" i="0">
                <a:latin typeface="Berlin Sans FB" pitchFamily="34" charset="0"/>
                <a:ea typeface="宋体" pitchFamily="2" charset="-122"/>
              </a:rPr>
              <a:t>Inverse permutation</a:t>
            </a:r>
          </a:p>
        </p:txBody>
      </p:sp>
      <p:sp>
        <p:nvSpPr>
          <p:cNvPr id="107605" name="Line 85"/>
          <p:cNvSpPr>
            <a:spLocks noChangeShapeType="1"/>
          </p:cNvSpPr>
          <p:nvPr/>
        </p:nvSpPr>
        <p:spPr bwMode="auto">
          <a:xfrm>
            <a:off x="4757738" y="27082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06" name="Line 86"/>
          <p:cNvSpPr>
            <a:spLocks noChangeShapeType="1"/>
          </p:cNvSpPr>
          <p:nvPr/>
        </p:nvSpPr>
        <p:spPr bwMode="auto">
          <a:xfrm>
            <a:off x="4902200" y="27082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07" name="Line 87"/>
          <p:cNvSpPr>
            <a:spLocks noChangeShapeType="1"/>
          </p:cNvSpPr>
          <p:nvPr/>
        </p:nvSpPr>
        <p:spPr bwMode="auto">
          <a:xfrm>
            <a:off x="5046663" y="27082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08" name="Line 88"/>
          <p:cNvSpPr>
            <a:spLocks noChangeShapeType="1"/>
          </p:cNvSpPr>
          <p:nvPr/>
        </p:nvSpPr>
        <p:spPr bwMode="auto">
          <a:xfrm>
            <a:off x="5189538" y="2781300"/>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609" name="Line 89"/>
          <p:cNvSpPr>
            <a:spLocks noChangeShapeType="1"/>
          </p:cNvSpPr>
          <p:nvPr/>
        </p:nvSpPr>
        <p:spPr bwMode="auto">
          <a:xfrm>
            <a:off x="6342063" y="27082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10" name="Line 90"/>
          <p:cNvSpPr>
            <a:spLocks noChangeShapeType="1"/>
          </p:cNvSpPr>
          <p:nvPr/>
        </p:nvSpPr>
        <p:spPr bwMode="auto">
          <a:xfrm>
            <a:off x="6486525" y="2708275"/>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11" name="Line 91"/>
          <p:cNvSpPr>
            <a:spLocks noChangeShapeType="1"/>
          </p:cNvSpPr>
          <p:nvPr/>
        </p:nvSpPr>
        <p:spPr bwMode="auto">
          <a:xfrm>
            <a:off x="4757738"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12" name="Line 92"/>
          <p:cNvSpPr>
            <a:spLocks noChangeShapeType="1"/>
          </p:cNvSpPr>
          <p:nvPr/>
        </p:nvSpPr>
        <p:spPr bwMode="auto">
          <a:xfrm>
            <a:off x="4902200"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13" name="Line 93"/>
          <p:cNvSpPr>
            <a:spLocks noChangeShapeType="1"/>
          </p:cNvSpPr>
          <p:nvPr/>
        </p:nvSpPr>
        <p:spPr bwMode="auto">
          <a:xfrm>
            <a:off x="5046663"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14" name="Line 94"/>
          <p:cNvSpPr>
            <a:spLocks noChangeShapeType="1"/>
          </p:cNvSpPr>
          <p:nvPr/>
        </p:nvSpPr>
        <p:spPr bwMode="auto">
          <a:xfrm>
            <a:off x="5189538" y="2276475"/>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615" name="Line 95"/>
          <p:cNvSpPr>
            <a:spLocks noChangeShapeType="1"/>
          </p:cNvSpPr>
          <p:nvPr/>
        </p:nvSpPr>
        <p:spPr bwMode="auto">
          <a:xfrm>
            <a:off x="6342063"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16" name="Line 96"/>
          <p:cNvSpPr>
            <a:spLocks noChangeShapeType="1"/>
          </p:cNvSpPr>
          <p:nvPr/>
        </p:nvSpPr>
        <p:spPr bwMode="auto">
          <a:xfrm>
            <a:off x="6486525" y="220345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17" name="AutoShape 97"/>
          <p:cNvSpPr>
            <a:spLocks/>
          </p:cNvSpPr>
          <p:nvPr/>
        </p:nvSpPr>
        <p:spPr bwMode="auto">
          <a:xfrm rot="5400000">
            <a:off x="5514182" y="1161256"/>
            <a:ext cx="215900" cy="1871663"/>
          </a:xfrm>
          <a:prstGeom prst="leftBrace">
            <a:avLst>
              <a:gd name="adj1" fmla="val 72243"/>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107618" name="AutoShape 98"/>
          <p:cNvSpPr>
            <a:spLocks/>
          </p:cNvSpPr>
          <p:nvPr/>
        </p:nvSpPr>
        <p:spPr bwMode="auto">
          <a:xfrm rot="-5400000">
            <a:off x="5514182" y="5193506"/>
            <a:ext cx="215900" cy="1871663"/>
          </a:xfrm>
          <a:prstGeom prst="leftBrace">
            <a:avLst>
              <a:gd name="adj1" fmla="val 72243"/>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107619" name="Line 99"/>
          <p:cNvSpPr>
            <a:spLocks noChangeShapeType="1"/>
          </p:cNvSpPr>
          <p:nvPr/>
        </p:nvSpPr>
        <p:spPr bwMode="auto">
          <a:xfrm>
            <a:off x="4757738"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20" name="Line 100"/>
          <p:cNvSpPr>
            <a:spLocks noChangeShapeType="1"/>
          </p:cNvSpPr>
          <p:nvPr/>
        </p:nvSpPr>
        <p:spPr bwMode="auto">
          <a:xfrm>
            <a:off x="4902200"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21" name="Line 101"/>
          <p:cNvSpPr>
            <a:spLocks noChangeShapeType="1"/>
          </p:cNvSpPr>
          <p:nvPr/>
        </p:nvSpPr>
        <p:spPr bwMode="auto">
          <a:xfrm>
            <a:off x="5046663"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22" name="Line 102"/>
          <p:cNvSpPr>
            <a:spLocks noChangeShapeType="1"/>
          </p:cNvSpPr>
          <p:nvPr/>
        </p:nvSpPr>
        <p:spPr bwMode="auto">
          <a:xfrm>
            <a:off x="5189538" y="5876925"/>
            <a:ext cx="1008062" cy="0"/>
          </a:xfrm>
          <a:prstGeom prst="line">
            <a:avLst/>
          </a:prstGeom>
          <a:noFill/>
          <a:ln w="28575" cap="rnd">
            <a:solidFill>
              <a:schemeClr val="tx1"/>
            </a:solidFill>
            <a:prstDash val="sysDot"/>
            <a:round/>
            <a:headEnd type="none" w="sm" len="sm"/>
            <a:tailEnd type="none" w="sm" len="sm"/>
          </a:ln>
        </p:spPr>
        <p:txBody>
          <a:bodyPr wrap="none" lIns="90488" tIns="44450" rIns="90488" bIns="44450"/>
          <a:lstStyle/>
          <a:p>
            <a:endParaRPr lang="en-US"/>
          </a:p>
        </p:txBody>
      </p:sp>
      <p:sp>
        <p:nvSpPr>
          <p:cNvPr id="107623" name="Line 103"/>
          <p:cNvSpPr>
            <a:spLocks noChangeShapeType="1"/>
          </p:cNvSpPr>
          <p:nvPr/>
        </p:nvSpPr>
        <p:spPr bwMode="auto">
          <a:xfrm>
            <a:off x="6342063"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24" name="Line 104"/>
          <p:cNvSpPr>
            <a:spLocks noChangeShapeType="1"/>
          </p:cNvSpPr>
          <p:nvPr/>
        </p:nvSpPr>
        <p:spPr bwMode="auto">
          <a:xfrm>
            <a:off x="6486525" y="5803900"/>
            <a:ext cx="0" cy="217488"/>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25" name="Text Box 105"/>
          <p:cNvSpPr txBox="1">
            <a:spLocks noChangeArrowheads="1"/>
          </p:cNvSpPr>
          <p:nvPr/>
        </p:nvSpPr>
        <p:spPr bwMode="auto">
          <a:xfrm>
            <a:off x="4686300" y="6280150"/>
            <a:ext cx="1871663" cy="244475"/>
          </a:xfrm>
          <a:prstGeom prst="rect">
            <a:avLst/>
          </a:prstGeom>
          <a:noFill/>
          <a:ln w="12700" cap="sq" algn="ctr">
            <a:noFill/>
            <a:miter lim="800000"/>
            <a:headEnd type="none" w="sm" len="sm"/>
            <a:tailEnd type="none" w="sm" len="sm"/>
          </a:ln>
        </p:spPr>
        <p:txBody>
          <a:bodyPr lIns="90488" tIns="0" rIns="90488" bIns="0">
            <a:spAutoFit/>
          </a:bodyPr>
          <a:lstStyle/>
          <a:p>
            <a:pPr algn="ctr" eaLnBrk="1" hangingPunct="1">
              <a:spcBef>
                <a:spcPct val="50000"/>
              </a:spcBef>
            </a:pPr>
            <a:r>
              <a:rPr lang="en-US" sz="1600" b="0">
                <a:solidFill>
                  <a:srgbClr val="FD2B01"/>
                </a:solidFill>
                <a:latin typeface="Berlin Sans FB" pitchFamily="34" charset="0"/>
                <a:ea typeface="宋体" pitchFamily="2" charset="-122"/>
              </a:rPr>
              <a:t>64-bit plaintext</a:t>
            </a:r>
          </a:p>
        </p:txBody>
      </p:sp>
      <p:sp>
        <p:nvSpPr>
          <p:cNvPr id="107626" name="Line 106"/>
          <p:cNvSpPr>
            <a:spLocks noChangeShapeType="1"/>
          </p:cNvSpPr>
          <p:nvPr/>
        </p:nvSpPr>
        <p:spPr bwMode="auto">
          <a:xfrm rot="5400000">
            <a:off x="6917532" y="3285331"/>
            <a:ext cx="0" cy="576263"/>
          </a:xfrm>
          <a:prstGeom prst="line">
            <a:avLst/>
          </a:prstGeom>
          <a:noFill/>
          <a:ln w="28575" cap="sq">
            <a:solidFill>
              <a:schemeClr val="tx1"/>
            </a:solidFill>
            <a:round/>
            <a:headEnd type="none" w="sm" len="sm"/>
            <a:tailEnd type="triangle" w="med" len="med"/>
          </a:ln>
        </p:spPr>
        <p:txBody>
          <a:bodyPr wrap="none" lIns="90488" tIns="44450" rIns="90488" bIns="44450"/>
          <a:lstStyle/>
          <a:p>
            <a:endParaRPr lang="en-US"/>
          </a:p>
        </p:txBody>
      </p:sp>
      <p:sp>
        <p:nvSpPr>
          <p:cNvPr id="107627" name="Line 107"/>
          <p:cNvSpPr>
            <a:spLocks noChangeShapeType="1"/>
          </p:cNvSpPr>
          <p:nvPr/>
        </p:nvSpPr>
        <p:spPr bwMode="auto">
          <a:xfrm rot="5400000" flipV="1">
            <a:off x="6917532" y="4364831"/>
            <a:ext cx="0" cy="576263"/>
          </a:xfrm>
          <a:prstGeom prst="line">
            <a:avLst/>
          </a:prstGeom>
          <a:noFill/>
          <a:ln w="28575" cap="sq">
            <a:solidFill>
              <a:schemeClr val="tx1"/>
            </a:solidFill>
            <a:round/>
            <a:headEnd type="triangle" w="med" len="med"/>
            <a:tailEnd/>
          </a:ln>
        </p:spPr>
        <p:txBody>
          <a:bodyPr wrap="none" lIns="90488" tIns="44450" rIns="90488" bIns="44450"/>
          <a:lstStyle/>
          <a:p>
            <a:endParaRPr lang="en-US"/>
          </a:p>
        </p:txBody>
      </p:sp>
      <p:sp>
        <p:nvSpPr>
          <p:cNvPr id="107628" name="Text Box 108"/>
          <p:cNvSpPr txBox="1">
            <a:spLocks noChangeArrowheads="1"/>
          </p:cNvSpPr>
          <p:nvPr/>
        </p:nvSpPr>
        <p:spPr bwMode="auto">
          <a:xfrm>
            <a:off x="7207250" y="2924175"/>
            <a:ext cx="503238"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K</a:t>
            </a:r>
            <a:r>
              <a:rPr lang="en-US" sz="1600" b="0" i="0" baseline="-12000">
                <a:latin typeface="Berlin Sans FB" pitchFamily="34" charset="0"/>
                <a:ea typeface="宋体" pitchFamily="2" charset="-122"/>
              </a:rPr>
              <a:t>16</a:t>
            </a:r>
          </a:p>
        </p:txBody>
      </p:sp>
      <p:sp>
        <p:nvSpPr>
          <p:cNvPr id="107629" name="Text Box 109"/>
          <p:cNvSpPr txBox="1">
            <a:spLocks noChangeArrowheads="1"/>
          </p:cNvSpPr>
          <p:nvPr/>
        </p:nvSpPr>
        <p:spPr bwMode="auto">
          <a:xfrm>
            <a:off x="7207250" y="3500438"/>
            <a:ext cx="503238"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K</a:t>
            </a:r>
            <a:r>
              <a:rPr lang="en-US" sz="1600" b="0" i="0" baseline="-12000">
                <a:latin typeface="Berlin Sans FB" pitchFamily="34" charset="0"/>
                <a:ea typeface="宋体" pitchFamily="2" charset="-122"/>
              </a:rPr>
              <a:t>15</a:t>
            </a:r>
          </a:p>
        </p:txBody>
      </p:sp>
      <p:sp>
        <p:nvSpPr>
          <p:cNvPr id="107630" name="Text Box 110"/>
          <p:cNvSpPr txBox="1">
            <a:spLocks noChangeArrowheads="1"/>
          </p:cNvSpPr>
          <p:nvPr/>
        </p:nvSpPr>
        <p:spPr bwMode="auto">
          <a:xfrm>
            <a:off x="7207250" y="4540250"/>
            <a:ext cx="503238" cy="257175"/>
          </a:xfrm>
          <a:prstGeom prst="rect">
            <a:avLst/>
          </a:prstGeom>
          <a:noFill/>
          <a:ln w="12700" cap="sq" algn="ctr">
            <a:solidFill>
              <a:schemeClr val="tx1"/>
            </a:solidFill>
            <a:miter lim="800000"/>
            <a:headEnd type="none" w="sm" len="sm"/>
            <a:tailEnd type="none" w="sm" len="sm"/>
          </a:ln>
        </p:spPr>
        <p:txBody>
          <a:bodyPr lIns="90488" tIns="0" rIns="90488" bIns="0">
            <a:spAutoFit/>
          </a:bodyPr>
          <a:lstStyle/>
          <a:p>
            <a:pPr algn="ctr" eaLnBrk="1" hangingPunct="1">
              <a:spcBef>
                <a:spcPct val="50000"/>
              </a:spcBef>
            </a:pPr>
            <a:r>
              <a:rPr lang="en-US" sz="1600" b="0" i="0">
                <a:latin typeface="Berlin Sans FB" pitchFamily="34" charset="0"/>
                <a:ea typeface="宋体" pitchFamily="2" charset="-122"/>
              </a:rPr>
              <a:t>K</a:t>
            </a:r>
            <a:r>
              <a:rPr lang="en-US" sz="1600" b="0" i="0" baseline="-12000">
                <a:latin typeface="Berlin Sans FB" pitchFamily="34" charset="0"/>
                <a:ea typeface="宋体" pitchFamily="2" charset="-122"/>
              </a:rPr>
              <a:t>1</a:t>
            </a:r>
          </a:p>
        </p:txBody>
      </p:sp>
      <p:sp>
        <p:nvSpPr>
          <p:cNvPr id="107631" name="AutoShape 111"/>
          <p:cNvSpPr>
            <a:spLocks/>
          </p:cNvSpPr>
          <p:nvPr/>
        </p:nvSpPr>
        <p:spPr bwMode="auto">
          <a:xfrm rot="10800000">
            <a:off x="7740650" y="2924175"/>
            <a:ext cx="217488" cy="1873250"/>
          </a:xfrm>
          <a:prstGeom prst="leftBrace">
            <a:avLst>
              <a:gd name="adj1" fmla="val 71776"/>
              <a:gd name="adj2" fmla="val 50000"/>
            </a:avLst>
          </a:prstGeom>
          <a:noFill/>
          <a:ln w="12700" cap="sq">
            <a:solidFill>
              <a:schemeClr val="tx1"/>
            </a:solidFill>
            <a:round/>
            <a:headEnd type="none" w="sm" len="sm"/>
            <a:tailEnd type="none" w="sm" len="sm"/>
          </a:ln>
        </p:spPr>
        <p:txBody>
          <a:bodyPr wrap="none" lIns="90488" tIns="44450" rIns="90488" bIns="44450" anchor="ctr"/>
          <a:lstStyle/>
          <a:p>
            <a:endParaRPr lang="en-US"/>
          </a:p>
        </p:txBody>
      </p:sp>
      <p:sp>
        <p:nvSpPr>
          <p:cNvPr id="107632" name="Text Box 112"/>
          <p:cNvSpPr txBox="1">
            <a:spLocks noChangeArrowheads="1"/>
          </p:cNvSpPr>
          <p:nvPr/>
        </p:nvSpPr>
        <p:spPr bwMode="auto">
          <a:xfrm rot="5400000">
            <a:off x="7588250" y="3551238"/>
            <a:ext cx="1152525" cy="333375"/>
          </a:xfrm>
          <a:prstGeom prst="rect">
            <a:avLst/>
          </a:prstGeom>
          <a:noFill/>
          <a:ln w="12700" cap="sq" algn="ctr">
            <a:noFill/>
            <a:miter lim="800000"/>
            <a:headEnd type="none" w="sm" len="sm"/>
            <a:tailEnd type="none" w="sm" len="sm"/>
          </a:ln>
        </p:spPr>
        <p:txBody>
          <a:bodyPr lIns="90488" tIns="44450" rIns="90488" bIns="44450">
            <a:spAutoFit/>
          </a:bodyPr>
          <a:lstStyle/>
          <a:p>
            <a:pPr algn="r" eaLnBrk="1" hangingPunct="1">
              <a:spcBef>
                <a:spcPct val="50000"/>
              </a:spcBef>
            </a:pPr>
            <a:r>
              <a:rPr lang="en-US" sz="1600" b="0" i="0">
                <a:latin typeface="Berlin Sans FB" pitchFamily="34" charset="0"/>
                <a:ea typeface="宋体" pitchFamily="2" charset="-122"/>
              </a:rPr>
              <a:t>56-bit key</a:t>
            </a:r>
          </a:p>
        </p:txBody>
      </p:sp>
      <p:sp>
        <p:nvSpPr>
          <p:cNvPr id="107633" name="Text Box 113"/>
          <p:cNvSpPr txBox="1">
            <a:spLocks noChangeArrowheads="1"/>
          </p:cNvSpPr>
          <p:nvPr/>
        </p:nvSpPr>
        <p:spPr bwMode="auto">
          <a:xfrm>
            <a:off x="468313" y="5516563"/>
            <a:ext cx="1655762" cy="454025"/>
          </a:xfrm>
          <a:prstGeom prst="rect">
            <a:avLst/>
          </a:prstGeom>
          <a:noFill/>
          <a:ln w="12700" cap="sq" algn="ctr">
            <a:noFill/>
            <a:miter lim="800000"/>
            <a:headEnd type="none" w="sm" len="sm"/>
            <a:tailEnd type="none" w="sm" len="sm"/>
          </a:ln>
        </p:spPr>
        <p:txBody>
          <a:bodyPr lIns="90488" tIns="44450" rIns="90488" bIns="44450">
            <a:spAutoFit/>
          </a:bodyPr>
          <a:lstStyle/>
          <a:p>
            <a:pPr eaLnBrk="1" hangingPunct="1">
              <a:spcBef>
                <a:spcPct val="50000"/>
              </a:spcBef>
            </a:pPr>
            <a:r>
              <a:rPr lang="en-US" sz="2400" b="0" i="0">
                <a:solidFill>
                  <a:srgbClr val="005CB8"/>
                </a:solidFill>
                <a:latin typeface="Berlin Sans FB" pitchFamily="34" charset="0"/>
                <a:ea typeface="宋体" pitchFamily="2" charset="-122"/>
              </a:rPr>
              <a:t>Encryption</a:t>
            </a:r>
          </a:p>
        </p:txBody>
      </p:sp>
      <p:sp>
        <p:nvSpPr>
          <p:cNvPr id="107634" name="Text Box 114"/>
          <p:cNvSpPr txBox="1">
            <a:spLocks noChangeArrowheads="1"/>
          </p:cNvSpPr>
          <p:nvPr/>
        </p:nvSpPr>
        <p:spPr bwMode="auto">
          <a:xfrm>
            <a:off x="6948488" y="5495925"/>
            <a:ext cx="1655762" cy="454025"/>
          </a:xfrm>
          <a:prstGeom prst="rect">
            <a:avLst/>
          </a:prstGeom>
          <a:noFill/>
          <a:ln w="12700" cap="sq" algn="ctr">
            <a:noFill/>
            <a:miter lim="800000"/>
            <a:headEnd type="none" w="sm" len="sm"/>
            <a:tailEnd type="none" w="sm" len="sm"/>
          </a:ln>
        </p:spPr>
        <p:txBody>
          <a:bodyPr lIns="90488" tIns="44450" rIns="90488" bIns="44450">
            <a:spAutoFit/>
          </a:bodyPr>
          <a:lstStyle/>
          <a:p>
            <a:pPr eaLnBrk="1" hangingPunct="1">
              <a:spcBef>
                <a:spcPct val="50000"/>
              </a:spcBef>
            </a:pPr>
            <a:r>
              <a:rPr lang="en-US" sz="2400" b="0" i="0">
                <a:solidFill>
                  <a:srgbClr val="005CB8"/>
                </a:solidFill>
                <a:latin typeface="Berlin Sans FB" pitchFamily="34" charset="0"/>
                <a:ea typeface="宋体" pitchFamily="2" charset="-122"/>
              </a:rPr>
              <a:t>Decryption</a:t>
            </a:r>
          </a:p>
        </p:txBody>
      </p:sp>
      <p:sp>
        <p:nvSpPr>
          <p:cNvPr id="107635" name="Line 115"/>
          <p:cNvSpPr>
            <a:spLocks noChangeShapeType="1"/>
          </p:cNvSpPr>
          <p:nvPr/>
        </p:nvSpPr>
        <p:spPr bwMode="auto">
          <a:xfrm rot="5400000">
            <a:off x="2015332" y="4185444"/>
            <a:ext cx="4824412" cy="0"/>
          </a:xfrm>
          <a:prstGeom prst="line">
            <a:avLst/>
          </a:prstGeom>
          <a:noFill/>
          <a:ln w="76200" cmpd="tri">
            <a:solidFill>
              <a:schemeClr val="tx1"/>
            </a:solidFill>
            <a:round/>
            <a:headEnd type="none" w="sm" len="sm"/>
            <a:tailEnd type="none" w="sm" len="sm"/>
          </a:ln>
        </p:spPr>
        <p:txBody>
          <a:bodyPr wrap="none" lIns="90488" tIns="44450" rIns="90488" bIns="44450"/>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smtClean="0"/>
              <a:t>Algebraic Expressions</a:t>
            </a:r>
            <a:endParaRPr lang="en-US"/>
          </a:p>
        </p:txBody>
      </p:sp>
      <p:sp>
        <p:nvSpPr>
          <p:cNvPr id="109571" name="Rectangle 4"/>
          <p:cNvSpPr>
            <a:spLocks noGrp="1" noChangeArrowheads="1"/>
          </p:cNvSpPr>
          <p:nvPr>
            <p:ph sz="half" idx="1"/>
          </p:nvPr>
        </p:nvSpPr>
        <p:spPr/>
        <p:txBody>
          <a:bodyPr>
            <a:normAutofit fontScale="92500" lnSpcReduction="20000"/>
          </a:bodyPr>
          <a:lstStyle/>
          <a:p>
            <a:r>
              <a:rPr lang="en-US" smtClean="0"/>
              <a:t>Decryption  (C)</a:t>
            </a:r>
          </a:p>
          <a:p>
            <a:r>
              <a:rPr lang="en-US" smtClean="0"/>
              <a:t>Input ciphertext to Initial permutation box to get A16 and B16</a:t>
            </a:r>
          </a:p>
          <a:p>
            <a:r>
              <a:rPr lang="en-US" smtClean="0"/>
              <a:t>Repeat 15 times with</a:t>
            </a:r>
          </a:p>
          <a:p>
            <a:pPr lvl="2"/>
            <a:r>
              <a:rPr lang="en-US" smtClean="0"/>
              <a:t>Bj-1=Aj </a:t>
            </a:r>
            <a:r>
              <a:rPr lang="en-US" smtClean="0">
                <a:sym typeface="Symbol" pitchFamily="18" charset="2"/>
              </a:rPr>
              <a:t></a:t>
            </a:r>
            <a:r>
              <a:rPr lang="en-US" smtClean="0"/>
              <a:t> f(Bj,Kj)</a:t>
            </a:r>
          </a:p>
          <a:p>
            <a:pPr lvl="2"/>
            <a:r>
              <a:rPr lang="en-US" smtClean="0"/>
              <a:t>Aj-1=Bj</a:t>
            </a:r>
          </a:p>
          <a:p>
            <a:pPr lvl="1"/>
            <a:r>
              <a:rPr lang="en-US" smtClean="0"/>
              <a:t>to get A0 and B0</a:t>
            </a:r>
          </a:p>
          <a:p>
            <a:r>
              <a:rPr lang="en-US" smtClean="0"/>
              <a:t>Swap them to get B0A0</a:t>
            </a:r>
          </a:p>
          <a:p>
            <a:r>
              <a:rPr lang="en-US" smtClean="0"/>
              <a:t>Put B0A0 to Inverse permutation box to get back the plaintext</a:t>
            </a:r>
          </a:p>
          <a:p>
            <a:endParaRPr lang="en-US"/>
          </a:p>
        </p:txBody>
      </p:sp>
      <p:sp>
        <p:nvSpPr>
          <p:cNvPr id="109570" name="Rectangle 3"/>
          <p:cNvSpPr>
            <a:spLocks noGrp="1" noChangeArrowheads="1"/>
          </p:cNvSpPr>
          <p:nvPr>
            <p:ph sz="half" idx="2"/>
          </p:nvPr>
        </p:nvSpPr>
        <p:spPr/>
        <p:txBody>
          <a:bodyPr>
            <a:normAutofit fontScale="92500" lnSpcReduction="20000"/>
          </a:bodyPr>
          <a:lstStyle/>
          <a:p>
            <a:r>
              <a:rPr lang="en-US" smtClean="0"/>
              <a:t>Encryption (M)</a:t>
            </a:r>
          </a:p>
          <a:p>
            <a:r>
              <a:rPr lang="en-US" smtClean="0"/>
              <a:t>Input plaintext to Initial permutation box to get L0 and R0</a:t>
            </a:r>
          </a:p>
          <a:p>
            <a:r>
              <a:rPr lang="en-US" smtClean="0"/>
              <a:t>Repeat 15 times with </a:t>
            </a:r>
          </a:p>
          <a:p>
            <a:pPr lvl="2"/>
            <a:r>
              <a:rPr lang="en-US" smtClean="0"/>
              <a:t>Rj=Lj-1</a:t>
            </a:r>
            <a:r>
              <a:rPr lang="en-US" smtClean="0">
                <a:sym typeface="Symbol" pitchFamily="18" charset="2"/>
              </a:rPr>
              <a:t> </a:t>
            </a:r>
            <a:r>
              <a:rPr lang="en-US" smtClean="0"/>
              <a:t>f(Rj-1,Kj)</a:t>
            </a:r>
          </a:p>
          <a:p>
            <a:pPr lvl="2"/>
            <a:r>
              <a:rPr lang="en-US" smtClean="0"/>
              <a:t>Lj=Rj-1</a:t>
            </a:r>
          </a:p>
          <a:p>
            <a:pPr lvl="1"/>
            <a:r>
              <a:rPr lang="en-US" smtClean="0"/>
              <a:t>to get L16 and R16</a:t>
            </a:r>
          </a:p>
          <a:p>
            <a:r>
              <a:rPr lang="en-US" smtClean="0"/>
              <a:t>Swap them to get R16L16 </a:t>
            </a:r>
          </a:p>
          <a:p>
            <a:r>
              <a:rPr lang="en-US" smtClean="0"/>
              <a:t>Put R16L16 to Inverse permutation box to get ciphertext</a:t>
            </a:r>
            <a:endParaRPr lang="en-US"/>
          </a:p>
        </p:txBody>
      </p:sp>
      <p:sp>
        <p:nvSpPr>
          <p:cNvPr id="109573" name="Date Placeholder 4"/>
          <p:cNvSpPr>
            <a:spLocks noGrp="1"/>
          </p:cNvSpPr>
          <p:nvPr>
            <p:ph type="dt" sz="half" idx="10"/>
          </p:nvPr>
        </p:nvSpPr>
        <p:spPr/>
        <p:txBody>
          <a:bodyPr/>
          <a:lstStyle/>
          <a:p>
            <a:fld id="{6A7E28BB-6236-4ADC-B362-B33F2130C054}" type="datetime1">
              <a:rPr lang="en-US" smtClean="0"/>
              <a:pPr/>
              <a:t>10/18/2012</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Statistical nature of plaintext is reduced in </a:t>
            </a:r>
            <a:r>
              <a:rPr lang="en-US" dirty="0" err="1" smtClean="0"/>
              <a:t>ciphertext</a:t>
            </a:r>
            <a:r>
              <a:rPr lang="en-US" dirty="0" smtClean="0"/>
              <a:t> e.g., A plaintext letter affects the value of many </a:t>
            </a:r>
            <a:r>
              <a:rPr lang="en-US" dirty="0" err="1" smtClean="0"/>
              <a:t>ciphertext</a:t>
            </a:r>
            <a:r>
              <a:rPr lang="en-US" dirty="0" smtClean="0"/>
              <a:t> letters</a:t>
            </a:r>
          </a:p>
          <a:p>
            <a:r>
              <a:rPr lang="en-US" dirty="0" smtClean="0"/>
              <a:t>How: repeatedly apply permutation (transposition) to data, and then apply function</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normAutofit/>
          </a:bodyPr>
          <a:lstStyle/>
          <a:p>
            <a:r>
              <a:rPr lang="en-US" sz="3600" dirty="0" smtClean="0"/>
              <a:t>Diffusion</a:t>
            </a:r>
            <a:endParaRPr lang="en-US" sz="3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p:txBody>
          <a:bodyPr/>
          <a:lstStyle/>
          <a:p>
            <a:r>
              <a:rPr lang="en-US" smtClean="0"/>
              <a:t>Consider there are only 2 rounds in DES</a:t>
            </a:r>
          </a:p>
          <a:p>
            <a:r>
              <a:rPr lang="en-US" smtClean="0"/>
              <a:t>Given ciphertext = C = D7698224283E0AEAHEX</a:t>
            </a:r>
          </a:p>
          <a:p>
            <a:r>
              <a:rPr lang="en-US" smtClean="0"/>
              <a:t>Let’s decipher it to get back our plaintext M.</a:t>
            </a:r>
          </a:p>
          <a:p>
            <a:r>
              <a:rPr lang="en-US" smtClean="0"/>
              <a:t>Normally, in deciphering operation, sub-key must be used in reversed order; i.e. K16, K15,…</a:t>
            </a:r>
          </a:p>
          <a:p>
            <a:r>
              <a:rPr lang="en-US" smtClean="0"/>
              <a:t>In our case, we will use K2 and then K1 only</a:t>
            </a:r>
          </a:p>
          <a:p>
            <a:r>
              <a:rPr lang="en-US" smtClean="0"/>
              <a:t>Also, those shift registers C = {C1, C2} and D = {D1,D2} will be altered to right shift</a:t>
            </a:r>
          </a:p>
          <a:p>
            <a:r>
              <a:rPr lang="en-US" smtClean="0">
                <a:sym typeface="Symbol" pitchFamily="18" charset="2"/>
              </a:rPr>
              <a:t></a:t>
            </a:r>
            <a:r>
              <a:rPr lang="en-US" smtClean="0"/>
              <a:t>IP(C) = 8321290385BAF2E5HEX</a:t>
            </a:r>
          </a:p>
          <a:p>
            <a:r>
              <a:rPr lang="en-US" smtClean="0">
                <a:sym typeface="Symbol" pitchFamily="18" charset="2"/>
              </a:rPr>
              <a:t>Let A2= </a:t>
            </a:r>
            <a:r>
              <a:rPr lang="en-US" smtClean="0"/>
              <a:t>83212903HEX and B2= 85BAF2E5HEX</a:t>
            </a:r>
            <a:endParaRPr lang="en-US"/>
          </a:p>
        </p:txBody>
      </p:sp>
      <p:sp>
        <p:nvSpPr>
          <p:cNvPr id="110596" name="Date Placeholder 3"/>
          <p:cNvSpPr>
            <a:spLocks noGrp="1"/>
          </p:cNvSpPr>
          <p:nvPr>
            <p:ph type="dt" sz="half" idx="10"/>
          </p:nvPr>
        </p:nvSpPr>
        <p:spPr/>
        <p:txBody>
          <a:bodyPr/>
          <a:lstStyle/>
          <a:p>
            <a:fld id="{79D3AE10-4276-4F5B-A347-4FB4A341418D}" type="datetime1">
              <a:rPr lang="en-US" smtClean="0"/>
              <a:pPr/>
              <a:t>10/18/2012</a:t>
            </a:fld>
            <a:endParaRPr lang="en-US"/>
          </a:p>
        </p:txBody>
      </p:sp>
      <p:sp>
        <p:nvSpPr>
          <p:cNvPr id="419842" name="Rectangle 2"/>
          <p:cNvSpPr>
            <a:spLocks noGrp="1" noChangeArrowheads="1"/>
          </p:cNvSpPr>
          <p:nvPr>
            <p:ph type="title"/>
          </p:nvPr>
        </p:nvSpPr>
        <p:spPr/>
        <p:txBody>
          <a:bodyPr/>
          <a:lstStyle/>
          <a:p>
            <a:r>
              <a:rPr lang="en-US" smtClean="0"/>
              <a:t>A Simple Example</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normAutofit lnSpcReduction="10000"/>
          </a:bodyPr>
          <a:lstStyle/>
          <a:p>
            <a:r>
              <a:rPr lang="en-US" smtClean="0">
                <a:sym typeface="Symbol" pitchFamily="18" charset="2"/>
              </a:rPr>
              <a:t>A2= </a:t>
            </a:r>
            <a:r>
              <a:rPr lang="en-US" smtClean="0"/>
              <a:t>83212903HEX  and B2= 85BAF2E5HEX</a:t>
            </a:r>
          </a:p>
          <a:p>
            <a:r>
              <a:rPr lang="en-US" smtClean="0"/>
              <a:t>First Round</a:t>
            </a:r>
          </a:p>
          <a:p>
            <a:pPr lvl="1"/>
            <a:r>
              <a:rPr lang="en-US" smtClean="0"/>
              <a:t>E(B2)=110000 001011 110111 110101 011110 100101 011100 001011</a:t>
            </a:r>
          </a:p>
          <a:p>
            <a:pPr lvl="1"/>
            <a:r>
              <a:rPr lang="en-US" smtClean="0"/>
              <a:t>E(B2)</a:t>
            </a:r>
            <a:r>
              <a:rPr lang="en-US" smtClean="0">
                <a:sym typeface="Symbol" pitchFamily="18" charset="2"/>
              </a:rPr>
              <a:t>K2=000110 100010 110000 101000 101011 011110 000001 000011</a:t>
            </a:r>
          </a:p>
          <a:p>
            <a:pPr lvl="1"/>
            <a:r>
              <a:rPr lang="en-US" smtClean="0">
                <a:sym typeface="Symbol" pitchFamily="18" charset="2"/>
              </a:rPr>
              <a:t>S1(000110)=0001; S2(100010)=1110; S3(110000)=1011; S4(101000)=1100; S5(101011)=1110; S6(011110)=1011; S7(000001)=1101; S8(000011)=1111;</a:t>
            </a:r>
          </a:p>
          <a:p>
            <a:pPr lvl="1"/>
            <a:r>
              <a:rPr lang="en-US" smtClean="0">
                <a:sym typeface="Symbol" pitchFamily="18" charset="2"/>
              </a:rPr>
              <a:t>Let S=0001 1110 1011 1100 1110 1011 1101 1111</a:t>
            </a:r>
          </a:p>
          <a:p>
            <a:pPr lvl="1"/>
            <a:r>
              <a:rPr lang="en-US" smtClean="0"/>
              <a:t>P(S)=0101 1111 0011 1110 0011 1001 1111 0111</a:t>
            </a:r>
          </a:p>
          <a:p>
            <a:pPr lvl="1"/>
            <a:r>
              <a:rPr lang="en-US" smtClean="0"/>
              <a:t>P(S)</a:t>
            </a:r>
            <a:r>
              <a:rPr lang="en-US" smtClean="0">
                <a:sym typeface="Symbol" pitchFamily="18" charset="2"/>
              </a:rPr>
              <a:t>A2= 1101 1100 0001 1111 0001 0000 1111 0100 = DC1F10F4HEX</a:t>
            </a:r>
          </a:p>
          <a:p>
            <a:pPr lvl="1"/>
            <a:endParaRPr lang="en-US" smtClean="0"/>
          </a:p>
          <a:p>
            <a:endParaRPr lang="en-US"/>
          </a:p>
        </p:txBody>
      </p:sp>
      <p:sp>
        <p:nvSpPr>
          <p:cNvPr id="111620" name="Date Placeholder 3"/>
          <p:cNvSpPr>
            <a:spLocks noGrp="1"/>
          </p:cNvSpPr>
          <p:nvPr>
            <p:ph type="dt" sz="half" idx="10"/>
          </p:nvPr>
        </p:nvSpPr>
        <p:spPr/>
        <p:txBody>
          <a:bodyPr/>
          <a:lstStyle/>
          <a:p>
            <a:fld id="{DFC85683-E62B-4B51-9C4E-9CB273442AEA}" type="datetime1">
              <a:rPr lang="en-US" smtClean="0"/>
              <a:pPr/>
              <a:t>10/18/2012</a:t>
            </a:fld>
            <a:endParaRPr lang="en-US"/>
          </a:p>
        </p:txBody>
      </p:sp>
      <p:sp>
        <p:nvSpPr>
          <p:cNvPr id="420866" name="Rectangle 2"/>
          <p:cNvSpPr>
            <a:spLocks noGrp="1" noChangeArrowheads="1"/>
          </p:cNvSpPr>
          <p:nvPr>
            <p:ph type="title"/>
          </p:nvPr>
        </p:nvSpPr>
        <p:spPr/>
        <p:txBody>
          <a:bodyPr/>
          <a:lstStyle/>
          <a:p>
            <a:r>
              <a:rPr lang="en-US" smtClean="0"/>
              <a:t>Decryption</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normAutofit fontScale="85000" lnSpcReduction="10000"/>
          </a:bodyPr>
          <a:lstStyle/>
          <a:p>
            <a:r>
              <a:rPr lang="en-US" smtClean="0"/>
              <a:t>B1= </a:t>
            </a:r>
            <a:r>
              <a:rPr lang="en-US" smtClean="0">
                <a:sym typeface="Symbol" pitchFamily="18" charset="2"/>
              </a:rPr>
              <a:t>DC1F10F4HEX</a:t>
            </a:r>
            <a:r>
              <a:rPr lang="en-US" smtClean="0"/>
              <a:t>  and </a:t>
            </a:r>
            <a:r>
              <a:rPr lang="en-US" smtClean="0">
                <a:sym typeface="Symbol" pitchFamily="18" charset="2"/>
              </a:rPr>
              <a:t>A1= B2 = </a:t>
            </a:r>
            <a:r>
              <a:rPr lang="en-US" smtClean="0"/>
              <a:t>85BAF2E5HEX</a:t>
            </a:r>
            <a:r>
              <a:rPr lang="en-US" smtClean="0">
                <a:sym typeface="Symbol" pitchFamily="18" charset="2"/>
              </a:rPr>
              <a:t> </a:t>
            </a:r>
          </a:p>
          <a:p>
            <a:r>
              <a:rPr lang="en-US" smtClean="0"/>
              <a:t>Second Round</a:t>
            </a:r>
          </a:p>
          <a:p>
            <a:pPr lvl="1"/>
            <a:r>
              <a:rPr lang="en-US" smtClean="0"/>
              <a:t>E(B1)=011011 111000 000011 111110 100010 100001 011110 101001</a:t>
            </a:r>
          </a:p>
          <a:p>
            <a:pPr lvl="1"/>
            <a:r>
              <a:rPr lang="en-US" smtClean="0"/>
              <a:t>E(B1)</a:t>
            </a:r>
            <a:r>
              <a:rPr lang="en-US" smtClean="0">
                <a:sym typeface="Symbol" pitchFamily="18" charset="2"/>
              </a:rPr>
              <a:t>K1=010010 000010 000110 010111 011011 111001 101001 110011</a:t>
            </a:r>
          </a:p>
          <a:p>
            <a:pPr lvl="1"/>
            <a:r>
              <a:rPr lang="en-US" smtClean="0">
                <a:sym typeface="Symbol" pitchFamily="18" charset="2"/>
              </a:rPr>
              <a:t>S1(010010)=1010; S2(000010)=0001; S3(000110)=1110; S4(010111)=1100; S5(011011)=1001; S6(111001)=0110; S7(101001)=0001; S8(110011)=1100;</a:t>
            </a:r>
          </a:p>
          <a:p>
            <a:pPr lvl="1"/>
            <a:r>
              <a:rPr lang="en-US" smtClean="0">
                <a:sym typeface="Symbol" pitchFamily="18" charset="2"/>
              </a:rPr>
              <a:t>Let S = 1010 0001 1110 1100 1001 0110 0001 1100</a:t>
            </a:r>
          </a:p>
          <a:p>
            <a:pPr lvl="1"/>
            <a:r>
              <a:rPr lang="en-US" smtClean="0"/>
              <a:t>P(S) = 0010 1011 1010 0001 0101 0011 0110 1100</a:t>
            </a:r>
          </a:p>
          <a:p>
            <a:pPr lvl="1"/>
            <a:r>
              <a:rPr lang="en-US" smtClean="0"/>
              <a:t>P(S)</a:t>
            </a:r>
            <a:r>
              <a:rPr lang="en-US" smtClean="0">
                <a:sym typeface="Symbol" pitchFamily="18" charset="2"/>
              </a:rPr>
              <a:t>A1= 1010 1110 0001 1011 1010 0001 1000 1001 = AE1BA189HEX</a:t>
            </a:r>
          </a:p>
          <a:p>
            <a:r>
              <a:rPr lang="en-US" smtClean="0">
                <a:sym typeface="Symbol" pitchFamily="18" charset="2"/>
              </a:rPr>
              <a:t>B0 = AE1B A189HEX  and A0 = B1= DC1F 10F4HEX </a:t>
            </a:r>
          </a:p>
          <a:p>
            <a:r>
              <a:rPr lang="en-US" smtClean="0">
                <a:sym typeface="Symbol" pitchFamily="18" charset="2"/>
              </a:rPr>
              <a:t>IP-1(B0A0) = </a:t>
            </a:r>
            <a:r>
              <a:rPr lang="en-US" smtClean="0"/>
              <a:t>0011 0101 0111 0000 1110 0010 1111 0001 1011 1010 0100 0110 1000 0010 1100 0111 = 3570 E2F1 BA46 82C7HEX</a:t>
            </a:r>
          </a:p>
          <a:p>
            <a:endParaRPr lang="en-US"/>
          </a:p>
        </p:txBody>
      </p:sp>
      <p:sp>
        <p:nvSpPr>
          <p:cNvPr id="112646" name="Date Placeholder 5"/>
          <p:cNvSpPr>
            <a:spLocks noGrp="1"/>
          </p:cNvSpPr>
          <p:nvPr>
            <p:ph type="dt" sz="half" idx="10"/>
          </p:nvPr>
        </p:nvSpPr>
        <p:spPr/>
        <p:txBody>
          <a:bodyPr/>
          <a:lstStyle/>
          <a:p>
            <a:fld id="{EB4BBC49-BE37-4C0B-91B7-3C7041F23AD6}" type="datetime1">
              <a:rPr lang="en-US" smtClean="0"/>
              <a:pPr/>
              <a:t>10/18/2012</a:t>
            </a:fld>
            <a:endParaRPr lang="en-US"/>
          </a:p>
        </p:txBody>
      </p:sp>
      <p:sp>
        <p:nvSpPr>
          <p:cNvPr id="421890" name="Rectangle 2"/>
          <p:cNvSpPr>
            <a:spLocks noGrp="1" noChangeArrowheads="1"/>
          </p:cNvSpPr>
          <p:nvPr>
            <p:ph type="title"/>
          </p:nvPr>
        </p:nvSpPr>
        <p:spPr/>
        <p:txBody>
          <a:bodyPr/>
          <a:lstStyle/>
          <a:p>
            <a:r>
              <a:rPr lang="en-US" smtClean="0"/>
              <a:t>Decryption</a:t>
            </a:r>
            <a:endParaRPr lang="en-US" dirty="0"/>
          </a:p>
        </p:txBody>
      </p:sp>
      <p:sp>
        <p:nvSpPr>
          <p:cNvPr id="112644" name="Line 4"/>
          <p:cNvSpPr>
            <a:spLocks noChangeShapeType="1"/>
          </p:cNvSpPr>
          <p:nvPr/>
        </p:nvSpPr>
        <p:spPr bwMode="auto">
          <a:xfrm flipV="1">
            <a:off x="4800600" y="5427663"/>
            <a:ext cx="0" cy="287337"/>
          </a:xfrm>
          <a:prstGeom prst="line">
            <a:avLst/>
          </a:prstGeom>
          <a:noFill/>
          <a:ln w="28575">
            <a:solidFill>
              <a:srgbClr val="FD2B01"/>
            </a:solidFill>
            <a:round/>
            <a:headEnd/>
            <a:tailEnd type="triangle" w="med" len="med"/>
          </a:ln>
        </p:spPr>
        <p:txBody>
          <a:bodyPr/>
          <a:lstStyle/>
          <a:p>
            <a:endParaRPr lang="en-US"/>
          </a:p>
        </p:txBody>
      </p:sp>
      <p:sp>
        <p:nvSpPr>
          <p:cNvPr id="112645" name="Text Box 5"/>
          <p:cNvSpPr txBox="1">
            <a:spLocks noChangeArrowheads="1"/>
          </p:cNvSpPr>
          <p:nvPr/>
        </p:nvSpPr>
        <p:spPr bwMode="auto">
          <a:xfrm>
            <a:off x="4572000" y="5334000"/>
            <a:ext cx="1439863" cy="579438"/>
          </a:xfrm>
          <a:prstGeom prst="rect">
            <a:avLst/>
          </a:prstGeom>
          <a:noFill/>
          <a:ln w="9525" algn="ctr">
            <a:noFill/>
            <a:miter lim="800000"/>
            <a:headEnd/>
            <a:tailEnd/>
          </a:ln>
        </p:spPr>
        <p:txBody>
          <a:bodyPr>
            <a:spAutoFit/>
          </a:bodyPr>
          <a:lstStyle/>
          <a:p>
            <a:pPr marL="342900" indent="-342900" algn="ctr" eaLnBrk="1" hangingPunct="1">
              <a:spcBef>
                <a:spcPct val="50000"/>
              </a:spcBef>
              <a:buSzPct val="85000"/>
            </a:pPr>
            <a:r>
              <a:rPr lang="en-US" sz="3200" b="0" i="0">
                <a:latin typeface="Berlin Sans FB" pitchFamily="34" charset="0"/>
                <a:ea typeface="宋体" pitchFamily="2" charset="-122"/>
              </a:rPr>
              <a:t>= M</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altLang="ko-KR" smtClean="0"/>
              <a:t>56-bit key (</a:t>
            </a:r>
            <a:r>
              <a:rPr lang="en-US" smtClean="0"/>
              <a:t>256 = 7.2 x 1016 values)</a:t>
            </a:r>
            <a:r>
              <a:rPr lang="en-US" altLang="ko-KR" smtClean="0"/>
              <a:t> is susceptible to exhaustive key search due to rapid advances in computing speed</a:t>
            </a:r>
          </a:p>
          <a:p>
            <a:r>
              <a:rPr lang="en-US" altLang="ko-KR" smtClean="0"/>
              <a:t>Have demonstrated breaks</a:t>
            </a:r>
          </a:p>
          <a:p>
            <a:pPr lvl="1"/>
            <a:r>
              <a:rPr lang="en-US" altLang="ko-KR" smtClean="0"/>
              <a:t>1997 on a large network of computers in a few months</a:t>
            </a:r>
          </a:p>
          <a:p>
            <a:pPr lvl="1"/>
            <a:r>
              <a:rPr lang="en-US" altLang="ko-KR" smtClean="0"/>
              <a:t>1998 on dedicated H/W in a few days (</a:t>
            </a:r>
            <a:r>
              <a:rPr lang="en-US" altLang="ko-KR" smtClean="0">
                <a:hlinkClick r:id="rId2"/>
              </a:rPr>
              <a:t>www.eff.org/descracker</a:t>
            </a:r>
            <a:r>
              <a:rPr lang="en-US" altLang="ko-KR" smtClean="0"/>
              <a:t>)</a:t>
            </a:r>
          </a:p>
          <a:p>
            <a:pPr lvl="2"/>
            <a:r>
              <a:rPr lang="en-US" altLang="ko-KR" smtClean="0"/>
              <a:t>EFF (Electronic Frontier Foundation) DES Cracker</a:t>
            </a:r>
          </a:p>
          <a:p>
            <a:pPr lvl="2"/>
            <a:r>
              <a:rPr lang="en-US" altLang="ko-KR" smtClean="0"/>
              <a:t>1536 chips and search 88 billion keys/second</a:t>
            </a:r>
          </a:p>
          <a:p>
            <a:pPr lvl="2"/>
            <a:r>
              <a:rPr lang="en-US" altLang="ko-KR" smtClean="0"/>
              <a:t>$250,000 cost, won the RSA DES Challenge II Contest in less than 3 days (56 hours)</a:t>
            </a:r>
          </a:p>
          <a:p>
            <a:pPr lvl="1"/>
            <a:r>
              <a:rPr lang="en-US" altLang="ko-KR" smtClean="0"/>
              <a:t>1999 above combined in 22 hours !! (DES Cracker + 100,000 computers)</a:t>
            </a:r>
          </a:p>
          <a:p>
            <a:pPr lvl="1"/>
            <a:r>
              <a:rPr lang="en-US" altLang="ko-KR" smtClean="0"/>
              <a:t>DES also theoretically broken using Differential or Linear Cryptanalysis</a:t>
            </a:r>
          </a:p>
          <a:p>
            <a:pPr lvl="1"/>
            <a:endParaRPr lang="en-US" altLang="ko-KR" smtClean="0"/>
          </a:p>
          <a:p>
            <a:r>
              <a:rPr lang="en-US" altLang="ko-KR" smtClean="0"/>
              <a:t>DES Controversy</a:t>
            </a:r>
          </a:p>
          <a:p>
            <a:pPr lvl="1"/>
            <a:r>
              <a:rPr lang="en-US" altLang="ko-KR" smtClean="0"/>
              <a:t>Although the standard is public, the design criteria used are classified </a:t>
            </a:r>
          </a:p>
          <a:p>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73</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11" name="Title 10"/>
          <p:cNvSpPr>
            <a:spLocks noGrp="1"/>
          </p:cNvSpPr>
          <p:nvPr>
            <p:ph type="title"/>
          </p:nvPr>
        </p:nvSpPr>
        <p:spPr/>
        <p:txBody>
          <a:bodyPr/>
          <a:lstStyle/>
          <a:p>
            <a:r>
              <a:rPr lang="en-US" altLang="en-US" dirty="0" smtClean="0"/>
              <a:t>Strength of DES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normAutofit lnSpcReduction="10000"/>
          </a:bodyPr>
          <a:lstStyle/>
          <a:p>
            <a:r>
              <a:rPr lang="en-US" smtClean="0"/>
              <a:t>Avalanche</a:t>
            </a:r>
          </a:p>
          <a:p>
            <a:pPr lvl="1"/>
            <a:r>
              <a:rPr lang="en-US" smtClean="0"/>
              <a:t>small change in plaintext or in key produces significant change in ciphertext</a:t>
            </a:r>
          </a:p>
          <a:p>
            <a:r>
              <a:rPr lang="en-US" smtClean="0"/>
              <a:t>test for avalanche</a:t>
            </a:r>
          </a:p>
          <a:p>
            <a:pPr lvl="1"/>
            <a:r>
              <a:rPr lang="en-US" smtClean="0"/>
              <a:t>encrypt two plaintext blocks that differ only in one bit</a:t>
            </a:r>
          </a:p>
          <a:p>
            <a:pPr lvl="1"/>
            <a:r>
              <a:rPr lang="en-US" smtClean="0"/>
              <a:t>about half the (ciphertext) bits will differ</a:t>
            </a:r>
          </a:p>
          <a:p>
            <a:r>
              <a:rPr lang="en-US" smtClean="0"/>
              <a:t>Strict  Avalanche Effect</a:t>
            </a:r>
          </a:p>
          <a:p>
            <a:pPr lvl="1"/>
            <a:r>
              <a:rPr lang="en-US" smtClean="0"/>
              <a:t>any output bit j of an S-box should change with probability 1/2 when any single input bit i is inverted for all i, j.</a:t>
            </a:r>
          </a:p>
          <a:p>
            <a:r>
              <a:rPr lang="en-US" smtClean="0"/>
              <a:t>Bit Independence Criteria</a:t>
            </a:r>
          </a:p>
          <a:p>
            <a:pPr lvl="1"/>
            <a:r>
              <a:rPr lang="en-US" smtClean="0"/>
              <a:t>output bits j and k should change independently when any single input bit i is inverted, for all i, j, and k. </a:t>
            </a:r>
          </a:p>
          <a:p>
            <a:endParaRPr lang="en-US"/>
          </a:p>
        </p:txBody>
      </p:sp>
      <p:sp>
        <p:nvSpPr>
          <p:cNvPr id="114690" name="Date Placeholder 3"/>
          <p:cNvSpPr>
            <a:spLocks noGrp="1"/>
          </p:cNvSpPr>
          <p:nvPr>
            <p:ph type="dt" sz="half" idx="10"/>
          </p:nvPr>
        </p:nvSpPr>
        <p:spPr/>
        <p:txBody>
          <a:bodyPr/>
          <a:lstStyle/>
          <a:p>
            <a:fld id="{D02AD300-AEB7-4DE3-9FB4-C185BBBB8C6F}" type="datetime1">
              <a:rPr lang="en-US" smtClean="0"/>
              <a:pPr/>
              <a:t>10/18/2012</a:t>
            </a:fld>
            <a:endParaRPr lang="en-US"/>
          </a:p>
        </p:txBody>
      </p:sp>
      <p:sp>
        <p:nvSpPr>
          <p:cNvPr id="25603" name="Rectangle 2"/>
          <p:cNvSpPr>
            <a:spLocks noGrp="1" noChangeArrowheads="1"/>
          </p:cNvSpPr>
          <p:nvPr>
            <p:ph type="title"/>
          </p:nvPr>
        </p:nvSpPr>
        <p:spPr/>
        <p:txBody>
          <a:bodyPr/>
          <a:lstStyle/>
          <a:p>
            <a:r>
              <a:rPr lang="en-US" smtClean="0"/>
              <a:t>Key property</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p:txBody>
          <a:bodyPr/>
          <a:lstStyle/>
          <a:p>
            <a:r>
              <a:rPr lang="en-US" smtClean="0"/>
              <a:t>as reported by Coppersmith in [COPP94]</a:t>
            </a:r>
          </a:p>
          <a:p>
            <a:r>
              <a:rPr lang="en-US" smtClean="0"/>
              <a:t>7 criteria for S-boxes provide for </a:t>
            </a:r>
          </a:p>
          <a:p>
            <a:pPr lvl="1"/>
            <a:r>
              <a:rPr lang="en-US" smtClean="0"/>
              <a:t>non-linearity</a:t>
            </a:r>
          </a:p>
          <a:p>
            <a:pPr lvl="1"/>
            <a:r>
              <a:rPr lang="en-US" smtClean="0"/>
              <a:t>resistance to differential cryptanalysis</a:t>
            </a:r>
          </a:p>
          <a:p>
            <a:pPr lvl="1"/>
            <a:r>
              <a:rPr lang="en-US" smtClean="0"/>
              <a:t>good confusion</a:t>
            </a:r>
          </a:p>
          <a:p>
            <a:r>
              <a:rPr lang="en-US" smtClean="0"/>
              <a:t>3 criteria for permutation P provide for </a:t>
            </a:r>
          </a:p>
          <a:p>
            <a:pPr lvl="1"/>
            <a:r>
              <a:rPr lang="en-US" smtClean="0"/>
              <a:t>increased diffusion</a:t>
            </a:r>
          </a:p>
          <a:p>
            <a:endParaRPr lang="en-AU"/>
          </a:p>
        </p:txBody>
      </p:sp>
      <p:sp>
        <p:nvSpPr>
          <p:cNvPr id="115716" name="Date Placeholder 3"/>
          <p:cNvSpPr>
            <a:spLocks noGrp="1"/>
          </p:cNvSpPr>
          <p:nvPr>
            <p:ph type="dt" sz="half" idx="10"/>
          </p:nvPr>
        </p:nvSpPr>
        <p:spPr/>
        <p:txBody>
          <a:bodyPr/>
          <a:lstStyle/>
          <a:p>
            <a:fld id="{3A4D24FC-0294-437E-8E7E-8F8E841D0342}" type="datetime1">
              <a:rPr lang="en-US" smtClean="0"/>
              <a:pPr/>
              <a:t>10/18/2012</a:t>
            </a:fld>
            <a:endParaRPr lang="en-US"/>
          </a:p>
        </p:txBody>
      </p:sp>
      <p:sp>
        <p:nvSpPr>
          <p:cNvPr id="148482" name="Rectangle 2"/>
          <p:cNvSpPr>
            <a:spLocks noGrp="1" noChangeArrowheads="1"/>
          </p:cNvSpPr>
          <p:nvPr>
            <p:ph type="title"/>
          </p:nvPr>
        </p:nvSpPr>
        <p:spPr/>
        <p:txBody>
          <a:bodyPr/>
          <a:lstStyle/>
          <a:p>
            <a:r>
              <a:rPr lang="en-US" smtClean="0"/>
              <a:t>DES Design Criteria</a:t>
            </a:r>
            <a:endParaRPr lang="en-AU"/>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normAutofit fontScale="77500" lnSpcReduction="20000"/>
          </a:bodyPr>
          <a:lstStyle/>
          <a:p>
            <a:r>
              <a:rPr lang="en-US" b="1" dirty="0" smtClean="0"/>
              <a:t>No output bit of any S-box should be too close a linear function of the input bits. Specifically, if we select any output bit and any subset of the six input bits, the fraction of inputs for which this output bit equals the XOR of these input bits should not be close to 0 or 1, but rather should be near 1/2.</a:t>
            </a:r>
          </a:p>
          <a:p>
            <a:r>
              <a:rPr lang="en-US" b="1" dirty="0" smtClean="0"/>
              <a:t>Each row of an S-box (determined by a fixed value of the leftmost and rightmost input bits) should include all 16 possible output bit combinations.</a:t>
            </a:r>
          </a:p>
          <a:p>
            <a:r>
              <a:rPr lang="en-US" b="1" dirty="0" smtClean="0"/>
              <a:t>If two inputs to an S-box differ in exactly one bit, the outputs must differ in at least two bits.</a:t>
            </a:r>
          </a:p>
          <a:p>
            <a:r>
              <a:rPr lang="en-US" b="1" dirty="0" smtClean="0"/>
              <a:t>If two inputs to an S-box differ in the two middle bits exactly, the outputs must differ in at least two bits.</a:t>
            </a:r>
          </a:p>
          <a:p>
            <a:r>
              <a:rPr lang="en-US" b="1" dirty="0" smtClean="0"/>
              <a:t>If two inputs to an S-box differ in their first two bits and are identical in their last two bits, the two outputs must not be the same.</a:t>
            </a:r>
          </a:p>
          <a:p>
            <a:r>
              <a:rPr lang="en-US" b="1" dirty="0" smtClean="0"/>
              <a:t>For any nonzero 6-bit difference between inputs, no more than 8 of the 32 pairs of inputs exhibiting that difference may result in the same output difference.</a:t>
            </a:r>
            <a:endParaRPr lang="en-US" b="1" dirty="0"/>
          </a:p>
        </p:txBody>
      </p:sp>
      <p:sp>
        <p:nvSpPr>
          <p:cNvPr id="116740" name="Date Placeholder 3"/>
          <p:cNvSpPr>
            <a:spLocks noGrp="1"/>
          </p:cNvSpPr>
          <p:nvPr>
            <p:ph type="dt" sz="half" idx="10"/>
          </p:nvPr>
        </p:nvSpPr>
        <p:spPr/>
        <p:txBody>
          <a:bodyPr/>
          <a:lstStyle/>
          <a:p>
            <a:fld id="{43AA2A50-77CA-4AA0-85A9-6481AA489C0B}" type="datetime1">
              <a:rPr lang="en-US" smtClean="0"/>
              <a:pPr/>
              <a:t>10/18/2012</a:t>
            </a:fld>
            <a:endParaRPr lang="en-US"/>
          </a:p>
        </p:txBody>
      </p:sp>
      <p:sp>
        <p:nvSpPr>
          <p:cNvPr id="100354" name="Rectangle 2"/>
          <p:cNvSpPr>
            <a:spLocks noGrp="1" noChangeArrowheads="1"/>
          </p:cNvSpPr>
          <p:nvPr>
            <p:ph type="title"/>
          </p:nvPr>
        </p:nvSpPr>
        <p:spPr/>
        <p:txBody>
          <a:bodyPr/>
          <a:lstStyle/>
          <a:p>
            <a:r>
              <a:rPr lang="en-US" smtClean="0"/>
              <a:t>DES S-boxes Design Criteria</a:t>
            </a:r>
            <a:endParaRPr lang="en-AU"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p:txBody>
          <a:bodyPr/>
          <a:lstStyle/>
          <a:p>
            <a:r>
              <a:rPr lang="en-US" dirty="0" smtClean="0"/>
              <a:t>basic principles still like </a:t>
            </a:r>
            <a:r>
              <a:rPr lang="en-US" dirty="0" err="1" smtClean="0"/>
              <a:t>Feistel’s</a:t>
            </a:r>
            <a:r>
              <a:rPr lang="en-US" dirty="0" smtClean="0"/>
              <a:t> in 1970’s</a:t>
            </a:r>
          </a:p>
          <a:p>
            <a:r>
              <a:rPr lang="en-US" dirty="0" smtClean="0"/>
              <a:t>number of rounds</a:t>
            </a:r>
          </a:p>
          <a:p>
            <a:pPr lvl="1"/>
            <a:r>
              <a:rPr lang="en-US" dirty="0" smtClean="0"/>
              <a:t>more is better, exhaustive search best attack</a:t>
            </a:r>
          </a:p>
          <a:p>
            <a:r>
              <a:rPr lang="en-US" dirty="0" smtClean="0"/>
              <a:t>function f:</a:t>
            </a:r>
          </a:p>
          <a:p>
            <a:pPr lvl="1"/>
            <a:r>
              <a:rPr lang="en-US" dirty="0" smtClean="0"/>
              <a:t>provides “confusion”, is nonlinear, avalanche</a:t>
            </a:r>
          </a:p>
          <a:p>
            <a:pPr lvl="1"/>
            <a:r>
              <a:rPr lang="en-US" dirty="0" smtClean="0"/>
              <a:t>have issues of how S-boxes are selected</a:t>
            </a:r>
          </a:p>
          <a:p>
            <a:r>
              <a:rPr lang="en-US" dirty="0" smtClean="0"/>
              <a:t>key schedule</a:t>
            </a:r>
          </a:p>
          <a:p>
            <a:pPr lvl="1"/>
            <a:r>
              <a:rPr lang="en-US" dirty="0" smtClean="0"/>
              <a:t>complex </a:t>
            </a:r>
            <a:r>
              <a:rPr lang="en-US" dirty="0" err="1" smtClean="0"/>
              <a:t>subkey</a:t>
            </a:r>
            <a:r>
              <a:rPr lang="en-US" dirty="0" smtClean="0"/>
              <a:t> creation, key avalanche</a:t>
            </a:r>
          </a:p>
          <a:p>
            <a:pPr lvl="1"/>
            <a:endParaRPr lang="en-AU" dirty="0"/>
          </a:p>
        </p:txBody>
      </p:sp>
      <p:sp>
        <p:nvSpPr>
          <p:cNvPr id="117764" name="Date Placeholder 3"/>
          <p:cNvSpPr>
            <a:spLocks noGrp="1"/>
          </p:cNvSpPr>
          <p:nvPr>
            <p:ph type="dt" sz="half" idx="10"/>
          </p:nvPr>
        </p:nvSpPr>
        <p:spPr/>
        <p:txBody>
          <a:bodyPr/>
          <a:lstStyle/>
          <a:p>
            <a:fld id="{B7239C96-C3E3-4402-BE76-7AD4CF18DBF1}" type="datetime1">
              <a:rPr lang="en-US" smtClean="0"/>
              <a:pPr/>
              <a:t>10/18/2012</a:t>
            </a:fld>
            <a:endParaRPr lang="en-US"/>
          </a:p>
        </p:txBody>
      </p:sp>
      <p:sp>
        <p:nvSpPr>
          <p:cNvPr id="100354" name="Rectangle 2"/>
          <p:cNvSpPr>
            <a:spLocks noGrp="1" noChangeArrowheads="1"/>
          </p:cNvSpPr>
          <p:nvPr>
            <p:ph type="title"/>
          </p:nvPr>
        </p:nvSpPr>
        <p:spPr/>
        <p:txBody>
          <a:bodyPr/>
          <a:lstStyle/>
          <a:p>
            <a:r>
              <a:rPr lang="en-US" smtClean="0"/>
              <a:t>Block Cipher Design</a:t>
            </a:r>
            <a:endParaRPr lang="en-AU"/>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97000"/>
            <a:ext cx="1447800" cy="508000"/>
          </a:xfrm>
          <a:prstGeom prst="rect">
            <a:avLst/>
          </a:prstGeom>
          <a:solidFill>
            <a:schemeClr val="bg1">
              <a:lumMod val="6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962400" y="1397000"/>
            <a:ext cx="1447800" cy="508000"/>
          </a:xfrm>
          <a:prstGeom prst="rect">
            <a:avLst/>
          </a:prstGeom>
          <a:solidFill>
            <a:schemeClr val="bg1">
              <a:lumMod val="6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410200" y="1397000"/>
            <a:ext cx="1447800" cy="508000"/>
          </a:xfrm>
          <a:prstGeom prst="rect">
            <a:avLst/>
          </a:prstGeom>
          <a:solidFill>
            <a:schemeClr val="bg1">
              <a:lumMod val="6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lnSpcReduction="10000"/>
          </a:bodyPr>
          <a:lstStyle/>
          <a:p>
            <a:pPr marL="0" indent="0">
              <a:buNone/>
              <a:tabLst>
                <a:tab pos="914400" algn="l"/>
              </a:tabLst>
            </a:pPr>
            <a:r>
              <a:rPr lang="en-US" dirty="0" smtClean="0"/>
              <a:t>	</a:t>
            </a:r>
            <a:r>
              <a:rPr lang="en-US" dirty="0" err="1" smtClean="0"/>
              <a:t>msg</a:t>
            </a:r>
            <a:r>
              <a:rPr lang="en-US" dirty="0" smtClean="0"/>
              <a:t> =   </a:t>
            </a:r>
            <a:r>
              <a:rPr lang="en-US" dirty="0" smtClean="0">
                <a:latin typeface="Courier New"/>
                <a:cs typeface="Courier New"/>
              </a:rPr>
              <a:t>“The unknown messages is: XXXX … “</a:t>
            </a:r>
          </a:p>
          <a:p>
            <a:pPr marL="0" indent="0">
              <a:buNone/>
              <a:tabLst>
                <a:tab pos="914400" algn="l"/>
              </a:tabLst>
            </a:pPr>
            <a:r>
              <a:rPr lang="en-US" dirty="0" smtClean="0"/>
              <a:t>	CT    =              c</a:t>
            </a:r>
            <a:r>
              <a:rPr lang="en-US" baseline="-25000" dirty="0" smtClean="0"/>
              <a:t>1 </a:t>
            </a:r>
            <a:r>
              <a:rPr lang="en-US" dirty="0" smtClean="0"/>
              <a:t>                   c</a:t>
            </a:r>
            <a:r>
              <a:rPr lang="en-US" baseline="-25000" dirty="0" smtClean="0"/>
              <a:t>2</a:t>
            </a:r>
            <a:r>
              <a:rPr lang="en-US" dirty="0" smtClean="0"/>
              <a:t>                c</a:t>
            </a:r>
            <a:r>
              <a:rPr lang="en-US" baseline="-25000" dirty="0" smtClean="0"/>
              <a:t>3                         </a:t>
            </a:r>
            <a:r>
              <a:rPr lang="en-US" dirty="0" smtClean="0"/>
              <a:t>c</a:t>
            </a:r>
            <a:r>
              <a:rPr lang="en-US" baseline="-25000" dirty="0" smtClean="0"/>
              <a:t>4</a:t>
            </a:r>
          </a:p>
          <a:p>
            <a:pPr marL="0" indent="0">
              <a:buNone/>
              <a:tabLst>
                <a:tab pos="914400" algn="l"/>
              </a:tabLst>
            </a:pPr>
            <a:endParaRPr lang="en-US" baseline="-25000" dirty="0"/>
          </a:p>
          <a:p>
            <a:pPr marL="0" indent="0">
              <a:buNone/>
              <a:tabLst>
                <a:tab pos="914400" algn="l"/>
              </a:tabLst>
            </a:pPr>
            <a:r>
              <a:rPr lang="en-US" b="1" dirty="0" smtClean="0"/>
              <a:t>Goal</a:t>
            </a:r>
            <a:r>
              <a:rPr lang="en-US" dirty="0" smtClean="0"/>
              <a:t>:    find   k ∈ {</a:t>
            </a:r>
            <a:r>
              <a:rPr lang="en-US" dirty="0"/>
              <a:t>0,1</a:t>
            </a:r>
            <a:r>
              <a:rPr lang="en-US" dirty="0" smtClean="0"/>
              <a:t>}</a:t>
            </a:r>
            <a:r>
              <a:rPr lang="en-US" baseline="30000" dirty="0" smtClean="0"/>
              <a:t>56</a:t>
            </a:r>
            <a:r>
              <a:rPr lang="en-US" dirty="0" smtClean="0"/>
              <a:t>   </a:t>
            </a:r>
            <a:r>
              <a:rPr lang="en-US" dirty="0" err="1" smtClean="0"/>
              <a:t>s.t.</a:t>
            </a:r>
            <a:r>
              <a:rPr lang="en-US" dirty="0" smtClean="0"/>
              <a:t>    DES(k, m</a:t>
            </a:r>
            <a:r>
              <a:rPr lang="en-US" baseline="-25000" dirty="0" smtClean="0"/>
              <a:t>i</a:t>
            </a:r>
            <a:r>
              <a:rPr lang="en-US" dirty="0" smtClean="0"/>
              <a:t>) = c</a:t>
            </a:r>
            <a:r>
              <a:rPr lang="en-US" baseline="-25000" dirty="0" smtClean="0"/>
              <a:t>i </a:t>
            </a:r>
            <a:r>
              <a:rPr lang="en-US" dirty="0" smtClean="0"/>
              <a:t>  for  </a:t>
            </a:r>
            <a:r>
              <a:rPr lang="en-US" dirty="0" err="1" smtClean="0"/>
              <a:t>i</a:t>
            </a:r>
            <a:r>
              <a:rPr lang="en-US" dirty="0" smtClean="0"/>
              <a:t>=1,2,3 </a:t>
            </a:r>
            <a:endParaRPr lang="en-US" dirty="0"/>
          </a:p>
          <a:p>
            <a:pPr marL="0" indent="0">
              <a:spcBef>
                <a:spcPts val="2376"/>
              </a:spcBef>
              <a:buNone/>
              <a:tabLst>
                <a:tab pos="914400" algn="l"/>
              </a:tabLst>
            </a:pPr>
            <a:r>
              <a:rPr lang="en-US" dirty="0" smtClean="0"/>
              <a:t>1997:   Internet search  --  </a:t>
            </a:r>
            <a:r>
              <a:rPr lang="en-US" b="1" dirty="0" smtClean="0"/>
              <a:t>3 months</a:t>
            </a:r>
          </a:p>
          <a:p>
            <a:pPr marL="0" indent="0">
              <a:buNone/>
              <a:tabLst>
                <a:tab pos="914400" algn="l"/>
              </a:tabLst>
            </a:pPr>
            <a:r>
              <a:rPr lang="en-US" dirty="0" smtClean="0"/>
              <a:t>1998:   EFF machine (deep crack)  --  </a:t>
            </a:r>
            <a:r>
              <a:rPr lang="en-US" b="1" dirty="0" smtClean="0"/>
              <a:t>3 days         </a:t>
            </a:r>
            <a:r>
              <a:rPr lang="en-US" dirty="0" smtClean="0"/>
              <a:t>(250K $)</a:t>
            </a:r>
          </a:p>
          <a:p>
            <a:pPr marL="0" indent="0">
              <a:buNone/>
              <a:tabLst>
                <a:tab pos="914400" algn="l"/>
              </a:tabLst>
            </a:pPr>
            <a:r>
              <a:rPr lang="en-US" dirty="0" smtClean="0"/>
              <a:t>1999:   combined search  --  </a:t>
            </a:r>
            <a:r>
              <a:rPr lang="en-US" b="1" dirty="0" smtClean="0"/>
              <a:t>22 hours</a:t>
            </a:r>
          </a:p>
          <a:p>
            <a:pPr marL="0" indent="0">
              <a:buNone/>
              <a:tabLst>
                <a:tab pos="914400" algn="l"/>
              </a:tabLst>
            </a:pPr>
            <a:r>
              <a:rPr lang="en-US" dirty="0" smtClean="0"/>
              <a:t>2006</a:t>
            </a:r>
            <a:r>
              <a:rPr lang="en-US" dirty="0"/>
              <a:t>:   </a:t>
            </a:r>
            <a:r>
              <a:rPr lang="en-US" dirty="0" smtClean="0"/>
              <a:t>COPACOBANA (120 FPGAs) </a:t>
            </a:r>
            <a:r>
              <a:rPr lang="en-US" b="1" dirty="0" smtClean="0"/>
              <a:t> --  7 days     </a:t>
            </a:r>
            <a:r>
              <a:rPr lang="en-US" dirty="0" smtClean="0"/>
              <a:t>(10K $)</a:t>
            </a:r>
          </a:p>
          <a:p>
            <a:pPr marL="0" indent="0">
              <a:spcBef>
                <a:spcPts val="2424"/>
              </a:spcBef>
              <a:buNone/>
              <a:tabLst>
                <a:tab pos="914400" algn="l"/>
              </a:tabLst>
            </a:pPr>
            <a:r>
              <a:rPr lang="en-US" dirty="0" smtClean="0"/>
              <a:t>⇒   56-bit ciphers should not be used  !!     </a:t>
            </a:r>
            <a:r>
              <a:rPr lang="en-US" dirty="0"/>
              <a:t> </a:t>
            </a:r>
            <a:r>
              <a:rPr lang="en-US" dirty="0" smtClean="0"/>
              <a:t>  </a:t>
            </a:r>
            <a:r>
              <a:rPr lang="en-US" sz="2000" dirty="0" smtClean="0"/>
              <a:t>(128-bit key ⇒ 2</a:t>
            </a:r>
            <a:r>
              <a:rPr lang="en-US" sz="2000" baseline="30000" dirty="0" smtClean="0"/>
              <a:t>72</a:t>
            </a:r>
            <a:r>
              <a:rPr lang="en-US" sz="2000" dirty="0" smtClean="0"/>
              <a:t> days)</a:t>
            </a:r>
            <a:endParaRPr lang="en-US" dirty="0"/>
          </a:p>
          <a:p>
            <a:pPr marL="0" indent="0">
              <a:buNone/>
              <a:tabLst>
                <a:tab pos="914400" algn="l"/>
              </a:tabLst>
            </a:pPr>
            <a:endParaRPr lang="en-US" baseline="-25000" dirty="0"/>
          </a:p>
        </p:txBody>
      </p:sp>
      <p:sp>
        <p:nvSpPr>
          <p:cNvPr id="2" name="Title 1"/>
          <p:cNvSpPr>
            <a:spLocks noGrp="1"/>
          </p:cNvSpPr>
          <p:nvPr>
            <p:ph type="title"/>
          </p:nvPr>
        </p:nvSpPr>
        <p:spPr/>
        <p:txBody>
          <a:bodyPr/>
          <a:lstStyle/>
          <a:p>
            <a:r>
              <a:rPr lang="en-US" dirty="0" smtClean="0"/>
              <a:t>DES challenge</a:t>
            </a:r>
            <a:endParaRPr lang="en-US" dirty="0"/>
          </a:p>
        </p:txBody>
      </p:sp>
    </p:spTree>
    <p:extLst>
      <p:ext uri="{BB962C8B-B14F-4D97-AF65-F5344CB8AC3E}">
        <p14:creationId xmlns="" xmlns:p14="http://schemas.microsoft.com/office/powerpoint/2010/main" val="145297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Method 1:     </a:t>
            </a:r>
            <a:r>
              <a:rPr lang="en-US" b="1" dirty="0" smtClean="0"/>
              <a:t>Triple-DES</a:t>
            </a:r>
          </a:p>
          <a:p>
            <a:pPr>
              <a:spcBef>
                <a:spcPts val="2376"/>
              </a:spcBef>
            </a:pPr>
            <a:r>
              <a:rPr lang="en-US" dirty="0" smtClean="0"/>
              <a:t>Let  E : K × M ⟶ M  be a block cipher</a:t>
            </a:r>
          </a:p>
          <a:p>
            <a:pPr>
              <a:spcBef>
                <a:spcPts val="2376"/>
              </a:spcBef>
            </a:pPr>
            <a:r>
              <a:rPr lang="en-US" dirty="0" smtClean="0"/>
              <a:t>Define    </a:t>
            </a:r>
            <a:r>
              <a:rPr lang="en-US" b="1" dirty="0" smtClean="0"/>
              <a:t>3E</a:t>
            </a:r>
            <a:r>
              <a:rPr lang="en-US" dirty="0" smtClean="0"/>
              <a:t>: K</a:t>
            </a:r>
            <a:r>
              <a:rPr lang="en-US" baseline="30000" dirty="0" smtClean="0"/>
              <a:t>3</a:t>
            </a:r>
            <a:r>
              <a:rPr lang="en-US" dirty="0" smtClean="0"/>
              <a:t> </a:t>
            </a:r>
            <a:r>
              <a:rPr lang="en-US" dirty="0"/>
              <a:t>× M ⟶ M </a:t>
            </a:r>
            <a:r>
              <a:rPr lang="en-US" dirty="0" smtClean="0"/>
              <a:t>   as</a:t>
            </a:r>
          </a:p>
          <a:p>
            <a:pPr marL="0" indent="0">
              <a:spcBef>
                <a:spcPts val="2376"/>
              </a:spcBef>
              <a:buNone/>
            </a:pPr>
            <a:endParaRPr lang="en-US" dirty="0"/>
          </a:p>
          <a:p>
            <a:pPr marL="0" indent="0">
              <a:spcBef>
                <a:spcPts val="3576"/>
              </a:spcBef>
              <a:buNone/>
            </a:pPr>
            <a:r>
              <a:rPr lang="en-US" dirty="0" smtClean="0"/>
              <a:t>For 3DES:    key-size = 3×56 = 168 bits.             3×slower than DES. </a:t>
            </a:r>
          </a:p>
          <a:p>
            <a:pPr marL="0" indent="0">
              <a:spcBef>
                <a:spcPts val="2376"/>
              </a:spcBef>
              <a:buNone/>
            </a:pPr>
            <a:r>
              <a:rPr lang="en-US" dirty="0"/>
              <a:t>	</a:t>
            </a:r>
            <a:r>
              <a:rPr lang="en-US" dirty="0" smtClean="0"/>
              <a:t>	(simple attack in time   ≈2</a:t>
            </a:r>
            <a:r>
              <a:rPr lang="en-US" baseline="30000" dirty="0" smtClean="0"/>
              <a:t>118</a:t>
            </a:r>
            <a:r>
              <a:rPr lang="en-US" dirty="0" smtClean="0"/>
              <a:t> )  </a:t>
            </a:r>
            <a:endParaRPr lang="en-US" dirty="0"/>
          </a:p>
        </p:txBody>
      </p:sp>
      <p:sp>
        <p:nvSpPr>
          <p:cNvPr id="2" name="Title 1"/>
          <p:cNvSpPr>
            <a:spLocks noGrp="1"/>
          </p:cNvSpPr>
          <p:nvPr>
            <p:ph type="title"/>
          </p:nvPr>
        </p:nvSpPr>
        <p:spPr/>
        <p:txBody>
          <a:bodyPr>
            <a:normAutofit fontScale="90000"/>
          </a:bodyPr>
          <a:lstStyle/>
          <a:p>
            <a:r>
              <a:rPr lang="en-US" dirty="0" smtClean="0"/>
              <a:t>Strengthening DES against </a:t>
            </a:r>
            <a:r>
              <a:rPr lang="en-US" dirty="0" err="1" smtClean="0"/>
              <a:t>exhaustve</a:t>
            </a:r>
            <a:r>
              <a:rPr lang="en-US" dirty="0" smtClean="0"/>
              <a:t> </a:t>
            </a:r>
            <a:r>
              <a:rPr lang="en-US" dirty="0" smtClean="0"/>
              <a:t>search</a:t>
            </a:r>
            <a:endParaRPr lang="en-US" dirty="0"/>
          </a:p>
        </p:txBody>
      </p:sp>
      <p:sp>
        <p:nvSpPr>
          <p:cNvPr id="4" name="TextBox 3"/>
          <p:cNvSpPr txBox="1"/>
          <p:nvPr/>
        </p:nvSpPr>
        <p:spPr>
          <a:xfrm>
            <a:off x="685800" y="3835400"/>
            <a:ext cx="8000999" cy="584775"/>
          </a:xfrm>
          <a:prstGeom prst="rect">
            <a:avLst/>
          </a:prstGeom>
          <a:noFill/>
        </p:spPr>
        <p:txBody>
          <a:bodyPr wrap="square" rtlCol="0">
            <a:spAutoFit/>
          </a:bodyPr>
          <a:lstStyle/>
          <a:p>
            <a:r>
              <a:rPr lang="en-US" sz="2400" b="1" dirty="0"/>
              <a:t>3E</a:t>
            </a:r>
            <a:r>
              <a:rPr lang="en-US" sz="3200" dirty="0"/>
              <a:t>(</a:t>
            </a:r>
            <a:r>
              <a:rPr lang="en-US" sz="2400" dirty="0"/>
              <a:t> (k</a:t>
            </a:r>
            <a:r>
              <a:rPr lang="en-US" sz="2400" baseline="-25000" dirty="0"/>
              <a:t>1</a:t>
            </a:r>
            <a:r>
              <a:rPr lang="en-US" sz="2400" dirty="0"/>
              <a:t>,k</a:t>
            </a:r>
            <a:r>
              <a:rPr lang="en-US" sz="2400" baseline="-25000" dirty="0"/>
              <a:t>2</a:t>
            </a:r>
            <a:r>
              <a:rPr lang="en-US" sz="2400" dirty="0"/>
              <a:t>,k</a:t>
            </a:r>
            <a:r>
              <a:rPr lang="en-US" sz="2400" baseline="-25000" dirty="0"/>
              <a:t>3</a:t>
            </a:r>
            <a:r>
              <a:rPr lang="en-US" sz="2400" dirty="0"/>
              <a:t>), m</a:t>
            </a:r>
            <a:r>
              <a:rPr lang="en-US" sz="3200" dirty="0"/>
              <a:t>)</a:t>
            </a:r>
            <a:r>
              <a:rPr lang="en-US" sz="2400" dirty="0"/>
              <a:t> </a:t>
            </a:r>
            <a:r>
              <a:rPr lang="en-US" sz="2400" dirty="0" smtClean="0"/>
              <a:t>= E(k1,D(k2,E(k3,m)))  </a:t>
            </a:r>
            <a:endParaRPr lang="en-US" sz="2400" dirty="0"/>
          </a:p>
        </p:txBody>
      </p:sp>
    </p:spTree>
    <p:extLst>
      <p:ext uri="{BB962C8B-B14F-4D97-AF65-F5344CB8AC3E}">
        <p14:creationId xmlns="" xmlns:p14="http://schemas.microsoft.com/office/powerpoint/2010/main" val="281108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relationship between </a:t>
            </a:r>
            <a:r>
              <a:rPr lang="en-US" dirty="0" err="1" smtClean="0"/>
              <a:t>ciphertext</a:t>
            </a:r>
            <a:r>
              <a:rPr lang="en-US" dirty="0" smtClean="0"/>
              <a:t> and key as complex as possible</a:t>
            </a:r>
          </a:p>
          <a:p>
            <a:r>
              <a:rPr lang="en-US" dirty="0" smtClean="0"/>
              <a:t>Even if attacker can find some statistical characteristics of </a:t>
            </a:r>
            <a:r>
              <a:rPr lang="en-US" dirty="0" err="1" smtClean="0"/>
              <a:t>ciphertext</a:t>
            </a:r>
            <a:r>
              <a:rPr lang="en-US" dirty="0" smtClean="0"/>
              <a:t>, still hard to find key</a:t>
            </a:r>
          </a:p>
          <a:p>
            <a:r>
              <a:rPr lang="en-US" dirty="0" smtClean="0"/>
              <a:t>How: apply complex (non-linear) substitution algorithm</a:t>
            </a:r>
            <a:endParaRPr lang="en-US" dirty="0"/>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8</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normAutofit/>
          </a:bodyPr>
          <a:lstStyle/>
          <a:p>
            <a:r>
              <a:rPr lang="en-US" sz="3600" dirty="0" smtClean="0"/>
              <a:t>Confusion</a:t>
            </a:r>
            <a:endParaRPr lang="en-US" sz="36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Define       2E</a:t>
            </a:r>
            <a:r>
              <a:rPr lang="en-US" sz="3200" smtClean="0"/>
              <a:t>(</a:t>
            </a:r>
            <a:r>
              <a:rPr lang="en-US" smtClean="0"/>
              <a:t> (k</a:t>
            </a:r>
            <a:r>
              <a:rPr lang="en-US" baseline="-25000" smtClean="0"/>
              <a:t>1</a:t>
            </a:r>
            <a:r>
              <a:rPr lang="en-US" smtClean="0"/>
              <a:t>,k</a:t>
            </a:r>
            <a:r>
              <a:rPr lang="en-US" baseline="-25000" smtClean="0"/>
              <a:t>2</a:t>
            </a:r>
            <a:r>
              <a:rPr lang="en-US" smtClean="0"/>
              <a:t>), m</a:t>
            </a:r>
            <a:r>
              <a:rPr lang="en-US" sz="3200" smtClean="0"/>
              <a:t>)</a:t>
            </a:r>
            <a:r>
              <a:rPr lang="en-US" smtClean="0"/>
              <a:t> =   E</a:t>
            </a:r>
            <a:r>
              <a:rPr lang="en-US" sz="3200" smtClean="0"/>
              <a:t>(</a:t>
            </a:r>
            <a:r>
              <a:rPr lang="en-US" smtClean="0"/>
              <a:t>k</a:t>
            </a:r>
            <a:r>
              <a:rPr lang="en-US" baseline="-25000" smtClean="0"/>
              <a:t>1</a:t>
            </a:r>
            <a:r>
              <a:rPr lang="en-US" smtClean="0"/>
              <a:t> , E(k</a:t>
            </a:r>
            <a:r>
              <a:rPr lang="en-US" baseline="-25000" smtClean="0"/>
              <a:t>2</a:t>
            </a:r>
            <a:r>
              <a:rPr lang="en-US" smtClean="0"/>
              <a:t> , m) </a:t>
            </a:r>
            <a:r>
              <a:rPr lang="en-US" sz="3200" smtClean="0"/>
              <a:t>)</a:t>
            </a:r>
          </a:p>
          <a:p>
            <a:endParaRPr lang="en-US" sz="3200" smtClean="0"/>
          </a:p>
          <a:p>
            <a:pPr marL="0" indent="0">
              <a:buNone/>
            </a:pPr>
            <a:endParaRPr lang="en-US" sz="3200" smtClean="0"/>
          </a:p>
          <a:p>
            <a:pPr marL="0" indent="0">
              <a:spcBef>
                <a:spcPts val="5976"/>
              </a:spcBef>
              <a:buNone/>
            </a:pPr>
            <a:r>
              <a:rPr lang="en-US" smtClean="0"/>
              <a:t>Attack:    M = (m</a:t>
            </a:r>
            <a:r>
              <a:rPr lang="en-US" baseline="-25000" smtClean="0"/>
              <a:t>1</a:t>
            </a:r>
            <a:r>
              <a:rPr lang="en-US" smtClean="0"/>
              <a:t>,…, m</a:t>
            </a:r>
            <a:r>
              <a:rPr lang="en-US" baseline="-25000" smtClean="0"/>
              <a:t>10</a:t>
            </a:r>
            <a:r>
              <a:rPr lang="en-US" smtClean="0"/>
              <a:t>)  ,   C = (c</a:t>
            </a:r>
            <a:r>
              <a:rPr lang="en-US" baseline="-25000" smtClean="0"/>
              <a:t>1</a:t>
            </a:r>
            <a:r>
              <a:rPr lang="en-US" smtClean="0"/>
              <a:t>,…,c</a:t>
            </a:r>
            <a:r>
              <a:rPr lang="en-US" baseline="-25000" smtClean="0"/>
              <a:t>10</a:t>
            </a:r>
            <a:r>
              <a:rPr lang="en-US" smtClean="0"/>
              <a:t>).</a:t>
            </a:r>
          </a:p>
          <a:p>
            <a:pPr>
              <a:spcBef>
                <a:spcPts val="2424"/>
              </a:spcBef>
            </a:pPr>
            <a:r>
              <a:rPr lang="en-US" smtClean="0"/>
              <a:t>step 1:   build table.</a:t>
            </a:r>
          </a:p>
          <a:p>
            <a:pPr marL="0" indent="0">
              <a:spcBef>
                <a:spcPts val="1224"/>
              </a:spcBef>
              <a:buNone/>
              <a:tabLst>
                <a:tab pos="342900" algn="l"/>
              </a:tabLst>
            </a:pPr>
            <a:r>
              <a:rPr lang="en-US" smtClean="0"/>
              <a:t>	sort on 2</a:t>
            </a:r>
            <a:r>
              <a:rPr lang="en-US" baseline="30000" smtClean="0"/>
              <a:t>nd</a:t>
            </a:r>
            <a:r>
              <a:rPr lang="en-US" smtClean="0"/>
              <a:t> column</a:t>
            </a:r>
            <a:endParaRPr lang="en-US" dirty="0"/>
          </a:p>
        </p:txBody>
      </p:sp>
      <p:sp>
        <p:nvSpPr>
          <p:cNvPr id="2" name="Title 1"/>
          <p:cNvSpPr>
            <a:spLocks noGrp="1"/>
          </p:cNvSpPr>
          <p:nvPr>
            <p:ph type="title"/>
          </p:nvPr>
        </p:nvSpPr>
        <p:spPr/>
        <p:txBody>
          <a:bodyPr/>
          <a:lstStyle/>
          <a:p>
            <a:r>
              <a:rPr lang="en-US" smtClean="0"/>
              <a:t>Why not double DES?</a:t>
            </a:r>
            <a:endParaRPr lang="en-US" dirty="0"/>
          </a:p>
        </p:txBody>
      </p:sp>
      <p:sp>
        <p:nvSpPr>
          <p:cNvPr id="4" name="TextBox 3"/>
          <p:cNvSpPr txBox="1"/>
          <p:nvPr/>
        </p:nvSpPr>
        <p:spPr>
          <a:xfrm>
            <a:off x="5769130" y="2038290"/>
            <a:ext cx="3066993" cy="400110"/>
          </a:xfrm>
          <a:prstGeom prst="rect">
            <a:avLst/>
          </a:prstGeom>
          <a:noFill/>
        </p:spPr>
        <p:txBody>
          <a:bodyPr wrap="none" rtlCol="0">
            <a:spAutoFit/>
          </a:bodyPr>
          <a:lstStyle/>
          <a:p>
            <a:r>
              <a:rPr lang="en-US" sz="2000" dirty="0" smtClean="0"/>
              <a:t>    key</a:t>
            </a:r>
            <a:r>
              <a:rPr lang="en-US" sz="2000" dirty="0"/>
              <a:t>-</a:t>
            </a:r>
            <a:r>
              <a:rPr lang="en-US" sz="2000" dirty="0" err="1"/>
              <a:t>len</a:t>
            </a:r>
            <a:r>
              <a:rPr lang="en-US" sz="2000" dirty="0"/>
              <a:t> = 112 bits for </a:t>
            </a:r>
            <a:r>
              <a:rPr lang="en-US" sz="2000" dirty="0" smtClean="0"/>
              <a:t>DES</a:t>
            </a:r>
            <a:endParaRPr lang="en-US" sz="2000" dirty="0"/>
          </a:p>
        </p:txBody>
      </p:sp>
      <p:sp>
        <p:nvSpPr>
          <p:cNvPr id="5" name="Rectangle 4"/>
          <p:cNvSpPr/>
          <p:nvPr/>
        </p:nvSpPr>
        <p:spPr>
          <a:xfrm>
            <a:off x="609600" y="2514600"/>
            <a:ext cx="7620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
            </a:r>
            <a:endParaRPr lang="en-US" dirty="0"/>
          </a:p>
        </p:txBody>
      </p:sp>
      <p:sp>
        <p:nvSpPr>
          <p:cNvPr id="6" name="Rectangle 5"/>
          <p:cNvSpPr/>
          <p:nvPr/>
        </p:nvSpPr>
        <p:spPr>
          <a:xfrm>
            <a:off x="2133600" y="2311400"/>
            <a:ext cx="914400" cy="812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smtClean="0">
                <a:solidFill>
                  <a:srgbClr val="000090"/>
                </a:solidFill>
              </a:rPr>
              <a:t>E(</a:t>
            </a:r>
            <a:r>
              <a:rPr lang="en-US" sz="2100" b="1" dirty="0" smtClean="0">
                <a:solidFill>
                  <a:srgbClr val="000090"/>
                </a:solidFill>
              </a:rPr>
              <a:t>k</a:t>
            </a:r>
            <a:r>
              <a:rPr lang="en-US" sz="2100" b="1" baseline="-25000" dirty="0">
                <a:solidFill>
                  <a:srgbClr val="000090"/>
                </a:solidFill>
              </a:rPr>
              <a:t>2</a:t>
            </a:r>
            <a:r>
              <a:rPr lang="en-US" sz="2100" dirty="0" smtClean="0">
                <a:solidFill>
                  <a:srgbClr val="000090"/>
                </a:solidFill>
              </a:rPr>
              <a:t>,</a:t>
            </a:r>
            <a:r>
              <a:rPr lang="en-US" sz="2100" b="1" dirty="0" smtClean="0">
                <a:solidFill>
                  <a:srgbClr val="000090"/>
                </a:solidFill>
              </a:rPr>
              <a:t>⋅</a:t>
            </a:r>
            <a:r>
              <a:rPr lang="en-US" sz="2100" dirty="0" smtClean="0">
                <a:solidFill>
                  <a:srgbClr val="000090"/>
                </a:solidFill>
              </a:rPr>
              <a:t>)</a:t>
            </a:r>
            <a:endParaRPr lang="en-US" sz="2100" dirty="0">
              <a:solidFill>
                <a:srgbClr val="000090"/>
              </a:solidFill>
            </a:endParaRPr>
          </a:p>
        </p:txBody>
      </p:sp>
      <p:sp>
        <p:nvSpPr>
          <p:cNvPr id="7" name="Rectangle 6"/>
          <p:cNvSpPr/>
          <p:nvPr/>
        </p:nvSpPr>
        <p:spPr>
          <a:xfrm>
            <a:off x="3810000" y="2311400"/>
            <a:ext cx="914400" cy="812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smtClean="0">
                <a:solidFill>
                  <a:srgbClr val="000090"/>
                </a:solidFill>
              </a:rPr>
              <a:t>E(</a:t>
            </a:r>
            <a:r>
              <a:rPr lang="en-US" sz="2100" b="1" dirty="0" smtClean="0">
                <a:solidFill>
                  <a:srgbClr val="000090"/>
                </a:solidFill>
              </a:rPr>
              <a:t>k</a:t>
            </a:r>
            <a:r>
              <a:rPr lang="en-US" sz="2100" b="1" baseline="-25000" dirty="0" smtClean="0">
                <a:solidFill>
                  <a:srgbClr val="000090"/>
                </a:solidFill>
              </a:rPr>
              <a:t>1</a:t>
            </a:r>
            <a:r>
              <a:rPr lang="en-US" sz="2100" dirty="0" smtClean="0">
                <a:solidFill>
                  <a:srgbClr val="000090"/>
                </a:solidFill>
              </a:rPr>
              <a:t>,</a:t>
            </a:r>
            <a:r>
              <a:rPr lang="en-US" sz="2100" b="1" dirty="0" smtClean="0">
                <a:solidFill>
                  <a:srgbClr val="000090"/>
                </a:solidFill>
              </a:rPr>
              <a:t>⋅</a:t>
            </a:r>
            <a:r>
              <a:rPr lang="en-US" sz="2100" dirty="0" smtClean="0">
                <a:solidFill>
                  <a:srgbClr val="000090"/>
                </a:solidFill>
              </a:rPr>
              <a:t>)</a:t>
            </a:r>
            <a:endParaRPr lang="en-US" sz="2100" dirty="0">
              <a:solidFill>
                <a:srgbClr val="000090"/>
              </a:solidFill>
            </a:endParaRPr>
          </a:p>
        </p:txBody>
      </p:sp>
      <p:sp>
        <p:nvSpPr>
          <p:cNvPr id="8" name="Rectangle 7"/>
          <p:cNvSpPr/>
          <p:nvPr/>
        </p:nvSpPr>
        <p:spPr>
          <a:xfrm>
            <a:off x="5486400" y="2514600"/>
            <a:ext cx="7620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10" name="Straight Arrow Connector 9"/>
          <p:cNvCxnSpPr>
            <a:stCxn id="5" idx="3"/>
            <a:endCxn id="6" idx="1"/>
          </p:cNvCxnSpPr>
          <p:nvPr/>
        </p:nvCxnSpPr>
        <p:spPr>
          <a:xfrm>
            <a:off x="1371600" y="2717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048000" y="2717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724400" y="2717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4876800" y="4495800"/>
            <a:ext cx="3811235" cy="1930400"/>
            <a:chOff x="4419600" y="3486150"/>
            <a:chExt cx="3811235" cy="1447800"/>
          </a:xfrm>
        </p:grpSpPr>
        <p:sp>
          <p:nvSpPr>
            <p:cNvPr id="13" name="Rectangle 12"/>
            <p:cNvSpPr/>
            <p:nvPr/>
          </p:nvSpPr>
          <p:spPr>
            <a:xfrm>
              <a:off x="44196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r>
                <a:rPr lang="en-US" baseline="30000" dirty="0" smtClean="0">
                  <a:solidFill>
                    <a:srgbClr val="000090"/>
                  </a:solidFill>
                </a:rPr>
                <a:t>0</a:t>
              </a:r>
              <a:r>
                <a:rPr lang="en-US" dirty="0" smtClean="0">
                  <a:solidFill>
                    <a:srgbClr val="000090"/>
                  </a:solidFill>
                </a:rPr>
                <a:t> = 00…00</a:t>
              </a:r>
            </a:p>
            <a:p>
              <a:pPr algn="ctr"/>
              <a:r>
                <a:rPr lang="en-US" dirty="0">
                  <a:solidFill>
                    <a:srgbClr val="000090"/>
                  </a:solidFill>
                </a:rPr>
                <a:t>k</a:t>
              </a:r>
              <a:r>
                <a:rPr lang="en-US" baseline="30000" dirty="0" smtClean="0">
                  <a:solidFill>
                    <a:srgbClr val="000090"/>
                  </a:solidFill>
                </a:rPr>
                <a:t>1</a:t>
              </a:r>
              <a:r>
                <a:rPr lang="en-US" dirty="0" smtClean="0">
                  <a:solidFill>
                    <a:srgbClr val="000090"/>
                  </a:solidFill>
                </a:rPr>
                <a:t> = 00…01</a:t>
              </a:r>
            </a:p>
            <a:p>
              <a:pPr algn="ctr"/>
              <a:r>
                <a:rPr lang="en-US" dirty="0">
                  <a:solidFill>
                    <a:srgbClr val="000090"/>
                  </a:solidFill>
                </a:rPr>
                <a:t>k</a:t>
              </a:r>
              <a:r>
                <a:rPr lang="en-US" baseline="30000" dirty="0" smtClean="0">
                  <a:solidFill>
                    <a:srgbClr val="000090"/>
                  </a:solidFill>
                </a:rPr>
                <a:t>2</a:t>
              </a:r>
              <a:r>
                <a:rPr lang="en-US" dirty="0" smtClean="0">
                  <a:solidFill>
                    <a:srgbClr val="000090"/>
                  </a:solidFill>
                </a:rPr>
                <a:t> = 00…10</a:t>
              </a:r>
            </a:p>
            <a:p>
              <a:pPr algn="ctr"/>
              <a:r>
                <a:rPr lang="en-US" dirty="0" smtClean="0">
                  <a:solidFill>
                    <a:srgbClr val="000090"/>
                  </a:solidFill>
                </a:rPr>
                <a:t>⋮</a:t>
              </a:r>
            </a:p>
            <a:p>
              <a:pPr algn="ctr"/>
              <a:r>
                <a:rPr lang="en-US" dirty="0" err="1">
                  <a:solidFill>
                    <a:srgbClr val="000090"/>
                  </a:solidFill>
                </a:rPr>
                <a:t>k</a:t>
              </a:r>
              <a:r>
                <a:rPr lang="en-US" baseline="30000" dirty="0" err="1" smtClean="0">
                  <a:solidFill>
                    <a:srgbClr val="000090"/>
                  </a:solidFill>
                </a:rPr>
                <a:t>N</a:t>
              </a:r>
              <a:r>
                <a:rPr lang="en-US" dirty="0" smtClean="0">
                  <a:solidFill>
                    <a:srgbClr val="000090"/>
                  </a:solidFill>
                </a:rPr>
                <a:t> = 11…11</a:t>
              </a:r>
              <a:endParaRPr lang="en-US" dirty="0">
                <a:solidFill>
                  <a:srgbClr val="000090"/>
                </a:solidFill>
              </a:endParaRPr>
            </a:p>
          </p:txBody>
        </p:sp>
        <p:sp>
          <p:nvSpPr>
            <p:cNvPr id="14" name="Rectangle 13"/>
            <p:cNvSpPr/>
            <p:nvPr/>
          </p:nvSpPr>
          <p:spPr>
            <a:xfrm>
              <a:off x="57150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E(k</a:t>
              </a:r>
              <a:r>
                <a:rPr lang="en-US" baseline="30000" dirty="0" smtClean="0">
                  <a:solidFill>
                    <a:srgbClr val="000090"/>
                  </a:solidFill>
                </a:rPr>
                <a:t>0 </a:t>
              </a:r>
              <a:r>
                <a:rPr lang="en-US" dirty="0" smtClean="0">
                  <a:solidFill>
                    <a:srgbClr val="000090"/>
                  </a:solidFill>
                </a:rPr>
                <a:t>, M)</a:t>
              </a:r>
            </a:p>
            <a:p>
              <a:pPr algn="ctr"/>
              <a:r>
                <a:rPr lang="en-US" dirty="0" smtClean="0">
                  <a:solidFill>
                    <a:srgbClr val="000090"/>
                  </a:solidFill>
                </a:rPr>
                <a:t>E(k</a:t>
              </a:r>
              <a:r>
                <a:rPr lang="en-US" baseline="30000" dirty="0" smtClean="0">
                  <a:solidFill>
                    <a:srgbClr val="000090"/>
                  </a:solidFill>
                </a:rPr>
                <a:t>1</a:t>
              </a:r>
              <a:r>
                <a:rPr lang="en-US" dirty="0" smtClean="0">
                  <a:solidFill>
                    <a:srgbClr val="000090"/>
                  </a:solidFill>
                </a:rPr>
                <a:t> , M)</a:t>
              </a:r>
            </a:p>
            <a:p>
              <a:pPr algn="ctr"/>
              <a:r>
                <a:rPr lang="en-US" dirty="0">
                  <a:solidFill>
                    <a:srgbClr val="000090"/>
                  </a:solidFill>
                </a:rPr>
                <a:t>E(</a:t>
              </a:r>
              <a:r>
                <a:rPr lang="en-US" dirty="0" smtClean="0">
                  <a:solidFill>
                    <a:srgbClr val="000090"/>
                  </a:solidFill>
                </a:rPr>
                <a:t>k</a:t>
              </a:r>
              <a:r>
                <a:rPr lang="en-US" baseline="30000" dirty="0" smtClean="0">
                  <a:solidFill>
                    <a:srgbClr val="000090"/>
                  </a:solidFill>
                </a:rPr>
                <a:t>2</a:t>
              </a:r>
              <a:r>
                <a:rPr lang="en-US" dirty="0" smtClean="0">
                  <a:solidFill>
                    <a:srgbClr val="000090"/>
                  </a:solidFill>
                </a:rPr>
                <a:t> </a:t>
              </a:r>
              <a:r>
                <a:rPr lang="en-US" dirty="0">
                  <a:solidFill>
                    <a:srgbClr val="000090"/>
                  </a:solidFill>
                </a:rPr>
                <a:t>, M)</a:t>
              </a:r>
            </a:p>
            <a:p>
              <a:pPr algn="ctr"/>
              <a:r>
                <a:rPr lang="en-US" dirty="0" smtClean="0">
                  <a:solidFill>
                    <a:srgbClr val="000090"/>
                  </a:solidFill>
                </a:rPr>
                <a:t>⋮</a:t>
              </a:r>
            </a:p>
            <a:p>
              <a:pPr algn="ctr"/>
              <a:r>
                <a:rPr lang="en-US" dirty="0">
                  <a:solidFill>
                    <a:srgbClr val="000090"/>
                  </a:solidFill>
                </a:rPr>
                <a:t>E(</a:t>
              </a:r>
              <a:r>
                <a:rPr lang="en-US" dirty="0" err="1" smtClean="0">
                  <a:solidFill>
                    <a:srgbClr val="000090"/>
                  </a:solidFill>
                </a:rPr>
                <a:t>k</a:t>
              </a:r>
              <a:r>
                <a:rPr lang="en-US" baseline="30000" dirty="0" err="1" smtClean="0">
                  <a:solidFill>
                    <a:srgbClr val="000090"/>
                  </a:solidFill>
                </a:rPr>
                <a:t>N</a:t>
              </a:r>
              <a:r>
                <a:rPr lang="en-US" dirty="0" smtClean="0">
                  <a:solidFill>
                    <a:srgbClr val="000090"/>
                  </a:solidFill>
                </a:rPr>
                <a:t> </a:t>
              </a:r>
              <a:r>
                <a:rPr lang="en-US" dirty="0">
                  <a:solidFill>
                    <a:srgbClr val="000090"/>
                  </a:solidFill>
                </a:rPr>
                <a:t>, M</a:t>
              </a:r>
              <a:r>
                <a:rPr lang="en-US" dirty="0" smtClean="0">
                  <a:solidFill>
                    <a:srgbClr val="000090"/>
                  </a:solidFill>
                </a:rPr>
                <a:t>)</a:t>
              </a:r>
              <a:endParaRPr lang="en-US" dirty="0">
                <a:solidFill>
                  <a:srgbClr val="000090"/>
                </a:solidFill>
              </a:endParaRPr>
            </a:p>
          </p:txBody>
        </p:sp>
        <p:sp>
          <p:nvSpPr>
            <p:cNvPr id="15" name="Right Brace 14"/>
            <p:cNvSpPr/>
            <p:nvPr/>
          </p:nvSpPr>
          <p:spPr>
            <a:xfrm>
              <a:off x="7162800" y="3486150"/>
              <a:ext cx="228600" cy="1447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315200" y="4127192"/>
              <a:ext cx="915635" cy="309701"/>
            </a:xfrm>
            <a:prstGeom prst="rect">
              <a:avLst/>
            </a:prstGeom>
            <a:noFill/>
          </p:spPr>
          <p:txBody>
            <a:bodyPr wrap="none" rtlCol="0">
              <a:spAutoFit/>
            </a:bodyPr>
            <a:lstStyle/>
            <a:p>
              <a:pPr algn="ctr">
                <a:lnSpc>
                  <a:spcPts val="100"/>
                </a:lnSpc>
              </a:pPr>
              <a:r>
                <a:rPr lang="en-US" sz="2000" dirty="0" smtClean="0"/>
                <a:t>2</a:t>
              </a:r>
              <a:r>
                <a:rPr lang="en-US" sz="2000" baseline="30000" dirty="0" smtClean="0"/>
                <a:t>56</a:t>
              </a:r>
              <a:r>
                <a:rPr lang="en-US" sz="2000" dirty="0" smtClean="0"/>
                <a:t> </a:t>
              </a:r>
            </a:p>
            <a:p>
              <a:pPr algn="ctr"/>
              <a:r>
                <a:rPr lang="en-US" sz="2000" dirty="0" smtClean="0"/>
                <a:t>entries</a:t>
              </a:r>
              <a:endParaRPr lang="en-US" sz="2000" dirty="0"/>
            </a:p>
          </p:txBody>
        </p:sp>
      </p:grpSp>
    </p:spTree>
    <p:extLst>
      <p:ext uri="{BB962C8B-B14F-4D97-AF65-F5344CB8AC3E}">
        <p14:creationId xmlns="" xmlns:p14="http://schemas.microsoft.com/office/powerpoint/2010/main" val="3964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5976"/>
              </a:spcBef>
              <a:buNone/>
            </a:pPr>
            <a:r>
              <a:rPr lang="en-US" dirty="0" smtClean="0"/>
              <a:t>Attack:    M = (m</a:t>
            </a:r>
            <a:r>
              <a:rPr lang="en-US" baseline="-25000" dirty="0" smtClean="0"/>
              <a:t>1</a:t>
            </a:r>
            <a:r>
              <a:rPr lang="en-US" dirty="0" smtClean="0"/>
              <a:t>,…, m</a:t>
            </a:r>
            <a:r>
              <a:rPr lang="en-US" baseline="-25000" dirty="0" smtClean="0"/>
              <a:t>10</a:t>
            </a:r>
            <a:r>
              <a:rPr lang="en-US" dirty="0" smtClean="0"/>
              <a:t>)  ,   C = (c</a:t>
            </a:r>
            <a:r>
              <a:rPr lang="en-US" baseline="-25000" dirty="0" smtClean="0"/>
              <a:t>1</a:t>
            </a:r>
            <a:r>
              <a:rPr lang="en-US" dirty="0" smtClean="0"/>
              <a:t>,…,c</a:t>
            </a:r>
            <a:r>
              <a:rPr lang="en-US" baseline="-25000" dirty="0" smtClean="0"/>
              <a:t>10</a:t>
            </a:r>
            <a:r>
              <a:rPr lang="en-US" dirty="0" smtClean="0"/>
              <a:t>)</a:t>
            </a:r>
          </a:p>
          <a:p>
            <a:pPr>
              <a:spcBef>
                <a:spcPts val="2424"/>
              </a:spcBef>
            </a:pPr>
            <a:r>
              <a:rPr lang="en-US" dirty="0">
                <a:solidFill>
                  <a:schemeClr val="bg1">
                    <a:lumMod val="50000"/>
                  </a:schemeClr>
                </a:solidFill>
              </a:rPr>
              <a:t>s</a:t>
            </a:r>
            <a:r>
              <a:rPr lang="en-US" dirty="0" smtClean="0">
                <a:solidFill>
                  <a:schemeClr val="bg1">
                    <a:lumMod val="50000"/>
                  </a:schemeClr>
                </a:solidFill>
              </a:rPr>
              <a:t>tep 1:   build table.</a:t>
            </a:r>
          </a:p>
          <a:p>
            <a:pPr>
              <a:spcBef>
                <a:spcPts val="2424"/>
              </a:spcBef>
            </a:pPr>
            <a:r>
              <a:rPr lang="en-US" dirty="0" smtClean="0"/>
              <a:t>Step 2:   for all  k∈</a:t>
            </a:r>
            <a:r>
              <a:rPr lang="en-US" dirty="0"/>
              <a:t>{0,1</a:t>
            </a:r>
            <a:r>
              <a:rPr lang="en-US" dirty="0" smtClean="0"/>
              <a:t>}</a:t>
            </a:r>
            <a:r>
              <a:rPr lang="en-US" baseline="30000" dirty="0" smtClean="0"/>
              <a:t>56</a:t>
            </a:r>
            <a:r>
              <a:rPr lang="en-US" dirty="0" smtClean="0"/>
              <a:t> do:</a:t>
            </a:r>
          </a:p>
          <a:p>
            <a:pPr marL="0" indent="0">
              <a:spcBef>
                <a:spcPts val="624"/>
              </a:spcBef>
              <a:buNone/>
            </a:pPr>
            <a:r>
              <a:rPr lang="en-US" dirty="0"/>
              <a:t>	</a:t>
            </a:r>
            <a:r>
              <a:rPr lang="en-US" dirty="0" smtClean="0"/>
              <a:t>		test if   D(k, C)  is in 2</a:t>
            </a:r>
            <a:r>
              <a:rPr lang="en-US" baseline="30000" dirty="0" smtClean="0"/>
              <a:t>nd</a:t>
            </a:r>
            <a:r>
              <a:rPr lang="en-US" dirty="0" smtClean="0"/>
              <a:t> column.</a:t>
            </a:r>
          </a:p>
          <a:p>
            <a:pPr marL="457200" lvl="1" indent="0">
              <a:spcBef>
                <a:spcPts val="2424"/>
              </a:spcBef>
              <a:buNone/>
            </a:pPr>
            <a:r>
              <a:rPr lang="en-US" dirty="0" smtClean="0"/>
              <a:t>    if so then    E(</a:t>
            </a:r>
            <a:r>
              <a:rPr lang="en-US" dirty="0" err="1" smtClean="0"/>
              <a:t>k</a:t>
            </a:r>
            <a:r>
              <a:rPr lang="en-US" baseline="30000" dirty="0" err="1" smtClean="0"/>
              <a:t>i</a:t>
            </a:r>
            <a:r>
              <a:rPr lang="en-US" dirty="0" err="1" smtClean="0"/>
              <a:t>,M</a:t>
            </a:r>
            <a:r>
              <a:rPr lang="en-US" dirty="0" smtClean="0"/>
              <a:t>) = D(</a:t>
            </a:r>
            <a:r>
              <a:rPr lang="en-US" dirty="0" err="1" smtClean="0"/>
              <a:t>k,C</a:t>
            </a:r>
            <a:r>
              <a:rPr lang="en-US" dirty="0" smtClean="0"/>
              <a:t>)   ⇒   (</a:t>
            </a:r>
            <a:r>
              <a:rPr lang="en-US" dirty="0" err="1" smtClean="0"/>
              <a:t>k</a:t>
            </a:r>
            <a:r>
              <a:rPr lang="en-US" baseline="30000" dirty="0" err="1" smtClean="0"/>
              <a:t>i</a:t>
            </a:r>
            <a:r>
              <a:rPr lang="en-US" dirty="0" err="1" smtClean="0"/>
              <a:t>,k</a:t>
            </a:r>
            <a:r>
              <a:rPr lang="en-US" dirty="0" smtClean="0"/>
              <a:t>) = (k</a:t>
            </a:r>
            <a:r>
              <a:rPr lang="en-US" baseline="-25000" dirty="0" smtClean="0"/>
              <a:t>2</a:t>
            </a:r>
            <a:r>
              <a:rPr lang="en-US" dirty="0" smtClean="0"/>
              <a:t>,k</a:t>
            </a:r>
            <a:r>
              <a:rPr lang="en-US" baseline="-25000" dirty="0" smtClean="0"/>
              <a:t>1</a:t>
            </a:r>
            <a:r>
              <a:rPr lang="en-US" dirty="0" smtClean="0"/>
              <a:t>)</a:t>
            </a:r>
            <a:endParaRPr lang="en-US" dirty="0"/>
          </a:p>
        </p:txBody>
      </p:sp>
      <p:sp>
        <p:nvSpPr>
          <p:cNvPr id="2" name="Title 1"/>
          <p:cNvSpPr>
            <a:spLocks noGrp="1"/>
          </p:cNvSpPr>
          <p:nvPr>
            <p:ph type="title"/>
          </p:nvPr>
        </p:nvSpPr>
        <p:spPr/>
        <p:txBody>
          <a:bodyPr/>
          <a:lstStyle/>
          <a:p>
            <a:r>
              <a:rPr lang="en-US" dirty="0" smtClean="0"/>
              <a:t>Meet in the middle attack</a:t>
            </a:r>
            <a:endParaRPr lang="en-US" dirty="0"/>
          </a:p>
        </p:txBody>
      </p:sp>
      <p:sp>
        <p:nvSpPr>
          <p:cNvPr id="5" name="Rectangle 4"/>
          <p:cNvSpPr/>
          <p:nvPr/>
        </p:nvSpPr>
        <p:spPr>
          <a:xfrm>
            <a:off x="381000" y="5562600"/>
            <a:ext cx="7620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
            </a:r>
            <a:endParaRPr lang="en-US" dirty="0"/>
          </a:p>
        </p:txBody>
      </p:sp>
      <p:sp>
        <p:nvSpPr>
          <p:cNvPr id="6" name="Rectangle 5"/>
          <p:cNvSpPr/>
          <p:nvPr/>
        </p:nvSpPr>
        <p:spPr>
          <a:xfrm>
            <a:off x="1905000" y="5359400"/>
            <a:ext cx="914400" cy="812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smtClean="0">
                <a:solidFill>
                  <a:srgbClr val="000090"/>
                </a:solidFill>
              </a:rPr>
              <a:t>E(</a:t>
            </a:r>
            <a:r>
              <a:rPr lang="en-US" sz="2100" b="1" dirty="0" smtClean="0">
                <a:solidFill>
                  <a:srgbClr val="000090"/>
                </a:solidFill>
              </a:rPr>
              <a:t>k</a:t>
            </a:r>
            <a:r>
              <a:rPr lang="en-US" sz="2100" b="1" baseline="-25000" dirty="0">
                <a:solidFill>
                  <a:srgbClr val="000090"/>
                </a:solidFill>
              </a:rPr>
              <a:t>2</a:t>
            </a:r>
            <a:r>
              <a:rPr lang="en-US" sz="2100" dirty="0" smtClean="0">
                <a:solidFill>
                  <a:srgbClr val="000090"/>
                </a:solidFill>
              </a:rPr>
              <a:t>,</a:t>
            </a:r>
            <a:r>
              <a:rPr lang="en-US" sz="2100" b="1" dirty="0" smtClean="0">
                <a:solidFill>
                  <a:srgbClr val="000090"/>
                </a:solidFill>
              </a:rPr>
              <a:t>⋅</a:t>
            </a:r>
            <a:r>
              <a:rPr lang="en-US" sz="2100" dirty="0" smtClean="0">
                <a:solidFill>
                  <a:srgbClr val="000090"/>
                </a:solidFill>
              </a:rPr>
              <a:t>)</a:t>
            </a:r>
            <a:endParaRPr lang="en-US" sz="2100" dirty="0">
              <a:solidFill>
                <a:srgbClr val="000090"/>
              </a:solidFill>
            </a:endParaRPr>
          </a:p>
        </p:txBody>
      </p:sp>
      <p:sp>
        <p:nvSpPr>
          <p:cNvPr id="7" name="Rectangle 6"/>
          <p:cNvSpPr/>
          <p:nvPr/>
        </p:nvSpPr>
        <p:spPr>
          <a:xfrm>
            <a:off x="3581400" y="5359400"/>
            <a:ext cx="914400" cy="812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smtClean="0">
                <a:solidFill>
                  <a:srgbClr val="000090"/>
                </a:solidFill>
              </a:rPr>
              <a:t>E(</a:t>
            </a:r>
            <a:r>
              <a:rPr lang="en-US" sz="2100" b="1" dirty="0" smtClean="0">
                <a:solidFill>
                  <a:srgbClr val="000090"/>
                </a:solidFill>
              </a:rPr>
              <a:t>k</a:t>
            </a:r>
            <a:r>
              <a:rPr lang="en-US" sz="2100" b="1" baseline="-25000" dirty="0" smtClean="0">
                <a:solidFill>
                  <a:srgbClr val="000090"/>
                </a:solidFill>
              </a:rPr>
              <a:t>1</a:t>
            </a:r>
            <a:r>
              <a:rPr lang="en-US" sz="2100" dirty="0" smtClean="0">
                <a:solidFill>
                  <a:srgbClr val="000090"/>
                </a:solidFill>
              </a:rPr>
              <a:t>,</a:t>
            </a:r>
            <a:r>
              <a:rPr lang="en-US" sz="2100" b="1" dirty="0" smtClean="0">
                <a:solidFill>
                  <a:srgbClr val="000090"/>
                </a:solidFill>
              </a:rPr>
              <a:t>⋅</a:t>
            </a:r>
            <a:r>
              <a:rPr lang="en-US" sz="2100" dirty="0" smtClean="0">
                <a:solidFill>
                  <a:srgbClr val="000090"/>
                </a:solidFill>
              </a:rPr>
              <a:t>)</a:t>
            </a:r>
            <a:endParaRPr lang="en-US" sz="2100" dirty="0">
              <a:solidFill>
                <a:srgbClr val="000090"/>
              </a:solidFill>
            </a:endParaRPr>
          </a:p>
        </p:txBody>
      </p:sp>
      <p:sp>
        <p:nvSpPr>
          <p:cNvPr id="8" name="Rectangle 7"/>
          <p:cNvSpPr/>
          <p:nvPr/>
        </p:nvSpPr>
        <p:spPr>
          <a:xfrm>
            <a:off x="5257800" y="5562600"/>
            <a:ext cx="762000"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10" name="Straight Arrow Connector 9"/>
          <p:cNvCxnSpPr>
            <a:stCxn id="5" idx="3"/>
            <a:endCxn id="6" idx="1"/>
          </p:cNvCxnSpPr>
          <p:nvPr/>
        </p:nvCxnSpPr>
        <p:spPr>
          <a:xfrm>
            <a:off x="1143000" y="5765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819400" y="5765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495800" y="57658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5" name="Group 16"/>
          <p:cNvGrpSpPr/>
          <p:nvPr/>
        </p:nvGrpSpPr>
        <p:grpSpPr>
          <a:xfrm>
            <a:off x="6400800" y="4775200"/>
            <a:ext cx="2590800" cy="1930400"/>
            <a:chOff x="4419600" y="3486150"/>
            <a:chExt cx="2590800" cy="1447800"/>
          </a:xfrm>
        </p:grpSpPr>
        <p:sp>
          <p:nvSpPr>
            <p:cNvPr id="13" name="Rectangle 12"/>
            <p:cNvSpPr/>
            <p:nvPr/>
          </p:nvSpPr>
          <p:spPr>
            <a:xfrm>
              <a:off x="44196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r>
                <a:rPr lang="en-US" baseline="30000" dirty="0" smtClean="0">
                  <a:solidFill>
                    <a:srgbClr val="000090"/>
                  </a:solidFill>
                </a:rPr>
                <a:t>0</a:t>
              </a:r>
              <a:r>
                <a:rPr lang="en-US" dirty="0" smtClean="0">
                  <a:solidFill>
                    <a:srgbClr val="000090"/>
                  </a:solidFill>
                </a:rPr>
                <a:t> = 00…00</a:t>
              </a:r>
            </a:p>
            <a:p>
              <a:pPr algn="ctr"/>
              <a:r>
                <a:rPr lang="en-US" dirty="0">
                  <a:solidFill>
                    <a:srgbClr val="000090"/>
                  </a:solidFill>
                </a:rPr>
                <a:t>k</a:t>
              </a:r>
              <a:r>
                <a:rPr lang="en-US" baseline="30000" dirty="0" smtClean="0">
                  <a:solidFill>
                    <a:srgbClr val="000090"/>
                  </a:solidFill>
                </a:rPr>
                <a:t>1</a:t>
              </a:r>
              <a:r>
                <a:rPr lang="en-US" dirty="0" smtClean="0">
                  <a:solidFill>
                    <a:srgbClr val="000090"/>
                  </a:solidFill>
                </a:rPr>
                <a:t> = 00…01</a:t>
              </a:r>
            </a:p>
            <a:p>
              <a:pPr algn="ctr"/>
              <a:r>
                <a:rPr lang="en-US" dirty="0">
                  <a:solidFill>
                    <a:srgbClr val="000090"/>
                  </a:solidFill>
                </a:rPr>
                <a:t>k</a:t>
              </a:r>
              <a:r>
                <a:rPr lang="en-US" baseline="30000" dirty="0" smtClean="0">
                  <a:solidFill>
                    <a:srgbClr val="000090"/>
                  </a:solidFill>
                </a:rPr>
                <a:t>2</a:t>
              </a:r>
              <a:r>
                <a:rPr lang="en-US" dirty="0" smtClean="0">
                  <a:solidFill>
                    <a:srgbClr val="000090"/>
                  </a:solidFill>
                </a:rPr>
                <a:t> = 00…10</a:t>
              </a:r>
            </a:p>
            <a:p>
              <a:pPr algn="ctr"/>
              <a:r>
                <a:rPr lang="en-US" dirty="0" smtClean="0">
                  <a:solidFill>
                    <a:srgbClr val="000090"/>
                  </a:solidFill>
                </a:rPr>
                <a:t>⋮</a:t>
              </a:r>
            </a:p>
            <a:p>
              <a:pPr algn="ctr"/>
              <a:r>
                <a:rPr lang="en-US" dirty="0" err="1">
                  <a:solidFill>
                    <a:srgbClr val="000090"/>
                  </a:solidFill>
                </a:rPr>
                <a:t>k</a:t>
              </a:r>
              <a:r>
                <a:rPr lang="en-US" baseline="30000" dirty="0" err="1" smtClean="0">
                  <a:solidFill>
                    <a:srgbClr val="000090"/>
                  </a:solidFill>
                </a:rPr>
                <a:t>N</a:t>
              </a:r>
              <a:r>
                <a:rPr lang="en-US" dirty="0" smtClean="0">
                  <a:solidFill>
                    <a:srgbClr val="000090"/>
                  </a:solidFill>
                </a:rPr>
                <a:t> = 11…11</a:t>
              </a:r>
              <a:endParaRPr lang="en-US" dirty="0">
                <a:solidFill>
                  <a:srgbClr val="000090"/>
                </a:solidFill>
              </a:endParaRPr>
            </a:p>
          </p:txBody>
        </p:sp>
        <p:sp>
          <p:nvSpPr>
            <p:cNvPr id="14" name="Rectangle 13"/>
            <p:cNvSpPr/>
            <p:nvPr/>
          </p:nvSpPr>
          <p:spPr>
            <a:xfrm>
              <a:off x="5715000" y="3486150"/>
              <a:ext cx="1295400" cy="14478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E(k</a:t>
              </a:r>
              <a:r>
                <a:rPr lang="en-US" baseline="30000" dirty="0" smtClean="0">
                  <a:solidFill>
                    <a:srgbClr val="000090"/>
                  </a:solidFill>
                </a:rPr>
                <a:t>0 </a:t>
              </a:r>
              <a:r>
                <a:rPr lang="en-US" dirty="0" smtClean="0">
                  <a:solidFill>
                    <a:srgbClr val="000090"/>
                  </a:solidFill>
                </a:rPr>
                <a:t>, M)</a:t>
              </a:r>
            </a:p>
            <a:p>
              <a:pPr algn="ctr"/>
              <a:r>
                <a:rPr lang="en-US" dirty="0" smtClean="0">
                  <a:solidFill>
                    <a:srgbClr val="000090"/>
                  </a:solidFill>
                </a:rPr>
                <a:t>E(k</a:t>
              </a:r>
              <a:r>
                <a:rPr lang="en-US" baseline="30000" dirty="0" smtClean="0">
                  <a:solidFill>
                    <a:srgbClr val="000090"/>
                  </a:solidFill>
                </a:rPr>
                <a:t>1</a:t>
              </a:r>
              <a:r>
                <a:rPr lang="en-US" dirty="0" smtClean="0">
                  <a:solidFill>
                    <a:srgbClr val="000090"/>
                  </a:solidFill>
                </a:rPr>
                <a:t> , M)</a:t>
              </a:r>
            </a:p>
            <a:p>
              <a:pPr algn="ctr"/>
              <a:r>
                <a:rPr lang="en-US" dirty="0">
                  <a:solidFill>
                    <a:srgbClr val="000090"/>
                  </a:solidFill>
                </a:rPr>
                <a:t>E(</a:t>
              </a:r>
              <a:r>
                <a:rPr lang="en-US" dirty="0" smtClean="0">
                  <a:solidFill>
                    <a:srgbClr val="000090"/>
                  </a:solidFill>
                </a:rPr>
                <a:t>k</a:t>
              </a:r>
              <a:r>
                <a:rPr lang="en-US" baseline="30000" dirty="0" smtClean="0">
                  <a:solidFill>
                    <a:srgbClr val="000090"/>
                  </a:solidFill>
                </a:rPr>
                <a:t>2</a:t>
              </a:r>
              <a:r>
                <a:rPr lang="en-US" dirty="0" smtClean="0">
                  <a:solidFill>
                    <a:srgbClr val="000090"/>
                  </a:solidFill>
                </a:rPr>
                <a:t> </a:t>
              </a:r>
              <a:r>
                <a:rPr lang="en-US" dirty="0">
                  <a:solidFill>
                    <a:srgbClr val="000090"/>
                  </a:solidFill>
                </a:rPr>
                <a:t>, M)</a:t>
              </a:r>
            </a:p>
            <a:p>
              <a:pPr algn="ctr"/>
              <a:r>
                <a:rPr lang="en-US" dirty="0" smtClean="0">
                  <a:solidFill>
                    <a:srgbClr val="000090"/>
                  </a:solidFill>
                </a:rPr>
                <a:t>⋮</a:t>
              </a:r>
            </a:p>
            <a:p>
              <a:pPr algn="ctr"/>
              <a:r>
                <a:rPr lang="en-US" dirty="0">
                  <a:solidFill>
                    <a:srgbClr val="000090"/>
                  </a:solidFill>
                </a:rPr>
                <a:t>E(</a:t>
              </a:r>
              <a:r>
                <a:rPr lang="en-US" dirty="0" err="1" smtClean="0">
                  <a:solidFill>
                    <a:srgbClr val="000090"/>
                  </a:solidFill>
                </a:rPr>
                <a:t>k</a:t>
              </a:r>
              <a:r>
                <a:rPr lang="en-US" baseline="30000" dirty="0" err="1" smtClean="0">
                  <a:solidFill>
                    <a:srgbClr val="000090"/>
                  </a:solidFill>
                </a:rPr>
                <a:t>N</a:t>
              </a:r>
              <a:r>
                <a:rPr lang="en-US" dirty="0" smtClean="0">
                  <a:solidFill>
                    <a:srgbClr val="000090"/>
                  </a:solidFill>
                </a:rPr>
                <a:t> </a:t>
              </a:r>
              <a:r>
                <a:rPr lang="en-US" dirty="0">
                  <a:solidFill>
                    <a:srgbClr val="000090"/>
                  </a:solidFill>
                </a:rPr>
                <a:t>, M</a:t>
              </a:r>
              <a:r>
                <a:rPr lang="en-US" dirty="0" smtClean="0">
                  <a:solidFill>
                    <a:srgbClr val="000090"/>
                  </a:solidFill>
                </a:rPr>
                <a:t>)</a:t>
              </a:r>
              <a:endParaRPr lang="en-US" dirty="0">
                <a:solidFill>
                  <a:srgbClr val="000090"/>
                </a:solidFill>
              </a:endParaRPr>
            </a:p>
          </p:txBody>
        </p:sp>
      </p:grpSp>
    </p:spTree>
    <p:extLst>
      <p:ext uri="{BB962C8B-B14F-4D97-AF65-F5344CB8AC3E}">
        <p14:creationId xmlns="" xmlns:p14="http://schemas.microsoft.com/office/powerpoint/2010/main" val="95783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of Block Ciphers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418AD6C-1134-4EBB-AC1B-24188F03D662}" type="datetime1">
              <a:rPr lang="en-US" smtClean="0"/>
              <a:pPr/>
              <a:t>10/18/2012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normAutofit fontScale="92500" lnSpcReduction="10000"/>
          </a:bodyPr>
          <a:lstStyle/>
          <a:p>
            <a:pPr>
              <a:lnSpc>
                <a:spcPct val="120000"/>
              </a:lnSpc>
            </a:pPr>
            <a:r>
              <a:rPr lang="en-US" dirty="0"/>
              <a:t>Pseudo Random Function   (</a:t>
            </a:r>
            <a:r>
              <a:rPr lang="en-US" b="1" dirty="0"/>
              <a:t>PRF</a:t>
            </a:r>
            <a:r>
              <a:rPr lang="en-US" dirty="0"/>
              <a:t>)    </a:t>
            </a:r>
            <a:r>
              <a:rPr lang="en-US" sz="2000" dirty="0"/>
              <a:t>defined over (K,X,Y):</a:t>
            </a:r>
          </a:p>
          <a:p>
            <a:pPr>
              <a:lnSpc>
                <a:spcPct val="120000"/>
              </a:lnSpc>
              <a:buFontTx/>
              <a:buNone/>
            </a:pPr>
            <a:r>
              <a:rPr lang="en-US" dirty="0"/>
              <a:t>			F:  K </a:t>
            </a:r>
            <a:r>
              <a:rPr lang="en-US" dirty="0">
                <a:sym typeface="Symbol" pitchFamily="18" charset="2"/>
              </a:rPr>
              <a:t> X    Y    </a:t>
            </a:r>
          </a:p>
          <a:p>
            <a:pPr>
              <a:lnSpc>
                <a:spcPct val="120000"/>
              </a:lnSpc>
              <a:buFontTx/>
              <a:buNone/>
            </a:pPr>
            <a:r>
              <a:rPr lang="en-US" dirty="0">
                <a:sym typeface="Symbol" pitchFamily="18" charset="2"/>
              </a:rPr>
              <a:t>	such that exists “efficient” algorithm to </a:t>
            </a:r>
            <a:r>
              <a:rPr lang="en-US" dirty="0" smtClean="0">
                <a:sym typeface="Symbol" pitchFamily="18" charset="2"/>
              </a:rPr>
              <a:t>evaluate </a:t>
            </a:r>
            <a:r>
              <a:rPr lang="en-US" dirty="0">
                <a:sym typeface="Symbol" pitchFamily="18" charset="2"/>
              </a:rPr>
              <a:t>F(</a:t>
            </a:r>
            <a:r>
              <a:rPr lang="en-US" dirty="0" err="1">
                <a:sym typeface="Symbol" pitchFamily="18" charset="2"/>
              </a:rPr>
              <a:t>k,x</a:t>
            </a:r>
            <a:r>
              <a:rPr lang="en-US" dirty="0">
                <a:sym typeface="Symbol" pitchFamily="18" charset="2"/>
              </a:rPr>
              <a:t>)</a:t>
            </a:r>
          </a:p>
          <a:p>
            <a:pPr>
              <a:lnSpc>
                <a:spcPct val="120000"/>
              </a:lnSpc>
            </a:pPr>
            <a:endParaRPr lang="en-US" dirty="0">
              <a:sym typeface="Symbol" pitchFamily="18" charset="2"/>
            </a:endParaRPr>
          </a:p>
          <a:p>
            <a:pPr>
              <a:lnSpc>
                <a:spcPct val="120000"/>
              </a:lnSpc>
            </a:pPr>
            <a:r>
              <a:rPr lang="en-US" dirty="0">
                <a:sym typeface="Symbol" pitchFamily="18" charset="2"/>
              </a:rPr>
              <a:t>Pseudo Random Permutation   (</a:t>
            </a:r>
            <a:r>
              <a:rPr lang="en-US" b="1" dirty="0">
                <a:sym typeface="Symbol" pitchFamily="18" charset="2"/>
              </a:rPr>
              <a:t>PRP</a:t>
            </a:r>
            <a:r>
              <a:rPr lang="en-US" dirty="0">
                <a:sym typeface="Symbol" pitchFamily="18" charset="2"/>
              </a:rPr>
              <a:t>)    </a:t>
            </a:r>
            <a:r>
              <a:rPr lang="en-US" sz="2000" dirty="0">
                <a:sym typeface="Symbol" pitchFamily="18" charset="2"/>
              </a:rPr>
              <a:t>defined over (K,X):</a:t>
            </a:r>
          </a:p>
          <a:p>
            <a:pPr>
              <a:lnSpc>
                <a:spcPct val="120000"/>
              </a:lnSpc>
              <a:buFontTx/>
              <a:buNone/>
            </a:pPr>
            <a:r>
              <a:rPr lang="en-US" dirty="0">
                <a:sym typeface="Symbol" pitchFamily="18" charset="2"/>
              </a:rPr>
              <a:t>			E:   </a:t>
            </a:r>
            <a:r>
              <a:rPr lang="en-US" dirty="0"/>
              <a:t>K </a:t>
            </a:r>
            <a:r>
              <a:rPr lang="en-US" dirty="0">
                <a:sym typeface="Symbol" pitchFamily="18" charset="2"/>
              </a:rPr>
              <a:t> X    X     </a:t>
            </a:r>
          </a:p>
          <a:p>
            <a:pPr>
              <a:lnSpc>
                <a:spcPct val="120000"/>
              </a:lnSpc>
              <a:buFontTx/>
              <a:buNone/>
            </a:pPr>
            <a:r>
              <a:rPr lang="en-US" dirty="0">
                <a:sym typeface="Symbol" pitchFamily="18" charset="2"/>
              </a:rPr>
              <a:t>	such that:</a:t>
            </a:r>
            <a:br>
              <a:rPr lang="en-US" dirty="0">
                <a:sym typeface="Symbol" pitchFamily="18" charset="2"/>
              </a:rPr>
            </a:br>
            <a:r>
              <a:rPr lang="en-US" dirty="0">
                <a:sym typeface="Symbol" pitchFamily="18" charset="2"/>
              </a:rPr>
              <a:t>	1. Exists “efficient” </a:t>
            </a:r>
            <a:r>
              <a:rPr lang="en-US" u="sng" dirty="0" smtClean="0">
                <a:sym typeface="Symbol" pitchFamily="18" charset="2"/>
              </a:rPr>
              <a:t>deterministic</a:t>
            </a:r>
            <a:r>
              <a:rPr lang="en-US" dirty="0" smtClean="0">
                <a:sym typeface="Symbol" pitchFamily="18" charset="2"/>
              </a:rPr>
              <a:t> algorithm </a:t>
            </a:r>
            <a:r>
              <a:rPr lang="en-US" dirty="0">
                <a:sym typeface="Symbol" pitchFamily="18" charset="2"/>
              </a:rPr>
              <a:t>to </a:t>
            </a:r>
            <a:r>
              <a:rPr lang="en-US" dirty="0" smtClean="0">
                <a:sym typeface="Symbol" pitchFamily="18" charset="2"/>
              </a:rPr>
              <a:t>evaluate  E(</a:t>
            </a:r>
            <a:r>
              <a:rPr lang="en-US" dirty="0" err="1" smtClean="0">
                <a:sym typeface="Symbol" pitchFamily="18" charset="2"/>
              </a:rPr>
              <a:t>k,x</a:t>
            </a:r>
            <a:r>
              <a:rPr lang="en-US" dirty="0">
                <a:sym typeface="Symbol" pitchFamily="18" charset="2"/>
              </a:rPr>
              <a:t>)</a:t>
            </a:r>
          </a:p>
          <a:p>
            <a:pPr>
              <a:lnSpc>
                <a:spcPct val="120000"/>
              </a:lnSpc>
              <a:buFontTx/>
              <a:buNone/>
            </a:pPr>
            <a:r>
              <a:rPr lang="en-US" dirty="0">
                <a:sym typeface="Symbol" pitchFamily="18" charset="2"/>
              </a:rPr>
              <a:t>		2. </a:t>
            </a:r>
            <a:r>
              <a:rPr lang="en-US" dirty="0" smtClean="0">
                <a:sym typeface="Symbol" pitchFamily="18" charset="2"/>
              </a:rPr>
              <a:t>The function   </a:t>
            </a:r>
            <a:r>
              <a:rPr lang="en-US" dirty="0">
                <a:sym typeface="Symbol" pitchFamily="18" charset="2"/>
              </a:rPr>
              <a:t>E( k,  )   is  one-to-one</a:t>
            </a:r>
          </a:p>
          <a:p>
            <a:pPr>
              <a:lnSpc>
                <a:spcPct val="120000"/>
              </a:lnSpc>
              <a:buFontTx/>
              <a:buNone/>
            </a:pPr>
            <a:r>
              <a:rPr lang="en-US" dirty="0">
                <a:sym typeface="Symbol" pitchFamily="18" charset="2"/>
              </a:rPr>
              <a:t>		3. Exists “efficient” </a:t>
            </a:r>
            <a:r>
              <a:rPr lang="en-US" dirty="0" smtClean="0">
                <a:sym typeface="Symbol" pitchFamily="18" charset="2"/>
              </a:rPr>
              <a:t>inversion algorithm   D(</a:t>
            </a:r>
            <a:r>
              <a:rPr lang="en-US" dirty="0" err="1" smtClean="0">
                <a:sym typeface="Symbol" pitchFamily="18" charset="2"/>
              </a:rPr>
              <a:t>k,y</a:t>
            </a:r>
            <a:r>
              <a:rPr lang="en-US" dirty="0" smtClean="0">
                <a:sym typeface="Symbol" pitchFamily="18" charset="2"/>
              </a:rPr>
              <a:t>)</a:t>
            </a:r>
            <a:endParaRPr lang="en-US" dirty="0">
              <a:sym typeface="Symbol" pitchFamily="18" charset="2"/>
            </a:endParaRPr>
          </a:p>
        </p:txBody>
      </p:sp>
      <p:sp>
        <p:nvSpPr>
          <p:cNvPr id="5122" name="Rectangle 2"/>
          <p:cNvSpPr>
            <a:spLocks noGrp="1" noChangeArrowheads="1"/>
          </p:cNvSpPr>
          <p:nvPr>
            <p:ph type="title"/>
          </p:nvPr>
        </p:nvSpPr>
        <p:spPr/>
        <p:txBody>
          <a:bodyPr/>
          <a:lstStyle/>
          <a:p>
            <a:r>
              <a:rPr lang="en-US" dirty="0" smtClean="0"/>
              <a:t>Abstractly:   PRPs </a:t>
            </a:r>
            <a:r>
              <a:rPr lang="en-US" dirty="0"/>
              <a:t>and PRFs</a:t>
            </a:r>
          </a:p>
        </p:txBody>
      </p:sp>
      <p:sp>
        <p:nvSpPr>
          <p:cNvPr id="5124" name="Line 4"/>
          <p:cNvSpPr>
            <a:spLocks noChangeShapeType="1"/>
          </p:cNvSpPr>
          <p:nvPr/>
        </p:nvSpPr>
        <p:spPr bwMode="auto">
          <a:xfrm>
            <a:off x="0" y="312420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 xmlns:p14="http://schemas.microsoft.com/office/powerpoint/2010/main" val="3274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a:bodyPr>
          <a:lstStyle/>
          <a:p>
            <a:pPr>
              <a:lnSpc>
                <a:spcPct val="120000"/>
              </a:lnSpc>
            </a:pPr>
            <a:endParaRPr lang="en-US" u="sng" dirty="0"/>
          </a:p>
          <a:p>
            <a:pPr>
              <a:lnSpc>
                <a:spcPct val="120000"/>
              </a:lnSpc>
            </a:pPr>
            <a:r>
              <a:rPr lang="en-US" u="sng" dirty="0"/>
              <a:t>Example PRPs</a:t>
            </a:r>
            <a:r>
              <a:rPr lang="en-US" dirty="0"/>
              <a:t>:    3DES,   AES,   …</a:t>
            </a:r>
          </a:p>
          <a:p>
            <a:pPr lvl="1">
              <a:lnSpc>
                <a:spcPct val="120000"/>
              </a:lnSpc>
              <a:spcBef>
                <a:spcPct val="60000"/>
              </a:spcBef>
              <a:buFontTx/>
              <a:buNone/>
            </a:pPr>
            <a:r>
              <a:rPr lang="en-US" dirty="0"/>
              <a:t>  </a:t>
            </a:r>
            <a:r>
              <a:rPr lang="en-US" dirty="0" smtClean="0"/>
              <a:t>  AES</a:t>
            </a:r>
            <a:r>
              <a:rPr lang="en-US" dirty="0"/>
              <a:t>:   K </a:t>
            </a:r>
            <a:r>
              <a:rPr lang="en-US" dirty="0">
                <a:sym typeface="Symbol" pitchFamily="18" charset="2"/>
              </a:rPr>
              <a:t> X    X</a:t>
            </a:r>
            <a:r>
              <a:rPr lang="en-US" dirty="0"/>
              <a:t>        where      K = X = {0,1}</a:t>
            </a:r>
            <a:r>
              <a:rPr lang="en-US" baseline="30000" dirty="0"/>
              <a:t>128</a:t>
            </a:r>
            <a:r>
              <a:rPr lang="en-US" dirty="0"/>
              <a:t>  </a:t>
            </a:r>
            <a:endParaRPr lang="en-US" dirty="0" smtClean="0"/>
          </a:p>
          <a:p>
            <a:pPr lvl="1">
              <a:lnSpc>
                <a:spcPct val="120000"/>
              </a:lnSpc>
              <a:spcBef>
                <a:spcPts val="1728"/>
              </a:spcBef>
              <a:buNone/>
            </a:pPr>
            <a:r>
              <a:rPr lang="en-US" baseline="30000" dirty="0" smtClean="0"/>
              <a:t>	</a:t>
            </a:r>
            <a:r>
              <a:rPr lang="en-US" dirty="0" smtClean="0"/>
              <a:t>3DES:   K </a:t>
            </a:r>
            <a:r>
              <a:rPr lang="en-US" dirty="0" smtClean="0">
                <a:sym typeface="Symbol" pitchFamily="18" charset="2"/>
              </a:rPr>
              <a:t> X    X</a:t>
            </a:r>
            <a:r>
              <a:rPr lang="en-US" dirty="0" smtClean="0"/>
              <a:t>      where      X = {0,1}</a:t>
            </a:r>
            <a:r>
              <a:rPr lang="en-US" baseline="30000" dirty="0" smtClean="0"/>
              <a:t>64</a:t>
            </a:r>
            <a:r>
              <a:rPr lang="en-US" dirty="0" smtClean="0"/>
              <a:t> ,  K = {0,1}</a:t>
            </a:r>
            <a:r>
              <a:rPr lang="en-US" baseline="30000" dirty="0" smtClean="0"/>
              <a:t>168</a:t>
            </a:r>
            <a:endParaRPr lang="en-US" dirty="0"/>
          </a:p>
          <a:p>
            <a:pPr>
              <a:lnSpc>
                <a:spcPct val="120000"/>
              </a:lnSpc>
            </a:pPr>
            <a:endParaRPr lang="en-US" dirty="0"/>
          </a:p>
          <a:p>
            <a:pPr>
              <a:lnSpc>
                <a:spcPct val="120000"/>
              </a:lnSpc>
            </a:pPr>
            <a:r>
              <a:rPr lang="en-US" dirty="0"/>
              <a:t>Functionally, any PRP is also a PRF.</a:t>
            </a:r>
          </a:p>
          <a:p>
            <a:pPr lvl="1">
              <a:lnSpc>
                <a:spcPct val="120000"/>
              </a:lnSpc>
            </a:pPr>
            <a:r>
              <a:rPr lang="en-US" dirty="0"/>
              <a:t>A PRP is a PRF where X=Y and is efficiently invertible.</a:t>
            </a:r>
          </a:p>
          <a:p>
            <a:endParaRPr lang="en-US" dirty="0"/>
          </a:p>
          <a:p>
            <a:endParaRPr lang="en-US" dirty="0"/>
          </a:p>
        </p:txBody>
      </p:sp>
      <p:sp>
        <p:nvSpPr>
          <p:cNvPr id="24578" name="Rectangle 2"/>
          <p:cNvSpPr>
            <a:spLocks noGrp="1" noChangeArrowheads="1"/>
          </p:cNvSpPr>
          <p:nvPr>
            <p:ph type="title"/>
          </p:nvPr>
        </p:nvSpPr>
        <p:spPr/>
        <p:txBody>
          <a:bodyPr/>
          <a:lstStyle/>
          <a:p>
            <a:r>
              <a:rPr lang="en-US"/>
              <a:t>Running example</a:t>
            </a:r>
          </a:p>
        </p:txBody>
      </p:sp>
    </p:spTree>
    <p:extLst>
      <p:ext uri="{BB962C8B-B14F-4D97-AF65-F5344CB8AC3E}">
        <p14:creationId xmlns="" xmlns:p14="http://schemas.microsoft.com/office/powerpoint/2010/main" val="271010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r>
              <a:rPr lang="en-US" dirty="0"/>
              <a:t>Let   F:  K </a:t>
            </a:r>
            <a:r>
              <a:rPr lang="en-US" dirty="0">
                <a:sym typeface="Symbol" pitchFamily="18" charset="2"/>
              </a:rPr>
              <a:t> X    Y   be a PRF</a:t>
            </a:r>
          </a:p>
          <a:p>
            <a:pPr>
              <a:spcBef>
                <a:spcPct val="50000"/>
              </a:spcBef>
              <a:buFontTx/>
              <a:buNone/>
            </a:pPr>
            <a:r>
              <a:rPr lang="en-US" dirty="0"/>
              <a:t>		Funs[X,Y]:     the set of </a:t>
            </a:r>
            <a:r>
              <a:rPr lang="en-US" b="1" u="sng" dirty="0"/>
              <a:t>all</a:t>
            </a:r>
            <a:r>
              <a:rPr lang="en-US" dirty="0"/>
              <a:t> functions from X to Y</a:t>
            </a:r>
          </a:p>
          <a:p>
            <a:pPr>
              <a:spcBef>
                <a:spcPct val="50000"/>
              </a:spcBef>
              <a:buFontTx/>
              <a:buNone/>
            </a:pPr>
            <a:r>
              <a:rPr lang="en-US" dirty="0">
                <a:sym typeface="Symbol" pitchFamily="18" charset="2"/>
              </a:rPr>
              <a:t>		S</a:t>
            </a:r>
            <a:r>
              <a:rPr lang="en-US" baseline="-25000" dirty="0">
                <a:sym typeface="Symbol" pitchFamily="18" charset="2"/>
              </a:rPr>
              <a:t>F</a:t>
            </a:r>
            <a:r>
              <a:rPr lang="en-US" dirty="0">
                <a:sym typeface="Symbol" pitchFamily="18" charset="2"/>
              </a:rPr>
              <a:t> =  {  F(k,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Funs[X,Y]</a:t>
            </a:r>
          </a:p>
          <a:p>
            <a:pPr>
              <a:spcBef>
                <a:spcPts val="2232"/>
              </a:spcBef>
            </a:pPr>
            <a:r>
              <a:rPr lang="en-US" u="sng" dirty="0">
                <a:sym typeface="Symbol" pitchFamily="18" charset="2"/>
              </a:rPr>
              <a:t>Intuition</a:t>
            </a:r>
            <a:r>
              <a:rPr lang="en-US" dirty="0">
                <a:sym typeface="Symbol" pitchFamily="18" charset="2"/>
              </a:rPr>
              <a:t>:   a PRF 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a:t>Funs[X,Y] is indistinguishable from </a:t>
            </a:r>
            <a:r>
              <a:rPr lang="en-US" dirty="0" smtClean="0"/>
              <a:t>a </a:t>
            </a:r>
            <a:r>
              <a:rPr lang="en-US" dirty="0"/>
              <a:t>random function in S</a:t>
            </a:r>
            <a:r>
              <a:rPr lang="en-US" baseline="-25000" dirty="0"/>
              <a:t>F</a:t>
            </a:r>
            <a:endParaRPr lang="en-US" dirty="0">
              <a:sym typeface="Symbol" pitchFamily="18" charset="2"/>
            </a:endParaRPr>
          </a:p>
          <a:p>
            <a:endParaRPr lang="en-US" dirty="0"/>
          </a:p>
        </p:txBody>
      </p:sp>
      <p:sp>
        <p:nvSpPr>
          <p:cNvPr id="25602" name="Rectangle 2"/>
          <p:cNvSpPr>
            <a:spLocks noGrp="1" noChangeArrowheads="1"/>
          </p:cNvSpPr>
          <p:nvPr>
            <p:ph type="title"/>
          </p:nvPr>
        </p:nvSpPr>
        <p:spPr/>
        <p:txBody>
          <a:bodyPr>
            <a:normAutofit/>
          </a:bodyPr>
          <a:lstStyle/>
          <a:p>
            <a:r>
              <a:rPr lang="en-US"/>
              <a:t>Secure PRFs</a:t>
            </a:r>
          </a:p>
        </p:txBody>
      </p:sp>
      <p:grpSp>
        <p:nvGrpSpPr>
          <p:cNvPr id="2" name="Group 1"/>
          <p:cNvGrpSpPr/>
          <p:nvPr/>
        </p:nvGrpSpPr>
        <p:grpSpPr>
          <a:xfrm>
            <a:off x="1066801" y="5054600"/>
            <a:ext cx="2095390" cy="1480840"/>
            <a:chOff x="6396038" y="3714750"/>
            <a:chExt cx="2095390" cy="1110630"/>
          </a:xfrm>
        </p:grpSpPr>
        <p:sp>
          <p:nvSpPr>
            <p:cNvPr id="25605" name="Oval 5"/>
            <p:cNvSpPr>
              <a:spLocks noChangeAspect="1" noChangeArrowheads="1"/>
            </p:cNvSpPr>
            <p:nvPr/>
          </p:nvSpPr>
          <p:spPr bwMode="auto">
            <a:xfrm>
              <a:off x="6396038" y="3714750"/>
              <a:ext cx="684212" cy="513160"/>
            </a:xfrm>
            <a:prstGeom prst="ellipse">
              <a:avLst/>
            </a:prstGeom>
            <a:solidFill>
              <a:schemeClr val="accent1"/>
            </a:solidFill>
            <a:ln w="9525">
              <a:solidFill>
                <a:schemeClr val="tx1"/>
              </a:solidFill>
              <a:round/>
              <a:headEnd/>
              <a:tailEnd/>
            </a:ln>
            <a:effectLst/>
          </p:spPr>
          <p:txBody>
            <a:bodyPr wrap="none" anchor="ctr"/>
            <a:lstStyle/>
            <a:p>
              <a:pPr algn="ctr"/>
              <a:endParaRPr lang="en-US" sz="2400"/>
            </a:p>
          </p:txBody>
        </p:sp>
        <p:sp>
          <p:nvSpPr>
            <p:cNvPr id="25606" name="Text Box 6"/>
            <p:cNvSpPr txBox="1">
              <a:spLocks noChangeArrowheads="1"/>
            </p:cNvSpPr>
            <p:nvPr/>
          </p:nvSpPr>
          <p:spPr bwMode="auto">
            <a:xfrm>
              <a:off x="6477001" y="3714750"/>
              <a:ext cx="458780" cy="346249"/>
            </a:xfrm>
            <a:prstGeom prst="rect">
              <a:avLst/>
            </a:prstGeom>
            <a:noFill/>
            <a:ln w="9525">
              <a:noFill/>
              <a:miter lim="800000"/>
              <a:headEnd/>
              <a:tailEnd/>
            </a:ln>
            <a:effectLst/>
          </p:spPr>
          <p:txBody>
            <a:bodyPr wrap="none">
              <a:spAutoFit/>
            </a:bodyPr>
            <a:lstStyle/>
            <a:p>
              <a:r>
                <a:rPr lang="en-US" sz="2400"/>
                <a:t>S</a:t>
              </a:r>
              <a:r>
                <a:rPr lang="en-US" sz="2400" baseline="-25000"/>
                <a:t>F</a:t>
              </a:r>
              <a:endParaRPr lang="en-US" sz="2400">
                <a:sym typeface="Symbol" pitchFamily="18" charset="2"/>
              </a:endParaRPr>
            </a:p>
          </p:txBody>
        </p:sp>
        <p:sp>
          <p:nvSpPr>
            <p:cNvPr id="25608" name="Line 8"/>
            <p:cNvSpPr>
              <a:spLocks noChangeShapeType="1"/>
            </p:cNvSpPr>
            <p:nvPr/>
          </p:nvSpPr>
          <p:spPr bwMode="auto">
            <a:xfrm flipH="1" flipV="1">
              <a:off x="6853238" y="4057650"/>
              <a:ext cx="685800" cy="457200"/>
            </a:xfrm>
            <a:prstGeom prst="line">
              <a:avLst/>
            </a:prstGeom>
            <a:noFill/>
            <a:ln w="9525">
              <a:solidFill>
                <a:schemeClr val="tx1"/>
              </a:solidFill>
              <a:round/>
              <a:headEnd/>
              <a:tailEnd type="triangle" w="med" len="med"/>
            </a:ln>
            <a:effectLst/>
          </p:spPr>
          <p:txBody>
            <a:bodyPr/>
            <a:lstStyle/>
            <a:p>
              <a:endParaRPr lang="en-US"/>
            </a:p>
          </p:txBody>
        </p:sp>
        <p:sp>
          <p:nvSpPr>
            <p:cNvPr id="25609" name="Text Box 9"/>
            <p:cNvSpPr txBox="1">
              <a:spLocks noChangeArrowheads="1"/>
            </p:cNvSpPr>
            <p:nvPr/>
          </p:nvSpPr>
          <p:spPr bwMode="auto">
            <a:xfrm>
              <a:off x="7386638" y="4479131"/>
              <a:ext cx="1104790" cy="346249"/>
            </a:xfrm>
            <a:prstGeom prst="rect">
              <a:avLst/>
            </a:prstGeom>
            <a:noFill/>
            <a:ln w="9525">
              <a:noFill/>
              <a:miter lim="800000"/>
              <a:headEnd/>
              <a:tailEnd/>
            </a:ln>
            <a:effectLst/>
          </p:spPr>
          <p:txBody>
            <a:bodyPr wrap="none">
              <a:spAutoFit/>
            </a:bodyPr>
            <a:lstStyle/>
            <a:p>
              <a:r>
                <a:rPr lang="en-US" sz="2400"/>
                <a:t>Size |K|</a:t>
              </a:r>
            </a:p>
          </p:txBody>
        </p:sp>
      </p:grpSp>
      <p:grpSp>
        <p:nvGrpSpPr>
          <p:cNvPr id="3" name="Group 15"/>
          <p:cNvGrpSpPr>
            <a:grpSpLocks/>
          </p:cNvGrpSpPr>
          <p:nvPr/>
        </p:nvGrpSpPr>
        <p:grpSpPr bwMode="auto">
          <a:xfrm>
            <a:off x="4933950" y="4343400"/>
            <a:ext cx="4057650" cy="2362200"/>
            <a:chOff x="1200" y="2688"/>
            <a:chExt cx="2556" cy="1488"/>
          </a:xfrm>
        </p:grpSpPr>
        <p:sp>
          <p:nvSpPr>
            <p:cNvPr id="25604" name="Oval 4"/>
            <p:cNvSpPr>
              <a:spLocks noChangeAspect="1" noChangeArrowheads="1"/>
            </p:cNvSpPr>
            <p:nvPr/>
          </p:nvSpPr>
          <p:spPr bwMode="auto">
            <a:xfrm>
              <a:off x="1200" y="2688"/>
              <a:ext cx="1487" cy="1488"/>
            </a:xfrm>
            <a:prstGeom prst="ellipse">
              <a:avLst/>
            </a:prstGeom>
            <a:solidFill>
              <a:schemeClr val="accent1"/>
            </a:solidFill>
            <a:ln w="9525">
              <a:solidFill>
                <a:schemeClr val="tx1"/>
              </a:solidFill>
              <a:round/>
              <a:headEnd/>
              <a:tailEnd/>
            </a:ln>
            <a:effectLst/>
          </p:spPr>
          <p:txBody>
            <a:bodyPr wrap="none" anchor="ctr"/>
            <a:lstStyle/>
            <a:p>
              <a:pPr algn="ctr"/>
              <a:r>
                <a:rPr lang="en-US" sz="2400"/>
                <a:t>Funs[X,Y]</a:t>
              </a:r>
            </a:p>
          </p:txBody>
        </p:sp>
        <p:sp>
          <p:nvSpPr>
            <p:cNvPr id="25611" name="Line 11"/>
            <p:cNvSpPr>
              <a:spLocks noChangeShapeType="1"/>
            </p:cNvSpPr>
            <p:nvPr/>
          </p:nvSpPr>
          <p:spPr bwMode="auto">
            <a:xfrm flipH="1" flipV="1">
              <a:off x="2448" y="3630"/>
              <a:ext cx="480" cy="210"/>
            </a:xfrm>
            <a:prstGeom prst="line">
              <a:avLst/>
            </a:prstGeom>
            <a:noFill/>
            <a:ln w="9525">
              <a:solidFill>
                <a:schemeClr val="tx1"/>
              </a:solidFill>
              <a:round/>
              <a:headEnd/>
              <a:tailEnd type="triangle" w="med" len="med"/>
            </a:ln>
            <a:effectLst/>
          </p:spPr>
          <p:txBody>
            <a:bodyPr/>
            <a:lstStyle/>
            <a:p>
              <a:endParaRPr lang="en-US"/>
            </a:p>
          </p:txBody>
        </p:sp>
        <p:sp>
          <p:nvSpPr>
            <p:cNvPr id="25612" name="Text Box 12"/>
            <p:cNvSpPr txBox="1">
              <a:spLocks noChangeArrowheads="1"/>
            </p:cNvSpPr>
            <p:nvPr/>
          </p:nvSpPr>
          <p:spPr bwMode="auto">
            <a:xfrm>
              <a:off x="2928" y="3584"/>
              <a:ext cx="828" cy="291"/>
            </a:xfrm>
            <a:prstGeom prst="rect">
              <a:avLst/>
            </a:prstGeom>
            <a:noFill/>
            <a:ln w="9525">
              <a:noFill/>
              <a:miter lim="800000"/>
              <a:headEnd/>
              <a:tailEnd/>
            </a:ln>
            <a:effectLst/>
          </p:spPr>
          <p:txBody>
            <a:bodyPr wrap="none">
              <a:spAutoFit/>
            </a:bodyPr>
            <a:lstStyle/>
            <a:p>
              <a:r>
                <a:rPr lang="en-US" sz="2400" dirty="0"/>
                <a:t>Size |Y|</a:t>
              </a:r>
              <a:r>
                <a:rPr lang="en-US" sz="2400" baseline="60000" dirty="0"/>
                <a:t>|X|</a:t>
              </a:r>
            </a:p>
          </p:txBody>
        </p:sp>
      </p:grpSp>
      <p:sp>
        <p:nvSpPr>
          <p:cNvPr id="25613" name="AutoShape 13"/>
          <p:cNvSpPr>
            <a:spLocks/>
          </p:cNvSpPr>
          <p:nvPr/>
        </p:nvSpPr>
        <p:spPr bwMode="auto">
          <a:xfrm>
            <a:off x="990600" y="1701800"/>
            <a:ext cx="228600" cy="142240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25616" name="Line 16"/>
          <p:cNvSpPr>
            <a:spLocks noChangeShapeType="1"/>
          </p:cNvSpPr>
          <p:nvPr/>
        </p:nvSpPr>
        <p:spPr bwMode="auto">
          <a:xfrm>
            <a:off x="0" y="332740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 xmlns:p14="http://schemas.microsoft.com/office/powerpoint/2010/main" val="12464723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r>
              <a:rPr lang="en-US" dirty="0"/>
              <a:t>Let   F:  K </a:t>
            </a:r>
            <a:r>
              <a:rPr lang="en-US" dirty="0">
                <a:sym typeface="Symbol" pitchFamily="18" charset="2"/>
              </a:rPr>
              <a:t> X    Y   be a PRF</a:t>
            </a:r>
          </a:p>
          <a:p>
            <a:pPr>
              <a:spcBef>
                <a:spcPct val="50000"/>
              </a:spcBef>
              <a:buFontTx/>
              <a:buNone/>
            </a:pPr>
            <a:r>
              <a:rPr lang="en-US" dirty="0"/>
              <a:t>		Funs[X,Y]:     the set of </a:t>
            </a:r>
            <a:r>
              <a:rPr lang="en-US" b="1" u="sng" dirty="0"/>
              <a:t>all</a:t>
            </a:r>
            <a:r>
              <a:rPr lang="en-US" dirty="0"/>
              <a:t> functions from X to Y</a:t>
            </a:r>
          </a:p>
          <a:p>
            <a:pPr>
              <a:spcBef>
                <a:spcPct val="50000"/>
              </a:spcBef>
              <a:buFontTx/>
              <a:buNone/>
            </a:pPr>
            <a:r>
              <a:rPr lang="en-US" dirty="0">
                <a:sym typeface="Symbol" pitchFamily="18" charset="2"/>
              </a:rPr>
              <a:t>		S</a:t>
            </a:r>
            <a:r>
              <a:rPr lang="en-US" baseline="-25000" dirty="0">
                <a:sym typeface="Symbol" pitchFamily="18" charset="2"/>
              </a:rPr>
              <a:t>F</a:t>
            </a:r>
            <a:r>
              <a:rPr lang="en-US" dirty="0">
                <a:sym typeface="Symbol" pitchFamily="18" charset="2"/>
              </a:rPr>
              <a:t> =  {  F(k,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Funs[X,Y]</a:t>
            </a:r>
          </a:p>
          <a:p>
            <a:pPr>
              <a:spcBef>
                <a:spcPct val="140000"/>
              </a:spcBef>
            </a:pPr>
            <a:r>
              <a:rPr lang="en-US" u="sng" dirty="0">
                <a:sym typeface="Symbol" pitchFamily="18" charset="2"/>
              </a:rPr>
              <a:t>Intuition</a:t>
            </a:r>
            <a:r>
              <a:rPr lang="en-US" dirty="0">
                <a:sym typeface="Symbol" pitchFamily="18" charset="2"/>
              </a:rPr>
              <a:t>:   a PRF 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a:t>Funs[X,Y] is indistinguishable from </a:t>
            </a:r>
            <a:br>
              <a:rPr lang="en-US" dirty="0"/>
            </a:br>
            <a:r>
              <a:rPr lang="en-US" dirty="0"/>
              <a:t>	a random function in S</a:t>
            </a:r>
            <a:r>
              <a:rPr lang="en-US" baseline="-25000" dirty="0"/>
              <a:t>F</a:t>
            </a:r>
            <a:endParaRPr lang="en-US" dirty="0">
              <a:sym typeface="Symbol" pitchFamily="18" charset="2"/>
            </a:endParaRPr>
          </a:p>
          <a:p>
            <a:endParaRPr lang="en-US" dirty="0"/>
          </a:p>
        </p:txBody>
      </p:sp>
      <p:sp>
        <p:nvSpPr>
          <p:cNvPr id="25602" name="Rectangle 2"/>
          <p:cNvSpPr>
            <a:spLocks noGrp="1" noChangeArrowheads="1"/>
          </p:cNvSpPr>
          <p:nvPr>
            <p:ph type="title"/>
          </p:nvPr>
        </p:nvSpPr>
        <p:spPr/>
        <p:txBody>
          <a:bodyPr>
            <a:normAutofit/>
          </a:bodyPr>
          <a:lstStyle/>
          <a:p>
            <a:r>
              <a:rPr lang="en-US" dirty="0"/>
              <a:t>Secure PRFs</a:t>
            </a:r>
          </a:p>
        </p:txBody>
      </p:sp>
      <p:sp>
        <p:nvSpPr>
          <p:cNvPr id="25613" name="AutoShape 13"/>
          <p:cNvSpPr>
            <a:spLocks/>
          </p:cNvSpPr>
          <p:nvPr/>
        </p:nvSpPr>
        <p:spPr bwMode="auto">
          <a:xfrm>
            <a:off x="914400" y="1625600"/>
            <a:ext cx="152400" cy="149860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25616" name="Line 16"/>
          <p:cNvSpPr>
            <a:spLocks noChangeShapeType="1"/>
          </p:cNvSpPr>
          <p:nvPr/>
        </p:nvSpPr>
        <p:spPr bwMode="auto">
          <a:xfrm>
            <a:off x="0" y="3429000"/>
            <a:ext cx="9144000" cy="0"/>
          </a:xfrm>
          <a:prstGeom prst="line">
            <a:avLst/>
          </a:prstGeom>
          <a:noFill/>
          <a:ln w="9525">
            <a:solidFill>
              <a:schemeClr val="tx1"/>
            </a:solidFill>
            <a:round/>
            <a:headEnd/>
            <a:tailEnd/>
          </a:ln>
          <a:effectLst/>
        </p:spPr>
        <p:txBody>
          <a:bodyPr/>
          <a:lstStyle/>
          <a:p>
            <a:endParaRPr lang="en-US"/>
          </a:p>
        </p:txBody>
      </p:sp>
      <p:grpSp>
        <p:nvGrpSpPr>
          <p:cNvPr id="2" name="Group 34"/>
          <p:cNvGrpSpPr>
            <a:grpSpLocks/>
          </p:cNvGrpSpPr>
          <p:nvPr/>
        </p:nvGrpSpPr>
        <p:grpSpPr bwMode="auto">
          <a:xfrm>
            <a:off x="5638800" y="4749800"/>
            <a:ext cx="3505200" cy="2108200"/>
            <a:chOff x="4800600" y="3733800"/>
            <a:chExt cx="4191000" cy="2667000"/>
          </a:xfrm>
        </p:grpSpPr>
        <p:sp>
          <p:nvSpPr>
            <p:cNvPr id="16" name="Rectangle 15"/>
            <p:cNvSpPr/>
            <p:nvPr/>
          </p:nvSpPr>
          <p:spPr bwMode="auto">
            <a:xfrm>
              <a:off x="4800600" y="3733800"/>
              <a:ext cx="4191000" cy="2667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endParaRPr lang="en-US" dirty="0">
                <a:latin typeface="+mn-lt"/>
              </a:endParaRPr>
            </a:p>
          </p:txBody>
        </p:sp>
        <p:sp>
          <p:nvSpPr>
            <p:cNvPr id="17" name="Cloud 16"/>
            <p:cNvSpPr/>
            <p:nvPr/>
          </p:nvSpPr>
          <p:spPr bwMode="auto">
            <a:xfrm>
              <a:off x="5562600" y="5181601"/>
              <a:ext cx="1524000"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k </a:t>
              </a:r>
              <a:r>
                <a:rPr lang="en-US" dirty="0">
                  <a:latin typeface="+mn-lt"/>
                  <a:sym typeface="Symbol"/>
                </a:rPr>
                <a:t> K</a:t>
              </a:r>
              <a:endParaRPr lang="en-US" dirty="0">
                <a:latin typeface="+mn-lt"/>
              </a:endParaRPr>
            </a:p>
          </p:txBody>
        </p:sp>
        <p:sp>
          <p:nvSpPr>
            <p:cNvPr id="18" name="Cloud 17"/>
            <p:cNvSpPr/>
            <p:nvPr/>
          </p:nvSpPr>
          <p:spPr bwMode="auto">
            <a:xfrm>
              <a:off x="5165035" y="3886199"/>
              <a:ext cx="3750365"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f </a:t>
              </a:r>
              <a:r>
                <a:rPr lang="en-US" dirty="0">
                  <a:latin typeface="+mn-lt"/>
                  <a:sym typeface="Symbol"/>
                </a:rPr>
                <a:t> </a:t>
              </a:r>
              <a:r>
                <a:rPr lang="en-US" sz="2000" dirty="0">
                  <a:latin typeface="+mn-lt"/>
                  <a:sym typeface="Symbol"/>
                </a:rPr>
                <a:t>Funs[X,Y]</a:t>
              </a:r>
              <a:endParaRPr lang="en-US" dirty="0">
                <a:latin typeface="+mn-lt"/>
              </a:endParaRPr>
            </a:p>
          </p:txBody>
        </p:sp>
      </p:grpSp>
      <p:pic>
        <p:nvPicPr>
          <p:cNvPr id="19" name="Picture 2" descr="C:\Users\dabo\AppData\Local\Microsoft\Windows\Temporary Internet Files\Content.IE5\HEB3KRDO\MCj04359310000[1].wmf"/>
          <p:cNvPicPr>
            <a:picLocks noChangeAspect="1" noChangeArrowheads="1"/>
          </p:cNvPicPr>
          <p:nvPr/>
        </p:nvPicPr>
        <p:blipFill>
          <a:blip r:embed="rId2" cstate="print"/>
          <a:srcRect/>
          <a:stretch>
            <a:fillRect/>
          </a:stretch>
        </p:blipFill>
        <p:spPr bwMode="auto">
          <a:xfrm>
            <a:off x="974727" y="5541641"/>
            <a:ext cx="1233487" cy="976312"/>
          </a:xfrm>
          <a:prstGeom prst="rect">
            <a:avLst/>
          </a:prstGeom>
          <a:noFill/>
          <a:ln w="9525">
            <a:noFill/>
            <a:miter lim="800000"/>
            <a:headEnd/>
            <a:tailEnd/>
          </a:ln>
        </p:spPr>
      </p:pic>
      <p:grpSp>
        <p:nvGrpSpPr>
          <p:cNvPr id="3" name="Group 35"/>
          <p:cNvGrpSpPr>
            <a:grpSpLocks/>
          </p:cNvGrpSpPr>
          <p:nvPr/>
        </p:nvGrpSpPr>
        <p:grpSpPr bwMode="auto">
          <a:xfrm>
            <a:off x="2081212" y="5451153"/>
            <a:ext cx="3505200" cy="914400"/>
            <a:chOff x="2133600" y="4572000"/>
            <a:chExt cx="3505200" cy="914400"/>
          </a:xfrm>
        </p:grpSpPr>
        <p:sp>
          <p:nvSpPr>
            <p:cNvPr id="21" name="TextBox 20"/>
            <p:cNvSpPr txBox="1"/>
            <p:nvPr/>
          </p:nvSpPr>
          <p:spPr>
            <a:xfrm>
              <a:off x="2819400" y="4572000"/>
              <a:ext cx="675313" cy="369332"/>
            </a:xfrm>
            <a:prstGeom prst="rect">
              <a:avLst/>
            </a:prstGeom>
            <a:noFill/>
          </p:spPr>
          <p:txBody>
            <a:bodyPr wrap="none">
              <a:spAutoFit/>
            </a:bodyPr>
            <a:lstStyle/>
            <a:p>
              <a:pPr>
                <a:defRPr/>
              </a:pPr>
              <a:r>
                <a:rPr lang="en-US" dirty="0">
                  <a:latin typeface="+mn-lt"/>
                </a:rPr>
                <a:t>x </a:t>
              </a:r>
              <a:r>
                <a:rPr lang="en-US" dirty="0">
                  <a:latin typeface="+mn-lt"/>
                  <a:sym typeface="Symbol"/>
                </a:rPr>
                <a:t> X</a:t>
              </a:r>
              <a:endParaRPr lang="en-US" dirty="0">
                <a:latin typeface="+mn-lt"/>
              </a:endParaRPr>
            </a:p>
          </p:txBody>
        </p:sp>
        <p:grpSp>
          <p:nvGrpSpPr>
            <p:cNvPr id="4" name="Group 26"/>
            <p:cNvGrpSpPr>
              <a:grpSpLocks/>
            </p:cNvGrpSpPr>
            <p:nvPr/>
          </p:nvGrpSpPr>
          <p:grpSpPr bwMode="auto">
            <a:xfrm>
              <a:off x="2133600" y="4648200"/>
              <a:ext cx="3505200" cy="838200"/>
              <a:chOff x="2819400" y="4419600"/>
              <a:chExt cx="2819400" cy="838200"/>
            </a:xfrm>
          </p:grpSpPr>
          <p:cxnSp>
            <p:nvCxnSpPr>
              <p:cNvPr id="23" name="Straight Arrow Connector 8"/>
              <p:cNvCxnSpPr>
                <a:cxnSpLocks noChangeShapeType="1"/>
              </p:cNvCxnSpPr>
              <p:nvPr/>
            </p:nvCxnSpPr>
            <p:spPr bwMode="auto">
              <a:xfrm>
                <a:off x="2819400" y="4800600"/>
                <a:ext cx="2286000" cy="1588"/>
              </a:xfrm>
              <a:prstGeom prst="straightConnector1">
                <a:avLst/>
              </a:prstGeom>
              <a:noFill/>
              <a:ln w="57150" algn="ctr">
                <a:solidFill>
                  <a:srgbClr val="FFCC00"/>
                </a:solidFill>
                <a:round/>
                <a:headEnd/>
                <a:tailEnd/>
              </a:ln>
            </p:spPr>
          </p:cxnSp>
          <p:cxnSp>
            <p:nvCxnSpPr>
              <p:cNvPr id="24" name="Straight Arrow Connector 15"/>
              <p:cNvCxnSpPr>
                <a:cxnSpLocks noChangeShapeType="1"/>
              </p:cNvCxnSpPr>
              <p:nvPr/>
            </p:nvCxnSpPr>
            <p:spPr bwMode="auto">
              <a:xfrm flipV="1">
                <a:off x="5105400" y="4419600"/>
                <a:ext cx="533400" cy="381000"/>
              </a:xfrm>
              <a:prstGeom prst="straightConnector1">
                <a:avLst/>
              </a:prstGeom>
              <a:noFill/>
              <a:ln w="57150" algn="ctr">
                <a:solidFill>
                  <a:srgbClr val="FFCC00"/>
                </a:solidFill>
                <a:round/>
                <a:headEnd/>
                <a:tailEnd type="arrow" w="med" len="med"/>
              </a:ln>
            </p:spPr>
          </p:cxnSp>
          <p:cxnSp>
            <p:nvCxnSpPr>
              <p:cNvPr id="25" name="Straight Arrow Connector 17"/>
              <p:cNvCxnSpPr>
                <a:cxnSpLocks noChangeShapeType="1"/>
              </p:cNvCxnSpPr>
              <p:nvPr/>
            </p:nvCxnSpPr>
            <p:spPr bwMode="auto">
              <a:xfrm>
                <a:off x="5105400" y="4800600"/>
                <a:ext cx="533400" cy="457200"/>
              </a:xfrm>
              <a:prstGeom prst="straightConnector1">
                <a:avLst/>
              </a:prstGeom>
              <a:noFill/>
              <a:ln w="57150" algn="ctr">
                <a:solidFill>
                  <a:srgbClr val="FFCC00"/>
                </a:solidFill>
                <a:round/>
                <a:headEnd/>
                <a:tailEnd type="arrow" w="med" len="med"/>
              </a:ln>
            </p:spPr>
          </p:cxnSp>
        </p:grpSp>
      </p:grpSp>
      <p:grpSp>
        <p:nvGrpSpPr>
          <p:cNvPr id="5" name="Group 36"/>
          <p:cNvGrpSpPr>
            <a:grpSpLocks/>
          </p:cNvGrpSpPr>
          <p:nvPr/>
        </p:nvGrpSpPr>
        <p:grpSpPr bwMode="auto">
          <a:xfrm>
            <a:off x="2081212" y="6289361"/>
            <a:ext cx="2971800" cy="369337"/>
            <a:chOff x="2133600" y="5410200"/>
            <a:chExt cx="2971800" cy="369098"/>
          </a:xfrm>
        </p:grpSpPr>
        <p:cxnSp>
          <p:nvCxnSpPr>
            <p:cNvPr id="27" name="Straight Arrow Connector 28"/>
            <p:cNvCxnSpPr>
              <a:cxnSpLocks noChangeShapeType="1"/>
            </p:cNvCxnSpPr>
            <p:nvPr/>
          </p:nvCxnSpPr>
          <p:spPr bwMode="auto">
            <a:xfrm rot="10800000">
              <a:off x="2133600" y="5410200"/>
              <a:ext cx="2971800" cy="1588"/>
            </a:xfrm>
            <a:prstGeom prst="straightConnector1">
              <a:avLst/>
            </a:prstGeom>
            <a:noFill/>
            <a:ln w="38100" algn="ctr">
              <a:solidFill>
                <a:srgbClr val="FFCC00"/>
              </a:solidFill>
              <a:round/>
              <a:headEnd/>
              <a:tailEnd type="arrow" w="med" len="med"/>
            </a:ln>
          </p:spPr>
        </p:cxnSp>
        <p:sp>
          <p:nvSpPr>
            <p:cNvPr id="28" name="TextBox 27"/>
            <p:cNvSpPr txBox="1"/>
            <p:nvPr/>
          </p:nvSpPr>
          <p:spPr>
            <a:xfrm>
              <a:off x="2286000" y="5410204"/>
              <a:ext cx="1612942" cy="369094"/>
            </a:xfrm>
            <a:prstGeom prst="rect">
              <a:avLst/>
            </a:prstGeom>
            <a:noFill/>
          </p:spPr>
          <p:txBody>
            <a:bodyPr wrap="none">
              <a:spAutoFit/>
            </a:bodyPr>
            <a:lstStyle/>
            <a:p>
              <a:pPr>
                <a:defRPr/>
              </a:pPr>
              <a:r>
                <a:rPr lang="en-US" dirty="0">
                  <a:latin typeface="+mn-lt"/>
                </a:rPr>
                <a:t>f(x)  or  F(</a:t>
              </a:r>
              <a:r>
                <a:rPr lang="en-US" dirty="0" err="1">
                  <a:latin typeface="+mn-lt"/>
                </a:rPr>
                <a:t>k,x</a:t>
              </a:r>
              <a:r>
                <a:rPr lang="en-US" smtClean="0">
                  <a:latin typeface="+mn-lt"/>
                </a:rPr>
                <a:t>)  ?</a:t>
              </a:r>
              <a:endParaRPr lang="en-US" dirty="0">
                <a:latin typeface="+mn-lt"/>
              </a:endParaRPr>
            </a:p>
          </p:txBody>
        </p:sp>
      </p:grpSp>
      <p:sp>
        <p:nvSpPr>
          <p:cNvPr id="29" name="TextBox 28"/>
          <p:cNvSpPr txBox="1"/>
          <p:nvPr/>
        </p:nvSpPr>
        <p:spPr>
          <a:xfrm>
            <a:off x="152400" y="5755953"/>
            <a:ext cx="641522" cy="523220"/>
          </a:xfrm>
          <a:prstGeom prst="rect">
            <a:avLst/>
          </a:prstGeom>
          <a:noFill/>
        </p:spPr>
        <p:txBody>
          <a:bodyPr wrap="none">
            <a:spAutoFit/>
          </a:bodyPr>
          <a:lstStyle/>
          <a:p>
            <a:pPr>
              <a:defRPr/>
            </a:pPr>
            <a:r>
              <a:rPr lang="en-US" sz="2800" dirty="0">
                <a:latin typeface="+mn-lt"/>
              </a:rPr>
              <a:t>???</a:t>
            </a:r>
          </a:p>
        </p:txBody>
      </p:sp>
      <p:sp>
        <p:nvSpPr>
          <p:cNvPr id="30" name="AutoShape 24"/>
          <p:cNvSpPr>
            <a:spLocks noChangeArrowheads="1"/>
          </p:cNvSpPr>
          <p:nvPr/>
        </p:nvSpPr>
        <p:spPr bwMode="auto">
          <a:xfrm flipV="1">
            <a:off x="4367212" y="5451153"/>
            <a:ext cx="228600" cy="1219200"/>
          </a:xfrm>
          <a:prstGeom prst="curvedLeftArrow">
            <a:avLst>
              <a:gd name="adj1" fmla="val 80000"/>
              <a:gd name="adj2" fmla="val 16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 xmlns:p14="http://schemas.microsoft.com/office/powerpoint/2010/main" val="146703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371600"/>
            <a:ext cx="8915400" cy="5105400"/>
          </a:xfrm>
        </p:spPr>
        <p:txBody>
          <a:bodyPr/>
          <a:lstStyle/>
          <a:p>
            <a:r>
              <a:rPr lang="en-US" dirty="0"/>
              <a:t>Let   </a:t>
            </a:r>
            <a:r>
              <a:rPr lang="en-US" dirty="0" smtClean="0"/>
              <a:t>E:  </a:t>
            </a:r>
            <a:r>
              <a:rPr lang="en-US" dirty="0"/>
              <a:t>K </a:t>
            </a:r>
            <a:r>
              <a:rPr lang="en-US" dirty="0">
                <a:sym typeface="Symbol" pitchFamily="18" charset="2"/>
              </a:rPr>
              <a:t> X    Y   be a </a:t>
            </a:r>
            <a:r>
              <a:rPr lang="en-US" dirty="0" smtClean="0">
                <a:sym typeface="Symbol" pitchFamily="18" charset="2"/>
              </a:rPr>
              <a:t>PRP</a:t>
            </a:r>
            <a:endParaRPr lang="en-US" dirty="0">
              <a:sym typeface="Symbol" pitchFamily="18" charset="2"/>
            </a:endParaRPr>
          </a:p>
          <a:p>
            <a:r>
              <a:rPr lang="en-US" dirty="0" smtClean="0"/>
              <a:t>Perms[X]</a:t>
            </a:r>
            <a:r>
              <a:rPr lang="en-US" dirty="0"/>
              <a:t>:     the set of all </a:t>
            </a:r>
            <a:r>
              <a:rPr lang="en-US" b="1" u="sng" dirty="0" smtClean="0"/>
              <a:t>one-to-one </a:t>
            </a:r>
            <a:r>
              <a:rPr lang="en-US" dirty="0" smtClean="0"/>
              <a:t>functions </a:t>
            </a:r>
          </a:p>
          <a:p>
            <a:pPr>
              <a:buNone/>
            </a:pPr>
            <a:r>
              <a:rPr lang="en-US" dirty="0" smtClean="0"/>
              <a:t>     from </a:t>
            </a:r>
            <a:r>
              <a:rPr lang="en-US" dirty="0"/>
              <a:t>X to </a:t>
            </a:r>
            <a:r>
              <a:rPr lang="en-US" dirty="0" smtClean="0"/>
              <a:t>Y</a:t>
            </a:r>
          </a:p>
          <a:p>
            <a:pPr>
              <a:spcBef>
                <a:spcPct val="50000"/>
              </a:spcBef>
              <a:buFontTx/>
              <a:buNone/>
            </a:pPr>
            <a:r>
              <a:rPr lang="en-US" dirty="0" smtClean="0">
                <a:sym typeface="Symbol" pitchFamily="18" charset="2"/>
              </a:rPr>
              <a:t>     S</a:t>
            </a:r>
            <a:r>
              <a:rPr lang="en-US" baseline="-25000" dirty="0" smtClean="0">
                <a:sym typeface="Symbol" pitchFamily="18" charset="2"/>
              </a:rPr>
              <a:t>F</a:t>
            </a:r>
            <a:r>
              <a:rPr lang="en-US" dirty="0" smtClean="0">
                <a:sym typeface="Symbol" pitchFamily="18" charset="2"/>
              </a:rPr>
              <a:t> </a:t>
            </a:r>
            <a:r>
              <a:rPr lang="en-US" dirty="0">
                <a:sym typeface="Symbol" pitchFamily="18" charset="2"/>
              </a:rPr>
              <a:t>=  {  </a:t>
            </a:r>
            <a:r>
              <a:rPr lang="en-US" dirty="0" smtClean="0">
                <a:sym typeface="Symbol" pitchFamily="18" charset="2"/>
              </a:rPr>
              <a:t>E(</a:t>
            </a:r>
            <a:r>
              <a:rPr lang="en-US" dirty="0">
                <a:sym typeface="Symbol" pitchFamily="18" charset="2"/>
              </a:rPr>
              <a:t>k,</a:t>
            </a:r>
            <a:r>
              <a:rPr lang="en-US" sz="2800" b="1" dirty="0">
                <a:sym typeface="Symbol" pitchFamily="18" charset="2"/>
              </a:rPr>
              <a:t></a:t>
            </a:r>
            <a:r>
              <a:rPr lang="en-US" dirty="0">
                <a:sym typeface="Symbol" pitchFamily="18" charset="2"/>
              </a:rPr>
              <a:t>)   </a:t>
            </a:r>
            <a:r>
              <a:rPr lang="en-US" dirty="0" err="1">
                <a:sym typeface="Symbol" pitchFamily="18" charset="2"/>
              </a:rPr>
              <a:t>s.t</a:t>
            </a:r>
            <a:r>
              <a:rPr lang="en-US" dirty="0">
                <a:sym typeface="Symbol" pitchFamily="18" charset="2"/>
              </a:rPr>
              <a:t>.   k  K  }           </a:t>
            </a:r>
            <a:r>
              <a:rPr lang="en-US" dirty="0" smtClean="0">
                <a:sym typeface="Symbol" pitchFamily="18" charset="2"/>
              </a:rPr>
              <a:t>Perms[X,Y]</a:t>
            </a:r>
          </a:p>
          <a:p>
            <a:pPr>
              <a:spcBef>
                <a:spcPct val="50000"/>
              </a:spcBef>
            </a:pPr>
            <a:r>
              <a:rPr lang="en-US" u="sng" dirty="0" smtClean="0">
                <a:sym typeface="Symbol" pitchFamily="18" charset="2"/>
              </a:rPr>
              <a:t>Intuition</a:t>
            </a:r>
            <a:r>
              <a:rPr lang="en-US" dirty="0">
                <a:sym typeface="Symbol" pitchFamily="18" charset="2"/>
              </a:rPr>
              <a:t>:   a </a:t>
            </a:r>
            <a:r>
              <a:rPr lang="en-US" dirty="0" smtClean="0">
                <a:sym typeface="Symbol" pitchFamily="18" charset="2"/>
              </a:rPr>
              <a:t>PRP </a:t>
            </a:r>
            <a:r>
              <a:rPr lang="en-US" dirty="0">
                <a:sym typeface="Symbol" pitchFamily="18" charset="2"/>
              </a:rPr>
              <a:t>is </a:t>
            </a:r>
            <a:r>
              <a:rPr lang="en-US" b="1" dirty="0">
                <a:sym typeface="Symbol" pitchFamily="18" charset="2"/>
              </a:rPr>
              <a:t>secure</a:t>
            </a:r>
            <a:r>
              <a:rPr lang="en-US" dirty="0">
                <a:sym typeface="Symbol" pitchFamily="18" charset="2"/>
              </a:rPr>
              <a:t> if </a:t>
            </a:r>
            <a:br>
              <a:rPr lang="en-US" dirty="0">
                <a:sym typeface="Symbol" pitchFamily="18" charset="2"/>
              </a:rPr>
            </a:br>
            <a:r>
              <a:rPr lang="en-US" dirty="0">
                <a:sym typeface="Symbol" pitchFamily="18" charset="2"/>
              </a:rPr>
              <a:t>	a random function in </a:t>
            </a:r>
            <a:r>
              <a:rPr lang="en-US" dirty="0" smtClean="0"/>
              <a:t>Perms[X] </a:t>
            </a:r>
            <a:r>
              <a:rPr lang="en-US" dirty="0"/>
              <a:t>is indistinguishable from </a:t>
            </a:r>
            <a:r>
              <a:rPr lang="en-US" dirty="0" smtClean="0"/>
              <a:t>a </a:t>
            </a:r>
            <a:r>
              <a:rPr lang="en-US" dirty="0"/>
              <a:t>random function in S</a:t>
            </a:r>
            <a:r>
              <a:rPr lang="en-US" baseline="-25000" dirty="0"/>
              <a:t>F</a:t>
            </a:r>
            <a:endParaRPr lang="en-US" dirty="0">
              <a:sym typeface="Symbol" pitchFamily="18" charset="2"/>
            </a:endParaRPr>
          </a:p>
          <a:p>
            <a:endParaRPr lang="en-US" dirty="0"/>
          </a:p>
        </p:txBody>
      </p:sp>
      <p:sp>
        <p:nvSpPr>
          <p:cNvPr id="25602" name="Rectangle 2"/>
          <p:cNvSpPr>
            <a:spLocks noGrp="1" noChangeArrowheads="1"/>
          </p:cNvSpPr>
          <p:nvPr>
            <p:ph type="title"/>
          </p:nvPr>
        </p:nvSpPr>
        <p:spPr/>
        <p:txBody>
          <a:bodyPr>
            <a:normAutofit/>
          </a:bodyPr>
          <a:lstStyle/>
          <a:p>
            <a:r>
              <a:rPr lang="en-US" dirty="0"/>
              <a:t>Secure </a:t>
            </a:r>
            <a:r>
              <a:rPr lang="en-US" dirty="0" smtClean="0"/>
              <a:t>PRPs   </a:t>
            </a:r>
            <a:r>
              <a:rPr lang="en-US" sz="2200" dirty="0" smtClean="0"/>
              <a:t>(secure block cipher)</a:t>
            </a:r>
            <a:endParaRPr lang="en-US" sz="2200" dirty="0"/>
          </a:p>
        </p:txBody>
      </p:sp>
      <p:sp>
        <p:nvSpPr>
          <p:cNvPr id="25616" name="Line 16"/>
          <p:cNvSpPr>
            <a:spLocks noChangeShapeType="1"/>
          </p:cNvSpPr>
          <p:nvPr/>
        </p:nvSpPr>
        <p:spPr bwMode="auto">
          <a:xfrm>
            <a:off x="0" y="3429000"/>
            <a:ext cx="9144000" cy="0"/>
          </a:xfrm>
          <a:prstGeom prst="line">
            <a:avLst/>
          </a:prstGeom>
          <a:noFill/>
          <a:ln w="9525">
            <a:solidFill>
              <a:schemeClr val="tx1"/>
            </a:solidFill>
            <a:round/>
            <a:headEnd/>
            <a:tailEnd/>
          </a:ln>
          <a:effectLst/>
        </p:spPr>
        <p:txBody>
          <a:bodyPr/>
          <a:lstStyle/>
          <a:p>
            <a:endParaRPr lang="en-US"/>
          </a:p>
        </p:txBody>
      </p:sp>
      <p:grpSp>
        <p:nvGrpSpPr>
          <p:cNvPr id="2" name="Group 34"/>
          <p:cNvGrpSpPr>
            <a:grpSpLocks/>
          </p:cNvGrpSpPr>
          <p:nvPr/>
        </p:nvGrpSpPr>
        <p:grpSpPr bwMode="auto">
          <a:xfrm>
            <a:off x="5638800" y="4749800"/>
            <a:ext cx="3505200" cy="2108200"/>
            <a:chOff x="4800600" y="3733800"/>
            <a:chExt cx="4191000" cy="2667000"/>
          </a:xfrm>
        </p:grpSpPr>
        <p:sp>
          <p:nvSpPr>
            <p:cNvPr id="16" name="Rectangle 15"/>
            <p:cNvSpPr/>
            <p:nvPr/>
          </p:nvSpPr>
          <p:spPr bwMode="auto">
            <a:xfrm>
              <a:off x="4800600" y="3733800"/>
              <a:ext cx="4191000" cy="2667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endParaRPr lang="en-US" dirty="0">
                <a:latin typeface="+mn-lt"/>
              </a:endParaRPr>
            </a:p>
          </p:txBody>
        </p:sp>
        <p:sp>
          <p:nvSpPr>
            <p:cNvPr id="17" name="Cloud 16"/>
            <p:cNvSpPr/>
            <p:nvPr/>
          </p:nvSpPr>
          <p:spPr bwMode="auto">
            <a:xfrm>
              <a:off x="5562600" y="5181601"/>
              <a:ext cx="1524000"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latin typeface="+mn-lt"/>
                </a:rPr>
                <a:t>k </a:t>
              </a:r>
              <a:r>
                <a:rPr lang="en-US" dirty="0">
                  <a:latin typeface="+mn-lt"/>
                  <a:sym typeface="Symbol"/>
                </a:rPr>
                <a:t> K</a:t>
              </a:r>
              <a:endParaRPr lang="en-US" dirty="0">
                <a:latin typeface="+mn-lt"/>
              </a:endParaRPr>
            </a:p>
          </p:txBody>
        </p:sp>
        <p:sp>
          <p:nvSpPr>
            <p:cNvPr id="18" name="Cloud 17"/>
            <p:cNvSpPr/>
            <p:nvPr/>
          </p:nvSpPr>
          <p:spPr bwMode="auto">
            <a:xfrm>
              <a:off x="5165035" y="3886199"/>
              <a:ext cx="3750365"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smtClean="0">
                  <a:latin typeface="+mn-lt"/>
                </a:rPr>
                <a:t>π </a:t>
              </a:r>
              <a:r>
                <a:rPr lang="en-US" dirty="0">
                  <a:latin typeface="+mn-lt"/>
                  <a:sym typeface="Symbol"/>
                </a:rPr>
                <a:t> </a:t>
              </a:r>
              <a:r>
                <a:rPr lang="en-US" sz="2000" dirty="0" smtClean="0">
                  <a:sym typeface="Symbol"/>
                </a:rPr>
                <a:t>Perms</a:t>
              </a:r>
              <a:r>
                <a:rPr lang="en-US" sz="2000" dirty="0" smtClean="0">
                  <a:latin typeface="+mn-lt"/>
                  <a:sym typeface="Symbol"/>
                </a:rPr>
                <a:t>[X]</a:t>
              </a:r>
              <a:endParaRPr lang="en-US" dirty="0">
                <a:latin typeface="+mn-lt"/>
              </a:endParaRPr>
            </a:p>
          </p:txBody>
        </p:sp>
      </p:grpSp>
      <p:pic>
        <p:nvPicPr>
          <p:cNvPr id="19" name="Picture 2" descr="C:\Users\dabo\AppData\Local\Microsoft\Windows\Temporary Internet Files\Content.IE5\HEB3KRDO\MCj04359310000[1].wmf"/>
          <p:cNvPicPr>
            <a:picLocks noChangeAspect="1" noChangeArrowheads="1"/>
          </p:cNvPicPr>
          <p:nvPr/>
        </p:nvPicPr>
        <p:blipFill>
          <a:blip r:embed="rId2" cstate="print"/>
          <a:srcRect/>
          <a:stretch>
            <a:fillRect/>
          </a:stretch>
        </p:blipFill>
        <p:spPr bwMode="auto">
          <a:xfrm>
            <a:off x="974727" y="5541641"/>
            <a:ext cx="1233487" cy="976312"/>
          </a:xfrm>
          <a:prstGeom prst="rect">
            <a:avLst/>
          </a:prstGeom>
          <a:noFill/>
          <a:ln w="9525">
            <a:noFill/>
            <a:miter lim="800000"/>
            <a:headEnd/>
            <a:tailEnd/>
          </a:ln>
        </p:spPr>
      </p:pic>
      <p:grpSp>
        <p:nvGrpSpPr>
          <p:cNvPr id="3" name="Group 35"/>
          <p:cNvGrpSpPr>
            <a:grpSpLocks/>
          </p:cNvGrpSpPr>
          <p:nvPr/>
        </p:nvGrpSpPr>
        <p:grpSpPr bwMode="auto">
          <a:xfrm>
            <a:off x="2081212" y="5451153"/>
            <a:ext cx="3505200" cy="914400"/>
            <a:chOff x="2133600" y="4572000"/>
            <a:chExt cx="3505200" cy="914400"/>
          </a:xfrm>
        </p:grpSpPr>
        <p:sp>
          <p:nvSpPr>
            <p:cNvPr id="21" name="TextBox 20"/>
            <p:cNvSpPr txBox="1"/>
            <p:nvPr/>
          </p:nvSpPr>
          <p:spPr>
            <a:xfrm>
              <a:off x="2819400" y="4572000"/>
              <a:ext cx="675313" cy="369332"/>
            </a:xfrm>
            <a:prstGeom prst="rect">
              <a:avLst/>
            </a:prstGeom>
            <a:noFill/>
          </p:spPr>
          <p:txBody>
            <a:bodyPr wrap="none">
              <a:spAutoFit/>
            </a:bodyPr>
            <a:lstStyle/>
            <a:p>
              <a:pPr>
                <a:defRPr/>
              </a:pPr>
              <a:r>
                <a:rPr lang="en-US" dirty="0">
                  <a:latin typeface="+mn-lt"/>
                </a:rPr>
                <a:t>x </a:t>
              </a:r>
              <a:r>
                <a:rPr lang="en-US" dirty="0">
                  <a:latin typeface="+mn-lt"/>
                  <a:sym typeface="Symbol"/>
                </a:rPr>
                <a:t> X</a:t>
              </a:r>
              <a:endParaRPr lang="en-US" dirty="0">
                <a:latin typeface="+mn-lt"/>
              </a:endParaRPr>
            </a:p>
          </p:txBody>
        </p:sp>
        <p:grpSp>
          <p:nvGrpSpPr>
            <p:cNvPr id="4" name="Group 26"/>
            <p:cNvGrpSpPr>
              <a:grpSpLocks/>
            </p:cNvGrpSpPr>
            <p:nvPr/>
          </p:nvGrpSpPr>
          <p:grpSpPr bwMode="auto">
            <a:xfrm>
              <a:off x="2133600" y="4648200"/>
              <a:ext cx="3505200" cy="838200"/>
              <a:chOff x="2819400" y="4419600"/>
              <a:chExt cx="2819400" cy="838200"/>
            </a:xfrm>
          </p:grpSpPr>
          <p:cxnSp>
            <p:nvCxnSpPr>
              <p:cNvPr id="23" name="Straight Arrow Connector 8"/>
              <p:cNvCxnSpPr>
                <a:cxnSpLocks noChangeShapeType="1"/>
              </p:cNvCxnSpPr>
              <p:nvPr/>
            </p:nvCxnSpPr>
            <p:spPr bwMode="auto">
              <a:xfrm>
                <a:off x="2819400" y="4800600"/>
                <a:ext cx="2286000" cy="1588"/>
              </a:xfrm>
              <a:prstGeom prst="straightConnector1">
                <a:avLst/>
              </a:prstGeom>
              <a:noFill/>
              <a:ln w="57150" algn="ctr">
                <a:solidFill>
                  <a:srgbClr val="FFCC00"/>
                </a:solidFill>
                <a:round/>
                <a:headEnd/>
                <a:tailEnd/>
              </a:ln>
            </p:spPr>
          </p:cxnSp>
          <p:cxnSp>
            <p:nvCxnSpPr>
              <p:cNvPr id="24" name="Straight Arrow Connector 15"/>
              <p:cNvCxnSpPr>
                <a:cxnSpLocks noChangeShapeType="1"/>
              </p:cNvCxnSpPr>
              <p:nvPr/>
            </p:nvCxnSpPr>
            <p:spPr bwMode="auto">
              <a:xfrm flipV="1">
                <a:off x="5105400" y="4419600"/>
                <a:ext cx="533400" cy="381000"/>
              </a:xfrm>
              <a:prstGeom prst="straightConnector1">
                <a:avLst/>
              </a:prstGeom>
              <a:noFill/>
              <a:ln w="57150" algn="ctr">
                <a:solidFill>
                  <a:srgbClr val="FFCC00"/>
                </a:solidFill>
                <a:round/>
                <a:headEnd/>
                <a:tailEnd type="arrow" w="med" len="med"/>
              </a:ln>
            </p:spPr>
          </p:cxnSp>
          <p:cxnSp>
            <p:nvCxnSpPr>
              <p:cNvPr id="25" name="Straight Arrow Connector 17"/>
              <p:cNvCxnSpPr>
                <a:cxnSpLocks noChangeShapeType="1"/>
              </p:cNvCxnSpPr>
              <p:nvPr/>
            </p:nvCxnSpPr>
            <p:spPr bwMode="auto">
              <a:xfrm>
                <a:off x="5105400" y="4800600"/>
                <a:ext cx="533400" cy="457200"/>
              </a:xfrm>
              <a:prstGeom prst="straightConnector1">
                <a:avLst/>
              </a:prstGeom>
              <a:noFill/>
              <a:ln w="57150" algn="ctr">
                <a:solidFill>
                  <a:srgbClr val="FFCC00"/>
                </a:solidFill>
                <a:round/>
                <a:headEnd/>
                <a:tailEnd type="arrow" w="med" len="med"/>
              </a:ln>
            </p:spPr>
          </p:cxnSp>
        </p:grpSp>
      </p:grpSp>
      <p:grpSp>
        <p:nvGrpSpPr>
          <p:cNvPr id="5" name="Group 36"/>
          <p:cNvGrpSpPr>
            <a:grpSpLocks/>
          </p:cNvGrpSpPr>
          <p:nvPr/>
        </p:nvGrpSpPr>
        <p:grpSpPr bwMode="auto">
          <a:xfrm>
            <a:off x="2081212" y="6289361"/>
            <a:ext cx="2971800" cy="369337"/>
            <a:chOff x="2133600" y="5410200"/>
            <a:chExt cx="2971800" cy="369098"/>
          </a:xfrm>
        </p:grpSpPr>
        <p:cxnSp>
          <p:nvCxnSpPr>
            <p:cNvPr id="27" name="Straight Arrow Connector 28"/>
            <p:cNvCxnSpPr>
              <a:cxnSpLocks noChangeShapeType="1"/>
            </p:cNvCxnSpPr>
            <p:nvPr/>
          </p:nvCxnSpPr>
          <p:spPr bwMode="auto">
            <a:xfrm rot="10800000">
              <a:off x="2133600" y="5410200"/>
              <a:ext cx="2971800" cy="1588"/>
            </a:xfrm>
            <a:prstGeom prst="straightConnector1">
              <a:avLst/>
            </a:prstGeom>
            <a:noFill/>
            <a:ln w="38100" algn="ctr">
              <a:solidFill>
                <a:srgbClr val="FFCC00"/>
              </a:solidFill>
              <a:round/>
              <a:headEnd/>
              <a:tailEnd type="arrow" w="med" len="med"/>
            </a:ln>
          </p:spPr>
        </p:cxnSp>
        <p:sp>
          <p:nvSpPr>
            <p:cNvPr id="28" name="TextBox 27"/>
            <p:cNvSpPr txBox="1"/>
            <p:nvPr/>
          </p:nvSpPr>
          <p:spPr>
            <a:xfrm>
              <a:off x="2286000" y="5410204"/>
              <a:ext cx="1681871" cy="369094"/>
            </a:xfrm>
            <a:prstGeom prst="rect">
              <a:avLst/>
            </a:prstGeom>
            <a:noFill/>
          </p:spPr>
          <p:txBody>
            <a:bodyPr wrap="none">
              <a:spAutoFit/>
            </a:bodyPr>
            <a:lstStyle/>
            <a:p>
              <a:pPr>
                <a:defRPr/>
              </a:pPr>
              <a:r>
                <a:rPr lang="en-US" dirty="0"/>
                <a:t>π(</a:t>
              </a:r>
              <a:r>
                <a:rPr lang="en-US" dirty="0">
                  <a:latin typeface="+mn-lt"/>
                </a:rPr>
                <a:t>x)  or  </a:t>
              </a:r>
              <a:r>
                <a:rPr lang="en-US" dirty="0"/>
                <a:t>E</a:t>
              </a:r>
              <a:r>
                <a:rPr lang="en-US" dirty="0" smtClean="0">
                  <a:latin typeface="+mn-lt"/>
                </a:rPr>
                <a:t>(</a:t>
              </a:r>
              <a:r>
                <a:rPr lang="en-US" dirty="0" err="1">
                  <a:latin typeface="+mn-lt"/>
                </a:rPr>
                <a:t>k,x</a:t>
              </a:r>
              <a:r>
                <a:rPr lang="en-US" dirty="0" smtClean="0">
                  <a:latin typeface="+mn-lt"/>
                </a:rPr>
                <a:t>)  ?</a:t>
              </a:r>
              <a:endParaRPr lang="en-US" dirty="0">
                <a:latin typeface="+mn-lt"/>
              </a:endParaRPr>
            </a:p>
          </p:txBody>
        </p:sp>
      </p:grpSp>
      <p:sp>
        <p:nvSpPr>
          <p:cNvPr id="29" name="TextBox 28"/>
          <p:cNvSpPr txBox="1"/>
          <p:nvPr/>
        </p:nvSpPr>
        <p:spPr>
          <a:xfrm>
            <a:off x="152400" y="5755953"/>
            <a:ext cx="641522" cy="523220"/>
          </a:xfrm>
          <a:prstGeom prst="rect">
            <a:avLst/>
          </a:prstGeom>
          <a:noFill/>
        </p:spPr>
        <p:txBody>
          <a:bodyPr wrap="none">
            <a:spAutoFit/>
          </a:bodyPr>
          <a:lstStyle/>
          <a:p>
            <a:pPr>
              <a:defRPr/>
            </a:pPr>
            <a:r>
              <a:rPr lang="en-US" sz="2800" dirty="0">
                <a:latin typeface="+mn-lt"/>
              </a:rPr>
              <a:t>???</a:t>
            </a:r>
          </a:p>
        </p:txBody>
      </p:sp>
      <p:sp>
        <p:nvSpPr>
          <p:cNvPr id="30" name="AutoShape 24"/>
          <p:cNvSpPr>
            <a:spLocks noChangeArrowheads="1"/>
          </p:cNvSpPr>
          <p:nvPr/>
        </p:nvSpPr>
        <p:spPr bwMode="auto">
          <a:xfrm flipV="1">
            <a:off x="4367212" y="5451153"/>
            <a:ext cx="228600" cy="1219200"/>
          </a:xfrm>
          <a:prstGeom prst="curvedLeftArrow">
            <a:avLst>
              <a:gd name="adj1" fmla="val 80000"/>
              <a:gd name="adj2" fmla="val 16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 xmlns:p14="http://schemas.microsoft.com/office/powerpoint/2010/main" val="311404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456253"/>
            <a:ext cx="6332246" cy="2277547"/>
          </a:xfrm>
          <a:prstGeom prst="rect">
            <a:avLst/>
          </a:prstGeom>
          <a:noFill/>
        </p:spPr>
        <p:txBody>
          <a:bodyPr wrap="none" rtlCol="0">
            <a:spAutoFit/>
          </a:bodyPr>
          <a:lstStyle/>
          <a:p>
            <a:r>
              <a:rPr lang="en-US" sz="2800" dirty="0" smtClean="0"/>
              <a:t>Let   F: </a:t>
            </a:r>
            <a:r>
              <a:rPr lang="en-US" sz="2800" dirty="0"/>
              <a:t>K </a:t>
            </a:r>
            <a:r>
              <a:rPr lang="en-US" sz="2800" dirty="0">
                <a:sym typeface="Symbol" pitchFamily="18" charset="2"/>
              </a:rPr>
              <a:t> X    </a:t>
            </a:r>
            <a:r>
              <a:rPr lang="en-US" sz="2800" dirty="0" smtClean="0">
                <a:sym typeface="Symbol" pitchFamily="18" charset="2"/>
              </a:rPr>
              <a:t>{0,1}</a:t>
            </a:r>
            <a:r>
              <a:rPr lang="en-US" sz="2800" baseline="30000" dirty="0" smtClean="0">
                <a:sym typeface="Symbol" pitchFamily="18" charset="2"/>
              </a:rPr>
              <a:t>128</a:t>
            </a:r>
            <a:r>
              <a:rPr lang="en-US" sz="2800" dirty="0" smtClean="0">
                <a:sym typeface="Symbol" pitchFamily="18" charset="2"/>
              </a:rPr>
              <a:t>   </a:t>
            </a:r>
            <a:r>
              <a:rPr lang="en-US" sz="2800" dirty="0">
                <a:sym typeface="Symbol" pitchFamily="18" charset="2"/>
              </a:rPr>
              <a:t>be </a:t>
            </a:r>
            <a:r>
              <a:rPr lang="en-US" sz="2800" dirty="0" smtClean="0"/>
              <a:t> a secure PRF.</a:t>
            </a:r>
          </a:p>
          <a:p>
            <a:pPr>
              <a:spcBef>
                <a:spcPts val="1200"/>
              </a:spcBef>
            </a:pPr>
            <a:r>
              <a:rPr lang="en-US" sz="2800" dirty="0" smtClean="0"/>
              <a:t>Is the following G a secure PRF?</a:t>
            </a:r>
          </a:p>
          <a:p>
            <a:pPr>
              <a:spcBef>
                <a:spcPts val="1200"/>
              </a:spcBef>
            </a:pPr>
            <a:endParaRPr lang="en-US" sz="2800" dirty="0"/>
          </a:p>
          <a:p>
            <a:pPr>
              <a:spcBef>
                <a:spcPts val="1200"/>
              </a:spcBef>
            </a:pPr>
            <a:r>
              <a:rPr lang="en-US" sz="2800" dirty="0" smtClean="0"/>
              <a:t>		              G(k, x) =  </a:t>
            </a:r>
          </a:p>
        </p:txBody>
      </p:sp>
      <p:grpSp>
        <p:nvGrpSpPr>
          <p:cNvPr id="2" name="Group 7"/>
          <p:cNvGrpSpPr/>
          <p:nvPr/>
        </p:nvGrpSpPr>
        <p:grpSpPr>
          <a:xfrm>
            <a:off x="4724401" y="2667000"/>
            <a:ext cx="2722498" cy="1524000"/>
            <a:chOff x="3886200" y="1733550"/>
            <a:chExt cx="2722498" cy="1143000"/>
          </a:xfrm>
        </p:grpSpPr>
        <p:sp>
          <p:nvSpPr>
            <p:cNvPr id="5" name="Left Brace 4"/>
            <p:cNvSpPr/>
            <p:nvPr/>
          </p:nvSpPr>
          <p:spPr>
            <a:xfrm>
              <a:off x="3886200" y="1733550"/>
              <a:ext cx="304800" cy="1143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4117310" y="1733550"/>
              <a:ext cx="2491388" cy="796372"/>
            </a:xfrm>
            <a:prstGeom prst="rect">
              <a:avLst/>
            </a:prstGeom>
            <a:noFill/>
          </p:spPr>
          <p:txBody>
            <a:bodyPr wrap="none" rtlCol="0">
              <a:spAutoFit/>
            </a:bodyPr>
            <a:lstStyle/>
            <a:p>
              <a:r>
                <a:rPr lang="en-US" sz="2400" dirty="0" smtClean="0"/>
                <a:t>    0 </a:t>
              </a:r>
              <a:r>
                <a:rPr lang="en-US" sz="2400" baseline="30000" dirty="0" smtClean="0"/>
                <a:t>128</a:t>
              </a:r>
              <a:r>
                <a:rPr lang="en-US" sz="2400" dirty="0" smtClean="0"/>
                <a:t>  </a:t>
              </a:r>
              <a:r>
                <a:rPr lang="en-US" sz="2400" dirty="0"/>
                <a:t> </a:t>
              </a:r>
              <a:r>
                <a:rPr lang="en-US" sz="2400" dirty="0" smtClean="0"/>
                <a:t> if   x=0</a:t>
              </a:r>
            </a:p>
            <a:p>
              <a:pPr>
                <a:spcBef>
                  <a:spcPts val="1800"/>
                </a:spcBef>
                <a:tabLst>
                  <a:tab pos="914400" algn="l"/>
                </a:tabLst>
              </a:pPr>
              <a:r>
                <a:rPr lang="en-US" sz="2400" dirty="0" smtClean="0"/>
                <a:t>F(</a:t>
              </a:r>
              <a:r>
                <a:rPr lang="en-US" sz="2400" dirty="0" err="1" smtClean="0"/>
                <a:t>k,x</a:t>
              </a:r>
              <a:r>
                <a:rPr lang="en-US" sz="2400" dirty="0" smtClean="0"/>
                <a:t>)	  otherwise</a:t>
              </a:r>
            </a:p>
          </p:txBody>
        </p:sp>
      </p:grpSp>
      <p:sp>
        <p:nvSpPr>
          <p:cNvPr id="9" name="TextBox 8"/>
          <p:cNvSpPr txBox="1"/>
          <p:nvPr/>
        </p:nvSpPr>
        <p:spPr>
          <a:xfrm>
            <a:off x="1295400" y="4725888"/>
            <a:ext cx="6991786" cy="461665"/>
          </a:xfrm>
          <a:prstGeom prst="rect">
            <a:avLst/>
          </a:prstGeom>
          <a:noFill/>
        </p:spPr>
        <p:txBody>
          <a:bodyPr wrap="none" rtlCol="0">
            <a:spAutoFit/>
          </a:bodyPr>
          <a:lstStyle/>
          <a:p>
            <a:pPr>
              <a:buFont typeface="Arial" pitchFamily="34" charset="0"/>
              <a:buChar char="•"/>
            </a:pPr>
            <a:r>
              <a:rPr lang="en-US" sz="2400" dirty="0" smtClean="0"/>
              <a:t>No, it is easy to distinguish G from a random function</a:t>
            </a:r>
          </a:p>
        </p:txBody>
      </p:sp>
      <p:sp>
        <p:nvSpPr>
          <p:cNvPr id="10" name="TextBox 9"/>
          <p:cNvSpPr txBox="1"/>
          <p:nvPr/>
        </p:nvSpPr>
        <p:spPr>
          <a:xfrm>
            <a:off x="1295400" y="5329535"/>
            <a:ext cx="5097036" cy="461665"/>
          </a:xfrm>
          <a:prstGeom prst="rect">
            <a:avLst/>
          </a:prstGeom>
          <a:noFill/>
        </p:spPr>
        <p:txBody>
          <a:bodyPr wrap="none" rtlCol="0">
            <a:spAutoFit/>
          </a:bodyPr>
          <a:lstStyle/>
          <a:p>
            <a:pPr>
              <a:buFont typeface="Arial" pitchFamily="34" charset="0"/>
              <a:buChar char="•"/>
            </a:pPr>
            <a:r>
              <a:rPr lang="en-US" sz="2400" dirty="0" smtClean="0"/>
              <a:t>Yes, an attack on G would also break F</a:t>
            </a:r>
          </a:p>
        </p:txBody>
      </p:sp>
      <p:sp>
        <p:nvSpPr>
          <p:cNvPr id="11" name="TextBox 10"/>
          <p:cNvSpPr txBox="1"/>
          <p:nvPr/>
        </p:nvSpPr>
        <p:spPr>
          <a:xfrm>
            <a:off x="1291394" y="5939135"/>
            <a:ext cx="2226892" cy="461665"/>
          </a:xfrm>
          <a:prstGeom prst="rect">
            <a:avLst/>
          </a:prstGeom>
          <a:noFill/>
        </p:spPr>
        <p:txBody>
          <a:bodyPr wrap="none" rtlCol="0">
            <a:spAutoFit/>
          </a:bodyPr>
          <a:lstStyle/>
          <a:p>
            <a:pPr>
              <a:buFont typeface="Arial" pitchFamily="34" charset="0"/>
              <a:buChar char="•"/>
            </a:pPr>
            <a:r>
              <a:rPr lang="en-US" sz="2400" dirty="0" smtClean="0"/>
              <a:t>It depends on F</a:t>
            </a:r>
          </a:p>
        </p:txBody>
      </p:sp>
      <p:sp>
        <p:nvSpPr>
          <p:cNvPr id="12" name="Rectangle 11"/>
          <p:cNvSpPr/>
          <p:nvPr/>
        </p:nvSpPr>
        <p:spPr>
          <a:xfrm>
            <a:off x="685800" y="3632200"/>
            <a:ext cx="762000" cy="609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itle 18"/>
          <p:cNvSpPr>
            <a:spLocks noGrp="1"/>
          </p:cNvSpPr>
          <p:nvPr>
            <p:ph type="title"/>
          </p:nvPr>
        </p:nvSpPr>
        <p:spPr/>
        <p:txBody>
          <a:bodyPr/>
          <a:lstStyle/>
          <a:p>
            <a:r>
              <a:rPr lang="en-US" dirty="0" smtClean="0"/>
              <a:t>Check!</a:t>
            </a:r>
            <a:endParaRPr lang="en-US" dirty="0"/>
          </a:p>
        </p:txBody>
      </p:sp>
    </p:spTree>
    <p:extLst>
      <p:ext uri="{BB962C8B-B14F-4D97-AF65-F5344CB8AC3E}">
        <p14:creationId xmlns="" xmlns:p14="http://schemas.microsoft.com/office/powerpoint/2010/main" val="40274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attacks on </a:t>
            </a:r>
            <a:br>
              <a:rPr lang="en-US" smtClean="0"/>
            </a:br>
            <a:r>
              <a:rPr lang="en-US" smtClean="0"/>
              <a:t>block ciphers</a:t>
            </a:r>
            <a:endParaRPr lang="en-US" dirty="0"/>
          </a:p>
        </p:txBody>
      </p:sp>
      <p:sp>
        <p:nvSpPr>
          <p:cNvPr id="12" name="Text Placeholder 11"/>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418AD6C-1134-4EBB-AC1B-24188F03D662}" type="datetime1">
              <a:rPr lang="en-US" smtClean="0"/>
              <a:pPr/>
              <a:t>10/18/2012</a:t>
            </a:fld>
            <a:endParaRPr lang="en-US" dirty="0"/>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smtClean="0"/>
          </a:p>
        </p:txBody>
      </p:sp>
      <p:sp>
        <p:nvSpPr>
          <p:cNvPr id="6" name="Slide Number Placeholder 5"/>
          <p:cNvSpPr>
            <a:spLocks noGrp="1"/>
          </p:cNvSpPr>
          <p:nvPr>
            <p:ph type="sldNum" sz="quarter" idx="12"/>
          </p:nvPr>
        </p:nvSpPr>
        <p:spPr/>
        <p:txBody>
          <a:bodyPr/>
          <a:lstStyle/>
          <a:p>
            <a:fld id="{59985E83-F857-4E7B-A45F-F5191A2677E8}"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n-bit block cipher takes n bit plaintext and produces n bit </a:t>
            </a:r>
            <a:r>
              <a:rPr lang="en-US" sz="2400" dirty="0" err="1" smtClean="0"/>
              <a:t>ciphertext</a:t>
            </a:r>
            <a:endParaRPr lang="en-US" sz="2400" dirty="0" smtClean="0"/>
          </a:p>
          <a:p>
            <a:r>
              <a:rPr lang="en-US" sz="2400" dirty="0" smtClean="0"/>
              <a:t>2^n possible different plaintext blocks</a:t>
            </a:r>
          </a:p>
          <a:p>
            <a:r>
              <a:rPr lang="en-US" sz="2400" dirty="0" smtClean="0"/>
              <a:t>Encryption must be reversible (decryption possible)</a:t>
            </a:r>
          </a:p>
          <a:p>
            <a:r>
              <a:rPr lang="en-US" sz="2400" dirty="0" smtClean="0"/>
              <a:t>Each plaintext block must produce unique </a:t>
            </a:r>
            <a:r>
              <a:rPr lang="en-US" sz="2400" dirty="0" err="1" smtClean="0"/>
              <a:t>ciphertext</a:t>
            </a:r>
            <a:r>
              <a:rPr lang="en-US" sz="2400" dirty="0" smtClean="0"/>
              <a:t> block</a:t>
            </a:r>
          </a:p>
          <a:p>
            <a:r>
              <a:rPr lang="en-US" sz="2400" dirty="0" smtClean="0"/>
              <a:t>Total transformations are (2^n)!</a:t>
            </a:r>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4" name="Slide Number Placeholder 3"/>
          <p:cNvSpPr>
            <a:spLocks noGrp="1"/>
          </p:cNvSpPr>
          <p:nvPr>
            <p:ph type="sldNum" sz="quarter" idx="11"/>
          </p:nvPr>
        </p:nvSpPr>
        <p:spPr/>
        <p:txBody>
          <a:bodyPr/>
          <a:lstStyle/>
          <a:p>
            <a:fld id="{59985E83-F857-4E7B-A45F-F5191A2677E8}" type="slidenum">
              <a:rPr lang="en-US" smtClean="0"/>
              <a:pPr/>
              <a:t>9</a:t>
            </a:fld>
            <a:endParaRPr lang="en-US"/>
          </a:p>
        </p:txBody>
      </p:sp>
      <p:sp>
        <p:nvSpPr>
          <p:cNvPr id="5" name="Footer Placeholder 4"/>
          <p:cNvSpPr>
            <a:spLocks noGrp="1"/>
          </p:cNvSpPr>
          <p:nvPr>
            <p:ph type="ftr" sz="quarter" idx="12"/>
          </p:nvPr>
        </p:nvSpPr>
        <p:spPr/>
        <p:txBody>
          <a:bodyPr/>
          <a:lstStyle/>
          <a:p>
            <a:r>
              <a:rPr lang="en-US" smtClean="0"/>
              <a:t>Lectures by Ashraf Masood - - Applied Cryptography – MSIS 11 (MCS-NUST)</a:t>
            </a:r>
            <a:endParaRPr lang="en-US" dirty="0"/>
          </a:p>
        </p:txBody>
      </p:sp>
      <p:sp>
        <p:nvSpPr>
          <p:cNvPr id="6" name="Title 5"/>
          <p:cNvSpPr>
            <a:spLocks noGrp="1"/>
          </p:cNvSpPr>
          <p:nvPr>
            <p:ph type="title"/>
          </p:nvPr>
        </p:nvSpPr>
        <p:spPr/>
        <p:txBody>
          <a:bodyPr>
            <a:normAutofit fontScale="90000"/>
          </a:bodyPr>
          <a:lstStyle/>
          <a:p>
            <a:r>
              <a:rPr lang="en-US" dirty="0" smtClean="0"/>
              <a:t>Reversible &amp; Irreversible Mappings</a:t>
            </a:r>
            <a:endParaRPr lang="en-US" dirty="0"/>
          </a:p>
        </p:txBody>
      </p:sp>
      <p:pic>
        <p:nvPicPr>
          <p:cNvPr id="585730" name="Picture 2"/>
          <p:cNvPicPr>
            <a:picLocks noChangeAspect="1" noChangeArrowheads="1"/>
          </p:cNvPicPr>
          <p:nvPr/>
        </p:nvPicPr>
        <p:blipFill>
          <a:blip r:embed="rId2"/>
          <a:srcRect/>
          <a:stretch>
            <a:fillRect/>
          </a:stretch>
        </p:blipFill>
        <p:spPr bwMode="auto">
          <a:xfrm>
            <a:off x="2033588" y="3962400"/>
            <a:ext cx="5076825" cy="191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 Side channel attacks:     </a:t>
            </a:r>
          </a:p>
          <a:p>
            <a:pPr lvl="1"/>
            <a:r>
              <a:rPr lang="en-US" dirty="0" smtClean="0"/>
              <a:t>Measure </a:t>
            </a:r>
            <a:r>
              <a:rPr lang="en-US" b="1" dirty="0" smtClean="0"/>
              <a:t>time</a:t>
            </a:r>
            <a:r>
              <a:rPr lang="en-US" dirty="0" smtClean="0"/>
              <a:t> to do </a:t>
            </a:r>
            <a:r>
              <a:rPr lang="en-US" dirty="0" err="1" smtClean="0"/>
              <a:t>enc</a:t>
            </a:r>
            <a:r>
              <a:rPr lang="en-US" dirty="0" smtClean="0"/>
              <a:t>/</a:t>
            </a:r>
            <a:r>
              <a:rPr lang="en-US" dirty="0" err="1" smtClean="0"/>
              <a:t>dec</a:t>
            </a:r>
            <a:r>
              <a:rPr lang="en-US" dirty="0" smtClean="0"/>
              <a:t>,   measure </a:t>
            </a:r>
            <a:r>
              <a:rPr lang="en-US" b="1" dirty="0" smtClean="0"/>
              <a:t>power</a:t>
            </a:r>
            <a:r>
              <a:rPr lang="en-US" dirty="0" smtClean="0"/>
              <a:t> for </a:t>
            </a:r>
            <a:r>
              <a:rPr lang="en-US" dirty="0" err="1" smtClean="0"/>
              <a:t>enc</a:t>
            </a:r>
            <a:r>
              <a:rPr lang="en-US" dirty="0" smtClean="0"/>
              <a:t>/</a:t>
            </a:r>
            <a:r>
              <a:rPr lang="en-US" dirty="0" err="1" smtClean="0"/>
              <a:t>dec</a:t>
            </a:r>
            <a:r>
              <a:rPr lang="en-US" dirty="0" smtClean="0"/>
              <a:t> </a:t>
            </a:r>
          </a:p>
          <a:p>
            <a:endParaRPr lang="en-US" dirty="0"/>
          </a:p>
          <a:p>
            <a:endParaRPr lang="en-US" dirty="0" smtClean="0"/>
          </a:p>
          <a:p>
            <a:pPr marL="0" indent="0">
              <a:buNone/>
            </a:pPr>
            <a:endParaRPr lang="en-US" dirty="0" smtClean="0"/>
          </a:p>
          <a:p>
            <a:pPr marL="0" indent="0">
              <a:buNone/>
            </a:pPr>
            <a:endParaRPr lang="en-US" dirty="0" smtClean="0"/>
          </a:p>
          <a:p>
            <a:pPr marL="0" indent="0">
              <a:buNone/>
            </a:pPr>
            <a:r>
              <a:rPr lang="en-US" dirty="0" smtClean="0"/>
              <a:t>2. Fault attacks:</a:t>
            </a:r>
          </a:p>
          <a:p>
            <a:pPr lvl="1" indent="-342900"/>
            <a:r>
              <a:rPr lang="en-US" dirty="0" smtClean="0"/>
              <a:t>Computing errors in the last round expose the secret key k</a:t>
            </a:r>
            <a:endParaRPr lang="en-US" dirty="0"/>
          </a:p>
          <a:p>
            <a:pPr marL="0" indent="0">
              <a:spcBef>
                <a:spcPts val="3024"/>
              </a:spcBef>
              <a:buNone/>
            </a:pPr>
            <a:r>
              <a:rPr lang="en-US" dirty="0" smtClean="0"/>
              <a:t>⇒   do not even implement crypto primitives yourself …</a:t>
            </a:r>
          </a:p>
        </p:txBody>
      </p:sp>
      <p:sp>
        <p:nvSpPr>
          <p:cNvPr id="2" name="Title 1"/>
          <p:cNvSpPr>
            <a:spLocks noGrp="1"/>
          </p:cNvSpPr>
          <p:nvPr>
            <p:ph type="title"/>
          </p:nvPr>
        </p:nvSpPr>
        <p:spPr/>
        <p:txBody>
          <a:bodyPr/>
          <a:lstStyle/>
          <a:p>
            <a:r>
              <a:rPr lang="en-US" dirty="0" smtClean="0"/>
              <a:t>Attacks on the implementation</a:t>
            </a:r>
            <a:endParaRPr lang="en-US" dirty="0"/>
          </a:p>
        </p:txBody>
      </p:sp>
      <p:pic>
        <p:nvPicPr>
          <p:cNvPr id="4" name="Picture 3"/>
          <p:cNvPicPr>
            <a:picLocks noChangeAspect="1"/>
          </p:cNvPicPr>
          <p:nvPr/>
        </p:nvPicPr>
        <p:blipFill>
          <a:blip r:embed="rId3"/>
          <a:stretch>
            <a:fillRect/>
          </a:stretch>
        </p:blipFill>
        <p:spPr>
          <a:xfrm>
            <a:off x="2133600" y="2311400"/>
            <a:ext cx="4572000" cy="2137755"/>
          </a:xfrm>
          <a:prstGeom prst="rect">
            <a:avLst/>
          </a:prstGeom>
        </p:spPr>
      </p:pic>
      <p:sp>
        <p:nvSpPr>
          <p:cNvPr id="5" name="TextBox 4"/>
          <p:cNvSpPr txBox="1"/>
          <p:nvPr/>
        </p:nvSpPr>
        <p:spPr>
          <a:xfrm>
            <a:off x="6614718" y="3546157"/>
            <a:ext cx="2610908" cy="369332"/>
          </a:xfrm>
          <a:prstGeom prst="rect">
            <a:avLst/>
          </a:prstGeom>
          <a:noFill/>
        </p:spPr>
        <p:txBody>
          <a:bodyPr wrap="none" rtlCol="0">
            <a:spAutoFit/>
          </a:bodyPr>
          <a:lstStyle/>
          <a:p>
            <a:r>
              <a:rPr lang="en-US" dirty="0" smtClean="0"/>
              <a:t>[Kocher, Jaffe, Jun, 1998] </a:t>
            </a:r>
            <a:endParaRPr lang="en-US" dirty="0"/>
          </a:p>
        </p:txBody>
      </p:sp>
      <p:pic>
        <p:nvPicPr>
          <p:cNvPr id="6" name="Picture 5"/>
          <p:cNvPicPr>
            <a:picLocks noChangeAspect="1"/>
          </p:cNvPicPr>
          <p:nvPr/>
        </p:nvPicPr>
        <p:blipFill>
          <a:blip r:embed="rId4" cstate="print"/>
          <a:stretch>
            <a:fillRect/>
          </a:stretch>
        </p:blipFill>
        <p:spPr>
          <a:xfrm>
            <a:off x="406400" y="2482088"/>
            <a:ext cx="1422400" cy="1251712"/>
          </a:xfrm>
          <a:prstGeom prst="rect">
            <a:avLst/>
          </a:prstGeom>
        </p:spPr>
      </p:pic>
      <p:sp>
        <p:nvSpPr>
          <p:cNvPr id="7" name="TextBox 6"/>
          <p:cNvSpPr txBox="1"/>
          <p:nvPr/>
        </p:nvSpPr>
        <p:spPr>
          <a:xfrm>
            <a:off x="602262" y="3598333"/>
            <a:ext cx="1154483" cy="369332"/>
          </a:xfrm>
          <a:prstGeom prst="rect">
            <a:avLst/>
          </a:prstGeom>
          <a:noFill/>
        </p:spPr>
        <p:txBody>
          <a:bodyPr wrap="none" rtlCol="0">
            <a:spAutoFit/>
          </a:bodyPr>
          <a:lstStyle/>
          <a:p>
            <a:r>
              <a:rPr lang="en-US" dirty="0" smtClean="0"/>
              <a:t>smartcard</a:t>
            </a:r>
            <a:endParaRPr lang="en-US" dirty="0"/>
          </a:p>
        </p:txBody>
      </p:sp>
    </p:spTree>
    <p:extLst>
      <p:ext uri="{BB962C8B-B14F-4D97-AF65-F5344CB8AC3E}">
        <p14:creationId xmlns="" xmlns:p14="http://schemas.microsoft.com/office/powerpoint/2010/main" val="10551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Given </a:t>
            </a:r>
            <a:r>
              <a:rPr lang="en-US" i="1" dirty="0" smtClean="0"/>
              <a:t>many</a:t>
            </a:r>
            <a:r>
              <a:rPr lang="en-US" dirty="0" smtClean="0"/>
              <a:t>  </a:t>
            </a:r>
            <a:r>
              <a:rPr lang="en-US" dirty="0" err="1" smtClean="0"/>
              <a:t>inp</a:t>
            </a:r>
            <a:r>
              <a:rPr lang="en-US" dirty="0" smtClean="0"/>
              <a:t>/out  pairs,   can recover key in time less than 2</a:t>
            </a:r>
            <a:r>
              <a:rPr lang="en-US" baseline="30000" dirty="0" smtClean="0"/>
              <a:t>56  </a:t>
            </a:r>
            <a:r>
              <a:rPr lang="en-US" dirty="0" smtClean="0"/>
              <a:t>.</a:t>
            </a:r>
          </a:p>
          <a:p>
            <a:pPr marL="0" indent="0">
              <a:buNone/>
            </a:pPr>
            <a:endParaRPr lang="en-US" baseline="30000" dirty="0"/>
          </a:p>
          <a:p>
            <a:pPr marL="0" indent="0">
              <a:buNone/>
            </a:pPr>
            <a:r>
              <a:rPr lang="en-US" u="sng" dirty="0" smtClean="0"/>
              <a:t>Linear cryptanalysis   </a:t>
            </a:r>
            <a:r>
              <a:rPr lang="en-US" dirty="0" smtClean="0"/>
              <a:t>(overview) :           let  c = DES(k, m)</a:t>
            </a:r>
          </a:p>
          <a:p>
            <a:pPr marL="0" indent="0">
              <a:buNone/>
            </a:pPr>
            <a:r>
              <a:rPr lang="en-US" dirty="0" smtClean="0"/>
              <a:t>Suppose for random  </a:t>
            </a:r>
            <a:r>
              <a:rPr lang="en-US" dirty="0" err="1" smtClean="0"/>
              <a:t>k,m</a:t>
            </a:r>
            <a:r>
              <a:rPr lang="en-US" dirty="0" smtClean="0"/>
              <a:t> :</a:t>
            </a:r>
          </a:p>
          <a:p>
            <a:pPr marL="0" indent="0">
              <a:buNone/>
            </a:pPr>
            <a:r>
              <a:rPr lang="en-US" dirty="0" smtClean="0"/>
              <a:t>   </a:t>
            </a:r>
            <a:r>
              <a:rPr lang="en-US" dirty="0" smtClean="0">
                <a:solidFill>
                  <a:srgbClr val="A6A6A6"/>
                </a:solidFill>
              </a:rPr>
              <a:t>Pr</a:t>
            </a:r>
            <a:r>
              <a:rPr lang="en-US" sz="4000" dirty="0" smtClean="0">
                <a:solidFill>
                  <a:srgbClr val="A6A6A6"/>
                </a:solidFill>
              </a:rPr>
              <a:t>[</a:t>
            </a:r>
            <a:r>
              <a:rPr lang="en-US" dirty="0" smtClean="0">
                <a:solidFill>
                  <a:srgbClr val="0000FF"/>
                </a:solidFill>
              </a:rPr>
              <a:t>m[i</a:t>
            </a:r>
            <a:r>
              <a:rPr lang="en-US" baseline="-25000" dirty="0" smtClean="0">
                <a:solidFill>
                  <a:srgbClr val="0000FF"/>
                </a:solidFill>
              </a:rPr>
              <a:t>1</a:t>
            </a:r>
            <a:r>
              <a:rPr lang="en-US" dirty="0" smtClean="0">
                <a:solidFill>
                  <a:srgbClr val="0000FF"/>
                </a:solidFill>
              </a:rPr>
              <a:t>]⨁⋯</a:t>
            </a:r>
            <a:r>
              <a:rPr lang="en-US" dirty="0">
                <a:solidFill>
                  <a:srgbClr val="0000FF"/>
                </a:solidFill>
              </a:rPr>
              <a:t>⨁</a:t>
            </a:r>
            <a:r>
              <a:rPr lang="en-US" dirty="0" smtClean="0">
                <a:solidFill>
                  <a:srgbClr val="0000FF"/>
                </a:solidFill>
              </a:rPr>
              <a:t>m</a:t>
            </a:r>
            <a:r>
              <a:rPr lang="en-US" dirty="0">
                <a:solidFill>
                  <a:srgbClr val="0000FF"/>
                </a:solidFill>
              </a:rPr>
              <a:t>[</a:t>
            </a:r>
            <a:r>
              <a:rPr lang="en-US" dirty="0" err="1" smtClean="0">
                <a:solidFill>
                  <a:srgbClr val="0000FF"/>
                </a:solidFill>
              </a:rPr>
              <a:t>i</a:t>
            </a:r>
            <a:r>
              <a:rPr lang="en-US" baseline="-25000" dirty="0" err="1" smtClean="0">
                <a:solidFill>
                  <a:srgbClr val="0000FF"/>
                </a:solidFill>
              </a:rPr>
              <a:t>r</a:t>
            </a:r>
            <a:r>
              <a:rPr lang="en-US" dirty="0" smtClean="0">
                <a:solidFill>
                  <a:srgbClr val="0000FF"/>
                </a:solidFill>
              </a:rPr>
              <a:t>]  </a:t>
            </a:r>
            <a:r>
              <a:rPr lang="en-US" sz="3200" dirty="0" smtClean="0"/>
              <a:t>⨁</a:t>
            </a:r>
            <a:r>
              <a:rPr lang="en-US" dirty="0" smtClean="0"/>
              <a:t>  </a:t>
            </a:r>
            <a:r>
              <a:rPr lang="en-US" dirty="0" smtClean="0">
                <a:solidFill>
                  <a:srgbClr val="0000FF"/>
                </a:solidFill>
              </a:rPr>
              <a:t>c[</a:t>
            </a:r>
            <a:r>
              <a:rPr lang="en-US" dirty="0" err="1">
                <a:solidFill>
                  <a:srgbClr val="0000FF"/>
                </a:solidFill>
              </a:rPr>
              <a:t>j</a:t>
            </a:r>
            <a:r>
              <a:rPr lang="en-US" baseline="-25000" dirty="0" err="1" smtClean="0">
                <a:solidFill>
                  <a:srgbClr val="0000FF"/>
                </a:solidFill>
              </a:rPr>
              <a:t>j</a:t>
            </a:r>
            <a:r>
              <a:rPr lang="en-US" dirty="0" smtClean="0">
                <a:solidFill>
                  <a:srgbClr val="0000FF"/>
                </a:solidFill>
              </a:rPr>
              <a:t>]</a:t>
            </a:r>
            <a:r>
              <a:rPr lang="en-US" dirty="0">
                <a:solidFill>
                  <a:srgbClr val="0000FF"/>
                </a:solidFill>
              </a:rPr>
              <a:t>⨁⋯</a:t>
            </a:r>
            <a:r>
              <a:rPr lang="en-US" dirty="0" smtClean="0">
                <a:solidFill>
                  <a:srgbClr val="0000FF"/>
                </a:solidFill>
              </a:rPr>
              <a:t>⨁c[</a:t>
            </a:r>
            <a:r>
              <a:rPr lang="en-US" dirty="0" err="1" smtClean="0">
                <a:solidFill>
                  <a:srgbClr val="0000FF"/>
                </a:solidFill>
              </a:rPr>
              <a:t>j</a:t>
            </a:r>
            <a:r>
              <a:rPr lang="en-US" baseline="-25000" dirty="0" err="1">
                <a:solidFill>
                  <a:srgbClr val="0000FF"/>
                </a:solidFill>
              </a:rPr>
              <a:t>v</a:t>
            </a:r>
            <a:r>
              <a:rPr lang="en-US" dirty="0" smtClean="0">
                <a:solidFill>
                  <a:srgbClr val="0000FF"/>
                </a:solidFill>
              </a:rPr>
              <a:t>]</a:t>
            </a:r>
            <a:r>
              <a:rPr lang="en-US" dirty="0" smtClean="0"/>
              <a:t>=</a:t>
            </a:r>
            <a:r>
              <a:rPr lang="en-US" dirty="0" smtClean="0">
                <a:solidFill>
                  <a:srgbClr val="0000FF"/>
                </a:solidFill>
              </a:rPr>
              <a:t>k[l</a:t>
            </a:r>
            <a:r>
              <a:rPr lang="en-US" baseline="-25000" dirty="0" smtClean="0">
                <a:solidFill>
                  <a:srgbClr val="0000FF"/>
                </a:solidFill>
              </a:rPr>
              <a:t>1</a:t>
            </a:r>
            <a:r>
              <a:rPr lang="en-US" dirty="0" smtClean="0">
                <a:solidFill>
                  <a:srgbClr val="0000FF"/>
                </a:solidFill>
              </a:rPr>
              <a:t>]</a:t>
            </a:r>
            <a:r>
              <a:rPr lang="en-US" dirty="0">
                <a:solidFill>
                  <a:srgbClr val="0000FF"/>
                </a:solidFill>
              </a:rPr>
              <a:t>⨁⋯</a:t>
            </a:r>
            <a:r>
              <a:rPr lang="en-US" dirty="0" smtClean="0">
                <a:solidFill>
                  <a:srgbClr val="0000FF"/>
                </a:solidFill>
              </a:rPr>
              <a:t>⨁k[</a:t>
            </a:r>
            <a:r>
              <a:rPr lang="en-US" dirty="0" err="1" smtClean="0">
                <a:solidFill>
                  <a:srgbClr val="0000FF"/>
                </a:solidFill>
              </a:rPr>
              <a:t>l</a:t>
            </a:r>
            <a:r>
              <a:rPr lang="en-US" baseline="-25000" dirty="0" err="1">
                <a:solidFill>
                  <a:srgbClr val="0000FF"/>
                </a:solidFill>
              </a:rPr>
              <a:t>u</a:t>
            </a:r>
            <a:r>
              <a:rPr lang="en-US" dirty="0" smtClean="0">
                <a:solidFill>
                  <a:srgbClr val="0000FF"/>
                </a:solidFill>
              </a:rPr>
              <a:t>] </a:t>
            </a:r>
            <a:r>
              <a:rPr lang="en-US" dirty="0" smtClean="0"/>
              <a:t> </a:t>
            </a:r>
            <a:r>
              <a:rPr lang="en-US" sz="4000" dirty="0" smtClean="0">
                <a:solidFill>
                  <a:schemeClr val="bg1">
                    <a:lumMod val="65000"/>
                  </a:schemeClr>
                </a:solidFill>
              </a:rPr>
              <a:t>]</a:t>
            </a:r>
            <a:r>
              <a:rPr lang="en-US" dirty="0" smtClean="0"/>
              <a:t> </a:t>
            </a:r>
            <a:r>
              <a:rPr lang="en-US" sz="2800" dirty="0" smtClean="0"/>
              <a:t>=</a:t>
            </a:r>
            <a:r>
              <a:rPr lang="en-US" dirty="0" smtClean="0"/>
              <a:t> </a:t>
            </a:r>
            <a:r>
              <a:rPr lang="en-US" sz="2800" dirty="0" smtClean="0"/>
              <a:t>½ + ε</a:t>
            </a:r>
            <a:endParaRPr lang="en-US" sz="2800" dirty="0"/>
          </a:p>
          <a:p>
            <a:pPr marL="0" indent="0">
              <a:buNone/>
            </a:pPr>
            <a:endParaRPr lang="en-US" dirty="0" smtClean="0"/>
          </a:p>
          <a:p>
            <a:pPr marL="0" indent="0">
              <a:buNone/>
            </a:pPr>
            <a:endParaRPr lang="en-US" dirty="0"/>
          </a:p>
          <a:p>
            <a:pPr marL="0" indent="0">
              <a:buNone/>
            </a:pPr>
            <a:r>
              <a:rPr lang="en-US" dirty="0" smtClean="0"/>
              <a:t>For </a:t>
            </a:r>
            <a:r>
              <a:rPr lang="en-US" dirty="0"/>
              <a:t>some  </a:t>
            </a:r>
            <a:r>
              <a:rPr lang="en-US" dirty="0" err="1" smtClean="0"/>
              <a:t>ε</a:t>
            </a:r>
            <a:r>
              <a:rPr lang="en-US" dirty="0" smtClean="0"/>
              <a:t>.      For DES, this exists with    </a:t>
            </a:r>
            <a:r>
              <a:rPr lang="en-US" dirty="0" err="1" smtClean="0"/>
              <a:t>ε</a:t>
            </a:r>
            <a:r>
              <a:rPr lang="en-US" dirty="0" smtClean="0"/>
              <a:t> = 1/2</a:t>
            </a:r>
            <a:r>
              <a:rPr lang="en-US" baseline="30000" dirty="0" smtClean="0"/>
              <a:t>21 </a:t>
            </a:r>
            <a:r>
              <a:rPr lang="en-US" dirty="0" smtClean="0"/>
              <a:t>≈ 0.0000000477</a:t>
            </a:r>
            <a:endParaRPr lang="en-US" dirty="0"/>
          </a:p>
        </p:txBody>
      </p:sp>
      <p:sp>
        <p:nvSpPr>
          <p:cNvPr id="2" name="Title 1"/>
          <p:cNvSpPr>
            <a:spLocks noGrp="1"/>
          </p:cNvSpPr>
          <p:nvPr>
            <p:ph type="title"/>
          </p:nvPr>
        </p:nvSpPr>
        <p:spPr/>
        <p:txBody>
          <a:bodyPr>
            <a:normAutofit fontScale="90000"/>
          </a:bodyPr>
          <a:lstStyle/>
          <a:p>
            <a:r>
              <a:rPr lang="en-US" dirty="0" smtClean="0"/>
              <a:t>Linear and differential attacks   </a:t>
            </a:r>
            <a:r>
              <a:rPr lang="en-US" sz="2000" dirty="0" smtClean="0"/>
              <a:t>[BS’89,M’93] </a:t>
            </a:r>
            <a:endParaRPr lang="en-US" sz="2000" dirty="0"/>
          </a:p>
        </p:txBody>
      </p:sp>
    </p:spTree>
    <p:extLst>
      <p:ext uri="{BB962C8B-B14F-4D97-AF65-F5344CB8AC3E}">
        <p14:creationId xmlns="" xmlns:p14="http://schemas.microsoft.com/office/powerpoint/2010/main" val="104987644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solidFill>
                  <a:srgbClr val="A6A6A6"/>
                </a:solidFill>
              </a:rPr>
              <a:t>Pr</a:t>
            </a:r>
            <a:r>
              <a:rPr lang="en-US" sz="4000" dirty="0" smtClean="0">
                <a:solidFill>
                  <a:srgbClr val="A6A6A6"/>
                </a:solidFill>
              </a:rPr>
              <a:t>[</a:t>
            </a:r>
            <a:r>
              <a:rPr lang="en-US" dirty="0" smtClean="0">
                <a:solidFill>
                  <a:srgbClr val="0000FF"/>
                </a:solidFill>
              </a:rPr>
              <a:t>m[i</a:t>
            </a:r>
            <a:r>
              <a:rPr lang="en-US" baseline="-25000" dirty="0" smtClean="0">
                <a:solidFill>
                  <a:srgbClr val="0000FF"/>
                </a:solidFill>
              </a:rPr>
              <a:t>1</a:t>
            </a:r>
            <a:r>
              <a:rPr lang="en-US" dirty="0">
                <a:solidFill>
                  <a:srgbClr val="0000FF"/>
                </a:solidFill>
              </a:rPr>
              <a:t>]⨁⋯⨁m[</a:t>
            </a:r>
            <a:r>
              <a:rPr lang="en-US" dirty="0" err="1">
                <a:solidFill>
                  <a:srgbClr val="0000FF"/>
                </a:solidFill>
              </a:rPr>
              <a:t>i</a:t>
            </a:r>
            <a:r>
              <a:rPr lang="en-US" baseline="-25000" dirty="0" err="1">
                <a:solidFill>
                  <a:srgbClr val="0000FF"/>
                </a:solidFill>
              </a:rPr>
              <a:t>r</a:t>
            </a:r>
            <a:r>
              <a:rPr lang="en-US" dirty="0">
                <a:solidFill>
                  <a:srgbClr val="0000FF"/>
                </a:solidFill>
              </a:rPr>
              <a:t>]  </a:t>
            </a:r>
            <a:r>
              <a:rPr lang="en-US" sz="3200" dirty="0"/>
              <a:t>⨁</a:t>
            </a:r>
            <a:r>
              <a:rPr lang="en-US" dirty="0"/>
              <a:t>  </a:t>
            </a:r>
            <a:r>
              <a:rPr lang="en-US" dirty="0">
                <a:solidFill>
                  <a:srgbClr val="0000FF"/>
                </a:solidFill>
              </a:rPr>
              <a:t>c[</a:t>
            </a:r>
            <a:r>
              <a:rPr lang="en-US" dirty="0" err="1">
                <a:solidFill>
                  <a:srgbClr val="0000FF"/>
                </a:solidFill>
              </a:rPr>
              <a:t>j</a:t>
            </a:r>
            <a:r>
              <a:rPr lang="en-US" baseline="-25000" dirty="0" err="1">
                <a:solidFill>
                  <a:srgbClr val="0000FF"/>
                </a:solidFill>
              </a:rPr>
              <a:t>j</a:t>
            </a:r>
            <a:r>
              <a:rPr lang="en-US" dirty="0">
                <a:solidFill>
                  <a:srgbClr val="0000FF"/>
                </a:solidFill>
              </a:rPr>
              <a:t>]⨁⋯⨁c[</a:t>
            </a:r>
            <a:r>
              <a:rPr lang="en-US" dirty="0" err="1">
                <a:solidFill>
                  <a:srgbClr val="0000FF"/>
                </a:solidFill>
              </a:rPr>
              <a:t>j</a:t>
            </a:r>
            <a:r>
              <a:rPr lang="en-US" baseline="-25000" dirty="0" err="1">
                <a:solidFill>
                  <a:srgbClr val="0000FF"/>
                </a:solidFill>
              </a:rPr>
              <a:t>v</a:t>
            </a:r>
            <a:r>
              <a:rPr lang="en-US" dirty="0">
                <a:solidFill>
                  <a:srgbClr val="0000FF"/>
                </a:solidFill>
              </a:rPr>
              <a:t>]  </a:t>
            </a:r>
            <a:r>
              <a:rPr lang="en-US" dirty="0"/>
              <a:t>=  </a:t>
            </a:r>
            <a:r>
              <a:rPr lang="en-US" dirty="0">
                <a:solidFill>
                  <a:srgbClr val="0000FF"/>
                </a:solidFill>
              </a:rPr>
              <a:t>k[l</a:t>
            </a:r>
            <a:r>
              <a:rPr lang="en-US" baseline="-25000" dirty="0">
                <a:solidFill>
                  <a:srgbClr val="0000FF"/>
                </a:solidFill>
              </a:rPr>
              <a:t>1</a:t>
            </a:r>
            <a:r>
              <a:rPr lang="en-US" dirty="0">
                <a:solidFill>
                  <a:srgbClr val="0000FF"/>
                </a:solidFill>
              </a:rPr>
              <a:t>]⨁⋯⨁k[</a:t>
            </a:r>
            <a:r>
              <a:rPr lang="en-US" dirty="0" err="1">
                <a:solidFill>
                  <a:srgbClr val="0000FF"/>
                </a:solidFill>
              </a:rPr>
              <a:t>l</a:t>
            </a:r>
            <a:r>
              <a:rPr lang="en-US" baseline="-25000" dirty="0" err="1">
                <a:solidFill>
                  <a:srgbClr val="0000FF"/>
                </a:solidFill>
              </a:rPr>
              <a:t>u</a:t>
            </a:r>
            <a:r>
              <a:rPr lang="en-US" dirty="0">
                <a:solidFill>
                  <a:srgbClr val="0000FF"/>
                </a:solidFill>
              </a:rPr>
              <a:t>] </a:t>
            </a:r>
            <a:r>
              <a:rPr lang="en-US" dirty="0"/>
              <a:t> </a:t>
            </a:r>
            <a:r>
              <a:rPr lang="en-US" sz="4000" dirty="0">
                <a:solidFill>
                  <a:schemeClr val="bg1">
                    <a:lumMod val="65000"/>
                  </a:schemeClr>
                </a:solidFill>
              </a:rPr>
              <a:t>]</a:t>
            </a:r>
            <a:r>
              <a:rPr lang="en-US" dirty="0"/>
              <a:t> </a:t>
            </a:r>
            <a:r>
              <a:rPr lang="en-US" sz="2800" dirty="0"/>
              <a:t>=</a:t>
            </a:r>
            <a:r>
              <a:rPr lang="en-US" dirty="0"/>
              <a:t> </a:t>
            </a:r>
            <a:r>
              <a:rPr lang="en-US" sz="2800" dirty="0"/>
              <a:t>½ + </a:t>
            </a:r>
            <a:r>
              <a:rPr lang="en-US" sz="2800" dirty="0" smtClean="0"/>
              <a:t>ε</a:t>
            </a:r>
          </a:p>
          <a:p>
            <a:pPr marL="0" indent="0">
              <a:buNone/>
            </a:pPr>
            <a:endParaRPr lang="en-US" sz="2800" dirty="0"/>
          </a:p>
          <a:p>
            <a:pPr marL="0" indent="0">
              <a:buNone/>
            </a:pPr>
            <a:r>
              <a:rPr lang="en-US" dirty="0" err="1" smtClean="0"/>
              <a:t>Thm</a:t>
            </a:r>
            <a:r>
              <a:rPr lang="en-US" dirty="0" smtClean="0"/>
              <a:t>:  given  1/ε</a:t>
            </a:r>
            <a:r>
              <a:rPr lang="en-US" baseline="30000" dirty="0" smtClean="0"/>
              <a:t>2  </a:t>
            </a:r>
            <a:r>
              <a:rPr lang="en-US" dirty="0" smtClean="0"/>
              <a:t>random  </a:t>
            </a:r>
            <a:r>
              <a:rPr lang="en-US" sz="3200" dirty="0" smtClean="0"/>
              <a:t>(</a:t>
            </a:r>
            <a:r>
              <a:rPr lang="en-US" dirty="0" smtClean="0"/>
              <a:t>m, c=</a:t>
            </a:r>
            <a:r>
              <a:rPr lang="en-US" dirty="0"/>
              <a:t>DES(k, </a:t>
            </a:r>
            <a:r>
              <a:rPr lang="en-US" dirty="0" smtClean="0"/>
              <a:t>m)</a:t>
            </a:r>
            <a:r>
              <a:rPr lang="en-US" sz="3200" dirty="0"/>
              <a:t>)</a:t>
            </a:r>
            <a:r>
              <a:rPr lang="en-US" dirty="0" smtClean="0"/>
              <a:t>  pairs then</a:t>
            </a:r>
          </a:p>
          <a:p>
            <a:pPr marL="0" indent="0">
              <a:buNone/>
            </a:pPr>
            <a:r>
              <a:rPr lang="en-US" dirty="0"/>
              <a:t>	</a:t>
            </a:r>
            <a:r>
              <a:rPr lang="en-US" dirty="0" smtClean="0"/>
              <a:t>	</a:t>
            </a:r>
            <a:r>
              <a:rPr lang="en-US" dirty="0" smtClean="0">
                <a:solidFill>
                  <a:srgbClr val="0000FF"/>
                </a:solidFill>
              </a:rPr>
              <a:t>k</a:t>
            </a:r>
            <a:r>
              <a:rPr lang="en-US" dirty="0">
                <a:solidFill>
                  <a:srgbClr val="0000FF"/>
                </a:solidFill>
              </a:rPr>
              <a:t>[</a:t>
            </a:r>
            <a:r>
              <a:rPr lang="en-US" dirty="0" smtClean="0">
                <a:solidFill>
                  <a:srgbClr val="0000FF"/>
                </a:solidFill>
              </a:rPr>
              <a:t>l</a:t>
            </a:r>
            <a:r>
              <a:rPr lang="en-US" baseline="-25000" dirty="0" smtClean="0">
                <a:solidFill>
                  <a:srgbClr val="0000FF"/>
                </a:solidFill>
              </a:rPr>
              <a:t>1</a:t>
            </a:r>
            <a:r>
              <a:rPr lang="en-US" dirty="0" smtClean="0">
                <a:solidFill>
                  <a:srgbClr val="0000FF"/>
                </a:solidFill>
              </a:rPr>
              <a:t>,…,</a:t>
            </a:r>
            <a:r>
              <a:rPr lang="en-US" dirty="0" err="1" smtClean="0">
                <a:solidFill>
                  <a:srgbClr val="0000FF"/>
                </a:solidFill>
              </a:rPr>
              <a:t>l</a:t>
            </a:r>
            <a:r>
              <a:rPr lang="en-US" baseline="-25000" dirty="0" err="1" smtClean="0">
                <a:solidFill>
                  <a:srgbClr val="0000FF"/>
                </a:solidFill>
              </a:rPr>
              <a:t>u</a:t>
            </a:r>
            <a:r>
              <a:rPr lang="en-US" dirty="0">
                <a:solidFill>
                  <a:srgbClr val="0000FF"/>
                </a:solidFill>
              </a:rPr>
              <a:t>] </a:t>
            </a:r>
            <a:r>
              <a:rPr lang="en-US" dirty="0" smtClean="0">
                <a:solidFill>
                  <a:srgbClr val="0000FF"/>
                </a:solidFill>
              </a:rPr>
              <a:t> =   </a:t>
            </a:r>
            <a:r>
              <a:rPr lang="en-US" dirty="0" smtClean="0"/>
              <a:t>MAJ </a:t>
            </a:r>
            <a:r>
              <a:rPr lang="en-US" sz="4000" dirty="0" smtClean="0"/>
              <a:t>[   </a:t>
            </a:r>
            <a:r>
              <a:rPr lang="en-US" dirty="0" smtClean="0">
                <a:solidFill>
                  <a:srgbClr val="0000FF"/>
                </a:solidFill>
              </a:rPr>
              <a:t>m</a:t>
            </a:r>
            <a:r>
              <a:rPr lang="en-US" dirty="0">
                <a:solidFill>
                  <a:srgbClr val="0000FF"/>
                </a:solidFill>
              </a:rPr>
              <a:t>[</a:t>
            </a:r>
            <a:r>
              <a:rPr lang="en-US" dirty="0" smtClean="0">
                <a:solidFill>
                  <a:srgbClr val="0000FF"/>
                </a:solidFill>
              </a:rPr>
              <a:t>i</a:t>
            </a:r>
            <a:r>
              <a:rPr lang="en-US" baseline="-25000" dirty="0" smtClean="0">
                <a:solidFill>
                  <a:srgbClr val="0000FF"/>
                </a:solidFill>
              </a:rPr>
              <a:t>1</a:t>
            </a:r>
            <a:r>
              <a:rPr lang="en-US" dirty="0" smtClean="0">
                <a:solidFill>
                  <a:srgbClr val="0000FF"/>
                </a:solidFill>
              </a:rPr>
              <a:t>,…,</a:t>
            </a:r>
            <a:r>
              <a:rPr lang="en-US" dirty="0" err="1" smtClean="0">
                <a:solidFill>
                  <a:srgbClr val="0000FF"/>
                </a:solidFill>
              </a:rPr>
              <a:t>i</a:t>
            </a:r>
            <a:r>
              <a:rPr lang="en-US" baseline="-25000" dirty="0" err="1" smtClean="0">
                <a:solidFill>
                  <a:srgbClr val="0000FF"/>
                </a:solidFill>
              </a:rPr>
              <a:t>r</a:t>
            </a:r>
            <a:r>
              <a:rPr lang="en-US" dirty="0">
                <a:solidFill>
                  <a:srgbClr val="0000FF"/>
                </a:solidFill>
              </a:rPr>
              <a:t>]  </a:t>
            </a:r>
            <a:r>
              <a:rPr lang="en-US" sz="3200" dirty="0"/>
              <a:t>⨁</a:t>
            </a:r>
            <a:r>
              <a:rPr lang="en-US" dirty="0"/>
              <a:t>  </a:t>
            </a:r>
            <a:r>
              <a:rPr lang="en-US" dirty="0">
                <a:solidFill>
                  <a:srgbClr val="0000FF"/>
                </a:solidFill>
              </a:rPr>
              <a:t>c[</a:t>
            </a:r>
            <a:r>
              <a:rPr lang="en-US" dirty="0" err="1" smtClean="0">
                <a:solidFill>
                  <a:srgbClr val="0000FF"/>
                </a:solidFill>
              </a:rPr>
              <a:t>j</a:t>
            </a:r>
            <a:r>
              <a:rPr lang="en-US" baseline="-25000" dirty="0" err="1" smtClean="0">
                <a:solidFill>
                  <a:srgbClr val="0000FF"/>
                </a:solidFill>
              </a:rPr>
              <a:t>j</a:t>
            </a:r>
            <a:r>
              <a:rPr lang="en-US" dirty="0" smtClean="0">
                <a:solidFill>
                  <a:srgbClr val="0000FF"/>
                </a:solidFill>
              </a:rPr>
              <a:t>,…,</a:t>
            </a:r>
            <a:r>
              <a:rPr lang="en-US" dirty="0" err="1" smtClean="0">
                <a:solidFill>
                  <a:srgbClr val="0000FF"/>
                </a:solidFill>
              </a:rPr>
              <a:t>j</a:t>
            </a:r>
            <a:r>
              <a:rPr lang="en-US" baseline="-25000" dirty="0" err="1" smtClean="0">
                <a:solidFill>
                  <a:srgbClr val="0000FF"/>
                </a:solidFill>
              </a:rPr>
              <a:t>v</a:t>
            </a:r>
            <a:r>
              <a:rPr lang="en-US" dirty="0">
                <a:solidFill>
                  <a:srgbClr val="0000FF"/>
                </a:solidFill>
              </a:rPr>
              <a:t>] </a:t>
            </a:r>
            <a:r>
              <a:rPr lang="en-US" dirty="0" smtClean="0"/>
              <a:t>  </a:t>
            </a:r>
            <a:r>
              <a:rPr lang="en-US" sz="4000" dirty="0" smtClean="0"/>
              <a:t>]</a:t>
            </a:r>
          </a:p>
          <a:p>
            <a:pPr marL="0" indent="0">
              <a:spcBef>
                <a:spcPts val="1776"/>
              </a:spcBef>
              <a:buNone/>
            </a:pPr>
            <a:r>
              <a:rPr lang="en-US" dirty="0" smtClean="0"/>
              <a:t>	with prob. ≥ 97.7%</a:t>
            </a:r>
          </a:p>
          <a:p>
            <a:pPr marL="0" indent="0">
              <a:buNone/>
            </a:pPr>
            <a:endParaRPr lang="en-US" dirty="0" smtClean="0"/>
          </a:p>
          <a:p>
            <a:pPr marL="0" indent="0">
              <a:buNone/>
            </a:pPr>
            <a:r>
              <a:rPr lang="en-US" dirty="0" smtClean="0"/>
              <a:t>⇒   with  </a:t>
            </a:r>
            <a:r>
              <a:rPr lang="en-US" dirty="0"/>
              <a:t>1/ε</a:t>
            </a:r>
            <a:r>
              <a:rPr lang="en-US" baseline="30000" dirty="0"/>
              <a:t>2 </a:t>
            </a:r>
            <a:r>
              <a:rPr lang="en-US" dirty="0" smtClean="0"/>
              <a:t>  </a:t>
            </a:r>
            <a:r>
              <a:rPr lang="en-US" dirty="0" err="1" smtClean="0"/>
              <a:t>inp</a:t>
            </a:r>
            <a:r>
              <a:rPr lang="en-US" dirty="0" smtClean="0"/>
              <a:t>/out pairs can find  </a:t>
            </a:r>
            <a:r>
              <a:rPr lang="en-US" dirty="0">
                <a:solidFill>
                  <a:srgbClr val="0000FF"/>
                </a:solidFill>
              </a:rPr>
              <a:t>k[l</a:t>
            </a:r>
            <a:r>
              <a:rPr lang="en-US" baseline="-25000" dirty="0">
                <a:solidFill>
                  <a:srgbClr val="0000FF"/>
                </a:solidFill>
              </a:rPr>
              <a:t>1</a:t>
            </a:r>
            <a:r>
              <a:rPr lang="en-US" dirty="0">
                <a:solidFill>
                  <a:srgbClr val="0000FF"/>
                </a:solidFill>
              </a:rPr>
              <a:t>,…,</a:t>
            </a:r>
            <a:r>
              <a:rPr lang="en-US" dirty="0" err="1">
                <a:solidFill>
                  <a:srgbClr val="0000FF"/>
                </a:solidFill>
              </a:rPr>
              <a:t>l</a:t>
            </a:r>
            <a:r>
              <a:rPr lang="en-US" baseline="-25000" dirty="0" err="1">
                <a:solidFill>
                  <a:srgbClr val="0000FF"/>
                </a:solidFill>
              </a:rPr>
              <a:t>u</a:t>
            </a:r>
            <a:r>
              <a:rPr lang="en-US" dirty="0">
                <a:solidFill>
                  <a:srgbClr val="0000FF"/>
                </a:solidFill>
              </a:rPr>
              <a:t>] </a:t>
            </a:r>
            <a:r>
              <a:rPr lang="en-US" dirty="0" smtClean="0">
                <a:solidFill>
                  <a:srgbClr val="0000FF"/>
                </a:solidFill>
              </a:rPr>
              <a:t> </a:t>
            </a:r>
            <a:r>
              <a:rPr lang="en-US" dirty="0" smtClean="0">
                <a:solidFill>
                  <a:srgbClr val="000000"/>
                </a:solidFill>
              </a:rPr>
              <a:t>in time  ≈</a:t>
            </a:r>
            <a:r>
              <a:rPr lang="en-US" dirty="0" smtClean="0"/>
              <a:t>1</a:t>
            </a:r>
            <a:r>
              <a:rPr lang="en-US" dirty="0"/>
              <a:t>/</a:t>
            </a:r>
            <a:r>
              <a:rPr lang="en-US" dirty="0" smtClean="0"/>
              <a:t>ε</a:t>
            </a:r>
            <a:r>
              <a:rPr lang="en-US" baseline="30000" dirty="0" smtClean="0"/>
              <a:t>2</a:t>
            </a:r>
            <a:r>
              <a:rPr lang="en-US" dirty="0" smtClean="0"/>
              <a:t>  .</a:t>
            </a:r>
            <a:endParaRPr lang="en-US" dirty="0">
              <a:solidFill>
                <a:srgbClr val="000000"/>
              </a:solidFill>
            </a:endParaRPr>
          </a:p>
        </p:txBody>
      </p:sp>
      <p:sp>
        <p:nvSpPr>
          <p:cNvPr id="2" name="Title 1"/>
          <p:cNvSpPr>
            <a:spLocks noGrp="1"/>
          </p:cNvSpPr>
          <p:nvPr>
            <p:ph type="title"/>
          </p:nvPr>
        </p:nvSpPr>
        <p:spPr/>
        <p:txBody>
          <a:bodyPr/>
          <a:lstStyle/>
          <a:p>
            <a:r>
              <a:rPr lang="en-US" dirty="0" smtClean="0"/>
              <a:t>Linear attacks</a:t>
            </a:r>
            <a:endParaRPr lang="en-US" dirty="0"/>
          </a:p>
        </p:txBody>
      </p:sp>
    </p:spTree>
    <p:extLst>
      <p:ext uri="{BB962C8B-B14F-4D97-AF65-F5344CB8AC3E}">
        <p14:creationId xmlns="" xmlns:p14="http://schemas.microsoft.com/office/powerpoint/2010/main" val="15908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For DES,  </a:t>
            </a:r>
            <a:r>
              <a:rPr lang="en-US" dirty="0" err="1" smtClean="0"/>
              <a:t>ε</a:t>
            </a:r>
            <a:r>
              <a:rPr lang="en-US" dirty="0" smtClean="0"/>
              <a:t> </a:t>
            </a:r>
            <a:r>
              <a:rPr lang="en-US" dirty="0"/>
              <a:t>= 1/2</a:t>
            </a:r>
            <a:r>
              <a:rPr lang="en-US" baseline="30000" dirty="0"/>
              <a:t>21 </a:t>
            </a:r>
            <a:r>
              <a:rPr lang="en-US" baseline="30000" dirty="0" smtClean="0"/>
              <a:t>  </a:t>
            </a:r>
            <a:r>
              <a:rPr lang="en-US" dirty="0" smtClean="0"/>
              <a:t>⇒   </a:t>
            </a:r>
          </a:p>
          <a:p>
            <a:pPr marL="0" indent="0">
              <a:buNone/>
            </a:pPr>
            <a:r>
              <a:rPr lang="en-US" dirty="0"/>
              <a:t>	</a:t>
            </a:r>
            <a:r>
              <a:rPr lang="en-US" dirty="0" smtClean="0"/>
              <a:t>with  2</a:t>
            </a:r>
            <a:r>
              <a:rPr lang="en-US" baseline="30000" dirty="0" smtClean="0"/>
              <a:t>42</a:t>
            </a:r>
            <a:r>
              <a:rPr lang="en-US" dirty="0" smtClean="0"/>
              <a:t>  </a:t>
            </a:r>
            <a:r>
              <a:rPr lang="en-US" dirty="0" err="1" smtClean="0"/>
              <a:t>inp</a:t>
            </a:r>
            <a:r>
              <a:rPr lang="en-US" dirty="0" smtClean="0"/>
              <a:t>/out pairs can find  </a:t>
            </a:r>
            <a:r>
              <a:rPr lang="en-US" dirty="0">
                <a:solidFill>
                  <a:srgbClr val="0000FF"/>
                </a:solidFill>
              </a:rPr>
              <a:t>k[l</a:t>
            </a:r>
            <a:r>
              <a:rPr lang="en-US" baseline="-25000" dirty="0">
                <a:solidFill>
                  <a:srgbClr val="0000FF"/>
                </a:solidFill>
              </a:rPr>
              <a:t>1</a:t>
            </a:r>
            <a:r>
              <a:rPr lang="en-US" dirty="0">
                <a:solidFill>
                  <a:srgbClr val="0000FF"/>
                </a:solidFill>
              </a:rPr>
              <a:t>,…,</a:t>
            </a:r>
            <a:r>
              <a:rPr lang="en-US" dirty="0" err="1">
                <a:solidFill>
                  <a:srgbClr val="0000FF"/>
                </a:solidFill>
              </a:rPr>
              <a:t>l</a:t>
            </a:r>
            <a:r>
              <a:rPr lang="en-US" baseline="-25000" dirty="0" err="1">
                <a:solidFill>
                  <a:srgbClr val="0000FF"/>
                </a:solidFill>
              </a:rPr>
              <a:t>u</a:t>
            </a:r>
            <a:r>
              <a:rPr lang="en-US" dirty="0">
                <a:solidFill>
                  <a:srgbClr val="0000FF"/>
                </a:solidFill>
              </a:rPr>
              <a:t>] </a:t>
            </a:r>
            <a:r>
              <a:rPr lang="en-US" dirty="0" smtClean="0">
                <a:solidFill>
                  <a:srgbClr val="000000"/>
                </a:solidFill>
              </a:rPr>
              <a:t>in time </a:t>
            </a:r>
            <a:r>
              <a:rPr lang="en-US" dirty="0" smtClean="0"/>
              <a:t>2</a:t>
            </a:r>
            <a:r>
              <a:rPr lang="en-US" baseline="30000" dirty="0" smtClean="0"/>
              <a:t>42</a:t>
            </a:r>
          </a:p>
          <a:p>
            <a:pPr marL="0" indent="0">
              <a:buNone/>
            </a:pPr>
            <a:endParaRPr lang="en-US" baseline="30000" dirty="0"/>
          </a:p>
          <a:p>
            <a:pPr marL="0" indent="0">
              <a:buNone/>
            </a:pPr>
            <a:r>
              <a:rPr lang="en-US" dirty="0" smtClean="0"/>
              <a:t>Roughly speaking:   can find 14 key “bits” this way </a:t>
            </a:r>
            <a:r>
              <a:rPr lang="en-US" dirty="0" smtClean="0">
                <a:solidFill>
                  <a:srgbClr val="000000"/>
                </a:solidFill>
              </a:rPr>
              <a:t>in time </a:t>
            </a:r>
            <a:r>
              <a:rPr lang="en-US" dirty="0" smtClean="0"/>
              <a:t>2</a:t>
            </a:r>
            <a:r>
              <a:rPr lang="en-US" baseline="30000" dirty="0" smtClean="0"/>
              <a:t>42</a:t>
            </a:r>
            <a:endParaRPr lang="en-US" dirty="0" smtClean="0"/>
          </a:p>
          <a:p>
            <a:pPr marL="0" indent="0">
              <a:buNone/>
            </a:pPr>
            <a:endParaRPr lang="en-US" dirty="0"/>
          </a:p>
          <a:p>
            <a:pPr marL="0" indent="0">
              <a:buNone/>
            </a:pPr>
            <a:r>
              <a:rPr lang="en-US" dirty="0" smtClean="0"/>
              <a:t>Brute force remaining   56−14=42  bits </a:t>
            </a:r>
            <a:r>
              <a:rPr lang="en-US" dirty="0">
                <a:solidFill>
                  <a:srgbClr val="000000"/>
                </a:solidFill>
              </a:rPr>
              <a:t>in time </a:t>
            </a:r>
            <a:r>
              <a:rPr lang="en-US" dirty="0"/>
              <a:t>2</a:t>
            </a:r>
            <a:r>
              <a:rPr lang="en-US" baseline="30000" dirty="0"/>
              <a:t>42</a:t>
            </a:r>
            <a:endParaRPr lang="en-US" dirty="0"/>
          </a:p>
          <a:p>
            <a:pPr marL="0" indent="0">
              <a:buNone/>
            </a:pPr>
            <a:endParaRPr lang="en-US" dirty="0" smtClean="0"/>
          </a:p>
          <a:p>
            <a:pPr marL="0" indent="0">
              <a:buNone/>
            </a:pPr>
            <a:r>
              <a:rPr lang="en-US" dirty="0" smtClean="0"/>
              <a:t>Total attack time   </a:t>
            </a:r>
            <a:r>
              <a:rPr lang="en-US" dirty="0" smtClean="0">
                <a:solidFill>
                  <a:srgbClr val="000000"/>
                </a:solidFill>
              </a:rPr>
              <a:t>≈</a:t>
            </a:r>
            <a:r>
              <a:rPr lang="en-US" dirty="0" smtClean="0"/>
              <a:t>2</a:t>
            </a:r>
            <a:r>
              <a:rPr lang="en-US" baseline="30000" dirty="0" smtClean="0"/>
              <a:t>43</a:t>
            </a:r>
            <a:r>
              <a:rPr lang="en-US" dirty="0" smtClean="0"/>
              <a:t>  ( &lt;&lt; 2</a:t>
            </a:r>
            <a:r>
              <a:rPr lang="en-US" baseline="30000" dirty="0" smtClean="0"/>
              <a:t>56</a:t>
            </a:r>
            <a:r>
              <a:rPr lang="en-US" dirty="0" smtClean="0"/>
              <a:t> )   with  </a:t>
            </a:r>
            <a:r>
              <a:rPr lang="en-US" dirty="0"/>
              <a:t>2</a:t>
            </a:r>
            <a:r>
              <a:rPr lang="en-US" baseline="30000" dirty="0"/>
              <a:t>42</a:t>
            </a:r>
            <a:r>
              <a:rPr lang="en-US" dirty="0"/>
              <a:t>  </a:t>
            </a:r>
            <a:r>
              <a:rPr lang="en-US" dirty="0" smtClean="0"/>
              <a:t>random </a:t>
            </a:r>
            <a:r>
              <a:rPr lang="en-US" dirty="0" err="1" smtClean="0"/>
              <a:t>inp</a:t>
            </a:r>
            <a:r>
              <a:rPr lang="en-US" dirty="0"/>
              <a:t>/out pairs </a:t>
            </a:r>
            <a:endParaRPr lang="en-US" baseline="30000" dirty="0"/>
          </a:p>
          <a:p>
            <a:pPr marL="0" indent="0">
              <a:buNone/>
            </a:pPr>
            <a:endParaRPr lang="en-US" dirty="0"/>
          </a:p>
        </p:txBody>
      </p:sp>
      <p:sp>
        <p:nvSpPr>
          <p:cNvPr id="2" name="Title 1"/>
          <p:cNvSpPr>
            <a:spLocks noGrp="1"/>
          </p:cNvSpPr>
          <p:nvPr>
            <p:ph type="title"/>
          </p:nvPr>
        </p:nvSpPr>
        <p:spPr/>
        <p:txBody>
          <a:bodyPr/>
          <a:lstStyle/>
          <a:p>
            <a:r>
              <a:rPr lang="en-US" dirty="0" smtClean="0"/>
              <a:t>Linear attacks</a:t>
            </a:r>
            <a:endParaRPr lang="en-US" dirty="0"/>
          </a:p>
        </p:txBody>
      </p:sp>
    </p:spTree>
    <p:extLst>
      <p:ext uri="{BB962C8B-B14F-4D97-AF65-F5344CB8AC3E}">
        <p14:creationId xmlns="" xmlns:p14="http://schemas.microsoft.com/office/powerpoint/2010/main" val="179738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a:t>
            </a:r>
            <a:endParaRPr lang="en-US" dirty="0"/>
          </a:p>
        </p:txBody>
      </p:sp>
      <p:sp>
        <p:nvSpPr>
          <p:cNvPr id="3" name="Content Placeholder 2"/>
          <p:cNvSpPr>
            <a:spLocks noGrp="1"/>
          </p:cNvSpPr>
          <p:nvPr>
            <p:ph idx="1"/>
          </p:nvPr>
        </p:nvSpPr>
        <p:spPr>
          <a:xfrm>
            <a:off x="457200" y="2006600"/>
            <a:ext cx="8229600" cy="2946400"/>
          </a:xfrm>
        </p:spPr>
        <p:txBody>
          <a:bodyPr/>
          <a:lstStyle/>
          <a:p>
            <a:pPr marL="0" indent="0">
              <a:buNone/>
            </a:pPr>
            <a:r>
              <a:rPr lang="en-US" dirty="0" smtClean="0"/>
              <a:t>A tiny bit of linearly in S</a:t>
            </a:r>
            <a:r>
              <a:rPr lang="en-US" baseline="-25000" dirty="0" smtClean="0"/>
              <a:t>5 </a:t>
            </a:r>
            <a:r>
              <a:rPr lang="en-US" dirty="0" smtClean="0"/>
              <a:t>lead to a 2</a:t>
            </a:r>
            <a:r>
              <a:rPr lang="en-US" baseline="30000" dirty="0" smtClean="0"/>
              <a:t>42</a:t>
            </a:r>
            <a:r>
              <a:rPr lang="en-US" baseline="-25000" dirty="0" smtClean="0"/>
              <a:t> </a:t>
            </a:r>
            <a:r>
              <a:rPr lang="en-US" dirty="0" smtClean="0"/>
              <a:t>time attack.</a:t>
            </a:r>
          </a:p>
          <a:p>
            <a:pPr marL="0" indent="0">
              <a:buNone/>
            </a:pPr>
            <a:endParaRPr lang="en-US" dirty="0"/>
          </a:p>
          <a:p>
            <a:pPr marL="0" indent="0">
              <a:buNone/>
            </a:pPr>
            <a:r>
              <a:rPr lang="en-US" dirty="0"/>
              <a:t>⇒ </a:t>
            </a:r>
            <a:r>
              <a:rPr lang="en-US" dirty="0" smtClean="0"/>
              <a:t>   don’t design ciphers yourself  !!</a:t>
            </a:r>
            <a:endParaRPr lang="en-US" dirty="0"/>
          </a:p>
        </p:txBody>
      </p:sp>
    </p:spTree>
    <p:extLst>
      <p:ext uri="{BB962C8B-B14F-4D97-AF65-F5344CB8AC3E}">
        <p14:creationId xmlns="" xmlns:p14="http://schemas.microsoft.com/office/powerpoint/2010/main" val="9619860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Generic search problem:</a:t>
            </a:r>
          </a:p>
          <a:p>
            <a:pPr marL="0" indent="0">
              <a:buNone/>
            </a:pPr>
            <a:r>
              <a:rPr lang="en-US" dirty="0"/>
              <a:t>	</a:t>
            </a:r>
            <a:r>
              <a:rPr lang="en-US" dirty="0" smtClean="0"/>
              <a:t>Let   f: X ⟶ {</a:t>
            </a:r>
            <a:r>
              <a:rPr lang="en-US" dirty="0"/>
              <a:t>0,1}</a:t>
            </a:r>
            <a:r>
              <a:rPr lang="en-US" dirty="0" smtClean="0"/>
              <a:t>  be a function.</a:t>
            </a:r>
          </a:p>
          <a:p>
            <a:pPr marL="0" indent="0">
              <a:buNone/>
            </a:pPr>
            <a:r>
              <a:rPr lang="en-US" dirty="0"/>
              <a:t>	</a:t>
            </a:r>
            <a:r>
              <a:rPr lang="en-US" dirty="0" smtClean="0"/>
              <a:t>Goal:    find  </a:t>
            </a:r>
            <a:r>
              <a:rPr lang="en-US" dirty="0" err="1" smtClean="0"/>
              <a:t>x∈X</a:t>
            </a:r>
            <a:r>
              <a:rPr lang="en-US" dirty="0" smtClean="0"/>
              <a:t>    </a:t>
            </a:r>
            <a:r>
              <a:rPr lang="en-US" dirty="0" err="1" smtClean="0"/>
              <a:t>s.t.</a:t>
            </a:r>
            <a:r>
              <a:rPr lang="en-US" dirty="0" smtClean="0"/>
              <a:t>   f(x)=1.</a:t>
            </a:r>
          </a:p>
          <a:p>
            <a:pPr marL="0" indent="0">
              <a:buNone/>
            </a:pPr>
            <a:endParaRPr lang="en-US" dirty="0"/>
          </a:p>
          <a:p>
            <a:pPr marL="0" indent="0">
              <a:buNone/>
            </a:pPr>
            <a:r>
              <a:rPr lang="en-US" dirty="0" smtClean="0"/>
              <a:t>Classical computer:  best generic algorithm time = O(|X|)</a:t>
            </a:r>
          </a:p>
          <a:p>
            <a:pPr marL="0" indent="0">
              <a:buNone/>
            </a:pPr>
            <a:endParaRPr lang="en-US" dirty="0"/>
          </a:p>
          <a:p>
            <a:pPr marL="0" indent="0">
              <a:buNone/>
            </a:pPr>
            <a:r>
              <a:rPr lang="en-US" dirty="0" smtClean="0"/>
              <a:t>Quantum computer </a:t>
            </a:r>
            <a:r>
              <a:rPr lang="en-US" sz="2000" dirty="0" smtClean="0"/>
              <a:t>[Grover ’96] </a:t>
            </a:r>
            <a:r>
              <a:rPr lang="en-US" dirty="0" smtClean="0"/>
              <a:t>:      time = O</a:t>
            </a:r>
            <a:r>
              <a:rPr lang="en-US" dirty="0"/>
              <a:t>( |X</a:t>
            </a:r>
            <a:r>
              <a:rPr lang="en-US" dirty="0" smtClean="0"/>
              <a:t>|</a:t>
            </a:r>
            <a:r>
              <a:rPr lang="en-US" baseline="30000" dirty="0" smtClean="0"/>
              <a:t>1/2</a:t>
            </a:r>
            <a:r>
              <a:rPr lang="en-US" dirty="0" smtClean="0"/>
              <a:t> )</a:t>
            </a:r>
          </a:p>
          <a:p>
            <a:pPr marL="0" indent="0">
              <a:buNone/>
            </a:pPr>
            <a:endParaRPr lang="en-US" dirty="0"/>
          </a:p>
          <a:p>
            <a:pPr marL="0" indent="0">
              <a:buNone/>
            </a:pPr>
            <a:r>
              <a:rPr lang="en-US" dirty="0" smtClean="0"/>
              <a:t>Can quantum computers be built:    unknown</a:t>
            </a:r>
            <a:endParaRPr lang="en-US" dirty="0"/>
          </a:p>
        </p:txBody>
      </p:sp>
      <p:sp>
        <p:nvSpPr>
          <p:cNvPr id="2" name="Title 1"/>
          <p:cNvSpPr>
            <a:spLocks noGrp="1"/>
          </p:cNvSpPr>
          <p:nvPr>
            <p:ph type="title"/>
          </p:nvPr>
        </p:nvSpPr>
        <p:spPr/>
        <p:txBody>
          <a:bodyPr/>
          <a:lstStyle/>
          <a:p>
            <a:r>
              <a:rPr lang="en-US" dirty="0" smtClean="0"/>
              <a:t>Quantum attacks</a:t>
            </a:r>
            <a:endParaRPr lang="en-US" dirty="0"/>
          </a:p>
        </p:txBody>
      </p:sp>
    </p:spTree>
    <p:extLst>
      <p:ext uri="{BB962C8B-B14F-4D97-AF65-F5344CB8AC3E}">
        <p14:creationId xmlns="" xmlns:p14="http://schemas.microsoft.com/office/powerpoint/2010/main" val="28052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Given   m, c=E(</a:t>
            </a:r>
            <a:r>
              <a:rPr lang="en-US" dirty="0" err="1" smtClean="0"/>
              <a:t>k,m</a:t>
            </a:r>
            <a:r>
              <a:rPr lang="en-US" dirty="0" smtClean="0"/>
              <a:t>)    define</a:t>
            </a:r>
          </a:p>
          <a:p>
            <a:pPr marL="0" indent="0">
              <a:buNone/>
            </a:pPr>
            <a:endParaRPr lang="en-US" dirty="0" smtClean="0"/>
          </a:p>
          <a:p>
            <a:pPr marL="0" indent="0">
              <a:buNone/>
            </a:pPr>
            <a:r>
              <a:rPr lang="en-US" dirty="0"/>
              <a:t>	</a:t>
            </a:r>
            <a:endParaRPr lang="en-US" dirty="0" smtClean="0"/>
          </a:p>
          <a:p>
            <a:pPr marL="0" indent="0">
              <a:buNone/>
            </a:pPr>
            <a:r>
              <a:rPr lang="en-US" dirty="0"/>
              <a:t>	</a:t>
            </a:r>
            <a:r>
              <a:rPr lang="en-US" dirty="0" smtClean="0"/>
              <a:t>			</a:t>
            </a:r>
          </a:p>
          <a:p>
            <a:pPr marL="0" indent="0">
              <a:buNone/>
            </a:pPr>
            <a:r>
              <a:rPr lang="en-US" dirty="0"/>
              <a:t>Grover   ⇒ </a:t>
            </a:r>
            <a:r>
              <a:rPr lang="en-US" dirty="0" smtClean="0"/>
              <a:t>quantum computer can find k in time   </a:t>
            </a:r>
            <a:r>
              <a:rPr lang="en-US" dirty="0"/>
              <a:t>O</a:t>
            </a:r>
            <a:r>
              <a:rPr lang="en-US" dirty="0" smtClean="0"/>
              <a:t>(|K|</a:t>
            </a:r>
            <a:r>
              <a:rPr lang="en-US" baseline="30000" dirty="0" smtClean="0"/>
              <a:t>1/2</a:t>
            </a:r>
            <a:r>
              <a:rPr lang="en-US" dirty="0" smtClean="0"/>
              <a:t>)</a:t>
            </a:r>
          </a:p>
          <a:p>
            <a:pPr marL="0" indent="0">
              <a:buNone/>
            </a:pPr>
            <a:endParaRPr lang="en-US" dirty="0"/>
          </a:p>
          <a:p>
            <a:pPr marL="0" indent="0">
              <a:buNone/>
            </a:pPr>
            <a:r>
              <a:rPr lang="en-US" dirty="0" smtClean="0"/>
              <a:t>	DES:    time   </a:t>
            </a:r>
            <a:r>
              <a:rPr lang="en-US" dirty="0">
                <a:solidFill>
                  <a:srgbClr val="000000"/>
                </a:solidFill>
              </a:rPr>
              <a:t>≈</a:t>
            </a:r>
            <a:r>
              <a:rPr lang="en-US" dirty="0" smtClean="0"/>
              <a:t>2</a:t>
            </a:r>
            <a:r>
              <a:rPr lang="en-US" baseline="30000" dirty="0" smtClean="0"/>
              <a:t>28</a:t>
            </a:r>
            <a:r>
              <a:rPr lang="en-US" dirty="0" smtClean="0"/>
              <a:t>      ,         AES-128:   </a:t>
            </a:r>
            <a:r>
              <a:rPr lang="en-US" dirty="0"/>
              <a:t>time   </a:t>
            </a:r>
            <a:r>
              <a:rPr lang="en-US" dirty="0">
                <a:solidFill>
                  <a:srgbClr val="000000"/>
                </a:solidFill>
              </a:rPr>
              <a:t>≈</a:t>
            </a:r>
            <a:r>
              <a:rPr lang="en-US" dirty="0" smtClean="0"/>
              <a:t>2</a:t>
            </a:r>
            <a:r>
              <a:rPr lang="en-US" baseline="30000" dirty="0" smtClean="0"/>
              <a:t>64</a:t>
            </a:r>
            <a:r>
              <a:rPr lang="en-US" dirty="0" smtClean="0"/>
              <a:t> </a:t>
            </a:r>
          </a:p>
          <a:p>
            <a:pPr marL="0" indent="0">
              <a:buNone/>
            </a:pPr>
            <a:endParaRPr lang="en-US" dirty="0"/>
          </a:p>
          <a:p>
            <a:pPr marL="0" indent="0">
              <a:spcBef>
                <a:spcPts val="2400"/>
              </a:spcBef>
              <a:buNone/>
            </a:pPr>
            <a:r>
              <a:rPr lang="en-US" dirty="0"/>
              <a:t> </a:t>
            </a:r>
            <a:r>
              <a:rPr lang="en-US" dirty="0" smtClean="0"/>
              <a:t>     quantum computer   ⇒   256-bits key ciphers   (e.g.  AES-256)</a:t>
            </a:r>
            <a:endParaRPr lang="en-US" dirty="0"/>
          </a:p>
          <a:p>
            <a:pPr marL="0" indent="0">
              <a:buNone/>
            </a:pPr>
            <a:r>
              <a:rPr lang="en-US" dirty="0" smtClean="0"/>
              <a:t> </a:t>
            </a:r>
            <a:endParaRPr lang="en-US" dirty="0"/>
          </a:p>
        </p:txBody>
      </p:sp>
      <p:sp>
        <p:nvSpPr>
          <p:cNvPr id="2" name="Title 1"/>
          <p:cNvSpPr>
            <a:spLocks noGrp="1"/>
          </p:cNvSpPr>
          <p:nvPr>
            <p:ph type="title"/>
          </p:nvPr>
        </p:nvSpPr>
        <p:spPr/>
        <p:txBody>
          <a:bodyPr/>
          <a:lstStyle/>
          <a:p>
            <a:r>
              <a:rPr lang="en-US" dirty="0" smtClean="0"/>
              <a:t>Quantum exhaustive search</a:t>
            </a:r>
            <a:endParaRPr lang="en-US" dirty="0"/>
          </a:p>
        </p:txBody>
      </p:sp>
      <p:grpSp>
        <p:nvGrpSpPr>
          <p:cNvPr id="4" name="Group 9"/>
          <p:cNvGrpSpPr/>
          <p:nvPr/>
        </p:nvGrpSpPr>
        <p:grpSpPr>
          <a:xfrm>
            <a:off x="4724401" y="1295400"/>
            <a:ext cx="3167623" cy="1625600"/>
            <a:chOff x="4963179" y="1504950"/>
            <a:chExt cx="3167623" cy="1219200"/>
          </a:xfrm>
        </p:grpSpPr>
        <p:grpSp>
          <p:nvGrpSpPr>
            <p:cNvPr id="5" name="Group 7"/>
            <p:cNvGrpSpPr/>
            <p:nvPr/>
          </p:nvGrpSpPr>
          <p:grpSpPr>
            <a:xfrm>
              <a:off x="5791200" y="1504950"/>
              <a:ext cx="2339602" cy="1219200"/>
              <a:chOff x="2286000" y="1885950"/>
              <a:chExt cx="2339602" cy="1219200"/>
            </a:xfrm>
          </p:grpSpPr>
          <p:sp>
            <p:nvSpPr>
              <p:cNvPr id="6" name="Left Brace 5"/>
              <p:cNvSpPr/>
              <p:nvPr/>
            </p:nvSpPr>
            <p:spPr>
              <a:xfrm>
                <a:off x="2286000" y="1962150"/>
                <a:ext cx="152400" cy="1143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2438400" y="1885950"/>
                <a:ext cx="2187202" cy="900247"/>
              </a:xfrm>
              <a:prstGeom prst="rect">
                <a:avLst/>
              </a:prstGeom>
              <a:noFill/>
            </p:spPr>
            <p:txBody>
              <a:bodyPr wrap="none" rtlCol="0">
                <a:spAutoFit/>
              </a:bodyPr>
              <a:lstStyle/>
              <a:p>
                <a:pPr marL="457200" indent="-457200">
                  <a:buAutoNum type="arabicPlain"/>
                </a:pPr>
                <a:r>
                  <a:rPr lang="en-US" sz="2400" dirty="0"/>
                  <a:t>i</a:t>
                </a:r>
                <a:r>
                  <a:rPr lang="en-US" sz="2400" dirty="0" smtClean="0"/>
                  <a:t>f  E(</a:t>
                </a:r>
                <a:r>
                  <a:rPr lang="en-US" sz="2400" dirty="0" err="1" smtClean="0"/>
                  <a:t>k,m</a:t>
                </a:r>
                <a:r>
                  <a:rPr lang="en-US" sz="2400" dirty="0" smtClean="0"/>
                  <a:t>) = c</a:t>
                </a:r>
              </a:p>
              <a:p>
                <a:pPr marL="457200" indent="-457200">
                  <a:buAutoNum type="arabicPlain"/>
                </a:pPr>
                <a:endParaRPr lang="en-US" sz="2400" dirty="0"/>
              </a:p>
              <a:p>
                <a:r>
                  <a:rPr lang="en-US" sz="2400" dirty="0" smtClean="0"/>
                  <a:t>0    otherwise</a:t>
                </a:r>
                <a:endParaRPr lang="en-US" sz="2400" dirty="0"/>
              </a:p>
            </p:txBody>
          </p:sp>
        </p:grpSp>
        <p:sp>
          <p:nvSpPr>
            <p:cNvPr id="9" name="TextBox 8"/>
            <p:cNvSpPr txBox="1"/>
            <p:nvPr/>
          </p:nvSpPr>
          <p:spPr>
            <a:xfrm>
              <a:off x="4963179" y="1885950"/>
              <a:ext cx="896399" cy="346249"/>
            </a:xfrm>
            <a:prstGeom prst="rect">
              <a:avLst/>
            </a:prstGeom>
            <a:noFill/>
          </p:spPr>
          <p:txBody>
            <a:bodyPr wrap="none" rtlCol="0">
              <a:spAutoFit/>
            </a:bodyPr>
            <a:lstStyle/>
            <a:p>
              <a:r>
                <a:rPr lang="en-US" sz="2400" dirty="0"/>
                <a:t>f</a:t>
              </a:r>
              <a:r>
                <a:rPr lang="en-US" sz="2400" dirty="0" smtClean="0"/>
                <a:t>(k) = </a:t>
              </a:r>
              <a:endParaRPr lang="en-US" sz="2400" dirty="0"/>
            </a:p>
          </p:txBody>
        </p:sp>
      </p:grpSp>
    </p:spTree>
    <p:extLst>
      <p:ext uri="{BB962C8B-B14F-4D97-AF65-F5344CB8AC3E}">
        <p14:creationId xmlns="" xmlns:p14="http://schemas.microsoft.com/office/powerpoint/2010/main" val="13988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Block ciphers from PRGs</a:t>
            </a:r>
            <a:endParaRPr lang="en-US" dirty="0"/>
          </a:p>
        </p:txBody>
      </p:sp>
      <p:sp>
        <p:nvSpPr>
          <p:cNvPr id="13" name="Text Placeholder 12"/>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F32D1412-EE95-4588-B388-3172B75A8315}" type="datetime1">
              <a:rPr lang="en-US" smtClean="0"/>
              <a:pPr/>
              <a:t>10/18/2012</a:t>
            </a:fld>
            <a:endParaRPr lang="en-US"/>
          </a:p>
        </p:txBody>
      </p:sp>
      <p:sp>
        <p:nvSpPr>
          <p:cNvPr id="5" name="Footer Placeholder 4"/>
          <p:cNvSpPr>
            <a:spLocks noGrp="1"/>
          </p:cNvSpPr>
          <p:nvPr>
            <p:ph type="ftr" sz="quarter" idx="11"/>
          </p:nvPr>
        </p:nvSpPr>
        <p:spPr/>
        <p:txBody>
          <a:bodyPr/>
          <a:lstStyle/>
          <a:p>
            <a:r>
              <a:rPr lang="en-US" smtClean="0"/>
              <a:t>Lectures by Ashraf Masood - - Applied Cryptography – MSIS 11 (MCS-NUST)</a:t>
            </a:r>
            <a:endParaRPr lang="en-US" dirty="0"/>
          </a:p>
        </p:txBody>
      </p:sp>
      <p:sp>
        <p:nvSpPr>
          <p:cNvPr id="4" name="Slide Number Placeholder 3"/>
          <p:cNvSpPr>
            <a:spLocks noGrp="1"/>
          </p:cNvSpPr>
          <p:nvPr>
            <p:ph type="sldNum" sz="quarter" idx="12"/>
          </p:nvPr>
        </p:nvSpPr>
        <p:spPr/>
        <p:txBody>
          <a:bodyPr/>
          <a:lstStyle/>
          <a:p>
            <a:fld id="{59985E83-F857-4E7B-A45F-F5191A2677E8}"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Let  G: K ⟶ K</a:t>
            </a:r>
            <a:r>
              <a:rPr lang="en-US" baseline="30000" dirty="0"/>
              <a:t>2</a:t>
            </a:r>
            <a:r>
              <a:rPr lang="en-US" dirty="0"/>
              <a:t>  </a:t>
            </a:r>
            <a:r>
              <a:rPr lang="en-US" dirty="0" smtClean="0"/>
              <a:t>be a secure PRG</a:t>
            </a:r>
          </a:p>
          <a:p>
            <a:endParaRPr lang="en-US" dirty="0"/>
          </a:p>
          <a:p>
            <a:pPr marL="0" indent="0">
              <a:buNone/>
            </a:pPr>
            <a:r>
              <a:rPr lang="en-US" dirty="0" smtClean="0"/>
              <a:t>Define 1-bit PRF  F: K</a:t>
            </a:r>
            <a:r>
              <a:rPr lang="en-US" dirty="0"/>
              <a:t> </a:t>
            </a:r>
            <a:r>
              <a:rPr lang="en-US" dirty="0" smtClean="0"/>
              <a:t>× {0,1} ⟶ K   as</a:t>
            </a:r>
          </a:p>
          <a:p>
            <a:pPr marL="0" indent="0">
              <a:buNone/>
            </a:pPr>
            <a:endParaRPr lang="en-US" dirty="0"/>
          </a:p>
          <a:p>
            <a:pPr marL="0" indent="0">
              <a:buNone/>
            </a:pPr>
            <a:r>
              <a:rPr lang="en-US" dirty="0" smtClean="0"/>
              <a:t>		F(k, </a:t>
            </a:r>
            <a:r>
              <a:rPr lang="en-US" dirty="0">
                <a:solidFill>
                  <a:srgbClr val="FF0000"/>
                </a:solidFill>
              </a:rPr>
              <a:t>x</a:t>
            </a:r>
            <a:r>
              <a:rPr lang="en-US" dirty="0" smtClean="0">
                <a:solidFill>
                  <a:srgbClr val="FF0000"/>
                </a:solidFill>
              </a:rPr>
              <a:t>∈{0,1} </a:t>
            </a:r>
            <a:r>
              <a:rPr lang="en-US" dirty="0" smtClean="0"/>
              <a:t>) = G(k)[x]</a:t>
            </a:r>
          </a:p>
          <a:p>
            <a:pPr marL="0" indent="0">
              <a:buNone/>
            </a:pPr>
            <a:endParaRPr lang="en-US" dirty="0"/>
          </a:p>
          <a:p>
            <a:pPr marL="0" indent="0">
              <a:buNone/>
            </a:pPr>
            <a:r>
              <a:rPr lang="en-US" dirty="0" err="1" smtClean="0"/>
              <a:t>Thm</a:t>
            </a:r>
            <a:r>
              <a:rPr lang="en-US" dirty="0" smtClean="0"/>
              <a:t>:   If  G  is a secure PRG then F is a secure PRF</a:t>
            </a:r>
          </a:p>
          <a:p>
            <a:pPr marL="0" indent="0">
              <a:spcBef>
                <a:spcPts val="2376"/>
              </a:spcBef>
              <a:buNone/>
            </a:pPr>
            <a:r>
              <a:rPr lang="en-US" dirty="0" smtClean="0"/>
              <a:t>Can we build a PRF with a larger domain?</a:t>
            </a:r>
            <a:endParaRPr lang="en-US" dirty="0"/>
          </a:p>
        </p:txBody>
      </p:sp>
      <p:sp>
        <p:nvSpPr>
          <p:cNvPr id="2" name="Title 1"/>
          <p:cNvSpPr>
            <a:spLocks noGrp="1"/>
          </p:cNvSpPr>
          <p:nvPr>
            <p:ph type="title"/>
          </p:nvPr>
        </p:nvSpPr>
        <p:spPr/>
        <p:txBody>
          <a:bodyPr/>
          <a:lstStyle/>
          <a:p>
            <a:r>
              <a:rPr lang="en-US" dirty="0" smtClean="0"/>
              <a:t>Can we build a PRF from a PRG?</a:t>
            </a:r>
            <a:endParaRPr lang="en-US" dirty="0"/>
          </a:p>
        </p:txBody>
      </p:sp>
      <p:sp>
        <p:nvSpPr>
          <p:cNvPr id="4" name="Rectangle 3"/>
          <p:cNvSpPr/>
          <p:nvPr/>
        </p:nvSpPr>
        <p:spPr>
          <a:xfrm>
            <a:off x="6388100" y="2819400"/>
            <a:ext cx="914400" cy="406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G(k)[0]</a:t>
            </a:r>
            <a:endParaRPr lang="en-US" dirty="0">
              <a:solidFill>
                <a:srgbClr val="000090"/>
              </a:solidFill>
            </a:endParaRPr>
          </a:p>
        </p:txBody>
      </p:sp>
      <p:sp>
        <p:nvSpPr>
          <p:cNvPr id="5" name="Rectangle 4"/>
          <p:cNvSpPr/>
          <p:nvPr/>
        </p:nvSpPr>
        <p:spPr>
          <a:xfrm>
            <a:off x="6858000" y="1701800"/>
            <a:ext cx="914400" cy="406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p>
        </p:txBody>
      </p:sp>
      <p:sp>
        <p:nvSpPr>
          <p:cNvPr id="6" name="Rectangle 5"/>
          <p:cNvSpPr/>
          <p:nvPr/>
        </p:nvSpPr>
        <p:spPr>
          <a:xfrm>
            <a:off x="7327900" y="2819400"/>
            <a:ext cx="914400" cy="406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G(k)[1]</a:t>
            </a:r>
            <a:endParaRPr lang="en-US" dirty="0">
              <a:solidFill>
                <a:srgbClr val="000090"/>
              </a:solidFill>
            </a:endParaRPr>
          </a:p>
        </p:txBody>
      </p:sp>
      <p:sp>
        <p:nvSpPr>
          <p:cNvPr id="7" name="Trapezoid 6"/>
          <p:cNvSpPr/>
          <p:nvPr/>
        </p:nvSpPr>
        <p:spPr>
          <a:xfrm>
            <a:off x="6362700" y="2108200"/>
            <a:ext cx="1905000" cy="711200"/>
          </a:xfrm>
          <a:prstGeom prst="trapezoid">
            <a:avLst>
              <a:gd name="adj" fmla="val 9404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400" dirty="0" smtClean="0">
                <a:solidFill>
                  <a:srgbClr val="000090"/>
                </a:solidFill>
              </a:rPr>
              <a:t>G</a:t>
            </a:r>
            <a:endParaRPr lang="en-US" sz="2400" dirty="0">
              <a:solidFill>
                <a:srgbClr val="000090"/>
              </a:solidFill>
            </a:endParaRPr>
          </a:p>
        </p:txBody>
      </p:sp>
    </p:spTree>
    <p:extLst>
      <p:ext uri="{BB962C8B-B14F-4D97-AF65-F5344CB8AC3E}">
        <p14:creationId xmlns="" xmlns:p14="http://schemas.microsoft.com/office/powerpoint/2010/main" val="112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Let   G: K ⟶ K</a:t>
            </a:r>
            <a:r>
              <a:rPr lang="en-US" baseline="30000" dirty="0" smtClean="0"/>
              <a:t>2</a:t>
            </a:r>
            <a:r>
              <a:rPr lang="en-US" dirty="0" smtClean="0"/>
              <a:t> .    </a:t>
            </a:r>
          </a:p>
          <a:p>
            <a:pPr marL="0" indent="0">
              <a:buNone/>
            </a:pPr>
            <a:r>
              <a:rPr lang="en-US" dirty="0"/>
              <a:t>	</a:t>
            </a:r>
            <a:r>
              <a:rPr lang="en-US" dirty="0" smtClean="0"/>
              <a:t>define   G</a:t>
            </a:r>
            <a:r>
              <a:rPr lang="en-US" baseline="-25000" dirty="0" smtClean="0"/>
              <a:t>1</a:t>
            </a:r>
            <a:r>
              <a:rPr lang="en-US" dirty="0" smtClean="0"/>
              <a:t>: K </a:t>
            </a:r>
            <a:r>
              <a:rPr lang="en-US" dirty="0"/>
              <a:t>⟶ </a:t>
            </a:r>
            <a:r>
              <a:rPr lang="en-US" dirty="0" smtClean="0"/>
              <a:t>K</a:t>
            </a:r>
            <a:r>
              <a:rPr lang="en-US" baseline="30000" dirty="0" smtClean="0"/>
              <a:t>4</a:t>
            </a:r>
            <a:r>
              <a:rPr lang="en-US" dirty="0" smtClean="0"/>
              <a:t>    as   G</a:t>
            </a:r>
            <a:r>
              <a:rPr lang="en-US" baseline="-25000" dirty="0" smtClean="0"/>
              <a:t>1</a:t>
            </a:r>
            <a:r>
              <a:rPr lang="en-US" dirty="0" smtClean="0"/>
              <a:t>(k) = G</a:t>
            </a:r>
            <a:r>
              <a:rPr lang="en-US" sz="2800" dirty="0" smtClean="0"/>
              <a:t>(</a:t>
            </a:r>
            <a:r>
              <a:rPr lang="en-US" dirty="0" smtClean="0">
                <a:solidFill>
                  <a:srgbClr val="0000FF"/>
                </a:solidFill>
              </a:rPr>
              <a:t>G(k)[0]</a:t>
            </a:r>
            <a:r>
              <a:rPr lang="en-US" sz="2800" dirty="0" smtClean="0"/>
              <a:t>)</a:t>
            </a:r>
            <a:r>
              <a:rPr lang="en-US" dirty="0" smtClean="0"/>
              <a:t> </a:t>
            </a:r>
            <a:r>
              <a:rPr lang="en-US" dirty="0" err="1" smtClean="0"/>
              <a:t>ll</a:t>
            </a:r>
            <a:r>
              <a:rPr lang="en-US" dirty="0" smtClean="0"/>
              <a:t>  G</a:t>
            </a:r>
            <a:r>
              <a:rPr lang="en-US" sz="2800" dirty="0" smtClean="0"/>
              <a:t>(</a:t>
            </a:r>
            <a:r>
              <a:rPr lang="en-US" dirty="0" smtClean="0">
                <a:solidFill>
                  <a:srgbClr val="0000FF"/>
                </a:solidFill>
              </a:rPr>
              <a:t>G(k)[1]</a:t>
            </a:r>
            <a:r>
              <a:rPr lang="en-US" sz="2800" dirty="0" smtClean="0"/>
              <a:t>)</a:t>
            </a:r>
            <a:endParaRPr lang="en-US" baseline="30000" dirty="0"/>
          </a:p>
        </p:txBody>
      </p:sp>
      <p:sp>
        <p:nvSpPr>
          <p:cNvPr id="2" name="Title 1"/>
          <p:cNvSpPr>
            <a:spLocks noGrp="1"/>
          </p:cNvSpPr>
          <p:nvPr>
            <p:ph type="title"/>
          </p:nvPr>
        </p:nvSpPr>
        <p:spPr/>
        <p:txBody>
          <a:bodyPr/>
          <a:lstStyle/>
          <a:p>
            <a:r>
              <a:rPr lang="en-US" dirty="0" smtClean="0"/>
              <a:t>Extending a PRG</a:t>
            </a:r>
            <a:endParaRPr lang="en-US" dirty="0"/>
          </a:p>
        </p:txBody>
      </p:sp>
      <p:sp>
        <p:nvSpPr>
          <p:cNvPr id="6" name="Rectangle 5"/>
          <p:cNvSpPr/>
          <p:nvPr/>
        </p:nvSpPr>
        <p:spPr>
          <a:xfrm>
            <a:off x="5918200" y="3835400"/>
            <a:ext cx="914400" cy="406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G(k)[0]</a:t>
            </a:r>
            <a:endParaRPr lang="en-US" dirty="0">
              <a:solidFill>
                <a:srgbClr val="000090"/>
              </a:solidFill>
            </a:endParaRPr>
          </a:p>
        </p:txBody>
      </p:sp>
      <p:sp>
        <p:nvSpPr>
          <p:cNvPr id="7" name="Rectangle 6"/>
          <p:cNvSpPr/>
          <p:nvPr/>
        </p:nvSpPr>
        <p:spPr>
          <a:xfrm>
            <a:off x="6388100" y="2717800"/>
            <a:ext cx="914400" cy="406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90"/>
                </a:solidFill>
              </a:rPr>
              <a:t>k</a:t>
            </a:r>
          </a:p>
        </p:txBody>
      </p:sp>
      <p:sp>
        <p:nvSpPr>
          <p:cNvPr id="8" name="Rectangle 7"/>
          <p:cNvSpPr/>
          <p:nvPr/>
        </p:nvSpPr>
        <p:spPr>
          <a:xfrm>
            <a:off x="6858000" y="3835400"/>
            <a:ext cx="914400" cy="406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90"/>
                </a:solidFill>
              </a:rPr>
              <a:t>G(k)[1]</a:t>
            </a:r>
            <a:endParaRPr lang="en-US" dirty="0">
              <a:solidFill>
                <a:srgbClr val="000090"/>
              </a:solidFill>
            </a:endParaRPr>
          </a:p>
        </p:txBody>
      </p:sp>
      <p:sp>
        <p:nvSpPr>
          <p:cNvPr id="9" name="Trapezoid 8"/>
          <p:cNvSpPr/>
          <p:nvPr/>
        </p:nvSpPr>
        <p:spPr>
          <a:xfrm>
            <a:off x="5892800" y="3124200"/>
            <a:ext cx="1905000" cy="711200"/>
          </a:xfrm>
          <a:prstGeom prst="trapezoid">
            <a:avLst>
              <a:gd name="adj" fmla="val 9404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90"/>
                </a:solidFill>
              </a:rPr>
              <a:t>G</a:t>
            </a:r>
            <a:endParaRPr lang="en-US" sz="2400" dirty="0">
              <a:solidFill>
                <a:srgbClr val="000090"/>
              </a:solidFill>
            </a:endParaRPr>
          </a:p>
        </p:txBody>
      </p:sp>
      <p:grpSp>
        <p:nvGrpSpPr>
          <p:cNvPr id="11" name="Group 28"/>
          <p:cNvGrpSpPr/>
          <p:nvPr/>
        </p:nvGrpSpPr>
        <p:grpSpPr>
          <a:xfrm>
            <a:off x="5016500" y="5562601"/>
            <a:ext cx="3733800" cy="766465"/>
            <a:chOff x="4724400" y="4171950"/>
            <a:chExt cx="3733800" cy="574849"/>
          </a:xfrm>
        </p:grpSpPr>
        <p:sp>
          <p:nvSpPr>
            <p:cNvPr id="27" name="TextBox 26"/>
            <p:cNvSpPr txBox="1"/>
            <p:nvPr/>
          </p:nvSpPr>
          <p:spPr>
            <a:xfrm>
              <a:off x="6248400" y="4400550"/>
              <a:ext cx="816249" cy="346249"/>
            </a:xfrm>
            <a:prstGeom prst="rect">
              <a:avLst/>
            </a:prstGeom>
            <a:noFill/>
          </p:spPr>
          <p:txBody>
            <a:bodyPr wrap="none" rtlCol="0">
              <a:spAutoFit/>
            </a:bodyPr>
            <a:lstStyle/>
            <a:p>
              <a:r>
                <a:rPr lang="en-US" sz="2400" dirty="0" smtClean="0"/>
                <a:t>G</a:t>
              </a:r>
              <a:r>
                <a:rPr lang="en-US" sz="2400" baseline="-25000" dirty="0" smtClean="0"/>
                <a:t>1</a:t>
              </a:r>
              <a:r>
                <a:rPr lang="en-US" sz="2400" dirty="0" smtClean="0"/>
                <a:t>(k)</a:t>
              </a:r>
              <a:endParaRPr lang="en-US" sz="2400" dirty="0"/>
            </a:p>
          </p:txBody>
        </p:sp>
        <p:sp>
          <p:nvSpPr>
            <p:cNvPr id="28" name="Right Brace 27"/>
            <p:cNvSpPr/>
            <p:nvPr/>
          </p:nvSpPr>
          <p:spPr>
            <a:xfrm rot="5400000" flipV="1">
              <a:off x="6438900" y="2457450"/>
              <a:ext cx="304800" cy="37338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2" name="Group 10"/>
          <p:cNvGrpSpPr/>
          <p:nvPr/>
        </p:nvGrpSpPr>
        <p:grpSpPr>
          <a:xfrm>
            <a:off x="4940300" y="4241800"/>
            <a:ext cx="1905000" cy="1185333"/>
            <a:chOff x="4648200" y="3181350"/>
            <a:chExt cx="1905000" cy="889000"/>
          </a:xfrm>
        </p:grpSpPr>
        <p:grpSp>
          <p:nvGrpSpPr>
            <p:cNvPr id="21" name="Group 23"/>
            <p:cNvGrpSpPr/>
            <p:nvPr/>
          </p:nvGrpSpPr>
          <p:grpSpPr>
            <a:xfrm>
              <a:off x="4648200" y="3181350"/>
              <a:ext cx="1905000" cy="889000"/>
              <a:chOff x="3124200" y="3562350"/>
              <a:chExt cx="1905000" cy="889000"/>
            </a:xfrm>
          </p:grpSpPr>
          <p:grpSp>
            <p:nvGrpSpPr>
              <p:cNvPr id="22" name="Group 20"/>
              <p:cNvGrpSpPr/>
              <p:nvPr/>
            </p:nvGrpSpPr>
            <p:grpSpPr>
              <a:xfrm flipH="1">
                <a:off x="3124200" y="3562350"/>
                <a:ext cx="1905000" cy="889000"/>
                <a:chOff x="609600" y="3714750"/>
                <a:chExt cx="1905000" cy="889000"/>
              </a:xfrm>
            </p:grpSpPr>
            <p:sp>
              <p:nvSpPr>
                <p:cNvPr id="17" name="Right Triangle 16"/>
                <p:cNvSpPr/>
                <p:nvPr/>
              </p:nvSpPr>
              <p:spPr>
                <a:xfrm>
                  <a:off x="1600200" y="37147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9600" y="37147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rgbClr val="000090"/>
                      </a:solidFill>
                    </a:rPr>
                    <a:t>G</a:t>
                  </a:r>
                  <a:endParaRPr lang="en-US" sz="2400" dirty="0">
                    <a:solidFill>
                      <a:srgbClr val="000090"/>
                    </a:solidFill>
                  </a:endParaRPr>
                </a:p>
              </p:txBody>
            </p:sp>
            <p:sp>
              <p:nvSpPr>
                <p:cNvPr id="19" name="Rectangle 18"/>
                <p:cNvSpPr/>
                <p:nvPr/>
              </p:nvSpPr>
              <p:spPr>
                <a:xfrm>
                  <a:off x="6096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20" name="Rectangle 19"/>
                <p:cNvSpPr/>
                <p:nvPr/>
              </p:nvSpPr>
              <p:spPr>
                <a:xfrm>
                  <a:off x="1524000" y="42989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3" name="Straight Connector 22"/>
              <p:cNvCxnSpPr/>
              <p:nvPr/>
            </p:nvCxnSpPr>
            <p:spPr>
              <a:xfrm>
                <a:off x="5029200" y="3587750"/>
                <a:ext cx="0" cy="5334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 name="Straight Connector 4"/>
            <p:cNvCxnSpPr/>
            <p:nvPr/>
          </p:nvCxnSpPr>
          <p:spPr>
            <a:xfrm flipH="1">
              <a:off x="47244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4" name="Group 11"/>
          <p:cNvGrpSpPr/>
          <p:nvPr/>
        </p:nvGrpSpPr>
        <p:grpSpPr>
          <a:xfrm>
            <a:off x="6858000" y="4241800"/>
            <a:ext cx="1905000" cy="1185333"/>
            <a:chOff x="6565900" y="3181350"/>
            <a:chExt cx="1905000" cy="889000"/>
          </a:xfrm>
        </p:grpSpPr>
        <p:grpSp>
          <p:nvGrpSpPr>
            <p:cNvPr id="25" name="Group 24"/>
            <p:cNvGrpSpPr/>
            <p:nvPr/>
          </p:nvGrpSpPr>
          <p:grpSpPr>
            <a:xfrm>
              <a:off x="6565900" y="3181350"/>
              <a:ext cx="1905000" cy="889000"/>
              <a:chOff x="5029200" y="3562350"/>
              <a:chExt cx="1905000" cy="889000"/>
            </a:xfrm>
          </p:grpSpPr>
          <p:sp>
            <p:nvSpPr>
              <p:cNvPr id="13" name="Right Triangle 12"/>
              <p:cNvSpPr/>
              <p:nvPr/>
            </p:nvSpPr>
            <p:spPr>
              <a:xfrm>
                <a:off x="6019800" y="3562350"/>
                <a:ext cx="914400" cy="609600"/>
              </a:xfrm>
              <a:prstGeom prst="rtTriangl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029200" y="3562350"/>
                <a:ext cx="990600" cy="609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rgbClr val="000090"/>
                    </a:solidFill>
                  </a:rPr>
                  <a:t>G</a:t>
                </a:r>
                <a:endParaRPr lang="en-US" sz="2400" dirty="0">
                  <a:solidFill>
                    <a:srgbClr val="000090"/>
                  </a:solidFill>
                </a:endParaRPr>
              </a:p>
            </p:txBody>
          </p:sp>
          <p:sp>
            <p:nvSpPr>
              <p:cNvPr id="15" name="Rectangle 14"/>
              <p:cNvSpPr/>
              <p:nvPr/>
            </p:nvSpPr>
            <p:spPr>
              <a:xfrm>
                <a:off x="50292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sp>
            <p:nvSpPr>
              <p:cNvPr id="16" name="Rectangle 15"/>
              <p:cNvSpPr/>
              <p:nvPr/>
            </p:nvSpPr>
            <p:spPr>
              <a:xfrm>
                <a:off x="5943600" y="4146550"/>
                <a:ext cx="9144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90"/>
                  </a:solidFill>
                </a:endParaRPr>
              </a:p>
            </p:txBody>
          </p:sp>
        </p:grpSp>
        <p:cxnSp>
          <p:nvCxnSpPr>
            <p:cNvPr id="26" name="Straight Connector 25"/>
            <p:cNvCxnSpPr/>
            <p:nvPr/>
          </p:nvCxnSpPr>
          <p:spPr>
            <a:xfrm>
              <a:off x="7467600" y="3181350"/>
              <a:ext cx="914400" cy="533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228600" y="3327401"/>
            <a:ext cx="4035848" cy="1508105"/>
          </a:xfrm>
          <a:prstGeom prst="rect">
            <a:avLst/>
          </a:prstGeom>
          <a:noFill/>
        </p:spPr>
        <p:txBody>
          <a:bodyPr wrap="none" rtlCol="0">
            <a:spAutoFit/>
          </a:bodyPr>
          <a:lstStyle/>
          <a:p>
            <a:r>
              <a:rPr lang="en-US" sz="2400" dirty="0" smtClean="0"/>
              <a:t>We get a 2-bit PRF:</a:t>
            </a:r>
            <a:endParaRPr lang="en-US" sz="2400" dirty="0"/>
          </a:p>
          <a:p>
            <a:pPr>
              <a:spcBef>
                <a:spcPts val="2400"/>
              </a:spcBef>
            </a:pPr>
            <a:r>
              <a:rPr lang="en-US" sz="2400" dirty="0" smtClean="0"/>
              <a:t>	F</a:t>
            </a:r>
            <a:r>
              <a:rPr lang="en-US" sz="2400" dirty="0"/>
              <a:t>(k, </a:t>
            </a:r>
            <a:r>
              <a:rPr lang="en-US" sz="2400" dirty="0" smtClean="0">
                <a:solidFill>
                  <a:srgbClr val="FF0000"/>
                </a:solidFill>
              </a:rPr>
              <a:t>x∈</a:t>
            </a:r>
            <a:r>
              <a:rPr lang="en-US" sz="2400" dirty="0">
                <a:solidFill>
                  <a:srgbClr val="FF0000"/>
                </a:solidFill>
              </a:rPr>
              <a:t>{0,1</a:t>
            </a:r>
            <a:r>
              <a:rPr lang="en-US" sz="2400" dirty="0" smtClean="0">
                <a:solidFill>
                  <a:srgbClr val="FF0000"/>
                </a:solidFill>
              </a:rPr>
              <a:t>}</a:t>
            </a:r>
            <a:r>
              <a:rPr lang="en-US" sz="2400" baseline="30000" dirty="0" smtClean="0">
                <a:solidFill>
                  <a:srgbClr val="FF0000"/>
                </a:solidFill>
              </a:rPr>
              <a:t>2</a:t>
            </a:r>
            <a:r>
              <a:rPr lang="en-US" sz="2400" dirty="0" smtClean="0">
                <a:solidFill>
                  <a:srgbClr val="FF0000"/>
                </a:solidFill>
              </a:rPr>
              <a:t> </a:t>
            </a:r>
            <a:r>
              <a:rPr lang="en-US" sz="2400" dirty="0"/>
              <a:t>) = </a:t>
            </a:r>
            <a:r>
              <a:rPr lang="en-US" sz="2400" dirty="0" smtClean="0"/>
              <a:t>G</a:t>
            </a:r>
            <a:r>
              <a:rPr lang="en-US" sz="2400" baseline="-25000" dirty="0" smtClean="0"/>
              <a:t>1</a:t>
            </a:r>
            <a:r>
              <a:rPr lang="en-US" sz="2400" dirty="0" smtClean="0"/>
              <a:t>(</a:t>
            </a:r>
            <a:r>
              <a:rPr lang="en-US" sz="2400" dirty="0"/>
              <a:t>k)</a:t>
            </a:r>
            <a:r>
              <a:rPr lang="en-US" sz="2400" dirty="0" smtClean="0"/>
              <a:t>[x]</a:t>
            </a:r>
            <a:endParaRPr lang="en-US" sz="2400" dirty="0"/>
          </a:p>
          <a:p>
            <a:endParaRPr lang="en-US" sz="2400" dirty="0"/>
          </a:p>
        </p:txBody>
      </p:sp>
      <p:sp>
        <p:nvSpPr>
          <p:cNvPr id="10" name="TextBox 9"/>
          <p:cNvSpPr txBox="1"/>
          <p:nvPr/>
        </p:nvSpPr>
        <p:spPr>
          <a:xfrm>
            <a:off x="5218591" y="4917165"/>
            <a:ext cx="447558" cy="400110"/>
          </a:xfrm>
          <a:prstGeom prst="rect">
            <a:avLst/>
          </a:prstGeom>
          <a:noFill/>
        </p:spPr>
        <p:txBody>
          <a:bodyPr wrap="none" rtlCol="0">
            <a:spAutoFit/>
          </a:bodyPr>
          <a:lstStyle/>
          <a:p>
            <a:r>
              <a:rPr lang="en-US" sz="2000" dirty="0" smtClean="0"/>
              <a:t>00</a:t>
            </a:r>
            <a:endParaRPr lang="en-US" sz="2000" dirty="0"/>
          </a:p>
        </p:txBody>
      </p:sp>
      <p:sp>
        <p:nvSpPr>
          <p:cNvPr id="30" name="TextBox 29"/>
          <p:cNvSpPr txBox="1"/>
          <p:nvPr/>
        </p:nvSpPr>
        <p:spPr>
          <a:xfrm>
            <a:off x="6211628" y="4927520"/>
            <a:ext cx="431528" cy="400110"/>
          </a:xfrm>
          <a:prstGeom prst="rect">
            <a:avLst/>
          </a:prstGeom>
          <a:noFill/>
        </p:spPr>
        <p:txBody>
          <a:bodyPr wrap="none" rtlCol="0">
            <a:spAutoFit/>
          </a:bodyPr>
          <a:lstStyle/>
          <a:p>
            <a:r>
              <a:rPr lang="en-US" sz="2000" dirty="0" smtClean="0"/>
              <a:t>01</a:t>
            </a:r>
            <a:endParaRPr lang="en-US" sz="2000" dirty="0"/>
          </a:p>
        </p:txBody>
      </p:sp>
      <p:sp>
        <p:nvSpPr>
          <p:cNvPr id="31" name="TextBox 30"/>
          <p:cNvSpPr txBox="1"/>
          <p:nvPr/>
        </p:nvSpPr>
        <p:spPr>
          <a:xfrm>
            <a:off x="7086601" y="4953000"/>
            <a:ext cx="431528" cy="400110"/>
          </a:xfrm>
          <a:prstGeom prst="rect">
            <a:avLst/>
          </a:prstGeom>
          <a:noFill/>
        </p:spPr>
        <p:txBody>
          <a:bodyPr wrap="none" rtlCol="0">
            <a:spAutoFit/>
          </a:bodyPr>
          <a:lstStyle/>
          <a:p>
            <a:r>
              <a:rPr lang="en-US" sz="2000" dirty="0"/>
              <a:t>1</a:t>
            </a:r>
            <a:r>
              <a:rPr lang="en-US" sz="2000" dirty="0" smtClean="0"/>
              <a:t>0</a:t>
            </a:r>
            <a:endParaRPr lang="en-US" sz="2000" dirty="0"/>
          </a:p>
        </p:txBody>
      </p:sp>
      <p:sp>
        <p:nvSpPr>
          <p:cNvPr id="32" name="TextBox 31"/>
          <p:cNvSpPr txBox="1"/>
          <p:nvPr/>
        </p:nvSpPr>
        <p:spPr>
          <a:xfrm>
            <a:off x="8077201" y="4953000"/>
            <a:ext cx="415498" cy="400110"/>
          </a:xfrm>
          <a:prstGeom prst="rect">
            <a:avLst/>
          </a:prstGeom>
          <a:noFill/>
        </p:spPr>
        <p:txBody>
          <a:bodyPr wrap="none" rtlCol="0">
            <a:spAutoFit/>
          </a:bodyPr>
          <a:lstStyle/>
          <a:p>
            <a:r>
              <a:rPr lang="en-US" sz="2000" dirty="0" smtClean="0"/>
              <a:t>11</a:t>
            </a:r>
            <a:endParaRPr lang="en-US" sz="2000" dirty="0"/>
          </a:p>
        </p:txBody>
      </p:sp>
    </p:spTree>
    <p:extLst>
      <p:ext uri="{BB962C8B-B14F-4D97-AF65-F5344CB8AC3E}">
        <p14:creationId xmlns="" xmlns:p14="http://schemas.microsoft.com/office/powerpoint/2010/main" val="141234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30" grpId="0"/>
      <p:bldP spid="31" grpId="0"/>
      <p:bldP spid="3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29256</TotalTime>
  <Words>7303</Words>
  <Application>Microsoft Office PowerPoint</Application>
  <PresentationFormat>On-screen Show (4:3)</PresentationFormat>
  <Paragraphs>2259</Paragraphs>
  <Slides>104</Slides>
  <Notes>43</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Module</vt:lpstr>
      <vt:lpstr>                  Applied Cryptography</vt:lpstr>
      <vt:lpstr>Block Ciphers</vt:lpstr>
      <vt:lpstr>Stream Ciphers</vt:lpstr>
      <vt:lpstr>Block Ciphers</vt:lpstr>
      <vt:lpstr>Block ciphers:  crypto work horse</vt:lpstr>
      <vt:lpstr>Motivation</vt:lpstr>
      <vt:lpstr>Diffusion</vt:lpstr>
      <vt:lpstr>Confusion</vt:lpstr>
      <vt:lpstr>Reversible &amp; Irreversible Mappings</vt:lpstr>
      <vt:lpstr>General Block Substitution</vt:lpstr>
      <vt:lpstr>Enigma</vt:lpstr>
      <vt:lpstr>Rotor Machine</vt:lpstr>
      <vt:lpstr>Fiestal Structure</vt:lpstr>
      <vt:lpstr>Feistel Cipher Design Principles</vt:lpstr>
      <vt:lpstr>Fiestal Encryption &amp; Decryption</vt:lpstr>
      <vt:lpstr>Block Ciphers Built by Iteration</vt:lpstr>
      <vt:lpstr>Performance: Crypto++  5.6.0      [ Wei Dai ]</vt:lpstr>
      <vt:lpstr>The Data Encryption Standard (DES)</vt:lpstr>
      <vt:lpstr>DES – General Structure</vt:lpstr>
      <vt:lpstr>Input of DES</vt:lpstr>
      <vt:lpstr>Initial Permutation (IP)  &amp; Inverse Initial Permutation (IP-1)</vt:lpstr>
      <vt:lpstr>One Round of DES</vt:lpstr>
      <vt:lpstr>DES Round Structure</vt:lpstr>
      <vt:lpstr>DES:  core idea – Feistel Network</vt:lpstr>
      <vt:lpstr>Slide 25</vt:lpstr>
      <vt:lpstr>Slide 26</vt:lpstr>
      <vt:lpstr>Decryption circuit</vt:lpstr>
      <vt:lpstr>Security</vt:lpstr>
      <vt:lpstr>Permutation Tables </vt:lpstr>
      <vt:lpstr>F(K[48],R[32])</vt:lpstr>
      <vt:lpstr>DES S-Boxes</vt:lpstr>
      <vt:lpstr>DES S-Boxes</vt:lpstr>
      <vt:lpstr>The S-boxes</vt:lpstr>
      <vt:lpstr>Key Schedule</vt:lpstr>
      <vt:lpstr>DES Key Schedule</vt:lpstr>
      <vt:lpstr>Generating subkeys used in each round</vt:lpstr>
      <vt:lpstr>Generation of Many Sub-Keys</vt:lpstr>
      <vt:lpstr>Sub-Key generations</vt:lpstr>
      <vt:lpstr>Permuted Choice 1 (PC1)</vt:lpstr>
      <vt:lpstr>Shift Registers C and D</vt:lpstr>
      <vt:lpstr>Permuted Choice 2 (PC2)</vt:lpstr>
      <vt:lpstr>Choosing the S-boxes and P-box</vt:lpstr>
      <vt:lpstr>The Avalanche Effect</vt:lpstr>
      <vt:lpstr>The Avalanche Effect - Plaintext</vt:lpstr>
      <vt:lpstr>The Avalanche Effect - Key</vt:lpstr>
      <vt:lpstr>Ideal Block Cipher</vt:lpstr>
      <vt:lpstr>Slide 47</vt:lpstr>
      <vt:lpstr>Initial Permutation (IP)</vt:lpstr>
      <vt:lpstr>Initial Permutation (IP)</vt:lpstr>
      <vt:lpstr>Structure</vt:lpstr>
      <vt:lpstr>f(Ri-1, Ki)</vt:lpstr>
      <vt:lpstr>Computation of f(Ri-1, Ki)</vt:lpstr>
      <vt:lpstr>E-box used in DES</vt:lpstr>
      <vt:lpstr>Substitution Boxes S</vt:lpstr>
      <vt:lpstr>Input of S-boxes</vt:lpstr>
      <vt:lpstr>S-box</vt:lpstr>
      <vt:lpstr>S-box used in DES – S1 and S2</vt:lpstr>
      <vt:lpstr>S-box used in DES – S3 and S4</vt:lpstr>
      <vt:lpstr>S-box used in DES – S5 and S6</vt:lpstr>
      <vt:lpstr>S-box used in DES – S7 and S8</vt:lpstr>
      <vt:lpstr>Combine all 8 S-boxes</vt:lpstr>
      <vt:lpstr>P-box used in DES</vt:lpstr>
      <vt:lpstr>A 2-Round Example</vt:lpstr>
      <vt:lpstr>First Round</vt:lpstr>
      <vt:lpstr>Second Round</vt:lpstr>
      <vt:lpstr>DES – Ciphertext</vt:lpstr>
      <vt:lpstr>Inverse Initial Permutation (IP-1)</vt:lpstr>
      <vt:lpstr>DES Encryption &amp; Decryption</vt:lpstr>
      <vt:lpstr>Algebraic Expressions</vt:lpstr>
      <vt:lpstr>A Simple Example</vt:lpstr>
      <vt:lpstr>Decryption</vt:lpstr>
      <vt:lpstr>Decryption</vt:lpstr>
      <vt:lpstr>Strength of DES</vt:lpstr>
      <vt:lpstr>Key property</vt:lpstr>
      <vt:lpstr>DES Design Criteria</vt:lpstr>
      <vt:lpstr>DES S-boxes Design Criteria</vt:lpstr>
      <vt:lpstr>Block Cipher Design</vt:lpstr>
      <vt:lpstr>DES challenge</vt:lpstr>
      <vt:lpstr>Strengthening DES against exhaustve search</vt:lpstr>
      <vt:lpstr>Why not double DES?</vt:lpstr>
      <vt:lpstr>Meet in the middle attack</vt:lpstr>
      <vt:lpstr>Security of Block Ciphers</vt:lpstr>
      <vt:lpstr>Abstractly:   PRPs and PRFs</vt:lpstr>
      <vt:lpstr>Running example</vt:lpstr>
      <vt:lpstr>Secure PRFs</vt:lpstr>
      <vt:lpstr>Secure PRFs</vt:lpstr>
      <vt:lpstr>Secure PRPs   (secure block cipher)</vt:lpstr>
      <vt:lpstr>Check!</vt:lpstr>
      <vt:lpstr>More attacks on  block ciphers</vt:lpstr>
      <vt:lpstr>Attacks on the implementation</vt:lpstr>
      <vt:lpstr>Linear and differential attacks   [BS’89,M’93] </vt:lpstr>
      <vt:lpstr>Linear attacks</vt:lpstr>
      <vt:lpstr>Linear attacks</vt:lpstr>
      <vt:lpstr>Lesson</vt:lpstr>
      <vt:lpstr>Quantum attacks</vt:lpstr>
      <vt:lpstr>Quantum exhaustive search</vt:lpstr>
      <vt:lpstr>Block ciphers from PRGs</vt:lpstr>
      <vt:lpstr>Can we build a PRF from a PRG?</vt:lpstr>
      <vt:lpstr>Extending a PRG</vt:lpstr>
      <vt:lpstr>G1 is a secure PRG</vt:lpstr>
      <vt:lpstr>Extending more</vt:lpstr>
      <vt:lpstr>Extending even more:   the GGM PRF</vt:lpstr>
      <vt:lpstr>Secure block cipher from a PRG?</vt:lpstr>
      <vt:lpstr>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dean</dc:creator>
  <cp:lastModifiedBy>user</cp:lastModifiedBy>
  <cp:revision>432</cp:revision>
  <dcterms:created xsi:type="dcterms:W3CDTF">2012-02-03T18:01:12Z</dcterms:created>
  <dcterms:modified xsi:type="dcterms:W3CDTF">2012-10-18T14:42:38Z</dcterms:modified>
</cp:coreProperties>
</file>