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9"/>
  </p:notesMasterIdLst>
  <p:handoutMasterIdLst>
    <p:handoutMasterId r:id="rId110"/>
  </p:handoutMasterIdLst>
  <p:sldIdLst>
    <p:sldId id="256" r:id="rId2"/>
    <p:sldId id="681" r:id="rId3"/>
    <p:sldId id="789" r:id="rId4"/>
    <p:sldId id="790" r:id="rId5"/>
    <p:sldId id="716" r:id="rId6"/>
    <p:sldId id="874" r:id="rId7"/>
    <p:sldId id="868" r:id="rId8"/>
    <p:sldId id="863" r:id="rId9"/>
    <p:sldId id="864" r:id="rId10"/>
    <p:sldId id="865" r:id="rId11"/>
    <p:sldId id="866" r:id="rId12"/>
    <p:sldId id="747" r:id="rId13"/>
    <p:sldId id="748" r:id="rId14"/>
    <p:sldId id="749" r:id="rId15"/>
    <p:sldId id="959" r:id="rId16"/>
    <p:sldId id="965" r:id="rId17"/>
    <p:sldId id="960" r:id="rId18"/>
    <p:sldId id="961" r:id="rId19"/>
    <p:sldId id="962" r:id="rId20"/>
    <p:sldId id="963" r:id="rId21"/>
    <p:sldId id="966" r:id="rId22"/>
    <p:sldId id="967" r:id="rId23"/>
    <p:sldId id="968" r:id="rId24"/>
    <p:sldId id="971" r:id="rId25"/>
    <p:sldId id="972" r:id="rId26"/>
    <p:sldId id="973" r:id="rId27"/>
    <p:sldId id="974" r:id="rId28"/>
    <p:sldId id="975" r:id="rId29"/>
    <p:sldId id="981" r:id="rId30"/>
    <p:sldId id="976" r:id="rId31"/>
    <p:sldId id="977" r:id="rId32"/>
    <p:sldId id="978" r:id="rId33"/>
    <p:sldId id="979" r:id="rId34"/>
    <p:sldId id="980" r:id="rId35"/>
    <p:sldId id="982" r:id="rId36"/>
    <p:sldId id="786" r:id="rId37"/>
    <p:sldId id="779" r:id="rId38"/>
    <p:sldId id="780" r:id="rId39"/>
    <p:sldId id="781" r:id="rId40"/>
    <p:sldId id="782" r:id="rId41"/>
    <p:sldId id="783" r:id="rId42"/>
    <p:sldId id="784" r:id="rId43"/>
    <p:sldId id="933" r:id="rId44"/>
    <p:sldId id="938" r:id="rId45"/>
    <p:sldId id="891" r:id="rId46"/>
    <p:sldId id="940" r:id="rId47"/>
    <p:sldId id="941" r:id="rId48"/>
    <p:sldId id="942" r:id="rId49"/>
    <p:sldId id="943" r:id="rId50"/>
    <p:sldId id="944" r:id="rId51"/>
    <p:sldId id="945" r:id="rId52"/>
    <p:sldId id="946" r:id="rId53"/>
    <p:sldId id="947" r:id="rId54"/>
    <p:sldId id="948" r:id="rId55"/>
    <p:sldId id="892" r:id="rId56"/>
    <p:sldId id="893" r:id="rId57"/>
    <p:sldId id="894" r:id="rId58"/>
    <p:sldId id="932" r:id="rId59"/>
    <p:sldId id="900" r:id="rId60"/>
    <p:sldId id="901" r:id="rId61"/>
    <p:sldId id="902" r:id="rId62"/>
    <p:sldId id="903" r:id="rId63"/>
    <p:sldId id="904" r:id="rId64"/>
    <p:sldId id="905" r:id="rId65"/>
    <p:sldId id="906" r:id="rId66"/>
    <p:sldId id="969" r:id="rId67"/>
    <p:sldId id="908" r:id="rId68"/>
    <p:sldId id="909" r:id="rId69"/>
    <p:sldId id="930" r:id="rId70"/>
    <p:sldId id="913" r:id="rId71"/>
    <p:sldId id="914" r:id="rId72"/>
    <p:sldId id="970" r:id="rId73"/>
    <p:sldId id="915" r:id="rId74"/>
    <p:sldId id="916" r:id="rId75"/>
    <p:sldId id="917" r:id="rId76"/>
    <p:sldId id="918" r:id="rId77"/>
    <p:sldId id="919" r:id="rId78"/>
    <p:sldId id="920" r:id="rId79"/>
    <p:sldId id="958" r:id="rId80"/>
    <p:sldId id="950" r:id="rId81"/>
    <p:sldId id="951" r:id="rId82"/>
    <p:sldId id="949" r:id="rId83"/>
    <p:sldId id="952" r:id="rId84"/>
    <p:sldId id="953" r:id="rId85"/>
    <p:sldId id="954" r:id="rId86"/>
    <p:sldId id="955" r:id="rId87"/>
    <p:sldId id="956" r:id="rId88"/>
    <p:sldId id="957" r:id="rId89"/>
    <p:sldId id="934" r:id="rId90"/>
    <p:sldId id="935" r:id="rId91"/>
    <p:sldId id="936" r:id="rId92"/>
    <p:sldId id="923" r:id="rId93"/>
    <p:sldId id="924" r:id="rId94"/>
    <p:sldId id="925" r:id="rId95"/>
    <p:sldId id="926" r:id="rId96"/>
    <p:sldId id="927" r:id="rId97"/>
    <p:sldId id="929" r:id="rId98"/>
    <p:sldId id="983" r:id="rId99"/>
    <p:sldId id="984" r:id="rId100"/>
    <p:sldId id="985" r:id="rId101"/>
    <p:sldId id="986" r:id="rId102"/>
    <p:sldId id="987" r:id="rId103"/>
    <p:sldId id="988" r:id="rId104"/>
    <p:sldId id="989" r:id="rId105"/>
    <p:sldId id="990" r:id="rId106"/>
    <p:sldId id="991" r:id="rId107"/>
    <p:sldId id="788"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6774" autoAdjust="0"/>
  </p:normalViewPr>
  <p:slideViewPr>
    <p:cSldViewPr>
      <p:cViewPr varScale="1">
        <p:scale>
          <a:sx n="71" d="100"/>
          <a:sy n="71" d="100"/>
        </p:scale>
        <p:origin x="-135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63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42F9E-8B81-46EB-80AA-AEDA17738726}" type="datetimeFigureOut">
              <a:rPr lang="en-US" smtClean="0"/>
              <a:pPr/>
              <a:t>10/23/2012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894FE0-9BAF-4A33-9827-0A81DBAEF76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FAD64-3748-4671-910B-0C843B8D1AD2}" type="datetimeFigureOut">
              <a:rPr lang="en-US" smtClean="0"/>
              <a:pPr/>
              <a:t>10/23/2012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C305E-0008-4C04-8AF1-0F606077289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1F01E2B7-DDEA-46C6-B997-50CE1D010D62}" type="slidenum">
              <a:rPr lang="en-US" smtClean="0">
                <a:latin typeface="Arial" pitchFamily="34" charset="0"/>
              </a:rPr>
              <a:pPr/>
              <a:t>8</a:t>
            </a:fld>
            <a:endParaRPr lang="en-US" smtClean="0">
              <a:latin typeface="Arial" pitchFamily="3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Unique means non-random, but</a:t>
            </a:r>
            <a:r>
              <a:rPr lang="en-US" baseline="0" dirty="0" smtClean="0"/>
              <a:t> unique.    Note that setting   IV = E(</a:t>
            </a:r>
            <a:r>
              <a:rPr lang="en-US" baseline="0" dirty="0" err="1" smtClean="0"/>
              <a:t>k,nonce</a:t>
            </a:r>
            <a:r>
              <a:rPr lang="en-US" baseline="0" dirty="0" smtClean="0"/>
              <a:t>)   is insecure.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76</a:t>
            </a:fld>
            <a:endParaRPr lang="en-US" dirty="0"/>
          </a:p>
        </p:txBody>
      </p:sp>
    </p:spTree>
    <p:extLst>
      <p:ext uri="{BB962C8B-B14F-4D97-AF65-F5344CB8AC3E}">
        <p14:creationId xmlns:p14="http://schemas.microsoft.com/office/powerpoint/2010/main" xmlns="" val="733359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   </a:t>
            </a:r>
            <a:r>
              <a:rPr lang="en-US" dirty="0" err="1" smtClean="0"/>
              <a:t>ciphertext</a:t>
            </a:r>
            <a:r>
              <a:rPr lang="en-US" baseline="0" dirty="0" smtClean="0"/>
              <a:t> stealing, but not discussed here.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78</a:t>
            </a:fld>
            <a:endParaRPr lang="en-US" dirty="0"/>
          </a:p>
        </p:txBody>
      </p:sp>
    </p:spTree>
    <p:extLst>
      <p:ext uri="{BB962C8B-B14F-4D97-AF65-F5344CB8AC3E}">
        <p14:creationId xmlns:p14="http://schemas.microsoft.com/office/powerpoint/2010/main" xmlns="" val="220937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message length is 2^</a:t>
            </a:r>
            <a:r>
              <a:rPr lang="en-US" smtClean="0"/>
              <a:t>64 blocks.</a:t>
            </a:r>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93</a:t>
            </a:fld>
            <a:endParaRPr lang="en-US" dirty="0"/>
          </a:p>
        </p:txBody>
      </p:sp>
    </p:spTree>
    <p:extLst>
      <p:ext uri="{BB962C8B-B14F-4D97-AF65-F5344CB8AC3E}">
        <p14:creationId xmlns:p14="http://schemas.microsoft.com/office/powerpoint/2010/main" xmlns="" val="244867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timing attacks:</a:t>
            </a:r>
            <a:r>
              <a:rPr lang="en-US" baseline="0" dirty="0" smtClean="0"/>
              <a:t>    cache timing,  multi-core attacks,    smartcard attacks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99</a:t>
            </a:fld>
            <a:endParaRPr lang="en-US" dirty="0"/>
          </a:p>
        </p:txBody>
      </p:sp>
    </p:spTree>
    <p:extLst>
      <p:ext uri="{BB962C8B-B14F-4D97-AF65-F5344CB8AC3E}">
        <p14:creationId xmlns:p14="http://schemas.microsoft.com/office/powerpoint/2010/main" xmlns="" val="1728534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S-boxes were random,</a:t>
            </a:r>
            <a:r>
              <a:rPr lang="en-US" baseline="0" dirty="0" smtClean="0"/>
              <a:t>    then  </a:t>
            </a:r>
            <a:r>
              <a:rPr lang="en-US" dirty="0" err="1" smtClean="0"/>
              <a:t>ε</a:t>
            </a:r>
            <a:r>
              <a:rPr lang="en-US" dirty="0" smtClean="0"/>
              <a:t> = 1/2</a:t>
            </a:r>
            <a:r>
              <a:rPr lang="en-US" baseline="30000" dirty="0" smtClean="0"/>
              <a:t>10</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100</a:t>
            </a:fld>
            <a:endParaRPr lang="en-US" dirty="0"/>
          </a:p>
        </p:txBody>
      </p:sp>
    </p:spTree>
    <p:extLst>
      <p:ext uri="{BB962C8B-B14F-4D97-AF65-F5344CB8AC3E}">
        <p14:creationId xmlns:p14="http://schemas.microsoft.com/office/powerpoint/2010/main" xmlns="" val="137042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031"/>
          <p:cNvSpPr>
            <a:spLocks noGrp="1" noChangeArrowheads="1"/>
          </p:cNvSpPr>
          <p:nvPr>
            <p:ph type="sldNum" sz="quarter" idx="5"/>
          </p:nvPr>
        </p:nvSpPr>
        <p:spPr>
          <a:noFill/>
        </p:spPr>
        <p:txBody>
          <a:bodyPr/>
          <a:lstStyle/>
          <a:p>
            <a:fld id="{E4E87F63-A5C8-44F6-AB6B-C3CA4655579B}" type="slidenum">
              <a:rPr lang="en-AU" smtClean="0">
                <a:latin typeface="Arial" pitchFamily="34" charset="0"/>
              </a:rPr>
              <a:pPr/>
              <a:t>9</a:t>
            </a:fld>
            <a:endParaRPr lang="en-AU" smtClean="0">
              <a:latin typeface="Arial" pitchFamily="34"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smtClean="0">
                <a:latin typeface="Times-Roman"/>
              </a:rPr>
              <a:t>Although much progress has been made in designing block ciphers that are cryptographically strong, the basic principles have not changed all that much since the work of Feistel and the DES design team in the early 1970s.</a:t>
            </a:r>
            <a:r>
              <a:rPr lang="en-US" smtClean="0">
                <a:latin typeface="Arial" pitchFamily="34" charset="0"/>
              </a:rPr>
              <a:t> Some of the criteria used in the design of DES were reported in [COPP94], and focused on the design of the S-boxes and on the P function that distributes the output of the S boxes, as summarized above. See text for further details.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1031"/>
          <p:cNvSpPr>
            <a:spLocks noGrp="1" noChangeArrowheads="1"/>
          </p:cNvSpPr>
          <p:nvPr>
            <p:ph type="sldNum" sz="quarter" idx="5"/>
          </p:nvPr>
        </p:nvSpPr>
        <p:spPr>
          <a:noFill/>
        </p:spPr>
        <p:txBody>
          <a:bodyPr/>
          <a:lstStyle/>
          <a:p>
            <a:fld id="{3493C460-9E5C-4FEB-8E96-77F9B9FCFCC1}" type="slidenum">
              <a:rPr lang="en-AU" smtClean="0">
                <a:latin typeface="Arial" pitchFamily="34" charset="0"/>
              </a:rPr>
              <a:pPr/>
              <a:t>10</a:t>
            </a:fld>
            <a:endParaRPr lang="en-AU" smtClean="0">
              <a:latin typeface="Arial"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r>
              <a:rPr lang="en-US" smtClean="0">
                <a:latin typeface="Arial" pitchFamily="34" charset="0"/>
              </a:rPr>
              <a:t>Coppersmith pointed out that the first criterion in the preceding list was needed because the S-boxes are the only nonlinear part of DES. If the S-boxes were linear (i.e., each output bit is a linear combination of the input bits), the entire algorithm would be linear and easily broken. We have seen this phenomenon with the Hill cipher, which is linear. The remaining criteria were primarily aimed at thwarting differential cryptanalysis and at providing good confusion properties</a:t>
            </a:r>
            <a:endParaRPr lang="en-US" smtClean="0">
              <a:latin typeface="Times-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31"/>
          <p:cNvSpPr>
            <a:spLocks noGrp="1" noChangeArrowheads="1"/>
          </p:cNvSpPr>
          <p:nvPr>
            <p:ph type="sldNum" sz="quarter" idx="5"/>
          </p:nvPr>
        </p:nvSpPr>
        <p:spPr>
          <a:noFill/>
        </p:spPr>
        <p:txBody>
          <a:bodyPr/>
          <a:lstStyle/>
          <a:p>
            <a:fld id="{4FD04B6D-8926-450E-A66E-31DA508C20CC}" type="slidenum">
              <a:rPr lang="en-AU" smtClean="0">
                <a:latin typeface="Arial" pitchFamily="34" charset="0"/>
              </a:rPr>
              <a:pPr/>
              <a:t>11</a:t>
            </a:fld>
            <a:endParaRPr lang="en-AU" smtClean="0">
              <a:latin typeface="Arial" pitchFamily="34"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r>
              <a:rPr lang="en-US" smtClean="0">
                <a:latin typeface="Arial" pitchFamily="34" charset="0"/>
              </a:rPr>
              <a:t>The cryptographic strength of a Feistel cipher derives from three aspects of the design: the number of rounds, the function F, and the key schedule algorithm. Briefly discuss these.</a:t>
            </a:r>
          </a:p>
          <a:p>
            <a:r>
              <a:rPr lang="en-US" smtClean="0">
                <a:latin typeface="Times-Roman"/>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r>
              <a:rPr lang="en-US" smtClean="0">
                <a:latin typeface="Times-Roman"/>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r>
              <a:rPr lang="en-US" smtClean="0">
                <a:latin typeface="Times-Roman"/>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p>
          <a:p>
            <a:endParaRPr lang="en-US" smtClean="0">
              <a:latin typeface="Times-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 ciphers </a:t>
            </a:r>
            <a:r>
              <a:rPr lang="en-US" smtClean="0"/>
              <a:t>like RC4, DETCTR</a:t>
            </a:r>
            <a:r>
              <a:rPr lang="en-US" baseline="0" smtClean="0"/>
              <a:t> </a:t>
            </a:r>
            <a:r>
              <a:rPr lang="en-US" baseline="0" dirty="0" smtClean="0"/>
              <a:t>are not CPA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63</a:t>
            </a:fld>
            <a:endParaRPr lang="en-US" dirty="0"/>
          </a:p>
        </p:txBody>
      </p:sp>
    </p:spTree>
    <p:extLst>
      <p:ext uri="{BB962C8B-B14F-4D97-AF65-F5344CB8AC3E}">
        <p14:creationId xmlns:p14="http://schemas.microsoft.com/office/powerpoint/2010/main" xmlns="" val="1628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 ciphers </a:t>
            </a:r>
            <a:r>
              <a:rPr lang="en-US" smtClean="0"/>
              <a:t>like RC4, DETCTR</a:t>
            </a:r>
            <a:r>
              <a:rPr lang="en-US" baseline="0" smtClean="0"/>
              <a:t> </a:t>
            </a:r>
            <a:r>
              <a:rPr lang="en-US" baseline="0" dirty="0" smtClean="0"/>
              <a:t>are not CPA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64</a:t>
            </a:fld>
            <a:endParaRPr lang="en-US" dirty="0"/>
          </a:p>
        </p:txBody>
      </p:sp>
    </p:spTree>
    <p:extLst>
      <p:ext uri="{BB962C8B-B14F-4D97-AF65-F5344CB8AC3E}">
        <p14:creationId xmlns:p14="http://schemas.microsoft.com/office/powerpoint/2010/main" xmlns="" val="16287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picture where two messages map to two disjoint </a:t>
            </a:r>
            <a:r>
              <a:rPr lang="en-US" baseline="0" dirty="0" err="1" smtClean="0"/>
              <a:t>ciphertext</a:t>
            </a:r>
            <a:r>
              <a:rPr lang="en-US" baseline="0" dirty="0" smtClean="0"/>
              <a:t> clouds.  Each cloud maps to original message.</a:t>
            </a:r>
          </a:p>
          <a:p>
            <a:r>
              <a:rPr lang="en-US" baseline="0" dirty="0" smtClean="0"/>
              <a:t>Encrypting same message twice results in different </a:t>
            </a:r>
            <a:r>
              <a:rPr lang="en-US" baseline="0" dirty="0" err="1" smtClean="0"/>
              <a:t>ciphertexts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65</a:t>
            </a:fld>
            <a:endParaRPr lang="en-US" dirty="0"/>
          </a:p>
        </p:txBody>
      </p:sp>
    </p:spTree>
    <p:extLst>
      <p:ext uri="{BB962C8B-B14F-4D97-AF65-F5344CB8AC3E}">
        <p14:creationId xmlns:p14="http://schemas.microsoft.com/office/powerpoint/2010/main" xmlns="" val="304034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 encryption:   random nonce,  no state from file to file</a:t>
            </a:r>
          </a:p>
          <a:p>
            <a:r>
              <a:rPr lang="en-US" dirty="0" smtClean="0"/>
              <a:t>SSL</a:t>
            </a:r>
            <a:r>
              <a:rPr lang="en-US" baseline="0" dirty="0" smtClean="0"/>
              <a:t> </a:t>
            </a:r>
            <a:r>
              <a:rPr lang="en-US" baseline="0" dirty="0" err="1" smtClean="0"/>
              <a:t>encrytpion</a:t>
            </a:r>
            <a:r>
              <a:rPr lang="en-US" baseline="0" dirty="0" smtClean="0"/>
              <a:t> (in order delivery):  counter is fine, no need to send nonce to peer.</a:t>
            </a:r>
          </a:p>
          <a:p>
            <a:r>
              <a:rPr lang="en-US" baseline="0" dirty="0" smtClean="0"/>
              <a:t>IP sec (out of order delivery):  counter is fine, but need to include nonce in every packet.</a:t>
            </a:r>
          </a:p>
          <a:p>
            <a:endParaRPr lang="en-US" dirty="0"/>
          </a:p>
        </p:txBody>
      </p:sp>
      <p:sp>
        <p:nvSpPr>
          <p:cNvPr id="4" name="Slide Number Placeholder 3"/>
          <p:cNvSpPr>
            <a:spLocks noGrp="1"/>
          </p:cNvSpPr>
          <p:nvPr>
            <p:ph type="sldNum" sz="quarter" idx="10"/>
          </p:nvPr>
        </p:nvSpPr>
        <p:spPr/>
        <p:txBody>
          <a:bodyPr/>
          <a:lstStyle/>
          <a:p>
            <a:fld id="{B0DEADE4-9430-487C-94A0-E37CCDC058E8}" type="slidenum">
              <a:rPr lang="en-US" smtClean="0"/>
              <a:pPr/>
              <a:t>67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ECB, same block in different positions gets mapped to different </a:t>
            </a:r>
            <a:r>
              <a:rPr lang="en-US" baseline="0" dirty="0" err="1" smtClean="0"/>
              <a:t>ciphertexts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70</a:t>
            </a:fld>
            <a:endParaRPr lang="en-US" dirty="0"/>
          </a:p>
        </p:txBody>
      </p:sp>
    </p:spTree>
    <p:extLst>
      <p:ext uri="{BB962C8B-B14F-4D97-AF65-F5344CB8AC3E}">
        <p14:creationId xmlns:p14="http://schemas.microsoft.com/office/powerpoint/2010/main" xmlns="" val="2152192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SIS">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1831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3529584"/>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fld id="{CF0C6408-C718-4557-BAA6-9DD6CC4FFDEC}" type="datetime1">
              <a:rPr lang="en-US" smtClean="0"/>
              <a:pPr/>
              <a:t>10/23/2012</a:t>
            </a:fld>
            <a:endParaRPr lang="en-US"/>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2"/>
          <p:cNvPicPr preferRelativeResize="0">
            <a:picLocks noChangeAspect="1" noChangeArrowheads="1"/>
          </p:cNvPicPr>
          <p:nvPr userDrawn="1"/>
        </p:nvPicPr>
        <p:blipFill>
          <a:blip r:embed="rId2"/>
          <a:srcRect b="12500"/>
          <a:stretch>
            <a:fillRect/>
          </a:stretch>
        </p:blipFill>
        <p:spPr bwMode="auto">
          <a:xfrm>
            <a:off x="7696200" y="0"/>
            <a:ext cx="1447800" cy="1447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8B3FB-09B8-4A21-B749-CD690CC356D8}" type="datetime1">
              <a:rPr lang="en-US" smtClean="0"/>
              <a:pPr/>
              <a:t>10/23/2012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8844F-F3B3-44FB-AF63-6664EE1334EF}" type="datetime1">
              <a:rPr lang="en-US" smtClean="0"/>
              <a:pPr/>
              <a:t>10/23/2012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Lectures by Ashraf Masood - - Applied Cryptography – MSIS 11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Line 4"/>
          <p:cNvSpPr>
            <a:spLocks noChangeShapeType="1"/>
          </p:cNvSpPr>
          <p:nvPr/>
        </p:nvSpPr>
        <p:spPr bwMode="auto">
          <a:xfrm>
            <a:off x="685800" y="1219200"/>
            <a:ext cx="7416800" cy="0"/>
          </a:xfrm>
          <a:prstGeom prst="line">
            <a:avLst/>
          </a:prstGeom>
          <a:noFill/>
          <a:ln w="63500" cmpd="thickThin">
            <a:solidFill>
              <a:srgbClr val="000066"/>
            </a:solidFill>
            <a:round/>
            <a:headEnd/>
            <a:tailEnd/>
          </a:ln>
        </p:spPr>
        <p:txBody>
          <a:bodyPr/>
          <a:lstStyle/>
          <a:p>
            <a:pPr>
              <a:defRPr/>
            </a:pPr>
            <a:endParaRPr lang="en-US"/>
          </a:p>
        </p:txBody>
      </p:sp>
      <p:sp>
        <p:nvSpPr>
          <p:cNvPr id="3" name="Content Placeholder 2"/>
          <p:cNvSpPr>
            <a:spLocks noGrp="1"/>
          </p:cNvSpPr>
          <p:nvPr>
            <p:ph idx="1"/>
          </p:nvPr>
        </p:nvSpPr>
        <p:spPr/>
        <p:txBody>
          <a:bodyPr/>
          <a:lstStyle>
            <a:lvl1pPr>
              <a:buSzPct val="100000"/>
              <a:buFont typeface="Wingdings" pitchFamily="2" charset="2"/>
              <a:buChar char="w"/>
              <a:defRPr/>
            </a:lvl1pPr>
            <a:lvl2pPr>
              <a:buClr>
                <a:schemeClr val="accent4"/>
              </a:buClr>
              <a:buFont typeface="Wingdings" pitchFamily="2" charset="2"/>
              <a:buChar char="ð"/>
              <a:defRPr sz="2800"/>
            </a:lvl2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lgn="ctr">
              <a:defRPr>
                <a:solidFill>
                  <a:schemeClr val="accent1"/>
                </a:solidFill>
              </a:defRPr>
            </a:lvl1pPr>
            <a:extLst/>
          </a:lstStyle>
          <a:p>
            <a:r>
              <a:rPr lang="en-US" smtClean="0"/>
              <a:t>Click to edit Master title style</a:t>
            </a:r>
            <a:endParaRPr lang="en-US" dirty="0"/>
          </a:p>
        </p:txBody>
      </p:sp>
      <p:sp>
        <p:nvSpPr>
          <p:cNvPr id="5" name="Date Placeholder 9"/>
          <p:cNvSpPr>
            <a:spLocks noGrp="1"/>
          </p:cNvSpPr>
          <p:nvPr>
            <p:ph type="dt" sz="half" idx="10"/>
          </p:nvPr>
        </p:nvSpPr>
        <p:spPr/>
        <p:txBody>
          <a:bodyPr/>
          <a:lstStyle>
            <a:lvl1pPr>
              <a:defRPr/>
            </a:lvl1pPr>
          </a:lstStyle>
          <a:p>
            <a:pPr>
              <a:defRPr/>
            </a:pPr>
            <a:fld id="{F6FC076D-8AF4-405B-9B63-6C0B00BD6EC0}" type="datetime1">
              <a:rPr lang="en-US" smtClean="0"/>
              <a:pPr>
                <a:defRPr/>
              </a:pPr>
              <a:t>10/23/2012</a:t>
            </a:fld>
            <a:endParaRPr lang="en-GB"/>
          </a:p>
        </p:txBody>
      </p:sp>
      <p:sp>
        <p:nvSpPr>
          <p:cNvPr id="6" name="Footer Placeholder 21"/>
          <p:cNvSpPr>
            <a:spLocks noGrp="1"/>
          </p:cNvSpPr>
          <p:nvPr>
            <p:ph type="ftr" sz="quarter" idx="11"/>
          </p:nvPr>
        </p:nvSpPr>
        <p:spPr/>
        <p:txBody>
          <a:bodyPr/>
          <a:lstStyle>
            <a:lvl1pPr>
              <a:defRPr/>
            </a:lvl1pPr>
          </a:lstStyle>
          <a:p>
            <a:pPr>
              <a:defRPr/>
            </a:pPr>
            <a:r>
              <a:rPr lang="en-US" smtClean="0"/>
              <a:t>Lectures by Ashraf Masood - - Applied Cryptography – MSIS 11 (MCS-NUST)</a:t>
            </a:r>
            <a:endParaRPr lang="en-GB"/>
          </a:p>
        </p:txBody>
      </p:sp>
      <p:sp>
        <p:nvSpPr>
          <p:cNvPr id="8" name="Slide Number Placeholder 17"/>
          <p:cNvSpPr>
            <a:spLocks noGrp="1"/>
          </p:cNvSpPr>
          <p:nvPr>
            <p:ph type="sldNum" sz="quarter" idx="12"/>
          </p:nvPr>
        </p:nvSpPr>
        <p:spPr/>
        <p:txBody>
          <a:bodyPr/>
          <a:lstStyle>
            <a:lvl1pPr>
              <a:defRPr smtClean="0"/>
            </a:lvl1pPr>
          </a:lstStyle>
          <a:p>
            <a:pPr>
              <a:defRPr/>
            </a:pPr>
            <a:fld id="{255E8DB8-DCBF-4A68-BA4D-52342D237505}"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795851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802954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87704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87704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M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054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Date Placeholder 13"/>
          <p:cNvSpPr>
            <a:spLocks noGrp="1"/>
          </p:cNvSpPr>
          <p:nvPr>
            <p:ph type="dt" sz="half" idx="10"/>
          </p:nvPr>
        </p:nvSpPr>
        <p:spPr>
          <a:xfrm>
            <a:off x="457200" y="6507480"/>
            <a:ext cx="2133600" cy="274320"/>
          </a:xfrm>
        </p:spPr>
        <p:txBody>
          <a:bodyPr/>
          <a:lstStyle/>
          <a:p>
            <a:fld id="{F32D1412-EE95-4588-B388-3172B75A8315}" type="datetime1">
              <a:rPr lang="en-US" smtClean="0"/>
              <a:pPr/>
              <a:t>10/23/2012</a:t>
            </a:fld>
            <a:endParaRPr lang="en-US"/>
          </a:p>
        </p:txBody>
      </p:sp>
      <p:sp>
        <p:nvSpPr>
          <p:cNvPr id="15" name="Slide Number Placeholder 14"/>
          <p:cNvSpPr>
            <a:spLocks noGrp="1"/>
          </p:cNvSpPr>
          <p:nvPr>
            <p:ph type="sldNum" sz="quarter" idx="11"/>
          </p:nvPr>
        </p:nvSpPr>
        <p:spPr>
          <a:xfrm>
            <a:off x="8204396" y="6507480"/>
            <a:ext cx="733864" cy="274320"/>
          </a:xfrm>
        </p:spPr>
        <p:txBody>
          <a:bodyPr/>
          <a:lstStyle/>
          <a:p>
            <a:fld id="{59985E83-F857-4E7B-A45F-F5191A2677E8}" type="slidenum">
              <a:rPr lang="en-US" smtClean="0"/>
              <a:pPr/>
              <a:t>‹#›</a:t>
            </a:fld>
            <a:endParaRPr lang="en-US"/>
          </a:p>
        </p:txBody>
      </p:sp>
      <p:sp>
        <p:nvSpPr>
          <p:cNvPr id="16" name="Footer Placeholder 15"/>
          <p:cNvSpPr>
            <a:spLocks noGrp="1"/>
          </p:cNvSpPr>
          <p:nvPr>
            <p:ph type="ftr" sz="quarter" idx="12"/>
          </p:nvPr>
        </p:nvSpPr>
        <p:spPr>
          <a:xfrm>
            <a:off x="2645681" y="6507480"/>
            <a:ext cx="5507719" cy="27432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US" dirty="0"/>
          </a:p>
        </p:txBody>
      </p:sp>
      <p:sp>
        <p:nvSpPr>
          <p:cNvPr id="17" name="Title 16"/>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18AD6C-1134-4EBB-AC1B-24188F03D662}" type="datetime1">
              <a:rPr lang="en-US" smtClean="0"/>
              <a:pPr/>
              <a:t>10/23/2012</a:t>
            </a:fld>
            <a:endParaRPr lang="en-US" dirty="0"/>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1251062"/>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B3A2B104-5114-4033-9616-25C4E04259AF}" type="datetime1">
              <a:rPr lang="en-US" smtClean="0"/>
              <a:pPr/>
              <a:t>10/23/2012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pic>
        <p:nvPicPr>
          <p:cNvPr id="8" name="Picture 2"/>
          <p:cNvPicPr preferRelativeResize="0">
            <a:picLocks noChangeAspect="1" noChangeArrowheads="1"/>
          </p:cNvPicPr>
          <p:nvPr userDrawn="1"/>
        </p:nvPicPr>
        <p:blipFill>
          <a:blip r:embed="rId2"/>
          <a:srcRect b="12500"/>
          <a:stretch>
            <a:fillRect/>
          </a:stretch>
        </p:blipFill>
        <p:spPr bwMode="auto">
          <a:xfrm>
            <a:off x="7772400" y="0"/>
            <a:ext cx="1371600" cy="1371600"/>
          </a:xfrm>
          <a:prstGeom prst="rect">
            <a:avLst/>
          </a:prstGeom>
          <a:noFill/>
          <a:ln w="9525">
            <a:noFill/>
            <a:miter lim="800000"/>
            <a:headEnd/>
            <a:tailEnd/>
          </a:ln>
        </p:spPr>
      </p:pic>
      <p:cxnSp>
        <p:nvCxnSpPr>
          <p:cNvPr id="9" name="Straight Connector 8"/>
          <p:cNvCxnSpPr/>
          <p:nvPr userDrawn="1"/>
        </p:nvCxnSpPr>
        <p:spPr>
          <a:xfrm>
            <a:off x="0" y="1343886"/>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1B138AD-20D4-42D2-A434-18380D220EAD}" type="datetime1">
              <a:rPr lang="en-US" smtClean="0"/>
              <a:pPr/>
              <a:t>10/23/2012</a:t>
            </a:fld>
            <a:endParaRPr lang="en-US"/>
          </a:p>
        </p:txBody>
      </p:sp>
      <p:sp>
        <p:nvSpPr>
          <p:cNvPr id="8" name="Footer Placeholder 7"/>
          <p:cNvSpPr>
            <a:spLocks noGrp="1"/>
          </p:cNvSpPr>
          <p:nvPr>
            <p:ph type="ftr" sz="quarter" idx="11"/>
          </p:nvPr>
        </p:nvSpPr>
        <p:spPr/>
        <p:txBody>
          <a:bodyPr/>
          <a:lstStyle/>
          <a:p>
            <a:r>
              <a:rPr lang="en-US" smtClean="0"/>
              <a:t>Lectures by Ashraf Masood - - Applied Cryptography – MSIS 11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696BB7-20E8-42AB-B678-F6977C7F0A64}" type="datetime1">
              <a:rPr lang="en-US" smtClean="0"/>
              <a:pPr/>
              <a:t>10/23/2012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72D94-6307-481F-9F15-A7953087029A}" type="datetime1">
              <a:rPr lang="en-US" smtClean="0"/>
              <a:pPr/>
              <a:t>10/23/2012</a:t>
            </a:fld>
            <a:endParaRPr lang="en-US"/>
          </a:p>
        </p:txBody>
      </p:sp>
      <p:sp>
        <p:nvSpPr>
          <p:cNvPr id="3" name="Footer Placeholder 2"/>
          <p:cNvSpPr>
            <a:spLocks noGrp="1"/>
          </p:cNvSpPr>
          <p:nvPr>
            <p:ph type="ftr" sz="quarter" idx="11"/>
          </p:nvPr>
        </p:nvSpPr>
        <p:spPr/>
        <p:txBody>
          <a:bodyPr/>
          <a:lstStyle/>
          <a:p>
            <a:r>
              <a:rPr lang="en-US" smtClean="0"/>
              <a:t>Lectures by Ashraf Masood - - Applied Cryptography – MSIS 11 (MCS-NUST)</a:t>
            </a:r>
            <a:endParaRPr lang="en-US"/>
          </a:p>
        </p:txBody>
      </p:sp>
      <p:sp>
        <p:nvSpPr>
          <p:cNvPr id="4" name="Slide Number Placeholder 3"/>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76E986-B771-4809-B6B5-9751079F3CB4}" type="datetime1">
              <a:rPr lang="en-US" smtClean="0"/>
              <a:pPr/>
              <a:t>10/23/2012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66E6E9F-CAF9-46E1-9E3F-9FE12C59FEA6}" type="datetime1">
              <a:rPr lang="en-US" smtClean="0"/>
              <a:pPr/>
              <a:t>10/23/2012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9985E83-F857-4E7B-A45F-F5191A2677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flipV="1">
            <a:off x="0" y="1371600"/>
            <a:ext cx="9144000" cy="6429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29539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76200"/>
            <a:ext cx="7543800" cy="9906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524001"/>
            <a:ext cx="8458200" cy="4876800"/>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3FBCB1F-6F6C-4977-B602-B525BF52C0D2}" type="datetime1">
              <a:rPr lang="en-US" smtClean="0"/>
              <a:pPr/>
              <a:t>10/23/2012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9985E83-F857-4E7B-A45F-F5191A2677E8}" type="slidenum">
              <a:rPr lang="en-US" smtClean="0"/>
              <a:pPr/>
              <a:t>‹#›</a:t>
            </a:fld>
            <a:endParaRPr lang="en-US"/>
          </a:p>
        </p:txBody>
      </p:sp>
      <p:pic>
        <p:nvPicPr>
          <p:cNvPr id="11" name="Picture 2"/>
          <p:cNvPicPr preferRelativeResize="0">
            <a:picLocks noChangeAspect="1" noChangeArrowheads="1"/>
          </p:cNvPicPr>
          <p:nvPr userDrawn="1"/>
        </p:nvPicPr>
        <p:blipFill>
          <a:blip r:embed="rId19"/>
          <a:srcRect b="12500"/>
          <a:stretch>
            <a:fillRect/>
          </a:stretch>
        </p:blipFill>
        <p:spPr bwMode="auto">
          <a:xfrm>
            <a:off x="8001000" y="0"/>
            <a:ext cx="1143000" cy="1143000"/>
          </a:xfrm>
          <a:prstGeom prst="rect">
            <a:avLst/>
          </a:prstGeom>
          <a:noFill/>
          <a:ln w="9525">
            <a:noFill/>
            <a:miter lim="800000"/>
            <a:headEnd/>
            <a:tailEnd/>
          </a:ln>
        </p:spPr>
      </p:pic>
      <p:cxnSp>
        <p:nvCxnSpPr>
          <p:cNvPr id="12" name="Straight Connector 11"/>
          <p:cNvCxnSpPr/>
          <p:nvPr userDrawn="1"/>
        </p:nvCxnSpPr>
        <p:spPr>
          <a:xfrm>
            <a:off x="0" y="1219200"/>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Lst>
  <p:hf hdr="0"/>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www.eff.org/descracke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                  Applied Cryptography</a:t>
            </a:r>
            <a:endParaRPr lang="en-US" dirty="0"/>
          </a:p>
        </p:txBody>
      </p:sp>
      <p:sp>
        <p:nvSpPr>
          <p:cNvPr id="3" name="Subtitle 2"/>
          <p:cNvSpPr>
            <a:spLocks noGrp="1"/>
          </p:cNvSpPr>
          <p:nvPr>
            <p:ph type="subTitle" idx="1"/>
          </p:nvPr>
        </p:nvSpPr>
        <p:spPr/>
        <p:txBody>
          <a:bodyPr/>
          <a:lstStyle/>
          <a:p>
            <a:pPr algn="r"/>
            <a:r>
              <a:rPr lang="en-US" dirty="0" smtClean="0"/>
              <a:t>ASHRAF MASOOD</a:t>
            </a:r>
          </a:p>
          <a:p>
            <a:pPr algn="r"/>
            <a:r>
              <a:rPr lang="en-US" dirty="0" smtClean="0"/>
              <a:t>dean@mcs.edu.pk</a:t>
            </a:r>
          </a:p>
          <a:p>
            <a:pPr algn="r"/>
            <a:r>
              <a:rPr lang="en-US" dirty="0" smtClean="0"/>
              <a:t>Lecture Slides– Fall 2012</a:t>
            </a:r>
          </a:p>
          <a:p>
            <a:pPr algn="r"/>
            <a:r>
              <a:rPr lang="en-US" dirty="0" smtClean="0"/>
              <a:t>Lecture </a:t>
            </a:r>
            <a:r>
              <a:rPr lang="en-US" dirty="0" smtClean="0"/>
              <a:t>#7</a:t>
            </a:r>
            <a:endParaRPr lang="en-US" dirty="0"/>
          </a:p>
        </p:txBody>
      </p:sp>
      <p:sp>
        <p:nvSpPr>
          <p:cNvPr id="7" name="Date Placeholder 6"/>
          <p:cNvSpPr>
            <a:spLocks noGrp="1"/>
          </p:cNvSpPr>
          <p:nvPr>
            <p:ph type="dt" sz="half" idx="10"/>
          </p:nvPr>
        </p:nvSpPr>
        <p:spPr/>
        <p:txBody>
          <a:bodyPr/>
          <a:lstStyle/>
          <a:p>
            <a:fld id="{FA447CAF-CF4B-4B78-9D12-4B617406D0DA}" type="datetime1">
              <a:rPr lang="en-US" smtClean="0"/>
              <a:pPr/>
              <a:t>10/24/2012</a:t>
            </a:fld>
            <a:endParaRPr lang="en-US"/>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8" name="Slide Number Placeholder 7"/>
          <p:cNvSpPr>
            <a:spLocks noGrp="1"/>
          </p:cNvSpPr>
          <p:nvPr>
            <p:ph type="sldNum" sz="quarter" idx="12"/>
          </p:nvPr>
        </p:nvSpPr>
        <p:spPr/>
        <p:txBody>
          <a:bodyPr/>
          <a:lstStyle/>
          <a:p>
            <a:fld id="{59985E83-F857-4E7B-A45F-F5191A2677E8}" type="slidenum">
              <a:rPr lang="en-US" smtClean="0"/>
              <a:pPr/>
              <a:t>1</a:t>
            </a:fld>
            <a:endParaRPr lang="en-US"/>
          </a:p>
        </p:txBody>
      </p:sp>
      <p:pic>
        <p:nvPicPr>
          <p:cNvPr id="10" name="Picture 9" descr="logo.jp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 y="2819400"/>
            <a:ext cx="1849120"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normAutofit fontScale="77500" lnSpcReduction="20000"/>
          </a:bodyPr>
          <a:lstStyle/>
          <a:p>
            <a:r>
              <a:rPr lang="en-US" b="1" dirty="0" smtClean="0"/>
              <a:t>No output bit of any S-box should be too close a linear function of the input bits. Specifically, if we select any output bit and any subset of the six input bits, the fraction of inputs for which this output bit equals the XOR of these input bits should not be close to 0 or 1, but rather should be near 1/2.</a:t>
            </a:r>
          </a:p>
          <a:p>
            <a:r>
              <a:rPr lang="en-US" b="1" dirty="0" smtClean="0"/>
              <a:t>Each row of an S-box (determined by a fixed value of the leftmost and rightmost input bits) should include all 16 possible output bit combinations.</a:t>
            </a:r>
          </a:p>
          <a:p>
            <a:r>
              <a:rPr lang="en-US" b="1" dirty="0" smtClean="0"/>
              <a:t>If two inputs to an S-box differ in exactly one bit, the outputs must differ in at least two bits.</a:t>
            </a:r>
          </a:p>
          <a:p>
            <a:r>
              <a:rPr lang="en-US" b="1" dirty="0" smtClean="0"/>
              <a:t>If two inputs to an S-box differ in the two middle bits exactly, the outputs must differ in at least two bits.</a:t>
            </a:r>
          </a:p>
          <a:p>
            <a:r>
              <a:rPr lang="en-US" b="1" dirty="0" smtClean="0"/>
              <a:t>If two inputs to an S-box differ in their first two bits and are identical in their last two bits, the two outputs must not be the same.</a:t>
            </a:r>
          </a:p>
          <a:p>
            <a:r>
              <a:rPr lang="en-US" b="1" dirty="0" smtClean="0"/>
              <a:t>For any nonzero 6-bit difference between inputs, no more than 8 of the 32 pairs of inputs exhibiting that difference may result in the same output difference.</a:t>
            </a:r>
            <a:endParaRPr lang="en-US" b="1" dirty="0"/>
          </a:p>
        </p:txBody>
      </p:sp>
      <p:sp>
        <p:nvSpPr>
          <p:cNvPr id="116740" name="Date Placeholder 3"/>
          <p:cNvSpPr>
            <a:spLocks noGrp="1"/>
          </p:cNvSpPr>
          <p:nvPr>
            <p:ph type="dt" sz="half" idx="10"/>
          </p:nvPr>
        </p:nvSpPr>
        <p:spPr/>
        <p:txBody>
          <a:bodyPr/>
          <a:lstStyle/>
          <a:p>
            <a:fld id="{43AA2A50-77CA-4AA0-85A9-6481AA489C0B}" type="datetime1">
              <a:rPr lang="en-US" smtClean="0"/>
              <a:pPr/>
              <a:t>10/24/2012</a:t>
            </a:fld>
            <a:endParaRPr lang="en-US"/>
          </a:p>
        </p:txBody>
      </p:sp>
      <p:sp>
        <p:nvSpPr>
          <p:cNvPr id="100354" name="Rectangle 2"/>
          <p:cNvSpPr>
            <a:spLocks noGrp="1" noChangeArrowheads="1"/>
          </p:cNvSpPr>
          <p:nvPr>
            <p:ph type="title"/>
          </p:nvPr>
        </p:nvSpPr>
        <p:spPr/>
        <p:txBody>
          <a:bodyPr/>
          <a:lstStyle/>
          <a:p>
            <a:r>
              <a:rPr lang="en-US" smtClean="0"/>
              <a:t>DES S-boxes Design Criteria</a:t>
            </a:r>
            <a:endParaRPr lang="en-AU"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Given </a:t>
            </a:r>
            <a:r>
              <a:rPr lang="en-US" i="1" dirty="0" smtClean="0"/>
              <a:t>many</a:t>
            </a:r>
            <a:r>
              <a:rPr lang="en-US" dirty="0" smtClean="0"/>
              <a:t>  </a:t>
            </a:r>
            <a:r>
              <a:rPr lang="en-US" dirty="0" err="1" smtClean="0"/>
              <a:t>inp</a:t>
            </a:r>
            <a:r>
              <a:rPr lang="en-US" dirty="0" smtClean="0"/>
              <a:t>/out  pairs,   can recover key in time less than 2</a:t>
            </a:r>
            <a:r>
              <a:rPr lang="en-US" baseline="30000" dirty="0" smtClean="0"/>
              <a:t>56  </a:t>
            </a:r>
            <a:r>
              <a:rPr lang="en-US" dirty="0" smtClean="0"/>
              <a:t>.</a:t>
            </a:r>
          </a:p>
          <a:p>
            <a:pPr marL="0" indent="0">
              <a:buNone/>
            </a:pPr>
            <a:endParaRPr lang="en-US" baseline="30000" dirty="0"/>
          </a:p>
          <a:p>
            <a:pPr marL="0" indent="0">
              <a:buNone/>
            </a:pPr>
            <a:r>
              <a:rPr lang="en-US" u="sng" dirty="0" smtClean="0"/>
              <a:t>Linear cryptanalysis   </a:t>
            </a:r>
            <a:r>
              <a:rPr lang="en-US" dirty="0" smtClean="0"/>
              <a:t>(overview) :           let  c = DES(k, m)</a:t>
            </a:r>
          </a:p>
          <a:p>
            <a:pPr marL="0" indent="0">
              <a:buNone/>
            </a:pPr>
            <a:r>
              <a:rPr lang="en-US" dirty="0" smtClean="0"/>
              <a:t>Suppose for random  </a:t>
            </a:r>
            <a:r>
              <a:rPr lang="en-US" dirty="0" err="1" smtClean="0"/>
              <a:t>k,m</a:t>
            </a:r>
            <a:r>
              <a:rPr lang="en-US" dirty="0" smtClean="0"/>
              <a:t> :</a:t>
            </a:r>
          </a:p>
          <a:p>
            <a:pPr marL="0" indent="0">
              <a:buNone/>
            </a:pPr>
            <a:r>
              <a:rPr lang="en-US" dirty="0" smtClean="0"/>
              <a:t>   </a:t>
            </a:r>
            <a:r>
              <a:rPr lang="en-US" dirty="0" smtClean="0">
                <a:solidFill>
                  <a:srgbClr val="A6A6A6"/>
                </a:solidFill>
              </a:rPr>
              <a:t>Pr</a:t>
            </a:r>
            <a:r>
              <a:rPr lang="en-US" sz="4000" dirty="0" smtClean="0">
                <a:solidFill>
                  <a:srgbClr val="A6A6A6"/>
                </a:solidFill>
              </a:rPr>
              <a:t>[</a:t>
            </a:r>
            <a:r>
              <a:rPr lang="en-US" dirty="0" smtClean="0">
                <a:solidFill>
                  <a:srgbClr val="0000FF"/>
                </a:solidFill>
              </a:rPr>
              <a:t>m[i</a:t>
            </a:r>
            <a:r>
              <a:rPr lang="en-US" baseline="-25000" dirty="0" smtClean="0">
                <a:solidFill>
                  <a:srgbClr val="0000FF"/>
                </a:solidFill>
              </a:rPr>
              <a:t>1</a:t>
            </a:r>
            <a:r>
              <a:rPr lang="en-US" dirty="0" smtClean="0">
                <a:solidFill>
                  <a:srgbClr val="0000FF"/>
                </a:solidFill>
              </a:rPr>
              <a:t>]⨁⋯</a:t>
            </a:r>
            <a:r>
              <a:rPr lang="en-US" dirty="0">
                <a:solidFill>
                  <a:srgbClr val="0000FF"/>
                </a:solidFill>
              </a:rPr>
              <a:t>⨁</a:t>
            </a:r>
            <a:r>
              <a:rPr lang="en-US" dirty="0" smtClean="0">
                <a:solidFill>
                  <a:srgbClr val="0000FF"/>
                </a:solidFill>
              </a:rPr>
              <a:t>m</a:t>
            </a:r>
            <a:r>
              <a:rPr lang="en-US" dirty="0">
                <a:solidFill>
                  <a:srgbClr val="0000FF"/>
                </a:solidFill>
              </a:rPr>
              <a:t>[</a:t>
            </a:r>
            <a:r>
              <a:rPr lang="en-US" dirty="0" err="1" smtClean="0">
                <a:solidFill>
                  <a:srgbClr val="0000FF"/>
                </a:solidFill>
              </a:rPr>
              <a:t>i</a:t>
            </a:r>
            <a:r>
              <a:rPr lang="en-US" baseline="-25000" dirty="0" err="1" smtClean="0">
                <a:solidFill>
                  <a:srgbClr val="0000FF"/>
                </a:solidFill>
              </a:rPr>
              <a:t>r</a:t>
            </a:r>
            <a:r>
              <a:rPr lang="en-US" dirty="0" smtClean="0">
                <a:solidFill>
                  <a:srgbClr val="0000FF"/>
                </a:solidFill>
              </a:rPr>
              <a:t>]  </a:t>
            </a:r>
            <a:r>
              <a:rPr lang="en-US" sz="3200" dirty="0" smtClean="0"/>
              <a:t>⨁</a:t>
            </a:r>
            <a:r>
              <a:rPr lang="en-US" dirty="0" smtClean="0"/>
              <a:t>  </a:t>
            </a:r>
            <a:r>
              <a:rPr lang="en-US" dirty="0" smtClean="0">
                <a:solidFill>
                  <a:srgbClr val="0000FF"/>
                </a:solidFill>
              </a:rPr>
              <a:t>c[</a:t>
            </a:r>
            <a:r>
              <a:rPr lang="en-US" dirty="0" err="1">
                <a:solidFill>
                  <a:srgbClr val="0000FF"/>
                </a:solidFill>
              </a:rPr>
              <a:t>j</a:t>
            </a:r>
            <a:r>
              <a:rPr lang="en-US" baseline="-25000" dirty="0" err="1" smtClean="0">
                <a:solidFill>
                  <a:srgbClr val="0000FF"/>
                </a:solidFill>
              </a:rPr>
              <a:t>j</a:t>
            </a:r>
            <a:r>
              <a:rPr lang="en-US" dirty="0" smtClean="0">
                <a:solidFill>
                  <a:srgbClr val="0000FF"/>
                </a:solidFill>
              </a:rPr>
              <a:t>]</a:t>
            </a:r>
            <a:r>
              <a:rPr lang="en-US" dirty="0">
                <a:solidFill>
                  <a:srgbClr val="0000FF"/>
                </a:solidFill>
              </a:rPr>
              <a:t>⨁⋯</a:t>
            </a:r>
            <a:r>
              <a:rPr lang="en-US" dirty="0" smtClean="0">
                <a:solidFill>
                  <a:srgbClr val="0000FF"/>
                </a:solidFill>
              </a:rPr>
              <a:t>⨁c[</a:t>
            </a:r>
            <a:r>
              <a:rPr lang="en-US" dirty="0" err="1" smtClean="0">
                <a:solidFill>
                  <a:srgbClr val="0000FF"/>
                </a:solidFill>
              </a:rPr>
              <a:t>j</a:t>
            </a:r>
            <a:r>
              <a:rPr lang="en-US" baseline="-25000" dirty="0" err="1">
                <a:solidFill>
                  <a:srgbClr val="0000FF"/>
                </a:solidFill>
              </a:rPr>
              <a:t>v</a:t>
            </a:r>
            <a:r>
              <a:rPr lang="en-US" dirty="0" smtClean="0">
                <a:solidFill>
                  <a:srgbClr val="0000FF"/>
                </a:solidFill>
              </a:rPr>
              <a:t>]</a:t>
            </a:r>
            <a:r>
              <a:rPr lang="en-US" dirty="0" smtClean="0"/>
              <a:t>=</a:t>
            </a:r>
            <a:r>
              <a:rPr lang="en-US" dirty="0" smtClean="0">
                <a:solidFill>
                  <a:srgbClr val="0000FF"/>
                </a:solidFill>
              </a:rPr>
              <a:t>k[l</a:t>
            </a:r>
            <a:r>
              <a:rPr lang="en-US" baseline="-25000" dirty="0" smtClean="0">
                <a:solidFill>
                  <a:srgbClr val="0000FF"/>
                </a:solidFill>
              </a:rPr>
              <a:t>1</a:t>
            </a:r>
            <a:r>
              <a:rPr lang="en-US" dirty="0" smtClean="0">
                <a:solidFill>
                  <a:srgbClr val="0000FF"/>
                </a:solidFill>
              </a:rPr>
              <a:t>]</a:t>
            </a:r>
            <a:r>
              <a:rPr lang="en-US" dirty="0">
                <a:solidFill>
                  <a:srgbClr val="0000FF"/>
                </a:solidFill>
              </a:rPr>
              <a:t>⨁⋯</a:t>
            </a:r>
            <a:r>
              <a:rPr lang="en-US" dirty="0" smtClean="0">
                <a:solidFill>
                  <a:srgbClr val="0000FF"/>
                </a:solidFill>
              </a:rPr>
              <a:t>⨁k[</a:t>
            </a:r>
            <a:r>
              <a:rPr lang="en-US" dirty="0" err="1" smtClean="0">
                <a:solidFill>
                  <a:srgbClr val="0000FF"/>
                </a:solidFill>
              </a:rPr>
              <a:t>l</a:t>
            </a:r>
            <a:r>
              <a:rPr lang="en-US" baseline="-25000" dirty="0" err="1">
                <a:solidFill>
                  <a:srgbClr val="0000FF"/>
                </a:solidFill>
              </a:rPr>
              <a:t>u</a:t>
            </a:r>
            <a:r>
              <a:rPr lang="en-US" dirty="0" smtClean="0">
                <a:solidFill>
                  <a:srgbClr val="0000FF"/>
                </a:solidFill>
              </a:rPr>
              <a:t>] </a:t>
            </a:r>
            <a:r>
              <a:rPr lang="en-US" dirty="0" smtClean="0"/>
              <a:t> </a:t>
            </a:r>
            <a:r>
              <a:rPr lang="en-US" sz="4000" dirty="0" smtClean="0">
                <a:solidFill>
                  <a:schemeClr val="bg1">
                    <a:lumMod val="65000"/>
                  </a:schemeClr>
                </a:solidFill>
              </a:rPr>
              <a:t>]</a:t>
            </a:r>
            <a:r>
              <a:rPr lang="en-US" dirty="0" smtClean="0"/>
              <a:t> </a:t>
            </a:r>
            <a:r>
              <a:rPr lang="en-US" sz="2800" dirty="0" smtClean="0"/>
              <a:t>=</a:t>
            </a:r>
            <a:r>
              <a:rPr lang="en-US" dirty="0" smtClean="0"/>
              <a:t> </a:t>
            </a:r>
            <a:r>
              <a:rPr lang="en-US" sz="2800" dirty="0" smtClean="0"/>
              <a:t>½ + ε</a:t>
            </a:r>
            <a:endParaRPr lang="en-US" sz="2800" dirty="0"/>
          </a:p>
          <a:p>
            <a:pPr marL="0" indent="0">
              <a:buNone/>
            </a:pPr>
            <a:endParaRPr lang="en-US" dirty="0" smtClean="0"/>
          </a:p>
          <a:p>
            <a:pPr marL="0" indent="0">
              <a:buNone/>
            </a:pPr>
            <a:endParaRPr lang="en-US" dirty="0"/>
          </a:p>
          <a:p>
            <a:pPr marL="0" indent="0">
              <a:buNone/>
            </a:pPr>
            <a:r>
              <a:rPr lang="en-US" dirty="0" smtClean="0"/>
              <a:t>For </a:t>
            </a:r>
            <a:r>
              <a:rPr lang="en-US" dirty="0"/>
              <a:t>some  </a:t>
            </a:r>
            <a:r>
              <a:rPr lang="en-US" dirty="0" err="1" smtClean="0"/>
              <a:t>ε</a:t>
            </a:r>
            <a:r>
              <a:rPr lang="en-US" dirty="0" smtClean="0"/>
              <a:t>.      For DES, this exists with    </a:t>
            </a:r>
            <a:r>
              <a:rPr lang="en-US" dirty="0" err="1" smtClean="0"/>
              <a:t>ε</a:t>
            </a:r>
            <a:r>
              <a:rPr lang="en-US" dirty="0" smtClean="0"/>
              <a:t> = 1/2</a:t>
            </a:r>
            <a:r>
              <a:rPr lang="en-US" baseline="30000" dirty="0" smtClean="0"/>
              <a:t>21 </a:t>
            </a:r>
            <a:r>
              <a:rPr lang="en-US" dirty="0" smtClean="0"/>
              <a:t>≈ 0.0000000477</a:t>
            </a:r>
            <a:endParaRPr lang="en-US" dirty="0"/>
          </a:p>
        </p:txBody>
      </p:sp>
      <p:sp>
        <p:nvSpPr>
          <p:cNvPr id="2" name="Title 1"/>
          <p:cNvSpPr>
            <a:spLocks noGrp="1"/>
          </p:cNvSpPr>
          <p:nvPr>
            <p:ph type="title"/>
          </p:nvPr>
        </p:nvSpPr>
        <p:spPr/>
        <p:txBody>
          <a:bodyPr>
            <a:normAutofit fontScale="90000"/>
          </a:bodyPr>
          <a:lstStyle/>
          <a:p>
            <a:r>
              <a:rPr lang="en-US" dirty="0" smtClean="0"/>
              <a:t>Linear and differential attacks   </a:t>
            </a:r>
            <a:r>
              <a:rPr lang="en-US" sz="2000" dirty="0" smtClean="0"/>
              <a:t>[BS’89,M’93] </a:t>
            </a:r>
            <a:endParaRPr lang="en-US" sz="2000" dirty="0"/>
          </a:p>
        </p:txBody>
      </p:sp>
    </p:spTree>
    <p:extLst>
      <p:ext uri="{BB962C8B-B14F-4D97-AF65-F5344CB8AC3E}">
        <p14:creationId xmlns:p14="http://schemas.microsoft.com/office/powerpoint/2010/main" xmlns="" val="104987644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solidFill>
                  <a:srgbClr val="A6A6A6"/>
                </a:solidFill>
              </a:rPr>
              <a:t>Pr</a:t>
            </a:r>
            <a:r>
              <a:rPr lang="en-US" sz="4000" dirty="0" smtClean="0">
                <a:solidFill>
                  <a:srgbClr val="A6A6A6"/>
                </a:solidFill>
              </a:rPr>
              <a:t>[</a:t>
            </a:r>
            <a:r>
              <a:rPr lang="en-US" dirty="0" smtClean="0">
                <a:solidFill>
                  <a:srgbClr val="0000FF"/>
                </a:solidFill>
              </a:rPr>
              <a:t>m[i</a:t>
            </a:r>
            <a:r>
              <a:rPr lang="en-US" baseline="-25000" dirty="0" smtClean="0">
                <a:solidFill>
                  <a:srgbClr val="0000FF"/>
                </a:solidFill>
              </a:rPr>
              <a:t>1</a:t>
            </a:r>
            <a:r>
              <a:rPr lang="en-US" dirty="0">
                <a:solidFill>
                  <a:srgbClr val="0000FF"/>
                </a:solidFill>
              </a:rPr>
              <a:t>]⨁⋯⨁m[</a:t>
            </a:r>
            <a:r>
              <a:rPr lang="en-US" dirty="0" err="1">
                <a:solidFill>
                  <a:srgbClr val="0000FF"/>
                </a:solidFill>
              </a:rPr>
              <a:t>i</a:t>
            </a:r>
            <a:r>
              <a:rPr lang="en-US" baseline="-25000" dirty="0" err="1">
                <a:solidFill>
                  <a:srgbClr val="0000FF"/>
                </a:solidFill>
              </a:rPr>
              <a:t>r</a:t>
            </a:r>
            <a:r>
              <a:rPr lang="en-US" dirty="0">
                <a:solidFill>
                  <a:srgbClr val="0000FF"/>
                </a:solidFill>
              </a:rPr>
              <a:t>]  </a:t>
            </a:r>
            <a:r>
              <a:rPr lang="en-US" sz="3200" dirty="0"/>
              <a:t>⨁</a:t>
            </a:r>
            <a:r>
              <a:rPr lang="en-US" dirty="0"/>
              <a:t>  </a:t>
            </a:r>
            <a:r>
              <a:rPr lang="en-US" dirty="0">
                <a:solidFill>
                  <a:srgbClr val="0000FF"/>
                </a:solidFill>
              </a:rPr>
              <a:t>c[</a:t>
            </a:r>
            <a:r>
              <a:rPr lang="en-US" dirty="0" err="1">
                <a:solidFill>
                  <a:srgbClr val="0000FF"/>
                </a:solidFill>
              </a:rPr>
              <a:t>j</a:t>
            </a:r>
            <a:r>
              <a:rPr lang="en-US" baseline="-25000" dirty="0" err="1">
                <a:solidFill>
                  <a:srgbClr val="0000FF"/>
                </a:solidFill>
              </a:rPr>
              <a:t>j</a:t>
            </a:r>
            <a:r>
              <a:rPr lang="en-US" dirty="0">
                <a:solidFill>
                  <a:srgbClr val="0000FF"/>
                </a:solidFill>
              </a:rPr>
              <a:t>]⨁⋯⨁c[</a:t>
            </a:r>
            <a:r>
              <a:rPr lang="en-US" dirty="0" err="1">
                <a:solidFill>
                  <a:srgbClr val="0000FF"/>
                </a:solidFill>
              </a:rPr>
              <a:t>j</a:t>
            </a:r>
            <a:r>
              <a:rPr lang="en-US" baseline="-25000" dirty="0" err="1">
                <a:solidFill>
                  <a:srgbClr val="0000FF"/>
                </a:solidFill>
              </a:rPr>
              <a:t>v</a:t>
            </a:r>
            <a:r>
              <a:rPr lang="en-US" dirty="0">
                <a:solidFill>
                  <a:srgbClr val="0000FF"/>
                </a:solidFill>
              </a:rPr>
              <a:t>]  </a:t>
            </a:r>
            <a:r>
              <a:rPr lang="en-US" dirty="0"/>
              <a:t>=  </a:t>
            </a:r>
            <a:r>
              <a:rPr lang="en-US" dirty="0">
                <a:solidFill>
                  <a:srgbClr val="0000FF"/>
                </a:solidFill>
              </a:rPr>
              <a:t>k[l</a:t>
            </a:r>
            <a:r>
              <a:rPr lang="en-US" baseline="-25000" dirty="0">
                <a:solidFill>
                  <a:srgbClr val="0000FF"/>
                </a:solidFill>
              </a:rPr>
              <a:t>1</a:t>
            </a:r>
            <a:r>
              <a:rPr lang="en-US" dirty="0">
                <a:solidFill>
                  <a:srgbClr val="0000FF"/>
                </a:solidFill>
              </a:rPr>
              <a:t>]⨁⋯⨁k[</a:t>
            </a:r>
            <a:r>
              <a:rPr lang="en-US" dirty="0" err="1">
                <a:solidFill>
                  <a:srgbClr val="0000FF"/>
                </a:solidFill>
              </a:rPr>
              <a:t>l</a:t>
            </a:r>
            <a:r>
              <a:rPr lang="en-US" baseline="-25000" dirty="0" err="1">
                <a:solidFill>
                  <a:srgbClr val="0000FF"/>
                </a:solidFill>
              </a:rPr>
              <a:t>u</a:t>
            </a:r>
            <a:r>
              <a:rPr lang="en-US" dirty="0">
                <a:solidFill>
                  <a:srgbClr val="0000FF"/>
                </a:solidFill>
              </a:rPr>
              <a:t>] </a:t>
            </a:r>
            <a:r>
              <a:rPr lang="en-US" dirty="0"/>
              <a:t> </a:t>
            </a:r>
            <a:r>
              <a:rPr lang="en-US" sz="4000" dirty="0">
                <a:solidFill>
                  <a:schemeClr val="bg1">
                    <a:lumMod val="65000"/>
                  </a:schemeClr>
                </a:solidFill>
              </a:rPr>
              <a:t>]</a:t>
            </a:r>
            <a:r>
              <a:rPr lang="en-US" dirty="0"/>
              <a:t> </a:t>
            </a:r>
            <a:r>
              <a:rPr lang="en-US" sz="2800" dirty="0"/>
              <a:t>=</a:t>
            </a:r>
            <a:r>
              <a:rPr lang="en-US" dirty="0"/>
              <a:t> </a:t>
            </a:r>
            <a:r>
              <a:rPr lang="en-US" sz="2800" dirty="0"/>
              <a:t>½ + </a:t>
            </a:r>
            <a:r>
              <a:rPr lang="en-US" sz="2800" dirty="0" smtClean="0"/>
              <a:t>ε</a:t>
            </a:r>
          </a:p>
          <a:p>
            <a:pPr marL="0" indent="0">
              <a:buNone/>
            </a:pPr>
            <a:endParaRPr lang="en-US" sz="2800" dirty="0"/>
          </a:p>
          <a:p>
            <a:pPr marL="0" indent="0">
              <a:buNone/>
            </a:pPr>
            <a:r>
              <a:rPr lang="en-US" dirty="0" err="1" smtClean="0"/>
              <a:t>Thm</a:t>
            </a:r>
            <a:r>
              <a:rPr lang="en-US" dirty="0" smtClean="0"/>
              <a:t>:  given  1/ε</a:t>
            </a:r>
            <a:r>
              <a:rPr lang="en-US" baseline="30000" dirty="0" smtClean="0"/>
              <a:t>2  </a:t>
            </a:r>
            <a:r>
              <a:rPr lang="en-US" dirty="0" smtClean="0"/>
              <a:t>random  </a:t>
            </a:r>
            <a:r>
              <a:rPr lang="en-US" sz="3200" dirty="0" smtClean="0"/>
              <a:t>(</a:t>
            </a:r>
            <a:r>
              <a:rPr lang="en-US" dirty="0" smtClean="0"/>
              <a:t>m, c=</a:t>
            </a:r>
            <a:r>
              <a:rPr lang="en-US" dirty="0"/>
              <a:t>DES(k, </a:t>
            </a:r>
            <a:r>
              <a:rPr lang="en-US" dirty="0" smtClean="0"/>
              <a:t>m)</a:t>
            </a:r>
            <a:r>
              <a:rPr lang="en-US" sz="3200" dirty="0"/>
              <a:t>)</a:t>
            </a:r>
            <a:r>
              <a:rPr lang="en-US" dirty="0" smtClean="0"/>
              <a:t>  pairs then</a:t>
            </a:r>
          </a:p>
          <a:p>
            <a:pPr marL="0" indent="0">
              <a:buNone/>
            </a:pPr>
            <a:r>
              <a:rPr lang="en-US" dirty="0"/>
              <a:t>	</a:t>
            </a:r>
            <a:r>
              <a:rPr lang="en-US" dirty="0" smtClean="0"/>
              <a:t>	</a:t>
            </a:r>
            <a:r>
              <a:rPr lang="en-US" dirty="0" smtClean="0">
                <a:solidFill>
                  <a:srgbClr val="0000FF"/>
                </a:solidFill>
              </a:rPr>
              <a:t>k</a:t>
            </a:r>
            <a:r>
              <a:rPr lang="en-US" dirty="0">
                <a:solidFill>
                  <a:srgbClr val="0000FF"/>
                </a:solidFill>
              </a:rPr>
              <a:t>[</a:t>
            </a:r>
            <a:r>
              <a:rPr lang="en-US" dirty="0" smtClean="0">
                <a:solidFill>
                  <a:srgbClr val="0000FF"/>
                </a:solidFill>
              </a:rPr>
              <a:t>l</a:t>
            </a:r>
            <a:r>
              <a:rPr lang="en-US" baseline="-25000" dirty="0" smtClean="0">
                <a:solidFill>
                  <a:srgbClr val="0000FF"/>
                </a:solidFill>
              </a:rPr>
              <a:t>1</a:t>
            </a:r>
            <a:r>
              <a:rPr lang="en-US" dirty="0" smtClean="0">
                <a:solidFill>
                  <a:srgbClr val="0000FF"/>
                </a:solidFill>
              </a:rPr>
              <a:t>,…,</a:t>
            </a:r>
            <a:r>
              <a:rPr lang="en-US" dirty="0" err="1" smtClean="0">
                <a:solidFill>
                  <a:srgbClr val="0000FF"/>
                </a:solidFill>
              </a:rPr>
              <a:t>l</a:t>
            </a:r>
            <a:r>
              <a:rPr lang="en-US" baseline="-25000" dirty="0" err="1" smtClean="0">
                <a:solidFill>
                  <a:srgbClr val="0000FF"/>
                </a:solidFill>
              </a:rPr>
              <a:t>u</a:t>
            </a:r>
            <a:r>
              <a:rPr lang="en-US" dirty="0">
                <a:solidFill>
                  <a:srgbClr val="0000FF"/>
                </a:solidFill>
              </a:rPr>
              <a:t>] </a:t>
            </a:r>
            <a:r>
              <a:rPr lang="en-US" dirty="0" smtClean="0">
                <a:solidFill>
                  <a:srgbClr val="0000FF"/>
                </a:solidFill>
              </a:rPr>
              <a:t> =   </a:t>
            </a:r>
            <a:r>
              <a:rPr lang="en-US" dirty="0" smtClean="0"/>
              <a:t>MAJ </a:t>
            </a:r>
            <a:r>
              <a:rPr lang="en-US" sz="4000" dirty="0" smtClean="0"/>
              <a:t>[   </a:t>
            </a:r>
            <a:r>
              <a:rPr lang="en-US" dirty="0" smtClean="0">
                <a:solidFill>
                  <a:srgbClr val="0000FF"/>
                </a:solidFill>
              </a:rPr>
              <a:t>m</a:t>
            </a:r>
            <a:r>
              <a:rPr lang="en-US" dirty="0">
                <a:solidFill>
                  <a:srgbClr val="0000FF"/>
                </a:solidFill>
              </a:rPr>
              <a:t>[</a:t>
            </a:r>
            <a:r>
              <a:rPr lang="en-US" dirty="0" smtClean="0">
                <a:solidFill>
                  <a:srgbClr val="0000FF"/>
                </a:solidFill>
              </a:rPr>
              <a:t>i</a:t>
            </a:r>
            <a:r>
              <a:rPr lang="en-US" baseline="-25000" dirty="0" smtClean="0">
                <a:solidFill>
                  <a:srgbClr val="0000FF"/>
                </a:solidFill>
              </a:rPr>
              <a:t>1</a:t>
            </a:r>
            <a:r>
              <a:rPr lang="en-US" dirty="0" smtClean="0">
                <a:solidFill>
                  <a:srgbClr val="0000FF"/>
                </a:solidFill>
              </a:rPr>
              <a:t>,…,</a:t>
            </a:r>
            <a:r>
              <a:rPr lang="en-US" dirty="0" err="1" smtClean="0">
                <a:solidFill>
                  <a:srgbClr val="0000FF"/>
                </a:solidFill>
              </a:rPr>
              <a:t>i</a:t>
            </a:r>
            <a:r>
              <a:rPr lang="en-US" baseline="-25000" dirty="0" err="1" smtClean="0">
                <a:solidFill>
                  <a:srgbClr val="0000FF"/>
                </a:solidFill>
              </a:rPr>
              <a:t>r</a:t>
            </a:r>
            <a:r>
              <a:rPr lang="en-US" dirty="0">
                <a:solidFill>
                  <a:srgbClr val="0000FF"/>
                </a:solidFill>
              </a:rPr>
              <a:t>]  </a:t>
            </a:r>
            <a:r>
              <a:rPr lang="en-US" sz="3200" dirty="0"/>
              <a:t>⨁</a:t>
            </a:r>
            <a:r>
              <a:rPr lang="en-US" dirty="0"/>
              <a:t>  </a:t>
            </a:r>
            <a:r>
              <a:rPr lang="en-US" dirty="0">
                <a:solidFill>
                  <a:srgbClr val="0000FF"/>
                </a:solidFill>
              </a:rPr>
              <a:t>c[</a:t>
            </a:r>
            <a:r>
              <a:rPr lang="en-US" dirty="0" err="1" smtClean="0">
                <a:solidFill>
                  <a:srgbClr val="0000FF"/>
                </a:solidFill>
              </a:rPr>
              <a:t>j</a:t>
            </a:r>
            <a:r>
              <a:rPr lang="en-US" baseline="-25000" dirty="0" err="1" smtClean="0">
                <a:solidFill>
                  <a:srgbClr val="0000FF"/>
                </a:solidFill>
              </a:rPr>
              <a:t>j</a:t>
            </a:r>
            <a:r>
              <a:rPr lang="en-US" dirty="0" smtClean="0">
                <a:solidFill>
                  <a:srgbClr val="0000FF"/>
                </a:solidFill>
              </a:rPr>
              <a:t>,…,</a:t>
            </a:r>
            <a:r>
              <a:rPr lang="en-US" dirty="0" err="1" smtClean="0">
                <a:solidFill>
                  <a:srgbClr val="0000FF"/>
                </a:solidFill>
              </a:rPr>
              <a:t>j</a:t>
            </a:r>
            <a:r>
              <a:rPr lang="en-US" baseline="-25000" dirty="0" err="1" smtClean="0">
                <a:solidFill>
                  <a:srgbClr val="0000FF"/>
                </a:solidFill>
              </a:rPr>
              <a:t>v</a:t>
            </a:r>
            <a:r>
              <a:rPr lang="en-US" dirty="0">
                <a:solidFill>
                  <a:srgbClr val="0000FF"/>
                </a:solidFill>
              </a:rPr>
              <a:t>] </a:t>
            </a:r>
            <a:r>
              <a:rPr lang="en-US" dirty="0" smtClean="0"/>
              <a:t>  </a:t>
            </a:r>
            <a:r>
              <a:rPr lang="en-US" sz="4000" dirty="0" smtClean="0"/>
              <a:t>]</a:t>
            </a:r>
          </a:p>
          <a:p>
            <a:pPr marL="0" indent="0">
              <a:spcBef>
                <a:spcPts val="1776"/>
              </a:spcBef>
              <a:buNone/>
            </a:pPr>
            <a:r>
              <a:rPr lang="en-US" dirty="0" smtClean="0"/>
              <a:t>	with prob. ≥ 97.7%</a:t>
            </a:r>
          </a:p>
          <a:p>
            <a:pPr marL="0" indent="0">
              <a:buNone/>
            </a:pPr>
            <a:endParaRPr lang="en-US" dirty="0" smtClean="0"/>
          </a:p>
          <a:p>
            <a:pPr marL="0" indent="0">
              <a:buNone/>
            </a:pPr>
            <a:r>
              <a:rPr lang="en-US" dirty="0" smtClean="0"/>
              <a:t>⇒   with  </a:t>
            </a:r>
            <a:r>
              <a:rPr lang="en-US" dirty="0"/>
              <a:t>1/ε</a:t>
            </a:r>
            <a:r>
              <a:rPr lang="en-US" baseline="30000" dirty="0"/>
              <a:t>2 </a:t>
            </a:r>
            <a:r>
              <a:rPr lang="en-US" dirty="0" smtClean="0"/>
              <a:t>  </a:t>
            </a:r>
            <a:r>
              <a:rPr lang="en-US" dirty="0" err="1" smtClean="0"/>
              <a:t>inp</a:t>
            </a:r>
            <a:r>
              <a:rPr lang="en-US" dirty="0" smtClean="0"/>
              <a:t>/out pairs can find  </a:t>
            </a:r>
            <a:r>
              <a:rPr lang="en-US" dirty="0">
                <a:solidFill>
                  <a:srgbClr val="0000FF"/>
                </a:solidFill>
              </a:rPr>
              <a:t>k[l</a:t>
            </a:r>
            <a:r>
              <a:rPr lang="en-US" baseline="-25000" dirty="0">
                <a:solidFill>
                  <a:srgbClr val="0000FF"/>
                </a:solidFill>
              </a:rPr>
              <a:t>1</a:t>
            </a:r>
            <a:r>
              <a:rPr lang="en-US" dirty="0">
                <a:solidFill>
                  <a:srgbClr val="0000FF"/>
                </a:solidFill>
              </a:rPr>
              <a:t>,…,</a:t>
            </a:r>
            <a:r>
              <a:rPr lang="en-US" dirty="0" err="1">
                <a:solidFill>
                  <a:srgbClr val="0000FF"/>
                </a:solidFill>
              </a:rPr>
              <a:t>l</a:t>
            </a:r>
            <a:r>
              <a:rPr lang="en-US" baseline="-25000" dirty="0" err="1">
                <a:solidFill>
                  <a:srgbClr val="0000FF"/>
                </a:solidFill>
              </a:rPr>
              <a:t>u</a:t>
            </a:r>
            <a:r>
              <a:rPr lang="en-US" dirty="0">
                <a:solidFill>
                  <a:srgbClr val="0000FF"/>
                </a:solidFill>
              </a:rPr>
              <a:t>] </a:t>
            </a:r>
            <a:r>
              <a:rPr lang="en-US" dirty="0" smtClean="0">
                <a:solidFill>
                  <a:srgbClr val="0000FF"/>
                </a:solidFill>
              </a:rPr>
              <a:t> </a:t>
            </a:r>
            <a:r>
              <a:rPr lang="en-US" dirty="0" smtClean="0">
                <a:solidFill>
                  <a:srgbClr val="000000"/>
                </a:solidFill>
              </a:rPr>
              <a:t>in time  ≈</a:t>
            </a:r>
            <a:r>
              <a:rPr lang="en-US" dirty="0" smtClean="0"/>
              <a:t>1</a:t>
            </a:r>
            <a:r>
              <a:rPr lang="en-US" dirty="0"/>
              <a:t>/</a:t>
            </a:r>
            <a:r>
              <a:rPr lang="en-US" dirty="0" smtClean="0"/>
              <a:t>ε</a:t>
            </a:r>
            <a:r>
              <a:rPr lang="en-US" baseline="30000" dirty="0" smtClean="0"/>
              <a:t>2</a:t>
            </a:r>
            <a:r>
              <a:rPr lang="en-US" dirty="0" smtClean="0"/>
              <a:t>  .</a:t>
            </a:r>
            <a:endParaRPr lang="en-US" dirty="0">
              <a:solidFill>
                <a:srgbClr val="000000"/>
              </a:solidFill>
            </a:endParaRPr>
          </a:p>
        </p:txBody>
      </p:sp>
      <p:sp>
        <p:nvSpPr>
          <p:cNvPr id="2" name="Title 1"/>
          <p:cNvSpPr>
            <a:spLocks noGrp="1"/>
          </p:cNvSpPr>
          <p:nvPr>
            <p:ph type="title"/>
          </p:nvPr>
        </p:nvSpPr>
        <p:spPr/>
        <p:txBody>
          <a:bodyPr/>
          <a:lstStyle/>
          <a:p>
            <a:r>
              <a:rPr lang="en-US" dirty="0" smtClean="0"/>
              <a:t>Linear attacks</a:t>
            </a:r>
            <a:endParaRPr lang="en-US" dirty="0"/>
          </a:p>
        </p:txBody>
      </p:sp>
    </p:spTree>
    <p:extLst>
      <p:ext uri="{BB962C8B-B14F-4D97-AF65-F5344CB8AC3E}">
        <p14:creationId xmlns:p14="http://schemas.microsoft.com/office/powerpoint/2010/main" xmlns="" val="15908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For DES,  </a:t>
            </a:r>
            <a:r>
              <a:rPr lang="en-US" dirty="0" err="1" smtClean="0"/>
              <a:t>ε</a:t>
            </a:r>
            <a:r>
              <a:rPr lang="en-US" dirty="0" smtClean="0"/>
              <a:t> </a:t>
            </a:r>
            <a:r>
              <a:rPr lang="en-US" dirty="0"/>
              <a:t>= 1/2</a:t>
            </a:r>
            <a:r>
              <a:rPr lang="en-US" baseline="30000" dirty="0"/>
              <a:t>21 </a:t>
            </a:r>
            <a:r>
              <a:rPr lang="en-US" baseline="30000" dirty="0" smtClean="0"/>
              <a:t>  </a:t>
            </a:r>
            <a:r>
              <a:rPr lang="en-US" dirty="0" smtClean="0"/>
              <a:t>⇒   </a:t>
            </a:r>
          </a:p>
          <a:p>
            <a:pPr marL="0" indent="0">
              <a:buNone/>
            </a:pPr>
            <a:r>
              <a:rPr lang="en-US" dirty="0"/>
              <a:t>	</a:t>
            </a:r>
            <a:r>
              <a:rPr lang="en-US" dirty="0" smtClean="0"/>
              <a:t>with  2</a:t>
            </a:r>
            <a:r>
              <a:rPr lang="en-US" baseline="30000" dirty="0" smtClean="0"/>
              <a:t>42</a:t>
            </a:r>
            <a:r>
              <a:rPr lang="en-US" dirty="0" smtClean="0"/>
              <a:t>  </a:t>
            </a:r>
            <a:r>
              <a:rPr lang="en-US" dirty="0" err="1" smtClean="0"/>
              <a:t>inp</a:t>
            </a:r>
            <a:r>
              <a:rPr lang="en-US" dirty="0" smtClean="0"/>
              <a:t>/out pairs can find  </a:t>
            </a:r>
            <a:r>
              <a:rPr lang="en-US" dirty="0">
                <a:solidFill>
                  <a:srgbClr val="0000FF"/>
                </a:solidFill>
              </a:rPr>
              <a:t>k[l</a:t>
            </a:r>
            <a:r>
              <a:rPr lang="en-US" baseline="-25000" dirty="0">
                <a:solidFill>
                  <a:srgbClr val="0000FF"/>
                </a:solidFill>
              </a:rPr>
              <a:t>1</a:t>
            </a:r>
            <a:r>
              <a:rPr lang="en-US" dirty="0">
                <a:solidFill>
                  <a:srgbClr val="0000FF"/>
                </a:solidFill>
              </a:rPr>
              <a:t>,…,</a:t>
            </a:r>
            <a:r>
              <a:rPr lang="en-US" dirty="0" err="1">
                <a:solidFill>
                  <a:srgbClr val="0000FF"/>
                </a:solidFill>
              </a:rPr>
              <a:t>l</a:t>
            </a:r>
            <a:r>
              <a:rPr lang="en-US" baseline="-25000" dirty="0" err="1">
                <a:solidFill>
                  <a:srgbClr val="0000FF"/>
                </a:solidFill>
              </a:rPr>
              <a:t>u</a:t>
            </a:r>
            <a:r>
              <a:rPr lang="en-US" dirty="0">
                <a:solidFill>
                  <a:srgbClr val="0000FF"/>
                </a:solidFill>
              </a:rPr>
              <a:t>] </a:t>
            </a:r>
            <a:r>
              <a:rPr lang="en-US" dirty="0" smtClean="0">
                <a:solidFill>
                  <a:srgbClr val="000000"/>
                </a:solidFill>
              </a:rPr>
              <a:t>in time </a:t>
            </a:r>
            <a:r>
              <a:rPr lang="en-US" dirty="0" smtClean="0"/>
              <a:t>2</a:t>
            </a:r>
            <a:r>
              <a:rPr lang="en-US" baseline="30000" dirty="0" smtClean="0"/>
              <a:t>42</a:t>
            </a:r>
          </a:p>
          <a:p>
            <a:pPr marL="0" indent="0">
              <a:buNone/>
            </a:pPr>
            <a:endParaRPr lang="en-US" baseline="30000" dirty="0"/>
          </a:p>
          <a:p>
            <a:pPr marL="0" indent="0">
              <a:buNone/>
            </a:pPr>
            <a:r>
              <a:rPr lang="en-US" dirty="0" smtClean="0"/>
              <a:t>Roughly speaking:   can find 14 key “bits” this way </a:t>
            </a:r>
            <a:r>
              <a:rPr lang="en-US" dirty="0" smtClean="0">
                <a:solidFill>
                  <a:srgbClr val="000000"/>
                </a:solidFill>
              </a:rPr>
              <a:t>in time </a:t>
            </a:r>
            <a:r>
              <a:rPr lang="en-US" dirty="0" smtClean="0"/>
              <a:t>2</a:t>
            </a:r>
            <a:r>
              <a:rPr lang="en-US" baseline="30000" dirty="0" smtClean="0"/>
              <a:t>42</a:t>
            </a:r>
            <a:endParaRPr lang="en-US" dirty="0" smtClean="0"/>
          </a:p>
          <a:p>
            <a:pPr marL="0" indent="0">
              <a:buNone/>
            </a:pPr>
            <a:endParaRPr lang="en-US" dirty="0"/>
          </a:p>
          <a:p>
            <a:pPr marL="0" indent="0">
              <a:buNone/>
            </a:pPr>
            <a:r>
              <a:rPr lang="en-US" dirty="0" smtClean="0"/>
              <a:t>Brute force remaining   56−14=42  bits </a:t>
            </a:r>
            <a:r>
              <a:rPr lang="en-US" dirty="0">
                <a:solidFill>
                  <a:srgbClr val="000000"/>
                </a:solidFill>
              </a:rPr>
              <a:t>in time </a:t>
            </a:r>
            <a:r>
              <a:rPr lang="en-US" dirty="0"/>
              <a:t>2</a:t>
            </a:r>
            <a:r>
              <a:rPr lang="en-US" baseline="30000" dirty="0"/>
              <a:t>42</a:t>
            </a:r>
            <a:endParaRPr lang="en-US" dirty="0"/>
          </a:p>
          <a:p>
            <a:pPr marL="0" indent="0">
              <a:buNone/>
            </a:pPr>
            <a:endParaRPr lang="en-US" dirty="0" smtClean="0"/>
          </a:p>
          <a:p>
            <a:pPr marL="0" indent="0">
              <a:buNone/>
            </a:pPr>
            <a:r>
              <a:rPr lang="en-US" dirty="0" smtClean="0"/>
              <a:t>Total attack time   </a:t>
            </a:r>
            <a:r>
              <a:rPr lang="en-US" dirty="0" smtClean="0">
                <a:solidFill>
                  <a:srgbClr val="000000"/>
                </a:solidFill>
              </a:rPr>
              <a:t>≈</a:t>
            </a:r>
            <a:r>
              <a:rPr lang="en-US" dirty="0" smtClean="0"/>
              <a:t>2</a:t>
            </a:r>
            <a:r>
              <a:rPr lang="en-US" baseline="30000" dirty="0" smtClean="0"/>
              <a:t>43</a:t>
            </a:r>
            <a:r>
              <a:rPr lang="en-US" dirty="0" smtClean="0"/>
              <a:t>  ( &lt;&lt; 2</a:t>
            </a:r>
            <a:r>
              <a:rPr lang="en-US" baseline="30000" dirty="0" smtClean="0"/>
              <a:t>56</a:t>
            </a:r>
            <a:r>
              <a:rPr lang="en-US" dirty="0" smtClean="0"/>
              <a:t> )   with  </a:t>
            </a:r>
            <a:r>
              <a:rPr lang="en-US" dirty="0"/>
              <a:t>2</a:t>
            </a:r>
            <a:r>
              <a:rPr lang="en-US" baseline="30000" dirty="0"/>
              <a:t>42</a:t>
            </a:r>
            <a:r>
              <a:rPr lang="en-US" dirty="0"/>
              <a:t>  </a:t>
            </a:r>
            <a:r>
              <a:rPr lang="en-US" dirty="0" smtClean="0"/>
              <a:t>random </a:t>
            </a:r>
            <a:r>
              <a:rPr lang="en-US" dirty="0" err="1" smtClean="0"/>
              <a:t>inp</a:t>
            </a:r>
            <a:r>
              <a:rPr lang="en-US" dirty="0"/>
              <a:t>/out pairs </a:t>
            </a:r>
            <a:endParaRPr lang="en-US" baseline="30000" dirty="0"/>
          </a:p>
          <a:p>
            <a:pPr marL="0" indent="0">
              <a:buNone/>
            </a:pPr>
            <a:endParaRPr lang="en-US" dirty="0"/>
          </a:p>
        </p:txBody>
      </p:sp>
      <p:sp>
        <p:nvSpPr>
          <p:cNvPr id="2" name="Title 1"/>
          <p:cNvSpPr>
            <a:spLocks noGrp="1"/>
          </p:cNvSpPr>
          <p:nvPr>
            <p:ph type="title"/>
          </p:nvPr>
        </p:nvSpPr>
        <p:spPr/>
        <p:txBody>
          <a:bodyPr/>
          <a:lstStyle/>
          <a:p>
            <a:r>
              <a:rPr lang="en-US" dirty="0" smtClean="0"/>
              <a:t>Linear attacks</a:t>
            </a:r>
            <a:endParaRPr lang="en-US" dirty="0"/>
          </a:p>
        </p:txBody>
      </p:sp>
    </p:spTree>
    <p:extLst>
      <p:ext uri="{BB962C8B-B14F-4D97-AF65-F5344CB8AC3E}">
        <p14:creationId xmlns:p14="http://schemas.microsoft.com/office/powerpoint/2010/main" xmlns="" val="179738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Lesson</a:t>
            </a:r>
            <a:endParaRPr lang="en-US" dirty="0"/>
          </a:p>
        </p:txBody>
      </p:sp>
      <p:sp>
        <p:nvSpPr>
          <p:cNvPr id="3" name="Content Placeholder 2"/>
          <p:cNvSpPr>
            <a:spLocks noGrp="1"/>
          </p:cNvSpPr>
          <p:nvPr>
            <p:ph idx="1"/>
          </p:nvPr>
        </p:nvSpPr>
        <p:spPr>
          <a:xfrm>
            <a:off x="457200" y="2006600"/>
            <a:ext cx="8229600" cy="2946400"/>
          </a:xfrm>
        </p:spPr>
        <p:txBody>
          <a:bodyPr/>
          <a:lstStyle/>
          <a:p>
            <a:pPr marL="0" indent="0">
              <a:buNone/>
            </a:pPr>
            <a:r>
              <a:rPr lang="en-US" dirty="0" smtClean="0"/>
              <a:t>A tiny bit of linearly in S</a:t>
            </a:r>
            <a:r>
              <a:rPr lang="en-US" baseline="-25000" dirty="0" smtClean="0"/>
              <a:t>5 </a:t>
            </a:r>
            <a:r>
              <a:rPr lang="en-US" dirty="0" smtClean="0"/>
              <a:t>lead to a 2</a:t>
            </a:r>
            <a:r>
              <a:rPr lang="en-US" baseline="30000" dirty="0" smtClean="0"/>
              <a:t>42</a:t>
            </a:r>
            <a:r>
              <a:rPr lang="en-US" baseline="-25000" dirty="0" smtClean="0"/>
              <a:t> </a:t>
            </a:r>
            <a:r>
              <a:rPr lang="en-US" dirty="0" smtClean="0"/>
              <a:t>time attack.</a:t>
            </a:r>
          </a:p>
          <a:p>
            <a:pPr marL="0" indent="0">
              <a:buNone/>
            </a:pPr>
            <a:endParaRPr lang="en-US" dirty="0"/>
          </a:p>
          <a:p>
            <a:pPr marL="0" indent="0">
              <a:buNone/>
            </a:pPr>
            <a:r>
              <a:rPr lang="en-US" dirty="0"/>
              <a:t>⇒ </a:t>
            </a:r>
            <a:r>
              <a:rPr lang="en-US" dirty="0" smtClean="0"/>
              <a:t>   don’t design ciphers yourself  !!</a:t>
            </a:r>
            <a:endParaRPr lang="en-US" dirty="0"/>
          </a:p>
        </p:txBody>
      </p:sp>
    </p:spTree>
    <p:extLst>
      <p:ext uri="{BB962C8B-B14F-4D97-AF65-F5344CB8AC3E}">
        <p14:creationId xmlns:p14="http://schemas.microsoft.com/office/powerpoint/2010/main" xmlns="" val="96198608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Generic search problem:</a:t>
            </a:r>
          </a:p>
          <a:p>
            <a:pPr marL="0" indent="0">
              <a:buNone/>
            </a:pPr>
            <a:r>
              <a:rPr lang="en-US" dirty="0"/>
              <a:t>	</a:t>
            </a:r>
            <a:r>
              <a:rPr lang="en-US" dirty="0" smtClean="0"/>
              <a:t>Let   f: X ⟶ {</a:t>
            </a:r>
            <a:r>
              <a:rPr lang="en-US" dirty="0"/>
              <a:t>0,1}</a:t>
            </a:r>
            <a:r>
              <a:rPr lang="en-US" dirty="0" smtClean="0"/>
              <a:t>  be a function.</a:t>
            </a:r>
          </a:p>
          <a:p>
            <a:pPr marL="0" indent="0">
              <a:buNone/>
            </a:pPr>
            <a:r>
              <a:rPr lang="en-US" dirty="0"/>
              <a:t>	</a:t>
            </a:r>
            <a:r>
              <a:rPr lang="en-US" dirty="0" smtClean="0"/>
              <a:t>Goal:    find  </a:t>
            </a:r>
            <a:r>
              <a:rPr lang="en-US" dirty="0" err="1" smtClean="0"/>
              <a:t>x∈X</a:t>
            </a:r>
            <a:r>
              <a:rPr lang="en-US" dirty="0" smtClean="0"/>
              <a:t>    </a:t>
            </a:r>
            <a:r>
              <a:rPr lang="en-US" dirty="0" err="1" smtClean="0"/>
              <a:t>s.t.</a:t>
            </a:r>
            <a:r>
              <a:rPr lang="en-US" dirty="0" smtClean="0"/>
              <a:t>   f(x)=1.</a:t>
            </a:r>
          </a:p>
          <a:p>
            <a:pPr marL="0" indent="0">
              <a:buNone/>
            </a:pPr>
            <a:endParaRPr lang="en-US" dirty="0"/>
          </a:p>
          <a:p>
            <a:pPr marL="0" indent="0">
              <a:buNone/>
            </a:pPr>
            <a:r>
              <a:rPr lang="en-US" dirty="0" smtClean="0"/>
              <a:t>Classical computer:  best generic algorithm time = O(|X|)</a:t>
            </a:r>
          </a:p>
          <a:p>
            <a:pPr marL="0" indent="0">
              <a:buNone/>
            </a:pPr>
            <a:endParaRPr lang="en-US" dirty="0"/>
          </a:p>
          <a:p>
            <a:pPr marL="0" indent="0">
              <a:buNone/>
            </a:pPr>
            <a:r>
              <a:rPr lang="en-US" dirty="0" smtClean="0"/>
              <a:t>Quantum computer </a:t>
            </a:r>
            <a:r>
              <a:rPr lang="en-US" sz="2000" dirty="0" smtClean="0"/>
              <a:t>[Grover ’96] </a:t>
            </a:r>
            <a:r>
              <a:rPr lang="en-US" dirty="0" smtClean="0"/>
              <a:t>:      time = O</a:t>
            </a:r>
            <a:r>
              <a:rPr lang="en-US" dirty="0"/>
              <a:t>( |X</a:t>
            </a:r>
            <a:r>
              <a:rPr lang="en-US" dirty="0" smtClean="0"/>
              <a:t>|</a:t>
            </a:r>
            <a:r>
              <a:rPr lang="en-US" baseline="30000" dirty="0" smtClean="0"/>
              <a:t>1/2</a:t>
            </a:r>
            <a:r>
              <a:rPr lang="en-US" dirty="0" smtClean="0"/>
              <a:t> )</a:t>
            </a:r>
          </a:p>
          <a:p>
            <a:pPr marL="0" indent="0">
              <a:buNone/>
            </a:pPr>
            <a:endParaRPr lang="en-US" dirty="0"/>
          </a:p>
          <a:p>
            <a:pPr marL="0" indent="0">
              <a:buNone/>
            </a:pPr>
            <a:r>
              <a:rPr lang="en-US" dirty="0" smtClean="0"/>
              <a:t>Can quantum computers be built:    unknown</a:t>
            </a:r>
            <a:endParaRPr lang="en-US" dirty="0"/>
          </a:p>
        </p:txBody>
      </p:sp>
      <p:sp>
        <p:nvSpPr>
          <p:cNvPr id="2" name="Title 1"/>
          <p:cNvSpPr>
            <a:spLocks noGrp="1"/>
          </p:cNvSpPr>
          <p:nvPr>
            <p:ph type="title"/>
          </p:nvPr>
        </p:nvSpPr>
        <p:spPr/>
        <p:txBody>
          <a:bodyPr/>
          <a:lstStyle/>
          <a:p>
            <a:r>
              <a:rPr lang="en-US" dirty="0" smtClean="0"/>
              <a:t>Quantum attacks</a:t>
            </a:r>
            <a:endParaRPr lang="en-US" dirty="0"/>
          </a:p>
        </p:txBody>
      </p:sp>
    </p:spTree>
    <p:extLst>
      <p:ext uri="{BB962C8B-B14F-4D97-AF65-F5344CB8AC3E}">
        <p14:creationId xmlns:p14="http://schemas.microsoft.com/office/powerpoint/2010/main" xmlns="" val="28052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Given   m, c=E(</a:t>
            </a:r>
            <a:r>
              <a:rPr lang="en-US" dirty="0" err="1" smtClean="0"/>
              <a:t>k,m</a:t>
            </a:r>
            <a:r>
              <a:rPr lang="en-US" dirty="0" smtClean="0"/>
              <a:t>)    define</a:t>
            </a:r>
          </a:p>
          <a:p>
            <a:pPr marL="0" indent="0">
              <a:buNone/>
            </a:pPr>
            <a:endParaRPr lang="en-US" dirty="0" smtClean="0"/>
          </a:p>
          <a:p>
            <a:pPr marL="0" indent="0">
              <a:buNone/>
            </a:pPr>
            <a:r>
              <a:rPr lang="en-US" dirty="0"/>
              <a:t>	</a:t>
            </a:r>
            <a:endParaRPr lang="en-US" dirty="0" smtClean="0"/>
          </a:p>
          <a:p>
            <a:pPr marL="0" indent="0">
              <a:buNone/>
            </a:pPr>
            <a:r>
              <a:rPr lang="en-US" dirty="0"/>
              <a:t>	</a:t>
            </a:r>
            <a:r>
              <a:rPr lang="en-US" dirty="0" smtClean="0"/>
              <a:t>			</a:t>
            </a:r>
          </a:p>
          <a:p>
            <a:pPr marL="0" indent="0">
              <a:buNone/>
            </a:pPr>
            <a:r>
              <a:rPr lang="en-US" dirty="0"/>
              <a:t>Grover   ⇒ </a:t>
            </a:r>
            <a:r>
              <a:rPr lang="en-US" dirty="0" smtClean="0"/>
              <a:t>quantum computer can find k in time   </a:t>
            </a:r>
            <a:r>
              <a:rPr lang="en-US" dirty="0"/>
              <a:t>O</a:t>
            </a:r>
            <a:r>
              <a:rPr lang="en-US" dirty="0" smtClean="0"/>
              <a:t>(|K|</a:t>
            </a:r>
            <a:r>
              <a:rPr lang="en-US" baseline="30000" dirty="0" smtClean="0"/>
              <a:t>1/2</a:t>
            </a:r>
            <a:r>
              <a:rPr lang="en-US" dirty="0" smtClean="0"/>
              <a:t>)</a:t>
            </a:r>
          </a:p>
          <a:p>
            <a:pPr marL="0" indent="0">
              <a:buNone/>
            </a:pPr>
            <a:endParaRPr lang="en-US" dirty="0"/>
          </a:p>
          <a:p>
            <a:pPr marL="0" indent="0">
              <a:buNone/>
            </a:pPr>
            <a:r>
              <a:rPr lang="en-US" dirty="0" smtClean="0"/>
              <a:t>	DES:    time   </a:t>
            </a:r>
            <a:r>
              <a:rPr lang="en-US" dirty="0">
                <a:solidFill>
                  <a:srgbClr val="000000"/>
                </a:solidFill>
              </a:rPr>
              <a:t>≈</a:t>
            </a:r>
            <a:r>
              <a:rPr lang="en-US" dirty="0" smtClean="0"/>
              <a:t>2</a:t>
            </a:r>
            <a:r>
              <a:rPr lang="en-US" baseline="30000" dirty="0" smtClean="0"/>
              <a:t>28</a:t>
            </a:r>
            <a:r>
              <a:rPr lang="en-US" dirty="0" smtClean="0"/>
              <a:t>      ,         AES-128:   </a:t>
            </a:r>
            <a:r>
              <a:rPr lang="en-US" dirty="0"/>
              <a:t>time   </a:t>
            </a:r>
            <a:r>
              <a:rPr lang="en-US" dirty="0">
                <a:solidFill>
                  <a:srgbClr val="000000"/>
                </a:solidFill>
              </a:rPr>
              <a:t>≈</a:t>
            </a:r>
            <a:r>
              <a:rPr lang="en-US" dirty="0" smtClean="0"/>
              <a:t>2</a:t>
            </a:r>
            <a:r>
              <a:rPr lang="en-US" baseline="30000" dirty="0" smtClean="0"/>
              <a:t>64</a:t>
            </a:r>
            <a:r>
              <a:rPr lang="en-US" dirty="0" smtClean="0"/>
              <a:t> </a:t>
            </a:r>
          </a:p>
          <a:p>
            <a:pPr marL="0" indent="0">
              <a:buNone/>
            </a:pPr>
            <a:endParaRPr lang="en-US" dirty="0"/>
          </a:p>
          <a:p>
            <a:pPr marL="0" indent="0">
              <a:spcBef>
                <a:spcPts val="2400"/>
              </a:spcBef>
              <a:buNone/>
            </a:pPr>
            <a:r>
              <a:rPr lang="en-US" dirty="0"/>
              <a:t> </a:t>
            </a:r>
            <a:r>
              <a:rPr lang="en-US" dirty="0" smtClean="0"/>
              <a:t>     quantum computer   ⇒   256-bits key ciphers   (e.g.  AES-256)</a:t>
            </a:r>
            <a:endParaRPr lang="en-US" dirty="0"/>
          </a:p>
          <a:p>
            <a:pPr marL="0" indent="0">
              <a:buNone/>
            </a:pPr>
            <a:r>
              <a:rPr lang="en-US" dirty="0" smtClean="0"/>
              <a:t> </a:t>
            </a:r>
            <a:endParaRPr lang="en-US" dirty="0"/>
          </a:p>
        </p:txBody>
      </p:sp>
      <p:sp>
        <p:nvSpPr>
          <p:cNvPr id="2" name="Title 1"/>
          <p:cNvSpPr>
            <a:spLocks noGrp="1"/>
          </p:cNvSpPr>
          <p:nvPr>
            <p:ph type="title"/>
          </p:nvPr>
        </p:nvSpPr>
        <p:spPr/>
        <p:txBody>
          <a:bodyPr/>
          <a:lstStyle/>
          <a:p>
            <a:r>
              <a:rPr lang="en-US" dirty="0" smtClean="0"/>
              <a:t>Quantum exhaustive search</a:t>
            </a:r>
            <a:endParaRPr lang="en-US" dirty="0"/>
          </a:p>
        </p:txBody>
      </p:sp>
      <p:grpSp>
        <p:nvGrpSpPr>
          <p:cNvPr id="4" name="Group 9"/>
          <p:cNvGrpSpPr/>
          <p:nvPr/>
        </p:nvGrpSpPr>
        <p:grpSpPr>
          <a:xfrm>
            <a:off x="4724401" y="1295400"/>
            <a:ext cx="3167623" cy="1625600"/>
            <a:chOff x="4963179" y="1504950"/>
            <a:chExt cx="3167623" cy="1219200"/>
          </a:xfrm>
        </p:grpSpPr>
        <p:grpSp>
          <p:nvGrpSpPr>
            <p:cNvPr id="5" name="Group 7"/>
            <p:cNvGrpSpPr/>
            <p:nvPr/>
          </p:nvGrpSpPr>
          <p:grpSpPr>
            <a:xfrm>
              <a:off x="5791200" y="1504950"/>
              <a:ext cx="2339602" cy="1219200"/>
              <a:chOff x="2286000" y="1885950"/>
              <a:chExt cx="2339602" cy="1219200"/>
            </a:xfrm>
          </p:grpSpPr>
          <p:sp>
            <p:nvSpPr>
              <p:cNvPr id="6" name="Left Brace 5"/>
              <p:cNvSpPr/>
              <p:nvPr/>
            </p:nvSpPr>
            <p:spPr>
              <a:xfrm>
                <a:off x="2286000" y="1962150"/>
                <a:ext cx="152400" cy="1143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2438400" y="1885950"/>
                <a:ext cx="2187202" cy="900247"/>
              </a:xfrm>
              <a:prstGeom prst="rect">
                <a:avLst/>
              </a:prstGeom>
              <a:noFill/>
            </p:spPr>
            <p:txBody>
              <a:bodyPr wrap="none" rtlCol="0">
                <a:spAutoFit/>
              </a:bodyPr>
              <a:lstStyle/>
              <a:p>
                <a:pPr marL="457200" indent="-457200">
                  <a:buAutoNum type="arabicPlain"/>
                </a:pPr>
                <a:r>
                  <a:rPr lang="en-US" sz="2400" dirty="0"/>
                  <a:t>i</a:t>
                </a:r>
                <a:r>
                  <a:rPr lang="en-US" sz="2400" dirty="0" smtClean="0"/>
                  <a:t>f  E(</a:t>
                </a:r>
                <a:r>
                  <a:rPr lang="en-US" sz="2400" dirty="0" err="1" smtClean="0"/>
                  <a:t>k,m</a:t>
                </a:r>
                <a:r>
                  <a:rPr lang="en-US" sz="2400" dirty="0" smtClean="0"/>
                  <a:t>) = c</a:t>
                </a:r>
              </a:p>
              <a:p>
                <a:pPr marL="457200" indent="-457200">
                  <a:buAutoNum type="arabicPlain"/>
                </a:pPr>
                <a:endParaRPr lang="en-US" sz="2400" dirty="0"/>
              </a:p>
              <a:p>
                <a:r>
                  <a:rPr lang="en-US" sz="2400" dirty="0" smtClean="0"/>
                  <a:t>0    otherwise</a:t>
                </a:r>
                <a:endParaRPr lang="en-US" sz="2400" dirty="0"/>
              </a:p>
            </p:txBody>
          </p:sp>
        </p:grpSp>
        <p:sp>
          <p:nvSpPr>
            <p:cNvPr id="9" name="TextBox 8"/>
            <p:cNvSpPr txBox="1"/>
            <p:nvPr/>
          </p:nvSpPr>
          <p:spPr>
            <a:xfrm>
              <a:off x="4963179" y="1885950"/>
              <a:ext cx="896399" cy="346249"/>
            </a:xfrm>
            <a:prstGeom prst="rect">
              <a:avLst/>
            </a:prstGeom>
            <a:noFill/>
          </p:spPr>
          <p:txBody>
            <a:bodyPr wrap="none" rtlCol="0">
              <a:spAutoFit/>
            </a:bodyPr>
            <a:lstStyle/>
            <a:p>
              <a:r>
                <a:rPr lang="en-US" sz="2400" dirty="0"/>
                <a:t>f</a:t>
              </a:r>
              <a:r>
                <a:rPr lang="en-US" sz="2400" dirty="0" smtClean="0"/>
                <a:t>(k) = </a:t>
              </a:r>
              <a:endParaRPr lang="en-US" sz="2400" dirty="0"/>
            </a:p>
          </p:txBody>
        </p:sp>
      </p:grpSp>
    </p:spTree>
    <p:extLst>
      <p:ext uri="{BB962C8B-B14F-4D97-AF65-F5344CB8AC3E}">
        <p14:creationId xmlns:p14="http://schemas.microsoft.com/office/powerpoint/2010/main" xmlns="" val="13988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sz="1800" dirty="0" smtClean="0"/>
          </a:p>
          <a:p>
            <a:endParaRPr lang="en-US" sz="1800" dirty="0" smtClean="0"/>
          </a:p>
          <a:p>
            <a:endParaRPr lang="en-US" sz="1800" dirty="0" smtClean="0"/>
          </a:p>
          <a:p>
            <a:r>
              <a:rPr lang="en-US" sz="1800" dirty="0" smtClean="0">
                <a:latin typeface="Arial" pitchFamily="34" charset="0"/>
                <a:cs typeface="Arial" pitchFamily="34" charset="0"/>
              </a:rPr>
              <a:t>On </a:t>
            </a:r>
            <a:r>
              <a:rPr lang="en-US" sz="1800" dirty="0" smtClean="0">
                <a:latin typeface="Arial" pitchFamily="34" charset="0"/>
                <a:cs typeface="Arial" pitchFamily="34" charset="0"/>
              </a:rPr>
              <a:t>input 0</a:t>
            </a:r>
            <a:r>
              <a:rPr lang="en-US" sz="1800" baseline="-25000" dirty="0" smtClean="0">
                <a:latin typeface="Arial" pitchFamily="34" charset="0"/>
                <a:cs typeface="Arial" pitchFamily="34" charset="0"/>
              </a:rPr>
              <a:t>64</a:t>
            </a:r>
            <a:r>
              <a:rPr lang="en-US" sz="1800" dirty="0" smtClean="0">
                <a:latin typeface="Arial" pitchFamily="34" charset="0"/>
                <a:cs typeface="Arial" pitchFamily="34" charset="0"/>
              </a:rPr>
              <a:t> the output is "290b6e3a 39155d6f".    </a:t>
            </a:r>
            <a:r>
              <a:rPr lang="en-US" sz="1800" dirty="0" smtClean="0">
                <a:latin typeface="Arial" pitchFamily="34" charset="0"/>
                <a:cs typeface="Arial" pitchFamily="34" charset="0"/>
              </a:rPr>
              <a:t>  On </a:t>
            </a:r>
            <a:r>
              <a:rPr lang="en-US" sz="1800" dirty="0" smtClean="0">
                <a:latin typeface="Arial" pitchFamily="34" charset="0"/>
                <a:cs typeface="Arial" pitchFamily="34" charset="0"/>
              </a:rPr>
              <a:t>input 1</a:t>
            </a:r>
            <a:r>
              <a:rPr lang="en-US" sz="1800" baseline="-25000" dirty="0" smtClean="0">
                <a:latin typeface="Arial" pitchFamily="34" charset="0"/>
                <a:cs typeface="Arial" pitchFamily="34" charset="0"/>
              </a:rPr>
              <a:t>32</a:t>
            </a:r>
            <a:r>
              <a:rPr lang="en-US" sz="1800" dirty="0" smtClean="0">
                <a:latin typeface="Arial" pitchFamily="34" charset="0"/>
                <a:cs typeface="Arial" pitchFamily="34" charset="0"/>
              </a:rPr>
              <a:t>0</a:t>
            </a:r>
            <a:r>
              <a:rPr lang="en-US" sz="1800" baseline="-25000" dirty="0" smtClean="0">
                <a:latin typeface="Arial" pitchFamily="34" charset="0"/>
                <a:cs typeface="Arial" pitchFamily="34" charset="0"/>
              </a:rPr>
              <a:t>32</a:t>
            </a:r>
            <a:r>
              <a:rPr lang="en-US" sz="1800" dirty="0" smtClean="0">
                <a:latin typeface="Arial" pitchFamily="34" charset="0"/>
                <a:cs typeface="Arial" pitchFamily="34" charset="0"/>
              </a:rPr>
              <a:t> the output is "d6f491c5 b645c008".</a:t>
            </a:r>
          </a:p>
          <a:p>
            <a:r>
              <a:rPr lang="en-US" sz="1800" dirty="0" smtClean="0">
                <a:latin typeface="Arial" pitchFamily="34" charset="0"/>
                <a:cs typeface="Arial" pitchFamily="34" charset="0"/>
              </a:rPr>
              <a:t>On input  0</a:t>
            </a:r>
            <a:r>
              <a:rPr lang="en-US" sz="1800" baseline="-25000" dirty="0" smtClean="0">
                <a:latin typeface="Arial" pitchFamily="34" charset="0"/>
                <a:cs typeface="Arial" pitchFamily="34" charset="0"/>
              </a:rPr>
              <a:t>64 </a:t>
            </a:r>
            <a:r>
              <a:rPr lang="en-US" sz="1800" dirty="0" smtClean="0">
                <a:latin typeface="Arial" pitchFamily="34" charset="0"/>
                <a:cs typeface="Arial" pitchFamily="34" charset="0"/>
              </a:rPr>
              <a:t> the output is "7c2822eb fdc48bfb".    </a:t>
            </a:r>
            <a:r>
              <a:rPr lang="en-US" sz="1800" dirty="0" smtClean="0">
                <a:latin typeface="Arial" pitchFamily="34" charset="0"/>
                <a:cs typeface="Arial" pitchFamily="34" charset="0"/>
              </a:rPr>
              <a:t> On </a:t>
            </a:r>
            <a:r>
              <a:rPr lang="en-US" sz="1800" dirty="0" smtClean="0">
                <a:latin typeface="Arial" pitchFamily="34" charset="0"/>
                <a:cs typeface="Arial" pitchFamily="34" charset="0"/>
              </a:rPr>
              <a:t>input  1</a:t>
            </a:r>
            <a:r>
              <a:rPr lang="en-US" sz="1800" baseline="-25000" dirty="0" smtClean="0">
                <a:latin typeface="Arial" pitchFamily="34" charset="0"/>
                <a:cs typeface="Arial" pitchFamily="34" charset="0"/>
              </a:rPr>
              <a:t>32</a:t>
            </a:r>
            <a:r>
              <a:rPr lang="en-US" sz="1800" dirty="0" smtClean="0">
                <a:latin typeface="Arial" pitchFamily="34" charset="0"/>
                <a:cs typeface="Arial" pitchFamily="34" charset="0"/>
              </a:rPr>
              <a:t>0</a:t>
            </a:r>
            <a:r>
              <a:rPr lang="en-US" sz="1800" baseline="-25000" dirty="0" smtClean="0">
                <a:latin typeface="Arial" pitchFamily="34" charset="0"/>
                <a:cs typeface="Arial" pitchFamily="34" charset="0"/>
              </a:rPr>
              <a:t>32 </a:t>
            </a:r>
            <a:r>
              <a:rPr lang="en-US" sz="1800" dirty="0" smtClean="0">
                <a:latin typeface="Arial" pitchFamily="34" charset="0"/>
                <a:cs typeface="Arial" pitchFamily="34" charset="0"/>
              </a:rPr>
              <a:t> the output is "325032a9 c5e2364b".</a:t>
            </a:r>
          </a:p>
          <a:p>
            <a:r>
              <a:rPr lang="en-US" sz="1800" dirty="0" smtClean="0">
                <a:latin typeface="Arial" pitchFamily="34" charset="0"/>
                <a:cs typeface="Arial" pitchFamily="34" charset="0"/>
              </a:rPr>
              <a:t>On input  0</a:t>
            </a:r>
            <a:r>
              <a:rPr lang="en-US" sz="1800" baseline="-25000" dirty="0" smtClean="0">
                <a:latin typeface="Arial" pitchFamily="34" charset="0"/>
                <a:cs typeface="Arial" pitchFamily="34" charset="0"/>
              </a:rPr>
              <a:t>64 </a:t>
            </a:r>
            <a:r>
              <a:rPr lang="en-US" sz="1800" dirty="0" smtClean="0">
                <a:latin typeface="Arial" pitchFamily="34" charset="0"/>
                <a:cs typeface="Arial" pitchFamily="34" charset="0"/>
              </a:rPr>
              <a:t> the output is "4af53267 1351e2e1".    On input  1</a:t>
            </a:r>
            <a:r>
              <a:rPr lang="en-US" sz="1800" baseline="-25000" dirty="0" smtClean="0">
                <a:latin typeface="Arial" pitchFamily="34" charset="0"/>
                <a:cs typeface="Arial" pitchFamily="34" charset="0"/>
              </a:rPr>
              <a:t>32</a:t>
            </a:r>
            <a:r>
              <a:rPr lang="en-US" sz="1800" dirty="0" smtClean="0">
                <a:latin typeface="Arial" pitchFamily="34" charset="0"/>
                <a:cs typeface="Arial" pitchFamily="34" charset="0"/>
              </a:rPr>
              <a:t>0</a:t>
            </a:r>
            <a:r>
              <a:rPr lang="en-US" sz="1800" baseline="-25000" dirty="0" smtClean="0">
                <a:latin typeface="Arial" pitchFamily="34" charset="0"/>
                <a:cs typeface="Arial" pitchFamily="34" charset="0"/>
              </a:rPr>
              <a:t>32 </a:t>
            </a:r>
            <a:r>
              <a:rPr lang="en-US" sz="1800" dirty="0" smtClean="0">
                <a:latin typeface="Arial" pitchFamily="34" charset="0"/>
                <a:cs typeface="Arial" pitchFamily="34" charset="0"/>
              </a:rPr>
              <a:t> the output is "87a40cfa 8dd39154".</a:t>
            </a:r>
          </a:p>
          <a:p>
            <a:r>
              <a:rPr lang="en-US" sz="1800" dirty="0" smtClean="0">
                <a:latin typeface="Arial" pitchFamily="34" charset="0"/>
                <a:cs typeface="Arial" pitchFamily="34" charset="0"/>
              </a:rPr>
              <a:t>On input  0</a:t>
            </a:r>
            <a:r>
              <a:rPr lang="en-US" sz="1800" baseline="-25000" dirty="0" smtClean="0">
                <a:latin typeface="Arial" pitchFamily="34" charset="0"/>
                <a:cs typeface="Arial" pitchFamily="34" charset="0"/>
              </a:rPr>
              <a:t>64 </a:t>
            </a:r>
            <a:r>
              <a:rPr lang="en-US" sz="1800" dirty="0" smtClean="0">
                <a:latin typeface="Arial" pitchFamily="34" charset="0"/>
                <a:cs typeface="Arial" pitchFamily="34" charset="0"/>
              </a:rPr>
              <a:t> the output is "2d1cfa42 c0b1d266".    On input  1</a:t>
            </a:r>
            <a:r>
              <a:rPr lang="en-US" sz="1800" baseline="-25000" dirty="0" smtClean="0">
                <a:latin typeface="Arial" pitchFamily="34" charset="0"/>
                <a:cs typeface="Arial" pitchFamily="34" charset="0"/>
              </a:rPr>
              <a:t>32</a:t>
            </a:r>
            <a:r>
              <a:rPr lang="en-US" sz="1800" dirty="0" smtClean="0">
                <a:latin typeface="Arial" pitchFamily="34" charset="0"/>
                <a:cs typeface="Arial" pitchFamily="34" charset="0"/>
              </a:rPr>
              <a:t>0</a:t>
            </a:r>
            <a:r>
              <a:rPr lang="en-US" sz="1800" baseline="-25000" dirty="0" smtClean="0">
                <a:latin typeface="Arial" pitchFamily="34" charset="0"/>
                <a:cs typeface="Arial" pitchFamily="34" charset="0"/>
              </a:rPr>
              <a:t>32 </a:t>
            </a:r>
            <a:r>
              <a:rPr lang="en-US" sz="1800" dirty="0" smtClean="0">
                <a:latin typeface="Arial" pitchFamily="34" charset="0"/>
                <a:cs typeface="Arial" pitchFamily="34" charset="0"/>
              </a:rPr>
              <a:t> the output is "eea6e3dd b2146dd0".</a:t>
            </a:r>
          </a:p>
          <a:p>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106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Quiz</a:t>
            </a:r>
            <a:endParaRPr lang="en-US" dirty="0"/>
          </a:p>
        </p:txBody>
      </p:sp>
      <p:pic>
        <p:nvPicPr>
          <p:cNvPr id="7" name="Picture 6" descr="Two round Feistel"/>
          <p:cNvPicPr/>
          <p:nvPr/>
        </p:nvPicPr>
        <p:blipFill>
          <a:blip r:embed="rId2"/>
          <a:srcRect/>
          <a:stretch>
            <a:fillRect/>
          </a:stretch>
        </p:blipFill>
        <p:spPr bwMode="auto">
          <a:xfrm>
            <a:off x="2264410" y="1447800"/>
            <a:ext cx="4615180" cy="1768475"/>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Copyright Notice</a:t>
            </a:r>
            <a:endParaRPr lang="en-US" sz="4000" dirty="0"/>
          </a:p>
        </p:txBody>
      </p:sp>
      <p:sp>
        <p:nvSpPr>
          <p:cNvPr id="4" name="Date Placeholder 3"/>
          <p:cNvSpPr>
            <a:spLocks noGrp="1"/>
          </p:cNvSpPr>
          <p:nvPr>
            <p:ph type="dt" sz="half" idx="10"/>
          </p:nvPr>
        </p:nvSpPr>
        <p:spPr/>
        <p:txBody>
          <a:bodyPr/>
          <a:lstStyle/>
          <a:p>
            <a:fld id="{332F1DE4-641F-4848-AEFB-56811B1E1F79}" type="datetime1">
              <a:rPr lang="en-US" smtClean="0"/>
              <a:pPr/>
              <a:t>10/23/2012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107</a:t>
            </a:fld>
            <a:endParaRPr lang="en-US" dirty="0"/>
          </a:p>
        </p:txBody>
      </p:sp>
      <p:sp>
        <p:nvSpPr>
          <p:cNvPr id="12" name="Text Placeholder 2"/>
          <p:cNvSpPr txBox="1">
            <a:spLocks/>
          </p:cNvSpPr>
          <p:nvPr/>
        </p:nvSpPr>
        <p:spPr>
          <a:xfrm>
            <a:off x="893064" y="3200400"/>
            <a:ext cx="8022336" cy="3200400"/>
          </a:xfrm>
          <a:prstGeom prst="rect">
            <a:avLst/>
          </a:prstGeom>
        </p:spPr>
        <p:txBody>
          <a:bodyPr vert="horz" lIns="146304" tIns="0" rIns="45720" bIns="0" rtlCol="0" anchor="t">
            <a:normAutofit lnSpcReduction="10000"/>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The material in this presentation has been taken from text books, reference books, research literature and various sources on Internet; and compiled/edited for class room teaching at MCS-NUST without any infringement into the copyrights of the author(s). The original authors retain their respective copyrights as per their stated claims.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Commercial use of the material contained herein in full or in part through copying, publication and reproducing in any form is strictly prohibited.</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Text Placeholder 7"/>
          <p:cNvSpPr>
            <a:spLocks noGrp="1"/>
          </p:cNvSpPr>
          <p:nvPr>
            <p:ph type="body"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en-US" dirty="0" smtClean="0"/>
              <a:t>basic principles still like </a:t>
            </a:r>
            <a:r>
              <a:rPr lang="en-US" dirty="0" err="1" smtClean="0"/>
              <a:t>Feistel’s</a:t>
            </a:r>
            <a:r>
              <a:rPr lang="en-US" dirty="0" smtClean="0"/>
              <a:t> in 1970’s</a:t>
            </a:r>
          </a:p>
          <a:p>
            <a:r>
              <a:rPr lang="en-US" dirty="0" smtClean="0"/>
              <a:t>number of rounds</a:t>
            </a:r>
          </a:p>
          <a:p>
            <a:pPr lvl="1"/>
            <a:r>
              <a:rPr lang="en-US" dirty="0" smtClean="0"/>
              <a:t>more is better, exhaustive search best attack</a:t>
            </a:r>
          </a:p>
          <a:p>
            <a:r>
              <a:rPr lang="en-US" dirty="0" smtClean="0"/>
              <a:t>function f:</a:t>
            </a:r>
          </a:p>
          <a:p>
            <a:pPr lvl="1"/>
            <a:r>
              <a:rPr lang="en-US" dirty="0" smtClean="0"/>
              <a:t>provides “confusion”, is nonlinear, avalanche</a:t>
            </a:r>
          </a:p>
          <a:p>
            <a:pPr lvl="1"/>
            <a:r>
              <a:rPr lang="en-US" dirty="0" smtClean="0"/>
              <a:t>have issues of how S-boxes are selected</a:t>
            </a:r>
          </a:p>
          <a:p>
            <a:r>
              <a:rPr lang="en-US" dirty="0" smtClean="0"/>
              <a:t>key schedule</a:t>
            </a:r>
          </a:p>
          <a:p>
            <a:pPr lvl="1"/>
            <a:r>
              <a:rPr lang="en-US" dirty="0" smtClean="0"/>
              <a:t>complex </a:t>
            </a:r>
            <a:r>
              <a:rPr lang="en-US" dirty="0" err="1" smtClean="0"/>
              <a:t>subkey</a:t>
            </a:r>
            <a:r>
              <a:rPr lang="en-US" dirty="0" smtClean="0"/>
              <a:t> creation, key avalanche</a:t>
            </a:r>
          </a:p>
          <a:p>
            <a:pPr lvl="1"/>
            <a:endParaRPr lang="en-AU" dirty="0"/>
          </a:p>
        </p:txBody>
      </p:sp>
      <p:sp>
        <p:nvSpPr>
          <p:cNvPr id="117764" name="Date Placeholder 3"/>
          <p:cNvSpPr>
            <a:spLocks noGrp="1"/>
          </p:cNvSpPr>
          <p:nvPr>
            <p:ph type="dt" sz="half" idx="10"/>
          </p:nvPr>
        </p:nvSpPr>
        <p:spPr/>
        <p:txBody>
          <a:bodyPr/>
          <a:lstStyle/>
          <a:p>
            <a:fld id="{B7239C96-C3E3-4402-BE76-7AD4CF18DBF1}" type="datetime1">
              <a:rPr lang="en-US" smtClean="0"/>
              <a:pPr/>
              <a:t>10/24/2012</a:t>
            </a:fld>
            <a:endParaRPr lang="en-US"/>
          </a:p>
        </p:txBody>
      </p:sp>
      <p:sp>
        <p:nvSpPr>
          <p:cNvPr id="100354" name="Rectangle 2"/>
          <p:cNvSpPr>
            <a:spLocks noGrp="1" noChangeArrowheads="1"/>
          </p:cNvSpPr>
          <p:nvPr>
            <p:ph type="title"/>
          </p:nvPr>
        </p:nvSpPr>
        <p:spPr/>
        <p:txBody>
          <a:bodyPr/>
          <a:lstStyle/>
          <a:p>
            <a:r>
              <a:rPr lang="en-US" smtClean="0"/>
              <a:t>Block Cipher Design</a:t>
            </a:r>
            <a:endParaRPr lang="en-A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Method 1:     </a:t>
            </a:r>
            <a:r>
              <a:rPr lang="en-US" b="1" dirty="0" smtClean="0"/>
              <a:t>Triple-DES</a:t>
            </a:r>
          </a:p>
          <a:p>
            <a:pPr>
              <a:spcBef>
                <a:spcPts val="2376"/>
              </a:spcBef>
            </a:pPr>
            <a:r>
              <a:rPr lang="en-US" dirty="0" smtClean="0"/>
              <a:t>Let  E : K × M ⟶ M  be a block cipher</a:t>
            </a:r>
          </a:p>
          <a:p>
            <a:pPr>
              <a:spcBef>
                <a:spcPts val="2376"/>
              </a:spcBef>
            </a:pPr>
            <a:r>
              <a:rPr lang="en-US" dirty="0" smtClean="0"/>
              <a:t>Define    </a:t>
            </a:r>
            <a:r>
              <a:rPr lang="en-US" b="1" dirty="0" smtClean="0"/>
              <a:t>3E</a:t>
            </a:r>
            <a:r>
              <a:rPr lang="en-US" dirty="0" smtClean="0"/>
              <a:t>: K</a:t>
            </a:r>
            <a:r>
              <a:rPr lang="en-US" baseline="30000" dirty="0" smtClean="0"/>
              <a:t>3</a:t>
            </a:r>
            <a:r>
              <a:rPr lang="en-US" dirty="0" smtClean="0"/>
              <a:t> </a:t>
            </a:r>
            <a:r>
              <a:rPr lang="en-US" dirty="0"/>
              <a:t>× M ⟶ M </a:t>
            </a:r>
            <a:r>
              <a:rPr lang="en-US" dirty="0" smtClean="0"/>
              <a:t>   as</a:t>
            </a:r>
          </a:p>
          <a:p>
            <a:pPr marL="0" indent="0">
              <a:spcBef>
                <a:spcPts val="2376"/>
              </a:spcBef>
              <a:buNone/>
            </a:pPr>
            <a:endParaRPr lang="en-US" dirty="0"/>
          </a:p>
          <a:p>
            <a:pPr marL="0" indent="0">
              <a:spcBef>
                <a:spcPts val="3576"/>
              </a:spcBef>
              <a:buNone/>
            </a:pPr>
            <a:r>
              <a:rPr lang="en-US" dirty="0" smtClean="0"/>
              <a:t>For 3DES:    key-size = 3×56 = 168 bits.             3×slower than DES. </a:t>
            </a:r>
          </a:p>
          <a:p>
            <a:pPr marL="0" indent="0">
              <a:spcBef>
                <a:spcPts val="2376"/>
              </a:spcBef>
              <a:buNone/>
            </a:pPr>
            <a:r>
              <a:rPr lang="en-US" dirty="0"/>
              <a:t>	</a:t>
            </a:r>
            <a:r>
              <a:rPr lang="en-US" dirty="0" smtClean="0"/>
              <a:t>	(simple attack in time   ≈2</a:t>
            </a:r>
            <a:r>
              <a:rPr lang="en-US" baseline="30000" dirty="0" smtClean="0"/>
              <a:t>118</a:t>
            </a:r>
            <a:r>
              <a:rPr lang="en-US" dirty="0" smtClean="0"/>
              <a:t> )  </a:t>
            </a:r>
            <a:endParaRPr lang="en-US" dirty="0"/>
          </a:p>
        </p:txBody>
      </p:sp>
      <p:sp>
        <p:nvSpPr>
          <p:cNvPr id="2" name="Title 1"/>
          <p:cNvSpPr>
            <a:spLocks noGrp="1"/>
          </p:cNvSpPr>
          <p:nvPr>
            <p:ph type="title"/>
          </p:nvPr>
        </p:nvSpPr>
        <p:spPr/>
        <p:txBody>
          <a:bodyPr>
            <a:normAutofit fontScale="90000"/>
          </a:bodyPr>
          <a:lstStyle/>
          <a:p>
            <a:r>
              <a:rPr lang="en-US" dirty="0" smtClean="0"/>
              <a:t>Strengthening DES against </a:t>
            </a:r>
            <a:r>
              <a:rPr lang="en-US" dirty="0" err="1" smtClean="0"/>
              <a:t>exhaustve</a:t>
            </a:r>
            <a:r>
              <a:rPr lang="en-US" dirty="0" smtClean="0"/>
              <a:t> search</a:t>
            </a:r>
            <a:endParaRPr lang="en-US" dirty="0"/>
          </a:p>
        </p:txBody>
      </p:sp>
      <p:sp>
        <p:nvSpPr>
          <p:cNvPr id="4" name="TextBox 3"/>
          <p:cNvSpPr txBox="1"/>
          <p:nvPr/>
        </p:nvSpPr>
        <p:spPr>
          <a:xfrm>
            <a:off x="685800" y="3835400"/>
            <a:ext cx="8000999" cy="584775"/>
          </a:xfrm>
          <a:prstGeom prst="rect">
            <a:avLst/>
          </a:prstGeom>
          <a:noFill/>
        </p:spPr>
        <p:txBody>
          <a:bodyPr wrap="square" rtlCol="0">
            <a:spAutoFit/>
          </a:bodyPr>
          <a:lstStyle/>
          <a:p>
            <a:r>
              <a:rPr lang="en-US" sz="2400" b="1" dirty="0"/>
              <a:t>3E</a:t>
            </a:r>
            <a:r>
              <a:rPr lang="en-US" sz="3200" dirty="0"/>
              <a:t>(</a:t>
            </a:r>
            <a:r>
              <a:rPr lang="en-US" sz="2400" dirty="0"/>
              <a:t> (k</a:t>
            </a:r>
            <a:r>
              <a:rPr lang="en-US" sz="2400" baseline="-25000" dirty="0"/>
              <a:t>1</a:t>
            </a:r>
            <a:r>
              <a:rPr lang="en-US" sz="2400" dirty="0"/>
              <a:t>,k</a:t>
            </a:r>
            <a:r>
              <a:rPr lang="en-US" sz="2400" baseline="-25000" dirty="0"/>
              <a:t>2</a:t>
            </a:r>
            <a:r>
              <a:rPr lang="en-US" sz="2400" dirty="0"/>
              <a:t>,k</a:t>
            </a:r>
            <a:r>
              <a:rPr lang="en-US" sz="2400" baseline="-25000" dirty="0"/>
              <a:t>3</a:t>
            </a:r>
            <a:r>
              <a:rPr lang="en-US" sz="2400" dirty="0"/>
              <a:t>), m</a:t>
            </a:r>
            <a:r>
              <a:rPr lang="en-US" sz="3200" dirty="0"/>
              <a:t>)</a:t>
            </a:r>
            <a:r>
              <a:rPr lang="en-US" sz="2400" dirty="0"/>
              <a:t> </a:t>
            </a:r>
            <a:r>
              <a:rPr lang="en-US" sz="2400" dirty="0" smtClean="0"/>
              <a:t>= E(k1,D(k2,E(k3,m)))  </a:t>
            </a:r>
            <a:endParaRPr lang="en-US" sz="2400" dirty="0"/>
          </a:p>
        </p:txBody>
      </p:sp>
    </p:spTree>
    <p:extLst>
      <p:ext uri="{BB962C8B-B14F-4D97-AF65-F5344CB8AC3E}">
        <p14:creationId xmlns:p14="http://schemas.microsoft.com/office/powerpoint/2010/main" xmlns="" val="281108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Define       2E</a:t>
            </a:r>
            <a:r>
              <a:rPr lang="en-US" sz="3200" smtClean="0"/>
              <a:t>(</a:t>
            </a:r>
            <a:r>
              <a:rPr lang="en-US" smtClean="0"/>
              <a:t> (k</a:t>
            </a:r>
            <a:r>
              <a:rPr lang="en-US" baseline="-25000" smtClean="0"/>
              <a:t>1</a:t>
            </a:r>
            <a:r>
              <a:rPr lang="en-US" smtClean="0"/>
              <a:t>,k</a:t>
            </a:r>
            <a:r>
              <a:rPr lang="en-US" baseline="-25000" smtClean="0"/>
              <a:t>2</a:t>
            </a:r>
            <a:r>
              <a:rPr lang="en-US" smtClean="0"/>
              <a:t>), m</a:t>
            </a:r>
            <a:r>
              <a:rPr lang="en-US" sz="3200" smtClean="0"/>
              <a:t>)</a:t>
            </a:r>
            <a:r>
              <a:rPr lang="en-US" smtClean="0"/>
              <a:t> =   E</a:t>
            </a:r>
            <a:r>
              <a:rPr lang="en-US" sz="3200" smtClean="0"/>
              <a:t>(</a:t>
            </a:r>
            <a:r>
              <a:rPr lang="en-US" smtClean="0"/>
              <a:t>k</a:t>
            </a:r>
            <a:r>
              <a:rPr lang="en-US" baseline="-25000" smtClean="0"/>
              <a:t>1</a:t>
            </a:r>
            <a:r>
              <a:rPr lang="en-US" smtClean="0"/>
              <a:t> , E(k</a:t>
            </a:r>
            <a:r>
              <a:rPr lang="en-US" baseline="-25000" smtClean="0"/>
              <a:t>2</a:t>
            </a:r>
            <a:r>
              <a:rPr lang="en-US" smtClean="0"/>
              <a:t> , m) </a:t>
            </a:r>
            <a:r>
              <a:rPr lang="en-US" sz="3200" smtClean="0"/>
              <a:t>)</a:t>
            </a:r>
          </a:p>
          <a:p>
            <a:endParaRPr lang="en-US" sz="3200" smtClean="0"/>
          </a:p>
          <a:p>
            <a:pPr marL="0" indent="0">
              <a:buNone/>
            </a:pPr>
            <a:endParaRPr lang="en-US" sz="3200" smtClean="0"/>
          </a:p>
          <a:p>
            <a:pPr marL="0" indent="0">
              <a:spcBef>
                <a:spcPts val="5976"/>
              </a:spcBef>
              <a:buNone/>
            </a:pPr>
            <a:r>
              <a:rPr lang="en-US" smtClean="0"/>
              <a:t>Attack:    M = (m</a:t>
            </a:r>
            <a:r>
              <a:rPr lang="en-US" baseline="-25000" smtClean="0"/>
              <a:t>1</a:t>
            </a:r>
            <a:r>
              <a:rPr lang="en-US" smtClean="0"/>
              <a:t>,…, m</a:t>
            </a:r>
            <a:r>
              <a:rPr lang="en-US" baseline="-25000" smtClean="0"/>
              <a:t>10</a:t>
            </a:r>
            <a:r>
              <a:rPr lang="en-US" smtClean="0"/>
              <a:t>)  ,   C = (c</a:t>
            </a:r>
            <a:r>
              <a:rPr lang="en-US" baseline="-25000" smtClean="0"/>
              <a:t>1</a:t>
            </a:r>
            <a:r>
              <a:rPr lang="en-US" smtClean="0"/>
              <a:t>,…,c</a:t>
            </a:r>
            <a:r>
              <a:rPr lang="en-US" baseline="-25000" smtClean="0"/>
              <a:t>10</a:t>
            </a:r>
            <a:r>
              <a:rPr lang="en-US" smtClean="0"/>
              <a:t>).</a:t>
            </a:r>
          </a:p>
          <a:p>
            <a:pPr>
              <a:spcBef>
                <a:spcPts val="2424"/>
              </a:spcBef>
            </a:pPr>
            <a:r>
              <a:rPr lang="en-US" smtClean="0"/>
              <a:t>step 1:   build table.</a:t>
            </a:r>
          </a:p>
          <a:p>
            <a:pPr marL="0" indent="0">
              <a:spcBef>
                <a:spcPts val="1224"/>
              </a:spcBef>
              <a:buNone/>
              <a:tabLst>
                <a:tab pos="342900" algn="l"/>
              </a:tabLst>
            </a:pPr>
            <a:r>
              <a:rPr lang="en-US" smtClean="0"/>
              <a:t>	sort on 2</a:t>
            </a:r>
            <a:r>
              <a:rPr lang="en-US" baseline="30000" smtClean="0"/>
              <a:t>nd</a:t>
            </a:r>
            <a:r>
              <a:rPr lang="en-US" smtClean="0"/>
              <a:t> column</a:t>
            </a:r>
            <a:endParaRPr lang="en-US" dirty="0"/>
          </a:p>
        </p:txBody>
      </p:sp>
      <p:sp>
        <p:nvSpPr>
          <p:cNvPr id="2" name="Title 1"/>
          <p:cNvSpPr>
            <a:spLocks noGrp="1"/>
          </p:cNvSpPr>
          <p:nvPr>
            <p:ph type="title"/>
          </p:nvPr>
        </p:nvSpPr>
        <p:spPr/>
        <p:txBody>
          <a:bodyPr/>
          <a:lstStyle/>
          <a:p>
            <a:r>
              <a:rPr lang="en-US" smtClean="0"/>
              <a:t>Why not double DES?</a:t>
            </a:r>
            <a:endParaRPr lang="en-US" dirty="0"/>
          </a:p>
        </p:txBody>
      </p:sp>
      <p:sp>
        <p:nvSpPr>
          <p:cNvPr id="4" name="TextBox 3"/>
          <p:cNvSpPr txBox="1"/>
          <p:nvPr/>
        </p:nvSpPr>
        <p:spPr>
          <a:xfrm>
            <a:off x="5769130" y="2038290"/>
            <a:ext cx="3066993" cy="400110"/>
          </a:xfrm>
          <a:prstGeom prst="rect">
            <a:avLst/>
          </a:prstGeom>
          <a:noFill/>
        </p:spPr>
        <p:txBody>
          <a:bodyPr wrap="none" rtlCol="0">
            <a:spAutoFit/>
          </a:bodyPr>
          <a:lstStyle/>
          <a:p>
            <a:r>
              <a:rPr lang="en-US" sz="2000" dirty="0" smtClean="0"/>
              <a:t>    key</a:t>
            </a:r>
            <a:r>
              <a:rPr lang="en-US" sz="2000" dirty="0"/>
              <a:t>-</a:t>
            </a:r>
            <a:r>
              <a:rPr lang="en-US" sz="2000" dirty="0" err="1"/>
              <a:t>len</a:t>
            </a:r>
            <a:r>
              <a:rPr lang="en-US" sz="2000" dirty="0"/>
              <a:t> = 112 bits for </a:t>
            </a:r>
            <a:r>
              <a:rPr lang="en-US" sz="2000" dirty="0" smtClean="0"/>
              <a:t>DES</a:t>
            </a:r>
            <a:endParaRPr lang="en-US" sz="2000" dirty="0"/>
          </a:p>
        </p:txBody>
      </p:sp>
      <p:sp>
        <p:nvSpPr>
          <p:cNvPr id="5" name="Rectangle 4"/>
          <p:cNvSpPr/>
          <p:nvPr/>
        </p:nvSpPr>
        <p:spPr>
          <a:xfrm>
            <a:off x="609600" y="2514600"/>
            <a:ext cx="7620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sp>
        <p:nvSpPr>
          <p:cNvPr id="6" name="Rectangle 5"/>
          <p:cNvSpPr/>
          <p:nvPr/>
        </p:nvSpPr>
        <p:spPr>
          <a:xfrm>
            <a:off x="2133600" y="2311400"/>
            <a:ext cx="914400" cy="812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smtClean="0">
                <a:solidFill>
                  <a:srgbClr val="000090"/>
                </a:solidFill>
              </a:rPr>
              <a:t>E(</a:t>
            </a:r>
            <a:r>
              <a:rPr lang="en-US" sz="2100" b="1" dirty="0" smtClean="0">
                <a:solidFill>
                  <a:srgbClr val="000090"/>
                </a:solidFill>
              </a:rPr>
              <a:t>k</a:t>
            </a:r>
            <a:r>
              <a:rPr lang="en-US" sz="2100" b="1" baseline="-25000" dirty="0">
                <a:solidFill>
                  <a:srgbClr val="000090"/>
                </a:solidFill>
              </a:rPr>
              <a:t>2</a:t>
            </a:r>
            <a:r>
              <a:rPr lang="en-US" sz="2100" dirty="0" smtClean="0">
                <a:solidFill>
                  <a:srgbClr val="000090"/>
                </a:solidFill>
              </a:rPr>
              <a:t>,</a:t>
            </a:r>
            <a:r>
              <a:rPr lang="en-US" sz="2100" b="1" dirty="0" smtClean="0">
                <a:solidFill>
                  <a:srgbClr val="000090"/>
                </a:solidFill>
              </a:rPr>
              <a:t>⋅</a:t>
            </a:r>
            <a:r>
              <a:rPr lang="en-US" sz="2100" dirty="0" smtClean="0">
                <a:solidFill>
                  <a:srgbClr val="000090"/>
                </a:solidFill>
              </a:rPr>
              <a:t>)</a:t>
            </a:r>
            <a:endParaRPr lang="en-US" sz="2100" dirty="0">
              <a:solidFill>
                <a:srgbClr val="000090"/>
              </a:solidFill>
            </a:endParaRPr>
          </a:p>
        </p:txBody>
      </p:sp>
      <p:sp>
        <p:nvSpPr>
          <p:cNvPr id="7" name="Rectangle 6"/>
          <p:cNvSpPr/>
          <p:nvPr/>
        </p:nvSpPr>
        <p:spPr>
          <a:xfrm>
            <a:off x="3810000" y="2311400"/>
            <a:ext cx="914400" cy="812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smtClean="0">
                <a:solidFill>
                  <a:srgbClr val="000090"/>
                </a:solidFill>
              </a:rPr>
              <a:t>E(</a:t>
            </a:r>
            <a:r>
              <a:rPr lang="en-US" sz="2100" b="1" dirty="0" smtClean="0">
                <a:solidFill>
                  <a:srgbClr val="000090"/>
                </a:solidFill>
              </a:rPr>
              <a:t>k</a:t>
            </a:r>
            <a:r>
              <a:rPr lang="en-US" sz="2100" b="1" baseline="-25000" dirty="0" smtClean="0">
                <a:solidFill>
                  <a:srgbClr val="000090"/>
                </a:solidFill>
              </a:rPr>
              <a:t>1</a:t>
            </a:r>
            <a:r>
              <a:rPr lang="en-US" sz="2100" dirty="0" smtClean="0">
                <a:solidFill>
                  <a:srgbClr val="000090"/>
                </a:solidFill>
              </a:rPr>
              <a:t>,</a:t>
            </a:r>
            <a:r>
              <a:rPr lang="en-US" sz="2100" b="1" dirty="0" smtClean="0">
                <a:solidFill>
                  <a:srgbClr val="000090"/>
                </a:solidFill>
              </a:rPr>
              <a:t>⋅</a:t>
            </a:r>
            <a:r>
              <a:rPr lang="en-US" sz="2100" dirty="0" smtClean="0">
                <a:solidFill>
                  <a:srgbClr val="000090"/>
                </a:solidFill>
              </a:rPr>
              <a:t>)</a:t>
            </a:r>
            <a:endParaRPr lang="en-US" sz="2100" dirty="0">
              <a:solidFill>
                <a:srgbClr val="000090"/>
              </a:solidFill>
            </a:endParaRPr>
          </a:p>
        </p:txBody>
      </p:sp>
      <p:sp>
        <p:nvSpPr>
          <p:cNvPr id="8" name="Rectangle 7"/>
          <p:cNvSpPr/>
          <p:nvPr/>
        </p:nvSpPr>
        <p:spPr>
          <a:xfrm>
            <a:off x="5486400" y="2514600"/>
            <a:ext cx="7620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10" name="Straight Arrow Connector 9"/>
          <p:cNvCxnSpPr>
            <a:stCxn id="5" idx="3"/>
            <a:endCxn id="6" idx="1"/>
          </p:cNvCxnSpPr>
          <p:nvPr/>
        </p:nvCxnSpPr>
        <p:spPr>
          <a:xfrm>
            <a:off x="1371600" y="2717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048000" y="2717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724400" y="2717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4876800" y="4495800"/>
            <a:ext cx="3811235" cy="1930400"/>
            <a:chOff x="4419600" y="3486150"/>
            <a:chExt cx="3811235" cy="1447800"/>
          </a:xfrm>
        </p:grpSpPr>
        <p:sp>
          <p:nvSpPr>
            <p:cNvPr id="13" name="Rectangle 12"/>
            <p:cNvSpPr/>
            <p:nvPr/>
          </p:nvSpPr>
          <p:spPr>
            <a:xfrm>
              <a:off x="44196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r>
                <a:rPr lang="en-US" baseline="30000" dirty="0" smtClean="0">
                  <a:solidFill>
                    <a:srgbClr val="000090"/>
                  </a:solidFill>
                </a:rPr>
                <a:t>0</a:t>
              </a:r>
              <a:r>
                <a:rPr lang="en-US" dirty="0" smtClean="0">
                  <a:solidFill>
                    <a:srgbClr val="000090"/>
                  </a:solidFill>
                </a:rPr>
                <a:t> = 00…00</a:t>
              </a:r>
            </a:p>
            <a:p>
              <a:pPr algn="ctr"/>
              <a:r>
                <a:rPr lang="en-US" dirty="0">
                  <a:solidFill>
                    <a:srgbClr val="000090"/>
                  </a:solidFill>
                </a:rPr>
                <a:t>k</a:t>
              </a:r>
              <a:r>
                <a:rPr lang="en-US" baseline="30000" dirty="0" smtClean="0">
                  <a:solidFill>
                    <a:srgbClr val="000090"/>
                  </a:solidFill>
                </a:rPr>
                <a:t>1</a:t>
              </a:r>
              <a:r>
                <a:rPr lang="en-US" dirty="0" smtClean="0">
                  <a:solidFill>
                    <a:srgbClr val="000090"/>
                  </a:solidFill>
                </a:rPr>
                <a:t> = 00…01</a:t>
              </a:r>
            </a:p>
            <a:p>
              <a:pPr algn="ctr"/>
              <a:r>
                <a:rPr lang="en-US" dirty="0">
                  <a:solidFill>
                    <a:srgbClr val="000090"/>
                  </a:solidFill>
                </a:rPr>
                <a:t>k</a:t>
              </a:r>
              <a:r>
                <a:rPr lang="en-US" baseline="30000" dirty="0" smtClean="0">
                  <a:solidFill>
                    <a:srgbClr val="000090"/>
                  </a:solidFill>
                </a:rPr>
                <a:t>2</a:t>
              </a:r>
              <a:r>
                <a:rPr lang="en-US" dirty="0" smtClean="0">
                  <a:solidFill>
                    <a:srgbClr val="000090"/>
                  </a:solidFill>
                </a:rPr>
                <a:t> = 00…10</a:t>
              </a:r>
            </a:p>
            <a:p>
              <a:pPr algn="ctr"/>
              <a:r>
                <a:rPr lang="en-US" dirty="0" smtClean="0">
                  <a:solidFill>
                    <a:srgbClr val="000090"/>
                  </a:solidFill>
                </a:rPr>
                <a:t>⋮</a:t>
              </a:r>
            </a:p>
            <a:p>
              <a:pPr algn="ctr"/>
              <a:r>
                <a:rPr lang="en-US" dirty="0" err="1">
                  <a:solidFill>
                    <a:srgbClr val="000090"/>
                  </a:solidFill>
                </a:rPr>
                <a:t>k</a:t>
              </a:r>
              <a:r>
                <a:rPr lang="en-US" baseline="30000" dirty="0" err="1" smtClean="0">
                  <a:solidFill>
                    <a:srgbClr val="000090"/>
                  </a:solidFill>
                </a:rPr>
                <a:t>N</a:t>
              </a:r>
              <a:r>
                <a:rPr lang="en-US" dirty="0" smtClean="0">
                  <a:solidFill>
                    <a:srgbClr val="000090"/>
                  </a:solidFill>
                </a:rPr>
                <a:t> = 11…11</a:t>
              </a:r>
              <a:endParaRPr lang="en-US" dirty="0">
                <a:solidFill>
                  <a:srgbClr val="000090"/>
                </a:solidFill>
              </a:endParaRPr>
            </a:p>
          </p:txBody>
        </p:sp>
        <p:sp>
          <p:nvSpPr>
            <p:cNvPr id="14" name="Rectangle 13"/>
            <p:cNvSpPr/>
            <p:nvPr/>
          </p:nvSpPr>
          <p:spPr>
            <a:xfrm>
              <a:off x="57150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E(k</a:t>
              </a:r>
              <a:r>
                <a:rPr lang="en-US" baseline="30000" dirty="0" smtClean="0">
                  <a:solidFill>
                    <a:srgbClr val="000090"/>
                  </a:solidFill>
                </a:rPr>
                <a:t>0 </a:t>
              </a:r>
              <a:r>
                <a:rPr lang="en-US" dirty="0" smtClean="0">
                  <a:solidFill>
                    <a:srgbClr val="000090"/>
                  </a:solidFill>
                </a:rPr>
                <a:t>, M)</a:t>
              </a:r>
            </a:p>
            <a:p>
              <a:pPr algn="ctr"/>
              <a:r>
                <a:rPr lang="en-US" dirty="0" smtClean="0">
                  <a:solidFill>
                    <a:srgbClr val="000090"/>
                  </a:solidFill>
                </a:rPr>
                <a:t>E(k</a:t>
              </a:r>
              <a:r>
                <a:rPr lang="en-US" baseline="30000" dirty="0" smtClean="0">
                  <a:solidFill>
                    <a:srgbClr val="000090"/>
                  </a:solidFill>
                </a:rPr>
                <a:t>1</a:t>
              </a:r>
              <a:r>
                <a:rPr lang="en-US" dirty="0" smtClean="0">
                  <a:solidFill>
                    <a:srgbClr val="000090"/>
                  </a:solidFill>
                </a:rPr>
                <a:t> , M)</a:t>
              </a:r>
            </a:p>
            <a:p>
              <a:pPr algn="ctr"/>
              <a:r>
                <a:rPr lang="en-US" dirty="0">
                  <a:solidFill>
                    <a:srgbClr val="000090"/>
                  </a:solidFill>
                </a:rPr>
                <a:t>E(</a:t>
              </a:r>
              <a:r>
                <a:rPr lang="en-US" dirty="0" smtClean="0">
                  <a:solidFill>
                    <a:srgbClr val="000090"/>
                  </a:solidFill>
                </a:rPr>
                <a:t>k</a:t>
              </a:r>
              <a:r>
                <a:rPr lang="en-US" baseline="30000" dirty="0" smtClean="0">
                  <a:solidFill>
                    <a:srgbClr val="000090"/>
                  </a:solidFill>
                </a:rPr>
                <a:t>2</a:t>
              </a:r>
              <a:r>
                <a:rPr lang="en-US" dirty="0" smtClean="0">
                  <a:solidFill>
                    <a:srgbClr val="000090"/>
                  </a:solidFill>
                </a:rPr>
                <a:t> </a:t>
              </a:r>
              <a:r>
                <a:rPr lang="en-US" dirty="0">
                  <a:solidFill>
                    <a:srgbClr val="000090"/>
                  </a:solidFill>
                </a:rPr>
                <a:t>, M)</a:t>
              </a:r>
            </a:p>
            <a:p>
              <a:pPr algn="ctr"/>
              <a:r>
                <a:rPr lang="en-US" dirty="0" smtClean="0">
                  <a:solidFill>
                    <a:srgbClr val="000090"/>
                  </a:solidFill>
                </a:rPr>
                <a:t>⋮</a:t>
              </a:r>
            </a:p>
            <a:p>
              <a:pPr algn="ctr"/>
              <a:r>
                <a:rPr lang="en-US" dirty="0">
                  <a:solidFill>
                    <a:srgbClr val="000090"/>
                  </a:solidFill>
                </a:rPr>
                <a:t>E(</a:t>
              </a:r>
              <a:r>
                <a:rPr lang="en-US" dirty="0" err="1" smtClean="0">
                  <a:solidFill>
                    <a:srgbClr val="000090"/>
                  </a:solidFill>
                </a:rPr>
                <a:t>k</a:t>
              </a:r>
              <a:r>
                <a:rPr lang="en-US" baseline="30000" dirty="0" err="1" smtClean="0">
                  <a:solidFill>
                    <a:srgbClr val="000090"/>
                  </a:solidFill>
                </a:rPr>
                <a:t>N</a:t>
              </a:r>
              <a:r>
                <a:rPr lang="en-US" dirty="0" smtClean="0">
                  <a:solidFill>
                    <a:srgbClr val="000090"/>
                  </a:solidFill>
                </a:rPr>
                <a:t> </a:t>
              </a:r>
              <a:r>
                <a:rPr lang="en-US" dirty="0">
                  <a:solidFill>
                    <a:srgbClr val="000090"/>
                  </a:solidFill>
                </a:rPr>
                <a:t>, M</a:t>
              </a:r>
              <a:r>
                <a:rPr lang="en-US" dirty="0" smtClean="0">
                  <a:solidFill>
                    <a:srgbClr val="000090"/>
                  </a:solidFill>
                </a:rPr>
                <a:t>)</a:t>
              </a:r>
              <a:endParaRPr lang="en-US" dirty="0">
                <a:solidFill>
                  <a:srgbClr val="000090"/>
                </a:solidFill>
              </a:endParaRPr>
            </a:p>
          </p:txBody>
        </p:sp>
        <p:sp>
          <p:nvSpPr>
            <p:cNvPr id="15" name="Right Brace 14"/>
            <p:cNvSpPr/>
            <p:nvPr/>
          </p:nvSpPr>
          <p:spPr>
            <a:xfrm>
              <a:off x="7162800" y="3486150"/>
              <a:ext cx="228600" cy="1447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315200" y="4127192"/>
              <a:ext cx="915635" cy="309701"/>
            </a:xfrm>
            <a:prstGeom prst="rect">
              <a:avLst/>
            </a:prstGeom>
            <a:noFill/>
          </p:spPr>
          <p:txBody>
            <a:bodyPr wrap="none" rtlCol="0">
              <a:spAutoFit/>
            </a:bodyPr>
            <a:lstStyle/>
            <a:p>
              <a:pPr algn="ctr">
                <a:lnSpc>
                  <a:spcPts val="100"/>
                </a:lnSpc>
              </a:pPr>
              <a:r>
                <a:rPr lang="en-US" sz="2000" dirty="0" smtClean="0"/>
                <a:t>2</a:t>
              </a:r>
              <a:r>
                <a:rPr lang="en-US" sz="2000" baseline="30000" dirty="0" smtClean="0"/>
                <a:t>56</a:t>
              </a:r>
              <a:r>
                <a:rPr lang="en-US" sz="2000" dirty="0" smtClean="0"/>
                <a:t> </a:t>
              </a:r>
            </a:p>
            <a:p>
              <a:pPr algn="ctr"/>
              <a:r>
                <a:rPr lang="en-US" sz="2000" dirty="0" smtClean="0"/>
                <a:t>entries</a:t>
              </a:r>
              <a:endParaRPr lang="en-US" sz="2000" dirty="0"/>
            </a:p>
          </p:txBody>
        </p:sp>
      </p:grpSp>
    </p:spTree>
    <p:extLst>
      <p:ext uri="{BB962C8B-B14F-4D97-AF65-F5344CB8AC3E}">
        <p14:creationId xmlns:p14="http://schemas.microsoft.com/office/powerpoint/2010/main" xmlns="" val="3964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5976"/>
              </a:spcBef>
              <a:buNone/>
            </a:pPr>
            <a:r>
              <a:rPr lang="en-US" dirty="0" smtClean="0"/>
              <a:t>Attack:    M = (m</a:t>
            </a:r>
            <a:r>
              <a:rPr lang="en-US" baseline="-25000" dirty="0" smtClean="0"/>
              <a:t>1</a:t>
            </a:r>
            <a:r>
              <a:rPr lang="en-US" dirty="0" smtClean="0"/>
              <a:t>,…, m</a:t>
            </a:r>
            <a:r>
              <a:rPr lang="en-US" baseline="-25000" dirty="0" smtClean="0"/>
              <a:t>10</a:t>
            </a:r>
            <a:r>
              <a:rPr lang="en-US" dirty="0" smtClean="0"/>
              <a:t>)  ,   C = (c</a:t>
            </a:r>
            <a:r>
              <a:rPr lang="en-US" baseline="-25000" dirty="0" smtClean="0"/>
              <a:t>1</a:t>
            </a:r>
            <a:r>
              <a:rPr lang="en-US" dirty="0" smtClean="0"/>
              <a:t>,…,c</a:t>
            </a:r>
            <a:r>
              <a:rPr lang="en-US" baseline="-25000" dirty="0" smtClean="0"/>
              <a:t>10</a:t>
            </a:r>
            <a:r>
              <a:rPr lang="en-US" dirty="0" smtClean="0"/>
              <a:t>)</a:t>
            </a:r>
          </a:p>
          <a:p>
            <a:pPr>
              <a:spcBef>
                <a:spcPts val="2424"/>
              </a:spcBef>
            </a:pPr>
            <a:r>
              <a:rPr lang="en-US" dirty="0">
                <a:solidFill>
                  <a:schemeClr val="bg1">
                    <a:lumMod val="50000"/>
                  </a:schemeClr>
                </a:solidFill>
              </a:rPr>
              <a:t>s</a:t>
            </a:r>
            <a:r>
              <a:rPr lang="en-US" dirty="0" smtClean="0">
                <a:solidFill>
                  <a:schemeClr val="bg1">
                    <a:lumMod val="50000"/>
                  </a:schemeClr>
                </a:solidFill>
              </a:rPr>
              <a:t>tep 1:   build table.</a:t>
            </a:r>
          </a:p>
          <a:p>
            <a:pPr>
              <a:spcBef>
                <a:spcPts val="2424"/>
              </a:spcBef>
            </a:pPr>
            <a:r>
              <a:rPr lang="en-US" dirty="0" smtClean="0"/>
              <a:t>Step 2:   for all  k∈</a:t>
            </a:r>
            <a:r>
              <a:rPr lang="en-US" dirty="0"/>
              <a:t>{0,1</a:t>
            </a:r>
            <a:r>
              <a:rPr lang="en-US" dirty="0" smtClean="0"/>
              <a:t>}</a:t>
            </a:r>
            <a:r>
              <a:rPr lang="en-US" baseline="30000" dirty="0" smtClean="0"/>
              <a:t>56</a:t>
            </a:r>
            <a:r>
              <a:rPr lang="en-US" dirty="0" smtClean="0"/>
              <a:t> do:</a:t>
            </a:r>
          </a:p>
          <a:p>
            <a:pPr marL="0" indent="0">
              <a:spcBef>
                <a:spcPts val="624"/>
              </a:spcBef>
              <a:buNone/>
            </a:pPr>
            <a:r>
              <a:rPr lang="en-US" dirty="0"/>
              <a:t>	</a:t>
            </a:r>
            <a:r>
              <a:rPr lang="en-US" dirty="0" smtClean="0"/>
              <a:t>		test if   D(k, C)  is in 2</a:t>
            </a:r>
            <a:r>
              <a:rPr lang="en-US" baseline="30000" dirty="0" smtClean="0"/>
              <a:t>nd</a:t>
            </a:r>
            <a:r>
              <a:rPr lang="en-US" dirty="0" smtClean="0"/>
              <a:t> column.</a:t>
            </a:r>
          </a:p>
          <a:p>
            <a:pPr marL="457200" lvl="1" indent="0">
              <a:spcBef>
                <a:spcPts val="2424"/>
              </a:spcBef>
              <a:buNone/>
            </a:pPr>
            <a:r>
              <a:rPr lang="en-US" dirty="0" smtClean="0"/>
              <a:t>    if so then    E(</a:t>
            </a:r>
            <a:r>
              <a:rPr lang="en-US" dirty="0" err="1" smtClean="0"/>
              <a:t>k</a:t>
            </a:r>
            <a:r>
              <a:rPr lang="en-US" baseline="30000" dirty="0" err="1" smtClean="0"/>
              <a:t>i</a:t>
            </a:r>
            <a:r>
              <a:rPr lang="en-US" dirty="0" err="1" smtClean="0"/>
              <a:t>,M</a:t>
            </a:r>
            <a:r>
              <a:rPr lang="en-US" dirty="0" smtClean="0"/>
              <a:t>) = D(</a:t>
            </a:r>
            <a:r>
              <a:rPr lang="en-US" dirty="0" err="1" smtClean="0"/>
              <a:t>k,C</a:t>
            </a:r>
            <a:r>
              <a:rPr lang="en-US" dirty="0" smtClean="0"/>
              <a:t>)   ⇒   (</a:t>
            </a:r>
            <a:r>
              <a:rPr lang="en-US" dirty="0" err="1" smtClean="0"/>
              <a:t>k</a:t>
            </a:r>
            <a:r>
              <a:rPr lang="en-US" baseline="30000" dirty="0" err="1" smtClean="0"/>
              <a:t>i</a:t>
            </a:r>
            <a:r>
              <a:rPr lang="en-US" dirty="0" err="1" smtClean="0"/>
              <a:t>,k</a:t>
            </a:r>
            <a:r>
              <a:rPr lang="en-US" dirty="0" smtClean="0"/>
              <a:t>) = (k</a:t>
            </a:r>
            <a:r>
              <a:rPr lang="en-US" baseline="-25000" dirty="0" smtClean="0"/>
              <a:t>2</a:t>
            </a:r>
            <a:r>
              <a:rPr lang="en-US" dirty="0" smtClean="0"/>
              <a:t>,k</a:t>
            </a:r>
            <a:r>
              <a:rPr lang="en-US" baseline="-25000" dirty="0" smtClean="0"/>
              <a:t>1</a:t>
            </a:r>
            <a:r>
              <a:rPr lang="en-US" dirty="0" smtClean="0"/>
              <a:t>)</a:t>
            </a:r>
            <a:endParaRPr lang="en-US" dirty="0"/>
          </a:p>
        </p:txBody>
      </p:sp>
      <p:sp>
        <p:nvSpPr>
          <p:cNvPr id="2" name="Title 1"/>
          <p:cNvSpPr>
            <a:spLocks noGrp="1"/>
          </p:cNvSpPr>
          <p:nvPr>
            <p:ph type="title"/>
          </p:nvPr>
        </p:nvSpPr>
        <p:spPr/>
        <p:txBody>
          <a:bodyPr/>
          <a:lstStyle/>
          <a:p>
            <a:r>
              <a:rPr lang="en-US" dirty="0" smtClean="0"/>
              <a:t>Meet in the middle attack</a:t>
            </a:r>
            <a:endParaRPr lang="en-US" dirty="0"/>
          </a:p>
        </p:txBody>
      </p:sp>
      <p:sp>
        <p:nvSpPr>
          <p:cNvPr id="5" name="Rectangle 4"/>
          <p:cNvSpPr/>
          <p:nvPr/>
        </p:nvSpPr>
        <p:spPr>
          <a:xfrm>
            <a:off x="381000" y="5562600"/>
            <a:ext cx="7620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sp>
        <p:nvSpPr>
          <p:cNvPr id="6" name="Rectangle 5"/>
          <p:cNvSpPr/>
          <p:nvPr/>
        </p:nvSpPr>
        <p:spPr>
          <a:xfrm>
            <a:off x="1905000" y="5359400"/>
            <a:ext cx="914400" cy="812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smtClean="0">
                <a:solidFill>
                  <a:srgbClr val="000090"/>
                </a:solidFill>
              </a:rPr>
              <a:t>E(</a:t>
            </a:r>
            <a:r>
              <a:rPr lang="en-US" sz="2100" b="1" dirty="0" smtClean="0">
                <a:solidFill>
                  <a:srgbClr val="000090"/>
                </a:solidFill>
              </a:rPr>
              <a:t>k</a:t>
            </a:r>
            <a:r>
              <a:rPr lang="en-US" sz="2100" b="1" baseline="-25000" dirty="0">
                <a:solidFill>
                  <a:srgbClr val="000090"/>
                </a:solidFill>
              </a:rPr>
              <a:t>2</a:t>
            </a:r>
            <a:r>
              <a:rPr lang="en-US" sz="2100" dirty="0" smtClean="0">
                <a:solidFill>
                  <a:srgbClr val="000090"/>
                </a:solidFill>
              </a:rPr>
              <a:t>,</a:t>
            </a:r>
            <a:r>
              <a:rPr lang="en-US" sz="2100" b="1" dirty="0" smtClean="0">
                <a:solidFill>
                  <a:srgbClr val="000090"/>
                </a:solidFill>
              </a:rPr>
              <a:t>⋅</a:t>
            </a:r>
            <a:r>
              <a:rPr lang="en-US" sz="2100" dirty="0" smtClean="0">
                <a:solidFill>
                  <a:srgbClr val="000090"/>
                </a:solidFill>
              </a:rPr>
              <a:t>)</a:t>
            </a:r>
            <a:endParaRPr lang="en-US" sz="2100" dirty="0">
              <a:solidFill>
                <a:srgbClr val="000090"/>
              </a:solidFill>
            </a:endParaRPr>
          </a:p>
        </p:txBody>
      </p:sp>
      <p:sp>
        <p:nvSpPr>
          <p:cNvPr id="7" name="Rectangle 6"/>
          <p:cNvSpPr/>
          <p:nvPr/>
        </p:nvSpPr>
        <p:spPr>
          <a:xfrm>
            <a:off x="3581400" y="5359400"/>
            <a:ext cx="914400" cy="812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smtClean="0">
                <a:solidFill>
                  <a:srgbClr val="000090"/>
                </a:solidFill>
              </a:rPr>
              <a:t>E(</a:t>
            </a:r>
            <a:r>
              <a:rPr lang="en-US" sz="2100" b="1" dirty="0" smtClean="0">
                <a:solidFill>
                  <a:srgbClr val="000090"/>
                </a:solidFill>
              </a:rPr>
              <a:t>k</a:t>
            </a:r>
            <a:r>
              <a:rPr lang="en-US" sz="2100" b="1" baseline="-25000" dirty="0" smtClean="0">
                <a:solidFill>
                  <a:srgbClr val="000090"/>
                </a:solidFill>
              </a:rPr>
              <a:t>1</a:t>
            </a:r>
            <a:r>
              <a:rPr lang="en-US" sz="2100" dirty="0" smtClean="0">
                <a:solidFill>
                  <a:srgbClr val="000090"/>
                </a:solidFill>
              </a:rPr>
              <a:t>,</a:t>
            </a:r>
            <a:r>
              <a:rPr lang="en-US" sz="2100" b="1" dirty="0" smtClean="0">
                <a:solidFill>
                  <a:srgbClr val="000090"/>
                </a:solidFill>
              </a:rPr>
              <a:t>⋅</a:t>
            </a:r>
            <a:r>
              <a:rPr lang="en-US" sz="2100" dirty="0" smtClean="0">
                <a:solidFill>
                  <a:srgbClr val="000090"/>
                </a:solidFill>
              </a:rPr>
              <a:t>)</a:t>
            </a:r>
            <a:endParaRPr lang="en-US" sz="2100" dirty="0">
              <a:solidFill>
                <a:srgbClr val="000090"/>
              </a:solidFill>
            </a:endParaRPr>
          </a:p>
        </p:txBody>
      </p:sp>
      <p:sp>
        <p:nvSpPr>
          <p:cNvPr id="8" name="Rectangle 7"/>
          <p:cNvSpPr/>
          <p:nvPr/>
        </p:nvSpPr>
        <p:spPr>
          <a:xfrm>
            <a:off x="5257800" y="5562600"/>
            <a:ext cx="7620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10" name="Straight Arrow Connector 9"/>
          <p:cNvCxnSpPr>
            <a:stCxn id="5" idx="3"/>
            <a:endCxn id="6" idx="1"/>
          </p:cNvCxnSpPr>
          <p:nvPr/>
        </p:nvCxnSpPr>
        <p:spPr>
          <a:xfrm>
            <a:off x="1143000" y="5765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819400" y="5765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495800" y="5765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5" name="Group 16"/>
          <p:cNvGrpSpPr/>
          <p:nvPr/>
        </p:nvGrpSpPr>
        <p:grpSpPr>
          <a:xfrm>
            <a:off x="6400800" y="4775200"/>
            <a:ext cx="2590800" cy="1930400"/>
            <a:chOff x="4419600" y="3486150"/>
            <a:chExt cx="2590800" cy="1447800"/>
          </a:xfrm>
        </p:grpSpPr>
        <p:sp>
          <p:nvSpPr>
            <p:cNvPr id="13" name="Rectangle 12"/>
            <p:cNvSpPr/>
            <p:nvPr/>
          </p:nvSpPr>
          <p:spPr>
            <a:xfrm>
              <a:off x="44196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r>
                <a:rPr lang="en-US" baseline="30000" dirty="0" smtClean="0">
                  <a:solidFill>
                    <a:srgbClr val="000090"/>
                  </a:solidFill>
                </a:rPr>
                <a:t>0</a:t>
              </a:r>
              <a:r>
                <a:rPr lang="en-US" dirty="0" smtClean="0">
                  <a:solidFill>
                    <a:srgbClr val="000090"/>
                  </a:solidFill>
                </a:rPr>
                <a:t> = 00…00</a:t>
              </a:r>
            </a:p>
            <a:p>
              <a:pPr algn="ctr"/>
              <a:r>
                <a:rPr lang="en-US" dirty="0">
                  <a:solidFill>
                    <a:srgbClr val="000090"/>
                  </a:solidFill>
                </a:rPr>
                <a:t>k</a:t>
              </a:r>
              <a:r>
                <a:rPr lang="en-US" baseline="30000" dirty="0" smtClean="0">
                  <a:solidFill>
                    <a:srgbClr val="000090"/>
                  </a:solidFill>
                </a:rPr>
                <a:t>1</a:t>
              </a:r>
              <a:r>
                <a:rPr lang="en-US" dirty="0" smtClean="0">
                  <a:solidFill>
                    <a:srgbClr val="000090"/>
                  </a:solidFill>
                </a:rPr>
                <a:t> = 00…01</a:t>
              </a:r>
            </a:p>
            <a:p>
              <a:pPr algn="ctr"/>
              <a:r>
                <a:rPr lang="en-US" dirty="0">
                  <a:solidFill>
                    <a:srgbClr val="000090"/>
                  </a:solidFill>
                </a:rPr>
                <a:t>k</a:t>
              </a:r>
              <a:r>
                <a:rPr lang="en-US" baseline="30000" dirty="0" smtClean="0">
                  <a:solidFill>
                    <a:srgbClr val="000090"/>
                  </a:solidFill>
                </a:rPr>
                <a:t>2</a:t>
              </a:r>
              <a:r>
                <a:rPr lang="en-US" dirty="0" smtClean="0">
                  <a:solidFill>
                    <a:srgbClr val="000090"/>
                  </a:solidFill>
                </a:rPr>
                <a:t> = 00…10</a:t>
              </a:r>
            </a:p>
            <a:p>
              <a:pPr algn="ctr"/>
              <a:r>
                <a:rPr lang="en-US" dirty="0" smtClean="0">
                  <a:solidFill>
                    <a:srgbClr val="000090"/>
                  </a:solidFill>
                </a:rPr>
                <a:t>⋮</a:t>
              </a:r>
            </a:p>
            <a:p>
              <a:pPr algn="ctr"/>
              <a:r>
                <a:rPr lang="en-US" dirty="0" err="1">
                  <a:solidFill>
                    <a:srgbClr val="000090"/>
                  </a:solidFill>
                </a:rPr>
                <a:t>k</a:t>
              </a:r>
              <a:r>
                <a:rPr lang="en-US" baseline="30000" dirty="0" err="1" smtClean="0">
                  <a:solidFill>
                    <a:srgbClr val="000090"/>
                  </a:solidFill>
                </a:rPr>
                <a:t>N</a:t>
              </a:r>
              <a:r>
                <a:rPr lang="en-US" dirty="0" smtClean="0">
                  <a:solidFill>
                    <a:srgbClr val="000090"/>
                  </a:solidFill>
                </a:rPr>
                <a:t> = 11…11</a:t>
              </a:r>
              <a:endParaRPr lang="en-US" dirty="0">
                <a:solidFill>
                  <a:srgbClr val="000090"/>
                </a:solidFill>
              </a:endParaRPr>
            </a:p>
          </p:txBody>
        </p:sp>
        <p:sp>
          <p:nvSpPr>
            <p:cNvPr id="14" name="Rectangle 13"/>
            <p:cNvSpPr/>
            <p:nvPr/>
          </p:nvSpPr>
          <p:spPr>
            <a:xfrm>
              <a:off x="57150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E(k</a:t>
              </a:r>
              <a:r>
                <a:rPr lang="en-US" baseline="30000" dirty="0" smtClean="0">
                  <a:solidFill>
                    <a:srgbClr val="000090"/>
                  </a:solidFill>
                </a:rPr>
                <a:t>0 </a:t>
              </a:r>
              <a:r>
                <a:rPr lang="en-US" dirty="0" smtClean="0">
                  <a:solidFill>
                    <a:srgbClr val="000090"/>
                  </a:solidFill>
                </a:rPr>
                <a:t>, M)</a:t>
              </a:r>
            </a:p>
            <a:p>
              <a:pPr algn="ctr"/>
              <a:r>
                <a:rPr lang="en-US" dirty="0" smtClean="0">
                  <a:solidFill>
                    <a:srgbClr val="000090"/>
                  </a:solidFill>
                </a:rPr>
                <a:t>E(k</a:t>
              </a:r>
              <a:r>
                <a:rPr lang="en-US" baseline="30000" dirty="0" smtClean="0">
                  <a:solidFill>
                    <a:srgbClr val="000090"/>
                  </a:solidFill>
                </a:rPr>
                <a:t>1</a:t>
              </a:r>
              <a:r>
                <a:rPr lang="en-US" dirty="0" smtClean="0">
                  <a:solidFill>
                    <a:srgbClr val="000090"/>
                  </a:solidFill>
                </a:rPr>
                <a:t> , M)</a:t>
              </a:r>
            </a:p>
            <a:p>
              <a:pPr algn="ctr"/>
              <a:r>
                <a:rPr lang="en-US" dirty="0">
                  <a:solidFill>
                    <a:srgbClr val="000090"/>
                  </a:solidFill>
                </a:rPr>
                <a:t>E(</a:t>
              </a:r>
              <a:r>
                <a:rPr lang="en-US" dirty="0" smtClean="0">
                  <a:solidFill>
                    <a:srgbClr val="000090"/>
                  </a:solidFill>
                </a:rPr>
                <a:t>k</a:t>
              </a:r>
              <a:r>
                <a:rPr lang="en-US" baseline="30000" dirty="0" smtClean="0">
                  <a:solidFill>
                    <a:srgbClr val="000090"/>
                  </a:solidFill>
                </a:rPr>
                <a:t>2</a:t>
              </a:r>
              <a:r>
                <a:rPr lang="en-US" dirty="0" smtClean="0">
                  <a:solidFill>
                    <a:srgbClr val="000090"/>
                  </a:solidFill>
                </a:rPr>
                <a:t> </a:t>
              </a:r>
              <a:r>
                <a:rPr lang="en-US" dirty="0">
                  <a:solidFill>
                    <a:srgbClr val="000090"/>
                  </a:solidFill>
                </a:rPr>
                <a:t>, M)</a:t>
              </a:r>
            </a:p>
            <a:p>
              <a:pPr algn="ctr"/>
              <a:r>
                <a:rPr lang="en-US" dirty="0" smtClean="0">
                  <a:solidFill>
                    <a:srgbClr val="000090"/>
                  </a:solidFill>
                </a:rPr>
                <a:t>⋮</a:t>
              </a:r>
            </a:p>
            <a:p>
              <a:pPr algn="ctr"/>
              <a:r>
                <a:rPr lang="en-US" dirty="0">
                  <a:solidFill>
                    <a:srgbClr val="000090"/>
                  </a:solidFill>
                </a:rPr>
                <a:t>E(</a:t>
              </a:r>
              <a:r>
                <a:rPr lang="en-US" dirty="0" err="1" smtClean="0">
                  <a:solidFill>
                    <a:srgbClr val="000090"/>
                  </a:solidFill>
                </a:rPr>
                <a:t>k</a:t>
              </a:r>
              <a:r>
                <a:rPr lang="en-US" baseline="30000" dirty="0" err="1" smtClean="0">
                  <a:solidFill>
                    <a:srgbClr val="000090"/>
                  </a:solidFill>
                </a:rPr>
                <a:t>N</a:t>
              </a:r>
              <a:r>
                <a:rPr lang="en-US" dirty="0" smtClean="0">
                  <a:solidFill>
                    <a:srgbClr val="000090"/>
                  </a:solidFill>
                </a:rPr>
                <a:t> </a:t>
              </a:r>
              <a:r>
                <a:rPr lang="en-US" dirty="0">
                  <a:solidFill>
                    <a:srgbClr val="000090"/>
                  </a:solidFill>
                </a:rPr>
                <a:t>, M</a:t>
              </a:r>
              <a:r>
                <a:rPr lang="en-US" dirty="0" smtClean="0">
                  <a:solidFill>
                    <a:srgbClr val="000090"/>
                  </a:solidFill>
                </a:rPr>
                <a:t>)</a:t>
              </a:r>
              <a:endParaRPr lang="en-US" dirty="0">
                <a:solidFill>
                  <a:srgbClr val="000090"/>
                </a:solidFill>
              </a:endParaRPr>
            </a:p>
          </p:txBody>
        </p:sp>
      </p:grpSp>
    </p:spTree>
    <p:extLst>
      <p:ext uri="{BB962C8B-B14F-4D97-AF65-F5344CB8AC3E}">
        <p14:creationId xmlns:p14="http://schemas.microsoft.com/office/powerpoint/2010/main" xmlns="" val="95783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Other Block Ciphers</a:t>
            </a:r>
            <a:endParaRPr lang="en-US" dirty="0"/>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dirty="0" smtClean="0"/>
          </a:p>
          <a:p>
            <a:r>
              <a:rPr lang="en-US" dirty="0" smtClean="0"/>
              <a:t>IDEA stands for International Data Encryption Algorithm. The algorithm was designed by researchers from Swiss Federal Institute of Technology in 1990.</a:t>
            </a:r>
          </a:p>
          <a:p>
            <a:r>
              <a:rPr lang="en-US" dirty="0" smtClean="0"/>
              <a:t>The algorithm uses a modified </a:t>
            </a:r>
            <a:r>
              <a:rPr lang="en-US" dirty="0" err="1" smtClean="0"/>
              <a:t>Feistel</a:t>
            </a:r>
            <a:r>
              <a:rPr lang="en-US" dirty="0" smtClean="0"/>
              <a:t> structure with eight rounds and the message block size of 64-bits.  Cryptographic keys are 128-bit long.</a:t>
            </a:r>
          </a:p>
          <a:p>
            <a:r>
              <a:rPr lang="en-US" dirty="0" smtClean="0"/>
              <a:t>All transformations used in the algorithm are based on the following three operations in GF(2</a:t>
            </a:r>
            <a:r>
              <a:rPr lang="en-US" baseline="30000" dirty="0" smtClean="0"/>
              <a:t>16</a:t>
            </a:r>
            <a:r>
              <a:rPr lang="en-US" dirty="0" smtClean="0"/>
              <a:t>)</a:t>
            </a:r>
          </a:p>
          <a:p>
            <a:pPr lvl="1"/>
            <a:r>
              <a:rPr lang="en-US" dirty="0" smtClean="0"/>
              <a:t>Bit by Bit XOR operation denoted by </a:t>
            </a:r>
          </a:p>
          <a:p>
            <a:pPr lvl="1"/>
            <a:r>
              <a:rPr lang="en-US" dirty="0" smtClean="0"/>
              <a:t>Addition modulo 2</a:t>
            </a:r>
            <a:r>
              <a:rPr lang="en-US" baseline="30000" dirty="0" smtClean="0"/>
              <a:t>16</a:t>
            </a:r>
            <a:r>
              <a:rPr lang="en-US" dirty="0" smtClean="0"/>
              <a:t> denoted by </a:t>
            </a:r>
          </a:p>
          <a:p>
            <a:pPr lvl="1"/>
            <a:r>
              <a:rPr lang="en-US" dirty="0" smtClean="0"/>
              <a:t>Multiplication modulo (2</a:t>
            </a:r>
            <a:r>
              <a:rPr lang="en-US" baseline="30000" dirty="0" smtClean="0"/>
              <a:t>16</a:t>
            </a:r>
            <a:r>
              <a:rPr lang="en-US" dirty="0" smtClean="0"/>
              <a:t> +1) denoted by </a:t>
            </a:r>
          </a:p>
        </p:txBody>
      </p:sp>
      <p:sp>
        <p:nvSpPr>
          <p:cNvPr id="9" name="Footer Placeholder 8"/>
          <p:cNvSpPr>
            <a:spLocks noGrp="1"/>
          </p:cNvSpPr>
          <p:nvPr>
            <p:ph type="ftr" sz="quarter" idx="12"/>
          </p:nvPr>
        </p:nvSpPr>
        <p:spPr>
          <a:prstGeom prst="rect">
            <a:avLst/>
          </a:prstGeom>
        </p:spPr>
        <p:txBody>
          <a:bodyPr/>
          <a:lstStyle/>
          <a:p>
            <a:r>
              <a:rPr lang="en-US" smtClean="0"/>
              <a:t>March 13, 2010</a:t>
            </a:r>
            <a:endParaRPr lang="en-US"/>
          </a:p>
        </p:txBody>
      </p:sp>
      <p:sp>
        <p:nvSpPr>
          <p:cNvPr id="2" name="Title 1"/>
          <p:cNvSpPr>
            <a:spLocks noGrp="1"/>
          </p:cNvSpPr>
          <p:nvPr>
            <p:ph type="title"/>
          </p:nvPr>
        </p:nvSpPr>
        <p:spPr/>
        <p:txBody>
          <a:bodyPr>
            <a:normAutofit/>
          </a:bodyPr>
          <a:lstStyle/>
          <a:p>
            <a:r>
              <a:rPr lang="en-US" dirty="0" smtClean="0"/>
              <a:t>IDEA</a:t>
            </a:r>
          </a:p>
        </p:txBody>
      </p:sp>
      <p:graphicFrame>
        <p:nvGraphicFramePr>
          <p:cNvPr id="5" name="Object 4"/>
          <p:cNvGraphicFramePr>
            <a:graphicFrameLocks noChangeAspect="1"/>
          </p:cNvGraphicFramePr>
          <p:nvPr/>
        </p:nvGraphicFramePr>
        <p:xfrm>
          <a:off x="5475061" y="5125358"/>
          <a:ext cx="620939" cy="469900"/>
        </p:xfrm>
        <a:graphic>
          <a:graphicData uri="http://schemas.openxmlformats.org/presentationml/2006/ole">
            <p:oleObj spid="_x0000_s19458" name="Equation" r:id="rId3" imgW="164880" imgH="177480" progId="Equation.3">
              <p:embed/>
            </p:oleObj>
          </a:graphicData>
        </a:graphic>
      </p:graphicFrame>
      <p:sp>
        <p:nvSpPr>
          <p:cNvPr id="6" name="Rectangle 5"/>
          <p:cNvSpPr/>
          <p:nvPr/>
        </p:nvSpPr>
        <p:spPr>
          <a:xfrm>
            <a:off x="4953000" y="5624286"/>
            <a:ext cx="2286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grpSp>
        <p:nvGrpSpPr>
          <p:cNvPr id="4" name="Group 9"/>
          <p:cNvGrpSpPr/>
          <p:nvPr/>
        </p:nvGrpSpPr>
        <p:grpSpPr>
          <a:xfrm>
            <a:off x="6158138" y="6019800"/>
            <a:ext cx="242662" cy="228600"/>
            <a:chOff x="5944052" y="6019800"/>
            <a:chExt cx="242662" cy="228600"/>
          </a:xfrm>
        </p:grpSpPr>
        <p:sp>
          <p:nvSpPr>
            <p:cNvPr id="7" name="Oval 6"/>
            <p:cNvSpPr/>
            <p:nvPr/>
          </p:nvSpPr>
          <p:spPr>
            <a:xfrm>
              <a:off x="5944052" y="6019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19460" name="Object 4"/>
            <p:cNvGraphicFramePr>
              <a:graphicFrameLocks noChangeAspect="1"/>
            </p:cNvGraphicFramePr>
            <p:nvPr/>
          </p:nvGraphicFramePr>
          <p:xfrm>
            <a:off x="5972628" y="6061914"/>
            <a:ext cx="214086" cy="150653"/>
          </p:xfrm>
          <a:graphic>
            <a:graphicData uri="http://schemas.openxmlformats.org/presentationml/2006/ole">
              <p:oleObj spid="_x0000_s19459" name="Equation" r:id="rId4" imgW="114120" imgH="114120" progId="Equation.3">
                <p:embed/>
              </p:oleObj>
            </a:graphicData>
          </a:graphic>
        </p:graphicFrame>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IDEA</a:t>
            </a:r>
            <a:endParaRPr lang="en-US" dirty="0"/>
          </a:p>
        </p:txBody>
      </p:sp>
      <p:sp>
        <p:nvSpPr>
          <p:cNvPr id="4" name="Date Placeholder 3"/>
          <p:cNvSpPr>
            <a:spLocks noGrp="1"/>
          </p:cNvSpPr>
          <p:nvPr>
            <p:ph type="dt" sz="half" idx="10"/>
          </p:nvPr>
        </p:nvSpPr>
        <p:spPr/>
        <p:txBody>
          <a:bodyPr/>
          <a:lstStyle/>
          <a:p>
            <a:fld id="{9418AD6C-1134-4EBB-AC1B-24188F03D662}" type="datetime1">
              <a:rPr lang="en-US" smtClean="0"/>
              <a:pPr/>
              <a:t>10/24/2012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17</a:t>
            </a:fld>
            <a:endParaRPr lang="en-US"/>
          </a:p>
        </p:txBody>
      </p:sp>
      <p:pic>
        <p:nvPicPr>
          <p:cNvPr id="15" name="Picture 2"/>
          <p:cNvPicPr>
            <a:picLocks noChangeAspect="1" noChangeArrowheads="1"/>
          </p:cNvPicPr>
          <p:nvPr/>
        </p:nvPicPr>
        <p:blipFill>
          <a:blip r:embed="rId2"/>
          <a:srcRect/>
          <a:stretch>
            <a:fillRect/>
          </a:stretch>
        </p:blipFill>
        <p:spPr bwMode="auto">
          <a:xfrm>
            <a:off x="1524000" y="1443788"/>
            <a:ext cx="5715000" cy="54142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SERPENT</a:t>
            </a:r>
          </a:p>
        </p:txBody>
      </p:sp>
      <p:pic>
        <p:nvPicPr>
          <p:cNvPr id="4" name="Picture 5" descr="Serpent-Basics"/>
          <p:cNvPicPr>
            <a:picLocks noGrp="1" noChangeAspect="1" noChangeArrowheads="1"/>
          </p:cNvPicPr>
          <p:nvPr>
            <p:ph sz="half" idx="4294967295"/>
          </p:nvPr>
        </p:nvPicPr>
        <p:blipFill>
          <a:blip r:embed="rId2"/>
          <a:srcRect/>
          <a:stretch>
            <a:fillRect/>
          </a:stretch>
        </p:blipFill>
        <p:spPr>
          <a:xfrm>
            <a:off x="3810000" y="1295400"/>
            <a:ext cx="5334000" cy="5181600"/>
          </a:xfrm>
          <a:prstGeom prst="rect">
            <a:avLst/>
          </a:prstGeom>
        </p:spPr>
      </p:pic>
      <p:sp>
        <p:nvSpPr>
          <p:cNvPr id="5" name="Rectangle 4"/>
          <p:cNvSpPr/>
          <p:nvPr/>
        </p:nvSpPr>
        <p:spPr>
          <a:xfrm>
            <a:off x="76200" y="1621572"/>
            <a:ext cx="3886200" cy="4093428"/>
          </a:xfrm>
          <a:prstGeom prst="rect">
            <a:avLst/>
          </a:prstGeom>
        </p:spPr>
        <p:txBody>
          <a:bodyPr wrap="square">
            <a:spAutoFit/>
          </a:bodyPr>
          <a:lstStyle/>
          <a:p>
            <a:pPr>
              <a:defRPr/>
            </a:pPr>
            <a:r>
              <a:rPr lang="en-US" sz="2800" dirty="0" smtClean="0"/>
              <a:t>Process</a:t>
            </a:r>
          </a:p>
          <a:p>
            <a:pPr lvl="1">
              <a:defRPr/>
            </a:pPr>
            <a:r>
              <a:rPr lang="en-US" sz="2400" dirty="0" smtClean="0"/>
              <a:t>Initial permutation</a:t>
            </a:r>
          </a:p>
          <a:p>
            <a:pPr lvl="1">
              <a:defRPr/>
            </a:pPr>
            <a:r>
              <a:rPr lang="en-US" sz="2400" dirty="0" smtClean="0"/>
              <a:t>32 Rounds, </a:t>
            </a:r>
          </a:p>
          <a:p>
            <a:pPr lvl="2">
              <a:defRPr/>
            </a:pPr>
            <a:r>
              <a:rPr lang="en-US" sz="2000" dirty="0" smtClean="0"/>
              <a:t>Key mixing</a:t>
            </a:r>
          </a:p>
          <a:p>
            <a:pPr lvl="2">
              <a:defRPr/>
            </a:pPr>
            <a:r>
              <a:rPr lang="en-US" sz="2000" dirty="0" smtClean="0"/>
              <a:t>Pass through S-boxes</a:t>
            </a:r>
          </a:p>
          <a:p>
            <a:pPr lvl="2">
              <a:defRPr/>
            </a:pPr>
            <a:r>
              <a:rPr lang="en-US" sz="2000" dirty="0" smtClean="0"/>
              <a:t>Linear Transformation (except in last round)</a:t>
            </a:r>
          </a:p>
          <a:p>
            <a:pPr lvl="1">
              <a:defRPr/>
            </a:pPr>
            <a:r>
              <a:rPr lang="en-US" sz="2400" dirty="0" smtClean="0"/>
              <a:t>Final permutation</a:t>
            </a:r>
            <a:endParaRPr lang="en-US" sz="1600" dirty="0" smtClean="0"/>
          </a:p>
          <a:p>
            <a:pPr lvl="2">
              <a:defRPr/>
            </a:pPr>
            <a:r>
              <a:rPr lang="en-US" sz="2000" dirty="0" smtClean="0"/>
              <a:t>Statically defined</a:t>
            </a:r>
          </a:p>
          <a:p>
            <a:pPr lvl="2">
              <a:defRPr/>
            </a:pPr>
            <a:r>
              <a:rPr lang="en-US" sz="2000" dirty="0" smtClean="0"/>
              <a:t>Simplifying the optimized implementation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SERPENT</a:t>
            </a:r>
          </a:p>
        </p:txBody>
      </p:sp>
      <p:sp>
        <p:nvSpPr>
          <p:cNvPr id="4" name="Footer Placeholder 3"/>
          <p:cNvSpPr>
            <a:spLocks noGrp="1"/>
          </p:cNvSpPr>
          <p:nvPr>
            <p:ph type="ftr" sz="quarter" idx="11"/>
          </p:nvPr>
        </p:nvSpPr>
        <p:spPr>
          <a:prstGeom prst="rect">
            <a:avLst/>
          </a:prstGeom>
        </p:spPr>
        <p:txBody>
          <a:bodyPr/>
          <a:lstStyle/>
          <a:p>
            <a:r>
              <a:rPr lang="en-US" smtClean="0"/>
              <a:t>March 13, 2010</a:t>
            </a:r>
            <a:endParaRPr lang="en-US"/>
          </a:p>
        </p:txBody>
      </p:sp>
      <p:pic>
        <p:nvPicPr>
          <p:cNvPr id="33794" name="Picture 2"/>
          <p:cNvPicPr>
            <a:picLocks noChangeAspect="1" noChangeArrowheads="1"/>
          </p:cNvPicPr>
          <p:nvPr/>
        </p:nvPicPr>
        <p:blipFill>
          <a:blip r:embed="rId2"/>
          <a:srcRect/>
          <a:stretch>
            <a:fillRect/>
          </a:stretch>
        </p:blipFill>
        <p:spPr bwMode="auto">
          <a:xfrm>
            <a:off x="2209800" y="1447800"/>
            <a:ext cx="5181600" cy="52398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Block Ciphers</a:t>
            </a:r>
            <a:endParaRPr lang="en-US" sz="4000" dirty="0"/>
          </a:p>
        </p:txBody>
      </p:sp>
      <p:sp>
        <p:nvSpPr>
          <p:cNvPr id="3" name="Text Placeholder 2"/>
          <p:cNvSpPr>
            <a:spLocks noGrp="1"/>
          </p:cNvSpPr>
          <p:nvPr>
            <p:ph type="body" idx="1"/>
          </p:nvPr>
        </p:nvSpPr>
        <p:spPr/>
        <p:txBody>
          <a:bodyPr>
            <a:normAutofit/>
          </a:bodyPr>
          <a:lstStyle/>
          <a:p>
            <a:endParaRPr lang="en-US" sz="2400" dirty="0"/>
          </a:p>
        </p:txBody>
      </p:sp>
      <p:sp>
        <p:nvSpPr>
          <p:cNvPr id="4" name="Date Placeholder 3"/>
          <p:cNvSpPr>
            <a:spLocks noGrp="1"/>
          </p:cNvSpPr>
          <p:nvPr>
            <p:ph type="dt" sz="half" idx="10"/>
          </p:nvPr>
        </p:nvSpPr>
        <p:spPr/>
        <p:txBody>
          <a:bodyPr/>
          <a:lstStyle/>
          <a:p>
            <a:fld id="{332F1DE4-641F-4848-AEFB-56811B1E1F79}" type="datetime1">
              <a:rPr lang="en-US" smtClean="0"/>
              <a:pPr/>
              <a:t>10/24/2012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2</a:t>
            </a:fld>
            <a:endParaRPr lang="en-US" dirty="0"/>
          </a:p>
        </p:txBody>
      </p:sp>
      <p:sp>
        <p:nvSpPr>
          <p:cNvPr id="12" name="Text Placeholder 2"/>
          <p:cNvSpPr txBox="1">
            <a:spLocks/>
          </p:cNvSpPr>
          <p:nvPr/>
        </p:nvSpPr>
        <p:spPr>
          <a:xfrm>
            <a:off x="893064" y="3200400"/>
            <a:ext cx="8022336" cy="2286000"/>
          </a:xfrm>
          <a:prstGeom prst="rect">
            <a:avLst/>
          </a:prstGeom>
        </p:spPr>
        <p:txBody>
          <a:bodyPr vert="horz" lIns="146304" tIns="0" rIns="45720" bIns="0" rtlCol="0" anchor="t">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Advanced </a:t>
            </a:r>
            <a:r>
              <a:rPr kumimoji="0" lang="en-US" sz="2400" b="0" i="0" u="none" strike="noStrike" kern="1200" cap="none" spc="0" normalizeH="0" baseline="0" noProof="0" dirty="0" smtClean="0">
                <a:ln>
                  <a:noFill/>
                </a:ln>
                <a:solidFill>
                  <a:srgbClr val="FFFFFF"/>
                </a:solidFill>
                <a:effectLst/>
                <a:uLnTx/>
                <a:uFillTx/>
                <a:latin typeface="+mn-lt"/>
                <a:ea typeface="+mn-ea"/>
                <a:cs typeface="+mn-cs"/>
              </a:rPr>
              <a:t>Encryption </a:t>
            </a:r>
            <a:r>
              <a:rPr kumimoji="0" lang="en-US" sz="2400" b="0" i="0" u="none" strike="noStrike" kern="1200" cap="none" spc="0" normalizeH="0" baseline="0" noProof="0" dirty="0" smtClean="0">
                <a:ln>
                  <a:noFill/>
                </a:ln>
                <a:solidFill>
                  <a:srgbClr val="FFFFFF"/>
                </a:solidFill>
                <a:effectLst/>
                <a:uLnTx/>
                <a:uFillTx/>
                <a:latin typeface="+mn-lt"/>
                <a:ea typeface="+mn-ea"/>
                <a:cs typeface="+mn-cs"/>
              </a:rPr>
              <a:t>Standard + Other Ciphers</a:t>
            </a:r>
            <a:endParaRPr kumimoji="0" lang="en-US" sz="24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Security </a:t>
            </a:r>
            <a:r>
              <a:rPr kumimoji="0" lang="en-US" sz="2400" b="0" i="0" u="none" strike="noStrike" kern="1200" cap="none" spc="0" normalizeH="0" baseline="0" noProof="0" dirty="0" smtClean="0">
                <a:ln>
                  <a:noFill/>
                </a:ln>
                <a:solidFill>
                  <a:srgbClr val="FFFFFF"/>
                </a:solidFill>
                <a:effectLst/>
                <a:uLnTx/>
                <a:uFillTx/>
                <a:latin typeface="+mn-lt"/>
                <a:ea typeface="+mn-ea"/>
                <a:cs typeface="+mn-cs"/>
              </a:rPr>
              <a:t>of Block </a:t>
            </a:r>
            <a:r>
              <a:rPr kumimoji="0" lang="en-US" sz="2400" b="0" i="0" u="none" strike="noStrike" kern="1200" cap="none" spc="0" normalizeH="0" baseline="0" noProof="0" dirty="0" smtClean="0">
                <a:ln>
                  <a:noFill/>
                </a:ln>
                <a:solidFill>
                  <a:srgbClr val="FFFFFF"/>
                </a:solidFill>
                <a:effectLst/>
                <a:uLnTx/>
                <a:uFillTx/>
                <a:latin typeface="+mn-lt"/>
                <a:ea typeface="+mn-ea"/>
                <a:cs typeface="+mn-cs"/>
              </a:rPr>
              <a:t>Ciphers</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Modes of Operation</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SERPENT</a:t>
            </a:r>
          </a:p>
        </p:txBody>
      </p:sp>
      <p:pic>
        <p:nvPicPr>
          <p:cNvPr id="6" name="Picture 2"/>
          <p:cNvPicPr>
            <a:picLocks noGrp="1" noChangeAspect="1" noChangeArrowheads="1"/>
          </p:cNvPicPr>
          <p:nvPr>
            <p:ph sz="half" idx="4294967295"/>
          </p:nvPr>
        </p:nvPicPr>
        <p:blipFill>
          <a:blip r:embed="rId2"/>
          <a:srcRect l="13548" r="12903"/>
          <a:stretch>
            <a:fillRect/>
          </a:stretch>
        </p:blipFill>
        <p:spPr>
          <a:xfrm>
            <a:off x="0" y="1592263"/>
            <a:ext cx="2971800" cy="5113337"/>
          </a:xfrm>
          <a:prstGeom prst="rect">
            <a:avLst/>
          </a:prstGeom>
        </p:spPr>
      </p:pic>
      <p:pic>
        <p:nvPicPr>
          <p:cNvPr id="7" name="Picture 9" descr="Serpent-Round"/>
          <p:cNvPicPr>
            <a:picLocks noGrp="1" noChangeAspect="1" noChangeArrowheads="1"/>
          </p:cNvPicPr>
          <p:nvPr>
            <p:ph sz="half" idx="4294967295"/>
          </p:nvPr>
        </p:nvPicPr>
        <p:blipFill>
          <a:blip r:embed="rId3"/>
          <a:srcRect/>
          <a:stretch>
            <a:fillRect/>
          </a:stretch>
        </p:blipFill>
        <p:spPr>
          <a:xfrm>
            <a:off x="3887788" y="1219200"/>
            <a:ext cx="5256212" cy="57150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AES</a:t>
            </a:r>
            <a:endParaRPr lang="en-US" dirty="0"/>
          </a:p>
        </p:txBody>
      </p:sp>
      <p:sp>
        <p:nvSpPr>
          <p:cNvPr id="7" name="Text Placeholder 6"/>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r>
              <a:rPr lang="en-US" dirty="0" smtClean="0"/>
              <a:t>DES was US Standard for over 20 years with numerous applications worldwide.</a:t>
            </a:r>
          </a:p>
          <a:p>
            <a:r>
              <a:rPr lang="en-US" dirty="0" smtClean="0"/>
              <a:t>In the spirit of DES’s success, NIST’s goal in the AES development effort was to specify an algorithm that will</a:t>
            </a:r>
          </a:p>
          <a:p>
            <a:pPr lvl="1"/>
            <a:r>
              <a:rPr lang="en-US" dirty="0" smtClean="0"/>
              <a:t>have a usable lifetime of at least thirty years</a:t>
            </a:r>
          </a:p>
          <a:p>
            <a:pPr lvl="1"/>
            <a:r>
              <a:rPr lang="en-US" dirty="0" smtClean="0"/>
              <a:t>be available royalty-free worldwide</a:t>
            </a:r>
          </a:p>
          <a:p>
            <a:pPr lvl="1"/>
            <a:r>
              <a:rPr lang="en-US" dirty="0" smtClean="0"/>
              <a:t>be used extensively throughout the U.S. Government and private sectors</a:t>
            </a:r>
          </a:p>
          <a:p>
            <a:pPr lvl="1"/>
            <a:r>
              <a:rPr lang="en-US" dirty="0" smtClean="0"/>
              <a:t>At a minimum, the algorithm would have to implement symmetric key cryptography as a  block cipher and support a block size of 128 bits and key sizes of 128, 192, and 256 bits.</a:t>
            </a:r>
            <a:endParaRPr lang="en-US" dirty="0" smtClean="0"/>
          </a:p>
        </p:txBody>
      </p:sp>
      <p:sp>
        <p:nvSpPr>
          <p:cNvPr id="4" name="Date Placeholder 3"/>
          <p:cNvSpPr>
            <a:spLocks noGrp="1"/>
          </p:cNvSpPr>
          <p:nvPr>
            <p:ph type="dt" sz="half" idx="10"/>
          </p:nvPr>
        </p:nvSpPr>
        <p:spPr/>
        <p:txBody>
          <a:bodyPr/>
          <a:lstStyle/>
          <a:p>
            <a:fld id="{9418AD6C-1134-4EBB-AC1B-24188F03D662}" type="datetime1">
              <a:rPr lang="en-US" smtClean="0"/>
              <a:pPr/>
              <a:t>10/24/2012</a:t>
            </a:fld>
            <a:endParaRPr lang="en-US" dirty="0"/>
          </a:p>
        </p:txBody>
      </p:sp>
      <p:sp>
        <p:nvSpPr>
          <p:cNvPr id="6" name="Slide Number Placeholder 5"/>
          <p:cNvSpPr>
            <a:spLocks noGrp="1"/>
          </p:cNvSpPr>
          <p:nvPr>
            <p:ph type="sldNum" sz="quarter" idx="11"/>
          </p:nvPr>
        </p:nvSpPr>
        <p:spPr/>
        <p:txBody>
          <a:bodyPr/>
          <a:lstStyle/>
          <a:p>
            <a:fld id="{59985E83-F857-4E7B-A45F-F5191A2677E8}" type="slidenum">
              <a:rPr lang="en-US" smtClean="0"/>
              <a:pPr/>
              <a:t>22</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smtClean="0"/>
          </a:p>
        </p:txBody>
      </p:sp>
      <p:sp>
        <p:nvSpPr>
          <p:cNvPr id="7" name="Title 6"/>
          <p:cNvSpPr>
            <a:spLocks noGrp="1"/>
          </p:cNvSpPr>
          <p:nvPr>
            <p:ph type="title"/>
          </p:nvPr>
        </p:nvSpPr>
        <p:spPr/>
        <p:txBody>
          <a:bodyPr/>
          <a:lstStyle/>
          <a:p>
            <a:r>
              <a:rPr lang="en-US" smtClean="0"/>
              <a:t>Background &amp; History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NIST called for proposals for new standard in 1997</a:t>
            </a:r>
          </a:p>
          <a:p>
            <a:r>
              <a:rPr lang="en-US" dirty="0" smtClean="0"/>
              <a:t>Aims</a:t>
            </a:r>
            <a:r>
              <a:rPr lang="en-US" dirty="0" smtClean="0"/>
              <a:t>: security, </a:t>
            </a:r>
            <a:r>
              <a:rPr lang="en-US" dirty="0" err="1" smtClean="0"/>
              <a:t>ecient</a:t>
            </a:r>
            <a:r>
              <a:rPr lang="en-US" dirty="0" smtClean="0"/>
              <a:t> </a:t>
            </a:r>
            <a:r>
              <a:rPr lang="en-US" dirty="0" smtClean="0"/>
              <a:t>software/hardware implementations</a:t>
            </a:r>
            <a:r>
              <a:rPr lang="en-US" dirty="0" smtClean="0"/>
              <a:t>, low memory requirements, </a:t>
            </a:r>
            <a:r>
              <a:rPr lang="en-US" dirty="0" smtClean="0"/>
              <a:t>parallel processing</a:t>
            </a:r>
            <a:endParaRPr lang="en-US" dirty="0" smtClean="0"/>
          </a:p>
          <a:p>
            <a:r>
              <a:rPr lang="en-US" dirty="0" smtClean="0"/>
              <a:t>Candidate </a:t>
            </a:r>
            <a:r>
              <a:rPr lang="en-US" dirty="0" smtClean="0"/>
              <a:t>algorithms from around the world</a:t>
            </a:r>
          </a:p>
          <a:p>
            <a:r>
              <a:rPr lang="en-US" dirty="0" err="1" smtClean="0"/>
              <a:t>Rijndael</a:t>
            </a:r>
            <a:r>
              <a:rPr lang="en-US" dirty="0" smtClean="0"/>
              <a:t> </a:t>
            </a:r>
            <a:r>
              <a:rPr lang="en-US" dirty="0" smtClean="0"/>
              <a:t>chosen, standard called AES created in 2001</a:t>
            </a:r>
          </a:p>
          <a:p>
            <a:r>
              <a:rPr lang="en-US" dirty="0" smtClean="0"/>
              <a:t>AES</a:t>
            </a:r>
            <a:r>
              <a:rPr lang="en-US" dirty="0" smtClean="0"/>
              <a:t>:</a:t>
            </a:r>
          </a:p>
          <a:p>
            <a:pPr lvl="1"/>
            <a:r>
              <a:rPr lang="en-US" dirty="0" smtClean="0"/>
              <a:t>Block </a:t>
            </a:r>
            <a:r>
              <a:rPr lang="en-US" dirty="0" smtClean="0"/>
              <a:t>size: 128 bits (others possible)</a:t>
            </a:r>
          </a:p>
          <a:p>
            <a:pPr lvl="1"/>
            <a:r>
              <a:rPr lang="en-US" dirty="0" smtClean="0"/>
              <a:t>Key </a:t>
            </a:r>
            <a:r>
              <a:rPr lang="en-US" dirty="0" smtClean="0"/>
              <a:t>size: 128, 192, 256 bits</a:t>
            </a:r>
          </a:p>
          <a:p>
            <a:pPr lvl="1"/>
            <a:r>
              <a:rPr lang="en-US" dirty="0" smtClean="0"/>
              <a:t>Rounds</a:t>
            </a:r>
            <a:r>
              <a:rPr lang="en-US" dirty="0" smtClean="0"/>
              <a:t>: 10, 12, 14 (depending on key)</a:t>
            </a:r>
          </a:p>
          <a:p>
            <a:pPr lvl="1"/>
            <a:r>
              <a:rPr lang="en-US" dirty="0" smtClean="0"/>
              <a:t>Operations</a:t>
            </a:r>
            <a:r>
              <a:rPr lang="en-US" dirty="0" smtClean="0"/>
              <a:t>: XOR with round key, substitutions using</a:t>
            </a:r>
          </a:p>
          <a:p>
            <a:pPr lvl="1"/>
            <a:r>
              <a:rPr lang="en-US" dirty="0" smtClean="0"/>
              <a:t>S-Boxes, mixing using Galois Field arithmetic</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AES R-1</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24</a:t>
            </a:fld>
            <a:endParaRPr lang="en-US"/>
          </a:p>
        </p:txBody>
      </p:sp>
      <p:pic>
        <p:nvPicPr>
          <p:cNvPr id="8" name="Picture 2"/>
          <p:cNvPicPr>
            <a:picLocks noChangeAspect="1" noChangeArrowheads="1"/>
          </p:cNvPicPr>
          <p:nvPr/>
        </p:nvPicPr>
        <p:blipFill>
          <a:blip r:embed="rId2"/>
          <a:srcRect/>
          <a:stretch>
            <a:fillRect/>
          </a:stretch>
        </p:blipFill>
        <p:spPr bwMode="auto">
          <a:xfrm>
            <a:off x="428625" y="1531938"/>
            <a:ext cx="8105775" cy="5326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R-2</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25</a:t>
            </a:fld>
            <a:endParaRPr lang="en-US"/>
          </a:p>
        </p:txBody>
      </p:sp>
      <p:pic>
        <p:nvPicPr>
          <p:cNvPr id="6" name="Picture 2"/>
          <p:cNvPicPr>
            <a:picLocks noChangeAspect="1" noChangeArrowheads="1"/>
          </p:cNvPicPr>
          <p:nvPr/>
        </p:nvPicPr>
        <p:blipFill>
          <a:blip r:embed="rId2"/>
          <a:srcRect t="4323"/>
          <a:stretch>
            <a:fillRect/>
          </a:stretch>
        </p:blipFill>
        <p:spPr>
          <a:xfrm>
            <a:off x="1582784" y="1447800"/>
            <a:ext cx="6189616" cy="505926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lnSpcReduction="10000"/>
          </a:bodyPr>
          <a:lstStyle/>
          <a:p>
            <a:r>
              <a:rPr lang="en-US" sz="2600" dirty="0" smtClean="0"/>
              <a:t>This cipher is not a </a:t>
            </a:r>
            <a:r>
              <a:rPr lang="en-US" sz="2600" dirty="0" err="1" smtClean="0"/>
              <a:t>Feistel</a:t>
            </a:r>
            <a:r>
              <a:rPr lang="en-US" sz="2600" dirty="0" smtClean="0"/>
              <a:t> structure.</a:t>
            </a:r>
          </a:p>
          <a:p>
            <a:r>
              <a:rPr lang="en-US" sz="2600" dirty="0" smtClean="0"/>
              <a:t>The key that is provided as input is expanded into an array of 44 words (32-bits each).  4 distinct words (128 bits) serve as a round key for each round</a:t>
            </a:r>
          </a:p>
          <a:p>
            <a:r>
              <a:rPr lang="en-US" sz="2600" dirty="0" smtClean="0"/>
              <a:t>Only the Add Round Key stage uses the key. Any other stage is reversible without knowledge of the key.</a:t>
            </a:r>
          </a:p>
          <a:p>
            <a:r>
              <a:rPr lang="en-US" sz="2600" dirty="0" smtClean="0"/>
              <a:t>The Add Round Key is a form of </a:t>
            </a:r>
            <a:r>
              <a:rPr lang="en-US" sz="2600" dirty="0" err="1" smtClean="0"/>
              <a:t>Vernam</a:t>
            </a:r>
            <a:r>
              <a:rPr lang="en-US" sz="2600" dirty="0" smtClean="0"/>
              <a:t> cipher and by itself would not be formidable. The other 3 stages together provide confusion, diffusion, and nonlinearity</a:t>
            </a:r>
          </a:p>
          <a:p>
            <a:r>
              <a:rPr lang="en-US" sz="2600" dirty="0" smtClean="0"/>
              <a:t>Each stage is easily reversible</a:t>
            </a:r>
          </a:p>
          <a:p>
            <a:r>
              <a:rPr lang="en-US" sz="2600" dirty="0" smtClean="0"/>
              <a:t>Decryption uses the same keys but in the reverse order. Decryption is not identical to encryption</a:t>
            </a:r>
          </a:p>
          <a:p>
            <a:r>
              <a:rPr lang="en-US" sz="2600" dirty="0" smtClean="0"/>
              <a:t>AES uses arithmetic in the finite field GF(2^8), with the irreducible polynomial </a:t>
            </a:r>
          </a:p>
          <a:p>
            <a:endParaRPr lang="en-US" dirty="0" smtClean="0"/>
          </a:p>
          <a:p>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26</a:t>
            </a:fld>
            <a:endParaRPr lang="en-US"/>
          </a:p>
        </p:txBody>
      </p:sp>
      <p:sp>
        <p:nvSpPr>
          <p:cNvPr id="4" name="Footer Placeholder 3"/>
          <p:cNvSpPr>
            <a:spLocks noGrp="1"/>
          </p:cNvSpPr>
          <p:nvPr>
            <p:ph type="ftr" sz="quarter" idx="12"/>
          </p:nvPr>
        </p:nvSpPr>
        <p:spPr/>
        <p:txBody>
          <a:bodyPr/>
          <a:lstStyle/>
          <a:p>
            <a:r>
              <a:rPr lang="en-US" smtClean="0"/>
              <a:t>Lectures by Ashraf Masood - - Applied Cryptography – MSIS 11 (MCS-NUST)</a:t>
            </a:r>
            <a:endParaRPr lang="en-US"/>
          </a:p>
        </p:txBody>
      </p:sp>
      <p:sp>
        <p:nvSpPr>
          <p:cNvPr id="13" name="Title 12"/>
          <p:cNvSpPr>
            <a:spLocks noGrp="1"/>
          </p:cNvSpPr>
          <p:nvPr>
            <p:ph type="title"/>
          </p:nvPr>
        </p:nvSpPr>
        <p:spPr/>
        <p:txBody>
          <a:bodyPr/>
          <a:lstStyle/>
          <a:p>
            <a:r>
              <a:rPr lang="en-US" smtClean="0"/>
              <a:t>AES Salients</a:t>
            </a:r>
            <a:endParaRPr lang="en-US" dirty="0"/>
          </a:p>
        </p:txBody>
      </p:sp>
      <p:graphicFrame>
        <p:nvGraphicFramePr>
          <p:cNvPr id="22531" name="Object 3"/>
          <p:cNvGraphicFramePr>
            <a:graphicFrameLocks noChangeAspect="1"/>
          </p:cNvGraphicFramePr>
          <p:nvPr/>
        </p:nvGraphicFramePr>
        <p:xfrm>
          <a:off x="3810000" y="5638800"/>
          <a:ext cx="2828925" cy="457200"/>
        </p:xfrm>
        <a:graphic>
          <a:graphicData uri="http://schemas.openxmlformats.org/presentationml/2006/ole">
            <p:oleObj spid="_x0000_s22531" name="Equation" r:id="rId3" imgW="1257120" imgH="203040"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Variable number of rounds (10, 12, 14):</a:t>
            </a:r>
          </a:p>
          <a:p>
            <a:pPr lvl="1"/>
            <a:r>
              <a:rPr lang="en-US" dirty="0" smtClean="0"/>
              <a:t>10 if K is 128 bits</a:t>
            </a:r>
          </a:p>
          <a:p>
            <a:pPr lvl="1"/>
            <a:r>
              <a:rPr lang="en-US" dirty="0" smtClean="0"/>
              <a:t>12 if K is 192 bits</a:t>
            </a:r>
          </a:p>
          <a:p>
            <a:pPr lvl="1"/>
            <a:r>
              <a:rPr lang="en-US" dirty="0" smtClean="0"/>
              <a:t>14 if K is 256 bits</a:t>
            </a:r>
          </a:p>
          <a:p>
            <a:r>
              <a:rPr lang="en-US" dirty="0" smtClean="0"/>
              <a:t>128-bit round key used for each round:</a:t>
            </a:r>
          </a:p>
          <a:p>
            <a:pPr lvl="1"/>
            <a:r>
              <a:rPr lang="en-US" dirty="0" smtClean="0"/>
              <a:t>128 bits = 16 bytes = 4 words</a:t>
            </a:r>
          </a:p>
          <a:p>
            <a:pPr lvl="1"/>
            <a:r>
              <a:rPr lang="en-US" dirty="0" smtClean="0"/>
              <a:t>needs Nr+1 round keys for Nr rounds</a:t>
            </a:r>
          </a:p>
          <a:p>
            <a:pPr lvl="1"/>
            <a:r>
              <a:rPr lang="en-US" dirty="0" smtClean="0"/>
              <a:t>needs 44 words for 128-bit key (10 rounds)</a:t>
            </a:r>
          </a:p>
          <a:p>
            <a:r>
              <a:rPr lang="en-US" dirty="0" smtClean="0"/>
              <a:t>State: 4 by 4 array of bytes</a:t>
            </a:r>
          </a:p>
          <a:p>
            <a:pPr lvl="1"/>
            <a:r>
              <a:rPr lang="en-US" dirty="0" smtClean="0"/>
              <a:t>128 bits = 16 bytes</a:t>
            </a:r>
            <a:endParaRPr lang="en-US" dirty="0" smtClean="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11" name="Title 10"/>
          <p:cNvSpPr>
            <a:spLocks noGrp="1"/>
          </p:cNvSpPr>
          <p:nvPr>
            <p:ph type="title"/>
          </p:nvPr>
        </p:nvSpPr>
        <p:spPr/>
        <p:txBody>
          <a:bodyPr/>
          <a:lstStyle/>
          <a:p>
            <a:r>
              <a:rPr lang="en-US" dirty="0" smtClean="0"/>
              <a:t>AES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AES Overview</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28</a:t>
            </a:fld>
            <a:endParaRPr lang="en-US"/>
          </a:p>
        </p:txBody>
      </p:sp>
      <p:pic>
        <p:nvPicPr>
          <p:cNvPr id="9" name="Picture 3"/>
          <p:cNvPicPr>
            <a:picLocks noChangeAspect="1" noChangeArrowheads="1"/>
          </p:cNvPicPr>
          <p:nvPr/>
        </p:nvPicPr>
        <p:blipFill>
          <a:blip r:embed="rId2"/>
          <a:srcRect/>
          <a:stretch>
            <a:fillRect/>
          </a:stretch>
        </p:blipFill>
        <p:spPr>
          <a:xfrm>
            <a:off x="2562225" y="914400"/>
            <a:ext cx="4829175" cy="5943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Round of AES</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29</a:t>
            </a:fld>
            <a:endParaRPr lang="en-US"/>
          </a:p>
        </p:txBody>
      </p:sp>
      <p:pic>
        <p:nvPicPr>
          <p:cNvPr id="6" name="Picture 3"/>
          <p:cNvPicPr>
            <a:picLocks noChangeAspect="1" noChangeArrowheads="1"/>
          </p:cNvPicPr>
          <p:nvPr/>
        </p:nvPicPr>
        <p:blipFill>
          <a:blip r:embed="rId2"/>
          <a:srcRect/>
          <a:stretch>
            <a:fillRect/>
          </a:stretch>
        </p:blipFill>
        <p:spPr>
          <a:xfrm>
            <a:off x="838200" y="1371600"/>
            <a:ext cx="6665913" cy="5075238"/>
          </a:xfrm>
          <a:prstGeom prst="rect">
            <a:avLst/>
          </a:prstGeom>
          <a:noFill/>
        </p:spPr>
      </p:pic>
      <p:sp>
        <p:nvSpPr>
          <p:cNvPr id="7" name="Rectangle 4"/>
          <p:cNvSpPr>
            <a:spLocks noChangeArrowheads="1"/>
          </p:cNvSpPr>
          <p:nvPr/>
        </p:nvSpPr>
        <p:spPr bwMode="auto">
          <a:xfrm>
            <a:off x="990600" y="1524000"/>
            <a:ext cx="7162800" cy="990600"/>
          </a:xfrm>
          <a:prstGeom prst="rect">
            <a:avLst/>
          </a:prstGeom>
          <a:solidFill>
            <a:srgbClr val="00FF00">
              <a:alpha val="34117"/>
            </a:srgbClr>
          </a:solidFill>
          <a:ln w="12700" cap="sq">
            <a:noFill/>
            <a:miter lim="800000"/>
            <a:headEnd type="none" w="sm" len="sm"/>
            <a:tailEnd type="none" w="sm" len="sm"/>
          </a:ln>
        </p:spPr>
        <p:txBody>
          <a:bodyPr wrap="none" anchor="ctr"/>
          <a:lstStyle/>
          <a:p>
            <a:endParaRPr lang="en-US"/>
          </a:p>
        </p:txBody>
      </p:sp>
      <p:sp>
        <p:nvSpPr>
          <p:cNvPr id="8" name="Rectangle 5"/>
          <p:cNvSpPr>
            <a:spLocks noChangeArrowheads="1"/>
          </p:cNvSpPr>
          <p:nvPr/>
        </p:nvSpPr>
        <p:spPr bwMode="auto">
          <a:xfrm>
            <a:off x="990600" y="2514600"/>
            <a:ext cx="7162800" cy="1981200"/>
          </a:xfrm>
          <a:prstGeom prst="rect">
            <a:avLst/>
          </a:prstGeom>
          <a:solidFill>
            <a:srgbClr val="FF0000">
              <a:alpha val="34117"/>
            </a:srgbClr>
          </a:solidFill>
          <a:ln w="12700" cap="sq">
            <a:noFill/>
            <a:miter lim="800000"/>
            <a:headEnd type="none" w="sm" len="sm"/>
            <a:tailEnd type="none" w="sm" len="sm"/>
          </a:ln>
        </p:spPr>
        <p:txBody>
          <a:bodyPr wrap="none" anchor="ctr"/>
          <a:lstStyle/>
          <a:p>
            <a:endParaRPr lang="en-US"/>
          </a:p>
        </p:txBody>
      </p:sp>
      <p:sp>
        <p:nvSpPr>
          <p:cNvPr id="9" name="Rectangle 6"/>
          <p:cNvSpPr>
            <a:spLocks noChangeArrowheads="1"/>
          </p:cNvSpPr>
          <p:nvPr/>
        </p:nvSpPr>
        <p:spPr bwMode="auto">
          <a:xfrm>
            <a:off x="990600" y="4495800"/>
            <a:ext cx="7162800" cy="990600"/>
          </a:xfrm>
          <a:prstGeom prst="rect">
            <a:avLst/>
          </a:prstGeom>
          <a:solidFill>
            <a:srgbClr val="FF6600">
              <a:alpha val="34117"/>
            </a:srgbClr>
          </a:solidFill>
          <a:ln w="12700" cap="sq">
            <a:noFill/>
            <a:miter lim="800000"/>
            <a:headEnd type="none" w="sm" len="sm"/>
            <a:tailEnd type="none" w="sm" len="sm"/>
          </a:ln>
        </p:spPr>
        <p:txBody>
          <a:bodyPr wrap="none" anchor="ctr"/>
          <a:lstStyle/>
          <a:p>
            <a:endParaRPr lang="en-US"/>
          </a:p>
        </p:txBody>
      </p:sp>
      <p:sp>
        <p:nvSpPr>
          <p:cNvPr id="10" name="Rectangle 7"/>
          <p:cNvSpPr>
            <a:spLocks noChangeArrowheads="1"/>
          </p:cNvSpPr>
          <p:nvPr/>
        </p:nvSpPr>
        <p:spPr bwMode="auto">
          <a:xfrm>
            <a:off x="990600" y="5486400"/>
            <a:ext cx="7162800" cy="990600"/>
          </a:xfrm>
          <a:prstGeom prst="rect">
            <a:avLst/>
          </a:prstGeom>
          <a:solidFill>
            <a:srgbClr val="FF6600">
              <a:alpha val="34117"/>
            </a:srgbClr>
          </a:solidFill>
          <a:ln w="12700" cap="sq">
            <a:no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sz="2400" dirty="0" smtClean="0"/>
              <a:t>Encrypts a digital data stream one bit or one byte at a Time</a:t>
            </a:r>
          </a:p>
          <a:p>
            <a:r>
              <a:rPr lang="en-US" sz="2400" dirty="0" smtClean="0"/>
              <a:t>One time pad is example; but practical limitations</a:t>
            </a:r>
          </a:p>
          <a:p>
            <a:r>
              <a:rPr lang="en-US" sz="2400" dirty="0" smtClean="0"/>
              <a:t>Typical approach for stream cipher:</a:t>
            </a:r>
          </a:p>
          <a:p>
            <a:pPr lvl="1"/>
            <a:r>
              <a:rPr lang="en-US" sz="2200" dirty="0" smtClean="0"/>
              <a:t>Key (K) used as input to bit-stream generator algorithm</a:t>
            </a:r>
          </a:p>
          <a:p>
            <a:pPr lvl="1"/>
            <a:r>
              <a:rPr lang="en-US" sz="2200" dirty="0" smtClean="0"/>
              <a:t>Algorithm generates cryptographic bit stream (</a:t>
            </a:r>
            <a:r>
              <a:rPr lang="en-US" sz="2200" dirty="0" err="1" smtClean="0"/>
              <a:t>ki</a:t>
            </a:r>
            <a:r>
              <a:rPr lang="en-US" sz="2200" dirty="0" smtClean="0"/>
              <a:t> ) used to encrypt plaintext</a:t>
            </a:r>
          </a:p>
          <a:p>
            <a:pPr lvl="1"/>
            <a:r>
              <a:rPr lang="en-US" sz="2200" dirty="0" smtClean="0"/>
              <a:t>Users share a key; use it to generate </a:t>
            </a:r>
            <a:r>
              <a:rPr lang="en-US" sz="2200" dirty="0" err="1" smtClean="0"/>
              <a:t>keystream</a:t>
            </a:r>
            <a:endParaRPr lang="en-US" sz="2200" dirty="0"/>
          </a:p>
        </p:txBody>
      </p:sp>
      <p:sp>
        <p:nvSpPr>
          <p:cNvPr id="4" name="Date Placeholder 3"/>
          <p:cNvSpPr>
            <a:spLocks noGrp="1"/>
          </p:cNvSpPr>
          <p:nvPr>
            <p:ph type="dt" sz="half" idx="10"/>
          </p:nvPr>
        </p:nvSpPr>
        <p:spPr/>
        <p:txBody>
          <a:bodyPr/>
          <a:lstStyle/>
          <a:p>
            <a:fld id="{9418AD6C-1134-4EBB-AC1B-24188F03D662}" type="datetime1">
              <a:rPr lang="en-US" smtClean="0"/>
              <a:pPr/>
              <a:t>10/24/2012</a:t>
            </a:fld>
            <a:endParaRPr lang="en-US" dirty="0"/>
          </a:p>
        </p:txBody>
      </p:sp>
      <p:sp>
        <p:nvSpPr>
          <p:cNvPr id="6" name="Slide Number Placeholder 5"/>
          <p:cNvSpPr>
            <a:spLocks noGrp="1"/>
          </p:cNvSpPr>
          <p:nvPr>
            <p:ph type="sldNum" sz="quarter" idx="11"/>
          </p:nvPr>
        </p:nvSpPr>
        <p:spPr/>
        <p:txBody>
          <a:bodyPr/>
          <a:lstStyle/>
          <a:p>
            <a:fld id="{59985E83-F857-4E7B-A45F-F5191A2677E8}" type="slidenum">
              <a:rPr lang="en-US" smtClean="0"/>
              <a:pPr/>
              <a:t>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smtClean="0"/>
          </a:p>
        </p:txBody>
      </p:sp>
      <p:sp>
        <p:nvSpPr>
          <p:cNvPr id="7" name="Title 6"/>
          <p:cNvSpPr>
            <a:spLocks noGrp="1"/>
          </p:cNvSpPr>
          <p:nvPr>
            <p:ph type="title"/>
          </p:nvPr>
        </p:nvSpPr>
        <p:spPr/>
        <p:txBody>
          <a:bodyPr>
            <a:normAutofit/>
          </a:bodyPr>
          <a:lstStyle/>
          <a:p>
            <a:r>
              <a:rPr lang="en-US" sz="3600" dirty="0" smtClean="0"/>
              <a:t>Stream Ciphers</a:t>
            </a:r>
            <a:endParaRPr lang="en-US" sz="3600" dirty="0"/>
          </a:p>
        </p:txBody>
      </p:sp>
      <p:pic>
        <p:nvPicPr>
          <p:cNvPr id="583682" name="Picture 2"/>
          <p:cNvPicPr>
            <a:picLocks noChangeAspect="1" noChangeArrowheads="1"/>
          </p:cNvPicPr>
          <p:nvPr/>
        </p:nvPicPr>
        <p:blipFill>
          <a:blip r:embed="rId2"/>
          <a:srcRect/>
          <a:stretch>
            <a:fillRect/>
          </a:stretch>
        </p:blipFill>
        <p:spPr bwMode="auto">
          <a:xfrm>
            <a:off x="1538288" y="4133850"/>
            <a:ext cx="6067425"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Substitution</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30</a:t>
            </a:fld>
            <a:endParaRPr lang="en-US"/>
          </a:p>
        </p:txBody>
      </p:sp>
      <p:pic>
        <p:nvPicPr>
          <p:cNvPr id="6" name="Picture 3"/>
          <p:cNvPicPr>
            <a:picLocks noChangeAspect="1" noChangeArrowheads="1"/>
          </p:cNvPicPr>
          <p:nvPr/>
        </p:nvPicPr>
        <p:blipFill>
          <a:blip r:embed="rId2"/>
          <a:srcRect/>
          <a:stretch>
            <a:fillRect/>
          </a:stretch>
        </p:blipFill>
        <p:spPr>
          <a:xfrm>
            <a:off x="914400" y="1828800"/>
            <a:ext cx="7134225" cy="4133850"/>
          </a:xfrm>
          <a:prstGeom prst="rect">
            <a:avLst/>
          </a:prstGeom>
          <a:solidFill>
            <a:srgbClr val="FF6600"/>
          </a:solid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S-Box</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31</a:t>
            </a:fld>
            <a:endParaRPr lang="en-US"/>
          </a:p>
        </p:txBody>
      </p:sp>
      <p:pic>
        <p:nvPicPr>
          <p:cNvPr id="6" name="Picture 3" descr="cifratura4"/>
          <p:cNvPicPr>
            <a:picLocks noGrp="1" noChangeAspect="1" noChangeArrowheads="1"/>
          </p:cNvPicPr>
          <p:nvPr>
            <p:ph idx="1"/>
          </p:nvPr>
        </p:nvPicPr>
        <p:blipFill>
          <a:blip r:embed="rId2"/>
          <a:srcRect/>
          <a:stretch>
            <a:fillRect/>
          </a:stretch>
        </p:blipFill>
        <p:spPr>
          <a:xfrm>
            <a:off x="457200" y="1628775"/>
            <a:ext cx="8229600" cy="4230688"/>
          </a:xfrm>
        </p:spPr>
      </p:pic>
      <p:pic>
        <p:nvPicPr>
          <p:cNvPr id="7" name="Picture 3" descr="cifratura4"/>
          <p:cNvPicPr>
            <a:picLocks noChangeAspect="1" noChangeArrowheads="1"/>
          </p:cNvPicPr>
          <p:nvPr/>
        </p:nvPicPr>
        <p:blipFill>
          <a:blip r:embed="rId2"/>
          <a:srcRect/>
          <a:stretch>
            <a:fillRect/>
          </a:stretch>
        </p:blipFill>
        <p:spPr>
          <a:xfrm>
            <a:off x="609600" y="1781175"/>
            <a:ext cx="8229600" cy="423068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Rows</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32</a:t>
            </a:fld>
            <a:endParaRPr lang="en-US"/>
          </a:p>
        </p:txBody>
      </p:sp>
      <p:pic>
        <p:nvPicPr>
          <p:cNvPr id="7" name="Picture 3"/>
          <p:cNvPicPr>
            <a:picLocks noChangeAspect="1" noChangeArrowheads="1"/>
          </p:cNvPicPr>
          <p:nvPr/>
        </p:nvPicPr>
        <p:blipFill>
          <a:blip r:embed="rId2"/>
          <a:srcRect/>
          <a:stretch>
            <a:fillRect/>
          </a:stretch>
        </p:blipFill>
        <p:spPr>
          <a:xfrm>
            <a:off x="990600" y="2147047"/>
            <a:ext cx="7132638" cy="2239963"/>
          </a:xfrm>
          <a:prstGeom prst="rect">
            <a:avLst/>
          </a:prstGeom>
          <a:noFill/>
        </p:spPr>
      </p:pic>
      <p:sp>
        <p:nvSpPr>
          <p:cNvPr id="6" name="Rectangle 4"/>
          <p:cNvSpPr>
            <a:spLocks noChangeArrowheads="1"/>
          </p:cNvSpPr>
          <p:nvPr/>
        </p:nvSpPr>
        <p:spPr bwMode="auto">
          <a:xfrm>
            <a:off x="838200" y="2057400"/>
            <a:ext cx="7391400" cy="2438400"/>
          </a:xfrm>
          <a:prstGeom prst="rect">
            <a:avLst/>
          </a:prstGeom>
          <a:solidFill>
            <a:srgbClr val="FF0000">
              <a:alpha val="34117"/>
            </a:srgbClr>
          </a:solidFill>
          <a:ln w="12700" cap="sq">
            <a:no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 Column</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33</a:t>
            </a:fld>
            <a:endParaRPr lang="en-US"/>
          </a:p>
        </p:txBody>
      </p:sp>
      <p:pic>
        <p:nvPicPr>
          <p:cNvPr id="6" name="Picture 3"/>
          <p:cNvPicPr>
            <a:picLocks noChangeAspect="1" noChangeArrowheads="1"/>
          </p:cNvPicPr>
          <p:nvPr/>
        </p:nvPicPr>
        <p:blipFill>
          <a:blip r:embed="rId2"/>
          <a:srcRect/>
          <a:stretch>
            <a:fillRect/>
          </a:stretch>
        </p:blipFill>
        <p:spPr>
          <a:xfrm>
            <a:off x="1295400" y="1600200"/>
            <a:ext cx="6172200" cy="2618509"/>
          </a:xfrm>
          <a:prstGeom prst="rect">
            <a:avLst/>
          </a:prstGeom>
          <a:noFill/>
        </p:spPr>
      </p:pic>
      <p:sp>
        <p:nvSpPr>
          <p:cNvPr id="7" name="Rectangle 4"/>
          <p:cNvSpPr>
            <a:spLocks noChangeArrowheads="1"/>
          </p:cNvSpPr>
          <p:nvPr/>
        </p:nvSpPr>
        <p:spPr bwMode="auto">
          <a:xfrm>
            <a:off x="762000" y="4267200"/>
            <a:ext cx="7543800" cy="2286000"/>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ko-KR" i="0" dirty="0">
                <a:ea typeface="굴림" pitchFamily="50" charset="-127"/>
              </a:rPr>
              <a:t>E</a:t>
            </a:r>
            <a:r>
              <a:rPr lang="en-US" i="0" dirty="0"/>
              <a:t>ach column of the state matrix is multiplied modulo (x</a:t>
            </a:r>
            <a:r>
              <a:rPr lang="en-US" i="0" baseline="30000" dirty="0"/>
              <a:t>4</a:t>
            </a:r>
            <a:r>
              <a:rPr lang="en-US" i="0" dirty="0"/>
              <a:t> + 1) by the fixed polynomial a(x), given by  a(x)={03}x</a:t>
            </a:r>
            <a:r>
              <a:rPr lang="en-US" i="0" baseline="30000" dirty="0"/>
              <a:t>3</a:t>
            </a:r>
            <a:r>
              <a:rPr lang="en-US" i="0" dirty="0"/>
              <a:t> + {01}x</a:t>
            </a:r>
            <a:r>
              <a:rPr lang="en-US" i="0" baseline="30000" dirty="0"/>
              <a:t>2</a:t>
            </a:r>
            <a:r>
              <a:rPr lang="en-US" i="0" dirty="0"/>
              <a:t> + {01}x + {02}, In matrix form:</a:t>
            </a:r>
          </a:p>
          <a:p>
            <a:pPr marL="342900" indent="-342900" eaLnBrk="1" hangingPunct="1">
              <a:spcBef>
                <a:spcPct val="20000"/>
              </a:spcBef>
              <a:buFontTx/>
              <a:buChar char="•"/>
            </a:pPr>
            <a:endParaRPr lang="en-US" i="0" dirty="0"/>
          </a:p>
          <a:p>
            <a:pPr marL="342900" indent="-342900" eaLnBrk="1" hangingPunct="1">
              <a:spcBef>
                <a:spcPct val="20000"/>
              </a:spcBef>
              <a:buFontTx/>
              <a:buChar char="•"/>
            </a:pPr>
            <a:endParaRPr lang="en-US" i="0" dirty="0"/>
          </a:p>
          <a:p>
            <a:pPr marL="342900" indent="-342900" eaLnBrk="1" hangingPunct="1">
              <a:spcBef>
                <a:spcPct val="20000"/>
              </a:spcBef>
              <a:buFontTx/>
              <a:buChar char="•"/>
            </a:pPr>
            <a:endParaRPr lang="en-US" i="0" dirty="0" smtClean="0"/>
          </a:p>
          <a:p>
            <a:pPr marL="342900" indent="-342900" eaLnBrk="1" hangingPunct="1">
              <a:spcBef>
                <a:spcPct val="20000"/>
              </a:spcBef>
              <a:buFontTx/>
              <a:buChar char="•"/>
            </a:pPr>
            <a:r>
              <a:rPr lang="en-US" i="0" dirty="0" smtClean="0"/>
              <a:t>Each </a:t>
            </a:r>
            <a:r>
              <a:rPr lang="en-US" i="0" dirty="0"/>
              <a:t>byte of the column is multiplied by the constant byte using irreducible polynomial  m(x) =</a:t>
            </a:r>
            <a:r>
              <a:rPr lang="en-US" altLang="ko-KR" i="0" dirty="0">
                <a:ea typeface="굴림" pitchFamily="50" charset="-127"/>
              </a:rPr>
              <a:t> </a:t>
            </a:r>
            <a:r>
              <a:rPr lang="en-US" i="0" dirty="0"/>
              <a:t>x</a:t>
            </a:r>
            <a:r>
              <a:rPr lang="en-US" i="0" baseline="30000" dirty="0"/>
              <a:t>8</a:t>
            </a:r>
            <a:r>
              <a:rPr lang="en-US" altLang="ko-KR" i="0" baseline="30000" dirty="0">
                <a:ea typeface="굴림" pitchFamily="50" charset="-127"/>
              </a:rPr>
              <a:t> </a:t>
            </a:r>
            <a:r>
              <a:rPr lang="en-US" i="0" dirty="0"/>
              <a:t>+</a:t>
            </a:r>
            <a:r>
              <a:rPr lang="en-US" altLang="ko-KR" i="0" dirty="0">
                <a:ea typeface="굴림" pitchFamily="50" charset="-127"/>
              </a:rPr>
              <a:t> </a:t>
            </a:r>
            <a:r>
              <a:rPr lang="en-US" i="0" dirty="0"/>
              <a:t>x</a:t>
            </a:r>
            <a:r>
              <a:rPr lang="en-US" i="0" baseline="30000" dirty="0"/>
              <a:t>4</a:t>
            </a:r>
            <a:r>
              <a:rPr lang="en-US" altLang="ko-KR" i="0" baseline="30000" dirty="0">
                <a:ea typeface="굴림" pitchFamily="50" charset="-127"/>
              </a:rPr>
              <a:t> </a:t>
            </a:r>
            <a:r>
              <a:rPr lang="en-US" i="0" dirty="0"/>
              <a:t>+</a:t>
            </a:r>
            <a:r>
              <a:rPr lang="en-US" altLang="ko-KR" i="0" dirty="0">
                <a:ea typeface="굴림" pitchFamily="50" charset="-127"/>
              </a:rPr>
              <a:t> </a:t>
            </a:r>
            <a:r>
              <a:rPr lang="en-US" i="0" dirty="0"/>
              <a:t>x</a:t>
            </a:r>
            <a:r>
              <a:rPr lang="en-US" i="0" baseline="30000" dirty="0"/>
              <a:t>3</a:t>
            </a:r>
            <a:r>
              <a:rPr lang="en-US" altLang="ko-KR" i="0" baseline="30000" dirty="0">
                <a:ea typeface="굴림" pitchFamily="50" charset="-127"/>
              </a:rPr>
              <a:t> </a:t>
            </a:r>
            <a:r>
              <a:rPr lang="en-US" i="0" dirty="0"/>
              <a:t>+</a:t>
            </a:r>
            <a:r>
              <a:rPr lang="en-US" altLang="ko-KR" i="0" dirty="0">
                <a:ea typeface="굴림" pitchFamily="50" charset="-127"/>
              </a:rPr>
              <a:t> </a:t>
            </a:r>
            <a:r>
              <a:rPr lang="en-US" i="0" dirty="0"/>
              <a:t>x</a:t>
            </a:r>
            <a:r>
              <a:rPr lang="en-US" altLang="ko-KR" i="0" dirty="0">
                <a:ea typeface="굴림" pitchFamily="50" charset="-127"/>
              </a:rPr>
              <a:t> </a:t>
            </a:r>
            <a:r>
              <a:rPr lang="en-US" i="0" dirty="0"/>
              <a:t>+</a:t>
            </a:r>
            <a:r>
              <a:rPr lang="en-US" altLang="ko-KR" i="0" dirty="0">
                <a:ea typeface="굴림" pitchFamily="50" charset="-127"/>
              </a:rPr>
              <a:t> </a:t>
            </a:r>
            <a:r>
              <a:rPr lang="en-US" i="0" dirty="0"/>
              <a:t>1 in  GF(2</a:t>
            </a:r>
            <a:r>
              <a:rPr lang="en-US" i="0" baseline="30000" dirty="0"/>
              <a:t>8</a:t>
            </a:r>
            <a:r>
              <a:rPr lang="en-US" i="0" dirty="0"/>
              <a:t>)</a:t>
            </a:r>
            <a:endParaRPr lang="en-US" altLang="ko-KR" i="0" dirty="0">
              <a:ea typeface="굴림" pitchFamily="50" charset="-127"/>
            </a:endParaRPr>
          </a:p>
        </p:txBody>
      </p:sp>
      <p:pic>
        <p:nvPicPr>
          <p:cNvPr id="8" name="Picture 5" descr="c136fc4c65d8524b3ff0779d4abce5bf"/>
          <p:cNvPicPr>
            <a:picLocks noChangeAspect="1" noChangeArrowheads="1"/>
          </p:cNvPicPr>
          <p:nvPr/>
        </p:nvPicPr>
        <p:blipFill>
          <a:blip r:embed="rId3"/>
          <a:srcRect/>
          <a:stretch>
            <a:fillRect/>
          </a:stretch>
        </p:blipFill>
        <p:spPr bwMode="auto">
          <a:xfrm>
            <a:off x="3657600" y="5010150"/>
            <a:ext cx="155257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Round Key</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34</a:t>
            </a:fld>
            <a:endParaRPr lang="en-US"/>
          </a:p>
        </p:txBody>
      </p:sp>
      <p:pic>
        <p:nvPicPr>
          <p:cNvPr id="6" name="Picture 4" descr="765px-AES-AddRoundKey"/>
          <p:cNvPicPr>
            <a:picLocks noChangeAspect="1" noChangeArrowheads="1"/>
          </p:cNvPicPr>
          <p:nvPr/>
        </p:nvPicPr>
        <p:blipFill>
          <a:blip r:embed="rId2"/>
          <a:srcRect/>
          <a:stretch>
            <a:fillRect/>
          </a:stretch>
        </p:blipFill>
        <p:spPr bwMode="auto">
          <a:xfrm>
            <a:off x="1066800" y="1517650"/>
            <a:ext cx="6324600" cy="4959350"/>
          </a:xfrm>
          <a:prstGeom prst="rect">
            <a:avLst/>
          </a:prstGeom>
          <a:noFill/>
          <a:ln w="9525">
            <a:noFill/>
            <a:miter lim="800000"/>
            <a:headEnd/>
            <a:tailEnd/>
          </a:ln>
        </p:spPr>
      </p:pic>
      <p:sp>
        <p:nvSpPr>
          <p:cNvPr id="7" name="Rectangle 6"/>
          <p:cNvSpPr>
            <a:spLocks noChangeArrowheads="1"/>
          </p:cNvSpPr>
          <p:nvPr/>
        </p:nvSpPr>
        <p:spPr bwMode="auto">
          <a:xfrm>
            <a:off x="4038600" y="4946650"/>
            <a:ext cx="4953000" cy="701675"/>
          </a:xfrm>
          <a:prstGeom prst="rect">
            <a:avLst/>
          </a:prstGeom>
          <a:noFill/>
          <a:ln w="12700" cap="sq">
            <a:noFill/>
            <a:miter lim="800000"/>
            <a:headEnd type="none" w="sm" len="sm"/>
            <a:tailEnd type="none" w="sm" len="sm"/>
          </a:ln>
        </p:spPr>
        <p:txBody>
          <a:bodyPr>
            <a:spAutoFit/>
          </a:bodyPr>
          <a:lstStyle/>
          <a:p>
            <a:pPr eaLnBrk="1" hangingPunct="1">
              <a:spcBef>
                <a:spcPct val="20000"/>
              </a:spcBef>
              <a:buFontTx/>
              <a:buChar char="•"/>
            </a:pPr>
            <a:r>
              <a:rPr lang="en-US" i="0" dirty="0"/>
              <a:t> Added (XOR) each key byte to each byte of the state matrix</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err="1" smtClean="0"/>
              <a:t>Exapansion</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35</a:t>
            </a:fld>
            <a:endParaRPr lang="en-US"/>
          </a:p>
        </p:txBody>
      </p:sp>
      <p:pic>
        <p:nvPicPr>
          <p:cNvPr id="6" name="Picture 3"/>
          <p:cNvPicPr>
            <a:picLocks noChangeAspect="1" noChangeArrowheads="1"/>
          </p:cNvPicPr>
          <p:nvPr/>
        </p:nvPicPr>
        <p:blipFill>
          <a:blip r:embed="rId2"/>
          <a:srcRect/>
          <a:stretch>
            <a:fillRect/>
          </a:stretch>
        </p:blipFill>
        <p:spPr>
          <a:xfrm>
            <a:off x="2743200" y="1481138"/>
            <a:ext cx="3749675" cy="4525962"/>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of Block Ciphers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418AD6C-1134-4EBB-AC1B-24188F03D662}" type="datetime1">
              <a:rPr lang="en-US" smtClean="0"/>
              <a:pPr/>
              <a:t>10/24/2012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normAutofit fontScale="92500" lnSpcReduction="10000"/>
          </a:bodyPr>
          <a:lstStyle/>
          <a:p>
            <a:pPr>
              <a:lnSpc>
                <a:spcPct val="120000"/>
              </a:lnSpc>
            </a:pPr>
            <a:r>
              <a:rPr lang="en-US" dirty="0"/>
              <a:t>Pseudo Random Function   (</a:t>
            </a:r>
            <a:r>
              <a:rPr lang="en-US" b="1" dirty="0"/>
              <a:t>PRF</a:t>
            </a:r>
            <a:r>
              <a:rPr lang="en-US" dirty="0"/>
              <a:t>)    </a:t>
            </a:r>
            <a:r>
              <a:rPr lang="en-US" sz="2000" dirty="0"/>
              <a:t>defined over (K,X,Y):</a:t>
            </a:r>
          </a:p>
          <a:p>
            <a:pPr>
              <a:lnSpc>
                <a:spcPct val="120000"/>
              </a:lnSpc>
              <a:buFontTx/>
              <a:buNone/>
            </a:pPr>
            <a:r>
              <a:rPr lang="en-US" dirty="0"/>
              <a:t>			F:  K </a:t>
            </a:r>
            <a:r>
              <a:rPr lang="en-US" dirty="0">
                <a:sym typeface="Symbol" pitchFamily="18" charset="2"/>
              </a:rPr>
              <a:t> X    Y    </a:t>
            </a:r>
          </a:p>
          <a:p>
            <a:pPr>
              <a:lnSpc>
                <a:spcPct val="120000"/>
              </a:lnSpc>
              <a:buFontTx/>
              <a:buNone/>
            </a:pPr>
            <a:r>
              <a:rPr lang="en-US" dirty="0">
                <a:sym typeface="Symbol" pitchFamily="18" charset="2"/>
              </a:rPr>
              <a:t>	such that exists “efficient” algorithm to </a:t>
            </a:r>
            <a:r>
              <a:rPr lang="en-US" dirty="0" smtClean="0">
                <a:sym typeface="Symbol" pitchFamily="18" charset="2"/>
              </a:rPr>
              <a:t>evaluate </a:t>
            </a:r>
            <a:r>
              <a:rPr lang="en-US" dirty="0">
                <a:sym typeface="Symbol" pitchFamily="18" charset="2"/>
              </a:rPr>
              <a:t>F(</a:t>
            </a:r>
            <a:r>
              <a:rPr lang="en-US" dirty="0" err="1">
                <a:sym typeface="Symbol" pitchFamily="18" charset="2"/>
              </a:rPr>
              <a:t>k,x</a:t>
            </a:r>
            <a:r>
              <a:rPr lang="en-US" dirty="0">
                <a:sym typeface="Symbol" pitchFamily="18" charset="2"/>
              </a:rPr>
              <a:t>)</a:t>
            </a:r>
          </a:p>
          <a:p>
            <a:pPr>
              <a:lnSpc>
                <a:spcPct val="120000"/>
              </a:lnSpc>
            </a:pPr>
            <a:endParaRPr lang="en-US" dirty="0">
              <a:sym typeface="Symbol" pitchFamily="18" charset="2"/>
            </a:endParaRPr>
          </a:p>
          <a:p>
            <a:pPr>
              <a:lnSpc>
                <a:spcPct val="120000"/>
              </a:lnSpc>
            </a:pPr>
            <a:r>
              <a:rPr lang="en-US" dirty="0">
                <a:sym typeface="Symbol" pitchFamily="18" charset="2"/>
              </a:rPr>
              <a:t>Pseudo Random Permutation   (</a:t>
            </a:r>
            <a:r>
              <a:rPr lang="en-US" b="1" dirty="0">
                <a:sym typeface="Symbol" pitchFamily="18" charset="2"/>
              </a:rPr>
              <a:t>PRP</a:t>
            </a:r>
            <a:r>
              <a:rPr lang="en-US" dirty="0">
                <a:sym typeface="Symbol" pitchFamily="18" charset="2"/>
              </a:rPr>
              <a:t>)    </a:t>
            </a:r>
            <a:r>
              <a:rPr lang="en-US" sz="2000" dirty="0">
                <a:sym typeface="Symbol" pitchFamily="18" charset="2"/>
              </a:rPr>
              <a:t>defined over (K,X):</a:t>
            </a:r>
          </a:p>
          <a:p>
            <a:pPr>
              <a:lnSpc>
                <a:spcPct val="120000"/>
              </a:lnSpc>
              <a:buFontTx/>
              <a:buNone/>
            </a:pPr>
            <a:r>
              <a:rPr lang="en-US" dirty="0">
                <a:sym typeface="Symbol" pitchFamily="18" charset="2"/>
              </a:rPr>
              <a:t>			E:   </a:t>
            </a:r>
            <a:r>
              <a:rPr lang="en-US" dirty="0"/>
              <a:t>K </a:t>
            </a:r>
            <a:r>
              <a:rPr lang="en-US" dirty="0">
                <a:sym typeface="Symbol" pitchFamily="18" charset="2"/>
              </a:rPr>
              <a:t> X    X     </a:t>
            </a:r>
          </a:p>
          <a:p>
            <a:pPr>
              <a:lnSpc>
                <a:spcPct val="120000"/>
              </a:lnSpc>
              <a:buFontTx/>
              <a:buNone/>
            </a:pPr>
            <a:r>
              <a:rPr lang="en-US" dirty="0">
                <a:sym typeface="Symbol" pitchFamily="18" charset="2"/>
              </a:rPr>
              <a:t>	such that:</a:t>
            </a:r>
            <a:br>
              <a:rPr lang="en-US" dirty="0">
                <a:sym typeface="Symbol" pitchFamily="18" charset="2"/>
              </a:rPr>
            </a:br>
            <a:r>
              <a:rPr lang="en-US" dirty="0">
                <a:sym typeface="Symbol" pitchFamily="18" charset="2"/>
              </a:rPr>
              <a:t>	1. Exists “efficient” </a:t>
            </a:r>
            <a:r>
              <a:rPr lang="en-US" u="sng" dirty="0" smtClean="0">
                <a:sym typeface="Symbol" pitchFamily="18" charset="2"/>
              </a:rPr>
              <a:t>deterministic</a:t>
            </a:r>
            <a:r>
              <a:rPr lang="en-US" dirty="0" smtClean="0">
                <a:sym typeface="Symbol" pitchFamily="18" charset="2"/>
              </a:rPr>
              <a:t> algorithm </a:t>
            </a:r>
            <a:r>
              <a:rPr lang="en-US" dirty="0">
                <a:sym typeface="Symbol" pitchFamily="18" charset="2"/>
              </a:rPr>
              <a:t>to </a:t>
            </a:r>
            <a:r>
              <a:rPr lang="en-US" dirty="0" smtClean="0">
                <a:sym typeface="Symbol" pitchFamily="18" charset="2"/>
              </a:rPr>
              <a:t>evaluate  E(</a:t>
            </a:r>
            <a:r>
              <a:rPr lang="en-US" dirty="0" err="1" smtClean="0">
                <a:sym typeface="Symbol" pitchFamily="18" charset="2"/>
              </a:rPr>
              <a:t>k,x</a:t>
            </a:r>
            <a:r>
              <a:rPr lang="en-US" dirty="0">
                <a:sym typeface="Symbol" pitchFamily="18" charset="2"/>
              </a:rPr>
              <a:t>)</a:t>
            </a:r>
          </a:p>
          <a:p>
            <a:pPr>
              <a:lnSpc>
                <a:spcPct val="120000"/>
              </a:lnSpc>
              <a:buFontTx/>
              <a:buNone/>
            </a:pPr>
            <a:r>
              <a:rPr lang="en-US" dirty="0">
                <a:sym typeface="Symbol" pitchFamily="18" charset="2"/>
              </a:rPr>
              <a:t>		2. </a:t>
            </a:r>
            <a:r>
              <a:rPr lang="en-US" dirty="0" smtClean="0">
                <a:sym typeface="Symbol" pitchFamily="18" charset="2"/>
              </a:rPr>
              <a:t>The function   </a:t>
            </a:r>
            <a:r>
              <a:rPr lang="en-US" dirty="0">
                <a:sym typeface="Symbol" pitchFamily="18" charset="2"/>
              </a:rPr>
              <a:t>E( k,  )   is  one-to-one</a:t>
            </a:r>
          </a:p>
          <a:p>
            <a:pPr>
              <a:lnSpc>
                <a:spcPct val="120000"/>
              </a:lnSpc>
              <a:buFontTx/>
              <a:buNone/>
            </a:pPr>
            <a:r>
              <a:rPr lang="en-US" dirty="0">
                <a:sym typeface="Symbol" pitchFamily="18" charset="2"/>
              </a:rPr>
              <a:t>		3. Exists “efficient” </a:t>
            </a:r>
            <a:r>
              <a:rPr lang="en-US" dirty="0" smtClean="0">
                <a:sym typeface="Symbol" pitchFamily="18" charset="2"/>
              </a:rPr>
              <a:t>inversion algorithm   D(</a:t>
            </a:r>
            <a:r>
              <a:rPr lang="en-US" dirty="0" err="1" smtClean="0">
                <a:sym typeface="Symbol" pitchFamily="18" charset="2"/>
              </a:rPr>
              <a:t>k,y</a:t>
            </a:r>
            <a:r>
              <a:rPr lang="en-US" dirty="0" smtClean="0">
                <a:sym typeface="Symbol" pitchFamily="18" charset="2"/>
              </a:rPr>
              <a:t>)</a:t>
            </a:r>
            <a:endParaRPr lang="en-US" dirty="0">
              <a:sym typeface="Symbol" pitchFamily="18" charset="2"/>
            </a:endParaRPr>
          </a:p>
        </p:txBody>
      </p:sp>
      <p:sp>
        <p:nvSpPr>
          <p:cNvPr id="5122" name="Rectangle 2"/>
          <p:cNvSpPr>
            <a:spLocks noGrp="1" noChangeArrowheads="1"/>
          </p:cNvSpPr>
          <p:nvPr>
            <p:ph type="title"/>
          </p:nvPr>
        </p:nvSpPr>
        <p:spPr/>
        <p:txBody>
          <a:bodyPr/>
          <a:lstStyle/>
          <a:p>
            <a:r>
              <a:rPr lang="en-US" dirty="0" smtClean="0"/>
              <a:t>Abstractly:   PRPs </a:t>
            </a:r>
            <a:r>
              <a:rPr lang="en-US" dirty="0"/>
              <a:t>and PRFs</a:t>
            </a:r>
          </a:p>
        </p:txBody>
      </p:sp>
      <p:sp>
        <p:nvSpPr>
          <p:cNvPr id="5124" name="Line 4"/>
          <p:cNvSpPr>
            <a:spLocks noChangeShapeType="1"/>
          </p:cNvSpPr>
          <p:nvPr/>
        </p:nvSpPr>
        <p:spPr bwMode="auto">
          <a:xfrm>
            <a:off x="0" y="312420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xmlns="" val="3274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a:bodyPr>
          <a:lstStyle/>
          <a:p>
            <a:pPr>
              <a:lnSpc>
                <a:spcPct val="120000"/>
              </a:lnSpc>
            </a:pPr>
            <a:endParaRPr lang="en-US" u="sng" dirty="0"/>
          </a:p>
          <a:p>
            <a:pPr>
              <a:lnSpc>
                <a:spcPct val="120000"/>
              </a:lnSpc>
            </a:pPr>
            <a:r>
              <a:rPr lang="en-US" u="sng" dirty="0"/>
              <a:t>Example PRPs</a:t>
            </a:r>
            <a:r>
              <a:rPr lang="en-US" dirty="0"/>
              <a:t>:    3DES,   AES,   …</a:t>
            </a:r>
          </a:p>
          <a:p>
            <a:pPr lvl="1">
              <a:lnSpc>
                <a:spcPct val="120000"/>
              </a:lnSpc>
              <a:spcBef>
                <a:spcPct val="60000"/>
              </a:spcBef>
              <a:buFontTx/>
              <a:buNone/>
            </a:pPr>
            <a:r>
              <a:rPr lang="en-US" dirty="0"/>
              <a:t>  </a:t>
            </a:r>
            <a:r>
              <a:rPr lang="en-US" dirty="0" smtClean="0"/>
              <a:t>  AES</a:t>
            </a:r>
            <a:r>
              <a:rPr lang="en-US" dirty="0"/>
              <a:t>:   K </a:t>
            </a:r>
            <a:r>
              <a:rPr lang="en-US" dirty="0">
                <a:sym typeface="Symbol" pitchFamily="18" charset="2"/>
              </a:rPr>
              <a:t> X    X</a:t>
            </a:r>
            <a:r>
              <a:rPr lang="en-US" dirty="0"/>
              <a:t>        where      K = X = {0,1}</a:t>
            </a:r>
            <a:r>
              <a:rPr lang="en-US" baseline="30000" dirty="0"/>
              <a:t>128</a:t>
            </a:r>
            <a:r>
              <a:rPr lang="en-US" dirty="0"/>
              <a:t>  </a:t>
            </a:r>
            <a:endParaRPr lang="en-US" dirty="0" smtClean="0"/>
          </a:p>
          <a:p>
            <a:pPr lvl="1">
              <a:lnSpc>
                <a:spcPct val="120000"/>
              </a:lnSpc>
              <a:spcBef>
                <a:spcPts val="1728"/>
              </a:spcBef>
              <a:buNone/>
            </a:pPr>
            <a:r>
              <a:rPr lang="en-US" baseline="30000" dirty="0" smtClean="0"/>
              <a:t>	</a:t>
            </a:r>
            <a:r>
              <a:rPr lang="en-US" dirty="0" smtClean="0"/>
              <a:t>3DES:   K </a:t>
            </a:r>
            <a:r>
              <a:rPr lang="en-US" dirty="0" smtClean="0">
                <a:sym typeface="Symbol" pitchFamily="18" charset="2"/>
              </a:rPr>
              <a:t> X    X</a:t>
            </a:r>
            <a:r>
              <a:rPr lang="en-US" dirty="0" smtClean="0"/>
              <a:t>      where      X = {0,1}</a:t>
            </a:r>
            <a:r>
              <a:rPr lang="en-US" baseline="30000" dirty="0" smtClean="0"/>
              <a:t>64</a:t>
            </a:r>
            <a:r>
              <a:rPr lang="en-US" dirty="0" smtClean="0"/>
              <a:t> ,  K = {0,1}</a:t>
            </a:r>
            <a:r>
              <a:rPr lang="en-US" baseline="30000" dirty="0" smtClean="0"/>
              <a:t>168</a:t>
            </a:r>
            <a:endParaRPr lang="en-US" dirty="0"/>
          </a:p>
          <a:p>
            <a:pPr>
              <a:lnSpc>
                <a:spcPct val="120000"/>
              </a:lnSpc>
            </a:pPr>
            <a:endParaRPr lang="en-US" dirty="0"/>
          </a:p>
          <a:p>
            <a:pPr>
              <a:lnSpc>
                <a:spcPct val="120000"/>
              </a:lnSpc>
            </a:pPr>
            <a:r>
              <a:rPr lang="en-US" dirty="0"/>
              <a:t>Functionally, any PRP is also a PRF.</a:t>
            </a:r>
          </a:p>
          <a:p>
            <a:pPr lvl="1">
              <a:lnSpc>
                <a:spcPct val="120000"/>
              </a:lnSpc>
            </a:pPr>
            <a:r>
              <a:rPr lang="en-US" dirty="0"/>
              <a:t>A PRP is a PRF where X=Y and is efficiently invertible.</a:t>
            </a:r>
          </a:p>
          <a:p>
            <a:endParaRPr lang="en-US" dirty="0"/>
          </a:p>
          <a:p>
            <a:endParaRPr lang="en-US" dirty="0"/>
          </a:p>
        </p:txBody>
      </p:sp>
      <p:sp>
        <p:nvSpPr>
          <p:cNvPr id="24578" name="Rectangle 2"/>
          <p:cNvSpPr>
            <a:spLocks noGrp="1" noChangeArrowheads="1"/>
          </p:cNvSpPr>
          <p:nvPr>
            <p:ph type="title"/>
          </p:nvPr>
        </p:nvSpPr>
        <p:spPr/>
        <p:txBody>
          <a:bodyPr/>
          <a:lstStyle/>
          <a:p>
            <a:r>
              <a:rPr lang="en-US"/>
              <a:t>Running example</a:t>
            </a:r>
          </a:p>
        </p:txBody>
      </p:sp>
    </p:spTree>
    <p:extLst>
      <p:ext uri="{BB962C8B-B14F-4D97-AF65-F5344CB8AC3E}">
        <p14:creationId xmlns:p14="http://schemas.microsoft.com/office/powerpoint/2010/main" xmlns="" val="271010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en-US" dirty="0"/>
              <a:t>Let   F:  K </a:t>
            </a:r>
            <a:r>
              <a:rPr lang="en-US" dirty="0">
                <a:sym typeface="Symbol" pitchFamily="18" charset="2"/>
              </a:rPr>
              <a:t> X    Y   be a PRF</a:t>
            </a:r>
          </a:p>
          <a:p>
            <a:pPr>
              <a:spcBef>
                <a:spcPct val="50000"/>
              </a:spcBef>
              <a:buFontTx/>
              <a:buNone/>
            </a:pPr>
            <a:r>
              <a:rPr lang="en-US" dirty="0"/>
              <a:t>		Funs[X,Y]:     the set of </a:t>
            </a:r>
            <a:r>
              <a:rPr lang="en-US" b="1" u="sng" dirty="0"/>
              <a:t>all</a:t>
            </a:r>
            <a:r>
              <a:rPr lang="en-US" dirty="0"/>
              <a:t> functions from X to Y</a:t>
            </a:r>
          </a:p>
          <a:p>
            <a:pPr>
              <a:spcBef>
                <a:spcPct val="50000"/>
              </a:spcBef>
              <a:buFontTx/>
              <a:buNone/>
            </a:pPr>
            <a:r>
              <a:rPr lang="en-US" dirty="0">
                <a:sym typeface="Symbol" pitchFamily="18" charset="2"/>
              </a:rPr>
              <a:t>		S</a:t>
            </a:r>
            <a:r>
              <a:rPr lang="en-US" baseline="-25000" dirty="0">
                <a:sym typeface="Symbol" pitchFamily="18" charset="2"/>
              </a:rPr>
              <a:t>F</a:t>
            </a:r>
            <a:r>
              <a:rPr lang="en-US" dirty="0">
                <a:sym typeface="Symbol" pitchFamily="18" charset="2"/>
              </a:rPr>
              <a:t> =  {  F(k,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Funs[X,Y]</a:t>
            </a:r>
          </a:p>
          <a:p>
            <a:pPr>
              <a:spcBef>
                <a:spcPts val="2232"/>
              </a:spcBef>
            </a:pPr>
            <a:r>
              <a:rPr lang="en-US" u="sng" dirty="0">
                <a:sym typeface="Symbol" pitchFamily="18" charset="2"/>
              </a:rPr>
              <a:t>Intuition</a:t>
            </a:r>
            <a:r>
              <a:rPr lang="en-US" dirty="0">
                <a:sym typeface="Symbol" pitchFamily="18" charset="2"/>
              </a:rPr>
              <a:t>:   a PRF 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a:t>Funs[X,Y] is indistinguishable from </a:t>
            </a:r>
            <a:r>
              <a:rPr lang="en-US" dirty="0" smtClean="0"/>
              <a:t>a </a:t>
            </a:r>
            <a:r>
              <a:rPr lang="en-US" dirty="0"/>
              <a:t>random function in S</a:t>
            </a:r>
            <a:r>
              <a:rPr lang="en-US" baseline="-25000" dirty="0"/>
              <a:t>F</a:t>
            </a:r>
            <a:endParaRPr lang="en-US" dirty="0">
              <a:sym typeface="Symbol" pitchFamily="18" charset="2"/>
            </a:endParaRPr>
          </a:p>
          <a:p>
            <a:endParaRPr lang="en-US" dirty="0"/>
          </a:p>
        </p:txBody>
      </p:sp>
      <p:sp>
        <p:nvSpPr>
          <p:cNvPr id="25602" name="Rectangle 2"/>
          <p:cNvSpPr>
            <a:spLocks noGrp="1" noChangeArrowheads="1"/>
          </p:cNvSpPr>
          <p:nvPr>
            <p:ph type="title"/>
          </p:nvPr>
        </p:nvSpPr>
        <p:spPr/>
        <p:txBody>
          <a:bodyPr>
            <a:normAutofit/>
          </a:bodyPr>
          <a:lstStyle/>
          <a:p>
            <a:r>
              <a:rPr lang="en-US"/>
              <a:t>Secure PRFs</a:t>
            </a:r>
          </a:p>
        </p:txBody>
      </p:sp>
      <p:grpSp>
        <p:nvGrpSpPr>
          <p:cNvPr id="2" name="Group 1"/>
          <p:cNvGrpSpPr/>
          <p:nvPr/>
        </p:nvGrpSpPr>
        <p:grpSpPr>
          <a:xfrm>
            <a:off x="1066801" y="5054600"/>
            <a:ext cx="2095390" cy="1480840"/>
            <a:chOff x="6396038" y="3714750"/>
            <a:chExt cx="2095390" cy="1110630"/>
          </a:xfrm>
        </p:grpSpPr>
        <p:sp>
          <p:nvSpPr>
            <p:cNvPr id="25605" name="Oval 5"/>
            <p:cNvSpPr>
              <a:spLocks noChangeAspect="1" noChangeArrowheads="1"/>
            </p:cNvSpPr>
            <p:nvPr/>
          </p:nvSpPr>
          <p:spPr bwMode="auto">
            <a:xfrm>
              <a:off x="6396038" y="3714750"/>
              <a:ext cx="684212" cy="513160"/>
            </a:xfrm>
            <a:prstGeom prst="ellipse">
              <a:avLst/>
            </a:prstGeom>
            <a:solidFill>
              <a:schemeClr val="accent1"/>
            </a:solidFill>
            <a:ln w="9525">
              <a:solidFill>
                <a:schemeClr val="tx1"/>
              </a:solidFill>
              <a:round/>
              <a:headEnd/>
              <a:tailEnd/>
            </a:ln>
            <a:effectLst/>
          </p:spPr>
          <p:txBody>
            <a:bodyPr wrap="none" anchor="ctr"/>
            <a:lstStyle/>
            <a:p>
              <a:pPr algn="ctr"/>
              <a:endParaRPr lang="en-US" sz="2400"/>
            </a:p>
          </p:txBody>
        </p:sp>
        <p:sp>
          <p:nvSpPr>
            <p:cNvPr id="25606" name="Text Box 6"/>
            <p:cNvSpPr txBox="1">
              <a:spLocks noChangeArrowheads="1"/>
            </p:cNvSpPr>
            <p:nvPr/>
          </p:nvSpPr>
          <p:spPr bwMode="auto">
            <a:xfrm>
              <a:off x="6477001" y="3714750"/>
              <a:ext cx="458780" cy="346249"/>
            </a:xfrm>
            <a:prstGeom prst="rect">
              <a:avLst/>
            </a:prstGeom>
            <a:noFill/>
            <a:ln w="9525">
              <a:noFill/>
              <a:miter lim="800000"/>
              <a:headEnd/>
              <a:tailEnd/>
            </a:ln>
            <a:effectLst/>
          </p:spPr>
          <p:txBody>
            <a:bodyPr wrap="none">
              <a:spAutoFit/>
            </a:bodyPr>
            <a:lstStyle/>
            <a:p>
              <a:r>
                <a:rPr lang="en-US" sz="2400"/>
                <a:t>S</a:t>
              </a:r>
              <a:r>
                <a:rPr lang="en-US" sz="2400" baseline="-25000"/>
                <a:t>F</a:t>
              </a:r>
              <a:endParaRPr lang="en-US" sz="2400">
                <a:sym typeface="Symbol" pitchFamily="18" charset="2"/>
              </a:endParaRPr>
            </a:p>
          </p:txBody>
        </p:sp>
        <p:sp>
          <p:nvSpPr>
            <p:cNvPr id="25608" name="Line 8"/>
            <p:cNvSpPr>
              <a:spLocks noChangeShapeType="1"/>
            </p:cNvSpPr>
            <p:nvPr/>
          </p:nvSpPr>
          <p:spPr bwMode="auto">
            <a:xfrm flipH="1" flipV="1">
              <a:off x="6853238" y="4057650"/>
              <a:ext cx="685800" cy="457200"/>
            </a:xfrm>
            <a:prstGeom prst="line">
              <a:avLst/>
            </a:prstGeom>
            <a:noFill/>
            <a:ln w="9525">
              <a:solidFill>
                <a:schemeClr val="tx1"/>
              </a:solidFill>
              <a:round/>
              <a:headEnd/>
              <a:tailEnd type="triangle" w="med" len="med"/>
            </a:ln>
            <a:effectLst/>
          </p:spPr>
          <p:txBody>
            <a:bodyPr/>
            <a:lstStyle/>
            <a:p>
              <a:endParaRPr lang="en-US"/>
            </a:p>
          </p:txBody>
        </p:sp>
        <p:sp>
          <p:nvSpPr>
            <p:cNvPr id="25609" name="Text Box 9"/>
            <p:cNvSpPr txBox="1">
              <a:spLocks noChangeArrowheads="1"/>
            </p:cNvSpPr>
            <p:nvPr/>
          </p:nvSpPr>
          <p:spPr bwMode="auto">
            <a:xfrm>
              <a:off x="7386638" y="4479131"/>
              <a:ext cx="1104790" cy="346249"/>
            </a:xfrm>
            <a:prstGeom prst="rect">
              <a:avLst/>
            </a:prstGeom>
            <a:noFill/>
            <a:ln w="9525">
              <a:noFill/>
              <a:miter lim="800000"/>
              <a:headEnd/>
              <a:tailEnd/>
            </a:ln>
            <a:effectLst/>
          </p:spPr>
          <p:txBody>
            <a:bodyPr wrap="none">
              <a:spAutoFit/>
            </a:bodyPr>
            <a:lstStyle/>
            <a:p>
              <a:r>
                <a:rPr lang="en-US" sz="2400"/>
                <a:t>Size |K|</a:t>
              </a:r>
            </a:p>
          </p:txBody>
        </p:sp>
      </p:grpSp>
      <p:grpSp>
        <p:nvGrpSpPr>
          <p:cNvPr id="3" name="Group 15"/>
          <p:cNvGrpSpPr>
            <a:grpSpLocks/>
          </p:cNvGrpSpPr>
          <p:nvPr/>
        </p:nvGrpSpPr>
        <p:grpSpPr bwMode="auto">
          <a:xfrm>
            <a:off x="4933950" y="4343400"/>
            <a:ext cx="4057650" cy="2362200"/>
            <a:chOff x="1200" y="2688"/>
            <a:chExt cx="2556" cy="1488"/>
          </a:xfrm>
        </p:grpSpPr>
        <p:sp>
          <p:nvSpPr>
            <p:cNvPr id="25604" name="Oval 4"/>
            <p:cNvSpPr>
              <a:spLocks noChangeAspect="1" noChangeArrowheads="1"/>
            </p:cNvSpPr>
            <p:nvPr/>
          </p:nvSpPr>
          <p:spPr bwMode="auto">
            <a:xfrm>
              <a:off x="1200" y="2688"/>
              <a:ext cx="1487" cy="1488"/>
            </a:xfrm>
            <a:prstGeom prst="ellipse">
              <a:avLst/>
            </a:prstGeom>
            <a:solidFill>
              <a:schemeClr val="accent1"/>
            </a:solidFill>
            <a:ln w="9525">
              <a:solidFill>
                <a:schemeClr val="tx1"/>
              </a:solidFill>
              <a:round/>
              <a:headEnd/>
              <a:tailEnd/>
            </a:ln>
            <a:effectLst/>
          </p:spPr>
          <p:txBody>
            <a:bodyPr wrap="none" anchor="ctr"/>
            <a:lstStyle/>
            <a:p>
              <a:pPr algn="ctr"/>
              <a:r>
                <a:rPr lang="en-US" sz="2400"/>
                <a:t>Funs[X,Y]</a:t>
              </a:r>
            </a:p>
          </p:txBody>
        </p:sp>
        <p:sp>
          <p:nvSpPr>
            <p:cNvPr id="25611" name="Line 11"/>
            <p:cNvSpPr>
              <a:spLocks noChangeShapeType="1"/>
            </p:cNvSpPr>
            <p:nvPr/>
          </p:nvSpPr>
          <p:spPr bwMode="auto">
            <a:xfrm flipH="1" flipV="1">
              <a:off x="2448" y="3630"/>
              <a:ext cx="480" cy="210"/>
            </a:xfrm>
            <a:prstGeom prst="line">
              <a:avLst/>
            </a:prstGeom>
            <a:noFill/>
            <a:ln w="9525">
              <a:solidFill>
                <a:schemeClr val="tx1"/>
              </a:solidFill>
              <a:round/>
              <a:headEnd/>
              <a:tailEnd type="triangle" w="med" len="med"/>
            </a:ln>
            <a:effectLst/>
          </p:spPr>
          <p:txBody>
            <a:bodyPr/>
            <a:lstStyle/>
            <a:p>
              <a:endParaRPr lang="en-US"/>
            </a:p>
          </p:txBody>
        </p:sp>
        <p:sp>
          <p:nvSpPr>
            <p:cNvPr id="25612" name="Text Box 12"/>
            <p:cNvSpPr txBox="1">
              <a:spLocks noChangeArrowheads="1"/>
            </p:cNvSpPr>
            <p:nvPr/>
          </p:nvSpPr>
          <p:spPr bwMode="auto">
            <a:xfrm>
              <a:off x="2928" y="3584"/>
              <a:ext cx="828" cy="291"/>
            </a:xfrm>
            <a:prstGeom prst="rect">
              <a:avLst/>
            </a:prstGeom>
            <a:noFill/>
            <a:ln w="9525">
              <a:noFill/>
              <a:miter lim="800000"/>
              <a:headEnd/>
              <a:tailEnd/>
            </a:ln>
            <a:effectLst/>
          </p:spPr>
          <p:txBody>
            <a:bodyPr wrap="none">
              <a:spAutoFit/>
            </a:bodyPr>
            <a:lstStyle/>
            <a:p>
              <a:r>
                <a:rPr lang="en-US" sz="2400" dirty="0"/>
                <a:t>Size |Y|</a:t>
              </a:r>
              <a:r>
                <a:rPr lang="en-US" sz="2400" baseline="60000" dirty="0"/>
                <a:t>|X|</a:t>
              </a:r>
            </a:p>
          </p:txBody>
        </p:sp>
      </p:grpSp>
      <p:sp>
        <p:nvSpPr>
          <p:cNvPr id="25613" name="AutoShape 13"/>
          <p:cNvSpPr>
            <a:spLocks/>
          </p:cNvSpPr>
          <p:nvPr/>
        </p:nvSpPr>
        <p:spPr bwMode="auto">
          <a:xfrm>
            <a:off x="990600" y="1701800"/>
            <a:ext cx="228600" cy="142240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0" y="332740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xmlns="" val="1246472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Encrypt a block of plaintext as a whole to produce same sized </a:t>
            </a:r>
            <a:r>
              <a:rPr lang="en-US" dirty="0" err="1" smtClean="0"/>
              <a:t>ciphertext</a:t>
            </a:r>
            <a:endParaRPr lang="en-US" dirty="0" smtClean="0"/>
          </a:p>
          <a:p>
            <a:r>
              <a:rPr lang="en-US" dirty="0" smtClean="0"/>
              <a:t>Typical block sizes are 64 or 128 bits</a:t>
            </a:r>
          </a:p>
          <a:p>
            <a:r>
              <a:rPr lang="en-US" dirty="0" smtClean="0"/>
              <a:t>Modes of operation used to apply block ciphers to larger plaintexts</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normAutofit/>
          </a:bodyPr>
          <a:lstStyle/>
          <a:p>
            <a:r>
              <a:rPr lang="en-US" sz="3600" dirty="0" smtClean="0"/>
              <a:t>Block Ciphers</a:t>
            </a:r>
            <a:endParaRPr lang="en-US" sz="3600" dirty="0"/>
          </a:p>
        </p:txBody>
      </p:sp>
      <p:pic>
        <p:nvPicPr>
          <p:cNvPr id="584706" name="Picture 2"/>
          <p:cNvPicPr>
            <a:picLocks noChangeAspect="1" noChangeArrowheads="1"/>
          </p:cNvPicPr>
          <p:nvPr/>
        </p:nvPicPr>
        <p:blipFill>
          <a:blip r:embed="rId2"/>
          <a:srcRect/>
          <a:stretch>
            <a:fillRect/>
          </a:stretch>
        </p:blipFill>
        <p:spPr bwMode="auto">
          <a:xfrm>
            <a:off x="3238500" y="3867150"/>
            <a:ext cx="2705100" cy="230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en-US" dirty="0"/>
              <a:t>Let   F:  K </a:t>
            </a:r>
            <a:r>
              <a:rPr lang="en-US" dirty="0">
                <a:sym typeface="Symbol" pitchFamily="18" charset="2"/>
              </a:rPr>
              <a:t> X    Y   be a PRF</a:t>
            </a:r>
          </a:p>
          <a:p>
            <a:pPr>
              <a:spcBef>
                <a:spcPct val="50000"/>
              </a:spcBef>
              <a:buFontTx/>
              <a:buNone/>
            </a:pPr>
            <a:r>
              <a:rPr lang="en-US" dirty="0"/>
              <a:t>		Funs[X,Y]:     the set of </a:t>
            </a:r>
            <a:r>
              <a:rPr lang="en-US" b="1" u="sng" dirty="0"/>
              <a:t>all</a:t>
            </a:r>
            <a:r>
              <a:rPr lang="en-US" dirty="0"/>
              <a:t> functions from X to Y</a:t>
            </a:r>
          </a:p>
          <a:p>
            <a:pPr>
              <a:spcBef>
                <a:spcPct val="50000"/>
              </a:spcBef>
              <a:buFontTx/>
              <a:buNone/>
            </a:pPr>
            <a:r>
              <a:rPr lang="en-US" dirty="0">
                <a:sym typeface="Symbol" pitchFamily="18" charset="2"/>
              </a:rPr>
              <a:t>		S</a:t>
            </a:r>
            <a:r>
              <a:rPr lang="en-US" baseline="-25000" dirty="0">
                <a:sym typeface="Symbol" pitchFamily="18" charset="2"/>
              </a:rPr>
              <a:t>F</a:t>
            </a:r>
            <a:r>
              <a:rPr lang="en-US" dirty="0">
                <a:sym typeface="Symbol" pitchFamily="18" charset="2"/>
              </a:rPr>
              <a:t> =  {  F(k,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Funs[X,Y]</a:t>
            </a:r>
          </a:p>
          <a:p>
            <a:pPr>
              <a:spcBef>
                <a:spcPct val="140000"/>
              </a:spcBef>
            </a:pPr>
            <a:r>
              <a:rPr lang="en-US" u="sng" dirty="0">
                <a:sym typeface="Symbol" pitchFamily="18" charset="2"/>
              </a:rPr>
              <a:t>Intuition</a:t>
            </a:r>
            <a:r>
              <a:rPr lang="en-US" dirty="0">
                <a:sym typeface="Symbol" pitchFamily="18" charset="2"/>
              </a:rPr>
              <a:t>:   a PRF 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a:t>Funs[X,Y] is indistinguishable from </a:t>
            </a:r>
            <a:br>
              <a:rPr lang="en-US" dirty="0"/>
            </a:br>
            <a:r>
              <a:rPr lang="en-US" dirty="0"/>
              <a:t>	a random function in S</a:t>
            </a:r>
            <a:r>
              <a:rPr lang="en-US" baseline="-25000" dirty="0"/>
              <a:t>F</a:t>
            </a:r>
            <a:endParaRPr lang="en-US" dirty="0">
              <a:sym typeface="Symbol" pitchFamily="18" charset="2"/>
            </a:endParaRPr>
          </a:p>
          <a:p>
            <a:endParaRPr lang="en-US" dirty="0"/>
          </a:p>
        </p:txBody>
      </p:sp>
      <p:sp>
        <p:nvSpPr>
          <p:cNvPr id="25602" name="Rectangle 2"/>
          <p:cNvSpPr>
            <a:spLocks noGrp="1" noChangeArrowheads="1"/>
          </p:cNvSpPr>
          <p:nvPr>
            <p:ph type="title"/>
          </p:nvPr>
        </p:nvSpPr>
        <p:spPr/>
        <p:txBody>
          <a:bodyPr>
            <a:normAutofit/>
          </a:bodyPr>
          <a:lstStyle/>
          <a:p>
            <a:r>
              <a:rPr lang="en-US" dirty="0"/>
              <a:t>Secure PRFs</a:t>
            </a:r>
          </a:p>
        </p:txBody>
      </p:sp>
      <p:sp>
        <p:nvSpPr>
          <p:cNvPr id="25613" name="AutoShape 13"/>
          <p:cNvSpPr>
            <a:spLocks/>
          </p:cNvSpPr>
          <p:nvPr/>
        </p:nvSpPr>
        <p:spPr bwMode="auto">
          <a:xfrm>
            <a:off x="914400" y="1625600"/>
            <a:ext cx="152400" cy="149860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0" y="3429000"/>
            <a:ext cx="9144000" cy="0"/>
          </a:xfrm>
          <a:prstGeom prst="line">
            <a:avLst/>
          </a:prstGeom>
          <a:noFill/>
          <a:ln w="9525">
            <a:solidFill>
              <a:schemeClr val="tx1"/>
            </a:solidFill>
            <a:round/>
            <a:headEnd/>
            <a:tailEnd/>
          </a:ln>
          <a:effectLst/>
        </p:spPr>
        <p:txBody>
          <a:bodyPr/>
          <a:lstStyle/>
          <a:p>
            <a:endParaRPr lang="en-US"/>
          </a:p>
        </p:txBody>
      </p:sp>
      <p:grpSp>
        <p:nvGrpSpPr>
          <p:cNvPr id="2" name="Group 34"/>
          <p:cNvGrpSpPr>
            <a:grpSpLocks/>
          </p:cNvGrpSpPr>
          <p:nvPr/>
        </p:nvGrpSpPr>
        <p:grpSpPr bwMode="auto">
          <a:xfrm>
            <a:off x="5638800" y="4749800"/>
            <a:ext cx="3505200" cy="2108200"/>
            <a:chOff x="4800600" y="3733800"/>
            <a:chExt cx="4191000" cy="2667000"/>
          </a:xfrm>
        </p:grpSpPr>
        <p:sp>
          <p:nvSpPr>
            <p:cNvPr id="16" name="Rectangle 15"/>
            <p:cNvSpPr/>
            <p:nvPr/>
          </p:nvSpPr>
          <p:spPr bwMode="auto">
            <a:xfrm>
              <a:off x="4800600" y="3733800"/>
              <a:ext cx="4191000" cy="2667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endParaRPr lang="en-US" dirty="0">
                <a:latin typeface="+mn-lt"/>
              </a:endParaRPr>
            </a:p>
          </p:txBody>
        </p:sp>
        <p:sp>
          <p:nvSpPr>
            <p:cNvPr id="17" name="Cloud 16"/>
            <p:cNvSpPr/>
            <p:nvPr/>
          </p:nvSpPr>
          <p:spPr bwMode="auto">
            <a:xfrm>
              <a:off x="5562600" y="5181601"/>
              <a:ext cx="1524000"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k </a:t>
              </a:r>
              <a:r>
                <a:rPr lang="en-US" dirty="0">
                  <a:latin typeface="+mn-lt"/>
                  <a:sym typeface="Symbol"/>
                </a:rPr>
                <a:t> K</a:t>
              </a:r>
              <a:endParaRPr lang="en-US" dirty="0">
                <a:latin typeface="+mn-lt"/>
              </a:endParaRPr>
            </a:p>
          </p:txBody>
        </p:sp>
        <p:sp>
          <p:nvSpPr>
            <p:cNvPr id="18" name="Cloud 17"/>
            <p:cNvSpPr/>
            <p:nvPr/>
          </p:nvSpPr>
          <p:spPr bwMode="auto">
            <a:xfrm>
              <a:off x="5165035" y="3886199"/>
              <a:ext cx="3750365"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f </a:t>
              </a:r>
              <a:r>
                <a:rPr lang="en-US" dirty="0">
                  <a:latin typeface="+mn-lt"/>
                  <a:sym typeface="Symbol"/>
                </a:rPr>
                <a:t> </a:t>
              </a:r>
              <a:r>
                <a:rPr lang="en-US" sz="2000" dirty="0">
                  <a:latin typeface="+mn-lt"/>
                  <a:sym typeface="Symbol"/>
                </a:rPr>
                <a:t>Funs[X,Y]</a:t>
              </a:r>
              <a:endParaRPr lang="en-US" dirty="0">
                <a:latin typeface="+mn-lt"/>
              </a:endParaRPr>
            </a:p>
          </p:txBody>
        </p:sp>
      </p:grpSp>
      <p:pic>
        <p:nvPicPr>
          <p:cNvPr id="19" name="Picture 2" descr="C:\Users\dabo\AppData\Local\Microsoft\Windows\Temporary Internet Files\Content.IE5\HEB3KRDO\MCj04359310000[1].wmf"/>
          <p:cNvPicPr>
            <a:picLocks noChangeAspect="1" noChangeArrowheads="1"/>
          </p:cNvPicPr>
          <p:nvPr/>
        </p:nvPicPr>
        <p:blipFill>
          <a:blip r:embed="rId2" cstate="print"/>
          <a:srcRect/>
          <a:stretch>
            <a:fillRect/>
          </a:stretch>
        </p:blipFill>
        <p:spPr bwMode="auto">
          <a:xfrm>
            <a:off x="974727" y="5541641"/>
            <a:ext cx="1233487" cy="976312"/>
          </a:xfrm>
          <a:prstGeom prst="rect">
            <a:avLst/>
          </a:prstGeom>
          <a:noFill/>
          <a:ln w="9525">
            <a:noFill/>
            <a:miter lim="800000"/>
            <a:headEnd/>
            <a:tailEnd/>
          </a:ln>
        </p:spPr>
      </p:pic>
      <p:grpSp>
        <p:nvGrpSpPr>
          <p:cNvPr id="3" name="Group 35"/>
          <p:cNvGrpSpPr>
            <a:grpSpLocks/>
          </p:cNvGrpSpPr>
          <p:nvPr/>
        </p:nvGrpSpPr>
        <p:grpSpPr bwMode="auto">
          <a:xfrm>
            <a:off x="2081212" y="5451153"/>
            <a:ext cx="3505200" cy="914400"/>
            <a:chOff x="2133600" y="4572000"/>
            <a:chExt cx="3505200" cy="914400"/>
          </a:xfrm>
        </p:grpSpPr>
        <p:sp>
          <p:nvSpPr>
            <p:cNvPr id="21" name="TextBox 20"/>
            <p:cNvSpPr txBox="1"/>
            <p:nvPr/>
          </p:nvSpPr>
          <p:spPr>
            <a:xfrm>
              <a:off x="2819400" y="4572000"/>
              <a:ext cx="675313" cy="369332"/>
            </a:xfrm>
            <a:prstGeom prst="rect">
              <a:avLst/>
            </a:prstGeom>
            <a:noFill/>
          </p:spPr>
          <p:txBody>
            <a:bodyPr wrap="none">
              <a:spAutoFit/>
            </a:bodyPr>
            <a:lstStyle/>
            <a:p>
              <a:pPr>
                <a:defRPr/>
              </a:pPr>
              <a:r>
                <a:rPr lang="en-US" dirty="0">
                  <a:latin typeface="+mn-lt"/>
                </a:rPr>
                <a:t>x </a:t>
              </a:r>
              <a:r>
                <a:rPr lang="en-US" dirty="0">
                  <a:latin typeface="+mn-lt"/>
                  <a:sym typeface="Symbol"/>
                </a:rPr>
                <a:t> X</a:t>
              </a:r>
              <a:endParaRPr lang="en-US" dirty="0">
                <a:latin typeface="+mn-lt"/>
              </a:endParaRPr>
            </a:p>
          </p:txBody>
        </p:sp>
        <p:grpSp>
          <p:nvGrpSpPr>
            <p:cNvPr id="4" name="Group 26"/>
            <p:cNvGrpSpPr>
              <a:grpSpLocks/>
            </p:cNvGrpSpPr>
            <p:nvPr/>
          </p:nvGrpSpPr>
          <p:grpSpPr bwMode="auto">
            <a:xfrm>
              <a:off x="2133600" y="4648200"/>
              <a:ext cx="3505200" cy="838200"/>
              <a:chOff x="2819400" y="4419600"/>
              <a:chExt cx="2819400" cy="838200"/>
            </a:xfrm>
          </p:grpSpPr>
          <p:cxnSp>
            <p:nvCxnSpPr>
              <p:cNvPr id="23" name="Straight Arrow Connector 8"/>
              <p:cNvCxnSpPr>
                <a:cxnSpLocks noChangeShapeType="1"/>
              </p:cNvCxnSpPr>
              <p:nvPr/>
            </p:nvCxnSpPr>
            <p:spPr bwMode="auto">
              <a:xfrm>
                <a:off x="2819400" y="4800600"/>
                <a:ext cx="2286000" cy="1588"/>
              </a:xfrm>
              <a:prstGeom prst="straightConnector1">
                <a:avLst/>
              </a:prstGeom>
              <a:noFill/>
              <a:ln w="57150" algn="ctr">
                <a:solidFill>
                  <a:srgbClr val="FFCC00"/>
                </a:solidFill>
                <a:round/>
                <a:headEnd/>
                <a:tailEnd/>
              </a:ln>
            </p:spPr>
          </p:cxnSp>
          <p:cxnSp>
            <p:nvCxnSpPr>
              <p:cNvPr id="24" name="Straight Arrow Connector 15"/>
              <p:cNvCxnSpPr>
                <a:cxnSpLocks noChangeShapeType="1"/>
              </p:cNvCxnSpPr>
              <p:nvPr/>
            </p:nvCxnSpPr>
            <p:spPr bwMode="auto">
              <a:xfrm flipV="1">
                <a:off x="5105400" y="4419600"/>
                <a:ext cx="533400" cy="381000"/>
              </a:xfrm>
              <a:prstGeom prst="straightConnector1">
                <a:avLst/>
              </a:prstGeom>
              <a:noFill/>
              <a:ln w="57150" algn="ctr">
                <a:solidFill>
                  <a:srgbClr val="FFCC00"/>
                </a:solidFill>
                <a:round/>
                <a:headEnd/>
                <a:tailEnd type="arrow" w="med" len="med"/>
              </a:ln>
            </p:spPr>
          </p:cxnSp>
          <p:cxnSp>
            <p:nvCxnSpPr>
              <p:cNvPr id="25" name="Straight Arrow Connector 17"/>
              <p:cNvCxnSpPr>
                <a:cxnSpLocks noChangeShapeType="1"/>
              </p:cNvCxnSpPr>
              <p:nvPr/>
            </p:nvCxnSpPr>
            <p:spPr bwMode="auto">
              <a:xfrm>
                <a:off x="5105400" y="4800600"/>
                <a:ext cx="533400" cy="457200"/>
              </a:xfrm>
              <a:prstGeom prst="straightConnector1">
                <a:avLst/>
              </a:prstGeom>
              <a:noFill/>
              <a:ln w="57150" algn="ctr">
                <a:solidFill>
                  <a:srgbClr val="FFCC00"/>
                </a:solidFill>
                <a:round/>
                <a:headEnd/>
                <a:tailEnd type="arrow" w="med" len="med"/>
              </a:ln>
            </p:spPr>
          </p:cxnSp>
        </p:grpSp>
      </p:grpSp>
      <p:grpSp>
        <p:nvGrpSpPr>
          <p:cNvPr id="5" name="Group 36"/>
          <p:cNvGrpSpPr>
            <a:grpSpLocks/>
          </p:cNvGrpSpPr>
          <p:nvPr/>
        </p:nvGrpSpPr>
        <p:grpSpPr bwMode="auto">
          <a:xfrm>
            <a:off x="2081212" y="6289361"/>
            <a:ext cx="2971800" cy="369337"/>
            <a:chOff x="2133600" y="5410200"/>
            <a:chExt cx="2971800" cy="369098"/>
          </a:xfrm>
        </p:grpSpPr>
        <p:cxnSp>
          <p:nvCxnSpPr>
            <p:cNvPr id="27" name="Straight Arrow Connector 28"/>
            <p:cNvCxnSpPr>
              <a:cxnSpLocks noChangeShapeType="1"/>
            </p:cNvCxnSpPr>
            <p:nvPr/>
          </p:nvCxnSpPr>
          <p:spPr bwMode="auto">
            <a:xfrm rot="10800000">
              <a:off x="2133600" y="5410200"/>
              <a:ext cx="2971800" cy="1588"/>
            </a:xfrm>
            <a:prstGeom prst="straightConnector1">
              <a:avLst/>
            </a:prstGeom>
            <a:noFill/>
            <a:ln w="38100" algn="ctr">
              <a:solidFill>
                <a:srgbClr val="FFCC00"/>
              </a:solidFill>
              <a:round/>
              <a:headEnd/>
              <a:tailEnd type="arrow" w="med" len="med"/>
            </a:ln>
          </p:spPr>
        </p:cxnSp>
        <p:sp>
          <p:nvSpPr>
            <p:cNvPr id="28" name="TextBox 27"/>
            <p:cNvSpPr txBox="1"/>
            <p:nvPr/>
          </p:nvSpPr>
          <p:spPr>
            <a:xfrm>
              <a:off x="2286000" y="5410204"/>
              <a:ext cx="1612942" cy="369094"/>
            </a:xfrm>
            <a:prstGeom prst="rect">
              <a:avLst/>
            </a:prstGeom>
            <a:noFill/>
          </p:spPr>
          <p:txBody>
            <a:bodyPr wrap="none">
              <a:spAutoFit/>
            </a:bodyPr>
            <a:lstStyle/>
            <a:p>
              <a:pPr>
                <a:defRPr/>
              </a:pPr>
              <a:r>
                <a:rPr lang="en-US" dirty="0">
                  <a:latin typeface="+mn-lt"/>
                </a:rPr>
                <a:t>f(x)  or  F(</a:t>
              </a:r>
              <a:r>
                <a:rPr lang="en-US" dirty="0" err="1">
                  <a:latin typeface="+mn-lt"/>
                </a:rPr>
                <a:t>k,x</a:t>
              </a:r>
              <a:r>
                <a:rPr lang="en-US" smtClean="0">
                  <a:latin typeface="+mn-lt"/>
                </a:rPr>
                <a:t>)  ?</a:t>
              </a:r>
              <a:endParaRPr lang="en-US" dirty="0">
                <a:latin typeface="+mn-lt"/>
              </a:endParaRPr>
            </a:p>
          </p:txBody>
        </p:sp>
      </p:grpSp>
      <p:sp>
        <p:nvSpPr>
          <p:cNvPr id="29" name="TextBox 28"/>
          <p:cNvSpPr txBox="1"/>
          <p:nvPr/>
        </p:nvSpPr>
        <p:spPr>
          <a:xfrm>
            <a:off x="152400" y="5755953"/>
            <a:ext cx="641522" cy="523220"/>
          </a:xfrm>
          <a:prstGeom prst="rect">
            <a:avLst/>
          </a:prstGeom>
          <a:noFill/>
        </p:spPr>
        <p:txBody>
          <a:bodyPr wrap="none">
            <a:spAutoFit/>
          </a:bodyPr>
          <a:lstStyle/>
          <a:p>
            <a:pPr>
              <a:defRPr/>
            </a:pPr>
            <a:r>
              <a:rPr lang="en-US" sz="2800" dirty="0">
                <a:latin typeface="+mn-lt"/>
              </a:rPr>
              <a:t>???</a:t>
            </a:r>
          </a:p>
        </p:txBody>
      </p:sp>
      <p:sp>
        <p:nvSpPr>
          <p:cNvPr id="30" name="AutoShape 24"/>
          <p:cNvSpPr>
            <a:spLocks noChangeArrowheads="1"/>
          </p:cNvSpPr>
          <p:nvPr/>
        </p:nvSpPr>
        <p:spPr bwMode="auto">
          <a:xfrm flipV="1">
            <a:off x="4367212" y="5451153"/>
            <a:ext cx="228600" cy="1219200"/>
          </a:xfrm>
          <a:prstGeom prst="curvedLeftArrow">
            <a:avLst>
              <a:gd name="adj1" fmla="val 80000"/>
              <a:gd name="adj2" fmla="val 16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xmlns="" val="146703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371600"/>
            <a:ext cx="8915400" cy="5105400"/>
          </a:xfrm>
        </p:spPr>
        <p:txBody>
          <a:bodyPr/>
          <a:lstStyle/>
          <a:p>
            <a:r>
              <a:rPr lang="en-US" dirty="0"/>
              <a:t>Let   </a:t>
            </a:r>
            <a:r>
              <a:rPr lang="en-US" dirty="0" smtClean="0"/>
              <a:t>E:  </a:t>
            </a:r>
            <a:r>
              <a:rPr lang="en-US" dirty="0"/>
              <a:t>K </a:t>
            </a:r>
            <a:r>
              <a:rPr lang="en-US" dirty="0">
                <a:sym typeface="Symbol" pitchFamily="18" charset="2"/>
              </a:rPr>
              <a:t> X    Y   be a </a:t>
            </a:r>
            <a:r>
              <a:rPr lang="en-US" dirty="0" smtClean="0">
                <a:sym typeface="Symbol" pitchFamily="18" charset="2"/>
              </a:rPr>
              <a:t>PRP</a:t>
            </a:r>
            <a:endParaRPr lang="en-US" dirty="0">
              <a:sym typeface="Symbol" pitchFamily="18" charset="2"/>
            </a:endParaRPr>
          </a:p>
          <a:p>
            <a:r>
              <a:rPr lang="en-US" dirty="0" smtClean="0"/>
              <a:t>Perms[X]</a:t>
            </a:r>
            <a:r>
              <a:rPr lang="en-US" dirty="0"/>
              <a:t>:     the set of all </a:t>
            </a:r>
            <a:r>
              <a:rPr lang="en-US" b="1" u="sng" dirty="0" smtClean="0"/>
              <a:t>one-to-one </a:t>
            </a:r>
            <a:r>
              <a:rPr lang="en-US" dirty="0" smtClean="0"/>
              <a:t>functions </a:t>
            </a:r>
          </a:p>
          <a:p>
            <a:pPr>
              <a:buNone/>
            </a:pPr>
            <a:r>
              <a:rPr lang="en-US" dirty="0" smtClean="0"/>
              <a:t>     from </a:t>
            </a:r>
            <a:r>
              <a:rPr lang="en-US" dirty="0"/>
              <a:t>X to </a:t>
            </a:r>
            <a:r>
              <a:rPr lang="en-US" dirty="0" smtClean="0"/>
              <a:t>Y</a:t>
            </a:r>
          </a:p>
          <a:p>
            <a:pPr>
              <a:spcBef>
                <a:spcPct val="50000"/>
              </a:spcBef>
              <a:buFontTx/>
              <a:buNone/>
            </a:pPr>
            <a:r>
              <a:rPr lang="en-US" dirty="0" smtClean="0">
                <a:sym typeface="Symbol" pitchFamily="18" charset="2"/>
              </a:rPr>
              <a:t>     S</a:t>
            </a:r>
            <a:r>
              <a:rPr lang="en-US" baseline="-25000" dirty="0" smtClean="0">
                <a:sym typeface="Symbol" pitchFamily="18" charset="2"/>
              </a:rPr>
              <a:t>F</a:t>
            </a:r>
            <a:r>
              <a:rPr lang="en-US" dirty="0" smtClean="0">
                <a:sym typeface="Symbol" pitchFamily="18" charset="2"/>
              </a:rPr>
              <a:t> </a:t>
            </a:r>
            <a:r>
              <a:rPr lang="en-US" dirty="0">
                <a:sym typeface="Symbol" pitchFamily="18" charset="2"/>
              </a:rPr>
              <a:t>=  {  </a:t>
            </a:r>
            <a:r>
              <a:rPr lang="en-US" dirty="0" smtClean="0">
                <a:sym typeface="Symbol" pitchFamily="18" charset="2"/>
              </a:rPr>
              <a:t>E(</a:t>
            </a:r>
            <a:r>
              <a:rPr lang="en-US" dirty="0">
                <a:sym typeface="Symbol" pitchFamily="18" charset="2"/>
              </a:rPr>
              <a:t>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a:t>
            </a:r>
            <a:r>
              <a:rPr lang="en-US" dirty="0" smtClean="0">
                <a:sym typeface="Symbol" pitchFamily="18" charset="2"/>
              </a:rPr>
              <a:t>Perms[X,Y]</a:t>
            </a:r>
          </a:p>
          <a:p>
            <a:pPr>
              <a:spcBef>
                <a:spcPct val="50000"/>
              </a:spcBef>
            </a:pPr>
            <a:r>
              <a:rPr lang="en-US" u="sng" dirty="0" smtClean="0">
                <a:sym typeface="Symbol" pitchFamily="18" charset="2"/>
              </a:rPr>
              <a:t>Intuition</a:t>
            </a:r>
            <a:r>
              <a:rPr lang="en-US" dirty="0">
                <a:sym typeface="Symbol" pitchFamily="18" charset="2"/>
              </a:rPr>
              <a:t>:   a </a:t>
            </a:r>
            <a:r>
              <a:rPr lang="en-US" dirty="0" smtClean="0">
                <a:sym typeface="Symbol" pitchFamily="18" charset="2"/>
              </a:rPr>
              <a:t>PRP </a:t>
            </a:r>
            <a:r>
              <a:rPr lang="en-US" dirty="0">
                <a:sym typeface="Symbol" pitchFamily="18" charset="2"/>
              </a:rPr>
              <a:t>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smtClean="0"/>
              <a:t>Perms[X] </a:t>
            </a:r>
            <a:r>
              <a:rPr lang="en-US" dirty="0"/>
              <a:t>is indistinguishable from </a:t>
            </a:r>
            <a:r>
              <a:rPr lang="en-US" dirty="0" smtClean="0"/>
              <a:t>a </a:t>
            </a:r>
            <a:r>
              <a:rPr lang="en-US" dirty="0"/>
              <a:t>random function in S</a:t>
            </a:r>
            <a:r>
              <a:rPr lang="en-US" baseline="-25000" dirty="0"/>
              <a:t>F</a:t>
            </a:r>
            <a:endParaRPr lang="en-US" dirty="0">
              <a:sym typeface="Symbol" pitchFamily="18" charset="2"/>
            </a:endParaRPr>
          </a:p>
          <a:p>
            <a:endParaRPr lang="en-US" dirty="0"/>
          </a:p>
        </p:txBody>
      </p:sp>
      <p:sp>
        <p:nvSpPr>
          <p:cNvPr id="25602" name="Rectangle 2"/>
          <p:cNvSpPr>
            <a:spLocks noGrp="1" noChangeArrowheads="1"/>
          </p:cNvSpPr>
          <p:nvPr>
            <p:ph type="title"/>
          </p:nvPr>
        </p:nvSpPr>
        <p:spPr/>
        <p:txBody>
          <a:bodyPr>
            <a:normAutofit/>
          </a:bodyPr>
          <a:lstStyle/>
          <a:p>
            <a:r>
              <a:rPr lang="en-US" dirty="0"/>
              <a:t>Secure </a:t>
            </a:r>
            <a:r>
              <a:rPr lang="en-US" dirty="0" smtClean="0"/>
              <a:t>PRPs   </a:t>
            </a:r>
            <a:r>
              <a:rPr lang="en-US" sz="2200" dirty="0" smtClean="0"/>
              <a:t>(secure block cipher)</a:t>
            </a:r>
            <a:endParaRPr lang="en-US" sz="2200" dirty="0"/>
          </a:p>
        </p:txBody>
      </p:sp>
      <p:sp>
        <p:nvSpPr>
          <p:cNvPr id="25616" name="Line 16"/>
          <p:cNvSpPr>
            <a:spLocks noChangeShapeType="1"/>
          </p:cNvSpPr>
          <p:nvPr/>
        </p:nvSpPr>
        <p:spPr bwMode="auto">
          <a:xfrm>
            <a:off x="0" y="3429000"/>
            <a:ext cx="9144000" cy="0"/>
          </a:xfrm>
          <a:prstGeom prst="line">
            <a:avLst/>
          </a:prstGeom>
          <a:noFill/>
          <a:ln w="9525">
            <a:solidFill>
              <a:schemeClr val="tx1"/>
            </a:solidFill>
            <a:round/>
            <a:headEnd/>
            <a:tailEnd/>
          </a:ln>
          <a:effectLst/>
        </p:spPr>
        <p:txBody>
          <a:bodyPr/>
          <a:lstStyle/>
          <a:p>
            <a:endParaRPr lang="en-US"/>
          </a:p>
        </p:txBody>
      </p:sp>
      <p:grpSp>
        <p:nvGrpSpPr>
          <p:cNvPr id="2" name="Group 34"/>
          <p:cNvGrpSpPr>
            <a:grpSpLocks/>
          </p:cNvGrpSpPr>
          <p:nvPr/>
        </p:nvGrpSpPr>
        <p:grpSpPr bwMode="auto">
          <a:xfrm>
            <a:off x="5638800" y="4749800"/>
            <a:ext cx="3505200" cy="2108200"/>
            <a:chOff x="4800600" y="3733800"/>
            <a:chExt cx="4191000" cy="2667000"/>
          </a:xfrm>
        </p:grpSpPr>
        <p:sp>
          <p:nvSpPr>
            <p:cNvPr id="16" name="Rectangle 15"/>
            <p:cNvSpPr/>
            <p:nvPr/>
          </p:nvSpPr>
          <p:spPr bwMode="auto">
            <a:xfrm>
              <a:off x="4800600" y="3733800"/>
              <a:ext cx="4191000" cy="2667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endParaRPr lang="en-US" dirty="0">
                <a:latin typeface="+mn-lt"/>
              </a:endParaRPr>
            </a:p>
          </p:txBody>
        </p:sp>
        <p:sp>
          <p:nvSpPr>
            <p:cNvPr id="17" name="Cloud 16"/>
            <p:cNvSpPr/>
            <p:nvPr/>
          </p:nvSpPr>
          <p:spPr bwMode="auto">
            <a:xfrm>
              <a:off x="5562600" y="5181601"/>
              <a:ext cx="1524000"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k </a:t>
              </a:r>
              <a:r>
                <a:rPr lang="en-US" dirty="0">
                  <a:latin typeface="+mn-lt"/>
                  <a:sym typeface="Symbol"/>
                </a:rPr>
                <a:t> K</a:t>
              </a:r>
              <a:endParaRPr lang="en-US" dirty="0">
                <a:latin typeface="+mn-lt"/>
              </a:endParaRPr>
            </a:p>
          </p:txBody>
        </p:sp>
        <p:sp>
          <p:nvSpPr>
            <p:cNvPr id="18" name="Cloud 17"/>
            <p:cNvSpPr/>
            <p:nvPr/>
          </p:nvSpPr>
          <p:spPr bwMode="auto">
            <a:xfrm>
              <a:off x="5165035" y="3886199"/>
              <a:ext cx="3750365"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smtClean="0">
                  <a:latin typeface="+mn-lt"/>
                </a:rPr>
                <a:t>π </a:t>
              </a:r>
              <a:r>
                <a:rPr lang="en-US" dirty="0">
                  <a:latin typeface="+mn-lt"/>
                  <a:sym typeface="Symbol"/>
                </a:rPr>
                <a:t> </a:t>
              </a:r>
              <a:r>
                <a:rPr lang="en-US" sz="2000" dirty="0" smtClean="0">
                  <a:sym typeface="Symbol"/>
                </a:rPr>
                <a:t>Perms</a:t>
              </a:r>
              <a:r>
                <a:rPr lang="en-US" sz="2000" dirty="0" smtClean="0">
                  <a:latin typeface="+mn-lt"/>
                  <a:sym typeface="Symbol"/>
                </a:rPr>
                <a:t>[X]</a:t>
              </a:r>
              <a:endParaRPr lang="en-US" dirty="0">
                <a:latin typeface="+mn-lt"/>
              </a:endParaRPr>
            </a:p>
          </p:txBody>
        </p:sp>
      </p:grpSp>
      <p:pic>
        <p:nvPicPr>
          <p:cNvPr id="19" name="Picture 2" descr="C:\Users\dabo\AppData\Local\Microsoft\Windows\Temporary Internet Files\Content.IE5\HEB3KRDO\MCj04359310000[1].wmf"/>
          <p:cNvPicPr>
            <a:picLocks noChangeAspect="1" noChangeArrowheads="1"/>
          </p:cNvPicPr>
          <p:nvPr/>
        </p:nvPicPr>
        <p:blipFill>
          <a:blip r:embed="rId2" cstate="print"/>
          <a:srcRect/>
          <a:stretch>
            <a:fillRect/>
          </a:stretch>
        </p:blipFill>
        <p:spPr bwMode="auto">
          <a:xfrm>
            <a:off x="974727" y="5541641"/>
            <a:ext cx="1233487" cy="976312"/>
          </a:xfrm>
          <a:prstGeom prst="rect">
            <a:avLst/>
          </a:prstGeom>
          <a:noFill/>
          <a:ln w="9525">
            <a:noFill/>
            <a:miter lim="800000"/>
            <a:headEnd/>
            <a:tailEnd/>
          </a:ln>
        </p:spPr>
      </p:pic>
      <p:grpSp>
        <p:nvGrpSpPr>
          <p:cNvPr id="3" name="Group 35"/>
          <p:cNvGrpSpPr>
            <a:grpSpLocks/>
          </p:cNvGrpSpPr>
          <p:nvPr/>
        </p:nvGrpSpPr>
        <p:grpSpPr bwMode="auto">
          <a:xfrm>
            <a:off x="2081212" y="5451153"/>
            <a:ext cx="3505200" cy="914400"/>
            <a:chOff x="2133600" y="4572000"/>
            <a:chExt cx="3505200" cy="914400"/>
          </a:xfrm>
        </p:grpSpPr>
        <p:sp>
          <p:nvSpPr>
            <p:cNvPr id="21" name="TextBox 20"/>
            <p:cNvSpPr txBox="1"/>
            <p:nvPr/>
          </p:nvSpPr>
          <p:spPr>
            <a:xfrm>
              <a:off x="2819400" y="4572000"/>
              <a:ext cx="675313" cy="369332"/>
            </a:xfrm>
            <a:prstGeom prst="rect">
              <a:avLst/>
            </a:prstGeom>
            <a:noFill/>
          </p:spPr>
          <p:txBody>
            <a:bodyPr wrap="none">
              <a:spAutoFit/>
            </a:bodyPr>
            <a:lstStyle/>
            <a:p>
              <a:pPr>
                <a:defRPr/>
              </a:pPr>
              <a:r>
                <a:rPr lang="en-US" dirty="0">
                  <a:latin typeface="+mn-lt"/>
                </a:rPr>
                <a:t>x </a:t>
              </a:r>
              <a:r>
                <a:rPr lang="en-US" dirty="0">
                  <a:latin typeface="+mn-lt"/>
                  <a:sym typeface="Symbol"/>
                </a:rPr>
                <a:t> X</a:t>
              </a:r>
              <a:endParaRPr lang="en-US" dirty="0">
                <a:latin typeface="+mn-lt"/>
              </a:endParaRPr>
            </a:p>
          </p:txBody>
        </p:sp>
        <p:grpSp>
          <p:nvGrpSpPr>
            <p:cNvPr id="4" name="Group 26"/>
            <p:cNvGrpSpPr>
              <a:grpSpLocks/>
            </p:cNvGrpSpPr>
            <p:nvPr/>
          </p:nvGrpSpPr>
          <p:grpSpPr bwMode="auto">
            <a:xfrm>
              <a:off x="2133600" y="4648200"/>
              <a:ext cx="3505200" cy="838200"/>
              <a:chOff x="2819400" y="4419600"/>
              <a:chExt cx="2819400" cy="838200"/>
            </a:xfrm>
          </p:grpSpPr>
          <p:cxnSp>
            <p:nvCxnSpPr>
              <p:cNvPr id="23" name="Straight Arrow Connector 8"/>
              <p:cNvCxnSpPr>
                <a:cxnSpLocks noChangeShapeType="1"/>
              </p:cNvCxnSpPr>
              <p:nvPr/>
            </p:nvCxnSpPr>
            <p:spPr bwMode="auto">
              <a:xfrm>
                <a:off x="2819400" y="4800600"/>
                <a:ext cx="2286000" cy="1588"/>
              </a:xfrm>
              <a:prstGeom prst="straightConnector1">
                <a:avLst/>
              </a:prstGeom>
              <a:noFill/>
              <a:ln w="57150" algn="ctr">
                <a:solidFill>
                  <a:srgbClr val="FFCC00"/>
                </a:solidFill>
                <a:round/>
                <a:headEnd/>
                <a:tailEnd/>
              </a:ln>
            </p:spPr>
          </p:cxnSp>
          <p:cxnSp>
            <p:nvCxnSpPr>
              <p:cNvPr id="24" name="Straight Arrow Connector 15"/>
              <p:cNvCxnSpPr>
                <a:cxnSpLocks noChangeShapeType="1"/>
              </p:cNvCxnSpPr>
              <p:nvPr/>
            </p:nvCxnSpPr>
            <p:spPr bwMode="auto">
              <a:xfrm flipV="1">
                <a:off x="5105400" y="4419600"/>
                <a:ext cx="533400" cy="381000"/>
              </a:xfrm>
              <a:prstGeom prst="straightConnector1">
                <a:avLst/>
              </a:prstGeom>
              <a:noFill/>
              <a:ln w="57150" algn="ctr">
                <a:solidFill>
                  <a:srgbClr val="FFCC00"/>
                </a:solidFill>
                <a:round/>
                <a:headEnd/>
                <a:tailEnd type="arrow" w="med" len="med"/>
              </a:ln>
            </p:spPr>
          </p:cxnSp>
          <p:cxnSp>
            <p:nvCxnSpPr>
              <p:cNvPr id="25" name="Straight Arrow Connector 17"/>
              <p:cNvCxnSpPr>
                <a:cxnSpLocks noChangeShapeType="1"/>
              </p:cNvCxnSpPr>
              <p:nvPr/>
            </p:nvCxnSpPr>
            <p:spPr bwMode="auto">
              <a:xfrm>
                <a:off x="5105400" y="4800600"/>
                <a:ext cx="533400" cy="457200"/>
              </a:xfrm>
              <a:prstGeom prst="straightConnector1">
                <a:avLst/>
              </a:prstGeom>
              <a:noFill/>
              <a:ln w="57150" algn="ctr">
                <a:solidFill>
                  <a:srgbClr val="FFCC00"/>
                </a:solidFill>
                <a:round/>
                <a:headEnd/>
                <a:tailEnd type="arrow" w="med" len="med"/>
              </a:ln>
            </p:spPr>
          </p:cxnSp>
        </p:grpSp>
      </p:grpSp>
      <p:grpSp>
        <p:nvGrpSpPr>
          <p:cNvPr id="5" name="Group 36"/>
          <p:cNvGrpSpPr>
            <a:grpSpLocks/>
          </p:cNvGrpSpPr>
          <p:nvPr/>
        </p:nvGrpSpPr>
        <p:grpSpPr bwMode="auto">
          <a:xfrm>
            <a:off x="2081212" y="6289361"/>
            <a:ext cx="2971800" cy="369337"/>
            <a:chOff x="2133600" y="5410200"/>
            <a:chExt cx="2971800" cy="369098"/>
          </a:xfrm>
        </p:grpSpPr>
        <p:cxnSp>
          <p:nvCxnSpPr>
            <p:cNvPr id="27" name="Straight Arrow Connector 28"/>
            <p:cNvCxnSpPr>
              <a:cxnSpLocks noChangeShapeType="1"/>
            </p:cNvCxnSpPr>
            <p:nvPr/>
          </p:nvCxnSpPr>
          <p:spPr bwMode="auto">
            <a:xfrm rot="10800000">
              <a:off x="2133600" y="5410200"/>
              <a:ext cx="2971800" cy="1588"/>
            </a:xfrm>
            <a:prstGeom prst="straightConnector1">
              <a:avLst/>
            </a:prstGeom>
            <a:noFill/>
            <a:ln w="38100" algn="ctr">
              <a:solidFill>
                <a:srgbClr val="FFCC00"/>
              </a:solidFill>
              <a:round/>
              <a:headEnd/>
              <a:tailEnd type="arrow" w="med" len="med"/>
            </a:ln>
          </p:spPr>
        </p:cxnSp>
        <p:sp>
          <p:nvSpPr>
            <p:cNvPr id="28" name="TextBox 27"/>
            <p:cNvSpPr txBox="1"/>
            <p:nvPr/>
          </p:nvSpPr>
          <p:spPr>
            <a:xfrm>
              <a:off x="2286000" y="5410204"/>
              <a:ext cx="1681871" cy="369094"/>
            </a:xfrm>
            <a:prstGeom prst="rect">
              <a:avLst/>
            </a:prstGeom>
            <a:noFill/>
          </p:spPr>
          <p:txBody>
            <a:bodyPr wrap="none">
              <a:spAutoFit/>
            </a:bodyPr>
            <a:lstStyle/>
            <a:p>
              <a:pPr>
                <a:defRPr/>
              </a:pPr>
              <a:r>
                <a:rPr lang="en-US" dirty="0"/>
                <a:t>π(</a:t>
              </a:r>
              <a:r>
                <a:rPr lang="en-US" dirty="0">
                  <a:latin typeface="+mn-lt"/>
                </a:rPr>
                <a:t>x)  or  </a:t>
              </a:r>
              <a:r>
                <a:rPr lang="en-US" dirty="0"/>
                <a:t>E</a:t>
              </a:r>
              <a:r>
                <a:rPr lang="en-US" dirty="0" smtClean="0">
                  <a:latin typeface="+mn-lt"/>
                </a:rPr>
                <a:t>(</a:t>
              </a:r>
              <a:r>
                <a:rPr lang="en-US" dirty="0" err="1">
                  <a:latin typeface="+mn-lt"/>
                </a:rPr>
                <a:t>k,x</a:t>
              </a:r>
              <a:r>
                <a:rPr lang="en-US" dirty="0" smtClean="0">
                  <a:latin typeface="+mn-lt"/>
                </a:rPr>
                <a:t>)  ?</a:t>
              </a:r>
              <a:endParaRPr lang="en-US" dirty="0">
                <a:latin typeface="+mn-lt"/>
              </a:endParaRPr>
            </a:p>
          </p:txBody>
        </p:sp>
      </p:grpSp>
      <p:sp>
        <p:nvSpPr>
          <p:cNvPr id="29" name="TextBox 28"/>
          <p:cNvSpPr txBox="1"/>
          <p:nvPr/>
        </p:nvSpPr>
        <p:spPr>
          <a:xfrm>
            <a:off x="152400" y="5755953"/>
            <a:ext cx="641522" cy="523220"/>
          </a:xfrm>
          <a:prstGeom prst="rect">
            <a:avLst/>
          </a:prstGeom>
          <a:noFill/>
        </p:spPr>
        <p:txBody>
          <a:bodyPr wrap="none">
            <a:spAutoFit/>
          </a:bodyPr>
          <a:lstStyle/>
          <a:p>
            <a:pPr>
              <a:defRPr/>
            </a:pPr>
            <a:r>
              <a:rPr lang="en-US" sz="2800" dirty="0">
                <a:latin typeface="+mn-lt"/>
              </a:rPr>
              <a:t>???</a:t>
            </a:r>
          </a:p>
        </p:txBody>
      </p:sp>
      <p:sp>
        <p:nvSpPr>
          <p:cNvPr id="30" name="AutoShape 24"/>
          <p:cNvSpPr>
            <a:spLocks noChangeArrowheads="1"/>
          </p:cNvSpPr>
          <p:nvPr/>
        </p:nvSpPr>
        <p:spPr bwMode="auto">
          <a:xfrm flipV="1">
            <a:off x="4367212" y="5451153"/>
            <a:ext cx="228600" cy="1219200"/>
          </a:xfrm>
          <a:prstGeom prst="curvedLeftArrow">
            <a:avLst>
              <a:gd name="adj1" fmla="val 80000"/>
              <a:gd name="adj2" fmla="val 16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xmlns="" val="311404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456253"/>
            <a:ext cx="6332246" cy="2277547"/>
          </a:xfrm>
          <a:prstGeom prst="rect">
            <a:avLst/>
          </a:prstGeom>
          <a:noFill/>
        </p:spPr>
        <p:txBody>
          <a:bodyPr wrap="none" rtlCol="0">
            <a:spAutoFit/>
          </a:bodyPr>
          <a:lstStyle/>
          <a:p>
            <a:r>
              <a:rPr lang="en-US" sz="2800" dirty="0" smtClean="0"/>
              <a:t>Let   F: </a:t>
            </a:r>
            <a:r>
              <a:rPr lang="en-US" sz="2800" dirty="0"/>
              <a:t>K </a:t>
            </a:r>
            <a:r>
              <a:rPr lang="en-US" sz="2800" dirty="0">
                <a:sym typeface="Symbol" pitchFamily="18" charset="2"/>
              </a:rPr>
              <a:t> X    </a:t>
            </a:r>
            <a:r>
              <a:rPr lang="en-US" sz="2800" dirty="0" smtClean="0">
                <a:sym typeface="Symbol" pitchFamily="18" charset="2"/>
              </a:rPr>
              <a:t>{0,1}</a:t>
            </a:r>
            <a:r>
              <a:rPr lang="en-US" sz="2800" baseline="30000" dirty="0" smtClean="0">
                <a:sym typeface="Symbol" pitchFamily="18" charset="2"/>
              </a:rPr>
              <a:t>128</a:t>
            </a:r>
            <a:r>
              <a:rPr lang="en-US" sz="2800" dirty="0" smtClean="0">
                <a:sym typeface="Symbol" pitchFamily="18" charset="2"/>
              </a:rPr>
              <a:t>   </a:t>
            </a:r>
            <a:r>
              <a:rPr lang="en-US" sz="2800" dirty="0">
                <a:sym typeface="Symbol" pitchFamily="18" charset="2"/>
              </a:rPr>
              <a:t>be </a:t>
            </a:r>
            <a:r>
              <a:rPr lang="en-US" sz="2800" dirty="0" smtClean="0"/>
              <a:t> a secure PRF.</a:t>
            </a:r>
          </a:p>
          <a:p>
            <a:pPr>
              <a:spcBef>
                <a:spcPts val="1200"/>
              </a:spcBef>
            </a:pPr>
            <a:r>
              <a:rPr lang="en-US" sz="2800" dirty="0" smtClean="0"/>
              <a:t>Is the following G a secure PRF?</a:t>
            </a:r>
          </a:p>
          <a:p>
            <a:pPr>
              <a:spcBef>
                <a:spcPts val="1200"/>
              </a:spcBef>
            </a:pPr>
            <a:endParaRPr lang="en-US" sz="2800" dirty="0"/>
          </a:p>
          <a:p>
            <a:pPr>
              <a:spcBef>
                <a:spcPts val="1200"/>
              </a:spcBef>
            </a:pPr>
            <a:r>
              <a:rPr lang="en-US" sz="2800" dirty="0" smtClean="0"/>
              <a:t>		              G(k, x) =  </a:t>
            </a:r>
          </a:p>
        </p:txBody>
      </p:sp>
      <p:grpSp>
        <p:nvGrpSpPr>
          <p:cNvPr id="2" name="Group 7"/>
          <p:cNvGrpSpPr/>
          <p:nvPr/>
        </p:nvGrpSpPr>
        <p:grpSpPr>
          <a:xfrm>
            <a:off x="4724401" y="2667000"/>
            <a:ext cx="2722498" cy="1524000"/>
            <a:chOff x="3886200" y="1733550"/>
            <a:chExt cx="2722498" cy="1143000"/>
          </a:xfrm>
        </p:grpSpPr>
        <p:sp>
          <p:nvSpPr>
            <p:cNvPr id="5" name="Left Brace 4"/>
            <p:cNvSpPr/>
            <p:nvPr/>
          </p:nvSpPr>
          <p:spPr>
            <a:xfrm>
              <a:off x="3886200" y="1733550"/>
              <a:ext cx="304800" cy="1143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4117310" y="1733550"/>
              <a:ext cx="2491388" cy="796372"/>
            </a:xfrm>
            <a:prstGeom prst="rect">
              <a:avLst/>
            </a:prstGeom>
            <a:noFill/>
          </p:spPr>
          <p:txBody>
            <a:bodyPr wrap="none" rtlCol="0">
              <a:spAutoFit/>
            </a:bodyPr>
            <a:lstStyle/>
            <a:p>
              <a:r>
                <a:rPr lang="en-US" sz="2400" dirty="0" smtClean="0"/>
                <a:t>    0 </a:t>
              </a:r>
              <a:r>
                <a:rPr lang="en-US" sz="2400" baseline="30000" dirty="0" smtClean="0"/>
                <a:t>128</a:t>
              </a:r>
              <a:r>
                <a:rPr lang="en-US" sz="2400" dirty="0" smtClean="0"/>
                <a:t>  </a:t>
              </a:r>
              <a:r>
                <a:rPr lang="en-US" sz="2400" dirty="0"/>
                <a:t> </a:t>
              </a:r>
              <a:r>
                <a:rPr lang="en-US" sz="2400" dirty="0" smtClean="0"/>
                <a:t> if   x=0</a:t>
              </a:r>
            </a:p>
            <a:p>
              <a:pPr>
                <a:spcBef>
                  <a:spcPts val="1800"/>
                </a:spcBef>
                <a:tabLst>
                  <a:tab pos="914400" algn="l"/>
                </a:tabLst>
              </a:pPr>
              <a:r>
                <a:rPr lang="en-US" sz="2400" dirty="0" smtClean="0"/>
                <a:t>F(</a:t>
              </a:r>
              <a:r>
                <a:rPr lang="en-US" sz="2400" dirty="0" err="1" smtClean="0"/>
                <a:t>k,x</a:t>
              </a:r>
              <a:r>
                <a:rPr lang="en-US" sz="2400" dirty="0" smtClean="0"/>
                <a:t>)	  otherwise</a:t>
              </a:r>
            </a:p>
          </p:txBody>
        </p:sp>
      </p:grpSp>
      <p:sp>
        <p:nvSpPr>
          <p:cNvPr id="9" name="TextBox 8"/>
          <p:cNvSpPr txBox="1"/>
          <p:nvPr/>
        </p:nvSpPr>
        <p:spPr>
          <a:xfrm>
            <a:off x="1295400" y="4725888"/>
            <a:ext cx="6991786" cy="461665"/>
          </a:xfrm>
          <a:prstGeom prst="rect">
            <a:avLst/>
          </a:prstGeom>
          <a:noFill/>
        </p:spPr>
        <p:txBody>
          <a:bodyPr wrap="none" rtlCol="0">
            <a:spAutoFit/>
          </a:bodyPr>
          <a:lstStyle/>
          <a:p>
            <a:pPr>
              <a:buFont typeface="Arial" pitchFamily="34" charset="0"/>
              <a:buChar char="•"/>
            </a:pPr>
            <a:r>
              <a:rPr lang="en-US" sz="2400" dirty="0" smtClean="0"/>
              <a:t>No, it is easy to distinguish G from a random function</a:t>
            </a:r>
          </a:p>
        </p:txBody>
      </p:sp>
      <p:sp>
        <p:nvSpPr>
          <p:cNvPr id="10" name="TextBox 9"/>
          <p:cNvSpPr txBox="1"/>
          <p:nvPr/>
        </p:nvSpPr>
        <p:spPr>
          <a:xfrm>
            <a:off x="1295400" y="5329535"/>
            <a:ext cx="5097036" cy="461665"/>
          </a:xfrm>
          <a:prstGeom prst="rect">
            <a:avLst/>
          </a:prstGeom>
          <a:noFill/>
        </p:spPr>
        <p:txBody>
          <a:bodyPr wrap="none" rtlCol="0">
            <a:spAutoFit/>
          </a:bodyPr>
          <a:lstStyle/>
          <a:p>
            <a:pPr>
              <a:buFont typeface="Arial" pitchFamily="34" charset="0"/>
              <a:buChar char="•"/>
            </a:pPr>
            <a:r>
              <a:rPr lang="en-US" sz="2400" dirty="0" smtClean="0"/>
              <a:t>Yes, an attack on G would also break F</a:t>
            </a:r>
          </a:p>
        </p:txBody>
      </p:sp>
      <p:sp>
        <p:nvSpPr>
          <p:cNvPr id="11" name="TextBox 10"/>
          <p:cNvSpPr txBox="1"/>
          <p:nvPr/>
        </p:nvSpPr>
        <p:spPr>
          <a:xfrm>
            <a:off x="1291394" y="5939135"/>
            <a:ext cx="2226892" cy="461665"/>
          </a:xfrm>
          <a:prstGeom prst="rect">
            <a:avLst/>
          </a:prstGeom>
          <a:noFill/>
        </p:spPr>
        <p:txBody>
          <a:bodyPr wrap="none" rtlCol="0">
            <a:spAutoFit/>
          </a:bodyPr>
          <a:lstStyle/>
          <a:p>
            <a:pPr>
              <a:buFont typeface="Arial" pitchFamily="34" charset="0"/>
              <a:buChar char="•"/>
            </a:pPr>
            <a:r>
              <a:rPr lang="en-US" sz="2400" dirty="0" smtClean="0"/>
              <a:t>It depends on F</a:t>
            </a:r>
          </a:p>
        </p:txBody>
      </p:sp>
      <p:sp>
        <p:nvSpPr>
          <p:cNvPr id="12" name="Rectangle 11"/>
          <p:cNvSpPr/>
          <p:nvPr/>
        </p:nvSpPr>
        <p:spPr>
          <a:xfrm>
            <a:off x="685800" y="3632200"/>
            <a:ext cx="762000" cy="609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itle 18"/>
          <p:cNvSpPr>
            <a:spLocks noGrp="1"/>
          </p:cNvSpPr>
          <p:nvPr>
            <p:ph type="title"/>
          </p:nvPr>
        </p:nvSpPr>
        <p:spPr/>
        <p:txBody>
          <a:bodyPr/>
          <a:lstStyle/>
          <a:p>
            <a:r>
              <a:rPr lang="en-US" dirty="0" smtClean="0"/>
              <a:t>Check!</a:t>
            </a:r>
            <a:endParaRPr lang="en-US" dirty="0"/>
          </a:p>
        </p:txBody>
      </p:sp>
    </p:spTree>
    <p:extLst>
      <p:ext uri="{BB962C8B-B14F-4D97-AF65-F5344CB8AC3E}">
        <p14:creationId xmlns:p14="http://schemas.microsoft.com/office/powerpoint/2010/main" xmlns="" val="4027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Modes of Operation</a:t>
            </a:r>
            <a:endParaRPr lang="en-US" dirty="0"/>
          </a:p>
        </p:txBody>
      </p:sp>
      <p:sp>
        <p:nvSpPr>
          <p:cNvPr id="8" name="Text Placeholder 7"/>
          <p:cNvSpPr>
            <a:spLocks noGrp="1"/>
          </p:cNvSpPr>
          <p:nvPr>
            <p:ph type="body" idx="1"/>
          </p:nvPr>
        </p:nvSpPr>
        <p:spPr/>
        <p:txBody>
          <a:bodyPr>
            <a:normAutofit/>
          </a:bodyPr>
          <a:lstStyle/>
          <a:p>
            <a:r>
              <a:rPr lang="en-US" sz="2800" dirty="0" smtClean="0"/>
              <a:t>One Times Key (ECB)</a:t>
            </a:r>
            <a:endParaRPr lang="en-US" sz="2800"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Block cipher provides parties sharing K with</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which enables them to encrypt a 1-block message.</a:t>
            </a:r>
          </a:p>
          <a:p>
            <a:r>
              <a:rPr lang="en-US" dirty="0" smtClean="0"/>
              <a:t>How do we encrypt a long message using a primitive that only applies to</a:t>
            </a:r>
          </a:p>
          <a:p>
            <a:r>
              <a:rPr lang="en-US" dirty="0" smtClean="0"/>
              <a:t>n-bit blocks?</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44</a:t>
            </a:fld>
            <a:endParaRPr lang="en-US"/>
          </a:p>
        </p:txBody>
      </p:sp>
      <p:sp>
        <p:nvSpPr>
          <p:cNvPr id="4" name="Footer Placeholder 3"/>
          <p:cNvSpPr>
            <a:spLocks noGrp="1"/>
          </p:cNvSpPr>
          <p:nvPr>
            <p:ph type="ftr" sz="quarter" idx="12"/>
          </p:nvPr>
        </p:nvSpPr>
        <p:spPr/>
        <p:txBody>
          <a:bodyPr/>
          <a:lstStyle/>
          <a:p>
            <a:r>
              <a:rPr lang="en-US" smtClean="0"/>
              <a:t>Lectures by Ashraf Masood - - Applied Cryptography – MSIS 11 (MCS-NUST)</a:t>
            </a:r>
            <a:endParaRPr lang="en-US"/>
          </a:p>
        </p:txBody>
      </p:sp>
      <p:sp>
        <p:nvSpPr>
          <p:cNvPr id="6" name="Title 5"/>
          <p:cNvSpPr>
            <a:spLocks noGrp="1"/>
          </p:cNvSpPr>
          <p:nvPr>
            <p:ph type="title"/>
          </p:nvPr>
        </p:nvSpPr>
        <p:spPr/>
        <p:txBody>
          <a:bodyPr/>
          <a:lstStyle/>
          <a:p>
            <a:r>
              <a:rPr lang="en-US" dirty="0" smtClean="0"/>
              <a:t>Block  Cipher Modes of Operation</a:t>
            </a:r>
            <a:endParaRPr lang="en-US" dirty="0"/>
          </a:p>
        </p:txBody>
      </p:sp>
      <p:pic>
        <p:nvPicPr>
          <p:cNvPr id="2050" name="Picture 2"/>
          <p:cNvPicPr>
            <a:picLocks noChangeAspect="1" noChangeArrowheads="1"/>
          </p:cNvPicPr>
          <p:nvPr/>
        </p:nvPicPr>
        <p:blipFill>
          <a:blip r:embed="rId2"/>
          <a:srcRect/>
          <a:stretch>
            <a:fillRect/>
          </a:stretch>
        </p:blipFill>
        <p:spPr bwMode="auto">
          <a:xfrm>
            <a:off x="4014788" y="1981200"/>
            <a:ext cx="1395412" cy="22899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normAutofit/>
          </a:bodyPr>
          <a:lstStyle/>
          <a:p>
            <a:pPr marL="0" indent="0" eaLnBrk="1" hangingPunct="1">
              <a:buNone/>
            </a:pPr>
            <a:r>
              <a:rPr lang="en-US" dirty="0" smtClean="0"/>
              <a:t>Electronic Code Book (ECB):</a:t>
            </a:r>
          </a:p>
          <a:p>
            <a:pPr marL="0" indent="0" eaLnBrk="1" hangingPunct="1"/>
            <a:endParaRPr lang="en-US" dirty="0" smtClean="0"/>
          </a:p>
          <a:p>
            <a:pPr marL="0" indent="0" eaLnBrk="1" hangingPunct="1"/>
            <a:endParaRPr lang="en-US" sz="1800" dirty="0" smtClean="0"/>
          </a:p>
          <a:p>
            <a:pPr marL="0" indent="0" eaLnBrk="1" hangingPunct="1"/>
            <a:endParaRPr lang="en-US" sz="1800" dirty="0" smtClean="0"/>
          </a:p>
          <a:p>
            <a:pPr marL="0" indent="0" eaLnBrk="1" hangingPunct="1"/>
            <a:endParaRPr lang="en-US" sz="1800" dirty="0" smtClean="0"/>
          </a:p>
          <a:p>
            <a:pPr marL="0" indent="0" eaLnBrk="1" hangingPunct="1"/>
            <a:endParaRPr lang="en-US" sz="1800" dirty="0" smtClean="0"/>
          </a:p>
          <a:p>
            <a:pPr marL="0" indent="0" eaLnBrk="1" hangingPunct="1"/>
            <a:endParaRPr lang="en-US" sz="2000" dirty="0" smtClean="0"/>
          </a:p>
          <a:p>
            <a:pPr marL="0" indent="0" eaLnBrk="1" hangingPunct="1"/>
            <a:endParaRPr lang="en-US" sz="2000" dirty="0" smtClean="0"/>
          </a:p>
          <a:p>
            <a:pPr marL="0" indent="0" eaLnBrk="1" hangingPunct="1">
              <a:buNone/>
            </a:pPr>
            <a:endParaRPr lang="en-US" u="sng" dirty="0" smtClean="0"/>
          </a:p>
          <a:p>
            <a:pPr marL="0" indent="0" eaLnBrk="1" hangingPunct="1">
              <a:buNone/>
            </a:pPr>
            <a:r>
              <a:rPr lang="en-US" u="sng" dirty="0" smtClean="0"/>
              <a:t>Problem</a:t>
            </a:r>
            <a:r>
              <a:rPr lang="en-US" dirty="0" smtClean="0"/>
              <a:t>:   </a:t>
            </a:r>
          </a:p>
          <a:p>
            <a:pPr lvl="1" eaLnBrk="1" hangingPunct="1"/>
            <a:r>
              <a:rPr lang="en-US" dirty="0" smtClean="0"/>
              <a:t>if    m</a:t>
            </a:r>
            <a:r>
              <a:rPr lang="en-US" baseline="-25000" dirty="0" smtClean="0"/>
              <a:t>1</a:t>
            </a:r>
            <a:r>
              <a:rPr lang="en-US" dirty="0" smtClean="0"/>
              <a:t>=m</a:t>
            </a:r>
            <a:r>
              <a:rPr lang="en-US" baseline="-25000" dirty="0" smtClean="0"/>
              <a:t>2</a:t>
            </a:r>
            <a:r>
              <a:rPr lang="en-US" dirty="0" smtClean="0"/>
              <a:t>     then   c</a:t>
            </a:r>
            <a:r>
              <a:rPr lang="en-US" baseline="-25000" dirty="0" smtClean="0"/>
              <a:t>1</a:t>
            </a:r>
            <a:r>
              <a:rPr lang="en-US" dirty="0" smtClean="0"/>
              <a:t>=c</a:t>
            </a:r>
            <a:r>
              <a:rPr lang="en-US" baseline="-25000" dirty="0" smtClean="0"/>
              <a:t>2</a:t>
            </a:r>
          </a:p>
        </p:txBody>
      </p:sp>
      <p:sp>
        <p:nvSpPr>
          <p:cNvPr id="18436" name="Rectangle 2"/>
          <p:cNvSpPr>
            <a:spLocks noGrp="1" noChangeArrowheads="1"/>
          </p:cNvSpPr>
          <p:nvPr>
            <p:ph type="title"/>
          </p:nvPr>
        </p:nvSpPr>
        <p:spPr/>
        <p:txBody>
          <a:bodyPr/>
          <a:lstStyle/>
          <a:p>
            <a:pPr eaLnBrk="1" hangingPunct="1"/>
            <a:r>
              <a:rPr lang="en-US" dirty="0" smtClean="0"/>
              <a:t>ECB Mode</a:t>
            </a:r>
            <a:endParaRPr lang="en-US" dirty="0" smtClean="0"/>
          </a:p>
        </p:txBody>
      </p:sp>
      <p:sp>
        <p:nvSpPr>
          <p:cNvPr id="18438" name="AutoShape 4"/>
          <p:cNvSpPr>
            <a:spLocks noChangeArrowheads="1"/>
          </p:cNvSpPr>
          <p:nvPr/>
        </p:nvSpPr>
        <p:spPr bwMode="auto">
          <a:xfrm>
            <a:off x="2468564" y="3132059"/>
            <a:ext cx="257175" cy="381000"/>
          </a:xfrm>
          <a:prstGeom prst="downArrow">
            <a:avLst>
              <a:gd name="adj1" fmla="val 50000"/>
              <a:gd name="adj2" fmla="val 37037"/>
            </a:avLst>
          </a:prstGeom>
          <a:noFill/>
          <a:ln w="9525">
            <a:solidFill>
              <a:srgbClr val="869406"/>
            </a:solidFill>
            <a:miter lim="800000"/>
            <a:headEnd/>
            <a:tailEnd/>
          </a:ln>
        </p:spPr>
        <p:txBody>
          <a:bodyPr wrap="none" anchor="ctr"/>
          <a:lstStyle/>
          <a:p>
            <a:endParaRPr lang="en-US"/>
          </a:p>
        </p:txBody>
      </p:sp>
      <p:sp>
        <p:nvSpPr>
          <p:cNvPr id="18439" name="AutoShape 5"/>
          <p:cNvSpPr>
            <a:spLocks noChangeArrowheads="1"/>
          </p:cNvSpPr>
          <p:nvPr/>
        </p:nvSpPr>
        <p:spPr bwMode="auto">
          <a:xfrm>
            <a:off x="7350127" y="3132059"/>
            <a:ext cx="257175" cy="381000"/>
          </a:xfrm>
          <a:prstGeom prst="downArrow">
            <a:avLst>
              <a:gd name="adj1" fmla="val 50000"/>
              <a:gd name="adj2" fmla="val 37037"/>
            </a:avLst>
          </a:prstGeom>
          <a:noFill/>
          <a:ln w="9525">
            <a:solidFill>
              <a:srgbClr val="869406"/>
            </a:solidFill>
            <a:miter lim="800000"/>
            <a:headEnd/>
            <a:tailEnd/>
          </a:ln>
        </p:spPr>
        <p:txBody>
          <a:bodyPr wrap="none" anchor="ctr"/>
          <a:lstStyle/>
          <a:p>
            <a:endParaRPr lang="en-US"/>
          </a:p>
        </p:txBody>
      </p:sp>
      <p:sp>
        <p:nvSpPr>
          <p:cNvPr id="18440" name="Line 6"/>
          <p:cNvSpPr>
            <a:spLocks noChangeShapeType="1"/>
          </p:cNvSpPr>
          <p:nvPr/>
        </p:nvSpPr>
        <p:spPr bwMode="auto">
          <a:xfrm>
            <a:off x="6049963" y="2865359"/>
            <a:ext cx="533400" cy="0"/>
          </a:xfrm>
          <a:prstGeom prst="line">
            <a:avLst/>
          </a:prstGeom>
          <a:noFill/>
          <a:ln w="28575">
            <a:solidFill>
              <a:srgbClr val="869406"/>
            </a:solidFill>
            <a:prstDash val="dashDot"/>
            <a:round/>
            <a:headEnd/>
            <a:tailEnd/>
          </a:ln>
        </p:spPr>
        <p:txBody>
          <a:bodyPr/>
          <a:lstStyle/>
          <a:p>
            <a:endParaRPr lang="en-US"/>
          </a:p>
        </p:txBody>
      </p:sp>
      <p:sp>
        <p:nvSpPr>
          <p:cNvPr id="18441" name="Rectangle 7"/>
          <p:cNvSpPr>
            <a:spLocks noChangeArrowheads="1"/>
          </p:cNvSpPr>
          <p:nvPr/>
        </p:nvSpPr>
        <p:spPr bwMode="auto">
          <a:xfrm>
            <a:off x="2725738" y="2557462"/>
            <a:ext cx="533400" cy="363537"/>
          </a:xfrm>
          <a:prstGeom prst="rect">
            <a:avLst/>
          </a:prstGeom>
          <a:noFill/>
          <a:ln w="28575">
            <a:solidFill>
              <a:srgbClr val="869406"/>
            </a:solidFill>
            <a:miter lim="800000"/>
            <a:headEnd/>
            <a:tailEnd/>
          </a:ln>
        </p:spPr>
        <p:txBody>
          <a:bodyPr wrap="none" anchor="ctr"/>
          <a:lstStyle/>
          <a:p>
            <a:endParaRPr lang="en-US"/>
          </a:p>
        </p:txBody>
      </p:sp>
      <p:sp>
        <p:nvSpPr>
          <p:cNvPr id="18442" name="Rectangle 8"/>
          <p:cNvSpPr>
            <a:spLocks noChangeArrowheads="1"/>
          </p:cNvSpPr>
          <p:nvPr/>
        </p:nvSpPr>
        <p:spPr bwMode="auto">
          <a:xfrm>
            <a:off x="3792538" y="2557462"/>
            <a:ext cx="533400" cy="363537"/>
          </a:xfrm>
          <a:prstGeom prst="rect">
            <a:avLst/>
          </a:prstGeom>
          <a:noFill/>
          <a:ln w="28575">
            <a:solidFill>
              <a:srgbClr val="869406"/>
            </a:solidFill>
            <a:miter lim="800000"/>
            <a:headEnd/>
            <a:tailEnd/>
          </a:ln>
        </p:spPr>
        <p:txBody>
          <a:bodyPr wrap="none" anchor="ctr"/>
          <a:lstStyle/>
          <a:p>
            <a:endParaRPr lang="en-US"/>
          </a:p>
        </p:txBody>
      </p:sp>
      <p:sp>
        <p:nvSpPr>
          <p:cNvPr id="18443" name="Rectangle 9"/>
          <p:cNvSpPr>
            <a:spLocks noChangeArrowheads="1"/>
          </p:cNvSpPr>
          <p:nvPr/>
        </p:nvSpPr>
        <p:spPr bwMode="auto">
          <a:xfrm>
            <a:off x="1658938" y="2557462"/>
            <a:ext cx="533400" cy="363537"/>
          </a:xfrm>
          <a:prstGeom prst="rect">
            <a:avLst/>
          </a:prstGeom>
          <a:noFill/>
          <a:ln w="28575">
            <a:solidFill>
              <a:srgbClr val="869406"/>
            </a:solidFill>
            <a:miter lim="800000"/>
            <a:headEnd/>
            <a:tailEnd/>
          </a:ln>
        </p:spPr>
        <p:txBody>
          <a:bodyPr wrap="none" anchor="ctr"/>
          <a:lstStyle/>
          <a:p>
            <a:endParaRPr lang="en-US"/>
          </a:p>
        </p:txBody>
      </p:sp>
      <p:sp>
        <p:nvSpPr>
          <p:cNvPr id="18444" name="Rectangle 10"/>
          <p:cNvSpPr>
            <a:spLocks noChangeArrowheads="1"/>
          </p:cNvSpPr>
          <p:nvPr/>
        </p:nvSpPr>
        <p:spPr bwMode="auto">
          <a:xfrm>
            <a:off x="3259138" y="2557462"/>
            <a:ext cx="533400" cy="363537"/>
          </a:xfrm>
          <a:prstGeom prst="rect">
            <a:avLst/>
          </a:prstGeom>
          <a:noFill/>
          <a:ln w="28575">
            <a:solidFill>
              <a:srgbClr val="869406"/>
            </a:solidFill>
            <a:miter lim="800000"/>
            <a:headEnd/>
            <a:tailEnd/>
          </a:ln>
        </p:spPr>
        <p:txBody>
          <a:bodyPr wrap="none" anchor="ctr"/>
          <a:lstStyle/>
          <a:p>
            <a:endParaRPr lang="en-US"/>
          </a:p>
        </p:txBody>
      </p:sp>
      <p:sp>
        <p:nvSpPr>
          <p:cNvPr id="18445" name="Rectangle 11"/>
          <p:cNvSpPr>
            <a:spLocks noChangeArrowheads="1"/>
          </p:cNvSpPr>
          <p:nvPr/>
        </p:nvSpPr>
        <p:spPr bwMode="auto">
          <a:xfrm>
            <a:off x="2192338" y="2557462"/>
            <a:ext cx="533400" cy="363537"/>
          </a:xfrm>
          <a:prstGeom prst="rect">
            <a:avLst/>
          </a:prstGeom>
          <a:noFill/>
          <a:ln w="28575">
            <a:solidFill>
              <a:srgbClr val="869406"/>
            </a:solidFill>
            <a:miter lim="800000"/>
            <a:headEnd/>
            <a:tailEnd/>
          </a:ln>
        </p:spPr>
        <p:txBody>
          <a:bodyPr wrap="none" anchor="ctr"/>
          <a:lstStyle/>
          <a:p>
            <a:endParaRPr lang="en-US"/>
          </a:p>
        </p:txBody>
      </p:sp>
      <p:sp>
        <p:nvSpPr>
          <p:cNvPr id="18446" name="Rectangle 12"/>
          <p:cNvSpPr>
            <a:spLocks noChangeArrowheads="1"/>
          </p:cNvSpPr>
          <p:nvPr/>
        </p:nvSpPr>
        <p:spPr bwMode="auto">
          <a:xfrm>
            <a:off x="4325938" y="2557462"/>
            <a:ext cx="533400" cy="363537"/>
          </a:xfrm>
          <a:prstGeom prst="rect">
            <a:avLst/>
          </a:prstGeom>
          <a:noFill/>
          <a:ln w="28575">
            <a:solidFill>
              <a:srgbClr val="869406"/>
            </a:solidFill>
            <a:miter lim="800000"/>
            <a:headEnd/>
            <a:tailEnd/>
          </a:ln>
        </p:spPr>
        <p:txBody>
          <a:bodyPr wrap="none" anchor="ctr"/>
          <a:lstStyle/>
          <a:p>
            <a:endParaRPr lang="en-US"/>
          </a:p>
        </p:txBody>
      </p:sp>
      <p:sp>
        <p:nvSpPr>
          <p:cNvPr id="18447" name="Rectangle 13"/>
          <p:cNvSpPr>
            <a:spLocks noChangeArrowheads="1"/>
          </p:cNvSpPr>
          <p:nvPr/>
        </p:nvSpPr>
        <p:spPr bwMode="auto">
          <a:xfrm>
            <a:off x="4859338" y="2557462"/>
            <a:ext cx="533400" cy="363537"/>
          </a:xfrm>
          <a:prstGeom prst="rect">
            <a:avLst/>
          </a:prstGeom>
          <a:noFill/>
          <a:ln w="28575">
            <a:solidFill>
              <a:srgbClr val="869406"/>
            </a:solidFill>
            <a:miter lim="800000"/>
            <a:headEnd/>
            <a:tailEnd/>
          </a:ln>
        </p:spPr>
        <p:txBody>
          <a:bodyPr wrap="none" anchor="ctr"/>
          <a:lstStyle/>
          <a:p>
            <a:endParaRPr lang="en-US"/>
          </a:p>
        </p:txBody>
      </p:sp>
      <p:sp>
        <p:nvSpPr>
          <p:cNvPr id="18448" name="Rectangle 14"/>
          <p:cNvSpPr>
            <a:spLocks noChangeArrowheads="1"/>
          </p:cNvSpPr>
          <p:nvPr/>
        </p:nvSpPr>
        <p:spPr bwMode="auto">
          <a:xfrm>
            <a:off x="6692900" y="2546350"/>
            <a:ext cx="533400" cy="363537"/>
          </a:xfrm>
          <a:prstGeom prst="rect">
            <a:avLst/>
          </a:prstGeom>
          <a:noFill/>
          <a:ln w="28575">
            <a:solidFill>
              <a:srgbClr val="869406"/>
            </a:solidFill>
            <a:miter lim="800000"/>
            <a:headEnd/>
            <a:tailEnd/>
          </a:ln>
        </p:spPr>
        <p:txBody>
          <a:bodyPr wrap="none" anchor="ctr"/>
          <a:lstStyle/>
          <a:p>
            <a:endParaRPr lang="en-US"/>
          </a:p>
        </p:txBody>
      </p:sp>
      <p:sp>
        <p:nvSpPr>
          <p:cNvPr id="18449" name="Rectangle 15"/>
          <p:cNvSpPr>
            <a:spLocks noChangeArrowheads="1"/>
          </p:cNvSpPr>
          <p:nvPr/>
        </p:nvSpPr>
        <p:spPr bwMode="auto">
          <a:xfrm>
            <a:off x="5392738" y="2557462"/>
            <a:ext cx="533400" cy="363537"/>
          </a:xfrm>
          <a:prstGeom prst="rect">
            <a:avLst/>
          </a:prstGeom>
          <a:noFill/>
          <a:ln w="28575">
            <a:solidFill>
              <a:srgbClr val="869406"/>
            </a:solidFill>
            <a:miter lim="800000"/>
            <a:headEnd/>
            <a:tailEnd/>
          </a:ln>
        </p:spPr>
        <p:txBody>
          <a:bodyPr wrap="none" anchor="ctr"/>
          <a:lstStyle/>
          <a:p>
            <a:endParaRPr lang="en-US"/>
          </a:p>
        </p:txBody>
      </p:sp>
      <p:sp>
        <p:nvSpPr>
          <p:cNvPr id="18450" name="Rectangle 16"/>
          <p:cNvSpPr>
            <a:spLocks noChangeArrowheads="1"/>
          </p:cNvSpPr>
          <p:nvPr/>
        </p:nvSpPr>
        <p:spPr bwMode="auto">
          <a:xfrm>
            <a:off x="7226300" y="2546350"/>
            <a:ext cx="533400" cy="363537"/>
          </a:xfrm>
          <a:prstGeom prst="rect">
            <a:avLst/>
          </a:prstGeom>
          <a:noFill/>
          <a:ln w="28575">
            <a:solidFill>
              <a:srgbClr val="869406"/>
            </a:solidFill>
            <a:miter lim="800000"/>
            <a:headEnd/>
            <a:tailEnd/>
          </a:ln>
        </p:spPr>
        <p:txBody>
          <a:bodyPr wrap="none" anchor="ctr"/>
          <a:lstStyle/>
          <a:p>
            <a:endParaRPr lang="en-US"/>
          </a:p>
        </p:txBody>
      </p:sp>
      <p:sp>
        <p:nvSpPr>
          <p:cNvPr id="18451" name="Rectangle 17"/>
          <p:cNvSpPr>
            <a:spLocks noChangeArrowheads="1"/>
          </p:cNvSpPr>
          <p:nvPr/>
        </p:nvSpPr>
        <p:spPr bwMode="auto">
          <a:xfrm>
            <a:off x="7759700" y="2546350"/>
            <a:ext cx="533400" cy="363537"/>
          </a:xfrm>
          <a:prstGeom prst="rect">
            <a:avLst/>
          </a:prstGeom>
          <a:noFill/>
          <a:ln w="28575">
            <a:solidFill>
              <a:srgbClr val="869406"/>
            </a:solidFill>
            <a:miter lim="800000"/>
            <a:headEnd/>
            <a:tailEnd/>
          </a:ln>
        </p:spPr>
        <p:txBody>
          <a:bodyPr wrap="none" anchor="ctr"/>
          <a:lstStyle/>
          <a:p>
            <a:endParaRPr lang="en-US"/>
          </a:p>
        </p:txBody>
      </p:sp>
      <p:sp>
        <p:nvSpPr>
          <p:cNvPr id="18452" name="Text Box 18"/>
          <p:cNvSpPr txBox="1">
            <a:spLocks noChangeArrowheads="1"/>
          </p:cNvSpPr>
          <p:nvPr/>
        </p:nvSpPr>
        <p:spPr bwMode="auto">
          <a:xfrm>
            <a:off x="980036" y="2438400"/>
            <a:ext cx="506292"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PT:</a:t>
            </a:r>
          </a:p>
        </p:txBody>
      </p:sp>
      <p:sp>
        <p:nvSpPr>
          <p:cNvPr id="18453" name="Line 19"/>
          <p:cNvSpPr>
            <a:spLocks noChangeShapeType="1"/>
          </p:cNvSpPr>
          <p:nvPr/>
        </p:nvSpPr>
        <p:spPr bwMode="auto">
          <a:xfrm>
            <a:off x="6057900" y="3944859"/>
            <a:ext cx="533400" cy="0"/>
          </a:xfrm>
          <a:prstGeom prst="line">
            <a:avLst/>
          </a:prstGeom>
          <a:noFill/>
          <a:ln w="28575">
            <a:solidFill>
              <a:srgbClr val="869406"/>
            </a:solidFill>
            <a:prstDash val="dashDot"/>
            <a:round/>
            <a:headEnd/>
            <a:tailEnd/>
          </a:ln>
        </p:spPr>
        <p:txBody>
          <a:bodyPr/>
          <a:lstStyle/>
          <a:p>
            <a:endParaRPr lang="en-US"/>
          </a:p>
        </p:txBody>
      </p:sp>
      <p:sp>
        <p:nvSpPr>
          <p:cNvPr id="18454" name="Rectangle 20"/>
          <p:cNvSpPr>
            <a:spLocks noChangeArrowheads="1"/>
          </p:cNvSpPr>
          <p:nvPr/>
        </p:nvSpPr>
        <p:spPr bwMode="auto">
          <a:xfrm>
            <a:off x="2733675" y="3824208"/>
            <a:ext cx="533400" cy="417592"/>
          </a:xfrm>
          <a:prstGeom prst="rect">
            <a:avLst/>
          </a:prstGeom>
          <a:noFill/>
          <a:ln w="28575">
            <a:solidFill>
              <a:srgbClr val="869406"/>
            </a:solidFill>
            <a:miter lim="800000"/>
            <a:headEnd/>
            <a:tailEnd/>
          </a:ln>
        </p:spPr>
        <p:txBody>
          <a:bodyPr wrap="none" anchor="ctr"/>
          <a:lstStyle/>
          <a:p>
            <a:endParaRPr lang="en-US"/>
          </a:p>
        </p:txBody>
      </p:sp>
      <p:sp>
        <p:nvSpPr>
          <p:cNvPr id="18455" name="Rectangle 21"/>
          <p:cNvSpPr>
            <a:spLocks noChangeArrowheads="1"/>
          </p:cNvSpPr>
          <p:nvPr/>
        </p:nvSpPr>
        <p:spPr bwMode="auto">
          <a:xfrm>
            <a:off x="3800475" y="3824208"/>
            <a:ext cx="533400" cy="417592"/>
          </a:xfrm>
          <a:prstGeom prst="rect">
            <a:avLst/>
          </a:prstGeom>
          <a:noFill/>
          <a:ln w="28575">
            <a:solidFill>
              <a:srgbClr val="869406"/>
            </a:solidFill>
            <a:miter lim="800000"/>
            <a:headEnd/>
            <a:tailEnd/>
          </a:ln>
        </p:spPr>
        <p:txBody>
          <a:bodyPr wrap="none" anchor="ctr"/>
          <a:lstStyle/>
          <a:p>
            <a:endParaRPr lang="en-US"/>
          </a:p>
        </p:txBody>
      </p:sp>
      <p:sp>
        <p:nvSpPr>
          <p:cNvPr id="18456" name="Rectangle 22"/>
          <p:cNvSpPr>
            <a:spLocks noChangeArrowheads="1"/>
          </p:cNvSpPr>
          <p:nvPr/>
        </p:nvSpPr>
        <p:spPr bwMode="auto">
          <a:xfrm>
            <a:off x="1666875" y="3824208"/>
            <a:ext cx="533400" cy="417592"/>
          </a:xfrm>
          <a:prstGeom prst="rect">
            <a:avLst/>
          </a:prstGeom>
          <a:noFill/>
          <a:ln w="28575">
            <a:solidFill>
              <a:srgbClr val="869406"/>
            </a:solidFill>
            <a:miter lim="800000"/>
            <a:headEnd/>
            <a:tailEnd/>
          </a:ln>
        </p:spPr>
        <p:txBody>
          <a:bodyPr wrap="none" anchor="ctr"/>
          <a:lstStyle/>
          <a:p>
            <a:endParaRPr lang="en-US"/>
          </a:p>
        </p:txBody>
      </p:sp>
      <p:sp>
        <p:nvSpPr>
          <p:cNvPr id="18457" name="Rectangle 23"/>
          <p:cNvSpPr>
            <a:spLocks noChangeArrowheads="1"/>
          </p:cNvSpPr>
          <p:nvPr/>
        </p:nvSpPr>
        <p:spPr bwMode="auto">
          <a:xfrm>
            <a:off x="3267075" y="3824208"/>
            <a:ext cx="533400" cy="417592"/>
          </a:xfrm>
          <a:prstGeom prst="rect">
            <a:avLst/>
          </a:prstGeom>
          <a:noFill/>
          <a:ln w="28575">
            <a:solidFill>
              <a:srgbClr val="869406"/>
            </a:solidFill>
            <a:miter lim="800000"/>
            <a:headEnd/>
            <a:tailEnd/>
          </a:ln>
        </p:spPr>
        <p:txBody>
          <a:bodyPr wrap="none" anchor="ctr"/>
          <a:lstStyle/>
          <a:p>
            <a:endParaRPr lang="en-US"/>
          </a:p>
        </p:txBody>
      </p:sp>
      <p:sp>
        <p:nvSpPr>
          <p:cNvPr id="18458" name="Rectangle 24"/>
          <p:cNvSpPr>
            <a:spLocks noChangeArrowheads="1"/>
          </p:cNvSpPr>
          <p:nvPr/>
        </p:nvSpPr>
        <p:spPr bwMode="auto">
          <a:xfrm>
            <a:off x="2200275" y="3824208"/>
            <a:ext cx="533400" cy="417592"/>
          </a:xfrm>
          <a:prstGeom prst="rect">
            <a:avLst/>
          </a:prstGeom>
          <a:noFill/>
          <a:ln w="28575">
            <a:solidFill>
              <a:srgbClr val="869406"/>
            </a:solidFill>
            <a:miter lim="800000"/>
            <a:headEnd/>
            <a:tailEnd/>
          </a:ln>
        </p:spPr>
        <p:txBody>
          <a:bodyPr wrap="none" anchor="ctr"/>
          <a:lstStyle/>
          <a:p>
            <a:endParaRPr lang="en-US"/>
          </a:p>
        </p:txBody>
      </p:sp>
      <p:sp>
        <p:nvSpPr>
          <p:cNvPr id="18459" name="Rectangle 25"/>
          <p:cNvSpPr>
            <a:spLocks noChangeArrowheads="1"/>
          </p:cNvSpPr>
          <p:nvPr/>
        </p:nvSpPr>
        <p:spPr bwMode="auto">
          <a:xfrm>
            <a:off x="4333875" y="3824208"/>
            <a:ext cx="533400" cy="417592"/>
          </a:xfrm>
          <a:prstGeom prst="rect">
            <a:avLst/>
          </a:prstGeom>
          <a:noFill/>
          <a:ln w="28575">
            <a:solidFill>
              <a:srgbClr val="869406"/>
            </a:solidFill>
            <a:miter lim="800000"/>
            <a:headEnd/>
            <a:tailEnd/>
          </a:ln>
        </p:spPr>
        <p:txBody>
          <a:bodyPr wrap="none" anchor="ctr"/>
          <a:lstStyle/>
          <a:p>
            <a:endParaRPr lang="en-US"/>
          </a:p>
        </p:txBody>
      </p:sp>
      <p:sp>
        <p:nvSpPr>
          <p:cNvPr id="18460" name="Rectangle 26"/>
          <p:cNvSpPr>
            <a:spLocks noChangeArrowheads="1"/>
          </p:cNvSpPr>
          <p:nvPr/>
        </p:nvSpPr>
        <p:spPr bwMode="auto">
          <a:xfrm>
            <a:off x="4867275" y="3824208"/>
            <a:ext cx="533400" cy="417592"/>
          </a:xfrm>
          <a:prstGeom prst="rect">
            <a:avLst/>
          </a:prstGeom>
          <a:noFill/>
          <a:ln w="28575">
            <a:solidFill>
              <a:srgbClr val="869406"/>
            </a:solidFill>
            <a:miter lim="800000"/>
            <a:headEnd/>
            <a:tailEnd/>
          </a:ln>
        </p:spPr>
        <p:txBody>
          <a:bodyPr wrap="none" anchor="ctr"/>
          <a:lstStyle/>
          <a:p>
            <a:endParaRPr lang="en-US"/>
          </a:p>
        </p:txBody>
      </p:sp>
      <p:sp>
        <p:nvSpPr>
          <p:cNvPr id="18461" name="Rectangle 27"/>
          <p:cNvSpPr>
            <a:spLocks noChangeArrowheads="1"/>
          </p:cNvSpPr>
          <p:nvPr/>
        </p:nvSpPr>
        <p:spPr bwMode="auto">
          <a:xfrm>
            <a:off x="6700838" y="3813096"/>
            <a:ext cx="533400" cy="417592"/>
          </a:xfrm>
          <a:prstGeom prst="rect">
            <a:avLst/>
          </a:prstGeom>
          <a:noFill/>
          <a:ln w="28575">
            <a:solidFill>
              <a:srgbClr val="869406"/>
            </a:solidFill>
            <a:miter lim="800000"/>
            <a:headEnd/>
            <a:tailEnd/>
          </a:ln>
        </p:spPr>
        <p:txBody>
          <a:bodyPr wrap="none" anchor="ctr"/>
          <a:lstStyle/>
          <a:p>
            <a:endParaRPr lang="en-US"/>
          </a:p>
        </p:txBody>
      </p:sp>
      <p:sp>
        <p:nvSpPr>
          <p:cNvPr id="18462" name="Rectangle 28"/>
          <p:cNvSpPr>
            <a:spLocks noChangeArrowheads="1"/>
          </p:cNvSpPr>
          <p:nvPr/>
        </p:nvSpPr>
        <p:spPr bwMode="auto">
          <a:xfrm>
            <a:off x="5400675" y="3824208"/>
            <a:ext cx="533400" cy="417592"/>
          </a:xfrm>
          <a:prstGeom prst="rect">
            <a:avLst/>
          </a:prstGeom>
          <a:noFill/>
          <a:ln w="28575">
            <a:solidFill>
              <a:srgbClr val="869406"/>
            </a:solidFill>
            <a:miter lim="800000"/>
            <a:headEnd/>
            <a:tailEnd/>
          </a:ln>
        </p:spPr>
        <p:txBody>
          <a:bodyPr wrap="none" anchor="ctr"/>
          <a:lstStyle/>
          <a:p>
            <a:endParaRPr lang="en-US"/>
          </a:p>
        </p:txBody>
      </p:sp>
      <p:sp>
        <p:nvSpPr>
          <p:cNvPr id="18463" name="Rectangle 29"/>
          <p:cNvSpPr>
            <a:spLocks noChangeArrowheads="1"/>
          </p:cNvSpPr>
          <p:nvPr/>
        </p:nvSpPr>
        <p:spPr bwMode="auto">
          <a:xfrm>
            <a:off x="7234238" y="3813096"/>
            <a:ext cx="533400" cy="417592"/>
          </a:xfrm>
          <a:prstGeom prst="rect">
            <a:avLst/>
          </a:prstGeom>
          <a:noFill/>
          <a:ln w="28575">
            <a:solidFill>
              <a:srgbClr val="869406"/>
            </a:solidFill>
            <a:miter lim="800000"/>
            <a:headEnd/>
            <a:tailEnd/>
          </a:ln>
        </p:spPr>
        <p:txBody>
          <a:bodyPr wrap="none" anchor="ctr"/>
          <a:lstStyle/>
          <a:p>
            <a:endParaRPr lang="en-US"/>
          </a:p>
        </p:txBody>
      </p:sp>
      <p:sp>
        <p:nvSpPr>
          <p:cNvPr id="18464" name="Rectangle 30"/>
          <p:cNvSpPr>
            <a:spLocks noChangeArrowheads="1"/>
          </p:cNvSpPr>
          <p:nvPr/>
        </p:nvSpPr>
        <p:spPr bwMode="auto">
          <a:xfrm>
            <a:off x="7767638" y="3813096"/>
            <a:ext cx="533400" cy="417592"/>
          </a:xfrm>
          <a:prstGeom prst="rect">
            <a:avLst/>
          </a:prstGeom>
          <a:noFill/>
          <a:ln w="28575">
            <a:solidFill>
              <a:srgbClr val="869406"/>
            </a:solidFill>
            <a:miter lim="800000"/>
            <a:headEnd/>
            <a:tailEnd/>
          </a:ln>
        </p:spPr>
        <p:txBody>
          <a:bodyPr wrap="none" anchor="ctr"/>
          <a:lstStyle/>
          <a:p>
            <a:endParaRPr lang="en-US"/>
          </a:p>
        </p:txBody>
      </p:sp>
      <p:sp>
        <p:nvSpPr>
          <p:cNvPr id="18465" name="Text Box 31"/>
          <p:cNvSpPr txBox="1">
            <a:spLocks noChangeArrowheads="1"/>
          </p:cNvSpPr>
          <p:nvPr/>
        </p:nvSpPr>
        <p:spPr bwMode="auto">
          <a:xfrm>
            <a:off x="989424" y="3716259"/>
            <a:ext cx="517514"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CT:</a:t>
            </a:r>
          </a:p>
        </p:txBody>
      </p:sp>
      <p:sp>
        <p:nvSpPr>
          <p:cNvPr id="34" name="TextBox 33"/>
          <p:cNvSpPr txBox="1"/>
          <p:nvPr/>
        </p:nvSpPr>
        <p:spPr>
          <a:xfrm>
            <a:off x="2743202" y="2438400"/>
            <a:ext cx="492125" cy="400110"/>
          </a:xfrm>
          <a:prstGeom prst="rect">
            <a:avLst/>
          </a:prstGeom>
          <a:noFill/>
        </p:spPr>
        <p:txBody>
          <a:bodyPr>
            <a:spAutoFit/>
          </a:bodyPr>
          <a:lstStyle/>
          <a:p>
            <a:pPr>
              <a:defRPr/>
            </a:pPr>
            <a:r>
              <a:rPr lang="en-US" sz="2000" dirty="0">
                <a:latin typeface="+mn-lt"/>
              </a:rPr>
              <a:t>m</a:t>
            </a:r>
            <a:r>
              <a:rPr lang="en-US" sz="2000" baseline="-25000" dirty="0">
                <a:latin typeface="+mn-lt"/>
              </a:rPr>
              <a:t>1</a:t>
            </a:r>
            <a:endParaRPr lang="en-US" sz="2000" dirty="0">
              <a:latin typeface="+mn-lt"/>
            </a:endParaRPr>
          </a:p>
        </p:txBody>
      </p:sp>
      <p:sp>
        <p:nvSpPr>
          <p:cNvPr id="35" name="TextBox 34"/>
          <p:cNvSpPr txBox="1"/>
          <p:nvPr/>
        </p:nvSpPr>
        <p:spPr>
          <a:xfrm>
            <a:off x="4384677" y="2438400"/>
            <a:ext cx="492125" cy="400110"/>
          </a:xfrm>
          <a:prstGeom prst="rect">
            <a:avLst/>
          </a:prstGeom>
          <a:noFill/>
        </p:spPr>
        <p:txBody>
          <a:bodyPr>
            <a:spAutoFit/>
          </a:bodyPr>
          <a:lstStyle/>
          <a:p>
            <a:pPr>
              <a:defRPr/>
            </a:pPr>
            <a:r>
              <a:rPr lang="en-US" sz="2000" dirty="0">
                <a:latin typeface="+mn-lt"/>
              </a:rPr>
              <a:t>m</a:t>
            </a:r>
            <a:r>
              <a:rPr lang="en-US" sz="2000" baseline="-25000" dirty="0">
                <a:latin typeface="+mn-lt"/>
              </a:rPr>
              <a:t>2</a:t>
            </a:r>
            <a:endParaRPr lang="en-US" sz="2000" dirty="0">
              <a:latin typeface="+mn-lt"/>
            </a:endParaRPr>
          </a:p>
        </p:txBody>
      </p:sp>
      <p:sp>
        <p:nvSpPr>
          <p:cNvPr id="36" name="TextBox 35"/>
          <p:cNvSpPr txBox="1"/>
          <p:nvPr/>
        </p:nvSpPr>
        <p:spPr>
          <a:xfrm>
            <a:off x="2789240" y="3708320"/>
            <a:ext cx="492125" cy="400110"/>
          </a:xfrm>
          <a:prstGeom prst="rect">
            <a:avLst/>
          </a:prstGeom>
          <a:noFill/>
        </p:spPr>
        <p:txBody>
          <a:bodyPr>
            <a:spAutoFit/>
          </a:bodyPr>
          <a:lstStyle/>
          <a:p>
            <a:pPr>
              <a:defRPr/>
            </a:pPr>
            <a:r>
              <a:rPr lang="en-US" sz="2000" dirty="0">
                <a:latin typeface="+mn-lt"/>
              </a:rPr>
              <a:t>c</a:t>
            </a:r>
            <a:r>
              <a:rPr lang="en-US" sz="2000" baseline="-25000" dirty="0">
                <a:latin typeface="+mn-lt"/>
              </a:rPr>
              <a:t>1</a:t>
            </a:r>
            <a:endParaRPr lang="en-US" sz="2000" dirty="0">
              <a:latin typeface="+mn-lt"/>
            </a:endParaRPr>
          </a:p>
        </p:txBody>
      </p:sp>
      <p:sp>
        <p:nvSpPr>
          <p:cNvPr id="37" name="TextBox 36"/>
          <p:cNvSpPr txBox="1"/>
          <p:nvPr/>
        </p:nvSpPr>
        <p:spPr>
          <a:xfrm>
            <a:off x="4389440" y="3697208"/>
            <a:ext cx="492125" cy="400110"/>
          </a:xfrm>
          <a:prstGeom prst="rect">
            <a:avLst/>
          </a:prstGeom>
          <a:noFill/>
        </p:spPr>
        <p:txBody>
          <a:bodyPr>
            <a:spAutoFit/>
          </a:bodyPr>
          <a:lstStyle/>
          <a:p>
            <a:pPr>
              <a:defRPr/>
            </a:pPr>
            <a:r>
              <a:rPr lang="en-US" sz="2000" dirty="0">
                <a:latin typeface="+mn-lt"/>
              </a:rPr>
              <a:t>c</a:t>
            </a:r>
            <a:r>
              <a:rPr lang="en-US" sz="2000" baseline="-25000" dirty="0">
                <a:latin typeface="+mn-lt"/>
              </a:rPr>
              <a:t>2</a:t>
            </a:r>
            <a:endParaRPr lang="en-US" sz="2000" dirty="0">
              <a:latin typeface="+mn-lt"/>
            </a:endParaRPr>
          </a:p>
        </p:txBody>
      </p:sp>
    </p:spTree>
    <p:extLst>
      <p:ext uri="{BB962C8B-B14F-4D97-AF65-F5344CB8AC3E}">
        <p14:creationId xmlns:p14="http://schemas.microsoft.com/office/powerpoint/2010/main" xmlns="" val="31915080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Electronic Code Book (ECB) Mode</a:t>
            </a:r>
            <a:endParaRPr lang="en-US" dirty="0"/>
          </a:p>
        </p:txBody>
      </p:sp>
      <p:pic>
        <p:nvPicPr>
          <p:cNvPr id="4098" name="Picture 2"/>
          <p:cNvPicPr>
            <a:picLocks noChangeAspect="1" noChangeArrowheads="1"/>
          </p:cNvPicPr>
          <p:nvPr/>
        </p:nvPicPr>
        <p:blipFill>
          <a:blip r:embed="rId2"/>
          <a:srcRect/>
          <a:stretch>
            <a:fillRect/>
          </a:stretch>
        </p:blipFill>
        <p:spPr bwMode="auto">
          <a:xfrm>
            <a:off x="685800" y="1525712"/>
            <a:ext cx="7493000" cy="4798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ECB Mode</a:t>
            </a:r>
            <a:endParaRPr lang="en-US" dirty="0"/>
          </a:p>
        </p:txBody>
      </p:sp>
      <p:pic>
        <p:nvPicPr>
          <p:cNvPr id="5122" name="Picture 2"/>
          <p:cNvPicPr>
            <a:picLocks noChangeAspect="1" noChangeArrowheads="1"/>
          </p:cNvPicPr>
          <p:nvPr/>
        </p:nvPicPr>
        <p:blipFill>
          <a:blip r:embed="rId2"/>
          <a:srcRect/>
          <a:stretch>
            <a:fillRect/>
          </a:stretch>
        </p:blipFill>
        <p:spPr bwMode="auto">
          <a:xfrm>
            <a:off x="1509713" y="1447800"/>
            <a:ext cx="6124575" cy="2362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524000" y="4038600"/>
            <a:ext cx="6172200" cy="2361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Security of ECB Mode</a:t>
            </a:r>
            <a:endParaRPr lang="en-US" dirty="0"/>
          </a:p>
        </p:txBody>
      </p:sp>
      <p:pic>
        <p:nvPicPr>
          <p:cNvPr id="6146" name="Picture 2"/>
          <p:cNvPicPr>
            <a:picLocks noChangeAspect="1" noChangeArrowheads="1"/>
          </p:cNvPicPr>
          <p:nvPr/>
        </p:nvPicPr>
        <p:blipFill>
          <a:blip r:embed="rId2"/>
          <a:srcRect/>
          <a:stretch>
            <a:fillRect/>
          </a:stretch>
        </p:blipFill>
        <p:spPr bwMode="auto">
          <a:xfrm>
            <a:off x="838200" y="1524000"/>
            <a:ext cx="7162800" cy="4698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49</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Security of ECB Mode</a:t>
            </a:r>
            <a:endParaRPr lang="en-US" dirty="0"/>
          </a:p>
        </p:txBody>
      </p:sp>
      <p:pic>
        <p:nvPicPr>
          <p:cNvPr id="7170" name="Picture 2"/>
          <p:cNvPicPr>
            <a:picLocks noChangeAspect="1" noChangeArrowheads="1"/>
          </p:cNvPicPr>
          <p:nvPr/>
        </p:nvPicPr>
        <p:blipFill>
          <a:blip r:embed="rId2"/>
          <a:srcRect/>
          <a:stretch>
            <a:fillRect/>
          </a:stretch>
        </p:blipFill>
        <p:spPr bwMode="auto">
          <a:xfrm>
            <a:off x="685800" y="1676399"/>
            <a:ext cx="7162800" cy="45825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sp>
        <p:nvSpPr>
          <p:cNvPr id="13316" name="Rectangle 2"/>
          <p:cNvSpPr>
            <a:spLocks noGrp="1" noChangeArrowheads="1"/>
          </p:cNvSpPr>
          <p:nvPr>
            <p:ph type="title"/>
          </p:nvPr>
        </p:nvSpPr>
        <p:spPr/>
        <p:txBody>
          <a:bodyPr/>
          <a:lstStyle/>
          <a:p>
            <a:r>
              <a:rPr lang="en-US" smtClean="0"/>
              <a:t>Block ciphers:  crypto work horse</a:t>
            </a:r>
          </a:p>
        </p:txBody>
      </p:sp>
      <p:sp>
        <p:nvSpPr>
          <p:cNvPr id="13318" name="Rectangle 4"/>
          <p:cNvSpPr>
            <a:spLocks noChangeArrowheads="1"/>
          </p:cNvSpPr>
          <p:nvPr/>
        </p:nvSpPr>
        <p:spPr bwMode="auto">
          <a:xfrm>
            <a:off x="3962400" y="1890713"/>
            <a:ext cx="1371600" cy="990600"/>
          </a:xfrm>
          <a:prstGeom prst="rect">
            <a:avLst/>
          </a:prstGeom>
          <a:solidFill>
            <a:schemeClr val="accent6">
              <a:lumMod val="60000"/>
              <a:lumOff val="40000"/>
            </a:schemeClr>
          </a:solidFill>
          <a:ln w="57150">
            <a:solidFill>
              <a:schemeClr val="tx1"/>
            </a:solidFill>
            <a:miter lim="800000"/>
            <a:headEnd/>
            <a:tailEnd/>
          </a:ln>
        </p:spPr>
        <p:txBody>
          <a:bodyPr wrap="none" anchor="ctr"/>
          <a:lstStyle/>
          <a:p>
            <a:pPr algn="ctr">
              <a:spcBef>
                <a:spcPct val="50000"/>
              </a:spcBef>
            </a:pPr>
            <a:r>
              <a:rPr lang="en-US" sz="2800" b="1" dirty="0">
                <a:solidFill>
                  <a:srgbClr val="0000FF"/>
                </a:solidFill>
                <a:latin typeface="Tahoma" pitchFamily="34" charset="0"/>
              </a:rPr>
              <a:t>E, D</a:t>
            </a:r>
          </a:p>
        </p:txBody>
      </p:sp>
      <p:sp>
        <p:nvSpPr>
          <p:cNvPr id="13319" name="Line 5"/>
          <p:cNvSpPr>
            <a:spLocks noChangeShapeType="1"/>
          </p:cNvSpPr>
          <p:nvPr/>
        </p:nvSpPr>
        <p:spPr bwMode="auto">
          <a:xfrm>
            <a:off x="3048000" y="2424113"/>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0" name="Line 6"/>
          <p:cNvSpPr>
            <a:spLocks noChangeShapeType="1"/>
          </p:cNvSpPr>
          <p:nvPr/>
        </p:nvSpPr>
        <p:spPr bwMode="auto">
          <a:xfrm>
            <a:off x="5334000" y="2424113"/>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1" name="Rectangle 7"/>
          <p:cNvSpPr>
            <a:spLocks noChangeArrowheads="1"/>
          </p:cNvSpPr>
          <p:nvPr/>
        </p:nvSpPr>
        <p:spPr bwMode="auto">
          <a:xfrm>
            <a:off x="6248400" y="2195513"/>
            <a:ext cx="2209800" cy="4572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CT Block</a:t>
            </a:r>
          </a:p>
        </p:txBody>
      </p:sp>
      <p:sp>
        <p:nvSpPr>
          <p:cNvPr id="13322" name="Text Box 8"/>
          <p:cNvSpPr txBox="1">
            <a:spLocks noChangeArrowheads="1"/>
          </p:cNvSpPr>
          <p:nvPr/>
        </p:nvSpPr>
        <p:spPr bwMode="auto">
          <a:xfrm>
            <a:off x="6962370" y="1734291"/>
            <a:ext cx="746165"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n</a:t>
            </a:r>
            <a:r>
              <a:rPr lang="en-US" sz="1800" dirty="0" smtClean="0">
                <a:latin typeface="Tahoma" pitchFamily="34" charset="0"/>
              </a:rPr>
              <a:t> bits</a:t>
            </a:r>
            <a:endParaRPr lang="en-US" sz="1800" dirty="0">
              <a:latin typeface="Tahoma" pitchFamily="34" charset="0"/>
            </a:endParaRPr>
          </a:p>
        </p:txBody>
      </p:sp>
      <p:sp>
        <p:nvSpPr>
          <p:cNvPr id="13323" name="Rectangle 9"/>
          <p:cNvSpPr>
            <a:spLocks noChangeArrowheads="1"/>
          </p:cNvSpPr>
          <p:nvPr/>
        </p:nvSpPr>
        <p:spPr bwMode="auto">
          <a:xfrm>
            <a:off x="863600" y="2195513"/>
            <a:ext cx="2209800" cy="4572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latin typeface="Tahoma" pitchFamily="34" charset="0"/>
              </a:rPr>
              <a:t>PT Block</a:t>
            </a:r>
          </a:p>
        </p:txBody>
      </p:sp>
      <p:sp>
        <p:nvSpPr>
          <p:cNvPr id="13324" name="Text Box 10"/>
          <p:cNvSpPr txBox="1">
            <a:spLocks noChangeArrowheads="1"/>
          </p:cNvSpPr>
          <p:nvPr/>
        </p:nvSpPr>
        <p:spPr bwMode="auto">
          <a:xfrm>
            <a:off x="1477503" y="1701800"/>
            <a:ext cx="808748" cy="400110"/>
          </a:xfrm>
          <a:prstGeom prst="rect">
            <a:avLst/>
          </a:prstGeom>
          <a:noFill/>
          <a:ln w="9525">
            <a:noFill/>
            <a:miter lim="800000"/>
            <a:headEnd/>
            <a:tailEnd/>
          </a:ln>
        </p:spPr>
        <p:txBody>
          <a:bodyPr wrap="none">
            <a:spAutoFit/>
          </a:bodyPr>
          <a:lstStyle/>
          <a:p>
            <a:pPr algn="ctr">
              <a:spcBef>
                <a:spcPct val="50000"/>
              </a:spcBef>
            </a:pPr>
            <a:r>
              <a:rPr lang="en-US" sz="2000" dirty="0">
                <a:latin typeface="Tahoma" pitchFamily="34" charset="0"/>
              </a:rPr>
              <a:t>n</a:t>
            </a:r>
            <a:r>
              <a:rPr lang="en-US" sz="2000" dirty="0" smtClean="0">
                <a:latin typeface="Tahoma" pitchFamily="34" charset="0"/>
              </a:rPr>
              <a:t> bits</a:t>
            </a:r>
            <a:endParaRPr lang="en-US" sz="2000" dirty="0">
              <a:latin typeface="Tahoma" pitchFamily="34" charset="0"/>
            </a:endParaRPr>
          </a:p>
        </p:txBody>
      </p:sp>
      <p:sp>
        <p:nvSpPr>
          <p:cNvPr id="13325" name="Rectangle 11"/>
          <p:cNvSpPr>
            <a:spLocks noChangeArrowheads="1"/>
          </p:cNvSpPr>
          <p:nvPr/>
        </p:nvSpPr>
        <p:spPr bwMode="auto">
          <a:xfrm>
            <a:off x="4191000" y="3490913"/>
            <a:ext cx="990600" cy="4572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Key</a:t>
            </a:r>
          </a:p>
        </p:txBody>
      </p:sp>
      <p:sp>
        <p:nvSpPr>
          <p:cNvPr id="13326" name="Text Box 12"/>
          <p:cNvSpPr txBox="1">
            <a:spLocks noChangeArrowheads="1"/>
          </p:cNvSpPr>
          <p:nvPr/>
        </p:nvSpPr>
        <p:spPr bwMode="auto">
          <a:xfrm>
            <a:off x="5252287" y="3519488"/>
            <a:ext cx="733342" cy="369332"/>
          </a:xfrm>
          <a:prstGeom prst="rect">
            <a:avLst/>
          </a:prstGeom>
          <a:noFill/>
          <a:ln w="9525">
            <a:noFill/>
            <a:miter lim="800000"/>
            <a:headEnd/>
            <a:tailEnd/>
          </a:ln>
        </p:spPr>
        <p:txBody>
          <a:bodyPr wrap="none">
            <a:spAutoFit/>
          </a:bodyPr>
          <a:lstStyle/>
          <a:p>
            <a:pPr algn="ctr">
              <a:spcBef>
                <a:spcPct val="50000"/>
              </a:spcBef>
            </a:pPr>
            <a:r>
              <a:rPr lang="en-US" sz="1800" dirty="0">
                <a:latin typeface="Tahoma" pitchFamily="34" charset="0"/>
              </a:rPr>
              <a:t>k </a:t>
            </a:r>
            <a:r>
              <a:rPr lang="en-US" sz="1800" dirty="0" smtClean="0">
                <a:latin typeface="Tahoma" pitchFamily="34" charset="0"/>
              </a:rPr>
              <a:t>bits</a:t>
            </a:r>
            <a:endParaRPr lang="en-US" sz="1800" dirty="0">
              <a:latin typeface="Tahoma" pitchFamily="34" charset="0"/>
            </a:endParaRPr>
          </a:p>
        </p:txBody>
      </p:sp>
      <p:sp>
        <p:nvSpPr>
          <p:cNvPr id="13327" name="Line 13"/>
          <p:cNvSpPr>
            <a:spLocks noChangeShapeType="1"/>
          </p:cNvSpPr>
          <p:nvPr/>
        </p:nvSpPr>
        <p:spPr bwMode="auto">
          <a:xfrm flipV="1">
            <a:off x="4724400" y="2881313"/>
            <a:ext cx="0" cy="609600"/>
          </a:xfrm>
          <a:prstGeom prst="line">
            <a:avLst/>
          </a:prstGeom>
          <a:noFill/>
          <a:ln w="9525">
            <a:solidFill>
              <a:schemeClr val="tx1"/>
            </a:solidFill>
            <a:round/>
            <a:headEnd/>
            <a:tailEnd type="triangle" w="med" len="med"/>
          </a:ln>
        </p:spPr>
        <p:txBody>
          <a:bodyPr wrap="none" anchor="ctr"/>
          <a:lstStyle/>
          <a:p>
            <a:endParaRPr lang="en-US"/>
          </a:p>
        </p:txBody>
      </p:sp>
      <p:sp>
        <p:nvSpPr>
          <p:cNvPr id="13328" name="Text Box 14"/>
          <p:cNvSpPr txBox="1">
            <a:spLocks noChangeArrowheads="1"/>
          </p:cNvSpPr>
          <p:nvPr/>
        </p:nvSpPr>
        <p:spPr bwMode="auto">
          <a:xfrm>
            <a:off x="746125" y="4459288"/>
            <a:ext cx="184731" cy="369332"/>
          </a:xfrm>
          <a:prstGeom prst="rect">
            <a:avLst/>
          </a:prstGeom>
          <a:noFill/>
          <a:ln w="12700" algn="ctr">
            <a:noFill/>
            <a:miter lim="800000"/>
            <a:headEnd/>
            <a:tailEnd type="none" w="lg" len="med"/>
          </a:ln>
        </p:spPr>
        <p:txBody>
          <a:bodyPr wrap="none">
            <a:spAutoFit/>
          </a:bodyPr>
          <a:lstStyle/>
          <a:p>
            <a:pPr eaLnBrk="1" hangingPunct="1"/>
            <a:endParaRPr lang="en-US">
              <a:latin typeface="Arial" charset="0"/>
            </a:endParaRPr>
          </a:p>
        </p:txBody>
      </p:sp>
      <p:sp>
        <p:nvSpPr>
          <p:cNvPr id="13329" name="Text Box 15"/>
          <p:cNvSpPr txBox="1">
            <a:spLocks noChangeArrowheads="1"/>
          </p:cNvSpPr>
          <p:nvPr/>
        </p:nvSpPr>
        <p:spPr bwMode="auto">
          <a:xfrm>
            <a:off x="1050926" y="4568826"/>
            <a:ext cx="6666761" cy="2123658"/>
          </a:xfrm>
          <a:prstGeom prst="rect">
            <a:avLst/>
          </a:prstGeom>
          <a:noFill/>
          <a:ln w="12700" algn="ctr">
            <a:noFill/>
            <a:miter lim="800000"/>
            <a:headEnd/>
            <a:tailEnd type="none" w="lg" len="med"/>
          </a:ln>
        </p:spPr>
        <p:txBody>
          <a:bodyPr wrap="square">
            <a:spAutoFit/>
          </a:bodyPr>
          <a:lstStyle/>
          <a:p>
            <a:pPr marL="457200" indent="-457200" eaLnBrk="1" hangingPunct="1"/>
            <a:r>
              <a:rPr lang="en-US" sz="2400" dirty="0">
                <a:latin typeface="Tahoma" pitchFamily="34" charset="0"/>
              </a:rPr>
              <a:t>Canonical examples:</a:t>
            </a:r>
          </a:p>
          <a:p>
            <a:pPr marL="457200" indent="-457200">
              <a:lnSpc>
                <a:spcPct val="150000"/>
              </a:lnSpc>
              <a:buFontTx/>
              <a:buAutoNum type="arabicPeriod"/>
            </a:pPr>
            <a:r>
              <a:rPr lang="en-US" sz="2400" dirty="0" smtClean="0">
                <a:latin typeface="Tahoma" pitchFamily="34" charset="0"/>
              </a:rPr>
              <a:t>DES:   n= 64 bits,    k = 56 bits</a:t>
            </a:r>
          </a:p>
          <a:p>
            <a:pPr marL="457200" indent="-457200" eaLnBrk="1" hangingPunct="1">
              <a:lnSpc>
                <a:spcPct val="150000"/>
              </a:lnSpc>
              <a:buFontTx/>
              <a:buAutoNum type="arabicPeriod"/>
            </a:pPr>
            <a:r>
              <a:rPr lang="en-US" sz="2400" dirty="0" smtClean="0">
                <a:latin typeface="Tahoma" pitchFamily="34" charset="0"/>
              </a:rPr>
              <a:t>3DES:   n= 64 bits,    k = 168 bits</a:t>
            </a:r>
          </a:p>
          <a:p>
            <a:pPr marL="457200" indent="-457200" eaLnBrk="1" hangingPunct="1">
              <a:lnSpc>
                <a:spcPct val="150000"/>
              </a:lnSpc>
              <a:buFontTx/>
              <a:buAutoNum type="arabicPeriod"/>
            </a:pPr>
            <a:r>
              <a:rPr lang="en-US" sz="2400" dirty="0" smtClean="0">
                <a:latin typeface="Tahoma" pitchFamily="34" charset="0"/>
              </a:rPr>
              <a:t>AES</a:t>
            </a:r>
            <a:r>
              <a:rPr lang="en-US" sz="2400" dirty="0">
                <a:latin typeface="Tahoma" pitchFamily="34" charset="0"/>
              </a:rPr>
              <a:t>:     n=128 bits,   k = 128, 192, 256 bits</a:t>
            </a:r>
          </a:p>
        </p:txBody>
      </p:sp>
    </p:spTree>
    <p:extLst>
      <p:ext uri="{BB962C8B-B14F-4D97-AF65-F5344CB8AC3E}">
        <p14:creationId xmlns:p14="http://schemas.microsoft.com/office/powerpoint/2010/main" xmlns="" val="30226588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50</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Security of ECB Mode</a:t>
            </a:r>
            <a:endParaRPr lang="en-US" dirty="0"/>
          </a:p>
        </p:txBody>
      </p:sp>
      <p:pic>
        <p:nvPicPr>
          <p:cNvPr id="8194" name="Picture 2"/>
          <p:cNvPicPr>
            <a:picLocks noChangeAspect="1" noChangeArrowheads="1"/>
          </p:cNvPicPr>
          <p:nvPr/>
        </p:nvPicPr>
        <p:blipFill>
          <a:blip r:embed="rId2"/>
          <a:srcRect/>
          <a:stretch>
            <a:fillRect/>
          </a:stretch>
        </p:blipFill>
        <p:spPr bwMode="auto">
          <a:xfrm>
            <a:off x="838200" y="1547813"/>
            <a:ext cx="7371626" cy="4852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51</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Security of ECB Mode</a:t>
            </a:r>
            <a:endParaRPr lang="en-US" dirty="0"/>
          </a:p>
        </p:txBody>
      </p:sp>
      <p:pic>
        <p:nvPicPr>
          <p:cNvPr id="9218" name="Picture 2"/>
          <p:cNvPicPr>
            <a:picLocks noChangeAspect="1" noChangeArrowheads="1"/>
          </p:cNvPicPr>
          <p:nvPr/>
        </p:nvPicPr>
        <p:blipFill>
          <a:blip r:embed="rId2"/>
          <a:srcRect/>
          <a:stretch>
            <a:fillRect/>
          </a:stretch>
        </p:blipFill>
        <p:spPr bwMode="auto">
          <a:xfrm>
            <a:off x="990600" y="1524000"/>
            <a:ext cx="7110351" cy="49196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52</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Is it avoidable?</a:t>
            </a:r>
            <a:endParaRPr lang="en-US" dirty="0"/>
          </a:p>
        </p:txBody>
      </p:sp>
      <p:pic>
        <p:nvPicPr>
          <p:cNvPr id="10242" name="Picture 2"/>
          <p:cNvPicPr>
            <a:picLocks noChangeAspect="1" noChangeArrowheads="1"/>
          </p:cNvPicPr>
          <p:nvPr/>
        </p:nvPicPr>
        <p:blipFill>
          <a:blip r:embed="rId2"/>
          <a:srcRect/>
          <a:stretch>
            <a:fillRect/>
          </a:stretch>
        </p:blipFill>
        <p:spPr bwMode="auto">
          <a:xfrm>
            <a:off x="533399" y="1600200"/>
            <a:ext cx="8266981"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Plaintext</a:t>
            </a:r>
            <a:endParaRPr lang="en-US" dirty="0"/>
          </a:p>
        </p:txBody>
      </p:sp>
      <p:pic>
        <p:nvPicPr>
          <p:cNvPr id="11266" name="Picture 2"/>
          <p:cNvPicPr>
            <a:picLocks noChangeAspect="1" noChangeArrowheads="1"/>
          </p:cNvPicPr>
          <p:nvPr/>
        </p:nvPicPr>
        <p:blipFill>
          <a:blip r:embed="rId2"/>
          <a:srcRect/>
          <a:stretch>
            <a:fillRect/>
          </a:stretch>
        </p:blipFill>
        <p:spPr bwMode="auto">
          <a:xfrm rot="5400000">
            <a:off x="2452688" y="0"/>
            <a:ext cx="4238625" cy="7334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54</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err="1" smtClean="0"/>
              <a:t>Ciphertext</a:t>
            </a:r>
            <a:endParaRPr lang="en-US" dirty="0"/>
          </a:p>
        </p:txBody>
      </p:sp>
      <p:pic>
        <p:nvPicPr>
          <p:cNvPr id="12290" name="Picture 2"/>
          <p:cNvPicPr>
            <a:picLocks noChangeAspect="1" noChangeArrowheads="1"/>
          </p:cNvPicPr>
          <p:nvPr/>
        </p:nvPicPr>
        <p:blipFill>
          <a:blip r:embed="rId2"/>
          <a:srcRect/>
          <a:stretch>
            <a:fillRect/>
          </a:stretch>
        </p:blipFill>
        <p:spPr bwMode="auto">
          <a:xfrm>
            <a:off x="785813" y="1447800"/>
            <a:ext cx="7900987" cy="50586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mtClean="0"/>
              <a:t>In pictures</a:t>
            </a:r>
          </a:p>
        </p:txBody>
      </p:sp>
      <p:pic>
        <p:nvPicPr>
          <p:cNvPr id="19461" name="Picture 4"/>
          <p:cNvPicPr>
            <a:picLocks noChangeAspect="1" noChangeArrowheads="1"/>
          </p:cNvPicPr>
          <p:nvPr/>
        </p:nvPicPr>
        <p:blipFill>
          <a:blip r:embed="rId2"/>
          <a:srcRect l="4735" t="12686" r="3424" b="45523"/>
          <a:stretch>
            <a:fillRect/>
          </a:stretch>
        </p:blipFill>
        <p:spPr bwMode="auto">
          <a:xfrm>
            <a:off x="381000" y="1809749"/>
            <a:ext cx="8382000" cy="3143251"/>
          </a:xfrm>
          <a:prstGeom prst="rect">
            <a:avLst/>
          </a:prstGeom>
          <a:noFill/>
          <a:ln w="9525">
            <a:noFill/>
            <a:miter lim="800000"/>
            <a:headEnd/>
            <a:tailEnd/>
          </a:ln>
        </p:spPr>
      </p:pic>
      <p:sp>
        <p:nvSpPr>
          <p:cNvPr id="2" name="TextBox 1"/>
          <p:cNvSpPr txBox="1"/>
          <p:nvPr/>
        </p:nvSpPr>
        <p:spPr>
          <a:xfrm>
            <a:off x="5763720" y="6172201"/>
            <a:ext cx="2818785" cy="461665"/>
          </a:xfrm>
          <a:prstGeom prst="rect">
            <a:avLst/>
          </a:prstGeom>
          <a:noFill/>
        </p:spPr>
        <p:txBody>
          <a:bodyPr wrap="none" rtlCol="0">
            <a:spAutoFit/>
          </a:bodyPr>
          <a:lstStyle/>
          <a:p>
            <a:r>
              <a:rPr lang="en-US" sz="2400" dirty="0" smtClean="0"/>
              <a:t>(courtesy B. </a:t>
            </a:r>
            <a:r>
              <a:rPr lang="en-US" sz="2400" dirty="0" err="1" smtClean="0"/>
              <a:t>Preneel</a:t>
            </a:r>
            <a:r>
              <a:rPr lang="en-US" sz="2400" dirty="0" smtClean="0"/>
              <a:t>)</a:t>
            </a:r>
            <a:endParaRPr lang="en-US" sz="2400" dirty="0"/>
          </a:p>
        </p:txBody>
      </p:sp>
    </p:spTree>
    <p:extLst>
      <p:ext uri="{BB962C8B-B14F-4D97-AF65-F5344CB8AC3E}">
        <p14:creationId xmlns:p14="http://schemas.microsoft.com/office/powerpoint/2010/main" xmlns="" val="4207591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Security (one-time key)</a:t>
            </a:r>
            <a:endParaRPr lang="en-US" dirty="0"/>
          </a:p>
        </p:txBody>
      </p:sp>
      <p:sp>
        <p:nvSpPr>
          <p:cNvPr id="6" name="Text Box 33"/>
          <p:cNvSpPr txBox="1">
            <a:spLocks noChangeArrowheads="1"/>
          </p:cNvSpPr>
          <p:nvPr/>
        </p:nvSpPr>
        <p:spPr bwMode="auto">
          <a:xfrm>
            <a:off x="152400" y="5716826"/>
            <a:ext cx="8915400" cy="646331"/>
          </a:xfrm>
          <a:prstGeom prst="rect">
            <a:avLst/>
          </a:prstGeom>
          <a:noFill/>
          <a:ln w="9525">
            <a:noFill/>
            <a:miter lim="800000"/>
            <a:headEnd/>
            <a:tailEnd/>
          </a:ln>
          <a:effectLst/>
        </p:spPr>
        <p:txBody>
          <a:bodyPr wrap="square">
            <a:spAutoFit/>
          </a:bodyPr>
          <a:lstStyle/>
          <a:p>
            <a:r>
              <a:rPr lang="en-US" sz="2400" dirty="0" err="1" smtClean="0"/>
              <a:t>Adv</a:t>
            </a:r>
            <a:r>
              <a:rPr lang="en-US" sz="2400" baseline="-25000" dirty="0" err="1" smtClean="0"/>
              <a:t>SS</a:t>
            </a:r>
            <a:r>
              <a:rPr lang="en-US" sz="2400" dirty="0" smtClean="0"/>
              <a:t>[A,OTP] </a:t>
            </a:r>
            <a:r>
              <a:rPr lang="en-US" sz="2400" dirty="0"/>
              <a:t>= </a:t>
            </a:r>
            <a:r>
              <a:rPr lang="en-US" sz="3600" dirty="0"/>
              <a:t>|</a:t>
            </a:r>
            <a:r>
              <a:rPr lang="en-US" sz="2400" dirty="0"/>
              <a:t> </a:t>
            </a:r>
            <a:r>
              <a:rPr lang="en-US" sz="2400" dirty="0" err="1"/>
              <a:t>Pr</a:t>
            </a:r>
            <a:r>
              <a:rPr lang="en-US" sz="2400" dirty="0"/>
              <a:t>[ </a:t>
            </a:r>
            <a:r>
              <a:rPr lang="en-US" sz="2400" b="1" dirty="0" smtClean="0"/>
              <a:t>EXP(0)</a:t>
            </a:r>
            <a:r>
              <a:rPr lang="en-US" sz="2000" dirty="0" smtClean="0"/>
              <a:t>=1</a:t>
            </a:r>
            <a:r>
              <a:rPr lang="en-US" sz="2400" dirty="0" smtClean="0"/>
              <a:t> </a:t>
            </a:r>
            <a:r>
              <a:rPr lang="en-US" sz="2400" dirty="0"/>
              <a:t>] −  </a:t>
            </a:r>
            <a:r>
              <a:rPr lang="en-US" sz="2400" dirty="0" err="1"/>
              <a:t>Pr</a:t>
            </a:r>
            <a:r>
              <a:rPr lang="en-US" sz="2400" dirty="0"/>
              <a:t>[ </a:t>
            </a:r>
            <a:r>
              <a:rPr lang="en-US" sz="2400" b="1" dirty="0" smtClean="0"/>
              <a:t>EXP(1)</a:t>
            </a:r>
            <a:r>
              <a:rPr lang="en-US" sz="2000" dirty="0" smtClean="0"/>
              <a:t>=1</a:t>
            </a:r>
            <a:r>
              <a:rPr lang="en-US" sz="2400" dirty="0" smtClean="0"/>
              <a:t> </a:t>
            </a:r>
            <a:r>
              <a:rPr lang="en-US" sz="2400" dirty="0"/>
              <a:t>] </a:t>
            </a:r>
            <a:r>
              <a:rPr lang="en-US" sz="3600" dirty="0" smtClean="0"/>
              <a:t>|</a:t>
            </a:r>
            <a:r>
              <a:rPr lang="en-US" sz="2400" dirty="0"/>
              <a:t> </a:t>
            </a:r>
            <a:r>
              <a:rPr lang="en-US" sz="2400" dirty="0" smtClean="0"/>
              <a:t>  should be “neg.”</a:t>
            </a:r>
            <a:endParaRPr lang="en-US" sz="2400" dirty="0"/>
          </a:p>
        </p:txBody>
      </p:sp>
      <p:grpSp>
        <p:nvGrpSpPr>
          <p:cNvPr id="3" name="Group 7"/>
          <p:cNvGrpSpPr/>
          <p:nvPr/>
        </p:nvGrpSpPr>
        <p:grpSpPr>
          <a:xfrm>
            <a:off x="152400" y="1295400"/>
            <a:ext cx="8974141" cy="1727200"/>
            <a:chOff x="152400" y="971550"/>
            <a:chExt cx="8974141" cy="1295400"/>
          </a:xfrm>
        </p:grpSpPr>
        <p:sp>
          <p:nvSpPr>
            <p:cNvPr id="9" name="Rounded Rectangle 8"/>
            <p:cNvSpPr/>
            <p:nvPr/>
          </p:nvSpPr>
          <p:spPr>
            <a:xfrm>
              <a:off x="3886200" y="1581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4"/>
            <p:cNvSpPr>
              <a:spLocks noChangeArrowheads="1"/>
            </p:cNvSpPr>
            <p:nvPr/>
          </p:nvSpPr>
          <p:spPr bwMode="auto">
            <a:xfrm>
              <a:off x="12954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1" name="Rectangle 7"/>
            <p:cNvSpPr>
              <a:spLocks noChangeArrowheads="1"/>
            </p:cNvSpPr>
            <p:nvPr/>
          </p:nvSpPr>
          <p:spPr bwMode="auto">
            <a:xfrm>
              <a:off x="64770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12" name="Text Box 8"/>
            <p:cNvSpPr txBox="1">
              <a:spLocks noChangeArrowheads="1"/>
            </p:cNvSpPr>
            <p:nvPr/>
          </p:nvSpPr>
          <p:spPr bwMode="auto">
            <a:xfrm>
              <a:off x="1600201" y="1477565"/>
              <a:ext cx="663964" cy="276999"/>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4" name="Group 21"/>
            <p:cNvGrpSpPr>
              <a:grpSpLocks/>
            </p:cNvGrpSpPr>
            <p:nvPr/>
          </p:nvGrpSpPr>
          <p:grpSpPr bwMode="auto">
            <a:xfrm>
              <a:off x="2667000" y="1047750"/>
              <a:ext cx="3810000" cy="403622"/>
              <a:chOff x="1776" y="1783"/>
              <a:chExt cx="2400" cy="339"/>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23" name="Text Box 11"/>
              <p:cNvSpPr txBox="1">
                <a:spLocks noChangeArrowheads="1"/>
              </p:cNvSpPr>
              <p:nvPr/>
            </p:nvSpPr>
            <p:spPr bwMode="auto">
              <a:xfrm>
                <a:off x="1968" y="1783"/>
                <a:ext cx="1787" cy="252"/>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5" name="Group 20"/>
            <p:cNvGrpSpPr>
              <a:grpSpLocks/>
            </p:cNvGrpSpPr>
            <p:nvPr/>
          </p:nvGrpSpPr>
          <p:grpSpPr bwMode="auto">
            <a:xfrm>
              <a:off x="2667000" y="1428749"/>
              <a:ext cx="3733800" cy="519113"/>
              <a:chOff x="1776" y="2018"/>
              <a:chExt cx="2352" cy="436"/>
            </a:xfrm>
          </p:grpSpPr>
          <p:sp>
            <p:nvSpPr>
              <p:cNvPr id="20"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1" name="Text Box 14"/>
              <p:cNvSpPr txBox="1">
                <a:spLocks noChangeArrowheads="1"/>
              </p:cNvSpPr>
              <p:nvPr/>
            </p:nvSpPr>
            <p:spPr bwMode="auto">
              <a:xfrm>
                <a:off x="2581" y="2018"/>
                <a:ext cx="990" cy="330"/>
              </a:xfrm>
              <a:prstGeom prst="rect">
                <a:avLst/>
              </a:prstGeom>
              <a:noFill/>
              <a:ln w="9525">
                <a:noFill/>
                <a:miter lim="800000"/>
                <a:headEnd/>
                <a:tailEnd/>
              </a:ln>
              <a:effectLst/>
            </p:spPr>
            <p:txBody>
              <a:bodyPr wrap="none">
                <a:spAutoFit/>
              </a:bodyPr>
              <a:lstStyle/>
              <a:p>
                <a:r>
                  <a:rPr lang="en-US" sz="2000" dirty="0" smtClean="0"/>
                  <a:t>c </a:t>
                </a:r>
                <a:r>
                  <a:rPr lang="en-US" sz="2000" dirty="0">
                    <a:sym typeface="Symbol" pitchFamily="18" charset="2"/>
                  </a:rPr>
                  <a:t> </a:t>
                </a:r>
                <a:r>
                  <a:rPr lang="en-US" sz="2000" dirty="0" smtClean="0">
                    <a:sym typeface="Symbol" pitchFamily="18" charset="2"/>
                  </a:rPr>
                  <a:t>E(</a:t>
                </a:r>
                <a:r>
                  <a:rPr lang="en-US" sz="2000" dirty="0" smtClean="0"/>
                  <a:t>k</a:t>
                </a:r>
                <a:r>
                  <a:rPr lang="en-US" sz="2800" dirty="0"/>
                  <a:t>,</a:t>
                </a:r>
                <a:r>
                  <a:rPr lang="en-US" sz="2400" b="1" dirty="0" smtClean="0"/>
                  <a:t>m</a:t>
                </a:r>
                <a:r>
                  <a:rPr lang="en-US" sz="3200" b="1" baseline="-25000" dirty="0" smtClean="0">
                    <a:solidFill>
                      <a:srgbClr val="FF0000"/>
                    </a:solidFill>
                  </a:rPr>
                  <a:t>0</a:t>
                </a:r>
                <a:r>
                  <a:rPr lang="en-US" sz="2000" dirty="0" smtClean="0"/>
                  <a:t>)</a:t>
                </a:r>
                <a:endParaRPr lang="en-US" sz="2400" dirty="0"/>
              </a:p>
            </p:txBody>
          </p:sp>
        </p:grpSp>
        <p:grpSp>
          <p:nvGrpSpPr>
            <p:cNvPr id="7" name="Group 22"/>
            <p:cNvGrpSpPr>
              <a:grpSpLocks/>
            </p:cNvGrpSpPr>
            <p:nvPr/>
          </p:nvGrpSpPr>
          <p:grpSpPr bwMode="auto">
            <a:xfrm>
              <a:off x="7772403" y="1581154"/>
              <a:ext cx="1354138" cy="457200"/>
              <a:chOff x="4320" y="3290"/>
              <a:chExt cx="853" cy="384"/>
            </a:xfrm>
          </p:grpSpPr>
          <p:sp>
            <p:nvSpPr>
              <p:cNvPr id="18"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7"/>
              <p:cNvSpPr txBox="1">
                <a:spLocks noChangeArrowheads="1"/>
              </p:cNvSpPr>
              <p:nvPr/>
            </p:nvSpPr>
            <p:spPr bwMode="auto">
              <a:xfrm>
                <a:off x="4340" y="3290"/>
                <a:ext cx="833" cy="291"/>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16" name="Rectangle 18"/>
            <p:cNvSpPr>
              <a:spLocks noChangeArrowheads="1"/>
            </p:cNvSpPr>
            <p:nvPr/>
          </p:nvSpPr>
          <p:spPr bwMode="auto">
            <a:xfrm>
              <a:off x="1066800" y="971550"/>
              <a:ext cx="7391400" cy="1295400"/>
            </a:xfrm>
            <a:prstGeom prst="rect">
              <a:avLst/>
            </a:prstGeom>
            <a:noFill/>
            <a:ln w="38100">
              <a:solidFill>
                <a:schemeClr val="bg1">
                  <a:lumMod val="65000"/>
                </a:schemeClr>
              </a:solidFill>
              <a:miter lim="800000"/>
              <a:headEnd/>
              <a:tailEnd/>
            </a:ln>
            <a:effectLst/>
          </p:spPr>
          <p:txBody>
            <a:bodyPr wrap="none" anchor="ctr"/>
            <a:lstStyle/>
            <a:p>
              <a:endParaRPr lang="en-US"/>
            </a:p>
          </p:txBody>
        </p:sp>
        <p:sp>
          <p:nvSpPr>
            <p:cNvPr id="17" name="TextBox 16"/>
            <p:cNvSpPr txBox="1"/>
            <p:nvPr/>
          </p:nvSpPr>
          <p:spPr>
            <a:xfrm>
              <a:off x="152400" y="1123950"/>
              <a:ext cx="894797" cy="276999"/>
            </a:xfrm>
            <a:prstGeom prst="rect">
              <a:avLst/>
            </a:prstGeom>
            <a:noFill/>
          </p:spPr>
          <p:txBody>
            <a:bodyPr wrap="none" rtlCol="0">
              <a:spAutoFit/>
            </a:bodyPr>
            <a:lstStyle/>
            <a:p>
              <a:r>
                <a:rPr lang="en-US" dirty="0" smtClean="0"/>
                <a:t>EXP(0):</a:t>
              </a:r>
              <a:endParaRPr lang="en-US" dirty="0"/>
            </a:p>
          </p:txBody>
        </p:sp>
      </p:grpSp>
      <p:grpSp>
        <p:nvGrpSpPr>
          <p:cNvPr id="8" name="Group 23"/>
          <p:cNvGrpSpPr/>
          <p:nvPr/>
        </p:nvGrpSpPr>
        <p:grpSpPr>
          <a:xfrm>
            <a:off x="197182" y="3835400"/>
            <a:ext cx="8929360" cy="1727200"/>
            <a:chOff x="197181" y="2876550"/>
            <a:chExt cx="8929360" cy="1295400"/>
          </a:xfrm>
        </p:grpSpPr>
        <p:sp>
          <p:nvSpPr>
            <p:cNvPr id="25" name="Rounded Rectangle 24"/>
            <p:cNvSpPr/>
            <p:nvPr/>
          </p:nvSpPr>
          <p:spPr>
            <a:xfrm>
              <a:off x="3886200" y="3486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4"/>
            <p:cNvSpPr>
              <a:spLocks noChangeArrowheads="1"/>
            </p:cNvSpPr>
            <p:nvPr/>
          </p:nvSpPr>
          <p:spPr bwMode="auto">
            <a:xfrm>
              <a:off x="12954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27" name="Rectangle 7"/>
            <p:cNvSpPr>
              <a:spLocks noChangeArrowheads="1"/>
            </p:cNvSpPr>
            <p:nvPr/>
          </p:nvSpPr>
          <p:spPr bwMode="auto">
            <a:xfrm>
              <a:off x="64770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28" name="Text Box 8"/>
            <p:cNvSpPr txBox="1">
              <a:spLocks noChangeArrowheads="1"/>
            </p:cNvSpPr>
            <p:nvPr/>
          </p:nvSpPr>
          <p:spPr bwMode="auto">
            <a:xfrm>
              <a:off x="1600201" y="3382565"/>
              <a:ext cx="663964" cy="276999"/>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13" name="Group 21"/>
            <p:cNvGrpSpPr>
              <a:grpSpLocks/>
            </p:cNvGrpSpPr>
            <p:nvPr/>
          </p:nvGrpSpPr>
          <p:grpSpPr bwMode="auto">
            <a:xfrm>
              <a:off x="2667000" y="2952750"/>
              <a:ext cx="3810000" cy="403622"/>
              <a:chOff x="1776" y="1783"/>
              <a:chExt cx="2400" cy="339"/>
            </a:xfrm>
          </p:grpSpPr>
          <p:sp>
            <p:nvSpPr>
              <p:cNvPr id="3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39" name="Text Box 11"/>
              <p:cNvSpPr txBox="1">
                <a:spLocks noChangeArrowheads="1"/>
              </p:cNvSpPr>
              <p:nvPr/>
            </p:nvSpPr>
            <p:spPr bwMode="auto">
              <a:xfrm>
                <a:off x="1968" y="1783"/>
                <a:ext cx="1787" cy="252"/>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14" name="Group 20"/>
            <p:cNvGrpSpPr>
              <a:grpSpLocks/>
            </p:cNvGrpSpPr>
            <p:nvPr/>
          </p:nvGrpSpPr>
          <p:grpSpPr bwMode="auto">
            <a:xfrm>
              <a:off x="2667000" y="3333749"/>
              <a:ext cx="3733800" cy="519113"/>
              <a:chOff x="1776" y="2018"/>
              <a:chExt cx="2352" cy="436"/>
            </a:xfrm>
          </p:grpSpPr>
          <p:sp>
            <p:nvSpPr>
              <p:cNvPr id="36"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7" name="Text Box 14"/>
              <p:cNvSpPr txBox="1">
                <a:spLocks noChangeArrowheads="1"/>
              </p:cNvSpPr>
              <p:nvPr/>
            </p:nvSpPr>
            <p:spPr bwMode="auto">
              <a:xfrm>
                <a:off x="2581" y="2018"/>
                <a:ext cx="986" cy="330"/>
              </a:xfrm>
              <a:prstGeom prst="rect">
                <a:avLst/>
              </a:prstGeom>
              <a:noFill/>
              <a:ln w="9525">
                <a:noFill/>
                <a:miter lim="800000"/>
                <a:headEnd/>
                <a:tailEnd/>
              </a:ln>
              <a:effectLst/>
            </p:spPr>
            <p:txBody>
              <a:bodyPr wrap="none">
                <a:spAutoFit/>
              </a:bodyPr>
              <a:lstStyle/>
              <a:p>
                <a:r>
                  <a:rPr lang="en-US" sz="2000" dirty="0" smtClean="0"/>
                  <a:t>c </a:t>
                </a:r>
                <a:r>
                  <a:rPr lang="en-US" sz="2000" dirty="0">
                    <a:sym typeface="Symbol" pitchFamily="18" charset="2"/>
                  </a:rPr>
                  <a:t> </a:t>
                </a:r>
                <a:r>
                  <a:rPr lang="en-US" sz="2000" dirty="0" smtClean="0">
                    <a:sym typeface="Symbol" pitchFamily="18" charset="2"/>
                  </a:rPr>
                  <a:t>E(</a:t>
                </a:r>
                <a:r>
                  <a:rPr lang="en-US" sz="2000" dirty="0" smtClean="0"/>
                  <a:t>k</a:t>
                </a:r>
                <a:r>
                  <a:rPr lang="en-US" sz="2800" dirty="0" smtClean="0"/>
                  <a:t>,</a:t>
                </a:r>
                <a:r>
                  <a:rPr lang="en-US" sz="2400" b="1" dirty="0" smtClean="0"/>
                  <a:t>m</a:t>
                </a:r>
                <a:r>
                  <a:rPr lang="en-US" sz="3200" b="1" baseline="-25000" dirty="0" smtClean="0">
                    <a:solidFill>
                      <a:srgbClr val="FF0000"/>
                    </a:solidFill>
                  </a:rPr>
                  <a:t>1</a:t>
                </a:r>
                <a:r>
                  <a:rPr lang="en-US" sz="2000" dirty="0" smtClean="0"/>
                  <a:t>)</a:t>
                </a:r>
                <a:endParaRPr lang="en-US" sz="2800" dirty="0">
                  <a:solidFill>
                    <a:srgbClr val="FF0000"/>
                  </a:solidFill>
                </a:endParaRPr>
              </a:p>
            </p:txBody>
          </p:sp>
        </p:grpSp>
        <p:grpSp>
          <p:nvGrpSpPr>
            <p:cNvPr id="15" name="Group 22"/>
            <p:cNvGrpSpPr>
              <a:grpSpLocks/>
            </p:cNvGrpSpPr>
            <p:nvPr/>
          </p:nvGrpSpPr>
          <p:grpSpPr bwMode="auto">
            <a:xfrm>
              <a:off x="7772403" y="3486154"/>
              <a:ext cx="1354138" cy="457200"/>
              <a:chOff x="4320" y="3290"/>
              <a:chExt cx="853" cy="384"/>
            </a:xfrm>
          </p:grpSpPr>
          <p:sp>
            <p:nvSpPr>
              <p:cNvPr id="34"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35" name="Text Box 17"/>
              <p:cNvSpPr txBox="1">
                <a:spLocks noChangeArrowheads="1"/>
              </p:cNvSpPr>
              <p:nvPr/>
            </p:nvSpPr>
            <p:spPr bwMode="auto">
              <a:xfrm>
                <a:off x="4340" y="3290"/>
                <a:ext cx="833" cy="291"/>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32" name="Rectangle 18"/>
            <p:cNvSpPr>
              <a:spLocks noChangeArrowheads="1"/>
            </p:cNvSpPr>
            <p:nvPr/>
          </p:nvSpPr>
          <p:spPr bwMode="auto">
            <a:xfrm>
              <a:off x="1066800" y="2876550"/>
              <a:ext cx="7391400" cy="1295400"/>
            </a:xfrm>
            <a:prstGeom prst="rect">
              <a:avLst/>
            </a:prstGeom>
            <a:noFill/>
            <a:ln w="38100">
              <a:solidFill>
                <a:srgbClr val="A6A6A6"/>
              </a:solidFill>
              <a:miter lim="800000"/>
              <a:headEnd/>
              <a:tailEnd/>
            </a:ln>
            <a:effectLst/>
          </p:spPr>
          <p:txBody>
            <a:bodyPr wrap="none" anchor="ctr"/>
            <a:lstStyle/>
            <a:p>
              <a:endParaRPr lang="en-US"/>
            </a:p>
          </p:txBody>
        </p:sp>
        <p:sp>
          <p:nvSpPr>
            <p:cNvPr id="33" name="TextBox 32"/>
            <p:cNvSpPr txBox="1"/>
            <p:nvPr/>
          </p:nvSpPr>
          <p:spPr>
            <a:xfrm>
              <a:off x="197181" y="3181350"/>
              <a:ext cx="880369" cy="276999"/>
            </a:xfrm>
            <a:prstGeom prst="rect">
              <a:avLst/>
            </a:prstGeom>
            <a:noFill/>
          </p:spPr>
          <p:txBody>
            <a:bodyPr wrap="none" rtlCol="0">
              <a:spAutoFit/>
            </a:bodyPr>
            <a:lstStyle/>
            <a:p>
              <a:r>
                <a:rPr lang="en-US" dirty="0" smtClean="0"/>
                <a:t>EXP(1):</a:t>
              </a:r>
              <a:endParaRPr lang="en-US" dirty="0"/>
            </a:p>
          </p:txBody>
        </p:sp>
      </p:grpSp>
      <p:sp>
        <p:nvSpPr>
          <p:cNvPr id="40" name="TextBox 39"/>
          <p:cNvSpPr txBox="1"/>
          <p:nvPr/>
        </p:nvSpPr>
        <p:spPr>
          <a:xfrm>
            <a:off x="2140812" y="3124200"/>
            <a:ext cx="5119478" cy="369332"/>
          </a:xfrm>
          <a:prstGeom prst="rect">
            <a:avLst/>
          </a:prstGeom>
          <a:noFill/>
        </p:spPr>
        <p:txBody>
          <a:bodyPr wrap="none" rtlCol="0">
            <a:spAutoFit/>
          </a:bodyPr>
          <a:lstStyle/>
          <a:p>
            <a:r>
              <a:rPr lang="en-US" dirty="0"/>
              <a:t>o</a:t>
            </a:r>
            <a:r>
              <a:rPr lang="en-US" dirty="0" smtClean="0"/>
              <a:t>ne time key  ⇒   adversary sees only one </a:t>
            </a:r>
            <a:r>
              <a:rPr lang="en-US" dirty="0" err="1" smtClean="0"/>
              <a:t>ciphertext</a:t>
            </a:r>
            <a:endParaRPr lang="en-US" dirty="0"/>
          </a:p>
        </p:txBody>
      </p:sp>
    </p:spTree>
    <p:extLst>
      <p:ext uri="{BB962C8B-B14F-4D97-AF65-F5344CB8AC3E}">
        <p14:creationId xmlns:p14="http://schemas.microsoft.com/office/powerpoint/2010/main" xmlns="" val="194256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ECB </a:t>
            </a:r>
            <a:r>
              <a:rPr lang="en-US" dirty="0"/>
              <a:t>is not </a:t>
            </a:r>
            <a:r>
              <a:rPr lang="en-US" dirty="0" smtClean="0"/>
              <a:t>Semantically Secure</a:t>
            </a:r>
            <a:endParaRPr lang="en-US" dirty="0"/>
          </a:p>
        </p:txBody>
      </p:sp>
      <p:sp>
        <p:nvSpPr>
          <p:cNvPr id="31747" name="Rectangle 3"/>
          <p:cNvSpPr>
            <a:spLocks noGrp="1" noChangeArrowheads="1"/>
          </p:cNvSpPr>
          <p:nvPr>
            <p:ph type="body" idx="4294967295"/>
          </p:nvPr>
        </p:nvSpPr>
        <p:spPr>
          <a:xfrm>
            <a:off x="457200" y="1447800"/>
            <a:ext cx="8229600" cy="1143000"/>
          </a:xfrm>
        </p:spPr>
        <p:txBody>
          <a:bodyPr>
            <a:normAutofit fontScale="92500"/>
          </a:bodyPr>
          <a:lstStyle/>
          <a:p>
            <a:pPr marL="0" indent="0">
              <a:buNone/>
            </a:pPr>
            <a:r>
              <a:rPr lang="en-US" dirty="0" smtClean="0"/>
              <a:t>ECB is not semantically </a:t>
            </a:r>
            <a:r>
              <a:rPr lang="en-US" dirty="0"/>
              <a:t>secure for messages that contain </a:t>
            </a:r>
            <a:br>
              <a:rPr lang="en-US" dirty="0"/>
            </a:br>
            <a:r>
              <a:rPr lang="en-US" dirty="0"/>
              <a:t>more than one block.</a:t>
            </a:r>
          </a:p>
        </p:txBody>
      </p:sp>
      <p:grpSp>
        <p:nvGrpSpPr>
          <p:cNvPr id="3" name="Group 22"/>
          <p:cNvGrpSpPr>
            <a:grpSpLocks/>
          </p:cNvGrpSpPr>
          <p:nvPr/>
        </p:nvGrpSpPr>
        <p:grpSpPr bwMode="auto">
          <a:xfrm>
            <a:off x="4013200" y="3140075"/>
            <a:ext cx="2209800" cy="485775"/>
            <a:chOff x="1968" y="3054"/>
            <a:chExt cx="1488" cy="306"/>
          </a:xfrm>
        </p:grpSpPr>
        <p:sp>
          <p:nvSpPr>
            <p:cNvPr id="31748" name="AutoShape 4"/>
            <p:cNvSpPr>
              <a:spLocks/>
            </p:cNvSpPr>
            <p:nvPr/>
          </p:nvSpPr>
          <p:spPr bwMode="auto">
            <a:xfrm rot="5400000" flipV="1">
              <a:off x="2688" y="2592"/>
              <a:ext cx="48" cy="1488"/>
            </a:xfrm>
            <a:prstGeom prst="leftBracket">
              <a:avLst>
                <a:gd name="adj" fmla="val 258333"/>
              </a:avLst>
            </a:prstGeom>
            <a:noFill/>
            <a:ln w="9525">
              <a:solidFill>
                <a:schemeClr val="tx1"/>
              </a:solidFill>
              <a:round/>
              <a:headEnd/>
              <a:tailEnd/>
            </a:ln>
            <a:effectLst/>
          </p:spPr>
          <p:txBody>
            <a:bodyPr wrap="none" anchor="ctr"/>
            <a:lstStyle/>
            <a:p>
              <a:endParaRPr lang="en-US"/>
            </a:p>
          </p:txBody>
        </p:sp>
        <p:sp>
          <p:nvSpPr>
            <p:cNvPr id="31749" name="Text Box 5"/>
            <p:cNvSpPr txBox="1">
              <a:spLocks noChangeArrowheads="1"/>
            </p:cNvSpPr>
            <p:nvPr/>
          </p:nvSpPr>
          <p:spPr bwMode="auto">
            <a:xfrm>
              <a:off x="2256" y="3054"/>
              <a:ext cx="834" cy="233"/>
            </a:xfrm>
            <a:prstGeom prst="rect">
              <a:avLst/>
            </a:prstGeom>
            <a:noFill/>
            <a:ln w="9525">
              <a:noFill/>
              <a:miter lim="800000"/>
              <a:headEnd/>
              <a:tailEnd/>
            </a:ln>
            <a:effectLst/>
          </p:spPr>
          <p:txBody>
            <a:bodyPr wrap="none">
              <a:spAutoFit/>
            </a:bodyPr>
            <a:lstStyle/>
            <a:p>
              <a:r>
                <a:rPr lang="en-US" dirty="0"/>
                <a:t>Two blocks</a:t>
              </a:r>
            </a:p>
          </p:txBody>
        </p:sp>
      </p:grpSp>
      <p:sp>
        <p:nvSpPr>
          <p:cNvPr id="31750" name="Rectangle 6"/>
          <p:cNvSpPr>
            <a:spLocks noChangeArrowheads="1"/>
          </p:cNvSpPr>
          <p:nvPr/>
        </p:nvSpPr>
        <p:spPr bwMode="auto">
          <a:xfrm>
            <a:off x="1295400" y="3631141"/>
            <a:ext cx="1295400" cy="18288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31751" name="Line 7"/>
          <p:cNvSpPr>
            <a:spLocks noChangeShapeType="1"/>
          </p:cNvSpPr>
          <p:nvPr/>
        </p:nvSpPr>
        <p:spPr bwMode="auto">
          <a:xfrm>
            <a:off x="1905000" y="2945341"/>
            <a:ext cx="0" cy="685800"/>
          </a:xfrm>
          <a:prstGeom prst="line">
            <a:avLst/>
          </a:prstGeom>
          <a:noFill/>
          <a:ln w="9525">
            <a:solidFill>
              <a:schemeClr val="tx1"/>
            </a:solidFill>
            <a:round/>
            <a:headEnd/>
            <a:tailEnd type="triangle" w="med" len="med"/>
          </a:ln>
          <a:effectLst/>
        </p:spPr>
        <p:txBody>
          <a:bodyPr/>
          <a:lstStyle/>
          <a:p>
            <a:endParaRPr lang="en-US"/>
          </a:p>
        </p:txBody>
      </p:sp>
      <p:sp>
        <p:nvSpPr>
          <p:cNvPr id="31752" name="Text Box 8"/>
          <p:cNvSpPr txBox="1">
            <a:spLocks noChangeArrowheads="1"/>
          </p:cNvSpPr>
          <p:nvPr/>
        </p:nvSpPr>
        <p:spPr bwMode="auto">
          <a:xfrm>
            <a:off x="1876425" y="2497668"/>
            <a:ext cx="1037463" cy="461665"/>
          </a:xfrm>
          <a:prstGeom prst="rect">
            <a:avLst/>
          </a:prstGeom>
          <a:noFill/>
          <a:ln w="9525">
            <a:noFill/>
            <a:miter lim="800000"/>
            <a:headEnd/>
            <a:tailEnd/>
          </a:ln>
          <a:effectLst/>
        </p:spPr>
        <p:txBody>
          <a:bodyPr wrap="none">
            <a:spAutoFit/>
          </a:bodyPr>
          <a:lstStyle/>
          <a:p>
            <a:r>
              <a:rPr lang="en-US" sz="2400" dirty="0"/>
              <a:t>b</a:t>
            </a:r>
            <a:r>
              <a:rPr lang="en-US" sz="2400" dirty="0">
                <a:sym typeface="Symbol" pitchFamily="18" charset="2"/>
              </a:rPr>
              <a:t></a:t>
            </a:r>
            <a:r>
              <a:rPr lang="en-US" sz="2000" dirty="0">
                <a:sym typeface="Symbol" pitchFamily="18" charset="2"/>
              </a:rPr>
              <a:t>{0,1}</a:t>
            </a:r>
          </a:p>
        </p:txBody>
      </p:sp>
      <p:sp>
        <p:nvSpPr>
          <p:cNvPr id="31753" name="Rectangle 9"/>
          <p:cNvSpPr>
            <a:spLocks noChangeArrowheads="1"/>
          </p:cNvSpPr>
          <p:nvPr/>
        </p:nvSpPr>
        <p:spPr bwMode="auto">
          <a:xfrm>
            <a:off x="6477000" y="3631141"/>
            <a:ext cx="1295400" cy="19050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31754" name="Text Box 10"/>
          <p:cNvSpPr txBox="1">
            <a:spLocks noChangeArrowheads="1"/>
          </p:cNvSpPr>
          <p:nvPr/>
        </p:nvSpPr>
        <p:spPr bwMode="auto">
          <a:xfrm>
            <a:off x="1600201" y="4102629"/>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4" name="Group 11"/>
          <p:cNvGrpSpPr>
            <a:grpSpLocks/>
          </p:cNvGrpSpPr>
          <p:nvPr/>
        </p:nvGrpSpPr>
        <p:grpSpPr bwMode="auto">
          <a:xfrm>
            <a:off x="2667000" y="4139141"/>
            <a:ext cx="3810000" cy="369889"/>
            <a:chOff x="1776" y="1892"/>
            <a:chExt cx="2400" cy="233"/>
          </a:xfrm>
        </p:grpSpPr>
        <p:sp>
          <p:nvSpPr>
            <p:cNvPr id="31756" name="Line 12"/>
            <p:cNvSpPr>
              <a:spLocks noChangeShapeType="1"/>
            </p:cNvSpPr>
            <p:nvPr/>
          </p:nvSpPr>
          <p:spPr bwMode="auto">
            <a:xfrm flipH="1">
              <a:off x="1776" y="2122"/>
              <a:ext cx="2400" cy="0"/>
            </a:xfrm>
            <a:prstGeom prst="line">
              <a:avLst/>
            </a:prstGeom>
            <a:noFill/>
            <a:ln w="9525">
              <a:solidFill>
                <a:schemeClr val="tx1"/>
              </a:solidFill>
              <a:round/>
              <a:headEnd/>
              <a:tailEnd type="triangle" w="med" len="med"/>
            </a:ln>
            <a:effectLst/>
          </p:spPr>
          <p:txBody>
            <a:bodyPr/>
            <a:lstStyle/>
            <a:p>
              <a:endParaRPr lang="en-US"/>
            </a:p>
          </p:txBody>
        </p:sp>
        <p:sp>
          <p:nvSpPr>
            <p:cNvPr id="31757" name="Text Box 13"/>
            <p:cNvSpPr txBox="1">
              <a:spLocks noChangeArrowheads="1"/>
            </p:cNvSpPr>
            <p:nvPr/>
          </p:nvSpPr>
          <p:spPr bwMode="auto">
            <a:xfrm>
              <a:off x="2016" y="1892"/>
              <a:ext cx="116" cy="233"/>
            </a:xfrm>
            <a:prstGeom prst="rect">
              <a:avLst/>
            </a:prstGeom>
            <a:noFill/>
            <a:ln w="9525">
              <a:noFill/>
              <a:miter lim="800000"/>
              <a:headEnd/>
              <a:tailEnd/>
            </a:ln>
            <a:effectLst/>
          </p:spPr>
          <p:txBody>
            <a:bodyPr wrap="none">
              <a:spAutoFit/>
            </a:bodyPr>
            <a:lstStyle/>
            <a:p>
              <a:endParaRPr lang="en-US">
                <a:sym typeface="Symbol" pitchFamily="18" charset="2"/>
              </a:endParaRPr>
            </a:p>
          </p:txBody>
        </p:sp>
      </p:grpSp>
      <p:sp>
        <p:nvSpPr>
          <p:cNvPr id="31759" name="Line 15"/>
          <p:cNvSpPr>
            <a:spLocks noChangeShapeType="1"/>
          </p:cNvSpPr>
          <p:nvPr/>
        </p:nvSpPr>
        <p:spPr bwMode="auto">
          <a:xfrm>
            <a:off x="2667000" y="5226580"/>
            <a:ext cx="3733800" cy="0"/>
          </a:xfrm>
          <a:prstGeom prst="line">
            <a:avLst/>
          </a:prstGeom>
          <a:noFill/>
          <a:ln w="9525">
            <a:solidFill>
              <a:schemeClr val="tx1"/>
            </a:solidFill>
            <a:round/>
            <a:headEnd/>
            <a:tailEnd type="triangle" w="med" len="med"/>
          </a:ln>
          <a:effectLst/>
        </p:spPr>
        <p:txBody>
          <a:bodyPr/>
          <a:lstStyle/>
          <a:p>
            <a:endParaRPr lang="en-US"/>
          </a:p>
        </p:txBody>
      </p:sp>
      <p:sp>
        <p:nvSpPr>
          <p:cNvPr id="31760" name="Text Box 16"/>
          <p:cNvSpPr txBox="1">
            <a:spLocks noChangeArrowheads="1"/>
          </p:cNvSpPr>
          <p:nvPr/>
        </p:nvSpPr>
        <p:spPr bwMode="auto">
          <a:xfrm>
            <a:off x="3352801" y="4631268"/>
            <a:ext cx="2059988" cy="461665"/>
          </a:xfrm>
          <a:prstGeom prst="rect">
            <a:avLst/>
          </a:prstGeom>
          <a:noFill/>
          <a:ln w="9525">
            <a:noFill/>
            <a:miter lim="800000"/>
            <a:headEnd/>
            <a:tailEnd/>
          </a:ln>
          <a:effectLst/>
        </p:spPr>
        <p:txBody>
          <a:bodyPr wrap="none">
            <a:spAutoFit/>
          </a:bodyPr>
          <a:lstStyle/>
          <a:p>
            <a:r>
              <a:rPr lang="en-US" sz="2000" dirty="0" smtClean="0"/>
              <a:t>(c</a:t>
            </a:r>
            <a:r>
              <a:rPr lang="en-US" sz="2000" baseline="-25000" dirty="0" smtClean="0"/>
              <a:t>1</a:t>
            </a:r>
            <a:r>
              <a:rPr lang="en-US" sz="2000" dirty="0" smtClean="0"/>
              <a:t>,c</a:t>
            </a:r>
            <a:r>
              <a:rPr lang="en-US" sz="2000" baseline="-25000" dirty="0" smtClean="0"/>
              <a:t>2</a:t>
            </a:r>
            <a:r>
              <a:rPr lang="en-US" sz="2000" dirty="0"/>
              <a:t>) </a:t>
            </a:r>
            <a:r>
              <a:rPr lang="en-US" sz="2000" dirty="0">
                <a:sym typeface="Symbol" pitchFamily="18" charset="2"/>
              </a:rPr>
              <a:t> </a:t>
            </a:r>
            <a:r>
              <a:rPr lang="en-US" sz="2000" dirty="0"/>
              <a:t>E(k, </a:t>
            </a:r>
            <a:r>
              <a:rPr lang="en-US" sz="2400" b="1" dirty="0" err="1"/>
              <a:t>m</a:t>
            </a:r>
            <a:r>
              <a:rPr lang="en-US" sz="2400" b="1" baseline="-25000" dirty="0" err="1"/>
              <a:t>b</a:t>
            </a:r>
            <a:r>
              <a:rPr lang="en-US" sz="2000" dirty="0"/>
              <a:t>)</a:t>
            </a:r>
          </a:p>
        </p:txBody>
      </p:sp>
      <p:sp>
        <p:nvSpPr>
          <p:cNvPr id="31762" name="Line 18"/>
          <p:cNvSpPr>
            <a:spLocks noChangeShapeType="1"/>
          </p:cNvSpPr>
          <p:nvPr/>
        </p:nvSpPr>
        <p:spPr bwMode="auto">
          <a:xfrm>
            <a:off x="7086600" y="5536141"/>
            <a:ext cx="0" cy="533400"/>
          </a:xfrm>
          <a:prstGeom prst="line">
            <a:avLst/>
          </a:prstGeom>
          <a:noFill/>
          <a:ln w="9525">
            <a:solidFill>
              <a:schemeClr val="tx1"/>
            </a:solidFill>
            <a:round/>
            <a:headEnd/>
            <a:tailEnd type="triangle" w="med" len="med"/>
          </a:ln>
          <a:effectLst/>
        </p:spPr>
        <p:txBody>
          <a:bodyPr/>
          <a:lstStyle/>
          <a:p>
            <a:endParaRPr lang="en-US"/>
          </a:p>
        </p:txBody>
      </p:sp>
      <p:sp>
        <p:nvSpPr>
          <p:cNvPr id="31764" name="Rectangle 20"/>
          <p:cNvSpPr>
            <a:spLocks noChangeArrowheads="1"/>
          </p:cNvSpPr>
          <p:nvPr/>
        </p:nvSpPr>
        <p:spPr bwMode="auto">
          <a:xfrm>
            <a:off x="609600" y="3107267"/>
            <a:ext cx="7924800" cy="2657475"/>
          </a:xfrm>
          <a:prstGeom prst="rect">
            <a:avLst/>
          </a:prstGeom>
          <a:noFill/>
          <a:ln w="38100">
            <a:solidFill>
              <a:schemeClr val="folHlink"/>
            </a:solidFill>
            <a:miter lim="800000"/>
            <a:headEnd/>
            <a:tailEnd/>
          </a:ln>
          <a:effectLst/>
        </p:spPr>
        <p:txBody>
          <a:bodyPr wrap="none" anchor="ctr"/>
          <a:lstStyle/>
          <a:p>
            <a:endParaRPr lang="en-US"/>
          </a:p>
        </p:txBody>
      </p:sp>
      <p:sp>
        <p:nvSpPr>
          <p:cNvPr id="31765" name="Text Box 21"/>
          <p:cNvSpPr txBox="1">
            <a:spLocks noChangeArrowheads="1"/>
          </p:cNvSpPr>
          <p:nvPr/>
        </p:nvSpPr>
        <p:spPr bwMode="auto">
          <a:xfrm>
            <a:off x="2743200" y="3421671"/>
            <a:ext cx="3600666" cy="830997"/>
          </a:xfrm>
          <a:prstGeom prst="rect">
            <a:avLst/>
          </a:prstGeom>
          <a:noFill/>
          <a:ln w="9525">
            <a:noFill/>
            <a:miter lim="800000"/>
            <a:headEnd/>
            <a:tailEnd/>
          </a:ln>
          <a:effectLst/>
        </p:spPr>
        <p:txBody>
          <a:bodyPr wrap="none">
            <a:spAutoFit/>
          </a:bodyPr>
          <a:lstStyle/>
          <a:p>
            <a:pPr lvl="1"/>
            <a:r>
              <a:rPr lang="en-US" sz="2400" dirty="0">
                <a:latin typeface="Courier New" pitchFamily="49" charset="0"/>
              </a:rPr>
              <a:t>m</a:t>
            </a:r>
            <a:r>
              <a:rPr lang="en-US" sz="2400" baseline="-25000" dirty="0">
                <a:latin typeface="Courier New" pitchFamily="49" charset="0"/>
              </a:rPr>
              <a:t>0</a:t>
            </a:r>
            <a:r>
              <a:rPr lang="en-US" sz="2000" dirty="0">
                <a:latin typeface="Courier New" pitchFamily="49" charset="0"/>
              </a:rPr>
              <a:t> = “Hello  World”</a:t>
            </a:r>
          </a:p>
          <a:p>
            <a:pPr lvl="1"/>
            <a:r>
              <a:rPr lang="en-US" sz="2400" dirty="0">
                <a:latin typeface="Courier New" pitchFamily="49" charset="0"/>
              </a:rPr>
              <a:t>m</a:t>
            </a:r>
            <a:r>
              <a:rPr lang="en-US" sz="2400" baseline="-25000" dirty="0">
                <a:latin typeface="Courier New" pitchFamily="49" charset="0"/>
              </a:rPr>
              <a:t>1</a:t>
            </a:r>
            <a:r>
              <a:rPr lang="en-US" sz="2400" dirty="0">
                <a:latin typeface="Courier New" pitchFamily="49" charset="0"/>
              </a:rPr>
              <a:t> </a:t>
            </a:r>
            <a:r>
              <a:rPr lang="en-US" sz="2000" dirty="0">
                <a:latin typeface="Courier New" pitchFamily="49" charset="0"/>
              </a:rPr>
              <a:t>= “Hello  Hello”</a:t>
            </a:r>
          </a:p>
        </p:txBody>
      </p:sp>
      <p:sp>
        <p:nvSpPr>
          <p:cNvPr id="31767" name="Text Box 23"/>
          <p:cNvSpPr txBox="1">
            <a:spLocks noChangeArrowheads="1"/>
          </p:cNvSpPr>
          <p:nvPr/>
        </p:nvSpPr>
        <p:spPr bwMode="auto">
          <a:xfrm>
            <a:off x="4985308" y="6045120"/>
            <a:ext cx="3587842" cy="400110"/>
          </a:xfrm>
          <a:prstGeom prst="rect">
            <a:avLst/>
          </a:prstGeom>
          <a:noFill/>
          <a:ln w="9525">
            <a:solidFill>
              <a:schemeClr val="tx1"/>
            </a:solidFill>
            <a:miter lim="800000"/>
            <a:headEnd/>
            <a:tailEnd/>
          </a:ln>
          <a:effectLst/>
        </p:spPr>
        <p:txBody>
          <a:bodyPr wrap="none">
            <a:spAutoFit/>
          </a:bodyPr>
          <a:lstStyle/>
          <a:p>
            <a:r>
              <a:rPr lang="en-US" sz="2000" b="1" dirty="0"/>
              <a:t>If  c</a:t>
            </a:r>
            <a:r>
              <a:rPr lang="en-US" sz="2000" b="1" baseline="-25000" dirty="0" smtClean="0"/>
              <a:t>1</a:t>
            </a:r>
            <a:r>
              <a:rPr lang="en-US" sz="2000" b="1" dirty="0" smtClean="0"/>
              <a:t>=c</a:t>
            </a:r>
            <a:r>
              <a:rPr lang="en-US" sz="2000" b="1" baseline="-25000" dirty="0" smtClean="0"/>
              <a:t>2</a:t>
            </a:r>
            <a:r>
              <a:rPr lang="en-US" sz="2000" b="1" dirty="0" smtClean="0"/>
              <a:t> </a:t>
            </a:r>
            <a:r>
              <a:rPr lang="en-US" sz="2000" b="1" dirty="0"/>
              <a:t>output 0,  else output 1</a:t>
            </a:r>
          </a:p>
        </p:txBody>
      </p:sp>
      <p:sp>
        <p:nvSpPr>
          <p:cNvPr id="31768" name="Text Box 24"/>
          <p:cNvSpPr txBox="1">
            <a:spLocks noChangeArrowheads="1"/>
          </p:cNvSpPr>
          <p:nvPr/>
        </p:nvSpPr>
        <p:spPr bwMode="auto">
          <a:xfrm>
            <a:off x="550865" y="6248401"/>
            <a:ext cx="3280963" cy="461665"/>
          </a:xfrm>
          <a:prstGeom prst="rect">
            <a:avLst/>
          </a:prstGeom>
          <a:noFill/>
          <a:ln w="9525">
            <a:noFill/>
            <a:miter lim="800000"/>
            <a:headEnd/>
            <a:tailEnd/>
          </a:ln>
          <a:effectLst/>
        </p:spPr>
        <p:txBody>
          <a:bodyPr wrap="none">
            <a:spAutoFit/>
          </a:bodyPr>
          <a:lstStyle/>
          <a:p>
            <a:r>
              <a:rPr lang="en-US" sz="2400" dirty="0" smtClean="0"/>
              <a:t>Then  </a:t>
            </a:r>
            <a:r>
              <a:rPr lang="en-US" sz="2400" dirty="0" err="1" smtClean="0">
                <a:solidFill>
                  <a:srgbClr val="0000FF"/>
                </a:solidFill>
              </a:rPr>
              <a:t>Adv</a:t>
            </a:r>
            <a:r>
              <a:rPr lang="en-US" sz="2400" baseline="-25000" dirty="0" err="1" smtClean="0">
                <a:solidFill>
                  <a:srgbClr val="0000FF"/>
                </a:solidFill>
              </a:rPr>
              <a:t>SS</a:t>
            </a:r>
            <a:r>
              <a:rPr lang="en-US" sz="2400" dirty="0" smtClean="0">
                <a:solidFill>
                  <a:srgbClr val="0000FF"/>
                </a:solidFill>
              </a:rPr>
              <a:t> [</a:t>
            </a:r>
            <a:r>
              <a:rPr lang="en-US" sz="2400" dirty="0">
                <a:solidFill>
                  <a:srgbClr val="0000FF"/>
                </a:solidFill>
              </a:rPr>
              <a:t>A, ECB] = 1 </a:t>
            </a:r>
          </a:p>
        </p:txBody>
      </p:sp>
    </p:spTree>
    <p:extLst>
      <p:ext uri="{BB962C8B-B14F-4D97-AF65-F5344CB8AC3E}">
        <p14:creationId xmlns:p14="http://schemas.microsoft.com/office/powerpoint/2010/main" xmlns="" val="27659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6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Security  of Many Times Keys</a:t>
            </a:r>
            <a:endParaRPr lang="en-US" dirty="0"/>
          </a:p>
        </p:txBody>
      </p:sp>
      <p:sp>
        <p:nvSpPr>
          <p:cNvPr id="8" name="Text Placeholder 7"/>
          <p:cNvSpPr>
            <a:spLocks noGrp="1"/>
          </p:cNvSpPr>
          <p:nvPr>
            <p:ph type="body" idx="1"/>
          </p:nvPr>
        </p:nvSpPr>
        <p:spPr/>
        <p:txBody>
          <a:bodyPr>
            <a:normAutofit/>
          </a:bodyPr>
          <a:lstStyle/>
          <a:p>
            <a:r>
              <a:rPr lang="en-US" sz="2800" dirty="0" smtClean="0"/>
              <a:t>Many Times Keys </a:t>
            </a:r>
            <a:endParaRPr lang="en-US" sz="2800"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Key used more than once  ⇒  adv. sees many CTs with same key</a:t>
            </a:r>
          </a:p>
          <a:p>
            <a:pPr marL="0" indent="0">
              <a:buNone/>
            </a:pPr>
            <a:endParaRPr lang="en-US" dirty="0" smtClean="0"/>
          </a:p>
          <a:p>
            <a:pPr marL="0" indent="0">
              <a:buNone/>
            </a:pPr>
            <a:r>
              <a:rPr lang="en-US" b="1" dirty="0" smtClean="0"/>
              <a:t>Adversary’s power</a:t>
            </a:r>
            <a:r>
              <a:rPr lang="en-US" dirty="0" smtClean="0"/>
              <a:t>:    chosen-plaintext attack (CPA)</a:t>
            </a:r>
          </a:p>
          <a:p>
            <a:endParaRPr lang="en-US" dirty="0" smtClean="0"/>
          </a:p>
          <a:p>
            <a:r>
              <a:rPr lang="en-US" dirty="0" smtClean="0"/>
              <a:t>Can </a:t>
            </a:r>
            <a:r>
              <a:rPr lang="en-US" dirty="0" smtClean="0"/>
              <a:t>obtain the encryption of arbitrary messages of his choice</a:t>
            </a:r>
          </a:p>
          <a:p>
            <a:pPr marL="0" indent="0">
              <a:buNone/>
            </a:pPr>
            <a:r>
              <a:rPr lang="en-US" dirty="0"/>
              <a:t>	</a:t>
            </a:r>
            <a:r>
              <a:rPr lang="en-US" dirty="0" smtClean="0"/>
              <a:t>	(conservative modeling of real life)</a:t>
            </a:r>
          </a:p>
          <a:p>
            <a:pPr marL="0" indent="0">
              <a:buNone/>
            </a:pPr>
            <a:endParaRPr lang="en-US" dirty="0"/>
          </a:p>
          <a:p>
            <a:pPr marL="0" indent="0">
              <a:buNone/>
            </a:pPr>
            <a:r>
              <a:rPr lang="en-US" b="1" dirty="0" smtClean="0"/>
              <a:t>Adversary’s goal</a:t>
            </a:r>
            <a:r>
              <a:rPr lang="en-US" dirty="0" smtClean="0"/>
              <a:t>:    Break sematic security</a:t>
            </a:r>
            <a:endParaRPr lang="en-US" dirty="0"/>
          </a:p>
        </p:txBody>
      </p:sp>
      <p:sp>
        <p:nvSpPr>
          <p:cNvPr id="2" name="Title 1"/>
          <p:cNvSpPr>
            <a:spLocks noGrp="1"/>
          </p:cNvSpPr>
          <p:nvPr>
            <p:ph type="title"/>
          </p:nvPr>
        </p:nvSpPr>
        <p:spPr/>
        <p:txBody>
          <a:bodyPr>
            <a:normAutofit fontScale="90000"/>
          </a:bodyPr>
          <a:lstStyle/>
          <a:p>
            <a:r>
              <a:rPr lang="en-US" dirty="0" smtClean="0"/>
              <a:t>Semantic Security for many-time key</a:t>
            </a:r>
            <a:endParaRPr lang="en-US" dirty="0"/>
          </a:p>
        </p:txBody>
      </p:sp>
    </p:spTree>
    <p:extLst>
      <p:ext uri="{BB962C8B-B14F-4D97-AF65-F5344CB8AC3E}">
        <p14:creationId xmlns:p14="http://schemas.microsoft.com/office/powerpoint/2010/main" xmlns="" val="151166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US" altLang="ko-KR" sz="2400" dirty="0" smtClean="0"/>
              <a:t>In 1949, Claude Shannon also introduced the idea of substitution-permutation (S-P) networks which form the basis of modern block ciphers</a:t>
            </a:r>
          </a:p>
          <a:p>
            <a:r>
              <a:rPr lang="en-AU" sz="2400" dirty="0" smtClean="0"/>
              <a:t>S-P networks are based on the two primitive cryptographic operations:  substitution (S-box) &amp; permutation (P-box)</a:t>
            </a:r>
          </a:p>
          <a:p>
            <a:r>
              <a:rPr lang="en-AU" sz="2400" dirty="0" smtClean="0"/>
              <a:t>provide confusion and diffusion of message </a:t>
            </a:r>
          </a:p>
          <a:p>
            <a:endParaRPr lang="en-US" dirty="0"/>
          </a:p>
        </p:txBody>
      </p:sp>
      <p:sp>
        <p:nvSpPr>
          <p:cNvPr id="2" name="Date Placeholder 1"/>
          <p:cNvSpPr>
            <a:spLocks noGrp="1"/>
          </p:cNvSpPr>
          <p:nvPr>
            <p:ph type="dt" sz="half" idx="10"/>
          </p:nvPr>
        </p:nvSpPr>
        <p:spPr/>
        <p:txBody>
          <a:bodyPr/>
          <a:lstStyle/>
          <a:p>
            <a:fld id="{6E972D94-6307-481F-9F15-A7953087029A}"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6</a:t>
            </a:fld>
            <a:endParaRPr lang="en-US"/>
          </a:p>
        </p:txBody>
      </p:sp>
      <p:sp>
        <p:nvSpPr>
          <p:cNvPr id="3" name="Footer Placeholder 2"/>
          <p:cNvSpPr>
            <a:spLocks noGrp="1"/>
          </p:cNvSpPr>
          <p:nvPr>
            <p:ph type="ftr" sz="quarter" idx="12"/>
          </p:nvPr>
        </p:nvSpPr>
        <p:spPr/>
        <p:txBody>
          <a:bodyPr/>
          <a:lstStyle/>
          <a:p>
            <a:r>
              <a:rPr lang="en-US" smtClean="0"/>
              <a:t>Lectures by Ashraf Masood - - Applied Cryptography – MSIS 11 (MCS-NUST)</a:t>
            </a:r>
            <a:endParaRPr lang="en-US"/>
          </a:p>
        </p:txBody>
      </p:sp>
      <p:sp>
        <p:nvSpPr>
          <p:cNvPr id="5" name="Title 4"/>
          <p:cNvSpPr>
            <a:spLocks noGrp="1"/>
          </p:cNvSpPr>
          <p:nvPr>
            <p:ph type="title"/>
          </p:nvPr>
        </p:nvSpPr>
        <p:spPr/>
        <p:txBody>
          <a:bodyPr>
            <a:normAutofit/>
          </a:bodyPr>
          <a:lstStyle/>
          <a:p>
            <a:r>
              <a:rPr lang="en-US" altLang="ko-KR" dirty="0" smtClean="0"/>
              <a:t>Motivation</a:t>
            </a:r>
            <a:endParaRPr lang="en-US" dirty="0"/>
          </a:p>
        </p:txBody>
      </p:sp>
      <p:pic>
        <p:nvPicPr>
          <p:cNvPr id="17" name="Picture 7" descr="block4"/>
          <p:cNvPicPr>
            <a:picLocks noChangeAspect="1" noChangeArrowheads="1"/>
          </p:cNvPicPr>
          <p:nvPr/>
        </p:nvPicPr>
        <p:blipFill>
          <a:blip r:embed="rId2"/>
          <a:srcRect b="9686"/>
          <a:stretch>
            <a:fillRect/>
          </a:stretch>
        </p:blipFill>
        <p:spPr bwMode="auto">
          <a:xfrm>
            <a:off x="1066800" y="3962400"/>
            <a:ext cx="6858000" cy="247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a:bodyPr>
          <a:lstStyle/>
          <a:p>
            <a:pPr marL="0" indent="0">
              <a:lnSpc>
                <a:spcPct val="90000"/>
              </a:lnSpc>
              <a:buNone/>
            </a:pPr>
            <a:r>
              <a:rPr lang="en-US" sz="2200" dirty="0">
                <a:latin typeface="Castellar" pitchFamily="18" charset="0"/>
              </a:rPr>
              <a:t>E </a:t>
            </a:r>
            <a:r>
              <a:rPr lang="en-US" sz="2200" dirty="0"/>
              <a:t>= (E,D)   a cipher defined over  (K,M,C</a:t>
            </a:r>
            <a:r>
              <a:rPr lang="en-US" sz="2200" dirty="0" smtClean="0"/>
              <a:t>)</a:t>
            </a:r>
            <a:r>
              <a:rPr lang="en-US" sz="2200" dirty="0" smtClean="0">
                <a:latin typeface="Castellar" pitchFamily="18" charset="0"/>
              </a:rPr>
              <a:t>.    </a:t>
            </a:r>
            <a:r>
              <a:rPr lang="en-US" sz="2200" dirty="0" smtClean="0"/>
              <a:t>For   </a:t>
            </a:r>
            <a:r>
              <a:rPr lang="en-US" sz="2200" dirty="0"/>
              <a:t>b=0,1   define EXP(b)  as</a:t>
            </a:r>
            <a:r>
              <a:rPr lang="en-US" sz="2200" dirty="0" smtClean="0"/>
              <a:t>:</a:t>
            </a:r>
            <a:endParaRPr lang="en-US" sz="2200" dirty="0"/>
          </a:p>
        </p:txBody>
      </p:sp>
      <p:sp>
        <p:nvSpPr>
          <p:cNvPr id="15362" name="Rectangle 2"/>
          <p:cNvSpPr>
            <a:spLocks noGrp="1" noChangeArrowheads="1"/>
          </p:cNvSpPr>
          <p:nvPr>
            <p:ph type="title"/>
          </p:nvPr>
        </p:nvSpPr>
        <p:spPr/>
        <p:txBody>
          <a:bodyPr>
            <a:normAutofit/>
          </a:bodyPr>
          <a:lstStyle/>
          <a:p>
            <a:r>
              <a:rPr lang="en-US" sz="3600" dirty="0"/>
              <a:t>Semantic Security for many-time </a:t>
            </a:r>
            <a:r>
              <a:rPr lang="en-US" sz="3600" dirty="0" smtClean="0"/>
              <a:t>key</a:t>
            </a:r>
            <a:endParaRPr lang="en-US" sz="3600" dirty="0"/>
          </a:p>
        </p:txBody>
      </p:sp>
      <p:sp>
        <p:nvSpPr>
          <p:cNvPr id="15364" name="Rectangle 4"/>
          <p:cNvSpPr>
            <a:spLocks noChangeArrowheads="1"/>
          </p:cNvSpPr>
          <p:nvPr/>
        </p:nvSpPr>
        <p:spPr bwMode="auto">
          <a:xfrm>
            <a:off x="1295400" y="2108200"/>
            <a:ext cx="1295400" cy="22352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2504679"/>
            <a:ext cx="1219200" cy="2540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1" y="2016126"/>
            <a:ext cx="349776"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2108200"/>
            <a:ext cx="1295400" cy="22352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2579688"/>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5"/>
          <p:cNvGrpSpPr/>
          <p:nvPr/>
        </p:nvGrpSpPr>
        <p:grpSpPr>
          <a:xfrm>
            <a:off x="2667000" y="2523840"/>
            <a:ext cx="3810000" cy="511460"/>
            <a:chOff x="2667000" y="1283280"/>
            <a:chExt cx="3810000" cy="383595"/>
          </a:xfrm>
        </p:grpSpPr>
        <p:sp>
          <p:nvSpPr>
            <p:cNvPr id="15369" name="Line 9"/>
            <p:cNvSpPr>
              <a:spLocks noChangeShapeType="1"/>
            </p:cNvSpPr>
            <p:nvPr/>
          </p:nvSpPr>
          <p:spPr bwMode="auto">
            <a:xfrm flipH="1">
              <a:off x="2667000" y="1666875"/>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3048000" y="1283280"/>
              <a:ext cx="3121367" cy="300083"/>
            </a:xfrm>
            <a:prstGeom prst="rect">
              <a:avLst/>
            </a:prstGeom>
            <a:noFill/>
            <a:ln w="9525">
              <a:noFill/>
              <a:miter lim="800000"/>
              <a:headEnd/>
              <a:tailEnd/>
            </a:ln>
            <a:effectLst/>
          </p:spPr>
          <p:txBody>
            <a:bodyPr wrap="none">
              <a:spAutoFit/>
            </a:bodyPr>
            <a:lstStyle/>
            <a:p>
              <a:r>
                <a:rPr lang="en-US" sz="2000" dirty="0" smtClean="0"/>
                <a:t>m</a:t>
              </a:r>
              <a:r>
                <a:rPr lang="en-US" sz="2000" baseline="-25000" dirty="0" smtClean="0"/>
                <a:t>1,0</a:t>
              </a:r>
              <a:r>
                <a:rPr lang="en-US" sz="2000" dirty="0" smtClean="0"/>
                <a:t> </a:t>
              </a:r>
              <a:r>
                <a:rPr lang="en-US" sz="2000" dirty="0"/>
                <a:t>, </a:t>
              </a:r>
              <a:r>
                <a:rPr lang="en-US" sz="2000" dirty="0" smtClean="0"/>
                <a:t>m</a:t>
              </a:r>
              <a:r>
                <a:rPr lang="en-US" sz="2000" baseline="-25000" dirty="0" smtClean="0"/>
                <a:t>1,1  </a:t>
              </a:r>
              <a:r>
                <a:rPr lang="en-US" dirty="0">
                  <a:sym typeface="Symbol" pitchFamily="18" charset="2"/>
                </a:rPr>
                <a:t> M :    |</a:t>
              </a:r>
              <a:r>
                <a:rPr lang="en-US" dirty="0" smtClean="0">
                  <a:sym typeface="Symbol" pitchFamily="18" charset="2"/>
                </a:rPr>
                <a:t>m</a:t>
              </a:r>
              <a:r>
                <a:rPr lang="en-US" baseline="-25000" dirty="0" smtClean="0">
                  <a:sym typeface="Symbol" pitchFamily="18" charset="2"/>
                </a:rPr>
                <a:t>1,0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1,1</a:t>
              </a:r>
              <a:r>
                <a:rPr lang="en-US" dirty="0" smtClean="0">
                  <a:sym typeface="Symbol" pitchFamily="18" charset="2"/>
                </a:rPr>
                <a:t>|</a:t>
              </a:r>
              <a:endParaRPr lang="en-US" dirty="0">
                <a:sym typeface="Symbol" pitchFamily="18" charset="2"/>
              </a:endParaRPr>
            </a:p>
          </p:txBody>
        </p:sp>
      </p:grpSp>
      <p:grpSp>
        <p:nvGrpSpPr>
          <p:cNvPr id="3" name="Group 11"/>
          <p:cNvGrpSpPr>
            <a:grpSpLocks/>
          </p:cNvGrpSpPr>
          <p:nvPr/>
        </p:nvGrpSpPr>
        <p:grpSpPr bwMode="auto">
          <a:xfrm>
            <a:off x="2667000" y="3302000"/>
            <a:ext cx="3733800" cy="400050"/>
            <a:chOff x="1776" y="2178"/>
            <a:chExt cx="2352" cy="252"/>
          </a:xfrm>
        </p:grpSpPr>
        <p:sp>
          <p:nvSpPr>
            <p:cNvPr id="15372" name="Line 12"/>
            <p:cNvSpPr>
              <a:spLocks noChangeShapeType="1"/>
            </p:cNvSpPr>
            <p:nvPr/>
          </p:nvSpPr>
          <p:spPr bwMode="auto">
            <a:xfrm>
              <a:off x="1776" y="2258"/>
              <a:ext cx="2352" cy="0"/>
            </a:xfrm>
            <a:prstGeom prst="line">
              <a:avLst/>
            </a:prstGeom>
            <a:noFill/>
            <a:ln w="9525">
              <a:solidFill>
                <a:schemeClr val="tx1"/>
              </a:solidFill>
              <a:round/>
              <a:headEnd/>
              <a:tailEnd type="triangle" w="med" len="med"/>
            </a:ln>
            <a:effectLst/>
          </p:spPr>
          <p:txBody>
            <a:bodyPr/>
            <a:lstStyle/>
            <a:p>
              <a:endParaRPr lang="en-US"/>
            </a:p>
          </p:txBody>
        </p:sp>
        <p:sp>
          <p:nvSpPr>
            <p:cNvPr id="15373" name="Text Box 13"/>
            <p:cNvSpPr txBox="1">
              <a:spLocks noChangeArrowheads="1"/>
            </p:cNvSpPr>
            <p:nvPr/>
          </p:nvSpPr>
          <p:spPr bwMode="auto">
            <a:xfrm>
              <a:off x="2440" y="2178"/>
              <a:ext cx="1019" cy="252"/>
            </a:xfrm>
            <a:prstGeom prst="rect">
              <a:avLst/>
            </a:prstGeom>
            <a:noFill/>
            <a:ln w="9525">
              <a:noFill/>
              <a:miter lim="800000"/>
              <a:headEnd/>
              <a:tailEnd/>
            </a:ln>
            <a:effectLst/>
          </p:spPr>
          <p:txBody>
            <a:bodyPr wrap="none">
              <a:spAutoFit/>
            </a:bodyPr>
            <a:lstStyle/>
            <a:p>
              <a:r>
                <a:rPr lang="en-US" dirty="0" smtClean="0"/>
                <a:t>c</a:t>
              </a:r>
              <a:r>
                <a:rPr lang="en-US" baseline="-25000" dirty="0" smtClean="0"/>
                <a:t>1</a:t>
              </a:r>
              <a:r>
                <a:rPr lang="en-US" dirty="0" smtClean="0"/>
                <a:t> </a:t>
              </a:r>
              <a:r>
                <a:rPr lang="en-US" dirty="0">
                  <a:sym typeface="Symbol" pitchFamily="18" charset="2"/>
                </a:rPr>
                <a:t> </a:t>
              </a:r>
              <a:r>
                <a:rPr lang="en-US" dirty="0"/>
                <a:t>E(k,</a:t>
              </a:r>
              <a:r>
                <a:rPr lang="en-US" sz="2000" b="1" dirty="0"/>
                <a:t> </a:t>
              </a:r>
              <a:r>
                <a:rPr lang="en-US" sz="2000" b="1" dirty="0" smtClean="0"/>
                <a:t>m</a:t>
              </a:r>
              <a:r>
                <a:rPr lang="en-US" sz="2000" b="1" baseline="-25000" dirty="0" smtClean="0"/>
                <a:t>1,b</a:t>
              </a:r>
              <a:r>
                <a:rPr lang="en-US" dirty="0" smtClean="0"/>
                <a:t>)</a:t>
              </a:r>
              <a:endParaRPr lang="en-US" dirty="0"/>
            </a:p>
          </p:txBody>
        </p:sp>
      </p:grpSp>
      <p:sp>
        <p:nvSpPr>
          <p:cNvPr id="15376" name="Rectangle 16"/>
          <p:cNvSpPr>
            <a:spLocks noChangeArrowheads="1"/>
          </p:cNvSpPr>
          <p:nvPr/>
        </p:nvSpPr>
        <p:spPr bwMode="auto">
          <a:xfrm>
            <a:off x="609600" y="2032000"/>
            <a:ext cx="7924800" cy="2844800"/>
          </a:xfrm>
          <a:prstGeom prst="rect">
            <a:avLst/>
          </a:prstGeom>
          <a:noFill/>
          <a:ln w="38100">
            <a:solidFill>
              <a:schemeClr val="folHlink"/>
            </a:solidFill>
            <a:miter lim="800000"/>
            <a:headEnd/>
            <a:tailEnd/>
          </a:ln>
          <a:effectLst/>
        </p:spPr>
        <p:txBody>
          <a:bodyPr wrap="none" anchor="ctr"/>
          <a:lstStyle/>
          <a:p>
            <a:endParaRPr lang="en-US"/>
          </a:p>
        </p:txBody>
      </p:sp>
    </p:spTree>
    <p:extLst>
      <p:ext uri="{BB962C8B-B14F-4D97-AF65-F5344CB8AC3E}">
        <p14:creationId xmlns:p14="http://schemas.microsoft.com/office/powerpoint/2010/main" xmlns="" val="379761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left)">
                                      <p:cBhvr>
                                        <p:cTn id="8" dur="500"/>
                                        <p:tgtEl>
                                          <p:spTgt spid="2"/>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a:bodyPr>
          <a:lstStyle/>
          <a:p>
            <a:pPr marL="0" indent="0">
              <a:lnSpc>
                <a:spcPct val="90000"/>
              </a:lnSpc>
              <a:buNone/>
            </a:pPr>
            <a:r>
              <a:rPr lang="en-US" sz="2200" dirty="0">
                <a:latin typeface="Castellar" pitchFamily="18" charset="0"/>
              </a:rPr>
              <a:t>E </a:t>
            </a:r>
            <a:r>
              <a:rPr lang="en-US" sz="2200" dirty="0"/>
              <a:t>= (E,D)   a cipher defined over  (K,M,C</a:t>
            </a:r>
            <a:r>
              <a:rPr lang="en-US" sz="2200" dirty="0" smtClean="0"/>
              <a:t>)</a:t>
            </a:r>
            <a:r>
              <a:rPr lang="en-US" sz="2200" dirty="0" smtClean="0">
                <a:latin typeface="Castellar" pitchFamily="18" charset="0"/>
              </a:rPr>
              <a:t>.    </a:t>
            </a:r>
            <a:r>
              <a:rPr lang="en-US" sz="2200" dirty="0" smtClean="0"/>
              <a:t>For   </a:t>
            </a:r>
            <a:r>
              <a:rPr lang="en-US" sz="2200" dirty="0"/>
              <a:t>b=0,1   define EXP(b)  as</a:t>
            </a:r>
            <a:r>
              <a:rPr lang="en-US" sz="2200" dirty="0" smtClean="0"/>
              <a:t>:</a:t>
            </a:r>
            <a:endParaRPr lang="en-US" sz="2200" dirty="0"/>
          </a:p>
        </p:txBody>
      </p:sp>
      <p:sp>
        <p:nvSpPr>
          <p:cNvPr id="15362" name="Rectangle 2"/>
          <p:cNvSpPr>
            <a:spLocks noGrp="1" noChangeArrowheads="1"/>
          </p:cNvSpPr>
          <p:nvPr>
            <p:ph type="title"/>
          </p:nvPr>
        </p:nvSpPr>
        <p:spPr/>
        <p:txBody>
          <a:bodyPr>
            <a:normAutofit/>
          </a:bodyPr>
          <a:lstStyle/>
          <a:p>
            <a:r>
              <a:rPr lang="en-US" sz="3600" dirty="0"/>
              <a:t>Semantic Security for many-time </a:t>
            </a:r>
            <a:r>
              <a:rPr lang="en-US" sz="3600" dirty="0" smtClean="0"/>
              <a:t>key</a:t>
            </a:r>
            <a:endParaRPr lang="en-US" sz="3600" dirty="0"/>
          </a:p>
        </p:txBody>
      </p:sp>
      <p:sp>
        <p:nvSpPr>
          <p:cNvPr id="15364" name="Rectangle 4"/>
          <p:cNvSpPr>
            <a:spLocks noChangeArrowheads="1"/>
          </p:cNvSpPr>
          <p:nvPr/>
        </p:nvSpPr>
        <p:spPr bwMode="auto">
          <a:xfrm>
            <a:off x="1295400" y="2108200"/>
            <a:ext cx="1295400" cy="22352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2504679"/>
            <a:ext cx="1219200" cy="2540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1" y="2016126"/>
            <a:ext cx="349776"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2108200"/>
            <a:ext cx="1295400" cy="22352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2579688"/>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5"/>
          <p:cNvGrpSpPr/>
          <p:nvPr/>
        </p:nvGrpSpPr>
        <p:grpSpPr>
          <a:xfrm>
            <a:off x="2667000" y="2523840"/>
            <a:ext cx="3810000" cy="511460"/>
            <a:chOff x="2667000" y="1283280"/>
            <a:chExt cx="3810000" cy="383595"/>
          </a:xfrm>
        </p:grpSpPr>
        <p:sp>
          <p:nvSpPr>
            <p:cNvPr id="15369" name="Line 9"/>
            <p:cNvSpPr>
              <a:spLocks noChangeShapeType="1"/>
            </p:cNvSpPr>
            <p:nvPr/>
          </p:nvSpPr>
          <p:spPr bwMode="auto">
            <a:xfrm flipH="1">
              <a:off x="2667000" y="1666875"/>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3048000" y="1283280"/>
              <a:ext cx="3159839" cy="300083"/>
            </a:xfrm>
            <a:prstGeom prst="rect">
              <a:avLst/>
            </a:prstGeom>
            <a:noFill/>
            <a:ln w="9525">
              <a:noFill/>
              <a:miter lim="800000"/>
              <a:headEnd/>
              <a:tailEnd/>
            </a:ln>
            <a:effectLst/>
          </p:spPr>
          <p:txBody>
            <a:bodyPr wrap="none">
              <a:spAutoFit/>
            </a:bodyPr>
            <a:lstStyle/>
            <a:p>
              <a:r>
                <a:rPr lang="en-US" sz="2000" dirty="0" smtClean="0"/>
                <a:t>m</a:t>
              </a:r>
              <a:r>
                <a:rPr lang="en-US" sz="2000" baseline="-25000" dirty="0"/>
                <a:t>2</a:t>
              </a:r>
              <a:r>
                <a:rPr lang="en-US" sz="2000" baseline="-25000" dirty="0" smtClean="0"/>
                <a:t>,0</a:t>
              </a:r>
              <a:r>
                <a:rPr lang="en-US" sz="2000" dirty="0" smtClean="0"/>
                <a:t> </a:t>
              </a:r>
              <a:r>
                <a:rPr lang="en-US" sz="2000" dirty="0"/>
                <a:t>, </a:t>
              </a:r>
              <a:r>
                <a:rPr lang="en-US" sz="2000" dirty="0" smtClean="0"/>
                <a:t>m</a:t>
              </a:r>
              <a:r>
                <a:rPr lang="en-US" sz="2000" baseline="-25000" dirty="0"/>
                <a:t>2</a:t>
              </a:r>
              <a:r>
                <a:rPr lang="en-US" sz="2000" baseline="-25000" dirty="0" smtClean="0"/>
                <a:t>,1  </a:t>
              </a:r>
              <a:r>
                <a:rPr lang="en-US" dirty="0">
                  <a:sym typeface="Symbol" pitchFamily="18" charset="2"/>
                </a:rPr>
                <a:t> M :    |</a:t>
              </a:r>
              <a:r>
                <a:rPr lang="en-US" dirty="0" smtClean="0">
                  <a:sym typeface="Symbol" pitchFamily="18" charset="2"/>
                </a:rPr>
                <a:t>m</a:t>
              </a:r>
              <a:r>
                <a:rPr lang="en-US" baseline="-25000" dirty="0">
                  <a:sym typeface="Symbol" pitchFamily="18" charset="2"/>
                </a:rPr>
                <a:t>2</a:t>
              </a:r>
              <a:r>
                <a:rPr lang="en-US" baseline="-25000" dirty="0" smtClean="0">
                  <a:sym typeface="Symbol" pitchFamily="18" charset="2"/>
                </a:rPr>
                <a:t>,0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a:sym typeface="Symbol" pitchFamily="18" charset="2"/>
                </a:rPr>
                <a:t>2</a:t>
              </a:r>
              <a:r>
                <a:rPr lang="en-US" baseline="-25000" dirty="0" smtClean="0">
                  <a:sym typeface="Symbol" pitchFamily="18" charset="2"/>
                </a:rPr>
                <a:t>,1</a:t>
              </a:r>
              <a:r>
                <a:rPr lang="en-US" dirty="0" smtClean="0">
                  <a:sym typeface="Symbol" pitchFamily="18" charset="2"/>
                </a:rPr>
                <a:t>|</a:t>
              </a:r>
              <a:endParaRPr lang="en-US" dirty="0">
                <a:sym typeface="Symbol" pitchFamily="18" charset="2"/>
              </a:endParaRPr>
            </a:p>
          </p:txBody>
        </p:sp>
      </p:grpSp>
      <p:grpSp>
        <p:nvGrpSpPr>
          <p:cNvPr id="3" name="Group 11"/>
          <p:cNvGrpSpPr>
            <a:grpSpLocks/>
          </p:cNvGrpSpPr>
          <p:nvPr/>
        </p:nvGrpSpPr>
        <p:grpSpPr bwMode="auto">
          <a:xfrm>
            <a:off x="2667000" y="3302000"/>
            <a:ext cx="3733800" cy="400050"/>
            <a:chOff x="1776" y="2178"/>
            <a:chExt cx="2352" cy="252"/>
          </a:xfrm>
        </p:grpSpPr>
        <p:sp>
          <p:nvSpPr>
            <p:cNvPr id="15372" name="Line 12"/>
            <p:cNvSpPr>
              <a:spLocks noChangeShapeType="1"/>
            </p:cNvSpPr>
            <p:nvPr/>
          </p:nvSpPr>
          <p:spPr bwMode="auto">
            <a:xfrm>
              <a:off x="1776" y="2258"/>
              <a:ext cx="2352" cy="0"/>
            </a:xfrm>
            <a:prstGeom prst="line">
              <a:avLst/>
            </a:prstGeom>
            <a:noFill/>
            <a:ln w="9525">
              <a:solidFill>
                <a:schemeClr val="tx1"/>
              </a:solidFill>
              <a:round/>
              <a:headEnd/>
              <a:tailEnd type="triangle" w="med" len="med"/>
            </a:ln>
            <a:effectLst/>
          </p:spPr>
          <p:txBody>
            <a:bodyPr/>
            <a:lstStyle/>
            <a:p>
              <a:endParaRPr lang="en-US"/>
            </a:p>
          </p:txBody>
        </p:sp>
        <p:sp>
          <p:nvSpPr>
            <p:cNvPr id="15373" name="Text Box 13"/>
            <p:cNvSpPr txBox="1">
              <a:spLocks noChangeArrowheads="1"/>
            </p:cNvSpPr>
            <p:nvPr/>
          </p:nvSpPr>
          <p:spPr bwMode="auto">
            <a:xfrm>
              <a:off x="2440" y="2178"/>
              <a:ext cx="1025" cy="252"/>
            </a:xfrm>
            <a:prstGeom prst="rect">
              <a:avLst/>
            </a:prstGeom>
            <a:noFill/>
            <a:ln w="9525">
              <a:noFill/>
              <a:miter lim="800000"/>
              <a:headEnd/>
              <a:tailEnd/>
            </a:ln>
            <a:effectLst/>
          </p:spPr>
          <p:txBody>
            <a:bodyPr wrap="none">
              <a:spAutoFit/>
            </a:bodyPr>
            <a:lstStyle/>
            <a:p>
              <a:r>
                <a:rPr lang="en-US" dirty="0" smtClean="0"/>
                <a:t>c</a:t>
              </a:r>
              <a:r>
                <a:rPr lang="en-US" baseline="-25000" dirty="0"/>
                <a:t>2</a:t>
              </a:r>
              <a:r>
                <a:rPr lang="en-US" dirty="0" smtClean="0"/>
                <a:t> </a:t>
              </a:r>
              <a:r>
                <a:rPr lang="en-US" dirty="0">
                  <a:sym typeface="Symbol" pitchFamily="18" charset="2"/>
                </a:rPr>
                <a:t> </a:t>
              </a:r>
              <a:r>
                <a:rPr lang="en-US" dirty="0"/>
                <a:t>E(k,</a:t>
              </a:r>
              <a:r>
                <a:rPr lang="en-US" sz="2000" b="1" dirty="0"/>
                <a:t> </a:t>
              </a:r>
              <a:r>
                <a:rPr lang="en-US" sz="2000" b="1" dirty="0" smtClean="0"/>
                <a:t>m</a:t>
              </a:r>
              <a:r>
                <a:rPr lang="en-US" sz="2000" b="1" baseline="-25000" dirty="0"/>
                <a:t>2</a:t>
              </a:r>
              <a:r>
                <a:rPr lang="en-US" sz="2000" b="1" baseline="-25000" dirty="0" smtClean="0"/>
                <a:t>,b</a:t>
              </a:r>
              <a:r>
                <a:rPr lang="en-US" dirty="0" smtClean="0"/>
                <a:t>)</a:t>
              </a:r>
              <a:endParaRPr lang="en-US" dirty="0"/>
            </a:p>
          </p:txBody>
        </p:sp>
      </p:grpSp>
      <p:sp>
        <p:nvSpPr>
          <p:cNvPr id="15376" name="Rectangle 16"/>
          <p:cNvSpPr>
            <a:spLocks noChangeArrowheads="1"/>
          </p:cNvSpPr>
          <p:nvPr/>
        </p:nvSpPr>
        <p:spPr bwMode="auto">
          <a:xfrm>
            <a:off x="609600" y="2032000"/>
            <a:ext cx="7924800" cy="2844800"/>
          </a:xfrm>
          <a:prstGeom prst="rect">
            <a:avLst/>
          </a:prstGeom>
          <a:noFill/>
          <a:ln w="38100">
            <a:solidFill>
              <a:schemeClr val="folHlink"/>
            </a:solidFill>
            <a:miter lim="800000"/>
            <a:headEnd/>
            <a:tailEnd/>
          </a:ln>
          <a:effectLst/>
        </p:spPr>
        <p:txBody>
          <a:bodyPr wrap="none" anchor="ctr"/>
          <a:lstStyle/>
          <a:p>
            <a:endParaRPr lang="en-US"/>
          </a:p>
        </p:txBody>
      </p:sp>
    </p:spTree>
    <p:extLst>
      <p:ext uri="{BB962C8B-B14F-4D97-AF65-F5344CB8AC3E}">
        <p14:creationId xmlns:p14="http://schemas.microsoft.com/office/powerpoint/2010/main" xmlns="" val="225115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left)">
                                      <p:cBhvr>
                                        <p:cTn id="8" dur="500"/>
                                        <p:tgtEl>
                                          <p:spTgt spid="2"/>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sz="3600" dirty="0"/>
              <a:t>Semantic Security for many-time </a:t>
            </a:r>
            <a:r>
              <a:rPr lang="en-US" sz="3600" dirty="0" smtClean="0"/>
              <a:t>key  </a:t>
            </a:r>
            <a:r>
              <a:rPr lang="en-US" sz="3600" dirty="0" smtClean="0"/>
              <a:t/>
            </a:r>
            <a:br>
              <a:rPr lang="en-US" sz="3600" dirty="0" smtClean="0"/>
            </a:br>
            <a:r>
              <a:rPr lang="en-US" sz="3600" dirty="0" smtClean="0"/>
              <a:t> </a:t>
            </a:r>
            <a:r>
              <a:rPr lang="en-US" sz="2700" dirty="0" smtClean="0"/>
              <a:t>(CPA security)</a:t>
            </a:r>
            <a:endParaRPr lang="en-US" sz="2700" dirty="0"/>
          </a:p>
        </p:txBody>
      </p:sp>
      <p:sp>
        <p:nvSpPr>
          <p:cNvPr id="15363" name="Rectangle 3"/>
          <p:cNvSpPr>
            <a:spLocks noGrp="1" noChangeArrowheads="1"/>
          </p:cNvSpPr>
          <p:nvPr>
            <p:ph type="body" idx="4294967295"/>
          </p:nvPr>
        </p:nvSpPr>
        <p:spPr>
          <a:xfrm>
            <a:off x="457200" y="1371600"/>
            <a:ext cx="8686800" cy="5715000"/>
          </a:xfrm>
        </p:spPr>
        <p:txBody>
          <a:bodyPr>
            <a:normAutofit/>
          </a:bodyPr>
          <a:lstStyle/>
          <a:p>
            <a:pPr marL="0" indent="0">
              <a:lnSpc>
                <a:spcPct val="90000"/>
              </a:lnSpc>
              <a:buNone/>
            </a:pPr>
            <a:r>
              <a:rPr lang="en-US" dirty="0">
                <a:latin typeface="Castellar" pitchFamily="18" charset="0"/>
              </a:rPr>
              <a:t>E </a:t>
            </a:r>
            <a:r>
              <a:rPr lang="en-US" dirty="0"/>
              <a:t>= (E,D)   a cipher defined over  (K,M,C</a:t>
            </a:r>
            <a:r>
              <a:rPr lang="en-US" dirty="0" smtClean="0"/>
              <a:t>)</a:t>
            </a:r>
            <a:r>
              <a:rPr lang="en-US" dirty="0" smtClean="0">
                <a:latin typeface="Castellar" pitchFamily="18" charset="0"/>
              </a:rPr>
              <a:t>.    </a:t>
            </a:r>
            <a:r>
              <a:rPr lang="en-US" dirty="0" smtClean="0"/>
              <a:t>For   </a:t>
            </a:r>
            <a:r>
              <a:rPr lang="en-US" dirty="0"/>
              <a:t>b=0,1   define EXP(b)  as</a:t>
            </a:r>
            <a:r>
              <a:rPr lang="en-US" dirty="0" smtClean="0"/>
              <a:t>:</a:t>
            </a:r>
            <a:endParaRPr lang="en-US" sz="2000"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spcBef>
                <a:spcPct val="100000"/>
              </a:spcBef>
            </a:pPr>
            <a:endParaRPr lang="en-US" dirty="0"/>
          </a:p>
          <a:p>
            <a:pPr marL="0" indent="0">
              <a:lnSpc>
                <a:spcPct val="90000"/>
              </a:lnSpc>
              <a:spcBef>
                <a:spcPts val="5032"/>
              </a:spcBef>
              <a:buNone/>
            </a:pPr>
            <a:r>
              <a:rPr lang="en-US" dirty="0" err="1"/>
              <a:t>Def</a:t>
            </a:r>
            <a:r>
              <a:rPr lang="en-US" dirty="0"/>
              <a:t>: </a:t>
            </a:r>
            <a:r>
              <a:rPr lang="en-US" dirty="0">
                <a:latin typeface="Castellar" pitchFamily="18" charset="0"/>
              </a:rPr>
              <a:t>E</a:t>
            </a:r>
            <a:r>
              <a:rPr lang="en-US" dirty="0"/>
              <a:t> is sem. sec. under CPA if for all “efficient”  A:</a:t>
            </a:r>
            <a:br>
              <a:rPr lang="en-US" dirty="0"/>
            </a:br>
            <a:r>
              <a:rPr lang="en-US" dirty="0" err="1" smtClean="0">
                <a:solidFill>
                  <a:schemeClr val="accent2"/>
                </a:solidFill>
              </a:rPr>
              <a:t>Adv</a:t>
            </a:r>
            <a:r>
              <a:rPr lang="en-US" baseline="-25000" dirty="0" err="1" smtClean="0">
                <a:solidFill>
                  <a:schemeClr val="accent2"/>
                </a:solidFill>
              </a:rPr>
              <a:t>CPA</a:t>
            </a:r>
            <a:r>
              <a:rPr lang="en-US" dirty="0" smtClean="0">
                <a:solidFill>
                  <a:schemeClr val="accent2"/>
                </a:solidFill>
              </a:rPr>
              <a:t> </a:t>
            </a:r>
            <a:r>
              <a:rPr lang="en-US" dirty="0" smtClean="0">
                <a:solidFill>
                  <a:schemeClr val="accent2"/>
                </a:solidFill>
              </a:rPr>
              <a:t>[</a:t>
            </a:r>
            <a:r>
              <a:rPr lang="en-US" dirty="0">
                <a:solidFill>
                  <a:schemeClr val="accent2"/>
                </a:solidFill>
              </a:rPr>
              <a:t>A,</a:t>
            </a:r>
            <a:r>
              <a:rPr lang="en-US" dirty="0">
                <a:latin typeface="Castellar" pitchFamily="18" charset="0"/>
              </a:rPr>
              <a:t>E</a:t>
            </a:r>
            <a:r>
              <a:rPr lang="en-US" dirty="0">
                <a:solidFill>
                  <a:schemeClr val="accent2"/>
                </a:solidFill>
              </a:rPr>
              <a:t>]  =  </a:t>
            </a:r>
            <a:r>
              <a:rPr lang="en-US" sz="3600" dirty="0">
                <a:solidFill>
                  <a:schemeClr val="accent2"/>
                </a:solidFill>
              </a:rPr>
              <a:t>|</a:t>
            </a:r>
            <a:r>
              <a:rPr lang="en-US" dirty="0">
                <a:solidFill>
                  <a:schemeClr val="accent2"/>
                </a:solidFill>
              </a:rPr>
              <a:t>Pr[EXP(0)=1] – Pr[EXP(1)=1] </a:t>
            </a:r>
            <a:r>
              <a:rPr lang="en-US" sz="3600" dirty="0" smtClean="0">
                <a:solidFill>
                  <a:schemeClr val="accent2"/>
                </a:solidFill>
              </a:rPr>
              <a:t>| </a:t>
            </a:r>
            <a:r>
              <a:rPr lang="en-US" dirty="0" smtClean="0"/>
              <a:t>is </a:t>
            </a:r>
            <a:r>
              <a:rPr lang="en-US" dirty="0" smtClean="0"/>
              <a:t>negligible</a:t>
            </a:r>
            <a:endParaRPr lang="en-US" dirty="0"/>
          </a:p>
        </p:txBody>
      </p:sp>
      <p:sp>
        <p:nvSpPr>
          <p:cNvPr id="15364" name="Rectangle 4"/>
          <p:cNvSpPr>
            <a:spLocks noChangeArrowheads="1"/>
          </p:cNvSpPr>
          <p:nvPr/>
        </p:nvSpPr>
        <p:spPr bwMode="auto">
          <a:xfrm>
            <a:off x="1295400" y="2662534"/>
            <a:ext cx="1295400" cy="22352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3059013"/>
            <a:ext cx="1219200" cy="2540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1" y="2570460"/>
            <a:ext cx="349776"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2662534"/>
            <a:ext cx="1295400" cy="22352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3134022"/>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2"/>
          <p:cNvGrpSpPr/>
          <p:nvPr/>
        </p:nvGrpSpPr>
        <p:grpSpPr>
          <a:xfrm>
            <a:off x="7772401" y="4180584"/>
            <a:ext cx="1256331" cy="609600"/>
            <a:chOff x="7772400" y="2647950"/>
            <a:chExt cx="1256331" cy="457200"/>
          </a:xfrm>
        </p:grpSpPr>
        <p:sp>
          <p:nvSpPr>
            <p:cNvPr id="15374" name="Line 14"/>
            <p:cNvSpPr>
              <a:spLocks noChangeShapeType="1"/>
            </p:cNvSpPr>
            <p:nvPr/>
          </p:nvSpPr>
          <p:spPr bwMode="auto">
            <a:xfrm flipV="1">
              <a:off x="7772400" y="3105150"/>
              <a:ext cx="1066800" cy="0"/>
            </a:xfrm>
            <a:prstGeom prst="line">
              <a:avLst/>
            </a:prstGeom>
            <a:noFill/>
            <a:ln w="9525">
              <a:solidFill>
                <a:schemeClr val="tx1"/>
              </a:solidFill>
              <a:round/>
              <a:headEnd/>
              <a:tailEnd type="triangle" w="med" len="med"/>
            </a:ln>
            <a:effectLst/>
          </p:spPr>
          <p:txBody>
            <a:bodyPr/>
            <a:lstStyle/>
            <a:p>
              <a:endParaRPr lang="en-US"/>
            </a:p>
          </p:txBody>
        </p:sp>
        <p:sp>
          <p:nvSpPr>
            <p:cNvPr id="15375" name="Text Box 15"/>
            <p:cNvSpPr txBox="1">
              <a:spLocks noChangeArrowheads="1"/>
            </p:cNvSpPr>
            <p:nvPr/>
          </p:nvSpPr>
          <p:spPr bwMode="auto">
            <a:xfrm>
              <a:off x="7848600" y="2647950"/>
              <a:ext cx="1180131" cy="346249"/>
            </a:xfrm>
            <a:prstGeom prst="rect">
              <a:avLst/>
            </a:prstGeom>
            <a:noFill/>
            <a:ln w="9525">
              <a:noFill/>
              <a:miter lim="800000"/>
              <a:headEnd/>
              <a:tailEnd/>
            </a:ln>
            <a:effectLst/>
          </p:spPr>
          <p:txBody>
            <a:bodyPr wrap="none">
              <a:spAutoFit/>
            </a:bodyPr>
            <a:lstStyle/>
            <a:p>
              <a:r>
                <a:rPr lang="en-US" sz="2400" dirty="0"/>
                <a:t>b’ </a:t>
              </a:r>
              <a:r>
                <a:rPr lang="en-US" sz="2000" dirty="0">
                  <a:sym typeface="Symbol" pitchFamily="18" charset="2"/>
                </a:rPr>
                <a:t> {0,1}</a:t>
              </a:r>
              <a:endParaRPr lang="en-US" sz="2000" dirty="0"/>
            </a:p>
          </p:txBody>
        </p:sp>
      </p:grpSp>
      <p:sp>
        <p:nvSpPr>
          <p:cNvPr id="15376" name="Rectangle 16"/>
          <p:cNvSpPr>
            <a:spLocks noChangeArrowheads="1"/>
          </p:cNvSpPr>
          <p:nvPr/>
        </p:nvSpPr>
        <p:spPr bwMode="auto">
          <a:xfrm>
            <a:off x="609600" y="2256134"/>
            <a:ext cx="7924800" cy="2844800"/>
          </a:xfrm>
          <a:prstGeom prst="rect">
            <a:avLst/>
          </a:prstGeom>
          <a:noFill/>
          <a:ln w="38100">
            <a:solidFill>
              <a:schemeClr val="folHlink"/>
            </a:solidFill>
            <a:miter lim="800000"/>
            <a:headEnd/>
            <a:tailEnd/>
          </a:ln>
          <a:effectLst/>
        </p:spPr>
        <p:txBody>
          <a:bodyPr wrap="none" anchor="ctr"/>
          <a:lstStyle/>
          <a:p>
            <a:endParaRPr lang="en-US"/>
          </a:p>
        </p:txBody>
      </p:sp>
      <p:grpSp>
        <p:nvGrpSpPr>
          <p:cNvPr id="3" name="Group 6"/>
          <p:cNvGrpSpPr/>
          <p:nvPr/>
        </p:nvGrpSpPr>
        <p:grpSpPr>
          <a:xfrm>
            <a:off x="2667000" y="3068932"/>
            <a:ext cx="3810000" cy="526853"/>
            <a:chOff x="2667000" y="2376632"/>
            <a:chExt cx="3810000" cy="395140"/>
          </a:xfrm>
        </p:grpSpPr>
        <p:sp>
          <p:nvSpPr>
            <p:cNvPr id="31" name="Line 9"/>
            <p:cNvSpPr>
              <a:spLocks noChangeShapeType="1"/>
            </p:cNvSpPr>
            <p:nvPr/>
          </p:nvSpPr>
          <p:spPr bwMode="auto">
            <a:xfrm flipH="1">
              <a:off x="2667000" y="2771772"/>
              <a:ext cx="3810000" cy="0"/>
            </a:xfrm>
            <a:prstGeom prst="line">
              <a:avLst/>
            </a:prstGeom>
            <a:noFill/>
            <a:ln w="9525">
              <a:solidFill>
                <a:schemeClr val="tx1"/>
              </a:solidFill>
              <a:round/>
              <a:headEnd/>
              <a:tailEnd type="triangle" w="med" len="med"/>
            </a:ln>
            <a:effectLst/>
          </p:spPr>
          <p:txBody>
            <a:bodyPr/>
            <a:lstStyle/>
            <a:p>
              <a:endParaRPr lang="en-US"/>
            </a:p>
          </p:txBody>
        </p:sp>
        <p:sp>
          <p:nvSpPr>
            <p:cNvPr id="32" name="Text Box 10"/>
            <p:cNvSpPr txBox="1">
              <a:spLocks noChangeArrowheads="1"/>
            </p:cNvSpPr>
            <p:nvPr/>
          </p:nvSpPr>
          <p:spPr bwMode="auto">
            <a:xfrm>
              <a:off x="3048000" y="2376632"/>
              <a:ext cx="2980303" cy="300083"/>
            </a:xfrm>
            <a:prstGeom prst="rect">
              <a:avLst/>
            </a:prstGeom>
            <a:noFill/>
            <a:ln w="9525">
              <a:noFill/>
              <a:miter lim="800000"/>
              <a:headEnd/>
              <a:tailEnd/>
            </a:ln>
            <a:effectLst/>
          </p:spPr>
          <p:txBody>
            <a:bodyPr wrap="none">
              <a:spAutoFit/>
            </a:bodyPr>
            <a:lstStyle/>
            <a:p>
              <a:r>
                <a:rPr lang="en-US" sz="2000" dirty="0" smtClean="0"/>
                <a:t>m</a:t>
              </a:r>
              <a:r>
                <a:rPr lang="en-US" sz="2000" baseline="-25000" dirty="0"/>
                <a:t>i</a:t>
              </a:r>
              <a:r>
                <a:rPr lang="en-US" sz="2000" baseline="-25000" dirty="0" smtClean="0"/>
                <a:t>,0</a:t>
              </a:r>
              <a:r>
                <a:rPr lang="en-US" sz="2000" dirty="0" smtClean="0"/>
                <a:t> </a:t>
              </a:r>
              <a:r>
                <a:rPr lang="en-US" sz="2000" dirty="0"/>
                <a:t>, </a:t>
              </a:r>
              <a:r>
                <a:rPr lang="en-US" sz="2000" dirty="0" smtClean="0"/>
                <a:t>m</a:t>
              </a:r>
              <a:r>
                <a:rPr lang="en-US" sz="2000" baseline="-25000" dirty="0"/>
                <a:t>i</a:t>
              </a:r>
              <a:r>
                <a:rPr lang="en-US" sz="2000" baseline="-25000" dirty="0" smtClean="0"/>
                <a:t>,1  </a:t>
              </a:r>
              <a:r>
                <a:rPr lang="en-US" dirty="0">
                  <a:sym typeface="Symbol" pitchFamily="18" charset="2"/>
                </a:rPr>
                <a:t> M :    |</a:t>
              </a:r>
              <a:r>
                <a:rPr lang="en-US" dirty="0" smtClean="0">
                  <a:sym typeface="Symbol" pitchFamily="18" charset="2"/>
                </a:rPr>
                <a:t>m</a:t>
              </a:r>
              <a:r>
                <a:rPr lang="en-US" baseline="-25000" dirty="0">
                  <a:sym typeface="Symbol" pitchFamily="18" charset="2"/>
                </a:rPr>
                <a:t>i</a:t>
              </a:r>
              <a:r>
                <a:rPr lang="en-US" baseline="-25000" dirty="0" smtClean="0">
                  <a:sym typeface="Symbol" pitchFamily="18" charset="2"/>
                </a:rPr>
                <a:t>,0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a:sym typeface="Symbol" pitchFamily="18" charset="2"/>
                </a:rPr>
                <a:t>i</a:t>
              </a:r>
              <a:r>
                <a:rPr lang="en-US" baseline="-25000" dirty="0" smtClean="0">
                  <a:sym typeface="Symbol" pitchFamily="18" charset="2"/>
                </a:rPr>
                <a:t>,1</a:t>
              </a:r>
              <a:r>
                <a:rPr lang="en-US" dirty="0" smtClean="0">
                  <a:sym typeface="Symbol" pitchFamily="18" charset="2"/>
                </a:rPr>
                <a:t>|</a:t>
              </a:r>
              <a:endParaRPr lang="en-US" dirty="0">
                <a:sym typeface="Symbol" pitchFamily="18" charset="2"/>
              </a:endParaRPr>
            </a:p>
          </p:txBody>
        </p:sp>
      </p:grpSp>
      <p:grpSp>
        <p:nvGrpSpPr>
          <p:cNvPr id="4" name="Group 11"/>
          <p:cNvGrpSpPr>
            <a:grpSpLocks/>
          </p:cNvGrpSpPr>
          <p:nvPr/>
        </p:nvGrpSpPr>
        <p:grpSpPr bwMode="auto">
          <a:xfrm>
            <a:off x="2667000" y="3856334"/>
            <a:ext cx="3733800" cy="400050"/>
            <a:chOff x="1776" y="2194"/>
            <a:chExt cx="2352" cy="252"/>
          </a:xfrm>
        </p:grpSpPr>
        <p:sp>
          <p:nvSpPr>
            <p:cNvPr id="34" name="Line 12"/>
            <p:cNvSpPr>
              <a:spLocks noChangeShapeType="1"/>
            </p:cNvSpPr>
            <p:nvPr/>
          </p:nvSpPr>
          <p:spPr bwMode="auto">
            <a:xfrm>
              <a:off x="1776" y="2274"/>
              <a:ext cx="2352" cy="0"/>
            </a:xfrm>
            <a:prstGeom prst="line">
              <a:avLst/>
            </a:prstGeom>
            <a:noFill/>
            <a:ln w="9525">
              <a:solidFill>
                <a:schemeClr val="tx1"/>
              </a:solidFill>
              <a:round/>
              <a:headEnd/>
              <a:tailEnd type="triangle" w="med" len="med"/>
            </a:ln>
            <a:effectLst/>
          </p:spPr>
          <p:txBody>
            <a:bodyPr/>
            <a:lstStyle/>
            <a:p>
              <a:endParaRPr lang="en-US"/>
            </a:p>
          </p:txBody>
        </p:sp>
        <p:sp>
          <p:nvSpPr>
            <p:cNvPr id="35" name="Text Box 13"/>
            <p:cNvSpPr txBox="1">
              <a:spLocks noChangeArrowheads="1"/>
            </p:cNvSpPr>
            <p:nvPr/>
          </p:nvSpPr>
          <p:spPr bwMode="auto">
            <a:xfrm>
              <a:off x="2440" y="2194"/>
              <a:ext cx="985" cy="252"/>
            </a:xfrm>
            <a:prstGeom prst="rect">
              <a:avLst/>
            </a:prstGeom>
            <a:noFill/>
            <a:ln w="9525">
              <a:noFill/>
              <a:miter lim="800000"/>
              <a:headEnd/>
              <a:tailEnd/>
            </a:ln>
            <a:effectLst/>
          </p:spPr>
          <p:txBody>
            <a:bodyPr wrap="none">
              <a:spAutoFit/>
            </a:bodyPr>
            <a:lstStyle/>
            <a:p>
              <a:r>
                <a:rPr lang="en-US" sz="2000" dirty="0" smtClean="0"/>
                <a:t>c</a:t>
              </a:r>
              <a:r>
                <a:rPr lang="en-US" sz="2000" baseline="-25000" dirty="0"/>
                <a:t>i</a:t>
              </a:r>
              <a:r>
                <a:rPr lang="en-US" sz="2000" dirty="0" smtClean="0"/>
                <a:t> </a:t>
              </a:r>
              <a:r>
                <a:rPr lang="en-US" dirty="0">
                  <a:sym typeface="Symbol" pitchFamily="18" charset="2"/>
                </a:rPr>
                <a:t> </a:t>
              </a:r>
              <a:r>
                <a:rPr lang="en-US" dirty="0"/>
                <a:t>E(k,</a:t>
              </a:r>
              <a:r>
                <a:rPr lang="en-US" sz="2000" b="1" dirty="0"/>
                <a:t> </a:t>
              </a:r>
              <a:r>
                <a:rPr lang="en-US" sz="2000" b="1" dirty="0" err="1" smtClean="0"/>
                <a:t>m</a:t>
              </a:r>
              <a:r>
                <a:rPr lang="en-US" sz="2000" b="1" baseline="-25000" dirty="0" err="1"/>
                <a:t>i</a:t>
              </a:r>
              <a:r>
                <a:rPr lang="en-US" sz="2000" b="1" baseline="-25000" dirty="0" err="1" smtClean="0"/>
                <a:t>,b</a:t>
              </a:r>
              <a:r>
                <a:rPr lang="en-US" dirty="0" smtClean="0"/>
                <a:t>)</a:t>
              </a:r>
              <a:endParaRPr lang="en-US" dirty="0"/>
            </a:p>
          </p:txBody>
        </p:sp>
      </p:grpSp>
      <p:sp>
        <p:nvSpPr>
          <p:cNvPr id="5" name="TextBox 4"/>
          <p:cNvSpPr txBox="1"/>
          <p:nvPr/>
        </p:nvSpPr>
        <p:spPr>
          <a:xfrm>
            <a:off x="1371601" y="5100935"/>
            <a:ext cx="7106241" cy="461665"/>
          </a:xfrm>
          <a:prstGeom prst="rect">
            <a:avLst/>
          </a:prstGeom>
          <a:noFill/>
        </p:spPr>
        <p:txBody>
          <a:bodyPr wrap="none" rtlCol="0">
            <a:spAutoFit/>
          </a:bodyPr>
          <a:lstStyle/>
          <a:p>
            <a:r>
              <a:rPr lang="en-US" sz="2400" dirty="0"/>
              <a:t>i</a:t>
            </a:r>
            <a:r>
              <a:rPr lang="en-US" sz="2400" dirty="0" smtClean="0"/>
              <a:t>f adv. </a:t>
            </a:r>
            <a:r>
              <a:rPr lang="en-US" sz="2400" dirty="0"/>
              <a:t>w</a:t>
            </a:r>
            <a:r>
              <a:rPr lang="en-US" sz="2400" dirty="0" smtClean="0"/>
              <a:t>ants  c = E(k, m)  it queries with  m</a:t>
            </a:r>
            <a:r>
              <a:rPr lang="en-US" sz="2400" baseline="-25000" dirty="0"/>
              <a:t>j</a:t>
            </a:r>
            <a:r>
              <a:rPr lang="en-US" sz="2400" baseline="-25000" dirty="0" smtClean="0"/>
              <a:t>,0</a:t>
            </a:r>
            <a:r>
              <a:rPr lang="en-US" sz="2400" dirty="0" smtClean="0"/>
              <a:t>= m</a:t>
            </a:r>
            <a:r>
              <a:rPr lang="en-US" sz="2400" baseline="-25000" dirty="0"/>
              <a:t>j</a:t>
            </a:r>
            <a:r>
              <a:rPr lang="en-US" sz="2400" baseline="-25000" dirty="0" smtClean="0"/>
              <a:t>,1</a:t>
            </a:r>
            <a:r>
              <a:rPr lang="en-US" sz="2400" dirty="0" smtClean="0"/>
              <a:t>=m</a:t>
            </a:r>
            <a:r>
              <a:rPr lang="en-US" sz="2400" baseline="-25000" dirty="0" smtClean="0"/>
              <a:t> </a:t>
            </a:r>
            <a:r>
              <a:rPr lang="en-US" sz="2400" dirty="0" smtClean="0"/>
              <a:t>  </a:t>
            </a:r>
            <a:r>
              <a:rPr lang="en-US" sz="2400" baseline="-25000" dirty="0" smtClean="0"/>
              <a:t> </a:t>
            </a:r>
            <a:r>
              <a:rPr lang="en-US" sz="2400" dirty="0" smtClean="0"/>
              <a:t>  </a:t>
            </a:r>
            <a:endParaRPr lang="en-US" sz="2400" baseline="-25000" dirty="0"/>
          </a:p>
        </p:txBody>
      </p:sp>
      <p:sp>
        <p:nvSpPr>
          <p:cNvPr id="27" name="TextBox 26"/>
          <p:cNvSpPr txBox="1"/>
          <p:nvPr/>
        </p:nvSpPr>
        <p:spPr>
          <a:xfrm>
            <a:off x="2895600" y="2459334"/>
            <a:ext cx="1489510" cy="400110"/>
          </a:xfrm>
          <a:prstGeom prst="rect">
            <a:avLst/>
          </a:prstGeom>
          <a:noFill/>
        </p:spPr>
        <p:txBody>
          <a:bodyPr wrap="none" rtlCol="0">
            <a:spAutoFit/>
          </a:bodyPr>
          <a:lstStyle/>
          <a:p>
            <a:r>
              <a:rPr lang="en-US" sz="2000" dirty="0"/>
              <a:t>f</a:t>
            </a:r>
            <a:r>
              <a:rPr lang="en-US" sz="2000" dirty="0" smtClean="0"/>
              <a:t>or </a:t>
            </a:r>
            <a:r>
              <a:rPr lang="en-US" sz="2000" dirty="0" err="1" smtClean="0"/>
              <a:t>i</a:t>
            </a:r>
            <a:r>
              <a:rPr lang="en-US" sz="2000" dirty="0"/>
              <a:t>=</a:t>
            </a:r>
            <a:r>
              <a:rPr lang="en-US" sz="2000" dirty="0" smtClean="0"/>
              <a:t>1,…,q:  </a:t>
            </a:r>
            <a:endParaRPr lang="en-US" sz="2000" dirty="0"/>
          </a:p>
        </p:txBody>
      </p:sp>
    </p:spTree>
    <p:extLst>
      <p:ext uri="{BB962C8B-B14F-4D97-AF65-F5344CB8AC3E}">
        <p14:creationId xmlns:p14="http://schemas.microsoft.com/office/powerpoint/2010/main" xmlns="" val="11365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p:tgtEl>
                                          <p:spTgt spid="2"/>
                                        </p:tgtEl>
                                        <p:attrNameLst>
                                          <p:attrName>ppt_x</p:attrName>
                                        </p:attrNameLst>
                                      </p:cBhvr>
                                      <p:tavLst>
                                        <p:tav tm="0">
                                          <p:val>
                                            <p:strVal val="#ppt_x-#ppt_w*1.125000"/>
                                          </p:val>
                                        </p:tav>
                                        <p:tav tm="100000">
                                          <p:val>
                                            <p:strVal val="#ppt_x"/>
                                          </p:val>
                                        </p:tav>
                                      </p:tavLst>
                                    </p:anim>
                                    <p:animEffect transition="in" filter="wipe(righ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10000"/>
          </a:bodyPr>
          <a:lstStyle/>
          <a:p>
            <a:pPr marL="57150" indent="0">
              <a:spcBef>
                <a:spcPts val="1200"/>
              </a:spcBef>
              <a:buNone/>
            </a:pPr>
            <a:r>
              <a:rPr lang="en-US" dirty="0" smtClean="0"/>
              <a:t>Suppose E(</a:t>
            </a:r>
            <a:r>
              <a:rPr lang="en-US" dirty="0" err="1" smtClean="0"/>
              <a:t>k,m</a:t>
            </a:r>
            <a:r>
              <a:rPr lang="en-US" dirty="0" smtClean="0"/>
              <a:t>) always outputs same </a:t>
            </a:r>
            <a:r>
              <a:rPr lang="en-US" dirty="0" err="1" smtClean="0"/>
              <a:t>ciphertext</a:t>
            </a:r>
            <a:r>
              <a:rPr lang="en-US" dirty="0" smtClean="0"/>
              <a:t> for </a:t>
            </a:r>
            <a:r>
              <a:rPr lang="en-US" dirty="0" err="1" smtClean="0"/>
              <a:t>msg</a:t>
            </a:r>
            <a:r>
              <a:rPr lang="en-US" dirty="0" smtClean="0"/>
              <a:t> m.   Then:</a:t>
            </a:r>
          </a:p>
          <a:p>
            <a:pPr>
              <a:buFontTx/>
              <a:buNone/>
            </a:pPr>
            <a:endParaRPr lang="en-US" dirty="0"/>
          </a:p>
          <a:p>
            <a:pPr>
              <a:buFontTx/>
              <a:buNone/>
            </a:pPr>
            <a:endParaRPr lang="en-US" dirty="0" smtClean="0"/>
          </a:p>
          <a:p>
            <a:pPr>
              <a:buFontTx/>
              <a:buNone/>
            </a:pPr>
            <a:endParaRPr lang="en-US" dirty="0"/>
          </a:p>
          <a:p>
            <a:pPr>
              <a:buFontTx/>
              <a:buNone/>
            </a:pPr>
            <a:endParaRPr lang="en-US" dirty="0"/>
          </a:p>
          <a:p>
            <a:endParaRPr lang="en-US" dirty="0" smtClean="0"/>
          </a:p>
          <a:p>
            <a:pPr marL="0" indent="0">
              <a:spcBef>
                <a:spcPts val="624"/>
              </a:spcBef>
              <a:buNone/>
            </a:pPr>
            <a:endParaRPr lang="en-US" dirty="0" smtClean="0"/>
          </a:p>
          <a:p>
            <a:pPr marL="0" indent="0">
              <a:spcBef>
                <a:spcPts val="624"/>
              </a:spcBef>
              <a:buNone/>
            </a:pPr>
            <a:r>
              <a:rPr lang="en-US" dirty="0" smtClean="0"/>
              <a:t>So </a:t>
            </a:r>
            <a:r>
              <a:rPr lang="en-US" dirty="0"/>
              <a:t>what?	an attacker can learn that two encrypted files are </a:t>
            </a:r>
            <a:r>
              <a:rPr lang="en-US" dirty="0" smtClean="0"/>
              <a:t>the </a:t>
            </a:r>
            <a:r>
              <a:rPr lang="en-US" dirty="0"/>
              <a:t>same,  two encrypted packets are the same, etc.</a:t>
            </a:r>
          </a:p>
          <a:p>
            <a:pPr>
              <a:spcBef>
                <a:spcPts val="1824"/>
              </a:spcBef>
            </a:pPr>
            <a:r>
              <a:rPr lang="en-US" dirty="0"/>
              <a:t>Leads to significant attacks when message space M is small</a:t>
            </a:r>
          </a:p>
        </p:txBody>
      </p:sp>
      <p:sp>
        <p:nvSpPr>
          <p:cNvPr id="20482" name="Rectangle 2"/>
          <p:cNvSpPr>
            <a:spLocks noGrp="1" noChangeArrowheads="1"/>
          </p:cNvSpPr>
          <p:nvPr>
            <p:ph type="title"/>
          </p:nvPr>
        </p:nvSpPr>
        <p:spPr/>
        <p:txBody>
          <a:bodyPr>
            <a:normAutofit/>
          </a:bodyPr>
          <a:lstStyle/>
          <a:p>
            <a:r>
              <a:rPr lang="en-US" dirty="0" smtClean="0"/>
              <a:t>Ciphers insecure under CPA</a:t>
            </a:r>
            <a:endParaRPr lang="en-US" dirty="0"/>
          </a:p>
        </p:txBody>
      </p:sp>
      <p:sp>
        <p:nvSpPr>
          <p:cNvPr id="5" name="Rectangle 4"/>
          <p:cNvSpPr>
            <a:spLocks noChangeArrowheads="1"/>
          </p:cNvSpPr>
          <p:nvPr/>
        </p:nvSpPr>
        <p:spPr bwMode="auto">
          <a:xfrm>
            <a:off x="838200" y="2366960"/>
            <a:ext cx="1295400" cy="18288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8" name="Rectangle 7"/>
          <p:cNvSpPr>
            <a:spLocks noChangeArrowheads="1"/>
          </p:cNvSpPr>
          <p:nvPr/>
        </p:nvSpPr>
        <p:spPr bwMode="auto">
          <a:xfrm>
            <a:off x="6019800" y="2366960"/>
            <a:ext cx="1295400" cy="19050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9" name="Text Box 8"/>
          <p:cNvSpPr txBox="1">
            <a:spLocks noChangeArrowheads="1"/>
          </p:cNvSpPr>
          <p:nvPr/>
        </p:nvSpPr>
        <p:spPr bwMode="auto">
          <a:xfrm>
            <a:off x="1143001" y="2838448"/>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10" name="Line 9"/>
          <p:cNvSpPr>
            <a:spLocks noChangeShapeType="1"/>
          </p:cNvSpPr>
          <p:nvPr/>
        </p:nvSpPr>
        <p:spPr bwMode="auto">
          <a:xfrm flipH="1">
            <a:off x="2209800" y="3646485"/>
            <a:ext cx="38100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0"/>
          <p:cNvSpPr txBox="1">
            <a:spLocks noChangeArrowheads="1"/>
          </p:cNvSpPr>
          <p:nvPr/>
        </p:nvSpPr>
        <p:spPr bwMode="auto">
          <a:xfrm>
            <a:off x="3352801" y="3210452"/>
            <a:ext cx="1414170" cy="369332"/>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1  </a:t>
            </a:r>
            <a:r>
              <a:rPr lang="en-US" dirty="0">
                <a:sym typeface="Symbol" pitchFamily="18" charset="2"/>
              </a:rPr>
              <a:t> M </a:t>
            </a:r>
          </a:p>
        </p:txBody>
      </p:sp>
      <p:grpSp>
        <p:nvGrpSpPr>
          <p:cNvPr id="2" name="Group 11"/>
          <p:cNvGrpSpPr>
            <a:grpSpLocks/>
          </p:cNvGrpSpPr>
          <p:nvPr/>
        </p:nvGrpSpPr>
        <p:grpSpPr bwMode="auto">
          <a:xfrm>
            <a:off x="2209800" y="3606806"/>
            <a:ext cx="3733800" cy="496888"/>
            <a:chOff x="1776" y="2097"/>
            <a:chExt cx="2352" cy="313"/>
          </a:xfrm>
        </p:grpSpPr>
        <p:sp>
          <p:nvSpPr>
            <p:cNvPr id="13" name="Line 12"/>
            <p:cNvSpPr>
              <a:spLocks noChangeShapeType="1"/>
            </p:cNvSpPr>
            <p:nvPr/>
          </p:nvSpPr>
          <p:spPr bwMode="auto">
            <a:xfrm>
              <a:off x="1776" y="2410"/>
              <a:ext cx="2352" cy="0"/>
            </a:xfrm>
            <a:prstGeom prst="line">
              <a:avLst/>
            </a:prstGeom>
            <a:noFill/>
            <a:ln w="9525">
              <a:solidFill>
                <a:schemeClr val="tx1"/>
              </a:solidFill>
              <a:round/>
              <a:headEnd/>
              <a:tailEnd type="triangle" w="med" len="med"/>
            </a:ln>
            <a:effectLst/>
          </p:spPr>
          <p:txBody>
            <a:bodyPr/>
            <a:lstStyle/>
            <a:p>
              <a:endParaRPr lang="en-US"/>
            </a:p>
          </p:txBody>
        </p:sp>
        <p:sp>
          <p:nvSpPr>
            <p:cNvPr id="14" name="Text Box 13"/>
            <p:cNvSpPr txBox="1">
              <a:spLocks noChangeArrowheads="1"/>
            </p:cNvSpPr>
            <p:nvPr/>
          </p:nvSpPr>
          <p:spPr bwMode="auto">
            <a:xfrm>
              <a:off x="2448" y="2097"/>
              <a:ext cx="888" cy="252"/>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a:t>m</a:t>
              </a:r>
              <a:r>
                <a:rPr lang="en-US" sz="2000" b="1" baseline="-25000" dirty="0" err="1"/>
                <a:t>b</a:t>
              </a:r>
              <a:r>
                <a:rPr lang="en-US" dirty="0"/>
                <a:t>)</a:t>
              </a:r>
            </a:p>
          </p:txBody>
        </p:sp>
      </p:grpSp>
      <p:grpSp>
        <p:nvGrpSpPr>
          <p:cNvPr id="3" name="Group 17"/>
          <p:cNvGrpSpPr>
            <a:grpSpLocks/>
          </p:cNvGrpSpPr>
          <p:nvPr/>
        </p:nvGrpSpPr>
        <p:grpSpPr bwMode="auto">
          <a:xfrm>
            <a:off x="2133600" y="2209801"/>
            <a:ext cx="3810000" cy="460374"/>
            <a:chOff x="1776" y="2014"/>
            <a:chExt cx="2400" cy="290"/>
          </a:xfrm>
        </p:grpSpPr>
        <p:sp>
          <p:nvSpPr>
            <p:cNvPr id="19"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9"/>
            <p:cNvSpPr txBox="1">
              <a:spLocks noChangeArrowheads="1"/>
            </p:cNvSpPr>
            <p:nvPr/>
          </p:nvSpPr>
          <p:spPr bwMode="auto">
            <a:xfrm>
              <a:off x="2544" y="2014"/>
              <a:ext cx="853" cy="233"/>
            </a:xfrm>
            <a:prstGeom prst="rect">
              <a:avLst/>
            </a:prstGeom>
            <a:noFill/>
            <a:ln w="9525">
              <a:noFill/>
              <a:miter lim="800000"/>
              <a:headEnd/>
              <a:tailEnd/>
            </a:ln>
            <a:effectLst/>
          </p:spPr>
          <p:txBody>
            <a:bodyPr wrap="none">
              <a:spAutoFit/>
            </a:bodyPr>
            <a:lstStyle/>
            <a:p>
              <a:r>
                <a:rPr lang="en-US" b="1" dirty="0"/>
                <a:t>m</a:t>
              </a:r>
              <a:r>
                <a:rPr lang="en-US" b="1" baseline="-25000" dirty="0" smtClean="0"/>
                <a:t>0</a:t>
              </a:r>
              <a:r>
                <a:rPr lang="en-US" b="1" dirty="0" smtClean="0"/>
                <a:t> , m</a:t>
              </a:r>
              <a:r>
                <a:rPr lang="en-US" b="1" baseline="-25000" dirty="0" smtClean="0"/>
                <a:t>0</a:t>
              </a:r>
              <a:r>
                <a:rPr lang="en-US" b="1" dirty="0" smtClean="0"/>
                <a:t> </a:t>
              </a:r>
              <a:r>
                <a:rPr lang="en-US" dirty="0" smtClean="0">
                  <a:sym typeface="Symbol" pitchFamily="18" charset="2"/>
                </a:rPr>
                <a:t> </a:t>
              </a:r>
              <a:r>
                <a:rPr lang="en-US" dirty="0">
                  <a:sym typeface="Symbol" pitchFamily="18" charset="2"/>
                </a:rPr>
                <a:t>M</a:t>
              </a:r>
            </a:p>
          </p:txBody>
        </p:sp>
      </p:grpSp>
      <p:grpSp>
        <p:nvGrpSpPr>
          <p:cNvPr id="4" name="Group 20"/>
          <p:cNvGrpSpPr>
            <a:grpSpLocks/>
          </p:cNvGrpSpPr>
          <p:nvPr/>
        </p:nvGrpSpPr>
        <p:grpSpPr bwMode="auto">
          <a:xfrm>
            <a:off x="2133600" y="2644770"/>
            <a:ext cx="3733800" cy="422275"/>
            <a:chOff x="1776" y="2422"/>
            <a:chExt cx="2352" cy="266"/>
          </a:xfrm>
        </p:grpSpPr>
        <p:sp>
          <p:nvSpPr>
            <p:cNvPr id="22" name="Line 21"/>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23" name="Text Box 22"/>
            <p:cNvSpPr txBox="1">
              <a:spLocks noChangeArrowheads="1"/>
            </p:cNvSpPr>
            <p:nvPr/>
          </p:nvSpPr>
          <p:spPr bwMode="auto">
            <a:xfrm>
              <a:off x="2523" y="2422"/>
              <a:ext cx="877" cy="233"/>
            </a:xfrm>
            <a:prstGeom prst="rect">
              <a:avLst/>
            </a:prstGeom>
            <a:noFill/>
            <a:ln w="9525">
              <a:noFill/>
              <a:miter lim="800000"/>
              <a:headEnd/>
              <a:tailEnd/>
            </a:ln>
            <a:effectLst/>
          </p:spPr>
          <p:txBody>
            <a:bodyPr wrap="none">
              <a:spAutoFit/>
            </a:bodyPr>
            <a:lstStyle/>
            <a:p>
              <a:r>
                <a:rPr lang="en-US" dirty="0"/>
                <a:t>c</a:t>
              </a:r>
              <a:r>
                <a:rPr lang="en-US" baseline="-25000" dirty="0" smtClean="0"/>
                <a:t>0</a:t>
              </a:r>
              <a:r>
                <a:rPr lang="en-US" dirty="0" smtClean="0"/>
                <a:t> </a:t>
              </a:r>
              <a:r>
                <a:rPr lang="en-US" dirty="0" smtClean="0">
                  <a:sym typeface="Symbol"/>
                </a:rPr>
                <a:t></a:t>
              </a:r>
              <a:r>
                <a:rPr lang="en-US" dirty="0" smtClean="0"/>
                <a:t>E(k</a:t>
              </a:r>
              <a:r>
                <a:rPr lang="en-US" dirty="0"/>
                <a:t>, </a:t>
              </a:r>
              <a:r>
                <a:rPr lang="en-US" dirty="0" smtClean="0"/>
                <a:t>m</a:t>
              </a:r>
              <a:r>
                <a:rPr lang="en-US" baseline="-25000" dirty="0"/>
                <a:t>0</a:t>
              </a:r>
              <a:r>
                <a:rPr lang="en-US" dirty="0" smtClean="0"/>
                <a:t>)</a:t>
              </a:r>
              <a:endParaRPr lang="en-US" dirty="0"/>
            </a:p>
          </p:txBody>
        </p:sp>
      </p:grpSp>
      <p:sp>
        <p:nvSpPr>
          <p:cNvPr id="25" name="TextBox 24"/>
          <p:cNvSpPr txBox="1"/>
          <p:nvPr/>
        </p:nvSpPr>
        <p:spPr>
          <a:xfrm>
            <a:off x="6172200" y="3425295"/>
            <a:ext cx="995785" cy="646331"/>
          </a:xfrm>
          <a:prstGeom prst="rect">
            <a:avLst/>
          </a:prstGeom>
          <a:noFill/>
        </p:spPr>
        <p:txBody>
          <a:bodyPr wrap="none" rtlCol="0">
            <a:spAutoFit/>
          </a:bodyPr>
          <a:lstStyle/>
          <a:p>
            <a:pPr algn="ctr"/>
            <a:r>
              <a:rPr lang="en-US" dirty="0"/>
              <a:t>o</a:t>
            </a:r>
            <a:r>
              <a:rPr lang="en-US" dirty="0" smtClean="0"/>
              <a:t>utput 0</a:t>
            </a:r>
          </a:p>
          <a:p>
            <a:pPr algn="ctr"/>
            <a:r>
              <a:rPr lang="en-US" dirty="0"/>
              <a:t>i</a:t>
            </a:r>
            <a:r>
              <a:rPr lang="en-US" dirty="0" smtClean="0"/>
              <a:t>f c = c</a:t>
            </a:r>
            <a:r>
              <a:rPr lang="en-US" baseline="-25000" dirty="0" smtClean="0"/>
              <a:t>0</a:t>
            </a:r>
            <a:endParaRPr lang="en-US" dirty="0"/>
          </a:p>
        </p:txBody>
      </p:sp>
      <p:cxnSp>
        <p:nvCxnSpPr>
          <p:cNvPr id="27" name="Straight Arrow Connector 26"/>
          <p:cNvCxnSpPr/>
          <p:nvPr/>
        </p:nvCxnSpPr>
        <p:spPr bwMode="auto">
          <a:xfrm>
            <a:off x="7315200" y="3814761"/>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xmlns="" val="19200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a:bodyPr>
          <a:lstStyle/>
          <a:p>
            <a:pPr marL="57150" indent="0">
              <a:spcBef>
                <a:spcPts val="1200"/>
              </a:spcBef>
              <a:buNone/>
            </a:pPr>
            <a:r>
              <a:rPr lang="en-US" dirty="0" smtClean="0"/>
              <a:t>Suppose E(</a:t>
            </a:r>
            <a:r>
              <a:rPr lang="en-US" dirty="0" err="1" smtClean="0"/>
              <a:t>k,m</a:t>
            </a:r>
            <a:r>
              <a:rPr lang="en-US" dirty="0" smtClean="0"/>
              <a:t>) always outputs same </a:t>
            </a:r>
            <a:r>
              <a:rPr lang="en-US" dirty="0" err="1" smtClean="0"/>
              <a:t>ciphertext</a:t>
            </a:r>
            <a:r>
              <a:rPr lang="en-US" dirty="0" smtClean="0"/>
              <a:t> for </a:t>
            </a:r>
            <a:r>
              <a:rPr lang="en-US" dirty="0" err="1" smtClean="0"/>
              <a:t>msg</a:t>
            </a:r>
            <a:r>
              <a:rPr lang="en-US" dirty="0" smtClean="0"/>
              <a:t> m.   Then:</a:t>
            </a:r>
          </a:p>
          <a:p>
            <a:pPr>
              <a:buFontTx/>
              <a:buNone/>
            </a:pPr>
            <a:endParaRPr lang="en-US" dirty="0"/>
          </a:p>
          <a:p>
            <a:pPr>
              <a:buFontTx/>
              <a:buNone/>
            </a:pPr>
            <a:endParaRPr lang="en-US" dirty="0" smtClean="0"/>
          </a:p>
          <a:p>
            <a:pPr>
              <a:buFontTx/>
              <a:buNone/>
            </a:pPr>
            <a:endParaRPr lang="en-US" dirty="0"/>
          </a:p>
          <a:p>
            <a:pPr>
              <a:buFontTx/>
              <a:buNone/>
            </a:pPr>
            <a:endParaRPr lang="en-US" dirty="0"/>
          </a:p>
          <a:p>
            <a:endParaRPr lang="en-US" dirty="0" smtClean="0"/>
          </a:p>
          <a:p>
            <a:pPr marL="0" indent="0">
              <a:spcBef>
                <a:spcPts val="2424"/>
              </a:spcBef>
              <a:buNone/>
            </a:pPr>
            <a:r>
              <a:rPr lang="en-US" dirty="0" smtClean="0"/>
              <a:t>If </a:t>
            </a:r>
            <a:r>
              <a:rPr lang="en-US" sz="2600" dirty="0"/>
              <a:t>secret key is to be used multiple times   </a:t>
            </a:r>
            <a:r>
              <a:rPr lang="en-US" sz="2600" dirty="0">
                <a:sym typeface="Symbol" pitchFamily="18" charset="2"/>
              </a:rPr>
              <a:t></a:t>
            </a:r>
          </a:p>
          <a:p>
            <a:pPr>
              <a:buFontTx/>
              <a:buNone/>
            </a:pPr>
            <a:r>
              <a:rPr lang="en-US" sz="2600" dirty="0"/>
              <a:t>		</a:t>
            </a:r>
            <a:r>
              <a:rPr lang="en-US" sz="2600" dirty="0" smtClean="0"/>
              <a:t>given the same plaintext message twice, </a:t>
            </a:r>
            <a:br>
              <a:rPr lang="en-US" sz="2600" dirty="0" smtClean="0"/>
            </a:br>
            <a:r>
              <a:rPr lang="en-US" sz="2600" dirty="0" smtClean="0"/>
              <a:t>	encryption must produce different outputs.</a:t>
            </a:r>
            <a:endParaRPr lang="en-US" sz="2600" dirty="0"/>
          </a:p>
        </p:txBody>
      </p:sp>
      <p:sp>
        <p:nvSpPr>
          <p:cNvPr id="20482" name="Rectangle 2"/>
          <p:cNvSpPr>
            <a:spLocks noGrp="1" noChangeArrowheads="1"/>
          </p:cNvSpPr>
          <p:nvPr>
            <p:ph type="title"/>
          </p:nvPr>
        </p:nvSpPr>
        <p:spPr/>
        <p:txBody>
          <a:bodyPr>
            <a:normAutofit/>
          </a:bodyPr>
          <a:lstStyle/>
          <a:p>
            <a:r>
              <a:rPr lang="en-US" dirty="0" smtClean="0"/>
              <a:t>Ciphers insecure under CPA</a:t>
            </a:r>
            <a:endParaRPr lang="en-US" dirty="0"/>
          </a:p>
        </p:txBody>
      </p:sp>
      <p:sp>
        <p:nvSpPr>
          <p:cNvPr id="5" name="Rectangle 4"/>
          <p:cNvSpPr>
            <a:spLocks noChangeArrowheads="1"/>
          </p:cNvSpPr>
          <p:nvPr/>
        </p:nvSpPr>
        <p:spPr bwMode="auto">
          <a:xfrm>
            <a:off x="838200" y="2366960"/>
            <a:ext cx="1295400" cy="18288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8" name="Rectangle 7"/>
          <p:cNvSpPr>
            <a:spLocks noChangeArrowheads="1"/>
          </p:cNvSpPr>
          <p:nvPr/>
        </p:nvSpPr>
        <p:spPr bwMode="auto">
          <a:xfrm>
            <a:off x="6019800" y="2366960"/>
            <a:ext cx="1295400" cy="19050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9" name="Text Box 8"/>
          <p:cNvSpPr txBox="1">
            <a:spLocks noChangeArrowheads="1"/>
          </p:cNvSpPr>
          <p:nvPr/>
        </p:nvSpPr>
        <p:spPr bwMode="auto">
          <a:xfrm>
            <a:off x="1143001" y="2838448"/>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10" name="Line 9"/>
          <p:cNvSpPr>
            <a:spLocks noChangeShapeType="1"/>
          </p:cNvSpPr>
          <p:nvPr/>
        </p:nvSpPr>
        <p:spPr bwMode="auto">
          <a:xfrm flipH="1">
            <a:off x="2209800" y="3646485"/>
            <a:ext cx="38100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0"/>
          <p:cNvSpPr txBox="1">
            <a:spLocks noChangeArrowheads="1"/>
          </p:cNvSpPr>
          <p:nvPr/>
        </p:nvSpPr>
        <p:spPr bwMode="auto">
          <a:xfrm>
            <a:off x="3352801" y="3210452"/>
            <a:ext cx="1414170" cy="369332"/>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1  </a:t>
            </a:r>
            <a:r>
              <a:rPr lang="en-US" dirty="0">
                <a:sym typeface="Symbol" pitchFamily="18" charset="2"/>
              </a:rPr>
              <a:t> M </a:t>
            </a:r>
          </a:p>
        </p:txBody>
      </p:sp>
      <p:grpSp>
        <p:nvGrpSpPr>
          <p:cNvPr id="2" name="Group 11"/>
          <p:cNvGrpSpPr>
            <a:grpSpLocks/>
          </p:cNvGrpSpPr>
          <p:nvPr/>
        </p:nvGrpSpPr>
        <p:grpSpPr bwMode="auto">
          <a:xfrm>
            <a:off x="2209800" y="3606806"/>
            <a:ext cx="3733800" cy="496888"/>
            <a:chOff x="1776" y="2097"/>
            <a:chExt cx="2352" cy="313"/>
          </a:xfrm>
        </p:grpSpPr>
        <p:sp>
          <p:nvSpPr>
            <p:cNvPr id="13" name="Line 12"/>
            <p:cNvSpPr>
              <a:spLocks noChangeShapeType="1"/>
            </p:cNvSpPr>
            <p:nvPr/>
          </p:nvSpPr>
          <p:spPr bwMode="auto">
            <a:xfrm>
              <a:off x="1776" y="2410"/>
              <a:ext cx="2352" cy="0"/>
            </a:xfrm>
            <a:prstGeom prst="line">
              <a:avLst/>
            </a:prstGeom>
            <a:noFill/>
            <a:ln w="9525">
              <a:solidFill>
                <a:schemeClr val="tx1"/>
              </a:solidFill>
              <a:round/>
              <a:headEnd/>
              <a:tailEnd type="triangle" w="med" len="med"/>
            </a:ln>
            <a:effectLst/>
          </p:spPr>
          <p:txBody>
            <a:bodyPr/>
            <a:lstStyle/>
            <a:p>
              <a:endParaRPr lang="en-US"/>
            </a:p>
          </p:txBody>
        </p:sp>
        <p:sp>
          <p:nvSpPr>
            <p:cNvPr id="14" name="Text Box 13"/>
            <p:cNvSpPr txBox="1">
              <a:spLocks noChangeArrowheads="1"/>
            </p:cNvSpPr>
            <p:nvPr/>
          </p:nvSpPr>
          <p:spPr bwMode="auto">
            <a:xfrm>
              <a:off x="2448" y="2097"/>
              <a:ext cx="888" cy="252"/>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a:t>m</a:t>
              </a:r>
              <a:r>
                <a:rPr lang="en-US" sz="2000" b="1" baseline="-25000" dirty="0" err="1"/>
                <a:t>b</a:t>
              </a:r>
              <a:r>
                <a:rPr lang="en-US" dirty="0"/>
                <a:t>)</a:t>
              </a:r>
            </a:p>
          </p:txBody>
        </p:sp>
      </p:grpSp>
      <p:grpSp>
        <p:nvGrpSpPr>
          <p:cNvPr id="3" name="Group 17"/>
          <p:cNvGrpSpPr>
            <a:grpSpLocks/>
          </p:cNvGrpSpPr>
          <p:nvPr/>
        </p:nvGrpSpPr>
        <p:grpSpPr bwMode="auto">
          <a:xfrm>
            <a:off x="2133600" y="2209801"/>
            <a:ext cx="3810000" cy="460374"/>
            <a:chOff x="1776" y="2014"/>
            <a:chExt cx="2400" cy="290"/>
          </a:xfrm>
        </p:grpSpPr>
        <p:sp>
          <p:nvSpPr>
            <p:cNvPr id="19"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9"/>
            <p:cNvSpPr txBox="1">
              <a:spLocks noChangeArrowheads="1"/>
            </p:cNvSpPr>
            <p:nvPr/>
          </p:nvSpPr>
          <p:spPr bwMode="auto">
            <a:xfrm>
              <a:off x="2544" y="2014"/>
              <a:ext cx="853" cy="233"/>
            </a:xfrm>
            <a:prstGeom prst="rect">
              <a:avLst/>
            </a:prstGeom>
            <a:noFill/>
            <a:ln w="9525">
              <a:noFill/>
              <a:miter lim="800000"/>
              <a:headEnd/>
              <a:tailEnd/>
            </a:ln>
            <a:effectLst/>
          </p:spPr>
          <p:txBody>
            <a:bodyPr wrap="none">
              <a:spAutoFit/>
            </a:bodyPr>
            <a:lstStyle/>
            <a:p>
              <a:r>
                <a:rPr lang="en-US" b="1" dirty="0"/>
                <a:t>m</a:t>
              </a:r>
              <a:r>
                <a:rPr lang="en-US" b="1" baseline="-25000" dirty="0" smtClean="0"/>
                <a:t>0</a:t>
              </a:r>
              <a:r>
                <a:rPr lang="en-US" b="1" dirty="0" smtClean="0"/>
                <a:t> , m</a:t>
              </a:r>
              <a:r>
                <a:rPr lang="en-US" b="1" baseline="-25000" dirty="0" smtClean="0"/>
                <a:t>0</a:t>
              </a:r>
              <a:r>
                <a:rPr lang="en-US" b="1" dirty="0" smtClean="0"/>
                <a:t> </a:t>
              </a:r>
              <a:r>
                <a:rPr lang="en-US" dirty="0" smtClean="0">
                  <a:sym typeface="Symbol" pitchFamily="18" charset="2"/>
                </a:rPr>
                <a:t> </a:t>
              </a:r>
              <a:r>
                <a:rPr lang="en-US" dirty="0">
                  <a:sym typeface="Symbol" pitchFamily="18" charset="2"/>
                </a:rPr>
                <a:t>M</a:t>
              </a:r>
            </a:p>
          </p:txBody>
        </p:sp>
      </p:grpSp>
      <p:grpSp>
        <p:nvGrpSpPr>
          <p:cNvPr id="4" name="Group 20"/>
          <p:cNvGrpSpPr>
            <a:grpSpLocks/>
          </p:cNvGrpSpPr>
          <p:nvPr/>
        </p:nvGrpSpPr>
        <p:grpSpPr bwMode="auto">
          <a:xfrm>
            <a:off x="2133600" y="2644770"/>
            <a:ext cx="3733800" cy="422275"/>
            <a:chOff x="1776" y="2422"/>
            <a:chExt cx="2352" cy="266"/>
          </a:xfrm>
        </p:grpSpPr>
        <p:sp>
          <p:nvSpPr>
            <p:cNvPr id="22" name="Line 21"/>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23" name="Text Box 22"/>
            <p:cNvSpPr txBox="1">
              <a:spLocks noChangeArrowheads="1"/>
            </p:cNvSpPr>
            <p:nvPr/>
          </p:nvSpPr>
          <p:spPr bwMode="auto">
            <a:xfrm>
              <a:off x="2523" y="2422"/>
              <a:ext cx="877" cy="233"/>
            </a:xfrm>
            <a:prstGeom prst="rect">
              <a:avLst/>
            </a:prstGeom>
            <a:noFill/>
            <a:ln w="9525">
              <a:noFill/>
              <a:miter lim="800000"/>
              <a:headEnd/>
              <a:tailEnd/>
            </a:ln>
            <a:effectLst/>
          </p:spPr>
          <p:txBody>
            <a:bodyPr wrap="none">
              <a:spAutoFit/>
            </a:bodyPr>
            <a:lstStyle/>
            <a:p>
              <a:r>
                <a:rPr lang="en-US" dirty="0"/>
                <a:t>c</a:t>
              </a:r>
              <a:r>
                <a:rPr lang="en-US" baseline="-25000" dirty="0" smtClean="0"/>
                <a:t>0</a:t>
              </a:r>
              <a:r>
                <a:rPr lang="en-US" dirty="0" smtClean="0"/>
                <a:t> </a:t>
              </a:r>
              <a:r>
                <a:rPr lang="en-US" dirty="0" smtClean="0">
                  <a:sym typeface="Symbol"/>
                </a:rPr>
                <a:t></a:t>
              </a:r>
              <a:r>
                <a:rPr lang="en-US" dirty="0" smtClean="0"/>
                <a:t>E(k</a:t>
              </a:r>
              <a:r>
                <a:rPr lang="en-US" dirty="0"/>
                <a:t>, </a:t>
              </a:r>
              <a:r>
                <a:rPr lang="en-US" dirty="0" smtClean="0"/>
                <a:t>m</a:t>
              </a:r>
              <a:r>
                <a:rPr lang="en-US" baseline="-25000" dirty="0"/>
                <a:t>0</a:t>
              </a:r>
              <a:r>
                <a:rPr lang="en-US" dirty="0" smtClean="0"/>
                <a:t>)</a:t>
              </a:r>
              <a:endParaRPr lang="en-US" dirty="0"/>
            </a:p>
          </p:txBody>
        </p:sp>
      </p:grpSp>
      <p:sp>
        <p:nvSpPr>
          <p:cNvPr id="25" name="TextBox 24"/>
          <p:cNvSpPr txBox="1"/>
          <p:nvPr/>
        </p:nvSpPr>
        <p:spPr>
          <a:xfrm>
            <a:off x="6172200" y="3425295"/>
            <a:ext cx="995785" cy="646331"/>
          </a:xfrm>
          <a:prstGeom prst="rect">
            <a:avLst/>
          </a:prstGeom>
          <a:noFill/>
        </p:spPr>
        <p:txBody>
          <a:bodyPr wrap="none" rtlCol="0">
            <a:spAutoFit/>
          </a:bodyPr>
          <a:lstStyle/>
          <a:p>
            <a:pPr algn="ctr"/>
            <a:r>
              <a:rPr lang="en-US" dirty="0"/>
              <a:t>o</a:t>
            </a:r>
            <a:r>
              <a:rPr lang="en-US" dirty="0" smtClean="0"/>
              <a:t>utput 0</a:t>
            </a:r>
          </a:p>
          <a:p>
            <a:pPr algn="ctr"/>
            <a:r>
              <a:rPr lang="en-US" dirty="0"/>
              <a:t>i</a:t>
            </a:r>
            <a:r>
              <a:rPr lang="en-US" dirty="0" smtClean="0"/>
              <a:t>f c = c</a:t>
            </a:r>
            <a:r>
              <a:rPr lang="en-US" baseline="-25000" dirty="0" smtClean="0"/>
              <a:t>0</a:t>
            </a:r>
            <a:endParaRPr lang="en-US" dirty="0"/>
          </a:p>
        </p:txBody>
      </p:sp>
      <p:cxnSp>
        <p:nvCxnSpPr>
          <p:cNvPr id="27" name="Straight Arrow Connector 26"/>
          <p:cNvCxnSpPr/>
          <p:nvPr/>
        </p:nvCxnSpPr>
        <p:spPr bwMode="auto">
          <a:xfrm>
            <a:off x="7315200" y="3814761"/>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xmlns="" val="21387469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E(</a:t>
            </a:r>
            <a:r>
              <a:rPr lang="en-US" dirty="0" err="1" smtClean="0"/>
              <a:t>k,m</a:t>
            </a:r>
            <a:r>
              <a:rPr lang="en-US" dirty="0" smtClean="0"/>
              <a:t>) is a randomized algorithm:</a:t>
            </a:r>
          </a:p>
          <a:p>
            <a:endParaRPr lang="en-US" dirty="0"/>
          </a:p>
          <a:p>
            <a:endParaRPr lang="en-US" dirty="0" smtClean="0"/>
          </a:p>
          <a:p>
            <a:endParaRPr lang="en-US" dirty="0"/>
          </a:p>
          <a:p>
            <a:pPr marL="0" indent="0">
              <a:spcBef>
                <a:spcPts val="3576"/>
              </a:spcBef>
              <a:buNone/>
            </a:pPr>
            <a:endParaRPr lang="en-US" dirty="0" smtClean="0"/>
          </a:p>
          <a:p>
            <a:pPr marL="0" indent="0">
              <a:spcBef>
                <a:spcPts val="3576"/>
              </a:spcBef>
              <a:buNone/>
            </a:pPr>
            <a:r>
              <a:rPr lang="en-US" dirty="0" smtClean="0"/>
              <a:t>⇒  </a:t>
            </a:r>
            <a:r>
              <a:rPr lang="en-US" dirty="0" smtClean="0"/>
              <a:t>encrypting same </a:t>
            </a:r>
            <a:r>
              <a:rPr lang="en-US" dirty="0" err="1" smtClean="0"/>
              <a:t>msg</a:t>
            </a:r>
            <a:r>
              <a:rPr lang="en-US" dirty="0" smtClean="0"/>
              <a:t> twice gives different </a:t>
            </a:r>
            <a:r>
              <a:rPr lang="en-US" dirty="0" err="1" smtClean="0"/>
              <a:t>ciphertexts</a:t>
            </a:r>
            <a:r>
              <a:rPr lang="en-US" dirty="0" smtClean="0"/>
              <a:t>   (</a:t>
            </a:r>
            <a:r>
              <a:rPr lang="en-US" dirty="0" err="1" smtClean="0"/>
              <a:t>w.h.p</a:t>
            </a:r>
            <a:r>
              <a:rPr lang="en-US" dirty="0" smtClean="0"/>
              <a:t>)</a:t>
            </a:r>
          </a:p>
          <a:p>
            <a:pPr marL="0" indent="0">
              <a:spcBef>
                <a:spcPts val="2976"/>
              </a:spcBef>
              <a:buNone/>
            </a:pPr>
            <a:r>
              <a:rPr lang="en-US" dirty="0" smtClean="0"/>
              <a:t>⇒  </a:t>
            </a:r>
            <a:r>
              <a:rPr lang="en-US" dirty="0" err="1" smtClean="0"/>
              <a:t>ciphertext</a:t>
            </a:r>
            <a:r>
              <a:rPr lang="en-US" dirty="0" smtClean="0"/>
              <a:t> must be longer than plaintext</a:t>
            </a:r>
          </a:p>
          <a:p>
            <a:pPr marL="0" indent="0">
              <a:spcBef>
                <a:spcPts val="2376"/>
              </a:spcBef>
              <a:buNone/>
            </a:pPr>
            <a:r>
              <a:rPr lang="en-US" dirty="0" smtClean="0"/>
              <a:t>Roughly </a:t>
            </a:r>
            <a:r>
              <a:rPr lang="en-US" dirty="0" smtClean="0"/>
              <a:t>speaking:   CT-size =   PT-size + “# random bits”</a:t>
            </a:r>
            <a:endParaRPr lang="en-US" dirty="0"/>
          </a:p>
        </p:txBody>
      </p:sp>
      <p:sp>
        <p:nvSpPr>
          <p:cNvPr id="2" name="Title 1"/>
          <p:cNvSpPr>
            <a:spLocks noGrp="1"/>
          </p:cNvSpPr>
          <p:nvPr>
            <p:ph type="title"/>
          </p:nvPr>
        </p:nvSpPr>
        <p:spPr/>
        <p:txBody>
          <a:bodyPr>
            <a:normAutofit fontScale="90000"/>
          </a:bodyPr>
          <a:lstStyle/>
          <a:p>
            <a:r>
              <a:rPr lang="en-US" dirty="0" smtClean="0"/>
              <a:t>Solution 1:   randomized encryption</a:t>
            </a:r>
            <a:endParaRPr lang="en-US" dirty="0"/>
          </a:p>
        </p:txBody>
      </p:sp>
      <p:sp>
        <p:nvSpPr>
          <p:cNvPr id="4" name="Rounded Rectangle 3"/>
          <p:cNvSpPr/>
          <p:nvPr/>
        </p:nvSpPr>
        <p:spPr>
          <a:xfrm>
            <a:off x="3733800" y="2311400"/>
            <a:ext cx="1524000" cy="162560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4191000" y="2413000"/>
            <a:ext cx="457200" cy="609600"/>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191000" y="3225800"/>
            <a:ext cx="457200" cy="609600"/>
          </a:xfrm>
          <a:prstGeom prst="ellipse">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676401" y="3118248"/>
            <a:ext cx="530915" cy="461665"/>
          </a:xfrm>
          <a:prstGeom prst="rect">
            <a:avLst/>
          </a:prstGeom>
          <a:noFill/>
        </p:spPr>
        <p:txBody>
          <a:bodyPr wrap="none" rtlCol="0">
            <a:spAutoFit/>
          </a:bodyPr>
          <a:lstStyle/>
          <a:p>
            <a:r>
              <a:rPr lang="en-US" sz="2400" dirty="0" smtClean="0"/>
              <a:t>m</a:t>
            </a:r>
            <a:r>
              <a:rPr lang="en-US" sz="2400" baseline="-25000" dirty="0"/>
              <a:t>1</a:t>
            </a:r>
          </a:p>
        </p:txBody>
      </p:sp>
      <p:cxnSp>
        <p:nvCxnSpPr>
          <p:cNvPr id="29" name="Straight Arrow Connector 28"/>
          <p:cNvCxnSpPr/>
          <p:nvPr/>
        </p:nvCxnSpPr>
        <p:spPr>
          <a:xfrm flipV="1">
            <a:off x="2224802" y="3393814"/>
            <a:ext cx="2249201" cy="5263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209801" y="3439783"/>
            <a:ext cx="2244201" cy="24735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224801" y="3446450"/>
            <a:ext cx="2304202" cy="8747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nvGrpSpPr>
          <p:cNvPr id="9" name="Group 32"/>
          <p:cNvGrpSpPr/>
          <p:nvPr/>
        </p:nvGrpSpPr>
        <p:grpSpPr>
          <a:xfrm>
            <a:off x="1676400" y="2142067"/>
            <a:ext cx="2853724" cy="724462"/>
            <a:chOff x="1676400" y="1606549"/>
            <a:chExt cx="2853724" cy="543346"/>
          </a:xfrm>
        </p:grpSpPr>
        <p:sp>
          <p:nvSpPr>
            <p:cNvPr id="7" name="TextBox 6"/>
            <p:cNvSpPr txBox="1"/>
            <p:nvPr/>
          </p:nvSpPr>
          <p:spPr>
            <a:xfrm>
              <a:off x="1676400" y="1733550"/>
              <a:ext cx="545342" cy="346249"/>
            </a:xfrm>
            <a:prstGeom prst="rect">
              <a:avLst/>
            </a:prstGeom>
            <a:noFill/>
          </p:spPr>
          <p:txBody>
            <a:bodyPr wrap="none" rtlCol="0">
              <a:spAutoFit/>
            </a:bodyPr>
            <a:lstStyle/>
            <a:p>
              <a:r>
                <a:rPr lang="en-US" sz="2400" dirty="0" smtClean="0"/>
                <a:t>m</a:t>
              </a:r>
              <a:r>
                <a:rPr lang="en-US" sz="2400" baseline="-25000" dirty="0" smtClean="0"/>
                <a:t>0</a:t>
              </a:r>
              <a:endParaRPr lang="en-US" sz="2400" baseline="-25000" dirty="0"/>
            </a:p>
          </p:txBody>
        </p:sp>
        <p:cxnSp>
          <p:nvCxnSpPr>
            <p:cNvPr id="12" name="Straight Arrow Connector 11"/>
            <p:cNvCxnSpPr/>
            <p:nvPr/>
          </p:nvCxnSpPr>
          <p:spPr>
            <a:xfrm flipV="1">
              <a:off x="2225922" y="1929906"/>
              <a:ext cx="2249201" cy="3947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p:cNvCxnSpPr>
            <p:nvPr/>
          </p:nvCxnSpPr>
          <p:spPr>
            <a:xfrm>
              <a:off x="2221742" y="1906673"/>
              <a:ext cx="2233380" cy="243222"/>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225922" y="1969383"/>
              <a:ext cx="2304202" cy="6560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58196" y="1606549"/>
              <a:ext cx="522900" cy="276999"/>
            </a:xfrm>
            <a:prstGeom prst="rect">
              <a:avLst/>
            </a:prstGeom>
            <a:noFill/>
          </p:spPr>
          <p:txBody>
            <a:bodyPr wrap="none" rtlCol="0">
              <a:spAutoFit/>
            </a:bodyPr>
            <a:lstStyle/>
            <a:p>
              <a:r>
                <a:rPr lang="en-US" dirty="0" err="1" smtClean="0"/>
                <a:t>enc</a:t>
              </a:r>
              <a:endParaRPr lang="en-US" dirty="0"/>
            </a:p>
          </p:txBody>
        </p:sp>
      </p:grpSp>
      <p:grpSp>
        <p:nvGrpSpPr>
          <p:cNvPr id="10" name="Group 33"/>
          <p:cNvGrpSpPr/>
          <p:nvPr/>
        </p:nvGrpSpPr>
        <p:grpSpPr>
          <a:xfrm flipH="1">
            <a:off x="4510350" y="2108201"/>
            <a:ext cx="2864545" cy="724462"/>
            <a:chOff x="1665579" y="1606549"/>
            <a:chExt cx="2864545" cy="543346"/>
          </a:xfrm>
        </p:grpSpPr>
        <p:sp>
          <p:nvSpPr>
            <p:cNvPr id="35" name="TextBox 34"/>
            <p:cNvSpPr txBox="1"/>
            <p:nvPr/>
          </p:nvSpPr>
          <p:spPr>
            <a:xfrm>
              <a:off x="1665579" y="1733550"/>
              <a:ext cx="545342" cy="346249"/>
            </a:xfrm>
            <a:prstGeom prst="rect">
              <a:avLst/>
            </a:prstGeom>
            <a:noFill/>
          </p:spPr>
          <p:txBody>
            <a:bodyPr wrap="none" rtlCol="0">
              <a:spAutoFit/>
            </a:bodyPr>
            <a:lstStyle/>
            <a:p>
              <a:r>
                <a:rPr lang="en-US" sz="2400" dirty="0" smtClean="0"/>
                <a:t>m</a:t>
              </a:r>
              <a:r>
                <a:rPr lang="en-US" sz="2400" baseline="-25000" dirty="0" smtClean="0"/>
                <a:t>0</a:t>
              </a:r>
              <a:endParaRPr lang="en-US" sz="2400" baseline="-25000" dirty="0"/>
            </a:p>
          </p:txBody>
        </p:sp>
        <p:cxnSp>
          <p:nvCxnSpPr>
            <p:cNvPr id="36" name="Straight Arrow Connector 35"/>
            <p:cNvCxnSpPr/>
            <p:nvPr/>
          </p:nvCxnSpPr>
          <p:spPr>
            <a:xfrm flipV="1">
              <a:off x="2225922" y="1929906"/>
              <a:ext cx="2249201" cy="39477"/>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35" idx="3"/>
            </p:cNvCxnSpPr>
            <p:nvPr/>
          </p:nvCxnSpPr>
          <p:spPr>
            <a:xfrm rot="10800000" flipH="1" flipV="1">
              <a:off x="2210921" y="1906673"/>
              <a:ext cx="2244200" cy="243222"/>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225922" y="1969383"/>
              <a:ext cx="2304202" cy="65605"/>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52097" y="1606549"/>
              <a:ext cx="524503" cy="276999"/>
            </a:xfrm>
            <a:prstGeom prst="rect">
              <a:avLst/>
            </a:prstGeom>
            <a:noFill/>
          </p:spPr>
          <p:txBody>
            <a:bodyPr wrap="none" rtlCol="0">
              <a:spAutoFit/>
            </a:bodyPr>
            <a:lstStyle/>
            <a:p>
              <a:r>
                <a:rPr lang="en-US" dirty="0" err="1" smtClean="0"/>
                <a:t>dec</a:t>
              </a:r>
              <a:endParaRPr lang="en-US" dirty="0"/>
            </a:p>
          </p:txBody>
        </p:sp>
      </p:grpSp>
      <p:grpSp>
        <p:nvGrpSpPr>
          <p:cNvPr id="11" name="Group 39"/>
          <p:cNvGrpSpPr/>
          <p:nvPr/>
        </p:nvGrpSpPr>
        <p:grpSpPr>
          <a:xfrm flipH="1">
            <a:off x="4495800" y="3090334"/>
            <a:ext cx="2850118" cy="555125"/>
            <a:chOff x="1680006" y="1733550"/>
            <a:chExt cx="2850118" cy="416344"/>
          </a:xfrm>
        </p:grpSpPr>
        <p:sp>
          <p:nvSpPr>
            <p:cNvPr id="41" name="TextBox 40"/>
            <p:cNvSpPr txBox="1"/>
            <p:nvPr/>
          </p:nvSpPr>
          <p:spPr>
            <a:xfrm>
              <a:off x="1680006" y="1733550"/>
              <a:ext cx="530915" cy="346249"/>
            </a:xfrm>
            <a:prstGeom prst="rect">
              <a:avLst/>
            </a:prstGeom>
            <a:noFill/>
          </p:spPr>
          <p:txBody>
            <a:bodyPr wrap="none" rtlCol="0">
              <a:spAutoFit/>
            </a:bodyPr>
            <a:lstStyle/>
            <a:p>
              <a:r>
                <a:rPr lang="en-US" sz="2400" dirty="0" smtClean="0"/>
                <a:t>m</a:t>
              </a:r>
              <a:r>
                <a:rPr lang="en-US" sz="2400" baseline="-25000" dirty="0"/>
                <a:t>1</a:t>
              </a:r>
            </a:p>
          </p:txBody>
        </p:sp>
        <p:cxnSp>
          <p:nvCxnSpPr>
            <p:cNvPr id="42" name="Straight Arrow Connector 41"/>
            <p:cNvCxnSpPr/>
            <p:nvPr/>
          </p:nvCxnSpPr>
          <p:spPr>
            <a:xfrm flipV="1">
              <a:off x="2225922" y="1929906"/>
              <a:ext cx="2249201" cy="39477"/>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41" idx="3"/>
            </p:cNvCxnSpPr>
            <p:nvPr/>
          </p:nvCxnSpPr>
          <p:spPr>
            <a:xfrm rot="10800000" flipH="1" flipV="1">
              <a:off x="2210921" y="1906673"/>
              <a:ext cx="2244200" cy="243221"/>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225922" y="1969383"/>
              <a:ext cx="2304202" cy="65605"/>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13619068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many possible </a:t>
            </a:r>
            <a:r>
              <a:rPr lang="en-US" dirty="0" err="1" smtClean="0"/>
              <a:t>ciphertexts</a:t>
            </a:r>
            <a:r>
              <a:rPr lang="en-US" dirty="0" smtClean="0"/>
              <a:t> corresponding to each message.</a:t>
            </a:r>
          </a:p>
          <a:p>
            <a:r>
              <a:rPr lang="en-US" dirty="0" smtClean="0"/>
              <a:t>If so, how can we decrypt?</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66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Randomized Cipher</a:t>
            </a:r>
            <a:endParaRPr lang="en-US" dirty="0"/>
          </a:p>
        </p:txBody>
      </p:sp>
      <p:pic>
        <p:nvPicPr>
          <p:cNvPr id="20482" name="Picture 2"/>
          <p:cNvPicPr>
            <a:picLocks noChangeAspect="1" noChangeArrowheads="1"/>
          </p:cNvPicPr>
          <p:nvPr/>
        </p:nvPicPr>
        <p:blipFill>
          <a:blip r:embed="rId2"/>
          <a:srcRect/>
          <a:stretch>
            <a:fillRect/>
          </a:stretch>
        </p:blipFill>
        <p:spPr bwMode="auto">
          <a:xfrm>
            <a:off x="2438400" y="2938463"/>
            <a:ext cx="4398545" cy="2090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2:  nonce-based Encryption</a:t>
            </a:r>
            <a:endParaRPr lang="en-US" dirty="0"/>
          </a:p>
        </p:txBody>
      </p:sp>
      <p:sp>
        <p:nvSpPr>
          <p:cNvPr id="3" name="Content Placeholder 2"/>
          <p:cNvSpPr>
            <a:spLocks noGrp="1"/>
          </p:cNvSpPr>
          <p:nvPr>
            <p:ph idx="1"/>
          </p:nvPr>
        </p:nvSpPr>
        <p:spPr>
          <a:xfrm>
            <a:off x="152400" y="3632200"/>
            <a:ext cx="8991600" cy="3225800"/>
          </a:xfrm>
        </p:spPr>
        <p:txBody>
          <a:bodyPr>
            <a:normAutofit fontScale="92500"/>
          </a:bodyPr>
          <a:lstStyle/>
          <a:p>
            <a:r>
              <a:rPr lang="en-US" dirty="0" smtClean="0"/>
              <a:t>nonce  n:    a value that changes from </a:t>
            </a:r>
            <a:r>
              <a:rPr lang="en-US" dirty="0" err="1" smtClean="0"/>
              <a:t>msg</a:t>
            </a:r>
            <a:r>
              <a:rPr lang="en-US" dirty="0" smtClean="0"/>
              <a:t> to msg.</a:t>
            </a:r>
          </a:p>
          <a:p>
            <a:pPr lvl="1">
              <a:buNone/>
            </a:pPr>
            <a:r>
              <a:rPr lang="en-US" dirty="0"/>
              <a:t>	</a:t>
            </a:r>
            <a:r>
              <a:rPr lang="en-US" dirty="0" smtClean="0"/>
              <a:t>			(</a:t>
            </a:r>
            <a:r>
              <a:rPr lang="en-US" dirty="0" err="1" smtClean="0"/>
              <a:t>k,n</a:t>
            </a:r>
            <a:r>
              <a:rPr lang="en-US" dirty="0" smtClean="0"/>
              <a:t>)  pair </a:t>
            </a:r>
            <a:r>
              <a:rPr lang="en-US" u="sng" dirty="0" smtClean="0"/>
              <a:t>never</a:t>
            </a:r>
            <a:r>
              <a:rPr lang="en-US" dirty="0" smtClean="0"/>
              <a:t> used more than once</a:t>
            </a:r>
          </a:p>
          <a:p>
            <a:pPr>
              <a:spcBef>
                <a:spcPts val="2000"/>
              </a:spcBef>
            </a:pPr>
            <a:r>
              <a:rPr lang="en-US" u="sng" dirty="0"/>
              <a:t>m</a:t>
            </a:r>
            <a:r>
              <a:rPr lang="en-US" u="sng" dirty="0" smtClean="0"/>
              <a:t>ethod </a:t>
            </a:r>
            <a:r>
              <a:rPr lang="en-US" u="sng" dirty="0"/>
              <a:t>1</a:t>
            </a:r>
            <a:r>
              <a:rPr lang="en-US" dirty="0" smtClean="0"/>
              <a:t>:   nonce is a </a:t>
            </a:r>
            <a:r>
              <a:rPr lang="en-US" b="1" dirty="0" smtClean="0"/>
              <a:t>counter</a:t>
            </a:r>
            <a:r>
              <a:rPr lang="en-US" dirty="0" smtClean="0"/>
              <a:t>   (e.g. packet counter)</a:t>
            </a:r>
          </a:p>
          <a:p>
            <a:pPr lvl="1"/>
            <a:r>
              <a:rPr lang="en-US" dirty="0"/>
              <a:t>u</a:t>
            </a:r>
            <a:r>
              <a:rPr lang="en-US" dirty="0" smtClean="0"/>
              <a:t>sed when encryptor keeps state from </a:t>
            </a:r>
            <a:r>
              <a:rPr lang="en-US" dirty="0" err="1" smtClean="0"/>
              <a:t>msg</a:t>
            </a:r>
            <a:r>
              <a:rPr lang="en-US" dirty="0" smtClean="0"/>
              <a:t> to </a:t>
            </a:r>
            <a:r>
              <a:rPr lang="en-US" dirty="0" err="1" smtClean="0"/>
              <a:t>msg</a:t>
            </a:r>
            <a:endParaRPr lang="en-US" dirty="0" smtClean="0"/>
          </a:p>
          <a:p>
            <a:pPr lvl="1"/>
            <a:r>
              <a:rPr lang="en-US" dirty="0"/>
              <a:t>i</a:t>
            </a:r>
            <a:r>
              <a:rPr lang="en-US" dirty="0" smtClean="0"/>
              <a:t>f </a:t>
            </a:r>
            <a:r>
              <a:rPr lang="en-US" dirty="0" err="1" smtClean="0"/>
              <a:t>decryptor</a:t>
            </a:r>
            <a:r>
              <a:rPr lang="en-US" dirty="0" smtClean="0"/>
              <a:t> has same state, need not send nonce with CT</a:t>
            </a:r>
          </a:p>
          <a:p>
            <a:pPr marL="400050">
              <a:spcBef>
                <a:spcPts val="1728"/>
              </a:spcBef>
            </a:pPr>
            <a:r>
              <a:rPr lang="en-US" u="sng" dirty="0"/>
              <a:t>m</a:t>
            </a:r>
            <a:r>
              <a:rPr lang="en-US" u="sng" dirty="0" smtClean="0"/>
              <a:t>ethod 2</a:t>
            </a:r>
            <a:r>
              <a:rPr lang="en-US" dirty="0" smtClean="0"/>
              <a:t>:   </a:t>
            </a:r>
            <a:r>
              <a:rPr lang="en-US" dirty="0" err="1"/>
              <a:t>encryptor</a:t>
            </a:r>
            <a:r>
              <a:rPr lang="en-US" dirty="0"/>
              <a:t> </a:t>
            </a:r>
            <a:r>
              <a:rPr lang="en-US" dirty="0" smtClean="0"/>
              <a:t>chooses a </a:t>
            </a:r>
            <a:r>
              <a:rPr lang="en-US" b="1" dirty="0"/>
              <a:t>random nonce</a:t>
            </a:r>
            <a:r>
              <a:rPr lang="en-US" dirty="0"/>
              <a:t>,   n </a:t>
            </a:r>
            <a:r>
              <a:rPr lang="en-US" dirty="0">
                <a:sym typeface="Symbol"/>
              </a:rPr>
              <a:t> </a:t>
            </a:r>
            <a:r>
              <a:rPr lang="en-US" dirty="0">
                <a:latin typeface="Curlz MT" pitchFamily="82" charset="0"/>
                <a:sym typeface="Symbol"/>
              </a:rPr>
              <a:t>N</a:t>
            </a:r>
            <a:r>
              <a:rPr lang="en-US" dirty="0"/>
              <a:t> </a:t>
            </a:r>
          </a:p>
        </p:txBody>
      </p:sp>
      <p:sp>
        <p:nvSpPr>
          <p:cNvPr id="5" name="Text Box 5"/>
          <p:cNvSpPr txBox="1">
            <a:spLocks noChangeArrowheads="1"/>
          </p:cNvSpPr>
          <p:nvPr/>
        </p:nvSpPr>
        <p:spPr bwMode="auto">
          <a:xfrm>
            <a:off x="1248777" y="1447800"/>
            <a:ext cx="656205"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Alice</a:t>
            </a:r>
          </a:p>
        </p:txBody>
      </p:sp>
      <p:sp>
        <p:nvSpPr>
          <p:cNvPr id="6" name="Rectangle 6"/>
          <p:cNvSpPr>
            <a:spLocks noChangeArrowheads="1"/>
          </p:cNvSpPr>
          <p:nvPr/>
        </p:nvSpPr>
        <p:spPr bwMode="auto">
          <a:xfrm>
            <a:off x="1219200" y="1947863"/>
            <a:ext cx="762000" cy="9144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E</a:t>
            </a:r>
          </a:p>
        </p:txBody>
      </p:sp>
      <p:sp>
        <p:nvSpPr>
          <p:cNvPr id="7" name="Line 7"/>
          <p:cNvSpPr>
            <a:spLocks noChangeShapeType="1"/>
          </p:cNvSpPr>
          <p:nvPr/>
        </p:nvSpPr>
        <p:spPr bwMode="auto">
          <a:xfrm>
            <a:off x="304800" y="2405063"/>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8" name="Text Box 8"/>
          <p:cNvSpPr txBox="1">
            <a:spLocks noChangeArrowheads="1"/>
          </p:cNvSpPr>
          <p:nvPr/>
        </p:nvSpPr>
        <p:spPr bwMode="auto">
          <a:xfrm>
            <a:off x="305609" y="1927225"/>
            <a:ext cx="649537"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m, n</a:t>
            </a:r>
          </a:p>
        </p:txBody>
      </p:sp>
      <p:sp>
        <p:nvSpPr>
          <p:cNvPr id="9" name="Text Box 10"/>
          <p:cNvSpPr txBox="1">
            <a:spLocks noChangeArrowheads="1"/>
          </p:cNvSpPr>
          <p:nvPr/>
        </p:nvSpPr>
        <p:spPr bwMode="auto">
          <a:xfrm>
            <a:off x="2074077" y="1905001"/>
            <a:ext cx="1412566" cy="461665"/>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E(</a:t>
            </a:r>
            <a:r>
              <a:rPr lang="en-US" dirty="0" err="1">
                <a:latin typeface="Tahoma" pitchFamily="34" charset="0"/>
              </a:rPr>
              <a:t>k,m,</a:t>
            </a:r>
            <a:r>
              <a:rPr lang="en-US" sz="2400" b="1" dirty="0" err="1">
                <a:latin typeface="Tahoma" pitchFamily="34" charset="0"/>
              </a:rPr>
              <a:t>n</a:t>
            </a:r>
            <a:r>
              <a:rPr lang="en-US" dirty="0">
                <a:latin typeface="Tahoma" pitchFamily="34" charset="0"/>
              </a:rPr>
              <a:t>)=c</a:t>
            </a:r>
          </a:p>
        </p:txBody>
      </p:sp>
      <p:pic>
        <p:nvPicPr>
          <p:cNvPr id="10" name="Picture 11" descr="j0089304"/>
          <p:cNvPicPr>
            <a:picLocks noChangeAspect="1" noChangeArrowheads="1"/>
          </p:cNvPicPr>
          <p:nvPr/>
        </p:nvPicPr>
        <p:blipFill>
          <a:blip r:embed="rId3" cstate="print"/>
          <a:srcRect/>
          <a:stretch>
            <a:fillRect/>
          </a:stretch>
        </p:blipFill>
        <p:spPr bwMode="auto">
          <a:xfrm>
            <a:off x="4171952" y="1795465"/>
            <a:ext cx="1223963" cy="1089025"/>
          </a:xfrm>
          <a:prstGeom prst="rect">
            <a:avLst/>
          </a:prstGeom>
          <a:noFill/>
          <a:ln w="9525">
            <a:noFill/>
            <a:miter lim="800000"/>
            <a:headEnd/>
            <a:tailEnd/>
          </a:ln>
        </p:spPr>
      </p:pic>
      <p:sp>
        <p:nvSpPr>
          <p:cNvPr id="11" name="Text Box 12"/>
          <p:cNvSpPr txBox="1">
            <a:spLocks noChangeArrowheads="1"/>
          </p:cNvSpPr>
          <p:nvPr/>
        </p:nvSpPr>
        <p:spPr bwMode="auto">
          <a:xfrm>
            <a:off x="6571415" y="1470025"/>
            <a:ext cx="575350"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Bob</a:t>
            </a:r>
          </a:p>
        </p:txBody>
      </p:sp>
      <p:sp>
        <p:nvSpPr>
          <p:cNvPr id="12" name="Rectangle 13"/>
          <p:cNvSpPr>
            <a:spLocks noChangeArrowheads="1"/>
          </p:cNvSpPr>
          <p:nvPr/>
        </p:nvSpPr>
        <p:spPr bwMode="auto">
          <a:xfrm>
            <a:off x="6445250" y="1970088"/>
            <a:ext cx="762000" cy="9144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D</a:t>
            </a:r>
          </a:p>
        </p:txBody>
      </p:sp>
      <p:sp>
        <p:nvSpPr>
          <p:cNvPr id="13" name="Line 14"/>
          <p:cNvSpPr>
            <a:spLocks noChangeShapeType="1"/>
          </p:cNvSpPr>
          <p:nvPr/>
        </p:nvSpPr>
        <p:spPr bwMode="auto">
          <a:xfrm>
            <a:off x="5715000" y="2427288"/>
            <a:ext cx="730250" cy="0"/>
          </a:xfrm>
          <a:prstGeom prst="line">
            <a:avLst/>
          </a:prstGeom>
          <a:noFill/>
          <a:ln w="9525">
            <a:solidFill>
              <a:schemeClr val="tx1"/>
            </a:solidFill>
            <a:round/>
            <a:headEnd/>
            <a:tailEnd type="triangle" w="med" len="med"/>
          </a:ln>
        </p:spPr>
        <p:txBody>
          <a:bodyPr wrap="none" anchor="ctr"/>
          <a:lstStyle/>
          <a:p>
            <a:endParaRPr lang="en-US"/>
          </a:p>
        </p:txBody>
      </p:sp>
      <p:sp>
        <p:nvSpPr>
          <p:cNvPr id="14" name="Text Box 15"/>
          <p:cNvSpPr txBox="1">
            <a:spLocks noChangeArrowheads="1"/>
          </p:cNvSpPr>
          <p:nvPr/>
        </p:nvSpPr>
        <p:spPr bwMode="auto">
          <a:xfrm>
            <a:off x="5735270" y="1947863"/>
            <a:ext cx="596638" cy="400110"/>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c, </a:t>
            </a:r>
            <a:r>
              <a:rPr lang="en-US" sz="2000" b="1" dirty="0">
                <a:latin typeface="Tahoma" pitchFamily="34" charset="0"/>
              </a:rPr>
              <a:t>n</a:t>
            </a:r>
            <a:endParaRPr lang="en-US" b="1" dirty="0">
              <a:latin typeface="Tahoma" pitchFamily="34" charset="0"/>
            </a:endParaRPr>
          </a:p>
        </p:txBody>
      </p:sp>
      <p:sp>
        <p:nvSpPr>
          <p:cNvPr id="15" name="Line 16"/>
          <p:cNvSpPr>
            <a:spLocks noChangeShapeType="1"/>
          </p:cNvSpPr>
          <p:nvPr/>
        </p:nvSpPr>
        <p:spPr bwMode="auto">
          <a:xfrm>
            <a:off x="7207250" y="2427288"/>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16" name="Text Box 17"/>
          <p:cNvSpPr txBox="1">
            <a:spLocks noChangeArrowheads="1"/>
          </p:cNvSpPr>
          <p:nvPr/>
        </p:nvSpPr>
        <p:spPr bwMode="auto">
          <a:xfrm>
            <a:off x="7282765" y="1927226"/>
            <a:ext cx="1439817" cy="461665"/>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D(</a:t>
            </a:r>
            <a:r>
              <a:rPr lang="en-US" dirty="0" err="1">
                <a:latin typeface="Tahoma" pitchFamily="34" charset="0"/>
              </a:rPr>
              <a:t>k,c,</a:t>
            </a:r>
            <a:r>
              <a:rPr lang="en-US" sz="2400" b="1" dirty="0" err="1">
                <a:latin typeface="Tahoma" pitchFamily="34" charset="0"/>
              </a:rPr>
              <a:t>n</a:t>
            </a:r>
            <a:r>
              <a:rPr lang="en-US" dirty="0">
                <a:latin typeface="Tahoma" pitchFamily="34" charset="0"/>
              </a:rPr>
              <a:t>)=m</a:t>
            </a:r>
          </a:p>
        </p:txBody>
      </p:sp>
      <p:cxnSp>
        <p:nvCxnSpPr>
          <p:cNvPr id="17" name="Straight Arrow Connector 20"/>
          <p:cNvCxnSpPr>
            <a:cxnSpLocks noChangeShapeType="1"/>
            <a:endCxn id="6" idx="2"/>
          </p:cNvCxnSpPr>
          <p:nvPr/>
        </p:nvCxnSpPr>
        <p:spPr bwMode="auto">
          <a:xfrm rot="5400000" flipH="1" flipV="1">
            <a:off x="1430339" y="3030539"/>
            <a:ext cx="339725" cy="3175"/>
          </a:xfrm>
          <a:prstGeom prst="straightConnector1">
            <a:avLst/>
          </a:prstGeom>
          <a:noFill/>
          <a:ln w="9525" algn="ctr">
            <a:solidFill>
              <a:schemeClr val="tx1"/>
            </a:solidFill>
            <a:round/>
            <a:headEnd/>
            <a:tailEnd type="arrow" w="med" len="med"/>
          </a:ln>
        </p:spPr>
      </p:cxnSp>
      <p:cxnSp>
        <p:nvCxnSpPr>
          <p:cNvPr id="18" name="Straight Arrow Connector 21"/>
          <p:cNvCxnSpPr>
            <a:cxnSpLocks noChangeShapeType="1"/>
          </p:cNvCxnSpPr>
          <p:nvPr/>
        </p:nvCxnSpPr>
        <p:spPr bwMode="auto">
          <a:xfrm rot="5400000" flipH="1" flipV="1">
            <a:off x="6689725" y="3063875"/>
            <a:ext cx="338139" cy="1588"/>
          </a:xfrm>
          <a:prstGeom prst="straightConnector1">
            <a:avLst/>
          </a:prstGeom>
          <a:noFill/>
          <a:ln w="9525" algn="ctr">
            <a:solidFill>
              <a:schemeClr val="tx1"/>
            </a:solidFill>
            <a:round/>
            <a:headEnd/>
            <a:tailEnd type="arrow" w="med" len="med"/>
          </a:ln>
        </p:spPr>
      </p:cxnSp>
      <p:sp>
        <p:nvSpPr>
          <p:cNvPr id="19" name="TextBox 18"/>
          <p:cNvSpPr txBox="1"/>
          <p:nvPr/>
        </p:nvSpPr>
        <p:spPr>
          <a:xfrm>
            <a:off x="1414464" y="3124201"/>
            <a:ext cx="296876" cy="369332"/>
          </a:xfrm>
          <a:prstGeom prst="rect">
            <a:avLst/>
          </a:prstGeom>
          <a:noFill/>
        </p:spPr>
        <p:txBody>
          <a:bodyPr wrap="none">
            <a:spAutoFit/>
          </a:bodyPr>
          <a:lstStyle/>
          <a:p>
            <a:pPr>
              <a:defRPr/>
            </a:pPr>
            <a:r>
              <a:rPr lang="en-US" dirty="0">
                <a:latin typeface="+mn-lt"/>
              </a:rPr>
              <a:t>k</a:t>
            </a:r>
          </a:p>
        </p:txBody>
      </p:sp>
      <p:sp>
        <p:nvSpPr>
          <p:cNvPr id="20" name="TextBox 19"/>
          <p:cNvSpPr txBox="1"/>
          <p:nvPr/>
        </p:nvSpPr>
        <p:spPr>
          <a:xfrm>
            <a:off x="6672263" y="3119437"/>
            <a:ext cx="296876" cy="369332"/>
          </a:xfrm>
          <a:prstGeom prst="rect">
            <a:avLst/>
          </a:prstGeom>
          <a:noFill/>
        </p:spPr>
        <p:txBody>
          <a:bodyPr wrap="none">
            <a:spAutoFit/>
          </a:bodyPr>
          <a:lstStyle/>
          <a:p>
            <a:pPr>
              <a:defRPr/>
            </a:pPr>
            <a:r>
              <a:rPr lang="en-US" dirty="0">
                <a:latin typeface="+mn-lt"/>
              </a:rPr>
              <a:t>k</a:t>
            </a:r>
          </a:p>
        </p:txBody>
      </p:sp>
      <p:cxnSp>
        <p:nvCxnSpPr>
          <p:cNvPr id="21" name="Straight Arrow Connector 27"/>
          <p:cNvCxnSpPr>
            <a:cxnSpLocks noChangeShapeType="1"/>
          </p:cNvCxnSpPr>
          <p:nvPr/>
        </p:nvCxnSpPr>
        <p:spPr bwMode="auto">
          <a:xfrm>
            <a:off x="1981200" y="2438401"/>
            <a:ext cx="2057400" cy="1588"/>
          </a:xfrm>
          <a:prstGeom prst="straightConnector1">
            <a:avLst/>
          </a:prstGeom>
          <a:noFill/>
          <a:ln w="9525" algn="ctr">
            <a:solidFill>
              <a:schemeClr val="tx1"/>
            </a:solidFill>
            <a:round/>
            <a:headEnd/>
            <a:tailEnd type="arrow" w="med" len="med"/>
          </a:ln>
        </p:spPr>
      </p:cxnSp>
      <p:sp>
        <p:nvSpPr>
          <p:cNvPr id="22" name="TextBox 21"/>
          <p:cNvSpPr txBox="1"/>
          <p:nvPr/>
        </p:nvSpPr>
        <p:spPr>
          <a:xfrm>
            <a:off x="3962401" y="1219201"/>
            <a:ext cx="768159" cy="369332"/>
          </a:xfrm>
          <a:prstGeom prst="rect">
            <a:avLst/>
          </a:prstGeom>
          <a:noFill/>
          <a:ln w="28575">
            <a:noFill/>
          </a:ln>
        </p:spPr>
        <p:txBody>
          <a:bodyPr wrap="none">
            <a:spAutoFit/>
          </a:bodyPr>
          <a:lstStyle/>
          <a:p>
            <a:pPr>
              <a:defRPr/>
            </a:pPr>
            <a:r>
              <a:rPr lang="en-US" dirty="0">
                <a:solidFill>
                  <a:srgbClr val="002060"/>
                </a:solidFill>
                <a:latin typeface="+mn-lt"/>
              </a:rPr>
              <a:t>nonce</a:t>
            </a:r>
          </a:p>
        </p:txBody>
      </p:sp>
      <p:sp>
        <p:nvSpPr>
          <p:cNvPr id="23" name="Freeform 39"/>
          <p:cNvSpPr>
            <a:spLocks noChangeArrowheads="1"/>
          </p:cNvSpPr>
          <p:nvPr/>
        </p:nvSpPr>
        <p:spPr bwMode="auto">
          <a:xfrm>
            <a:off x="2971801" y="1504951"/>
            <a:ext cx="1084263" cy="633413"/>
          </a:xfrm>
          <a:custGeom>
            <a:avLst/>
            <a:gdLst>
              <a:gd name="T0" fmla="*/ 914400 w 914400"/>
              <a:gd name="T1" fmla="*/ 0 h 634181"/>
              <a:gd name="T2" fmla="*/ 324465 w 914400"/>
              <a:gd name="T3" fmla="*/ 58781 h 634181"/>
              <a:gd name="T4" fmla="*/ 0 w 914400"/>
              <a:gd name="T5" fmla="*/ 631880 h 634181"/>
              <a:gd name="T6" fmla="*/ 0 60000 65536"/>
              <a:gd name="T7" fmla="*/ 0 60000 65536"/>
              <a:gd name="T8" fmla="*/ 0 60000 65536"/>
              <a:gd name="T9" fmla="*/ 0 w 914400"/>
              <a:gd name="T10" fmla="*/ 0 h 634181"/>
              <a:gd name="T11" fmla="*/ 914400 w 914400"/>
              <a:gd name="T12" fmla="*/ 634181 h 634181"/>
            </a:gdLst>
            <a:ahLst/>
            <a:cxnLst>
              <a:cxn ang="T6">
                <a:pos x="T0" y="T1"/>
              </a:cxn>
              <a:cxn ang="T7">
                <a:pos x="T2" y="T3"/>
              </a:cxn>
              <a:cxn ang="T8">
                <a:pos x="T4" y="T5"/>
              </a:cxn>
            </a:cxnLst>
            <a:rect l="T9" t="T10" r="T11" b="T12"/>
            <a:pathLst>
              <a:path w="914400" h="634181">
                <a:moveTo>
                  <a:pt x="914400" y="0"/>
                </a:moveTo>
                <a:lnTo>
                  <a:pt x="324465" y="58994"/>
                </a:lnTo>
                <a:cubicBezTo>
                  <a:pt x="172065" y="164691"/>
                  <a:pt x="86032" y="399436"/>
                  <a:pt x="0" y="634181"/>
                </a:cubicBezTo>
              </a:path>
            </a:pathLst>
          </a:custGeom>
          <a:noFill/>
          <a:ln w="28575" algn="ctr">
            <a:solidFill>
              <a:srgbClr val="002060"/>
            </a:solidFill>
            <a:round/>
            <a:headEnd/>
            <a:tailEnd type="triangle" w="med" len="med"/>
          </a:ln>
        </p:spPr>
        <p:txBody>
          <a:bodyPr/>
          <a:lstStyle/>
          <a:p>
            <a:endParaRPr lang="en-US">
              <a:solidFill>
                <a:srgbClr val="002060"/>
              </a:solidFill>
            </a:endParaRPr>
          </a:p>
        </p:txBody>
      </p:sp>
      <p:sp>
        <p:nvSpPr>
          <p:cNvPr id="24" name="Freeform 40"/>
          <p:cNvSpPr>
            <a:spLocks noChangeArrowheads="1"/>
          </p:cNvSpPr>
          <p:nvPr/>
        </p:nvSpPr>
        <p:spPr bwMode="auto">
          <a:xfrm flipH="1">
            <a:off x="5029200" y="1447800"/>
            <a:ext cx="1143000" cy="633413"/>
          </a:xfrm>
          <a:custGeom>
            <a:avLst/>
            <a:gdLst>
              <a:gd name="T0" fmla="*/ 2232423 w 914400"/>
              <a:gd name="T1" fmla="*/ 0 h 634181"/>
              <a:gd name="T2" fmla="*/ 792150 w 914400"/>
              <a:gd name="T3" fmla="*/ 58781 h 634181"/>
              <a:gd name="T4" fmla="*/ 0 w 914400"/>
              <a:gd name="T5" fmla="*/ 631880 h 634181"/>
              <a:gd name="T6" fmla="*/ 0 60000 65536"/>
              <a:gd name="T7" fmla="*/ 0 60000 65536"/>
              <a:gd name="T8" fmla="*/ 0 60000 65536"/>
              <a:gd name="T9" fmla="*/ 0 w 914400"/>
              <a:gd name="T10" fmla="*/ 0 h 634181"/>
              <a:gd name="T11" fmla="*/ 914400 w 914400"/>
              <a:gd name="T12" fmla="*/ 634181 h 634181"/>
            </a:gdLst>
            <a:ahLst/>
            <a:cxnLst>
              <a:cxn ang="T6">
                <a:pos x="T0" y="T1"/>
              </a:cxn>
              <a:cxn ang="T7">
                <a:pos x="T2" y="T3"/>
              </a:cxn>
              <a:cxn ang="T8">
                <a:pos x="T4" y="T5"/>
              </a:cxn>
            </a:cxnLst>
            <a:rect l="T9" t="T10" r="T11" b="T12"/>
            <a:pathLst>
              <a:path w="914400" h="634181">
                <a:moveTo>
                  <a:pt x="914400" y="0"/>
                </a:moveTo>
                <a:lnTo>
                  <a:pt x="324465" y="58994"/>
                </a:lnTo>
                <a:cubicBezTo>
                  <a:pt x="172065" y="164691"/>
                  <a:pt x="86032" y="399436"/>
                  <a:pt x="0" y="634181"/>
                </a:cubicBezTo>
              </a:path>
            </a:pathLst>
          </a:custGeom>
          <a:noFill/>
          <a:ln w="28575" algn="ctr">
            <a:solidFill>
              <a:srgbClr val="002060"/>
            </a:solidFill>
            <a:round/>
            <a:headEnd/>
            <a:tailEnd type="triangle" w="med" len="med"/>
          </a:ln>
        </p:spPr>
        <p:txBody>
          <a:bodyPr/>
          <a:lstStyle/>
          <a:p>
            <a:endParaRPr lang="en-US">
              <a:solidFill>
                <a:srgbClr val="002060"/>
              </a:solidFill>
            </a:endParaRPr>
          </a:p>
        </p:txBody>
      </p:sp>
    </p:spTree>
    <p:extLst>
      <p:ext uri="{BB962C8B-B14F-4D97-AF65-F5344CB8AC3E}">
        <p14:creationId xmlns:p14="http://schemas.microsoft.com/office/powerpoint/2010/main" xmlns="" val="342235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fontScale="85000" lnSpcReduction="10000"/>
          </a:bodyPr>
          <a:lstStyle/>
          <a:p>
            <a:pPr marL="0" indent="0">
              <a:lnSpc>
                <a:spcPct val="90000"/>
              </a:lnSpc>
              <a:buNone/>
            </a:pPr>
            <a:r>
              <a:rPr lang="en-US" dirty="0" smtClean="0"/>
              <a:t>System should be secure when </a:t>
            </a:r>
            <a:r>
              <a:rPr lang="en-US" dirty="0" err="1" smtClean="0"/>
              <a:t>nonces</a:t>
            </a:r>
            <a:r>
              <a:rPr lang="en-US" dirty="0" smtClean="0"/>
              <a:t> are chosen </a:t>
            </a:r>
            <a:r>
              <a:rPr lang="en-US" dirty="0" err="1" smtClean="0"/>
              <a:t>adversarially</a:t>
            </a:r>
            <a:r>
              <a:rPr lang="en-US" dirty="0"/>
              <a:t>.</a:t>
            </a:r>
            <a:endParaRPr lang="en-US" sz="2000"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marL="0" indent="0">
              <a:lnSpc>
                <a:spcPct val="90000"/>
              </a:lnSpc>
              <a:spcBef>
                <a:spcPct val="100000"/>
              </a:spcBef>
              <a:buNone/>
            </a:pPr>
            <a:endParaRPr lang="en-US" dirty="0"/>
          </a:p>
          <a:p>
            <a:pPr marL="0" indent="0">
              <a:lnSpc>
                <a:spcPts val="4480"/>
              </a:lnSpc>
              <a:spcBef>
                <a:spcPts val="0"/>
              </a:spcBef>
              <a:buNone/>
            </a:pPr>
            <a:endParaRPr lang="en-US" dirty="0" smtClean="0"/>
          </a:p>
          <a:p>
            <a:pPr marL="0" indent="0">
              <a:lnSpc>
                <a:spcPts val="4480"/>
              </a:lnSpc>
              <a:spcBef>
                <a:spcPts val="0"/>
              </a:spcBef>
              <a:buNone/>
            </a:pPr>
            <a:r>
              <a:rPr lang="en-US" dirty="0" smtClean="0"/>
              <a:t>Def</a:t>
            </a:r>
            <a:r>
              <a:rPr lang="en-US" dirty="0"/>
              <a:t>: </a:t>
            </a:r>
            <a:r>
              <a:rPr lang="en-US" dirty="0" smtClean="0"/>
              <a:t>nonce-based </a:t>
            </a:r>
            <a:r>
              <a:rPr lang="en-US" dirty="0" smtClean="0">
                <a:latin typeface="Castellar" pitchFamily="18" charset="0"/>
              </a:rPr>
              <a:t>E</a:t>
            </a:r>
            <a:r>
              <a:rPr lang="en-US" dirty="0" smtClean="0"/>
              <a:t> </a:t>
            </a:r>
            <a:r>
              <a:rPr lang="en-US" dirty="0"/>
              <a:t>is sem. sec. under CPA if for all “efficient”  A:</a:t>
            </a:r>
            <a:br>
              <a:rPr lang="en-US" dirty="0"/>
            </a:br>
            <a:r>
              <a:rPr lang="en-US" dirty="0" smtClean="0"/>
              <a:t>        </a:t>
            </a:r>
            <a:r>
              <a:rPr lang="en-US" dirty="0" err="1" smtClean="0">
                <a:solidFill>
                  <a:schemeClr val="accent2"/>
                </a:solidFill>
              </a:rPr>
              <a:t>Adv</a:t>
            </a:r>
            <a:r>
              <a:rPr lang="en-US" baseline="-25000" dirty="0" err="1" smtClean="0">
                <a:solidFill>
                  <a:schemeClr val="accent2"/>
                </a:solidFill>
              </a:rPr>
              <a:t>nCPA</a:t>
            </a:r>
            <a:r>
              <a:rPr lang="en-US" dirty="0" smtClean="0">
                <a:solidFill>
                  <a:schemeClr val="accent2"/>
                </a:solidFill>
              </a:rPr>
              <a:t> [</a:t>
            </a:r>
            <a:r>
              <a:rPr lang="en-US" dirty="0">
                <a:solidFill>
                  <a:schemeClr val="accent2"/>
                </a:solidFill>
              </a:rPr>
              <a:t>A,</a:t>
            </a:r>
            <a:r>
              <a:rPr lang="en-US" dirty="0">
                <a:latin typeface="Castellar" pitchFamily="18" charset="0"/>
              </a:rPr>
              <a:t>E</a:t>
            </a:r>
            <a:r>
              <a:rPr lang="en-US" dirty="0">
                <a:solidFill>
                  <a:schemeClr val="accent2"/>
                </a:solidFill>
              </a:rPr>
              <a:t>]  =  </a:t>
            </a:r>
            <a:r>
              <a:rPr lang="en-US" sz="3600" dirty="0">
                <a:solidFill>
                  <a:schemeClr val="accent2"/>
                </a:solidFill>
              </a:rPr>
              <a:t>|</a:t>
            </a:r>
            <a:r>
              <a:rPr lang="en-US" dirty="0" err="1">
                <a:solidFill>
                  <a:schemeClr val="accent2"/>
                </a:solidFill>
              </a:rPr>
              <a:t>Pr</a:t>
            </a:r>
            <a:r>
              <a:rPr lang="en-US" dirty="0">
                <a:solidFill>
                  <a:schemeClr val="accent2"/>
                </a:solidFill>
              </a:rPr>
              <a:t>[EXP(0)=1] – </a:t>
            </a:r>
            <a:r>
              <a:rPr lang="en-US" dirty="0" err="1">
                <a:solidFill>
                  <a:schemeClr val="accent2"/>
                </a:solidFill>
              </a:rPr>
              <a:t>Pr</a:t>
            </a:r>
            <a:r>
              <a:rPr lang="en-US" dirty="0">
                <a:solidFill>
                  <a:schemeClr val="accent2"/>
                </a:solidFill>
              </a:rPr>
              <a:t>[EXP(1)=1] </a:t>
            </a:r>
            <a:r>
              <a:rPr lang="en-US" sz="3600" dirty="0" smtClean="0">
                <a:solidFill>
                  <a:schemeClr val="accent2"/>
                </a:solidFill>
              </a:rPr>
              <a:t>|  </a:t>
            </a:r>
            <a:r>
              <a:rPr lang="en-US" dirty="0" smtClean="0"/>
              <a:t>is </a:t>
            </a:r>
            <a:r>
              <a:rPr lang="en-US" dirty="0"/>
              <a:t>“negligible.”</a:t>
            </a:r>
          </a:p>
        </p:txBody>
      </p:sp>
      <p:sp>
        <p:nvSpPr>
          <p:cNvPr id="15362" name="Rectangle 2"/>
          <p:cNvSpPr>
            <a:spLocks noGrp="1" noChangeArrowheads="1"/>
          </p:cNvSpPr>
          <p:nvPr>
            <p:ph type="title"/>
          </p:nvPr>
        </p:nvSpPr>
        <p:spPr/>
        <p:txBody>
          <a:bodyPr>
            <a:normAutofit fontScale="90000"/>
          </a:bodyPr>
          <a:lstStyle/>
          <a:p>
            <a:r>
              <a:rPr lang="en-US" sz="3600" dirty="0" smtClean="0"/>
              <a:t>CPA </a:t>
            </a:r>
            <a:r>
              <a:rPr lang="en-US" sz="3600" dirty="0"/>
              <a:t>security for nonce-based </a:t>
            </a:r>
            <a:r>
              <a:rPr lang="en-US" sz="3600" dirty="0" smtClean="0"/>
              <a:t>encryption</a:t>
            </a:r>
            <a:endParaRPr lang="en-US" sz="3600" dirty="0"/>
          </a:p>
        </p:txBody>
      </p:sp>
      <p:sp>
        <p:nvSpPr>
          <p:cNvPr id="15364" name="Rectangle 4"/>
          <p:cNvSpPr>
            <a:spLocks noChangeArrowheads="1"/>
          </p:cNvSpPr>
          <p:nvPr/>
        </p:nvSpPr>
        <p:spPr bwMode="auto">
          <a:xfrm>
            <a:off x="1295400" y="2108200"/>
            <a:ext cx="1295400" cy="18288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2504679"/>
            <a:ext cx="1219200" cy="2540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1" y="2016126"/>
            <a:ext cx="349776"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2108200"/>
            <a:ext cx="1295400" cy="19050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1" y="2579688"/>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1"/>
          <p:cNvGrpSpPr/>
          <p:nvPr/>
        </p:nvGrpSpPr>
        <p:grpSpPr>
          <a:xfrm>
            <a:off x="2667000" y="2351427"/>
            <a:ext cx="3810000" cy="1187402"/>
            <a:chOff x="2667000" y="2263419"/>
            <a:chExt cx="3810000" cy="890552"/>
          </a:xfrm>
        </p:grpSpPr>
        <p:sp>
          <p:nvSpPr>
            <p:cNvPr id="15369" name="Line 9"/>
            <p:cNvSpPr>
              <a:spLocks noChangeShapeType="1"/>
            </p:cNvSpPr>
            <p:nvPr/>
          </p:nvSpPr>
          <p:spPr bwMode="auto">
            <a:xfrm flipH="1">
              <a:off x="2667000" y="2693194"/>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2954799" y="2263419"/>
              <a:ext cx="3214341" cy="346249"/>
            </a:xfrm>
            <a:prstGeom prst="rect">
              <a:avLst/>
            </a:prstGeom>
            <a:noFill/>
            <a:ln w="9525">
              <a:noFill/>
              <a:miter lim="800000"/>
              <a:headEnd/>
              <a:tailEnd/>
            </a:ln>
            <a:effectLst/>
          </p:spPr>
          <p:txBody>
            <a:bodyPr wrap="none">
              <a:spAutoFit/>
            </a:bodyPr>
            <a:lstStyle/>
            <a:p>
              <a:r>
                <a:rPr lang="en-US" sz="2400" b="1" dirty="0" err="1" smtClean="0"/>
                <a:t>n</a:t>
              </a:r>
              <a:r>
                <a:rPr lang="en-US" sz="2400" b="1" baseline="-25000" dirty="0" err="1" smtClean="0"/>
                <a:t>i</a:t>
              </a:r>
              <a:r>
                <a:rPr lang="en-US" sz="2400" b="1" dirty="0" smtClean="0"/>
                <a:t> </a:t>
              </a:r>
              <a:r>
                <a:rPr lang="en-US" dirty="0" smtClean="0"/>
                <a:t> and  m</a:t>
              </a:r>
              <a:r>
                <a:rPr lang="en-US" baseline="-25000" dirty="0" smtClean="0"/>
                <a:t>i,0</a:t>
              </a:r>
              <a:r>
                <a:rPr lang="en-US" dirty="0" smtClean="0"/>
                <a:t> </a:t>
              </a:r>
              <a:r>
                <a:rPr lang="en-US" dirty="0"/>
                <a:t>, </a:t>
              </a:r>
              <a:r>
                <a:rPr lang="en-US" dirty="0" smtClean="0"/>
                <a:t>m</a:t>
              </a:r>
              <a:r>
                <a:rPr lang="en-US" baseline="-25000" dirty="0" smtClean="0"/>
                <a:t>i,1  </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i,0</a:t>
              </a:r>
              <a:r>
                <a:rPr lang="en-US" dirty="0" smtClean="0">
                  <a:sym typeface="Symbol" pitchFamily="18" charset="2"/>
                </a:rPr>
                <a:t>| </a:t>
              </a:r>
              <a:r>
                <a:rPr lang="en-US" dirty="0">
                  <a:sym typeface="Symbol" pitchFamily="18" charset="2"/>
                </a:rPr>
                <a:t>= |</a:t>
              </a:r>
              <a:r>
                <a:rPr lang="en-US" dirty="0" smtClean="0">
                  <a:sym typeface="Symbol" pitchFamily="18" charset="2"/>
                </a:rPr>
                <a:t>m</a:t>
              </a:r>
              <a:r>
                <a:rPr lang="en-US" baseline="-25000" dirty="0" smtClean="0">
                  <a:sym typeface="Symbol" pitchFamily="18" charset="2"/>
                </a:rPr>
                <a:t>i,1</a:t>
              </a:r>
              <a:r>
                <a:rPr lang="en-US" dirty="0" smtClean="0">
                  <a:sym typeface="Symbol" pitchFamily="18" charset="2"/>
                </a:rPr>
                <a:t>|</a:t>
              </a:r>
              <a:endParaRPr lang="en-US" dirty="0">
                <a:sym typeface="Symbol" pitchFamily="18" charset="2"/>
              </a:endParaRPr>
            </a:p>
          </p:txBody>
        </p:sp>
        <p:grpSp>
          <p:nvGrpSpPr>
            <p:cNvPr id="4" name="Group 11"/>
            <p:cNvGrpSpPr>
              <a:grpSpLocks/>
            </p:cNvGrpSpPr>
            <p:nvPr/>
          </p:nvGrpSpPr>
          <p:grpSpPr bwMode="auto">
            <a:xfrm>
              <a:off x="2667000" y="2807499"/>
              <a:ext cx="3733800" cy="346472"/>
              <a:chOff x="1776" y="2218"/>
              <a:chExt cx="2352" cy="291"/>
            </a:xfrm>
          </p:grpSpPr>
          <p:sp>
            <p:nvSpPr>
              <p:cNvPr id="15372" name="Line 12"/>
              <p:cNvSpPr>
                <a:spLocks noChangeShapeType="1"/>
              </p:cNvSpPr>
              <p:nvPr/>
            </p:nvSpPr>
            <p:spPr bwMode="auto">
              <a:xfrm>
                <a:off x="1776" y="2312"/>
                <a:ext cx="2352" cy="0"/>
              </a:xfrm>
              <a:prstGeom prst="line">
                <a:avLst/>
              </a:prstGeom>
              <a:noFill/>
              <a:ln w="9525">
                <a:solidFill>
                  <a:schemeClr val="tx1"/>
                </a:solidFill>
                <a:round/>
                <a:headEnd/>
                <a:tailEnd type="triangle" w="med" len="med"/>
              </a:ln>
              <a:effectLst/>
            </p:spPr>
            <p:txBody>
              <a:bodyPr/>
              <a:lstStyle/>
              <a:p>
                <a:endParaRPr lang="en-US" dirty="0"/>
              </a:p>
            </p:txBody>
          </p:sp>
          <p:sp>
            <p:nvSpPr>
              <p:cNvPr id="15373" name="Text Box 13"/>
              <p:cNvSpPr txBox="1">
                <a:spLocks noChangeArrowheads="1"/>
              </p:cNvSpPr>
              <p:nvPr/>
            </p:nvSpPr>
            <p:spPr bwMode="auto">
              <a:xfrm>
                <a:off x="2243" y="2218"/>
                <a:ext cx="1197" cy="291"/>
              </a:xfrm>
              <a:prstGeom prst="rect">
                <a:avLst/>
              </a:prstGeom>
              <a:noFill/>
              <a:ln w="9525">
                <a:noFill/>
                <a:miter lim="800000"/>
                <a:headEnd/>
                <a:tailEnd/>
              </a:ln>
              <a:effectLst/>
            </p:spPr>
            <p:txBody>
              <a:bodyPr wrap="none">
                <a:spAutoFit/>
              </a:bodyPr>
              <a:lstStyle/>
              <a:p>
                <a:r>
                  <a:rPr lang="en-US" dirty="0"/>
                  <a:t>c</a:t>
                </a:r>
                <a:r>
                  <a:rPr lang="en-US" dirty="0" smtClean="0"/>
                  <a:t> </a:t>
                </a:r>
                <a:r>
                  <a:rPr lang="en-US" dirty="0">
                    <a:sym typeface="Symbol" pitchFamily="18" charset="2"/>
                  </a:rPr>
                  <a:t> </a:t>
                </a:r>
                <a:r>
                  <a:rPr lang="en-US" dirty="0"/>
                  <a:t>E(k,</a:t>
                </a:r>
                <a:r>
                  <a:rPr lang="en-US" sz="2000" b="1" dirty="0"/>
                  <a:t> </a:t>
                </a:r>
                <a:r>
                  <a:rPr lang="en-US" sz="2000" b="1" dirty="0" err="1" smtClean="0"/>
                  <a:t>m</a:t>
                </a:r>
                <a:r>
                  <a:rPr lang="en-US" sz="2000" b="1" baseline="-25000" dirty="0" err="1" smtClean="0"/>
                  <a:t>i,b</a:t>
                </a:r>
                <a:r>
                  <a:rPr lang="en-US" sz="2000" b="1" baseline="-25000" dirty="0" smtClean="0"/>
                  <a:t> </a:t>
                </a:r>
                <a:r>
                  <a:rPr lang="en-US" sz="2000" b="1" dirty="0" smtClean="0"/>
                  <a:t>, </a:t>
                </a:r>
                <a:r>
                  <a:rPr lang="en-US" sz="2400" b="1" dirty="0" err="1" smtClean="0"/>
                  <a:t>n</a:t>
                </a:r>
                <a:r>
                  <a:rPr lang="en-US" sz="2400" b="1" baseline="-25000" dirty="0" err="1" smtClean="0"/>
                  <a:t>i</a:t>
                </a:r>
                <a:r>
                  <a:rPr lang="en-US" dirty="0" smtClean="0"/>
                  <a:t>)</a:t>
                </a:r>
                <a:endParaRPr lang="en-US" dirty="0"/>
              </a:p>
            </p:txBody>
          </p:sp>
        </p:grpSp>
      </p:grpSp>
      <p:grpSp>
        <p:nvGrpSpPr>
          <p:cNvPr id="6" name="Group 3"/>
          <p:cNvGrpSpPr/>
          <p:nvPr/>
        </p:nvGrpSpPr>
        <p:grpSpPr>
          <a:xfrm>
            <a:off x="7772401" y="3327403"/>
            <a:ext cx="1263455" cy="609600"/>
            <a:chOff x="7772400" y="2495550"/>
            <a:chExt cx="1263455" cy="457200"/>
          </a:xfrm>
        </p:grpSpPr>
        <p:sp>
          <p:nvSpPr>
            <p:cNvPr id="15374" name="Line 14"/>
            <p:cNvSpPr>
              <a:spLocks noChangeShapeType="1"/>
            </p:cNvSpPr>
            <p:nvPr/>
          </p:nvSpPr>
          <p:spPr bwMode="auto">
            <a:xfrm flipV="1">
              <a:off x="7772400" y="2952750"/>
              <a:ext cx="1066800" cy="0"/>
            </a:xfrm>
            <a:prstGeom prst="line">
              <a:avLst/>
            </a:prstGeom>
            <a:noFill/>
            <a:ln w="9525">
              <a:solidFill>
                <a:schemeClr val="tx1"/>
              </a:solidFill>
              <a:round/>
              <a:headEnd/>
              <a:tailEnd type="triangle" w="med" len="med"/>
            </a:ln>
            <a:effectLst/>
          </p:spPr>
          <p:txBody>
            <a:bodyPr/>
            <a:lstStyle/>
            <a:p>
              <a:endParaRPr lang="en-US"/>
            </a:p>
          </p:txBody>
        </p:sp>
        <p:sp>
          <p:nvSpPr>
            <p:cNvPr id="15375" name="Text Box 15"/>
            <p:cNvSpPr txBox="1">
              <a:spLocks noChangeArrowheads="1"/>
            </p:cNvSpPr>
            <p:nvPr/>
          </p:nvSpPr>
          <p:spPr bwMode="auto">
            <a:xfrm>
              <a:off x="7855724" y="2495550"/>
              <a:ext cx="1180131" cy="346249"/>
            </a:xfrm>
            <a:prstGeom prst="rect">
              <a:avLst/>
            </a:prstGeom>
            <a:noFill/>
            <a:ln w="9525">
              <a:noFill/>
              <a:miter lim="800000"/>
              <a:headEnd/>
              <a:tailEnd/>
            </a:ln>
            <a:effectLst/>
          </p:spPr>
          <p:txBody>
            <a:bodyPr wrap="none">
              <a:spAutoFit/>
            </a:bodyPr>
            <a:lstStyle/>
            <a:p>
              <a:r>
                <a:rPr lang="en-US" sz="2400" dirty="0"/>
                <a:t>b’ </a:t>
              </a:r>
              <a:r>
                <a:rPr lang="en-US" sz="2000" dirty="0">
                  <a:sym typeface="Symbol" pitchFamily="18" charset="2"/>
                </a:rPr>
                <a:t> {0,1}</a:t>
              </a:r>
              <a:endParaRPr lang="en-US" sz="2000" dirty="0"/>
            </a:p>
          </p:txBody>
        </p:sp>
      </p:grpSp>
      <p:sp>
        <p:nvSpPr>
          <p:cNvPr id="15376" name="Rectangle 16"/>
          <p:cNvSpPr>
            <a:spLocks noChangeArrowheads="1"/>
          </p:cNvSpPr>
          <p:nvPr/>
        </p:nvSpPr>
        <p:spPr bwMode="auto">
          <a:xfrm>
            <a:off x="609600" y="1803400"/>
            <a:ext cx="7924800" cy="2438400"/>
          </a:xfrm>
          <a:prstGeom prst="rect">
            <a:avLst/>
          </a:prstGeom>
          <a:noFill/>
          <a:ln w="38100">
            <a:solidFill>
              <a:schemeClr val="folHlink"/>
            </a:solidFill>
            <a:miter lim="800000"/>
            <a:headEnd/>
            <a:tailEnd/>
          </a:ln>
          <a:effectLst/>
        </p:spPr>
        <p:txBody>
          <a:bodyPr wrap="none" anchor="ctr"/>
          <a:lstStyle/>
          <a:p>
            <a:endParaRPr lang="en-US"/>
          </a:p>
        </p:txBody>
      </p:sp>
      <p:sp>
        <p:nvSpPr>
          <p:cNvPr id="3" name="TextBox 2"/>
          <p:cNvSpPr txBox="1"/>
          <p:nvPr/>
        </p:nvSpPr>
        <p:spPr>
          <a:xfrm>
            <a:off x="1828801" y="4174068"/>
            <a:ext cx="5293437" cy="461665"/>
          </a:xfrm>
          <a:prstGeom prst="rect">
            <a:avLst/>
          </a:prstGeom>
          <a:noFill/>
        </p:spPr>
        <p:txBody>
          <a:bodyPr wrap="none" rtlCol="0">
            <a:spAutoFit/>
          </a:bodyPr>
          <a:lstStyle/>
          <a:p>
            <a:r>
              <a:rPr lang="en-US" sz="2400" b="1" dirty="0" smtClean="0"/>
              <a:t>All </a:t>
            </a:r>
            <a:r>
              <a:rPr lang="en-US" sz="2400" b="1" dirty="0" err="1" smtClean="0"/>
              <a:t>nonces</a:t>
            </a:r>
            <a:r>
              <a:rPr lang="en-US" sz="2400" b="1" dirty="0" smtClean="0"/>
              <a:t> {n</a:t>
            </a:r>
            <a:r>
              <a:rPr lang="en-US" sz="2400" b="1" baseline="-25000" dirty="0" smtClean="0"/>
              <a:t>1</a:t>
            </a:r>
            <a:r>
              <a:rPr lang="en-US" sz="2400" b="1" dirty="0" smtClean="0"/>
              <a:t>, …, </a:t>
            </a:r>
            <a:r>
              <a:rPr lang="en-US" sz="2400" b="1" dirty="0" err="1" smtClean="0"/>
              <a:t>n</a:t>
            </a:r>
            <a:r>
              <a:rPr lang="en-US" sz="2400" b="1" baseline="-25000" dirty="0" err="1" smtClean="0"/>
              <a:t>q</a:t>
            </a:r>
            <a:r>
              <a:rPr lang="en-US" sz="2400" b="1" dirty="0" smtClean="0"/>
              <a:t>}  must be distinct.</a:t>
            </a:r>
            <a:endParaRPr lang="en-US" sz="2400" b="1" dirty="0"/>
          </a:p>
        </p:txBody>
      </p:sp>
      <p:sp>
        <p:nvSpPr>
          <p:cNvPr id="5" name="TextBox 4"/>
          <p:cNvSpPr txBox="1"/>
          <p:nvPr/>
        </p:nvSpPr>
        <p:spPr>
          <a:xfrm>
            <a:off x="2895600" y="1905000"/>
            <a:ext cx="1359668" cy="369332"/>
          </a:xfrm>
          <a:prstGeom prst="rect">
            <a:avLst/>
          </a:prstGeom>
          <a:noFill/>
        </p:spPr>
        <p:txBody>
          <a:bodyPr wrap="none" rtlCol="0">
            <a:spAutoFit/>
          </a:bodyPr>
          <a:lstStyle/>
          <a:p>
            <a:r>
              <a:rPr lang="en-US" dirty="0"/>
              <a:t>f</a:t>
            </a:r>
            <a:r>
              <a:rPr lang="en-US" dirty="0" smtClean="0"/>
              <a:t>or </a:t>
            </a:r>
            <a:r>
              <a:rPr lang="en-US" dirty="0" err="1" smtClean="0"/>
              <a:t>i</a:t>
            </a:r>
            <a:r>
              <a:rPr lang="en-US" dirty="0"/>
              <a:t>=</a:t>
            </a:r>
            <a:r>
              <a:rPr lang="en-US" dirty="0" smtClean="0"/>
              <a:t>1,…,q:  </a:t>
            </a:r>
            <a:endParaRPr lang="en-US" dirty="0"/>
          </a:p>
        </p:txBody>
      </p:sp>
    </p:spTree>
    <p:extLst>
      <p:ext uri="{BB962C8B-B14F-4D97-AF65-F5344CB8AC3E}">
        <p14:creationId xmlns:p14="http://schemas.microsoft.com/office/powerpoint/2010/main" xmlns="" val="117777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Modes of Operation</a:t>
            </a:r>
            <a:endParaRPr lang="en-US" dirty="0"/>
          </a:p>
        </p:txBody>
      </p:sp>
      <p:sp>
        <p:nvSpPr>
          <p:cNvPr id="8" name="Text Placeholder 7"/>
          <p:cNvSpPr>
            <a:spLocks noGrp="1"/>
          </p:cNvSpPr>
          <p:nvPr>
            <p:ph type="body" idx="1"/>
          </p:nvPr>
        </p:nvSpPr>
        <p:spPr/>
        <p:txBody>
          <a:bodyPr>
            <a:normAutofit/>
          </a:bodyPr>
          <a:lstStyle/>
          <a:p>
            <a:r>
              <a:rPr lang="en-US" sz="2800" dirty="0" smtClean="0"/>
              <a:t>Many Times Keys (CBC, CFB, OFB, CTR)</a:t>
            </a:r>
            <a:endParaRPr lang="en-US" sz="2800"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ko-KR" dirty="0" smtClean="0"/>
              <a:t>56-bit key (</a:t>
            </a:r>
            <a:r>
              <a:rPr lang="en-US" dirty="0" smtClean="0"/>
              <a:t>256 = 7.2 x 1016 values)</a:t>
            </a:r>
            <a:r>
              <a:rPr lang="en-US" altLang="ko-KR" dirty="0" smtClean="0"/>
              <a:t> is susceptible to exhaustive key search due to rapid advances in computing speed</a:t>
            </a:r>
          </a:p>
          <a:p>
            <a:r>
              <a:rPr lang="en-US" altLang="ko-KR" dirty="0" smtClean="0"/>
              <a:t>Have demonstrated breaks</a:t>
            </a:r>
          </a:p>
          <a:p>
            <a:pPr lvl="1"/>
            <a:r>
              <a:rPr lang="en-US" altLang="ko-KR" dirty="0" smtClean="0"/>
              <a:t>1997 on a large network of computers in a few months</a:t>
            </a:r>
          </a:p>
          <a:p>
            <a:pPr lvl="1"/>
            <a:r>
              <a:rPr lang="en-US" altLang="ko-KR" dirty="0" smtClean="0"/>
              <a:t>1998 on dedicated H/W in a few days (</a:t>
            </a:r>
            <a:r>
              <a:rPr lang="en-US" altLang="ko-KR" dirty="0" smtClean="0">
                <a:hlinkClick r:id="rId2"/>
              </a:rPr>
              <a:t>www.eff.org/descracker</a:t>
            </a:r>
            <a:r>
              <a:rPr lang="en-US" altLang="ko-KR" dirty="0" smtClean="0"/>
              <a:t>)</a:t>
            </a:r>
          </a:p>
          <a:p>
            <a:pPr lvl="2"/>
            <a:r>
              <a:rPr lang="en-US" altLang="ko-KR" dirty="0" smtClean="0"/>
              <a:t>EFF (Electronic Frontier Foundation) DES Cracker</a:t>
            </a:r>
          </a:p>
          <a:p>
            <a:pPr lvl="2"/>
            <a:r>
              <a:rPr lang="en-US" altLang="ko-KR" dirty="0" smtClean="0"/>
              <a:t>1536 chips and search 88 billion keys/second</a:t>
            </a:r>
          </a:p>
          <a:p>
            <a:pPr lvl="2"/>
            <a:r>
              <a:rPr lang="en-US" altLang="ko-KR" dirty="0" smtClean="0"/>
              <a:t>$250,000 cost, won the RSA DES Challenge II Contest in less than 3 days (56 hours)</a:t>
            </a:r>
          </a:p>
          <a:p>
            <a:pPr lvl="1"/>
            <a:r>
              <a:rPr lang="en-US" altLang="ko-KR" dirty="0" smtClean="0"/>
              <a:t>1999 above combined in 22 hours !! (DES Cracker + 100,000 computers)</a:t>
            </a:r>
          </a:p>
          <a:p>
            <a:pPr lvl="1"/>
            <a:r>
              <a:rPr lang="en-US" altLang="ko-KR" dirty="0" smtClean="0"/>
              <a:t>DES also theoretically broken using Differential or Linear Cryptanalysis</a:t>
            </a:r>
          </a:p>
          <a:p>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11" name="Title 10"/>
          <p:cNvSpPr>
            <a:spLocks noGrp="1"/>
          </p:cNvSpPr>
          <p:nvPr>
            <p:ph type="title"/>
          </p:nvPr>
        </p:nvSpPr>
        <p:spPr/>
        <p:txBody>
          <a:bodyPr/>
          <a:lstStyle/>
          <a:p>
            <a:r>
              <a:rPr lang="en-US" altLang="en-US" dirty="0" smtClean="0"/>
              <a:t>Strength of DES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5" name="Rectangle 51"/>
          <p:cNvSpPr>
            <a:spLocks noChangeArrowheads="1"/>
          </p:cNvSpPr>
          <p:nvPr/>
        </p:nvSpPr>
        <p:spPr bwMode="auto">
          <a:xfrm>
            <a:off x="457200" y="5308600"/>
            <a:ext cx="7924800" cy="533400"/>
          </a:xfrm>
          <a:prstGeom prst="rect">
            <a:avLst/>
          </a:prstGeom>
          <a:solidFill>
            <a:schemeClr val="folHlink"/>
          </a:solidFill>
          <a:ln w="9525">
            <a:noFill/>
            <a:miter lim="800000"/>
            <a:headEnd/>
            <a:tailEnd/>
          </a:ln>
          <a:effectLst/>
        </p:spPr>
        <p:txBody>
          <a:bodyPr wrap="none" anchor="ctr"/>
          <a:lstStyle/>
          <a:p>
            <a:endParaRPr lang="en-US"/>
          </a:p>
        </p:txBody>
      </p:sp>
      <p:sp>
        <p:nvSpPr>
          <p:cNvPr id="16387" name="Rectangle 3"/>
          <p:cNvSpPr>
            <a:spLocks noGrp="1" noChangeArrowheads="1"/>
          </p:cNvSpPr>
          <p:nvPr>
            <p:ph idx="1"/>
          </p:nvPr>
        </p:nvSpPr>
        <p:spPr/>
        <p:txBody>
          <a:bodyPr/>
          <a:lstStyle/>
          <a:p>
            <a:pPr marL="0" indent="0">
              <a:buNone/>
            </a:pPr>
            <a:r>
              <a:rPr lang="en-US" dirty="0" smtClean="0"/>
              <a:t>Let (E,D) be a PRP.          E</a:t>
            </a:r>
            <a:r>
              <a:rPr lang="en-US" baseline="-25000" dirty="0" smtClean="0"/>
              <a:t>CBC</a:t>
            </a:r>
            <a:r>
              <a:rPr lang="en-US" dirty="0" smtClean="0"/>
              <a:t>(</a:t>
            </a:r>
            <a:r>
              <a:rPr lang="en-US" dirty="0" err="1" smtClean="0"/>
              <a:t>k,m</a:t>
            </a:r>
            <a:r>
              <a:rPr lang="en-US" dirty="0" smtClean="0"/>
              <a:t>):    choose </a:t>
            </a:r>
            <a:r>
              <a:rPr lang="en-US" b="1" u="sng" dirty="0" smtClean="0"/>
              <a:t>random</a:t>
            </a:r>
            <a:r>
              <a:rPr lang="en-US" dirty="0" smtClean="0"/>
              <a:t> IV∈X and do:</a:t>
            </a:r>
            <a:endParaRPr lang="en-US" sz="2000" dirty="0"/>
          </a:p>
          <a:p>
            <a:pPr lvl="1">
              <a:buFontTx/>
              <a:buNone/>
            </a:pPr>
            <a:r>
              <a:rPr lang="en-US" dirty="0"/>
              <a:t> </a:t>
            </a:r>
          </a:p>
        </p:txBody>
      </p:sp>
      <p:sp>
        <p:nvSpPr>
          <p:cNvPr id="16386" name="Rectangle 2"/>
          <p:cNvSpPr>
            <a:spLocks noGrp="1" noChangeArrowheads="1"/>
          </p:cNvSpPr>
          <p:nvPr>
            <p:ph type="title"/>
          </p:nvPr>
        </p:nvSpPr>
        <p:spPr/>
        <p:txBody>
          <a:bodyPr/>
          <a:lstStyle/>
          <a:p>
            <a:r>
              <a:rPr lang="en-US" sz="3200" dirty="0"/>
              <a:t>Construction 1:   </a:t>
            </a:r>
            <a:r>
              <a:rPr lang="en-US" sz="3200" dirty="0" smtClean="0"/>
              <a:t>CBC with random IV</a:t>
            </a:r>
            <a:endParaRPr lang="en-US" sz="3200" dirty="0"/>
          </a:p>
        </p:txBody>
      </p:sp>
      <p:sp>
        <p:nvSpPr>
          <p:cNvPr id="16389" name="Rectangle 5"/>
          <p:cNvSpPr>
            <a:spLocks noChangeArrowheads="1"/>
          </p:cNvSpPr>
          <p:nvPr/>
        </p:nvSpPr>
        <p:spPr bwMode="auto">
          <a:xfrm>
            <a:off x="2133600" y="3937000"/>
            <a:ext cx="914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0" name="Rectangle 6"/>
          <p:cNvSpPr>
            <a:spLocks noChangeArrowheads="1"/>
          </p:cNvSpPr>
          <p:nvPr/>
        </p:nvSpPr>
        <p:spPr bwMode="auto">
          <a:xfrm>
            <a:off x="3810000" y="3937000"/>
            <a:ext cx="914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2" name="Rectangle 8"/>
          <p:cNvSpPr>
            <a:spLocks noChangeArrowheads="1"/>
          </p:cNvSpPr>
          <p:nvPr/>
        </p:nvSpPr>
        <p:spPr bwMode="auto">
          <a:xfrm>
            <a:off x="7010400" y="3937000"/>
            <a:ext cx="914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4" name="Rectangle 10"/>
          <p:cNvSpPr>
            <a:spLocks noChangeArrowheads="1"/>
          </p:cNvSpPr>
          <p:nvPr/>
        </p:nvSpPr>
        <p:spPr bwMode="auto">
          <a:xfrm>
            <a:off x="1828800" y="2489200"/>
            <a:ext cx="1524000" cy="381000"/>
          </a:xfrm>
          <a:prstGeom prst="rect">
            <a:avLst/>
          </a:prstGeom>
          <a:solidFill>
            <a:srgbClr val="FAC090"/>
          </a:solidFill>
          <a:ln w="9525">
            <a:solidFill>
              <a:schemeClr val="tx1"/>
            </a:solidFill>
            <a:miter lim="800000"/>
            <a:headEnd/>
            <a:tailEnd/>
          </a:ln>
          <a:effectLst/>
        </p:spPr>
        <p:txBody>
          <a:bodyPr wrap="none" anchor="ctr"/>
          <a:lstStyle/>
          <a:p>
            <a:pPr algn="ctr"/>
            <a:r>
              <a:rPr lang="en-US"/>
              <a:t>m[0]</a:t>
            </a:r>
          </a:p>
        </p:txBody>
      </p:sp>
      <p:sp>
        <p:nvSpPr>
          <p:cNvPr id="16395" name="Rectangle 11"/>
          <p:cNvSpPr>
            <a:spLocks noChangeArrowheads="1"/>
          </p:cNvSpPr>
          <p:nvPr/>
        </p:nvSpPr>
        <p:spPr bwMode="auto">
          <a:xfrm>
            <a:off x="3352800" y="2489200"/>
            <a:ext cx="1676400" cy="381000"/>
          </a:xfrm>
          <a:prstGeom prst="rect">
            <a:avLst/>
          </a:prstGeom>
          <a:solidFill>
            <a:srgbClr val="FAC090"/>
          </a:solidFill>
          <a:ln w="9525">
            <a:solidFill>
              <a:schemeClr val="tx1"/>
            </a:solidFill>
            <a:miter lim="800000"/>
            <a:headEnd/>
            <a:tailEnd/>
          </a:ln>
          <a:effectLst/>
        </p:spPr>
        <p:txBody>
          <a:bodyPr wrap="none" anchor="ctr"/>
          <a:lstStyle/>
          <a:p>
            <a:pPr algn="ctr"/>
            <a:r>
              <a:rPr lang="en-US" dirty="0"/>
              <a:t>m[1]</a:t>
            </a:r>
          </a:p>
        </p:txBody>
      </p:sp>
      <p:sp>
        <p:nvSpPr>
          <p:cNvPr id="16396" name="Rectangle 12"/>
          <p:cNvSpPr>
            <a:spLocks noChangeArrowheads="1"/>
          </p:cNvSpPr>
          <p:nvPr/>
        </p:nvSpPr>
        <p:spPr bwMode="auto">
          <a:xfrm>
            <a:off x="5029200" y="2489200"/>
            <a:ext cx="1600200" cy="381000"/>
          </a:xfrm>
          <a:prstGeom prst="rect">
            <a:avLst/>
          </a:prstGeom>
          <a:solidFill>
            <a:srgbClr val="FAC090"/>
          </a:solidFill>
          <a:ln w="9525">
            <a:solidFill>
              <a:schemeClr val="tx1"/>
            </a:solidFill>
            <a:miter lim="800000"/>
            <a:headEnd/>
            <a:tailEnd/>
          </a:ln>
          <a:effectLst/>
        </p:spPr>
        <p:txBody>
          <a:bodyPr wrap="none" anchor="ctr"/>
          <a:lstStyle/>
          <a:p>
            <a:pPr algn="ctr"/>
            <a:r>
              <a:rPr lang="en-US" dirty="0"/>
              <a:t>m</a:t>
            </a:r>
            <a:r>
              <a:rPr lang="en-US" dirty="0" smtClean="0"/>
              <a:t>[2]</a:t>
            </a:r>
            <a:endParaRPr lang="en-US" dirty="0"/>
          </a:p>
        </p:txBody>
      </p:sp>
      <p:sp>
        <p:nvSpPr>
          <p:cNvPr id="16397" name="Rectangle 13"/>
          <p:cNvSpPr>
            <a:spLocks noChangeArrowheads="1"/>
          </p:cNvSpPr>
          <p:nvPr/>
        </p:nvSpPr>
        <p:spPr bwMode="auto">
          <a:xfrm>
            <a:off x="6629400" y="2489200"/>
            <a:ext cx="1524000" cy="381000"/>
          </a:xfrm>
          <a:prstGeom prst="rect">
            <a:avLst/>
          </a:prstGeom>
          <a:solidFill>
            <a:srgbClr val="FAC090"/>
          </a:solidFill>
          <a:ln w="9525">
            <a:solidFill>
              <a:schemeClr val="tx1"/>
            </a:solidFill>
            <a:miter lim="800000"/>
            <a:headEnd/>
            <a:tailEnd/>
          </a:ln>
          <a:effectLst/>
        </p:spPr>
        <p:txBody>
          <a:bodyPr wrap="none" anchor="ctr"/>
          <a:lstStyle/>
          <a:p>
            <a:pPr algn="ctr"/>
            <a:r>
              <a:rPr lang="en-US" dirty="0"/>
              <a:t>m</a:t>
            </a:r>
            <a:r>
              <a:rPr lang="en-US" dirty="0" smtClean="0"/>
              <a:t>[3]</a:t>
            </a:r>
            <a:endParaRPr lang="en-US" dirty="0"/>
          </a:p>
        </p:txBody>
      </p:sp>
      <p:sp>
        <p:nvSpPr>
          <p:cNvPr id="16398" name="Rectangle 14"/>
          <p:cNvSpPr>
            <a:spLocks noChangeArrowheads="1"/>
          </p:cNvSpPr>
          <p:nvPr/>
        </p:nvSpPr>
        <p:spPr bwMode="auto">
          <a:xfrm>
            <a:off x="685800" y="24892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6399" name="Text Box 15"/>
          <p:cNvSpPr txBox="1">
            <a:spLocks noChangeArrowheads="1"/>
          </p:cNvSpPr>
          <p:nvPr/>
        </p:nvSpPr>
        <p:spPr bwMode="auto">
          <a:xfrm>
            <a:off x="2322514" y="3004899"/>
            <a:ext cx="500458" cy="584775"/>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0" name="Text Box 16"/>
          <p:cNvSpPr txBox="1">
            <a:spLocks noChangeArrowheads="1"/>
          </p:cNvSpPr>
          <p:nvPr/>
        </p:nvSpPr>
        <p:spPr bwMode="auto">
          <a:xfrm>
            <a:off x="7239000" y="3004899"/>
            <a:ext cx="500458" cy="584775"/>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1" name="Text Box 17"/>
          <p:cNvSpPr txBox="1">
            <a:spLocks noChangeArrowheads="1"/>
          </p:cNvSpPr>
          <p:nvPr/>
        </p:nvSpPr>
        <p:spPr bwMode="auto">
          <a:xfrm>
            <a:off x="4038600" y="3004899"/>
            <a:ext cx="500458" cy="584775"/>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3" name="Line 19"/>
          <p:cNvSpPr>
            <a:spLocks noChangeShapeType="1"/>
          </p:cNvSpPr>
          <p:nvPr/>
        </p:nvSpPr>
        <p:spPr bwMode="auto">
          <a:xfrm>
            <a:off x="2559050" y="2870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6404" name="Line 20"/>
          <p:cNvSpPr>
            <a:spLocks noChangeShapeType="1"/>
          </p:cNvSpPr>
          <p:nvPr/>
        </p:nvSpPr>
        <p:spPr bwMode="auto">
          <a:xfrm>
            <a:off x="4267200" y="2901951"/>
            <a:ext cx="0" cy="381000"/>
          </a:xfrm>
          <a:prstGeom prst="line">
            <a:avLst/>
          </a:prstGeom>
          <a:noFill/>
          <a:ln w="9525">
            <a:solidFill>
              <a:schemeClr val="tx1"/>
            </a:solidFill>
            <a:round/>
            <a:headEnd/>
            <a:tailEnd type="triangle" w="med" len="med"/>
          </a:ln>
          <a:effectLst/>
        </p:spPr>
        <p:txBody>
          <a:bodyPr/>
          <a:lstStyle/>
          <a:p>
            <a:endParaRPr lang="en-US"/>
          </a:p>
        </p:txBody>
      </p:sp>
      <p:sp>
        <p:nvSpPr>
          <p:cNvPr id="16405" name="Line 21"/>
          <p:cNvSpPr>
            <a:spLocks noChangeShapeType="1"/>
          </p:cNvSpPr>
          <p:nvPr/>
        </p:nvSpPr>
        <p:spPr bwMode="auto">
          <a:xfrm>
            <a:off x="7467600" y="2870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6406" name="Line 22"/>
          <p:cNvSpPr>
            <a:spLocks noChangeShapeType="1"/>
          </p:cNvSpPr>
          <p:nvPr/>
        </p:nvSpPr>
        <p:spPr bwMode="auto">
          <a:xfrm>
            <a:off x="4267200" y="3556000"/>
            <a:ext cx="0" cy="381000"/>
          </a:xfrm>
          <a:prstGeom prst="line">
            <a:avLst/>
          </a:prstGeom>
          <a:noFill/>
          <a:ln w="9525">
            <a:solidFill>
              <a:schemeClr val="tx1"/>
            </a:solidFill>
            <a:round/>
            <a:headEnd/>
            <a:tailEnd type="triangle" w="med" len="med"/>
          </a:ln>
          <a:effectLst/>
        </p:spPr>
        <p:txBody>
          <a:bodyPr/>
          <a:lstStyle/>
          <a:p>
            <a:endParaRPr lang="en-US"/>
          </a:p>
        </p:txBody>
      </p:sp>
      <p:sp>
        <p:nvSpPr>
          <p:cNvPr id="16407" name="Line 23"/>
          <p:cNvSpPr>
            <a:spLocks noChangeShapeType="1"/>
          </p:cNvSpPr>
          <p:nvPr/>
        </p:nvSpPr>
        <p:spPr bwMode="auto">
          <a:xfrm>
            <a:off x="7467600" y="3556000"/>
            <a:ext cx="0" cy="381000"/>
          </a:xfrm>
          <a:prstGeom prst="line">
            <a:avLst/>
          </a:prstGeom>
          <a:noFill/>
          <a:ln w="9525">
            <a:solidFill>
              <a:schemeClr val="tx1"/>
            </a:solidFill>
            <a:round/>
            <a:headEnd/>
            <a:tailEnd type="triangle" w="med" len="med"/>
          </a:ln>
          <a:effectLst/>
        </p:spPr>
        <p:txBody>
          <a:bodyPr/>
          <a:lstStyle/>
          <a:p>
            <a:endParaRPr lang="en-US"/>
          </a:p>
        </p:txBody>
      </p:sp>
      <p:sp>
        <p:nvSpPr>
          <p:cNvPr id="16408" name="Line 24"/>
          <p:cNvSpPr>
            <a:spLocks noChangeShapeType="1"/>
          </p:cNvSpPr>
          <p:nvPr/>
        </p:nvSpPr>
        <p:spPr bwMode="auto">
          <a:xfrm>
            <a:off x="2514600" y="3556000"/>
            <a:ext cx="0" cy="381000"/>
          </a:xfrm>
          <a:prstGeom prst="line">
            <a:avLst/>
          </a:prstGeom>
          <a:noFill/>
          <a:ln w="9525">
            <a:solidFill>
              <a:schemeClr val="tx1"/>
            </a:solidFill>
            <a:round/>
            <a:headEnd/>
            <a:tailEnd type="triangle" w="med" len="med"/>
          </a:ln>
          <a:effectLst/>
        </p:spPr>
        <p:txBody>
          <a:bodyPr/>
          <a:lstStyle/>
          <a:p>
            <a:endParaRPr lang="en-US"/>
          </a:p>
        </p:txBody>
      </p:sp>
      <p:sp>
        <p:nvSpPr>
          <p:cNvPr id="16410" name="Freeform 26"/>
          <p:cNvSpPr>
            <a:spLocks/>
          </p:cNvSpPr>
          <p:nvPr/>
        </p:nvSpPr>
        <p:spPr bwMode="auto">
          <a:xfrm>
            <a:off x="1066800" y="2870200"/>
            <a:ext cx="1371600" cy="533400"/>
          </a:xfrm>
          <a:custGeom>
            <a:avLst/>
            <a:gdLst/>
            <a:ahLst/>
            <a:cxnLst>
              <a:cxn ang="0">
                <a:pos x="0" y="0"/>
              </a:cxn>
              <a:cxn ang="0">
                <a:pos x="0" y="336"/>
              </a:cxn>
              <a:cxn ang="0">
                <a:pos x="864" y="336"/>
              </a:cxn>
            </a:cxnLst>
            <a:rect l="0" t="0" r="r" b="b"/>
            <a:pathLst>
              <a:path w="864" h="336">
                <a:moveTo>
                  <a:pt x="0" y="0"/>
                </a:moveTo>
                <a:lnTo>
                  <a:pt x="0" y="336"/>
                </a:lnTo>
                <a:lnTo>
                  <a:pt x="864" y="336"/>
                </a:lnTo>
              </a:path>
            </a:pathLst>
          </a:custGeom>
          <a:noFill/>
          <a:ln w="12700" cmpd="sng">
            <a:solidFill>
              <a:schemeClr val="tx1"/>
            </a:solidFill>
            <a:round/>
            <a:headEnd type="none" w="med" len="med"/>
            <a:tailEnd type="triangle" w="med" len="med"/>
          </a:ln>
          <a:effectLst/>
        </p:spPr>
        <p:txBody>
          <a:bodyPr/>
          <a:lstStyle/>
          <a:p>
            <a:endParaRPr lang="en-US"/>
          </a:p>
        </p:txBody>
      </p:sp>
      <p:sp>
        <p:nvSpPr>
          <p:cNvPr id="16411" name="Line 27"/>
          <p:cNvSpPr>
            <a:spLocks noChangeShapeType="1"/>
          </p:cNvSpPr>
          <p:nvPr/>
        </p:nvSpPr>
        <p:spPr bwMode="auto">
          <a:xfrm>
            <a:off x="2514600" y="47752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16412" name="Freeform 28"/>
          <p:cNvSpPr>
            <a:spLocks/>
          </p:cNvSpPr>
          <p:nvPr/>
        </p:nvSpPr>
        <p:spPr bwMode="auto">
          <a:xfrm>
            <a:off x="2514600" y="3403600"/>
            <a:ext cx="1600200" cy="16764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13" name="Line 29"/>
          <p:cNvSpPr>
            <a:spLocks noChangeShapeType="1"/>
          </p:cNvSpPr>
          <p:nvPr/>
        </p:nvSpPr>
        <p:spPr bwMode="auto">
          <a:xfrm>
            <a:off x="4267200" y="47752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16420" name="Rectangle 36"/>
          <p:cNvSpPr>
            <a:spLocks noChangeArrowheads="1"/>
          </p:cNvSpPr>
          <p:nvPr/>
        </p:nvSpPr>
        <p:spPr bwMode="auto">
          <a:xfrm>
            <a:off x="5486400" y="3937000"/>
            <a:ext cx="914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421" name="Freeform 37"/>
          <p:cNvSpPr>
            <a:spLocks/>
          </p:cNvSpPr>
          <p:nvPr/>
        </p:nvSpPr>
        <p:spPr bwMode="auto">
          <a:xfrm>
            <a:off x="4267200" y="3403600"/>
            <a:ext cx="1600200" cy="16764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22" name="Freeform 38"/>
          <p:cNvSpPr>
            <a:spLocks/>
          </p:cNvSpPr>
          <p:nvPr/>
        </p:nvSpPr>
        <p:spPr bwMode="auto">
          <a:xfrm>
            <a:off x="5943600" y="3403600"/>
            <a:ext cx="1371600" cy="16764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23" name="Text Box 39"/>
          <p:cNvSpPr txBox="1">
            <a:spLocks noChangeArrowheads="1"/>
          </p:cNvSpPr>
          <p:nvPr/>
        </p:nvSpPr>
        <p:spPr bwMode="auto">
          <a:xfrm>
            <a:off x="5751514" y="3004899"/>
            <a:ext cx="500458" cy="584775"/>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24" name="Line 40"/>
          <p:cNvSpPr>
            <a:spLocks noChangeShapeType="1"/>
          </p:cNvSpPr>
          <p:nvPr/>
        </p:nvSpPr>
        <p:spPr bwMode="auto">
          <a:xfrm>
            <a:off x="5980113" y="2901951"/>
            <a:ext cx="0" cy="381000"/>
          </a:xfrm>
          <a:prstGeom prst="line">
            <a:avLst/>
          </a:prstGeom>
          <a:noFill/>
          <a:ln w="9525">
            <a:solidFill>
              <a:schemeClr val="tx1"/>
            </a:solidFill>
            <a:round/>
            <a:headEnd/>
            <a:tailEnd type="triangle" w="med" len="med"/>
          </a:ln>
          <a:effectLst/>
        </p:spPr>
        <p:txBody>
          <a:bodyPr/>
          <a:lstStyle/>
          <a:p>
            <a:endParaRPr lang="en-US"/>
          </a:p>
        </p:txBody>
      </p:sp>
      <p:sp>
        <p:nvSpPr>
          <p:cNvPr id="16425" name="Line 41"/>
          <p:cNvSpPr>
            <a:spLocks noChangeShapeType="1"/>
          </p:cNvSpPr>
          <p:nvPr/>
        </p:nvSpPr>
        <p:spPr bwMode="auto">
          <a:xfrm>
            <a:off x="5980113" y="3556000"/>
            <a:ext cx="0" cy="381000"/>
          </a:xfrm>
          <a:prstGeom prst="line">
            <a:avLst/>
          </a:prstGeom>
          <a:noFill/>
          <a:ln w="9525">
            <a:solidFill>
              <a:schemeClr val="tx1"/>
            </a:solidFill>
            <a:round/>
            <a:headEnd/>
            <a:tailEnd type="triangle" w="med" len="med"/>
          </a:ln>
          <a:effectLst/>
        </p:spPr>
        <p:txBody>
          <a:bodyPr/>
          <a:lstStyle/>
          <a:p>
            <a:endParaRPr lang="en-US"/>
          </a:p>
        </p:txBody>
      </p:sp>
      <p:sp>
        <p:nvSpPr>
          <p:cNvPr id="16426" name="Line 42"/>
          <p:cNvSpPr>
            <a:spLocks noChangeShapeType="1"/>
          </p:cNvSpPr>
          <p:nvPr/>
        </p:nvSpPr>
        <p:spPr bwMode="auto">
          <a:xfrm>
            <a:off x="5943600" y="47752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16427" name="Line 43"/>
          <p:cNvSpPr>
            <a:spLocks noChangeShapeType="1"/>
          </p:cNvSpPr>
          <p:nvPr/>
        </p:nvSpPr>
        <p:spPr bwMode="auto">
          <a:xfrm>
            <a:off x="7466015" y="4775200"/>
            <a:ext cx="1587" cy="609600"/>
          </a:xfrm>
          <a:prstGeom prst="line">
            <a:avLst/>
          </a:prstGeom>
          <a:noFill/>
          <a:ln w="9525">
            <a:solidFill>
              <a:schemeClr val="tx1"/>
            </a:solidFill>
            <a:round/>
            <a:headEnd/>
            <a:tailEnd type="triangle" w="med" len="med"/>
          </a:ln>
          <a:effectLst/>
        </p:spPr>
        <p:txBody>
          <a:bodyPr/>
          <a:lstStyle/>
          <a:p>
            <a:endParaRPr lang="en-US"/>
          </a:p>
        </p:txBody>
      </p:sp>
      <p:sp>
        <p:nvSpPr>
          <p:cNvPr id="16428" name="Rectangle 44"/>
          <p:cNvSpPr>
            <a:spLocks noChangeArrowheads="1"/>
          </p:cNvSpPr>
          <p:nvPr/>
        </p:nvSpPr>
        <p:spPr bwMode="auto">
          <a:xfrm>
            <a:off x="1828800" y="538480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16429" name="Rectangle 45"/>
          <p:cNvSpPr>
            <a:spLocks noChangeArrowheads="1"/>
          </p:cNvSpPr>
          <p:nvPr/>
        </p:nvSpPr>
        <p:spPr bwMode="auto">
          <a:xfrm>
            <a:off x="3352800" y="5384800"/>
            <a:ext cx="1676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16430" name="Rectangle 46"/>
          <p:cNvSpPr>
            <a:spLocks noChangeArrowheads="1"/>
          </p:cNvSpPr>
          <p:nvPr/>
        </p:nvSpPr>
        <p:spPr bwMode="auto">
          <a:xfrm>
            <a:off x="5029200" y="5384800"/>
            <a:ext cx="1600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a:t>
            </a:r>
            <a:r>
              <a:rPr lang="en-US" dirty="0" smtClean="0"/>
              <a:t>[2]</a:t>
            </a:r>
            <a:endParaRPr lang="en-US" dirty="0"/>
          </a:p>
        </p:txBody>
      </p:sp>
      <p:sp>
        <p:nvSpPr>
          <p:cNvPr id="16431" name="Rectangle 47"/>
          <p:cNvSpPr>
            <a:spLocks noChangeArrowheads="1"/>
          </p:cNvSpPr>
          <p:nvPr/>
        </p:nvSpPr>
        <p:spPr bwMode="auto">
          <a:xfrm>
            <a:off x="6629400" y="538480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a:t>
            </a:r>
            <a:r>
              <a:rPr lang="en-US" dirty="0" smtClean="0"/>
              <a:t>[3]</a:t>
            </a:r>
            <a:endParaRPr lang="en-US" dirty="0"/>
          </a:p>
        </p:txBody>
      </p:sp>
      <p:sp>
        <p:nvSpPr>
          <p:cNvPr id="16432" name="Rectangle 48"/>
          <p:cNvSpPr>
            <a:spLocks noChangeArrowheads="1"/>
          </p:cNvSpPr>
          <p:nvPr/>
        </p:nvSpPr>
        <p:spPr bwMode="auto">
          <a:xfrm>
            <a:off x="685800" y="53848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6433" name="AutoShape 49"/>
          <p:cNvSpPr>
            <a:spLocks/>
          </p:cNvSpPr>
          <p:nvPr/>
        </p:nvSpPr>
        <p:spPr bwMode="auto">
          <a:xfrm rot="16200000" flipV="1">
            <a:off x="4267200" y="2184400"/>
            <a:ext cx="304800" cy="7467600"/>
          </a:xfrm>
          <a:prstGeom prst="leftBrace">
            <a:avLst>
              <a:gd name="adj1" fmla="val 204167"/>
              <a:gd name="adj2" fmla="val 50000"/>
            </a:avLst>
          </a:prstGeom>
          <a:noFill/>
          <a:ln w="9525">
            <a:solidFill>
              <a:schemeClr val="tx1"/>
            </a:solidFill>
            <a:round/>
            <a:headEnd/>
            <a:tailEnd/>
          </a:ln>
          <a:effectLst/>
        </p:spPr>
        <p:txBody>
          <a:bodyPr wrap="none" anchor="ctr"/>
          <a:lstStyle/>
          <a:p>
            <a:endParaRPr lang="en-US"/>
          </a:p>
        </p:txBody>
      </p:sp>
      <p:sp>
        <p:nvSpPr>
          <p:cNvPr id="16434" name="Text Box 50"/>
          <p:cNvSpPr txBox="1">
            <a:spLocks noChangeArrowheads="1"/>
          </p:cNvSpPr>
          <p:nvPr/>
        </p:nvSpPr>
        <p:spPr bwMode="auto">
          <a:xfrm>
            <a:off x="3778250" y="5951675"/>
            <a:ext cx="1157689" cy="369332"/>
          </a:xfrm>
          <a:prstGeom prst="rect">
            <a:avLst/>
          </a:prstGeom>
          <a:noFill/>
          <a:ln w="9525">
            <a:noFill/>
            <a:miter lim="800000"/>
            <a:headEnd/>
            <a:tailEnd/>
          </a:ln>
          <a:effectLst/>
        </p:spPr>
        <p:txBody>
          <a:bodyPr wrap="none">
            <a:spAutoFit/>
          </a:bodyPr>
          <a:lstStyle/>
          <a:p>
            <a:r>
              <a:rPr lang="en-US" dirty="0" err="1"/>
              <a:t>ciphertext</a:t>
            </a:r>
            <a:endParaRPr lang="en-US" dirty="0"/>
          </a:p>
        </p:txBody>
      </p:sp>
    </p:spTree>
    <p:extLst>
      <p:ext uri="{BB962C8B-B14F-4D97-AF65-F5344CB8AC3E}">
        <p14:creationId xmlns:p14="http://schemas.microsoft.com/office/powerpoint/2010/main" xmlns="" val="3150056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Decryption circuit</a:t>
            </a:r>
            <a:endParaRPr lang="en-US" dirty="0"/>
          </a:p>
        </p:txBody>
      </p:sp>
      <p:grpSp>
        <p:nvGrpSpPr>
          <p:cNvPr id="12" name="Group 39"/>
          <p:cNvGrpSpPr/>
          <p:nvPr/>
        </p:nvGrpSpPr>
        <p:grpSpPr>
          <a:xfrm>
            <a:off x="304800" y="2819400"/>
            <a:ext cx="7924800" cy="3352800"/>
            <a:chOff x="304800" y="2114550"/>
            <a:chExt cx="7924800" cy="2514600"/>
          </a:xfrm>
        </p:grpSpPr>
        <p:sp>
          <p:nvSpPr>
            <p:cNvPr id="4" name="Rectangle 51"/>
            <p:cNvSpPr>
              <a:spLocks noChangeArrowheads="1"/>
            </p:cNvSpPr>
            <p:nvPr/>
          </p:nvSpPr>
          <p:spPr bwMode="auto">
            <a:xfrm flipV="1">
              <a:off x="304800" y="2114550"/>
              <a:ext cx="7924800" cy="400050"/>
            </a:xfrm>
            <a:prstGeom prst="rect">
              <a:avLst/>
            </a:prstGeom>
            <a:solidFill>
              <a:schemeClr val="folHlink"/>
            </a:solidFill>
            <a:ln w="9525">
              <a:noFill/>
              <a:miter lim="800000"/>
              <a:headEnd/>
              <a:tailEnd/>
            </a:ln>
            <a:effectLst/>
          </p:spPr>
          <p:txBody>
            <a:bodyPr wrap="none" anchor="ctr"/>
            <a:lstStyle/>
            <a:p>
              <a:endParaRPr lang="en-US"/>
            </a:p>
          </p:txBody>
        </p:sp>
        <p:sp>
          <p:nvSpPr>
            <p:cNvPr id="5" name="Rectangle 5"/>
            <p:cNvSpPr>
              <a:spLocks noChangeArrowheads="1"/>
            </p:cNvSpPr>
            <p:nvPr/>
          </p:nvSpPr>
          <p:spPr bwMode="auto">
            <a:xfrm>
              <a:off x="19812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a:t>
              </a:r>
              <a:r>
                <a:rPr lang="en-US" sz="2400" dirty="0" smtClean="0"/>
                <a:t>(</a:t>
              </a:r>
              <a:r>
                <a:rPr lang="en-US" sz="2400" dirty="0"/>
                <a:t>k,</a:t>
              </a:r>
              <a:r>
                <a:rPr lang="en-US" sz="2400" dirty="0">
                  <a:sym typeface="Symbol" pitchFamily="18" charset="2"/>
                </a:rPr>
                <a:t>)</a:t>
              </a:r>
            </a:p>
          </p:txBody>
        </p:sp>
        <p:sp>
          <p:nvSpPr>
            <p:cNvPr id="6" name="Rectangle 6"/>
            <p:cNvSpPr>
              <a:spLocks noChangeArrowheads="1"/>
            </p:cNvSpPr>
            <p:nvPr/>
          </p:nvSpPr>
          <p:spPr bwMode="auto">
            <a:xfrm>
              <a:off x="36576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a:t>
              </a:r>
              <a:r>
                <a:rPr lang="en-US" sz="2400" dirty="0" smtClean="0"/>
                <a:t>(</a:t>
              </a:r>
              <a:r>
                <a:rPr lang="en-US" sz="2400" dirty="0"/>
                <a:t>k,</a:t>
              </a:r>
              <a:r>
                <a:rPr lang="en-US" sz="2400" dirty="0">
                  <a:sym typeface="Symbol" pitchFamily="18" charset="2"/>
                </a:rPr>
                <a:t>)</a:t>
              </a:r>
            </a:p>
          </p:txBody>
        </p:sp>
        <p:sp>
          <p:nvSpPr>
            <p:cNvPr id="7" name="Rectangle 8"/>
            <p:cNvSpPr>
              <a:spLocks noChangeArrowheads="1"/>
            </p:cNvSpPr>
            <p:nvPr/>
          </p:nvSpPr>
          <p:spPr bwMode="auto">
            <a:xfrm>
              <a:off x="68580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a:t>
              </a:r>
              <a:r>
                <a:rPr lang="en-US" sz="2400" dirty="0" smtClean="0"/>
                <a:t>(</a:t>
              </a:r>
              <a:r>
                <a:rPr lang="en-US" sz="2400" dirty="0"/>
                <a:t>k,</a:t>
              </a:r>
              <a:r>
                <a:rPr lang="en-US" sz="2400" dirty="0">
                  <a:sym typeface="Symbol" pitchFamily="18" charset="2"/>
                </a:rPr>
                <a:t>)</a:t>
              </a:r>
            </a:p>
          </p:txBody>
        </p:sp>
        <p:sp>
          <p:nvSpPr>
            <p:cNvPr id="8" name="Rectangle 10"/>
            <p:cNvSpPr>
              <a:spLocks noChangeArrowheads="1"/>
            </p:cNvSpPr>
            <p:nvPr/>
          </p:nvSpPr>
          <p:spPr bwMode="auto">
            <a:xfrm>
              <a:off x="1676400" y="434340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m[0]</a:t>
              </a:r>
            </a:p>
          </p:txBody>
        </p:sp>
        <p:sp>
          <p:nvSpPr>
            <p:cNvPr id="9" name="Rectangle 11"/>
            <p:cNvSpPr>
              <a:spLocks noChangeArrowheads="1"/>
            </p:cNvSpPr>
            <p:nvPr/>
          </p:nvSpPr>
          <p:spPr bwMode="auto">
            <a:xfrm>
              <a:off x="3200400" y="4343400"/>
              <a:ext cx="16764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m[1]</a:t>
              </a:r>
            </a:p>
          </p:txBody>
        </p:sp>
        <p:sp>
          <p:nvSpPr>
            <p:cNvPr id="10" name="Rectangle 12"/>
            <p:cNvSpPr>
              <a:spLocks noChangeArrowheads="1"/>
            </p:cNvSpPr>
            <p:nvPr/>
          </p:nvSpPr>
          <p:spPr bwMode="auto">
            <a:xfrm>
              <a:off x="4876800" y="4343400"/>
              <a:ext cx="16002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a:t>
              </a:r>
              <a:r>
                <a:rPr lang="en-US" dirty="0" smtClean="0"/>
                <a:t>[2]</a:t>
              </a:r>
              <a:endParaRPr lang="en-US" dirty="0"/>
            </a:p>
          </p:txBody>
        </p:sp>
        <p:sp>
          <p:nvSpPr>
            <p:cNvPr id="11" name="Rectangle 13"/>
            <p:cNvSpPr>
              <a:spLocks noChangeArrowheads="1"/>
            </p:cNvSpPr>
            <p:nvPr/>
          </p:nvSpPr>
          <p:spPr bwMode="auto">
            <a:xfrm>
              <a:off x="6477000" y="434340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a:t>
              </a:r>
              <a:r>
                <a:rPr lang="en-US" dirty="0" smtClean="0"/>
                <a:t>[3]</a:t>
              </a:r>
              <a:endParaRPr lang="en-US" dirty="0"/>
            </a:p>
          </p:txBody>
        </p:sp>
        <p:sp>
          <p:nvSpPr>
            <p:cNvPr id="13" name="Text Box 15"/>
            <p:cNvSpPr txBox="1">
              <a:spLocks noChangeArrowheads="1"/>
            </p:cNvSpPr>
            <p:nvPr/>
          </p:nvSpPr>
          <p:spPr bwMode="auto">
            <a:xfrm flipV="1">
              <a:off x="2170114" y="3657600"/>
              <a:ext cx="500458" cy="438581"/>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4" name="Text Box 16"/>
            <p:cNvSpPr txBox="1">
              <a:spLocks noChangeArrowheads="1"/>
            </p:cNvSpPr>
            <p:nvPr/>
          </p:nvSpPr>
          <p:spPr bwMode="auto">
            <a:xfrm flipV="1">
              <a:off x="7086600" y="3657600"/>
              <a:ext cx="500458" cy="438581"/>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5" name="Text Box 17"/>
            <p:cNvSpPr txBox="1">
              <a:spLocks noChangeArrowheads="1"/>
            </p:cNvSpPr>
            <p:nvPr/>
          </p:nvSpPr>
          <p:spPr bwMode="auto">
            <a:xfrm flipV="1">
              <a:off x="3886200" y="3657600"/>
              <a:ext cx="500458" cy="438581"/>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 name="Line 19"/>
            <p:cNvSpPr>
              <a:spLocks noChangeShapeType="1"/>
            </p:cNvSpPr>
            <p:nvPr/>
          </p:nvSpPr>
          <p:spPr bwMode="auto">
            <a:xfrm>
              <a:off x="2406650" y="4057650"/>
              <a:ext cx="0" cy="285750"/>
            </a:xfrm>
            <a:prstGeom prst="line">
              <a:avLst/>
            </a:prstGeom>
            <a:noFill/>
            <a:ln w="9525">
              <a:solidFill>
                <a:schemeClr val="tx1"/>
              </a:solidFill>
              <a:round/>
              <a:headEnd/>
              <a:tailEnd type="triangle" w="med" len="med"/>
            </a:ln>
            <a:effectLst/>
          </p:spPr>
          <p:txBody>
            <a:bodyPr/>
            <a:lstStyle/>
            <a:p>
              <a:endParaRPr lang="en-US"/>
            </a:p>
          </p:txBody>
        </p:sp>
        <p:sp>
          <p:nvSpPr>
            <p:cNvPr id="17" name="Line 20"/>
            <p:cNvSpPr>
              <a:spLocks noChangeShapeType="1"/>
            </p:cNvSpPr>
            <p:nvPr/>
          </p:nvSpPr>
          <p:spPr bwMode="auto">
            <a:xfrm>
              <a:off x="4114800" y="4033837"/>
              <a:ext cx="0" cy="285750"/>
            </a:xfrm>
            <a:prstGeom prst="line">
              <a:avLst/>
            </a:prstGeom>
            <a:noFill/>
            <a:ln w="9525">
              <a:solidFill>
                <a:schemeClr val="tx1"/>
              </a:solidFill>
              <a:round/>
              <a:headEnd/>
              <a:tailEnd type="triangle" w="med" len="med"/>
            </a:ln>
            <a:effectLst/>
          </p:spPr>
          <p:txBody>
            <a:bodyPr/>
            <a:lstStyle/>
            <a:p>
              <a:endParaRPr lang="en-US"/>
            </a:p>
          </p:txBody>
        </p:sp>
        <p:sp>
          <p:nvSpPr>
            <p:cNvPr id="18" name="Line 21"/>
            <p:cNvSpPr>
              <a:spLocks noChangeShapeType="1"/>
            </p:cNvSpPr>
            <p:nvPr/>
          </p:nvSpPr>
          <p:spPr bwMode="auto">
            <a:xfrm>
              <a:off x="7315200" y="4057650"/>
              <a:ext cx="0" cy="285750"/>
            </a:xfrm>
            <a:prstGeom prst="line">
              <a:avLst/>
            </a:prstGeom>
            <a:noFill/>
            <a:ln w="9525">
              <a:solidFill>
                <a:schemeClr val="tx1"/>
              </a:solidFill>
              <a:round/>
              <a:headEnd/>
              <a:tailEnd type="triangle" w="med" len="med"/>
            </a:ln>
            <a:effectLst/>
          </p:spPr>
          <p:txBody>
            <a:bodyPr/>
            <a:lstStyle/>
            <a:p>
              <a:endParaRPr lang="en-US"/>
            </a:p>
          </p:txBody>
        </p:sp>
        <p:sp>
          <p:nvSpPr>
            <p:cNvPr id="19" name="Line 22"/>
            <p:cNvSpPr>
              <a:spLocks noChangeShapeType="1"/>
            </p:cNvSpPr>
            <p:nvPr/>
          </p:nvSpPr>
          <p:spPr bwMode="auto">
            <a:xfrm>
              <a:off x="41148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0" name="Line 23"/>
            <p:cNvSpPr>
              <a:spLocks noChangeShapeType="1"/>
            </p:cNvSpPr>
            <p:nvPr/>
          </p:nvSpPr>
          <p:spPr bwMode="auto">
            <a:xfrm>
              <a:off x="73152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1" name="Line 24"/>
            <p:cNvSpPr>
              <a:spLocks noChangeShapeType="1"/>
            </p:cNvSpPr>
            <p:nvPr/>
          </p:nvSpPr>
          <p:spPr bwMode="auto">
            <a:xfrm>
              <a:off x="23622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2" name="Freeform 26"/>
            <p:cNvSpPr>
              <a:spLocks/>
            </p:cNvSpPr>
            <p:nvPr/>
          </p:nvSpPr>
          <p:spPr bwMode="auto">
            <a:xfrm>
              <a:off x="914400" y="2438400"/>
              <a:ext cx="1371600" cy="1466850"/>
            </a:xfrm>
            <a:custGeom>
              <a:avLst/>
              <a:gdLst/>
              <a:ahLst/>
              <a:cxnLst>
                <a:cxn ang="0">
                  <a:pos x="0" y="0"/>
                </a:cxn>
                <a:cxn ang="0">
                  <a:pos x="0" y="336"/>
                </a:cxn>
                <a:cxn ang="0">
                  <a:pos x="864" y="336"/>
                </a:cxn>
              </a:cxnLst>
              <a:rect l="0" t="0" r="r" b="b"/>
              <a:pathLst>
                <a:path w="864" h="336">
                  <a:moveTo>
                    <a:pt x="0" y="0"/>
                  </a:moveTo>
                  <a:lnTo>
                    <a:pt x="0" y="336"/>
                  </a:lnTo>
                  <a:lnTo>
                    <a:pt x="864" y="336"/>
                  </a:lnTo>
                </a:path>
              </a:pathLst>
            </a:custGeom>
            <a:noFill/>
            <a:ln w="12700" cmpd="sng">
              <a:solidFill>
                <a:schemeClr val="tx1"/>
              </a:solidFill>
              <a:round/>
              <a:headEnd type="none" w="med" len="med"/>
              <a:tailEnd type="triangle" w="med" len="med"/>
            </a:ln>
            <a:effectLst/>
          </p:spPr>
          <p:txBody>
            <a:bodyPr/>
            <a:lstStyle/>
            <a:p>
              <a:endParaRPr lang="en-US"/>
            </a:p>
          </p:txBody>
        </p:sp>
        <p:sp>
          <p:nvSpPr>
            <p:cNvPr id="23" name="Line 27"/>
            <p:cNvSpPr>
              <a:spLocks noChangeShapeType="1"/>
            </p:cNvSpPr>
            <p:nvPr/>
          </p:nvSpPr>
          <p:spPr bwMode="auto">
            <a:xfrm>
              <a:off x="23622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24" name="Freeform 28"/>
            <p:cNvSpPr>
              <a:spLocks/>
            </p:cNvSpPr>
            <p:nvPr/>
          </p:nvSpPr>
          <p:spPr bwMode="auto">
            <a:xfrm flipV="1">
              <a:off x="2362200" y="268605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5" name="Line 29"/>
            <p:cNvSpPr>
              <a:spLocks noChangeShapeType="1"/>
            </p:cNvSpPr>
            <p:nvPr/>
          </p:nvSpPr>
          <p:spPr bwMode="auto">
            <a:xfrm>
              <a:off x="41148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26" name="Rectangle 36"/>
            <p:cNvSpPr>
              <a:spLocks noChangeArrowheads="1"/>
            </p:cNvSpPr>
            <p:nvPr/>
          </p:nvSpPr>
          <p:spPr bwMode="auto">
            <a:xfrm>
              <a:off x="53340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a:t>
              </a:r>
              <a:r>
                <a:rPr lang="en-US" sz="2400" dirty="0" smtClean="0"/>
                <a:t>(</a:t>
              </a:r>
              <a:r>
                <a:rPr lang="en-US" sz="2400" dirty="0"/>
                <a:t>k,</a:t>
              </a:r>
              <a:r>
                <a:rPr lang="en-US" sz="2400" dirty="0">
                  <a:sym typeface="Symbol" pitchFamily="18" charset="2"/>
                </a:rPr>
                <a:t>)</a:t>
              </a:r>
            </a:p>
          </p:txBody>
        </p:sp>
        <p:sp>
          <p:nvSpPr>
            <p:cNvPr id="27" name="Freeform 37"/>
            <p:cNvSpPr>
              <a:spLocks/>
            </p:cNvSpPr>
            <p:nvPr/>
          </p:nvSpPr>
          <p:spPr bwMode="auto">
            <a:xfrm flipV="1">
              <a:off x="4114800" y="268605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8" name="Freeform 38"/>
            <p:cNvSpPr>
              <a:spLocks/>
            </p:cNvSpPr>
            <p:nvPr/>
          </p:nvSpPr>
          <p:spPr bwMode="auto">
            <a:xfrm flipV="1">
              <a:off x="5791200" y="2686050"/>
              <a:ext cx="13716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9" name="Text Box 39"/>
            <p:cNvSpPr txBox="1">
              <a:spLocks noChangeArrowheads="1"/>
            </p:cNvSpPr>
            <p:nvPr/>
          </p:nvSpPr>
          <p:spPr bwMode="auto">
            <a:xfrm flipV="1">
              <a:off x="5599114" y="3657600"/>
              <a:ext cx="500458" cy="438581"/>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30" name="Line 40"/>
            <p:cNvSpPr>
              <a:spLocks noChangeShapeType="1"/>
            </p:cNvSpPr>
            <p:nvPr/>
          </p:nvSpPr>
          <p:spPr bwMode="auto">
            <a:xfrm>
              <a:off x="5827713" y="4033837"/>
              <a:ext cx="0" cy="285750"/>
            </a:xfrm>
            <a:prstGeom prst="line">
              <a:avLst/>
            </a:prstGeom>
            <a:noFill/>
            <a:ln w="9525">
              <a:solidFill>
                <a:schemeClr val="tx1"/>
              </a:solidFill>
              <a:round/>
              <a:headEnd/>
              <a:tailEnd type="triangle" w="med" len="med"/>
            </a:ln>
            <a:effectLst/>
          </p:spPr>
          <p:txBody>
            <a:bodyPr/>
            <a:lstStyle/>
            <a:p>
              <a:endParaRPr lang="en-US"/>
            </a:p>
          </p:txBody>
        </p:sp>
        <p:sp>
          <p:nvSpPr>
            <p:cNvPr id="31" name="Line 41"/>
            <p:cNvSpPr>
              <a:spLocks noChangeShapeType="1"/>
            </p:cNvSpPr>
            <p:nvPr/>
          </p:nvSpPr>
          <p:spPr bwMode="auto">
            <a:xfrm>
              <a:off x="5827713"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32" name="Line 42"/>
            <p:cNvSpPr>
              <a:spLocks noChangeShapeType="1"/>
            </p:cNvSpPr>
            <p:nvPr/>
          </p:nvSpPr>
          <p:spPr bwMode="auto">
            <a:xfrm>
              <a:off x="57912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33" name="Line 43"/>
            <p:cNvSpPr>
              <a:spLocks noChangeShapeType="1"/>
            </p:cNvSpPr>
            <p:nvPr/>
          </p:nvSpPr>
          <p:spPr bwMode="auto">
            <a:xfrm>
              <a:off x="7313614" y="2457450"/>
              <a:ext cx="1587" cy="457200"/>
            </a:xfrm>
            <a:prstGeom prst="line">
              <a:avLst/>
            </a:prstGeom>
            <a:noFill/>
            <a:ln w="9525">
              <a:solidFill>
                <a:schemeClr val="tx1"/>
              </a:solidFill>
              <a:round/>
              <a:headEnd/>
              <a:tailEnd type="triangle" w="med" len="med"/>
            </a:ln>
            <a:effectLst/>
          </p:spPr>
          <p:txBody>
            <a:bodyPr/>
            <a:lstStyle/>
            <a:p>
              <a:endParaRPr lang="en-US"/>
            </a:p>
          </p:txBody>
        </p:sp>
        <p:sp>
          <p:nvSpPr>
            <p:cNvPr id="34" name="Rectangle 44"/>
            <p:cNvSpPr>
              <a:spLocks noChangeArrowheads="1"/>
            </p:cNvSpPr>
            <p:nvPr/>
          </p:nvSpPr>
          <p:spPr bwMode="auto">
            <a:xfrm>
              <a:off x="1676400" y="217170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35" name="Rectangle 45"/>
            <p:cNvSpPr>
              <a:spLocks noChangeArrowheads="1"/>
            </p:cNvSpPr>
            <p:nvPr/>
          </p:nvSpPr>
          <p:spPr bwMode="auto">
            <a:xfrm>
              <a:off x="3200400" y="2171700"/>
              <a:ext cx="16764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36" name="Rectangle 46"/>
            <p:cNvSpPr>
              <a:spLocks noChangeArrowheads="1"/>
            </p:cNvSpPr>
            <p:nvPr/>
          </p:nvSpPr>
          <p:spPr bwMode="auto">
            <a:xfrm>
              <a:off x="4876800" y="2171700"/>
              <a:ext cx="1600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a:t>
              </a:r>
              <a:r>
                <a:rPr lang="en-US" dirty="0" smtClean="0"/>
                <a:t>[2]</a:t>
              </a:r>
              <a:endParaRPr lang="en-US" dirty="0"/>
            </a:p>
          </p:txBody>
        </p:sp>
        <p:sp>
          <p:nvSpPr>
            <p:cNvPr id="37" name="Rectangle 47"/>
            <p:cNvSpPr>
              <a:spLocks noChangeArrowheads="1"/>
            </p:cNvSpPr>
            <p:nvPr/>
          </p:nvSpPr>
          <p:spPr bwMode="auto">
            <a:xfrm>
              <a:off x="6477000" y="217170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a:t>
              </a:r>
              <a:r>
                <a:rPr lang="en-US" dirty="0" smtClean="0"/>
                <a:t>[3]</a:t>
              </a:r>
              <a:endParaRPr lang="en-US" dirty="0"/>
            </a:p>
          </p:txBody>
        </p:sp>
        <p:sp>
          <p:nvSpPr>
            <p:cNvPr id="38" name="Rectangle 48"/>
            <p:cNvSpPr>
              <a:spLocks noChangeArrowheads="1"/>
            </p:cNvSpPr>
            <p:nvPr/>
          </p:nvSpPr>
          <p:spPr bwMode="auto">
            <a:xfrm>
              <a:off x="533400" y="217170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IV</a:t>
              </a:r>
            </a:p>
          </p:txBody>
        </p:sp>
      </p:grpSp>
      <p:sp>
        <p:nvSpPr>
          <p:cNvPr id="3" name="TextBox 2"/>
          <p:cNvSpPr txBox="1"/>
          <p:nvPr/>
        </p:nvSpPr>
        <p:spPr>
          <a:xfrm>
            <a:off x="228601" y="1397000"/>
            <a:ext cx="8321509" cy="584775"/>
          </a:xfrm>
          <a:prstGeom prst="rect">
            <a:avLst/>
          </a:prstGeom>
          <a:noFill/>
        </p:spPr>
        <p:txBody>
          <a:bodyPr wrap="none" rtlCol="0">
            <a:spAutoFit/>
          </a:bodyPr>
          <a:lstStyle/>
          <a:p>
            <a:r>
              <a:rPr lang="en-US" sz="2400" dirty="0" smtClean="0"/>
              <a:t>In symbols:    c[0] = E</a:t>
            </a:r>
            <a:r>
              <a:rPr lang="en-US" sz="3200" dirty="0" smtClean="0"/>
              <a:t>(</a:t>
            </a:r>
            <a:r>
              <a:rPr lang="en-US" sz="2400" dirty="0" smtClean="0"/>
              <a:t>k, </a:t>
            </a:r>
            <a:r>
              <a:rPr lang="en-US" sz="2400" dirty="0" err="1" smtClean="0"/>
              <a:t>IV⨁m</a:t>
            </a:r>
            <a:r>
              <a:rPr lang="en-US" sz="2400" dirty="0" smtClean="0"/>
              <a:t>[0] </a:t>
            </a:r>
            <a:r>
              <a:rPr lang="en-US" sz="3200" dirty="0" smtClean="0"/>
              <a:t>)</a:t>
            </a:r>
            <a:r>
              <a:rPr lang="en-US" sz="2800" dirty="0" smtClean="0"/>
              <a:t> </a:t>
            </a:r>
            <a:r>
              <a:rPr lang="en-US" sz="2400" dirty="0" smtClean="0"/>
              <a:t>    ⇒       m[0] = D</a:t>
            </a:r>
            <a:r>
              <a:rPr lang="en-US" sz="3200" dirty="0" smtClean="0"/>
              <a:t>(</a:t>
            </a:r>
            <a:r>
              <a:rPr lang="en-US" sz="2400" dirty="0" smtClean="0"/>
              <a:t>k, c[0]</a:t>
            </a:r>
            <a:r>
              <a:rPr lang="en-US" sz="3200" dirty="0" smtClean="0"/>
              <a:t>)</a:t>
            </a:r>
            <a:r>
              <a:rPr lang="en-US" sz="2400" dirty="0" smtClean="0"/>
              <a:t> ⨁ IV</a:t>
            </a:r>
            <a:endParaRPr lang="en-US" sz="2400" dirty="0"/>
          </a:p>
        </p:txBody>
      </p:sp>
    </p:spTree>
    <p:extLst>
      <p:ext uri="{BB962C8B-B14F-4D97-AF65-F5344CB8AC3E}">
        <p14:creationId xmlns:p14="http://schemas.microsoft.com/office/powerpoint/2010/main" xmlns="" val="339164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CBC Encryption with Random IV</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72</a:t>
            </a:fld>
            <a:endParaRPr lang="en-US"/>
          </a:p>
        </p:txBody>
      </p:sp>
      <p:pic>
        <p:nvPicPr>
          <p:cNvPr id="21506" name="Picture 2"/>
          <p:cNvPicPr>
            <a:picLocks noChangeAspect="1" noChangeArrowheads="1"/>
          </p:cNvPicPr>
          <p:nvPr/>
        </p:nvPicPr>
        <p:blipFill>
          <a:blip r:embed="rId2"/>
          <a:srcRect/>
          <a:stretch>
            <a:fillRect/>
          </a:stretch>
        </p:blipFill>
        <p:spPr bwMode="auto">
          <a:xfrm>
            <a:off x="533400" y="1790700"/>
            <a:ext cx="7603940" cy="438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1676400" y="4343400"/>
            <a:ext cx="7010400" cy="7620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531" name="Rectangle 3"/>
          <p:cNvSpPr>
            <a:spLocks noGrp="1" noChangeArrowheads="1"/>
          </p:cNvSpPr>
          <p:nvPr>
            <p:ph idx="1"/>
          </p:nvPr>
        </p:nvSpPr>
        <p:spPr>
          <a:xfrm>
            <a:off x="381000" y="1447800"/>
            <a:ext cx="8534400" cy="5105400"/>
          </a:xfrm>
        </p:spPr>
        <p:txBody>
          <a:bodyPr>
            <a:normAutofit fontScale="92500"/>
          </a:bodyPr>
          <a:lstStyle/>
          <a:p>
            <a:pPr marL="0" indent="0">
              <a:lnSpc>
                <a:spcPct val="130000"/>
              </a:lnSpc>
              <a:spcBef>
                <a:spcPct val="100000"/>
              </a:spcBef>
              <a:buNone/>
              <a:tabLst>
                <a:tab pos="685800" algn="l"/>
              </a:tabLst>
            </a:pPr>
            <a:r>
              <a:rPr lang="en-US" u="sng" dirty="0"/>
              <a:t>CBC Theorem</a:t>
            </a:r>
            <a:r>
              <a:rPr lang="en-US" dirty="0"/>
              <a:t>:     For any L&gt;0,</a:t>
            </a:r>
            <a:br>
              <a:rPr lang="en-US" dirty="0"/>
            </a:br>
            <a:r>
              <a:rPr lang="en-US" dirty="0"/>
              <a:t>	If E is a secure PRP over (K,X) then </a:t>
            </a:r>
            <a:br>
              <a:rPr lang="en-US" dirty="0"/>
            </a:br>
            <a:r>
              <a:rPr lang="en-US" dirty="0"/>
              <a:t>	E</a:t>
            </a:r>
            <a:r>
              <a:rPr lang="en-US" baseline="-25000" dirty="0"/>
              <a:t>CBC</a:t>
            </a:r>
            <a:r>
              <a:rPr lang="en-US" dirty="0"/>
              <a:t> is a sem. sec. under CPA over (K, X</a:t>
            </a:r>
            <a:r>
              <a:rPr lang="en-US" baseline="30000" dirty="0"/>
              <a:t>L</a:t>
            </a:r>
            <a:r>
              <a:rPr lang="en-US" dirty="0"/>
              <a:t>, X</a:t>
            </a:r>
            <a:r>
              <a:rPr lang="en-US" baseline="30000" dirty="0"/>
              <a:t>L+1</a:t>
            </a:r>
            <a:r>
              <a:rPr lang="en-US" dirty="0"/>
              <a:t>).</a:t>
            </a:r>
          </a:p>
          <a:p>
            <a:pPr>
              <a:lnSpc>
                <a:spcPct val="130000"/>
              </a:lnSpc>
              <a:spcBef>
                <a:spcPts val="1800"/>
              </a:spcBef>
              <a:buFontTx/>
              <a:buNone/>
              <a:tabLst>
                <a:tab pos="685800" algn="l"/>
              </a:tabLst>
            </a:pPr>
            <a:r>
              <a:rPr lang="en-US" dirty="0"/>
              <a:t>		In particular,  for a q-query adversary A attacking E</a:t>
            </a:r>
            <a:r>
              <a:rPr lang="en-US" baseline="-25000" dirty="0"/>
              <a:t>CBC</a:t>
            </a:r>
            <a:br>
              <a:rPr lang="en-US" baseline="-25000" dirty="0"/>
            </a:br>
            <a:r>
              <a:rPr lang="en-US" baseline="-25000" dirty="0"/>
              <a:t>	</a:t>
            </a:r>
            <a:r>
              <a:rPr lang="en-US" dirty="0"/>
              <a:t>there exists a PRP adversary B  </a:t>
            </a:r>
            <a:r>
              <a:rPr lang="en-US" dirty="0" err="1"/>
              <a:t>s.t</a:t>
            </a:r>
            <a:r>
              <a:rPr lang="en-US" dirty="0"/>
              <a:t>.:</a:t>
            </a:r>
          </a:p>
          <a:p>
            <a:pPr>
              <a:lnSpc>
                <a:spcPct val="150000"/>
              </a:lnSpc>
              <a:buFontTx/>
              <a:buNone/>
              <a:tabLst>
                <a:tab pos="685800" algn="l"/>
              </a:tabLst>
            </a:pPr>
            <a:r>
              <a:rPr lang="en-US" dirty="0"/>
              <a:t>		   </a:t>
            </a:r>
            <a:r>
              <a:rPr lang="en-US" dirty="0" smtClean="0"/>
              <a:t>		</a:t>
            </a:r>
            <a:r>
              <a:rPr lang="en-US" dirty="0" err="1" smtClean="0"/>
              <a:t>Adv</a:t>
            </a:r>
            <a:r>
              <a:rPr lang="en-US" baseline="-25000" dirty="0" err="1" smtClean="0"/>
              <a:t>CPA</a:t>
            </a:r>
            <a:r>
              <a:rPr lang="en-US" dirty="0" smtClean="0"/>
              <a:t> [</a:t>
            </a:r>
            <a:r>
              <a:rPr lang="en-US" dirty="0"/>
              <a:t>A, E</a:t>
            </a:r>
            <a:r>
              <a:rPr lang="en-US" baseline="-25000" dirty="0"/>
              <a:t>CBC</a:t>
            </a:r>
            <a:r>
              <a:rPr lang="en-US" dirty="0"/>
              <a:t>] </a:t>
            </a:r>
            <a:r>
              <a:rPr lang="en-US" dirty="0">
                <a:sym typeface="Symbol" pitchFamily="18" charset="2"/>
              </a:rPr>
              <a:t></a:t>
            </a:r>
            <a:r>
              <a:rPr lang="en-US" dirty="0"/>
              <a:t>  2</a:t>
            </a:r>
            <a:r>
              <a:rPr lang="en-US" dirty="0" smtClean="0">
                <a:sym typeface="Symbol" pitchFamily="18" charset="2"/>
              </a:rPr>
              <a:t></a:t>
            </a:r>
            <a:r>
              <a:rPr lang="en-US" dirty="0" smtClean="0"/>
              <a:t>Adv</a:t>
            </a:r>
            <a:r>
              <a:rPr lang="en-US" baseline="-25000" dirty="0" smtClean="0"/>
              <a:t>PRP</a:t>
            </a:r>
            <a:r>
              <a:rPr lang="en-US" dirty="0" smtClean="0"/>
              <a:t>[</a:t>
            </a:r>
            <a:r>
              <a:rPr lang="en-US" dirty="0"/>
              <a:t>B, E]  +  </a:t>
            </a:r>
            <a:r>
              <a:rPr lang="en-US" b="1" dirty="0">
                <a:solidFill>
                  <a:srgbClr val="FF0000"/>
                </a:solidFill>
              </a:rPr>
              <a:t>2 q</a:t>
            </a:r>
            <a:r>
              <a:rPr lang="en-US" b="1" baseline="30000" dirty="0">
                <a:solidFill>
                  <a:srgbClr val="FF0000"/>
                </a:solidFill>
              </a:rPr>
              <a:t>2</a:t>
            </a:r>
            <a:r>
              <a:rPr lang="en-US" b="1" dirty="0">
                <a:solidFill>
                  <a:srgbClr val="FF0000"/>
                </a:solidFill>
              </a:rPr>
              <a:t> L</a:t>
            </a:r>
            <a:r>
              <a:rPr lang="en-US" b="1" baseline="30000" dirty="0">
                <a:solidFill>
                  <a:srgbClr val="FF0000"/>
                </a:solidFill>
              </a:rPr>
              <a:t>2</a:t>
            </a:r>
            <a:r>
              <a:rPr lang="en-US" b="1" dirty="0">
                <a:solidFill>
                  <a:srgbClr val="FF0000"/>
                </a:solidFill>
              </a:rPr>
              <a:t> / |X|</a:t>
            </a:r>
          </a:p>
          <a:p>
            <a:pPr marL="0" indent="0">
              <a:lnSpc>
                <a:spcPct val="150000"/>
              </a:lnSpc>
              <a:spcBef>
                <a:spcPts val="3480"/>
              </a:spcBef>
              <a:buNone/>
              <a:tabLst>
                <a:tab pos="685800" algn="l"/>
              </a:tabLst>
            </a:pPr>
            <a:r>
              <a:rPr lang="en-US" dirty="0"/>
              <a:t>Note:    CBC is only secure as long as   </a:t>
            </a:r>
            <a:r>
              <a:rPr lang="en-US" b="1" dirty="0"/>
              <a:t>q</a:t>
            </a:r>
            <a:r>
              <a:rPr lang="en-US" b="1" baseline="30000" dirty="0"/>
              <a:t>2</a:t>
            </a:r>
            <a:r>
              <a:rPr lang="en-US" b="1" dirty="0"/>
              <a:t>L</a:t>
            </a:r>
            <a:r>
              <a:rPr lang="en-US" b="1" baseline="30000" dirty="0"/>
              <a:t>2</a:t>
            </a:r>
            <a:r>
              <a:rPr lang="en-US" b="1" dirty="0"/>
              <a:t>  &lt;&lt;  |X|</a:t>
            </a:r>
            <a:endParaRPr lang="en-US" b="1" baseline="30000" dirty="0"/>
          </a:p>
        </p:txBody>
      </p:sp>
      <p:sp>
        <p:nvSpPr>
          <p:cNvPr id="22530" name="Rectangle 2"/>
          <p:cNvSpPr>
            <a:spLocks noGrp="1" noChangeArrowheads="1"/>
          </p:cNvSpPr>
          <p:nvPr>
            <p:ph type="title"/>
          </p:nvPr>
        </p:nvSpPr>
        <p:spPr/>
        <p:txBody>
          <a:bodyPr/>
          <a:lstStyle/>
          <a:p>
            <a:r>
              <a:rPr lang="en-US" dirty="0"/>
              <a:t>CBC:    CPA Analysis</a:t>
            </a:r>
          </a:p>
        </p:txBody>
      </p:sp>
      <p:cxnSp>
        <p:nvCxnSpPr>
          <p:cNvPr id="6" name="Straight Connector 5"/>
          <p:cNvCxnSpPr/>
          <p:nvPr/>
        </p:nvCxnSpPr>
        <p:spPr bwMode="auto">
          <a:xfrm>
            <a:off x="0" y="5334000"/>
            <a:ext cx="9144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xmlns="" val="29819053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 example</a:t>
            </a:r>
            <a:endParaRPr lang="en-US" dirty="0"/>
          </a:p>
        </p:txBody>
      </p:sp>
      <p:sp>
        <p:nvSpPr>
          <p:cNvPr id="3" name="Content Placeholder 2"/>
          <p:cNvSpPr>
            <a:spLocks noGrp="1"/>
          </p:cNvSpPr>
          <p:nvPr>
            <p:ph idx="1"/>
          </p:nvPr>
        </p:nvSpPr>
        <p:spPr>
          <a:xfrm>
            <a:off x="304800" y="2133600"/>
            <a:ext cx="8839200" cy="4724400"/>
          </a:xfrm>
        </p:spPr>
        <p:txBody>
          <a:bodyPr>
            <a:normAutofit/>
          </a:bodyPr>
          <a:lstStyle/>
          <a:p>
            <a:pPr marL="0" indent="0">
              <a:buNone/>
            </a:pPr>
            <a:r>
              <a:rPr lang="en-US" dirty="0"/>
              <a:t>q</a:t>
            </a:r>
            <a:r>
              <a:rPr lang="en-US" dirty="0" smtClean="0"/>
              <a:t> = # messages encrypted with k  ,    L = length of max message</a:t>
            </a:r>
            <a:endParaRPr lang="en-US" dirty="0"/>
          </a:p>
          <a:p>
            <a:pPr marL="0" indent="0">
              <a:spcBef>
                <a:spcPts val="4176"/>
              </a:spcBef>
              <a:buNone/>
            </a:pPr>
            <a:r>
              <a:rPr lang="en-US" dirty="0" smtClean="0"/>
              <a:t>Suppose we want   </a:t>
            </a:r>
            <a:r>
              <a:rPr lang="en-US" dirty="0" err="1" smtClean="0"/>
              <a:t>Adv</a:t>
            </a:r>
            <a:r>
              <a:rPr lang="en-US" baseline="-25000" dirty="0" err="1" smtClean="0"/>
              <a:t>CPA</a:t>
            </a:r>
            <a:r>
              <a:rPr lang="en-US" dirty="0" smtClean="0"/>
              <a:t> </a:t>
            </a:r>
            <a:r>
              <a:rPr lang="en-US" dirty="0"/>
              <a:t>[A, E</a:t>
            </a:r>
            <a:r>
              <a:rPr lang="en-US" baseline="-25000" dirty="0"/>
              <a:t>CBC</a:t>
            </a:r>
            <a:r>
              <a:rPr lang="en-US" dirty="0"/>
              <a:t>] </a:t>
            </a:r>
            <a:r>
              <a:rPr lang="en-US" dirty="0" smtClean="0"/>
              <a:t>≤  1/2</a:t>
            </a:r>
            <a:r>
              <a:rPr lang="en-US" baseline="30000" dirty="0" smtClean="0"/>
              <a:t>32 </a:t>
            </a:r>
            <a:r>
              <a:rPr lang="en-US" dirty="0"/>
              <a:t> </a:t>
            </a:r>
            <a:r>
              <a:rPr lang="en-US" dirty="0" smtClean="0"/>
              <a:t>  </a:t>
            </a:r>
            <a:r>
              <a:rPr lang="en-US" baseline="30000" dirty="0" smtClean="0"/>
              <a:t>  </a:t>
            </a:r>
            <a:r>
              <a:rPr lang="en-US" dirty="0" smtClean="0"/>
              <a:t>    ⇐    q</a:t>
            </a:r>
            <a:r>
              <a:rPr lang="en-US" baseline="30000" dirty="0" smtClean="0"/>
              <a:t>2</a:t>
            </a:r>
            <a:r>
              <a:rPr lang="en-US" dirty="0" smtClean="0"/>
              <a:t> L</a:t>
            </a:r>
            <a:r>
              <a:rPr lang="en-US" baseline="30000" dirty="0" smtClean="0"/>
              <a:t>2</a:t>
            </a:r>
            <a:r>
              <a:rPr lang="en-US" dirty="0" smtClean="0"/>
              <a:t> /|X| &lt; 1/ 2</a:t>
            </a:r>
            <a:r>
              <a:rPr lang="en-US" baseline="30000" dirty="0" smtClean="0"/>
              <a:t>32</a:t>
            </a:r>
            <a:r>
              <a:rPr lang="en-US" dirty="0" smtClean="0"/>
              <a:t> </a:t>
            </a:r>
            <a:endParaRPr lang="en-US" baseline="30000" dirty="0" smtClean="0"/>
          </a:p>
          <a:p>
            <a:pPr>
              <a:spcBef>
                <a:spcPts val="1776"/>
              </a:spcBef>
            </a:pPr>
            <a:r>
              <a:rPr lang="en-US" dirty="0" smtClean="0"/>
              <a:t>AES:     |X| = 2</a:t>
            </a:r>
            <a:r>
              <a:rPr lang="en-US" baseline="30000" dirty="0" smtClean="0"/>
              <a:t>128</a:t>
            </a:r>
            <a:r>
              <a:rPr lang="en-US" dirty="0" smtClean="0"/>
              <a:t>    ⇒   q L &lt; 2</a:t>
            </a:r>
            <a:r>
              <a:rPr lang="en-US" baseline="30000" dirty="0" smtClean="0"/>
              <a:t>48</a:t>
            </a:r>
          </a:p>
          <a:p>
            <a:pPr marL="0" indent="0">
              <a:spcBef>
                <a:spcPts val="1776"/>
              </a:spcBef>
              <a:buNone/>
            </a:pPr>
            <a:r>
              <a:rPr lang="en-US" baseline="30000" dirty="0"/>
              <a:t>	</a:t>
            </a:r>
            <a:r>
              <a:rPr lang="en-US" dirty="0" smtClean="0"/>
              <a:t>So, after  2</a:t>
            </a:r>
            <a:r>
              <a:rPr lang="en-US" baseline="30000" dirty="0" smtClean="0"/>
              <a:t>48</a:t>
            </a:r>
            <a:r>
              <a:rPr lang="en-US" dirty="0" smtClean="0"/>
              <a:t>  AES blocks, must change key</a:t>
            </a:r>
            <a:endParaRPr lang="en-US" dirty="0"/>
          </a:p>
          <a:p>
            <a:endParaRPr lang="en-US" dirty="0" smtClean="0"/>
          </a:p>
          <a:p>
            <a:r>
              <a:rPr lang="en-US" dirty="0" smtClean="0"/>
              <a:t>3DES</a:t>
            </a:r>
            <a:r>
              <a:rPr lang="en-US" dirty="0"/>
              <a:t>:  </a:t>
            </a:r>
            <a:r>
              <a:rPr lang="en-US" dirty="0" smtClean="0"/>
              <a:t>  |</a:t>
            </a:r>
            <a:r>
              <a:rPr lang="en-US" dirty="0"/>
              <a:t>X| = </a:t>
            </a:r>
            <a:r>
              <a:rPr lang="en-US" dirty="0" smtClean="0"/>
              <a:t>2</a:t>
            </a:r>
            <a:r>
              <a:rPr lang="en-US" baseline="30000" dirty="0" smtClean="0"/>
              <a:t>64</a:t>
            </a:r>
            <a:r>
              <a:rPr lang="en-US" dirty="0" smtClean="0"/>
              <a:t>    </a:t>
            </a:r>
            <a:r>
              <a:rPr lang="en-US" dirty="0"/>
              <a:t>⇒   q L &lt; </a:t>
            </a:r>
            <a:r>
              <a:rPr lang="en-US" dirty="0" smtClean="0"/>
              <a:t>2</a:t>
            </a:r>
            <a:r>
              <a:rPr lang="en-US" baseline="30000" dirty="0" smtClean="0"/>
              <a:t>16</a:t>
            </a:r>
            <a:endParaRPr lang="en-US" baseline="30000" dirty="0"/>
          </a:p>
          <a:p>
            <a:endParaRPr lang="en-US" dirty="0"/>
          </a:p>
        </p:txBody>
      </p:sp>
      <p:sp>
        <p:nvSpPr>
          <p:cNvPr id="4" name="TextBox 3"/>
          <p:cNvSpPr txBox="1"/>
          <p:nvPr/>
        </p:nvSpPr>
        <p:spPr>
          <a:xfrm>
            <a:off x="1600200" y="1295401"/>
            <a:ext cx="6315640" cy="461665"/>
          </a:xfrm>
          <a:prstGeom prst="rect">
            <a:avLst/>
          </a:prstGeom>
          <a:noFill/>
        </p:spPr>
        <p:txBody>
          <a:bodyPr wrap="none" rtlCol="0">
            <a:spAutoFit/>
          </a:bodyPr>
          <a:lstStyle/>
          <a:p>
            <a:r>
              <a:rPr lang="en-US" sz="2400" dirty="0" err="1"/>
              <a:t>Adv</a:t>
            </a:r>
            <a:r>
              <a:rPr lang="en-US" sz="2400" baseline="-25000" dirty="0" err="1"/>
              <a:t>CPA</a:t>
            </a:r>
            <a:r>
              <a:rPr lang="en-US" sz="2400" dirty="0"/>
              <a:t> [A, E</a:t>
            </a:r>
            <a:r>
              <a:rPr lang="en-US" sz="2400" baseline="-25000" dirty="0"/>
              <a:t>CBC</a:t>
            </a:r>
            <a:r>
              <a:rPr lang="en-US" sz="2400" dirty="0"/>
              <a:t>] </a:t>
            </a:r>
            <a:r>
              <a:rPr lang="en-US" sz="2400" dirty="0">
                <a:sym typeface="Symbol" pitchFamily="18" charset="2"/>
              </a:rPr>
              <a:t></a:t>
            </a:r>
            <a:r>
              <a:rPr lang="en-US" sz="2400" dirty="0"/>
              <a:t>  2</a:t>
            </a:r>
            <a:r>
              <a:rPr lang="en-US" sz="2400" dirty="0">
                <a:sym typeface="Symbol" pitchFamily="18" charset="2"/>
              </a:rPr>
              <a:t></a:t>
            </a:r>
            <a:r>
              <a:rPr lang="en-US" sz="2400" dirty="0"/>
              <a:t>PRP </a:t>
            </a:r>
            <a:r>
              <a:rPr lang="en-US" sz="2400" dirty="0" err="1"/>
              <a:t>Adv</a:t>
            </a:r>
            <a:r>
              <a:rPr lang="en-US" sz="2400" dirty="0"/>
              <a:t>[B, E]  +  </a:t>
            </a:r>
            <a:r>
              <a:rPr lang="en-US" sz="2400" b="1" dirty="0">
                <a:solidFill>
                  <a:srgbClr val="FF0000"/>
                </a:solidFill>
              </a:rPr>
              <a:t>2 q</a:t>
            </a:r>
            <a:r>
              <a:rPr lang="en-US" sz="2400" b="1" baseline="30000" dirty="0">
                <a:solidFill>
                  <a:srgbClr val="FF0000"/>
                </a:solidFill>
              </a:rPr>
              <a:t>2</a:t>
            </a:r>
            <a:r>
              <a:rPr lang="en-US" sz="2400" b="1" dirty="0">
                <a:solidFill>
                  <a:srgbClr val="FF0000"/>
                </a:solidFill>
              </a:rPr>
              <a:t> L</a:t>
            </a:r>
            <a:r>
              <a:rPr lang="en-US" sz="2400" b="1" baseline="30000" dirty="0">
                <a:solidFill>
                  <a:srgbClr val="FF0000"/>
                </a:solidFill>
              </a:rPr>
              <a:t>2</a:t>
            </a:r>
            <a:r>
              <a:rPr lang="en-US" sz="2400" b="1" dirty="0">
                <a:solidFill>
                  <a:srgbClr val="FF0000"/>
                </a:solidFill>
              </a:rPr>
              <a:t> / |X</a:t>
            </a:r>
            <a:r>
              <a:rPr lang="en-US" sz="2400" b="1" dirty="0" smtClean="0">
                <a:solidFill>
                  <a:srgbClr val="FF0000"/>
                </a:solidFill>
              </a:rPr>
              <a:t>|</a:t>
            </a:r>
            <a:endParaRPr lang="en-US" sz="2400" b="1" dirty="0">
              <a:solidFill>
                <a:srgbClr val="FF0000"/>
              </a:solidFill>
            </a:endParaRPr>
          </a:p>
        </p:txBody>
      </p:sp>
      <p:sp>
        <p:nvSpPr>
          <p:cNvPr id="5" name="Rounded Rectangle 4"/>
          <p:cNvSpPr/>
          <p:nvPr/>
        </p:nvSpPr>
        <p:spPr>
          <a:xfrm>
            <a:off x="1447800" y="1193800"/>
            <a:ext cx="6553200" cy="8128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524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400"/>
            <a:ext cx="8839200" cy="1143000"/>
          </a:xfrm>
        </p:spPr>
        <p:txBody>
          <a:bodyPr>
            <a:normAutofit fontScale="90000"/>
          </a:bodyPr>
          <a:lstStyle/>
          <a:p>
            <a:pPr algn="l"/>
            <a:r>
              <a:rPr lang="en-US" dirty="0" smtClean="0"/>
              <a:t>Warning:   </a:t>
            </a:r>
            <a:r>
              <a:rPr lang="en-US" dirty="0" smtClean="0"/>
              <a:t/>
            </a:r>
            <a:br>
              <a:rPr lang="en-US" dirty="0" smtClean="0"/>
            </a:br>
            <a:r>
              <a:rPr lang="en-US" dirty="0" smtClean="0"/>
              <a:t>an </a:t>
            </a:r>
            <a:r>
              <a:rPr lang="en-US" dirty="0" smtClean="0"/>
              <a:t>attack on CBC with </a:t>
            </a:r>
            <a:r>
              <a:rPr lang="en-US" dirty="0" smtClean="0"/>
              <a:t>non-rand</a:t>
            </a:r>
            <a:r>
              <a:rPr lang="en-US" dirty="0" smtClean="0"/>
              <a:t>. IV</a:t>
            </a:r>
            <a:endParaRPr lang="en-US" dirty="0"/>
          </a:p>
        </p:txBody>
      </p:sp>
      <p:sp>
        <p:nvSpPr>
          <p:cNvPr id="3" name="Content Placeholder 2"/>
          <p:cNvSpPr>
            <a:spLocks noGrp="1"/>
          </p:cNvSpPr>
          <p:nvPr>
            <p:ph idx="1"/>
          </p:nvPr>
        </p:nvSpPr>
        <p:spPr>
          <a:xfrm>
            <a:off x="457200" y="1397000"/>
            <a:ext cx="8229600" cy="2133600"/>
          </a:xfrm>
        </p:spPr>
        <p:txBody>
          <a:bodyPr>
            <a:normAutofit lnSpcReduction="10000"/>
          </a:bodyPr>
          <a:lstStyle/>
          <a:p>
            <a:pPr marL="0" indent="0">
              <a:buNone/>
            </a:pPr>
            <a:r>
              <a:rPr lang="en-US" dirty="0" smtClean="0"/>
              <a:t>CBC </a:t>
            </a:r>
            <a:r>
              <a:rPr lang="en-US" dirty="0"/>
              <a:t>where attacker can </a:t>
            </a:r>
            <a:r>
              <a:rPr lang="en-US" u="sng" dirty="0"/>
              <a:t>predict</a:t>
            </a:r>
            <a:r>
              <a:rPr lang="en-US" dirty="0"/>
              <a:t> the IV is not CPA-</a:t>
            </a:r>
            <a:r>
              <a:rPr lang="en-US" dirty="0" smtClean="0"/>
              <a:t>secure</a:t>
            </a:r>
            <a:r>
              <a:rPr lang="en-US" dirty="0"/>
              <a:t> </a:t>
            </a:r>
            <a:r>
              <a:rPr lang="en-US" dirty="0" smtClean="0"/>
              <a:t>!!</a:t>
            </a:r>
          </a:p>
          <a:p>
            <a:pPr marL="0" indent="0">
              <a:buNone/>
            </a:pPr>
            <a:endParaRPr lang="en-US" dirty="0"/>
          </a:p>
          <a:p>
            <a:pPr marL="0" indent="0">
              <a:buNone/>
            </a:pPr>
            <a:r>
              <a:rPr lang="en-US" dirty="0" smtClean="0"/>
              <a:t>Suppose  given  c ⟵ E</a:t>
            </a:r>
            <a:r>
              <a:rPr lang="en-US" baseline="-25000" dirty="0" smtClean="0"/>
              <a:t>CBC</a:t>
            </a:r>
            <a:r>
              <a:rPr lang="en-US" dirty="0" smtClean="0"/>
              <a:t>(</a:t>
            </a:r>
            <a:r>
              <a:rPr lang="en-US" dirty="0" err="1" smtClean="0"/>
              <a:t>k,m</a:t>
            </a:r>
            <a:r>
              <a:rPr lang="en-US" dirty="0" smtClean="0"/>
              <a:t>)   can predict IV for next message</a:t>
            </a:r>
          </a:p>
        </p:txBody>
      </p:sp>
      <p:sp>
        <p:nvSpPr>
          <p:cNvPr id="4" name="Rectangle 3"/>
          <p:cNvSpPr>
            <a:spLocks noChangeArrowheads="1"/>
          </p:cNvSpPr>
          <p:nvPr/>
        </p:nvSpPr>
        <p:spPr bwMode="auto">
          <a:xfrm>
            <a:off x="838200" y="3540891"/>
            <a:ext cx="1295400" cy="212330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5" name="Rectangle 4"/>
          <p:cNvSpPr>
            <a:spLocks noChangeArrowheads="1"/>
          </p:cNvSpPr>
          <p:nvPr/>
        </p:nvSpPr>
        <p:spPr bwMode="auto">
          <a:xfrm>
            <a:off x="6019800" y="3540891"/>
            <a:ext cx="1295400" cy="2123309"/>
          </a:xfrm>
          <a:prstGeom prst="rect">
            <a:avLst/>
          </a:prstGeom>
          <a:solidFill>
            <a:schemeClr val="accent1"/>
          </a:solidFill>
          <a:ln w="9525">
            <a:solidFill>
              <a:schemeClr val="tx1"/>
            </a:solidFill>
            <a:miter lim="800000"/>
            <a:headEnd/>
            <a:tailEnd/>
          </a:ln>
          <a:effectLst/>
        </p:spPr>
        <p:txBody>
          <a:bodyPr wrap="none"/>
          <a:lstStyle/>
          <a:p>
            <a:pPr algn="ctr"/>
            <a:r>
              <a:rPr lang="en-US" dirty="0"/>
              <a:t>Adv.</a:t>
            </a:r>
          </a:p>
        </p:txBody>
      </p:sp>
      <p:sp>
        <p:nvSpPr>
          <p:cNvPr id="6" name="Text Box 8"/>
          <p:cNvSpPr txBox="1">
            <a:spLocks noChangeArrowheads="1"/>
          </p:cNvSpPr>
          <p:nvPr/>
        </p:nvSpPr>
        <p:spPr bwMode="auto">
          <a:xfrm>
            <a:off x="1143001" y="4054157"/>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7" name="Line 9"/>
          <p:cNvSpPr>
            <a:spLocks noChangeShapeType="1"/>
          </p:cNvSpPr>
          <p:nvPr/>
        </p:nvSpPr>
        <p:spPr bwMode="auto">
          <a:xfrm flipH="1">
            <a:off x="2209800" y="4820416"/>
            <a:ext cx="3810000" cy="0"/>
          </a:xfrm>
          <a:prstGeom prst="line">
            <a:avLst/>
          </a:prstGeom>
          <a:noFill/>
          <a:ln w="9525">
            <a:solidFill>
              <a:schemeClr val="tx1"/>
            </a:solidFill>
            <a:round/>
            <a:headEnd/>
            <a:tailEnd type="triangle" w="med" len="med"/>
          </a:ln>
          <a:effectLst/>
        </p:spPr>
        <p:txBody>
          <a:bodyPr/>
          <a:lstStyle/>
          <a:p>
            <a:endParaRPr lang="en-US"/>
          </a:p>
        </p:txBody>
      </p:sp>
      <p:sp>
        <p:nvSpPr>
          <p:cNvPr id="8" name="Text Box 10"/>
          <p:cNvSpPr txBox="1">
            <a:spLocks noChangeArrowheads="1"/>
          </p:cNvSpPr>
          <p:nvPr/>
        </p:nvSpPr>
        <p:spPr bwMode="auto">
          <a:xfrm>
            <a:off x="3121971" y="4384383"/>
            <a:ext cx="2451312" cy="400110"/>
          </a:xfrm>
          <a:prstGeom prst="rect">
            <a:avLst/>
          </a:prstGeom>
          <a:noFill/>
          <a:ln w="9525">
            <a:noFill/>
            <a:miter lim="800000"/>
            <a:headEnd/>
            <a:tailEnd/>
          </a:ln>
          <a:effectLst/>
        </p:spPr>
        <p:txBody>
          <a:bodyPr wrap="none">
            <a:spAutoFit/>
          </a:bodyPr>
          <a:lstStyle/>
          <a:p>
            <a:r>
              <a:rPr lang="en-US" sz="2000" dirty="0"/>
              <a:t>m</a:t>
            </a:r>
            <a:r>
              <a:rPr lang="en-US" sz="2000" baseline="-25000" dirty="0" smtClean="0"/>
              <a:t>0</a:t>
            </a:r>
            <a:r>
              <a:rPr lang="en-US" sz="2000" dirty="0" smtClean="0"/>
              <a:t>=IV</a:t>
            </a:r>
            <a:r>
              <a:rPr lang="en-US" sz="2000" dirty="0">
                <a:sym typeface="Symbol"/>
              </a:rPr>
              <a:t>⨁</a:t>
            </a:r>
            <a:r>
              <a:rPr lang="en-US" sz="2000" dirty="0" smtClean="0">
                <a:sym typeface="Symbol"/>
              </a:rPr>
              <a:t>IV</a:t>
            </a:r>
            <a:r>
              <a:rPr lang="en-US" sz="2000" baseline="-25000" dirty="0" smtClean="0">
                <a:sym typeface="Symbol"/>
              </a:rPr>
              <a:t>1</a:t>
            </a:r>
            <a:r>
              <a:rPr lang="en-US" sz="2000" dirty="0" smtClean="0"/>
              <a:t> </a:t>
            </a:r>
            <a:r>
              <a:rPr lang="en-US" sz="2000" dirty="0"/>
              <a:t>, </a:t>
            </a:r>
            <a:r>
              <a:rPr lang="en-US" sz="2000" dirty="0" smtClean="0"/>
              <a:t>  m</a:t>
            </a:r>
            <a:r>
              <a:rPr lang="en-US" sz="2000" baseline="-25000" dirty="0" smtClean="0"/>
              <a:t>1</a:t>
            </a:r>
            <a:r>
              <a:rPr lang="en-US" sz="2000" dirty="0" smtClean="0">
                <a:sym typeface="Symbol" pitchFamily="18" charset="2"/>
              </a:rPr>
              <a:t> ≠ </a:t>
            </a:r>
            <a:r>
              <a:rPr lang="en-US" sz="2000" dirty="0"/>
              <a:t>m</a:t>
            </a:r>
            <a:r>
              <a:rPr lang="en-US" sz="2000" baseline="-25000" dirty="0"/>
              <a:t>0</a:t>
            </a:r>
            <a:endParaRPr lang="en-US" sz="2000" dirty="0">
              <a:sym typeface="Symbol" pitchFamily="18" charset="2"/>
            </a:endParaRPr>
          </a:p>
        </p:txBody>
      </p:sp>
      <p:grpSp>
        <p:nvGrpSpPr>
          <p:cNvPr id="9" name="Group 24"/>
          <p:cNvGrpSpPr/>
          <p:nvPr/>
        </p:nvGrpSpPr>
        <p:grpSpPr>
          <a:xfrm>
            <a:off x="2209800" y="4860927"/>
            <a:ext cx="3733800" cy="576264"/>
            <a:chOff x="2209800" y="3645692"/>
            <a:chExt cx="3733800" cy="432198"/>
          </a:xfrm>
        </p:grpSpPr>
        <p:sp>
          <p:nvSpPr>
            <p:cNvPr id="10" name="Line 12"/>
            <p:cNvSpPr>
              <a:spLocks noChangeShapeType="1"/>
            </p:cNvSpPr>
            <p:nvPr/>
          </p:nvSpPr>
          <p:spPr bwMode="auto">
            <a:xfrm>
              <a:off x="2209800" y="4077890"/>
              <a:ext cx="37338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3"/>
            <p:cNvSpPr txBox="1">
              <a:spLocks noChangeArrowheads="1"/>
            </p:cNvSpPr>
            <p:nvPr/>
          </p:nvSpPr>
          <p:spPr bwMode="auto">
            <a:xfrm>
              <a:off x="2971800" y="3645692"/>
              <a:ext cx="2696316" cy="346249"/>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a:sym typeface="Symbol" pitchFamily="18" charset="2"/>
                </a:rPr>
                <a:t> </a:t>
              </a:r>
              <a:r>
                <a:rPr lang="en-US" sz="2400" dirty="0">
                  <a:sym typeface="Symbol"/>
                </a:rPr>
                <a:t>[</a:t>
              </a:r>
              <a:r>
                <a:rPr lang="en-US" sz="2000" dirty="0">
                  <a:sym typeface="Symbol"/>
                </a:rPr>
                <a:t> </a:t>
              </a:r>
              <a:r>
                <a:rPr lang="en-US" sz="2000" b="1" dirty="0" smtClean="0">
                  <a:solidFill>
                    <a:srgbClr val="FF0000"/>
                  </a:solidFill>
                  <a:sym typeface="Symbol"/>
                </a:rPr>
                <a:t>IV,  </a:t>
              </a:r>
              <a:r>
                <a:rPr lang="en-US" sz="2000" b="1" dirty="0">
                  <a:solidFill>
                    <a:srgbClr val="FF0000"/>
                  </a:solidFill>
                  <a:sym typeface="Symbol"/>
                </a:rPr>
                <a:t>E(k, </a:t>
              </a:r>
              <a:r>
                <a:rPr lang="en-US" sz="2000" b="1" dirty="0" smtClean="0">
                  <a:solidFill>
                    <a:srgbClr val="FF0000"/>
                  </a:solidFill>
                  <a:sym typeface="Symbol"/>
                </a:rPr>
                <a:t>IV</a:t>
              </a:r>
              <a:r>
                <a:rPr lang="en-US" sz="2000" b="1" baseline="-25000" dirty="0" smtClean="0">
                  <a:solidFill>
                    <a:srgbClr val="FF0000"/>
                  </a:solidFill>
                  <a:sym typeface="Symbol"/>
                </a:rPr>
                <a:t>1</a:t>
              </a:r>
              <a:r>
                <a:rPr lang="en-US" sz="2000" b="1" dirty="0" smtClean="0">
                  <a:solidFill>
                    <a:srgbClr val="FF0000"/>
                  </a:solidFill>
                  <a:sym typeface="Symbol"/>
                </a:rPr>
                <a:t>) </a:t>
              </a:r>
              <a:r>
                <a:rPr lang="en-US" sz="2400" dirty="0" smtClean="0">
                  <a:sym typeface="Symbol"/>
                </a:rPr>
                <a:t>]   or</a:t>
              </a:r>
              <a:endParaRPr lang="en-US" sz="2000" dirty="0"/>
            </a:p>
          </p:txBody>
        </p:sp>
      </p:grpSp>
      <p:grpSp>
        <p:nvGrpSpPr>
          <p:cNvPr id="12" name="Group 11"/>
          <p:cNvGrpSpPr>
            <a:grpSpLocks/>
          </p:cNvGrpSpPr>
          <p:nvPr/>
        </p:nvGrpSpPr>
        <p:grpSpPr bwMode="auto">
          <a:xfrm>
            <a:off x="2209800" y="3225798"/>
            <a:ext cx="3810000" cy="460374"/>
            <a:chOff x="1776" y="2014"/>
            <a:chExt cx="2400" cy="290"/>
          </a:xfrm>
        </p:grpSpPr>
        <p:sp>
          <p:nvSpPr>
            <p:cNvPr id="13"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sz="2000"/>
            </a:p>
          </p:txBody>
        </p:sp>
        <p:sp>
          <p:nvSpPr>
            <p:cNvPr id="14" name="Text Box 19"/>
            <p:cNvSpPr txBox="1">
              <a:spLocks noChangeArrowheads="1"/>
            </p:cNvSpPr>
            <p:nvPr/>
          </p:nvSpPr>
          <p:spPr bwMode="auto">
            <a:xfrm>
              <a:off x="2688" y="2014"/>
              <a:ext cx="467" cy="252"/>
            </a:xfrm>
            <a:prstGeom prst="rect">
              <a:avLst/>
            </a:prstGeom>
            <a:noFill/>
            <a:ln w="9525">
              <a:noFill/>
              <a:miter lim="800000"/>
              <a:headEnd/>
              <a:tailEnd/>
            </a:ln>
            <a:effectLst/>
          </p:spPr>
          <p:txBody>
            <a:bodyPr wrap="none">
              <a:spAutoFit/>
            </a:bodyPr>
            <a:lstStyle/>
            <a:p>
              <a:r>
                <a:rPr lang="en-US" sz="2000" b="1" dirty="0"/>
                <a:t>0</a:t>
              </a:r>
              <a:r>
                <a:rPr lang="en-US" sz="2000" dirty="0" smtClean="0"/>
                <a:t> </a:t>
              </a:r>
              <a:r>
                <a:rPr lang="en-US" sz="2000" dirty="0">
                  <a:sym typeface="Symbol" pitchFamily="18" charset="2"/>
                </a:rPr>
                <a:t> </a:t>
              </a:r>
              <a:r>
                <a:rPr lang="en-US" sz="2000" dirty="0" smtClean="0">
                  <a:sym typeface="Symbol" pitchFamily="18" charset="2"/>
                </a:rPr>
                <a:t>X</a:t>
              </a:r>
              <a:endParaRPr lang="en-US" sz="2000" dirty="0">
                <a:sym typeface="Symbol" pitchFamily="18" charset="2"/>
              </a:endParaRPr>
            </a:p>
          </p:txBody>
        </p:sp>
      </p:grpSp>
      <p:grpSp>
        <p:nvGrpSpPr>
          <p:cNvPr id="15" name="Group 14"/>
          <p:cNvGrpSpPr>
            <a:grpSpLocks/>
          </p:cNvGrpSpPr>
          <p:nvPr/>
        </p:nvGrpSpPr>
        <p:grpSpPr bwMode="auto">
          <a:xfrm>
            <a:off x="2133600" y="3597282"/>
            <a:ext cx="3733800" cy="596901"/>
            <a:chOff x="1776" y="2352"/>
            <a:chExt cx="2352" cy="376"/>
          </a:xfrm>
        </p:grpSpPr>
        <p:sp>
          <p:nvSpPr>
            <p:cNvPr id="16" name="Line 21"/>
            <p:cNvSpPr>
              <a:spLocks noChangeShapeType="1"/>
            </p:cNvSpPr>
            <p:nvPr/>
          </p:nvSpPr>
          <p:spPr bwMode="auto">
            <a:xfrm>
              <a:off x="1776" y="2728"/>
              <a:ext cx="2352" cy="0"/>
            </a:xfrm>
            <a:prstGeom prst="line">
              <a:avLst/>
            </a:prstGeom>
            <a:noFill/>
            <a:ln w="9525">
              <a:solidFill>
                <a:schemeClr val="tx1"/>
              </a:solidFill>
              <a:round/>
              <a:headEnd/>
              <a:tailEnd type="triangle" w="med" len="med"/>
            </a:ln>
            <a:effectLst/>
          </p:spPr>
          <p:txBody>
            <a:bodyPr/>
            <a:lstStyle/>
            <a:p>
              <a:endParaRPr lang="en-US" sz="2000"/>
            </a:p>
          </p:txBody>
        </p:sp>
        <p:sp>
          <p:nvSpPr>
            <p:cNvPr id="17" name="Text Box 22"/>
            <p:cNvSpPr txBox="1">
              <a:spLocks noChangeArrowheads="1"/>
            </p:cNvSpPr>
            <p:nvPr/>
          </p:nvSpPr>
          <p:spPr bwMode="auto">
            <a:xfrm>
              <a:off x="2323" y="2352"/>
              <a:ext cx="1748" cy="291"/>
            </a:xfrm>
            <a:prstGeom prst="rect">
              <a:avLst/>
            </a:prstGeom>
            <a:noFill/>
            <a:ln w="9525">
              <a:noFill/>
              <a:miter lim="800000"/>
              <a:headEnd/>
              <a:tailEnd/>
            </a:ln>
            <a:effectLst/>
          </p:spPr>
          <p:txBody>
            <a:bodyPr wrap="none">
              <a:spAutoFit/>
            </a:bodyPr>
            <a:lstStyle/>
            <a:p>
              <a:r>
                <a:rPr lang="en-US" sz="2000" dirty="0" smtClean="0"/>
                <a:t>c</a:t>
              </a:r>
              <a:r>
                <a:rPr lang="en-US" sz="2000" baseline="-25000" dirty="0"/>
                <a:t>1</a:t>
              </a:r>
              <a:r>
                <a:rPr lang="en-US" sz="2000" dirty="0" smtClean="0"/>
                <a:t> </a:t>
              </a:r>
              <a:r>
                <a:rPr lang="en-US" sz="2000" dirty="0" smtClean="0">
                  <a:sym typeface="Symbol"/>
                </a:rPr>
                <a:t></a:t>
              </a:r>
              <a:r>
                <a:rPr lang="en-US" sz="2000" dirty="0">
                  <a:sym typeface="Symbol"/>
                </a:rPr>
                <a:t> </a:t>
              </a:r>
              <a:r>
                <a:rPr lang="en-US" sz="2400" dirty="0" smtClean="0">
                  <a:sym typeface="Symbol"/>
                </a:rPr>
                <a:t>[</a:t>
              </a:r>
              <a:r>
                <a:rPr lang="en-US" sz="2000" dirty="0" smtClean="0">
                  <a:sym typeface="Symbol"/>
                </a:rPr>
                <a:t> </a:t>
              </a:r>
              <a:r>
                <a:rPr lang="en-US" sz="2000" b="1" dirty="0" smtClean="0">
                  <a:solidFill>
                    <a:srgbClr val="FF0000"/>
                  </a:solidFill>
                  <a:sym typeface="Symbol"/>
                </a:rPr>
                <a:t>IV</a:t>
              </a:r>
              <a:r>
                <a:rPr lang="en-US" sz="2000" b="1" baseline="-25000" dirty="0" smtClean="0">
                  <a:solidFill>
                    <a:srgbClr val="FF0000"/>
                  </a:solidFill>
                  <a:sym typeface="Symbol"/>
                </a:rPr>
                <a:t>1</a:t>
              </a:r>
              <a:r>
                <a:rPr lang="en-US" sz="2000" b="1" dirty="0" smtClean="0">
                  <a:solidFill>
                    <a:srgbClr val="FF0000"/>
                  </a:solidFill>
                  <a:sym typeface="Symbol"/>
                </a:rPr>
                <a:t>,  E(k, </a:t>
              </a:r>
              <a:r>
                <a:rPr lang="en-US" sz="2000" b="1" dirty="0">
                  <a:solidFill>
                    <a:srgbClr val="FF0000"/>
                  </a:solidFill>
                  <a:sym typeface="Symbol"/>
                </a:rPr>
                <a:t>0</a:t>
              </a:r>
              <a:r>
                <a:rPr lang="en-US" sz="2000" b="1" dirty="0" smtClean="0">
                  <a:solidFill>
                    <a:srgbClr val="FF0000"/>
                  </a:solidFill>
                  <a:sym typeface="Symbol"/>
                </a:rPr>
                <a:t>⨁IV</a:t>
              </a:r>
              <a:r>
                <a:rPr lang="en-US" sz="2000" b="1" baseline="-25000" dirty="0" smtClean="0">
                  <a:solidFill>
                    <a:srgbClr val="FF0000"/>
                  </a:solidFill>
                  <a:sym typeface="Symbol"/>
                </a:rPr>
                <a:t>1</a:t>
              </a:r>
              <a:r>
                <a:rPr lang="en-US" sz="2000" b="1" dirty="0" smtClean="0">
                  <a:solidFill>
                    <a:srgbClr val="FF0000"/>
                  </a:solidFill>
                  <a:sym typeface="Symbol"/>
                </a:rPr>
                <a:t>)</a:t>
              </a:r>
              <a:r>
                <a:rPr lang="en-US" sz="2000" dirty="0" smtClean="0">
                  <a:sym typeface="Symbol"/>
                </a:rPr>
                <a:t> </a:t>
              </a:r>
              <a:r>
                <a:rPr lang="en-US" sz="2400" dirty="0" smtClean="0">
                  <a:sym typeface="Symbol"/>
                </a:rPr>
                <a:t>]</a:t>
              </a:r>
              <a:endParaRPr lang="en-US" sz="2000" dirty="0"/>
            </a:p>
          </p:txBody>
        </p:sp>
      </p:grpSp>
      <p:sp>
        <p:nvSpPr>
          <p:cNvPr id="18" name="TextBox 17"/>
          <p:cNvSpPr txBox="1"/>
          <p:nvPr/>
        </p:nvSpPr>
        <p:spPr>
          <a:xfrm>
            <a:off x="5990512" y="4802426"/>
            <a:ext cx="1337226" cy="646331"/>
          </a:xfrm>
          <a:prstGeom prst="rect">
            <a:avLst/>
          </a:prstGeom>
          <a:noFill/>
        </p:spPr>
        <p:txBody>
          <a:bodyPr wrap="none" rtlCol="0">
            <a:spAutoFit/>
          </a:bodyPr>
          <a:lstStyle/>
          <a:p>
            <a:pPr algn="ctr"/>
            <a:r>
              <a:rPr lang="en-US" dirty="0"/>
              <a:t>o</a:t>
            </a:r>
            <a:r>
              <a:rPr lang="en-US" dirty="0" smtClean="0"/>
              <a:t>utput 0</a:t>
            </a:r>
          </a:p>
          <a:p>
            <a:pPr algn="ctr"/>
            <a:r>
              <a:rPr lang="en-US" dirty="0"/>
              <a:t>i</a:t>
            </a:r>
            <a:r>
              <a:rPr lang="en-US" dirty="0" smtClean="0"/>
              <a:t>f c[1] = c</a:t>
            </a:r>
            <a:r>
              <a:rPr lang="en-US" baseline="-25000" dirty="0"/>
              <a:t>1</a:t>
            </a:r>
            <a:r>
              <a:rPr lang="en-US" dirty="0" smtClean="0"/>
              <a:t>[1]</a:t>
            </a:r>
            <a:endParaRPr lang="en-US" dirty="0"/>
          </a:p>
        </p:txBody>
      </p:sp>
      <p:cxnSp>
        <p:nvCxnSpPr>
          <p:cNvPr id="19" name="Straight Arrow Connector 18"/>
          <p:cNvCxnSpPr/>
          <p:nvPr/>
        </p:nvCxnSpPr>
        <p:spPr bwMode="auto">
          <a:xfrm>
            <a:off x="7315200" y="5256213"/>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TextBox 19"/>
          <p:cNvSpPr txBox="1"/>
          <p:nvPr/>
        </p:nvSpPr>
        <p:spPr>
          <a:xfrm>
            <a:off x="6058651" y="4038600"/>
            <a:ext cx="1204176" cy="400110"/>
          </a:xfrm>
          <a:prstGeom prst="rect">
            <a:avLst/>
          </a:prstGeom>
          <a:noFill/>
        </p:spPr>
        <p:txBody>
          <a:bodyPr wrap="none" rtlCol="0">
            <a:spAutoFit/>
          </a:bodyPr>
          <a:lstStyle/>
          <a:p>
            <a:r>
              <a:rPr lang="en-US" sz="2000" dirty="0">
                <a:solidFill>
                  <a:schemeClr val="bg1"/>
                </a:solidFill>
              </a:rPr>
              <a:t>p</a:t>
            </a:r>
            <a:r>
              <a:rPr lang="en-US" sz="2000" dirty="0" smtClean="0">
                <a:solidFill>
                  <a:schemeClr val="bg1"/>
                </a:solidFill>
              </a:rPr>
              <a:t>redict IV</a:t>
            </a:r>
            <a:endParaRPr lang="en-US" sz="2000" dirty="0">
              <a:solidFill>
                <a:schemeClr val="bg1"/>
              </a:solidFill>
            </a:endParaRPr>
          </a:p>
        </p:txBody>
      </p:sp>
      <p:sp>
        <p:nvSpPr>
          <p:cNvPr id="21" name="TextBox 20"/>
          <p:cNvSpPr txBox="1"/>
          <p:nvPr/>
        </p:nvSpPr>
        <p:spPr>
          <a:xfrm>
            <a:off x="76201" y="6172201"/>
            <a:ext cx="8561639" cy="461665"/>
          </a:xfrm>
          <a:prstGeom prst="rect">
            <a:avLst/>
          </a:prstGeom>
          <a:noFill/>
        </p:spPr>
        <p:txBody>
          <a:bodyPr wrap="none" rtlCol="0">
            <a:spAutoFit/>
          </a:bodyPr>
          <a:lstStyle/>
          <a:p>
            <a:r>
              <a:rPr lang="en-US" sz="2400" dirty="0"/>
              <a:t>B</a:t>
            </a:r>
            <a:r>
              <a:rPr lang="en-US" sz="2400" dirty="0" smtClean="0"/>
              <a:t>ug in SSL/</a:t>
            </a:r>
            <a:r>
              <a:rPr lang="en-US" sz="2400" smtClean="0"/>
              <a:t>TLS 1.0:  </a:t>
            </a:r>
            <a:r>
              <a:rPr lang="en-US" sz="2400" dirty="0" smtClean="0"/>
              <a:t>IV for record #</a:t>
            </a:r>
            <a:r>
              <a:rPr lang="en-US" sz="2400" dirty="0" err="1" smtClean="0"/>
              <a:t>i</a:t>
            </a:r>
            <a:r>
              <a:rPr lang="en-US" sz="2400" dirty="0" smtClean="0"/>
              <a:t> is last CT block of record #(i-1)</a:t>
            </a:r>
            <a:endParaRPr lang="en-US" sz="2400" dirty="0"/>
          </a:p>
        </p:txBody>
      </p:sp>
      <p:sp>
        <p:nvSpPr>
          <p:cNvPr id="22" name="Text Box 13"/>
          <p:cNvSpPr txBox="1">
            <a:spLocks noChangeArrowheads="1"/>
          </p:cNvSpPr>
          <p:nvPr/>
        </p:nvSpPr>
        <p:spPr bwMode="auto">
          <a:xfrm>
            <a:off x="2971800" y="5389282"/>
            <a:ext cx="2685094" cy="461665"/>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a:sym typeface="Symbol" pitchFamily="18" charset="2"/>
              </a:rPr>
              <a:t> </a:t>
            </a:r>
            <a:r>
              <a:rPr lang="en-US" sz="2400" dirty="0">
                <a:sym typeface="Symbol"/>
              </a:rPr>
              <a:t>[</a:t>
            </a:r>
            <a:r>
              <a:rPr lang="en-US" sz="2000" dirty="0">
                <a:sym typeface="Symbol"/>
              </a:rPr>
              <a:t> </a:t>
            </a:r>
            <a:r>
              <a:rPr lang="en-US" sz="2000" b="1" dirty="0" smtClean="0">
                <a:solidFill>
                  <a:srgbClr val="FF0000"/>
                </a:solidFill>
                <a:sym typeface="Symbol"/>
              </a:rPr>
              <a:t>IV,  </a:t>
            </a:r>
            <a:r>
              <a:rPr lang="en-US" sz="2000" b="1" dirty="0">
                <a:solidFill>
                  <a:srgbClr val="FF0000"/>
                </a:solidFill>
                <a:sym typeface="Symbol"/>
              </a:rPr>
              <a:t>E(k, </a:t>
            </a:r>
            <a:r>
              <a:rPr lang="en-US" sz="2000" b="1" dirty="0" smtClean="0">
                <a:solidFill>
                  <a:srgbClr val="FF0000"/>
                </a:solidFill>
              </a:rPr>
              <a:t>m</a:t>
            </a:r>
            <a:r>
              <a:rPr lang="en-US" sz="2000" b="1" baseline="-25000" dirty="0" smtClean="0">
                <a:solidFill>
                  <a:srgbClr val="FF0000"/>
                </a:solidFill>
              </a:rPr>
              <a:t>1</a:t>
            </a:r>
            <a:r>
              <a:rPr lang="en-US" sz="2000" b="1" dirty="0" smtClean="0">
                <a:solidFill>
                  <a:srgbClr val="FF0000"/>
                </a:solidFill>
                <a:sym typeface="Symbol"/>
              </a:rPr>
              <a:t>⨁IV) </a:t>
            </a:r>
            <a:r>
              <a:rPr lang="en-US" sz="2400" dirty="0" smtClean="0">
                <a:sym typeface="Symbol"/>
              </a:rPr>
              <a:t>]</a:t>
            </a:r>
            <a:endParaRPr lang="en-US" sz="2000" dirty="0"/>
          </a:p>
        </p:txBody>
      </p:sp>
    </p:spTree>
    <p:extLst>
      <p:ext uri="{BB962C8B-B14F-4D97-AF65-F5344CB8AC3E}">
        <p14:creationId xmlns:p14="http://schemas.microsoft.com/office/powerpoint/2010/main" xmlns="" val="81617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ppt_x</p:attrName>
                                        </p:attrNameLst>
                                      </p:cBhvr>
                                      <p:tavLst>
                                        <p:tav tm="0">
                                          <p:val>
                                            <p:strVal val="#ppt_x-#ppt_w*1.125000"/>
                                          </p:val>
                                        </p:tav>
                                        <p:tav tm="100000">
                                          <p:val>
                                            <p:strVal val="#ppt_x"/>
                                          </p:val>
                                        </p:tav>
                                      </p:tavLst>
                                    </p:anim>
                                    <p:animEffect transition="in" filter="wipe(righ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8" grpId="0"/>
      <p:bldP spid="20" grpId="0"/>
      <p:bldP spid="21" grpId="0"/>
      <p:bldP spid="2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3200" dirty="0"/>
              <a:t>Construction </a:t>
            </a:r>
            <a:r>
              <a:rPr lang="en-US" sz="3200" dirty="0" smtClean="0"/>
              <a:t>1’:   nonce-based CBC</a:t>
            </a:r>
            <a:endParaRPr lang="en-US" sz="3200" dirty="0"/>
          </a:p>
        </p:txBody>
      </p:sp>
      <p:sp>
        <p:nvSpPr>
          <p:cNvPr id="16387" name="Rectangle 3"/>
          <p:cNvSpPr>
            <a:spLocks noGrp="1" noChangeArrowheads="1"/>
          </p:cNvSpPr>
          <p:nvPr>
            <p:ph type="body" idx="4294967295"/>
          </p:nvPr>
        </p:nvSpPr>
        <p:spPr>
          <a:xfrm>
            <a:off x="381000" y="1143000"/>
            <a:ext cx="8763000" cy="1219200"/>
          </a:xfrm>
        </p:spPr>
        <p:txBody>
          <a:bodyPr/>
          <a:lstStyle/>
          <a:p>
            <a:r>
              <a:rPr lang="en-US" dirty="0"/>
              <a:t>Cipher block chaining with </a:t>
            </a:r>
            <a:r>
              <a:rPr lang="en-US" u="sng" dirty="0" smtClean="0"/>
              <a:t>unique</a:t>
            </a:r>
            <a:r>
              <a:rPr lang="en-US" dirty="0" smtClean="0"/>
              <a:t> nonce:   key = (k,k</a:t>
            </a:r>
            <a:r>
              <a:rPr lang="en-US" baseline="-25000" dirty="0" smtClean="0"/>
              <a:t>1</a:t>
            </a:r>
            <a:r>
              <a:rPr lang="en-US" dirty="0" smtClean="0"/>
              <a:t>)</a:t>
            </a:r>
            <a:endParaRPr lang="en-US" dirty="0"/>
          </a:p>
        </p:txBody>
      </p:sp>
      <p:sp>
        <p:nvSpPr>
          <p:cNvPr id="42" name="Rectangle 40"/>
          <p:cNvSpPr>
            <a:spLocks noChangeArrowheads="1"/>
          </p:cNvSpPr>
          <p:nvPr/>
        </p:nvSpPr>
        <p:spPr bwMode="auto">
          <a:xfrm>
            <a:off x="533400" y="5314950"/>
            <a:ext cx="8153400" cy="717551"/>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3" name="Rectangle 4"/>
          <p:cNvSpPr>
            <a:spLocks noChangeArrowheads="1"/>
          </p:cNvSpPr>
          <p:nvPr/>
        </p:nvSpPr>
        <p:spPr bwMode="auto">
          <a:xfrm>
            <a:off x="2362200" y="4035425"/>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44" name="Rectangle 5"/>
          <p:cNvSpPr>
            <a:spLocks noChangeArrowheads="1"/>
          </p:cNvSpPr>
          <p:nvPr/>
        </p:nvSpPr>
        <p:spPr bwMode="auto">
          <a:xfrm>
            <a:off x="4038600" y="4035425"/>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45" name="Rectangle 6"/>
          <p:cNvSpPr>
            <a:spLocks noChangeArrowheads="1"/>
          </p:cNvSpPr>
          <p:nvPr/>
        </p:nvSpPr>
        <p:spPr bwMode="auto">
          <a:xfrm>
            <a:off x="7239000" y="4035425"/>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46" name="Rectangle 7"/>
          <p:cNvSpPr>
            <a:spLocks noChangeArrowheads="1"/>
          </p:cNvSpPr>
          <p:nvPr/>
        </p:nvSpPr>
        <p:spPr bwMode="auto">
          <a:xfrm>
            <a:off x="2057400" y="2587625"/>
            <a:ext cx="1524000" cy="381000"/>
          </a:xfrm>
          <a:prstGeom prst="rect">
            <a:avLst/>
          </a:prstGeom>
          <a:solidFill>
            <a:srgbClr val="FAC090"/>
          </a:solidFill>
          <a:ln w="9525">
            <a:solidFill>
              <a:schemeClr val="tx1"/>
            </a:solidFill>
            <a:miter lim="800000"/>
            <a:headEnd/>
            <a:tailEnd/>
          </a:ln>
        </p:spPr>
        <p:txBody>
          <a:bodyPr wrap="none" anchor="ctr"/>
          <a:lstStyle/>
          <a:p>
            <a:pPr algn="ctr"/>
            <a:r>
              <a:rPr lang="en-US" sz="1800">
                <a:latin typeface="Arial" charset="0"/>
              </a:rPr>
              <a:t>m[0]</a:t>
            </a:r>
          </a:p>
        </p:txBody>
      </p:sp>
      <p:sp>
        <p:nvSpPr>
          <p:cNvPr id="47" name="Rectangle 8"/>
          <p:cNvSpPr>
            <a:spLocks noChangeArrowheads="1"/>
          </p:cNvSpPr>
          <p:nvPr/>
        </p:nvSpPr>
        <p:spPr bwMode="auto">
          <a:xfrm>
            <a:off x="3581400" y="2587625"/>
            <a:ext cx="1676400" cy="381000"/>
          </a:xfrm>
          <a:prstGeom prst="rect">
            <a:avLst/>
          </a:prstGeom>
          <a:solidFill>
            <a:srgbClr val="FAC090"/>
          </a:solidFill>
          <a:ln w="9525">
            <a:solidFill>
              <a:schemeClr val="tx1"/>
            </a:solidFill>
            <a:miter lim="800000"/>
            <a:headEnd/>
            <a:tailEnd/>
          </a:ln>
        </p:spPr>
        <p:txBody>
          <a:bodyPr wrap="none" anchor="ctr"/>
          <a:lstStyle/>
          <a:p>
            <a:pPr algn="ctr"/>
            <a:r>
              <a:rPr lang="en-US" sz="1800">
                <a:latin typeface="Arial" charset="0"/>
              </a:rPr>
              <a:t>m[1]</a:t>
            </a:r>
          </a:p>
        </p:txBody>
      </p:sp>
      <p:sp>
        <p:nvSpPr>
          <p:cNvPr id="48" name="Rectangle 9"/>
          <p:cNvSpPr>
            <a:spLocks noChangeArrowheads="1"/>
          </p:cNvSpPr>
          <p:nvPr/>
        </p:nvSpPr>
        <p:spPr bwMode="auto">
          <a:xfrm>
            <a:off x="5257800" y="2587625"/>
            <a:ext cx="1600200" cy="381000"/>
          </a:xfrm>
          <a:prstGeom prst="rect">
            <a:avLst/>
          </a:prstGeom>
          <a:solidFill>
            <a:srgbClr val="FAC090"/>
          </a:solidFill>
          <a:ln w="9525">
            <a:solidFill>
              <a:schemeClr val="tx1"/>
            </a:solidFill>
            <a:miter lim="800000"/>
            <a:headEnd/>
            <a:tailEnd/>
          </a:ln>
        </p:spPr>
        <p:txBody>
          <a:bodyPr wrap="none" anchor="ctr"/>
          <a:lstStyle/>
          <a:p>
            <a:pPr algn="ctr"/>
            <a:r>
              <a:rPr lang="en-US" sz="1800" dirty="0" smtClean="0">
                <a:latin typeface="Arial" charset="0"/>
              </a:rPr>
              <a:t>m[2]</a:t>
            </a:r>
            <a:endParaRPr lang="en-US" sz="1800" dirty="0">
              <a:latin typeface="Arial" charset="0"/>
            </a:endParaRPr>
          </a:p>
        </p:txBody>
      </p:sp>
      <p:sp>
        <p:nvSpPr>
          <p:cNvPr id="49" name="Rectangle 10"/>
          <p:cNvSpPr>
            <a:spLocks noChangeArrowheads="1"/>
          </p:cNvSpPr>
          <p:nvPr/>
        </p:nvSpPr>
        <p:spPr bwMode="auto">
          <a:xfrm>
            <a:off x="6858000" y="2587625"/>
            <a:ext cx="1524000" cy="381000"/>
          </a:xfrm>
          <a:prstGeom prst="rect">
            <a:avLst/>
          </a:prstGeom>
          <a:solidFill>
            <a:srgbClr val="FAC090"/>
          </a:solidFill>
          <a:ln w="9525">
            <a:solidFill>
              <a:schemeClr val="tx1"/>
            </a:solidFill>
            <a:miter lim="800000"/>
            <a:headEnd/>
            <a:tailEnd/>
          </a:ln>
        </p:spPr>
        <p:txBody>
          <a:bodyPr wrap="none" anchor="ctr"/>
          <a:lstStyle/>
          <a:p>
            <a:pPr algn="ctr"/>
            <a:r>
              <a:rPr lang="en-US" sz="1800" dirty="0" smtClean="0">
                <a:latin typeface="Arial" charset="0"/>
              </a:rPr>
              <a:t>m[3]</a:t>
            </a:r>
            <a:endParaRPr lang="en-US" sz="1800" dirty="0">
              <a:latin typeface="Arial" charset="0"/>
            </a:endParaRPr>
          </a:p>
        </p:txBody>
      </p:sp>
      <p:sp>
        <p:nvSpPr>
          <p:cNvPr id="50" name="Text Box 12"/>
          <p:cNvSpPr txBox="1">
            <a:spLocks noChangeArrowheads="1"/>
          </p:cNvSpPr>
          <p:nvPr/>
        </p:nvSpPr>
        <p:spPr bwMode="auto">
          <a:xfrm>
            <a:off x="2551114" y="3055699"/>
            <a:ext cx="500458" cy="584775"/>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51" name="Text Box 13"/>
          <p:cNvSpPr txBox="1">
            <a:spLocks noChangeArrowheads="1"/>
          </p:cNvSpPr>
          <p:nvPr/>
        </p:nvSpPr>
        <p:spPr bwMode="auto">
          <a:xfrm>
            <a:off x="7467600" y="3055699"/>
            <a:ext cx="500458" cy="584775"/>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52" name="Text Box 14"/>
          <p:cNvSpPr txBox="1">
            <a:spLocks noChangeArrowheads="1"/>
          </p:cNvSpPr>
          <p:nvPr/>
        </p:nvSpPr>
        <p:spPr bwMode="auto">
          <a:xfrm>
            <a:off x="4267200" y="3055699"/>
            <a:ext cx="500458" cy="584775"/>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53" name="Line 15"/>
          <p:cNvSpPr>
            <a:spLocks noChangeShapeType="1"/>
          </p:cNvSpPr>
          <p:nvPr/>
        </p:nvSpPr>
        <p:spPr bwMode="auto">
          <a:xfrm>
            <a:off x="2787650" y="2968625"/>
            <a:ext cx="0" cy="381000"/>
          </a:xfrm>
          <a:prstGeom prst="line">
            <a:avLst/>
          </a:prstGeom>
          <a:noFill/>
          <a:ln w="9525">
            <a:solidFill>
              <a:schemeClr val="tx1"/>
            </a:solidFill>
            <a:round/>
            <a:headEnd/>
            <a:tailEnd type="triangle" w="med" len="med"/>
          </a:ln>
        </p:spPr>
        <p:txBody>
          <a:bodyPr/>
          <a:lstStyle/>
          <a:p>
            <a:endParaRPr lang="en-US"/>
          </a:p>
        </p:txBody>
      </p:sp>
      <p:sp>
        <p:nvSpPr>
          <p:cNvPr id="54" name="Line 16"/>
          <p:cNvSpPr>
            <a:spLocks noChangeShapeType="1"/>
          </p:cNvSpPr>
          <p:nvPr/>
        </p:nvSpPr>
        <p:spPr bwMode="auto">
          <a:xfrm>
            <a:off x="4495800" y="3000375"/>
            <a:ext cx="0" cy="381000"/>
          </a:xfrm>
          <a:prstGeom prst="line">
            <a:avLst/>
          </a:prstGeom>
          <a:noFill/>
          <a:ln w="9525">
            <a:solidFill>
              <a:schemeClr val="tx1"/>
            </a:solidFill>
            <a:round/>
            <a:headEnd/>
            <a:tailEnd type="triangle" w="med" len="med"/>
          </a:ln>
        </p:spPr>
        <p:txBody>
          <a:bodyPr/>
          <a:lstStyle/>
          <a:p>
            <a:endParaRPr lang="en-US"/>
          </a:p>
        </p:txBody>
      </p:sp>
      <p:sp>
        <p:nvSpPr>
          <p:cNvPr id="55" name="Line 17"/>
          <p:cNvSpPr>
            <a:spLocks noChangeShapeType="1"/>
          </p:cNvSpPr>
          <p:nvPr/>
        </p:nvSpPr>
        <p:spPr bwMode="auto">
          <a:xfrm>
            <a:off x="7696200" y="2968625"/>
            <a:ext cx="0" cy="381000"/>
          </a:xfrm>
          <a:prstGeom prst="line">
            <a:avLst/>
          </a:prstGeom>
          <a:noFill/>
          <a:ln w="9525">
            <a:solidFill>
              <a:schemeClr val="tx1"/>
            </a:solidFill>
            <a:round/>
            <a:headEnd/>
            <a:tailEnd type="triangle" w="med" len="med"/>
          </a:ln>
        </p:spPr>
        <p:txBody>
          <a:bodyPr/>
          <a:lstStyle/>
          <a:p>
            <a:endParaRPr lang="en-US"/>
          </a:p>
        </p:txBody>
      </p:sp>
      <p:sp>
        <p:nvSpPr>
          <p:cNvPr id="56" name="Line 18"/>
          <p:cNvSpPr>
            <a:spLocks noChangeShapeType="1"/>
          </p:cNvSpPr>
          <p:nvPr/>
        </p:nvSpPr>
        <p:spPr bwMode="auto">
          <a:xfrm>
            <a:off x="4495800" y="3654425"/>
            <a:ext cx="0" cy="381000"/>
          </a:xfrm>
          <a:prstGeom prst="line">
            <a:avLst/>
          </a:prstGeom>
          <a:noFill/>
          <a:ln w="9525">
            <a:solidFill>
              <a:schemeClr val="tx1"/>
            </a:solidFill>
            <a:round/>
            <a:headEnd/>
            <a:tailEnd type="triangle" w="med" len="med"/>
          </a:ln>
        </p:spPr>
        <p:txBody>
          <a:bodyPr/>
          <a:lstStyle/>
          <a:p>
            <a:endParaRPr lang="en-US"/>
          </a:p>
        </p:txBody>
      </p:sp>
      <p:sp>
        <p:nvSpPr>
          <p:cNvPr id="57" name="Line 19"/>
          <p:cNvSpPr>
            <a:spLocks noChangeShapeType="1"/>
          </p:cNvSpPr>
          <p:nvPr/>
        </p:nvSpPr>
        <p:spPr bwMode="auto">
          <a:xfrm>
            <a:off x="7696200" y="3654425"/>
            <a:ext cx="0" cy="381000"/>
          </a:xfrm>
          <a:prstGeom prst="line">
            <a:avLst/>
          </a:prstGeom>
          <a:noFill/>
          <a:ln w="9525">
            <a:solidFill>
              <a:schemeClr val="tx1"/>
            </a:solidFill>
            <a:round/>
            <a:headEnd/>
            <a:tailEnd type="triangle" w="med" len="med"/>
          </a:ln>
        </p:spPr>
        <p:txBody>
          <a:bodyPr/>
          <a:lstStyle/>
          <a:p>
            <a:endParaRPr lang="en-US"/>
          </a:p>
        </p:txBody>
      </p:sp>
      <p:sp>
        <p:nvSpPr>
          <p:cNvPr id="58" name="Line 20"/>
          <p:cNvSpPr>
            <a:spLocks noChangeShapeType="1"/>
          </p:cNvSpPr>
          <p:nvPr/>
        </p:nvSpPr>
        <p:spPr bwMode="auto">
          <a:xfrm>
            <a:off x="2743200" y="3654425"/>
            <a:ext cx="0" cy="381000"/>
          </a:xfrm>
          <a:prstGeom prst="line">
            <a:avLst/>
          </a:prstGeom>
          <a:noFill/>
          <a:ln w="9525">
            <a:solidFill>
              <a:schemeClr val="tx1"/>
            </a:solidFill>
            <a:round/>
            <a:headEnd/>
            <a:tailEnd type="triangle" w="med" len="med"/>
          </a:ln>
        </p:spPr>
        <p:txBody>
          <a:bodyPr/>
          <a:lstStyle/>
          <a:p>
            <a:endParaRPr lang="en-US"/>
          </a:p>
        </p:txBody>
      </p:sp>
      <p:sp>
        <p:nvSpPr>
          <p:cNvPr id="59" name="Line 22"/>
          <p:cNvSpPr>
            <a:spLocks noChangeShapeType="1"/>
          </p:cNvSpPr>
          <p:nvPr/>
        </p:nvSpPr>
        <p:spPr bwMode="auto">
          <a:xfrm>
            <a:off x="2743200" y="4873625"/>
            <a:ext cx="1588" cy="609600"/>
          </a:xfrm>
          <a:prstGeom prst="line">
            <a:avLst/>
          </a:prstGeom>
          <a:noFill/>
          <a:ln w="9525">
            <a:solidFill>
              <a:schemeClr val="tx1"/>
            </a:solidFill>
            <a:round/>
            <a:headEnd/>
            <a:tailEnd type="triangle" w="med" len="med"/>
          </a:ln>
        </p:spPr>
        <p:txBody>
          <a:bodyPr/>
          <a:lstStyle/>
          <a:p>
            <a:endParaRPr lang="en-US"/>
          </a:p>
        </p:txBody>
      </p:sp>
      <p:sp>
        <p:nvSpPr>
          <p:cNvPr id="60" name="Freeform 23"/>
          <p:cNvSpPr>
            <a:spLocks/>
          </p:cNvSpPr>
          <p:nvPr/>
        </p:nvSpPr>
        <p:spPr bwMode="auto">
          <a:xfrm>
            <a:off x="2743200" y="3502025"/>
            <a:ext cx="16002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61" name="Line 24"/>
          <p:cNvSpPr>
            <a:spLocks noChangeShapeType="1"/>
          </p:cNvSpPr>
          <p:nvPr/>
        </p:nvSpPr>
        <p:spPr bwMode="auto">
          <a:xfrm>
            <a:off x="4495800" y="4873625"/>
            <a:ext cx="1588" cy="609600"/>
          </a:xfrm>
          <a:prstGeom prst="line">
            <a:avLst/>
          </a:prstGeom>
          <a:noFill/>
          <a:ln w="9525">
            <a:solidFill>
              <a:schemeClr val="tx1"/>
            </a:solidFill>
            <a:round/>
            <a:headEnd/>
            <a:tailEnd type="triangle" w="med" len="med"/>
          </a:ln>
        </p:spPr>
        <p:txBody>
          <a:bodyPr/>
          <a:lstStyle/>
          <a:p>
            <a:endParaRPr lang="en-US"/>
          </a:p>
        </p:txBody>
      </p:sp>
      <p:sp>
        <p:nvSpPr>
          <p:cNvPr id="62" name="Rectangle 25"/>
          <p:cNvSpPr>
            <a:spLocks noChangeArrowheads="1"/>
          </p:cNvSpPr>
          <p:nvPr/>
        </p:nvSpPr>
        <p:spPr bwMode="auto">
          <a:xfrm>
            <a:off x="5715000" y="4035425"/>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63" name="Freeform 26"/>
          <p:cNvSpPr>
            <a:spLocks/>
          </p:cNvSpPr>
          <p:nvPr/>
        </p:nvSpPr>
        <p:spPr bwMode="auto">
          <a:xfrm>
            <a:off x="4495800" y="3502025"/>
            <a:ext cx="16002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64" name="Freeform 27"/>
          <p:cNvSpPr>
            <a:spLocks/>
          </p:cNvSpPr>
          <p:nvPr/>
        </p:nvSpPr>
        <p:spPr bwMode="auto">
          <a:xfrm>
            <a:off x="6172200" y="3502025"/>
            <a:ext cx="13716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65" name="Text Box 28"/>
          <p:cNvSpPr txBox="1">
            <a:spLocks noChangeArrowheads="1"/>
          </p:cNvSpPr>
          <p:nvPr/>
        </p:nvSpPr>
        <p:spPr bwMode="auto">
          <a:xfrm>
            <a:off x="5980114" y="3055699"/>
            <a:ext cx="500458" cy="584775"/>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66" name="Line 29"/>
          <p:cNvSpPr>
            <a:spLocks noChangeShapeType="1"/>
          </p:cNvSpPr>
          <p:nvPr/>
        </p:nvSpPr>
        <p:spPr bwMode="auto">
          <a:xfrm>
            <a:off x="6208713" y="3000375"/>
            <a:ext cx="0" cy="381000"/>
          </a:xfrm>
          <a:prstGeom prst="line">
            <a:avLst/>
          </a:prstGeom>
          <a:noFill/>
          <a:ln w="9525">
            <a:solidFill>
              <a:schemeClr val="tx1"/>
            </a:solidFill>
            <a:round/>
            <a:headEnd/>
            <a:tailEnd type="triangle" w="med" len="med"/>
          </a:ln>
        </p:spPr>
        <p:txBody>
          <a:bodyPr/>
          <a:lstStyle/>
          <a:p>
            <a:endParaRPr lang="en-US"/>
          </a:p>
        </p:txBody>
      </p:sp>
      <p:sp>
        <p:nvSpPr>
          <p:cNvPr id="67" name="Line 30"/>
          <p:cNvSpPr>
            <a:spLocks noChangeShapeType="1"/>
          </p:cNvSpPr>
          <p:nvPr/>
        </p:nvSpPr>
        <p:spPr bwMode="auto">
          <a:xfrm>
            <a:off x="6208713" y="3654425"/>
            <a:ext cx="0" cy="381000"/>
          </a:xfrm>
          <a:prstGeom prst="line">
            <a:avLst/>
          </a:prstGeom>
          <a:noFill/>
          <a:ln w="9525">
            <a:solidFill>
              <a:schemeClr val="tx1"/>
            </a:solidFill>
            <a:round/>
            <a:headEnd/>
            <a:tailEnd type="triangle" w="med" len="med"/>
          </a:ln>
        </p:spPr>
        <p:txBody>
          <a:bodyPr/>
          <a:lstStyle/>
          <a:p>
            <a:endParaRPr lang="en-US"/>
          </a:p>
        </p:txBody>
      </p:sp>
      <p:sp>
        <p:nvSpPr>
          <p:cNvPr id="68" name="Line 31"/>
          <p:cNvSpPr>
            <a:spLocks noChangeShapeType="1"/>
          </p:cNvSpPr>
          <p:nvPr/>
        </p:nvSpPr>
        <p:spPr bwMode="auto">
          <a:xfrm>
            <a:off x="6172200" y="4873625"/>
            <a:ext cx="1588" cy="609600"/>
          </a:xfrm>
          <a:prstGeom prst="line">
            <a:avLst/>
          </a:prstGeom>
          <a:noFill/>
          <a:ln w="9525">
            <a:solidFill>
              <a:schemeClr val="tx1"/>
            </a:solidFill>
            <a:round/>
            <a:headEnd/>
            <a:tailEnd type="triangle" w="med" len="med"/>
          </a:ln>
        </p:spPr>
        <p:txBody>
          <a:bodyPr/>
          <a:lstStyle/>
          <a:p>
            <a:endParaRPr lang="en-US"/>
          </a:p>
        </p:txBody>
      </p:sp>
      <p:sp>
        <p:nvSpPr>
          <p:cNvPr id="69" name="Line 32"/>
          <p:cNvSpPr>
            <a:spLocks noChangeShapeType="1"/>
          </p:cNvSpPr>
          <p:nvPr/>
        </p:nvSpPr>
        <p:spPr bwMode="auto">
          <a:xfrm>
            <a:off x="7694615" y="4873625"/>
            <a:ext cx="1587" cy="609600"/>
          </a:xfrm>
          <a:prstGeom prst="line">
            <a:avLst/>
          </a:prstGeom>
          <a:noFill/>
          <a:ln w="9525">
            <a:solidFill>
              <a:schemeClr val="tx1"/>
            </a:solidFill>
            <a:round/>
            <a:headEnd/>
            <a:tailEnd type="triangle" w="med" len="med"/>
          </a:ln>
        </p:spPr>
        <p:txBody>
          <a:bodyPr/>
          <a:lstStyle/>
          <a:p>
            <a:endParaRPr lang="en-US"/>
          </a:p>
        </p:txBody>
      </p:sp>
      <p:sp>
        <p:nvSpPr>
          <p:cNvPr id="70" name="Rectangle 33"/>
          <p:cNvSpPr>
            <a:spLocks noChangeArrowheads="1"/>
          </p:cNvSpPr>
          <p:nvPr/>
        </p:nvSpPr>
        <p:spPr bwMode="auto">
          <a:xfrm>
            <a:off x="2057400" y="5483225"/>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c[0]</a:t>
            </a:r>
          </a:p>
        </p:txBody>
      </p:sp>
      <p:sp>
        <p:nvSpPr>
          <p:cNvPr id="71" name="Rectangle 34"/>
          <p:cNvSpPr>
            <a:spLocks noChangeArrowheads="1"/>
          </p:cNvSpPr>
          <p:nvPr/>
        </p:nvSpPr>
        <p:spPr bwMode="auto">
          <a:xfrm>
            <a:off x="3581400" y="5483225"/>
            <a:ext cx="1676400" cy="38100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c[1]</a:t>
            </a:r>
          </a:p>
        </p:txBody>
      </p:sp>
      <p:sp>
        <p:nvSpPr>
          <p:cNvPr id="72" name="Rectangle 35"/>
          <p:cNvSpPr>
            <a:spLocks noChangeArrowheads="1"/>
          </p:cNvSpPr>
          <p:nvPr/>
        </p:nvSpPr>
        <p:spPr bwMode="auto">
          <a:xfrm>
            <a:off x="5257800" y="5483225"/>
            <a:ext cx="1600200"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c[2]</a:t>
            </a:r>
            <a:endParaRPr lang="en-US" sz="1800" dirty="0">
              <a:latin typeface="Arial" charset="0"/>
            </a:endParaRPr>
          </a:p>
        </p:txBody>
      </p:sp>
      <p:sp>
        <p:nvSpPr>
          <p:cNvPr id="73" name="Rectangle 36"/>
          <p:cNvSpPr>
            <a:spLocks noChangeArrowheads="1"/>
          </p:cNvSpPr>
          <p:nvPr/>
        </p:nvSpPr>
        <p:spPr bwMode="auto">
          <a:xfrm>
            <a:off x="6858000" y="5483225"/>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c[3]</a:t>
            </a:r>
            <a:endParaRPr lang="en-US" sz="1800" dirty="0">
              <a:latin typeface="Arial" charset="0"/>
            </a:endParaRPr>
          </a:p>
        </p:txBody>
      </p:sp>
      <p:sp>
        <p:nvSpPr>
          <p:cNvPr id="74" name="Rectangle 37"/>
          <p:cNvSpPr>
            <a:spLocks noChangeArrowheads="1"/>
          </p:cNvSpPr>
          <p:nvPr/>
        </p:nvSpPr>
        <p:spPr bwMode="auto">
          <a:xfrm>
            <a:off x="914400" y="5483225"/>
            <a:ext cx="838200"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nonce</a:t>
            </a:r>
            <a:endParaRPr lang="en-US" sz="1800" dirty="0">
              <a:latin typeface="Arial" charset="0"/>
            </a:endParaRPr>
          </a:p>
        </p:txBody>
      </p:sp>
      <p:sp>
        <p:nvSpPr>
          <p:cNvPr id="75" name="Text Box 39"/>
          <p:cNvSpPr txBox="1">
            <a:spLocks noChangeArrowheads="1"/>
          </p:cNvSpPr>
          <p:nvPr/>
        </p:nvSpPr>
        <p:spPr bwMode="auto">
          <a:xfrm>
            <a:off x="6951662" y="6019800"/>
            <a:ext cx="1184940" cy="369332"/>
          </a:xfrm>
          <a:prstGeom prst="rect">
            <a:avLst/>
          </a:prstGeom>
          <a:noFill/>
          <a:ln w="9525">
            <a:noFill/>
            <a:miter lim="800000"/>
            <a:headEnd/>
            <a:tailEnd/>
          </a:ln>
        </p:spPr>
        <p:txBody>
          <a:bodyPr wrap="none">
            <a:spAutoFit/>
          </a:bodyPr>
          <a:lstStyle/>
          <a:p>
            <a:r>
              <a:rPr lang="en-US" dirty="0" err="1">
                <a:latin typeface="Arial" charset="0"/>
              </a:rPr>
              <a:t>ciphertext</a:t>
            </a:r>
            <a:endParaRPr lang="en-US" dirty="0">
              <a:latin typeface="Arial" charset="0"/>
            </a:endParaRPr>
          </a:p>
        </p:txBody>
      </p:sp>
      <p:sp>
        <p:nvSpPr>
          <p:cNvPr id="77" name="Rectangle 11"/>
          <p:cNvSpPr>
            <a:spLocks noChangeArrowheads="1"/>
          </p:cNvSpPr>
          <p:nvPr/>
        </p:nvSpPr>
        <p:spPr bwMode="auto">
          <a:xfrm>
            <a:off x="914712" y="2587625"/>
            <a:ext cx="838044"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nonce</a:t>
            </a:r>
            <a:endParaRPr lang="en-US" sz="1800" dirty="0">
              <a:latin typeface="Arial" charset="0"/>
            </a:endParaRPr>
          </a:p>
        </p:txBody>
      </p:sp>
      <p:cxnSp>
        <p:nvCxnSpPr>
          <p:cNvPr id="81" name="Straight Connector 47"/>
          <p:cNvCxnSpPr>
            <a:cxnSpLocks noChangeShapeType="1"/>
          </p:cNvCxnSpPr>
          <p:nvPr/>
        </p:nvCxnSpPr>
        <p:spPr bwMode="auto">
          <a:xfrm rot="5400000">
            <a:off x="1142290" y="5025390"/>
            <a:ext cx="309563" cy="2858"/>
          </a:xfrm>
          <a:prstGeom prst="line">
            <a:avLst/>
          </a:prstGeom>
          <a:noFill/>
          <a:ln w="9525" algn="ctr">
            <a:solidFill>
              <a:schemeClr val="tx1"/>
            </a:solidFill>
            <a:round/>
            <a:headEnd/>
            <a:tailEnd/>
          </a:ln>
        </p:spPr>
      </p:cxnSp>
      <p:grpSp>
        <p:nvGrpSpPr>
          <p:cNvPr id="2" name="Group 83"/>
          <p:cNvGrpSpPr/>
          <p:nvPr/>
        </p:nvGrpSpPr>
        <p:grpSpPr>
          <a:xfrm>
            <a:off x="884238" y="2968626"/>
            <a:ext cx="1706562" cy="2212975"/>
            <a:chOff x="884238" y="2968624"/>
            <a:chExt cx="1706562" cy="2212975"/>
          </a:xfrm>
        </p:grpSpPr>
        <p:sp>
          <p:nvSpPr>
            <p:cNvPr id="78" name="Rectangle 4"/>
            <p:cNvSpPr>
              <a:spLocks noChangeArrowheads="1"/>
            </p:cNvSpPr>
            <p:nvPr/>
          </p:nvSpPr>
          <p:spPr bwMode="auto">
            <a:xfrm>
              <a:off x="884238" y="4038599"/>
              <a:ext cx="914230" cy="838200"/>
            </a:xfrm>
            <a:prstGeom prst="rect">
              <a:avLst/>
            </a:prstGeom>
            <a:solidFill>
              <a:schemeClr val="accent1"/>
            </a:solidFill>
            <a:ln w="9525">
              <a:solidFill>
                <a:schemeClr val="tx1"/>
              </a:solidFill>
              <a:miter lim="800000"/>
              <a:headEnd/>
              <a:tailEnd/>
            </a:ln>
          </p:spPr>
          <p:txBody>
            <a:bodyPr wrap="none" anchor="ctr"/>
            <a:lstStyle/>
            <a:p>
              <a:pPr algn="ctr"/>
              <a:r>
                <a:rPr lang="en-US" dirty="0">
                  <a:latin typeface="Arial" charset="0"/>
                </a:rPr>
                <a:t>E(</a:t>
              </a:r>
              <a:r>
                <a:rPr lang="en-US" dirty="0" smtClean="0">
                  <a:latin typeface="Arial" charset="0"/>
                </a:rPr>
                <a:t>k</a:t>
              </a:r>
              <a:r>
                <a:rPr lang="en-US" baseline="-25000" dirty="0" smtClean="0">
                  <a:latin typeface="Arial" charset="0"/>
                </a:rPr>
                <a:t>1</a:t>
              </a:r>
              <a:r>
                <a:rPr lang="en-US" dirty="0" smtClean="0">
                  <a:latin typeface="Arial" charset="0"/>
                </a:rPr>
                <a:t>,</a:t>
              </a:r>
              <a:r>
                <a:rPr lang="en-US" dirty="0">
                  <a:latin typeface="Arial" charset="0"/>
                  <a:sym typeface="Symbol" pitchFamily="18" charset="2"/>
                </a:rPr>
                <a:t>)</a:t>
              </a:r>
            </a:p>
          </p:txBody>
        </p:sp>
        <p:sp>
          <p:nvSpPr>
            <p:cNvPr id="79" name="Freeform 23"/>
            <p:cNvSpPr>
              <a:spLocks/>
            </p:cNvSpPr>
            <p:nvPr/>
          </p:nvSpPr>
          <p:spPr bwMode="auto">
            <a:xfrm>
              <a:off x="1295641" y="3505200"/>
              <a:ext cx="1295159" cy="1676399"/>
            </a:xfrm>
            <a:custGeom>
              <a:avLst/>
              <a:gdLst>
                <a:gd name="T0" fmla="*/ 0 w 912"/>
                <a:gd name="T1" fmla="*/ 2147483647 h 1056"/>
                <a:gd name="T2" fmla="*/ 2147483647 w 912"/>
                <a:gd name="T3" fmla="*/ 2147483647 h 1056"/>
                <a:gd name="T4" fmla="*/ 2147483647 w 912"/>
                <a:gd name="T5" fmla="*/ 0 h 1056"/>
                <a:gd name="T6" fmla="*/ 2147483647 w 912"/>
                <a:gd name="T7" fmla="*/ 0 h 1056"/>
                <a:gd name="T8" fmla="*/ 0 60000 65536"/>
                <a:gd name="T9" fmla="*/ 0 60000 65536"/>
                <a:gd name="T10" fmla="*/ 0 60000 65536"/>
                <a:gd name="T11" fmla="*/ 0 60000 65536"/>
                <a:gd name="T12" fmla="*/ 0 w 912"/>
                <a:gd name="T13" fmla="*/ 0 h 1056"/>
                <a:gd name="T14" fmla="*/ 912 w 912"/>
                <a:gd name="T15" fmla="*/ 1056 h 1056"/>
              </a:gdLst>
              <a:ahLst/>
              <a:cxnLst>
                <a:cxn ang="T8">
                  <a:pos x="T0" y="T1"/>
                </a:cxn>
                <a:cxn ang="T9">
                  <a:pos x="T2" y="T3"/>
                </a:cxn>
                <a:cxn ang="T10">
                  <a:pos x="T4" y="T5"/>
                </a:cxn>
                <a:cxn ang="T11">
                  <a:pos x="T6" y="T7"/>
                </a:cxn>
              </a:cxnLst>
              <a:rect l="T12" t="T13" r="T14" b="T15"/>
              <a:pathLst>
                <a:path w="912" h="1056">
                  <a:moveTo>
                    <a:pt x="0" y="1056"/>
                  </a:moveTo>
                  <a:lnTo>
                    <a:pt x="480" y="1056"/>
                  </a:lnTo>
                  <a:lnTo>
                    <a:pt x="480" y="0"/>
                  </a:lnTo>
                  <a:lnTo>
                    <a:pt x="912" y="0"/>
                  </a:lnTo>
                </a:path>
              </a:pathLst>
            </a:custGeom>
            <a:noFill/>
            <a:ln w="9525">
              <a:solidFill>
                <a:schemeClr val="tx1"/>
              </a:solidFill>
              <a:round/>
              <a:headEnd/>
              <a:tailEnd type="triangle" w="med" len="med"/>
            </a:ln>
          </p:spPr>
          <p:txBody>
            <a:bodyPr/>
            <a:lstStyle/>
            <a:p>
              <a:endParaRPr lang="en-US"/>
            </a:p>
          </p:txBody>
        </p:sp>
        <p:cxnSp>
          <p:nvCxnSpPr>
            <p:cNvPr id="80" name="Straight Arrow Connector 45"/>
            <p:cNvCxnSpPr>
              <a:cxnSpLocks noChangeShapeType="1"/>
              <a:stCxn id="77" idx="2"/>
              <a:endCxn id="78" idx="0"/>
            </p:cNvCxnSpPr>
            <p:nvPr/>
          </p:nvCxnSpPr>
          <p:spPr bwMode="auto">
            <a:xfrm rot="16200000" flipH="1">
              <a:off x="802557" y="3499802"/>
              <a:ext cx="1069975" cy="7619"/>
            </a:xfrm>
            <a:prstGeom prst="straightConnector1">
              <a:avLst/>
            </a:prstGeom>
            <a:noFill/>
            <a:ln w="9525" algn="ctr">
              <a:solidFill>
                <a:schemeClr val="tx1"/>
              </a:solidFill>
              <a:round/>
              <a:headEnd/>
              <a:tailEnd type="arrow" w="med" len="med"/>
            </a:ln>
          </p:spPr>
        </p:cxnSp>
        <p:sp>
          <p:nvSpPr>
            <p:cNvPr id="82" name="TextBox 81"/>
            <p:cNvSpPr txBox="1"/>
            <p:nvPr/>
          </p:nvSpPr>
          <p:spPr bwMode="auto">
            <a:xfrm>
              <a:off x="2011363" y="3022599"/>
              <a:ext cx="380232" cy="369332"/>
            </a:xfrm>
            <a:prstGeom prst="rect">
              <a:avLst/>
            </a:prstGeom>
            <a:noFill/>
          </p:spPr>
          <p:txBody>
            <a:bodyPr wrap="none">
              <a:spAutoFit/>
            </a:bodyPr>
            <a:lstStyle/>
            <a:p>
              <a:pPr>
                <a:defRPr/>
              </a:pPr>
              <a:r>
                <a:rPr lang="en-US" sz="1800" dirty="0" smtClean="0">
                  <a:latin typeface="+mn-lt"/>
                </a:rPr>
                <a:t>IV</a:t>
              </a:r>
              <a:endParaRPr lang="en-US" sz="2390" b="1" dirty="0">
                <a:latin typeface="+mn-lt"/>
              </a:endParaRPr>
            </a:p>
          </p:txBody>
        </p:sp>
      </p:grpSp>
      <p:sp>
        <p:nvSpPr>
          <p:cNvPr id="83" name="TextBox 82"/>
          <p:cNvSpPr txBox="1"/>
          <p:nvPr/>
        </p:nvSpPr>
        <p:spPr>
          <a:xfrm>
            <a:off x="1905000" y="1676400"/>
            <a:ext cx="6927666" cy="400110"/>
          </a:xfrm>
          <a:prstGeom prst="rect">
            <a:avLst/>
          </a:prstGeom>
          <a:noFill/>
        </p:spPr>
        <p:txBody>
          <a:bodyPr wrap="none" rtlCol="0">
            <a:spAutoFit/>
          </a:bodyPr>
          <a:lstStyle/>
          <a:p>
            <a:r>
              <a:rPr lang="en-US" sz="2000" dirty="0"/>
              <a:t>u</a:t>
            </a:r>
            <a:r>
              <a:rPr lang="en-US" sz="2000" dirty="0" smtClean="0">
                <a:latin typeface="+mn-lt"/>
              </a:rPr>
              <a:t>nique </a:t>
            </a:r>
            <a:r>
              <a:rPr lang="en-US" sz="2000" dirty="0" smtClean="0"/>
              <a:t>nonce</a:t>
            </a:r>
            <a:r>
              <a:rPr lang="en-US" sz="2000" dirty="0" smtClean="0">
                <a:latin typeface="+mn-lt"/>
              </a:rPr>
              <a:t> means:   (key, </a:t>
            </a:r>
            <a:r>
              <a:rPr lang="en-US" sz="2000" dirty="0" smtClean="0"/>
              <a:t>n</a:t>
            </a:r>
            <a:r>
              <a:rPr lang="en-US" sz="2000" dirty="0" smtClean="0">
                <a:latin typeface="+mn-lt"/>
              </a:rPr>
              <a:t>)  pair is used for only one message</a:t>
            </a:r>
          </a:p>
        </p:txBody>
      </p:sp>
      <p:grpSp>
        <p:nvGrpSpPr>
          <p:cNvPr id="3" name="Group 86"/>
          <p:cNvGrpSpPr/>
          <p:nvPr/>
        </p:nvGrpSpPr>
        <p:grpSpPr>
          <a:xfrm>
            <a:off x="1295401" y="5882639"/>
            <a:ext cx="4563555" cy="899161"/>
            <a:chOff x="1295400" y="5882640"/>
            <a:chExt cx="4563555" cy="899161"/>
          </a:xfrm>
        </p:grpSpPr>
        <p:sp>
          <p:nvSpPr>
            <p:cNvPr id="85" name="TextBox 84"/>
            <p:cNvSpPr txBox="1"/>
            <p:nvPr/>
          </p:nvSpPr>
          <p:spPr>
            <a:xfrm>
              <a:off x="1676400" y="6381691"/>
              <a:ext cx="4182555" cy="400110"/>
            </a:xfrm>
            <a:prstGeom prst="rect">
              <a:avLst/>
            </a:prstGeom>
            <a:noFill/>
            <a:ln>
              <a:solidFill>
                <a:srgbClr val="92D050"/>
              </a:solidFill>
            </a:ln>
          </p:spPr>
          <p:txBody>
            <a:bodyPr wrap="none" rtlCol="0">
              <a:spAutoFit/>
            </a:bodyPr>
            <a:lstStyle/>
            <a:p>
              <a:r>
                <a:rPr lang="en-US" sz="2000" dirty="0" smtClean="0"/>
                <a:t>included only if unknown to </a:t>
              </a:r>
              <a:r>
                <a:rPr lang="en-US" sz="2000" dirty="0" err="1" smtClean="0"/>
                <a:t>decryptor</a:t>
              </a:r>
              <a:endParaRPr lang="en-US" sz="2000" dirty="0"/>
            </a:p>
          </p:txBody>
        </p:sp>
        <p:sp>
          <p:nvSpPr>
            <p:cNvPr id="86" name="Freeform 85"/>
            <p:cNvSpPr/>
            <p:nvPr/>
          </p:nvSpPr>
          <p:spPr bwMode="auto">
            <a:xfrm>
              <a:off x="1295400" y="5882640"/>
              <a:ext cx="396240" cy="716280"/>
            </a:xfrm>
            <a:custGeom>
              <a:avLst/>
              <a:gdLst>
                <a:gd name="connsiteX0" fmla="*/ 396240 w 396240"/>
                <a:gd name="connsiteY0" fmla="*/ 716280 h 716280"/>
                <a:gd name="connsiteX1" fmla="*/ 137160 w 396240"/>
                <a:gd name="connsiteY1" fmla="*/ 563880 h 716280"/>
                <a:gd name="connsiteX2" fmla="*/ 0 w 396240"/>
                <a:gd name="connsiteY2" fmla="*/ 0 h 716280"/>
              </a:gdLst>
              <a:ahLst/>
              <a:cxnLst>
                <a:cxn ang="0">
                  <a:pos x="connsiteX0" y="connsiteY0"/>
                </a:cxn>
                <a:cxn ang="0">
                  <a:pos x="connsiteX1" y="connsiteY1"/>
                </a:cxn>
                <a:cxn ang="0">
                  <a:pos x="connsiteX2" y="connsiteY2"/>
                </a:cxn>
              </a:cxnLst>
              <a:rect l="l" t="t" r="r" b="b"/>
              <a:pathLst>
                <a:path w="396240" h="716280">
                  <a:moveTo>
                    <a:pt x="396240" y="716280"/>
                  </a:moveTo>
                  <a:cubicBezTo>
                    <a:pt x="299720" y="699770"/>
                    <a:pt x="203200" y="683260"/>
                    <a:pt x="137160" y="563880"/>
                  </a:cubicBezTo>
                  <a:cubicBezTo>
                    <a:pt x="71120" y="444500"/>
                    <a:pt x="35560" y="222250"/>
                    <a:pt x="0" y="0"/>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xmlns="" val="144314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5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Crypto API    (</a:t>
            </a:r>
            <a:r>
              <a:rPr lang="en-US" dirty="0" err="1" smtClean="0"/>
              <a:t>OpenSSL</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void </a:t>
            </a:r>
            <a:r>
              <a:rPr lang="en-US" dirty="0" err="1"/>
              <a:t>AES_cbc_encrypt</a:t>
            </a:r>
            <a:r>
              <a:rPr lang="en-US" dirty="0" smtClean="0"/>
              <a:t>(</a:t>
            </a:r>
          </a:p>
          <a:p>
            <a:pPr marL="0" indent="0">
              <a:buNone/>
            </a:pPr>
            <a:r>
              <a:rPr lang="en-US" dirty="0"/>
              <a:t>	</a:t>
            </a:r>
            <a:r>
              <a:rPr lang="en-US" dirty="0" err="1" smtClean="0"/>
              <a:t>const</a:t>
            </a:r>
            <a:r>
              <a:rPr lang="en-US" dirty="0" smtClean="0"/>
              <a:t> </a:t>
            </a:r>
            <a:r>
              <a:rPr lang="en-US" dirty="0"/>
              <a:t>unsigned char *in, </a:t>
            </a:r>
            <a:endParaRPr lang="en-US" dirty="0" smtClean="0"/>
          </a:p>
          <a:p>
            <a:pPr marL="0" indent="0">
              <a:buNone/>
            </a:pPr>
            <a:r>
              <a:rPr lang="en-US" dirty="0"/>
              <a:t>	</a:t>
            </a:r>
            <a:r>
              <a:rPr lang="en-US" dirty="0" smtClean="0"/>
              <a:t>unsigned </a:t>
            </a:r>
            <a:r>
              <a:rPr lang="en-US" dirty="0"/>
              <a:t>char *out</a:t>
            </a:r>
            <a:r>
              <a:rPr lang="en-US" dirty="0" smtClean="0"/>
              <a:t>,</a:t>
            </a:r>
          </a:p>
          <a:p>
            <a:pPr marL="0" indent="0">
              <a:buNone/>
            </a:pPr>
            <a:r>
              <a:rPr lang="en-US" dirty="0"/>
              <a:t>	</a:t>
            </a:r>
            <a:r>
              <a:rPr lang="en-US" dirty="0" err="1" smtClean="0"/>
              <a:t>size_t</a:t>
            </a:r>
            <a:r>
              <a:rPr lang="en-US" dirty="0" smtClean="0"/>
              <a:t> </a:t>
            </a:r>
            <a:r>
              <a:rPr lang="en-US" dirty="0"/>
              <a:t>length</a:t>
            </a:r>
            <a:r>
              <a:rPr lang="en-US" dirty="0" smtClean="0"/>
              <a:t>,</a:t>
            </a:r>
          </a:p>
          <a:p>
            <a:pPr marL="0" indent="0">
              <a:buNone/>
            </a:pPr>
            <a:r>
              <a:rPr lang="en-US" dirty="0"/>
              <a:t>	</a:t>
            </a:r>
            <a:r>
              <a:rPr lang="en-US" dirty="0" err="1" smtClean="0"/>
              <a:t>const</a:t>
            </a:r>
            <a:r>
              <a:rPr lang="en-US" dirty="0" smtClean="0"/>
              <a:t> </a:t>
            </a:r>
            <a:r>
              <a:rPr lang="en-US" dirty="0"/>
              <a:t>AES_KEY *key</a:t>
            </a:r>
            <a:r>
              <a:rPr lang="en-US" dirty="0" smtClean="0"/>
              <a:t>,</a:t>
            </a:r>
          </a:p>
          <a:p>
            <a:pPr marL="0" indent="0">
              <a:buNone/>
            </a:pPr>
            <a:r>
              <a:rPr lang="en-US" dirty="0"/>
              <a:t>	</a:t>
            </a:r>
            <a:r>
              <a:rPr lang="en-US" b="1" dirty="0" smtClean="0">
                <a:solidFill>
                  <a:srgbClr val="FF0000"/>
                </a:solidFill>
              </a:rPr>
              <a:t>unsigned </a:t>
            </a:r>
            <a:r>
              <a:rPr lang="en-US" b="1" dirty="0">
                <a:solidFill>
                  <a:srgbClr val="FF0000"/>
                </a:solidFill>
              </a:rPr>
              <a:t>char *</a:t>
            </a:r>
            <a:r>
              <a:rPr lang="en-US" b="1" dirty="0" err="1">
                <a:solidFill>
                  <a:srgbClr val="FF0000"/>
                </a:solidFill>
              </a:rPr>
              <a:t>ivec</a:t>
            </a:r>
            <a:r>
              <a:rPr lang="en-US" b="1" dirty="0" smtClean="0">
                <a:solidFill>
                  <a:srgbClr val="FF0000"/>
                </a:solidFill>
              </a:rPr>
              <a:t>,	</a:t>
            </a:r>
            <a:r>
              <a:rPr lang="en-US" b="1" dirty="0" smtClean="0">
                <a:solidFill>
                  <a:srgbClr val="FF0000"/>
                </a:solidFill>
              </a:rPr>
              <a:t>⟵   </a:t>
            </a:r>
            <a:r>
              <a:rPr lang="en-US" b="1" dirty="0" smtClean="0">
                <a:solidFill>
                  <a:srgbClr val="FF0000"/>
                </a:solidFill>
              </a:rPr>
              <a:t>user supplies IV</a:t>
            </a:r>
          </a:p>
          <a:p>
            <a:pPr marL="0" indent="0">
              <a:buNone/>
            </a:pPr>
            <a:r>
              <a:rPr lang="en-US" dirty="0"/>
              <a:t>	</a:t>
            </a:r>
            <a:r>
              <a:rPr lang="en-US" dirty="0" smtClean="0"/>
              <a:t>AES_ENCRYPT or AES_DECRYPT)</a:t>
            </a:r>
            <a:r>
              <a:rPr lang="en-US" dirty="0"/>
              <a:t>;</a:t>
            </a:r>
          </a:p>
        </p:txBody>
      </p:sp>
      <p:sp>
        <p:nvSpPr>
          <p:cNvPr id="4" name="TextBox 3"/>
          <p:cNvSpPr txBox="1"/>
          <p:nvPr/>
        </p:nvSpPr>
        <p:spPr>
          <a:xfrm>
            <a:off x="533401" y="6064648"/>
            <a:ext cx="7334059" cy="461665"/>
          </a:xfrm>
          <a:prstGeom prst="rect">
            <a:avLst/>
          </a:prstGeom>
          <a:noFill/>
        </p:spPr>
        <p:txBody>
          <a:bodyPr wrap="none" rtlCol="0">
            <a:spAutoFit/>
          </a:bodyPr>
          <a:lstStyle/>
          <a:p>
            <a:r>
              <a:rPr lang="en-US" sz="2400" dirty="0" smtClean="0"/>
              <a:t>When nonce is non random need to encrypt it before use</a:t>
            </a:r>
            <a:endParaRPr lang="en-US" sz="2400" dirty="0"/>
          </a:p>
        </p:txBody>
      </p:sp>
    </p:spTree>
    <p:extLst>
      <p:ext uri="{BB962C8B-B14F-4D97-AF65-F5344CB8AC3E}">
        <p14:creationId xmlns:p14="http://schemas.microsoft.com/office/powerpoint/2010/main" xmlns="" val="3291663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CBC technicality:  padding</a:t>
            </a:r>
            <a:endParaRPr lang="en-US" dirty="0"/>
          </a:p>
        </p:txBody>
      </p:sp>
      <p:sp>
        <p:nvSpPr>
          <p:cNvPr id="4" name="Rectangle 40"/>
          <p:cNvSpPr>
            <a:spLocks noChangeArrowheads="1"/>
          </p:cNvSpPr>
          <p:nvPr/>
        </p:nvSpPr>
        <p:spPr bwMode="auto">
          <a:xfrm>
            <a:off x="304800" y="4327525"/>
            <a:ext cx="8153400" cy="717551"/>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5" name="Rectangle 4"/>
          <p:cNvSpPr>
            <a:spLocks noChangeArrowheads="1"/>
          </p:cNvSpPr>
          <p:nvPr/>
        </p:nvSpPr>
        <p:spPr bwMode="auto">
          <a:xfrm>
            <a:off x="2133600" y="30480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6" name="Rectangle 5"/>
          <p:cNvSpPr>
            <a:spLocks noChangeArrowheads="1"/>
          </p:cNvSpPr>
          <p:nvPr/>
        </p:nvSpPr>
        <p:spPr bwMode="auto">
          <a:xfrm>
            <a:off x="3810000" y="30480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7" name="Rectangle 6"/>
          <p:cNvSpPr>
            <a:spLocks noChangeArrowheads="1"/>
          </p:cNvSpPr>
          <p:nvPr/>
        </p:nvSpPr>
        <p:spPr bwMode="auto">
          <a:xfrm>
            <a:off x="7010400" y="30480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8" name="Rectangle 7"/>
          <p:cNvSpPr>
            <a:spLocks noChangeArrowheads="1"/>
          </p:cNvSpPr>
          <p:nvPr/>
        </p:nvSpPr>
        <p:spPr bwMode="auto">
          <a:xfrm>
            <a:off x="1828800" y="1600200"/>
            <a:ext cx="1524000" cy="381000"/>
          </a:xfrm>
          <a:prstGeom prst="rect">
            <a:avLst/>
          </a:prstGeom>
          <a:solidFill>
            <a:srgbClr val="FAC090"/>
          </a:solidFill>
          <a:ln w="9525">
            <a:solidFill>
              <a:schemeClr val="tx1"/>
            </a:solidFill>
            <a:miter lim="800000"/>
            <a:headEnd/>
            <a:tailEnd/>
          </a:ln>
        </p:spPr>
        <p:txBody>
          <a:bodyPr wrap="none" anchor="ctr"/>
          <a:lstStyle/>
          <a:p>
            <a:pPr algn="ctr"/>
            <a:r>
              <a:rPr lang="en-US" sz="1800">
                <a:latin typeface="Arial" charset="0"/>
              </a:rPr>
              <a:t>m[0]</a:t>
            </a:r>
          </a:p>
        </p:txBody>
      </p:sp>
      <p:sp>
        <p:nvSpPr>
          <p:cNvPr id="9" name="Rectangle 8"/>
          <p:cNvSpPr>
            <a:spLocks noChangeArrowheads="1"/>
          </p:cNvSpPr>
          <p:nvPr/>
        </p:nvSpPr>
        <p:spPr bwMode="auto">
          <a:xfrm>
            <a:off x="3352800" y="1600200"/>
            <a:ext cx="1676400" cy="381000"/>
          </a:xfrm>
          <a:prstGeom prst="rect">
            <a:avLst/>
          </a:prstGeom>
          <a:solidFill>
            <a:srgbClr val="FAC090"/>
          </a:solidFill>
          <a:ln w="9525">
            <a:solidFill>
              <a:schemeClr val="tx1"/>
            </a:solidFill>
            <a:miter lim="800000"/>
            <a:headEnd/>
            <a:tailEnd/>
          </a:ln>
        </p:spPr>
        <p:txBody>
          <a:bodyPr wrap="none" anchor="ctr"/>
          <a:lstStyle/>
          <a:p>
            <a:pPr algn="ctr"/>
            <a:r>
              <a:rPr lang="en-US" sz="1800">
                <a:latin typeface="Arial" charset="0"/>
              </a:rPr>
              <a:t>m[1]</a:t>
            </a:r>
          </a:p>
        </p:txBody>
      </p:sp>
      <p:sp>
        <p:nvSpPr>
          <p:cNvPr id="10" name="Rectangle 9"/>
          <p:cNvSpPr>
            <a:spLocks noChangeArrowheads="1"/>
          </p:cNvSpPr>
          <p:nvPr/>
        </p:nvSpPr>
        <p:spPr bwMode="auto">
          <a:xfrm>
            <a:off x="5029200" y="1600200"/>
            <a:ext cx="1600200" cy="381000"/>
          </a:xfrm>
          <a:prstGeom prst="rect">
            <a:avLst/>
          </a:prstGeom>
          <a:solidFill>
            <a:srgbClr val="FAC090"/>
          </a:solidFill>
          <a:ln w="9525">
            <a:solidFill>
              <a:schemeClr val="tx1"/>
            </a:solidFill>
            <a:miter lim="800000"/>
            <a:headEnd/>
            <a:tailEnd/>
          </a:ln>
        </p:spPr>
        <p:txBody>
          <a:bodyPr wrap="none" anchor="ctr"/>
          <a:lstStyle/>
          <a:p>
            <a:pPr algn="ctr"/>
            <a:r>
              <a:rPr lang="en-US" sz="1800" dirty="0" smtClean="0">
                <a:latin typeface="Arial" charset="0"/>
              </a:rPr>
              <a:t>m[2]</a:t>
            </a:r>
            <a:endParaRPr lang="en-US" sz="1800" dirty="0">
              <a:latin typeface="Arial" charset="0"/>
            </a:endParaRPr>
          </a:p>
        </p:txBody>
      </p:sp>
      <p:sp>
        <p:nvSpPr>
          <p:cNvPr id="11" name="Rectangle 10"/>
          <p:cNvSpPr>
            <a:spLocks noChangeArrowheads="1"/>
          </p:cNvSpPr>
          <p:nvPr/>
        </p:nvSpPr>
        <p:spPr bwMode="auto">
          <a:xfrm>
            <a:off x="6629400" y="1600200"/>
            <a:ext cx="1524000" cy="381000"/>
          </a:xfrm>
          <a:prstGeom prst="rect">
            <a:avLst/>
          </a:prstGeom>
          <a:solidFill>
            <a:srgbClr val="FAC090"/>
          </a:solidFill>
          <a:ln w="9525">
            <a:solidFill>
              <a:schemeClr val="tx1"/>
            </a:solidFill>
            <a:miter lim="800000"/>
            <a:headEnd/>
            <a:tailEnd/>
          </a:ln>
        </p:spPr>
        <p:txBody>
          <a:bodyPr wrap="none" anchor="ctr"/>
          <a:lstStyle/>
          <a:p>
            <a:pPr algn="ctr"/>
            <a:r>
              <a:rPr lang="en-US" sz="1800" dirty="0" smtClean="0">
                <a:latin typeface="Arial" charset="0"/>
              </a:rPr>
              <a:t>m[3]  </a:t>
            </a:r>
            <a:r>
              <a:rPr lang="en-US" sz="1800" dirty="0" err="1" smtClean="0">
                <a:latin typeface="Arial" charset="0"/>
              </a:rPr>
              <a:t>ll</a:t>
            </a:r>
            <a:r>
              <a:rPr lang="en-US" sz="1800" dirty="0" smtClean="0">
                <a:latin typeface="Arial" charset="0"/>
              </a:rPr>
              <a:t>  </a:t>
            </a:r>
            <a:r>
              <a:rPr lang="en-US" sz="2000" b="1" dirty="0" smtClean="0">
                <a:solidFill>
                  <a:srgbClr val="FF0000"/>
                </a:solidFill>
                <a:latin typeface="Arial" charset="0"/>
              </a:rPr>
              <a:t>pad</a:t>
            </a:r>
            <a:endParaRPr lang="en-US" sz="1800" b="1" dirty="0">
              <a:solidFill>
                <a:srgbClr val="FF0000"/>
              </a:solidFill>
              <a:latin typeface="Arial" charset="0"/>
            </a:endParaRPr>
          </a:p>
        </p:txBody>
      </p:sp>
      <p:sp>
        <p:nvSpPr>
          <p:cNvPr id="12" name="Text Box 12"/>
          <p:cNvSpPr txBox="1">
            <a:spLocks noChangeArrowheads="1"/>
          </p:cNvSpPr>
          <p:nvPr/>
        </p:nvSpPr>
        <p:spPr bwMode="auto">
          <a:xfrm>
            <a:off x="2322514" y="2068274"/>
            <a:ext cx="500458" cy="584775"/>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13" name="Text Box 13"/>
          <p:cNvSpPr txBox="1">
            <a:spLocks noChangeArrowheads="1"/>
          </p:cNvSpPr>
          <p:nvPr/>
        </p:nvSpPr>
        <p:spPr bwMode="auto">
          <a:xfrm>
            <a:off x="7239000" y="2068274"/>
            <a:ext cx="500458" cy="584775"/>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14" name="Text Box 14"/>
          <p:cNvSpPr txBox="1">
            <a:spLocks noChangeArrowheads="1"/>
          </p:cNvSpPr>
          <p:nvPr/>
        </p:nvSpPr>
        <p:spPr bwMode="auto">
          <a:xfrm>
            <a:off x="4038600" y="2068274"/>
            <a:ext cx="500458" cy="584775"/>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15" name="Line 15"/>
          <p:cNvSpPr>
            <a:spLocks noChangeShapeType="1"/>
          </p:cNvSpPr>
          <p:nvPr/>
        </p:nvSpPr>
        <p:spPr bwMode="auto">
          <a:xfrm>
            <a:off x="2559050" y="1981200"/>
            <a:ext cx="0" cy="381000"/>
          </a:xfrm>
          <a:prstGeom prst="line">
            <a:avLst/>
          </a:prstGeom>
          <a:noFill/>
          <a:ln w="9525">
            <a:solidFill>
              <a:schemeClr val="tx1"/>
            </a:solidFill>
            <a:round/>
            <a:headEnd/>
            <a:tailEnd type="triangle" w="med" len="med"/>
          </a:ln>
        </p:spPr>
        <p:txBody>
          <a:bodyPr/>
          <a:lstStyle/>
          <a:p>
            <a:endParaRPr lang="en-US"/>
          </a:p>
        </p:txBody>
      </p:sp>
      <p:sp>
        <p:nvSpPr>
          <p:cNvPr id="16" name="Line 16"/>
          <p:cNvSpPr>
            <a:spLocks noChangeShapeType="1"/>
          </p:cNvSpPr>
          <p:nvPr/>
        </p:nvSpPr>
        <p:spPr bwMode="auto">
          <a:xfrm>
            <a:off x="4267200" y="2012949"/>
            <a:ext cx="0" cy="381000"/>
          </a:xfrm>
          <a:prstGeom prst="line">
            <a:avLst/>
          </a:prstGeom>
          <a:noFill/>
          <a:ln w="9525">
            <a:solidFill>
              <a:schemeClr val="tx1"/>
            </a:solidFill>
            <a:round/>
            <a:headEnd/>
            <a:tailEnd type="triangle" w="med" len="med"/>
          </a:ln>
        </p:spPr>
        <p:txBody>
          <a:bodyPr/>
          <a:lstStyle/>
          <a:p>
            <a:endParaRPr lang="en-US"/>
          </a:p>
        </p:txBody>
      </p:sp>
      <p:sp>
        <p:nvSpPr>
          <p:cNvPr id="17" name="Line 17"/>
          <p:cNvSpPr>
            <a:spLocks noChangeShapeType="1"/>
          </p:cNvSpPr>
          <p:nvPr/>
        </p:nvSpPr>
        <p:spPr bwMode="auto">
          <a:xfrm>
            <a:off x="7467600" y="1981200"/>
            <a:ext cx="0" cy="381000"/>
          </a:xfrm>
          <a:prstGeom prst="line">
            <a:avLst/>
          </a:prstGeom>
          <a:noFill/>
          <a:ln w="9525">
            <a:solidFill>
              <a:schemeClr val="tx1"/>
            </a:solidFill>
            <a:round/>
            <a:headEnd/>
            <a:tailEnd type="triangle" w="med" len="med"/>
          </a:ln>
        </p:spPr>
        <p:txBody>
          <a:bodyPr/>
          <a:lstStyle/>
          <a:p>
            <a:endParaRPr lang="en-US"/>
          </a:p>
        </p:txBody>
      </p:sp>
      <p:sp>
        <p:nvSpPr>
          <p:cNvPr id="18" name="Line 18"/>
          <p:cNvSpPr>
            <a:spLocks noChangeShapeType="1"/>
          </p:cNvSpPr>
          <p:nvPr/>
        </p:nvSpPr>
        <p:spPr bwMode="auto">
          <a:xfrm>
            <a:off x="4267200" y="2667000"/>
            <a:ext cx="0" cy="381000"/>
          </a:xfrm>
          <a:prstGeom prst="line">
            <a:avLst/>
          </a:prstGeom>
          <a:noFill/>
          <a:ln w="9525">
            <a:solidFill>
              <a:schemeClr val="tx1"/>
            </a:solidFill>
            <a:round/>
            <a:headEnd/>
            <a:tailEnd type="triangle" w="med" len="med"/>
          </a:ln>
        </p:spPr>
        <p:txBody>
          <a:bodyPr/>
          <a:lstStyle/>
          <a:p>
            <a:endParaRPr lang="en-US"/>
          </a:p>
        </p:txBody>
      </p:sp>
      <p:sp>
        <p:nvSpPr>
          <p:cNvPr id="19" name="Line 19"/>
          <p:cNvSpPr>
            <a:spLocks noChangeShapeType="1"/>
          </p:cNvSpPr>
          <p:nvPr/>
        </p:nvSpPr>
        <p:spPr bwMode="auto">
          <a:xfrm>
            <a:off x="7467600" y="2667000"/>
            <a:ext cx="0" cy="381000"/>
          </a:xfrm>
          <a:prstGeom prst="line">
            <a:avLst/>
          </a:prstGeom>
          <a:noFill/>
          <a:ln w="9525">
            <a:solidFill>
              <a:schemeClr val="tx1"/>
            </a:solidFill>
            <a:round/>
            <a:headEnd/>
            <a:tailEnd type="triangle" w="med" len="med"/>
          </a:ln>
        </p:spPr>
        <p:txBody>
          <a:bodyPr/>
          <a:lstStyle/>
          <a:p>
            <a:endParaRPr lang="en-US"/>
          </a:p>
        </p:txBody>
      </p:sp>
      <p:sp>
        <p:nvSpPr>
          <p:cNvPr id="20" name="Line 20"/>
          <p:cNvSpPr>
            <a:spLocks noChangeShapeType="1"/>
          </p:cNvSpPr>
          <p:nvPr/>
        </p:nvSpPr>
        <p:spPr bwMode="auto">
          <a:xfrm>
            <a:off x="2514600" y="2667000"/>
            <a:ext cx="0" cy="381000"/>
          </a:xfrm>
          <a:prstGeom prst="line">
            <a:avLst/>
          </a:prstGeom>
          <a:noFill/>
          <a:ln w="9525">
            <a:solidFill>
              <a:schemeClr val="tx1"/>
            </a:solidFill>
            <a:round/>
            <a:headEnd/>
            <a:tailEnd type="triangle" w="med" len="med"/>
          </a:ln>
        </p:spPr>
        <p:txBody>
          <a:bodyPr/>
          <a:lstStyle/>
          <a:p>
            <a:endParaRPr lang="en-US"/>
          </a:p>
        </p:txBody>
      </p:sp>
      <p:sp>
        <p:nvSpPr>
          <p:cNvPr id="21" name="Line 22"/>
          <p:cNvSpPr>
            <a:spLocks noChangeShapeType="1"/>
          </p:cNvSpPr>
          <p:nvPr/>
        </p:nvSpPr>
        <p:spPr bwMode="auto">
          <a:xfrm>
            <a:off x="2514600" y="3886200"/>
            <a:ext cx="1588" cy="609600"/>
          </a:xfrm>
          <a:prstGeom prst="line">
            <a:avLst/>
          </a:prstGeom>
          <a:noFill/>
          <a:ln w="9525">
            <a:solidFill>
              <a:schemeClr val="tx1"/>
            </a:solidFill>
            <a:round/>
            <a:headEnd/>
            <a:tailEnd type="triangle" w="med" len="med"/>
          </a:ln>
        </p:spPr>
        <p:txBody>
          <a:bodyPr/>
          <a:lstStyle/>
          <a:p>
            <a:endParaRPr lang="en-US"/>
          </a:p>
        </p:txBody>
      </p:sp>
      <p:sp>
        <p:nvSpPr>
          <p:cNvPr id="22" name="Freeform 23"/>
          <p:cNvSpPr>
            <a:spLocks/>
          </p:cNvSpPr>
          <p:nvPr/>
        </p:nvSpPr>
        <p:spPr bwMode="auto">
          <a:xfrm>
            <a:off x="2514600" y="2514600"/>
            <a:ext cx="16002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23" name="Line 24"/>
          <p:cNvSpPr>
            <a:spLocks noChangeShapeType="1"/>
          </p:cNvSpPr>
          <p:nvPr/>
        </p:nvSpPr>
        <p:spPr bwMode="auto">
          <a:xfrm>
            <a:off x="4267200" y="3886200"/>
            <a:ext cx="1588" cy="609600"/>
          </a:xfrm>
          <a:prstGeom prst="line">
            <a:avLst/>
          </a:prstGeom>
          <a:noFill/>
          <a:ln w="9525">
            <a:solidFill>
              <a:schemeClr val="tx1"/>
            </a:solidFill>
            <a:round/>
            <a:headEnd/>
            <a:tailEnd type="triangle" w="med" len="med"/>
          </a:ln>
        </p:spPr>
        <p:txBody>
          <a:bodyPr/>
          <a:lstStyle/>
          <a:p>
            <a:endParaRPr lang="en-US"/>
          </a:p>
        </p:txBody>
      </p:sp>
      <p:sp>
        <p:nvSpPr>
          <p:cNvPr id="24" name="Rectangle 25"/>
          <p:cNvSpPr>
            <a:spLocks noChangeArrowheads="1"/>
          </p:cNvSpPr>
          <p:nvPr/>
        </p:nvSpPr>
        <p:spPr bwMode="auto">
          <a:xfrm>
            <a:off x="5486400" y="30480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a:latin typeface="Arial" charset="0"/>
              </a:rPr>
              <a:t>E(k,</a:t>
            </a:r>
            <a:r>
              <a:rPr lang="en-US">
                <a:latin typeface="Arial" charset="0"/>
                <a:sym typeface="Symbol" pitchFamily="18" charset="2"/>
              </a:rPr>
              <a:t>)</a:t>
            </a:r>
          </a:p>
        </p:txBody>
      </p:sp>
      <p:sp>
        <p:nvSpPr>
          <p:cNvPr id="25" name="Freeform 26"/>
          <p:cNvSpPr>
            <a:spLocks/>
          </p:cNvSpPr>
          <p:nvPr/>
        </p:nvSpPr>
        <p:spPr bwMode="auto">
          <a:xfrm>
            <a:off x="4267200" y="2514600"/>
            <a:ext cx="16002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26" name="Freeform 27"/>
          <p:cNvSpPr>
            <a:spLocks/>
          </p:cNvSpPr>
          <p:nvPr/>
        </p:nvSpPr>
        <p:spPr bwMode="auto">
          <a:xfrm>
            <a:off x="5943600" y="2514600"/>
            <a:ext cx="13716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p:spPr>
        <p:txBody>
          <a:bodyPr/>
          <a:lstStyle/>
          <a:p>
            <a:endParaRPr lang="en-US"/>
          </a:p>
        </p:txBody>
      </p:sp>
      <p:sp>
        <p:nvSpPr>
          <p:cNvPr id="27" name="Text Box 28"/>
          <p:cNvSpPr txBox="1">
            <a:spLocks noChangeArrowheads="1"/>
          </p:cNvSpPr>
          <p:nvPr/>
        </p:nvSpPr>
        <p:spPr bwMode="auto">
          <a:xfrm>
            <a:off x="5751514" y="2068274"/>
            <a:ext cx="500458" cy="584775"/>
          </a:xfrm>
          <a:prstGeom prst="rect">
            <a:avLst/>
          </a:prstGeom>
          <a:noFill/>
          <a:ln w="9525">
            <a:noFill/>
            <a:miter lim="800000"/>
            <a:headEnd/>
            <a:tailEnd/>
          </a:ln>
        </p:spPr>
        <p:txBody>
          <a:bodyPr wrap="none">
            <a:spAutoFit/>
          </a:bodyPr>
          <a:lstStyle/>
          <a:p>
            <a:r>
              <a:rPr lang="en-US" sz="3200" dirty="0">
                <a:latin typeface="Arial" charset="0"/>
                <a:sym typeface="Symbol" pitchFamily="18" charset="2"/>
              </a:rPr>
              <a:t></a:t>
            </a:r>
          </a:p>
        </p:txBody>
      </p:sp>
      <p:sp>
        <p:nvSpPr>
          <p:cNvPr id="28" name="Line 29"/>
          <p:cNvSpPr>
            <a:spLocks noChangeShapeType="1"/>
          </p:cNvSpPr>
          <p:nvPr/>
        </p:nvSpPr>
        <p:spPr bwMode="auto">
          <a:xfrm>
            <a:off x="5980113" y="2012949"/>
            <a:ext cx="0" cy="381000"/>
          </a:xfrm>
          <a:prstGeom prst="line">
            <a:avLst/>
          </a:prstGeom>
          <a:noFill/>
          <a:ln w="9525">
            <a:solidFill>
              <a:schemeClr val="tx1"/>
            </a:solidFill>
            <a:round/>
            <a:headEnd/>
            <a:tailEnd type="triangle" w="med" len="med"/>
          </a:ln>
        </p:spPr>
        <p:txBody>
          <a:bodyPr/>
          <a:lstStyle/>
          <a:p>
            <a:endParaRPr lang="en-US"/>
          </a:p>
        </p:txBody>
      </p:sp>
      <p:sp>
        <p:nvSpPr>
          <p:cNvPr id="29" name="Line 30"/>
          <p:cNvSpPr>
            <a:spLocks noChangeShapeType="1"/>
          </p:cNvSpPr>
          <p:nvPr/>
        </p:nvSpPr>
        <p:spPr bwMode="auto">
          <a:xfrm>
            <a:off x="5980113" y="2667000"/>
            <a:ext cx="0" cy="381000"/>
          </a:xfrm>
          <a:prstGeom prst="line">
            <a:avLst/>
          </a:prstGeom>
          <a:noFill/>
          <a:ln w="9525">
            <a:solidFill>
              <a:schemeClr val="tx1"/>
            </a:solidFill>
            <a:round/>
            <a:headEnd/>
            <a:tailEnd type="triangle" w="med" len="med"/>
          </a:ln>
        </p:spPr>
        <p:txBody>
          <a:bodyPr/>
          <a:lstStyle/>
          <a:p>
            <a:endParaRPr lang="en-US"/>
          </a:p>
        </p:txBody>
      </p:sp>
      <p:sp>
        <p:nvSpPr>
          <p:cNvPr id="30" name="Line 31"/>
          <p:cNvSpPr>
            <a:spLocks noChangeShapeType="1"/>
          </p:cNvSpPr>
          <p:nvPr/>
        </p:nvSpPr>
        <p:spPr bwMode="auto">
          <a:xfrm>
            <a:off x="5943600" y="3886200"/>
            <a:ext cx="1588" cy="609600"/>
          </a:xfrm>
          <a:prstGeom prst="line">
            <a:avLst/>
          </a:prstGeom>
          <a:noFill/>
          <a:ln w="9525">
            <a:solidFill>
              <a:schemeClr val="tx1"/>
            </a:solidFill>
            <a:round/>
            <a:headEnd/>
            <a:tailEnd type="triangle" w="med" len="med"/>
          </a:ln>
        </p:spPr>
        <p:txBody>
          <a:bodyPr/>
          <a:lstStyle/>
          <a:p>
            <a:endParaRPr lang="en-US"/>
          </a:p>
        </p:txBody>
      </p:sp>
      <p:sp>
        <p:nvSpPr>
          <p:cNvPr id="31" name="Line 32"/>
          <p:cNvSpPr>
            <a:spLocks noChangeShapeType="1"/>
          </p:cNvSpPr>
          <p:nvPr/>
        </p:nvSpPr>
        <p:spPr bwMode="auto">
          <a:xfrm>
            <a:off x="7466015" y="3886200"/>
            <a:ext cx="1587" cy="609600"/>
          </a:xfrm>
          <a:prstGeom prst="line">
            <a:avLst/>
          </a:prstGeom>
          <a:noFill/>
          <a:ln w="9525">
            <a:solidFill>
              <a:schemeClr val="tx1"/>
            </a:solidFill>
            <a:round/>
            <a:headEnd/>
            <a:tailEnd type="triangle" w="med" len="med"/>
          </a:ln>
        </p:spPr>
        <p:txBody>
          <a:bodyPr/>
          <a:lstStyle/>
          <a:p>
            <a:endParaRPr lang="en-US"/>
          </a:p>
        </p:txBody>
      </p:sp>
      <p:sp>
        <p:nvSpPr>
          <p:cNvPr id="32" name="Rectangle 33"/>
          <p:cNvSpPr>
            <a:spLocks noChangeArrowheads="1"/>
          </p:cNvSpPr>
          <p:nvPr/>
        </p:nvSpPr>
        <p:spPr bwMode="auto">
          <a:xfrm>
            <a:off x="1828800" y="449580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c[0]</a:t>
            </a:r>
          </a:p>
        </p:txBody>
      </p:sp>
      <p:sp>
        <p:nvSpPr>
          <p:cNvPr id="33" name="Rectangle 34"/>
          <p:cNvSpPr>
            <a:spLocks noChangeArrowheads="1"/>
          </p:cNvSpPr>
          <p:nvPr/>
        </p:nvSpPr>
        <p:spPr bwMode="auto">
          <a:xfrm>
            <a:off x="3352800" y="4495800"/>
            <a:ext cx="1676400" cy="38100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c[1]</a:t>
            </a:r>
          </a:p>
        </p:txBody>
      </p:sp>
      <p:sp>
        <p:nvSpPr>
          <p:cNvPr id="34" name="Rectangle 35"/>
          <p:cNvSpPr>
            <a:spLocks noChangeArrowheads="1"/>
          </p:cNvSpPr>
          <p:nvPr/>
        </p:nvSpPr>
        <p:spPr bwMode="auto">
          <a:xfrm>
            <a:off x="5029200" y="4495800"/>
            <a:ext cx="1600200"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c[2]</a:t>
            </a:r>
            <a:endParaRPr lang="en-US" sz="1800" dirty="0">
              <a:latin typeface="Arial" charset="0"/>
            </a:endParaRPr>
          </a:p>
        </p:txBody>
      </p:sp>
      <p:sp>
        <p:nvSpPr>
          <p:cNvPr id="35" name="Rectangle 36"/>
          <p:cNvSpPr>
            <a:spLocks noChangeArrowheads="1"/>
          </p:cNvSpPr>
          <p:nvPr/>
        </p:nvSpPr>
        <p:spPr bwMode="auto">
          <a:xfrm>
            <a:off x="6629400" y="449580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c[3]</a:t>
            </a:r>
            <a:endParaRPr lang="en-US" sz="1800" dirty="0">
              <a:latin typeface="Arial" charset="0"/>
            </a:endParaRPr>
          </a:p>
        </p:txBody>
      </p:sp>
      <p:sp>
        <p:nvSpPr>
          <p:cNvPr id="36" name="Rectangle 37"/>
          <p:cNvSpPr>
            <a:spLocks noChangeArrowheads="1"/>
          </p:cNvSpPr>
          <p:nvPr/>
        </p:nvSpPr>
        <p:spPr bwMode="auto">
          <a:xfrm>
            <a:off x="685800" y="4495800"/>
            <a:ext cx="838200"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smtClean="0">
                <a:latin typeface="Arial" charset="0"/>
              </a:rPr>
              <a:t>IV</a:t>
            </a:r>
            <a:endParaRPr lang="en-US" sz="1800" dirty="0">
              <a:latin typeface="Arial" charset="0"/>
            </a:endParaRPr>
          </a:p>
        </p:txBody>
      </p:sp>
      <p:sp>
        <p:nvSpPr>
          <p:cNvPr id="37" name="Rectangle 11"/>
          <p:cNvSpPr>
            <a:spLocks noChangeArrowheads="1"/>
          </p:cNvSpPr>
          <p:nvPr/>
        </p:nvSpPr>
        <p:spPr bwMode="auto">
          <a:xfrm>
            <a:off x="686112" y="1600200"/>
            <a:ext cx="838044" cy="381000"/>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Arial" charset="0"/>
              </a:rPr>
              <a:t>IV</a:t>
            </a:r>
          </a:p>
        </p:txBody>
      </p:sp>
      <p:cxnSp>
        <p:nvCxnSpPr>
          <p:cNvPr id="38" name="Straight Connector 47"/>
          <p:cNvCxnSpPr>
            <a:cxnSpLocks noChangeShapeType="1"/>
          </p:cNvCxnSpPr>
          <p:nvPr/>
        </p:nvCxnSpPr>
        <p:spPr bwMode="auto">
          <a:xfrm rot="5400000">
            <a:off x="913690" y="4037964"/>
            <a:ext cx="309563" cy="2858"/>
          </a:xfrm>
          <a:prstGeom prst="line">
            <a:avLst/>
          </a:prstGeom>
          <a:noFill/>
          <a:ln w="9525" algn="ctr">
            <a:solidFill>
              <a:schemeClr val="tx1"/>
            </a:solidFill>
            <a:round/>
            <a:headEnd/>
            <a:tailEnd/>
          </a:ln>
        </p:spPr>
      </p:cxnSp>
      <p:grpSp>
        <p:nvGrpSpPr>
          <p:cNvPr id="3" name="Group 38"/>
          <p:cNvGrpSpPr/>
          <p:nvPr/>
        </p:nvGrpSpPr>
        <p:grpSpPr>
          <a:xfrm>
            <a:off x="655638" y="1879600"/>
            <a:ext cx="1706562" cy="2314576"/>
            <a:chOff x="884238" y="2867023"/>
            <a:chExt cx="1706562" cy="2314576"/>
          </a:xfrm>
        </p:grpSpPr>
        <p:sp>
          <p:nvSpPr>
            <p:cNvPr id="40" name="Rectangle 4"/>
            <p:cNvSpPr>
              <a:spLocks noChangeArrowheads="1"/>
            </p:cNvSpPr>
            <p:nvPr/>
          </p:nvSpPr>
          <p:spPr bwMode="auto">
            <a:xfrm>
              <a:off x="884238" y="4038599"/>
              <a:ext cx="914230" cy="838200"/>
            </a:xfrm>
            <a:prstGeom prst="rect">
              <a:avLst/>
            </a:prstGeom>
            <a:solidFill>
              <a:schemeClr val="accent1"/>
            </a:solidFill>
            <a:ln w="9525">
              <a:solidFill>
                <a:schemeClr val="tx1"/>
              </a:solidFill>
              <a:miter lim="800000"/>
              <a:headEnd/>
              <a:tailEnd/>
            </a:ln>
          </p:spPr>
          <p:txBody>
            <a:bodyPr wrap="none" anchor="ctr"/>
            <a:lstStyle/>
            <a:p>
              <a:pPr algn="ctr"/>
              <a:r>
                <a:rPr lang="en-US" dirty="0">
                  <a:latin typeface="Arial" charset="0"/>
                </a:rPr>
                <a:t>E(</a:t>
              </a:r>
              <a:r>
                <a:rPr lang="en-US" dirty="0" smtClean="0">
                  <a:latin typeface="Arial" charset="0"/>
                </a:rPr>
                <a:t>k</a:t>
              </a:r>
              <a:r>
                <a:rPr lang="en-US" baseline="-25000" dirty="0" smtClean="0">
                  <a:latin typeface="Arial" charset="0"/>
                </a:rPr>
                <a:t>1</a:t>
              </a:r>
              <a:r>
                <a:rPr lang="en-US" dirty="0" smtClean="0">
                  <a:latin typeface="Arial" charset="0"/>
                </a:rPr>
                <a:t>,</a:t>
              </a:r>
              <a:r>
                <a:rPr lang="en-US" dirty="0">
                  <a:latin typeface="Arial" charset="0"/>
                  <a:sym typeface="Symbol" pitchFamily="18" charset="2"/>
                </a:rPr>
                <a:t>)</a:t>
              </a:r>
            </a:p>
          </p:txBody>
        </p:sp>
        <p:sp>
          <p:nvSpPr>
            <p:cNvPr id="41" name="Freeform 23"/>
            <p:cNvSpPr>
              <a:spLocks/>
            </p:cNvSpPr>
            <p:nvPr/>
          </p:nvSpPr>
          <p:spPr bwMode="auto">
            <a:xfrm>
              <a:off x="1295641" y="3505200"/>
              <a:ext cx="1295159" cy="1676399"/>
            </a:xfrm>
            <a:custGeom>
              <a:avLst/>
              <a:gdLst>
                <a:gd name="T0" fmla="*/ 0 w 912"/>
                <a:gd name="T1" fmla="*/ 2147483647 h 1056"/>
                <a:gd name="T2" fmla="*/ 2147483647 w 912"/>
                <a:gd name="T3" fmla="*/ 2147483647 h 1056"/>
                <a:gd name="T4" fmla="*/ 2147483647 w 912"/>
                <a:gd name="T5" fmla="*/ 0 h 1056"/>
                <a:gd name="T6" fmla="*/ 2147483647 w 912"/>
                <a:gd name="T7" fmla="*/ 0 h 1056"/>
                <a:gd name="T8" fmla="*/ 0 60000 65536"/>
                <a:gd name="T9" fmla="*/ 0 60000 65536"/>
                <a:gd name="T10" fmla="*/ 0 60000 65536"/>
                <a:gd name="T11" fmla="*/ 0 60000 65536"/>
                <a:gd name="T12" fmla="*/ 0 w 912"/>
                <a:gd name="T13" fmla="*/ 0 h 1056"/>
                <a:gd name="T14" fmla="*/ 912 w 912"/>
                <a:gd name="T15" fmla="*/ 1056 h 1056"/>
              </a:gdLst>
              <a:ahLst/>
              <a:cxnLst>
                <a:cxn ang="T8">
                  <a:pos x="T0" y="T1"/>
                </a:cxn>
                <a:cxn ang="T9">
                  <a:pos x="T2" y="T3"/>
                </a:cxn>
                <a:cxn ang="T10">
                  <a:pos x="T4" y="T5"/>
                </a:cxn>
                <a:cxn ang="T11">
                  <a:pos x="T6" y="T7"/>
                </a:cxn>
              </a:cxnLst>
              <a:rect l="T12" t="T13" r="T14" b="T15"/>
              <a:pathLst>
                <a:path w="912" h="1056">
                  <a:moveTo>
                    <a:pt x="0" y="1056"/>
                  </a:moveTo>
                  <a:lnTo>
                    <a:pt x="480" y="1056"/>
                  </a:lnTo>
                  <a:lnTo>
                    <a:pt x="480" y="0"/>
                  </a:lnTo>
                  <a:lnTo>
                    <a:pt x="912" y="0"/>
                  </a:lnTo>
                </a:path>
              </a:pathLst>
            </a:custGeom>
            <a:noFill/>
            <a:ln w="9525">
              <a:solidFill>
                <a:schemeClr val="tx1"/>
              </a:solidFill>
              <a:round/>
              <a:headEnd/>
              <a:tailEnd type="triangle" w="med" len="med"/>
            </a:ln>
          </p:spPr>
          <p:txBody>
            <a:bodyPr/>
            <a:lstStyle/>
            <a:p>
              <a:endParaRPr lang="en-US"/>
            </a:p>
          </p:txBody>
        </p:sp>
        <p:cxnSp>
          <p:nvCxnSpPr>
            <p:cNvPr id="42" name="Straight Arrow Connector 45"/>
            <p:cNvCxnSpPr>
              <a:cxnSpLocks noChangeShapeType="1"/>
              <a:stCxn id="37" idx="2"/>
              <a:endCxn id="40" idx="0"/>
            </p:cNvCxnSpPr>
            <p:nvPr/>
          </p:nvCxnSpPr>
          <p:spPr bwMode="auto">
            <a:xfrm>
              <a:off x="1333734" y="2867023"/>
              <a:ext cx="7619" cy="1171576"/>
            </a:xfrm>
            <a:prstGeom prst="straightConnector1">
              <a:avLst/>
            </a:prstGeom>
            <a:noFill/>
            <a:ln w="9525" algn="ctr">
              <a:solidFill>
                <a:schemeClr val="tx1"/>
              </a:solidFill>
              <a:round/>
              <a:headEnd/>
              <a:tailEnd type="arrow" w="med" len="med"/>
            </a:ln>
          </p:spPr>
        </p:cxnSp>
        <p:sp>
          <p:nvSpPr>
            <p:cNvPr id="43" name="TextBox 42"/>
            <p:cNvSpPr txBox="1"/>
            <p:nvPr/>
          </p:nvSpPr>
          <p:spPr bwMode="auto">
            <a:xfrm>
              <a:off x="2011363" y="3022599"/>
              <a:ext cx="453970" cy="460126"/>
            </a:xfrm>
            <a:prstGeom prst="rect">
              <a:avLst/>
            </a:prstGeom>
            <a:noFill/>
          </p:spPr>
          <p:txBody>
            <a:bodyPr wrap="none">
              <a:spAutoFit/>
            </a:bodyPr>
            <a:lstStyle/>
            <a:p>
              <a:pPr>
                <a:defRPr/>
              </a:pPr>
              <a:r>
                <a:rPr lang="en-US" sz="1800" dirty="0">
                  <a:latin typeface="+mn-lt"/>
                </a:rPr>
                <a:t>IV</a:t>
              </a:r>
              <a:r>
                <a:rPr lang="en-US" sz="2390" b="1" dirty="0">
                  <a:latin typeface="+mn-lt"/>
                </a:rPr>
                <a:t>′</a:t>
              </a:r>
            </a:p>
          </p:txBody>
        </p:sp>
      </p:grpSp>
      <p:sp>
        <p:nvSpPr>
          <p:cNvPr id="45" name="TextBox 44"/>
          <p:cNvSpPr txBox="1"/>
          <p:nvPr/>
        </p:nvSpPr>
        <p:spPr>
          <a:xfrm>
            <a:off x="304800" y="5461001"/>
            <a:ext cx="5649303" cy="984885"/>
          </a:xfrm>
          <a:prstGeom prst="rect">
            <a:avLst/>
          </a:prstGeom>
          <a:noFill/>
        </p:spPr>
        <p:txBody>
          <a:bodyPr wrap="none" rtlCol="0">
            <a:spAutoFit/>
          </a:bodyPr>
          <a:lstStyle/>
          <a:p>
            <a:r>
              <a:rPr lang="en-US" sz="2400" dirty="0" smtClean="0"/>
              <a:t>TLS:    for n&gt;0,   n byte pad is</a:t>
            </a:r>
          </a:p>
          <a:p>
            <a:pPr>
              <a:spcBef>
                <a:spcPts val="1200"/>
              </a:spcBef>
            </a:pPr>
            <a:r>
              <a:rPr lang="en-US" sz="2400" dirty="0" smtClean="0"/>
              <a:t>            if no pad needed, add a dummy block</a:t>
            </a:r>
            <a:endParaRPr lang="en-US" sz="2400" dirty="0"/>
          </a:p>
        </p:txBody>
      </p:sp>
      <p:grpSp>
        <p:nvGrpSpPr>
          <p:cNvPr id="39" name="Group 50"/>
          <p:cNvGrpSpPr/>
          <p:nvPr/>
        </p:nvGrpSpPr>
        <p:grpSpPr>
          <a:xfrm>
            <a:off x="4191000" y="5562600"/>
            <a:ext cx="1524000" cy="406400"/>
            <a:chOff x="4267200" y="4286250"/>
            <a:chExt cx="1524000" cy="304800"/>
          </a:xfrm>
        </p:grpSpPr>
        <p:sp>
          <p:nvSpPr>
            <p:cNvPr id="46" name="Rectangle 45"/>
            <p:cNvSpPr>
              <a:spLocks noChangeArrowheads="1"/>
            </p:cNvSpPr>
            <p:nvPr/>
          </p:nvSpPr>
          <p:spPr bwMode="auto">
            <a:xfrm>
              <a:off x="42672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dirty="0">
                  <a:latin typeface="Arial" charset="0"/>
                </a:rPr>
                <a:t>n</a:t>
              </a:r>
              <a:r>
                <a:rPr lang="en-US" dirty="0" smtClean="0">
                  <a:latin typeface="Arial" charset="0"/>
                </a:rPr>
                <a:t> </a:t>
              </a:r>
              <a:endParaRPr lang="en-US" sz="1800" dirty="0">
                <a:latin typeface="Arial" charset="0"/>
              </a:endParaRPr>
            </a:p>
          </p:txBody>
        </p:sp>
        <p:sp>
          <p:nvSpPr>
            <p:cNvPr id="47" name="Rectangle 46"/>
            <p:cNvSpPr>
              <a:spLocks noChangeArrowheads="1"/>
            </p:cNvSpPr>
            <p:nvPr/>
          </p:nvSpPr>
          <p:spPr bwMode="auto">
            <a:xfrm>
              <a:off x="45720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dirty="0">
                  <a:latin typeface="Arial" charset="0"/>
                </a:rPr>
                <a:t>n</a:t>
              </a:r>
              <a:r>
                <a:rPr lang="en-US" dirty="0" smtClean="0">
                  <a:latin typeface="Arial" charset="0"/>
                </a:rPr>
                <a:t> </a:t>
              </a:r>
              <a:endParaRPr lang="en-US" sz="1800" dirty="0">
                <a:latin typeface="Arial" charset="0"/>
              </a:endParaRPr>
            </a:p>
          </p:txBody>
        </p:sp>
        <p:sp>
          <p:nvSpPr>
            <p:cNvPr id="48" name="Rectangle 47"/>
            <p:cNvSpPr>
              <a:spLocks noChangeArrowheads="1"/>
            </p:cNvSpPr>
            <p:nvPr/>
          </p:nvSpPr>
          <p:spPr bwMode="auto">
            <a:xfrm>
              <a:off x="51816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sz="2400" b="1" dirty="0" smtClean="0">
                  <a:latin typeface="Arial" charset="0"/>
                </a:rPr>
                <a:t>⋯</a:t>
              </a:r>
              <a:endParaRPr lang="en-US" sz="1800" b="1" dirty="0">
                <a:latin typeface="Arial" charset="0"/>
              </a:endParaRPr>
            </a:p>
          </p:txBody>
        </p:sp>
        <p:sp>
          <p:nvSpPr>
            <p:cNvPr id="49" name="Rectangle 48"/>
            <p:cNvSpPr>
              <a:spLocks noChangeArrowheads="1"/>
            </p:cNvSpPr>
            <p:nvPr/>
          </p:nvSpPr>
          <p:spPr bwMode="auto">
            <a:xfrm>
              <a:off x="48768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dirty="0">
                  <a:latin typeface="Arial" charset="0"/>
                </a:rPr>
                <a:t>n</a:t>
              </a:r>
              <a:r>
                <a:rPr lang="en-US" dirty="0" smtClean="0">
                  <a:latin typeface="Arial" charset="0"/>
                </a:rPr>
                <a:t> </a:t>
              </a:r>
              <a:endParaRPr lang="en-US" sz="1800" dirty="0">
                <a:latin typeface="Arial" charset="0"/>
              </a:endParaRPr>
            </a:p>
          </p:txBody>
        </p:sp>
        <p:sp>
          <p:nvSpPr>
            <p:cNvPr id="50" name="Rectangle 49"/>
            <p:cNvSpPr>
              <a:spLocks noChangeArrowheads="1"/>
            </p:cNvSpPr>
            <p:nvPr/>
          </p:nvSpPr>
          <p:spPr bwMode="auto">
            <a:xfrm>
              <a:off x="5486400" y="4286250"/>
              <a:ext cx="304800" cy="304800"/>
            </a:xfrm>
            <a:prstGeom prst="rect">
              <a:avLst/>
            </a:prstGeom>
            <a:solidFill>
              <a:srgbClr val="FAC090"/>
            </a:solidFill>
            <a:ln w="9525">
              <a:solidFill>
                <a:schemeClr val="tx1"/>
              </a:solidFill>
              <a:miter lim="800000"/>
              <a:headEnd/>
              <a:tailEnd/>
            </a:ln>
          </p:spPr>
          <p:txBody>
            <a:bodyPr wrap="none" anchor="ctr"/>
            <a:lstStyle/>
            <a:p>
              <a:pPr algn="ctr"/>
              <a:r>
                <a:rPr lang="en-US" dirty="0">
                  <a:latin typeface="Arial" charset="0"/>
                </a:rPr>
                <a:t>n</a:t>
              </a:r>
              <a:r>
                <a:rPr lang="en-US" dirty="0" smtClean="0">
                  <a:latin typeface="Arial" charset="0"/>
                </a:rPr>
                <a:t> </a:t>
              </a:r>
              <a:endParaRPr lang="en-US" sz="1800" dirty="0">
                <a:latin typeface="Arial" charset="0"/>
              </a:endParaRPr>
            </a:p>
          </p:txBody>
        </p:sp>
      </p:grpSp>
      <p:cxnSp>
        <p:nvCxnSpPr>
          <p:cNvPr id="53" name="Curved Connector 52"/>
          <p:cNvCxnSpPr/>
          <p:nvPr/>
        </p:nvCxnSpPr>
        <p:spPr>
          <a:xfrm rot="16200000" flipV="1">
            <a:off x="6769104" y="3263903"/>
            <a:ext cx="3454397" cy="533397"/>
          </a:xfrm>
          <a:prstGeom prst="curvedConnector3">
            <a:avLst>
              <a:gd name="adj1" fmla="val 104412"/>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7719152" y="5257800"/>
            <a:ext cx="1212191" cy="923330"/>
          </a:xfrm>
          <a:prstGeom prst="rect">
            <a:avLst/>
          </a:prstGeom>
          <a:noFill/>
          <a:ln>
            <a:solidFill>
              <a:srgbClr val="4F81BD"/>
            </a:solidFill>
          </a:ln>
        </p:spPr>
        <p:txBody>
          <a:bodyPr wrap="none" rtlCol="0">
            <a:spAutoFit/>
          </a:bodyPr>
          <a:lstStyle/>
          <a:p>
            <a:r>
              <a:rPr lang="en-US" dirty="0"/>
              <a:t>r</a:t>
            </a:r>
            <a:r>
              <a:rPr lang="en-US" dirty="0" smtClean="0"/>
              <a:t>emoved</a:t>
            </a:r>
          </a:p>
          <a:p>
            <a:r>
              <a:rPr lang="en-US" dirty="0"/>
              <a:t>d</a:t>
            </a:r>
            <a:r>
              <a:rPr lang="en-US" dirty="0" smtClean="0"/>
              <a:t>uring</a:t>
            </a:r>
          </a:p>
          <a:p>
            <a:r>
              <a:rPr lang="en-US" dirty="0" smtClean="0"/>
              <a:t>decryption</a:t>
            </a:r>
            <a:endParaRPr lang="en-US" dirty="0"/>
          </a:p>
        </p:txBody>
      </p:sp>
    </p:spTree>
    <p:extLst>
      <p:ext uri="{BB962C8B-B14F-4D97-AF65-F5344CB8AC3E}">
        <p14:creationId xmlns:p14="http://schemas.microsoft.com/office/powerpoint/2010/main" xmlns="" val="305403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a:t>
            </a:r>
          </a:p>
          <a:p>
            <a:r>
              <a:rPr lang="en-US" dirty="0" smtClean="0"/>
              <a:t>Error Propagation</a:t>
            </a:r>
          </a:p>
          <a:p>
            <a:r>
              <a:rPr lang="en-US" dirty="0" smtClean="0"/>
              <a:t>Error Recovery</a:t>
            </a:r>
          </a:p>
          <a:p>
            <a:r>
              <a:rPr lang="en-US" dirty="0" smtClean="0"/>
              <a:t>Computational Efficiency (Parallelism/ </a:t>
            </a:r>
            <a:r>
              <a:rPr lang="en-US" dirty="0" err="1" smtClean="0"/>
              <a:t>Precomputation</a:t>
            </a:r>
            <a:r>
              <a:rPr lang="en-US" dirty="0" smtClean="0"/>
              <a:t>)</a:t>
            </a:r>
          </a:p>
          <a:p>
            <a:r>
              <a:rPr lang="en-US" dirty="0" smtClean="0"/>
              <a:t>Message Length Preservation</a:t>
            </a:r>
          </a:p>
          <a:p>
            <a:r>
              <a:rPr lang="en-US" dirty="0" smtClean="0"/>
              <a:t>Random Access</a:t>
            </a:r>
          </a:p>
          <a:p>
            <a:r>
              <a:rPr lang="en-US" dirty="0" smtClean="0"/>
              <a:t>Re-ordering of </a:t>
            </a:r>
            <a:r>
              <a:rPr lang="en-US" dirty="0" err="1" smtClean="0"/>
              <a:t>Ciphertext</a:t>
            </a:r>
            <a:r>
              <a:rPr lang="en-US" dirty="0" smtClean="0"/>
              <a:t> Blocks</a:t>
            </a:r>
            <a:endParaRPr lang="en-US" dirty="0"/>
          </a:p>
        </p:txBody>
      </p:sp>
      <p:sp>
        <p:nvSpPr>
          <p:cNvPr id="3" name="Title 2"/>
          <p:cNvSpPr>
            <a:spLocks noGrp="1"/>
          </p:cNvSpPr>
          <p:nvPr>
            <p:ph type="title"/>
          </p:nvPr>
        </p:nvSpPr>
        <p:spPr/>
        <p:txBody>
          <a:bodyPr/>
          <a:lstStyle/>
          <a:p>
            <a:pPr algn="l"/>
            <a:r>
              <a:rPr lang="en-US" dirty="0" smtClean="0"/>
              <a:t>Choice of Mode of Operation</a:t>
            </a:r>
            <a:endParaRPr lang="en-US" dirty="0"/>
          </a:p>
        </p:txBody>
      </p:sp>
      <p:sp>
        <p:nvSpPr>
          <p:cNvPr id="4" name="Date Placeholder 3"/>
          <p:cNvSpPr>
            <a:spLocks noGrp="1"/>
          </p:cNvSpPr>
          <p:nvPr>
            <p:ph type="dt" sz="half" idx="10"/>
          </p:nvPr>
        </p:nvSpPr>
        <p:spPr/>
        <p:txBody>
          <a:bodyPr/>
          <a:lstStyle/>
          <a:p>
            <a:pPr>
              <a:defRPr/>
            </a:pPr>
            <a:fld id="{F6FC076D-8AF4-405B-9B63-6C0B00BD6EC0}" type="datetime1">
              <a:rPr lang="en-US" smtClean="0"/>
              <a:pPr>
                <a:defRPr/>
              </a:pPr>
              <a:t>10/24/2012</a:t>
            </a:fld>
            <a:endParaRPr lang="en-GB"/>
          </a:p>
        </p:txBody>
      </p:sp>
      <p:sp>
        <p:nvSpPr>
          <p:cNvPr id="5" name="Footer Placeholder 4"/>
          <p:cNvSpPr>
            <a:spLocks noGrp="1"/>
          </p:cNvSpPr>
          <p:nvPr>
            <p:ph type="ftr" sz="quarter" idx="11"/>
          </p:nvPr>
        </p:nvSpPr>
        <p:spPr/>
        <p:txBody>
          <a:bodyPr/>
          <a:lstStyle/>
          <a:p>
            <a:pPr>
              <a:defRPr/>
            </a:pPr>
            <a:r>
              <a:rPr lang="en-US" smtClean="0"/>
              <a:t>Lectures by Ashraf Masood - - Applied Cryptography – MSIS 11 (MCS-NUST)</a:t>
            </a:r>
            <a:endParaRPr lang="en-GB"/>
          </a:p>
        </p:txBody>
      </p:sp>
      <p:sp>
        <p:nvSpPr>
          <p:cNvPr id="6" name="Slide Number Placeholder 5"/>
          <p:cNvSpPr>
            <a:spLocks noGrp="1"/>
          </p:cNvSpPr>
          <p:nvPr>
            <p:ph type="sldNum" sz="quarter" idx="12"/>
          </p:nvPr>
        </p:nvSpPr>
        <p:spPr/>
        <p:txBody>
          <a:bodyPr/>
          <a:lstStyle/>
          <a:p>
            <a:pPr>
              <a:defRPr/>
            </a:pPr>
            <a:fld id="{255E8DB8-DCBF-4A68-BA4D-52342D237505}" type="slidenum">
              <a:rPr lang="en-GB" smtClean="0"/>
              <a:pPr>
                <a:defRPr/>
              </a:pPr>
              <a:t>79</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normAutofit lnSpcReduction="10000"/>
          </a:bodyPr>
          <a:lstStyle/>
          <a:p>
            <a:r>
              <a:rPr lang="en-US" smtClean="0"/>
              <a:t>Avalanche</a:t>
            </a:r>
          </a:p>
          <a:p>
            <a:pPr lvl="1"/>
            <a:r>
              <a:rPr lang="en-US" smtClean="0"/>
              <a:t>small change in plaintext or in key produces significant change in ciphertext</a:t>
            </a:r>
          </a:p>
          <a:p>
            <a:r>
              <a:rPr lang="en-US" smtClean="0"/>
              <a:t>test for avalanche</a:t>
            </a:r>
          </a:p>
          <a:p>
            <a:pPr lvl="1"/>
            <a:r>
              <a:rPr lang="en-US" smtClean="0"/>
              <a:t>encrypt two plaintext blocks that differ only in one bit</a:t>
            </a:r>
          </a:p>
          <a:p>
            <a:pPr lvl="1"/>
            <a:r>
              <a:rPr lang="en-US" smtClean="0"/>
              <a:t>about half the (ciphertext) bits will differ</a:t>
            </a:r>
          </a:p>
          <a:p>
            <a:r>
              <a:rPr lang="en-US" smtClean="0"/>
              <a:t>Strict  Avalanche Effect</a:t>
            </a:r>
          </a:p>
          <a:p>
            <a:pPr lvl="1"/>
            <a:r>
              <a:rPr lang="en-US" smtClean="0"/>
              <a:t>any output bit j of an S-box should change with probability 1/2 when any single input bit i is inverted for all i, j.</a:t>
            </a:r>
          </a:p>
          <a:p>
            <a:r>
              <a:rPr lang="en-US" smtClean="0"/>
              <a:t>Bit Independence Criteria</a:t>
            </a:r>
          </a:p>
          <a:p>
            <a:pPr lvl="1"/>
            <a:r>
              <a:rPr lang="en-US" smtClean="0"/>
              <a:t>output bits j and k should change independently when any single input bit i is inverted, for all i, j, and k. </a:t>
            </a:r>
          </a:p>
          <a:p>
            <a:endParaRPr lang="en-US"/>
          </a:p>
        </p:txBody>
      </p:sp>
      <p:sp>
        <p:nvSpPr>
          <p:cNvPr id="114690" name="Date Placeholder 3"/>
          <p:cNvSpPr>
            <a:spLocks noGrp="1"/>
          </p:cNvSpPr>
          <p:nvPr>
            <p:ph type="dt" sz="half" idx="10"/>
          </p:nvPr>
        </p:nvSpPr>
        <p:spPr/>
        <p:txBody>
          <a:bodyPr/>
          <a:lstStyle/>
          <a:p>
            <a:fld id="{D02AD300-AEB7-4DE3-9FB4-C185BBBB8C6F}" type="datetime1">
              <a:rPr lang="en-US" smtClean="0"/>
              <a:pPr/>
              <a:t>10/24/2012</a:t>
            </a:fld>
            <a:endParaRPr lang="en-US"/>
          </a:p>
        </p:txBody>
      </p:sp>
      <p:sp>
        <p:nvSpPr>
          <p:cNvPr id="25603" name="Rectangle 2"/>
          <p:cNvSpPr>
            <a:spLocks noGrp="1" noChangeArrowheads="1"/>
          </p:cNvSpPr>
          <p:nvPr>
            <p:ph type="title"/>
          </p:nvPr>
        </p:nvSpPr>
        <p:spPr/>
        <p:txBody>
          <a:bodyPr/>
          <a:lstStyle/>
          <a:p>
            <a:r>
              <a:rPr lang="en-US" smtClean="0"/>
              <a:t>Key property</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lgn="l"/>
            <a:r>
              <a:rPr lang="en-US" dirty="0" smtClean="0"/>
              <a:t>CFB Mode (Encryption)</a:t>
            </a:r>
            <a:endParaRPr lang="en-US" dirty="0"/>
          </a:p>
        </p:txBody>
      </p:sp>
      <p:sp>
        <p:nvSpPr>
          <p:cNvPr id="4" name="Date Placeholder 3"/>
          <p:cNvSpPr>
            <a:spLocks noGrp="1"/>
          </p:cNvSpPr>
          <p:nvPr>
            <p:ph type="dt" sz="half" idx="10"/>
          </p:nvPr>
        </p:nvSpPr>
        <p:spPr/>
        <p:txBody>
          <a:bodyPr/>
          <a:lstStyle/>
          <a:p>
            <a:pPr>
              <a:defRPr/>
            </a:pPr>
            <a:fld id="{F6FC076D-8AF4-405B-9B63-6C0B00BD6EC0}" type="datetime1">
              <a:rPr lang="en-US" smtClean="0"/>
              <a:pPr>
                <a:defRPr/>
              </a:pPr>
              <a:t>10/24/2012</a:t>
            </a:fld>
            <a:endParaRPr lang="en-GB"/>
          </a:p>
        </p:txBody>
      </p:sp>
      <p:sp>
        <p:nvSpPr>
          <p:cNvPr id="5" name="Footer Placeholder 4"/>
          <p:cNvSpPr>
            <a:spLocks noGrp="1"/>
          </p:cNvSpPr>
          <p:nvPr>
            <p:ph type="ftr" sz="quarter" idx="11"/>
          </p:nvPr>
        </p:nvSpPr>
        <p:spPr/>
        <p:txBody>
          <a:bodyPr/>
          <a:lstStyle/>
          <a:p>
            <a:pPr>
              <a:defRPr/>
            </a:pPr>
            <a:r>
              <a:rPr lang="en-US" smtClean="0"/>
              <a:t>Lectures by Ashraf Masood - - Applied Cryptography – MSIS 11 (MCS-NUST)</a:t>
            </a:r>
            <a:endParaRPr lang="en-GB"/>
          </a:p>
        </p:txBody>
      </p:sp>
      <p:sp>
        <p:nvSpPr>
          <p:cNvPr id="6" name="Slide Number Placeholder 5"/>
          <p:cNvSpPr>
            <a:spLocks noGrp="1"/>
          </p:cNvSpPr>
          <p:nvPr>
            <p:ph type="sldNum" sz="quarter" idx="12"/>
          </p:nvPr>
        </p:nvSpPr>
        <p:spPr/>
        <p:txBody>
          <a:bodyPr/>
          <a:lstStyle/>
          <a:p>
            <a:pPr>
              <a:defRPr/>
            </a:pPr>
            <a:fld id="{255E8DB8-DCBF-4A68-BA4D-52342D237505}" type="slidenum">
              <a:rPr lang="en-GB" smtClean="0"/>
              <a:pPr>
                <a:defRPr/>
              </a:pPr>
              <a:t>80</a:t>
            </a:fld>
            <a:endParaRPr lang="en-GB"/>
          </a:p>
        </p:txBody>
      </p:sp>
      <p:pic>
        <p:nvPicPr>
          <p:cNvPr id="13314" name="Picture 2"/>
          <p:cNvPicPr>
            <a:picLocks noChangeAspect="1" noChangeArrowheads="1"/>
          </p:cNvPicPr>
          <p:nvPr/>
        </p:nvPicPr>
        <p:blipFill>
          <a:blip r:embed="rId2"/>
          <a:srcRect/>
          <a:stretch>
            <a:fillRect/>
          </a:stretch>
        </p:blipFill>
        <p:spPr bwMode="auto">
          <a:xfrm>
            <a:off x="514350" y="1752600"/>
            <a:ext cx="8248650" cy="4426425"/>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lgn="l"/>
            <a:r>
              <a:rPr lang="en-US" dirty="0" smtClean="0"/>
              <a:t>CFB Mode (Decryption)</a:t>
            </a:r>
            <a:endParaRPr lang="en-US" dirty="0"/>
          </a:p>
        </p:txBody>
      </p:sp>
      <p:sp>
        <p:nvSpPr>
          <p:cNvPr id="4" name="Date Placeholder 3"/>
          <p:cNvSpPr>
            <a:spLocks noGrp="1"/>
          </p:cNvSpPr>
          <p:nvPr>
            <p:ph type="dt" sz="half" idx="10"/>
          </p:nvPr>
        </p:nvSpPr>
        <p:spPr/>
        <p:txBody>
          <a:bodyPr/>
          <a:lstStyle/>
          <a:p>
            <a:pPr>
              <a:defRPr/>
            </a:pPr>
            <a:fld id="{F6FC076D-8AF4-405B-9B63-6C0B00BD6EC0}" type="datetime1">
              <a:rPr lang="en-US" smtClean="0"/>
              <a:pPr>
                <a:defRPr/>
              </a:pPr>
              <a:t>10/24/2012</a:t>
            </a:fld>
            <a:endParaRPr lang="en-GB"/>
          </a:p>
        </p:txBody>
      </p:sp>
      <p:sp>
        <p:nvSpPr>
          <p:cNvPr id="5" name="Footer Placeholder 4"/>
          <p:cNvSpPr>
            <a:spLocks noGrp="1"/>
          </p:cNvSpPr>
          <p:nvPr>
            <p:ph type="ftr" sz="quarter" idx="11"/>
          </p:nvPr>
        </p:nvSpPr>
        <p:spPr/>
        <p:txBody>
          <a:bodyPr/>
          <a:lstStyle/>
          <a:p>
            <a:pPr>
              <a:defRPr/>
            </a:pPr>
            <a:r>
              <a:rPr lang="en-US" smtClean="0"/>
              <a:t>Lectures by Ashraf Masood - - Applied Cryptography – MSIS 11 (MCS-NUST)</a:t>
            </a:r>
            <a:endParaRPr lang="en-GB"/>
          </a:p>
        </p:txBody>
      </p:sp>
      <p:sp>
        <p:nvSpPr>
          <p:cNvPr id="6" name="Slide Number Placeholder 5"/>
          <p:cNvSpPr>
            <a:spLocks noGrp="1"/>
          </p:cNvSpPr>
          <p:nvPr>
            <p:ph type="sldNum" sz="quarter" idx="12"/>
          </p:nvPr>
        </p:nvSpPr>
        <p:spPr/>
        <p:txBody>
          <a:bodyPr/>
          <a:lstStyle/>
          <a:p>
            <a:pPr>
              <a:defRPr/>
            </a:pPr>
            <a:fld id="{255E8DB8-DCBF-4A68-BA4D-52342D237505}" type="slidenum">
              <a:rPr lang="en-GB" smtClean="0"/>
              <a:pPr>
                <a:defRPr/>
              </a:pPr>
              <a:t>81</a:t>
            </a:fld>
            <a:endParaRPr lang="en-GB"/>
          </a:p>
        </p:txBody>
      </p:sp>
      <p:pic>
        <p:nvPicPr>
          <p:cNvPr id="14338" name="Picture 2"/>
          <p:cNvPicPr>
            <a:picLocks noChangeAspect="1" noChangeArrowheads="1"/>
          </p:cNvPicPr>
          <p:nvPr/>
        </p:nvPicPr>
        <p:blipFill>
          <a:blip r:embed="rId2"/>
          <a:srcRect/>
          <a:stretch>
            <a:fillRect/>
          </a:stretch>
        </p:blipFill>
        <p:spPr bwMode="auto">
          <a:xfrm>
            <a:off x="457200" y="1766888"/>
            <a:ext cx="8307916" cy="4405312"/>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CFB Mode</a:t>
            </a:r>
            <a:endParaRPr lang="en-US" dirty="0"/>
          </a:p>
        </p:txBody>
      </p:sp>
      <p:sp>
        <p:nvSpPr>
          <p:cNvPr id="4" name="Date Placeholder 3"/>
          <p:cNvSpPr>
            <a:spLocks noGrp="1"/>
          </p:cNvSpPr>
          <p:nvPr>
            <p:ph type="dt" sz="half" idx="10"/>
          </p:nvPr>
        </p:nvSpPr>
        <p:spPr/>
        <p:txBody>
          <a:bodyPr/>
          <a:lstStyle/>
          <a:p>
            <a:pPr>
              <a:defRPr/>
            </a:pPr>
            <a:fld id="{F6FC076D-8AF4-405B-9B63-6C0B00BD6EC0}" type="datetime1">
              <a:rPr lang="en-US" smtClean="0"/>
              <a:pPr>
                <a:defRPr/>
              </a:pPr>
              <a:t>10/24/2012</a:t>
            </a:fld>
            <a:endParaRPr lang="en-GB"/>
          </a:p>
        </p:txBody>
      </p:sp>
      <p:sp>
        <p:nvSpPr>
          <p:cNvPr id="5" name="Footer Placeholder 4"/>
          <p:cNvSpPr>
            <a:spLocks noGrp="1"/>
          </p:cNvSpPr>
          <p:nvPr>
            <p:ph type="ftr" sz="quarter" idx="11"/>
          </p:nvPr>
        </p:nvSpPr>
        <p:spPr/>
        <p:txBody>
          <a:bodyPr/>
          <a:lstStyle/>
          <a:p>
            <a:pPr>
              <a:defRPr/>
            </a:pPr>
            <a:r>
              <a:rPr lang="en-US" smtClean="0"/>
              <a:t>Lectures by Ashraf Masood - - Applied Cryptography – MSIS 11 (MCS-NUST)</a:t>
            </a:r>
            <a:endParaRPr lang="en-GB"/>
          </a:p>
        </p:txBody>
      </p:sp>
      <p:sp>
        <p:nvSpPr>
          <p:cNvPr id="6" name="Slide Number Placeholder 5"/>
          <p:cNvSpPr>
            <a:spLocks noGrp="1"/>
          </p:cNvSpPr>
          <p:nvPr>
            <p:ph type="sldNum" sz="quarter" idx="12"/>
          </p:nvPr>
        </p:nvSpPr>
        <p:spPr/>
        <p:txBody>
          <a:bodyPr/>
          <a:lstStyle/>
          <a:p>
            <a:pPr>
              <a:defRPr/>
            </a:pPr>
            <a:fld id="{255E8DB8-DCBF-4A68-BA4D-52342D237505}" type="slidenum">
              <a:rPr lang="en-GB" smtClean="0"/>
              <a:pPr>
                <a:defRPr/>
              </a:pPr>
              <a:t>82</a:t>
            </a:fld>
            <a:endParaRPr lang="en-GB"/>
          </a:p>
        </p:txBody>
      </p:sp>
      <p:pic>
        <p:nvPicPr>
          <p:cNvPr id="8" name="Picture 2"/>
          <p:cNvPicPr>
            <a:picLocks noChangeAspect="1" noChangeArrowheads="1"/>
          </p:cNvPicPr>
          <p:nvPr/>
        </p:nvPicPr>
        <p:blipFill>
          <a:blip r:embed="rId2"/>
          <a:srcRect l="4375" t="7879" r="20625"/>
          <a:stretch>
            <a:fillRect/>
          </a:stretch>
        </p:blipFill>
        <p:spPr bwMode="auto">
          <a:xfrm>
            <a:off x="532326" y="1469664"/>
            <a:ext cx="7849674" cy="538833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smtClean="0"/>
              <a:t>Converts block cipher into stream cipher</a:t>
            </a:r>
          </a:p>
          <a:p>
            <a:pPr lvl="1"/>
            <a:r>
              <a:rPr lang="en-US" dirty="0" smtClean="0"/>
              <a:t>No </a:t>
            </a:r>
            <a:r>
              <a:rPr lang="en-US" dirty="0" smtClean="0"/>
              <a:t>need to pad message to integral number of blocks</a:t>
            </a:r>
          </a:p>
          <a:p>
            <a:pPr lvl="1"/>
            <a:r>
              <a:rPr lang="en-US" dirty="0" smtClean="0"/>
              <a:t>Operate </a:t>
            </a:r>
            <a:r>
              <a:rPr lang="en-US" dirty="0" smtClean="0"/>
              <a:t>in real-time: each character encrypted and</a:t>
            </a:r>
          </a:p>
          <a:p>
            <a:r>
              <a:rPr lang="en-US" dirty="0" smtClean="0"/>
              <a:t>transmitted immediately</a:t>
            </a:r>
          </a:p>
          <a:p>
            <a:r>
              <a:rPr lang="en-US" dirty="0" smtClean="0"/>
              <a:t>Input </a:t>
            </a:r>
            <a:r>
              <a:rPr lang="en-US" dirty="0" smtClean="0"/>
              <a:t>processed s bits at a time</a:t>
            </a:r>
          </a:p>
          <a:p>
            <a:r>
              <a:rPr lang="en-US" dirty="0" smtClean="0"/>
              <a:t>Preceding </a:t>
            </a:r>
            <a:r>
              <a:rPr lang="en-US" dirty="0" err="1" smtClean="0"/>
              <a:t>ciphertext</a:t>
            </a:r>
            <a:r>
              <a:rPr lang="en-US" dirty="0" smtClean="0"/>
              <a:t> used as input to cipher to </a:t>
            </a:r>
            <a:r>
              <a:rPr lang="en-US" dirty="0" smtClean="0"/>
              <a:t>produce pseudorandom </a:t>
            </a:r>
            <a:r>
              <a:rPr lang="en-US" dirty="0" smtClean="0"/>
              <a:t>output</a:t>
            </a:r>
          </a:p>
          <a:p>
            <a:r>
              <a:rPr lang="en-US" dirty="0" smtClean="0"/>
              <a:t>XOR </a:t>
            </a:r>
            <a:r>
              <a:rPr lang="en-US" dirty="0" smtClean="0"/>
              <a:t>output with plaintext to produce </a:t>
            </a:r>
            <a:r>
              <a:rPr lang="en-US" dirty="0" err="1" smtClean="0"/>
              <a:t>ciphertext</a:t>
            </a:r>
            <a:endParaRPr lang="en-US" dirty="0" smtClean="0"/>
          </a:p>
          <a:p>
            <a:r>
              <a:rPr lang="en-US" dirty="0" smtClean="0"/>
              <a:t>Typical </a:t>
            </a:r>
            <a:r>
              <a:rPr lang="en-US" dirty="0" smtClean="0"/>
              <a:t>applications: General-purpose </a:t>
            </a:r>
            <a:r>
              <a:rPr lang="en-US" dirty="0" smtClean="0"/>
              <a:t>stream-oriented transmission</a:t>
            </a:r>
            <a:r>
              <a:rPr lang="en-US" dirty="0" smtClean="0"/>
              <a:t>; authentication</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10/24/2012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83</a:t>
            </a:fld>
            <a:endParaRPr lang="en-US"/>
          </a:p>
        </p:txBody>
      </p:sp>
      <p:sp>
        <p:nvSpPr>
          <p:cNvPr id="4" name="Footer Placeholder 3"/>
          <p:cNvSpPr>
            <a:spLocks noGrp="1"/>
          </p:cNvSpPr>
          <p:nvPr>
            <p:ph type="ftr" sz="quarter" idx="12"/>
          </p:nvPr>
        </p:nvSpPr>
        <p:spPr/>
        <p:txBody>
          <a:bodyPr/>
          <a:lstStyle/>
          <a:p>
            <a:r>
              <a:rPr lang="en-US" smtClean="0"/>
              <a:t>Lectures by Ashraf Masood - - Applied Cryptography – MSIS 11 (MCS-NUST)</a:t>
            </a:r>
            <a:endParaRPr lang="en-US"/>
          </a:p>
        </p:txBody>
      </p:sp>
      <p:sp>
        <p:nvSpPr>
          <p:cNvPr id="6" name="Title 5"/>
          <p:cNvSpPr>
            <a:spLocks noGrp="1"/>
          </p:cNvSpPr>
          <p:nvPr>
            <p:ph type="title"/>
          </p:nvPr>
        </p:nvSpPr>
        <p:spPr/>
        <p:txBody>
          <a:bodyPr/>
          <a:lstStyle/>
          <a:p>
            <a:r>
              <a:rPr lang="en-US" dirty="0" smtClean="0"/>
              <a:t>CFB Mode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84</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OFB Mode (Encryption)</a:t>
            </a:r>
            <a:endParaRPr lang="en-US" dirty="0"/>
          </a:p>
        </p:txBody>
      </p:sp>
      <p:pic>
        <p:nvPicPr>
          <p:cNvPr id="15362" name="Picture 2"/>
          <p:cNvPicPr>
            <a:picLocks noChangeAspect="1" noChangeArrowheads="1"/>
          </p:cNvPicPr>
          <p:nvPr/>
        </p:nvPicPr>
        <p:blipFill>
          <a:blip r:embed="rId2"/>
          <a:srcRect/>
          <a:stretch>
            <a:fillRect/>
          </a:stretch>
        </p:blipFill>
        <p:spPr bwMode="auto">
          <a:xfrm>
            <a:off x="533400" y="1676400"/>
            <a:ext cx="8186686" cy="36576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85</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OFB Mode </a:t>
            </a:r>
            <a:r>
              <a:rPr lang="en-US" dirty="0" smtClean="0"/>
              <a:t>(Decryption</a:t>
            </a:r>
            <a:r>
              <a:rPr lang="en-US" dirty="0" smtClean="0"/>
              <a:t>)</a:t>
            </a:r>
            <a:endParaRPr lang="en-US" dirty="0"/>
          </a:p>
        </p:txBody>
      </p:sp>
      <p:pic>
        <p:nvPicPr>
          <p:cNvPr id="16386" name="Picture 2"/>
          <p:cNvPicPr>
            <a:picLocks noChangeAspect="1" noChangeArrowheads="1"/>
          </p:cNvPicPr>
          <p:nvPr/>
        </p:nvPicPr>
        <p:blipFill>
          <a:blip r:embed="rId2"/>
          <a:srcRect/>
          <a:stretch>
            <a:fillRect/>
          </a:stretch>
        </p:blipFill>
        <p:spPr bwMode="auto">
          <a:xfrm>
            <a:off x="409575" y="1524000"/>
            <a:ext cx="8505825" cy="3904093"/>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Converts block cipher into stream cipher</a:t>
            </a:r>
          </a:p>
          <a:p>
            <a:r>
              <a:rPr lang="en-US" dirty="0" smtClean="0"/>
              <a:t>Similar </a:t>
            </a:r>
            <a:r>
              <a:rPr lang="en-US" dirty="0" smtClean="0"/>
              <a:t>to CFB, except input to encryption algorithm </a:t>
            </a:r>
            <a:r>
              <a:rPr lang="en-US" dirty="0" smtClean="0"/>
              <a:t>is preceding </a:t>
            </a:r>
            <a:r>
              <a:rPr lang="en-US" dirty="0" smtClean="0"/>
              <a:t>encryption output</a:t>
            </a:r>
          </a:p>
          <a:p>
            <a:r>
              <a:rPr lang="en-US" dirty="0" smtClean="0"/>
              <a:t>Typical </a:t>
            </a:r>
            <a:r>
              <a:rPr lang="en-US" dirty="0" smtClean="0"/>
              <a:t>applications: stream-oriented transmission </a:t>
            </a:r>
            <a:r>
              <a:rPr lang="en-US" dirty="0" smtClean="0"/>
              <a:t>over </a:t>
            </a:r>
            <a:r>
              <a:rPr lang="fr-FR" dirty="0" err="1" smtClean="0"/>
              <a:t>noisy</a:t>
            </a:r>
            <a:r>
              <a:rPr lang="fr-FR" dirty="0" smtClean="0"/>
              <a:t> </a:t>
            </a:r>
            <a:r>
              <a:rPr lang="fr-FR" dirty="0" err="1" smtClean="0"/>
              <a:t>channel</a:t>
            </a:r>
            <a:r>
              <a:rPr lang="fr-FR" dirty="0" smtClean="0"/>
              <a:t> </a:t>
            </a:r>
            <a:r>
              <a:rPr lang="fr-FR" dirty="0" smtClean="0"/>
              <a:t>(</a:t>
            </a:r>
            <a:r>
              <a:rPr lang="fr-FR" dirty="0" err="1" smtClean="0"/>
              <a:t>e.g</a:t>
            </a:r>
            <a:r>
              <a:rPr lang="fr-FR" dirty="0" smtClean="0"/>
              <a:t>. satellite communications)</a:t>
            </a:r>
          </a:p>
          <a:p>
            <a:r>
              <a:rPr lang="en-US" dirty="0" smtClean="0"/>
              <a:t>Advantage </a:t>
            </a:r>
            <a:r>
              <a:rPr lang="en-US" dirty="0" smtClean="0"/>
              <a:t>compared to OFB: bit errors do not</a:t>
            </a:r>
          </a:p>
          <a:p>
            <a:r>
              <a:rPr lang="en-US" dirty="0" smtClean="0"/>
              <a:t>propagate</a:t>
            </a:r>
          </a:p>
          <a:p>
            <a:r>
              <a:rPr lang="en-US" dirty="0" smtClean="0"/>
              <a:t>Disadvantage</a:t>
            </a:r>
            <a:r>
              <a:rPr lang="en-US" dirty="0" smtClean="0"/>
              <a:t>: more vulnerable to message </a:t>
            </a:r>
            <a:r>
              <a:rPr lang="en-US" dirty="0" smtClean="0"/>
              <a:t>stream modification </a:t>
            </a:r>
            <a:r>
              <a:rPr lang="en-US" dirty="0" smtClean="0"/>
              <a:t>attack</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OFB Mode</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CTR Mode (Encryption)</a:t>
            </a:r>
            <a:endParaRPr lang="en-US" dirty="0"/>
          </a:p>
        </p:txBody>
      </p:sp>
      <p:pic>
        <p:nvPicPr>
          <p:cNvPr id="17410" name="Picture 2"/>
          <p:cNvPicPr>
            <a:picLocks noChangeAspect="1" noChangeArrowheads="1"/>
          </p:cNvPicPr>
          <p:nvPr/>
        </p:nvPicPr>
        <p:blipFill>
          <a:blip r:embed="rId2"/>
          <a:srcRect/>
          <a:stretch>
            <a:fillRect/>
          </a:stretch>
        </p:blipFill>
        <p:spPr bwMode="auto">
          <a:xfrm>
            <a:off x="457200" y="1600200"/>
            <a:ext cx="8382000" cy="3704604"/>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10/24/2012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lstStyle/>
          <a:p>
            <a:r>
              <a:rPr lang="en-US" dirty="0" smtClean="0"/>
              <a:t>CTR Mode </a:t>
            </a:r>
            <a:r>
              <a:rPr lang="en-US" dirty="0" smtClean="0"/>
              <a:t>(Decryption</a:t>
            </a:r>
            <a:r>
              <a:rPr lang="en-US" dirty="0" smtClean="0"/>
              <a:t>)</a:t>
            </a:r>
            <a:endParaRPr lang="en-US" dirty="0"/>
          </a:p>
        </p:txBody>
      </p:sp>
      <p:pic>
        <p:nvPicPr>
          <p:cNvPr id="18434" name="Picture 2"/>
          <p:cNvPicPr>
            <a:picLocks noChangeAspect="1" noChangeArrowheads="1"/>
          </p:cNvPicPr>
          <p:nvPr/>
        </p:nvPicPr>
        <p:blipFill>
          <a:blip r:embed="rId2"/>
          <a:srcRect/>
          <a:stretch>
            <a:fillRect/>
          </a:stretch>
        </p:blipFill>
        <p:spPr bwMode="auto">
          <a:xfrm>
            <a:off x="381001" y="1600200"/>
            <a:ext cx="8347602" cy="3690937"/>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pPr>
              <a:spcBef>
                <a:spcPct val="80000"/>
              </a:spcBef>
              <a:buFontTx/>
              <a:buNone/>
            </a:pPr>
            <a:r>
              <a:rPr lang="en-US" dirty="0" smtClean="0"/>
              <a:t>Deterministic </a:t>
            </a:r>
            <a:r>
              <a:rPr lang="en-US" dirty="0"/>
              <a:t>counter mode from a PRF  F :</a:t>
            </a:r>
          </a:p>
          <a:p>
            <a:pPr lvl="2">
              <a:spcBef>
                <a:spcPts val="2376"/>
              </a:spcBef>
            </a:pPr>
            <a:r>
              <a:rPr lang="en-US" dirty="0"/>
              <a:t>E</a:t>
            </a:r>
            <a:r>
              <a:rPr lang="en-US" baseline="-25000" dirty="0"/>
              <a:t>DETCTR</a:t>
            </a:r>
            <a:r>
              <a:rPr lang="en-US" dirty="0"/>
              <a:t> (k</a:t>
            </a:r>
            <a:r>
              <a:rPr lang="en-US" dirty="0" smtClean="0"/>
              <a:t>, m</a:t>
            </a:r>
            <a:r>
              <a:rPr lang="en-US" dirty="0"/>
              <a:t>)  = </a:t>
            </a:r>
          </a:p>
          <a:p>
            <a:pPr lvl="2"/>
            <a:endParaRPr lang="en-US" dirty="0"/>
          </a:p>
          <a:p>
            <a:pPr lvl="2"/>
            <a:endParaRPr lang="en-US" dirty="0"/>
          </a:p>
          <a:p>
            <a:pPr lvl="2"/>
            <a:endParaRPr lang="en-US" dirty="0"/>
          </a:p>
          <a:p>
            <a:pPr marL="914400" lvl="2" indent="0">
              <a:buNone/>
            </a:pPr>
            <a:endParaRPr lang="en-US" dirty="0"/>
          </a:p>
          <a:p>
            <a:pPr marL="914400" lvl="2" indent="0">
              <a:spcBef>
                <a:spcPct val="100000"/>
              </a:spcBef>
              <a:buNone/>
            </a:pPr>
            <a:endParaRPr lang="en-US" dirty="0" smtClean="0"/>
          </a:p>
          <a:p>
            <a:pPr marL="914400" lvl="2" indent="0">
              <a:spcBef>
                <a:spcPct val="100000"/>
              </a:spcBef>
              <a:buNone/>
            </a:pPr>
            <a:r>
              <a:rPr lang="en-US" dirty="0" smtClean="0"/>
              <a:t>⇒   </a:t>
            </a:r>
            <a:r>
              <a:rPr lang="en-US" dirty="0" smtClean="0"/>
              <a:t>Stream </a:t>
            </a:r>
            <a:r>
              <a:rPr lang="en-US" dirty="0"/>
              <a:t>cipher built from </a:t>
            </a:r>
            <a:r>
              <a:rPr lang="en-US" dirty="0" smtClean="0"/>
              <a:t>a PRF   </a:t>
            </a:r>
            <a:r>
              <a:rPr lang="en-US" dirty="0"/>
              <a:t>(e.g.  AES, 3DES)</a:t>
            </a:r>
          </a:p>
        </p:txBody>
      </p:sp>
      <p:sp>
        <p:nvSpPr>
          <p:cNvPr id="12290" name="Rectangle 2"/>
          <p:cNvSpPr>
            <a:spLocks noGrp="1" noChangeArrowheads="1"/>
          </p:cNvSpPr>
          <p:nvPr>
            <p:ph type="title"/>
          </p:nvPr>
        </p:nvSpPr>
        <p:spPr/>
        <p:txBody>
          <a:bodyPr/>
          <a:lstStyle/>
          <a:p>
            <a:r>
              <a:rPr lang="en-US" dirty="0" smtClean="0"/>
              <a:t>CTR Mode</a:t>
            </a:r>
            <a:endParaRPr lang="en-US" dirty="0"/>
          </a:p>
        </p:txBody>
      </p:sp>
      <p:sp>
        <p:nvSpPr>
          <p:cNvPr id="12293" name="Rectangle 5"/>
          <p:cNvSpPr>
            <a:spLocks noChangeArrowheads="1"/>
          </p:cNvSpPr>
          <p:nvPr/>
        </p:nvSpPr>
        <p:spPr bwMode="auto">
          <a:xfrm>
            <a:off x="4114800" y="27686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m[0]</a:t>
            </a:r>
          </a:p>
        </p:txBody>
      </p:sp>
      <p:sp>
        <p:nvSpPr>
          <p:cNvPr id="12296" name="Rectangle 8"/>
          <p:cNvSpPr>
            <a:spLocks noChangeArrowheads="1"/>
          </p:cNvSpPr>
          <p:nvPr/>
        </p:nvSpPr>
        <p:spPr bwMode="auto">
          <a:xfrm>
            <a:off x="4953000" y="27686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m[1]</a:t>
            </a:r>
          </a:p>
        </p:txBody>
      </p:sp>
      <p:sp>
        <p:nvSpPr>
          <p:cNvPr id="12297" name="Rectangle 9"/>
          <p:cNvSpPr>
            <a:spLocks noChangeArrowheads="1"/>
          </p:cNvSpPr>
          <p:nvPr/>
        </p:nvSpPr>
        <p:spPr bwMode="auto">
          <a:xfrm>
            <a:off x="5791200" y="27686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a:t>
            </a:r>
          </a:p>
        </p:txBody>
      </p:sp>
      <p:sp>
        <p:nvSpPr>
          <p:cNvPr id="12298" name="Rectangle 10"/>
          <p:cNvSpPr>
            <a:spLocks noChangeArrowheads="1"/>
          </p:cNvSpPr>
          <p:nvPr/>
        </p:nvSpPr>
        <p:spPr bwMode="auto">
          <a:xfrm>
            <a:off x="4114800" y="35306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b="1"/>
              <a:t>F(k,0)</a:t>
            </a:r>
          </a:p>
        </p:txBody>
      </p:sp>
      <p:sp>
        <p:nvSpPr>
          <p:cNvPr id="12299" name="Rectangle 11"/>
          <p:cNvSpPr>
            <a:spLocks noChangeArrowheads="1"/>
          </p:cNvSpPr>
          <p:nvPr/>
        </p:nvSpPr>
        <p:spPr bwMode="auto">
          <a:xfrm>
            <a:off x="4953000" y="35306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b="1"/>
              <a:t>F(k,1)</a:t>
            </a:r>
          </a:p>
        </p:txBody>
      </p:sp>
      <p:sp>
        <p:nvSpPr>
          <p:cNvPr id="12300" name="Rectangle 12"/>
          <p:cNvSpPr>
            <a:spLocks noChangeArrowheads="1"/>
          </p:cNvSpPr>
          <p:nvPr/>
        </p:nvSpPr>
        <p:spPr bwMode="auto">
          <a:xfrm>
            <a:off x="5791200" y="35306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a:t>
            </a:r>
          </a:p>
        </p:txBody>
      </p:sp>
      <p:sp>
        <p:nvSpPr>
          <p:cNvPr id="12301" name="Rectangle 13"/>
          <p:cNvSpPr>
            <a:spLocks noChangeArrowheads="1"/>
          </p:cNvSpPr>
          <p:nvPr/>
        </p:nvSpPr>
        <p:spPr bwMode="auto">
          <a:xfrm>
            <a:off x="6629400" y="27686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m[L]</a:t>
            </a:r>
          </a:p>
        </p:txBody>
      </p:sp>
      <p:sp>
        <p:nvSpPr>
          <p:cNvPr id="12302" name="Rectangle 14"/>
          <p:cNvSpPr>
            <a:spLocks noChangeArrowheads="1"/>
          </p:cNvSpPr>
          <p:nvPr/>
        </p:nvSpPr>
        <p:spPr bwMode="auto">
          <a:xfrm>
            <a:off x="6629400" y="35306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b="1"/>
              <a:t>F(k,L)</a:t>
            </a:r>
          </a:p>
        </p:txBody>
      </p:sp>
      <p:sp>
        <p:nvSpPr>
          <p:cNvPr id="12303" name="Text Box 15"/>
          <p:cNvSpPr txBox="1">
            <a:spLocks noChangeArrowheads="1"/>
          </p:cNvSpPr>
          <p:nvPr/>
        </p:nvSpPr>
        <p:spPr bwMode="auto">
          <a:xfrm>
            <a:off x="3581401" y="3073401"/>
            <a:ext cx="500458" cy="584775"/>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2304" name="Line 16"/>
          <p:cNvSpPr>
            <a:spLocks noChangeShapeType="1"/>
          </p:cNvSpPr>
          <p:nvPr/>
        </p:nvSpPr>
        <p:spPr bwMode="auto">
          <a:xfrm>
            <a:off x="3657600" y="4140200"/>
            <a:ext cx="4343400" cy="0"/>
          </a:xfrm>
          <a:prstGeom prst="line">
            <a:avLst/>
          </a:prstGeom>
          <a:solidFill>
            <a:schemeClr val="accent6">
              <a:lumMod val="40000"/>
              <a:lumOff val="60000"/>
            </a:schemeClr>
          </a:solidFill>
          <a:ln w="9525">
            <a:solidFill>
              <a:schemeClr val="tx1"/>
            </a:solidFill>
            <a:round/>
            <a:headEnd/>
            <a:tailEnd/>
          </a:ln>
          <a:effectLst/>
        </p:spPr>
        <p:txBody>
          <a:bodyPr/>
          <a:lstStyle/>
          <a:p>
            <a:endParaRPr lang="en-US"/>
          </a:p>
        </p:txBody>
      </p:sp>
      <p:sp>
        <p:nvSpPr>
          <p:cNvPr id="12305" name="Rectangle 17"/>
          <p:cNvSpPr>
            <a:spLocks noChangeArrowheads="1"/>
          </p:cNvSpPr>
          <p:nvPr/>
        </p:nvSpPr>
        <p:spPr bwMode="auto">
          <a:xfrm>
            <a:off x="4114800" y="43688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c[0]</a:t>
            </a:r>
          </a:p>
        </p:txBody>
      </p:sp>
      <p:sp>
        <p:nvSpPr>
          <p:cNvPr id="12306" name="Rectangle 18"/>
          <p:cNvSpPr>
            <a:spLocks noChangeArrowheads="1"/>
          </p:cNvSpPr>
          <p:nvPr/>
        </p:nvSpPr>
        <p:spPr bwMode="auto">
          <a:xfrm>
            <a:off x="4953000" y="43688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c[1]</a:t>
            </a:r>
          </a:p>
        </p:txBody>
      </p:sp>
      <p:sp>
        <p:nvSpPr>
          <p:cNvPr id="12307" name="Rectangle 19"/>
          <p:cNvSpPr>
            <a:spLocks noChangeArrowheads="1"/>
          </p:cNvSpPr>
          <p:nvPr/>
        </p:nvSpPr>
        <p:spPr bwMode="auto">
          <a:xfrm>
            <a:off x="5791200" y="43688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a:t>
            </a:r>
          </a:p>
        </p:txBody>
      </p:sp>
      <p:sp>
        <p:nvSpPr>
          <p:cNvPr id="12308" name="Rectangle 20"/>
          <p:cNvSpPr>
            <a:spLocks noChangeArrowheads="1"/>
          </p:cNvSpPr>
          <p:nvPr/>
        </p:nvSpPr>
        <p:spPr bwMode="auto">
          <a:xfrm>
            <a:off x="6629400" y="4368800"/>
            <a:ext cx="838200" cy="3810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t>c[L]</a:t>
            </a:r>
          </a:p>
        </p:txBody>
      </p:sp>
    </p:spTree>
    <p:extLst>
      <p:ext uri="{BB962C8B-B14F-4D97-AF65-F5344CB8AC3E}">
        <p14:creationId xmlns:p14="http://schemas.microsoft.com/office/powerpoint/2010/main" xmlns="" val="1459676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p:txBody>
          <a:bodyPr/>
          <a:lstStyle/>
          <a:p>
            <a:r>
              <a:rPr lang="en-US" smtClean="0"/>
              <a:t>as reported by Coppersmith in [COPP94]</a:t>
            </a:r>
          </a:p>
          <a:p>
            <a:r>
              <a:rPr lang="en-US" smtClean="0"/>
              <a:t>7 criteria for S-boxes provide for </a:t>
            </a:r>
          </a:p>
          <a:p>
            <a:pPr lvl="1"/>
            <a:r>
              <a:rPr lang="en-US" smtClean="0"/>
              <a:t>non-linearity</a:t>
            </a:r>
          </a:p>
          <a:p>
            <a:pPr lvl="1"/>
            <a:r>
              <a:rPr lang="en-US" smtClean="0"/>
              <a:t>resistance to differential cryptanalysis</a:t>
            </a:r>
          </a:p>
          <a:p>
            <a:pPr lvl="1"/>
            <a:r>
              <a:rPr lang="en-US" smtClean="0"/>
              <a:t>good confusion</a:t>
            </a:r>
          </a:p>
          <a:p>
            <a:r>
              <a:rPr lang="en-US" smtClean="0"/>
              <a:t>3 criteria for permutation P provide for </a:t>
            </a:r>
          </a:p>
          <a:p>
            <a:pPr lvl="1"/>
            <a:r>
              <a:rPr lang="en-US" smtClean="0"/>
              <a:t>increased diffusion</a:t>
            </a:r>
          </a:p>
          <a:p>
            <a:endParaRPr lang="en-AU"/>
          </a:p>
        </p:txBody>
      </p:sp>
      <p:sp>
        <p:nvSpPr>
          <p:cNvPr id="115716" name="Date Placeholder 3"/>
          <p:cNvSpPr>
            <a:spLocks noGrp="1"/>
          </p:cNvSpPr>
          <p:nvPr>
            <p:ph type="dt" sz="half" idx="10"/>
          </p:nvPr>
        </p:nvSpPr>
        <p:spPr/>
        <p:txBody>
          <a:bodyPr/>
          <a:lstStyle/>
          <a:p>
            <a:fld id="{3A4D24FC-0294-437E-8E7E-8F8E841D0342}" type="datetime1">
              <a:rPr lang="en-US" smtClean="0"/>
              <a:pPr/>
              <a:t>10/24/2012</a:t>
            </a:fld>
            <a:endParaRPr lang="en-US"/>
          </a:p>
        </p:txBody>
      </p:sp>
      <p:sp>
        <p:nvSpPr>
          <p:cNvPr id="148482" name="Rectangle 2"/>
          <p:cNvSpPr>
            <a:spLocks noGrp="1" noChangeArrowheads="1"/>
          </p:cNvSpPr>
          <p:nvPr>
            <p:ph type="title"/>
          </p:nvPr>
        </p:nvSpPr>
        <p:spPr/>
        <p:txBody>
          <a:bodyPr/>
          <a:lstStyle/>
          <a:p>
            <a:r>
              <a:rPr lang="en-US" smtClean="0"/>
              <a:t>DES Design Criteria</a:t>
            </a:r>
            <a:endParaRPr lang="en-AU"/>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lnSpcReduction="10000"/>
          </a:bodyPr>
          <a:lstStyle/>
          <a:p>
            <a:pPr marL="0" indent="0">
              <a:lnSpc>
                <a:spcPct val="130000"/>
              </a:lnSpc>
              <a:spcBef>
                <a:spcPct val="100000"/>
              </a:spcBef>
              <a:buNone/>
            </a:pPr>
            <a:r>
              <a:rPr lang="en-US" u="sng" dirty="0" smtClean="0"/>
              <a:t>Theorem</a:t>
            </a:r>
            <a:r>
              <a:rPr lang="en-US" dirty="0" smtClean="0"/>
              <a:t>:    For </a:t>
            </a:r>
            <a:r>
              <a:rPr lang="en-US" dirty="0"/>
              <a:t>any L&gt;</a:t>
            </a:r>
            <a:r>
              <a:rPr lang="en-US" dirty="0" smtClean="0"/>
              <a:t>0,</a:t>
            </a:r>
            <a:r>
              <a:rPr lang="en-US" dirty="0"/>
              <a:t/>
            </a:r>
            <a:br>
              <a:rPr lang="en-US" dirty="0"/>
            </a:br>
            <a:r>
              <a:rPr lang="en-US" dirty="0"/>
              <a:t>	If F is a secure PRF over (K,X,X) then </a:t>
            </a:r>
            <a:br>
              <a:rPr lang="en-US" dirty="0"/>
            </a:br>
            <a:r>
              <a:rPr lang="en-US" dirty="0"/>
              <a:t>	E</a:t>
            </a:r>
            <a:r>
              <a:rPr lang="en-US" baseline="-25000" dirty="0"/>
              <a:t>DETCTR</a:t>
            </a:r>
            <a:r>
              <a:rPr lang="en-US" dirty="0"/>
              <a:t> is sem. sec. cipher over (K,X</a:t>
            </a:r>
            <a:r>
              <a:rPr lang="en-US" baseline="30000" dirty="0"/>
              <a:t>L</a:t>
            </a:r>
            <a:r>
              <a:rPr lang="en-US" dirty="0"/>
              <a:t>,X</a:t>
            </a:r>
            <a:r>
              <a:rPr lang="en-US" baseline="30000" dirty="0"/>
              <a:t>L</a:t>
            </a:r>
            <a:r>
              <a:rPr lang="en-US" dirty="0"/>
              <a:t>).</a:t>
            </a:r>
          </a:p>
          <a:p>
            <a:pPr>
              <a:lnSpc>
                <a:spcPct val="130000"/>
              </a:lnSpc>
              <a:spcBef>
                <a:spcPts val="1200"/>
              </a:spcBef>
              <a:buFontTx/>
              <a:buNone/>
            </a:pPr>
            <a:r>
              <a:rPr lang="en-US" dirty="0"/>
              <a:t>		In particular,  for any </a:t>
            </a:r>
            <a:r>
              <a:rPr lang="en-US" dirty="0" smtClean="0"/>
              <a:t>eff. adversary </a:t>
            </a:r>
            <a:r>
              <a:rPr lang="en-US" dirty="0"/>
              <a:t>A attacking E</a:t>
            </a:r>
            <a:r>
              <a:rPr lang="en-US" baseline="-25000" dirty="0"/>
              <a:t>DETCTR	</a:t>
            </a:r>
            <a:r>
              <a:rPr lang="en-US" baseline="-25000" dirty="0" smtClean="0"/>
              <a:t/>
            </a:r>
            <a:br>
              <a:rPr lang="en-US" baseline="-25000" dirty="0" smtClean="0"/>
            </a:br>
            <a:r>
              <a:rPr lang="en-US" baseline="-25000" dirty="0" smtClean="0"/>
              <a:t>	</a:t>
            </a:r>
            <a:r>
              <a:rPr lang="en-US" dirty="0" smtClean="0"/>
              <a:t>there </a:t>
            </a:r>
            <a:r>
              <a:rPr lang="en-US" dirty="0"/>
              <a:t>exists a </a:t>
            </a:r>
            <a:r>
              <a:rPr lang="en-US" dirty="0" smtClean="0"/>
              <a:t>n eff. PRF </a:t>
            </a:r>
            <a:r>
              <a:rPr lang="en-US" dirty="0"/>
              <a:t>adversary B  </a:t>
            </a:r>
            <a:r>
              <a:rPr lang="en-US" dirty="0" err="1"/>
              <a:t>s.t.</a:t>
            </a:r>
            <a:r>
              <a:rPr lang="en-US" dirty="0"/>
              <a:t>:</a:t>
            </a:r>
          </a:p>
          <a:p>
            <a:pPr>
              <a:lnSpc>
                <a:spcPct val="130000"/>
              </a:lnSpc>
              <a:buFontTx/>
              <a:buNone/>
            </a:pPr>
            <a:r>
              <a:rPr lang="en-US" dirty="0"/>
              <a:t>			</a:t>
            </a:r>
            <a:r>
              <a:rPr lang="en-US" dirty="0" err="1" smtClean="0"/>
              <a:t>Adv</a:t>
            </a:r>
            <a:r>
              <a:rPr lang="en-US" baseline="-25000" dirty="0" err="1" smtClean="0"/>
              <a:t>SS</a:t>
            </a:r>
            <a:r>
              <a:rPr lang="en-US" dirty="0" smtClean="0"/>
              <a:t>[</a:t>
            </a:r>
            <a:r>
              <a:rPr lang="en-US" dirty="0"/>
              <a:t>A, E</a:t>
            </a:r>
            <a:r>
              <a:rPr lang="en-US" baseline="-25000" dirty="0"/>
              <a:t>DETCTR</a:t>
            </a:r>
            <a:r>
              <a:rPr lang="en-US" dirty="0"/>
              <a:t>] = </a:t>
            </a:r>
            <a:r>
              <a:rPr lang="en-US" dirty="0" smtClean="0"/>
              <a:t>2 </a:t>
            </a:r>
            <a:r>
              <a:rPr lang="en-US" dirty="0" smtClean="0">
                <a:sym typeface="Symbol" pitchFamily="18" charset="2"/>
              </a:rPr>
              <a:t> </a:t>
            </a:r>
            <a:r>
              <a:rPr lang="en-US" dirty="0" err="1" smtClean="0"/>
              <a:t>Adv</a:t>
            </a:r>
            <a:r>
              <a:rPr lang="en-US" baseline="-25000" dirty="0" err="1" smtClean="0"/>
              <a:t>PRF</a:t>
            </a:r>
            <a:r>
              <a:rPr lang="en-US" dirty="0" smtClean="0"/>
              <a:t>[</a:t>
            </a:r>
            <a:r>
              <a:rPr lang="en-US" dirty="0"/>
              <a:t>B, F</a:t>
            </a:r>
            <a:r>
              <a:rPr lang="en-US" dirty="0" smtClean="0"/>
              <a:t>]</a:t>
            </a:r>
            <a:endParaRPr lang="en-US" dirty="0"/>
          </a:p>
          <a:p>
            <a:pPr>
              <a:lnSpc>
                <a:spcPct val="130000"/>
              </a:lnSpc>
              <a:spcBef>
                <a:spcPts val="2880"/>
              </a:spcBef>
              <a:buFontTx/>
              <a:buNone/>
            </a:pPr>
            <a:r>
              <a:rPr lang="en-US" sz="2000" dirty="0"/>
              <a:t>	</a:t>
            </a:r>
            <a:r>
              <a:rPr lang="en-US" sz="2000" dirty="0" err="1" smtClean="0"/>
              <a:t>Adv</a:t>
            </a:r>
            <a:r>
              <a:rPr lang="en-US" sz="2000" baseline="-25000" dirty="0" err="1" smtClean="0"/>
              <a:t>PRF</a:t>
            </a:r>
            <a:r>
              <a:rPr lang="en-US" sz="2000" dirty="0" smtClean="0"/>
              <a:t>[</a:t>
            </a:r>
            <a:r>
              <a:rPr lang="en-US" sz="2000" dirty="0"/>
              <a:t>B, F]  is negligible  (since F is a secure PRF)</a:t>
            </a:r>
            <a:br>
              <a:rPr lang="en-US" sz="2000" dirty="0"/>
            </a:br>
            <a:r>
              <a:rPr lang="en-US" sz="2000" dirty="0"/>
              <a:t>Hence, </a:t>
            </a:r>
            <a:r>
              <a:rPr lang="en-US" sz="2000" dirty="0" err="1" smtClean="0"/>
              <a:t>Adv</a:t>
            </a:r>
            <a:r>
              <a:rPr lang="en-US" sz="2000" baseline="-25000" dirty="0" err="1" smtClean="0"/>
              <a:t>SS</a:t>
            </a:r>
            <a:r>
              <a:rPr lang="en-US" sz="2000" dirty="0" smtClean="0"/>
              <a:t>[</a:t>
            </a:r>
            <a:r>
              <a:rPr lang="en-US" sz="2000" dirty="0"/>
              <a:t>A, E</a:t>
            </a:r>
            <a:r>
              <a:rPr lang="en-US" sz="2000" baseline="-25000" dirty="0"/>
              <a:t>DETCTR</a:t>
            </a:r>
            <a:r>
              <a:rPr lang="en-US" sz="2000" dirty="0"/>
              <a:t>]  must be negligible.</a:t>
            </a:r>
          </a:p>
        </p:txBody>
      </p:sp>
      <p:sp>
        <p:nvSpPr>
          <p:cNvPr id="13314" name="Rectangle 2"/>
          <p:cNvSpPr>
            <a:spLocks noGrp="1" noChangeArrowheads="1"/>
          </p:cNvSpPr>
          <p:nvPr>
            <p:ph type="title"/>
          </p:nvPr>
        </p:nvSpPr>
        <p:spPr/>
        <p:txBody>
          <a:bodyPr/>
          <a:lstStyle/>
          <a:p>
            <a:r>
              <a:rPr lang="en-US" dirty="0"/>
              <a:t>Det. counter-mode security</a:t>
            </a:r>
          </a:p>
        </p:txBody>
      </p:sp>
      <p:sp>
        <p:nvSpPr>
          <p:cNvPr id="13316" name="Line 4"/>
          <p:cNvSpPr>
            <a:spLocks noChangeShapeType="1"/>
          </p:cNvSpPr>
          <p:nvPr/>
        </p:nvSpPr>
        <p:spPr bwMode="auto">
          <a:xfrm>
            <a:off x="0" y="541020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xmlns="" val="19088450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a:t>
            </a:r>
            <a:endParaRPr lang="en-US" dirty="0"/>
          </a:p>
        </p:txBody>
      </p:sp>
      <p:grpSp>
        <p:nvGrpSpPr>
          <p:cNvPr id="3" name="Group 23"/>
          <p:cNvGrpSpPr/>
          <p:nvPr/>
        </p:nvGrpSpPr>
        <p:grpSpPr>
          <a:xfrm>
            <a:off x="304801" y="1397000"/>
            <a:ext cx="3949710" cy="2057409"/>
            <a:chOff x="1676400" y="1104900"/>
            <a:chExt cx="3949710" cy="1543057"/>
          </a:xfrm>
        </p:grpSpPr>
        <p:sp>
          <p:nvSpPr>
            <p:cNvPr id="4" name="Rectangle 4"/>
            <p:cNvSpPr>
              <a:spLocks noChangeArrowheads="1"/>
            </p:cNvSpPr>
            <p:nvPr/>
          </p:nvSpPr>
          <p:spPr bwMode="auto">
            <a:xfrm>
              <a:off x="1676400" y="1314459"/>
              <a:ext cx="838200" cy="876291"/>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a:r>
                <a:rPr lang="en-US" dirty="0" err="1"/>
                <a:t>c</a:t>
              </a:r>
              <a:r>
                <a:rPr lang="en-US" dirty="0" err="1" smtClean="0"/>
                <a:t>hal</a:t>
              </a:r>
              <a:r>
                <a:rPr lang="en-US" dirty="0"/>
                <a:t>.</a:t>
              </a:r>
            </a:p>
          </p:txBody>
        </p:sp>
        <p:sp>
          <p:nvSpPr>
            <p:cNvPr id="7" name="Rectangle 7"/>
            <p:cNvSpPr>
              <a:spLocks noChangeArrowheads="1"/>
            </p:cNvSpPr>
            <p:nvPr/>
          </p:nvSpPr>
          <p:spPr bwMode="auto">
            <a:xfrm>
              <a:off x="4419600" y="1352550"/>
              <a:ext cx="914400" cy="876291"/>
            </a:xfrm>
            <a:prstGeom prst="rect">
              <a:avLst/>
            </a:prstGeom>
            <a:solidFill>
              <a:srgbClr val="FAC090"/>
            </a:solidFill>
            <a:ln w="9525">
              <a:solidFill>
                <a:schemeClr val="tx1"/>
              </a:solidFill>
              <a:miter lim="800000"/>
              <a:headEnd/>
              <a:tailEnd/>
            </a:ln>
            <a:effectLst/>
          </p:spPr>
          <p:txBody>
            <a:bodyPr wrap="none"/>
            <a:lstStyle/>
            <a:p>
              <a:pPr algn="ctr"/>
              <a:r>
                <a:rPr lang="en-US" dirty="0"/>
                <a:t>a</a:t>
              </a:r>
              <a:r>
                <a:rPr lang="en-US" dirty="0" smtClean="0"/>
                <a:t>dv</a:t>
              </a:r>
              <a:r>
                <a:rPr lang="en-US" dirty="0"/>
                <a:t>. A</a:t>
              </a:r>
            </a:p>
          </p:txBody>
        </p:sp>
        <p:sp>
          <p:nvSpPr>
            <p:cNvPr id="8" name="Text Box 8"/>
            <p:cNvSpPr txBox="1">
              <a:spLocks noChangeArrowheads="1"/>
            </p:cNvSpPr>
            <p:nvPr/>
          </p:nvSpPr>
          <p:spPr bwMode="auto">
            <a:xfrm>
              <a:off x="1752600" y="1745218"/>
              <a:ext cx="663964" cy="276999"/>
            </a:xfrm>
            <a:prstGeom prst="rect">
              <a:avLst/>
            </a:prstGeom>
            <a:noFill/>
            <a:ln w="9525">
              <a:noFill/>
              <a:miter lim="800000"/>
              <a:headEnd/>
              <a:tailEnd/>
            </a:ln>
            <a:effectLst/>
          </p:spPr>
          <p:txBody>
            <a:bodyPr wrap="none">
              <a:spAutoFit/>
            </a:bodyPr>
            <a:lstStyle/>
            <a:p>
              <a:r>
                <a:rPr lang="en-US" dirty="0" err="1"/>
                <a:t>k</a:t>
              </a:r>
              <a:r>
                <a:rPr lang="en-US" dirty="0" err="1">
                  <a:sym typeface="Symbol" pitchFamily="18" charset="2"/>
                </a:rPr>
                <a:t>K</a:t>
              </a:r>
              <a:endParaRPr lang="en-US" b="1" dirty="0">
                <a:cs typeface="Arial" charset="0"/>
                <a:sym typeface="Symbol" pitchFamily="18" charset="2"/>
              </a:endParaRPr>
            </a:p>
          </p:txBody>
        </p:sp>
        <p:sp>
          <p:nvSpPr>
            <p:cNvPr id="11" name="Text Box 11"/>
            <p:cNvSpPr txBox="1">
              <a:spLocks noChangeArrowheads="1"/>
            </p:cNvSpPr>
            <p:nvPr/>
          </p:nvSpPr>
          <p:spPr bwMode="auto">
            <a:xfrm>
              <a:off x="2971800" y="1104900"/>
              <a:ext cx="1143000" cy="300083"/>
            </a:xfrm>
            <a:prstGeom prst="rect">
              <a:avLst/>
            </a:prstGeom>
            <a:noFill/>
            <a:ln w="9525">
              <a:noFill/>
              <a:miter lim="800000"/>
              <a:headEnd/>
              <a:tailEnd/>
            </a:ln>
            <a:effectLst/>
          </p:spPr>
          <p:txBody>
            <a:bodyPr wrap="square">
              <a:spAutoFit/>
            </a:bodyPr>
            <a:lstStyle/>
            <a:p>
              <a:pPr algn="ctr"/>
              <a:r>
                <a:rPr lang="en-US" sz="2000" dirty="0"/>
                <a:t>m</a:t>
              </a:r>
              <a:r>
                <a:rPr lang="en-US" sz="2000" baseline="-25000" dirty="0"/>
                <a:t>0</a:t>
              </a:r>
              <a:r>
                <a:rPr lang="en-US" sz="2000" dirty="0"/>
                <a:t> , </a:t>
              </a:r>
              <a:r>
                <a:rPr lang="en-US" sz="2000" dirty="0" smtClean="0"/>
                <a:t>m</a:t>
              </a:r>
              <a:r>
                <a:rPr lang="en-US" sz="2000" baseline="-25000" dirty="0" smtClean="0"/>
                <a:t>1</a:t>
              </a:r>
              <a:endParaRPr lang="en-US" sz="2000" dirty="0">
                <a:sym typeface="Symbol" pitchFamily="18" charset="2"/>
              </a:endParaRPr>
            </a:p>
          </p:txBody>
        </p:sp>
        <p:grpSp>
          <p:nvGrpSpPr>
            <p:cNvPr id="5" name="Group 20"/>
            <p:cNvGrpSpPr>
              <a:grpSpLocks/>
            </p:cNvGrpSpPr>
            <p:nvPr/>
          </p:nvGrpSpPr>
          <p:grpSpPr bwMode="auto">
            <a:xfrm>
              <a:off x="2514599" y="1695450"/>
              <a:ext cx="1905001" cy="419100"/>
              <a:chOff x="1728" y="2109"/>
              <a:chExt cx="1200" cy="352"/>
            </a:xfrm>
          </p:grpSpPr>
          <p:sp>
            <p:nvSpPr>
              <p:cNvPr id="13" name="Line 13"/>
              <p:cNvSpPr>
                <a:spLocks noChangeShapeType="1"/>
              </p:cNvSpPr>
              <p:nvPr/>
            </p:nvSpPr>
            <p:spPr bwMode="auto">
              <a:xfrm>
                <a:off x="1776" y="2454"/>
                <a:ext cx="1152" cy="7"/>
              </a:xfrm>
              <a:prstGeom prst="line">
                <a:avLst/>
              </a:prstGeom>
              <a:noFill/>
              <a:ln w="38100" cmpd="sng">
                <a:solidFill>
                  <a:schemeClr val="tx1"/>
                </a:solidFill>
                <a:round/>
                <a:headEnd/>
                <a:tailEnd type="triangle" w="med" len="med"/>
              </a:ln>
              <a:effectLst/>
            </p:spPr>
            <p:txBody>
              <a:bodyPr/>
              <a:lstStyle/>
              <a:p>
                <a:endParaRPr lang="en-US"/>
              </a:p>
            </p:txBody>
          </p:sp>
          <p:sp>
            <p:nvSpPr>
              <p:cNvPr id="14" name="Text Box 14"/>
              <p:cNvSpPr txBox="1">
                <a:spLocks noChangeArrowheads="1"/>
              </p:cNvSpPr>
              <p:nvPr/>
            </p:nvSpPr>
            <p:spPr bwMode="auto">
              <a:xfrm>
                <a:off x="1728" y="2109"/>
                <a:ext cx="379" cy="252"/>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smtClean="0">
                    <a:sym typeface="Symbol" pitchFamily="18" charset="2"/>
                  </a:rPr>
                  <a:t></a:t>
                </a:r>
                <a:endParaRPr lang="en-US" sz="2000" b="1" dirty="0"/>
              </a:p>
            </p:txBody>
          </p:sp>
        </p:grpSp>
        <p:grpSp>
          <p:nvGrpSpPr>
            <p:cNvPr id="6" name="Group 22"/>
            <p:cNvGrpSpPr>
              <a:grpSpLocks/>
            </p:cNvGrpSpPr>
            <p:nvPr/>
          </p:nvGrpSpPr>
          <p:grpSpPr bwMode="auto">
            <a:xfrm>
              <a:off x="4800609" y="2171707"/>
              <a:ext cx="825501" cy="476250"/>
              <a:chOff x="4416" y="3466"/>
              <a:chExt cx="520" cy="400"/>
            </a:xfrm>
          </p:grpSpPr>
          <p:sp>
            <p:nvSpPr>
              <p:cNvPr id="16" name="Line 16"/>
              <p:cNvSpPr>
                <a:spLocks noChangeShapeType="1"/>
              </p:cNvSpPr>
              <p:nvPr/>
            </p:nvSpPr>
            <p:spPr bwMode="auto">
              <a:xfrm>
                <a:off x="4416" y="3546"/>
                <a:ext cx="0" cy="320"/>
              </a:xfrm>
              <a:prstGeom prst="line">
                <a:avLst/>
              </a:prstGeom>
              <a:noFill/>
              <a:ln w="9525">
                <a:solidFill>
                  <a:schemeClr val="tx1"/>
                </a:solidFill>
                <a:round/>
                <a:headEnd/>
                <a:tailEnd type="triangle" w="med" len="med"/>
              </a:ln>
              <a:effectLst/>
            </p:spPr>
            <p:txBody>
              <a:bodyPr/>
              <a:lstStyle/>
              <a:p>
                <a:endParaRPr lang="en-US"/>
              </a:p>
            </p:txBody>
          </p:sp>
          <p:sp>
            <p:nvSpPr>
              <p:cNvPr id="17" name="Text Box 17"/>
              <p:cNvSpPr txBox="1">
                <a:spLocks noChangeArrowheads="1"/>
              </p:cNvSpPr>
              <p:nvPr/>
            </p:nvSpPr>
            <p:spPr bwMode="auto">
              <a:xfrm>
                <a:off x="4418" y="3466"/>
                <a:ext cx="518" cy="330"/>
              </a:xfrm>
              <a:prstGeom prst="rect">
                <a:avLst/>
              </a:prstGeom>
              <a:noFill/>
              <a:ln w="9525">
                <a:noFill/>
                <a:miter lim="800000"/>
                <a:headEnd/>
                <a:tailEnd/>
              </a:ln>
              <a:effectLst/>
            </p:spPr>
            <p:txBody>
              <a:bodyPr wrap="none">
                <a:spAutoFit/>
              </a:bodyPr>
              <a:lstStyle/>
              <a:p>
                <a:r>
                  <a:rPr lang="en-US" sz="2400" dirty="0"/>
                  <a:t>b</a:t>
                </a:r>
                <a:r>
                  <a:rPr lang="en-US" sz="2400" dirty="0" smtClean="0"/>
                  <a:t>’</a:t>
                </a:r>
                <a:r>
                  <a:rPr lang="en-US" sz="2800" dirty="0" smtClean="0"/>
                  <a:t>≟</a:t>
                </a:r>
                <a:r>
                  <a:rPr lang="en-US" sz="2400" dirty="0" smtClean="0"/>
                  <a:t>1</a:t>
                </a:r>
                <a:endParaRPr lang="en-US" sz="2400" dirty="0"/>
              </a:p>
            </p:txBody>
          </p:sp>
        </p:grpSp>
        <p:cxnSp>
          <p:nvCxnSpPr>
            <p:cNvPr id="21" name="Straight Arrow Connector 20"/>
            <p:cNvCxnSpPr/>
            <p:nvPr/>
          </p:nvCxnSpPr>
          <p:spPr>
            <a:xfrm flipH="1">
              <a:off x="2590800" y="1504950"/>
              <a:ext cx="1752600" cy="0"/>
            </a:xfrm>
            <a:prstGeom prst="straightConnector1">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24"/>
          <p:cNvGrpSpPr/>
          <p:nvPr/>
        </p:nvGrpSpPr>
        <p:grpSpPr>
          <a:xfrm>
            <a:off x="304800" y="4343400"/>
            <a:ext cx="3892550" cy="2057399"/>
            <a:chOff x="1676400" y="1104900"/>
            <a:chExt cx="3892550" cy="1543049"/>
          </a:xfrm>
        </p:grpSpPr>
        <p:sp>
          <p:nvSpPr>
            <p:cNvPr id="26" name="Rectangle 4"/>
            <p:cNvSpPr>
              <a:spLocks noChangeArrowheads="1"/>
            </p:cNvSpPr>
            <p:nvPr/>
          </p:nvSpPr>
          <p:spPr bwMode="auto">
            <a:xfrm>
              <a:off x="1676400" y="1314459"/>
              <a:ext cx="838200" cy="876291"/>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a:r>
                <a:rPr lang="en-US" dirty="0" err="1"/>
                <a:t>c</a:t>
              </a:r>
              <a:r>
                <a:rPr lang="en-US" dirty="0" err="1" smtClean="0"/>
                <a:t>hal</a:t>
              </a:r>
              <a:r>
                <a:rPr lang="en-US" dirty="0"/>
                <a:t>.</a:t>
              </a:r>
            </a:p>
          </p:txBody>
        </p:sp>
        <p:sp>
          <p:nvSpPr>
            <p:cNvPr id="27" name="Rectangle 7"/>
            <p:cNvSpPr>
              <a:spLocks noChangeArrowheads="1"/>
            </p:cNvSpPr>
            <p:nvPr/>
          </p:nvSpPr>
          <p:spPr bwMode="auto">
            <a:xfrm>
              <a:off x="4419600" y="1352550"/>
              <a:ext cx="914400" cy="876291"/>
            </a:xfrm>
            <a:prstGeom prst="rect">
              <a:avLst/>
            </a:prstGeom>
            <a:solidFill>
              <a:srgbClr val="FAC090"/>
            </a:solidFill>
            <a:ln w="9525">
              <a:solidFill>
                <a:schemeClr val="tx1"/>
              </a:solidFill>
              <a:miter lim="800000"/>
              <a:headEnd/>
              <a:tailEnd/>
            </a:ln>
            <a:effectLst/>
          </p:spPr>
          <p:txBody>
            <a:bodyPr wrap="none"/>
            <a:lstStyle/>
            <a:p>
              <a:pPr algn="ctr"/>
              <a:r>
                <a:rPr lang="en-US" dirty="0"/>
                <a:t>a</a:t>
              </a:r>
              <a:r>
                <a:rPr lang="en-US" dirty="0" smtClean="0"/>
                <a:t>dv</a:t>
              </a:r>
              <a:r>
                <a:rPr lang="en-US" dirty="0"/>
                <a:t>. A</a:t>
              </a:r>
            </a:p>
          </p:txBody>
        </p:sp>
        <p:sp>
          <p:nvSpPr>
            <p:cNvPr id="28" name="Text Box 8"/>
            <p:cNvSpPr txBox="1">
              <a:spLocks noChangeArrowheads="1"/>
            </p:cNvSpPr>
            <p:nvPr/>
          </p:nvSpPr>
          <p:spPr bwMode="auto">
            <a:xfrm>
              <a:off x="1752600" y="1745218"/>
              <a:ext cx="663964" cy="276999"/>
            </a:xfrm>
            <a:prstGeom prst="rect">
              <a:avLst/>
            </a:prstGeom>
            <a:noFill/>
            <a:ln w="9525">
              <a:noFill/>
              <a:miter lim="800000"/>
              <a:headEnd/>
              <a:tailEnd/>
            </a:ln>
            <a:effectLst/>
          </p:spPr>
          <p:txBody>
            <a:bodyPr wrap="none">
              <a:spAutoFit/>
            </a:bodyPr>
            <a:lstStyle/>
            <a:p>
              <a:r>
                <a:rPr lang="en-US" dirty="0" err="1"/>
                <a:t>k</a:t>
              </a:r>
              <a:r>
                <a:rPr lang="en-US" dirty="0" err="1">
                  <a:sym typeface="Symbol" pitchFamily="18" charset="2"/>
                </a:rPr>
                <a:t>K</a:t>
              </a:r>
              <a:endParaRPr lang="en-US" b="1" dirty="0">
                <a:cs typeface="Arial" charset="0"/>
                <a:sym typeface="Symbol" pitchFamily="18" charset="2"/>
              </a:endParaRPr>
            </a:p>
          </p:txBody>
        </p:sp>
        <p:sp>
          <p:nvSpPr>
            <p:cNvPr id="29" name="Text Box 11"/>
            <p:cNvSpPr txBox="1">
              <a:spLocks noChangeArrowheads="1"/>
            </p:cNvSpPr>
            <p:nvPr/>
          </p:nvSpPr>
          <p:spPr bwMode="auto">
            <a:xfrm>
              <a:off x="2971800" y="1104900"/>
              <a:ext cx="1143000" cy="300082"/>
            </a:xfrm>
            <a:prstGeom prst="rect">
              <a:avLst/>
            </a:prstGeom>
            <a:noFill/>
            <a:ln w="9525">
              <a:noFill/>
              <a:miter lim="800000"/>
              <a:headEnd/>
              <a:tailEnd/>
            </a:ln>
            <a:effectLst/>
          </p:spPr>
          <p:txBody>
            <a:bodyPr wrap="square">
              <a:spAutoFit/>
            </a:bodyPr>
            <a:lstStyle/>
            <a:p>
              <a:pPr algn="ctr"/>
              <a:r>
                <a:rPr lang="en-US" sz="2000" dirty="0"/>
                <a:t>m</a:t>
              </a:r>
              <a:r>
                <a:rPr lang="en-US" sz="2000" baseline="-25000" dirty="0"/>
                <a:t>0</a:t>
              </a:r>
              <a:r>
                <a:rPr lang="en-US" sz="2000" dirty="0"/>
                <a:t> , </a:t>
              </a:r>
              <a:r>
                <a:rPr lang="en-US" sz="2000" dirty="0" smtClean="0"/>
                <a:t>m</a:t>
              </a:r>
              <a:r>
                <a:rPr lang="en-US" sz="2000" baseline="-25000" dirty="0" smtClean="0"/>
                <a:t>1</a:t>
              </a:r>
              <a:endParaRPr lang="en-US" sz="2000" dirty="0">
                <a:sym typeface="Symbol" pitchFamily="18" charset="2"/>
              </a:endParaRPr>
            </a:p>
          </p:txBody>
        </p:sp>
        <p:grpSp>
          <p:nvGrpSpPr>
            <p:cNvPr id="10" name="Group 20"/>
            <p:cNvGrpSpPr>
              <a:grpSpLocks/>
            </p:cNvGrpSpPr>
            <p:nvPr/>
          </p:nvGrpSpPr>
          <p:grpSpPr bwMode="auto">
            <a:xfrm>
              <a:off x="2514599" y="1695337"/>
              <a:ext cx="1905001" cy="408366"/>
              <a:chOff x="1728" y="2109"/>
              <a:chExt cx="1200" cy="343"/>
            </a:xfrm>
          </p:grpSpPr>
          <p:sp>
            <p:nvSpPr>
              <p:cNvPr id="35" name="Line 13"/>
              <p:cNvSpPr>
                <a:spLocks noChangeShapeType="1"/>
              </p:cNvSpPr>
              <p:nvPr/>
            </p:nvSpPr>
            <p:spPr bwMode="auto">
              <a:xfrm>
                <a:off x="1776" y="2445"/>
                <a:ext cx="1152" cy="7"/>
              </a:xfrm>
              <a:prstGeom prst="line">
                <a:avLst/>
              </a:prstGeom>
              <a:noFill/>
              <a:ln w="38100" cmpd="sng">
                <a:solidFill>
                  <a:schemeClr val="tx1"/>
                </a:solidFill>
                <a:round/>
                <a:headEnd/>
                <a:tailEnd type="triangle" w="med" len="med"/>
              </a:ln>
              <a:effectLst/>
            </p:spPr>
            <p:txBody>
              <a:bodyPr/>
              <a:lstStyle/>
              <a:p>
                <a:endParaRPr lang="en-US"/>
              </a:p>
            </p:txBody>
          </p:sp>
          <p:sp>
            <p:nvSpPr>
              <p:cNvPr id="36" name="Text Box 14"/>
              <p:cNvSpPr txBox="1">
                <a:spLocks noChangeArrowheads="1"/>
              </p:cNvSpPr>
              <p:nvPr/>
            </p:nvSpPr>
            <p:spPr bwMode="auto">
              <a:xfrm>
                <a:off x="1728" y="2109"/>
                <a:ext cx="379" cy="252"/>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smtClean="0">
                    <a:sym typeface="Symbol" pitchFamily="18" charset="2"/>
                  </a:rPr>
                  <a:t></a:t>
                </a:r>
                <a:endParaRPr lang="en-US" sz="2000" b="1" dirty="0"/>
              </a:p>
            </p:txBody>
          </p:sp>
        </p:grpSp>
        <p:grpSp>
          <p:nvGrpSpPr>
            <p:cNvPr id="12" name="Group 22"/>
            <p:cNvGrpSpPr>
              <a:grpSpLocks/>
            </p:cNvGrpSpPr>
            <p:nvPr/>
          </p:nvGrpSpPr>
          <p:grpSpPr bwMode="auto">
            <a:xfrm>
              <a:off x="4768850" y="2135981"/>
              <a:ext cx="800100" cy="511968"/>
              <a:chOff x="4396" y="3436"/>
              <a:chExt cx="504" cy="430"/>
            </a:xfrm>
          </p:grpSpPr>
          <p:sp>
            <p:nvSpPr>
              <p:cNvPr id="33" name="Line 16"/>
              <p:cNvSpPr>
                <a:spLocks noChangeShapeType="1"/>
              </p:cNvSpPr>
              <p:nvPr/>
            </p:nvSpPr>
            <p:spPr bwMode="auto">
              <a:xfrm>
                <a:off x="4416" y="3546"/>
                <a:ext cx="0" cy="320"/>
              </a:xfrm>
              <a:prstGeom prst="line">
                <a:avLst/>
              </a:prstGeom>
              <a:noFill/>
              <a:ln w="9525">
                <a:solidFill>
                  <a:schemeClr val="tx1"/>
                </a:solidFill>
                <a:round/>
                <a:headEnd/>
                <a:tailEnd type="triangle" w="med" len="med"/>
              </a:ln>
              <a:effectLst/>
            </p:spPr>
            <p:txBody>
              <a:bodyPr/>
              <a:lstStyle/>
              <a:p>
                <a:endParaRPr lang="en-US"/>
              </a:p>
            </p:txBody>
          </p:sp>
          <p:sp>
            <p:nvSpPr>
              <p:cNvPr id="34" name="Text Box 17"/>
              <p:cNvSpPr txBox="1">
                <a:spLocks noChangeArrowheads="1"/>
              </p:cNvSpPr>
              <p:nvPr/>
            </p:nvSpPr>
            <p:spPr bwMode="auto">
              <a:xfrm>
                <a:off x="4396" y="3436"/>
                <a:ext cx="504" cy="330"/>
              </a:xfrm>
              <a:prstGeom prst="rect">
                <a:avLst/>
              </a:prstGeom>
              <a:noFill/>
              <a:ln w="9525">
                <a:noFill/>
                <a:miter lim="800000"/>
                <a:headEnd/>
                <a:tailEnd/>
              </a:ln>
              <a:effectLst/>
            </p:spPr>
            <p:txBody>
              <a:bodyPr wrap="none">
                <a:spAutoFit/>
              </a:bodyPr>
              <a:lstStyle/>
              <a:p>
                <a:r>
                  <a:rPr lang="en-US" sz="2400" dirty="0"/>
                  <a:t>b</a:t>
                </a:r>
                <a:r>
                  <a:rPr lang="en-US" sz="2400" dirty="0" smtClean="0"/>
                  <a:t>’</a:t>
                </a:r>
                <a:r>
                  <a:rPr lang="en-US" sz="2800" dirty="0" smtClean="0"/>
                  <a:t>≟</a:t>
                </a:r>
                <a:r>
                  <a:rPr lang="en-US" sz="2000" dirty="0"/>
                  <a:t>1</a:t>
                </a:r>
                <a:endParaRPr lang="en-US" sz="2400" dirty="0"/>
              </a:p>
            </p:txBody>
          </p:sp>
        </p:grpSp>
        <p:cxnSp>
          <p:nvCxnSpPr>
            <p:cNvPr id="32" name="Straight Arrow Connector 31"/>
            <p:cNvCxnSpPr/>
            <p:nvPr/>
          </p:nvCxnSpPr>
          <p:spPr>
            <a:xfrm flipH="1">
              <a:off x="2590800" y="1504950"/>
              <a:ext cx="1752600" cy="0"/>
            </a:xfrm>
            <a:prstGeom prst="straightConnector1">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4267200" y="1905000"/>
            <a:ext cx="628698"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
        <p:nvSpPr>
          <p:cNvPr id="75" name="TextBox 74"/>
          <p:cNvSpPr txBox="1"/>
          <p:nvPr/>
        </p:nvSpPr>
        <p:spPr>
          <a:xfrm>
            <a:off x="4267200" y="4749800"/>
            <a:ext cx="628698"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
        <p:nvSpPr>
          <p:cNvPr id="76" name="TextBox 75"/>
          <p:cNvSpPr txBox="1"/>
          <p:nvPr/>
        </p:nvSpPr>
        <p:spPr>
          <a:xfrm>
            <a:off x="6553200" y="3297952"/>
            <a:ext cx="628698"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
        <p:nvSpPr>
          <p:cNvPr id="77" name="Rounded Rectangle 76"/>
          <p:cNvSpPr/>
          <p:nvPr/>
        </p:nvSpPr>
        <p:spPr>
          <a:xfrm>
            <a:off x="152400" y="1397000"/>
            <a:ext cx="4114800" cy="2235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79"/>
          <p:cNvSpPr/>
          <p:nvPr/>
        </p:nvSpPr>
        <p:spPr>
          <a:xfrm>
            <a:off x="152400" y="4343400"/>
            <a:ext cx="4114800" cy="2235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 Box 15"/>
          <p:cNvSpPr txBox="1">
            <a:spLocks noChangeArrowheads="1"/>
          </p:cNvSpPr>
          <p:nvPr/>
        </p:nvSpPr>
        <p:spPr bwMode="auto">
          <a:xfrm>
            <a:off x="2768601" y="2277534"/>
            <a:ext cx="341760" cy="338554"/>
          </a:xfrm>
          <a:prstGeom prst="rect">
            <a:avLst/>
          </a:prstGeom>
          <a:noFill/>
          <a:ln w="9525">
            <a:noFill/>
            <a:miter lim="800000"/>
            <a:headEnd/>
            <a:tailEnd/>
          </a:ln>
          <a:effectLst/>
        </p:spPr>
        <p:txBody>
          <a:bodyPr wrap="none">
            <a:spAutoFit/>
          </a:bodyPr>
          <a:lstStyle/>
          <a:p>
            <a:r>
              <a:rPr lang="en-US" sz="1600" dirty="0">
                <a:sym typeface="Symbol" pitchFamily="18" charset="2"/>
              </a:rPr>
              <a:t></a:t>
            </a:r>
          </a:p>
        </p:txBody>
      </p:sp>
      <p:sp>
        <p:nvSpPr>
          <p:cNvPr id="60" name="Rectangle 5"/>
          <p:cNvSpPr>
            <a:spLocks noChangeArrowheads="1"/>
          </p:cNvSpPr>
          <p:nvPr/>
        </p:nvSpPr>
        <p:spPr bwMode="auto">
          <a:xfrm>
            <a:off x="1676400" y="2108200"/>
            <a:ext cx="1143000" cy="4064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2000" dirty="0" smtClean="0"/>
              <a:t>m</a:t>
            </a:r>
            <a:r>
              <a:rPr lang="en-US" sz="2400" b="1" dirty="0" smtClean="0">
                <a:solidFill>
                  <a:srgbClr val="FF0000"/>
                </a:solidFill>
              </a:rPr>
              <a:t>0</a:t>
            </a:r>
            <a:endParaRPr lang="en-US" sz="2400" b="1" dirty="0">
              <a:solidFill>
                <a:srgbClr val="FF0000"/>
              </a:solidFill>
            </a:endParaRPr>
          </a:p>
        </p:txBody>
      </p:sp>
      <p:sp>
        <p:nvSpPr>
          <p:cNvPr id="91" name="Rectangle 5"/>
          <p:cNvSpPr>
            <a:spLocks noChangeArrowheads="1"/>
          </p:cNvSpPr>
          <p:nvPr/>
        </p:nvSpPr>
        <p:spPr bwMode="auto">
          <a:xfrm>
            <a:off x="1676400" y="2616200"/>
            <a:ext cx="1143000" cy="5080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1600" dirty="0" smtClean="0"/>
              <a:t>F(k,0) … F(</a:t>
            </a:r>
            <a:r>
              <a:rPr lang="en-US" sz="1600" dirty="0" err="1" smtClean="0"/>
              <a:t>k,L</a:t>
            </a:r>
            <a:r>
              <a:rPr lang="en-US" sz="1600" dirty="0" smtClean="0"/>
              <a:t>)</a:t>
            </a:r>
            <a:endParaRPr lang="en-US" sz="1600" dirty="0"/>
          </a:p>
        </p:txBody>
      </p:sp>
      <p:sp>
        <p:nvSpPr>
          <p:cNvPr id="95" name="Text Box 15"/>
          <p:cNvSpPr txBox="1">
            <a:spLocks noChangeArrowheads="1"/>
          </p:cNvSpPr>
          <p:nvPr/>
        </p:nvSpPr>
        <p:spPr bwMode="auto">
          <a:xfrm>
            <a:off x="2692401" y="5223934"/>
            <a:ext cx="341760" cy="338554"/>
          </a:xfrm>
          <a:prstGeom prst="rect">
            <a:avLst/>
          </a:prstGeom>
          <a:noFill/>
          <a:ln w="9525">
            <a:noFill/>
            <a:miter lim="800000"/>
            <a:headEnd/>
            <a:tailEnd/>
          </a:ln>
          <a:effectLst/>
        </p:spPr>
        <p:txBody>
          <a:bodyPr wrap="none">
            <a:spAutoFit/>
          </a:bodyPr>
          <a:lstStyle/>
          <a:p>
            <a:r>
              <a:rPr lang="en-US" sz="1600" dirty="0">
                <a:sym typeface="Symbol" pitchFamily="18" charset="2"/>
              </a:rPr>
              <a:t></a:t>
            </a:r>
          </a:p>
        </p:txBody>
      </p:sp>
      <p:sp>
        <p:nvSpPr>
          <p:cNvPr id="96" name="Rectangle 5"/>
          <p:cNvSpPr>
            <a:spLocks noChangeArrowheads="1"/>
          </p:cNvSpPr>
          <p:nvPr/>
        </p:nvSpPr>
        <p:spPr bwMode="auto">
          <a:xfrm>
            <a:off x="1600200" y="5054600"/>
            <a:ext cx="1143000" cy="4064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2000" dirty="0" smtClean="0"/>
              <a:t>m</a:t>
            </a:r>
            <a:r>
              <a:rPr lang="en-US" sz="2400" b="1" dirty="0" smtClean="0">
                <a:solidFill>
                  <a:srgbClr val="FF0000"/>
                </a:solidFill>
              </a:rPr>
              <a:t>1</a:t>
            </a:r>
            <a:endParaRPr lang="en-US" sz="2400" b="1" dirty="0">
              <a:solidFill>
                <a:srgbClr val="FF0000"/>
              </a:solidFill>
            </a:endParaRPr>
          </a:p>
        </p:txBody>
      </p:sp>
      <p:sp>
        <p:nvSpPr>
          <p:cNvPr id="97" name="Rectangle 5"/>
          <p:cNvSpPr>
            <a:spLocks noChangeArrowheads="1"/>
          </p:cNvSpPr>
          <p:nvPr/>
        </p:nvSpPr>
        <p:spPr bwMode="auto">
          <a:xfrm>
            <a:off x="1600200" y="5562600"/>
            <a:ext cx="1143000" cy="5080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1600" dirty="0" smtClean="0"/>
              <a:t>F(k,0) … F(</a:t>
            </a:r>
            <a:r>
              <a:rPr lang="en-US" sz="1600" dirty="0" err="1" smtClean="0"/>
              <a:t>k,L</a:t>
            </a:r>
            <a:r>
              <a:rPr lang="en-US" sz="1600" dirty="0" smtClean="0"/>
              <a:t>)</a:t>
            </a:r>
            <a:endParaRPr lang="en-US" sz="1600" dirty="0"/>
          </a:p>
        </p:txBody>
      </p:sp>
      <p:grpSp>
        <p:nvGrpSpPr>
          <p:cNvPr id="15" name="Group 5"/>
          <p:cNvGrpSpPr/>
          <p:nvPr/>
        </p:nvGrpSpPr>
        <p:grpSpPr>
          <a:xfrm>
            <a:off x="4876800" y="1397000"/>
            <a:ext cx="4152909" cy="2235200"/>
            <a:chOff x="4876800" y="1047750"/>
            <a:chExt cx="4152909" cy="1676400"/>
          </a:xfrm>
        </p:grpSpPr>
        <p:grpSp>
          <p:nvGrpSpPr>
            <p:cNvPr id="18" name="Group 80"/>
            <p:cNvGrpSpPr/>
            <p:nvPr/>
          </p:nvGrpSpPr>
          <p:grpSpPr>
            <a:xfrm>
              <a:off x="4876800" y="1047750"/>
              <a:ext cx="4152909" cy="1676400"/>
              <a:chOff x="4876800" y="1047750"/>
              <a:chExt cx="4152909" cy="1676400"/>
            </a:xfrm>
          </p:grpSpPr>
          <p:grpSp>
            <p:nvGrpSpPr>
              <p:cNvPr id="19" name="Group 36"/>
              <p:cNvGrpSpPr/>
              <p:nvPr/>
            </p:nvGrpSpPr>
            <p:grpSpPr>
              <a:xfrm>
                <a:off x="5029200" y="1123950"/>
                <a:ext cx="4000509" cy="1543057"/>
                <a:chOff x="1562100" y="1104900"/>
                <a:chExt cx="4000509" cy="1543057"/>
              </a:xfrm>
            </p:grpSpPr>
            <p:sp>
              <p:nvSpPr>
                <p:cNvPr id="38" name="Rectangle 4"/>
                <p:cNvSpPr>
                  <a:spLocks noChangeArrowheads="1"/>
                </p:cNvSpPr>
                <p:nvPr/>
              </p:nvSpPr>
              <p:spPr bwMode="auto">
                <a:xfrm>
                  <a:off x="1600200" y="1314459"/>
                  <a:ext cx="914400" cy="876291"/>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a:r>
                    <a:rPr lang="en-US" dirty="0" err="1"/>
                    <a:t>c</a:t>
                  </a:r>
                  <a:r>
                    <a:rPr lang="en-US" dirty="0" err="1" smtClean="0"/>
                    <a:t>hal</a:t>
                  </a:r>
                  <a:r>
                    <a:rPr lang="en-US" dirty="0"/>
                    <a:t>.</a:t>
                  </a:r>
                </a:p>
              </p:txBody>
            </p:sp>
            <p:sp>
              <p:nvSpPr>
                <p:cNvPr id="39" name="Rectangle 7"/>
                <p:cNvSpPr>
                  <a:spLocks noChangeArrowheads="1"/>
                </p:cNvSpPr>
                <p:nvPr/>
              </p:nvSpPr>
              <p:spPr bwMode="auto">
                <a:xfrm>
                  <a:off x="4419600" y="1352550"/>
                  <a:ext cx="914400" cy="876291"/>
                </a:xfrm>
                <a:prstGeom prst="rect">
                  <a:avLst/>
                </a:prstGeom>
                <a:solidFill>
                  <a:srgbClr val="FAC090"/>
                </a:solidFill>
                <a:ln w="9525">
                  <a:solidFill>
                    <a:schemeClr val="tx1"/>
                  </a:solidFill>
                  <a:miter lim="800000"/>
                  <a:headEnd/>
                  <a:tailEnd/>
                </a:ln>
                <a:effectLst/>
              </p:spPr>
              <p:txBody>
                <a:bodyPr wrap="none"/>
                <a:lstStyle/>
                <a:p>
                  <a:pPr algn="ctr"/>
                  <a:r>
                    <a:rPr lang="en-US" dirty="0"/>
                    <a:t>a</a:t>
                  </a:r>
                  <a:r>
                    <a:rPr lang="en-US" dirty="0" smtClean="0"/>
                    <a:t>dv</a:t>
                  </a:r>
                  <a:r>
                    <a:rPr lang="en-US" dirty="0"/>
                    <a:t>. A</a:t>
                  </a:r>
                </a:p>
              </p:txBody>
            </p:sp>
            <p:sp>
              <p:nvSpPr>
                <p:cNvPr id="40" name="Text Box 8"/>
                <p:cNvSpPr txBox="1">
                  <a:spLocks noChangeArrowheads="1"/>
                </p:cNvSpPr>
                <p:nvPr/>
              </p:nvSpPr>
              <p:spPr bwMode="auto">
                <a:xfrm>
                  <a:off x="1562100" y="1732518"/>
                  <a:ext cx="938077" cy="276999"/>
                </a:xfrm>
                <a:prstGeom prst="rect">
                  <a:avLst/>
                </a:prstGeom>
                <a:noFill/>
                <a:ln w="9525">
                  <a:noFill/>
                  <a:miter lim="800000"/>
                  <a:headEnd/>
                  <a:tailEnd/>
                </a:ln>
                <a:effectLst/>
              </p:spPr>
              <p:txBody>
                <a:bodyPr wrap="none">
                  <a:spAutoFit/>
                </a:bodyPr>
                <a:lstStyle/>
                <a:p>
                  <a:r>
                    <a:rPr lang="en-US" dirty="0" err="1">
                      <a:sym typeface="Symbol" pitchFamily="18" charset="2"/>
                    </a:rPr>
                    <a:t>f</a:t>
                  </a:r>
                  <a:r>
                    <a:rPr lang="en-US" dirty="0" err="1" smtClean="0">
                      <a:sym typeface="Symbol" pitchFamily="18" charset="2"/>
                    </a:rPr>
                    <a:t>Funs</a:t>
                  </a:r>
                  <a:endParaRPr lang="en-US" b="1" baseline="30000" dirty="0">
                    <a:cs typeface="Arial" charset="0"/>
                    <a:sym typeface="Symbol" pitchFamily="18" charset="2"/>
                  </a:endParaRPr>
                </a:p>
              </p:txBody>
            </p:sp>
            <p:sp>
              <p:nvSpPr>
                <p:cNvPr id="41" name="Text Box 11"/>
                <p:cNvSpPr txBox="1">
                  <a:spLocks noChangeArrowheads="1"/>
                </p:cNvSpPr>
                <p:nvPr/>
              </p:nvSpPr>
              <p:spPr bwMode="auto">
                <a:xfrm>
                  <a:off x="2971800" y="1104900"/>
                  <a:ext cx="1143000" cy="300083"/>
                </a:xfrm>
                <a:prstGeom prst="rect">
                  <a:avLst/>
                </a:prstGeom>
                <a:noFill/>
                <a:ln w="9525">
                  <a:noFill/>
                  <a:miter lim="800000"/>
                  <a:headEnd/>
                  <a:tailEnd/>
                </a:ln>
                <a:effectLst/>
              </p:spPr>
              <p:txBody>
                <a:bodyPr wrap="square">
                  <a:spAutoFit/>
                </a:bodyPr>
                <a:lstStyle/>
                <a:p>
                  <a:pPr algn="ctr"/>
                  <a:r>
                    <a:rPr lang="en-US" sz="2000" dirty="0"/>
                    <a:t>m</a:t>
                  </a:r>
                  <a:r>
                    <a:rPr lang="en-US" sz="2000" baseline="-25000" dirty="0"/>
                    <a:t>0</a:t>
                  </a:r>
                  <a:r>
                    <a:rPr lang="en-US" sz="2000" dirty="0"/>
                    <a:t> , </a:t>
                  </a:r>
                  <a:r>
                    <a:rPr lang="en-US" sz="2000" dirty="0" smtClean="0"/>
                    <a:t>m</a:t>
                  </a:r>
                  <a:r>
                    <a:rPr lang="en-US" sz="2000" baseline="-25000" dirty="0" smtClean="0"/>
                    <a:t>1</a:t>
                  </a:r>
                  <a:endParaRPr lang="en-US" sz="2000" dirty="0">
                    <a:sym typeface="Symbol" pitchFamily="18" charset="2"/>
                  </a:endParaRPr>
                </a:p>
              </p:txBody>
            </p:sp>
            <p:grpSp>
              <p:nvGrpSpPr>
                <p:cNvPr id="20" name="Group 20"/>
                <p:cNvGrpSpPr>
                  <a:grpSpLocks/>
                </p:cNvGrpSpPr>
                <p:nvPr/>
              </p:nvGrpSpPr>
              <p:grpSpPr bwMode="auto">
                <a:xfrm>
                  <a:off x="2476499" y="1695450"/>
                  <a:ext cx="1943101" cy="419100"/>
                  <a:chOff x="1704" y="2109"/>
                  <a:chExt cx="1224" cy="352"/>
                </a:xfrm>
              </p:grpSpPr>
              <p:sp>
                <p:nvSpPr>
                  <p:cNvPr id="47" name="Line 13"/>
                  <p:cNvSpPr>
                    <a:spLocks noChangeShapeType="1"/>
                  </p:cNvSpPr>
                  <p:nvPr/>
                </p:nvSpPr>
                <p:spPr bwMode="auto">
                  <a:xfrm>
                    <a:off x="1776" y="2454"/>
                    <a:ext cx="1152" cy="7"/>
                  </a:xfrm>
                  <a:prstGeom prst="line">
                    <a:avLst/>
                  </a:prstGeom>
                  <a:noFill/>
                  <a:ln w="38100" cmpd="sng">
                    <a:solidFill>
                      <a:schemeClr val="tx1"/>
                    </a:solidFill>
                    <a:round/>
                    <a:headEnd/>
                    <a:tailEnd type="triangle" w="med" len="med"/>
                  </a:ln>
                  <a:effectLst/>
                </p:spPr>
                <p:txBody>
                  <a:bodyPr/>
                  <a:lstStyle/>
                  <a:p>
                    <a:endParaRPr lang="en-US"/>
                  </a:p>
                </p:txBody>
              </p:sp>
              <p:sp>
                <p:nvSpPr>
                  <p:cNvPr id="48" name="Text Box 14"/>
                  <p:cNvSpPr txBox="1">
                    <a:spLocks noChangeArrowheads="1"/>
                  </p:cNvSpPr>
                  <p:nvPr/>
                </p:nvSpPr>
                <p:spPr bwMode="auto">
                  <a:xfrm>
                    <a:off x="1704" y="2109"/>
                    <a:ext cx="379" cy="252"/>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smtClean="0">
                        <a:sym typeface="Symbol" pitchFamily="18" charset="2"/>
                      </a:rPr>
                      <a:t></a:t>
                    </a:r>
                    <a:endParaRPr lang="en-US" sz="2000" b="1" dirty="0"/>
                  </a:p>
                </p:txBody>
              </p:sp>
            </p:grpSp>
            <p:grpSp>
              <p:nvGrpSpPr>
                <p:cNvPr id="22" name="Group 22"/>
                <p:cNvGrpSpPr>
                  <a:grpSpLocks/>
                </p:cNvGrpSpPr>
                <p:nvPr/>
              </p:nvGrpSpPr>
              <p:grpSpPr bwMode="auto">
                <a:xfrm>
                  <a:off x="4762508" y="2247907"/>
                  <a:ext cx="800101" cy="400050"/>
                  <a:chOff x="4392" y="3530"/>
                  <a:chExt cx="504" cy="336"/>
                </a:xfrm>
              </p:grpSpPr>
              <p:sp>
                <p:nvSpPr>
                  <p:cNvPr id="45" name="Line 16"/>
                  <p:cNvSpPr>
                    <a:spLocks noChangeShapeType="1"/>
                  </p:cNvSpPr>
                  <p:nvPr/>
                </p:nvSpPr>
                <p:spPr bwMode="auto">
                  <a:xfrm>
                    <a:off x="4416" y="3546"/>
                    <a:ext cx="0" cy="320"/>
                  </a:xfrm>
                  <a:prstGeom prst="line">
                    <a:avLst/>
                  </a:prstGeom>
                  <a:noFill/>
                  <a:ln w="9525">
                    <a:solidFill>
                      <a:schemeClr val="tx1"/>
                    </a:solidFill>
                    <a:round/>
                    <a:headEnd/>
                    <a:tailEnd type="triangle" w="med" len="med"/>
                  </a:ln>
                  <a:effectLst/>
                </p:spPr>
                <p:txBody>
                  <a:bodyPr/>
                  <a:lstStyle/>
                  <a:p>
                    <a:endParaRPr lang="en-US"/>
                  </a:p>
                </p:txBody>
              </p:sp>
              <p:sp>
                <p:nvSpPr>
                  <p:cNvPr id="46" name="Text Box 17"/>
                  <p:cNvSpPr txBox="1">
                    <a:spLocks noChangeArrowheads="1"/>
                  </p:cNvSpPr>
                  <p:nvPr/>
                </p:nvSpPr>
                <p:spPr bwMode="auto">
                  <a:xfrm>
                    <a:off x="4392" y="3530"/>
                    <a:ext cx="504" cy="330"/>
                  </a:xfrm>
                  <a:prstGeom prst="rect">
                    <a:avLst/>
                  </a:prstGeom>
                  <a:noFill/>
                  <a:ln w="9525">
                    <a:noFill/>
                    <a:miter lim="800000"/>
                    <a:headEnd/>
                    <a:tailEnd/>
                  </a:ln>
                  <a:effectLst/>
                </p:spPr>
                <p:txBody>
                  <a:bodyPr wrap="none">
                    <a:spAutoFit/>
                  </a:bodyPr>
                  <a:lstStyle/>
                  <a:p>
                    <a:r>
                      <a:rPr lang="en-US" sz="2400" dirty="0"/>
                      <a:t>b</a:t>
                    </a:r>
                    <a:r>
                      <a:rPr lang="en-US" sz="2400" dirty="0" smtClean="0"/>
                      <a:t>’</a:t>
                    </a:r>
                    <a:r>
                      <a:rPr lang="en-US" sz="2800" dirty="0" smtClean="0"/>
                      <a:t>≟</a:t>
                    </a:r>
                    <a:r>
                      <a:rPr lang="en-US" sz="2000" dirty="0" smtClean="0"/>
                      <a:t>1</a:t>
                    </a:r>
                    <a:endParaRPr lang="en-US" sz="2400" dirty="0"/>
                  </a:p>
                </p:txBody>
              </p:sp>
            </p:grpSp>
            <p:cxnSp>
              <p:nvCxnSpPr>
                <p:cNvPr id="44" name="Straight Arrow Connector 43"/>
                <p:cNvCxnSpPr/>
                <p:nvPr/>
              </p:nvCxnSpPr>
              <p:spPr>
                <a:xfrm flipH="1">
                  <a:off x="2590800" y="1504950"/>
                  <a:ext cx="1752600" cy="0"/>
                </a:xfrm>
                <a:prstGeom prst="straightConnector1">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78" name="Rounded Rectangle 77"/>
              <p:cNvSpPr/>
              <p:nvPr/>
            </p:nvSpPr>
            <p:spPr>
              <a:xfrm>
                <a:off x="4876800" y="1047750"/>
                <a:ext cx="4114800" cy="1676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Text Box 15"/>
            <p:cNvSpPr txBox="1">
              <a:spLocks noChangeArrowheads="1"/>
            </p:cNvSpPr>
            <p:nvPr/>
          </p:nvSpPr>
          <p:spPr bwMode="auto">
            <a:xfrm>
              <a:off x="7569200" y="1784350"/>
              <a:ext cx="341760" cy="253916"/>
            </a:xfrm>
            <a:prstGeom prst="rect">
              <a:avLst/>
            </a:prstGeom>
            <a:noFill/>
            <a:ln w="9525">
              <a:noFill/>
              <a:miter lim="800000"/>
              <a:headEnd/>
              <a:tailEnd/>
            </a:ln>
            <a:effectLst/>
          </p:spPr>
          <p:txBody>
            <a:bodyPr wrap="none">
              <a:spAutoFit/>
            </a:bodyPr>
            <a:lstStyle/>
            <a:p>
              <a:r>
                <a:rPr lang="en-US" sz="1600" dirty="0">
                  <a:sym typeface="Symbol" pitchFamily="18" charset="2"/>
                </a:rPr>
                <a:t></a:t>
              </a:r>
            </a:p>
          </p:txBody>
        </p:sp>
        <p:sp>
          <p:nvSpPr>
            <p:cNvPr id="99" name="Rectangle 5"/>
            <p:cNvSpPr>
              <a:spLocks noChangeArrowheads="1"/>
            </p:cNvSpPr>
            <p:nvPr/>
          </p:nvSpPr>
          <p:spPr bwMode="auto">
            <a:xfrm>
              <a:off x="6477000" y="1657350"/>
              <a:ext cx="1143000" cy="3048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2000" dirty="0" smtClean="0"/>
                <a:t>m</a:t>
              </a:r>
              <a:r>
                <a:rPr lang="en-US" sz="2400" b="1" dirty="0" smtClean="0">
                  <a:solidFill>
                    <a:srgbClr val="FF0000"/>
                  </a:solidFill>
                </a:rPr>
                <a:t>0</a:t>
              </a:r>
              <a:endParaRPr lang="en-US" sz="2400" b="1" dirty="0">
                <a:solidFill>
                  <a:srgbClr val="FF0000"/>
                </a:solidFill>
              </a:endParaRPr>
            </a:p>
          </p:txBody>
        </p:sp>
        <p:sp>
          <p:nvSpPr>
            <p:cNvPr id="100" name="Rectangle 5"/>
            <p:cNvSpPr>
              <a:spLocks noChangeArrowheads="1"/>
            </p:cNvSpPr>
            <p:nvPr/>
          </p:nvSpPr>
          <p:spPr bwMode="auto">
            <a:xfrm>
              <a:off x="6477000" y="2038350"/>
              <a:ext cx="1143000" cy="3810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1600" dirty="0"/>
                <a:t>f</a:t>
              </a:r>
              <a:r>
                <a:rPr lang="en-US" sz="1600" dirty="0" smtClean="0"/>
                <a:t>(0) … </a:t>
              </a:r>
              <a:r>
                <a:rPr lang="en-US" sz="1600" dirty="0"/>
                <a:t>f</a:t>
              </a:r>
              <a:r>
                <a:rPr lang="en-US" sz="1600" dirty="0" smtClean="0"/>
                <a:t>(L)</a:t>
              </a:r>
              <a:endParaRPr lang="en-US" sz="1600" dirty="0"/>
            </a:p>
          </p:txBody>
        </p:sp>
      </p:grpSp>
      <p:grpSp>
        <p:nvGrpSpPr>
          <p:cNvPr id="23" name="Group 8"/>
          <p:cNvGrpSpPr/>
          <p:nvPr/>
        </p:nvGrpSpPr>
        <p:grpSpPr>
          <a:xfrm>
            <a:off x="4876800" y="4343400"/>
            <a:ext cx="4191000" cy="2235200"/>
            <a:chOff x="4876800" y="3257550"/>
            <a:chExt cx="4191000" cy="1676400"/>
          </a:xfrm>
        </p:grpSpPr>
        <p:grpSp>
          <p:nvGrpSpPr>
            <p:cNvPr id="24" name="Group 81"/>
            <p:cNvGrpSpPr/>
            <p:nvPr/>
          </p:nvGrpSpPr>
          <p:grpSpPr>
            <a:xfrm>
              <a:off x="4876800" y="3257550"/>
              <a:ext cx="4191000" cy="1676400"/>
              <a:chOff x="4876800" y="3257550"/>
              <a:chExt cx="4191000" cy="1676400"/>
            </a:xfrm>
          </p:grpSpPr>
          <p:grpSp>
            <p:nvGrpSpPr>
              <p:cNvPr id="25" name="Group 61"/>
              <p:cNvGrpSpPr/>
              <p:nvPr/>
            </p:nvGrpSpPr>
            <p:grpSpPr>
              <a:xfrm>
                <a:off x="5067300" y="3257550"/>
                <a:ext cx="4000500" cy="1543049"/>
                <a:chOff x="1562100" y="1104900"/>
                <a:chExt cx="4000500" cy="1543049"/>
              </a:xfrm>
            </p:grpSpPr>
            <p:sp>
              <p:nvSpPr>
                <p:cNvPr id="63" name="Rectangle 4"/>
                <p:cNvSpPr>
                  <a:spLocks noChangeArrowheads="1"/>
                </p:cNvSpPr>
                <p:nvPr/>
              </p:nvSpPr>
              <p:spPr bwMode="auto">
                <a:xfrm>
                  <a:off x="1600200" y="1314459"/>
                  <a:ext cx="914400" cy="876291"/>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a:r>
                    <a:rPr lang="en-US" dirty="0" err="1"/>
                    <a:t>c</a:t>
                  </a:r>
                  <a:r>
                    <a:rPr lang="en-US" dirty="0" err="1" smtClean="0"/>
                    <a:t>hal</a:t>
                  </a:r>
                  <a:r>
                    <a:rPr lang="en-US" dirty="0"/>
                    <a:t>.</a:t>
                  </a:r>
                </a:p>
              </p:txBody>
            </p:sp>
            <p:sp>
              <p:nvSpPr>
                <p:cNvPr id="64" name="Rectangle 7"/>
                <p:cNvSpPr>
                  <a:spLocks noChangeArrowheads="1"/>
                </p:cNvSpPr>
                <p:nvPr/>
              </p:nvSpPr>
              <p:spPr bwMode="auto">
                <a:xfrm>
                  <a:off x="4419600" y="1352550"/>
                  <a:ext cx="914400" cy="876291"/>
                </a:xfrm>
                <a:prstGeom prst="rect">
                  <a:avLst/>
                </a:prstGeom>
                <a:solidFill>
                  <a:srgbClr val="FAC090"/>
                </a:solidFill>
                <a:ln w="9525">
                  <a:solidFill>
                    <a:schemeClr val="tx1"/>
                  </a:solidFill>
                  <a:miter lim="800000"/>
                  <a:headEnd/>
                  <a:tailEnd/>
                </a:ln>
                <a:effectLst/>
              </p:spPr>
              <p:txBody>
                <a:bodyPr wrap="none"/>
                <a:lstStyle/>
                <a:p>
                  <a:pPr algn="ctr"/>
                  <a:r>
                    <a:rPr lang="en-US" dirty="0"/>
                    <a:t>a</a:t>
                  </a:r>
                  <a:r>
                    <a:rPr lang="en-US" dirty="0" smtClean="0"/>
                    <a:t>dv</a:t>
                  </a:r>
                  <a:r>
                    <a:rPr lang="en-US" dirty="0"/>
                    <a:t>. A</a:t>
                  </a:r>
                </a:p>
              </p:txBody>
            </p:sp>
            <p:sp>
              <p:nvSpPr>
                <p:cNvPr id="65" name="Text Box 8"/>
                <p:cNvSpPr txBox="1">
                  <a:spLocks noChangeArrowheads="1"/>
                </p:cNvSpPr>
                <p:nvPr/>
              </p:nvSpPr>
              <p:spPr bwMode="auto">
                <a:xfrm>
                  <a:off x="1562100" y="1732518"/>
                  <a:ext cx="992579" cy="276999"/>
                </a:xfrm>
                <a:prstGeom prst="rect">
                  <a:avLst/>
                </a:prstGeom>
                <a:noFill/>
                <a:ln w="9525">
                  <a:noFill/>
                  <a:miter lim="800000"/>
                  <a:headEnd/>
                  <a:tailEnd/>
                </a:ln>
                <a:effectLst/>
              </p:spPr>
              <p:txBody>
                <a:bodyPr wrap="none">
                  <a:spAutoFit/>
                </a:bodyPr>
                <a:lstStyle/>
                <a:p>
                  <a:r>
                    <a:rPr lang="en-US" dirty="0" smtClean="0">
                      <a:sym typeface="Symbol" pitchFamily="18" charset="2"/>
                    </a:rPr>
                    <a:t>r{0,1}</a:t>
                  </a:r>
                  <a:r>
                    <a:rPr lang="en-US" baseline="30000" dirty="0" smtClean="0">
                      <a:sym typeface="Symbol" pitchFamily="18" charset="2"/>
                    </a:rPr>
                    <a:t>n</a:t>
                  </a:r>
                  <a:endParaRPr lang="en-US" b="1" baseline="30000" dirty="0">
                    <a:cs typeface="Arial" charset="0"/>
                    <a:sym typeface="Symbol" pitchFamily="18" charset="2"/>
                  </a:endParaRPr>
                </a:p>
              </p:txBody>
            </p:sp>
            <p:sp>
              <p:nvSpPr>
                <p:cNvPr id="66" name="Text Box 11"/>
                <p:cNvSpPr txBox="1">
                  <a:spLocks noChangeArrowheads="1"/>
                </p:cNvSpPr>
                <p:nvPr/>
              </p:nvSpPr>
              <p:spPr bwMode="auto">
                <a:xfrm>
                  <a:off x="2971800" y="1104900"/>
                  <a:ext cx="1143000" cy="300082"/>
                </a:xfrm>
                <a:prstGeom prst="rect">
                  <a:avLst/>
                </a:prstGeom>
                <a:noFill/>
                <a:ln w="9525">
                  <a:noFill/>
                  <a:miter lim="800000"/>
                  <a:headEnd/>
                  <a:tailEnd/>
                </a:ln>
                <a:effectLst/>
              </p:spPr>
              <p:txBody>
                <a:bodyPr wrap="square">
                  <a:spAutoFit/>
                </a:bodyPr>
                <a:lstStyle/>
                <a:p>
                  <a:pPr algn="ctr"/>
                  <a:r>
                    <a:rPr lang="en-US" sz="2000" dirty="0"/>
                    <a:t>m</a:t>
                  </a:r>
                  <a:r>
                    <a:rPr lang="en-US" sz="2000" baseline="-25000" dirty="0"/>
                    <a:t>0</a:t>
                  </a:r>
                  <a:r>
                    <a:rPr lang="en-US" sz="2000" dirty="0"/>
                    <a:t> , </a:t>
                  </a:r>
                  <a:r>
                    <a:rPr lang="en-US" sz="2000" dirty="0" smtClean="0"/>
                    <a:t>m</a:t>
                  </a:r>
                  <a:r>
                    <a:rPr lang="en-US" sz="2000" baseline="-25000" dirty="0" smtClean="0"/>
                    <a:t>1</a:t>
                  </a:r>
                  <a:endParaRPr lang="en-US" sz="2000" dirty="0">
                    <a:sym typeface="Symbol" pitchFamily="18" charset="2"/>
                  </a:endParaRPr>
                </a:p>
              </p:txBody>
            </p:sp>
            <p:grpSp>
              <p:nvGrpSpPr>
                <p:cNvPr id="30" name="Group 20"/>
                <p:cNvGrpSpPr>
                  <a:grpSpLocks/>
                </p:cNvGrpSpPr>
                <p:nvPr/>
              </p:nvGrpSpPr>
              <p:grpSpPr bwMode="auto">
                <a:xfrm>
                  <a:off x="2514599" y="1695450"/>
                  <a:ext cx="1905001" cy="419100"/>
                  <a:chOff x="1728" y="2109"/>
                  <a:chExt cx="1200" cy="352"/>
                </a:xfrm>
              </p:grpSpPr>
              <p:sp>
                <p:nvSpPr>
                  <p:cNvPr id="72" name="Line 13"/>
                  <p:cNvSpPr>
                    <a:spLocks noChangeShapeType="1"/>
                  </p:cNvSpPr>
                  <p:nvPr/>
                </p:nvSpPr>
                <p:spPr bwMode="auto">
                  <a:xfrm>
                    <a:off x="1776" y="2454"/>
                    <a:ext cx="1152" cy="7"/>
                  </a:xfrm>
                  <a:prstGeom prst="line">
                    <a:avLst/>
                  </a:prstGeom>
                  <a:noFill/>
                  <a:ln w="38100" cmpd="sng">
                    <a:solidFill>
                      <a:schemeClr val="tx1"/>
                    </a:solidFill>
                    <a:round/>
                    <a:headEnd/>
                    <a:tailEnd type="triangle" w="med" len="med"/>
                  </a:ln>
                  <a:effectLst/>
                </p:spPr>
                <p:txBody>
                  <a:bodyPr/>
                  <a:lstStyle/>
                  <a:p>
                    <a:endParaRPr lang="en-US"/>
                  </a:p>
                </p:txBody>
              </p:sp>
              <p:sp>
                <p:nvSpPr>
                  <p:cNvPr id="73" name="Text Box 14"/>
                  <p:cNvSpPr txBox="1">
                    <a:spLocks noChangeArrowheads="1"/>
                  </p:cNvSpPr>
                  <p:nvPr/>
                </p:nvSpPr>
                <p:spPr bwMode="auto">
                  <a:xfrm>
                    <a:off x="1728" y="2109"/>
                    <a:ext cx="379" cy="252"/>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smtClean="0">
                        <a:sym typeface="Symbol" pitchFamily="18" charset="2"/>
                      </a:rPr>
                      <a:t></a:t>
                    </a:r>
                    <a:endParaRPr lang="en-US" sz="2000" b="1" dirty="0"/>
                  </a:p>
                </p:txBody>
              </p:sp>
            </p:grpSp>
            <p:grpSp>
              <p:nvGrpSpPr>
                <p:cNvPr id="31" name="Group 22"/>
                <p:cNvGrpSpPr>
                  <a:grpSpLocks/>
                </p:cNvGrpSpPr>
                <p:nvPr/>
              </p:nvGrpSpPr>
              <p:grpSpPr bwMode="auto">
                <a:xfrm>
                  <a:off x="4762500" y="2135981"/>
                  <a:ext cx="800100" cy="511968"/>
                  <a:chOff x="4392" y="3436"/>
                  <a:chExt cx="504" cy="430"/>
                </a:xfrm>
              </p:grpSpPr>
              <p:sp>
                <p:nvSpPr>
                  <p:cNvPr id="70" name="Line 16"/>
                  <p:cNvSpPr>
                    <a:spLocks noChangeShapeType="1"/>
                  </p:cNvSpPr>
                  <p:nvPr/>
                </p:nvSpPr>
                <p:spPr bwMode="auto">
                  <a:xfrm>
                    <a:off x="4416" y="3546"/>
                    <a:ext cx="0" cy="320"/>
                  </a:xfrm>
                  <a:prstGeom prst="line">
                    <a:avLst/>
                  </a:prstGeom>
                  <a:noFill/>
                  <a:ln w="9525">
                    <a:solidFill>
                      <a:schemeClr val="tx1"/>
                    </a:solidFill>
                    <a:round/>
                    <a:headEnd/>
                    <a:tailEnd type="triangle" w="med" len="med"/>
                  </a:ln>
                  <a:effectLst/>
                </p:spPr>
                <p:txBody>
                  <a:bodyPr/>
                  <a:lstStyle/>
                  <a:p>
                    <a:endParaRPr lang="en-US"/>
                  </a:p>
                </p:txBody>
              </p:sp>
              <p:sp>
                <p:nvSpPr>
                  <p:cNvPr id="71" name="Text Box 17"/>
                  <p:cNvSpPr txBox="1">
                    <a:spLocks noChangeArrowheads="1"/>
                  </p:cNvSpPr>
                  <p:nvPr/>
                </p:nvSpPr>
                <p:spPr bwMode="auto">
                  <a:xfrm>
                    <a:off x="4392" y="3436"/>
                    <a:ext cx="504" cy="330"/>
                  </a:xfrm>
                  <a:prstGeom prst="rect">
                    <a:avLst/>
                  </a:prstGeom>
                  <a:noFill/>
                  <a:ln w="9525">
                    <a:noFill/>
                    <a:miter lim="800000"/>
                    <a:headEnd/>
                    <a:tailEnd/>
                  </a:ln>
                  <a:effectLst/>
                </p:spPr>
                <p:txBody>
                  <a:bodyPr wrap="none">
                    <a:spAutoFit/>
                  </a:bodyPr>
                  <a:lstStyle/>
                  <a:p>
                    <a:r>
                      <a:rPr lang="en-US" sz="2400" dirty="0"/>
                      <a:t>b</a:t>
                    </a:r>
                    <a:r>
                      <a:rPr lang="en-US" sz="2400" dirty="0" smtClean="0"/>
                      <a:t>’</a:t>
                    </a:r>
                    <a:r>
                      <a:rPr lang="en-US" sz="2800" dirty="0" smtClean="0"/>
                      <a:t>≟</a:t>
                    </a:r>
                    <a:r>
                      <a:rPr lang="en-US" sz="2000" dirty="0"/>
                      <a:t>1</a:t>
                    </a:r>
                    <a:endParaRPr lang="en-US" sz="2400" dirty="0"/>
                  </a:p>
                </p:txBody>
              </p:sp>
            </p:grpSp>
            <p:cxnSp>
              <p:nvCxnSpPr>
                <p:cNvPr id="69" name="Straight Arrow Connector 68"/>
                <p:cNvCxnSpPr/>
                <p:nvPr/>
              </p:nvCxnSpPr>
              <p:spPr>
                <a:xfrm flipH="1">
                  <a:off x="2590800" y="1504950"/>
                  <a:ext cx="1752600" cy="0"/>
                </a:xfrm>
                <a:prstGeom prst="straightConnector1">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79" name="Rounded Rectangle 78"/>
              <p:cNvSpPr/>
              <p:nvPr/>
            </p:nvSpPr>
            <p:spPr>
              <a:xfrm>
                <a:off x="4876800" y="3257550"/>
                <a:ext cx="4114800" cy="1676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1" name="Text Box 15"/>
            <p:cNvSpPr txBox="1">
              <a:spLocks noChangeArrowheads="1"/>
            </p:cNvSpPr>
            <p:nvPr/>
          </p:nvSpPr>
          <p:spPr bwMode="auto">
            <a:xfrm>
              <a:off x="7569200" y="3917950"/>
              <a:ext cx="341760" cy="253916"/>
            </a:xfrm>
            <a:prstGeom prst="rect">
              <a:avLst/>
            </a:prstGeom>
            <a:noFill/>
            <a:ln w="9525">
              <a:noFill/>
              <a:miter lim="800000"/>
              <a:headEnd/>
              <a:tailEnd/>
            </a:ln>
            <a:effectLst/>
          </p:spPr>
          <p:txBody>
            <a:bodyPr wrap="none">
              <a:spAutoFit/>
            </a:bodyPr>
            <a:lstStyle/>
            <a:p>
              <a:r>
                <a:rPr lang="en-US" sz="1600" dirty="0">
                  <a:sym typeface="Symbol" pitchFamily="18" charset="2"/>
                </a:rPr>
                <a:t></a:t>
              </a:r>
            </a:p>
          </p:txBody>
        </p:sp>
        <p:sp>
          <p:nvSpPr>
            <p:cNvPr id="102" name="Rectangle 5"/>
            <p:cNvSpPr>
              <a:spLocks noChangeArrowheads="1"/>
            </p:cNvSpPr>
            <p:nvPr/>
          </p:nvSpPr>
          <p:spPr bwMode="auto">
            <a:xfrm>
              <a:off x="6477000" y="3790950"/>
              <a:ext cx="1143000" cy="3048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2000" dirty="0" smtClean="0"/>
                <a:t>m</a:t>
              </a:r>
              <a:r>
                <a:rPr lang="en-US" sz="2400" b="1" dirty="0" smtClean="0">
                  <a:solidFill>
                    <a:srgbClr val="FF0000"/>
                  </a:solidFill>
                </a:rPr>
                <a:t>1</a:t>
              </a:r>
              <a:endParaRPr lang="en-US" sz="2400" b="1" dirty="0">
                <a:solidFill>
                  <a:srgbClr val="FF0000"/>
                </a:solidFill>
              </a:endParaRPr>
            </a:p>
          </p:txBody>
        </p:sp>
        <p:sp>
          <p:nvSpPr>
            <p:cNvPr id="103" name="Rectangle 5"/>
            <p:cNvSpPr>
              <a:spLocks noChangeArrowheads="1"/>
            </p:cNvSpPr>
            <p:nvPr/>
          </p:nvSpPr>
          <p:spPr bwMode="auto">
            <a:xfrm>
              <a:off x="6477000" y="4171950"/>
              <a:ext cx="1143000" cy="3810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US" sz="1600" dirty="0"/>
                <a:t>f</a:t>
              </a:r>
              <a:r>
                <a:rPr lang="en-US" sz="1600" dirty="0" smtClean="0"/>
                <a:t>(0) … </a:t>
              </a:r>
              <a:r>
                <a:rPr lang="en-US" sz="1600" dirty="0"/>
                <a:t>f</a:t>
              </a:r>
              <a:r>
                <a:rPr lang="en-US" sz="1600" dirty="0" smtClean="0"/>
                <a:t>(L)</a:t>
              </a:r>
              <a:endParaRPr lang="en-US" sz="1600" dirty="0"/>
            </a:p>
          </p:txBody>
        </p:sp>
      </p:grpSp>
      <p:sp>
        <p:nvSpPr>
          <p:cNvPr id="104" name="TextBox 103"/>
          <p:cNvSpPr txBox="1"/>
          <p:nvPr/>
        </p:nvSpPr>
        <p:spPr>
          <a:xfrm>
            <a:off x="1828800" y="3399552"/>
            <a:ext cx="628698"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Tree>
    <p:extLst>
      <p:ext uri="{BB962C8B-B14F-4D97-AF65-F5344CB8AC3E}">
        <p14:creationId xmlns:p14="http://schemas.microsoft.com/office/powerpoint/2010/main" xmlns="" val="42449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10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4" name="Rectangle 28"/>
          <p:cNvSpPr>
            <a:spLocks noChangeArrowheads="1"/>
          </p:cNvSpPr>
          <p:nvPr/>
        </p:nvSpPr>
        <p:spPr bwMode="auto">
          <a:xfrm>
            <a:off x="1295400" y="4724400"/>
            <a:ext cx="5867400" cy="533400"/>
          </a:xfrm>
          <a:prstGeom prst="rect">
            <a:avLst/>
          </a:prstGeom>
          <a:solidFill>
            <a:schemeClr val="folHlink"/>
          </a:solidFill>
          <a:ln w="9525">
            <a:noFill/>
            <a:miter lim="800000"/>
            <a:headEnd/>
            <a:tailEnd/>
          </a:ln>
          <a:effectLst/>
        </p:spPr>
        <p:txBody>
          <a:bodyPr wrap="none" anchor="ctr"/>
          <a:lstStyle/>
          <a:p>
            <a:endParaRPr lang="en-US"/>
          </a:p>
        </p:txBody>
      </p:sp>
      <p:sp>
        <p:nvSpPr>
          <p:cNvPr id="19458" name="Rectangle 2"/>
          <p:cNvSpPr>
            <a:spLocks noGrp="1" noChangeArrowheads="1"/>
          </p:cNvSpPr>
          <p:nvPr>
            <p:ph type="title"/>
          </p:nvPr>
        </p:nvSpPr>
        <p:spPr/>
        <p:txBody>
          <a:bodyPr/>
          <a:lstStyle/>
          <a:p>
            <a:r>
              <a:rPr lang="en-US" dirty="0"/>
              <a:t>Construction 2:  rand </a:t>
            </a:r>
            <a:r>
              <a:rPr lang="en-US" dirty="0" err="1"/>
              <a:t>ctr</a:t>
            </a:r>
            <a:r>
              <a:rPr lang="en-US" dirty="0"/>
              <a:t>-mode</a:t>
            </a:r>
          </a:p>
        </p:txBody>
      </p:sp>
      <p:sp>
        <p:nvSpPr>
          <p:cNvPr id="19461" name="Rectangle 5"/>
          <p:cNvSpPr>
            <a:spLocks noChangeArrowheads="1"/>
          </p:cNvSpPr>
          <p:nvPr/>
        </p:nvSpPr>
        <p:spPr bwMode="auto">
          <a:xfrm>
            <a:off x="2667000" y="3200400"/>
            <a:ext cx="1066800" cy="381000"/>
          </a:xfrm>
          <a:prstGeom prst="rect">
            <a:avLst/>
          </a:prstGeom>
          <a:solidFill>
            <a:srgbClr val="FAC090"/>
          </a:solidFill>
          <a:ln w="9525">
            <a:solidFill>
              <a:schemeClr val="tx1"/>
            </a:solidFill>
            <a:miter lim="800000"/>
            <a:headEnd/>
            <a:tailEnd/>
          </a:ln>
          <a:effectLst/>
        </p:spPr>
        <p:txBody>
          <a:bodyPr wrap="none" anchor="ctr"/>
          <a:lstStyle/>
          <a:p>
            <a:pPr algn="ctr"/>
            <a:r>
              <a:rPr lang="en-US" dirty="0"/>
              <a:t>m[0]</a:t>
            </a:r>
          </a:p>
        </p:txBody>
      </p:sp>
      <p:sp>
        <p:nvSpPr>
          <p:cNvPr id="19462" name="Rectangle 6"/>
          <p:cNvSpPr>
            <a:spLocks noChangeArrowheads="1"/>
          </p:cNvSpPr>
          <p:nvPr/>
        </p:nvSpPr>
        <p:spPr bwMode="auto">
          <a:xfrm>
            <a:off x="3733800" y="3200400"/>
            <a:ext cx="990600" cy="381000"/>
          </a:xfrm>
          <a:prstGeom prst="rect">
            <a:avLst/>
          </a:prstGeom>
          <a:solidFill>
            <a:srgbClr val="FAC090"/>
          </a:solidFill>
          <a:ln w="9525">
            <a:solidFill>
              <a:schemeClr val="tx1"/>
            </a:solidFill>
            <a:miter lim="800000"/>
            <a:headEnd/>
            <a:tailEnd/>
          </a:ln>
          <a:effectLst/>
        </p:spPr>
        <p:txBody>
          <a:bodyPr wrap="none" anchor="ctr"/>
          <a:lstStyle/>
          <a:p>
            <a:pPr algn="ctr"/>
            <a:r>
              <a:rPr lang="en-US"/>
              <a:t>m[1]</a:t>
            </a:r>
          </a:p>
        </p:txBody>
      </p:sp>
      <p:sp>
        <p:nvSpPr>
          <p:cNvPr id="19463" name="Rectangle 7"/>
          <p:cNvSpPr>
            <a:spLocks noChangeArrowheads="1"/>
          </p:cNvSpPr>
          <p:nvPr/>
        </p:nvSpPr>
        <p:spPr bwMode="auto">
          <a:xfrm>
            <a:off x="4724400" y="3200400"/>
            <a:ext cx="1066800" cy="381000"/>
          </a:xfrm>
          <a:prstGeom prst="rect">
            <a:avLst/>
          </a:prstGeom>
          <a:solidFill>
            <a:srgbClr val="FAC090"/>
          </a:solidFill>
          <a:ln w="9525">
            <a:solidFill>
              <a:schemeClr val="tx1"/>
            </a:solidFill>
            <a:miter lim="800000"/>
            <a:headEnd/>
            <a:tailEnd/>
          </a:ln>
          <a:effectLst/>
        </p:spPr>
        <p:txBody>
          <a:bodyPr wrap="none" anchor="ctr"/>
          <a:lstStyle/>
          <a:p>
            <a:pPr algn="ctr"/>
            <a:r>
              <a:rPr lang="en-US"/>
              <a:t>…</a:t>
            </a:r>
          </a:p>
        </p:txBody>
      </p:sp>
      <p:sp>
        <p:nvSpPr>
          <p:cNvPr id="19464" name="Rectangle 8"/>
          <p:cNvSpPr>
            <a:spLocks noChangeArrowheads="1"/>
          </p:cNvSpPr>
          <p:nvPr/>
        </p:nvSpPr>
        <p:spPr bwMode="auto">
          <a:xfrm>
            <a:off x="2667000" y="39624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a:t>
            </a:r>
          </a:p>
        </p:txBody>
      </p:sp>
      <p:sp>
        <p:nvSpPr>
          <p:cNvPr id="19465" name="Rectangle 9"/>
          <p:cNvSpPr>
            <a:spLocks noChangeArrowheads="1"/>
          </p:cNvSpPr>
          <p:nvPr/>
        </p:nvSpPr>
        <p:spPr bwMode="auto">
          <a:xfrm>
            <a:off x="3733800" y="39624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F(k,IV+1)</a:t>
            </a:r>
          </a:p>
        </p:txBody>
      </p:sp>
      <p:sp>
        <p:nvSpPr>
          <p:cNvPr id="19466" name="Rectangle 10"/>
          <p:cNvSpPr>
            <a:spLocks noChangeArrowheads="1"/>
          </p:cNvSpPr>
          <p:nvPr/>
        </p:nvSpPr>
        <p:spPr bwMode="auto">
          <a:xfrm>
            <a:off x="4724400" y="39624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19467" name="Rectangle 11"/>
          <p:cNvSpPr>
            <a:spLocks noChangeArrowheads="1"/>
          </p:cNvSpPr>
          <p:nvPr/>
        </p:nvSpPr>
        <p:spPr bwMode="auto">
          <a:xfrm>
            <a:off x="5791200" y="3200400"/>
            <a:ext cx="1066800" cy="381000"/>
          </a:xfrm>
          <a:prstGeom prst="rect">
            <a:avLst/>
          </a:prstGeom>
          <a:solidFill>
            <a:srgbClr val="FAC090"/>
          </a:solidFill>
          <a:ln w="9525">
            <a:solidFill>
              <a:schemeClr val="tx1"/>
            </a:solidFill>
            <a:miter lim="800000"/>
            <a:headEnd/>
            <a:tailEnd/>
          </a:ln>
          <a:effectLst/>
        </p:spPr>
        <p:txBody>
          <a:bodyPr wrap="none" anchor="ctr"/>
          <a:lstStyle/>
          <a:p>
            <a:pPr algn="ctr"/>
            <a:r>
              <a:rPr lang="en-US"/>
              <a:t>m[L]</a:t>
            </a:r>
          </a:p>
        </p:txBody>
      </p:sp>
      <p:sp>
        <p:nvSpPr>
          <p:cNvPr id="19468" name="Rectangle 12"/>
          <p:cNvSpPr>
            <a:spLocks noChangeArrowheads="1"/>
          </p:cNvSpPr>
          <p:nvPr/>
        </p:nvSpPr>
        <p:spPr bwMode="auto">
          <a:xfrm>
            <a:off x="5715000" y="3962400"/>
            <a:ext cx="1143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F(k,IV+L)</a:t>
            </a:r>
          </a:p>
        </p:txBody>
      </p:sp>
      <p:sp>
        <p:nvSpPr>
          <p:cNvPr id="19469" name="Text Box 13"/>
          <p:cNvSpPr txBox="1">
            <a:spLocks noChangeArrowheads="1"/>
          </p:cNvSpPr>
          <p:nvPr/>
        </p:nvSpPr>
        <p:spPr bwMode="auto">
          <a:xfrm>
            <a:off x="7086600" y="3459164"/>
            <a:ext cx="500458" cy="584775"/>
          </a:xfrm>
          <a:prstGeom prst="rect">
            <a:avLst/>
          </a:prstGeom>
          <a:noFill/>
          <a:ln w="9525">
            <a:noFill/>
            <a:miter lim="800000"/>
            <a:headEnd/>
            <a:tailEnd/>
          </a:ln>
          <a:effectLst/>
        </p:spPr>
        <p:txBody>
          <a:bodyPr wrap="none">
            <a:spAutoFit/>
          </a:bodyPr>
          <a:lstStyle/>
          <a:p>
            <a:r>
              <a:rPr lang="en-US" sz="3200">
                <a:sym typeface="Symbol" pitchFamily="18" charset="2"/>
              </a:rPr>
              <a:t></a:t>
            </a:r>
          </a:p>
        </p:txBody>
      </p:sp>
      <p:sp>
        <p:nvSpPr>
          <p:cNvPr id="19470" name="Line 14"/>
          <p:cNvSpPr>
            <a:spLocks noChangeShapeType="1"/>
          </p:cNvSpPr>
          <p:nvPr/>
        </p:nvSpPr>
        <p:spPr bwMode="auto">
          <a:xfrm>
            <a:off x="838200" y="4572000"/>
            <a:ext cx="7162800" cy="0"/>
          </a:xfrm>
          <a:prstGeom prst="line">
            <a:avLst/>
          </a:prstGeom>
          <a:noFill/>
          <a:ln w="9525">
            <a:solidFill>
              <a:schemeClr val="tx1"/>
            </a:solidFill>
            <a:round/>
            <a:headEnd/>
            <a:tailEnd/>
          </a:ln>
          <a:effectLst/>
        </p:spPr>
        <p:txBody>
          <a:bodyPr/>
          <a:lstStyle/>
          <a:p>
            <a:endParaRPr lang="en-US"/>
          </a:p>
        </p:txBody>
      </p:sp>
      <p:sp>
        <p:nvSpPr>
          <p:cNvPr id="19471" name="Rectangle 15"/>
          <p:cNvSpPr>
            <a:spLocks noChangeArrowheads="1"/>
          </p:cNvSpPr>
          <p:nvPr/>
        </p:nvSpPr>
        <p:spPr bwMode="auto">
          <a:xfrm>
            <a:off x="2667000" y="4800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19472" name="Rectangle 16"/>
          <p:cNvSpPr>
            <a:spLocks noChangeArrowheads="1"/>
          </p:cNvSpPr>
          <p:nvPr/>
        </p:nvSpPr>
        <p:spPr bwMode="auto">
          <a:xfrm>
            <a:off x="3733800" y="48006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19473" name="Rectangle 17"/>
          <p:cNvSpPr>
            <a:spLocks noChangeArrowheads="1"/>
          </p:cNvSpPr>
          <p:nvPr/>
        </p:nvSpPr>
        <p:spPr bwMode="auto">
          <a:xfrm>
            <a:off x="4724400" y="4800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19474" name="Rectangle 18"/>
          <p:cNvSpPr>
            <a:spLocks noChangeArrowheads="1"/>
          </p:cNvSpPr>
          <p:nvPr/>
        </p:nvSpPr>
        <p:spPr bwMode="auto">
          <a:xfrm>
            <a:off x="5791200" y="4800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c[L]</a:t>
            </a:r>
          </a:p>
        </p:txBody>
      </p:sp>
      <p:sp>
        <p:nvSpPr>
          <p:cNvPr id="19475" name="Rectangle 19"/>
          <p:cNvSpPr>
            <a:spLocks noChangeArrowheads="1"/>
          </p:cNvSpPr>
          <p:nvPr/>
        </p:nvSpPr>
        <p:spPr bwMode="auto">
          <a:xfrm>
            <a:off x="1600200" y="32004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9476" name="Rectangle 20"/>
          <p:cNvSpPr>
            <a:spLocks noChangeArrowheads="1"/>
          </p:cNvSpPr>
          <p:nvPr/>
        </p:nvSpPr>
        <p:spPr bwMode="auto">
          <a:xfrm>
            <a:off x="1600200" y="48006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9477" name="Text Box 21"/>
          <p:cNvSpPr txBox="1">
            <a:spLocks noChangeArrowheads="1"/>
          </p:cNvSpPr>
          <p:nvPr/>
        </p:nvSpPr>
        <p:spPr bwMode="auto">
          <a:xfrm>
            <a:off x="2165282" y="5969001"/>
            <a:ext cx="4265463" cy="461665"/>
          </a:xfrm>
          <a:prstGeom prst="rect">
            <a:avLst/>
          </a:prstGeom>
          <a:noFill/>
          <a:ln w="9525">
            <a:noFill/>
            <a:miter lim="800000"/>
            <a:headEnd/>
            <a:tailEnd/>
          </a:ln>
          <a:effectLst/>
        </p:spPr>
        <p:txBody>
          <a:bodyPr wrap="none">
            <a:spAutoFit/>
          </a:bodyPr>
          <a:lstStyle/>
          <a:p>
            <a:pPr algn="ctr"/>
            <a:r>
              <a:rPr lang="en-US" sz="2400" dirty="0" smtClean="0"/>
              <a:t>note:  parallelizable (unlike CBC)</a:t>
            </a:r>
            <a:endParaRPr lang="en-US" sz="2400" dirty="0"/>
          </a:p>
        </p:txBody>
      </p:sp>
      <p:sp>
        <p:nvSpPr>
          <p:cNvPr id="19486" name="Text Box 30"/>
          <p:cNvSpPr txBox="1">
            <a:spLocks noChangeArrowheads="1"/>
          </p:cNvSpPr>
          <p:nvPr/>
        </p:nvSpPr>
        <p:spPr bwMode="auto">
          <a:xfrm>
            <a:off x="4267201" y="2733357"/>
            <a:ext cx="590226" cy="369332"/>
          </a:xfrm>
          <a:prstGeom prst="rect">
            <a:avLst/>
          </a:prstGeom>
          <a:noFill/>
          <a:ln w="9525">
            <a:noFill/>
            <a:miter lim="800000"/>
            <a:headEnd/>
            <a:tailEnd/>
          </a:ln>
          <a:effectLst/>
        </p:spPr>
        <p:txBody>
          <a:bodyPr wrap="none">
            <a:spAutoFit/>
          </a:bodyPr>
          <a:lstStyle/>
          <a:p>
            <a:r>
              <a:rPr lang="en-US" dirty="0" err="1"/>
              <a:t>msg</a:t>
            </a:r>
            <a:endParaRPr lang="en-US" dirty="0"/>
          </a:p>
        </p:txBody>
      </p:sp>
      <p:sp>
        <p:nvSpPr>
          <p:cNvPr id="19487" name="Text Box 31"/>
          <p:cNvSpPr txBox="1">
            <a:spLocks noChangeArrowheads="1"/>
          </p:cNvSpPr>
          <p:nvPr/>
        </p:nvSpPr>
        <p:spPr bwMode="auto">
          <a:xfrm>
            <a:off x="4038600" y="5171757"/>
            <a:ext cx="1157689" cy="369332"/>
          </a:xfrm>
          <a:prstGeom prst="rect">
            <a:avLst/>
          </a:prstGeom>
          <a:noFill/>
          <a:ln w="9525">
            <a:noFill/>
            <a:miter lim="800000"/>
            <a:headEnd/>
            <a:tailEnd/>
          </a:ln>
          <a:effectLst/>
        </p:spPr>
        <p:txBody>
          <a:bodyPr wrap="none">
            <a:spAutoFit/>
          </a:bodyPr>
          <a:lstStyle/>
          <a:p>
            <a:r>
              <a:rPr lang="en-US" dirty="0" err="1"/>
              <a:t>ciphertext</a:t>
            </a:r>
            <a:endParaRPr lang="en-US" dirty="0"/>
          </a:p>
        </p:txBody>
      </p:sp>
      <p:sp>
        <p:nvSpPr>
          <p:cNvPr id="3" name="TextBox 2"/>
          <p:cNvSpPr txBox="1"/>
          <p:nvPr/>
        </p:nvSpPr>
        <p:spPr>
          <a:xfrm>
            <a:off x="1279189" y="1529715"/>
            <a:ext cx="6036011" cy="984885"/>
          </a:xfrm>
          <a:prstGeom prst="rect">
            <a:avLst/>
          </a:prstGeom>
          <a:noFill/>
        </p:spPr>
        <p:txBody>
          <a:bodyPr wrap="none" rtlCol="0">
            <a:spAutoFit/>
          </a:bodyPr>
          <a:lstStyle/>
          <a:p>
            <a:r>
              <a:rPr lang="en-US" sz="2400" dirty="0" smtClean="0"/>
              <a:t>Let F: K </a:t>
            </a:r>
            <a:r>
              <a:rPr lang="en-US" sz="2400" dirty="0"/>
              <a:t>× </a:t>
            </a:r>
            <a:r>
              <a:rPr lang="en-US" sz="2400" dirty="0" smtClean="0"/>
              <a:t>{0,1}</a:t>
            </a:r>
            <a:r>
              <a:rPr lang="en-US" sz="2400" baseline="30000" dirty="0" smtClean="0"/>
              <a:t>n</a:t>
            </a:r>
            <a:r>
              <a:rPr lang="en-US" sz="2400" dirty="0" smtClean="0"/>
              <a:t> </a:t>
            </a:r>
            <a:r>
              <a:rPr lang="en-US" sz="2400" dirty="0"/>
              <a:t>⟶ </a:t>
            </a:r>
            <a:r>
              <a:rPr lang="en-US" sz="2400" dirty="0" smtClean="0"/>
              <a:t>{0,1}</a:t>
            </a:r>
            <a:r>
              <a:rPr lang="en-US" sz="2400" baseline="30000" dirty="0" smtClean="0"/>
              <a:t>n</a:t>
            </a:r>
            <a:r>
              <a:rPr lang="en-US" sz="2400" dirty="0" smtClean="0"/>
              <a:t>  </a:t>
            </a:r>
            <a:r>
              <a:rPr lang="en-US" sz="2400" dirty="0"/>
              <a:t>be a secure PRF</a:t>
            </a:r>
            <a:r>
              <a:rPr lang="en-US" sz="2400" dirty="0" smtClean="0"/>
              <a:t>.</a:t>
            </a:r>
          </a:p>
          <a:p>
            <a:pPr>
              <a:spcBef>
                <a:spcPts val="1200"/>
              </a:spcBef>
            </a:pPr>
            <a:r>
              <a:rPr lang="en-US" sz="2400" dirty="0" smtClean="0"/>
              <a:t>E(</a:t>
            </a:r>
            <a:r>
              <a:rPr lang="en-US" sz="2400" dirty="0" err="1" smtClean="0"/>
              <a:t>k,m</a:t>
            </a:r>
            <a:r>
              <a:rPr lang="en-US" sz="2400" dirty="0" smtClean="0"/>
              <a:t>):   choose a random  IV </a:t>
            </a:r>
            <a:r>
              <a:rPr lang="en-US" sz="2400" dirty="0" smtClean="0">
                <a:sym typeface="Symbol" pitchFamily="18" charset="2"/>
              </a:rPr>
              <a:t></a:t>
            </a:r>
            <a:r>
              <a:rPr lang="en-US" sz="2400" dirty="0"/>
              <a:t> {</a:t>
            </a:r>
            <a:r>
              <a:rPr lang="en-US" sz="2400" dirty="0" smtClean="0"/>
              <a:t>0,1}</a:t>
            </a:r>
            <a:r>
              <a:rPr lang="en-US" sz="2400" baseline="30000" dirty="0" smtClean="0"/>
              <a:t>n    </a:t>
            </a:r>
            <a:r>
              <a:rPr lang="en-US" sz="2400" dirty="0" smtClean="0"/>
              <a:t>and do:</a:t>
            </a:r>
            <a:r>
              <a:rPr lang="en-US" sz="2400" dirty="0" smtClean="0">
                <a:sym typeface="Symbol" pitchFamily="18" charset="2"/>
              </a:rPr>
              <a:t> </a:t>
            </a:r>
            <a:endParaRPr lang="en-US" sz="2400" dirty="0"/>
          </a:p>
        </p:txBody>
      </p:sp>
    </p:spTree>
    <p:extLst>
      <p:ext uri="{BB962C8B-B14F-4D97-AF65-F5344CB8AC3E}">
        <p14:creationId xmlns:p14="http://schemas.microsoft.com/office/powerpoint/2010/main" xmlns="" val="12845812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4" name="Rectangle 28"/>
          <p:cNvSpPr>
            <a:spLocks noChangeArrowheads="1"/>
          </p:cNvSpPr>
          <p:nvPr/>
        </p:nvSpPr>
        <p:spPr bwMode="auto">
          <a:xfrm>
            <a:off x="1524000" y="3519487"/>
            <a:ext cx="5867400" cy="533400"/>
          </a:xfrm>
          <a:prstGeom prst="rect">
            <a:avLst/>
          </a:prstGeom>
          <a:solidFill>
            <a:schemeClr val="folHlink"/>
          </a:solidFill>
          <a:ln w="9525">
            <a:noFill/>
            <a:miter lim="800000"/>
            <a:headEnd/>
            <a:tailEnd/>
          </a:ln>
          <a:effectLst/>
        </p:spPr>
        <p:txBody>
          <a:bodyPr wrap="none" anchor="ctr"/>
          <a:lstStyle/>
          <a:p>
            <a:endParaRPr lang="en-US"/>
          </a:p>
        </p:txBody>
      </p:sp>
      <p:sp>
        <p:nvSpPr>
          <p:cNvPr id="19458" name="Rectangle 2"/>
          <p:cNvSpPr>
            <a:spLocks noGrp="1" noChangeArrowheads="1"/>
          </p:cNvSpPr>
          <p:nvPr>
            <p:ph type="title"/>
          </p:nvPr>
        </p:nvSpPr>
        <p:spPr>
          <a:xfrm>
            <a:off x="228600" y="228600"/>
            <a:ext cx="8686800" cy="838200"/>
          </a:xfrm>
        </p:spPr>
        <p:txBody>
          <a:bodyPr>
            <a:normAutofit/>
          </a:bodyPr>
          <a:lstStyle/>
          <a:p>
            <a:r>
              <a:rPr lang="en-US" dirty="0"/>
              <a:t>Construction </a:t>
            </a:r>
            <a:r>
              <a:rPr lang="en-US" dirty="0" smtClean="0"/>
              <a:t>2’:  nonce </a:t>
            </a:r>
            <a:r>
              <a:rPr lang="en-US" dirty="0" err="1"/>
              <a:t>ctr</a:t>
            </a:r>
            <a:r>
              <a:rPr lang="en-US" dirty="0"/>
              <a:t>-mode</a:t>
            </a:r>
          </a:p>
        </p:txBody>
      </p:sp>
      <p:sp>
        <p:nvSpPr>
          <p:cNvPr id="19461" name="Rectangle 5"/>
          <p:cNvSpPr>
            <a:spLocks noChangeArrowheads="1"/>
          </p:cNvSpPr>
          <p:nvPr/>
        </p:nvSpPr>
        <p:spPr bwMode="auto">
          <a:xfrm>
            <a:off x="2895600" y="1995487"/>
            <a:ext cx="1066800" cy="381000"/>
          </a:xfrm>
          <a:prstGeom prst="rect">
            <a:avLst/>
          </a:prstGeom>
          <a:solidFill>
            <a:srgbClr val="FAC090"/>
          </a:solidFill>
          <a:ln w="9525">
            <a:solidFill>
              <a:schemeClr val="tx1"/>
            </a:solidFill>
            <a:miter lim="800000"/>
            <a:headEnd/>
            <a:tailEnd/>
          </a:ln>
          <a:effectLst/>
        </p:spPr>
        <p:txBody>
          <a:bodyPr wrap="none" anchor="ctr"/>
          <a:lstStyle/>
          <a:p>
            <a:pPr algn="ctr"/>
            <a:r>
              <a:rPr lang="en-US"/>
              <a:t>m[0]</a:t>
            </a:r>
          </a:p>
        </p:txBody>
      </p:sp>
      <p:sp>
        <p:nvSpPr>
          <p:cNvPr id="19462" name="Rectangle 6"/>
          <p:cNvSpPr>
            <a:spLocks noChangeArrowheads="1"/>
          </p:cNvSpPr>
          <p:nvPr/>
        </p:nvSpPr>
        <p:spPr bwMode="auto">
          <a:xfrm>
            <a:off x="3962400" y="1995487"/>
            <a:ext cx="990600" cy="381000"/>
          </a:xfrm>
          <a:prstGeom prst="rect">
            <a:avLst/>
          </a:prstGeom>
          <a:solidFill>
            <a:srgbClr val="FAC090"/>
          </a:solidFill>
          <a:ln w="9525">
            <a:solidFill>
              <a:schemeClr val="tx1"/>
            </a:solidFill>
            <a:miter lim="800000"/>
            <a:headEnd/>
            <a:tailEnd/>
          </a:ln>
          <a:effectLst/>
        </p:spPr>
        <p:txBody>
          <a:bodyPr wrap="none" anchor="ctr"/>
          <a:lstStyle/>
          <a:p>
            <a:pPr algn="ctr"/>
            <a:r>
              <a:rPr lang="en-US"/>
              <a:t>m[1]</a:t>
            </a:r>
          </a:p>
        </p:txBody>
      </p:sp>
      <p:sp>
        <p:nvSpPr>
          <p:cNvPr id="19463" name="Rectangle 7"/>
          <p:cNvSpPr>
            <a:spLocks noChangeArrowheads="1"/>
          </p:cNvSpPr>
          <p:nvPr/>
        </p:nvSpPr>
        <p:spPr bwMode="auto">
          <a:xfrm>
            <a:off x="4953000" y="1995487"/>
            <a:ext cx="1066800" cy="381000"/>
          </a:xfrm>
          <a:prstGeom prst="rect">
            <a:avLst/>
          </a:prstGeom>
          <a:solidFill>
            <a:srgbClr val="FAC090"/>
          </a:solidFill>
          <a:ln w="9525">
            <a:solidFill>
              <a:schemeClr val="tx1"/>
            </a:solidFill>
            <a:miter lim="800000"/>
            <a:headEnd/>
            <a:tailEnd/>
          </a:ln>
          <a:effectLst/>
        </p:spPr>
        <p:txBody>
          <a:bodyPr wrap="none" anchor="ctr"/>
          <a:lstStyle/>
          <a:p>
            <a:pPr algn="ctr"/>
            <a:r>
              <a:rPr lang="en-US"/>
              <a:t>…</a:t>
            </a:r>
          </a:p>
        </p:txBody>
      </p:sp>
      <p:sp>
        <p:nvSpPr>
          <p:cNvPr id="19464" name="Rectangle 8"/>
          <p:cNvSpPr>
            <a:spLocks noChangeArrowheads="1"/>
          </p:cNvSpPr>
          <p:nvPr/>
        </p:nvSpPr>
        <p:spPr bwMode="auto">
          <a:xfrm>
            <a:off x="2895600" y="2757487"/>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a:t>
            </a:r>
          </a:p>
        </p:txBody>
      </p:sp>
      <p:sp>
        <p:nvSpPr>
          <p:cNvPr id="19465" name="Rectangle 9"/>
          <p:cNvSpPr>
            <a:spLocks noChangeArrowheads="1"/>
          </p:cNvSpPr>
          <p:nvPr/>
        </p:nvSpPr>
        <p:spPr bwMode="auto">
          <a:xfrm>
            <a:off x="3962400" y="2757487"/>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F(k,IV+1)</a:t>
            </a:r>
          </a:p>
        </p:txBody>
      </p:sp>
      <p:sp>
        <p:nvSpPr>
          <p:cNvPr id="19466" name="Rectangle 10"/>
          <p:cNvSpPr>
            <a:spLocks noChangeArrowheads="1"/>
          </p:cNvSpPr>
          <p:nvPr/>
        </p:nvSpPr>
        <p:spPr bwMode="auto">
          <a:xfrm>
            <a:off x="4953000" y="2757487"/>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19467" name="Rectangle 11"/>
          <p:cNvSpPr>
            <a:spLocks noChangeArrowheads="1"/>
          </p:cNvSpPr>
          <p:nvPr/>
        </p:nvSpPr>
        <p:spPr bwMode="auto">
          <a:xfrm>
            <a:off x="6019800" y="1995487"/>
            <a:ext cx="1066800" cy="381000"/>
          </a:xfrm>
          <a:prstGeom prst="rect">
            <a:avLst/>
          </a:prstGeom>
          <a:solidFill>
            <a:srgbClr val="FAC090"/>
          </a:solidFill>
          <a:ln w="9525">
            <a:solidFill>
              <a:schemeClr val="tx1"/>
            </a:solidFill>
            <a:miter lim="800000"/>
            <a:headEnd/>
            <a:tailEnd/>
          </a:ln>
          <a:effectLst/>
        </p:spPr>
        <p:txBody>
          <a:bodyPr wrap="none" anchor="ctr"/>
          <a:lstStyle/>
          <a:p>
            <a:pPr algn="ctr"/>
            <a:r>
              <a:rPr lang="en-US"/>
              <a:t>m[L]</a:t>
            </a:r>
          </a:p>
        </p:txBody>
      </p:sp>
      <p:sp>
        <p:nvSpPr>
          <p:cNvPr id="19468" name="Rectangle 12"/>
          <p:cNvSpPr>
            <a:spLocks noChangeArrowheads="1"/>
          </p:cNvSpPr>
          <p:nvPr/>
        </p:nvSpPr>
        <p:spPr bwMode="auto">
          <a:xfrm>
            <a:off x="5943600" y="2757487"/>
            <a:ext cx="1143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1"/>
              <a:t>F(k,IV+L)</a:t>
            </a:r>
          </a:p>
        </p:txBody>
      </p:sp>
      <p:sp>
        <p:nvSpPr>
          <p:cNvPr id="19469" name="Text Box 13"/>
          <p:cNvSpPr txBox="1">
            <a:spLocks noChangeArrowheads="1"/>
          </p:cNvSpPr>
          <p:nvPr/>
        </p:nvSpPr>
        <p:spPr bwMode="auto">
          <a:xfrm>
            <a:off x="7315200" y="2254251"/>
            <a:ext cx="500458" cy="584775"/>
          </a:xfrm>
          <a:prstGeom prst="rect">
            <a:avLst/>
          </a:prstGeom>
          <a:noFill/>
          <a:ln w="9525">
            <a:noFill/>
            <a:miter lim="800000"/>
            <a:headEnd/>
            <a:tailEnd/>
          </a:ln>
          <a:effectLst/>
        </p:spPr>
        <p:txBody>
          <a:bodyPr wrap="none">
            <a:spAutoFit/>
          </a:bodyPr>
          <a:lstStyle/>
          <a:p>
            <a:r>
              <a:rPr lang="en-US" sz="3200">
                <a:sym typeface="Symbol" pitchFamily="18" charset="2"/>
              </a:rPr>
              <a:t></a:t>
            </a:r>
          </a:p>
        </p:txBody>
      </p:sp>
      <p:sp>
        <p:nvSpPr>
          <p:cNvPr id="19470" name="Line 14"/>
          <p:cNvSpPr>
            <a:spLocks noChangeShapeType="1"/>
          </p:cNvSpPr>
          <p:nvPr/>
        </p:nvSpPr>
        <p:spPr bwMode="auto">
          <a:xfrm>
            <a:off x="1066800" y="3367087"/>
            <a:ext cx="7162800" cy="0"/>
          </a:xfrm>
          <a:prstGeom prst="line">
            <a:avLst/>
          </a:prstGeom>
          <a:noFill/>
          <a:ln w="9525">
            <a:solidFill>
              <a:schemeClr val="tx1"/>
            </a:solidFill>
            <a:round/>
            <a:headEnd/>
            <a:tailEnd/>
          </a:ln>
          <a:effectLst/>
        </p:spPr>
        <p:txBody>
          <a:bodyPr/>
          <a:lstStyle/>
          <a:p>
            <a:endParaRPr lang="en-US"/>
          </a:p>
        </p:txBody>
      </p:sp>
      <p:sp>
        <p:nvSpPr>
          <p:cNvPr id="19471" name="Rectangle 15"/>
          <p:cNvSpPr>
            <a:spLocks noChangeArrowheads="1"/>
          </p:cNvSpPr>
          <p:nvPr/>
        </p:nvSpPr>
        <p:spPr bwMode="auto">
          <a:xfrm>
            <a:off x="2895600" y="3595687"/>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19472" name="Rectangle 16"/>
          <p:cNvSpPr>
            <a:spLocks noChangeArrowheads="1"/>
          </p:cNvSpPr>
          <p:nvPr/>
        </p:nvSpPr>
        <p:spPr bwMode="auto">
          <a:xfrm>
            <a:off x="3962400" y="3595687"/>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19473" name="Rectangle 17"/>
          <p:cNvSpPr>
            <a:spLocks noChangeArrowheads="1"/>
          </p:cNvSpPr>
          <p:nvPr/>
        </p:nvSpPr>
        <p:spPr bwMode="auto">
          <a:xfrm>
            <a:off x="4953000" y="3595687"/>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19474" name="Rectangle 18"/>
          <p:cNvSpPr>
            <a:spLocks noChangeArrowheads="1"/>
          </p:cNvSpPr>
          <p:nvPr/>
        </p:nvSpPr>
        <p:spPr bwMode="auto">
          <a:xfrm>
            <a:off x="6019800" y="3595687"/>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c[L]</a:t>
            </a:r>
          </a:p>
        </p:txBody>
      </p:sp>
      <p:sp>
        <p:nvSpPr>
          <p:cNvPr id="19475" name="Rectangle 19"/>
          <p:cNvSpPr>
            <a:spLocks noChangeArrowheads="1"/>
          </p:cNvSpPr>
          <p:nvPr/>
        </p:nvSpPr>
        <p:spPr bwMode="auto">
          <a:xfrm>
            <a:off x="1828800" y="1995487"/>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9476" name="Rectangle 20"/>
          <p:cNvSpPr>
            <a:spLocks noChangeArrowheads="1"/>
          </p:cNvSpPr>
          <p:nvPr/>
        </p:nvSpPr>
        <p:spPr bwMode="auto">
          <a:xfrm>
            <a:off x="1828800" y="3595687"/>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9486" name="Text Box 30"/>
          <p:cNvSpPr txBox="1">
            <a:spLocks noChangeArrowheads="1"/>
          </p:cNvSpPr>
          <p:nvPr/>
        </p:nvSpPr>
        <p:spPr bwMode="auto">
          <a:xfrm>
            <a:off x="4343401" y="1462088"/>
            <a:ext cx="590226" cy="369332"/>
          </a:xfrm>
          <a:prstGeom prst="rect">
            <a:avLst/>
          </a:prstGeom>
          <a:noFill/>
          <a:ln w="9525">
            <a:noFill/>
            <a:miter lim="800000"/>
            <a:headEnd/>
            <a:tailEnd/>
          </a:ln>
          <a:effectLst/>
        </p:spPr>
        <p:txBody>
          <a:bodyPr wrap="none">
            <a:spAutoFit/>
          </a:bodyPr>
          <a:lstStyle/>
          <a:p>
            <a:r>
              <a:rPr lang="en-US"/>
              <a:t>msg</a:t>
            </a:r>
          </a:p>
        </p:txBody>
      </p:sp>
      <p:sp>
        <p:nvSpPr>
          <p:cNvPr id="19487" name="Text Box 31"/>
          <p:cNvSpPr txBox="1">
            <a:spLocks noChangeArrowheads="1"/>
          </p:cNvSpPr>
          <p:nvPr/>
        </p:nvSpPr>
        <p:spPr bwMode="auto">
          <a:xfrm>
            <a:off x="4413250" y="4052888"/>
            <a:ext cx="1157689" cy="369332"/>
          </a:xfrm>
          <a:prstGeom prst="rect">
            <a:avLst/>
          </a:prstGeom>
          <a:noFill/>
          <a:ln w="9525">
            <a:noFill/>
            <a:miter lim="800000"/>
            <a:headEnd/>
            <a:tailEnd/>
          </a:ln>
          <a:effectLst/>
        </p:spPr>
        <p:txBody>
          <a:bodyPr wrap="none">
            <a:spAutoFit/>
          </a:bodyPr>
          <a:lstStyle/>
          <a:p>
            <a:r>
              <a:rPr lang="en-US"/>
              <a:t>ciphertext</a:t>
            </a:r>
          </a:p>
        </p:txBody>
      </p:sp>
      <p:grpSp>
        <p:nvGrpSpPr>
          <p:cNvPr id="2" name="Group 29"/>
          <p:cNvGrpSpPr/>
          <p:nvPr/>
        </p:nvGrpSpPr>
        <p:grpSpPr>
          <a:xfrm>
            <a:off x="3276599" y="5393263"/>
            <a:ext cx="2209800" cy="912604"/>
            <a:chOff x="3581400" y="5031790"/>
            <a:chExt cx="2209800" cy="912604"/>
          </a:xfrm>
        </p:grpSpPr>
        <p:sp>
          <p:nvSpPr>
            <p:cNvPr id="25" name="Rectangle 24"/>
            <p:cNvSpPr/>
            <p:nvPr/>
          </p:nvSpPr>
          <p:spPr bwMode="auto">
            <a:xfrm>
              <a:off x="3581400" y="5486400"/>
              <a:ext cx="22098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 nonce</a:t>
              </a:r>
            </a:p>
          </p:txBody>
        </p:sp>
        <p:sp>
          <p:nvSpPr>
            <p:cNvPr id="26" name="TextBox 25"/>
            <p:cNvSpPr txBox="1"/>
            <p:nvPr/>
          </p:nvSpPr>
          <p:spPr>
            <a:xfrm>
              <a:off x="4191000" y="5031790"/>
              <a:ext cx="922047" cy="369332"/>
            </a:xfrm>
            <a:prstGeom prst="rect">
              <a:avLst/>
            </a:prstGeom>
            <a:noFill/>
          </p:spPr>
          <p:txBody>
            <a:bodyPr wrap="none" rtlCol="0">
              <a:spAutoFit/>
            </a:bodyPr>
            <a:lstStyle/>
            <a:p>
              <a:r>
                <a:rPr lang="en-US" dirty="0" smtClean="0"/>
                <a:t>128 bits</a:t>
              </a:r>
              <a:endParaRPr lang="en-US" dirty="0"/>
            </a:p>
          </p:txBody>
        </p:sp>
        <p:cxnSp>
          <p:nvCxnSpPr>
            <p:cNvPr id="28" name="Straight Connector 27"/>
            <p:cNvCxnSpPr/>
            <p:nvPr/>
          </p:nvCxnSpPr>
          <p:spPr bwMode="auto">
            <a:xfrm rot="16200000" flipH="1">
              <a:off x="4420394" y="5715000"/>
              <a:ext cx="457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4724400" y="5486400"/>
              <a:ext cx="923651" cy="369332"/>
            </a:xfrm>
            <a:prstGeom prst="rect">
              <a:avLst/>
            </a:prstGeom>
            <a:noFill/>
          </p:spPr>
          <p:txBody>
            <a:bodyPr wrap="none" rtlCol="0">
              <a:spAutoFit/>
            </a:bodyPr>
            <a:lstStyle/>
            <a:p>
              <a:r>
                <a:rPr lang="en-US" dirty="0" smtClean="0"/>
                <a:t>counter</a:t>
              </a:r>
              <a:endParaRPr lang="en-US" dirty="0"/>
            </a:p>
          </p:txBody>
        </p:sp>
      </p:grpSp>
      <p:sp>
        <p:nvSpPr>
          <p:cNvPr id="31" name="TextBox 30"/>
          <p:cNvSpPr txBox="1"/>
          <p:nvPr/>
        </p:nvSpPr>
        <p:spPr>
          <a:xfrm>
            <a:off x="2300208" y="5664201"/>
            <a:ext cx="518796" cy="461665"/>
          </a:xfrm>
          <a:prstGeom prst="rect">
            <a:avLst/>
          </a:prstGeom>
          <a:noFill/>
        </p:spPr>
        <p:txBody>
          <a:bodyPr wrap="none" rtlCol="0">
            <a:spAutoFit/>
          </a:bodyPr>
          <a:lstStyle/>
          <a:p>
            <a:r>
              <a:rPr lang="en-US" sz="2400" dirty="0" smtClean="0"/>
              <a:t>IV:</a:t>
            </a:r>
            <a:endParaRPr lang="en-US" sz="2400" dirty="0"/>
          </a:p>
        </p:txBody>
      </p:sp>
      <p:sp>
        <p:nvSpPr>
          <p:cNvPr id="32" name="TextBox 31"/>
          <p:cNvSpPr txBox="1"/>
          <p:nvPr/>
        </p:nvSpPr>
        <p:spPr>
          <a:xfrm>
            <a:off x="3276599" y="6305076"/>
            <a:ext cx="752129" cy="338554"/>
          </a:xfrm>
          <a:prstGeom prst="rect">
            <a:avLst/>
          </a:prstGeom>
          <a:noFill/>
        </p:spPr>
        <p:txBody>
          <a:bodyPr wrap="none" rtlCol="0">
            <a:spAutoFit/>
          </a:bodyPr>
          <a:lstStyle/>
          <a:p>
            <a:r>
              <a:rPr lang="en-US" sz="1600" dirty="0" smtClean="0"/>
              <a:t>64 bits</a:t>
            </a:r>
            <a:endParaRPr lang="en-US" sz="1600" dirty="0"/>
          </a:p>
        </p:txBody>
      </p:sp>
      <p:sp>
        <p:nvSpPr>
          <p:cNvPr id="33" name="TextBox 32"/>
          <p:cNvSpPr txBox="1"/>
          <p:nvPr/>
        </p:nvSpPr>
        <p:spPr>
          <a:xfrm>
            <a:off x="4724399" y="6305076"/>
            <a:ext cx="752129" cy="338554"/>
          </a:xfrm>
          <a:prstGeom prst="rect">
            <a:avLst/>
          </a:prstGeom>
          <a:noFill/>
        </p:spPr>
        <p:txBody>
          <a:bodyPr wrap="none" rtlCol="0">
            <a:spAutoFit/>
          </a:bodyPr>
          <a:lstStyle/>
          <a:p>
            <a:r>
              <a:rPr lang="en-US" sz="1600" dirty="0" smtClean="0"/>
              <a:t>64 bits</a:t>
            </a:r>
            <a:endParaRPr lang="en-US" sz="1600" dirty="0"/>
          </a:p>
        </p:txBody>
      </p:sp>
      <p:sp>
        <p:nvSpPr>
          <p:cNvPr id="35" name="TextBox 34"/>
          <p:cNvSpPr txBox="1"/>
          <p:nvPr/>
        </p:nvSpPr>
        <p:spPr>
          <a:xfrm>
            <a:off x="228601" y="4743848"/>
            <a:ext cx="7912551" cy="461665"/>
          </a:xfrm>
          <a:prstGeom prst="rect">
            <a:avLst/>
          </a:prstGeom>
          <a:noFill/>
        </p:spPr>
        <p:txBody>
          <a:bodyPr wrap="none" rtlCol="0">
            <a:spAutoFit/>
          </a:bodyPr>
          <a:lstStyle/>
          <a:p>
            <a:r>
              <a:rPr lang="en-US" sz="2400" dirty="0" smtClean="0"/>
              <a:t>To ensure  F(</a:t>
            </a:r>
            <a:r>
              <a:rPr lang="en-US" sz="2400" dirty="0" err="1" smtClean="0"/>
              <a:t>k,x</a:t>
            </a:r>
            <a:r>
              <a:rPr lang="en-US" sz="2400" dirty="0" smtClean="0"/>
              <a:t>)  is never used more than once, choose IV as: </a:t>
            </a:r>
            <a:endParaRPr lang="en-US" sz="2400" dirty="0"/>
          </a:p>
        </p:txBody>
      </p:sp>
      <p:sp>
        <p:nvSpPr>
          <p:cNvPr id="34" name="Freeform 33"/>
          <p:cNvSpPr/>
          <p:nvPr/>
        </p:nvSpPr>
        <p:spPr bwMode="auto">
          <a:xfrm>
            <a:off x="5181601" y="5461001"/>
            <a:ext cx="1637731" cy="562023"/>
          </a:xfrm>
          <a:custGeom>
            <a:avLst/>
            <a:gdLst>
              <a:gd name="connsiteX0" fmla="*/ 1637731 w 1637731"/>
              <a:gd name="connsiteY0" fmla="*/ 477672 h 477672"/>
              <a:gd name="connsiteX1" fmla="*/ 1173707 w 1637731"/>
              <a:gd name="connsiteY1" fmla="*/ 191069 h 477672"/>
              <a:gd name="connsiteX2" fmla="*/ 518615 w 1637731"/>
              <a:gd name="connsiteY2" fmla="*/ 13648 h 477672"/>
              <a:gd name="connsiteX3" fmla="*/ 0 w 1637731"/>
              <a:gd name="connsiteY3" fmla="*/ 272956 h 477672"/>
              <a:gd name="connsiteX0" fmla="*/ 1637731 w 1637731"/>
              <a:gd name="connsiteY0" fmla="*/ 569794 h 569794"/>
              <a:gd name="connsiteX1" fmla="*/ 1173707 w 1637731"/>
              <a:gd name="connsiteY1" fmla="*/ 283191 h 569794"/>
              <a:gd name="connsiteX2" fmla="*/ 304800 w 1637731"/>
              <a:gd name="connsiteY2" fmla="*/ 13648 h 569794"/>
              <a:gd name="connsiteX3" fmla="*/ 0 w 1637731"/>
              <a:gd name="connsiteY3" fmla="*/ 365078 h 569794"/>
              <a:gd name="connsiteX0" fmla="*/ 1713931 w 1713931"/>
              <a:gd name="connsiteY0" fmla="*/ 562022 h 562022"/>
              <a:gd name="connsiteX1" fmla="*/ 1249907 w 1713931"/>
              <a:gd name="connsiteY1" fmla="*/ 275419 h 562022"/>
              <a:gd name="connsiteX2" fmla="*/ 381000 w 1713931"/>
              <a:gd name="connsiteY2" fmla="*/ 5876 h 562022"/>
              <a:gd name="connsiteX3" fmla="*/ 0 w 1713931"/>
              <a:gd name="connsiteY3" fmla="*/ 310676 h 562022"/>
              <a:gd name="connsiteX0" fmla="*/ 1713931 w 1713931"/>
              <a:gd name="connsiteY0" fmla="*/ 562022 h 562022"/>
              <a:gd name="connsiteX1" fmla="*/ 1249907 w 1713931"/>
              <a:gd name="connsiteY1" fmla="*/ 275419 h 562022"/>
              <a:gd name="connsiteX2" fmla="*/ 381000 w 1713931"/>
              <a:gd name="connsiteY2" fmla="*/ 5876 h 562022"/>
              <a:gd name="connsiteX3" fmla="*/ 0 w 1713931"/>
              <a:gd name="connsiteY3" fmla="*/ 310676 h 562022"/>
              <a:gd name="connsiteX0" fmla="*/ 1637731 w 1637731"/>
              <a:gd name="connsiteY0" fmla="*/ 562022 h 562022"/>
              <a:gd name="connsiteX1" fmla="*/ 1173707 w 1637731"/>
              <a:gd name="connsiteY1" fmla="*/ 275419 h 562022"/>
              <a:gd name="connsiteX2" fmla="*/ 304800 w 1637731"/>
              <a:gd name="connsiteY2" fmla="*/ 5876 h 562022"/>
              <a:gd name="connsiteX3" fmla="*/ 0 w 1637731"/>
              <a:gd name="connsiteY3" fmla="*/ 310676 h 562022"/>
            </a:gdLst>
            <a:ahLst/>
            <a:cxnLst>
              <a:cxn ang="0">
                <a:pos x="connsiteX0" y="connsiteY0"/>
              </a:cxn>
              <a:cxn ang="0">
                <a:pos x="connsiteX1" y="connsiteY1"/>
              </a:cxn>
              <a:cxn ang="0">
                <a:pos x="connsiteX2" y="connsiteY2"/>
              </a:cxn>
              <a:cxn ang="0">
                <a:pos x="connsiteX3" y="connsiteY3"/>
              </a:cxn>
            </a:cxnLst>
            <a:rect l="l" t="t" r="r" b="b"/>
            <a:pathLst>
              <a:path w="1637731" h="562022">
                <a:moveTo>
                  <a:pt x="1637731" y="562022"/>
                </a:moveTo>
                <a:cubicBezTo>
                  <a:pt x="1498978" y="457389"/>
                  <a:pt x="1395862" y="368110"/>
                  <a:pt x="1173707" y="275419"/>
                </a:cubicBezTo>
                <a:cubicBezTo>
                  <a:pt x="951552" y="182728"/>
                  <a:pt x="500418" y="0"/>
                  <a:pt x="304800" y="5876"/>
                </a:cubicBezTo>
                <a:cubicBezTo>
                  <a:pt x="109182" y="11752"/>
                  <a:pt x="17059" y="141216"/>
                  <a:pt x="0" y="310676"/>
                </a:cubicBezTo>
              </a:path>
            </a:pathLst>
          </a:custGeom>
          <a:no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6" name="TextBox 35"/>
          <p:cNvSpPr txBox="1"/>
          <p:nvPr/>
        </p:nvSpPr>
        <p:spPr>
          <a:xfrm>
            <a:off x="6477000" y="6000278"/>
            <a:ext cx="1481944" cy="646331"/>
          </a:xfrm>
          <a:prstGeom prst="rect">
            <a:avLst/>
          </a:prstGeom>
          <a:noFill/>
        </p:spPr>
        <p:txBody>
          <a:bodyPr wrap="none" rtlCol="0">
            <a:spAutoFit/>
          </a:bodyPr>
          <a:lstStyle/>
          <a:p>
            <a:r>
              <a:rPr lang="en-US" dirty="0" smtClean="0"/>
              <a:t>starts at 0</a:t>
            </a:r>
            <a:br>
              <a:rPr lang="en-US" dirty="0" smtClean="0"/>
            </a:br>
            <a:r>
              <a:rPr lang="en-US" dirty="0" smtClean="0"/>
              <a:t>for every </a:t>
            </a:r>
            <a:r>
              <a:rPr lang="en-US" dirty="0" err="1" smtClean="0"/>
              <a:t>msg</a:t>
            </a:r>
            <a:endParaRPr lang="en-US" dirty="0"/>
          </a:p>
        </p:txBody>
      </p:sp>
    </p:spTree>
    <p:extLst>
      <p:ext uri="{BB962C8B-B14F-4D97-AF65-F5344CB8AC3E}">
        <p14:creationId xmlns:p14="http://schemas.microsoft.com/office/powerpoint/2010/main" xmlns="" val="397916308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524000" y="4495800"/>
            <a:ext cx="7239000" cy="762000"/>
          </a:xfrm>
          <a:prstGeom prst="rect">
            <a:avLst/>
          </a:prstGeom>
          <a:solidFill>
            <a:srgbClr val="BFBFBF"/>
          </a:solidFill>
          <a:ln w="9525">
            <a:noFill/>
            <a:miter lim="800000"/>
            <a:headEnd/>
            <a:tailEnd/>
          </a:ln>
          <a:effectLst/>
        </p:spPr>
        <p:txBody>
          <a:bodyPr wrap="none" anchor="ctr"/>
          <a:lstStyle/>
          <a:p>
            <a:endParaRPr lang="en-US"/>
          </a:p>
        </p:txBody>
      </p:sp>
      <p:sp>
        <p:nvSpPr>
          <p:cNvPr id="17411" name="Rectangle 3"/>
          <p:cNvSpPr>
            <a:spLocks noGrp="1" noChangeArrowheads="1"/>
          </p:cNvSpPr>
          <p:nvPr>
            <p:ph type="title"/>
          </p:nvPr>
        </p:nvSpPr>
        <p:spPr>
          <a:xfrm>
            <a:off x="457200" y="76200"/>
            <a:ext cx="8229600" cy="838200"/>
          </a:xfrm>
        </p:spPr>
        <p:txBody>
          <a:bodyPr>
            <a:normAutofit/>
          </a:bodyPr>
          <a:lstStyle/>
          <a:p>
            <a:r>
              <a:rPr lang="en-US" dirty="0"/>
              <a:t>rand </a:t>
            </a:r>
            <a:r>
              <a:rPr lang="en-US" dirty="0" err="1"/>
              <a:t>ctr</a:t>
            </a:r>
            <a:r>
              <a:rPr lang="en-US" dirty="0"/>
              <a:t>-</a:t>
            </a:r>
            <a:r>
              <a:rPr lang="en-US" dirty="0" smtClean="0"/>
              <a:t>mode </a:t>
            </a:r>
            <a:r>
              <a:rPr lang="en-US" sz="4000" dirty="0" smtClean="0"/>
              <a:t>(rand. IV)</a:t>
            </a:r>
            <a:r>
              <a:rPr lang="en-US" dirty="0" smtClean="0"/>
              <a:t>:   </a:t>
            </a:r>
            <a:r>
              <a:rPr lang="en-US" dirty="0"/>
              <a:t>CPA analysis</a:t>
            </a:r>
          </a:p>
        </p:txBody>
      </p:sp>
      <p:sp>
        <p:nvSpPr>
          <p:cNvPr id="17412" name="Rectangle 4"/>
          <p:cNvSpPr>
            <a:spLocks noGrp="1" noChangeArrowheads="1"/>
          </p:cNvSpPr>
          <p:nvPr>
            <p:ph type="body" idx="1"/>
          </p:nvPr>
        </p:nvSpPr>
        <p:spPr>
          <a:xfrm>
            <a:off x="228600" y="1447800"/>
            <a:ext cx="8915400" cy="5410200"/>
          </a:xfrm>
        </p:spPr>
        <p:txBody>
          <a:bodyPr>
            <a:normAutofit/>
          </a:bodyPr>
          <a:lstStyle/>
          <a:p>
            <a:pPr>
              <a:lnSpc>
                <a:spcPct val="130000"/>
              </a:lnSpc>
              <a:spcBef>
                <a:spcPct val="100000"/>
              </a:spcBef>
            </a:pPr>
            <a:r>
              <a:rPr lang="en-US" u="sng" dirty="0" smtClean="0"/>
              <a:t>Counter</a:t>
            </a:r>
            <a:r>
              <a:rPr lang="en-US" u="sng" dirty="0"/>
              <a:t>-mode Theorem</a:t>
            </a:r>
            <a:r>
              <a:rPr lang="en-US" dirty="0"/>
              <a:t>:     For any L&gt;0,</a:t>
            </a:r>
            <a:br>
              <a:rPr lang="en-US" dirty="0"/>
            </a:br>
            <a:r>
              <a:rPr lang="en-US" dirty="0"/>
              <a:t>	If F is a secure PRF over (K,X,X) then </a:t>
            </a:r>
            <a:br>
              <a:rPr lang="en-US" dirty="0"/>
            </a:br>
            <a:r>
              <a:rPr lang="en-US" dirty="0"/>
              <a:t>	E</a:t>
            </a:r>
            <a:r>
              <a:rPr lang="en-US" baseline="-25000" dirty="0"/>
              <a:t>CTR</a:t>
            </a:r>
            <a:r>
              <a:rPr lang="en-US" dirty="0"/>
              <a:t> is a sem. sec. under CPA over (K,X</a:t>
            </a:r>
            <a:r>
              <a:rPr lang="en-US" baseline="30000" dirty="0"/>
              <a:t>L</a:t>
            </a:r>
            <a:r>
              <a:rPr lang="en-US" dirty="0"/>
              <a:t>,X</a:t>
            </a:r>
            <a:r>
              <a:rPr lang="en-US" baseline="30000" dirty="0"/>
              <a:t>L+1</a:t>
            </a:r>
            <a:r>
              <a:rPr lang="en-US" dirty="0"/>
              <a:t>).</a:t>
            </a:r>
          </a:p>
          <a:p>
            <a:pPr>
              <a:lnSpc>
                <a:spcPct val="130000"/>
              </a:lnSpc>
              <a:spcBef>
                <a:spcPts val="1680"/>
              </a:spcBef>
              <a:buFontTx/>
              <a:buNone/>
            </a:pPr>
            <a:r>
              <a:rPr lang="en-US" dirty="0"/>
              <a:t>		In particular,  for a q-query adversary A attacking E</a:t>
            </a:r>
            <a:r>
              <a:rPr lang="en-US" baseline="-25000" dirty="0"/>
              <a:t>CTR</a:t>
            </a:r>
            <a:br>
              <a:rPr lang="en-US" baseline="-25000" dirty="0"/>
            </a:br>
            <a:r>
              <a:rPr lang="en-US" baseline="-25000" dirty="0"/>
              <a:t>	</a:t>
            </a:r>
            <a:r>
              <a:rPr lang="en-US" dirty="0"/>
              <a:t>there exists a PRF adversary B  </a:t>
            </a:r>
            <a:r>
              <a:rPr lang="en-US" dirty="0" err="1"/>
              <a:t>s.t.</a:t>
            </a:r>
            <a:r>
              <a:rPr lang="en-US" dirty="0"/>
              <a:t>:</a:t>
            </a:r>
          </a:p>
          <a:p>
            <a:pPr>
              <a:lnSpc>
                <a:spcPct val="150000"/>
              </a:lnSpc>
              <a:spcBef>
                <a:spcPts val="0"/>
              </a:spcBef>
              <a:buFontTx/>
              <a:buNone/>
            </a:pPr>
            <a:r>
              <a:rPr lang="en-US" dirty="0"/>
              <a:t>		   </a:t>
            </a:r>
            <a:r>
              <a:rPr lang="en-US" dirty="0" smtClean="0"/>
              <a:t>	</a:t>
            </a:r>
            <a:r>
              <a:rPr lang="en-US" dirty="0" err="1" smtClean="0"/>
              <a:t>Adv</a:t>
            </a:r>
            <a:r>
              <a:rPr lang="en-US" baseline="-25000" dirty="0" err="1" smtClean="0"/>
              <a:t>CPA</a:t>
            </a:r>
            <a:r>
              <a:rPr lang="en-US" dirty="0" smtClean="0"/>
              <a:t>[</a:t>
            </a:r>
            <a:r>
              <a:rPr lang="en-US" dirty="0"/>
              <a:t>A, E</a:t>
            </a:r>
            <a:r>
              <a:rPr lang="en-US" baseline="-25000" dirty="0"/>
              <a:t>CTR</a:t>
            </a:r>
            <a:r>
              <a:rPr lang="en-US" dirty="0"/>
              <a:t>] </a:t>
            </a:r>
            <a:r>
              <a:rPr lang="en-US" dirty="0">
                <a:sym typeface="Symbol" pitchFamily="18" charset="2"/>
              </a:rPr>
              <a:t></a:t>
            </a:r>
            <a:r>
              <a:rPr lang="en-US" dirty="0"/>
              <a:t>  2</a:t>
            </a:r>
            <a:r>
              <a:rPr lang="en-US" dirty="0" smtClean="0">
                <a:sym typeface="Symbol" pitchFamily="18" charset="2"/>
              </a:rPr>
              <a:t></a:t>
            </a:r>
            <a:r>
              <a:rPr lang="en-US" dirty="0" smtClean="0"/>
              <a:t>Adv</a:t>
            </a:r>
            <a:r>
              <a:rPr lang="en-US" baseline="-25000" dirty="0" smtClean="0"/>
              <a:t>PRF</a:t>
            </a:r>
            <a:r>
              <a:rPr lang="en-US" dirty="0" smtClean="0"/>
              <a:t>[</a:t>
            </a:r>
            <a:r>
              <a:rPr lang="en-US" dirty="0"/>
              <a:t>B, F]  +  </a:t>
            </a:r>
            <a:r>
              <a:rPr lang="en-US" b="1" dirty="0">
                <a:solidFill>
                  <a:srgbClr val="FF0000"/>
                </a:solidFill>
              </a:rPr>
              <a:t>2 q</a:t>
            </a:r>
            <a:r>
              <a:rPr lang="en-US" b="1" baseline="30000" dirty="0">
                <a:solidFill>
                  <a:srgbClr val="FF0000"/>
                </a:solidFill>
              </a:rPr>
              <a:t>2</a:t>
            </a:r>
            <a:r>
              <a:rPr lang="en-US" b="1" dirty="0">
                <a:solidFill>
                  <a:srgbClr val="FF0000"/>
                </a:solidFill>
              </a:rPr>
              <a:t> L / |X|</a:t>
            </a:r>
          </a:p>
          <a:p>
            <a:pPr marL="0" indent="0">
              <a:spcBef>
                <a:spcPts val="4680"/>
              </a:spcBef>
              <a:buNone/>
            </a:pPr>
            <a:r>
              <a:rPr lang="en-US" u="sng" dirty="0" smtClean="0"/>
              <a:t>Note</a:t>
            </a:r>
            <a:r>
              <a:rPr lang="en-US" dirty="0" smtClean="0"/>
              <a:t>:  </a:t>
            </a:r>
            <a:r>
              <a:rPr lang="en-US" dirty="0" err="1" smtClean="0"/>
              <a:t>ctr</a:t>
            </a:r>
            <a:r>
              <a:rPr lang="en-US" dirty="0"/>
              <a:t>-mode only secure as long </a:t>
            </a:r>
            <a:r>
              <a:rPr lang="en-US" dirty="0" smtClean="0"/>
              <a:t>as </a:t>
            </a:r>
            <a:r>
              <a:rPr lang="en-US" dirty="0">
                <a:solidFill>
                  <a:srgbClr val="FF0000"/>
                </a:solidFill>
              </a:rPr>
              <a:t>q</a:t>
            </a:r>
            <a:r>
              <a:rPr lang="en-US" baseline="30000" dirty="0">
                <a:solidFill>
                  <a:srgbClr val="FF0000"/>
                </a:solidFill>
              </a:rPr>
              <a:t>2</a:t>
            </a:r>
            <a:r>
              <a:rPr lang="en-US" dirty="0">
                <a:solidFill>
                  <a:srgbClr val="FF0000"/>
                </a:solidFill>
              </a:rPr>
              <a:t>L </a:t>
            </a:r>
            <a:r>
              <a:rPr lang="en-US" dirty="0" smtClean="0">
                <a:solidFill>
                  <a:srgbClr val="FF0000"/>
                </a:solidFill>
              </a:rPr>
              <a:t>&lt;</a:t>
            </a:r>
            <a:r>
              <a:rPr lang="en-US" dirty="0">
                <a:solidFill>
                  <a:srgbClr val="FF0000"/>
                </a:solidFill>
              </a:rPr>
              <a:t>&lt; </a:t>
            </a:r>
            <a:r>
              <a:rPr lang="en-US" dirty="0" smtClean="0">
                <a:solidFill>
                  <a:srgbClr val="FF0000"/>
                </a:solidFill>
              </a:rPr>
              <a:t>|</a:t>
            </a:r>
            <a:r>
              <a:rPr lang="en-US" dirty="0">
                <a:solidFill>
                  <a:srgbClr val="FF0000"/>
                </a:solidFill>
              </a:rPr>
              <a:t>X</a:t>
            </a:r>
            <a:r>
              <a:rPr lang="en-US" dirty="0" smtClean="0">
                <a:solidFill>
                  <a:srgbClr val="FF0000"/>
                </a:solidFill>
              </a:rPr>
              <a:t>| </a:t>
            </a:r>
            <a:r>
              <a:rPr lang="en-US" dirty="0" smtClean="0"/>
              <a:t>.    Better than </a:t>
            </a:r>
            <a:r>
              <a:rPr lang="en-US" dirty="0"/>
              <a:t>CBC !    </a:t>
            </a:r>
          </a:p>
        </p:txBody>
      </p:sp>
    </p:spTree>
    <p:extLst>
      <p:ext uri="{BB962C8B-B14F-4D97-AF65-F5344CB8AC3E}">
        <p14:creationId xmlns:p14="http://schemas.microsoft.com/office/powerpoint/2010/main" xmlns="" val="361822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4294967295"/>
          </p:nvPr>
        </p:nvSpPr>
        <p:spPr>
          <a:xfrm>
            <a:off x="304800" y="2133600"/>
            <a:ext cx="8839200" cy="4724400"/>
          </a:xfrm>
        </p:spPr>
        <p:txBody>
          <a:bodyPr>
            <a:normAutofit/>
          </a:bodyPr>
          <a:lstStyle/>
          <a:p>
            <a:pPr marL="0" indent="0">
              <a:buNone/>
            </a:pPr>
            <a:endParaRPr lang="en-US" dirty="0" smtClean="0"/>
          </a:p>
          <a:p>
            <a:pPr marL="0" indent="0">
              <a:buNone/>
            </a:pPr>
            <a:r>
              <a:rPr lang="en-US" dirty="0" smtClean="0"/>
              <a:t>q </a:t>
            </a:r>
            <a:r>
              <a:rPr lang="en-US" dirty="0" smtClean="0"/>
              <a:t>= # messages encrypted with k  ,    L = length of max </a:t>
            </a:r>
            <a:r>
              <a:rPr lang="en-US" dirty="0" smtClean="0"/>
              <a:t>message</a:t>
            </a:r>
            <a:endParaRPr lang="en-US" dirty="0"/>
          </a:p>
          <a:p>
            <a:pPr marL="0" indent="0">
              <a:buNone/>
            </a:pPr>
            <a:endParaRPr lang="en-US" dirty="0" smtClean="0"/>
          </a:p>
          <a:p>
            <a:pPr marL="0" indent="0">
              <a:buNone/>
            </a:pPr>
            <a:r>
              <a:rPr lang="en-US" dirty="0" smtClean="0"/>
              <a:t>Suppose </a:t>
            </a:r>
            <a:r>
              <a:rPr lang="en-US" dirty="0" smtClean="0"/>
              <a:t>we want   </a:t>
            </a:r>
            <a:r>
              <a:rPr lang="en-US" dirty="0" err="1" smtClean="0"/>
              <a:t>Adv</a:t>
            </a:r>
            <a:r>
              <a:rPr lang="en-US" baseline="-25000" dirty="0" err="1" smtClean="0"/>
              <a:t>CPA</a:t>
            </a:r>
            <a:r>
              <a:rPr lang="en-US" dirty="0" smtClean="0"/>
              <a:t> </a:t>
            </a:r>
            <a:r>
              <a:rPr lang="en-US" dirty="0"/>
              <a:t>[A, </a:t>
            </a:r>
            <a:r>
              <a:rPr lang="en-US" dirty="0" smtClean="0"/>
              <a:t>E</a:t>
            </a:r>
            <a:r>
              <a:rPr lang="en-US" baseline="-25000" dirty="0" smtClean="0"/>
              <a:t>CTR</a:t>
            </a:r>
            <a:r>
              <a:rPr lang="en-US" dirty="0" smtClean="0"/>
              <a:t>] ≤  </a:t>
            </a:r>
            <a:r>
              <a:rPr lang="en-US" dirty="0" smtClean="0"/>
              <a:t>1/2</a:t>
            </a:r>
            <a:r>
              <a:rPr lang="en-US" baseline="30000" dirty="0" smtClean="0"/>
              <a:t>32</a:t>
            </a:r>
            <a:r>
              <a:rPr lang="en-US" dirty="0" smtClean="0"/>
              <a:t> ⇐ </a:t>
            </a:r>
            <a:r>
              <a:rPr lang="en-US" dirty="0" smtClean="0"/>
              <a:t>q</a:t>
            </a:r>
            <a:r>
              <a:rPr lang="en-US" baseline="30000" dirty="0" smtClean="0"/>
              <a:t>2</a:t>
            </a:r>
            <a:r>
              <a:rPr lang="en-US" dirty="0" smtClean="0"/>
              <a:t> </a:t>
            </a:r>
            <a:r>
              <a:rPr lang="en-US" dirty="0" smtClean="0"/>
              <a:t>L/|</a:t>
            </a:r>
            <a:r>
              <a:rPr lang="en-US" dirty="0" smtClean="0"/>
              <a:t>X| &lt; 1/ 2</a:t>
            </a:r>
            <a:r>
              <a:rPr lang="en-US" baseline="30000" dirty="0" smtClean="0"/>
              <a:t>32</a:t>
            </a:r>
            <a:r>
              <a:rPr lang="en-US" dirty="0" smtClean="0"/>
              <a:t> </a:t>
            </a:r>
            <a:endParaRPr lang="en-US" baseline="30000" dirty="0" smtClean="0"/>
          </a:p>
          <a:p>
            <a:pPr>
              <a:spcBef>
                <a:spcPts val="3576"/>
              </a:spcBef>
            </a:pPr>
            <a:r>
              <a:rPr lang="en-US" dirty="0" smtClean="0"/>
              <a:t>AES:     |X| = 2</a:t>
            </a:r>
            <a:r>
              <a:rPr lang="en-US" baseline="30000" dirty="0" smtClean="0"/>
              <a:t>128</a:t>
            </a:r>
            <a:r>
              <a:rPr lang="en-US" dirty="0" smtClean="0"/>
              <a:t>    ⇒   q L</a:t>
            </a:r>
            <a:r>
              <a:rPr lang="en-US" baseline="30000" dirty="0" smtClean="0"/>
              <a:t>1/2</a:t>
            </a:r>
            <a:r>
              <a:rPr lang="en-US" dirty="0" smtClean="0"/>
              <a:t> &lt; 2</a:t>
            </a:r>
            <a:r>
              <a:rPr lang="en-US" baseline="30000" dirty="0" smtClean="0"/>
              <a:t>48</a:t>
            </a:r>
          </a:p>
          <a:p>
            <a:pPr marL="0" indent="0">
              <a:spcBef>
                <a:spcPts val="1776"/>
              </a:spcBef>
              <a:buNone/>
            </a:pPr>
            <a:r>
              <a:rPr lang="en-US" dirty="0" smtClean="0"/>
              <a:t>So</a:t>
            </a:r>
            <a:r>
              <a:rPr lang="en-US" dirty="0" smtClean="0"/>
              <a:t>, after  2</a:t>
            </a:r>
            <a:r>
              <a:rPr lang="en-US" baseline="30000" dirty="0" smtClean="0"/>
              <a:t>32</a:t>
            </a:r>
            <a:r>
              <a:rPr lang="en-US" dirty="0" smtClean="0"/>
              <a:t>  CTs each of </a:t>
            </a:r>
            <a:r>
              <a:rPr lang="en-US" dirty="0" smtClean="0"/>
              <a:t>length  </a:t>
            </a:r>
            <a:r>
              <a:rPr lang="en-US" dirty="0" smtClean="0"/>
              <a:t>2</a:t>
            </a:r>
            <a:r>
              <a:rPr lang="en-US" baseline="30000" dirty="0" smtClean="0"/>
              <a:t>32 </a:t>
            </a:r>
            <a:r>
              <a:rPr lang="en-US" dirty="0" smtClean="0"/>
              <a:t>, must change key</a:t>
            </a:r>
          </a:p>
          <a:p>
            <a:pPr marL="0" indent="0">
              <a:spcBef>
                <a:spcPts val="1776"/>
              </a:spcBef>
              <a:buNone/>
            </a:pPr>
            <a:r>
              <a:rPr lang="en-US" dirty="0" smtClean="0"/>
              <a:t>			(total of 2</a:t>
            </a:r>
            <a:r>
              <a:rPr lang="en-US" baseline="30000" dirty="0" smtClean="0"/>
              <a:t>64</a:t>
            </a:r>
            <a:r>
              <a:rPr lang="en-US" dirty="0" smtClean="0"/>
              <a:t> AES blocks)</a:t>
            </a:r>
            <a:endParaRPr lang="en-US" dirty="0"/>
          </a:p>
          <a:p>
            <a:endParaRPr lang="en-US" dirty="0" smtClean="0"/>
          </a:p>
        </p:txBody>
      </p:sp>
      <p:sp>
        <p:nvSpPr>
          <p:cNvPr id="4" name="TextBox 3"/>
          <p:cNvSpPr txBox="1"/>
          <p:nvPr/>
        </p:nvSpPr>
        <p:spPr>
          <a:xfrm>
            <a:off x="1600200" y="1600200"/>
            <a:ext cx="5961888" cy="461665"/>
          </a:xfrm>
          <a:prstGeom prst="rect">
            <a:avLst/>
          </a:prstGeom>
          <a:noFill/>
        </p:spPr>
        <p:txBody>
          <a:bodyPr wrap="none" rtlCol="0">
            <a:spAutoFit/>
          </a:bodyPr>
          <a:lstStyle/>
          <a:p>
            <a:r>
              <a:rPr lang="en-US" sz="2400" dirty="0" err="1"/>
              <a:t>Adv</a:t>
            </a:r>
            <a:r>
              <a:rPr lang="en-US" sz="2400" baseline="-25000" dirty="0" err="1"/>
              <a:t>CPA</a:t>
            </a:r>
            <a:r>
              <a:rPr lang="en-US" sz="2400" dirty="0"/>
              <a:t> [A, </a:t>
            </a:r>
            <a:r>
              <a:rPr lang="en-US" sz="2400" dirty="0" smtClean="0"/>
              <a:t>E</a:t>
            </a:r>
            <a:r>
              <a:rPr lang="en-US" sz="2400" baseline="-25000" dirty="0" smtClean="0"/>
              <a:t>CTR</a:t>
            </a:r>
            <a:r>
              <a:rPr lang="en-US" sz="2400" dirty="0" smtClean="0"/>
              <a:t>] </a:t>
            </a:r>
            <a:r>
              <a:rPr lang="en-US" sz="2400" dirty="0">
                <a:sym typeface="Symbol" pitchFamily="18" charset="2"/>
              </a:rPr>
              <a:t></a:t>
            </a:r>
            <a:r>
              <a:rPr lang="en-US" sz="2400" dirty="0"/>
              <a:t>  2</a:t>
            </a:r>
            <a:r>
              <a:rPr lang="en-US" sz="2400" dirty="0" smtClean="0">
                <a:sym typeface="Symbol" pitchFamily="18" charset="2"/>
              </a:rPr>
              <a:t></a:t>
            </a:r>
            <a:r>
              <a:rPr lang="en-US" sz="2400" dirty="0" smtClean="0"/>
              <a:t>Adv</a:t>
            </a:r>
            <a:r>
              <a:rPr lang="en-US" sz="2400" baseline="-25000" dirty="0" smtClean="0"/>
              <a:t>PRF</a:t>
            </a:r>
            <a:r>
              <a:rPr lang="en-US" sz="2400" dirty="0" smtClean="0"/>
              <a:t>[</a:t>
            </a:r>
            <a:r>
              <a:rPr lang="en-US" sz="2400" dirty="0"/>
              <a:t>B, E]  +  </a:t>
            </a:r>
            <a:r>
              <a:rPr lang="en-US" sz="2400" b="1" dirty="0">
                <a:solidFill>
                  <a:srgbClr val="FF0000"/>
                </a:solidFill>
              </a:rPr>
              <a:t>2 q</a:t>
            </a:r>
            <a:r>
              <a:rPr lang="en-US" sz="2400" b="1" baseline="30000" dirty="0">
                <a:solidFill>
                  <a:srgbClr val="FF0000"/>
                </a:solidFill>
              </a:rPr>
              <a:t>2</a:t>
            </a:r>
            <a:r>
              <a:rPr lang="en-US" sz="2400" b="1" dirty="0">
                <a:solidFill>
                  <a:srgbClr val="FF0000"/>
                </a:solidFill>
              </a:rPr>
              <a:t> </a:t>
            </a:r>
            <a:r>
              <a:rPr lang="en-US" sz="2400" b="1" dirty="0" smtClean="0">
                <a:solidFill>
                  <a:srgbClr val="FF0000"/>
                </a:solidFill>
              </a:rPr>
              <a:t>L </a:t>
            </a:r>
            <a:r>
              <a:rPr lang="en-US" sz="2400" b="1" dirty="0">
                <a:solidFill>
                  <a:srgbClr val="FF0000"/>
                </a:solidFill>
              </a:rPr>
              <a:t>/ |X</a:t>
            </a:r>
            <a:r>
              <a:rPr lang="en-US" sz="2400" b="1" dirty="0" smtClean="0">
                <a:solidFill>
                  <a:srgbClr val="FF0000"/>
                </a:solidFill>
              </a:rPr>
              <a:t>|</a:t>
            </a:r>
            <a:endParaRPr lang="en-US" sz="2400" b="1" dirty="0">
              <a:solidFill>
                <a:srgbClr val="FF0000"/>
              </a:solidFill>
            </a:endParaRPr>
          </a:p>
        </p:txBody>
      </p:sp>
      <p:sp>
        <p:nvSpPr>
          <p:cNvPr id="5" name="Rounded Rectangle 4"/>
          <p:cNvSpPr/>
          <p:nvPr/>
        </p:nvSpPr>
        <p:spPr>
          <a:xfrm>
            <a:off x="1447800" y="1447800"/>
            <a:ext cx="6553200" cy="8128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1900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Comparison:  </a:t>
            </a:r>
            <a:r>
              <a:rPr lang="en-US" dirty="0" smtClean="0"/>
              <a:t>CTR</a:t>
            </a:r>
            <a:r>
              <a:rPr lang="en-US" dirty="0" smtClean="0"/>
              <a:t> </a:t>
            </a:r>
            <a:r>
              <a:rPr lang="en-US" dirty="0" smtClean="0"/>
              <a:t>vs. CBC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2389913931"/>
              </p:ext>
            </p:extLst>
          </p:nvPr>
        </p:nvGraphicFramePr>
        <p:xfrm>
          <a:off x="609600" y="1447800"/>
          <a:ext cx="7772400" cy="5029200"/>
        </p:xfrm>
        <a:graphic>
          <a:graphicData uri="http://schemas.openxmlformats.org/drawingml/2006/table">
            <a:tbl>
              <a:tblPr firstRow="1" bandRow="1">
                <a:tableStyleId>{5C22544A-7EE6-4342-B048-85BDC9FD1C3A}</a:tableStyleId>
              </a:tblPr>
              <a:tblGrid>
                <a:gridCol w="3011805"/>
                <a:gridCol w="2169795"/>
                <a:gridCol w="2590800"/>
              </a:tblGrid>
              <a:tr h="563418">
                <a:tc>
                  <a:txBody>
                    <a:bodyPr/>
                    <a:lstStyle/>
                    <a:p>
                      <a:pPr algn="l"/>
                      <a:endParaRPr lang="en-US" sz="3200" dirty="0"/>
                    </a:p>
                  </a:txBody>
                  <a:tcPr marT="60960" marB="60960"/>
                </a:tc>
                <a:tc>
                  <a:txBody>
                    <a:bodyPr/>
                    <a:lstStyle/>
                    <a:p>
                      <a:pPr algn="ctr"/>
                      <a:r>
                        <a:rPr lang="en-US" sz="3200" dirty="0" smtClean="0"/>
                        <a:t>CBC</a:t>
                      </a:r>
                      <a:endParaRPr lang="en-US" sz="3200" dirty="0"/>
                    </a:p>
                  </a:txBody>
                  <a:tcPr marT="60960" marB="60960"/>
                </a:tc>
                <a:tc>
                  <a:txBody>
                    <a:bodyPr/>
                    <a:lstStyle/>
                    <a:p>
                      <a:pPr algn="ctr"/>
                      <a:r>
                        <a:rPr lang="en-US" sz="3200" dirty="0" err="1" smtClean="0"/>
                        <a:t>ctr</a:t>
                      </a:r>
                      <a:r>
                        <a:rPr lang="en-US" sz="3200" dirty="0" smtClean="0"/>
                        <a:t> mode</a:t>
                      </a:r>
                      <a:endParaRPr lang="en-US" sz="3200" dirty="0"/>
                    </a:p>
                  </a:txBody>
                  <a:tcPr marT="60960" marB="60960"/>
                </a:tc>
              </a:tr>
              <a:tr h="563418">
                <a:tc>
                  <a:txBody>
                    <a:bodyPr/>
                    <a:lstStyle/>
                    <a:p>
                      <a:pPr algn="l"/>
                      <a:r>
                        <a:rPr lang="en-US" sz="2900" dirty="0" smtClean="0"/>
                        <a:t>uses</a:t>
                      </a:r>
                      <a:endParaRPr lang="en-US" sz="2900" dirty="0"/>
                    </a:p>
                  </a:txBody>
                  <a:tcPr marT="60960" marB="60960"/>
                </a:tc>
                <a:tc>
                  <a:txBody>
                    <a:bodyPr/>
                    <a:lstStyle/>
                    <a:p>
                      <a:pPr algn="ctr"/>
                      <a:r>
                        <a:rPr lang="en-US" sz="3200" dirty="0" smtClean="0"/>
                        <a:t>PRP</a:t>
                      </a:r>
                      <a:endParaRPr lang="en-US" sz="3200" dirty="0"/>
                    </a:p>
                  </a:txBody>
                  <a:tcPr marT="60960" marB="60960"/>
                </a:tc>
                <a:tc>
                  <a:txBody>
                    <a:bodyPr/>
                    <a:lstStyle/>
                    <a:p>
                      <a:pPr algn="ctr"/>
                      <a:r>
                        <a:rPr lang="en-US" sz="3200" dirty="0" smtClean="0"/>
                        <a:t>PRF</a:t>
                      </a:r>
                      <a:endParaRPr lang="en-US" sz="3200" dirty="0"/>
                    </a:p>
                  </a:txBody>
                  <a:tcPr marT="60960" marB="60960"/>
                </a:tc>
              </a:tr>
              <a:tr h="563418">
                <a:tc>
                  <a:txBody>
                    <a:bodyPr/>
                    <a:lstStyle/>
                    <a:p>
                      <a:pPr algn="l"/>
                      <a:r>
                        <a:rPr lang="en-US" sz="2900" dirty="0" smtClean="0"/>
                        <a:t>parallel processing</a:t>
                      </a:r>
                      <a:endParaRPr lang="en-US" sz="2900" dirty="0"/>
                    </a:p>
                  </a:txBody>
                  <a:tcPr marT="60960" marB="60960"/>
                </a:tc>
                <a:tc>
                  <a:txBody>
                    <a:bodyPr/>
                    <a:lstStyle/>
                    <a:p>
                      <a:pPr algn="ctr"/>
                      <a:r>
                        <a:rPr lang="en-US" sz="3200" dirty="0" smtClean="0"/>
                        <a:t>No</a:t>
                      </a:r>
                      <a:endParaRPr lang="en-US" sz="3200" dirty="0"/>
                    </a:p>
                  </a:txBody>
                  <a:tcPr marT="60960" marB="60960"/>
                </a:tc>
                <a:tc>
                  <a:txBody>
                    <a:bodyPr/>
                    <a:lstStyle/>
                    <a:p>
                      <a:pPr algn="ctr"/>
                      <a:r>
                        <a:rPr lang="en-US" sz="3200" dirty="0" smtClean="0"/>
                        <a:t>Yes</a:t>
                      </a:r>
                      <a:endParaRPr lang="en-US" sz="3200" dirty="0"/>
                    </a:p>
                  </a:txBody>
                  <a:tcPr marT="60960" marB="60960"/>
                </a:tc>
              </a:tr>
              <a:tr h="1014153">
                <a:tc>
                  <a:txBody>
                    <a:bodyPr/>
                    <a:lstStyle/>
                    <a:p>
                      <a:pPr algn="l"/>
                      <a:r>
                        <a:rPr lang="en-US" sz="2900" dirty="0" smtClean="0"/>
                        <a:t>Security of rand. enc.</a:t>
                      </a:r>
                      <a:endParaRPr lang="en-US" sz="2900" dirty="0"/>
                    </a:p>
                  </a:txBody>
                  <a:tcPr marT="60960" marB="60960"/>
                </a:tc>
                <a:tc>
                  <a:txBody>
                    <a:bodyPr/>
                    <a:lstStyle/>
                    <a:p>
                      <a:pPr algn="ctr"/>
                      <a:r>
                        <a:rPr lang="en-US" sz="3200" dirty="0" smtClean="0"/>
                        <a:t>q^2 L^2  &lt;&lt;</a:t>
                      </a:r>
                      <a:r>
                        <a:rPr lang="en-US" sz="3200" baseline="0" dirty="0" smtClean="0"/>
                        <a:t> |X|</a:t>
                      </a:r>
                      <a:endParaRPr lang="en-US" sz="3200" baseline="30000" dirty="0"/>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q^2 L  &lt;&lt;</a:t>
                      </a:r>
                      <a:r>
                        <a:rPr lang="en-US" sz="3200" baseline="0" dirty="0" smtClean="0"/>
                        <a:t> |X|</a:t>
                      </a:r>
                      <a:endParaRPr lang="en-US" sz="3200" baseline="30000" dirty="0" smtClean="0"/>
                    </a:p>
                  </a:txBody>
                  <a:tcPr marT="60960" marB="60960"/>
                </a:tc>
              </a:tr>
              <a:tr h="929640">
                <a:tc>
                  <a:txBody>
                    <a:bodyPr/>
                    <a:lstStyle/>
                    <a:p>
                      <a:pPr algn="l"/>
                      <a:r>
                        <a:rPr lang="en-US" sz="2900" dirty="0" smtClean="0"/>
                        <a:t>dummy padding block</a:t>
                      </a:r>
                      <a:endParaRPr lang="en-US" sz="2900" dirty="0"/>
                    </a:p>
                  </a:txBody>
                  <a:tcPr marT="60960" marB="60960"/>
                </a:tc>
                <a:tc>
                  <a:txBody>
                    <a:bodyPr/>
                    <a:lstStyle/>
                    <a:p>
                      <a:pPr algn="ctr"/>
                      <a:r>
                        <a:rPr lang="en-US" sz="3200" dirty="0" smtClean="0"/>
                        <a:t>Yes</a:t>
                      </a:r>
                      <a:endParaRPr lang="en-US" sz="3200" dirty="0"/>
                    </a:p>
                  </a:txBody>
                  <a:tcPr marT="60960" marB="60960"/>
                </a:tc>
                <a:tc>
                  <a:txBody>
                    <a:bodyPr/>
                    <a:lstStyle/>
                    <a:p>
                      <a:pPr algn="ctr"/>
                      <a:r>
                        <a:rPr lang="en-US" sz="3200" dirty="0" smtClean="0"/>
                        <a:t>No</a:t>
                      </a:r>
                      <a:endParaRPr lang="en-US" sz="3200" dirty="0"/>
                    </a:p>
                  </a:txBody>
                  <a:tcPr marT="60960" marB="60960"/>
                </a:tc>
              </a:tr>
              <a:tr h="1014153">
                <a:tc>
                  <a:txBody>
                    <a:bodyPr/>
                    <a:lstStyle/>
                    <a:p>
                      <a:pPr algn="l"/>
                      <a:r>
                        <a:rPr lang="en-US" sz="2900" dirty="0" smtClean="0"/>
                        <a:t>1 byte </a:t>
                      </a:r>
                      <a:r>
                        <a:rPr lang="en-US" sz="2900" dirty="0" err="1" smtClean="0"/>
                        <a:t>msgs</a:t>
                      </a:r>
                      <a:r>
                        <a:rPr lang="en-US" sz="2900" dirty="0" smtClean="0"/>
                        <a:t>  </a:t>
                      </a:r>
                      <a:r>
                        <a:rPr lang="en-US" sz="2400" dirty="0" smtClean="0"/>
                        <a:t>(nonce-based)</a:t>
                      </a:r>
                      <a:endParaRPr lang="en-US" sz="2900" dirty="0"/>
                    </a:p>
                  </a:txBody>
                  <a:tcPr marT="60960" marB="60960"/>
                </a:tc>
                <a:tc>
                  <a:txBody>
                    <a:bodyPr/>
                    <a:lstStyle/>
                    <a:p>
                      <a:pPr algn="ctr"/>
                      <a:r>
                        <a:rPr lang="en-US" sz="3200" dirty="0" smtClean="0"/>
                        <a:t>16x expansion</a:t>
                      </a:r>
                      <a:endParaRPr lang="en-US" sz="3200" dirty="0"/>
                    </a:p>
                  </a:txBody>
                  <a:tcPr marT="60960" marB="60960"/>
                </a:tc>
                <a:tc>
                  <a:txBody>
                    <a:bodyPr/>
                    <a:lstStyle/>
                    <a:p>
                      <a:pPr algn="ctr"/>
                      <a:r>
                        <a:rPr lang="en-US" sz="3200" dirty="0" smtClean="0"/>
                        <a:t>no expansion</a:t>
                      </a:r>
                      <a:endParaRPr lang="en-US" sz="3200" dirty="0"/>
                    </a:p>
                  </a:txBody>
                  <a:tcPr marT="60960" marB="60960"/>
                </a:tc>
              </a:tr>
            </a:tbl>
          </a:graphicData>
        </a:graphic>
      </p:graphicFrame>
      <p:sp>
        <p:nvSpPr>
          <p:cNvPr id="6" name="TextBox 5"/>
          <p:cNvSpPr txBox="1"/>
          <p:nvPr/>
        </p:nvSpPr>
        <p:spPr>
          <a:xfrm>
            <a:off x="1104604" y="6488668"/>
            <a:ext cx="6975564" cy="369332"/>
          </a:xfrm>
          <a:prstGeom prst="rect">
            <a:avLst/>
          </a:prstGeom>
          <a:noFill/>
        </p:spPr>
        <p:txBody>
          <a:bodyPr wrap="none" rtlCol="0">
            <a:spAutoFit/>
          </a:bodyPr>
          <a:lstStyle/>
          <a:p>
            <a:r>
              <a:rPr lang="en-US" dirty="0" smtClean="0"/>
              <a:t>(for CBC, dummy padding block can be solved using </a:t>
            </a:r>
            <a:r>
              <a:rPr lang="en-US" dirty="0" err="1" smtClean="0"/>
              <a:t>ciphertext</a:t>
            </a:r>
            <a:r>
              <a:rPr lang="en-US" dirty="0" smtClean="0"/>
              <a:t> stealing)</a:t>
            </a:r>
            <a:endParaRPr lang="en-US" dirty="0"/>
          </a:p>
        </p:txBody>
      </p:sp>
    </p:spTree>
    <p:extLst>
      <p:ext uri="{BB962C8B-B14F-4D97-AF65-F5344CB8AC3E}">
        <p14:creationId xmlns:p14="http://schemas.microsoft.com/office/powerpoint/2010/main" xmlns="" val="29848453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Further reading</a:t>
            </a:r>
            <a:endParaRPr lang="en-US" dirty="0"/>
          </a:p>
        </p:txBody>
      </p:sp>
      <p:sp>
        <p:nvSpPr>
          <p:cNvPr id="3" name="Content Placeholder 2"/>
          <p:cNvSpPr>
            <a:spLocks noGrp="1"/>
          </p:cNvSpPr>
          <p:nvPr>
            <p:ph idx="1"/>
          </p:nvPr>
        </p:nvSpPr>
        <p:spPr/>
        <p:txBody>
          <a:bodyPr/>
          <a:lstStyle/>
          <a:p>
            <a:r>
              <a:rPr lang="en-US" dirty="0"/>
              <a:t>A concrete security </a:t>
            </a:r>
            <a:r>
              <a:rPr lang="en-US" dirty="0" smtClean="0"/>
              <a:t>treatment of </a:t>
            </a:r>
            <a:r>
              <a:rPr lang="en-US" dirty="0"/>
              <a:t>symmetric encryption: Analysis of the DES modes of operation,</a:t>
            </a:r>
            <a:br>
              <a:rPr lang="en-US" dirty="0"/>
            </a:br>
            <a:r>
              <a:rPr lang="en-US" dirty="0"/>
              <a:t>M. </a:t>
            </a:r>
            <a:r>
              <a:rPr lang="en-US" dirty="0" err="1"/>
              <a:t>Bellare</a:t>
            </a:r>
            <a:r>
              <a:rPr lang="en-US" dirty="0"/>
              <a:t>, A. Desai, E. </a:t>
            </a:r>
            <a:r>
              <a:rPr lang="en-US" dirty="0" err="1"/>
              <a:t>Jokipii</a:t>
            </a:r>
            <a:r>
              <a:rPr lang="en-US" dirty="0"/>
              <a:t> and P. </a:t>
            </a:r>
            <a:r>
              <a:rPr lang="en-US" dirty="0" err="1" smtClean="0"/>
              <a:t>Rogaway</a:t>
            </a:r>
            <a:r>
              <a:rPr lang="en-US" dirty="0" smtClean="0"/>
              <a:t>,  FOCS 1997</a:t>
            </a:r>
            <a:endParaRPr lang="en-US" dirty="0"/>
          </a:p>
          <a:p>
            <a:endParaRPr lang="en-US" dirty="0" smtClean="0"/>
          </a:p>
          <a:p>
            <a:r>
              <a:rPr lang="en-US" dirty="0" smtClean="0"/>
              <a:t>Nonce</a:t>
            </a:r>
            <a:r>
              <a:rPr lang="en-US" dirty="0"/>
              <a:t>-Based Symmetric Encryption, P. </a:t>
            </a:r>
            <a:r>
              <a:rPr lang="en-US" dirty="0" err="1" smtClean="0"/>
              <a:t>Rogaway</a:t>
            </a:r>
            <a:r>
              <a:rPr lang="en-US" dirty="0" smtClean="0"/>
              <a:t>, FSE 2004</a:t>
            </a:r>
            <a:endParaRPr lang="en-US" dirty="0"/>
          </a:p>
        </p:txBody>
      </p:sp>
    </p:spTree>
    <p:extLst>
      <p:ext uri="{BB962C8B-B14F-4D97-AF65-F5344CB8AC3E}">
        <p14:creationId xmlns:p14="http://schemas.microsoft.com/office/powerpoint/2010/main" xmlns="" val="32222021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attacks on </a:t>
            </a:r>
            <a:br>
              <a:rPr lang="en-US" smtClean="0"/>
            </a:br>
            <a:r>
              <a:rPr lang="en-US" smtClean="0"/>
              <a:t>block ciphers</a:t>
            </a:r>
            <a:endParaRPr lang="en-US" dirty="0"/>
          </a:p>
        </p:txBody>
      </p:sp>
      <p:sp>
        <p:nvSpPr>
          <p:cNvPr id="12" name="Text Placeholder 11"/>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418AD6C-1134-4EBB-AC1B-24188F03D662}" type="datetime1">
              <a:rPr lang="en-US" smtClean="0"/>
              <a:pPr/>
              <a:t>10/24/2012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 Side channel attacks:     </a:t>
            </a:r>
          </a:p>
          <a:p>
            <a:pPr lvl="1"/>
            <a:r>
              <a:rPr lang="en-US" dirty="0" smtClean="0"/>
              <a:t>Measure </a:t>
            </a:r>
            <a:r>
              <a:rPr lang="en-US" b="1" dirty="0" smtClean="0"/>
              <a:t>time</a:t>
            </a:r>
            <a:r>
              <a:rPr lang="en-US" dirty="0" smtClean="0"/>
              <a:t> to do </a:t>
            </a:r>
            <a:r>
              <a:rPr lang="en-US" dirty="0" err="1" smtClean="0"/>
              <a:t>enc</a:t>
            </a:r>
            <a:r>
              <a:rPr lang="en-US" dirty="0" smtClean="0"/>
              <a:t>/</a:t>
            </a:r>
            <a:r>
              <a:rPr lang="en-US" dirty="0" err="1" smtClean="0"/>
              <a:t>dec</a:t>
            </a:r>
            <a:r>
              <a:rPr lang="en-US" dirty="0" smtClean="0"/>
              <a:t>,   measure </a:t>
            </a:r>
            <a:r>
              <a:rPr lang="en-US" b="1" dirty="0" smtClean="0"/>
              <a:t>power</a:t>
            </a:r>
            <a:r>
              <a:rPr lang="en-US" dirty="0" smtClean="0"/>
              <a:t> for </a:t>
            </a:r>
            <a:r>
              <a:rPr lang="en-US" dirty="0" err="1" smtClean="0"/>
              <a:t>enc</a:t>
            </a:r>
            <a:r>
              <a:rPr lang="en-US" dirty="0" smtClean="0"/>
              <a:t>/</a:t>
            </a:r>
            <a:r>
              <a:rPr lang="en-US" dirty="0" err="1" smtClean="0"/>
              <a:t>dec</a:t>
            </a:r>
            <a:r>
              <a:rPr lang="en-US" dirty="0" smtClean="0"/>
              <a:t> </a:t>
            </a:r>
          </a:p>
          <a:p>
            <a:endParaRPr lang="en-US" dirty="0"/>
          </a:p>
          <a:p>
            <a:endParaRPr lang="en-US" dirty="0" smtClean="0"/>
          </a:p>
          <a:p>
            <a:pPr marL="0" indent="0">
              <a:buNone/>
            </a:pPr>
            <a:endParaRPr lang="en-US" dirty="0" smtClean="0"/>
          </a:p>
          <a:p>
            <a:pPr marL="0" indent="0">
              <a:buNone/>
            </a:pPr>
            <a:endParaRPr lang="en-US" dirty="0" smtClean="0"/>
          </a:p>
          <a:p>
            <a:pPr marL="0" indent="0">
              <a:buNone/>
            </a:pPr>
            <a:r>
              <a:rPr lang="en-US" dirty="0" smtClean="0"/>
              <a:t>2. Fault attacks:</a:t>
            </a:r>
          </a:p>
          <a:p>
            <a:pPr lvl="1" indent="-342900"/>
            <a:r>
              <a:rPr lang="en-US" dirty="0" smtClean="0"/>
              <a:t>Computing errors in the last round expose the secret key k</a:t>
            </a:r>
            <a:endParaRPr lang="en-US" dirty="0"/>
          </a:p>
          <a:p>
            <a:pPr marL="0" indent="0">
              <a:spcBef>
                <a:spcPts val="3024"/>
              </a:spcBef>
              <a:buNone/>
            </a:pPr>
            <a:r>
              <a:rPr lang="en-US" dirty="0" smtClean="0"/>
              <a:t>⇒   do not even implement crypto primitives yourself …</a:t>
            </a:r>
          </a:p>
        </p:txBody>
      </p:sp>
      <p:sp>
        <p:nvSpPr>
          <p:cNvPr id="2" name="Title 1"/>
          <p:cNvSpPr>
            <a:spLocks noGrp="1"/>
          </p:cNvSpPr>
          <p:nvPr>
            <p:ph type="title"/>
          </p:nvPr>
        </p:nvSpPr>
        <p:spPr/>
        <p:txBody>
          <a:bodyPr/>
          <a:lstStyle/>
          <a:p>
            <a:r>
              <a:rPr lang="en-US" dirty="0" smtClean="0"/>
              <a:t>Attacks on the implementation</a:t>
            </a:r>
            <a:endParaRPr lang="en-US" dirty="0"/>
          </a:p>
        </p:txBody>
      </p:sp>
      <p:pic>
        <p:nvPicPr>
          <p:cNvPr id="4" name="Picture 3"/>
          <p:cNvPicPr>
            <a:picLocks noChangeAspect="1"/>
          </p:cNvPicPr>
          <p:nvPr/>
        </p:nvPicPr>
        <p:blipFill>
          <a:blip r:embed="rId3"/>
          <a:stretch>
            <a:fillRect/>
          </a:stretch>
        </p:blipFill>
        <p:spPr>
          <a:xfrm>
            <a:off x="2133600" y="2311400"/>
            <a:ext cx="4572000" cy="2137755"/>
          </a:xfrm>
          <a:prstGeom prst="rect">
            <a:avLst/>
          </a:prstGeom>
        </p:spPr>
      </p:pic>
      <p:sp>
        <p:nvSpPr>
          <p:cNvPr id="5" name="TextBox 4"/>
          <p:cNvSpPr txBox="1"/>
          <p:nvPr/>
        </p:nvSpPr>
        <p:spPr>
          <a:xfrm>
            <a:off x="6614718" y="3546157"/>
            <a:ext cx="2610908" cy="369332"/>
          </a:xfrm>
          <a:prstGeom prst="rect">
            <a:avLst/>
          </a:prstGeom>
          <a:noFill/>
        </p:spPr>
        <p:txBody>
          <a:bodyPr wrap="none" rtlCol="0">
            <a:spAutoFit/>
          </a:bodyPr>
          <a:lstStyle/>
          <a:p>
            <a:r>
              <a:rPr lang="en-US" dirty="0" smtClean="0"/>
              <a:t>[Kocher, Jaffe, Jun, 1998] </a:t>
            </a:r>
            <a:endParaRPr lang="en-US" dirty="0"/>
          </a:p>
        </p:txBody>
      </p:sp>
      <p:pic>
        <p:nvPicPr>
          <p:cNvPr id="6" name="Picture 5"/>
          <p:cNvPicPr>
            <a:picLocks noChangeAspect="1"/>
          </p:cNvPicPr>
          <p:nvPr/>
        </p:nvPicPr>
        <p:blipFill>
          <a:blip r:embed="rId4" cstate="print"/>
          <a:stretch>
            <a:fillRect/>
          </a:stretch>
        </p:blipFill>
        <p:spPr>
          <a:xfrm>
            <a:off x="406400" y="2482088"/>
            <a:ext cx="1422400" cy="1251712"/>
          </a:xfrm>
          <a:prstGeom prst="rect">
            <a:avLst/>
          </a:prstGeom>
        </p:spPr>
      </p:pic>
      <p:sp>
        <p:nvSpPr>
          <p:cNvPr id="7" name="TextBox 6"/>
          <p:cNvSpPr txBox="1"/>
          <p:nvPr/>
        </p:nvSpPr>
        <p:spPr>
          <a:xfrm>
            <a:off x="602262" y="3598333"/>
            <a:ext cx="1154483" cy="369332"/>
          </a:xfrm>
          <a:prstGeom prst="rect">
            <a:avLst/>
          </a:prstGeom>
          <a:noFill/>
        </p:spPr>
        <p:txBody>
          <a:bodyPr wrap="none" rtlCol="0">
            <a:spAutoFit/>
          </a:bodyPr>
          <a:lstStyle/>
          <a:p>
            <a:r>
              <a:rPr lang="en-US" dirty="0" smtClean="0"/>
              <a:t>smartcard</a:t>
            </a:r>
            <a:endParaRPr lang="en-US" dirty="0"/>
          </a:p>
        </p:txBody>
      </p:sp>
    </p:spTree>
    <p:extLst>
      <p:ext uri="{BB962C8B-B14F-4D97-AF65-F5344CB8AC3E}">
        <p14:creationId xmlns:p14="http://schemas.microsoft.com/office/powerpoint/2010/main" xmlns="" val="10551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30324</TotalTime>
  <Words>5620</Words>
  <Application>Microsoft Office PowerPoint</Application>
  <PresentationFormat>On-screen Show (4:3)</PresentationFormat>
  <Paragraphs>1080</Paragraphs>
  <Slides>107</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09" baseType="lpstr">
      <vt:lpstr>Module</vt:lpstr>
      <vt:lpstr>Equation</vt:lpstr>
      <vt:lpstr>                  Applied Cryptography</vt:lpstr>
      <vt:lpstr>Block Ciphers</vt:lpstr>
      <vt:lpstr>Stream Ciphers</vt:lpstr>
      <vt:lpstr>Block Ciphers</vt:lpstr>
      <vt:lpstr>Block ciphers:  crypto work horse</vt:lpstr>
      <vt:lpstr>Motivation</vt:lpstr>
      <vt:lpstr>Strength of DES</vt:lpstr>
      <vt:lpstr>Key property</vt:lpstr>
      <vt:lpstr>DES Design Criteria</vt:lpstr>
      <vt:lpstr>DES S-boxes Design Criteria</vt:lpstr>
      <vt:lpstr>Block Cipher Design</vt:lpstr>
      <vt:lpstr>Strengthening DES against exhaustve search</vt:lpstr>
      <vt:lpstr>Why not double DES?</vt:lpstr>
      <vt:lpstr>Meet in the middle attack</vt:lpstr>
      <vt:lpstr>Other Block Ciphers</vt:lpstr>
      <vt:lpstr>IDEA</vt:lpstr>
      <vt:lpstr>IDEA</vt:lpstr>
      <vt:lpstr>SERPENT</vt:lpstr>
      <vt:lpstr>SERPENT</vt:lpstr>
      <vt:lpstr>SERPENT</vt:lpstr>
      <vt:lpstr>AES</vt:lpstr>
      <vt:lpstr>Background &amp; History</vt:lpstr>
      <vt:lpstr>Slide 23</vt:lpstr>
      <vt:lpstr>AES R-1</vt:lpstr>
      <vt:lpstr>AES R-2</vt:lpstr>
      <vt:lpstr>AES Salients</vt:lpstr>
      <vt:lpstr>AES</vt:lpstr>
      <vt:lpstr>AES Overview</vt:lpstr>
      <vt:lpstr>One Round of AES</vt:lpstr>
      <vt:lpstr>Byte Substitution</vt:lpstr>
      <vt:lpstr>S-Box</vt:lpstr>
      <vt:lpstr>Shift Rows</vt:lpstr>
      <vt:lpstr>Mix Column</vt:lpstr>
      <vt:lpstr>Add Round Key</vt:lpstr>
      <vt:lpstr>Key Exapansion</vt:lpstr>
      <vt:lpstr>Security of Block Ciphers</vt:lpstr>
      <vt:lpstr>Abstractly:   PRPs and PRFs</vt:lpstr>
      <vt:lpstr>Running example</vt:lpstr>
      <vt:lpstr>Secure PRFs</vt:lpstr>
      <vt:lpstr>Secure PRFs</vt:lpstr>
      <vt:lpstr>Secure PRPs   (secure block cipher)</vt:lpstr>
      <vt:lpstr>Check!</vt:lpstr>
      <vt:lpstr>Modes of Operation</vt:lpstr>
      <vt:lpstr>Block  Cipher Modes of Operation</vt:lpstr>
      <vt:lpstr>ECB Mode</vt:lpstr>
      <vt:lpstr>Electronic Code Book (ECB) Mode</vt:lpstr>
      <vt:lpstr>ECB Mode</vt:lpstr>
      <vt:lpstr>Security of ECB Mode</vt:lpstr>
      <vt:lpstr>Security of ECB Mode</vt:lpstr>
      <vt:lpstr>Security of ECB Mode</vt:lpstr>
      <vt:lpstr>Security of ECB Mode</vt:lpstr>
      <vt:lpstr>Is it avoidable?</vt:lpstr>
      <vt:lpstr>Plaintext</vt:lpstr>
      <vt:lpstr>Ciphertext</vt:lpstr>
      <vt:lpstr>In pictures</vt:lpstr>
      <vt:lpstr>Semantic Security (one-time key)</vt:lpstr>
      <vt:lpstr>ECB is not Semantically Secure</vt:lpstr>
      <vt:lpstr>Security  of Many Times Keys</vt:lpstr>
      <vt:lpstr>Semantic Security for many-time key</vt:lpstr>
      <vt:lpstr>Semantic Security for many-time key</vt:lpstr>
      <vt:lpstr>Semantic Security for many-time key</vt:lpstr>
      <vt:lpstr>Semantic Security for many-time key    (CPA security)</vt:lpstr>
      <vt:lpstr>Ciphers insecure under CPA</vt:lpstr>
      <vt:lpstr>Ciphers insecure under CPA</vt:lpstr>
      <vt:lpstr>Solution 1:   randomized encryption</vt:lpstr>
      <vt:lpstr>Randomized Cipher</vt:lpstr>
      <vt:lpstr>Solution 2:  nonce-based Encryption</vt:lpstr>
      <vt:lpstr>CPA security for nonce-based encryption</vt:lpstr>
      <vt:lpstr>Modes of Operation</vt:lpstr>
      <vt:lpstr>Construction 1:   CBC with random IV</vt:lpstr>
      <vt:lpstr>Decryption circuit</vt:lpstr>
      <vt:lpstr>CBC Encryption with Random IV</vt:lpstr>
      <vt:lpstr>CBC:    CPA Analysis</vt:lpstr>
      <vt:lpstr>An example</vt:lpstr>
      <vt:lpstr>Warning:    an attack on CBC with non-rand. IV</vt:lpstr>
      <vt:lpstr>Construction 1’:   nonce-based CBC</vt:lpstr>
      <vt:lpstr>An example Crypto API    (OpenSSL)</vt:lpstr>
      <vt:lpstr>A CBC technicality:  padding</vt:lpstr>
      <vt:lpstr>Choice of Mode of Operation</vt:lpstr>
      <vt:lpstr>CFB Mode (Encryption)</vt:lpstr>
      <vt:lpstr>CFB Mode (Decryption)</vt:lpstr>
      <vt:lpstr>CFB Mode</vt:lpstr>
      <vt:lpstr>CFB Mode</vt:lpstr>
      <vt:lpstr>OFB Mode (Encryption)</vt:lpstr>
      <vt:lpstr>OFB Mode (Decryption)</vt:lpstr>
      <vt:lpstr>OFB Mode</vt:lpstr>
      <vt:lpstr>CTR Mode (Encryption)</vt:lpstr>
      <vt:lpstr>CTR Mode (Decryption)</vt:lpstr>
      <vt:lpstr>CTR Mode</vt:lpstr>
      <vt:lpstr>Det. counter-mode security</vt:lpstr>
      <vt:lpstr>Proof</vt:lpstr>
      <vt:lpstr>Construction 2:  rand ctr-mode</vt:lpstr>
      <vt:lpstr>Construction 2’:  nonce ctr-mode</vt:lpstr>
      <vt:lpstr>rand ctr-mode (rand. IV):   CPA analysis</vt:lpstr>
      <vt:lpstr>An example</vt:lpstr>
      <vt:lpstr>Comparison:  CTR vs. CBC</vt:lpstr>
      <vt:lpstr>Further reading</vt:lpstr>
      <vt:lpstr>More attacks on  block ciphers</vt:lpstr>
      <vt:lpstr>Attacks on the implementation</vt:lpstr>
      <vt:lpstr>Linear and differential attacks   [BS’89,M’93] </vt:lpstr>
      <vt:lpstr>Linear attacks</vt:lpstr>
      <vt:lpstr>Linear attacks</vt:lpstr>
      <vt:lpstr>Lesson</vt:lpstr>
      <vt:lpstr>Quantum attacks</vt:lpstr>
      <vt:lpstr>Quantum exhaustive search</vt:lpstr>
      <vt:lpstr>Quiz</vt:lpstr>
      <vt:lpstr>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dean</dc:creator>
  <cp:lastModifiedBy>user</cp:lastModifiedBy>
  <cp:revision>478</cp:revision>
  <dcterms:created xsi:type="dcterms:W3CDTF">2012-02-03T18:01:12Z</dcterms:created>
  <dcterms:modified xsi:type="dcterms:W3CDTF">2012-10-24T12:00:32Z</dcterms:modified>
</cp:coreProperties>
</file>