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1044" r:id="rId3"/>
    <p:sldId id="993" r:id="rId4"/>
    <p:sldId id="1067" r:id="rId5"/>
    <p:sldId id="1068" r:id="rId6"/>
    <p:sldId id="994" r:id="rId7"/>
    <p:sldId id="995" r:id="rId8"/>
    <p:sldId id="1069" r:id="rId9"/>
    <p:sldId id="996" r:id="rId10"/>
    <p:sldId id="997" r:id="rId11"/>
    <p:sldId id="1000" r:id="rId12"/>
    <p:sldId id="1004" r:id="rId13"/>
    <p:sldId id="1070" r:id="rId14"/>
    <p:sldId id="1071" r:id="rId15"/>
    <p:sldId id="1006" r:id="rId16"/>
    <p:sldId id="1008" r:id="rId17"/>
    <p:sldId id="1009" r:id="rId18"/>
    <p:sldId id="1012" r:id="rId19"/>
    <p:sldId id="1013" r:id="rId20"/>
    <p:sldId id="1016" r:id="rId21"/>
    <p:sldId id="1014" r:id="rId22"/>
    <p:sldId id="1017" r:id="rId23"/>
    <p:sldId id="1018" r:id="rId24"/>
    <p:sldId id="1022" r:id="rId25"/>
    <p:sldId id="1033" r:id="rId26"/>
    <p:sldId id="1035" r:id="rId27"/>
    <p:sldId id="1041" r:id="rId28"/>
    <p:sldId id="1042" r:id="rId29"/>
    <p:sldId id="1065" r:id="rId30"/>
    <p:sldId id="1046" r:id="rId31"/>
    <p:sldId id="1077" r:id="rId32"/>
    <p:sldId id="1047" r:id="rId33"/>
    <p:sldId id="1048" r:id="rId34"/>
    <p:sldId id="1066" r:id="rId35"/>
    <p:sldId id="1053" r:id="rId36"/>
    <p:sldId id="1056" r:id="rId37"/>
    <p:sldId id="1060" r:id="rId38"/>
    <p:sldId id="1062" r:id="rId39"/>
    <p:sldId id="1063" r:id="rId40"/>
    <p:sldId id="1064" r:id="rId41"/>
    <p:sldId id="1072" r:id="rId42"/>
    <p:sldId id="1075" r:id="rId43"/>
    <p:sldId id="1076" r:id="rId44"/>
    <p:sldId id="1074" r:id="rId45"/>
    <p:sldId id="1073" r:id="rId46"/>
    <p:sldId id="78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5699" autoAdjust="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Virus cannot create  </a:t>
            </a:r>
            <a:r>
              <a:rPr lang="en-US" baseline="0" dirty="0" smtClean="0"/>
              <a:t> (F’, t’)   that will verify properly.       Note however that virus may try to swap files around.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09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the notation   X^{&lt;L}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003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forgery</a:t>
            </a:r>
            <a:r>
              <a:rPr lang="en-US" baseline="0" dirty="0" smtClean="0"/>
              <a:t> is an extension of query.   </a:t>
            </a:r>
            <a:r>
              <a:rPr lang="en-US" baseline="0" dirty="0" err="1" smtClean="0"/>
              <a:t>rawCBC</a:t>
            </a:r>
            <a:r>
              <a:rPr lang="en-US" baseline="0" dirty="0" smtClean="0"/>
              <a:t> is a secure PRF if no message is a prefix of another (e.g. if all messages are same length).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43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both MACs use a final encryption step.    The internal PRFs are only secure for prefix free messages --- simply say fixed length messages. </a:t>
            </a:r>
          </a:p>
          <a:p>
            <a:r>
              <a:rPr lang="en-US" baseline="0" dirty="0" smtClean="0"/>
              <a:t>Cascade is a generalization of GGM.   Is the basis of HMAC.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235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536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arrows to show  k1  and </a:t>
            </a:r>
            <a:r>
              <a:rPr lang="en-US" baseline="0" dirty="0" smtClean="0"/>
              <a:t> k2.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968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6408-C718-4557-BAA6-9DD6CC4FFDEC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B3FB-09B8-4A21-B749-CD690CC356D8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844F-F3B3-44FB-AF63-6664EE1334EF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itchFamily="2" charset="2"/>
              <a:buChar char="w"/>
              <a:defRPr/>
            </a:lvl1pPr>
            <a:lvl2pPr>
              <a:buClr>
                <a:schemeClr val="accent4"/>
              </a:buClr>
              <a:buFont typeface="Wingdings" pitchFamily="2" charset="2"/>
              <a:buChar char="ð"/>
              <a:defRPr sz="28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C076D-8AF4-405B-9B63-6C0B00BD6EC0}" type="datetime1">
              <a:rPr lang="en-US" smtClean="0"/>
              <a:pPr>
                <a:defRPr/>
              </a:pPr>
              <a:t>11/6/2012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Lectures by Ashraf Masood - - Applied Cryptography – MSIS 11 (MCS-NUST)</a:t>
            </a:r>
            <a:endParaRPr lang="en-GB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5E8DB8-DCBF-4A68-BA4D-52342D237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7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104-5114-4033-9616-25C4E04259AF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38AD-20D4-42D2-A434-18380D220EAD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2D94-6307-481F-9F15-A7953087029A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E986-B771-4809-B6B5-9751079F3CB4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6E6E9F-CAF9-46E1-9E3F-9FE12C59FEA6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FBCB1F-6F6C-4977-B602-B525BF52C0D2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2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2" r:id="rId19"/>
    <p:sldLayoutId id="2147483683" r:id="rId2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Applied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ASHRAF MASOOD</a:t>
            </a:r>
          </a:p>
          <a:p>
            <a:pPr algn="r"/>
            <a:r>
              <a:rPr lang="en-US" dirty="0" smtClean="0"/>
              <a:t>dean@mcs.edu.pk</a:t>
            </a:r>
          </a:p>
          <a:p>
            <a:pPr algn="r"/>
            <a:r>
              <a:rPr lang="en-US" dirty="0" smtClean="0"/>
              <a:t>Lecture Slides– Fall 2012</a:t>
            </a:r>
          </a:p>
          <a:p>
            <a:pPr algn="r"/>
            <a:r>
              <a:rPr lang="en-US" dirty="0" smtClean="0"/>
              <a:t>Lecture #8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7CAF-CF4B-4B78-9D12-4B617406D0DA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MACs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915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MAC   I=(S,V) </a:t>
            </a:r>
            <a:r>
              <a:rPr lang="en-US" dirty="0" smtClean="0"/>
              <a:t> and </a:t>
            </a:r>
            <a:r>
              <a:rPr lang="en-US" dirty="0"/>
              <a:t>adv. </a:t>
            </a:r>
            <a:r>
              <a:rPr lang="en-US" dirty="0" smtClean="0"/>
              <a:t> A  define </a:t>
            </a:r>
            <a:r>
              <a:rPr lang="en-US" dirty="0"/>
              <a:t>a MAC </a:t>
            </a:r>
            <a:r>
              <a:rPr lang="en-US" dirty="0" smtClean="0"/>
              <a:t>game as: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Def</a:t>
            </a:r>
            <a:r>
              <a:rPr lang="en-US" dirty="0"/>
              <a:t>:  I=(S,V)  is a </a:t>
            </a:r>
            <a:r>
              <a:rPr lang="en-US" b="1" u="sng" dirty="0"/>
              <a:t>secure MAC </a:t>
            </a:r>
            <a:r>
              <a:rPr lang="en-US" dirty="0"/>
              <a:t>if 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>
                <a:latin typeface="Arial"/>
              </a:rPr>
              <a:t>”</a:t>
            </a:r>
            <a:r>
              <a:rPr lang="en-US" dirty="0"/>
              <a:t> 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000090"/>
                </a:solidFill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</a:rPr>
              <a:t>MAC</a:t>
            </a:r>
            <a:r>
              <a:rPr lang="en-US" dirty="0" smtClean="0">
                <a:solidFill>
                  <a:srgbClr val="000090"/>
                </a:solidFill>
              </a:rPr>
              <a:t>[A,I</a:t>
            </a:r>
            <a:r>
              <a:rPr lang="en-US" dirty="0">
                <a:solidFill>
                  <a:srgbClr val="000090"/>
                </a:solidFill>
              </a:rPr>
              <a:t>]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=  Pr[</a:t>
            </a:r>
            <a:r>
              <a:rPr lang="en-US" dirty="0" err="1"/>
              <a:t>Chal</a:t>
            </a:r>
            <a:r>
              <a:rPr lang="en-US" dirty="0"/>
              <a:t>. outputs 1</a:t>
            </a:r>
            <a:r>
              <a:rPr lang="en-US" dirty="0" smtClean="0"/>
              <a:t>]</a:t>
            </a: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dirty="0" smtClean="0"/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447800" y="20066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629400" y="20066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752601" y="2360613"/>
            <a:ext cx="718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819400" y="2895600"/>
            <a:ext cx="3810000" cy="441325"/>
            <a:chOff x="1776" y="1968"/>
            <a:chExt cx="2400" cy="278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m,t</a:t>
              </a:r>
              <a:r>
                <a:rPr lang="en-US" sz="2000" dirty="0"/>
                <a:t>)</a:t>
              </a:r>
              <a:endParaRPr lang="en-US" sz="2000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62000" y="1701800"/>
            <a:ext cx="79248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743200" y="1701800"/>
            <a:ext cx="381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743200" y="2235200"/>
            <a:ext cx="3733800" cy="501650"/>
            <a:chOff x="1728" y="1854"/>
            <a:chExt cx="2352" cy="316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9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S(k,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944563" y="3937000"/>
            <a:ext cx="6403976" cy="1069974"/>
            <a:chOff x="595" y="2638"/>
            <a:chExt cx="4034" cy="674"/>
          </a:xfrm>
        </p:grpSpPr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4005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V</a:t>
              </a:r>
              <a:r>
                <a:rPr lang="en-US" sz="2000" dirty="0"/>
                <a:t>(</a:t>
              </a:r>
              <a:r>
                <a:rPr lang="en-US" sz="2000" dirty="0" err="1"/>
                <a:t>k,m,t</a:t>
              </a:r>
              <a:r>
                <a:rPr lang="en-US" sz="2000" dirty="0"/>
                <a:t>) = `yes</a:t>
              </a:r>
              <a:r>
                <a:rPr lang="ja-JP" altLang="en-US" sz="2000" dirty="0">
                  <a:latin typeface="Arial"/>
                </a:rPr>
                <a:t>’</a:t>
              </a:r>
              <a:r>
                <a:rPr lang="en-US" sz="2000" dirty="0"/>
                <a:t>   and  (</a:t>
              </a:r>
              <a:r>
                <a:rPr lang="en-US" sz="2000" dirty="0" err="1"/>
                <a:t>m,t</a:t>
              </a:r>
              <a:r>
                <a:rPr lang="en-US" sz="2000" dirty="0"/>
                <a:t>)  </a:t>
              </a:r>
              <a:r>
                <a:rPr lang="en-US" sz="2000" dirty="0">
                  <a:sym typeface="Symbol" charset="0"/>
                </a:rPr>
                <a:t>  { (m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>
                  <a:sym typeface="Symbol" charset="0"/>
                </a:rPr>
                <a:t>,t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>
                  <a:sym typeface="Symbol" charset="0"/>
                </a:rPr>
                <a:t>) , … , (</a:t>
              </a:r>
              <a:r>
                <a:rPr lang="en-US" sz="2000" dirty="0" err="1">
                  <a:sym typeface="Symbol" charset="0"/>
                </a:rPr>
                <a:t>m</a:t>
              </a:r>
              <a:r>
                <a:rPr lang="en-US" sz="2000" baseline="-25000" dirty="0" err="1">
                  <a:sym typeface="Symbol" charset="0"/>
                </a:rPr>
                <a:t>q</a:t>
              </a:r>
              <a:r>
                <a:rPr lang="en-US" sz="2000" dirty="0" err="1">
                  <a:sym typeface="Symbol" charset="0"/>
                </a:rPr>
                <a:t>,t</a:t>
              </a:r>
              <a:r>
                <a:rPr lang="en-US" sz="2000" baseline="-25000" dirty="0" err="1">
                  <a:sym typeface="Symbol" charset="0"/>
                </a:rPr>
                <a:t>q</a:t>
              </a:r>
              <a:r>
                <a:rPr lang="en-US" sz="2000" dirty="0">
                  <a:sym typeface="Symbol" charset="0"/>
                </a:rPr>
                <a:t>) }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sym typeface="Symbol" charset="0"/>
                </a:rPr>
                <a:t>b</a:t>
              </a:r>
              <a:r>
                <a:rPr lang="en-US" sz="2000" dirty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"/>
          <p:cNvGrpSpPr/>
          <p:nvPr/>
        </p:nvGrpSpPr>
        <p:grpSpPr>
          <a:xfrm>
            <a:off x="1981201" y="3225800"/>
            <a:ext cx="356188" cy="727075"/>
            <a:chOff x="1981200" y="2419350"/>
            <a:chExt cx="356188" cy="54530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56188" cy="34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857788" y="1701800"/>
            <a:ext cx="484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334001" y="1701800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4876801" y="2209800"/>
            <a:ext cx="360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t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410200" y="2209800"/>
            <a:ext cx="805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t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16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protecting system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4419600"/>
            <a:ext cx="84582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Later a virus infects system and modifies system files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User reboots into clean OS and supplies his password</a:t>
            </a:r>
          </a:p>
          <a:p>
            <a:pPr lvl="1"/>
            <a:r>
              <a:rPr lang="en-US" dirty="0" smtClean="0"/>
              <a:t>Then:   secure MAC   ⇒   all modified files will be detected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556" y="1443335"/>
            <a:ext cx="5937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at install time the system computes: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09600" y="3530600"/>
            <a:ext cx="1447800" cy="508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= S(k,F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3530600"/>
            <a:ext cx="1447800" cy="508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= S(k,F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5334000" y="3530600"/>
            <a:ext cx="1447800" cy="508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t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 = S(</a:t>
            </a:r>
            <a:r>
              <a:rPr lang="en-US" sz="2000" dirty="0" err="1" smtClean="0">
                <a:solidFill>
                  <a:srgbClr val="FF0000"/>
                </a:solidFill>
              </a:rPr>
              <a:t>k,F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209800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281952"/>
            <a:ext cx="1860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  <a:r>
              <a:rPr lang="en-US" sz="2000" dirty="0" smtClean="0"/>
              <a:t> derived from</a:t>
            </a:r>
            <a:br>
              <a:rPr lang="en-US" sz="2000" dirty="0" smtClean="0"/>
            </a:br>
            <a:r>
              <a:rPr lang="en-US" sz="2000" dirty="0" smtClean="0"/>
              <a:t>user’s password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1" y="1905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1834" y="1905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1905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8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ecure </a:t>
            </a:r>
            <a:r>
              <a:rPr lang="en-US" dirty="0"/>
              <a:t>PRF </a:t>
            </a:r>
            <a:r>
              <a:rPr lang="en-US" dirty="0" smtClean="0"/>
              <a:t>  ⇒   Secure </a:t>
            </a:r>
            <a:r>
              <a:rPr lang="en-US" dirty="0"/>
              <a:t>MAC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6868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For a PRF   </a:t>
            </a:r>
            <a:r>
              <a:rPr lang="en-US" b="1" dirty="0" smtClean="0">
                <a:solidFill>
                  <a:srgbClr val="FF0000"/>
                </a:solidFill>
              </a:rPr>
              <a:t>F: K × X  ⟶ Y   </a:t>
            </a:r>
            <a:r>
              <a:rPr lang="en-US" dirty="0" smtClean="0"/>
              <a:t>define a MAC    </a:t>
            </a:r>
            <a:r>
              <a:rPr lang="en-US" dirty="0"/>
              <a:t>I</a:t>
            </a:r>
            <a:r>
              <a:rPr lang="en-US" baseline="-25000" dirty="0"/>
              <a:t>F</a:t>
            </a:r>
            <a:r>
              <a:rPr lang="en-US" dirty="0"/>
              <a:t> = (S,V</a:t>
            </a:r>
            <a:r>
              <a:rPr lang="en-US" dirty="0" smtClean="0"/>
              <a:t>)    as: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	S(</a:t>
            </a:r>
            <a:r>
              <a:rPr lang="en-US" dirty="0" err="1"/>
              <a:t>k,m</a:t>
            </a:r>
            <a:r>
              <a:rPr lang="en-US" dirty="0"/>
              <a:t>) </a:t>
            </a:r>
            <a:r>
              <a:rPr lang="en-US" dirty="0" smtClean="0"/>
              <a:t> :=  </a:t>
            </a:r>
            <a:r>
              <a:rPr lang="en-US" dirty="0"/>
              <a:t>F(</a:t>
            </a:r>
            <a:r>
              <a:rPr lang="en-US" dirty="0" err="1"/>
              <a:t>k,m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V(</a:t>
            </a:r>
            <a:r>
              <a:rPr lang="en-US" dirty="0" err="1"/>
              <a:t>k,m,t</a:t>
            </a:r>
            <a:r>
              <a:rPr lang="en-US" dirty="0"/>
              <a:t>):   output `yes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if  t = F(</a:t>
            </a:r>
            <a:r>
              <a:rPr lang="en-US" dirty="0" err="1"/>
              <a:t>k,m</a:t>
            </a:r>
            <a:r>
              <a:rPr lang="en-US" dirty="0"/>
              <a:t>) and `no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otherwise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4397453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Alice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0800" y="4397453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2F2F2"/>
                </a:solidFill>
              </a:rPr>
              <a:t>Bob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76400" y="470225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86000" y="4168853"/>
            <a:ext cx="2590800" cy="3810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973639" y="4168853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3400" y="5165805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F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(</a:t>
            </a:r>
            <a:r>
              <a:rPr lang="en-US" sz="2400" b="1" dirty="0" err="1" smtClean="0">
                <a:solidFill>
                  <a:srgbClr val="000090"/>
                </a:solidFill>
                <a:sym typeface="Symbol" charset="0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28363" y="5290900"/>
            <a:ext cx="2286588" cy="91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a</a:t>
            </a:r>
            <a:r>
              <a:rPr lang="en-US" sz="2400" dirty="0" smtClean="0">
                <a:solidFill>
                  <a:srgbClr val="000090"/>
                </a:solidFill>
              </a:rPr>
              <a:t>ccept </a:t>
            </a:r>
            <a:r>
              <a:rPr lang="en-US" sz="2400" dirty="0" err="1" smtClean="0">
                <a:solidFill>
                  <a:srgbClr val="000090"/>
                </a:solidFill>
              </a:rPr>
              <a:t>msg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if</a:t>
            </a:r>
          </a:p>
          <a:p>
            <a:pPr>
              <a:lnSpc>
                <a:spcPts val="3500"/>
              </a:lnSpc>
            </a:pPr>
            <a:r>
              <a:rPr lang="en-US" sz="2400" b="1" dirty="0" smtClean="0">
                <a:solidFill>
                  <a:srgbClr val="000090"/>
                </a:solidFill>
              </a:rPr>
              <a:t>       tag </a:t>
            </a:r>
            <a:r>
              <a:rPr lang="en-US" sz="3200" b="1" dirty="0">
                <a:solidFill>
                  <a:srgbClr val="000090"/>
                </a:solidFill>
              </a:rPr>
              <a:t>=</a:t>
            </a:r>
            <a:r>
              <a:rPr lang="en-US" sz="2400" b="1" dirty="0" smtClean="0">
                <a:solidFill>
                  <a:srgbClr val="000090"/>
                </a:solidFill>
              </a:rPr>
              <a:t> F(</a:t>
            </a:r>
            <a:r>
              <a:rPr lang="en-US" sz="2400" b="1" dirty="0" err="1" smtClean="0">
                <a:solidFill>
                  <a:srgbClr val="000090"/>
                </a:solidFill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29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Pseudo Random Function   (</a:t>
            </a:r>
            <a:r>
              <a:rPr lang="en-US" b="1" dirty="0"/>
              <a:t>PRF</a:t>
            </a:r>
            <a:r>
              <a:rPr lang="en-US" dirty="0"/>
              <a:t>)    </a:t>
            </a:r>
            <a:r>
              <a:rPr lang="en-US" sz="2000" dirty="0"/>
              <a:t>defined over (K,X,Y):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	F:  K </a:t>
            </a:r>
            <a:r>
              <a:rPr lang="en-US" dirty="0">
                <a:sym typeface="Symbol" pitchFamily="18" charset="2"/>
              </a:rPr>
              <a:t> X    Y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such that exists “efficient” algorithm to </a:t>
            </a:r>
            <a:r>
              <a:rPr lang="en-US" dirty="0" smtClean="0">
                <a:sym typeface="Symbol" pitchFamily="18" charset="2"/>
              </a:rPr>
              <a:t>evaluate </a:t>
            </a:r>
            <a:r>
              <a:rPr lang="en-US" dirty="0">
                <a:sym typeface="Symbol" pitchFamily="18" charset="2"/>
              </a:rPr>
              <a:t>F(</a:t>
            </a:r>
            <a:r>
              <a:rPr lang="en-US" dirty="0" err="1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Symbol" pitchFamily="18" charset="2"/>
              </a:rPr>
              <a:t>Pseudo Random Permutation   (</a:t>
            </a:r>
            <a:r>
              <a:rPr lang="en-US" b="1" dirty="0">
                <a:sym typeface="Symbol" pitchFamily="18" charset="2"/>
              </a:rPr>
              <a:t>PRP</a:t>
            </a:r>
            <a:r>
              <a:rPr lang="en-US" dirty="0">
                <a:sym typeface="Symbol" pitchFamily="18" charset="2"/>
              </a:rPr>
              <a:t>)    </a:t>
            </a:r>
            <a:r>
              <a:rPr lang="en-US" sz="2000" dirty="0">
                <a:sym typeface="Symbol" pitchFamily="18" charset="2"/>
              </a:rPr>
              <a:t>defined over (K,X):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E:   </a:t>
            </a:r>
            <a:r>
              <a:rPr lang="en-US" dirty="0"/>
              <a:t>K </a:t>
            </a:r>
            <a:r>
              <a:rPr lang="en-US" dirty="0">
                <a:sym typeface="Symbol" pitchFamily="18" charset="2"/>
              </a:rPr>
              <a:t> X    X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such that: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1. Exists “efficient” </a:t>
            </a:r>
            <a:r>
              <a:rPr lang="en-US" u="sng" dirty="0" smtClean="0">
                <a:sym typeface="Symbol" pitchFamily="18" charset="2"/>
              </a:rPr>
              <a:t>deterministic</a:t>
            </a:r>
            <a:r>
              <a:rPr lang="en-US" dirty="0" smtClean="0">
                <a:sym typeface="Symbol" pitchFamily="18" charset="2"/>
              </a:rPr>
              <a:t> algorithm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evaluate  E(</a:t>
            </a:r>
            <a:r>
              <a:rPr lang="en-US" dirty="0" err="1" smtClean="0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2. </a:t>
            </a:r>
            <a:r>
              <a:rPr lang="en-US" dirty="0" smtClean="0">
                <a:sym typeface="Symbol" pitchFamily="18" charset="2"/>
              </a:rPr>
              <a:t>The function   </a:t>
            </a:r>
            <a:r>
              <a:rPr lang="en-US" dirty="0">
                <a:sym typeface="Symbol" pitchFamily="18" charset="2"/>
              </a:rPr>
              <a:t>E( k,  )   is  one-to-one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3. Exists “efficient” </a:t>
            </a:r>
            <a:r>
              <a:rPr lang="en-US" dirty="0" smtClean="0">
                <a:sym typeface="Symbol" pitchFamily="18" charset="2"/>
              </a:rPr>
              <a:t>inversion algorithm   D(</a:t>
            </a:r>
            <a:r>
              <a:rPr lang="en-US" dirty="0" err="1" smtClean="0">
                <a:sym typeface="Symbol" pitchFamily="18" charset="2"/>
              </a:rPr>
              <a:t>k,y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Abstractly:   PRPs </a:t>
            </a:r>
            <a:r>
              <a:rPr lang="en-US" dirty="0"/>
              <a:t>and PRFs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4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u="sng" dirty="0"/>
          </a:p>
          <a:p>
            <a:pPr>
              <a:lnSpc>
                <a:spcPct val="120000"/>
              </a:lnSpc>
            </a:pPr>
            <a:r>
              <a:rPr lang="en-US" u="sng" dirty="0"/>
              <a:t>Example PRPs</a:t>
            </a:r>
            <a:r>
              <a:rPr lang="en-US" dirty="0"/>
              <a:t>:    3DES,   AES,   …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en-US" dirty="0"/>
              <a:t>  </a:t>
            </a:r>
            <a:r>
              <a:rPr lang="en-US" dirty="0" smtClean="0"/>
              <a:t>  AES</a:t>
            </a:r>
            <a:r>
              <a:rPr lang="en-US" dirty="0"/>
              <a:t>:   K </a:t>
            </a:r>
            <a:r>
              <a:rPr lang="en-US" dirty="0">
                <a:sym typeface="Symbol" pitchFamily="18" charset="2"/>
              </a:rPr>
              <a:t> X    X</a:t>
            </a:r>
            <a:r>
              <a:rPr lang="en-US" dirty="0"/>
              <a:t>        where      K = X = {0,1}</a:t>
            </a:r>
            <a:r>
              <a:rPr lang="en-US" baseline="30000" dirty="0"/>
              <a:t>128</a:t>
            </a:r>
            <a:r>
              <a:rPr lang="en-US" dirty="0"/>
              <a:t>  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728"/>
              </a:spcBef>
              <a:buNone/>
            </a:pPr>
            <a:r>
              <a:rPr lang="en-US" baseline="30000" dirty="0" smtClean="0"/>
              <a:t>	</a:t>
            </a:r>
            <a:r>
              <a:rPr lang="en-US" dirty="0" smtClean="0"/>
              <a:t>3DES:   K </a:t>
            </a:r>
            <a:r>
              <a:rPr lang="en-US" dirty="0" smtClean="0">
                <a:sym typeface="Symbol" pitchFamily="18" charset="2"/>
              </a:rPr>
              <a:t> X    X</a:t>
            </a:r>
            <a:r>
              <a:rPr lang="en-US" dirty="0" smtClean="0"/>
              <a:t>      where      X = {0,1}</a:t>
            </a:r>
            <a:r>
              <a:rPr lang="en-US" baseline="30000" dirty="0" smtClean="0"/>
              <a:t>64</a:t>
            </a:r>
            <a:r>
              <a:rPr lang="en-US" dirty="0" smtClean="0"/>
              <a:t> ,  K = {0,1}</a:t>
            </a:r>
            <a:r>
              <a:rPr lang="en-US" baseline="30000" dirty="0" smtClean="0"/>
              <a:t>168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Functionally, any PRP is also a PRF.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PRP is a PRF where X=Y and is efficiently invertible.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7101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46249"/>
            <a:ext cx="8534400" cy="386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en-US" sz="2400" u="sng" dirty="0" err="1"/>
              <a:t>Thm</a:t>
            </a:r>
            <a:r>
              <a:rPr lang="en-US" sz="2400" dirty="0"/>
              <a:t>:	If </a:t>
            </a:r>
            <a:r>
              <a:rPr lang="en-US" sz="2400" dirty="0" smtClean="0"/>
              <a:t> </a:t>
            </a:r>
            <a:r>
              <a:rPr lang="en-US" sz="2400" b="1" dirty="0" smtClean="0"/>
              <a:t>F: K×X⟶Y  </a:t>
            </a:r>
            <a:r>
              <a:rPr lang="en-US" sz="2400" dirty="0" smtClean="0"/>
              <a:t>is </a:t>
            </a:r>
            <a:r>
              <a:rPr lang="en-US" sz="2400" dirty="0"/>
              <a:t>a secure PRF  and  1/|Y| is </a:t>
            </a:r>
            <a:r>
              <a:rPr lang="en-US" sz="2400" dirty="0" smtClean="0"/>
              <a:t>negligible  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smtClean="0"/>
              <a:t>(i.e.  |Y| is large)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400" dirty="0" smtClean="0"/>
              <a:t>then  </a:t>
            </a:r>
            <a:r>
              <a:rPr lang="en-US" sz="2400" dirty="0"/>
              <a:t>I</a:t>
            </a:r>
            <a:r>
              <a:rPr lang="en-US" sz="2400" baseline="-25000" dirty="0"/>
              <a:t>F</a:t>
            </a:r>
            <a:r>
              <a:rPr lang="en-US" sz="2400" dirty="0"/>
              <a:t>  is a secure MAC.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In </a:t>
            </a:r>
            <a:r>
              <a:rPr lang="en-US" sz="2400" dirty="0"/>
              <a:t>particular,  for </a:t>
            </a:r>
            <a:r>
              <a:rPr lang="en-US" sz="2400" dirty="0" smtClean="0"/>
              <a:t>every eff. MAC adversary </a:t>
            </a:r>
            <a:r>
              <a:rPr lang="en-US" sz="2400" dirty="0"/>
              <a:t>A attacking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F</a:t>
            </a:r>
            <a:br>
              <a:rPr lang="en-US" sz="2400" baseline="-25000" dirty="0" smtClean="0"/>
            </a:br>
            <a:r>
              <a:rPr lang="en-US" sz="2400" baseline="-25000" dirty="0"/>
              <a:t>	</a:t>
            </a:r>
            <a:r>
              <a:rPr lang="en-US" sz="2400" dirty="0"/>
              <a:t>there exists </a:t>
            </a:r>
            <a:r>
              <a:rPr lang="en-US" sz="2400" dirty="0" smtClean="0"/>
              <a:t>an eff. </a:t>
            </a:r>
            <a:r>
              <a:rPr lang="en-US" sz="2400" dirty="0"/>
              <a:t>PRF adversary B attacking F  </a:t>
            </a:r>
            <a:r>
              <a:rPr lang="en-US" sz="2400" dirty="0" err="1"/>
              <a:t>s.t.</a:t>
            </a:r>
            <a:r>
              <a:rPr lang="en-US" sz="2400" dirty="0"/>
              <a:t>:</a:t>
            </a:r>
          </a:p>
          <a:p>
            <a:pPr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 sz="2400" dirty="0"/>
              <a:t>			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MAC</a:t>
            </a:r>
            <a:r>
              <a:rPr lang="en-US" sz="2400" dirty="0" smtClean="0"/>
              <a:t>[</a:t>
            </a:r>
            <a:r>
              <a:rPr lang="en-US" sz="2400" dirty="0"/>
              <a:t>A, I</a:t>
            </a:r>
            <a:r>
              <a:rPr lang="en-US" sz="2400" baseline="-25000" dirty="0"/>
              <a:t>F</a:t>
            </a:r>
            <a:r>
              <a:rPr lang="en-US" sz="2400" dirty="0"/>
              <a:t>]  </a:t>
            </a:r>
            <a:r>
              <a:rPr lang="en-US" sz="2400" dirty="0">
                <a:sym typeface="Symbol" charset="0"/>
              </a:rPr>
              <a:t></a:t>
            </a:r>
            <a:r>
              <a:rPr lang="en-US" sz="2400" dirty="0"/>
              <a:t>  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PRF</a:t>
            </a:r>
            <a:r>
              <a:rPr lang="en-US" sz="2400" dirty="0" smtClean="0"/>
              <a:t>[</a:t>
            </a:r>
            <a:r>
              <a:rPr lang="en-US" sz="2400" dirty="0"/>
              <a:t>B, F]   + </a:t>
            </a:r>
            <a:r>
              <a:rPr lang="en-US" sz="2400" dirty="0" smtClean="0"/>
              <a:t> 1</a:t>
            </a:r>
            <a:r>
              <a:rPr lang="en-US" sz="2400" dirty="0"/>
              <a:t>/|Y|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dirty="0" smtClean="0">
              <a:sym typeface="Symbol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 smtClean="0">
                <a:sym typeface="Symbol" charset="0"/>
              </a:rPr>
              <a:t>   </a:t>
            </a:r>
            <a:r>
              <a:rPr lang="en-US" sz="2400" dirty="0">
                <a:sym typeface="Symbol" charset="0"/>
              </a:rPr>
              <a:t>I</a:t>
            </a:r>
            <a:r>
              <a:rPr lang="en-US" sz="2400" baseline="-25000" dirty="0">
                <a:sym typeface="Symbol" charset="0"/>
              </a:rPr>
              <a:t>F</a:t>
            </a:r>
            <a:r>
              <a:rPr lang="en-US" sz="2400" dirty="0">
                <a:sym typeface="Symbol" charset="0"/>
              </a:rPr>
              <a:t>  is secure as long as  |Y|  is large, </a:t>
            </a:r>
            <a:r>
              <a:rPr lang="en-US" sz="2400" dirty="0" smtClean="0">
                <a:sym typeface="Symbol" charset="0"/>
              </a:rPr>
              <a:t>  say  </a:t>
            </a:r>
            <a:r>
              <a:rPr lang="en-US" sz="2400" dirty="0">
                <a:sym typeface="Symbol" charset="0"/>
              </a:rPr>
              <a:t>|Y| = 2</a:t>
            </a:r>
            <a:r>
              <a:rPr lang="en-US" sz="2400" baseline="30000" dirty="0">
                <a:sym typeface="Symbol" charset="0"/>
              </a:rPr>
              <a:t>80</a:t>
            </a:r>
            <a:r>
              <a:rPr lang="en-US" sz="2400" dirty="0">
                <a:sym typeface="Symbol" charset="0"/>
              </a:rPr>
              <a:t> .</a:t>
            </a:r>
          </a:p>
        </p:txBody>
      </p:sp>
    </p:spTree>
    <p:extLst>
      <p:ext uri="{BB962C8B-B14F-4D97-AF65-F5344CB8AC3E}">
        <p14:creationId xmlns="" xmlns:p14="http://schemas.microsoft.com/office/powerpoint/2010/main" val="5250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/>
              <a:t>AES:   a MAC for 16-byte messages.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Main question:  </a:t>
            </a:r>
            <a:r>
              <a:rPr lang="en-US" dirty="0" smtClean="0"/>
              <a:t>  how </a:t>
            </a:r>
            <a:r>
              <a:rPr lang="en-US" dirty="0"/>
              <a:t>to convert Small-MAC into a Big-MAC  ?</a:t>
            </a:r>
          </a:p>
          <a:p>
            <a:endParaRPr lang="en-US" dirty="0"/>
          </a:p>
          <a:p>
            <a:r>
              <a:rPr lang="en-US" dirty="0"/>
              <a:t>Two main </a:t>
            </a:r>
            <a:r>
              <a:rPr lang="en-US" dirty="0" smtClean="0"/>
              <a:t>constructions used in practice:</a:t>
            </a:r>
            <a:endParaRPr lang="en-US" dirty="0"/>
          </a:p>
          <a:p>
            <a:pPr lvl="1"/>
            <a:r>
              <a:rPr lang="en-US" b="1" dirty="0"/>
              <a:t>CBC-MAC</a:t>
            </a:r>
            <a:r>
              <a:rPr lang="en-US" dirty="0"/>
              <a:t>   (banking – ANSI X9.9, X9.19,   FIPS 186-3)</a:t>
            </a:r>
          </a:p>
          <a:p>
            <a:pPr lvl="1"/>
            <a:r>
              <a:rPr lang="en-US" b="1" dirty="0"/>
              <a:t>HMAC</a:t>
            </a:r>
            <a:r>
              <a:rPr lang="en-US" dirty="0"/>
              <a:t>  (Internet protocols:  SSL, </a:t>
            </a:r>
            <a:r>
              <a:rPr lang="en-US" dirty="0" err="1"/>
              <a:t>IPsec</a:t>
            </a:r>
            <a:r>
              <a:rPr lang="en-US" dirty="0"/>
              <a:t>, SSH, …)</a:t>
            </a:r>
          </a:p>
          <a:p>
            <a:endParaRPr lang="en-US" dirty="0"/>
          </a:p>
          <a:p>
            <a:r>
              <a:rPr lang="en-US" dirty="0"/>
              <a:t>Both convert a small-PRF into a big-PRF.</a:t>
            </a:r>
          </a:p>
        </p:txBody>
      </p:sp>
    </p:spTree>
    <p:extLst>
      <p:ext uri="{BB962C8B-B14F-4D97-AF65-F5344CB8AC3E}">
        <p14:creationId xmlns="" xmlns:p14="http://schemas.microsoft.com/office/powerpoint/2010/main" val="1380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spcBef>
                <a:spcPct val="40000"/>
              </a:spcBef>
              <a:buNone/>
            </a:pPr>
            <a:r>
              <a:rPr lang="en-US" dirty="0" smtClean="0"/>
              <a:t>Easy lemma:    suppose   </a:t>
            </a:r>
            <a:r>
              <a:rPr lang="en-US" dirty="0" smtClean="0">
                <a:solidFill>
                  <a:srgbClr val="FF0000"/>
                </a:solidFill>
              </a:rPr>
              <a:t>F: </a:t>
            </a:r>
            <a:r>
              <a:rPr lang="en-US" b="1" dirty="0" smtClean="0">
                <a:solidFill>
                  <a:srgbClr val="FF0000"/>
                </a:solidFill>
              </a:rPr>
              <a:t>K </a:t>
            </a:r>
            <a:r>
              <a:rPr lang="en-US" b="1" dirty="0">
                <a:solidFill>
                  <a:srgbClr val="FF0000"/>
                </a:solidFill>
              </a:rPr>
              <a:t>× X  ⟶ </a:t>
            </a:r>
            <a:r>
              <a:rPr lang="en-US" b="1" dirty="0" smtClean="0">
                <a:solidFill>
                  <a:srgbClr val="FF0000"/>
                </a:solidFill>
              </a:rPr>
              <a:t>{0,1}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is a secure PRF.</a:t>
            </a:r>
          </a:p>
          <a:p>
            <a:pPr marL="57150" indent="0">
              <a:spcBef>
                <a:spcPct val="40000"/>
              </a:spcBef>
              <a:buNone/>
            </a:pPr>
            <a:r>
              <a:rPr lang="en-US" dirty="0" smtClean="0"/>
              <a:t>Then so is   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k,m</a:t>
            </a:r>
            <a:r>
              <a:rPr lang="en-US" b="1" dirty="0" smtClean="0">
                <a:solidFill>
                  <a:srgbClr val="FF0000"/>
                </a:solidFill>
              </a:rPr>
              <a:t>) = F(</a:t>
            </a:r>
            <a:r>
              <a:rPr lang="en-US" b="1" dirty="0" err="1" smtClean="0">
                <a:solidFill>
                  <a:srgbClr val="FF0000"/>
                </a:solidFill>
              </a:rPr>
              <a:t>k,m</a:t>
            </a:r>
            <a:r>
              <a:rPr lang="en-US" b="1" dirty="0" smtClean="0">
                <a:solidFill>
                  <a:srgbClr val="FF0000"/>
                </a:solidFill>
              </a:rPr>
              <a:t>)[1…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]      </a:t>
            </a:r>
            <a:r>
              <a:rPr lang="en-US" dirty="0" smtClean="0"/>
              <a:t>for all    1 ≤ t </a:t>
            </a:r>
            <a:r>
              <a:rPr lang="en-US" dirty="0"/>
              <a:t>≤ </a:t>
            </a:r>
            <a:r>
              <a:rPr lang="en-US" dirty="0" smtClean="0"/>
              <a:t>n</a:t>
            </a:r>
            <a:endParaRPr lang="en-US" baseline="-25000" dirty="0" smtClean="0"/>
          </a:p>
          <a:p>
            <a:pPr marL="57150" indent="0">
              <a:spcBef>
                <a:spcPct val="40000"/>
              </a:spcBef>
              <a:buNone/>
            </a:pPr>
            <a:endParaRPr lang="en-US" dirty="0"/>
          </a:p>
          <a:p>
            <a:pPr marL="57150" indent="0">
              <a:spcBef>
                <a:spcPct val="40000"/>
              </a:spcBef>
              <a:buNone/>
            </a:pPr>
            <a:endParaRPr lang="en-US" dirty="0" smtClean="0"/>
          </a:p>
          <a:p>
            <a:pPr marL="57150" indent="0">
              <a:spcBef>
                <a:spcPct val="40000"/>
              </a:spcBef>
              <a:buNone/>
            </a:pPr>
            <a:r>
              <a:rPr lang="en-US" dirty="0" smtClean="0"/>
              <a:t>⇒  if  (S,V)  is a MAC </a:t>
            </a:r>
            <a:r>
              <a:rPr lang="en-US" dirty="0"/>
              <a:t>is </a:t>
            </a:r>
            <a:r>
              <a:rPr lang="en-US" dirty="0" smtClean="0"/>
              <a:t>based on a secure PRF </a:t>
            </a:r>
            <a:r>
              <a:rPr lang="en-US" dirty="0"/>
              <a:t>outputting n-bit </a:t>
            </a:r>
            <a:r>
              <a:rPr lang="en-US" dirty="0" smtClean="0"/>
              <a:t>tags</a:t>
            </a:r>
            <a:endParaRPr lang="en-US" dirty="0"/>
          </a:p>
          <a:p>
            <a:pPr marL="457200" lvl="1" indent="0">
              <a:spcBef>
                <a:spcPct val="40000"/>
              </a:spcBef>
              <a:buNone/>
            </a:pPr>
            <a:r>
              <a:rPr lang="en-US" dirty="0" smtClean="0"/>
              <a:t>	the truncated MAC outputting   w   bits is secure</a:t>
            </a:r>
            <a:endParaRPr lang="en-US" dirty="0"/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dirty="0"/>
              <a:t>		     … as long as  1/2</a:t>
            </a:r>
            <a:r>
              <a:rPr lang="en-US" baseline="30000" dirty="0"/>
              <a:t>w</a:t>
            </a:r>
            <a:r>
              <a:rPr lang="en-US" dirty="0"/>
              <a:t>  is still negligible   (say  w</a:t>
            </a:r>
            <a:r>
              <a:rPr lang="en-US" dirty="0">
                <a:sym typeface="Symbol" charset="0"/>
              </a:rPr>
              <a:t>64</a:t>
            </a:r>
            <a:r>
              <a:rPr lang="en-US" dirty="0" smtClean="0">
                <a:sym typeface="Symbol" charset="0"/>
              </a:rPr>
              <a:t>)</a:t>
            </a:r>
            <a:endParaRPr lang="en-US" dirty="0">
              <a:sym typeface="Symbo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Truncating MACs based on PRFs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59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MACs and PRFs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915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secure PRF  </a:t>
            </a:r>
            <a:r>
              <a:rPr lang="en-US" b="1" dirty="0" smtClean="0">
                <a:solidFill>
                  <a:srgbClr val="000000"/>
                </a:solidFill>
              </a:rPr>
              <a:t>F   ⇒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 secure MAC, as long as |Y| is large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S(k, m) =  F(k, 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Our goal: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90"/>
                </a:solidFill>
              </a:rPr>
              <a:t>given a PRF for short messages  (AES)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construct a PRF for long messages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here on let   X = {0,1}</a:t>
            </a:r>
            <a:r>
              <a:rPr lang="en-US" baseline="30000" dirty="0" smtClean="0"/>
              <a:t>n</a:t>
            </a:r>
            <a:r>
              <a:rPr lang="en-US" dirty="0" smtClean="0"/>
              <a:t>    (e.g.  </a:t>
            </a:r>
            <a:r>
              <a:rPr lang="en-US" dirty="0"/>
              <a:t>n</a:t>
            </a:r>
            <a:r>
              <a:rPr lang="en-US" dirty="0" smtClean="0"/>
              <a:t>=128)</a:t>
            </a:r>
            <a:endParaRPr lang="en-US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2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04800" y="984251"/>
            <a:ext cx="7391400" cy="3663951"/>
            <a:chOff x="192" y="620"/>
            <a:chExt cx="465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56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dirty="0" smtClean="0"/>
                <a:t>aw </a:t>
              </a:r>
              <a:r>
                <a:rPr lang="en-US" sz="2400" dirty="0"/>
                <a:t>CBC</a:t>
              </a: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1:   </a:t>
            </a:r>
            <a:r>
              <a:rPr lang="en-US" sz="2700" dirty="0" smtClean="0"/>
              <a:t>encrypted</a:t>
            </a:r>
            <a:r>
              <a:rPr lang="en-US" sz="5300" dirty="0" smtClean="0"/>
              <a:t> </a:t>
            </a:r>
            <a:r>
              <a:rPr lang="en-US" dirty="0"/>
              <a:t>CBC-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8288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8288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722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718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200400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00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200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400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447800" y="23114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47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4478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200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2004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4876800" y="2743200"/>
            <a:ext cx="1371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684714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913313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4913313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4876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399215" y="4114800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019800" y="533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69342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391401" y="5359400"/>
            <a:ext cx="500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228600" y="5156201"/>
            <a:ext cx="5230471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</a:rPr>
              <a:t>⟶ X   </a:t>
            </a:r>
            <a:r>
              <a:rPr lang="en-US" sz="2400" dirty="0"/>
              <a:t>be </a:t>
            </a:r>
            <a:r>
              <a:rPr lang="en-US" sz="2400" dirty="0" smtClean="0"/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PRF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01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MAC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Why the last encryption </a:t>
            </a:r>
            <a:r>
              <a:rPr lang="en-US" sz="3600" dirty="0" smtClean="0"/>
              <a:t>step in ECBC-MAC?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6200"/>
            <a:ext cx="8686800" cy="551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we define a MAC    I</a:t>
            </a:r>
            <a:r>
              <a:rPr lang="en-US" baseline="-25000" dirty="0"/>
              <a:t>RAW</a:t>
            </a:r>
            <a:r>
              <a:rPr lang="en-US" dirty="0"/>
              <a:t> =  (S,V)     </a:t>
            </a:r>
            <a:r>
              <a:rPr lang="en-US" dirty="0" smtClean="0"/>
              <a:t>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			S(</a:t>
            </a:r>
            <a:r>
              <a:rPr lang="en-US" dirty="0" err="1" smtClean="0"/>
              <a:t>k,m</a:t>
            </a:r>
            <a:r>
              <a:rPr lang="en-US" dirty="0" smtClean="0"/>
              <a:t>) = </a:t>
            </a:r>
            <a:r>
              <a:rPr lang="en-US" dirty="0" err="1" smtClean="0"/>
              <a:t>rawCBC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)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Then   </a:t>
            </a:r>
            <a:r>
              <a:rPr lang="en-US" dirty="0"/>
              <a:t>I</a:t>
            </a:r>
            <a:r>
              <a:rPr lang="en-US" baseline="-25000" dirty="0"/>
              <a:t>RAW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easily broken using a </a:t>
            </a:r>
            <a:r>
              <a:rPr lang="en-US" dirty="0" smtClean="0"/>
              <a:t>1-chosen </a:t>
            </a:r>
            <a:r>
              <a:rPr lang="en-US" dirty="0" err="1"/>
              <a:t>msg</a:t>
            </a:r>
            <a:r>
              <a:rPr lang="en-US" dirty="0"/>
              <a:t> attack.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dirty="0"/>
              <a:t>Adversary works as follows: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Choose an </a:t>
            </a:r>
            <a:r>
              <a:rPr lang="en-US" dirty="0"/>
              <a:t>arbitrary one-block message   </a:t>
            </a:r>
            <a:r>
              <a:rPr lang="en-US" dirty="0" err="1"/>
              <a:t>m</a:t>
            </a:r>
            <a:r>
              <a:rPr lang="en-US" dirty="0" err="1" smtClean="0">
                <a:sym typeface="Symbol" charset="0"/>
              </a:rPr>
              <a:t>X</a:t>
            </a:r>
            <a:endParaRPr lang="en-US" dirty="0">
              <a:sym typeface="Symbol" charset="0"/>
            </a:endParaRPr>
          </a:p>
          <a:p>
            <a:pPr lvl="1">
              <a:spcBef>
                <a:spcPct val="40000"/>
              </a:spcBef>
            </a:pPr>
            <a:r>
              <a:rPr lang="en-US" dirty="0">
                <a:sym typeface="Symbol" charset="0"/>
              </a:rPr>
              <a:t>Request tag for m.    Get   t = F(</a:t>
            </a:r>
            <a:r>
              <a:rPr lang="en-US" dirty="0" err="1">
                <a:sym typeface="Symbol" charset="0"/>
              </a:rPr>
              <a:t>k,m</a:t>
            </a:r>
            <a:r>
              <a:rPr lang="en-US" dirty="0">
                <a:sym typeface="Symbol" charset="0"/>
              </a:rPr>
              <a:t>)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sym typeface="Symbol" charset="0"/>
              </a:rPr>
              <a:t>Output  t  as MAC forgery for the </a:t>
            </a:r>
            <a:r>
              <a:rPr lang="en-US" dirty="0" smtClean="0">
                <a:sym typeface="Symbol" charset="0"/>
              </a:rPr>
              <a:t>2-block message  </a:t>
            </a:r>
            <a:r>
              <a:rPr lang="en-US" dirty="0">
                <a:sym typeface="Symbol" charset="0"/>
              </a:rPr>
              <a:t>(m,  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</a:t>
            </a:r>
          </a:p>
          <a:p>
            <a:pPr marL="0" indent="0">
              <a:spcBef>
                <a:spcPct val="90000"/>
              </a:spcBef>
              <a:buNone/>
            </a:pPr>
            <a:r>
              <a:rPr lang="en-US" dirty="0">
                <a:sym typeface="Symbol" charset="0"/>
              </a:rPr>
              <a:t>Indeed:    </a:t>
            </a:r>
            <a:r>
              <a:rPr lang="en-US" dirty="0" err="1">
                <a:sym typeface="Symbol" charset="0"/>
              </a:rPr>
              <a:t>r</a:t>
            </a:r>
            <a:r>
              <a:rPr lang="en-US" dirty="0" err="1" smtClean="0">
                <a:sym typeface="Symbol" charset="0"/>
              </a:rPr>
              <a:t>awCBC</a:t>
            </a:r>
            <a:r>
              <a:rPr lang="en-US" sz="2800" dirty="0">
                <a:sym typeface="Symbol" charset="0"/>
              </a:rPr>
              <a:t>(</a:t>
            </a:r>
            <a:r>
              <a:rPr lang="en-US" dirty="0">
                <a:sym typeface="Symbol" charset="0"/>
              </a:rPr>
              <a:t>k, (m,  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= F</a:t>
            </a:r>
            <a:r>
              <a:rPr lang="en-US" sz="2800" dirty="0">
                <a:sym typeface="Symbol" charset="0"/>
              </a:rPr>
              <a:t>(</a:t>
            </a:r>
            <a:r>
              <a:rPr lang="en-US" dirty="0">
                <a:sym typeface="Symbol" charset="0"/>
              </a:rPr>
              <a:t>k, </a:t>
            </a:r>
            <a:r>
              <a:rPr lang="en-US" dirty="0" smtClean="0">
                <a:sym typeface="Symbol" charset="0"/>
              </a:rPr>
              <a:t>F(</a:t>
            </a:r>
            <a:r>
              <a:rPr lang="en-US" dirty="0" err="1" smtClean="0">
                <a:sym typeface="Symbol" charset="0"/>
              </a:rPr>
              <a:t>k,m</a:t>
            </a:r>
            <a:r>
              <a:rPr lang="en-US" dirty="0" smtClean="0">
                <a:sym typeface="Symbol" charset="0"/>
              </a:rPr>
              <a:t>)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= </a:t>
            </a:r>
            <a:r>
              <a:rPr lang="en-US" dirty="0" smtClean="0">
                <a:sym typeface="Symbol" charset="0"/>
              </a:rPr>
              <a:t>F(k</a:t>
            </a:r>
            <a:r>
              <a:rPr lang="en-US" dirty="0">
                <a:sym typeface="Symbol" charset="0"/>
              </a:rPr>
              <a:t>, </a:t>
            </a:r>
            <a:r>
              <a:rPr lang="en-US" dirty="0" smtClean="0">
                <a:sym typeface="Symbol" charset="0"/>
              </a:rPr>
              <a:t>t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= t</a:t>
            </a:r>
            <a:endParaRPr lang="en-US" dirty="0"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27400"/>
            <a:ext cx="8686800" cy="2311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81000" y="984251"/>
            <a:ext cx="6858000" cy="3663951"/>
            <a:chOff x="192" y="620"/>
            <a:chExt cx="441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32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cascade</a:t>
              </a:r>
              <a:endParaRPr lang="en-US" sz="2400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</a:t>
            </a:r>
            <a:r>
              <a:rPr lang="en-US" dirty="0" smtClean="0"/>
              <a:t>2:   NMAC   </a:t>
            </a:r>
            <a:r>
              <a:rPr lang="en-US" sz="2200" dirty="0" smtClean="0"/>
              <a:t>(nested MAC)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8288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8288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524000" y="2243667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8077201" y="4038600"/>
            <a:ext cx="1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7620000" y="4893733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flipH="1">
            <a:off x="8077200" y="573193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620001" y="5833533"/>
            <a:ext cx="500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262867" y="5273629"/>
            <a:ext cx="5258363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⟶ </a:t>
            </a:r>
            <a:r>
              <a:rPr lang="en-US" sz="2400" b="1" dirty="0" smtClean="0">
                <a:solidFill>
                  <a:srgbClr val="FF0000"/>
                </a:solidFill>
              </a:rPr>
              <a:t>K   </a:t>
            </a:r>
            <a:r>
              <a:rPr lang="en-US" sz="2400" dirty="0"/>
              <a:t>be </a:t>
            </a:r>
            <a:r>
              <a:rPr lang="en-US" sz="2400" dirty="0" smtClean="0"/>
              <a:t>a PRF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</a:t>
            </a:r>
            <a:r>
              <a:rPr lang="en-US" sz="2400" dirty="0" smtClean="0"/>
              <a:t>PRF 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NMAC 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3124200" y="2243667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4876800" y="22098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6400800" y="22098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16389" idx="3"/>
            <a:endCxn id="16390" idx="1"/>
          </p:cNvCxnSpPr>
          <p:nvPr/>
        </p:nvCxnSpPr>
        <p:spPr>
          <a:xfrm>
            <a:off x="1981200" y="36957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57600" y="36830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34000" y="3661833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8600" y="3699933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5200" y="3412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46318" y="3412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22718" y="33951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42000" y="337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01" y="316904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endParaRPr lang="en-US" sz="2400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58000" y="3632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67600" y="3378200"/>
            <a:ext cx="1295400" cy="660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/>
              <a:t>t </a:t>
            </a:r>
            <a:r>
              <a:rPr lang="en-US" sz="3200" dirty="0" err="1" smtClean="0"/>
              <a:t>ll</a:t>
            </a:r>
            <a:r>
              <a:rPr lang="en-US" sz="2400" dirty="0" smtClean="0"/>
              <a:t> </a:t>
            </a:r>
            <a:r>
              <a:rPr lang="en-US" sz="2400" dirty="0" err="1" smtClean="0"/>
              <a:t>fpad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07200" y="5325533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31100" y="50376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05601" y="521798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3090334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2418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</a:t>
            </a:r>
            <a:r>
              <a:rPr lang="en-US" dirty="0"/>
              <a:t>-</a:t>
            </a:r>
            <a:r>
              <a:rPr lang="en-US" dirty="0" smtClean="0"/>
              <a:t>MAC and NMAC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ct val="100000"/>
              </a:spcBef>
              <a:buNone/>
              <a:tabLst>
                <a:tab pos="685800" algn="l"/>
              </a:tabLst>
            </a:pPr>
            <a:r>
              <a:rPr lang="en-US" u="sng" dirty="0" smtClean="0"/>
              <a:t>Theorem</a:t>
            </a:r>
            <a:r>
              <a:rPr lang="en-US" dirty="0"/>
              <a:t>:     For any L&gt;0,</a:t>
            </a:r>
            <a:br>
              <a:rPr lang="en-US" dirty="0"/>
            </a:br>
            <a:r>
              <a:rPr lang="en-US" dirty="0"/>
              <a:t>	F</a:t>
            </a:r>
            <a:r>
              <a:rPr lang="en-US" dirty="0" smtClean="0"/>
              <a:t>or every eff. q</a:t>
            </a:r>
            <a:r>
              <a:rPr lang="en-US" dirty="0"/>
              <a:t>-query </a:t>
            </a:r>
            <a:r>
              <a:rPr lang="en-US" dirty="0" smtClean="0"/>
              <a:t>PRF adv</a:t>
            </a:r>
            <a:r>
              <a:rPr lang="en-US" dirty="0"/>
              <a:t>. A attacking </a:t>
            </a:r>
            <a:r>
              <a:rPr lang="en-US" dirty="0" smtClean="0"/>
              <a:t>F</a:t>
            </a:r>
            <a:r>
              <a:rPr lang="en-US" baseline="-25000" dirty="0" smtClean="0"/>
              <a:t>ECBC </a:t>
            </a:r>
            <a:r>
              <a:rPr lang="en-US" dirty="0"/>
              <a:t>or </a:t>
            </a:r>
            <a:r>
              <a:rPr lang="en-US" dirty="0" smtClean="0"/>
              <a:t>F</a:t>
            </a:r>
            <a:r>
              <a:rPr lang="en-US" baseline="-25000" dirty="0" smtClean="0"/>
              <a:t>NMAC</a:t>
            </a:r>
            <a:r>
              <a:rPr lang="en-US" baseline="-25000" dirty="0"/>
              <a:t/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dirty="0"/>
              <a:t>there exists </a:t>
            </a:r>
            <a:r>
              <a:rPr lang="en-US" dirty="0" smtClean="0"/>
              <a:t>an eff. </a:t>
            </a:r>
            <a:r>
              <a:rPr lang="en-US" dirty="0"/>
              <a:t>adversary B 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dirty="0"/>
              <a:t>		   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ECBC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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PRP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B, F]  +  2 q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>
                <a:solidFill>
                  <a:srgbClr val="FF0000"/>
                </a:solidFill>
              </a:rPr>
              <a:t>|X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</a:p>
          <a:p>
            <a:pPr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NMAC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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q⋅L⋅Adv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B, F</a:t>
            </a:r>
            <a:r>
              <a:rPr lang="en-US" dirty="0" smtClean="0">
                <a:solidFill>
                  <a:srgbClr val="FF0000"/>
                </a:solidFill>
              </a:rPr>
              <a:t>]  +  q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smtClean="0">
                <a:solidFill>
                  <a:srgbClr val="FF0000"/>
                </a:solidFill>
              </a:rPr>
              <a:t>2|K|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600"/>
              </a:spcBef>
              <a:buNone/>
              <a:tabLst>
                <a:tab pos="685800" algn="l"/>
              </a:tabLst>
            </a:pPr>
            <a:r>
              <a:rPr lang="en-US" dirty="0" smtClean="0"/>
              <a:t>CBC</a:t>
            </a:r>
            <a:r>
              <a:rPr lang="en-US" dirty="0"/>
              <a:t>-MAC is secure as long as   q  &lt;&lt;  |X|</a:t>
            </a:r>
            <a:r>
              <a:rPr lang="en-US" baseline="30000" dirty="0"/>
              <a:t>1/</a:t>
            </a:r>
            <a:r>
              <a:rPr lang="en-US" baseline="30000" dirty="0" smtClean="0"/>
              <a:t>2</a:t>
            </a:r>
          </a:p>
          <a:p>
            <a:pPr marL="0" indent="0">
              <a:spcBef>
                <a:spcPts val="600"/>
              </a:spcBef>
              <a:buNone/>
              <a:tabLst>
                <a:tab pos="685800" algn="l"/>
              </a:tabLst>
            </a:pPr>
            <a:r>
              <a:rPr lang="en-US" dirty="0" smtClean="0"/>
              <a:t>NMAC is secure as long </a:t>
            </a:r>
            <a:r>
              <a:rPr lang="en-US" dirty="0"/>
              <a:t>as  </a:t>
            </a:r>
            <a:r>
              <a:rPr lang="en-US" dirty="0" smtClean="0"/>
              <a:t> q  </a:t>
            </a:r>
            <a:r>
              <a:rPr lang="en-US" dirty="0"/>
              <a:t>&lt;&lt;  </a:t>
            </a:r>
            <a:r>
              <a:rPr lang="en-US" dirty="0" smtClean="0"/>
              <a:t>|K|</a:t>
            </a:r>
            <a:r>
              <a:rPr lang="en-US" baseline="30000" dirty="0"/>
              <a:t>1/</a:t>
            </a:r>
            <a:r>
              <a:rPr lang="en-US" baseline="30000" dirty="0" smtClean="0"/>
              <a:t>2</a:t>
            </a:r>
            <a:r>
              <a:rPr lang="en-US" dirty="0" smtClean="0"/>
              <a:t>       (2</a:t>
            </a:r>
            <a:r>
              <a:rPr lang="en-US" baseline="30000" dirty="0" smtClean="0"/>
              <a:t>64</a:t>
            </a:r>
            <a:r>
              <a:rPr lang="en-US" dirty="0" smtClean="0"/>
              <a:t> for AES-128)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44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133600"/>
            <a:ext cx="8839200" cy="472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q</a:t>
            </a:r>
            <a:r>
              <a:rPr lang="en-US" dirty="0" smtClean="0"/>
              <a:t> = # messages MAC-</a:t>
            </a:r>
            <a:r>
              <a:rPr lang="en-US" dirty="0" err="1" smtClean="0"/>
              <a:t>ed</a:t>
            </a:r>
            <a:r>
              <a:rPr lang="en-US" dirty="0" smtClean="0"/>
              <a:t> with k    </a:t>
            </a:r>
          </a:p>
          <a:p>
            <a:pPr marL="0" indent="0">
              <a:spcBef>
                <a:spcPts val="4176"/>
              </a:spcBef>
              <a:buNone/>
            </a:pPr>
            <a:r>
              <a:rPr lang="en-US" dirty="0" smtClean="0"/>
              <a:t>Suppose we want 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PRF</a:t>
            </a:r>
            <a:r>
              <a:rPr lang="en-US" dirty="0" smtClean="0"/>
              <a:t>[A, F</a:t>
            </a:r>
            <a:r>
              <a:rPr lang="en-US" baseline="-25000" dirty="0" smtClean="0"/>
              <a:t>ECBC</a:t>
            </a:r>
            <a:r>
              <a:rPr lang="en-US" dirty="0" smtClean="0"/>
              <a:t>] ≤  1/2</a:t>
            </a:r>
            <a:r>
              <a:rPr lang="en-US" baseline="30000" dirty="0" smtClean="0"/>
              <a:t>32 </a:t>
            </a:r>
            <a:r>
              <a:rPr lang="en-US" dirty="0" smtClean="0"/>
              <a:t>   </a:t>
            </a:r>
            <a:r>
              <a:rPr lang="en-US" baseline="30000" dirty="0" smtClean="0"/>
              <a:t>  </a:t>
            </a:r>
            <a:r>
              <a:rPr lang="en-US" dirty="0" smtClean="0"/>
              <a:t>    ⇐    q</a:t>
            </a:r>
            <a:r>
              <a:rPr lang="en-US" baseline="30000" dirty="0" smtClean="0"/>
              <a:t>2</a:t>
            </a:r>
            <a:r>
              <a:rPr lang="en-US" dirty="0" smtClean="0"/>
              <a:t> /|X| &lt; 1/ 2</a:t>
            </a:r>
            <a:r>
              <a:rPr lang="en-US" baseline="30000" dirty="0" smtClean="0"/>
              <a:t>32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>
              <a:spcBef>
                <a:spcPts val="1776"/>
              </a:spcBef>
            </a:pPr>
            <a:r>
              <a:rPr lang="en-US" dirty="0" smtClean="0"/>
              <a:t>AES:     |X| = 2</a:t>
            </a:r>
            <a:r>
              <a:rPr lang="en-US" baseline="30000" dirty="0" smtClean="0"/>
              <a:t>128</a:t>
            </a:r>
            <a:r>
              <a:rPr lang="en-US" dirty="0" smtClean="0"/>
              <a:t>    ⇒   q &lt; 2</a:t>
            </a:r>
            <a:r>
              <a:rPr lang="en-US" baseline="30000" dirty="0" smtClean="0"/>
              <a:t>48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baseline="30000" dirty="0"/>
              <a:t>	</a:t>
            </a:r>
            <a:r>
              <a:rPr lang="en-US" dirty="0" smtClean="0"/>
              <a:t>So, after  2</a:t>
            </a:r>
            <a:r>
              <a:rPr lang="en-US" baseline="30000" dirty="0" smtClean="0"/>
              <a:t>48</a:t>
            </a:r>
            <a:r>
              <a:rPr lang="en-US" dirty="0" smtClean="0"/>
              <a:t>  messages must, must change key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3DES</a:t>
            </a:r>
            <a:r>
              <a:rPr lang="en-US" dirty="0"/>
              <a:t>:  </a:t>
            </a:r>
            <a:r>
              <a:rPr lang="en-US" dirty="0" smtClean="0"/>
              <a:t>  |</a:t>
            </a:r>
            <a:r>
              <a:rPr lang="en-US" dirty="0"/>
              <a:t>X| = </a:t>
            </a:r>
            <a:r>
              <a:rPr lang="en-US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   </a:t>
            </a:r>
            <a:r>
              <a:rPr lang="en-US" dirty="0"/>
              <a:t>⇒   </a:t>
            </a:r>
            <a:r>
              <a:rPr lang="en-US" dirty="0" smtClean="0"/>
              <a:t>q </a:t>
            </a:r>
            <a:r>
              <a:rPr lang="en-US" dirty="0"/>
              <a:t>&lt; </a:t>
            </a:r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4699" y="1287464"/>
            <a:ext cx="552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sz="2400" dirty="0" err="1"/>
              <a:t>Adv</a:t>
            </a:r>
            <a:r>
              <a:rPr lang="en-US" sz="2400" baseline="-25000" dirty="0" err="1"/>
              <a:t>PRF</a:t>
            </a:r>
            <a:r>
              <a:rPr lang="en-US" sz="2400" dirty="0"/>
              <a:t>[A,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ECBC</a:t>
            </a:r>
            <a:r>
              <a:rPr lang="en-US" sz="2400" dirty="0"/>
              <a:t>] </a:t>
            </a:r>
            <a:r>
              <a:rPr lang="en-US" sz="2400" dirty="0">
                <a:sym typeface="Symbol" charset="0"/>
              </a:rPr>
              <a:t></a:t>
            </a:r>
            <a:r>
              <a:rPr lang="en-US" sz="2400" dirty="0"/>
              <a:t>  </a:t>
            </a:r>
            <a:r>
              <a:rPr lang="en-US" sz="2400" dirty="0" err="1"/>
              <a:t>Adv</a:t>
            </a:r>
            <a:r>
              <a:rPr lang="en-US" sz="2400" baseline="-25000" dirty="0" err="1"/>
              <a:t>PRP</a:t>
            </a:r>
            <a:r>
              <a:rPr lang="en-US" sz="2400" dirty="0"/>
              <a:t>[B, F]  +  </a:t>
            </a:r>
            <a:r>
              <a:rPr lang="en-US" sz="2400" b="1" dirty="0">
                <a:solidFill>
                  <a:srgbClr val="FF0000"/>
                </a:solidFill>
              </a:rPr>
              <a:t>2 q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/ |X|</a:t>
            </a:r>
          </a:p>
        </p:txBody>
      </p:sp>
    </p:spTree>
    <p:extLst>
      <p:ext uri="{BB962C8B-B14F-4D97-AF65-F5344CB8AC3E}">
        <p14:creationId xmlns="" xmlns:p14="http://schemas.microsoft.com/office/powerpoint/2010/main" val="8612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4582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ECBC-MAC </a:t>
            </a:r>
            <a:r>
              <a:rPr lang="en-US" dirty="0" smtClean="0"/>
              <a:t>is commonly used as an AES-based MAC</a:t>
            </a:r>
          </a:p>
          <a:p>
            <a:r>
              <a:rPr lang="en-US" dirty="0" smtClean="0"/>
              <a:t>CCM encryption mode  (used in 802.11i)</a:t>
            </a:r>
          </a:p>
          <a:p>
            <a:r>
              <a:rPr lang="en-US" dirty="0" smtClean="0"/>
              <a:t>NIST standard called CMAC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NMAC</a:t>
            </a:r>
            <a:r>
              <a:rPr lang="en-US" dirty="0" smtClean="0"/>
              <a:t> not usually used with AES or 3DES</a:t>
            </a:r>
          </a:p>
          <a:p>
            <a:r>
              <a:rPr lang="en-US" dirty="0" smtClean="0"/>
              <a:t>Main reason:    need to change AES key on every block (requires re-computing AES key expansion)</a:t>
            </a:r>
          </a:p>
          <a:p>
            <a:r>
              <a:rPr lang="en-US" dirty="0" smtClean="0"/>
              <a:t>But NMAC is the basis for a popular MAC called HMAC (next)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00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</a:t>
            </a:r>
            <a:r>
              <a:rPr lang="en-US" dirty="0" smtClean="0"/>
              <a:t>3:  PMAC – parallel MAC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17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P(k, </a:t>
            </a:r>
            <a:r>
              <a:rPr lang="en-US" dirty="0" err="1" smtClean="0"/>
              <a:t>i</a:t>
            </a:r>
            <a:r>
              <a:rPr lang="en-US" dirty="0" smtClean="0"/>
              <a:t>):    an easy to compute function</a:t>
            </a:r>
            <a:endParaRPr lang="en-US" sz="20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2209800"/>
            <a:ext cx="152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2209800"/>
            <a:ext cx="1676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2209800"/>
            <a:ext cx="1600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m[2]</a:t>
            </a:r>
            <a:endParaRPr lang="en-US" dirty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2209800"/>
            <a:ext cx="152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mtClean="0"/>
              <a:t>m[3]</a:t>
            </a:r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717800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53400" y="27508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7508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2622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665914" y="27508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2622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2000" y="3378200"/>
            <a:ext cx="28575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5943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640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4" y="6062663"/>
            <a:ext cx="500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4983164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4800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4800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4800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48006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568113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405065" y="2871791"/>
            <a:ext cx="947737" cy="369889"/>
            <a:chOff x="603" y="1791"/>
            <a:chExt cx="597" cy="233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4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P(k,0)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057650" y="2884491"/>
            <a:ext cx="985838" cy="369889"/>
            <a:chOff x="579" y="1799"/>
            <a:chExt cx="621" cy="233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4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P(k,1)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829300" y="2868615"/>
            <a:ext cx="966788" cy="369889"/>
            <a:chOff x="591" y="1795"/>
            <a:chExt cx="609" cy="233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4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P(k,2)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353301" y="2884489"/>
            <a:ext cx="938213" cy="369887"/>
            <a:chOff x="609" y="1790"/>
            <a:chExt cx="591" cy="233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4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P(k,3)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152400" y="5476829"/>
            <a:ext cx="5291000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</a:rPr>
              <a:t>⟶ X   </a:t>
            </a:r>
            <a:r>
              <a:rPr lang="en-US" sz="2400" dirty="0"/>
              <a:t>be </a:t>
            </a:r>
            <a:r>
              <a:rPr lang="en-US" sz="2400" dirty="0" smtClean="0"/>
              <a:t>a PRF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PRF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PMAC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304" y="3530600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Padding similar </a:t>
            </a:r>
            <a:br>
              <a:rPr lang="en-US" sz="2000" dirty="0" smtClean="0"/>
            </a:br>
            <a:r>
              <a:rPr lang="en-US" sz="2000" dirty="0" smtClean="0"/>
              <a:t>to CMAC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1" y="2407048"/>
            <a:ext cx="162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ey = (k,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976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Suppose F is a PRP.</a:t>
            </a:r>
            <a:endParaRPr lang="en-US" sz="2400" dirty="0"/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 smtClean="0"/>
              <a:t>When   m[1]  ⟶ m’[1]    </a:t>
            </a:r>
            <a:br>
              <a:rPr lang="en-US" sz="2400" dirty="0" smtClean="0"/>
            </a:br>
            <a:r>
              <a:rPr lang="en-US" sz="2400" dirty="0" smtClean="0"/>
              <a:t>    can we quickly update tag?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PMAC is incremental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19600" y="1397000"/>
            <a:ext cx="4300536" cy="2133600"/>
            <a:chOff x="2405064" y="1657350"/>
            <a:chExt cx="6662736" cy="3429000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27432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m[0]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267200" y="165735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m[1]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943600" y="165735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m[3]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75438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m[4]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236914" y="2038351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8153399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4953000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47345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5181600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838200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665913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6894513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0765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529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52101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 flipH="1">
              <a:off x="8381999" y="2533650"/>
              <a:ext cx="28575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4575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57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52101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64293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6923088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6886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5643563" y="44577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F(</a:t>
              </a:r>
              <a:r>
                <a:rPr lang="en-US" sz="1200" b="1"/>
                <a:t>k</a:t>
              </a:r>
              <a:r>
                <a:rPr lang="en-US" sz="1200" b="1" baseline="-25000"/>
                <a:t>1</a:t>
              </a:r>
              <a:r>
                <a:rPr lang="en-US" sz="1200"/>
                <a:t>,</a:t>
              </a:r>
              <a:r>
                <a:rPr lang="en-US" sz="1200">
                  <a:sym typeface="Symbol" charset="0"/>
                </a:rPr>
                <a:t>)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6557963" y="4800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7275513" y="4546998"/>
              <a:ext cx="571703" cy="408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50"/>
                <a:t>tag</a:t>
              </a: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8382000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5827714" y="3737372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charset="0"/>
                </a:rPr>
                <a:t></a:t>
              </a: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3429000" y="3600450"/>
              <a:ext cx="25146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5181600" y="3600450"/>
              <a:ext cx="8382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>
              <a:off x="6096000" y="3600450"/>
              <a:ext cx="7620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H="1">
              <a:off x="6172200" y="3600450"/>
              <a:ext cx="22098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6067425" y="426085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2405064" y="2153839"/>
              <a:ext cx="947737" cy="408385"/>
              <a:chOff x="603" y="1791"/>
              <a:chExt cx="597" cy="343"/>
            </a:xfrm>
          </p:grpSpPr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59" name="Text Box 39"/>
              <p:cNvSpPr txBox="1">
                <a:spLocks noChangeArrowheads="1"/>
              </p:cNvSpPr>
              <p:nvPr/>
            </p:nvSpPr>
            <p:spPr bwMode="auto">
              <a:xfrm>
                <a:off x="603" y="1791"/>
                <a:ext cx="499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P(k,0)</a:t>
                </a:r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4057650" y="2163364"/>
              <a:ext cx="985838" cy="408385"/>
              <a:chOff x="579" y="1799"/>
              <a:chExt cx="621" cy="343"/>
            </a:xfrm>
          </p:grpSpPr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579" y="1799"/>
                <a:ext cx="492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P(k,1)</a:t>
                </a:r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5829300" y="2151457"/>
              <a:ext cx="966788" cy="408385"/>
              <a:chOff x="591" y="1795"/>
              <a:chExt cx="609" cy="343"/>
            </a:xfrm>
          </p:grpSpPr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6" name="Text Box 46"/>
              <p:cNvSpPr txBox="1">
                <a:spLocks noChangeArrowheads="1"/>
              </p:cNvSpPr>
              <p:nvPr/>
            </p:nvSpPr>
            <p:spPr bwMode="auto">
              <a:xfrm>
                <a:off x="591" y="1795"/>
                <a:ext cx="499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P(k,2)</a:t>
                </a:r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7353300" y="2163368"/>
              <a:ext cx="938213" cy="408384"/>
              <a:chOff x="609" y="1790"/>
              <a:chExt cx="591" cy="343"/>
            </a:xfrm>
          </p:grpSpPr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9" name="Text Box 49"/>
              <p:cNvSpPr txBox="1">
                <a:spLocks noChangeArrowheads="1"/>
              </p:cNvSpPr>
              <p:nvPr/>
            </p:nvSpPr>
            <p:spPr bwMode="auto">
              <a:xfrm>
                <a:off x="609" y="1790"/>
                <a:ext cx="492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P(k,3)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95400" y="3581401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o, it can’t be done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5400" y="4665134"/>
            <a:ext cx="787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/>
              <a:t>tag) </a:t>
            </a:r>
            <a:r>
              <a:rPr lang="en-US" sz="2400" dirty="0" smtClean="0"/>
              <a:t>⨁ F</a:t>
            </a:r>
            <a:r>
              <a:rPr lang="en-US" sz="3200" dirty="0" smtClean="0"/>
              <a:t>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m[1]</a:t>
            </a:r>
            <a:r>
              <a:rPr lang="en-US" sz="2400" dirty="0"/>
              <a:t> </a:t>
            </a:r>
            <a:r>
              <a:rPr lang="en-US" sz="2400" dirty="0" smtClean="0"/>
              <a:t>⨁ P(k,1)</a:t>
            </a:r>
            <a:r>
              <a:rPr lang="en-US" sz="3200" dirty="0" smtClean="0"/>
              <a:t>) </a:t>
            </a:r>
            <a:r>
              <a:rPr lang="en-US" sz="2400" dirty="0"/>
              <a:t>⨁ 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m’[</a:t>
            </a:r>
            <a:r>
              <a:rPr lang="en-US" sz="2400" dirty="0"/>
              <a:t>1] ⨁ P(k,1)</a:t>
            </a:r>
            <a:r>
              <a:rPr lang="en-US" sz="3200" dirty="0"/>
              <a:t>)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5401" y="4072467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/>
              <a:t>tag) </a:t>
            </a:r>
            <a:r>
              <a:rPr lang="en-US" sz="2400" dirty="0" smtClean="0"/>
              <a:t>⨁ </a:t>
            </a:r>
            <a:r>
              <a:rPr lang="en-US" sz="2400" dirty="0"/>
              <a:t>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m’[</a:t>
            </a:r>
            <a:r>
              <a:rPr lang="en-US" sz="2400" dirty="0"/>
              <a:t>1] ⨁ P(k,1)</a:t>
            </a:r>
            <a:r>
              <a:rPr lang="en-US" sz="3200" dirty="0"/>
              <a:t>)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5290899"/>
            <a:ext cx="711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tag ⨁ </a:t>
            </a:r>
            <a:r>
              <a:rPr lang="en-US" sz="2400" dirty="0"/>
              <a:t>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m[</a:t>
            </a:r>
            <a:r>
              <a:rPr lang="en-US" sz="2400" dirty="0"/>
              <a:t>1] ⨁ P(k,1)</a:t>
            </a:r>
            <a:r>
              <a:rPr lang="en-US" sz="3200" dirty="0" smtClean="0"/>
              <a:t>)</a:t>
            </a:r>
            <a:r>
              <a:rPr lang="en-US" sz="3200" dirty="0"/>
              <a:t> </a:t>
            </a:r>
            <a:r>
              <a:rPr lang="en-US" sz="2400" dirty="0"/>
              <a:t>⨁ 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m’[1] ⨁ P(k,1)</a:t>
            </a:r>
            <a:r>
              <a:rPr lang="en-US" sz="3200" dirty="0"/>
              <a:t>)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617220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 apply  F(k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⋅)</a:t>
            </a:r>
          </a:p>
        </p:txBody>
      </p:sp>
      <p:sp>
        <p:nvSpPr>
          <p:cNvPr id="5" name="Left Brace 4"/>
          <p:cNvSpPr/>
          <p:nvPr/>
        </p:nvSpPr>
        <p:spPr>
          <a:xfrm>
            <a:off x="685800" y="4343400"/>
            <a:ext cx="152400" cy="152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2" idx="1"/>
            <a:endCxn id="5" idx="1"/>
          </p:cNvCxnSpPr>
          <p:nvPr/>
        </p:nvCxnSpPr>
        <p:spPr>
          <a:xfrm rot="10800000" flipH="1">
            <a:off x="381000" y="5105400"/>
            <a:ext cx="304800" cy="1297634"/>
          </a:xfrm>
          <a:prstGeom prst="curvedConnector3">
            <a:avLst>
              <a:gd name="adj1" fmla="val -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96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Construction </a:t>
            </a:r>
            <a:r>
              <a:rPr lang="en-US" sz="3600" dirty="0" smtClean="0"/>
              <a:t>4:   </a:t>
            </a:r>
            <a:r>
              <a:rPr lang="en-US" sz="3600" dirty="0"/>
              <a:t>HMAC   (Hash-MAC)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widely used MAC on the Internet.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…  </a:t>
            </a:r>
            <a:r>
              <a:rPr lang="en-US" dirty="0"/>
              <a:t>but,  we first we </a:t>
            </a:r>
            <a:r>
              <a:rPr lang="en-US" dirty="0" smtClean="0"/>
              <a:t>need to discuss </a:t>
            </a:r>
            <a:r>
              <a:rPr lang="en-US" dirty="0"/>
              <a:t>hash function.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7134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J. </a:t>
            </a:r>
            <a:r>
              <a:rPr lang="en-US" sz="2000" dirty="0"/>
              <a:t>Black, </a:t>
            </a:r>
            <a:r>
              <a:rPr lang="en-US" sz="2000" dirty="0" smtClean="0"/>
              <a:t>P. </a:t>
            </a:r>
            <a:r>
              <a:rPr lang="en-US" sz="2000" dirty="0" err="1"/>
              <a:t>Rogaway</a:t>
            </a:r>
            <a:r>
              <a:rPr lang="en-US" sz="2000" dirty="0"/>
              <a:t>: CBC MACs for Arbitrary-Length Messages: The Three-Key Constructions. J. Cryptology 18(2): 111-131 (2005</a:t>
            </a:r>
            <a:r>
              <a:rPr lang="en-US" sz="2000" dirty="0" smtClean="0"/>
              <a:t>)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K. </a:t>
            </a:r>
            <a:r>
              <a:rPr lang="en-US" sz="2000" dirty="0" err="1"/>
              <a:t>Pietrzak</a:t>
            </a:r>
            <a:r>
              <a:rPr lang="en-US" sz="2000" dirty="0"/>
              <a:t>: A Tight Bound for EMAC. ICALP (2) 2006: 168-</a:t>
            </a:r>
            <a:r>
              <a:rPr lang="en-US" sz="2000" dirty="0" smtClean="0"/>
              <a:t>179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J. </a:t>
            </a:r>
            <a:r>
              <a:rPr lang="en-US" sz="2000" dirty="0"/>
              <a:t>Black, </a:t>
            </a:r>
            <a:r>
              <a:rPr lang="en-US" sz="2000" dirty="0" smtClean="0"/>
              <a:t>P. </a:t>
            </a:r>
            <a:r>
              <a:rPr lang="en-US" sz="2000" dirty="0" err="1"/>
              <a:t>Rogaway</a:t>
            </a:r>
            <a:r>
              <a:rPr lang="en-US" sz="2000" dirty="0"/>
              <a:t>: A Block-Cipher Mode of Operation for Parallelizable Message Authentication. EUROCRYPT 2002: 384-</a:t>
            </a:r>
            <a:r>
              <a:rPr lang="en-US" sz="2000" dirty="0" smtClean="0"/>
              <a:t>397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M. </a:t>
            </a:r>
            <a:r>
              <a:rPr lang="en-US" sz="2000" dirty="0" err="1"/>
              <a:t>Bellare</a:t>
            </a:r>
            <a:r>
              <a:rPr lang="en-US" sz="2000" dirty="0"/>
              <a:t>: New Proofs for NMAC and HMAC: Security Without Collision-Resistance. </a:t>
            </a:r>
            <a:r>
              <a:rPr lang="pt-BR" sz="2000" dirty="0"/>
              <a:t>CRYPTO 2006: 602-619</a:t>
            </a:r>
            <a:endParaRPr lang="en-US" sz="2000" dirty="0" smtClean="0"/>
          </a:p>
          <a:p>
            <a:pPr>
              <a:spcBef>
                <a:spcPts val="1680"/>
              </a:spcBef>
            </a:pPr>
            <a:r>
              <a:rPr lang="en-US" sz="2000" dirty="0" smtClean="0"/>
              <a:t>Y. </a:t>
            </a:r>
            <a:r>
              <a:rPr lang="en-US" sz="2000" dirty="0" err="1"/>
              <a:t>Dodis</a:t>
            </a:r>
            <a:r>
              <a:rPr lang="en-US" sz="2000" dirty="0"/>
              <a:t>, </a:t>
            </a:r>
            <a:r>
              <a:rPr lang="en-US" sz="2000" dirty="0" smtClean="0"/>
              <a:t>K. </a:t>
            </a:r>
            <a:r>
              <a:rPr lang="en-US" sz="2000" dirty="0" err="1"/>
              <a:t>Pietrzak</a:t>
            </a:r>
            <a:r>
              <a:rPr lang="en-US" sz="2000" dirty="0"/>
              <a:t>, </a:t>
            </a:r>
            <a:r>
              <a:rPr lang="en-US" sz="2000" dirty="0" smtClean="0"/>
              <a:t>P. </a:t>
            </a:r>
            <a:r>
              <a:rPr lang="en-US" sz="2000" dirty="0" err="1"/>
              <a:t>Puniya</a:t>
            </a:r>
            <a:r>
              <a:rPr lang="en-US" sz="2000" dirty="0"/>
              <a:t>: A New Mode of Operation for Block Ciphers and Length-Preserving MACs. EUROCRYPT 2008: 198-219</a:t>
            </a:r>
          </a:p>
        </p:txBody>
      </p:sp>
    </p:spTree>
    <p:extLst>
      <p:ext uri="{BB962C8B-B14F-4D97-AF65-F5344CB8AC3E}">
        <p14:creationId xmlns="" xmlns:p14="http://schemas.microsoft.com/office/powerpoint/2010/main" val="10153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Resistant Hash Functions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Goal:      integrity,    no confidentiality.</a:t>
            </a:r>
          </a:p>
          <a:p>
            <a:endParaRPr lang="en-US" smtClean="0">
              <a:sym typeface="Symbol" charset="0"/>
            </a:endParaRPr>
          </a:p>
          <a:p>
            <a:r>
              <a:rPr lang="en-US" smtClean="0">
                <a:sym typeface="Symbol" charset="0"/>
              </a:rPr>
              <a:t>Examples:</a:t>
            </a:r>
          </a:p>
          <a:p>
            <a:pPr lvl="1"/>
            <a:r>
              <a:rPr lang="en-US" smtClean="0">
                <a:sym typeface="Symbol" charset="0"/>
              </a:rPr>
              <a:t>Protecting public binaries on disk.   </a:t>
            </a:r>
          </a:p>
          <a:p>
            <a:pPr lvl="1"/>
            <a:r>
              <a:rPr lang="en-US" smtClean="0">
                <a:sym typeface="Symbol" charset="0"/>
              </a:rPr>
              <a:t>Protecting banner ads on web pages.</a:t>
            </a:r>
            <a:endParaRPr lang="en-US" dirty="0">
              <a:sym typeface="Symbo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Integrity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03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T  be a hash function    </a:t>
            </a:r>
            <a:r>
              <a:rPr lang="en-US" dirty="0" smtClean="0">
                <a:sym typeface="Symbol" charset="0"/>
              </a:rPr>
              <a:t>( |</a:t>
            </a:r>
            <a:r>
              <a:rPr lang="en-US" dirty="0">
                <a:sym typeface="Symbol" charset="0"/>
              </a:rPr>
              <a:t>M| &gt;&gt; |T</a:t>
            </a:r>
            <a:r>
              <a:rPr lang="en-US" dirty="0" smtClean="0">
                <a:sym typeface="Symbol" charset="0"/>
              </a:rPr>
              <a:t>| )</a:t>
            </a:r>
            <a:endParaRPr lang="en-US" dirty="0">
              <a:sym typeface="Symbol" charset="0"/>
            </a:endParaRPr>
          </a:p>
          <a:p>
            <a:pPr marL="0" indent="0">
              <a:spcBef>
                <a:spcPts val="4296"/>
              </a:spcBef>
              <a:buNone/>
            </a:pPr>
            <a:r>
              <a:rPr lang="en-US" dirty="0" smtClean="0">
                <a:sym typeface="Symbol" charset="0"/>
              </a:rPr>
              <a:t>A </a:t>
            </a:r>
            <a:r>
              <a:rPr lang="en-US" b="1" u="sng" dirty="0">
                <a:sym typeface="Symbol" charset="0"/>
              </a:rPr>
              <a:t>collision</a:t>
            </a:r>
            <a:r>
              <a:rPr lang="en-US" dirty="0">
                <a:sym typeface="Symbol" charset="0"/>
              </a:rPr>
              <a:t> for H is a pair  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,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	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=  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  and    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 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sym typeface="Symbol" charset="0"/>
              </a:rPr>
              <a:t>1</a:t>
            </a: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Goal:   collision resistant (C.R.) hash functions</a:t>
            </a: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Step 1:  given C.R. function for </a:t>
            </a:r>
            <a:r>
              <a:rPr lang="en-US" b="1" u="sng" dirty="0" smtClean="0">
                <a:solidFill>
                  <a:srgbClr val="000000"/>
                </a:solidFill>
                <a:sym typeface="Symbol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 messages,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sym typeface="Symbo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	construct C.R. function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for </a:t>
            </a:r>
            <a:r>
              <a:rPr lang="en-US" b="1" u="sng" dirty="0" smtClean="0">
                <a:solidFill>
                  <a:srgbClr val="000000"/>
                </a:solidFill>
                <a:sym typeface="Symbol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 messages </a:t>
            </a: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00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00200"/>
            <a:ext cx="3886200" cy="454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038600"/>
            <a:ext cx="81534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  </a:t>
            </a:r>
            <a:r>
              <a:rPr lang="en-US" sz="2800" b="1" dirty="0" smtClean="0">
                <a:solidFill>
                  <a:srgbClr val="FF0000"/>
                </a:solidFill>
              </a:rPr>
              <a:t>h: T × X ⟶ T         </a:t>
            </a:r>
            <a:r>
              <a:rPr lang="en-US" dirty="0"/>
              <a:t>(</a:t>
            </a:r>
            <a:r>
              <a:rPr lang="en-US" dirty="0" smtClean="0"/>
              <a:t>compression function)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e obtain   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dirty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⟶ T </a:t>
            </a:r>
            <a:r>
              <a:rPr lang="en-US" dirty="0" smtClean="0"/>
              <a:t>.            H</a:t>
            </a:r>
            <a:r>
              <a:rPr lang="en-US" baseline="-25000" dirty="0" smtClean="0"/>
              <a:t>i</a:t>
            </a:r>
            <a:r>
              <a:rPr lang="en-US" dirty="0" smtClean="0"/>
              <a:t>  -  chaining variables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PB:    padding block</a:t>
            </a:r>
            <a:r>
              <a:rPr lang="en-US" baseline="-250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13716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743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743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743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676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676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676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676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</a:t>
            </a: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PB</a:t>
            </a:r>
            <a:endParaRPr lang="en-US" sz="18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743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16" name="Group 67"/>
          <p:cNvGrpSpPr/>
          <p:nvPr/>
        </p:nvGrpSpPr>
        <p:grpSpPr>
          <a:xfrm>
            <a:off x="260310" y="2858869"/>
            <a:ext cx="1409700" cy="646331"/>
            <a:chOff x="38100" y="3057978"/>
            <a:chExt cx="1409700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3057978"/>
              <a:ext cx="79380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18" name="Group 47"/>
          <p:cNvGrpSpPr/>
          <p:nvPr/>
        </p:nvGrpSpPr>
        <p:grpSpPr>
          <a:xfrm>
            <a:off x="1364416" y="2058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48"/>
          <p:cNvGrpSpPr/>
          <p:nvPr/>
        </p:nvGrpSpPr>
        <p:grpSpPr>
          <a:xfrm>
            <a:off x="3041610" y="2057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51"/>
          <p:cNvGrpSpPr/>
          <p:nvPr/>
        </p:nvGrpSpPr>
        <p:grpSpPr>
          <a:xfrm>
            <a:off x="4718010" y="2057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54"/>
          <p:cNvGrpSpPr/>
          <p:nvPr/>
        </p:nvGrpSpPr>
        <p:grpSpPr>
          <a:xfrm>
            <a:off x="6318210" y="2057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3168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3168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3198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3198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607733"/>
            <a:ext cx="715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22" name="Group 73"/>
          <p:cNvGrpSpPr/>
          <p:nvPr/>
        </p:nvGrpSpPr>
        <p:grpSpPr>
          <a:xfrm>
            <a:off x="3346410" y="27262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76"/>
          <p:cNvGrpSpPr/>
          <p:nvPr/>
        </p:nvGrpSpPr>
        <p:grpSpPr>
          <a:xfrm>
            <a:off x="5022810" y="27262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79"/>
          <p:cNvGrpSpPr/>
          <p:nvPr/>
        </p:nvGrpSpPr>
        <p:grpSpPr>
          <a:xfrm>
            <a:off x="6623010" y="27262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57"/>
          <p:cNvGrpSpPr/>
          <p:nvPr/>
        </p:nvGrpSpPr>
        <p:grpSpPr>
          <a:xfrm flipV="1">
            <a:off x="1670010" y="32151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63"/>
          <p:cNvGrpSpPr/>
          <p:nvPr/>
        </p:nvGrpSpPr>
        <p:grpSpPr>
          <a:xfrm flipV="1">
            <a:off x="3346410" y="32151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70"/>
          <p:cNvGrpSpPr/>
          <p:nvPr/>
        </p:nvGrpSpPr>
        <p:grpSpPr>
          <a:xfrm flipV="1">
            <a:off x="5022810" y="32151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84"/>
          <p:cNvGrpSpPr/>
          <p:nvPr/>
        </p:nvGrpSpPr>
        <p:grpSpPr>
          <a:xfrm flipV="1">
            <a:off x="6623010" y="32151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87"/>
          <p:cNvGrpSpPr/>
          <p:nvPr/>
        </p:nvGrpSpPr>
        <p:grpSpPr>
          <a:xfrm>
            <a:off x="1670010" y="27262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17"/>
          <p:cNvGrpSpPr/>
          <p:nvPr/>
        </p:nvGrpSpPr>
        <p:grpSpPr>
          <a:xfrm>
            <a:off x="1060410" y="2946401"/>
            <a:ext cx="7048849" cy="461665"/>
            <a:chOff x="1060410" y="1924050"/>
            <a:chExt cx="7048849" cy="346249"/>
          </a:xfrm>
        </p:grpSpPr>
        <p:sp>
          <p:nvSpPr>
            <p:cNvPr id="4" name="TextBox 3"/>
            <p:cNvSpPr txBox="1"/>
            <p:nvPr/>
          </p:nvSpPr>
          <p:spPr>
            <a:xfrm>
              <a:off x="1060410" y="1924050"/>
              <a:ext cx="49564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3646" y="1924050"/>
              <a:ext cx="4812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0046" y="1924050"/>
              <a:ext cx="49404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96446" y="1924050"/>
              <a:ext cx="48282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3610" y="1924050"/>
              <a:ext cx="49564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grpSp>
        <p:nvGrpSpPr>
          <p:cNvPr id="33" name="Group 15"/>
          <p:cNvGrpSpPr/>
          <p:nvPr/>
        </p:nvGrpSpPr>
        <p:grpSpPr>
          <a:xfrm>
            <a:off x="3276600" y="5765798"/>
            <a:ext cx="2362200" cy="977556"/>
            <a:chOff x="3276600" y="4324350"/>
            <a:chExt cx="2362200" cy="733167"/>
          </a:xfrm>
        </p:grpSpPr>
        <p:sp>
          <p:nvSpPr>
            <p:cNvPr id="5" name="Rectangle 4"/>
            <p:cNvSpPr/>
            <p:nvPr/>
          </p:nvSpPr>
          <p:spPr>
            <a:xfrm>
              <a:off x="3276600" y="4324350"/>
              <a:ext cx="2362200" cy="381000"/>
            </a:xfrm>
            <a:prstGeom prst="rect">
              <a:avLst/>
            </a:prstGeom>
            <a:solidFill>
              <a:srgbClr val="E46C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FFCC"/>
                  </a:solidFill>
                </a:rPr>
                <a:t>1000…0 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ll</a:t>
              </a:r>
              <a:r>
                <a:rPr lang="en-US" sz="2000" dirty="0" smtClean="0">
                  <a:solidFill>
                    <a:srgbClr val="FFFFCC"/>
                  </a:solidFill>
                </a:rPr>
                <a:t> 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msg</a:t>
              </a:r>
              <a:r>
                <a:rPr lang="en-US" sz="2000" dirty="0" smtClean="0">
                  <a:solidFill>
                    <a:srgbClr val="FFFFCC"/>
                  </a:solidFill>
                </a:rPr>
                <a:t>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len</a:t>
              </a:r>
              <a:endParaRPr lang="en-US" sz="2000" dirty="0">
                <a:solidFill>
                  <a:srgbClr val="FFFFCC"/>
                </a:solidFill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991100" y="4324350"/>
              <a:ext cx="152400" cy="914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3600" y="4780518"/>
              <a:ext cx="821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 bits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48401" y="5664200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no space for PB </a:t>
            </a:r>
            <a:br>
              <a:rPr lang="en-US" sz="2000" dirty="0" smtClean="0"/>
            </a:br>
            <a:r>
              <a:rPr lang="en-US" sz="2000" dirty="0" smtClean="0"/>
              <a:t>add</a:t>
            </a:r>
            <a:r>
              <a:rPr lang="en-US" sz="2000" dirty="0"/>
              <a:t> </a:t>
            </a:r>
            <a:r>
              <a:rPr lang="en-US" sz="2000" dirty="0" smtClean="0"/>
              <a:t>another block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272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h </a:t>
            </a:r>
            <a:r>
              <a:rPr lang="en-US" dirty="0"/>
              <a:t> </a:t>
            </a:r>
            <a:r>
              <a:rPr lang="en-US" dirty="0" smtClean="0"/>
              <a:t>is collision resistant then so is  H.</a:t>
            </a:r>
          </a:p>
          <a:p>
            <a:pPr marL="0" indent="0"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   collision on H   ⇒   collision on h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Suppose  H(M) = H(M’).    We build collision for  h.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collision resistance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277" y="3632200"/>
            <a:ext cx="5544723" cy="12926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 =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    ,    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  ,  …  ,  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 ,     H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  = H(M)</a:t>
            </a:r>
          </a:p>
          <a:p>
            <a:pPr>
              <a:spcBef>
                <a:spcPts val="3600"/>
              </a:spcBef>
            </a:pPr>
            <a:r>
              <a:rPr lang="en-US" sz="2400" dirty="0" smtClean="0"/>
              <a:t>IV  =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’   ,     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   ,  …  ,   </a:t>
            </a:r>
            <a:r>
              <a:rPr lang="en-US" sz="2400" dirty="0" err="1" smtClean="0"/>
              <a:t>H’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    H’</a:t>
            </a:r>
            <a:r>
              <a:rPr lang="en-US" sz="2400" baseline="-25000" dirty="0" smtClean="0"/>
              <a:t>r+1</a:t>
            </a:r>
            <a:r>
              <a:rPr lang="en-US" sz="2400" dirty="0" smtClean="0"/>
              <a:t>   = H(M’)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5155" y="5953324"/>
            <a:ext cx="571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ll</a:t>
            </a:r>
            <a:r>
              <a:rPr lang="en-US" sz="2400" dirty="0" smtClean="0"/>
              <a:t> PB) = H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= H’</a:t>
            </a:r>
            <a:r>
              <a:rPr lang="en-US" sz="2400" baseline="-25000" dirty="0" smtClean="0"/>
              <a:t>r+1</a:t>
            </a:r>
            <a:r>
              <a:rPr lang="en-US" sz="2400" dirty="0" smtClean="0"/>
              <a:t> = h(</a:t>
            </a:r>
            <a:r>
              <a:rPr lang="en-US" sz="2400" dirty="0" err="1" smtClean="0"/>
              <a:t>H’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M’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ll</a:t>
            </a:r>
            <a:r>
              <a:rPr lang="en-US" sz="2400" dirty="0" smtClean="0"/>
              <a:t> PB’)</a:t>
            </a:r>
          </a:p>
        </p:txBody>
      </p:sp>
    </p:spTree>
    <p:extLst>
      <p:ext uri="{BB962C8B-B14F-4D97-AF65-F5344CB8AC3E}">
        <p14:creationId xmlns:p14="http://schemas.microsoft.com/office/powerpoint/2010/main" xmlns="" val="27316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E: K× 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</a:t>
            </a:r>
            <a:r>
              <a:rPr lang="en-US" b="1" dirty="0"/>
              <a:t>⟶ </a:t>
            </a:r>
            <a:r>
              <a:rPr lang="en-US" b="1" dirty="0" smtClean="0"/>
              <a:t>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    </a:t>
            </a:r>
            <a:r>
              <a:rPr lang="en-US" dirty="0" smtClean="0"/>
              <a:t>a block cipher.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h(H,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) = E(m, H)</a:t>
            </a: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Compression Function from a </a:t>
            </a:r>
            <a:br>
              <a:rPr lang="en-US" dirty="0" smtClean="0"/>
            </a:br>
            <a:r>
              <a:rPr lang="en-US" dirty="0" smtClean="0"/>
              <a:t>Block Cipher</a:t>
            </a:r>
            <a:endParaRPr lang="en-US" dirty="0"/>
          </a:p>
        </p:txBody>
      </p:sp>
      <p:grpSp>
        <p:nvGrpSpPr>
          <p:cNvPr id="4" name="Group 44"/>
          <p:cNvGrpSpPr/>
          <p:nvPr/>
        </p:nvGrpSpPr>
        <p:grpSpPr>
          <a:xfrm>
            <a:off x="2514600" y="3409890"/>
            <a:ext cx="3784600" cy="1543110"/>
            <a:chOff x="558800" y="2546350"/>
            <a:chExt cx="3784600" cy="1157332"/>
          </a:xfrm>
        </p:grpSpPr>
        <p:grpSp>
          <p:nvGrpSpPr>
            <p:cNvPr id="5" name="Group 25"/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  <a:sym typeface="Symbol" pitchFamily="18" charset="2"/>
                  </a:rPr>
                  <a:t>E</a:t>
                </a:r>
                <a:endParaRPr lang="en-US" dirty="0"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5700" y="2927350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82700" y="2546350"/>
              <a:ext cx="4876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8800" y="3403600"/>
              <a:ext cx="3962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r>
                <a:rPr lang="en-US" sz="2000" baseline="-25000" dirty="0" smtClean="0"/>
                <a:t>i</a:t>
              </a:r>
              <a:endParaRPr lang="en-US" sz="2000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878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E: K× 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</a:t>
            </a:r>
            <a:r>
              <a:rPr lang="en-US" b="1" dirty="0"/>
              <a:t>⟶ </a:t>
            </a:r>
            <a:r>
              <a:rPr lang="en-US" b="1" dirty="0" smtClean="0"/>
              <a:t>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    </a:t>
            </a:r>
            <a:r>
              <a:rPr lang="en-US" dirty="0" smtClean="0"/>
              <a:t>a block cipher.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The </a:t>
            </a:r>
            <a:r>
              <a:rPr lang="en-US" b="1" dirty="0" smtClean="0"/>
              <a:t>Davies-Meyer </a:t>
            </a:r>
            <a:r>
              <a:rPr lang="en-US" dirty="0" smtClean="0"/>
              <a:t>compression function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h(H,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) = E(m, H)⨁H</a:t>
            </a: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Suppose E is an ideal cipher (collection of |K| random perms.).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inding a collision </a:t>
            </a:r>
            <a:r>
              <a:rPr lang="en-US" b="1" dirty="0" smtClean="0"/>
              <a:t>h(</a:t>
            </a:r>
            <a:r>
              <a:rPr lang="en-US" b="1" dirty="0" err="1" smtClean="0"/>
              <a:t>H,m</a:t>
            </a:r>
            <a:r>
              <a:rPr lang="en-US" b="1" dirty="0" smtClean="0"/>
              <a:t>)=h(</a:t>
            </a:r>
            <a:r>
              <a:rPr lang="en-US" b="1" dirty="0" err="1" smtClean="0"/>
              <a:t>H’,m</a:t>
            </a:r>
            <a:r>
              <a:rPr lang="en-US" b="1" dirty="0" smtClean="0"/>
              <a:t>’)  </a:t>
            </a:r>
            <a:r>
              <a:rPr lang="en-US" dirty="0" smtClean="0"/>
              <a:t>takes </a:t>
            </a:r>
            <a:r>
              <a:rPr lang="en-US" b="1" dirty="0" smtClean="0">
                <a:solidFill>
                  <a:srgbClr val="FF0000"/>
                </a:solidFill>
              </a:rPr>
              <a:t>O(2</a:t>
            </a:r>
            <a:r>
              <a:rPr lang="en-US" b="1" baseline="30000" dirty="0" smtClean="0">
                <a:solidFill>
                  <a:srgbClr val="FF0000"/>
                </a:solidFill>
              </a:rPr>
              <a:t>n/2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evaluations of (E,D).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Compression Function from a </a:t>
            </a:r>
            <a:br>
              <a:rPr lang="en-US" dirty="0" smtClean="0"/>
            </a:br>
            <a:r>
              <a:rPr lang="en-US" dirty="0" smtClean="0"/>
              <a:t>Block Cipher</a:t>
            </a:r>
            <a:endParaRPr lang="en-US" dirty="0"/>
          </a:p>
        </p:txBody>
      </p:sp>
      <p:grpSp>
        <p:nvGrpSpPr>
          <p:cNvPr id="4" name="Group 44"/>
          <p:cNvGrpSpPr/>
          <p:nvPr/>
        </p:nvGrpSpPr>
        <p:grpSpPr>
          <a:xfrm>
            <a:off x="2514600" y="2413002"/>
            <a:ext cx="3784600" cy="1864381"/>
            <a:chOff x="558800" y="2546350"/>
            <a:chExt cx="3784600" cy="1398285"/>
          </a:xfrm>
        </p:grpSpPr>
        <p:grpSp>
          <p:nvGrpSpPr>
            <p:cNvPr id="5" name="Group 25"/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  <a:sym typeface="Symbol" pitchFamily="18" charset="2"/>
                  </a:rPr>
                  <a:t>E</a:t>
                </a:r>
                <a:endParaRPr lang="en-US" dirty="0"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5700" y="2927350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82700" y="2546350"/>
              <a:ext cx="4876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8800" y="3346450"/>
              <a:ext cx="3962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r>
                <a:rPr lang="en-US" sz="2000" baseline="-25000" dirty="0" smtClean="0"/>
                <a:t>i</a:t>
              </a:r>
              <a:endParaRPr lang="en-US" sz="2000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9800" y="3144535"/>
              <a:ext cx="49725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⨁</a:t>
              </a:r>
              <a:endParaRPr lang="en-US" sz="2800" dirty="0"/>
            </a:p>
          </p:txBody>
        </p:sp>
        <p:grpSp>
          <p:nvGrpSpPr>
            <p:cNvPr id="6" name="Group 43"/>
            <p:cNvGrpSpPr/>
            <p:nvPr/>
          </p:nvGrpSpPr>
          <p:grpSpPr>
            <a:xfrm>
              <a:off x="1905000" y="3422650"/>
              <a:ext cx="1828802" cy="521985"/>
              <a:chOff x="1905000" y="3422650"/>
              <a:chExt cx="1828802" cy="521985"/>
            </a:xfrm>
          </p:grpSpPr>
          <p:cxnSp>
            <p:nvCxnSpPr>
              <p:cNvPr id="34" name="Elbow Connector 33"/>
              <p:cNvCxnSpPr/>
              <p:nvPr/>
            </p:nvCxnSpPr>
            <p:spPr>
              <a:xfrm>
                <a:off x="1905000" y="3486150"/>
                <a:ext cx="1828800" cy="457200"/>
              </a:xfrm>
              <a:prstGeom prst="bentConnector3">
                <a:avLst>
                  <a:gd name="adj1" fmla="val 694"/>
                </a:avLst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6200000" flipV="1">
                <a:off x="3470122" y="3680955"/>
                <a:ext cx="521985" cy="53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2971800" y="6172201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possible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878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 SHA-256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Merkle-Damgard</a:t>
            </a:r>
            <a:r>
              <a:rPr lang="en-US" dirty="0" smtClean="0"/>
              <a:t> function </a:t>
            </a:r>
          </a:p>
          <a:p>
            <a:r>
              <a:rPr lang="en-US" dirty="0" smtClean="0"/>
              <a:t>Davies-Meyer compression function </a:t>
            </a:r>
            <a:endParaRPr lang="en-US" dirty="0"/>
          </a:p>
        </p:txBody>
      </p:sp>
      <p:grpSp>
        <p:nvGrpSpPr>
          <p:cNvPr id="7" name="Group 14"/>
          <p:cNvGrpSpPr/>
          <p:nvPr/>
        </p:nvGrpSpPr>
        <p:grpSpPr>
          <a:xfrm>
            <a:off x="1868004" y="3733799"/>
            <a:ext cx="5142396" cy="2362200"/>
            <a:chOff x="1868004" y="2800350"/>
            <a:chExt cx="5142396" cy="1771650"/>
          </a:xfrm>
        </p:grpSpPr>
        <p:sp>
          <p:nvSpPr>
            <p:cNvPr id="4" name="Rectangle 3"/>
            <p:cNvSpPr/>
            <p:nvPr/>
          </p:nvSpPr>
          <p:spPr>
            <a:xfrm>
              <a:off x="2667000" y="2800350"/>
              <a:ext cx="2743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512-bit key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5400" y="357505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SHA-2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57505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8" name="Elbow Connector 7"/>
            <p:cNvCxnSpPr/>
            <p:nvPr/>
          </p:nvCxnSpPr>
          <p:spPr>
            <a:xfrm rot="16200000" flipH="1">
              <a:off x="3200400" y="3181350"/>
              <a:ext cx="685800" cy="533400"/>
            </a:xfrm>
            <a:prstGeom prst="bentConnector3">
              <a:avLst>
                <a:gd name="adj1" fmla="val 9961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05000" y="42481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68004" y="4295001"/>
              <a:ext cx="142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05400" y="40195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4009252"/>
              <a:ext cx="142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79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4343400"/>
            <a:ext cx="81534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 h collision resistant   ⇒    H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use  H(.)  to directly build a MAC?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14478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7526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7526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7526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7526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260310" y="2935069"/>
            <a:ext cx="1409700" cy="646331"/>
            <a:chOff x="38100" y="3024114"/>
            <a:chExt cx="1409700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3024114"/>
              <a:ext cx="79380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1364416" y="21343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48"/>
          <p:cNvGrpSpPr/>
          <p:nvPr/>
        </p:nvGrpSpPr>
        <p:grpSpPr>
          <a:xfrm>
            <a:off x="3041610" y="21336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51"/>
          <p:cNvGrpSpPr/>
          <p:nvPr/>
        </p:nvGrpSpPr>
        <p:grpSpPr>
          <a:xfrm>
            <a:off x="4718010" y="21336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54"/>
          <p:cNvGrpSpPr/>
          <p:nvPr/>
        </p:nvGrpSpPr>
        <p:grpSpPr>
          <a:xfrm>
            <a:off x="6318210" y="21336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32446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32446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32750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32750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683933"/>
            <a:ext cx="715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17" name="Group 73"/>
          <p:cNvGrpSpPr/>
          <p:nvPr/>
        </p:nvGrpSpPr>
        <p:grpSpPr>
          <a:xfrm>
            <a:off x="3346410" y="28024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76"/>
          <p:cNvGrpSpPr/>
          <p:nvPr/>
        </p:nvGrpSpPr>
        <p:grpSpPr>
          <a:xfrm>
            <a:off x="5022810" y="28024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79"/>
          <p:cNvGrpSpPr/>
          <p:nvPr/>
        </p:nvGrpSpPr>
        <p:grpSpPr>
          <a:xfrm>
            <a:off x="6623010" y="28024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57"/>
          <p:cNvGrpSpPr/>
          <p:nvPr/>
        </p:nvGrpSpPr>
        <p:grpSpPr>
          <a:xfrm flipV="1">
            <a:off x="1670010" y="32913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63"/>
          <p:cNvGrpSpPr/>
          <p:nvPr/>
        </p:nvGrpSpPr>
        <p:grpSpPr>
          <a:xfrm flipV="1">
            <a:off x="3346410" y="32913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70"/>
          <p:cNvGrpSpPr/>
          <p:nvPr/>
        </p:nvGrpSpPr>
        <p:grpSpPr>
          <a:xfrm flipV="1">
            <a:off x="5022810" y="32913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84"/>
          <p:cNvGrpSpPr/>
          <p:nvPr/>
        </p:nvGrpSpPr>
        <p:grpSpPr>
          <a:xfrm flipV="1">
            <a:off x="6623010" y="32913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87"/>
          <p:cNvGrpSpPr/>
          <p:nvPr/>
        </p:nvGrpSpPr>
        <p:grpSpPr>
          <a:xfrm>
            <a:off x="1670010" y="28024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32594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81000" y="2362200"/>
            <a:ext cx="77724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>
                <a:sym typeface="Symbol" pitchFamily="18" charset="2"/>
              </a:rPr>
              <a:t>Standardized </a:t>
            </a:r>
            <a:r>
              <a:rPr lang="en-US" sz="4000" smtClean="0"/>
              <a:t>method:   HMAC  </a:t>
            </a:r>
            <a:r>
              <a:rPr lang="en-US" sz="2800" smtClean="0"/>
              <a:t>(Hash-MAC)</a:t>
            </a:r>
            <a:endParaRPr lang="en-US" sz="40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524000"/>
            <a:ext cx="8534400" cy="5105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Most widely used MAC on the Internet.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b="0" dirty="0" smtClean="0"/>
              <a:t>	H:   hash function.      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	       </a:t>
            </a:r>
            <a:r>
              <a:rPr lang="en-US" b="0" dirty="0" smtClean="0"/>
              <a:t>example</a:t>
            </a:r>
            <a:r>
              <a:rPr lang="en-US" dirty="0" smtClean="0"/>
              <a:t>:   SHA-256</a:t>
            </a:r>
            <a:r>
              <a:rPr lang="en-US" dirty="0" smtClean="0">
                <a:sym typeface="Symbol" pitchFamily="18" charset="2"/>
              </a:rPr>
              <a:t>    ;    </a:t>
            </a:r>
            <a:r>
              <a:rPr lang="en-US" b="0" dirty="0" smtClean="0">
                <a:sym typeface="Symbol" pitchFamily="18" charset="2"/>
              </a:rPr>
              <a:t>output is 256 bits</a:t>
            </a:r>
            <a:endParaRPr lang="en-US" b="0" baseline="30000" dirty="0" smtClean="0">
              <a:sym typeface="Symbol" pitchFamily="18" charset="2"/>
            </a:endParaRPr>
          </a:p>
          <a:p>
            <a:pPr marL="0" indent="0" eaLnBrk="1" hangingPunct="1"/>
            <a:endParaRPr lang="en-US" baseline="300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en-US" dirty="0" smtClean="0">
                <a:sym typeface="Symbol" pitchFamily="18" charset="2"/>
              </a:rPr>
              <a:t>Building a MAC out of a hash function:</a:t>
            </a:r>
          </a:p>
          <a:p>
            <a:pPr marL="0" indent="0" eaLnBrk="1" hangingPunct="1"/>
            <a:endParaRPr lang="en-US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HMAC:       </a:t>
            </a:r>
            <a:r>
              <a:rPr lang="en-US" sz="2800" dirty="0" smtClean="0">
                <a:sym typeface="Symbol" pitchFamily="18" charset="2"/>
              </a:rPr>
              <a:t>S(</a:t>
            </a:r>
            <a:r>
              <a:rPr lang="en-US" dirty="0" smtClean="0">
                <a:sym typeface="Symbol" pitchFamily="18" charset="2"/>
              </a:rPr>
              <a:t> k, m 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=  H</a:t>
            </a:r>
            <a:r>
              <a:rPr lang="en-US" sz="3200" dirty="0" smtClean="0">
                <a:sym typeface="Symbol" pitchFamily="18" charset="2"/>
              </a:rPr>
              <a:t>(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kopad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ll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b="1" dirty="0" smtClean="0">
                <a:sym typeface="Symbol" pitchFamily="18" charset="2"/>
              </a:rPr>
              <a:t>H( </a:t>
            </a:r>
            <a:r>
              <a:rPr lang="en-US" b="1" dirty="0" err="1" smtClean="0">
                <a:sym typeface="Symbol" pitchFamily="18" charset="2"/>
              </a:rPr>
              <a:t>kipad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err="1" smtClean="0">
                <a:sym typeface="Symbol" pitchFamily="18" charset="2"/>
              </a:rPr>
              <a:t>ll</a:t>
            </a:r>
            <a:r>
              <a:rPr lang="en-US" b="1" dirty="0" smtClean="0">
                <a:sym typeface="Symbol" pitchFamily="18" charset="2"/>
              </a:rPr>
              <a:t> m ) 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3200" dirty="0" smtClean="0">
                <a:sym typeface="Symbol" pitchFamily="18" charset="2"/>
              </a:rPr>
              <a:t>)</a:t>
            </a:r>
          </a:p>
          <a:p>
            <a:pPr marL="0" indent="0" eaLnBrk="1" hangingPunct="1"/>
            <a:endParaRPr lang="en-US" sz="2000" dirty="0" smtClean="0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685800" y="4724400"/>
            <a:ext cx="7315200" cy="104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8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543800" cy="990600"/>
          </a:xfrm>
        </p:spPr>
        <p:txBody>
          <a:bodyPr/>
          <a:lstStyle/>
          <a:p>
            <a:r>
              <a:rPr lang="en-US" dirty="0" smtClean="0"/>
              <a:t>HMAC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5562600"/>
            <a:ext cx="8458200" cy="129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imilar to the NMAC PRF.      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main difference:  the two keys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 are dependent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31810" y="1270000"/>
            <a:ext cx="7239000" cy="4368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6410" y="2641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623010" y="2641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60610" y="15748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[0]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37010" y="15748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[1]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37210" y="15748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[2]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022810" y="2641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13" name="Group 18"/>
          <p:cNvGrpSpPr/>
          <p:nvPr/>
        </p:nvGrpSpPr>
        <p:grpSpPr>
          <a:xfrm>
            <a:off x="3041610" y="1955800"/>
            <a:ext cx="305594" cy="838995"/>
            <a:chOff x="1218406" y="2134394"/>
            <a:chExt cx="305594" cy="838994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21"/>
          <p:cNvGrpSpPr/>
          <p:nvPr/>
        </p:nvGrpSpPr>
        <p:grpSpPr>
          <a:xfrm>
            <a:off x="4718010" y="1955800"/>
            <a:ext cx="305594" cy="838995"/>
            <a:chOff x="1218406" y="2134394"/>
            <a:chExt cx="305594" cy="838994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24"/>
          <p:cNvGrpSpPr/>
          <p:nvPr/>
        </p:nvGrpSpPr>
        <p:grpSpPr>
          <a:xfrm>
            <a:off x="6318210" y="1955800"/>
            <a:ext cx="305594" cy="838995"/>
            <a:chOff x="1218406" y="2134394"/>
            <a:chExt cx="305594" cy="838994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8" name="Straight Arrow Connector 27"/>
          <p:cNvCxnSpPr/>
          <p:nvPr/>
        </p:nvCxnSpPr>
        <p:spPr bwMode="auto">
          <a:xfrm>
            <a:off x="2584410" y="30668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260810" y="30668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937210" y="30972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7537410" y="3097213"/>
            <a:ext cx="311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22" name="Group 32"/>
          <p:cNvGrpSpPr/>
          <p:nvPr/>
        </p:nvGrpSpPr>
        <p:grpSpPr>
          <a:xfrm>
            <a:off x="3346410" y="2624667"/>
            <a:ext cx="1066800" cy="381000"/>
            <a:chOff x="1524000" y="2819400"/>
            <a:chExt cx="1066800" cy="381000"/>
          </a:xfrm>
        </p:grpSpPr>
        <p:sp>
          <p:nvSpPr>
            <p:cNvPr id="34" name="Right Triangle 3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35"/>
          <p:cNvGrpSpPr/>
          <p:nvPr/>
        </p:nvGrpSpPr>
        <p:grpSpPr>
          <a:xfrm>
            <a:off x="5022810" y="2624667"/>
            <a:ext cx="1066800" cy="381000"/>
            <a:chOff x="1524000" y="2819400"/>
            <a:chExt cx="1066800" cy="381000"/>
          </a:xfrm>
        </p:grpSpPr>
        <p:sp>
          <p:nvSpPr>
            <p:cNvPr id="37" name="Right Triangle 3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8"/>
          <p:cNvGrpSpPr/>
          <p:nvPr/>
        </p:nvGrpSpPr>
        <p:grpSpPr>
          <a:xfrm>
            <a:off x="6623010" y="2624667"/>
            <a:ext cx="1066800" cy="381000"/>
            <a:chOff x="1524000" y="2819400"/>
            <a:chExt cx="1066800" cy="381000"/>
          </a:xfrm>
        </p:grpSpPr>
        <p:sp>
          <p:nvSpPr>
            <p:cNvPr id="40" name="Right Triangle 3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1" name="Straight Connector 40"/>
            <p:cNvCxnSpPr>
              <a:stCxn id="4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44"/>
          <p:cNvGrpSpPr/>
          <p:nvPr/>
        </p:nvGrpSpPr>
        <p:grpSpPr>
          <a:xfrm flipV="1">
            <a:off x="3346410" y="3113548"/>
            <a:ext cx="1066800" cy="381000"/>
            <a:chOff x="1524000" y="2819400"/>
            <a:chExt cx="1066800" cy="381000"/>
          </a:xfrm>
        </p:grpSpPr>
        <p:sp>
          <p:nvSpPr>
            <p:cNvPr id="46" name="Right Triangle 4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7" name="Straight Connector 46"/>
            <p:cNvCxnSpPr>
              <a:stCxn id="4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47"/>
          <p:cNvGrpSpPr/>
          <p:nvPr/>
        </p:nvGrpSpPr>
        <p:grpSpPr>
          <a:xfrm flipV="1">
            <a:off x="5022810" y="3113548"/>
            <a:ext cx="1066800" cy="381000"/>
            <a:chOff x="1524000" y="2819400"/>
            <a:chExt cx="1066800" cy="381000"/>
          </a:xfrm>
        </p:grpSpPr>
        <p:sp>
          <p:nvSpPr>
            <p:cNvPr id="49" name="Right Triangle 4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50"/>
          <p:cNvGrpSpPr/>
          <p:nvPr/>
        </p:nvGrpSpPr>
        <p:grpSpPr>
          <a:xfrm flipV="1">
            <a:off x="6623010" y="3113548"/>
            <a:ext cx="1066800" cy="381000"/>
            <a:chOff x="1524000" y="2819400"/>
            <a:chExt cx="1066800" cy="381000"/>
          </a:xfrm>
        </p:grpSpPr>
        <p:sp>
          <p:nvSpPr>
            <p:cNvPr id="52" name="Right Triangle 51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6781800" y="4436533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6400800" y="3911600"/>
            <a:ext cx="381794" cy="678128"/>
            <a:chOff x="1218406" y="2134394"/>
            <a:chExt cx="305594" cy="838994"/>
          </a:xfrm>
        </p:grpSpPr>
        <p:cxnSp>
          <p:nvCxnSpPr>
            <p:cNvPr id="59" name="Straight Connector 58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1" name="Straight Arrow Connector 60"/>
          <p:cNvCxnSpPr/>
          <p:nvPr/>
        </p:nvCxnSpPr>
        <p:spPr bwMode="auto">
          <a:xfrm>
            <a:off x="7696200" y="4892146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293100" y="430106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tag</a:t>
            </a:r>
          </a:p>
        </p:txBody>
      </p:sp>
      <p:grpSp>
        <p:nvGrpSpPr>
          <p:cNvPr id="45" name="Group 62"/>
          <p:cNvGrpSpPr/>
          <p:nvPr/>
        </p:nvGrpSpPr>
        <p:grpSpPr>
          <a:xfrm>
            <a:off x="6781800" y="4419600"/>
            <a:ext cx="1066800" cy="381000"/>
            <a:chOff x="1524000" y="2819400"/>
            <a:chExt cx="1066800" cy="381000"/>
          </a:xfrm>
        </p:grpSpPr>
        <p:sp>
          <p:nvSpPr>
            <p:cNvPr id="64" name="Right Triangle 6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5" name="Straight Connector 64"/>
            <p:cNvCxnSpPr>
              <a:stCxn id="6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65"/>
          <p:cNvGrpSpPr/>
          <p:nvPr/>
        </p:nvGrpSpPr>
        <p:grpSpPr>
          <a:xfrm flipV="1">
            <a:off x="6781800" y="4908481"/>
            <a:ext cx="1066800" cy="381000"/>
            <a:chOff x="1524000" y="2819400"/>
            <a:chExt cx="1066800" cy="381000"/>
          </a:xfrm>
        </p:grpSpPr>
        <p:sp>
          <p:nvSpPr>
            <p:cNvPr id="67" name="Right Triangle 6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8" name="Straight Connector 67"/>
            <p:cNvCxnSpPr>
              <a:stCxn id="6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Straight Arrow Connector 82"/>
          <p:cNvCxnSpPr/>
          <p:nvPr/>
        </p:nvCxnSpPr>
        <p:spPr bwMode="auto">
          <a:xfrm>
            <a:off x="6019800" y="49260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Elbow Connector 86"/>
          <p:cNvCxnSpPr/>
          <p:nvPr/>
        </p:nvCxnSpPr>
        <p:spPr>
          <a:xfrm rot="10800000" flipV="1">
            <a:off x="6400800" y="3098800"/>
            <a:ext cx="1447800" cy="812800"/>
          </a:xfrm>
          <a:prstGeom prst="bentConnector3">
            <a:avLst>
              <a:gd name="adj1" fmla="val 0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51200" y="2794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27600" y="27770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527800" y="28109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51" name="Group 31"/>
          <p:cNvGrpSpPr/>
          <p:nvPr/>
        </p:nvGrpSpPr>
        <p:grpSpPr>
          <a:xfrm>
            <a:off x="260310" y="1574801"/>
            <a:ext cx="2476500" cy="1919748"/>
            <a:chOff x="260310" y="971550"/>
            <a:chExt cx="2476500" cy="143981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670010" y="1771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136610" y="9715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⨁ipad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54" name="Group 12"/>
            <p:cNvGrpSpPr/>
            <p:nvPr/>
          </p:nvGrpSpPr>
          <p:grpSpPr>
            <a:xfrm>
              <a:off x="260310" y="1858401"/>
              <a:ext cx="1409700" cy="484748"/>
              <a:chOff x="38100" y="3057978"/>
              <a:chExt cx="1409700" cy="646332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38100" y="3057978"/>
                <a:ext cx="79380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grpSp>
          <p:nvGrpSpPr>
            <p:cNvPr id="58" name="Group 15"/>
            <p:cNvGrpSpPr/>
            <p:nvPr/>
          </p:nvGrpSpPr>
          <p:grpSpPr>
            <a:xfrm>
              <a:off x="1364416" y="1257895"/>
              <a:ext cx="305594" cy="629246"/>
              <a:chOff x="1218406" y="2134394"/>
              <a:chExt cx="305594" cy="838994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3" name="Group 41"/>
            <p:cNvGrpSpPr/>
            <p:nvPr/>
          </p:nvGrpSpPr>
          <p:grpSpPr>
            <a:xfrm flipV="1">
              <a:off x="1670010" y="2125611"/>
              <a:ext cx="1066800" cy="285750"/>
              <a:chOff x="1524000" y="2819400"/>
              <a:chExt cx="1066800" cy="381000"/>
            </a:xfrm>
          </p:grpSpPr>
          <p:sp>
            <p:nvSpPr>
              <p:cNvPr id="43" name="Right Triangle 42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53"/>
            <p:cNvGrpSpPr/>
            <p:nvPr/>
          </p:nvGrpSpPr>
          <p:grpSpPr>
            <a:xfrm>
              <a:off x="1670010" y="1758950"/>
              <a:ext cx="1066800" cy="285750"/>
              <a:chOff x="1524000" y="2819400"/>
              <a:chExt cx="1066800" cy="381000"/>
            </a:xfrm>
          </p:grpSpPr>
          <p:sp>
            <p:nvSpPr>
              <p:cNvPr id="55" name="Right Triangle 54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5" name="TextBox 94"/>
            <p:cNvSpPr txBox="1"/>
            <p:nvPr/>
          </p:nvSpPr>
          <p:spPr>
            <a:xfrm>
              <a:off x="1574800" y="167005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92900" y="4622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69" name="Group 81"/>
          <p:cNvGrpSpPr/>
          <p:nvPr/>
        </p:nvGrpSpPr>
        <p:grpSpPr>
          <a:xfrm>
            <a:off x="3200400" y="4013199"/>
            <a:ext cx="2971800" cy="1600201"/>
            <a:chOff x="3200400" y="2800350"/>
            <a:chExt cx="2971800" cy="1200151"/>
          </a:xfrm>
        </p:grpSpPr>
        <p:grpSp>
          <p:nvGrpSpPr>
            <p:cNvPr id="73" name="Group 68"/>
            <p:cNvGrpSpPr/>
            <p:nvPr/>
          </p:nvGrpSpPr>
          <p:grpSpPr>
            <a:xfrm>
              <a:off x="3657600" y="3515753"/>
              <a:ext cx="1409700" cy="484748"/>
              <a:chOff x="38100" y="3098489"/>
              <a:chExt cx="1409700" cy="646332"/>
            </a:xfrm>
          </p:grpSpPr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>
                <a:off x="38100" y="3098489"/>
                <a:ext cx="79380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105400" y="3151239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grpSp>
          <p:nvGrpSpPr>
            <p:cNvPr id="76" name="Group 72"/>
            <p:cNvGrpSpPr/>
            <p:nvPr/>
          </p:nvGrpSpPr>
          <p:grpSpPr>
            <a:xfrm flipV="1">
              <a:off x="5105400" y="3505200"/>
              <a:ext cx="1066800" cy="285750"/>
              <a:chOff x="1524000" y="2819400"/>
              <a:chExt cx="1066800" cy="381000"/>
            </a:xfrm>
          </p:grpSpPr>
          <p:sp>
            <p:nvSpPr>
              <p:cNvPr id="74" name="Right Triangle 73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5" name="Straight Connector 74"/>
              <p:cNvCxnSpPr>
                <a:stCxn id="74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5"/>
            <p:cNvGrpSpPr/>
            <p:nvPr/>
          </p:nvGrpSpPr>
          <p:grpSpPr>
            <a:xfrm>
              <a:off x="5105400" y="3138539"/>
              <a:ext cx="1066800" cy="285750"/>
              <a:chOff x="1524000" y="2819400"/>
              <a:chExt cx="1066800" cy="381000"/>
            </a:xfrm>
          </p:grpSpPr>
          <p:sp>
            <p:nvSpPr>
              <p:cNvPr id="77" name="Right Triangle 76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8" name="Straight Connector 77"/>
              <p:cNvCxnSpPr>
                <a:stCxn id="77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2" name="Group 78"/>
            <p:cNvGrpSpPr/>
            <p:nvPr/>
          </p:nvGrpSpPr>
          <p:grpSpPr>
            <a:xfrm>
              <a:off x="4000500" y="2964421"/>
              <a:ext cx="1104900" cy="343207"/>
              <a:chOff x="304800" y="2908446"/>
              <a:chExt cx="1143000" cy="457610"/>
            </a:xfrm>
          </p:grpSpPr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337234" y="2908446"/>
                <a:ext cx="1911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016500" y="3079751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101" name="Rectangle 10"/>
            <p:cNvSpPr>
              <a:spLocks noChangeArrowheads="1"/>
            </p:cNvSpPr>
            <p:nvPr/>
          </p:nvSpPr>
          <p:spPr bwMode="auto">
            <a:xfrm>
              <a:off x="3200400" y="28003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⨁opad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5" name="Group 101"/>
            <p:cNvGrpSpPr/>
            <p:nvPr/>
          </p:nvGrpSpPr>
          <p:grpSpPr>
            <a:xfrm>
              <a:off x="3810000" y="3105150"/>
              <a:ext cx="228600" cy="203200"/>
              <a:chOff x="1218406" y="2134394"/>
              <a:chExt cx="305594" cy="838994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990600" y="4038600"/>
            <a:ext cx="19050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err="1" smtClean="0"/>
              <a:t>ipad</a:t>
            </a:r>
            <a:r>
              <a:rPr lang="en-US" b="1" dirty="0" smtClean="0"/>
              <a:t>= 00110110 </a:t>
            </a:r>
          </a:p>
          <a:p>
            <a:pPr algn="ctr"/>
            <a:r>
              <a:rPr lang="en-US" b="1" dirty="0" err="1" smtClean="0"/>
              <a:t>opad</a:t>
            </a:r>
            <a:r>
              <a:rPr lang="en-US" b="1" dirty="0" smtClean="0"/>
              <a:t>= 01011100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Disclosure: encryption</a:t>
            </a:r>
          </a:p>
          <a:p>
            <a:pPr>
              <a:buNone/>
            </a:pPr>
            <a:r>
              <a:rPr lang="en-US" dirty="0" smtClean="0"/>
              <a:t>2. Traffic analysis: encryption</a:t>
            </a:r>
          </a:p>
          <a:p>
            <a:pPr>
              <a:buNone/>
            </a:pPr>
            <a:r>
              <a:rPr lang="en-US" dirty="0" smtClean="0"/>
              <a:t>3. Masquerade: message authentication</a:t>
            </a:r>
          </a:p>
          <a:p>
            <a:pPr>
              <a:buNone/>
            </a:pPr>
            <a:r>
              <a:rPr lang="fr-FR" dirty="0" smtClean="0"/>
              <a:t>4. Content modification: message </a:t>
            </a:r>
            <a:r>
              <a:rPr lang="en-US" dirty="0" smtClean="0"/>
              <a:t>authentication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5. Sequence modification: message authentication</a:t>
            </a:r>
          </a:p>
          <a:p>
            <a:pPr>
              <a:buNone/>
            </a:pPr>
            <a:r>
              <a:rPr lang="en-US" dirty="0" smtClean="0"/>
              <a:t>6. Timing modification: message authentication</a:t>
            </a:r>
          </a:p>
          <a:p>
            <a:pPr>
              <a:buNone/>
            </a:pPr>
            <a:r>
              <a:rPr lang="fr-FR" dirty="0" smtClean="0"/>
              <a:t>7. Source répudiation: digital signatures</a:t>
            </a:r>
          </a:p>
          <a:p>
            <a:pPr>
              <a:buNone/>
            </a:pPr>
            <a:r>
              <a:rPr lang="fr-FR" dirty="0" smtClean="0"/>
              <a:t>8. Destination répudiation: digital signatures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Attacks on Communications across Network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Built from a black-box implementation of SHA-256.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HMAC is assumed to be a secure PRF</a:t>
            </a:r>
          </a:p>
          <a:p>
            <a:r>
              <a:rPr lang="en-US" dirty="0" smtClean="0"/>
              <a:t>Can be proven under certain PRF assumptions about h(.,.)</a:t>
            </a:r>
          </a:p>
          <a:p>
            <a:r>
              <a:rPr lang="en-US" dirty="0" smtClean="0"/>
              <a:t>Security bounds similar to NMAC</a:t>
            </a:r>
          </a:p>
          <a:p>
            <a:pPr lvl="1"/>
            <a:r>
              <a:rPr lang="en-US" dirty="0" smtClean="0"/>
              <a:t>Need  q</a:t>
            </a:r>
            <a:r>
              <a:rPr lang="en-US" baseline="30000" dirty="0" smtClean="0"/>
              <a:t>2</a:t>
            </a:r>
            <a:r>
              <a:rPr lang="en-US" dirty="0" smtClean="0"/>
              <a:t>/|T|  to be negligible    ( q &lt;&lt; |T|</a:t>
            </a:r>
            <a:r>
              <a:rPr lang="en-US" baseline="30000" dirty="0" smtClean="0"/>
              <a:t>½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TLS:    must support   HMAC-SHA1-96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5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MD4 Hash Function was proposed in 1990 by Ron </a:t>
            </a:r>
            <a:r>
              <a:rPr lang="en-US" dirty="0" err="1" smtClean="0"/>
              <a:t>Rivest</a:t>
            </a:r>
            <a:endParaRPr lang="en-US" dirty="0" smtClean="0"/>
          </a:p>
          <a:p>
            <a:r>
              <a:rPr lang="en-US" dirty="0" smtClean="0"/>
              <a:t>Message Digest algorithm 5, developed by Ron </a:t>
            </a:r>
            <a:r>
              <a:rPr lang="en-US" dirty="0" err="1" smtClean="0"/>
              <a:t>Rivest</a:t>
            </a:r>
            <a:r>
              <a:rPr lang="en-US" dirty="0" smtClean="0"/>
              <a:t> in 1991 (strengthened version of MD4)</a:t>
            </a:r>
          </a:p>
          <a:p>
            <a:r>
              <a:rPr lang="en-US" dirty="0" err="1" smtClean="0"/>
              <a:t>Standardised</a:t>
            </a:r>
            <a:r>
              <a:rPr lang="en-US" dirty="0" smtClean="0"/>
              <a:t> by IETF in RFC 1321</a:t>
            </a:r>
          </a:p>
          <a:p>
            <a:r>
              <a:rPr lang="en-US" dirty="0" smtClean="0"/>
              <a:t>Generates 128-bit hash</a:t>
            </a:r>
          </a:p>
          <a:p>
            <a:r>
              <a:rPr lang="en-US" dirty="0" smtClean="0"/>
              <a:t>Was commonly used by applications, passwords, </a:t>
            </a:r>
            <a:r>
              <a:rPr lang="en-US" dirty="0" err="1" smtClean="0"/>
              <a:t>ie</a:t>
            </a:r>
            <a:r>
              <a:rPr lang="en-US" dirty="0" smtClean="0"/>
              <a:t>. integrity; no longer recommended</a:t>
            </a:r>
          </a:p>
          <a:p>
            <a:r>
              <a:rPr lang="en-US" dirty="0" smtClean="0"/>
              <a:t>Collision and other attacks possible; tools publicly available to attack MD5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Way Hash Functions – MD5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MD-5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1600200"/>
            <a:ext cx="63436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38400"/>
            <a:ext cx="1514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MD-5 Round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24013"/>
            <a:ext cx="46386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9775" y="1676400"/>
            <a:ext cx="25622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781550"/>
            <a:ext cx="6477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47675" y="1398588"/>
            <a:ext cx="8510588" cy="56515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Input: X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(160 bits), m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(512 bits): Output: X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54" name="Object 15"/>
          <p:cNvGraphicFramePr>
            <a:graphicFrameLocks noChangeAspect="1"/>
          </p:cNvGraphicFramePr>
          <p:nvPr/>
        </p:nvGraphicFramePr>
        <p:xfrm>
          <a:off x="214313" y="3190875"/>
          <a:ext cx="2986087" cy="314325"/>
        </p:xfrm>
        <a:graphic>
          <a:graphicData uri="http://schemas.openxmlformats.org/presentationml/2006/ole">
            <p:oleObj spid="_x0000_s2053" name="Equation" r:id="rId3" imgW="2171520" imgH="228600" progId="Equation.3">
              <p:embed/>
            </p:oleObj>
          </a:graphicData>
        </a:graphic>
      </p:graphicFrame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30188" y="2193925"/>
            <a:ext cx="1973262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Expand m</a:t>
            </a:r>
            <a:r>
              <a:rPr lang="en-US" sz="1800" baseline="-25000"/>
              <a:t>1</a:t>
            </a:r>
            <a:r>
              <a:rPr lang="en-US" sz="1800"/>
              <a:t> from </a:t>
            </a:r>
            <a:br>
              <a:rPr lang="en-US" sz="1800"/>
            </a:br>
            <a:r>
              <a:rPr lang="en-US" sz="1800"/>
              <a:t>512</a:t>
            </a:r>
            <a:r>
              <a:rPr lang="en-US" sz="1800">
                <a:sym typeface="Wingdings" pitchFamily="2" charset="2"/>
              </a:rPr>
              <a:t>2560 bits.</a:t>
            </a:r>
          </a:p>
          <a:p>
            <a:r>
              <a:rPr lang="en-US" sz="1800"/>
              <a:t>m</a:t>
            </a:r>
            <a:r>
              <a:rPr lang="en-US" sz="1800" baseline="-25000"/>
              <a:t>1</a:t>
            </a:r>
            <a:r>
              <a:rPr lang="en-US" sz="1800"/>
              <a:t>=(W</a:t>
            </a:r>
            <a:r>
              <a:rPr lang="en-US" sz="1800" baseline="-25000"/>
              <a:t>1</a:t>
            </a:r>
            <a:r>
              <a:rPr lang="en-US" sz="1800"/>
              <a:t>..W</a:t>
            </a:r>
            <a:r>
              <a:rPr lang="en-US" sz="1800" baseline="-25000"/>
              <a:t>15</a:t>
            </a:r>
            <a:r>
              <a:rPr lang="en-US" sz="1800"/>
              <a:t>)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Initialization</a:t>
            </a:r>
          </a:p>
          <a:p>
            <a:r>
              <a:rPr lang="en-US" sz="1800"/>
              <a:t>4 rounds of 20 iterations each): </a:t>
            </a:r>
          </a:p>
          <a:p>
            <a:r>
              <a:rPr lang="en-US" sz="1800"/>
              <a:t>Each round uses</a:t>
            </a:r>
          </a:p>
          <a:p>
            <a:r>
              <a:rPr lang="en-US" sz="1800"/>
              <a:t>a different K and  different nonlinear mixing function f</a:t>
            </a:r>
          </a:p>
        </p:txBody>
      </p:sp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576763" y="2862263"/>
            <a:ext cx="3844925" cy="407987"/>
            <a:chOff x="2883" y="1803"/>
            <a:chExt cx="2422" cy="257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979" y="1809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79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3203" y="180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  <a:endParaRPr lang="en-US" baseline="-25000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2883" y="1809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16</a:t>
              </a: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116" y="182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3482" y="1803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19</a:t>
              </a:r>
            </a:p>
          </p:txBody>
        </p:sp>
      </p:grpSp>
      <p:grpSp>
        <p:nvGrpSpPr>
          <p:cNvPr id="62" name="Group 20"/>
          <p:cNvGrpSpPr>
            <a:grpSpLocks/>
          </p:cNvGrpSpPr>
          <p:nvPr/>
        </p:nvGrpSpPr>
        <p:grpSpPr bwMode="auto">
          <a:xfrm>
            <a:off x="3001963" y="2384425"/>
            <a:ext cx="1582737" cy="854075"/>
            <a:chOff x="1891" y="1502"/>
            <a:chExt cx="997" cy="538"/>
          </a:xfrm>
        </p:grpSpPr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2246" y="1502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1891" y="1809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0</a:t>
              </a: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2163" y="1809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2562" y="1809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15</a:t>
              </a: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2381" y="180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68" name="AutoShape 19"/>
            <p:cNvSpPr>
              <a:spLocks/>
            </p:cNvSpPr>
            <p:nvPr/>
          </p:nvSpPr>
          <p:spPr bwMode="auto">
            <a:xfrm rot="5400000">
              <a:off x="2310" y="1387"/>
              <a:ext cx="177" cy="791"/>
            </a:xfrm>
            <a:prstGeom prst="leftBrace">
              <a:avLst>
                <a:gd name="adj1" fmla="val 37241"/>
                <a:gd name="adj2" fmla="val 500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9" name="Object 23"/>
          <p:cNvGraphicFramePr>
            <a:graphicFrameLocks noChangeAspect="1"/>
          </p:cNvGraphicFramePr>
          <p:nvPr/>
        </p:nvGraphicFramePr>
        <p:xfrm>
          <a:off x="1881188" y="3511550"/>
          <a:ext cx="1709737" cy="1344613"/>
        </p:xfrm>
        <a:graphic>
          <a:graphicData uri="http://schemas.openxmlformats.org/presentationml/2006/ole">
            <p:oleObj spid="_x0000_s2054" name="Equation" r:id="rId4" imgW="1485720" imgH="1168200" progId="Equation.3">
              <p:embed/>
            </p:oleObj>
          </a:graphicData>
        </a:graphic>
      </p:graphicFrame>
      <p:grpSp>
        <p:nvGrpSpPr>
          <p:cNvPr id="70" name="Group 45"/>
          <p:cNvGrpSpPr>
            <a:grpSpLocks/>
          </p:cNvGrpSpPr>
          <p:nvPr/>
        </p:nvGrpSpPr>
        <p:grpSpPr bwMode="auto">
          <a:xfrm>
            <a:off x="2832100" y="2974975"/>
            <a:ext cx="3155950" cy="3105150"/>
            <a:chOff x="1784" y="1874"/>
            <a:chExt cx="1988" cy="1956"/>
          </a:xfrm>
        </p:grpSpPr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1784" y="230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63" y="2218"/>
              <a:ext cx="101" cy="86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2013" y="2063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27"/>
            <p:cNvSpPr txBox="1">
              <a:spLocks noChangeArrowheads="1"/>
            </p:cNvSpPr>
            <p:nvPr/>
          </p:nvSpPr>
          <p:spPr bwMode="auto">
            <a:xfrm>
              <a:off x="1784" y="3344"/>
              <a:ext cx="1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  <a:r>
                <a:rPr lang="en-US" baseline="-25000"/>
                <a:t>0..19</a:t>
              </a:r>
              <a:r>
                <a:rPr lang="en-US"/>
                <a:t>=5A827999</a:t>
              </a:r>
            </a:p>
          </p:txBody>
        </p:sp>
        <p:cxnSp>
          <p:nvCxnSpPr>
            <p:cNvPr id="75" name="AutoShape 28"/>
            <p:cNvCxnSpPr>
              <a:cxnSpLocks noChangeShapeType="1"/>
              <a:stCxn id="74" idx="0"/>
              <a:endCxn id="72" idx="2"/>
            </p:cNvCxnSpPr>
            <p:nvPr/>
          </p:nvCxnSpPr>
          <p:spPr bwMode="auto">
            <a:xfrm flipH="1" flipV="1">
              <a:off x="2014" y="3079"/>
              <a:ext cx="353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2268" y="2218"/>
              <a:ext cx="101" cy="86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" name="AutoShape 30"/>
            <p:cNvCxnSpPr>
              <a:cxnSpLocks noChangeShapeType="1"/>
              <a:stCxn id="74" idx="0"/>
              <a:endCxn id="76" idx="2"/>
            </p:cNvCxnSpPr>
            <p:nvPr/>
          </p:nvCxnSpPr>
          <p:spPr bwMode="auto">
            <a:xfrm flipH="1" flipV="1">
              <a:off x="2319" y="3079"/>
              <a:ext cx="48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>
              <a:off x="3772" y="1874"/>
              <a:ext cx="0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2318" y="2058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 flipV="1">
              <a:off x="2367" y="3133"/>
              <a:ext cx="1032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227" y="3638"/>
              <a:ext cx="5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Round 1</a:t>
              </a:r>
            </a:p>
          </p:txBody>
        </p:sp>
      </p:grpSp>
      <p:grpSp>
        <p:nvGrpSpPr>
          <p:cNvPr id="82" name="Group 46"/>
          <p:cNvGrpSpPr>
            <a:grpSpLocks/>
          </p:cNvGrpSpPr>
          <p:nvPr/>
        </p:nvGrpSpPr>
        <p:grpSpPr bwMode="auto">
          <a:xfrm>
            <a:off x="5586413" y="2984500"/>
            <a:ext cx="3557587" cy="3094038"/>
            <a:chOff x="3519" y="1880"/>
            <a:chExt cx="2241" cy="1949"/>
          </a:xfrm>
        </p:grpSpPr>
        <p:sp>
          <p:nvSpPr>
            <p:cNvPr id="83" name="Text Box 32"/>
            <p:cNvSpPr txBox="1">
              <a:spLocks noChangeArrowheads="1"/>
            </p:cNvSpPr>
            <p:nvPr/>
          </p:nvSpPr>
          <p:spPr bwMode="auto">
            <a:xfrm>
              <a:off x="3519" y="3426"/>
              <a:ext cx="10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  <a:r>
                <a:rPr lang="en-US" sz="1400" baseline="-25000"/>
                <a:t>20..39</a:t>
              </a:r>
              <a:r>
                <a:rPr lang="en-US" sz="1400"/>
                <a:t>=6ED9EBA1</a:t>
              </a:r>
            </a:p>
          </p:txBody>
        </p:sp>
        <p:sp>
          <p:nvSpPr>
            <p:cNvPr id="84" name="Line 33"/>
            <p:cNvSpPr>
              <a:spLocks noChangeShapeType="1"/>
            </p:cNvSpPr>
            <p:nvPr/>
          </p:nvSpPr>
          <p:spPr bwMode="auto">
            <a:xfrm>
              <a:off x="4329" y="1880"/>
              <a:ext cx="0" cy="1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>
              <a:off x="4818" y="1881"/>
              <a:ext cx="0" cy="1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37"/>
            <p:cNvSpPr txBox="1">
              <a:spLocks noChangeArrowheads="1"/>
            </p:cNvSpPr>
            <p:nvPr/>
          </p:nvSpPr>
          <p:spPr bwMode="auto">
            <a:xfrm>
              <a:off x="4128" y="3637"/>
              <a:ext cx="10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  <a:r>
                <a:rPr lang="en-US" sz="1400" baseline="-25000"/>
                <a:t>40..59</a:t>
              </a:r>
              <a:r>
                <a:rPr lang="en-US" sz="1400"/>
                <a:t>=8F1BBCDC</a:t>
              </a:r>
            </a:p>
          </p:txBody>
        </p:sp>
        <p:sp>
          <p:nvSpPr>
            <p:cNvPr id="87" name="Text Box 39"/>
            <p:cNvSpPr txBox="1">
              <a:spLocks noChangeArrowheads="1"/>
            </p:cNvSpPr>
            <p:nvPr/>
          </p:nvSpPr>
          <p:spPr bwMode="auto">
            <a:xfrm>
              <a:off x="4738" y="3435"/>
              <a:ext cx="10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  <a:r>
                <a:rPr lang="en-US" sz="1400" baseline="-25000"/>
                <a:t>60..79</a:t>
              </a:r>
              <a:r>
                <a:rPr lang="en-US" sz="1400"/>
                <a:t>=CA62C1D6</a:t>
              </a:r>
            </a:p>
          </p:txBody>
        </p:sp>
        <p:sp>
          <p:nvSpPr>
            <p:cNvPr id="88" name="Text Box 41"/>
            <p:cNvSpPr txBox="1">
              <a:spLocks noChangeArrowheads="1"/>
            </p:cNvSpPr>
            <p:nvPr/>
          </p:nvSpPr>
          <p:spPr bwMode="auto">
            <a:xfrm>
              <a:off x="3773" y="3137"/>
              <a:ext cx="5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Round 2</a:t>
              </a:r>
            </a:p>
          </p:txBody>
        </p:sp>
        <p:sp>
          <p:nvSpPr>
            <p:cNvPr id="89" name="Text Box 42"/>
            <p:cNvSpPr txBox="1">
              <a:spLocks noChangeArrowheads="1"/>
            </p:cNvSpPr>
            <p:nvPr/>
          </p:nvSpPr>
          <p:spPr bwMode="auto">
            <a:xfrm>
              <a:off x="4318" y="3126"/>
              <a:ext cx="5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Round 3</a:t>
              </a: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4965" y="3125"/>
              <a:ext cx="5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Round 4</a:t>
              </a:r>
            </a:p>
          </p:txBody>
        </p:sp>
      </p:grpSp>
      <p:pic>
        <p:nvPicPr>
          <p:cNvPr id="91" name="Picture 44" descr="SHA-f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0275" y="6019800"/>
            <a:ext cx="41211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 Box 47"/>
          <p:cNvSpPr txBox="1">
            <a:spLocks noChangeArrowheads="1"/>
          </p:cNvSpPr>
          <p:nvPr/>
        </p:nvSpPr>
        <p:spPr bwMode="auto">
          <a:xfrm>
            <a:off x="4259263" y="3932238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 (20 iters)</a:t>
            </a:r>
          </a:p>
        </p:txBody>
      </p:sp>
      <p:graphicFrame>
        <p:nvGraphicFramePr>
          <p:cNvPr id="93" name="Object 48"/>
          <p:cNvGraphicFramePr>
            <a:graphicFrameLocks noChangeAspect="1"/>
          </p:cNvGraphicFramePr>
          <p:nvPr/>
        </p:nvGraphicFramePr>
        <p:xfrm>
          <a:off x="8107363" y="3395663"/>
          <a:ext cx="1036637" cy="1316037"/>
        </p:xfrm>
        <a:graphic>
          <a:graphicData uri="http://schemas.openxmlformats.org/presentationml/2006/ole">
            <p:oleObj spid="_x0000_s2055" name="Equation" r:id="rId6" imgW="901440" imgH="1143000" progId="Equation.3">
              <p:embed/>
            </p:oleObj>
          </a:graphicData>
        </a:graphic>
      </p:graphicFrame>
      <p:sp>
        <p:nvSpPr>
          <p:cNvPr id="94" name="Line 49"/>
          <p:cNvSpPr>
            <a:spLocks noChangeShapeType="1"/>
          </p:cNvSpPr>
          <p:nvPr/>
        </p:nvSpPr>
        <p:spPr bwMode="auto">
          <a:xfrm flipH="1">
            <a:off x="3848100" y="1909763"/>
            <a:ext cx="341313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50"/>
          <p:cNvSpPr>
            <a:spLocks noChangeShapeType="1"/>
          </p:cNvSpPr>
          <p:nvPr/>
        </p:nvSpPr>
        <p:spPr bwMode="auto">
          <a:xfrm>
            <a:off x="7907338" y="1909763"/>
            <a:ext cx="1076325" cy="197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>
            <a:off x="5170488" y="3975100"/>
            <a:ext cx="291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7" name="Picture 36" descr="SHA-o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81225" y="2435225"/>
            <a:ext cx="2716213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 animBg="1"/>
      <p:bldP spid="95" grpId="0" animBg="1"/>
      <p:bldP spid="9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Secure Hash Algorithm, developed by NIST</a:t>
            </a:r>
          </a:p>
          <a:p>
            <a:r>
              <a:rPr lang="en-US" sz="2400" dirty="0" err="1" smtClean="0"/>
              <a:t>Standardised</a:t>
            </a:r>
            <a:r>
              <a:rPr lang="en-US" sz="2400" dirty="0" smtClean="0"/>
              <a:t> by NIST in FIPS 180 in 1993</a:t>
            </a:r>
          </a:p>
          <a:p>
            <a:r>
              <a:rPr lang="en-US" sz="2400" dirty="0" smtClean="0"/>
              <a:t>Improvements over time: SHA-0, SHA-1,SHA-2,SHA-3</a:t>
            </a:r>
          </a:p>
          <a:p>
            <a:r>
              <a:rPr lang="en-US" sz="2400" dirty="0" smtClean="0"/>
              <a:t>SHA-1 (and SHA-0) are considered insecure; no longer</a:t>
            </a:r>
          </a:p>
          <a:p>
            <a:r>
              <a:rPr lang="en-US" sz="2400" dirty="0" smtClean="0"/>
              <a:t>recommended</a:t>
            </a:r>
          </a:p>
          <a:p>
            <a:r>
              <a:rPr lang="en-US" sz="2400" dirty="0" smtClean="0"/>
              <a:t>SHA-3 in development, competition run by NIST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Hash Functions – SHA-x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52672"/>
            <a:ext cx="7543800" cy="254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Copyright Notice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3200400"/>
          </a:xfrm>
          <a:prstGeom prst="rect">
            <a:avLst/>
          </a:prstGeom>
        </p:spPr>
        <p:txBody>
          <a:bodyPr vert="horz" lIns="146304" tIns="0" rIns="45720" bIns="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The material in this presentation has been taken from text books, reference books, research literature and various sources on Internet; and compiled/edited for class room teaching at MCS-NUST without any infringement into the copyrights of the author(s). The original authors retain their respective copyrights as per their stated claims.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Commercial use of the material contained herein in full or in part through copying, publication and reproducing in any form is strictly prohibited.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authentication (and digital signature) mechanisms have two parts:</a:t>
            </a:r>
          </a:p>
          <a:p>
            <a:pPr lvl="1"/>
            <a:r>
              <a:rPr lang="en-US" dirty="0" smtClean="0"/>
              <a:t>Function that produces authenticator</a:t>
            </a:r>
          </a:p>
          <a:p>
            <a:pPr lvl="1"/>
            <a:r>
              <a:rPr lang="en-US" dirty="0" smtClean="0"/>
              <a:t>Protocol that enables receiver to verify authenticity</a:t>
            </a:r>
          </a:p>
          <a:p>
            <a:r>
              <a:rPr lang="en-US" dirty="0" smtClean="0"/>
              <a:t>Three types of authentication functions:</a:t>
            </a:r>
          </a:p>
          <a:p>
            <a:pPr lvl="1"/>
            <a:r>
              <a:rPr lang="en-US" dirty="0" smtClean="0"/>
              <a:t>Message encryption</a:t>
            </a:r>
          </a:p>
          <a:p>
            <a:pPr lvl="1"/>
            <a:r>
              <a:rPr lang="fr-FR" dirty="0" smtClean="0"/>
              <a:t>Message </a:t>
            </a:r>
            <a:r>
              <a:rPr lang="en-US" dirty="0" smtClean="0"/>
              <a:t>authentication </a:t>
            </a:r>
            <a:r>
              <a:rPr lang="fr-FR" dirty="0" smtClean="0"/>
              <a:t>code (MAC) </a:t>
            </a:r>
          </a:p>
          <a:p>
            <a:pPr lvl="1"/>
            <a:r>
              <a:rPr lang="en-US" dirty="0" smtClean="0"/>
              <a:t>Hash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Authentication Functions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integrity:   MACs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4241800"/>
            <a:ext cx="7696200" cy="223520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dirty="0" err="1" smtClean="0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   </a:t>
            </a:r>
            <a:r>
              <a:rPr lang="en-US" b="1" dirty="0">
                <a:sym typeface="Symbol" charset="0"/>
              </a:rPr>
              <a:t>MAC</a:t>
            </a:r>
            <a:r>
              <a:rPr lang="en-US" dirty="0">
                <a:sym typeface="Symbol" charset="0"/>
              </a:rPr>
              <a:t>  I = (S,V)  defined over  (K,M,T) is a pair </a:t>
            </a:r>
            <a:r>
              <a:rPr lang="en-US" dirty="0" smtClean="0">
                <a:sym typeface="Symbol" charset="0"/>
              </a:rPr>
              <a:t>of </a:t>
            </a:r>
            <a:r>
              <a:rPr lang="en-US" dirty="0" err="1" smtClean="0">
                <a:sym typeface="Symbol" charset="0"/>
              </a:rPr>
              <a:t>algs</a:t>
            </a:r>
            <a:r>
              <a:rPr lang="en-US" dirty="0">
                <a:sym typeface="Symbol" charset="0"/>
              </a:rPr>
              <a:t>:	</a:t>
            </a:r>
            <a:endParaRPr lang="en-US" dirty="0" smtClean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S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k,m</a:t>
            </a:r>
            <a:r>
              <a:rPr lang="en-US" dirty="0">
                <a:sym typeface="Symbol" charset="0"/>
              </a:rPr>
              <a:t>) outputs </a:t>
            </a:r>
            <a:r>
              <a:rPr lang="en-US" dirty="0" smtClean="0">
                <a:sym typeface="Symbol" charset="0"/>
              </a:rPr>
              <a:t>t in T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k,m,t</a:t>
            </a:r>
            <a:r>
              <a:rPr lang="en-US" dirty="0">
                <a:sym typeface="Symbol" charset="0"/>
              </a:rPr>
              <a:t>) outputs `yes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`no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endParaRPr lang="en-US" dirty="0">
              <a:sym typeface="Symbol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69961" y="1944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Alice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532561" y="1944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Bob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82686" y="1397001"/>
            <a:ext cx="333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781800" y="1397001"/>
            <a:ext cx="333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808161" y="2249488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417761" y="1716088"/>
            <a:ext cx="2590800" cy="3810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1716088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65161" y="2713039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Generate tag: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 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S(k, m)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694363" y="2706689"/>
            <a:ext cx="3000376" cy="830263"/>
            <a:chOff x="3504" y="2448"/>
            <a:chExt cx="1890" cy="523"/>
          </a:xfrm>
        </p:grpSpPr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189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Verify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V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(k, m, tag)  = `yes</a:t>
              </a:r>
              <a:r>
                <a:rPr lang="ja-JP" altLang="en-US" sz="2400" b="1" dirty="0">
                  <a:solidFill>
                    <a:srgbClr val="000090"/>
                  </a:solidFill>
                  <a:latin typeface="Arial"/>
                  <a:sym typeface="Symbol" charset="0"/>
                </a:rPr>
                <a:t>’</a:t>
              </a:r>
              <a:endParaRPr lang="en-US" sz="2400" b="1" dirty="0">
                <a:solidFill>
                  <a:srgbClr val="000090"/>
                </a:solidFill>
                <a:sym typeface="Symbol" charset="0"/>
              </a:endParaRP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4685" y="2676"/>
              <a:ext cx="1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320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5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requires a secret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445000"/>
            <a:ext cx="8229600" cy="223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Attacker can easily modify message m and re-compute CRC.</a:t>
            </a:r>
          </a:p>
          <a:p>
            <a:endParaRPr lang="en-US" dirty="0"/>
          </a:p>
          <a:p>
            <a:r>
              <a:rPr lang="en-US" dirty="0" smtClean="0"/>
              <a:t>CRC designed to detect </a:t>
            </a:r>
            <a:r>
              <a:rPr lang="en-US" b="1" u="sng" dirty="0" smtClean="0"/>
              <a:t>random</a:t>
            </a:r>
            <a:r>
              <a:rPr lang="en-US" dirty="0" smtClean="0"/>
              <a:t>, not malicious errors.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9961" y="1944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32561" y="1944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Bob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08161" y="2249488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17761" y="1716088"/>
            <a:ext cx="2590800" cy="3810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105400" y="1716088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65161" y="2713039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Generate tag: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 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CRC(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m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694363" y="2706689"/>
            <a:ext cx="2678113" cy="830263"/>
            <a:chOff x="3504" y="2448"/>
            <a:chExt cx="1687" cy="523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168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Verify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V</a:t>
              </a:r>
              <a:r>
                <a:rPr lang="en-US" sz="2400" b="1" dirty="0" smtClean="0">
                  <a:solidFill>
                    <a:srgbClr val="000090"/>
                  </a:solidFill>
                  <a:sym typeface="Symbol" charset="0"/>
                </a:rPr>
                <a:t>(m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, tag)  = `yes</a:t>
              </a:r>
              <a:r>
                <a:rPr lang="ja-JP" altLang="en-US" sz="2400" b="1" dirty="0">
                  <a:solidFill>
                    <a:srgbClr val="000090"/>
                  </a:solidFill>
                  <a:latin typeface="Arial"/>
                  <a:sym typeface="Symbol" charset="0"/>
                </a:rPr>
                <a:t>’</a:t>
              </a:r>
              <a:endParaRPr lang="en-US" sz="2400" b="1" dirty="0">
                <a:solidFill>
                  <a:srgbClr val="000090"/>
                </a:solidFill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09" y="2676"/>
              <a:ext cx="1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926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Append small, fixed-size block of data to message: cryptographic checksum or MAC</a:t>
            </a:r>
          </a:p>
          <a:p>
            <a:pPr lvl="2">
              <a:buNone/>
            </a:pPr>
            <a:r>
              <a:rPr lang="en-US" dirty="0" smtClean="0"/>
              <a:t>T = MAC(K;M)</a:t>
            </a:r>
          </a:p>
          <a:p>
            <a:pPr lvl="2">
              <a:buNone/>
            </a:pPr>
            <a:r>
              <a:rPr lang="en-US" dirty="0" smtClean="0"/>
              <a:t>M = input message</a:t>
            </a:r>
          </a:p>
          <a:p>
            <a:pPr lvl="2">
              <a:buNone/>
            </a:pPr>
            <a:r>
              <a:rPr lang="en-US" dirty="0" smtClean="0"/>
              <a:t>MAC = MAC function</a:t>
            </a:r>
          </a:p>
          <a:p>
            <a:pPr lvl="2">
              <a:buNone/>
            </a:pPr>
            <a:r>
              <a:rPr lang="en-US" dirty="0" smtClean="0"/>
              <a:t>K = shared secret key of k bits</a:t>
            </a:r>
          </a:p>
          <a:p>
            <a:pPr lvl="2">
              <a:buNone/>
            </a:pPr>
            <a:r>
              <a:rPr lang="en-US" dirty="0" smtClean="0"/>
              <a:t>T = message authentication code (or tag) of n bits</a:t>
            </a:r>
          </a:p>
          <a:p>
            <a:r>
              <a:rPr lang="en-US" dirty="0" smtClean="0"/>
              <a:t>MAC function also called keyed hash function</a:t>
            </a:r>
          </a:p>
          <a:p>
            <a:r>
              <a:rPr lang="en-US" dirty="0" smtClean="0"/>
              <a:t>MAC function similar to encryption, but does not need to be reversible</a:t>
            </a:r>
          </a:p>
          <a:p>
            <a:pPr lvl="1"/>
            <a:r>
              <a:rPr lang="en-US" dirty="0" smtClean="0"/>
              <a:t>Easier to design stronger MAC functions than encryption 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Attacker’s </a:t>
            </a:r>
            <a:r>
              <a:rPr lang="en-US" dirty="0"/>
              <a:t>power:    </a:t>
            </a:r>
            <a:r>
              <a:rPr lang="en-US" b="1" dirty="0"/>
              <a:t>chosen message </a:t>
            </a:r>
            <a:r>
              <a:rPr lang="en-US" b="1" dirty="0" smtClean="0"/>
              <a:t>attack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S(</a:t>
            </a:r>
            <a:r>
              <a:rPr lang="en-US" dirty="0" err="1"/>
              <a:t>k,m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Attacker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goal:   </a:t>
            </a:r>
            <a:r>
              <a:rPr lang="en-US" b="1" dirty="0"/>
              <a:t>existential </a:t>
            </a:r>
            <a:r>
              <a:rPr lang="en-US" b="1" dirty="0" smtClean="0"/>
              <a:t>forgery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produce some </a:t>
            </a:r>
            <a:r>
              <a:rPr lang="en-US" b="1" u="sng" dirty="0"/>
              <a:t>new</a:t>
            </a:r>
            <a:r>
              <a:rPr lang="en-US" dirty="0"/>
              <a:t> valid message/tag pair  (</a:t>
            </a:r>
            <a:r>
              <a:rPr lang="en-US" dirty="0" err="1"/>
              <a:t>m,t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(</a:t>
            </a:r>
            <a:r>
              <a:rPr lang="en-US" dirty="0" err="1"/>
              <a:t>m,t</a:t>
            </a:r>
            <a:r>
              <a:rPr lang="en-US" dirty="0"/>
              <a:t>)  </a:t>
            </a:r>
            <a:r>
              <a:rPr lang="en-US" dirty="0">
                <a:sym typeface="Symbol" charset="0"/>
              </a:rPr>
              <a:t>  </a:t>
            </a:r>
            <a:r>
              <a:rPr lang="en-US" sz="2800" dirty="0">
                <a:sym typeface="Symbol" charset="0"/>
              </a:rPr>
              <a:t>{</a:t>
            </a:r>
            <a:r>
              <a:rPr lang="en-US" dirty="0">
                <a:sym typeface="Symbol" charset="0"/>
              </a:rPr>
              <a:t> (m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,t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, … , (</a:t>
            </a:r>
            <a:r>
              <a:rPr lang="en-US" dirty="0" err="1">
                <a:sym typeface="Symbol" charset="0"/>
              </a:rPr>
              <a:t>m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 err="1">
                <a:sym typeface="Symbol" charset="0"/>
              </a:rPr>
              <a:t>,t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>
                <a:sym typeface="Symbol" charset="0"/>
              </a:rPr>
              <a:t>⇒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  attacker </a:t>
            </a:r>
            <a:r>
              <a:rPr lang="en-US" dirty="0">
                <a:sym typeface="Symbol" charset="0"/>
              </a:rPr>
              <a:t>cannot </a:t>
            </a:r>
            <a:r>
              <a:rPr lang="en-US" dirty="0" smtClean="0">
                <a:sym typeface="Symbol" charset="0"/>
              </a:rPr>
              <a:t>produce </a:t>
            </a:r>
            <a:r>
              <a:rPr lang="en-US" dirty="0">
                <a:sym typeface="Symbol" charset="0"/>
              </a:rPr>
              <a:t>a valid tag for </a:t>
            </a:r>
            <a:r>
              <a:rPr lang="en-US" dirty="0" smtClean="0">
                <a:sym typeface="Symbol" charset="0"/>
              </a:rPr>
              <a:t>a new message</a:t>
            </a: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>
                <a:sym typeface="Symbol" charset="0"/>
              </a:rPr>
              <a:t>given  (</a:t>
            </a:r>
            <a:r>
              <a:rPr lang="en-US" dirty="0" err="1" smtClean="0">
                <a:sym typeface="Symbol" charset="0"/>
              </a:rPr>
              <a:t>m,t</a:t>
            </a:r>
            <a:r>
              <a:rPr lang="en-US" dirty="0" smtClean="0">
                <a:sym typeface="Symbol" charset="0"/>
              </a:rPr>
              <a:t>)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dirty="0" smtClean="0">
                <a:sym typeface="Symbol" charset="0"/>
              </a:rPr>
              <a:t>⇒   given  (</a:t>
            </a:r>
            <a:r>
              <a:rPr lang="en-US" dirty="0" err="1" smtClean="0">
                <a:sym typeface="Symbol" charset="0"/>
              </a:rPr>
              <a:t>m,t</a:t>
            </a:r>
            <a:r>
              <a:rPr lang="en-US" dirty="0" smtClean="0">
                <a:sym typeface="Symbol" charset="0"/>
              </a:rPr>
              <a:t>)  attacker cannot even produce (</a:t>
            </a:r>
            <a:r>
              <a:rPr lang="en-US" dirty="0" err="1" smtClean="0">
                <a:sym typeface="Symbol" charset="0"/>
              </a:rPr>
              <a:t>m,t</a:t>
            </a:r>
            <a:r>
              <a:rPr lang="en-US" dirty="0" smtClean="0">
                <a:sym typeface="Symbol" charset="0"/>
              </a:rPr>
              <a:t>’)  for   t’ ≠ t 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dirty="0" smtClean="0">
                <a:sym typeface="Symbol" charset="0"/>
              </a:rPr>
              <a:t>⇒   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attacker cannot even produce (</a:t>
            </a:r>
            <a:r>
              <a:rPr lang="en-US" dirty="0" err="1" smtClean="0">
                <a:solidFill>
                  <a:srgbClr val="FF0000"/>
                </a:solidFill>
                <a:sym typeface="Symbol" charset="0"/>
              </a:rPr>
              <a:t>m’,t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)  for   m’ ≠ m (??)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endParaRPr lang="en-US" dirty="0">
              <a:sym typeface="Symbo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MACs</a:t>
            </a:r>
          </a:p>
        </p:txBody>
      </p:sp>
    </p:spTree>
    <p:extLst>
      <p:ext uri="{BB962C8B-B14F-4D97-AF65-F5344CB8AC3E}">
        <p14:creationId xmlns="" xmlns:p14="http://schemas.microsoft.com/office/powerpoint/2010/main" val="614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31260</TotalTime>
  <Words>2407</Words>
  <Application>Microsoft Office PowerPoint</Application>
  <PresentationFormat>On-screen Show (4:3)</PresentationFormat>
  <Paragraphs>547</Paragraphs>
  <Slides>46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Module</vt:lpstr>
      <vt:lpstr>Equation</vt:lpstr>
      <vt:lpstr>                  Applied Cryptography</vt:lpstr>
      <vt:lpstr>Message Integrity</vt:lpstr>
      <vt:lpstr>Message Integrity</vt:lpstr>
      <vt:lpstr>Attacks on Communications across Network</vt:lpstr>
      <vt:lpstr>Message Authentication Functions</vt:lpstr>
      <vt:lpstr>Message integrity:   MACs</vt:lpstr>
      <vt:lpstr>Integrity requires a secret key</vt:lpstr>
      <vt:lpstr>MAC</vt:lpstr>
      <vt:lpstr>Secure MACs</vt:lpstr>
      <vt:lpstr>Secure MACs</vt:lpstr>
      <vt:lpstr>Example:  protecting system files</vt:lpstr>
      <vt:lpstr>Secure PRF   ⇒   Secure MAC</vt:lpstr>
      <vt:lpstr>Abstractly:   PRPs and PRFs</vt:lpstr>
      <vt:lpstr>Running example</vt:lpstr>
      <vt:lpstr>Security</vt:lpstr>
      <vt:lpstr>Examples</vt:lpstr>
      <vt:lpstr>Truncating MACs based on PRFs</vt:lpstr>
      <vt:lpstr>MACs and PRFs</vt:lpstr>
      <vt:lpstr>Construction 1:   encrypted CBC-MAC</vt:lpstr>
      <vt:lpstr>Why the last encryption step in ECBC-MAC?</vt:lpstr>
      <vt:lpstr>Construction 2:   NMAC   (nested MAC)</vt:lpstr>
      <vt:lpstr>ECBC-MAC and NMAC analysis</vt:lpstr>
      <vt:lpstr>An example</vt:lpstr>
      <vt:lpstr>Comparison</vt:lpstr>
      <vt:lpstr>Construction 3:  PMAC – parallel MAC</vt:lpstr>
      <vt:lpstr>PMAC is incremental</vt:lpstr>
      <vt:lpstr>Construction 4:   HMAC   (Hash-MAC)</vt:lpstr>
      <vt:lpstr>Further reading</vt:lpstr>
      <vt:lpstr>Collision Resistant Hash Functions</vt:lpstr>
      <vt:lpstr>Collision Resistance</vt:lpstr>
      <vt:lpstr>Cryptographic Hash Function</vt:lpstr>
      <vt:lpstr>The Merkle-Damgard iterated construction</vt:lpstr>
      <vt:lpstr>MD collision resistance</vt:lpstr>
      <vt:lpstr>Compression Function from a  Block Cipher</vt:lpstr>
      <vt:lpstr>Compression Function from a  Block Cipher</vt:lpstr>
      <vt:lpstr>Case study:   SHA-256</vt:lpstr>
      <vt:lpstr>The Merkle-Damgard iterated construction</vt:lpstr>
      <vt:lpstr>Standardized method:   HMAC  (Hash-MAC)</vt:lpstr>
      <vt:lpstr>HMAC </vt:lpstr>
      <vt:lpstr>HMAC Properties</vt:lpstr>
      <vt:lpstr>One Way Hash Functions – MD5</vt:lpstr>
      <vt:lpstr>MD-5</vt:lpstr>
      <vt:lpstr>MD-5 Round Function</vt:lpstr>
      <vt:lpstr>SHA-1</vt:lpstr>
      <vt:lpstr>One Way Hash Functions – SHA-x</vt:lpstr>
      <vt:lpstr>Copyright Notice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522</cp:revision>
  <dcterms:created xsi:type="dcterms:W3CDTF">2012-02-03T18:01:12Z</dcterms:created>
  <dcterms:modified xsi:type="dcterms:W3CDTF">2012-11-06T08:12:10Z</dcterms:modified>
</cp:coreProperties>
</file>