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256" r:id="rId2"/>
    <p:sldId id="1065" r:id="rId3"/>
    <p:sldId id="1046" r:id="rId4"/>
    <p:sldId id="1077" r:id="rId5"/>
    <p:sldId id="1047" r:id="rId6"/>
    <p:sldId id="1048" r:id="rId7"/>
    <p:sldId id="1066" r:id="rId8"/>
    <p:sldId id="1053" r:id="rId9"/>
    <p:sldId id="1056" r:id="rId10"/>
    <p:sldId id="1060" r:id="rId11"/>
    <p:sldId id="1062" r:id="rId12"/>
    <p:sldId id="1063" r:id="rId13"/>
    <p:sldId id="1064" r:id="rId14"/>
    <p:sldId id="1072" r:id="rId15"/>
    <p:sldId id="1075" r:id="rId16"/>
    <p:sldId id="1076" r:id="rId17"/>
    <p:sldId id="1074" r:id="rId18"/>
    <p:sldId id="1073" r:id="rId19"/>
    <p:sldId id="1145" r:id="rId20"/>
    <p:sldId id="1139" r:id="rId21"/>
    <p:sldId id="1079" r:id="rId22"/>
    <p:sldId id="1080" r:id="rId23"/>
    <p:sldId id="1081" r:id="rId24"/>
    <p:sldId id="1082" r:id="rId25"/>
    <p:sldId id="1083" r:id="rId26"/>
    <p:sldId id="1085" r:id="rId27"/>
    <p:sldId id="1088" r:id="rId28"/>
    <p:sldId id="1089" r:id="rId29"/>
    <p:sldId id="1090" r:id="rId30"/>
    <p:sldId id="1091" r:id="rId31"/>
    <p:sldId id="1092" r:id="rId32"/>
    <p:sldId id="1140" r:id="rId33"/>
    <p:sldId id="1095" r:id="rId34"/>
    <p:sldId id="1096" r:id="rId35"/>
    <p:sldId id="1097" r:id="rId36"/>
    <p:sldId id="1098" r:id="rId37"/>
    <p:sldId id="1099" r:id="rId38"/>
    <p:sldId id="1101" r:id="rId39"/>
    <p:sldId id="1141" r:id="rId40"/>
    <p:sldId id="1104" r:id="rId41"/>
    <p:sldId id="1105" r:id="rId42"/>
    <p:sldId id="1106" r:id="rId43"/>
    <p:sldId id="1107" r:id="rId44"/>
    <p:sldId id="1144" r:id="rId45"/>
    <p:sldId id="1108" r:id="rId46"/>
    <p:sldId id="1109" r:id="rId47"/>
    <p:sldId id="1110" r:id="rId48"/>
    <p:sldId id="1111" r:id="rId49"/>
    <p:sldId id="1143" r:id="rId50"/>
    <p:sldId id="1142" r:id="rId51"/>
    <p:sldId id="1123" r:id="rId52"/>
    <p:sldId id="1124" r:id="rId53"/>
    <p:sldId id="1125" r:id="rId54"/>
    <p:sldId id="1126" r:id="rId55"/>
    <p:sldId id="1127" r:id="rId56"/>
    <p:sldId id="1128" r:id="rId57"/>
    <p:sldId id="1129" r:id="rId58"/>
    <p:sldId id="1130" r:id="rId59"/>
    <p:sldId id="1131" r:id="rId60"/>
    <p:sldId id="1132" r:id="rId61"/>
    <p:sldId id="1138" r:id="rId62"/>
    <p:sldId id="788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699" autoAdjust="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42F9E-8B81-46EB-80AA-AEDA17738726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94FE0-9BAF-4A33-9827-0A81DBAEF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FAD64-3748-4671-910B-0C843B8D1AD2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C305E-0008-4C04-8AF1-0F6060772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arrows to show  k1  and </a:t>
            </a:r>
            <a:r>
              <a:rPr lang="en-US" baseline="0" dirty="0" smtClean="0"/>
              <a:t> k2.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9686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integrity,</a:t>
            </a:r>
            <a:r>
              <a:rPr lang="en-US" baseline="0" dirty="0" smtClean="0"/>
              <a:t> one cannot ensure confidentiality.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5168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nonce-based</a:t>
            </a:r>
            <a:r>
              <a:rPr lang="en-US" baseline="0" dirty="0" smtClean="0"/>
              <a:t> encryption adversary also specified </a:t>
            </a:r>
            <a:r>
              <a:rPr lang="en-US" baseline="0" dirty="0" err="1" smtClean="0"/>
              <a:t>nonces</a:t>
            </a:r>
            <a:r>
              <a:rPr lang="en-US" baseline="0" dirty="0" smtClean="0"/>
              <a:t> in queries.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832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r>
              <a:rPr lang="en-US" baseline="0" dirty="0" smtClean="0"/>
              <a:t> associated data:   input to MAC signing is   (key,   </a:t>
            </a:r>
            <a:r>
              <a:rPr lang="en-US" baseline="0" dirty="0" err="1" smtClean="0"/>
              <a:t>AssocData</a:t>
            </a:r>
            <a:r>
              <a:rPr lang="en-US" baseline="0" dirty="0" smtClean="0"/>
              <a:t> ||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6575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IMAP gives attacker new </a:t>
            </a:r>
            <a:r>
              <a:rPr lang="en-US" sz="1200" dirty="0" err="1" smtClean="0"/>
              <a:t>ciphertexts</a:t>
            </a:r>
            <a:r>
              <a:rPr lang="en-US" sz="1200" dirty="0" smtClean="0"/>
              <a:t> to play with, so changing keys doesn’t help.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4751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M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1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29584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6408-C718-4557-BAA6-9DD6CC4FFDEC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2"/>
          <p:cNvPicPr preferRelativeResize="0">
            <a:picLocks noChangeAspect="1" noChangeArrowheads="1"/>
          </p:cNvPicPr>
          <p:nvPr userDrawn="1"/>
        </p:nvPicPr>
        <p:blipFill>
          <a:blip r:embed="rId2"/>
          <a:srcRect b="12500"/>
          <a:stretch>
            <a:fillRect/>
          </a:stretch>
        </p:blipFill>
        <p:spPr bwMode="auto">
          <a:xfrm>
            <a:off x="76962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B3FB-09B8-4A21-B749-CD690CC356D8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844F-F3B3-44FB-AF63-6664EE1334EF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85800" y="1219200"/>
            <a:ext cx="7416800" cy="0"/>
          </a:xfrm>
          <a:prstGeom prst="line">
            <a:avLst/>
          </a:prstGeom>
          <a:noFill/>
          <a:ln w="63500" cmpd="thickThin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 typeface="Wingdings" pitchFamily="2" charset="2"/>
              <a:buChar char="w"/>
              <a:defRPr/>
            </a:lvl1pPr>
            <a:lvl2pPr>
              <a:buClr>
                <a:schemeClr val="accent4"/>
              </a:buClr>
              <a:buFont typeface="Wingdings" pitchFamily="2" charset="2"/>
              <a:buChar char="ð"/>
              <a:defRPr sz="2800"/>
            </a:lvl2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accent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C076D-8AF4-405B-9B63-6C0B00BD6EC0}" type="datetime1">
              <a:rPr lang="en-US" smtClean="0"/>
              <a:pPr>
                <a:defRPr/>
              </a:pPr>
              <a:t>11/6/2012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Lectures by Ashraf Masood - - Applied Cryptography – MSIS 11 (MCS-NUST)</a:t>
            </a:r>
            <a:endParaRPr lang="en-GB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5E8DB8-DCBF-4A68-BA4D-52342D2375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7958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8029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M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457200" y="6507480"/>
            <a:ext cx="2133600" cy="274320"/>
          </a:xfrm>
        </p:spPr>
        <p:txBody>
          <a:bodyPr/>
          <a:lstStyle/>
          <a:p>
            <a:fld id="{F32D1412-EE95-4588-B388-3172B75A8315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>
          <a:xfrm>
            <a:off x="8204396" y="6507480"/>
            <a:ext cx="733864" cy="274320"/>
          </a:xfrm>
        </p:spPr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>
          <a:xfrm>
            <a:off x="2645681" y="6507480"/>
            <a:ext cx="5507719" cy="274320"/>
          </a:xfrm>
        </p:spPr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AD6C-1134-4EBB-AC1B-24188F03D662}" type="datetime1">
              <a:rPr lang="en-US" smtClean="0"/>
              <a:pPr/>
              <a:t>11/6/2012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239000" cy="1251062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B104-5114-4033-9616-25C4E04259AF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 preferRelativeResize="0">
            <a:picLocks noChangeAspect="1" noChangeArrowheads="1"/>
          </p:cNvPicPr>
          <p:nvPr userDrawn="1"/>
        </p:nvPicPr>
        <p:blipFill>
          <a:blip r:embed="rId2"/>
          <a:srcRect b="12500"/>
          <a:stretch>
            <a:fillRect/>
          </a:stretch>
        </p:blipFill>
        <p:spPr bwMode="auto">
          <a:xfrm>
            <a:off x="7772400" y="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1343886"/>
            <a:ext cx="9144000" cy="1588"/>
          </a:xfrm>
          <a:prstGeom prst="line">
            <a:avLst/>
          </a:prstGeom>
          <a:ln w="50800" cap="flat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38AD-20D4-42D2-A434-18380D220EAD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2D94-6307-481F-9F15-A7953087029A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E986-B771-4809-B6B5-9751079F3CB4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6E6E9F-CAF9-46E1-9E3F-9FE12C59FEA6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 flipV="1">
            <a:off x="0" y="1371600"/>
            <a:ext cx="9144000" cy="64295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29539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543800" cy="9906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1"/>
            <a:ext cx="8458200" cy="48768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3FBCB1F-6F6C-4977-B602-B525BF52C0D2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/>
          <p:cNvPicPr preferRelativeResize="0">
            <a:picLocks noChangeAspect="1" noChangeArrowheads="1"/>
          </p:cNvPicPr>
          <p:nvPr userDrawn="1"/>
        </p:nvPicPr>
        <p:blipFill>
          <a:blip r:embed="rId23"/>
          <a:srcRect b="12500"/>
          <a:stretch>
            <a:fillRect/>
          </a:stretch>
        </p:blipFill>
        <p:spPr bwMode="auto">
          <a:xfrm>
            <a:off x="8001000" y="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 userDrawn="1"/>
        </p:nvCxnSpPr>
        <p:spPr>
          <a:xfrm>
            <a:off x="0" y="1219200"/>
            <a:ext cx="9144000" cy="1588"/>
          </a:xfrm>
          <a:prstGeom prst="line">
            <a:avLst/>
          </a:prstGeom>
          <a:ln w="50800" cap="flat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1" r:id="rId18"/>
    <p:sldLayoutId id="2147483682" r:id="rId19"/>
    <p:sldLayoutId id="2147483683" r:id="rId20"/>
    <p:sldLayoutId id="2147483684" r:id="rId2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png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RadioGat%C3%BAn" TargetMode="External"/><Relationship Id="rId3" Type="http://schemas.openxmlformats.org/officeDocument/2006/relationships/hyperlink" Target="http://en.wikipedia.org/wiki/Cryptographic_hash_function" TargetMode="External"/><Relationship Id="rId7" Type="http://schemas.openxmlformats.org/officeDocument/2006/relationships/hyperlink" Target="http://en.wikipedia.org/w/index.php?title=Gilles_Van_Assche&amp;action=edit&amp;redlink=1" TargetMode="External"/><Relationship Id="rId2" Type="http://schemas.openxmlformats.org/officeDocument/2006/relationships/hyperlink" Target="http://en.wikipedia.org/wiki/SHA-3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n.wikipedia.org/w/index.php?title=Micha%C3%ABl_Peeters&amp;action=edit&amp;redlink=1" TargetMode="External"/><Relationship Id="rId5" Type="http://schemas.openxmlformats.org/officeDocument/2006/relationships/hyperlink" Target="http://en.wikipedia.org/wiki/Joan_Daemen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://en.wikipedia.org/w/index.php?title=Guido_Bertoni&amp;action=edit&amp;redlink=1" TargetMode="External"/><Relationship Id="rId9" Type="http://schemas.openxmlformats.org/officeDocument/2006/relationships/hyperlink" Target="http://en.wikipedia.org/wiki/NIST_hash_function_competi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                 Applied 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ASHRAF MASOOD</a:t>
            </a:r>
          </a:p>
          <a:p>
            <a:pPr algn="r"/>
            <a:r>
              <a:rPr lang="en-US" dirty="0" smtClean="0"/>
              <a:t>dean@mcs.edu.pk</a:t>
            </a:r>
          </a:p>
          <a:p>
            <a:pPr algn="r"/>
            <a:r>
              <a:rPr lang="en-US" dirty="0" smtClean="0"/>
              <a:t>Lecture Slides– Fall 2012</a:t>
            </a:r>
          </a:p>
          <a:p>
            <a:pPr algn="r"/>
            <a:r>
              <a:rPr lang="en-US" dirty="0" smtClean="0"/>
              <a:t>Lecture #9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7CAF-CF4B-4B78-9D12-4B617406D0DA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" name="Picture 9" descr="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2819400"/>
            <a:ext cx="184912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Merkle-Damgard</a:t>
            </a:r>
            <a:r>
              <a:rPr lang="en-US" sz="3600" dirty="0"/>
              <a:t> iterated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4343400"/>
            <a:ext cx="81534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Thm</a:t>
            </a:r>
            <a:r>
              <a:rPr lang="en-US" dirty="0" smtClean="0"/>
              <a:t>:    h collision resistant   ⇒    H collision resistant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we use  H(.)  to directly build a MAC?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31810" y="1447800"/>
            <a:ext cx="7239000" cy="2743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67001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34641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62301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36610" y="1752600"/>
            <a:ext cx="1524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FFFFCC"/>
                </a:solidFill>
                <a:latin typeface="Arial" charset="0"/>
              </a:rPr>
              <a:t>m[0]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660610" y="1752600"/>
            <a:ext cx="16764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CC"/>
                </a:solidFill>
                <a:latin typeface="Arial" charset="0"/>
              </a:rPr>
              <a:t>m[1]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337010" y="1752600"/>
            <a:ext cx="1600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m[2]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937210" y="1752600"/>
            <a:ext cx="1524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m[3]  </a:t>
            </a:r>
            <a:r>
              <a:rPr lang="en-US" sz="1800" dirty="0" err="1" smtClean="0">
                <a:solidFill>
                  <a:srgbClr val="FFFFCC"/>
                </a:solidFill>
                <a:latin typeface="Arial" charset="0"/>
              </a:rPr>
              <a:t>ll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   PB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5022810" y="2819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grpSp>
        <p:nvGrpSpPr>
          <p:cNvPr id="4" name="Group 67"/>
          <p:cNvGrpSpPr/>
          <p:nvPr/>
        </p:nvGrpSpPr>
        <p:grpSpPr>
          <a:xfrm>
            <a:off x="260310" y="2935069"/>
            <a:ext cx="1409700" cy="646331"/>
            <a:chOff x="38100" y="3024114"/>
            <a:chExt cx="1409700" cy="646332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304800" y="3364468"/>
              <a:ext cx="1143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38100" y="3024114"/>
              <a:ext cx="793808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IV</a:t>
              </a:r>
            </a:p>
            <a:p>
              <a:pPr algn="ctr"/>
              <a:r>
                <a:rPr lang="en-US" dirty="0" smtClean="0"/>
                <a:t>(fixed)</a:t>
              </a:r>
              <a:endParaRPr lang="en-US" sz="1800" dirty="0" smtClean="0">
                <a:latin typeface="+mn-lt"/>
              </a:endParaRPr>
            </a:p>
          </p:txBody>
        </p:sp>
      </p:grpSp>
      <p:grpSp>
        <p:nvGrpSpPr>
          <p:cNvPr id="5" name="Group 47"/>
          <p:cNvGrpSpPr/>
          <p:nvPr/>
        </p:nvGrpSpPr>
        <p:grpSpPr>
          <a:xfrm>
            <a:off x="1364416" y="2134393"/>
            <a:ext cx="305594" cy="838995"/>
            <a:chOff x="1218406" y="2134394"/>
            <a:chExt cx="305594" cy="838994"/>
          </a:xfrm>
        </p:grpSpPr>
        <p:cxnSp>
          <p:nvCxnSpPr>
            <p:cNvPr id="43" name="Straight Connector 4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48"/>
          <p:cNvGrpSpPr/>
          <p:nvPr/>
        </p:nvGrpSpPr>
        <p:grpSpPr>
          <a:xfrm>
            <a:off x="3041610" y="2133600"/>
            <a:ext cx="305594" cy="838995"/>
            <a:chOff x="1218406" y="2134394"/>
            <a:chExt cx="305594" cy="838994"/>
          </a:xfrm>
        </p:grpSpPr>
        <p:cxnSp>
          <p:nvCxnSpPr>
            <p:cNvPr id="50" name="Straight Connector 49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Group 51"/>
          <p:cNvGrpSpPr/>
          <p:nvPr/>
        </p:nvGrpSpPr>
        <p:grpSpPr>
          <a:xfrm>
            <a:off x="4718010" y="2133600"/>
            <a:ext cx="305594" cy="838995"/>
            <a:chOff x="1218406" y="2134394"/>
            <a:chExt cx="305594" cy="838994"/>
          </a:xfrm>
        </p:grpSpPr>
        <p:cxnSp>
          <p:nvCxnSpPr>
            <p:cNvPr id="53" name="Straight Connector 5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54"/>
          <p:cNvGrpSpPr/>
          <p:nvPr/>
        </p:nvGrpSpPr>
        <p:grpSpPr>
          <a:xfrm>
            <a:off x="6318210" y="2133600"/>
            <a:ext cx="305594" cy="838995"/>
            <a:chOff x="1218406" y="2134394"/>
            <a:chExt cx="305594" cy="838994"/>
          </a:xfrm>
        </p:grpSpPr>
        <p:cxnSp>
          <p:nvCxnSpPr>
            <p:cNvPr id="56" name="Straight Connector 55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59" name="Straight Arrow Connector 58"/>
          <p:cNvCxnSpPr/>
          <p:nvPr/>
        </p:nvCxnSpPr>
        <p:spPr bwMode="auto">
          <a:xfrm>
            <a:off x="2584410" y="324464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260810" y="324464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5937210" y="3275013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7537410" y="3275013"/>
            <a:ext cx="990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8134310" y="2683933"/>
            <a:ext cx="715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H(m)</a:t>
            </a:r>
          </a:p>
        </p:txBody>
      </p:sp>
      <p:grpSp>
        <p:nvGrpSpPr>
          <p:cNvPr id="17" name="Group 73"/>
          <p:cNvGrpSpPr/>
          <p:nvPr/>
        </p:nvGrpSpPr>
        <p:grpSpPr>
          <a:xfrm>
            <a:off x="3346410" y="2802467"/>
            <a:ext cx="1066800" cy="381000"/>
            <a:chOff x="1524000" y="2819400"/>
            <a:chExt cx="1066800" cy="381000"/>
          </a:xfrm>
        </p:grpSpPr>
        <p:sp>
          <p:nvSpPr>
            <p:cNvPr id="75" name="Right Triangle 7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6" name="Straight Connector 75"/>
            <p:cNvCxnSpPr>
              <a:stCxn id="7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76"/>
          <p:cNvGrpSpPr/>
          <p:nvPr/>
        </p:nvGrpSpPr>
        <p:grpSpPr>
          <a:xfrm>
            <a:off x="5022810" y="2802467"/>
            <a:ext cx="1066800" cy="381000"/>
            <a:chOff x="1524000" y="2819400"/>
            <a:chExt cx="1066800" cy="381000"/>
          </a:xfrm>
        </p:grpSpPr>
        <p:sp>
          <p:nvSpPr>
            <p:cNvPr id="78" name="Right Triangle 77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9" name="Straight Connector 78"/>
            <p:cNvCxnSpPr>
              <a:stCxn id="78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79"/>
          <p:cNvGrpSpPr/>
          <p:nvPr/>
        </p:nvGrpSpPr>
        <p:grpSpPr>
          <a:xfrm>
            <a:off x="6623010" y="2802467"/>
            <a:ext cx="1066800" cy="381000"/>
            <a:chOff x="1524000" y="2819400"/>
            <a:chExt cx="1066800" cy="381000"/>
          </a:xfrm>
        </p:grpSpPr>
        <p:sp>
          <p:nvSpPr>
            <p:cNvPr id="81" name="Right Triangle 8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2" name="Straight Connector 81"/>
            <p:cNvCxnSpPr>
              <a:stCxn id="8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57"/>
          <p:cNvGrpSpPr/>
          <p:nvPr/>
        </p:nvGrpSpPr>
        <p:grpSpPr>
          <a:xfrm flipV="1">
            <a:off x="1670010" y="3291348"/>
            <a:ext cx="1066800" cy="381000"/>
            <a:chOff x="1524000" y="2819400"/>
            <a:chExt cx="1066800" cy="381000"/>
          </a:xfrm>
        </p:grpSpPr>
        <p:sp>
          <p:nvSpPr>
            <p:cNvPr id="61" name="Right Triangle 6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2" name="Straight Connector 61"/>
            <p:cNvCxnSpPr>
              <a:stCxn id="6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Group 63"/>
          <p:cNvGrpSpPr/>
          <p:nvPr/>
        </p:nvGrpSpPr>
        <p:grpSpPr>
          <a:xfrm flipV="1">
            <a:off x="3346410" y="3291348"/>
            <a:ext cx="1066800" cy="381000"/>
            <a:chOff x="1524000" y="2819400"/>
            <a:chExt cx="1066800" cy="381000"/>
          </a:xfrm>
        </p:grpSpPr>
        <p:sp>
          <p:nvSpPr>
            <p:cNvPr id="65" name="Right Triangle 6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7" name="Straight Connector 66"/>
            <p:cNvCxnSpPr>
              <a:stCxn id="6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Group 70"/>
          <p:cNvGrpSpPr/>
          <p:nvPr/>
        </p:nvGrpSpPr>
        <p:grpSpPr>
          <a:xfrm flipV="1">
            <a:off x="5022810" y="3291348"/>
            <a:ext cx="1066800" cy="381000"/>
            <a:chOff x="1524000" y="2819400"/>
            <a:chExt cx="1066800" cy="381000"/>
          </a:xfrm>
        </p:grpSpPr>
        <p:sp>
          <p:nvSpPr>
            <p:cNvPr id="83" name="Right Triangle 82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4" name="Straight Connector 83"/>
            <p:cNvCxnSpPr>
              <a:stCxn id="83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84"/>
          <p:cNvGrpSpPr/>
          <p:nvPr/>
        </p:nvGrpSpPr>
        <p:grpSpPr>
          <a:xfrm flipV="1">
            <a:off x="6623010" y="3291348"/>
            <a:ext cx="1066800" cy="381000"/>
            <a:chOff x="1524000" y="2819400"/>
            <a:chExt cx="1066800" cy="381000"/>
          </a:xfrm>
        </p:grpSpPr>
        <p:sp>
          <p:nvSpPr>
            <p:cNvPr id="86" name="Right Triangle 85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7" name="Straight Connector 86"/>
            <p:cNvCxnSpPr>
              <a:stCxn id="86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87"/>
          <p:cNvGrpSpPr/>
          <p:nvPr/>
        </p:nvGrpSpPr>
        <p:grpSpPr>
          <a:xfrm>
            <a:off x="1670010" y="2802467"/>
            <a:ext cx="1066800" cy="381000"/>
            <a:chOff x="1524000" y="2819400"/>
            <a:chExt cx="1066800" cy="381000"/>
          </a:xfrm>
        </p:grpSpPr>
        <p:sp>
          <p:nvSpPr>
            <p:cNvPr id="89" name="Right Triangle 88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90" name="Straight Connector 89"/>
            <p:cNvCxnSpPr>
              <a:stCxn id="89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xmlns="" val="325944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381000" y="2362200"/>
            <a:ext cx="7772400" cy="1219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smtClean="0">
                <a:sym typeface="Symbol" pitchFamily="18" charset="2"/>
              </a:rPr>
              <a:t>Standardized </a:t>
            </a:r>
            <a:r>
              <a:rPr lang="en-US" sz="4000" smtClean="0"/>
              <a:t>method:   HMAC  </a:t>
            </a:r>
            <a:r>
              <a:rPr lang="en-US" sz="2800" smtClean="0"/>
              <a:t>(Hash-MAC)</a:t>
            </a:r>
            <a:endParaRPr lang="en-US" sz="4000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524000"/>
            <a:ext cx="8534400" cy="5105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 smtClean="0"/>
              <a:t>Most widely used MAC on the Internet.</a:t>
            </a:r>
          </a:p>
          <a:p>
            <a:pPr marL="0" indent="0" eaLnBrk="1" hangingPunct="1"/>
            <a:endParaRPr lang="en-US" dirty="0" smtClean="0"/>
          </a:p>
          <a:p>
            <a:pPr marL="0" indent="0" eaLnBrk="1" hangingPunct="1">
              <a:buNone/>
            </a:pPr>
            <a:r>
              <a:rPr lang="en-US" b="0" dirty="0" smtClean="0"/>
              <a:t>	H:   hash function.      </a:t>
            </a:r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	       </a:t>
            </a:r>
            <a:r>
              <a:rPr lang="en-US" b="0" dirty="0" smtClean="0"/>
              <a:t>example</a:t>
            </a:r>
            <a:r>
              <a:rPr lang="en-US" dirty="0" smtClean="0"/>
              <a:t>:   SHA-256</a:t>
            </a:r>
            <a:r>
              <a:rPr lang="en-US" dirty="0" smtClean="0">
                <a:sym typeface="Symbol" pitchFamily="18" charset="2"/>
              </a:rPr>
              <a:t>    ;    </a:t>
            </a:r>
            <a:r>
              <a:rPr lang="en-US" b="0" dirty="0" smtClean="0">
                <a:sym typeface="Symbol" pitchFamily="18" charset="2"/>
              </a:rPr>
              <a:t>output is 256 bits</a:t>
            </a:r>
            <a:endParaRPr lang="en-US" b="0" baseline="30000" dirty="0" smtClean="0">
              <a:sym typeface="Symbol" pitchFamily="18" charset="2"/>
            </a:endParaRPr>
          </a:p>
          <a:p>
            <a:pPr marL="0" indent="0" eaLnBrk="1" hangingPunct="1"/>
            <a:endParaRPr lang="en-US" baseline="30000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100000"/>
              </a:spcBef>
              <a:buNone/>
            </a:pPr>
            <a:r>
              <a:rPr lang="en-US" dirty="0" smtClean="0">
                <a:sym typeface="Symbol" pitchFamily="18" charset="2"/>
              </a:rPr>
              <a:t>Building a MAC out of a hash function:</a:t>
            </a:r>
          </a:p>
          <a:p>
            <a:pPr marL="0" indent="0" eaLnBrk="1" hangingPunct="1"/>
            <a:endParaRPr lang="en-US" dirty="0" smtClean="0"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en-US" dirty="0" smtClean="0">
                <a:sym typeface="Symbol" pitchFamily="18" charset="2"/>
              </a:rPr>
              <a:t>HMAC:       </a:t>
            </a:r>
            <a:r>
              <a:rPr lang="en-US" sz="2800" dirty="0" smtClean="0">
                <a:sym typeface="Symbol" pitchFamily="18" charset="2"/>
              </a:rPr>
              <a:t>S(</a:t>
            </a:r>
            <a:r>
              <a:rPr lang="en-US" dirty="0" smtClean="0">
                <a:sym typeface="Symbol" pitchFamily="18" charset="2"/>
              </a:rPr>
              <a:t> k, m </a:t>
            </a:r>
            <a:r>
              <a:rPr lang="en-US" sz="2800" dirty="0" smtClean="0">
                <a:sym typeface="Symbol" pitchFamily="18" charset="2"/>
              </a:rPr>
              <a:t>)</a:t>
            </a:r>
            <a:r>
              <a:rPr lang="en-US" dirty="0" smtClean="0">
                <a:sym typeface="Symbol" pitchFamily="18" charset="2"/>
              </a:rPr>
              <a:t> =  H</a:t>
            </a:r>
            <a:r>
              <a:rPr lang="en-US" sz="3200" dirty="0" smtClean="0">
                <a:sym typeface="Symbol" pitchFamily="18" charset="2"/>
              </a:rPr>
              <a:t>( 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kopad</a:t>
            </a:r>
            <a:r>
              <a:rPr lang="en-US" dirty="0" smtClean="0">
                <a:sym typeface="Symbol" pitchFamily="18" charset="2"/>
              </a:rPr>
              <a:t>  </a:t>
            </a:r>
            <a:r>
              <a:rPr lang="en-US" dirty="0" err="1" smtClean="0">
                <a:sym typeface="Symbol" pitchFamily="18" charset="2"/>
              </a:rPr>
              <a:t>ll</a:t>
            </a:r>
            <a:r>
              <a:rPr lang="en-US" dirty="0" smtClean="0">
                <a:sym typeface="Symbol" pitchFamily="18" charset="2"/>
              </a:rPr>
              <a:t>  </a:t>
            </a:r>
            <a:r>
              <a:rPr lang="en-US" b="1" dirty="0" smtClean="0">
                <a:sym typeface="Symbol" pitchFamily="18" charset="2"/>
              </a:rPr>
              <a:t>H( </a:t>
            </a:r>
            <a:r>
              <a:rPr lang="en-US" b="1" dirty="0" err="1" smtClean="0">
                <a:sym typeface="Symbol" pitchFamily="18" charset="2"/>
              </a:rPr>
              <a:t>kipad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b="1" dirty="0" err="1" smtClean="0">
                <a:sym typeface="Symbol" pitchFamily="18" charset="2"/>
              </a:rPr>
              <a:t>ll</a:t>
            </a:r>
            <a:r>
              <a:rPr lang="en-US" b="1" dirty="0" smtClean="0">
                <a:sym typeface="Symbol" pitchFamily="18" charset="2"/>
              </a:rPr>
              <a:t> m ) </a:t>
            </a:r>
            <a:r>
              <a:rPr lang="en-US" sz="2800" b="1" dirty="0" smtClean="0">
                <a:sym typeface="Symbol" pitchFamily="18" charset="2"/>
              </a:rPr>
              <a:t> </a:t>
            </a:r>
            <a:r>
              <a:rPr lang="en-US" sz="3200" dirty="0" smtClean="0">
                <a:sym typeface="Symbol" pitchFamily="18" charset="2"/>
              </a:rPr>
              <a:t>)</a:t>
            </a:r>
          </a:p>
          <a:p>
            <a:pPr marL="0" indent="0" eaLnBrk="1" hangingPunct="1"/>
            <a:endParaRPr lang="en-US" sz="2000" dirty="0" smtClean="0"/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685800" y="4724400"/>
            <a:ext cx="7315200" cy="1042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588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543800" cy="990600"/>
          </a:xfrm>
        </p:spPr>
        <p:txBody>
          <a:bodyPr/>
          <a:lstStyle/>
          <a:p>
            <a:r>
              <a:rPr lang="en-US" dirty="0" smtClean="0"/>
              <a:t>HMAC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5562600"/>
            <a:ext cx="8458200" cy="1295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imilar to the NMAC PRF.        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main difference:  the two keys k</a:t>
            </a:r>
            <a:r>
              <a:rPr lang="en-US" baseline="-25000" dirty="0" smtClean="0"/>
              <a:t>1</a:t>
            </a:r>
            <a:r>
              <a:rPr lang="en-US" dirty="0" smtClean="0"/>
              <a:t>, k</a:t>
            </a:r>
            <a:r>
              <a:rPr lang="en-US" baseline="-25000" dirty="0" smtClean="0"/>
              <a:t>2</a:t>
            </a:r>
            <a:r>
              <a:rPr lang="en-US" dirty="0" smtClean="0"/>
              <a:t> are dependent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831810" y="1270000"/>
            <a:ext cx="7239000" cy="43688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346410" y="2641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623010" y="2641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660610" y="1574800"/>
            <a:ext cx="16764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CC"/>
                </a:solidFill>
                <a:latin typeface="Arial" charset="0"/>
              </a:rPr>
              <a:t>m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[0]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337010" y="1574800"/>
            <a:ext cx="1600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CC"/>
                </a:solidFill>
                <a:latin typeface="Arial" charset="0"/>
              </a:rPr>
              <a:t>m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[1]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937210" y="1574800"/>
            <a:ext cx="1524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rgbClr val="FFFFCC"/>
                </a:solidFill>
                <a:latin typeface="Arial" charset="0"/>
              </a:rPr>
              <a:t>m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[2]  </a:t>
            </a:r>
            <a:r>
              <a:rPr lang="en-US" sz="1800" dirty="0" err="1" smtClean="0">
                <a:solidFill>
                  <a:srgbClr val="FFFFCC"/>
                </a:solidFill>
                <a:latin typeface="Arial" charset="0"/>
              </a:rPr>
              <a:t>ll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   PB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5022810" y="2641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grpSp>
        <p:nvGrpSpPr>
          <p:cNvPr id="13" name="Group 18"/>
          <p:cNvGrpSpPr/>
          <p:nvPr/>
        </p:nvGrpSpPr>
        <p:grpSpPr>
          <a:xfrm>
            <a:off x="3041610" y="1955800"/>
            <a:ext cx="305594" cy="838995"/>
            <a:chOff x="1218406" y="2134394"/>
            <a:chExt cx="305594" cy="838994"/>
          </a:xfrm>
        </p:grpSpPr>
        <p:cxnSp>
          <p:nvCxnSpPr>
            <p:cNvPr id="20" name="Straight Connector 19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21"/>
          <p:cNvGrpSpPr/>
          <p:nvPr/>
        </p:nvGrpSpPr>
        <p:grpSpPr>
          <a:xfrm>
            <a:off x="4718010" y="1955800"/>
            <a:ext cx="305594" cy="838995"/>
            <a:chOff x="1218406" y="2134394"/>
            <a:chExt cx="305594" cy="838994"/>
          </a:xfrm>
        </p:grpSpPr>
        <p:cxnSp>
          <p:nvCxnSpPr>
            <p:cNvPr id="23" name="Straight Connector 2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24"/>
          <p:cNvGrpSpPr/>
          <p:nvPr/>
        </p:nvGrpSpPr>
        <p:grpSpPr>
          <a:xfrm>
            <a:off x="6318210" y="1955800"/>
            <a:ext cx="305594" cy="838995"/>
            <a:chOff x="1218406" y="2134394"/>
            <a:chExt cx="305594" cy="838994"/>
          </a:xfrm>
        </p:grpSpPr>
        <p:cxnSp>
          <p:nvCxnSpPr>
            <p:cNvPr id="26" name="Straight Connector 25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28" name="Straight Arrow Connector 27"/>
          <p:cNvCxnSpPr/>
          <p:nvPr/>
        </p:nvCxnSpPr>
        <p:spPr bwMode="auto">
          <a:xfrm>
            <a:off x="2584410" y="306684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4260810" y="306684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937210" y="3097213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7537410" y="3097213"/>
            <a:ext cx="31119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22" name="Group 32"/>
          <p:cNvGrpSpPr/>
          <p:nvPr/>
        </p:nvGrpSpPr>
        <p:grpSpPr>
          <a:xfrm>
            <a:off x="3346410" y="2624667"/>
            <a:ext cx="1066800" cy="381000"/>
            <a:chOff x="1524000" y="2819400"/>
            <a:chExt cx="1066800" cy="381000"/>
          </a:xfrm>
        </p:grpSpPr>
        <p:sp>
          <p:nvSpPr>
            <p:cNvPr id="34" name="Right Triangle 33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35"/>
          <p:cNvGrpSpPr/>
          <p:nvPr/>
        </p:nvGrpSpPr>
        <p:grpSpPr>
          <a:xfrm>
            <a:off x="5022810" y="2624667"/>
            <a:ext cx="1066800" cy="381000"/>
            <a:chOff x="1524000" y="2819400"/>
            <a:chExt cx="1066800" cy="381000"/>
          </a:xfrm>
        </p:grpSpPr>
        <p:sp>
          <p:nvSpPr>
            <p:cNvPr id="37" name="Right Triangle 36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38" name="Straight Connector 37"/>
            <p:cNvCxnSpPr>
              <a:stCxn id="37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" name="Group 38"/>
          <p:cNvGrpSpPr/>
          <p:nvPr/>
        </p:nvGrpSpPr>
        <p:grpSpPr>
          <a:xfrm>
            <a:off x="6623010" y="2624667"/>
            <a:ext cx="1066800" cy="381000"/>
            <a:chOff x="1524000" y="2819400"/>
            <a:chExt cx="1066800" cy="381000"/>
          </a:xfrm>
        </p:grpSpPr>
        <p:sp>
          <p:nvSpPr>
            <p:cNvPr id="40" name="Right Triangle 39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41" name="Straight Connector 40"/>
            <p:cNvCxnSpPr>
              <a:stCxn id="40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Group 44"/>
          <p:cNvGrpSpPr/>
          <p:nvPr/>
        </p:nvGrpSpPr>
        <p:grpSpPr>
          <a:xfrm flipV="1">
            <a:off x="3346410" y="3113548"/>
            <a:ext cx="1066800" cy="381000"/>
            <a:chOff x="1524000" y="2819400"/>
            <a:chExt cx="1066800" cy="381000"/>
          </a:xfrm>
        </p:grpSpPr>
        <p:sp>
          <p:nvSpPr>
            <p:cNvPr id="46" name="Right Triangle 45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47" name="Straight Connector 46"/>
            <p:cNvCxnSpPr>
              <a:stCxn id="46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Group 47"/>
          <p:cNvGrpSpPr/>
          <p:nvPr/>
        </p:nvGrpSpPr>
        <p:grpSpPr>
          <a:xfrm flipV="1">
            <a:off x="5022810" y="3113548"/>
            <a:ext cx="1066800" cy="381000"/>
            <a:chOff x="1524000" y="2819400"/>
            <a:chExt cx="1066800" cy="381000"/>
          </a:xfrm>
        </p:grpSpPr>
        <p:sp>
          <p:nvSpPr>
            <p:cNvPr id="49" name="Right Triangle 48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50" name="Straight Connector 49"/>
            <p:cNvCxnSpPr>
              <a:stCxn id="49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9" name="Group 50"/>
          <p:cNvGrpSpPr/>
          <p:nvPr/>
        </p:nvGrpSpPr>
        <p:grpSpPr>
          <a:xfrm flipV="1">
            <a:off x="6623010" y="3113548"/>
            <a:ext cx="1066800" cy="381000"/>
            <a:chOff x="1524000" y="2819400"/>
            <a:chExt cx="1066800" cy="381000"/>
          </a:xfrm>
        </p:grpSpPr>
        <p:sp>
          <p:nvSpPr>
            <p:cNvPr id="52" name="Right Triangle 51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53" name="Straight Connector 52"/>
            <p:cNvCxnSpPr>
              <a:stCxn id="52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6781800" y="4436533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grpSp>
        <p:nvGrpSpPr>
          <p:cNvPr id="42" name="Group 57"/>
          <p:cNvGrpSpPr/>
          <p:nvPr/>
        </p:nvGrpSpPr>
        <p:grpSpPr>
          <a:xfrm>
            <a:off x="6400800" y="3911600"/>
            <a:ext cx="381794" cy="678128"/>
            <a:chOff x="1218406" y="2134394"/>
            <a:chExt cx="305594" cy="838994"/>
          </a:xfrm>
        </p:grpSpPr>
        <p:cxnSp>
          <p:nvCxnSpPr>
            <p:cNvPr id="59" name="Straight Connector 58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61" name="Straight Arrow Connector 60"/>
          <p:cNvCxnSpPr/>
          <p:nvPr/>
        </p:nvCxnSpPr>
        <p:spPr bwMode="auto">
          <a:xfrm>
            <a:off x="7696200" y="4892146"/>
            <a:ext cx="990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8293100" y="4301067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tag</a:t>
            </a:r>
          </a:p>
        </p:txBody>
      </p:sp>
      <p:grpSp>
        <p:nvGrpSpPr>
          <p:cNvPr id="45" name="Group 62"/>
          <p:cNvGrpSpPr/>
          <p:nvPr/>
        </p:nvGrpSpPr>
        <p:grpSpPr>
          <a:xfrm>
            <a:off x="6781800" y="4419600"/>
            <a:ext cx="1066800" cy="381000"/>
            <a:chOff x="1524000" y="2819400"/>
            <a:chExt cx="1066800" cy="381000"/>
          </a:xfrm>
        </p:grpSpPr>
        <p:sp>
          <p:nvSpPr>
            <p:cNvPr id="64" name="Right Triangle 63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5" name="Straight Connector 64"/>
            <p:cNvCxnSpPr>
              <a:stCxn id="64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Group 65"/>
          <p:cNvGrpSpPr/>
          <p:nvPr/>
        </p:nvGrpSpPr>
        <p:grpSpPr>
          <a:xfrm flipV="1">
            <a:off x="6781800" y="4908481"/>
            <a:ext cx="1066800" cy="381000"/>
            <a:chOff x="1524000" y="2819400"/>
            <a:chExt cx="1066800" cy="381000"/>
          </a:xfrm>
        </p:grpSpPr>
        <p:sp>
          <p:nvSpPr>
            <p:cNvPr id="67" name="Right Triangle 66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8" name="Straight Connector 67"/>
            <p:cNvCxnSpPr>
              <a:stCxn id="67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3" name="Straight Arrow Connector 82"/>
          <p:cNvCxnSpPr/>
          <p:nvPr/>
        </p:nvCxnSpPr>
        <p:spPr bwMode="auto">
          <a:xfrm>
            <a:off x="6019800" y="4926013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Elbow Connector 86"/>
          <p:cNvCxnSpPr/>
          <p:nvPr/>
        </p:nvCxnSpPr>
        <p:spPr>
          <a:xfrm rot="10800000" flipV="1">
            <a:off x="6400800" y="3098800"/>
            <a:ext cx="1447800" cy="812800"/>
          </a:xfrm>
          <a:prstGeom prst="bentConnector3">
            <a:avLst>
              <a:gd name="adj1" fmla="val 0"/>
            </a:avLst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251200" y="27940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927600" y="277706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527800" y="281093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grpSp>
        <p:nvGrpSpPr>
          <p:cNvPr id="51" name="Group 31"/>
          <p:cNvGrpSpPr/>
          <p:nvPr/>
        </p:nvGrpSpPr>
        <p:grpSpPr>
          <a:xfrm>
            <a:off x="260310" y="1574801"/>
            <a:ext cx="2476500" cy="1919748"/>
            <a:chOff x="260310" y="971550"/>
            <a:chExt cx="2476500" cy="1439811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1670010" y="177165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Arial" charset="0"/>
                </a:rPr>
                <a:t>h</a:t>
              </a:r>
              <a:endParaRPr lang="en-US" dirty="0">
                <a:latin typeface="Arial" charset="0"/>
                <a:sym typeface="Symbol" pitchFamily="18" charset="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136610" y="971550"/>
              <a:ext cx="1524000" cy="285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err="1" smtClean="0">
                  <a:solidFill>
                    <a:srgbClr val="000000"/>
                  </a:solidFill>
                  <a:latin typeface="Arial" charset="0"/>
                </a:rPr>
                <a:t>k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Arial" charset="0"/>
                </a:rPr>
                <a:t>⨁ipad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54" name="Group 12"/>
            <p:cNvGrpSpPr/>
            <p:nvPr/>
          </p:nvGrpSpPr>
          <p:grpSpPr>
            <a:xfrm>
              <a:off x="260310" y="1858401"/>
              <a:ext cx="1409700" cy="484748"/>
              <a:chOff x="38100" y="3057978"/>
              <a:chExt cx="1409700" cy="646332"/>
            </a:xfrm>
          </p:grpSpPr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304800" y="3364468"/>
                <a:ext cx="11430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5" name="TextBox 14"/>
              <p:cNvSpPr txBox="1"/>
              <p:nvPr/>
            </p:nvSpPr>
            <p:spPr>
              <a:xfrm>
                <a:off x="38100" y="3057978"/>
                <a:ext cx="793808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+mn-lt"/>
                  </a:rPr>
                  <a:t>IV</a:t>
                </a:r>
              </a:p>
              <a:p>
                <a:pPr algn="ctr"/>
                <a:r>
                  <a:rPr lang="en-US" dirty="0" smtClean="0"/>
                  <a:t>(fixed)</a:t>
                </a:r>
                <a:endParaRPr lang="en-US" sz="1800" dirty="0" smtClean="0">
                  <a:latin typeface="+mn-lt"/>
                </a:endParaRPr>
              </a:p>
            </p:txBody>
          </p:sp>
        </p:grpSp>
        <p:grpSp>
          <p:nvGrpSpPr>
            <p:cNvPr id="58" name="Group 15"/>
            <p:cNvGrpSpPr/>
            <p:nvPr/>
          </p:nvGrpSpPr>
          <p:grpSpPr>
            <a:xfrm>
              <a:off x="1364416" y="1257895"/>
              <a:ext cx="305594" cy="629246"/>
              <a:chOff x="1218406" y="2134394"/>
              <a:chExt cx="305594" cy="838994"/>
            </a:xfrm>
          </p:grpSpPr>
          <p:cxnSp>
            <p:nvCxnSpPr>
              <p:cNvPr id="17" name="Straight Connector 16"/>
              <p:cNvCxnSpPr/>
              <p:nvPr/>
            </p:nvCxnSpPr>
            <p:spPr bwMode="auto">
              <a:xfrm rot="5400000">
                <a:off x="800100" y="2552700"/>
                <a:ext cx="8382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Arrow Connector 17"/>
              <p:cNvCxnSpPr/>
              <p:nvPr/>
            </p:nvCxnSpPr>
            <p:spPr bwMode="auto">
              <a:xfrm>
                <a:off x="1219200" y="2971800"/>
                <a:ext cx="3048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63" name="Group 41"/>
            <p:cNvGrpSpPr/>
            <p:nvPr/>
          </p:nvGrpSpPr>
          <p:grpSpPr>
            <a:xfrm flipV="1">
              <a:off x="1670010" y="2125611"/>
              <a:ext cx="1066800" cy="285750"/>
              <a:chOff x="1524000" y="2819400"/>
              <a:chExt cx="1066800" cy="381000"/>
            </a:xfrm>
          </p:grpSpPr>
          <p:sp>
            <p:nvSpPr>
              <p:cNvPr id="43" name="Right Triangle 42"/>
              <p:cNvSpPr/>
              <p:nvPr/>
            </p:nvSpPr>
            <p:spPr bwMode="auto">
              <a:xfrm flipH="1" flipV="1">
                <a:off x="1524000" y="2819400"/>
                <a:ext cx="1066800" cy="381000"/>
              </a:xfrm>
              <a:prstGeom prst="rtTriangle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cxnSp>
            <p:nvCxnSpPr>
              <p:cNvPr id="44" name="Straight Connector 43"/>
              <p:cNvCxnSpPr>
                <a:stCxn id="43" idx="4"/>
              </p:cNvCxnSpPr>
              <p:nvPr/>
            </p:nvCxnSpPr>
            <p:spPr bwMode="auto">
              <a:xfrm rot="16200000" flipH="1">
                <a:off x="1828800" y="2514600"/>
                <a:ext cx="30480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6" name="Group 53"/>
            <p:cNvGrpSpPr/>
            <p:nvPr/>
          </p:nvGrpSpPr>
          <p:grpSpPr>
            <a:xfrm>
              <a:off x="1670010" y="1758950"/>
              <a:ext cx="1066800" cy="285750"/>
              <a:chOff x="1524000" y="2819400"/>
              <a:chExt cx="1066800" cy="381000"/>
            </a:xfrm>
          </p:grpSpPr>
          <p:sp>
            <p:nvSpPr>
              <p:cNvPr id="55" name="Right Triangle 54"/>
              <p:cNvSpPr/>
              <p:nvPr/>
            </p:nvSpPr>
            <p:spPr bwMode="auto">
              <a:xfrm flipH="1" flipV="1">
                <a:off x="1524000" y="2819400"/>
                <a:ext cx="1066800" cy="381000"/>
              </a:xfrm>
              <a:prstGeom prst="rtTriangle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cxnSp>
            <p:nvCxnSpPr>
              <p:cNvPr id="56" name="Straight Connector 55"/>
              <p:cNvCxnSpPr>
                <a:stCxn id="55" idx="4"/>
              </p:cNvCxnSpPr>
              <p:nvPr/>
            </p:nvCxnSpPr>
            <p:spPr bwMode="auto">
              <a:xfrm rot="16200000" flipH="1">
                <a:off x="1828800" y="2514600"/>
                <a:ext cx="30480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5" name="TextBox 94"/>
            <p:cNvSpPr txBox="1"/>
            <p:nvPr/>
          </p:nvSpPr>
          <p:spPr>
            <a:xfrm>
              <a:off x="1574800" y="1670050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</a:t>
              </a:r>
              <a:endParaRPr lang="en-US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692900" y="46228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grpSp>
        <p:nvGrpSpPr>
          <p:cNvPr id="69" name="Group 81"/>
          <p:cNvGrpSpPr/>
          <p:nvPr/>
        </p:nvGrpSpPr>
        <p:grpSpPr>
          <a:xfrm>
            <a:off x="3200400" y="4013199"/>
            <a:ext cx="2971800" cy="1600201"/>
            <a:chOff x="3200400" y="2800350"/>
            <a:chExt cx="2971800" cy="1200151"/>
          </a:xfrm>
        </p:grpSpPr>
        <p:grpSp>
          <p:nvGrpSpPr>
            <p:cNvPr id="73" name="Group 68"/>
            <p:cNvGrpSpPr/>
            <p:nvPr/>
          </p:nvGrpSpPr>
          <p:grpSpPr>
            <a:xfrm>
              <a:off x="3657600" y="3515753"/>
              <a:ext cx="1409700" cy="484748"/>
              <a:chOff x="38100" y="3098489"/>
              <a:chExt cx="1409700" cy="646332"/>
            </a:xfrm>
          </p:grpSpPr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304800" y="3364468"/>
                <a:ext cx="11430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71" name="TextBox 70"/>
              <p:cNvSpPr txBox="1"/>
              <p:nvPr/>
            </p:nvSpPr>
            <p:spPr>
              <a:xfrm>
                <a:off x="38100" y="3098489"/>
                <a:ext cx="793808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+mn-lt"/>
                  </a:rPr>
                  <a:t>IV</a:t>
                </a:r>
              </a:p>
              <a:p>
                <a:pPr algn="ctr"/>
                <a:r>
                  <a:rPr lang="en-US" dirty="0" smtClean="0"/>
                  <a:t>(fixed)</a:t>
                </a:r>
                <a:endParaRPr lang="en-US" sz="1800" dirty="0" smtClean="0">
                  <a:latin typeface="+mn-lt"/>
                </a:endParaRPr>
              </a:p>
            </p:txBody>
          </p:sp>
        </p:grpSp>
        <p:sp>
          <p:nvSpPr>
            <p:cNvPr id="72" name="Rectangle 7"/>
            <p:cNvSpPr>
              <a:spLocks noChangeArrowheads="1"/>
            </p:cNvSpPr>
            <p:nvPr/>
          </p:nvSpPr>
          <p:spPr bwMode="auto">
            <a:xfrm>
              <a:off x="5105400" y="3151239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Arial" charset="0"/>
                </a:rPr>
                <a:t>h</a:t>
              </a:r>
              <a:endParaRPr lang="en-US" dirty="0">
                <a:latin typeface="Arial" charset="0"/>
                <a:sym typeface="Symbol" pitchFamily="18" charset="2"/>
              </a:endParaRPr>
            </a:p>
          </p:txBody>
        </p:sp>
        <p:grpSp>
          <p:nvGrpSpPr>
            <p:cNvPr id="76" name="Group 72"/>
            <p:cNvGrpSpPr/>
            <p:nvPr/>
          </p:nvGrpSpPr>
          <p:grpSpPr>
            <a:xfrm flipV="1">
              <a:off x="5105400" y="3505200"/>
              <a:ext cx="1066800" cy="285750"/>
              <a:chOff x="1524000" y="2819400"/>
              <a:chExt cx="1066800" cy="381000"/>
            </a:xfrm>
          </p:grpSpPr>
          <p:sp>
            <p:nvSpPr>
              <p:cNvPr id="74" name="Right Triangle 73"/>
              <p:cNvSpPr/>
              <p:nvPr/>
            </p:nvSpPr>
            <p:spPr bwMode="auto">
              <a:xfrm flipH="1" flipV="1">
                <a:off x="1524000" y="2819400"/>
                <a:ext cx="1066800" cy="381000"/>
              </a:xfrm>
              <a:prstGeom prst="rtTriangle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cxnSp>
            <p:nvCxnSpPr>
              <p:cNvPr id="75" name="Straight Connector 74"/>
              <p:cNvCxnSpPr>
                <a:stCxn id="74" idx="4"/>
              </p:cNvCxnSpPr>
              <p:nvPr/>
            </p:nvCxnSpPr>
            <p:spPr bwMode="auto">
              <a:xfrm rot="16200000" flipH="1">
                <a:off x="1828800" y="2514600"/>
                <a:ext cx="30480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9" name="Group 75"/>
            <p:cNvGrpSpPr/>
            <p:nvPr/>
          </p:nvGrpSpPr>
          <p:grpSpPr>
            <a:xfrm>
              <a:off x="5105400" y="3138539"/>
              <a:ext cx="1066800" cy="285750"/>
              <a:chOff x="1524000" y="2819400"/>
              <a:chExt cx="1066800" cy="381000"/>
            </a:xfrm>
          </p:grpSpPr>
          <p:sp>
            <p:nvSpPr>
              <p:cNvPr id="77" name="Right Triangle 76"/>
              <p:cNvSpPr/>
              <p:nvPr/>
            </p:nvSpPr>
            <p:spPr bwMode="auto">
              <a:xfrm flipH="1" flipV="1">
                <a:off x="1524000" y="2819400"/>
                <a:ext cx="1066800" cy="381000"/>
              </a:xfrm>
              <a:prstGeom prst="rtTriangle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cxnSp>
            <p:nvCxnSpPr>
              <p:cNvPr id="78" name="Straight Connector 77"/>
              <p:cNvCxnSpPr>
                <a:stCxn id="77" idx="4"/>
              </p:cNvCxnSpPr>
              <p:nvPr/>
            </p:nvCxnSpPr>
            <p:spPr bwMode="auto">
              <a:xfrm rot="16200000" flipH="1">
                <a:off x="1828800" y="2514600"/>
                <a:ext cx="30480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2" name="Group 78"/>
            <p:cNvGrpSpPr/>
            <p:nvPr/>
          </p:nvGrpSpPr>
          <p:grpSpPr>
            <a:xfrm>
              <a:off x="4000500" y="2964421"/>
              <a:ext cx="1104900" cy="343207"/>
              <a:chOff x="304800" y="2908446"/>
              <a:chExt cx="1143000" cy="457610"/>
            </a:xfrm>
          </p:grpSpPr>
          <p:cxnSp>
            <p:nvCxnSpPr>
              <p:cNvPr id="80" name="Straight Arrow Connector 79"/>
              <p:cNvCxnSpPr/>
              <p:nvPr/>
            </p:nvCxnSpPr>
            <p:spPr bwMode="auto">
              <a:xfrm>
                <a:off x="304800" y="3364468"/>
                <a:ext cx="11430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1" name="TextBox 80"/>
              <p:cNvSpPr txBox="1"/>
              <p:nvPr/>
            </p:nvSpPr>
            <p:spPr>
              <a:xfrm>
                <a:off x="337234" y="2908446"/>
                <a:ext cx="191101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800" dirty="0" smtClean="0">
                  <a:latin typeface="+mn-lt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5016500" y="3079751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</a:t>
              </a:r>
              <a:endParaRPr lang="en-US" dirty="0"/>
            </a:p>
          </p:txBody>
        </p:sp>
        <p:sp>
          <p:nvSpPr>
            <p:cNvPr id="101" name="Rectangle 10"/>
            <p:cNvSpPr>
              <a:spLocks noChangeArrowheads="1"/>
            </p:cNvSpPr>
            <p:nvPr/>
          </p:nvSpPr>
          <p:spPr bwMode="auto">
            <a:xfrm>
              <a:off x="3200400" y="2800350"/>
              <a:ext cx="1524000" cy="285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err="1">
                  <a:solidFill>
                    <a:srgbClr val="000000"/>
                  </a:solidFill>
                  <a:latin typeface="Arial" charset="0"/>
                </a:rPr>
                <a:t>k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Arial" charset="0"/>
                </a:rPr>
                <a:t>⨁opad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85" name="Group 101"/>
            <p:cNvGrpSpPr/>
            <p:nvPr/>
          </p:nvGrpSpPr>
          <p:grpSpPr>
            <a:xfrm>
              <a:off x="3810000" y="3105150"/>
              <a:ext cx="228600" cy="203200"/>
              <a:chOff x="1218406" y="2134394"/>
              <a:chExt cx="305594" cy="838994"/>
            </a:xfrm>
          </p:grpSpPr>
          <p:cxnSp>
            <p:nvCxnSpPr>
              <p:cNvPr id="103" name="Straight Connector 102"/>
              <p:cNvCxnSpPr/>
              <p:nvPr/>
            </p:nvCxnSpPr>
            <p:spPr bwMode="auto">
              <a:xfrm rot="5400000">
                <a:off x="800100" y="2552700"/>
                <a:ext cx="8382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Arrow Connector 103"/>
              <p:cNvCxnSpPr/>
              <p:nvPr/>
            </p:nvCxnSpPr>
            <p:spPr bwMode="auto">
              <a:xfrm>
                <a:off x="1219200" y="2971800"/>
                <a:ext cx="3048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  <p:sp>
        <p:nvSpPr>
          <p:cNvPr id="98" name="Rectangle 10"/>
          <p:cNvSpPr>
            <a:spLocks noChangeArrowheads="1"/>
          </p:cNvSpPr>
          <p:nvPr/>
        </p:nvSpPr>
        <p:spPr bwMode="auto">
          <a:xfrm>
            <a:off x="990600" y="4038600"/>
            <a:ext cx="19050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err="1" smtClean="0"/>
              <a:t>ipad</a:t>
            </a:r>
            <a:r>
              <a:rPr lang="en-US" b="1" dirty="0" smtClean="0"/>
              <a:t>= 00110110 </a:t>
            </a:r>
          </a:p>
          <a:p>
            <a:pPr algn="ctr"/>
            <a:r>
              <a:rPr lang="en-US" b="1" dirty="0" err="1" smtClean="0"/>
              <a:t>opad</a:t>
            </a:r>
            <a:r>
              <a:rPr lang="en-US" b="1" dirty="0" smtClean="0"/>
              <a:t>= 01011100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534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Built from a black-box implementation of SHA-256.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HMAC is assumed to be a secure PRF</a:t>
            </a:r>
          </a:p>
          <a:p>
            <a:r>
              <a:rPr lang="en-US" dirty="0" smtClean="0"/>
              <a:t>Can be proven under certain PRF assumptions about h(.,.)</a:t>
            </a:r>
          </a:p>
          <a:p>
            <a:r>
              <a:rPr lang="en-US" dirty="0" smtClean="0"/>
              <a:t>Security bounds similar to NMAC</a:t>
            </a:r>
          </a:p>
          <a:p>
            <a:pPr lvl="1"/>
            <a:r>
              <a:rPr lang="en-US" dirty="0" smtClean="0"/>
              <a:t>Need  q</a:t>
            </a:r>
            <a:r>
              <a:rPr lang="en-US" baseline="30000" dirty="0" smtClean="0"/>
              <a:t>2</a:t>
            </a:r>
            <a:r>
              <a:rPr lang="en-US" dirty="0" smtClean="0"/>
              <a:t>/|T|  to be negligible    ( q &lt;&lt; |T|</a:t>
            </a:r>
            <a:r>
              <a:rPr lang="en-US" baseline="30000" dirty="0" smtClean="0"/>
              <a:t>½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TLS:    must support   HMAC-SHA1-96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59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MD4 Hash Function was proposed in 1990 by Ron </a:t>
            </a:r>
            <a:r>
              <a:rPr lang="en-US" dirty="0" err="1" smtClean="0"/>
              <a:t>Rivest</a:t>
            </a:r>
            <a:endParaRPr lang="en-US" dirty="0" smtClean="0"/>
          </a:p>
          <a:p>
            <a:r>
              <a:rPr lang="en-US" dirty="0" smtClean="0"/>
              <a:t>Message Digest algorithm 5, developed by Ron </a:t>
            </a:r>
            <a:r>
              <a:rPr lang="en-US" dirty="0" err="1" smtClean="0"/>
              <a:t>Rivest</a:t>
            </a:r>
            <a:r>
              <a:rPr lang="en-US" dirty="0" smtClean="0"/>
              <a:t> in 1991 (strengthened version of MD4)</a:t>
            </a:r>
          </a:p>
          <a:p>
            <a:r>
              <a:rPr lang="en-US" dirty="0" err="1" smtClean="0"/>
              <a:t>Standardised</a:t>
            </a:r>
            <a:r>
              <a:rPr lang="en-US" dirty="0" smtClean="0"/>
              <a:t> by IETF in RFC 1321</a:t>
            </a:r>
          </a:p>
          <a:p>
            <a:r>
              <a:rPr lang="en-US" dirty="0" smtClean="0"/>
              <a:t>Generates 128-bit hash</a:t>
            </a:r>
          </a:p>
          <a:p>
            <a:r>
              <a:rPr lang="en-US" dirty="0" smtClean="0"/>
              <a:t>Was commonly used by applications, passwords, </a:t>
            </a:r>
            <a:r>
              <a:rPr lang="en-US" dirty="0" err="1" smtClean="0"/>
              <a:t>ie</a:t>
            </a:r>
            <a:r>
              <a:rPr lang="en-US" dirty="0" smtClean="0"/>
              <a:t>. integrity; no longer recommended</a:t>
            </a:r>
          </a:p>
          <a:p>
            <a:r>
              <a:rPr lang="en-US" dirty="0" smtClean="0"/>
              <a:t>Collision and other attacks possible; tools publicly available to attack MD5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Way Hash Functions – MD5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MD-5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4550" y="1600200"/>
            <a:ext cx="634365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438400"/>
            <a:ext cx="15144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MD-5 Round Function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24013"/>
            <a:ext cx="46386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9775" y="1676400"/>
            <a:ext cx="25622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4781550"/>
            <a:ext cx="64770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447675" y="1398588"/>
            <a:ext cx="8510588" cy="56515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Input: X</a:t>
            </a:r>
            <a:r>
              <a:rPr kumimoji="0" lang="en-US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(160 bits), m</a:t>
            </a:r>
            <a:r>
              <a:rPr kumimoji="0" lang="en-US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(512 bits): Output: X</a:t>
            </a:r>
            <a:r>
              <a:rPr kumimoji="0" lang="en-US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54" name="Object 15"/>
          <p:cNvGraphicFramePr>
            <a:graphicFrameLocks noChangeAspect="1"/>
          </p:cNvGraphicFramePr>
          <p:nvPr/>
        </p:nvGraphicFramePr>
        <p:xfrm>
          <a:off x="214313" y="3190875"/>
          <a:ext cx="2986087" cy="314325"/>
        </p:xfrm>
        <a:graphic>
          <a:graphicData uri="http://schemas.openxmlformats.org/presentationml/2006/ole">
            <p:oleObj spid="_x0000_s2053" name="Equation" r:id="rId3" imgW="2171520" imgH="228600" progId="Equation.3">
              <p:embed/>
            </p:oleObj>
          </a:graphicData>
        </a:graphic>
      </p:graphicFrame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230188" y="2193925"/>
            <a:ext cx="1973262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Expand m</a:t>
            </a:r>
            <a:r>
              <a:rPr lang="en-US" sz="1800" baseline="-25000"/>
              <a:t>1</a:t>
            </a:r>
            <a:r>
              <a:rPr lang="en-US" sz="1800"/>
              <a:t> from </a:t>
            </a:r>
            <a:br>
              <a:rPr lang="en-US" sz="1800"/>
            </a:br>
            <a:r>
              <a:rPr lang="en-US" sz="1800"/>
              <a:t>512</a:t>
            </a:r>
            <a:r>
              <a:rPr lang="en-US" sz="1800">
                <a:sym typeface="Wingdings" pitchFamily="2" charset="2"/>
              </a:rPr>
              <a:t>2560 bits.</a:t>
            </a:r>
          </a:p>
          <a:p>
            <a:r>
              <a:rPr lang="en-US" sz="1800"/>
              <a:t>m</a:t>
            </a:r>
            <a:r>
              <a:rPr lang="en-US" sz="1800" baseline="-25000"/>
              <a:t>1</a:t>
            </a:r>
            <a:r>
              <a:rPr lang="en-US" sz="1800"/>
              <a:t>=(W</a:t>
            </a:r>
            <a:r>
              <a:rPr lang="en-US" sz="1800" baseline="-25000"/>
              <a:t>1</a:t>
            </a:r>
            <a:r>
              <a:rPr lang="en-US" sz="1800"/>
              <a:t>..W</a:t>
            </a:r>
            <a:r>
              <a:rPr lang="en-US" sz="1800" baseline="-25000"/>
              <a:t>15</a:t>
            </a:r>
            <a:r>
              <a:rPr lang="en-US" sz="1800"/>
              <a:t>)</a:t>
            </a:r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Initialization</a:t>
            </a:r>
          </a:p>
          <a:p>
            <a:r>
              <a:rPr lang="en-US" sz="1800"/>
              <a:t>4 rounds of 20 iterations each): </a:t>
            </a:r>
          </a:p>
          <a:p>
            <a:r>
              <a:rPr lang="en-US" sz="1800"/>
              <a:t>Each round uses</a:t>
            </a:r>
          </a:p>
          <a:p>
            <a:r>
              <a:rPr lang="en-US" sz="1800"/>
              <a:t>a different K and  different nonlinear mixing function f</a:t>
            </a:r>
          </a:p>
        </p:txBody>
      </p:sp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576763" y="2862263"/>
            <a:ext cx="3844925" cy="407987"/>
            <a:chOff x="2883" y="1803"/>
            <a:chExt cx="2422" cy="257"/>
          </a:xfrm>
        </p:grpSpPr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4979" y="1809"/>
              <a:ext cx="3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  <a:r>
                <a:rPr lang="en-US" baseline="-25000"/>
                <a:t>79</a:t>
              </a:r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3203" y="1809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  <a:endParaRPr lang="en-US" baseline="-25000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auto">
            <a:xfrm>
              <a:off x="2883" y="1809"/>
              <a:ext cx="3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  <a:r>
                <a:rPr lang="en-US" baseline="-25000"/>
                <a:t>16</a:t>
              </a:r>
            </a:p>
          </p:txBody>
        </p:sp>
        <p:sp>
          <p:nvSpPr>
            <p:cNvPr id="60" name="Text Box 17"/>
            <p:cNvSpPr txBox="1">
              <a:spLocks noChangeArrowheads="1"/>
            </p:cNvSpPr>
            <p:nvPr/>
          </p:nvSpPr>
          <p:spPr bwMode="auto">
            <a:xfrm>
              <a:off x="4116" y="1829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61" name="Text Box 18"/>
            <p:cNvSpPr txBox="1">
              <a:spLocks noChangeArrowheads="1"/>
            </p:cNvSpPr>
            <p:nvPr/>
          </p:nvSpPr>
          <p:spPr bwMode="auto">
            <a:xfrm>
              <a:off x="3482" y="1803"/>
              <a:ext cx="3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  <a:r>
                <a:rPr lang="en-US" baseline="-25000"/>
                <a:t>19</a:t>
              </a:r>
            </a:p>
          </p:txBody>
        </p:sp>
      </p:grpSp>
      <p:grpSp>
        <p:nvGrpSpPr>
          <p:cNvPr id="62" name="Group 20"/>
          <p:cNvGrpSpPr>
            <a:grpSpLocks/>
          </p:cNvGrpSpPr>
          <p:nvPr/>
        </p:nvGrpSpPr>
        <p:grpSpPr bwMode="auto">
          <a:xfrm>
            <a:off x="3001963" y="2384425"/>
            <a:ext cx="1582737" cy="854075"/>
            <a:chOff x="1891" y="1502"/>
            <a:chExt cx="997" cy="538"/>
          </a:xfrm>
        </p:grpSpPr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2246" y="1502"/>
              <a:ext cx="2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  <a:r>
                <a:rPr lang="en-US" baseline="-25000"/>
                <a:t>1</a:t>
              </a:r>
            </a:p>
          </p:txBody>
        </p:sp>
        <p:sp>
          <p:nvSpPr>
            <p:cNvPr id="64" name="Text Box 5"/>
            <p:cNvSpPr txBox="1">
              <a:spLocks noChangeArrowheads="1"/>
            </p:cNvSpPr>
            <p:nvPr/>
          </p:nvSpPr>
          <p:spPr bwMode="auto">
            <a:xfrm>
              <a:off x="1891" y="1809"/>
              <a:ext cx="2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  <a:r>
                <a:rPr lang="en-US" baseline="-25000"/>
                <a:t>0</a:t>
              </a:r>
            </a:p>
          </p:txBody>
        </p:sp>
        <p:sp>
          <p:nvSpPr>
            <p:cNvPr id="65" name="Text Box 6"/>
            <p:cNvSpPr txBox="1">
              <a:spLocks noChangeArrowheads="1"/>
            </p:cNvSpPr>
            <p:nvPr/>
          </p:nvSpPr>
          <p:spPr bwMode="auto">
            <a:xfrm>
              <a:off x="2163" y="1809"/>
              <a:ext cx="2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  <a:r>
                <a:rPr lang="en-US" baseline="-25000"/>
                <a:t>1</a:t>
              </a:r>
            </a:p>
          </p:txBody>
        </p:sp>
        <p:sp>
          <p:nvSpPr>
            <p:cNvPr id="66" name="Text Box 7"/>
            <p:cNvSpPr txBox="1">
              <a:spLocks noChangeArrowheads="1"/>
            </p:cNvSpPr>
            <p:nvPr/>
          </p:nvSpPr>
          <p:spPr bwMode="auto">
            <a:xfrm>
              <a:off x="2562" y="1809"/>
              <a:ext cx="3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  <a:r>
                <a:rPr lang="en-US" baseline="-25000"/>
                <a:t>15</a:t>
              </a:r>
            </a:p>
          </p:txBody>
        </p:sp>
        <p:sp>
          <p:nvSpPr>
            <p:cNvPr id="67" name="Text Box 8"/>
            <p:cNvSpPr txBox="1">
              <a:spLocks noChangeArrowheads="1"/>
            </p:cNvSpPr>
            <p:nvPr/>
          </p:nvSpPr>
          <p:spPr bwMode="auto">
            <a:xfrm>
              <a:off x="2381" y="1809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68" name="AutoShape 19"/>
            <p:cNvSpPr>
              <a:spLocks/>
            </p:cNvSpPr>
            <p:nvPr/>
          </p:nvSpPr>
          <p:spPr bwMode="auto">
            <a:xfrm rot="5400000">
              <a:off x="2310" y="1387"/>
              <a:ext cx="177" cy="791"/>
            </a:xfrm>
            <a:prstGeom prst="leftBrace">
              <a:avLst>
                <a:gd name="adj1" fmla="val 37241"/>
                <a:gd name="adj2" fmla="val 5006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9" name="Object 23"/>
          <p:cNvGraphicFramePr>
            <a:graphicFrameLocks noChangeAspect="1"/>
          </p:cNvGraphicFramePr>
          <p:nvPr/>
        </p:nvGraphicFramePr>
        <p:xfrm>
          <a:off x="1881188" y="3511550"/>
          <a:ext cx="1709737" cy="1344613"/>
        </p:xfrm>
        <a:graphic>
          <a:graphicData uri="http://schemas.openxmlformats.org/presentationml/2006/ole">
            <p:oleObj spid="_x0000_s2054" name="Equation" r:id="rId4" imgW="1485720" imgH="1168200" progId="Equation.3">
              <p:embed/>
            </p:oleObj>
          </a:graphicData>
        </a:graphic>
      </p:graphicFrame>
      <p:grpSp>
        <p:nvGrpSpPr>
          <p:cNvPr id="70" name="Group 45"/>
          <p:cNvGrpSpPr>
            <a:grpSpLocks/>
          </p:cNvGrpSpPr>
          <p:nvPr/>
        </p:nvGrpSpPr>
        <p:grpSpPr bwMode="auto">
          <a:xfrm>
            <a:off x="2832100" y="2974975"/>
            <a:ext cx="3155950" cy="3105150"/>
            <a:chOff x="1784" y="1874"/>
            <a:chExt cx="1988" cy="1956"/>
          </a:xfrm>
        </p:grpSpPr>
        <p:sp>
          <p:nvSpPr>
            <p:cNvPr id="71" name="Text Box 22"/>
            <p:cNvSpPr txBox="1">
              <a:spLocks noChangeArrowheads="1"/>
            </p:cNvSpPr>
            <p:nvPr/>
          </p:nvSpPr>
          <p:spPr bwMode="auto">
            <a:xfrm>
              <a:off x="1784" y="2306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72" name="Rectangle 25"/>
            <p:cNvSpPr>
              <a:spLocks noChangeArrowheads="1"/>
            </p:cNvSpPr>
            <p:nvPr/>
          </p:nvSpPr>
          <p:spPr bwMode="auto">
            <a:xfrm>
              <a:off x="1963" y="2218"/>
              <a:ext cx="101" cy="86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26"/>
            <p:cNvSpPr>
              <a:spLocks noChangeShapeType="1"/>
            </p:cNvSpPr>
            <p:nvPr/>
          </p:nvSpPr>
          <p:spPr bwMode="auto">
            <a:xfrm>
              <a:off x="2013" y="2063"/>
              <a:ext cx="0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27"/>
            <p:cNvSpPr txBox="1">
              <a:spLocks noChangeArrowheads="1"/>
            </p:cNvSpPr>
            <p:nvPr/>
          </p:nvSpPr>
          <p:spPr bwMode="auto">
            <a:xfrm>
              <a:off x="1784" y="3344"/>
              <a:ext cx="1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K</a:t>
              </a:r>
              <a:r>
                <a:rPr lang="en-US" baseline="-25000"/>
                <a:t>0..19</a:t>
              </a:r>
              <a:r>
                <a:rPr lang="en-US"/>
                <a:t>=5A827999</a:t>
              </a:r>
            </a:p>
          </p:txBody>
        </p:sp>
        <p:cxnSp>
          <p:nvCxnSpPr>
            <p:cNvPr id="75" name="AutoShape 28"/>
            <p:cNvCxnSpPr>
              <a:cxnSpLocks noChangeShapeType="1"/>
              <a:stCxn id="74" idx="0"/>
              <a:endCxn id="72" idx="2"/>
            </p:cNvCxnSpPr>
            <p:nvPr/>
          </p:nvCxnSpPr>
          <p:spPr bwMode="auto">
            <a:xfrm flipH="1" flipV="1">
              <a:off x="2014" y="3079"/>
              <a:ext cx="353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6" name="Rectangle 29"/>
            <p:cNvSpPr>
              <a:spLocks noChangeArrowheads="1"/>
            </p:cNvSpPr>
            <p:nvPr/>
          </p:nvSpPr>
          <p:spPr bwMode="auto">
            <a:xfrm>
              <a:off x="2268" y="2218"/>
              <a:ext cx="101" cy="86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7" name="AutoShape 30"/>
            <p:cNvCxnSpPr>
              <a:cxnSpLocks noChangeShapeType="1"/>
              <a:stCxn id="74" idx="0"/>
              <a:endCxn id="76" idx="2"/>
            </p:cNvCxnSpPr>
            <p:nvPr/>
          </p:nvCxnSpPr>
          <p:spPr bwMode="auto">
            <a:xfrm flipH="1" flipV="1">
              <a:off x="2319" y="3079"/>
              <a:ext cx="48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8" name="Line 31"/>
            <p:cNvSpPr>
              <a:spLocks noChangeShapeType="1"/>
            </p:cNvSpPr>
            <p:nvPr/>
          </p:nvSpPr>
          <p:spPr bwMode="auto">
            <a:xfrm>
              <a:off x="3772" y="1874"/>
              <a:ext cx="0" cy="1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>
              <a:off x="2318" y="2058"/>
              <a:ext cx="0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38"/>
            <p:cNvSpPr>
              <a:spLocks noChangeShapeType="1"/>
            </p:cNvSpPr>
            <p:nvPr/>
          </p:nvSpPr>
          <p:spPr bwMode="auto">
            <a:xfrm flipV="1">
              <a:off x="2367" y="3133"/>
              <a:ext cx="1032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227" y="3638"/>
              <a:ext cx="53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/>
                <a:t>Round 1</a:t>
              </a:r>
            </a:p>
          </p:txBody>
        </p:sp>
      </p:grpSp>
      <p:grpSp>
        <p:nvGrpSpPr>
          <p:cNvPr id="82" name="Group 46"/>
          <p:cNvGrpSpPr>
            <a:grpSpLocks/>
          </p:cNvGrpSpPr>
          <p:nvPr/>
        </p:nvGrpSpPr>
        <p:grpSpPr bwMode="auto">
          <a:xfrm>
            <a:off x="5586413" y="2984500"/>
            <a:ext cx="3557587" cy="3094038"/>
            <a:chOff x="3519" y="1880"/>
            <a:chExt cx="2241" cy="1949"/>
          </a:xfrm>
        </p:grpSpPr>
        <p:sp>
          <p:nvSpPr>
            <p:cNvPr id="83" name="Text Box 32"/>
            <p:cNvSpPr txBox="1">
              <a:spLocks noChangeArrowheads="1"/>
            </p:cNvSpPr>
            <p:nvPr/>
          </p:nvSpPr>
          <p:spPr bwMode="auto">
            <a:xfrm>
              <a:off x="3519" y="3426"/>
              <a:ext cx="10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K</a:t>
              </a:r>
              <a:r>
                <a:rPr lang="en-US" sz="1400" baseline="-25000"/>
                <a:t>20..39</a:t>
              </a:r>
              <a:r>
                <a:rPr lang="en-US" sz="1400"/>
                <a:t>=6ED9EBA1</a:t>
              </a:r>
            </a:p>
          </p:txBody>
        </p:sp>
        <p:sp>
          <p:nvSpPr>
            <p:cNvPr id="84" name="Line 33"/>
            <p:cNvSpPr>
              <a:spLocks noChangeShapeType="1"/>
            </p:cNvSpPr>
            <p:nvPr/>
          </p:nvSpPr>
          <p:spPr bwMode="auto">
            <a:xfrm>
              <a:off x="4329" y="1880"/>
              <a:ext cx="0" cy="1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34"/>
            <p:cNvSpPr>
              <a:spLocks noChangeShapeType="1"/>
            </p:cNvSpPr>
            <p:nvPr/>
          </p:nvSpPr>
          <p:spPr bwMode="auto">
            <a:xfrm>
              <a:off x="4818" y="1881"/>
              <a:ext cx="0" cy="1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37"/>
            <p:cNvSpPr txBox="1">
              <a:spLocks noChangeArrowheads="1"/>
            </p:cNvSpPr>
            <p:nvPr/>
          </p:nvSpPr>
          <p:spPr bwMode="auto">
            <a:xfrm>
              <a:off x="4128" y="3637"/>
              <a:ext cx="10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K</a:t>
              </a:r>
              <a:r>
                <a:rPr lang="en-US" sz="1400" baseline="-25000"/>
                <a:t>40..59</a:t>
              </a:r>
              <a:r>
                <a:rPr lang="en-US" sz="1400"/>
                <a:t>=8F1BBCDC</a:t>
              </a:r>
            </a:p>
          </p:txBody>
        </p:sp>
        <p:sp>
          <p:nvSpPr>
            <p:cNvPr id="87" name="Text Box 39"/>
            <p:cNvSpPr txBox="1">
              <a:spLocks noChangeArrowheads="1"/>
            </p:cNvSpPr>
            <p:nvPr/>
          </p:nvSpPr>
          <p:spPr bwMode="auto">
            <a:xfrm>
              <a:off x="4738" y="3435"/>
              <a:ext cx="10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K</a:t>
              </a:r>
              <a:r>
                <a:rPr lang="en-US" sz="1400" baseline="-25000"/>
                <a:t>60..79</a:t>
              </a:r>
              <a:r>
                <a:rPr lang="en-US" sz="1400"/>
                <a:t>=CA62C1D6</a:t>
              </a:r>
            </a:p>
          </p:txBody>
        </p:sp>
        <p:sp>
          <p:nvSpPr>
            <p:cNvPr id="88" name="Text Box 41"/>
            <p:cNvSpPr txBox="1">
              <a:spLocks noChangeArrowheads="1"/>
            </p:cNvSpPr>
            <p:nvPr/>
          </p:nvSpPr>
          <p:spPr bwMode="auto">
            <a:xfrm>
              <a:off x="3773" y="3137"/>
              <a:ext cx="53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/>
                <a:t>Round 2</a:t>
              </a:r>
            </a:p>
          </p:txBody>
        </p:sp>
        <p:sp>
          <p:nvSpPr>
            <p:cNvPr id="89" name="Text Box 42"/>
            <p:cNvSpPr txBox="1">
              <a:spLocks noChangeArrowheads="1"/>
            </p:cNvSpPr>
            <p:nvPr/>
          </p:nvSpPr>
          <p:spPr bwMode="auto">
            <a:xfrm>
              <a:off x="4318" y="3126"/>
              <a:ext cx="53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/>
                <a:t>Round 3</a:t>
              </a:r>
            </a:p>
          </p:txBody>
        </p:sp>
        <p:sp>
          <p:nvSpPr>
            <p:cNvPr id="90" name="Text Box 43"/>
            <p:cNvSpPr txBox="1">
              <a:spLocks noChangeArrowheads="1"/>
            </p:cNvSpPr>
            <p:nvPr/>
          </p:nvSpPr>
          <p:spPr bwMode="auto">
            <a:xfrm>
              <a:off x="4965" y="3125"/>
              <a:ext cx="53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/>
                <a:t>Round 4</a:t>
              </a:r>
            </a:p>
          </p:txBody>
        </p:sp>
      </p:grpSp>
      <p:pic>
        <p:nvPicPr>
          <p:cNvPr id="91" name="Picture 44" descr="SHA-f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00275" y="6019800"/>
            <a:ext cx="41211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Text Box 47"/>
          <p:cNvSpPr txBox="1">
            <a:spLocks noChangeArrowheads="1"/>
          </p:cNvSpPr>
          <p:nvPr/>
        </p:nvSpPr>
        <p:spPr bwMode="auto">
          <a:xfrm>
            <a:off x="4259263" y="3932238"/>
            <a:ext cx="1377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 (20 iters)</a:t>
            </a:r>
          </a:p>
        </p:txBody>
      </p:sp>
      <p:graphicFrame>
        <p:nvGraphicFramePr>
          <p:cNvPr id="93" name="Object 48"/>
          <p:cNvGraphicFramePr>
            <a:graphicFrameLocks noChangeAspect="1"/>
          </p:cNvGraphicFramePr>
          <p:nvPr/>
        </p:nvGraphicFramePr>
        <p:xfrm>
          <a:off x="8107363" y="3395663"/>
          <a:ext cx="1036637" cy="1316037"/>
        </p:xfrm>
        <a:graphic>
          <a:graphicData uri="http://schemas.openxmlformats.org/presentationml/2006/ole">
            <p:oleObj spid="_x0000_s2055" name="Equation" r:id="rId6" imgW="901440" imgH="1143000" progId="Equation.3">
              <p:embed/>
            </p:oleObj>
          </a:graphicData>
        </a:graphic>
      </p:graphicFrame>
      <p:sp>
        <p:nvSpPr>
          <p:cNvPr id="94" name="Line 49"/>
          <p:cNvSpPr>
            <a:spLocks noChangeShapeType="1"/>
          </p:cNvSpPr>
          <p:nvPr/>
        </p:nvSpPr>
        <p:spPr bwMode="auto">
          <a:xfrm flipH="1">
            <a:off x="3848100" y="1909763"/>
            <a:ext cx="341313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" name="Line 50"/>
          <p:cNvSpPr>
            <a:spLocks noChangeShapeType="1"/>
          </p:cNvSpPr>
          <p:nvPr/>
        </p:nvSpPr>
        <p:spPr bwMode="auto">
          <a:xfrm>
            <a:off x="7907338" y="1909763"/>
            <a:ext cx="1076325" cy="1979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51"/>
          <p:cNvSpPr>
            <a:spLocks noChangeShapeType="1"/>
          </p:cNvSpPr>
          <p:nvPr/>
        </p:nvSpPr>
        <p:spPr bwMode="auto">
          <a:xfrm>
            <a:off x="5170488" y="3975100"/>
            <a:ext cx="2914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97" name="Picture 36" descr="SHA-o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81225" y="2435225"/>
            <a:ext cx="2716213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4" grpId="0" animBg="1"/>
      <p:bldP spid="95" grpId="0" animBg="1"/>
      <p:bldP spid="9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Secure Hash Algorithm, developed by NIST</a:t>
            </a:r>
          </a:p>
          <a:p>
            <a:r>
              <a:rPr lang="en-US" sz="2400" dirty="0" err="1" smtClean="0"/>
              <a:t>Standardised</a:t>
            </a:r>
            <a:r>
              <a:rPr lang="en-US" sz="2400" dirty="0" smtClean="0"/>
              <a:t> by NIST in FIPS 180 in 1993</a:t>
            </a:r>
          </a:p>
          <a:p>
            <a:r>
              <a:rPr lang="en-US" sz="2400" dirty="0" smtClean="0"/>
              <a:t>Improvements over time: SHA-0, SHA-1,SHA-2,SHA-3</a:t>
            </a:r>
          </a:p>
          <a:p>
            <a:r>
              <a:rPr lang="en-US" sz="2400" dirty="0" smtClean="0"/>
              <a:t>SHA-1 (and SHA-0) are considered insecure; no longer</a:t>
            </a:r>
          </a:p>
          <a:p>
            <a:r>
              <a:rPr lang="en-US" sz="2400" dirty="0" smtClean="0"/>
              <a:t>recommended</a:t>
            </a:r>
          </a:p>
          <a:p>
            <a:r>
              <a:rPr lang="en-US" sz="2400" dirty="0" smtClean="0"/>
              <a:t>SHA-3 in development, competition run by NIST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Way Hash Functions – SHA-x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52672"/>
            <a:ext cx="7543800" cy="2548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SHA-3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6002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SHA-3</a:t>
            </a:r>
            <a:r>
              <a:rPr lang="en-US" dirty="0" smtClean="0"/>
              <a:t>, originally known as </a:t>
            </a:r>
            <a:r>
              <a:rPr lang="en-US" b="1" dirty="0" err="1" smtClean="0"/>
              <a:t>Keccak</a:t>
            </a:r>
            <a:r>
              <a:rPr lang="en-US" dirty="0" smtClean="0"/>
              <a:t> (pronounced [</a:t>
            </a:r>
            <a:r>
              <a:rPr lang="en-US" dirty="0" err="1" smtClean="0"/>
              <a:t>kɛtʃak</a:t>
            </a:r>
            <a:r>
              <a:rPr lang="en-US" dirty="0" smtClean="0"/>
              <a:t>], like “</a:t>
            </a:r>
            <a:r>
              <a:rPr lang="en-US" dirty="0" err="1" smtClean="0"/>
              <a:t>ketchak</a:t>
            </a:r>
            <a:r>
              <a:rPr lang="en-US" dirty="0" smtClean="0"/>
              <a:t>”),</a:t>
            </a:r>
            <a:r>
              <a:rPr lang="en-US" baseline="30000" dirty="0" smtClean="0">
                <a:hlinkClick r:id="rId2"/>
              </a:rPr>
              <a:t>[1]</a:t>
            </a:r>
            <a:r>
              <a:rPr lang="en-US" dirty="0" smtClean="0"/>
              <a:t> is a </a:t>
            </a:r>
            <a:r>
              <a:rPr lang="en-US" dirty="0" smtClean="0">
                <a:hlinkClick r:id="rId3" tooltip="Cryptographic hash function"/>
              </a:rPr>
              <a:t>cryptographic hash function</a:t>
            </a:r>
            <a:r>
              <a:rPr lang="en-US" dirty="0" smtClean="0"/>
              <a:t> designed by </a:t>
            </a:r>
            <a:r>
              <a:rPr lang="en-US" dirty="0" smtClean="0">
                <a:hlinkClick r:id="rId4" tooltip="Guido Bertoni (page does not exist)"/>
              </a:rPr>
              <a:t>Guido </a:t>
            </a:r>
            <a:r>
              <a:rPr lang="en-US" dirty="0" err="1" smtClean="0">
                <a:hlinkClick r:id="rId4" tooltip="Guido Bertoni (page does not exist)"/>
              </a:rPr>
              <a:t>Bertoni</a:t>
            </a:r>
            <a:r>
              <a:rPr lang="en-US" dirty="0" smtClean="0"/>
              <a:t>, </a:t>
            </a:r>
            <a:r>
              <a:rPr lang="en-US" dirty="0" smtClean="0">
                <a:hlinkClick r:id="rId5" tooltip="Joan Daemen"/>
              </a:rPr>
              <a:t>Joan </a:t>
            </a:r>
            <a:r>
              <a:rPr lang="en-US" dirty="0" err="1" smtClean="0">
                <a:hlinkClick r:id="rId5" tooltip="Joan Daemen"/>
              </a:rPr>
              <a:t>Daemen</a:t>
            </a:r>
            <a:r>
              <a:rPr lang="en-US" dirty="0" smtClean="0"/>
              <a:t>, </a:t>
            </a:r>
            <a:r>
              <a:rPr lang="en-US" dirty="0" err="1" smtClean="0">
                <a:hlinkClick r:id="rId6" tooltip="Michaël Peeters (page does not exist)"/>
              </a:rPr>
              <a:t>Michaël</a:t>
            </a:r>
            <a:r>
              <a:rPr lang="en-US" dirty="0" smtClean="0">
                <a:hlinkClick r:id="rId6" tooltip="Michaël Peeters (page does not exist)"/>
              </a:rPr>
              <a:t> </a:t>
            </a:r>
            <a:r>
              <a:rPr lang="en-US" dirty="0" err="1" smtClean="0">
                <a:hlinkClick r:id="rId6" tooltip="Michaël Peeters (page does not exist)"/>
              </a:rPr>
              <a:t>Peeters</a:t>
            </a:r>
            <a:r>
              <a:rPr lang="en-US" dirty="0" smtClean="0"/>
              <a:t>, and </a:t>
            </a:r>
            <a:r>
              <a:rPr lang="en-US" dirty="0" smtClean="0">
                <a:hlinkClick r:id="rId7" tooltip="Gilles Van Assche (page does not exist)"/>
              </a:rPr>
              <a:t>Gilles Van </a:t>
            </a:r>
            <a:r>
              <a:rPr lang="en-US" dirty="0" err="1" smtClean="0">
                <a:hlinkClick r:id="rId7" tooltip="Gilles Van Assche (page does not exist)"/>
              </a:rPr>
              <a:t>Assche</a:t>
            </a:r>
            <a:r>
              <a:rPr lang="en-US" dirty="0" smtClean="0"/>
              <a:t>, building upon </a:t>
            </a:r>
            <a:r>
              <a:rPr lang="en-US" dirty="0" err="1" smtClean="0">
                <a:hlinkClick r:id="rId8" tooltip="RadioGatún"/>
              </a:rPr>
              <a:t>RadioGatún</a:t>
            </a:r>
            <a:r>
              <a:rPr lang="en-US" dirty="0" smtClean="0"/>
              <a:t>. On October 2, 2012, </a:t>
            </a:r>
            <a:r>
              <a:rPr lang="en-US" dirty="0" err="1" smtClean="0"/>
              <a:t>Keccak</a:t>
            </a:r>
            <a:r>
              <a:rPr lang="en-US" dirty="0" smtClean="0"/>
              <a:t> was selected as the winner of the </a:t>
            </a:r>
            <a:r>
              <a:rPr lang="en-US" dirty="0" smtClean="0">
                <a:hlinkClick r:id="rId9" tooltip="NIST hash function competition"/>
              </a:rPr>
              <a:t>NIST hash function competition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29026" name="Picture 2" descr="File:SpongeConstruction.sv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09600" y="2947986"/>
            <a:ext cx="7620000" cy="34528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Resistant Hash Functions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49808" y="725424"/>
            <a:ext cx="8013192" cy="1636776"/>
          </a:xfrm>
        </p:spPr>
        <p:txBody>
          <a:bodyPr/>
          <a:lstStyle/>
          <a:p>
            <a:r>
              <a:rPr lang="en-US" dirty="0" smtClean="0"/>
              <a:t>Active Attacks on CPA Secure Ciphers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0664" y="2895600"/>
            <a:ext cx="8022336" cy="68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Confidentiality</a:t>
            </a:r>
            <a:r>
              <a:rPr lang="en-US" dirty="0" smtClean="0"/>
              <a:t>:    semantic security against a CPA attack</a:t>
            </a:r>
          </a:p>
          <a:p>
            <a:r>
              <a:rPr lang="en-US" dirty="0"/>
              <a:t>E</a:t>
            </a:r>
            <a:r>
              <a:rPr lang="en-US" dirty="0" smtClean="0"/>
              <a:t>ncryption secure against </a:t>
            </a:r>
            <a:r>
              <a:rPr lang="en-US" b="1" dirty="0" smtClean="0"/>
              <a:t>eavesdropping only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/>
              <a:t>Integrity</a:t>
            </a:r>
            <a:r>
              <a:rPr lang="en-US" dirty="0" smtClean="0"/>
              <a:t>:</a:t>
            </a:r>
          </a:p>
          <a:p>
            <a:r>
              <a:rPr lang="en-US" dirty="0" smtClean="0"/>
              <a:t>Existential </a:t>
            </a:r>
            <a:r>
              <a:rPr lang="en-US" dirty="0" err="1" smtClean="0"/>
              <a:t>unforgeability</a:t>
            </a:r>
            <a:r>
              <a:rPr lang="en-US" dirty="0" smtClean="0"/>
              <a:t> under a chosen message attack</a:t>
            </a:r>
          </a:p>
          <a:p>
            <a:r>
              <a:rPr lang="en-US" dirty="0" smtClean="0"/>
              <a:t>CBC-MAC,  HMAC,  </a:t>
            </a:r>
            <a:r>
              <a:rPr lang="en-US" dirty="0" smtClean="0"/>
              <a:t>PMAC</a:t>
            </a:r>
            <a:endParaRPr lang="en-US" dirty="0"/>
          </a:p>
          <a:p>
            <a:pPr marL="0" indent="0">
              <a:spcBef>
                <a:spcPts val="2424"/>
              </a:spcBef>
              <a:buNone/>
            </a:pPr>
            <a:r>
              <a:rPr lang="en-US" dirty="0" smtClean="0"/>
              <a:t>Now</a:t>
            </a:r>
            <a:r>
              <a:rPr lang="en-US" dirty="0" smtClean="0"/>
              <a:t>:   </a:t>
            </a:r>
            <a:r>
              <a:rPr lang="en-US" dirty="0" smtClean="0"/>
              <a:t>encryption secure against </a:t>
            </a:r>
            <a:r>
              <a:rPr lang="en-US" b="1" dirty="0" smtClean="0"/>
              <a:t>tampering</a:t>
            </a:r>
          </a:p>
          <a:p>
            <a:r>
              <a:rPr lang="en-US" dirty="0" smtClean="0"/>
              <a:t>Ensuring both confidentiality and integrity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15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tampering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98600"/>
            <a:ext cx="8229600" cy="1117600"/>
          </a:xfrm>
        </p:spPr>
        <p:txBody>
          <a:bodyPr/>
          <a:lstStyle/>
          <a:p>
            <a:pPr marL="57150" indent="0">
              <a:buNone/>
            </a:pPr>
            <a:r>
              <a:rPr lang="en-US" dirty="0" smtClean="0"/>
              <a:t>TCP/IP:   (highly abstracted)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90221" y="4445000"/>
            <a:ext cx="6858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1" y="3429000"/>
            <a:ext cx="976993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67600" y="2311400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</a:t>
            </a:r>
            <a:br>
              <a:rPr lang="en-US" dirty="0" smtClean="0"/>
            </a:br>
            <a:r>
              <a:rPr lang="en-US" dirty="0" smtClean="0"/>
              <a:t>port = 80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78616" y="5359401"/>
            <a:ext cx="1021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Bob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ort = 25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28800" y="4038600"/>
            <a:ext cx="2743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57400" y="3429000"/>
            <a:ext cx="22098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est</a:t>
            </a:r>
            <a:r>
              <a:rPr lang="en-US" dirty="0" smtClean="0"/>
              <a:t> = 80      data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3528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44558" y="2921000"/>
            <a:ext cx="82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5638800" y="2768600"/>
            <a:ext cx="18288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4" idx="1"/>
          </p:cNvCxnSpPr>
          <p:nvPr/>
        </p:nvCxnSpPr>
        <p:spPr>
          <a:xfrm>
            <a:off x="5701393" y="4279901"/>
            <a:ext cx="1788828" cy="6443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6021232" y="2968320"/>
            <a:ext cx="918043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6005925" y="258013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48200" y="2209800"/>
            <a:ext cx="4343400" cy="4064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8600" y="454660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ource machine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10100" y="6172200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destination machine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24400" y="4954826"/>
            <a:ext cx="826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TCP/IP</a:t>
            </a:r>
          </a:p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228600" y="3124200"/>
            <a:ext cx="1009650" cy="1346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6947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tampering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98600"/>
            <a:ext cx="8229600" cy="1117600"/>
          </a:xfrm>
        </p:spPr>
        <p:txBody>
          <a:bodyPr/>
          <a:lstStyle/>
          <a:p>
            <a:pPr marL="57150" indent="0">
              <a:buNone/>
            </a:pPr>
            <a:r>
              <a:rPr lang="en-US" dirty="0" err="1" smtClean="0"/>
              <a:t>IPsec</a:t>
            </a:r>
            <a:r>
              <a:rPr lang="en-US" dirty="0" smtClean="0"/>
              <a:t>:  (highly abstracted)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90221" y="4445000"/>
            <a:ext cx="6858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1" y="3429000"/>
            <a:ext cx="976993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67600" y="2311400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</a:t>
            </a:r>
            <a:br>
              <a:rPr lang="en-US" dirty="0" smtClean="0"/>
            </a:br>
            <a:r>
              <a:rPr lang="en-US" dirty="0" smtClean="0"/>
              <a:t>port = 80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78616" y="5359401"/>
            <a:ext cx="1021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Bob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ort = 25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53001" y="4953001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1" y="4648201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28800" y="4038600"/>
            <a:ext cx="2743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57400" y="3429000"/>
            <a:ext cx="2209800" cy="508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est</a:t>
            </a:r>
            <a:r>
              <a:rPr lang="en-US" dirty="0" smtClean="0"/>
              <a:t> = 80      data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3528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44558" y="2921000"/>
            <a:ext cx="82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5638800" y="2768600"/>
            <a:ext cx="18288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6023014" y="2946392"/>
            <a:ext cx="918043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6005925" y="258013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48200" y="2209800"/>
            <a:ext cx="43434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83445" y="5461000"/>
            <a:ext cx="2128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packets encrypted</a:t>
            </a:r>
            <a:br>
              <a:rPr lang="en-US" sz="2000" dirty="0" smtClean="0"/>
            </a:br>
            <a:r>
              <a:rPr lang="en-US" sz="2000" dirty="0" smtClean="0"/>
              <a:t>using key k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4724400" y="2616201"/>
            <a:ext cx="826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TCP/IP</a:t>
            </a:r>
          </a:p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grpSp>
        <p:nvGrpSpPr>
          <p:cNvPr id="8" name="Group 11"/>
          <p:cNvGrpSpPr/>
          <p:nvPr/>
        </p:nvGrpSpPr>
        <p:grpSpPr>
          <a:xfrm>
            <a:off x="1752600" y="4546600"/>
            <a:ext cx="2743200" cy="609600"/>
            <a:chOff x="1752600" y="3409950"/>
            <a:chExt cx="2743200" cy="45720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752600" y="3867150"/>
              <a:ext cx="274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57400" y="3409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    </a:t>
              </a:r>
              <a:r>
                <a:rPr lang="en-US" dirty="0" err="1" smtClean="0"/>
                <a:t>dest</a:t>
              </a:r>
              <a:r>
                <a:rPr lang="en-US" dirty="0" smtClean="0"/>
                <a:t> = 25      stuff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352800" y="3409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9"/>
          <p:cNvGrpSpPr/>
          <p:nvPr/>
        </p:nvGrpSpPr>
        <p:grpSpPr>
          <a:xfrm>
            <a:off x="5701393" y="3954162"/>
            <a:ext cx="1788828" cy="970086"/>
            <a:chOff x="5701393" y="2965620"/>
            <a:chExt cx="1788828" cy="727564"/>
          </a:xfrm>
        </p:grpSpPr>
        <p:cxnSp>
          <p:nvCxnSpPr>
            <p:cNvPr id="21" name="Straight Arrow Connector 20"/>
            <p:cNvCxnSpPr>
              <a:stCxn id="5" idx="3"/>
              <a:endCxn id="4" idx="1"/>
            </p:cNvCxnSpPr>
            <p:nvPr/>
          </p:nvCxnSpPr>
          <p:spPr>
            <a:xfrm>
              <a:off x="5701393" y="3209925"/>
              <a:ext cx="1788828" cy="48325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7"/>
            <p:cNvGrpSpPr/>
            <p:nvPr/>
          </p:nvGrpSpPr>
          <p:grpSpPr>
            <a:xfrm rot="2435598">
              <a:off x="6228665" y="2965620"/>
              <a:ext cx="939939" cy="448762"/>
              <a:chOff x="6153517" y="3611498"/>
              <a:chExt cx="939939" cy="448762"/>
            </a:xfrm>
          </p:grpSpPr>
          <p:sp>
            <p:nvSpPr>
              <p:cNvPr id="30" name="Rectangle 29"/>
              <p:cNvSpPr/>
              <p:nvPr/>
            </p:nvSpPr>
            <p:spPr>
              <a:xfrm rot="20081350" flipV="1">
                <a:off x="6175413" y="3886194"/>
                <a:ext cx="918043" cy="17406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20089544">
                <a:off x="6153517" y="3611498"/>
                <a:ext cx="6254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stuff</a:t>
                </a:r>
                <a:endParaRPr lang="en-US" dirty="0"/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609600" y="3327400"/>
            <a:ext cx="1009650" cy="1346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6854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someone else’s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6421" y="4241800"/>
            <a:ext cx="6858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4210" y="3225800"/>
            <a:ext cx="816591" cy="142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43800" y="2108200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</a:t>
            </a:r>
            <a:br>
              <a:rPr lang="en-US" dirty="0" smtClean="0"/>
            </a:br>
            <a:r>
              <a:rPr lang="en-US" dirty="0" smtClean="0"/>
              <a:t>port = 80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54816" y="5156201"/>
            <a:ext cx="1021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Bob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ort = 25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63608" y="4546601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1" y="4038601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grpSp>
        <p:nvGrpSpPr>
          <p:cNvPr id="3" name="Group 32"/>
          <p:cNvGrpSpPr/>
          <p:nvPr/>
        </p:nvGrpSpPr>
        <p:grpSpPr>
          <a:xfrm>
            <a:off x="1447800" y="2514600"/>
            <a:ext cx="3733800" cy="609600"/>
            <a:chOff x="1371600" y="2266950"/>
            <a:chExt cx="3733800" cy="4572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371600" y="27241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057400" y="2266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</a:t>
              </a:r>
              <a:r>
                <a:rPr lang="en-US" dirty="0" err="1" smtClean="0"/>
                <a:t>est</a:t>
              </a:r>
              <a:r>
                <a:rPr lang="en-US" dirty="0" smtClean="0"/>
                <a:t> = 80      data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352800" y="2266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5334000" y="2006600"/>
            <a:ext cx="37338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1"/>
          <p:cNvGrpSpPr/>
          <p:nvPr/>
        </p:nvGrpSpPr>
        <p:grpSpPr>
          <a:xfrm>
            <a:off x="6477001" y="3653218"/>
            <a:ext cx="1165621" cy="791783"/>
            <a:chOff x="6400800" y="2946947"/>
            <a:chExt cx="1165621" cy="593837"/>
          </a:xfrm>
        </p:grpSpPr>
        <p:cxnSp>
          <p:nvCxnSpPr>
            <p:cNvPr id="21" name="Straight Arrow Connector 20"/>
            <p:cNvCxnSpPr>
              <a:endCxn id="4" idx="1"/>
            </p:cNvCxnSpPr>
            <p:nvPr/>
          </p:nvCxnSpPr>
          <p:spPr>
            <a:xfrm>
              <a:off x="6400800" y="3105150"/>
              <a:ext cx="1165621" cy="4356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273345">
              <a:off x="6661310" y="2946947"/>
              <a:ext cx="748955" cy="3166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04801" y="5421841"/>
            <a:ext cx="418813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/>
              <a:t>Easy to do for CBC with rand. IV</a:t>
            </a:r>
          </a:p>
          <a:p>
            <a:pPr>
              <a:lnSpc>
                <a:spcPts val="2400"/>
              </a:lnSpc>
              <a:spcBef>
                <a:spcPts val="180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  (only IV is changed)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4584" y="1441767"/>
            <a:ext cx="6174383" cy="1149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40"/>
              </a:lnSpc>
            </a:pPr>
            <a:r>
              <a:rPr lang="en-US" sz="2200" dirty="0"/>
              <a:t>N</a:t>
            </a:r>
            <a:r>
              <a:rPr lang="en-US" sz="2200" dirty="0" smtClean="0"/>
              <a:t>ote:  attacker obtains decryption of </a:t>
            </a:r>
            <a:r>
              <a:rPr lang="en-US" sz="2200" dirty="0"/>
              <a:t>any </a:t>
            </a:r>
            <a:r>
              <a:rPr lang="en-US" sz="2200" dirty="0" err="1" smtClean="0"/>
              <a:t>ciphertext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             beginning </a:t>
            </a:r>
            <a:r>
              <a:rPr lang="en-US" sz="2200" dirty="0"/>
              <a:t>with “</a:t>
            </a:r>
            <a:r>
              <a:rPr lang="en-US" sz="2200" dirty="0" err="1" smtClean="0"/>
              <a:t>dest</a:t>
            </a:r>
            <a:r>
              <a:rPr lang="en-US" sz="2200" dirty="0" smtClean="0"/>
              <a:t>=25”</a:t>
            </a:r>
            <a:endParaRPr lang="en-US" sz="2200" dirty="0"/>
          </a:p>
          <a:p>
            <a:endParaRPr lang="en-US" sz="2200" dirty="0"/>
          </a:p>
        </p:txBody>
      </p:sp>
      <p:grpSp>
        <p:nvGrpSpPr>
          <p:cNvPr id="12" name="Group 2"/>
          <p:cNvGrpSpPr/>
          <p:nvPr/>
        </p:nvGrpSpPr>
        <p:grpSpPr>
          <a:xfrm>
            <a:off x="1447800" y="3632200"/>
            <a:ext cx="3733800" cy="1117600"/>
            <a:chOff x="1371600" y="3105150"/>
            <a:chExt cx="3733800" cy="838200"/>
          </a:xfrm>
        </p:grpSpPr>
        <p:grpSp>
          <p:nvGrpSpPr>
            <p:cNvPr id="17" name="Group 31"/>
            <p:cNvGrpSpPr/>
            <p:nvPr/>
          </p:nvGrpSpPr>
          <p:grpSpPr>
            <a:xfrm>
              <a:off x="1752600" y="3105150"/>
              <a:ext cx="2514600" cy="762000"/>
              <a:chOff x="1752600" y="2876550"/>
              <a:chExt cx="2514600" cy="76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7400" y="3257550"/>
                <a:ext cx="2209800" cy="381000"/>
              </a:xfrm>
              <a:prstGeom prst="rect">
                <a:avLst/>
              </a:prstGeom>
              <a:pattFill prst="horzBrick">
                <a:fgClr>
                  <a:schemeClr val="accent1">
                    <a:shade val="51000"/>
                    <a:satMod val="130000"/>
                  </a:schemeClr>
                </a:fgClr>
                <a:bgClr>
                  <a:srgbClr val="FF0000"/>
                </a:bgClr>
              </a:patt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    </a:t>
                </a:r>
                <a:r>
                  <a:rPr lang="en-US" dirty="0" err="1" smtClean="0"/>
                  <a:t>dest</a:t>
                </a:r>
                <a:r>
                  <a:rPr lang="en-US" dirty="0" smtClean="0"/>
                  <a:t> = 25      data</a:t>
                </a:r>
                <a:endParaRPr lang="en-US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3352800" y="3257550"/>
                <a:ext cx="0" cy="381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752600" y="2876550"/>
                <a:ext cx="6286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Bob:</a:t>
                </a:r>
                <a:endParaRPr lang="en-US" dirty="0"/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own Arrow 10"/>
          <p:cNvSpPr/>
          <p:nvPr/>
        </p:nvSpPr>
        <p:spPr>
          <a:xfrm>
            <a:off x="3060700" y="3344333"/>
            <a:ext cx="228600" cy="609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76400" y="2413000"/>
            <a:ext cx="45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IV,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649397" y="408940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IV’,</a:t>
            </a:r>
            <a:endParaRPr lang="en-US" sz="20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381000" y="2921000"/>
            <a:ext cx="933450" cy="1244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9208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 animBg="1"/>
      <p:bldP spid="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/>
          <p:nvPr/>
        </p:nvGrpSpPr>
        <p:grpSpPr>
          <a:xfrm>
            <a:off x="1066800" y="1701800"/>
            <a:ext cx="2209800" cy="508000"/>
            <a:chOff x="2057400" y="2266950"/>
            <a:chExt cx="2209800" cy="381000"/>
          </a:xfrm>
        </p:grpSpPr>
        <p:sp>
          <p:nvSpPr>
            <p:cNvPr id="7" name="Rectangle 6"/>
            <p:cNvSpPr/>
            <p:nvPr/>
          </p:nvSpPr>
          <p:spPr>
            <a:xfrm>
              <a:off x="2057400" y="2266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</a:t>
              </a:r>
              <a:r>
                <a:rPr lang="en-US" dirty="0" err="1" smtClean="0"/>
                <a:t>est</a:t>
              </a:r>
              <a:r>
                <a:rPr lang="en-US" dirty="0" smtClean="0"/>
                <a:t> = 80      data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352800" y="2266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9"/>
          <p:cNvGrpSpPr/>
          <p:nvPr/>
        </p:nvGrpSpPr>
        <p:grpSpPr>
          <a:xfrm>
            <a:off x="5562600" y="1701800"/>
            <a:ext cx="2209800" cy="508000"/>
            <a:chOff x="2057400" y="3257550"/>
            <a:chExt cx="2209800" cy="381000"/>
          </a:xfrm>
        </p:grpSpPr>
        <p:sp>
          <p:nvSpPr>
            <p:cNvPr id="12" name="Rectangle 11"/>
            <p:cNvSpPr/>
            <p:nvPr/>
          </p:nvSpPr>
          <p:spPr>
            <a:xfrm>
              <a:off x="2057400" y="32575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    </a:t>
              </a:r>
              <a:r>
                <a:rPr lang="en-US" dirty="0" err="1" smtClean="0"/>
                <a:t>dest</a:t>
              </a:r>
              <a:r>
                <a:rPr lang="en-US" dirty="0" smtClean="0"/>
                <a:t> = 25      data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352800" y="32575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own Arrow 14"/>
          <p:cNvSpPr/>
          <p:nvPr/>
        </p:nvSpPr>
        <p:spPr>
          <a:xfrm rot="16200000">
            <a:off x="4191000" y="1727200"/>
            <a:ext cx="304800" cy="457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8000" y="533400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IV ,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953001" y="1651000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IV’ ,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2533471"/>
            <a:ext cx="6151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Encryption is done with CBC with a random IV.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54080" y="4572000"/>
            <a:ext cx="3856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IV’ = IV ⨁ (…80…) ⨁ (…25…) </a:t>
            </a:r>
            <a:endParaRPr lang="en-US" sz="2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554079" y="5181600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can’t be done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00200" y="3805535"/>
            <a:ext cx="5056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m[0] = D(k, c[0]) ⨁ IV  = </a:t>
            </a:r>
            <a:r>
              <a:rPr lang="en-US" sz="2400" dirty="0" smtClean="0"/>
              <a:t>“</a:t>
            </a:r>
            <a:r>
              <a:rPr lang="en-US" sz="2400" dirty="0" err="1" smtClean="0"/>
              <a:t>dest</a:t>
            </a:r>
            <a:r>
              <a:rPr lang="en-US" sz="2400" dirty="0" smtClean="0"/>
              <a:t>=80…”    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88192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397000"/>
            <a:ext cx="8458200" cy="546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CPA security cannot guarantee secrecy under active attacks.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Only use one of two modes: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If message needs integrity but no confidentiality: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use a </a:t>
            </a:r>
            <a:r>
              <a:rPr lang="en-US" b="1" dirty="0" smtClean="0"/>
              <a:t>MAC</a:t>
            </a:r>
            <a:endParaRPr lang="en-US" b="1" dirty="0"/>
          </a:p>
          <a:p>
            <a:pPr>
              <a:spcBef>
                <a:spcPts val="1800"/>
              </a:spcBef>
            </a:pPr>
            <a:r>
              <a:rPr lang="en-US" dirty="0" smtClean="0"/>
              <a:t>If message needs both integrity and confidentiality: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use </a:t>
            </a:r>
            <a:r>
              <a:rPr lang="en-US" b="1" dirty="0" smtClean="0"/>
              <a:t>authenticated encryption </a:t>
            </a:r>
            <a:r>
              <a:rPr lang="en-US" dirty="0" smtClean="0"/>
              <a:t>modes</a:t>
            </a:r>
          </a:p>
        </p:txBody>
      </p:sp>
    </p:spTree>
    <p:extLst>
      <p:ext uri="{BB962C8B-B14F-4D97-AF65-F5344CB8AC3E}">
        <p14:creationId xmlns="" xmlns:p14="http://schemas.microsoft.com/office/powerpoint/2010/main" val="40680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b="1" dirty="0" smtClean="0"/>
              <a:t>authenticated encryption </a:t>
            </a:r>
            <a:r>
              <a:rPr lang="en-US" dirty="0" smtClean="0"/>
              <a:t>system (E,D) is a cipher where 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	As usual:     E:  K × M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×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 </a:t>
            </a:r>
            <a:r>
              <a:rPr lang="en-US" dirty="0" smtClean="0"/>
              <a:t>⟶ C</a:t>
            </a: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/>
              <a:t>     		but               D:  </a:t>
            </a:r>
            <a:r>
              <a:rPr lang="en-US" dirty="0"/>
              <a:t>K × </a:t>
            </a:r>
            <a:r>
              <a:rPr lang="en-US" dirty="0" smtClean="0"/>
              <a:t>C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× N </a:t>
            </a:r>
            <a:r>
              <a:rPr lang="en-US" dirty="0" smtClean="0"/>
              <a:t>⟶  M </a:t>
            </a:r>
            <a:r>
              <a:rPr lang="en-US" sz="3200" b="1" dirty="0" smtClean="0">
                <a:solidFill>
                  <a:srgbClr val="FF0000"/>
                </a:solidFill>
              </a:rPr>
              <a:t>∪</a:t>
            </a:r>
            <a:r>
              <a:rPr lang="en-US" b="1" dirty="0" smtClean="0">
                <a:solidFill>
                  <a:srgbClr val="FF0000"/>
                </a:solidFill>
              </a:rPr>
              <a:t>{⊥}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u="sng" dirty="0" smtClean="0">
                <a:solidFill>
                  <a:srgbClr val="000000"/>
                </a:solidFill>
              </a:rPr>
              <a:t>Security</a:t>
            </a:r>
            <a:r>
              <a:rPr lang="en-US" dirty="0" smtClean="0">
                <a:solidFill>
                  <a:srgbClr val="000000"/>
                </a:solidFill>
              </a:rPr>
              <a:t>:   the system must provide</a:t>
            </a:r>
            <a:endParaRPr lang="en-US" dirty="0">
              <a:solidFill>
                <a:srgbClr val="000000"/>
              </a:solidFill>
            </a:endParaRPr>
          </a:p>
          <a:p>
            <a:pPr>
              <a:spcBef>
                <a:spcPts val="1176"/>
              </a:spcBef>
              <a:tabLst>
                <a:tab pos="457200" algn="l"/>
              </a:tabLst>
            </a:pPr>
            <a:r>
              <a:rPr lang="en-US" dirty="0"/>
              <a:t>s</a:t>
            </a:r>
            <a:r>
              <a:rPr lang="en-US" dirty="0" smtClean="0"/>
              <a:t>em. security under a CPA attack,  and</a:t>
            </a:r>
          </a:p>
          <a:p>
            <a:pPr>
              <a:spcBef>
                <a:spcPts val="1176"/>
              </a:spcBef>
              <a:tabLst>
                <a:tab pos="457200" algn="l"/>
              </a:tabLst>
            </a:pPr>
            <a:r>
              <a:rPr lang="en-US" b="1" dirty="0" err="1"/>
              <a:t>c</a:t>
            </a:r>
            <a:r>
              <a:rPr lang="en-US" b="1" dirty="0" err="1" smtClean="0"/>
              <a:t>iphertext</a:t>
            </a:r>
            <a:r>
              <a:rPr lang="en-US" b="1" dirty="0" smtClean="0"/>
              <a:t> integrity:  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dirty="0" smtClean="0"/>
              <a:t>attacker cannot create new </a:t>
            </a:r>
            <a:r>
              <a:rPr lang="en-US" dirty="0" err="1" smtClean="0"/>
              <a:t>ciphertexts</a:t>
            </a:r>
            <a:r>
              <a:rPr lang="en-US" dirty="0" smtClean="0"/>
              <a:t> that decrypt properly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grpSp>
        <p:nvGrpSpPr>
          <p:cNvPr id="5" name="Group 11"/>
          <p:cNvGrpSpPr/>
          <p:nvPr/>
        </p:nvGrpSpPr>
        <p:grpSpPr>
          <a:xfrm>
            <a:off x="5762084" y="3327401"/>
            <a:ext cx="2303894" cy="1154331"/>
            <a:chOff x="5943600" y="2647950"/>
            <a:chExt cx="2303894" cy="865748"/>
          </a:xfrm>
        </p:grpSpPr>
        <p:sp>
          <p:nvSpPr>
            <p:cNvPr id="4" name="TextBox 3"/>
            <p:cNvSpPr txBox="1"/>
            <p:nvPr/>
          </p:nvSpPr>
          <p:spPr>
            <a:xfrm>
              <a:off x="7086600" y="3028950"/>
              <a:ext cx="116089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iphertext</a:t>
              </a:r>
              <a:endParaRPr lang="en-US" dirty="0" smtClean="0"/>
            </a:p>
            <a:p>
              <a:pPr algn="ctr"/>
              <a:r>
                <a:rPr lang="en-US" dirty="0"/>
                <a:t>i</a:t>
              </a:r>
              <a:r>
                <a:rPr lang="en-US" dirty="0" smtClean="0"/>
                <a:t>s rejected</a:t>
              </a:r>
              <a:endParaRPr lang="en-US" dirty="0"/>
            </a:p>
          </p:txBody>
        </p:sp>
        <p:cxnSp>
          <p:nvCxnSpPr>
            <p:cNvPr id="6" name="Curved Connector 5"/>
            <p:cNvCxnSpPr/>
            <p:nvPr/>
          </p:nvCxnSpPr>
          <p:spPr>
            <a:xfrm rot="10800000">
              <a:off x="5943600" y="2647950"/>
              <a:ext cx="1143000" cy="685800"/>
            </a:xfrm>
            <a:prstGeom prst="curvedConnector3">
              <a:avLst>
                <a:gd name="adj1" fmla="val 10111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78242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Ciphertext</a:t>
            </a:r>
            <a:r>
              <a:rPr lang="en-US" dirty="0" smtClean="0"/>
              <a:t>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763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Let  (E,D)  be a cipher with message space M.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824"/>
              </a:spcBef>
              <a:buNone/>
            </a:pPr>
            <a:r>
              <a:rPr lang="en-US" dirty="0" err="1"/>
              <a:t>Def</a:t>
            </a:r>
            <a:r>
              <a:rPr lang="en-US" dirty="0"/>
              <a:t>:  </a:t>
            </a:r>
            <a:r>
              <a:rPr lang="en-US" dirty="0" smtClean="0"/>
              <a:t>(E,D)  has </a:t>
            </a:r>
            <a:r>
              <a:rPr lang="en-US" b="1" u="sng" dirty="0" err="1" smtClean="0"/>
              <a:t>ciphertext</a:t>
            </a:r>
            <a:r>
              <a:rPr lang="en-US" b="1" u="sng" dirty="0" smtClean="0"/>
              <a:t> integrity </a:t>
            </a:r>
            <a:r>
              <a:rPr lang="en-US" dirty="0" smtClean="0"/>
              <a:t>if </a:t>
            </a:r>
            <a:r>
              <a:rPr lang="en-US" dirty="0"/>
              <a:t>for all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efficient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 A: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 smtClean="0">
                <a:solidFill>
                  <a:srgbClr val="000090"/>
                </a:solidFill>
              </a:rPr>
              <a:t>Adv</a:t>
            </a:r>
            <a:r>
              <a:rPr lang="en-US" baseline="-25000" dirty="0" err="1" smtClean="0">
                <a:solidFill>
                  <a:srgbClr val="000090"/>
                </a:solidFill>
              </a:rPr>
              <a:t>CI</a:t>
            </a:r>
            <a:r>
              <a:rPr lang="en-US" dirty="0" smtClean="0">
                <a:solidFill>
                  <a:srgbClr val="000090"/>
                </a:solidFill>
              </a:rPr>
              <a:t>[A,E]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dirty="0"/>
              <a:t>=  Pr[</a:t>
            </a:r>
            <a:r>
              <a:rPr lang="en-US" dirty="0" err="1"/>
              <a:t>Chal</a:t>
            </a:r>
            <a:r>
              <a:rPr lang="en-US" dirty="0"/>
              <a:t>. outputs 1]</a:t>
            </a:r>
            <a:r>
              <a:rPr lang="en-US" sz="3600" dirty="0"/>
              <a:t>    </a:t>
            </a:r>
            <a:r>
              <a:rPr lang="en-US" dirty="0"/>
              <a:t>is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negligible.</a:t>
            </a:r>
            <a:r>
              <a:rPr lang="ja-JP" altLang="en-US" dirty="0" smtClean="0">
                <a:latin typeface="Arial"/>
              </a:rPr>
              <a:t>”</a:t>
            </a:r>
            <a:endParaRPr lang="en-US" dirty="0"/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1447800" y="2108200"/>
            <a:ext cx="1295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6629400" y="2108200"/>
            <a:ext cx="1295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Adv.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1752601" y="2462213"/>
            <a:ext cx="7184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k</a:t>
            </a:r>
            <a:r>
              <a:rPr lang="en-US" sz="2000">
                <a:sym typeface="Symbol" charset="0"/>
              </a:rPr>
              <a:t>K</a:t>
            </a:r>
            <a:endParaRPr lang="en-US" sz="2000" b="1">
              <a:cs typeface="Arial" charset="0"/>
              <a:sym typeface="Symbol" charset="0"/>
            </a:endParaRPr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2819400" y="2997200"/>
            <a:ext cx="3810000" cy="441325"/>
            <a:chOff x="1776" y="1968"/>
            <a:chExt cx="2400" cy="278"/>
          </a:xfrm>
        </p:grpSpPr>
        <p:sp>
          <p:nvSpPr>
            <p:cNvPr id="8" name="Line 24"/>
            <p:cNvSpPr>
              <a:spLocks noChangeShapeType="1"/>
            </p:cNvSpPr>
            <p:nvPr/>
          </p:nvSpPr>
          <p:spPr bwMode="auto">
            <a:xfrm flipH="1">
              <a:off x="1776" y="224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25"/>
            <p:cNvSpPr txBox="1">
              <a:spLocks noChangeArrowheads="1"/>
            </p:cNvSpPr>
            <p:nvPr/>
          </p:nvSpPr>
          <p:spPr bwMode="auto">
            <a:xfrm>
              <a:off x="2725" y="1968"/>
              <a:ext cx="1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charset="0"/>
                </a:rPr>
                <a:t>c</a:t>
              </a:r>
            </a:p>
          </p:txBody>
        </p:sp>
      </p:grpSp>
      <p:sp>
        <p:nvSpPr>
          <p:cNvPr id="10" name="Rectangle 31"/>
          <p:cNvSpPr>
            <a:spLocks noChangeArrowheads="1"/>
          </p:cNvSpPr>
          <p:nvPr/>
        </p:nvSpPr>
        <p:spPr bwMode="auto">
          <a:xfrm>
            <a:off x="762000" y="1803400"/>
            <a:ext cx="7924800" cy="2057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2743200" y="1803400"/>
            <a:ext cx="3810000" cy="508000"/>
            <a:chOff x="1776" y="1968"/>
            <a:chExt cx="2400" cy="320"/>
          </a:xfrm>
        </p:grpSpPr>
        <p:sp>
          <p:nvSpPr>
            <p:cNvPr id="12" name="Line 33"/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34"/>
            <p:cNvSpPr txBox="1">
              <a:spLocks noChangeArrowheads="1"/>
            </p:cNvSpPr>
            <p:nvPr/>
          </p:nvSpPr>
          <p:spPr bwMode="auto">
            <a:xfrm>
              <a:off x="2160" y="1968"/>
              <a:ext cx="6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m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charset="0"/>
                </a:rPr>
                <a:t> M</a:t>
              </a:r>
            </a:p>
          </p:txBody>
        </p:sp>
      </p:grp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2743200" y="2336800"/>
            <a:ext cx="3733800" cy="501650"/>
            <a:chOff x="1728" y="1854"/>
            <a:chExt cx="2352" cy="316"/>
          </a:xfrm>
        </p:grpSpPr>
        <p:sp>
          <p:nvSpPr>
            <p:cNvPr id="15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37"/>
            <p:cNvSpPr txBox="1">
              <a:spLocks noChangeArrowheads="1"/>
            </p:cNvSpPr>
            <p:nvPr/>
          </p:nvSpPr>
          <p:spPr bwMode="auto">
            <a:xfrm>
              <a:off x="2016" y="1854"/>
              <a:ext cx="94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charset="0"/>
                </a:rPr>
                <a:t></a:t>
              </a:r>
              <a:r>
                <a:rPr lang="en-US" sz="2000" dirty="0"/>
                <a:t> </a:t>
              </a:r>
              <a:r>
                <a:rPr lang="en-US" sz="2000" dirty="0" smtClean="0"/>
                <a:t>E(</a:t>
              </a:r>
              <a:r>
                <a:rPr lang="en-US" sz="2000" dirty="0"/>
                <a:t>k,</a:t>
              </a:r>
              <a:r>
                <a:rPr lang="en-US" sz="2000" dirty="0" smtClean="0"/>
                <a:t>m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</p:grpSp>
      <p:grpSp>
        <p:nvGrpSpPr>
          <p:cNvPr id="17" name="Group 44"/>
          <p:cNvGrpSpPr>
            <a:grpSpLocks/>
          </p:cNvGrpSpPr>
          <p:nvPr/>
        </p:nvGrpSpPr>
        <p:grpSpPr bwMode="auto">
          <a:xfrm>
            <a:off x="944563" y="4038600"/>
            <a:ext cx="4448175" cy="1069974"/>
            <a:chOff x="595" y="2638"/>
            <a:chExt cx="2802" cy="674"/>
          </a:xfrm>
        </p:grpSpPr>
        <p:sp>
          <p:nvSpPr>
            <p:cNvPr id="18" name="Text Box 41"/>
            <p:cNvSpPr txBox="1">
              <a:spLocks noChangeArrowheads="1"/>
            </p:cNvSpPr>
            <p:nvPr/>
          </p:nvSpPr>
          <p:spPr bwMode="auto">
            <a:xfrm>
              <a:off x="624" y="2638"/>
              <a:ext cx="2773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b</a:t>
              </a:r>
              <a:r>
                <a:rPr lang="en-US" sz="2000" dirty="0"/>
                <a:t>=1    </a:t>
              </a:r>
              <a:r>
                <a:rPr lang="en-US" sz="2000" dirty="0" smtClean="0"/>
                <a:t>if  D(</a:t>
              </a:r>
              <a:r>
                <a:rPr lang="en-US" sz="2000" dirty="0" err="1"/>
                <a:t>k</a:t>
              </a:r>
              <a:r>
                <a:rPr lang="en-US" sz="2000" dirty="0" err="1" smtClean="0"/>
                <a:t>,</a:t>
              </a:r>
              <a:r>
                <a:rPr lang="en-US" sz="2000" dirty="0" err="1"/>
                <a:t>c</a:t>
              </a:r>
              <a:r>
                <a:rPr lang="en-US" sz="2000" dirty="0" smtClean="0"/>
                <a:t>) ≠⊥    </a:t>
              </a:r>
              <a:r>
                <a:rPr lang="en-US" sz="2000" dirty="0"/>
                <a:t>and  c</a:t>
              </a:r>
              <a:r>
                <a:rPr lang="en-US" sz="2000" dirty="0" smtClean="0"/>
                <a:t>  </a:t>
              </a:r>
              <a:r>
                <a:rPr lang="en-US" sz="2000" dirty="0">
                  <a:sym typeface="Symbol" charset="0"/>
                </a:rPr>
                <a:t>  { </a:t>
              </a:r>
              <a:r>
                <a:rPr lang="en-US" sz="2000" dirty="0" smtClean="0">
                  <a:sym typeface="Symbol" charset="0"/>
                </a:rPr>
                <a:t>c</a:t>
              </a:r>
              <a:r>
                <a:rPr lang="en-US" sz="2000" baseline="-25000" dirty="0" smtClean="0">
                  <a:sym typeface="Symbol" charset="0"/>
                </a:rPr>
                <a:t>1</a:t>
              </a:r>
              <a:r>
                <a:rPr lang="en-US" sz="2000" dirty="0" smtClean="0">
                  <a:sym typeface="Symbol" charset="0"/>
                </a:rPr>
                <a:t> </a:t>
              </a:r>
              <a:r>
                <a:rPr lang="en-US" sz="2000" dirty="0">
                  <a:sym typeface="Symbol" charset="0"/>
                </a:rPr>
                <a:t>, … , </a:t>
              </a:r>
              <a:r>
                <a:rPr lang="en-US" sz="2000" dirty="0" err="1" smtClean="0">
                  <a:sym typeface="Symbol" charset="0"/>
                </a:rPr>
                <a:t>c</a:t>
              </a:r>
              <a:r>
                <a:rPr lang="en-US" sz="2000" baseline="-25000" dirty="0" err="1" smtClean="0">
                  <a:sym typeface="Symbol" charset="0"/>
                </a:rPr>
                <a:t>q</a:t>
              </a:r>
              <a:r>
                <a:rPr lang="en-US" sz="2000" dirty="0" smtClean="0">
                  <a:sym typeface="Symbol" charset="0"/>
                </a:rPr>
                <a:t> </a:t>
              </a:r>
              <a:r>
                <a:rPr lang="en-US" sz="2000" dirty="0">
                  <a:sym typeface="Symbol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sz="2000" b="1" dirty="0">
                  <a:sym typeface="Symbol" charset="0"/>
                </a:rPr>
                <a:t>b</a:t>
              </a:r>
              <a:r>
                <a:rPr lang="en-US" sz="2000" dirty="0">
                  <a:sym typeface="Symbol" charset="0"/>
                </a:rPr>
                <a:t>=0   otherwise</a:t>
              </a:r>
              <a:endParaRPr lang="en-US" dirty="0"/>
            </a:p>
          </p:txBody>
        </p:sp>
        <p:sp>
          <p:nvSpPr>
            <p:cNvPr id="19" name="AutoShape 42"/>
            <p:cNvSpPr>
              <a:spLocks/>
            </p:cNvSpPr>
            <p:nvPr/>
          </p:nvSpPr>
          <p:spPr bwMode="auto">
            <a:xfrm>
              <a:off x="595" y="2718"/>
              <a:ext cx="29" cy="59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81201" y="3327400"/>
            <a:ext cx="356188" cy="727075"/>
            <a:chOff x="1981200" y="2419350"/>
            <a:chExt cx="356188" cy="545306"/>
          </a:xfrm>
        </p:grpSpPr>
        <p:sp>
          <p:nvSpPr>
            <p:cNvPr id="21" name="Line 40"/>
            <p:cNvSpPr>
              <a:spLocks noChangeShapeType="1"/>
            </p:cNvSpPr>
            <p:nvPr/>
          </p:nvSpPr>
          <p:spPr bwMode="auto">
            <a:xfrm>
              <a:off x="2057400" y="2590800"/>
              <a:ext cx="0" cy="373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45"/>
            <p:cNvSpPr txBox="1">
              <a:spLocks noChangeArrowheads="1"/>
            </p:cNvSpPr>
            <p:nvPr/>
          </p:nvSpPr>
          <p:spPr bwMode="auto">
            <a:xfrm>
              <a:off x="1981200" y="2419350"/>
              <a:ext cx="356188" cy="346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</p:grp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4857788" y="1803400"/>
            <a:ext cx="4844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ym typeface="Symbol" charset="0"/>
              </a:rPr>
              <a:t>m</a:t>
            </a:r>
            <a:r>
              <a:rPr lang="en-US" sz="2000" baseline="-25000" dirty="0" smtClean="0">
                <a:sym typeface="Symbol" charset="0"/>
              </a:rPr>
              <a:t>2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5334001" y="1803400"/>
            <a:ext cx="9284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ym typeface="Symbol" charset="0"/>
              </a:rPr>
              <a:t>, …, </a:t>
            </a:r>
            <a:r>
              <a:rPr lang="en-US" sz="2000" dirty="0" err="1" smtClean="0">
                <a:sym typeface="Symbol" charset="0"/>
              </a:rPr>
              <a:t>m</a:t>
            </a:r>
            <a:r>
              <a:rPr lang="en-US" sz="2000" baseline="-25000" dirty="0" err="1">
                <a:sym typeface="Symbol" charset="0"/>
              </a:rPr>
              <a:t>q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876801" y="2311400"/>
            <a:ext cx="3834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ym typeface="Symbol" charset="0"/>
              </a:rPr>
              <a:t>c</a:t>
            </a:r>
            <a:r>
              <a:rPr lang="en-US" sz="2000" baseline="-25000" dirty="0" smtClean="0">
                <a:sym typeface="Symbol" charset="0"/>
              </a:rPr>
              <a:t>2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5410201" y="231140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ym typeface="Symbol" charset="0"/>
              </a:rPr>
              <a:t>, …, </a:t>
            </a:r>
            <a:r>
              <a:rPr lang="en-US" sz="2000" dirty="0" err="1">
                <a:sym typeface="Symbol" charset="0"/>
              </a:rPr>
              <a:t>c</a:t>
            </a:r>
            <a:r>
              <a:rPr lang="en-US" sz="2000" baseline="-25000" dirty="0" err="1" smtClean="0">
                <a:sym typeface="Symbol" charset="0"/>
              </a:rPr>
              <a:t>q</a:t>
            </a:r>
            <a:endParaRPr lang="en-US" sz="2000" baseline="-25000" dirty="0">
              <a:sym typeface="Symbo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074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:   cipher  (</a:t>
            </a:r>
            <a:r>
              <a:rPr lang="en-US" dirty="0"/>
              <a:t>E,D)  provides </a:t>
            </a:r>
            <a:r>
              <a:rPr lang="en-US" b="1" u="sng" dirty="0" smtClean="0"/>
              <a:t>authenticated encryption</a:t>
            </a:r>
            <a:r>
              <a:rPr lang="en-US" b="1" dirty="0" smtClean="0"/>
              <a:t> (AE)</a:t>
            </a:r>
            <a:r>
              <a:rPr lang="en-US" dirty="0" smtClean="0"/>
              <a:t> if it 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(1)   semantically secure under CPA, 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(2)   has </a:t>
            </a:r>
            <a:r>
              <a:rPr lang="en-US" dirty="0" err="1" smtClean="0"/>
              <a:t>ciphertext</a:t>
            </a:r>
            <a:r>
              <a:rPr lang="en-US" dirty="0" smtClean="0"/>
              <a:t> integrity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Authenticated encryption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99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 H: M </a:t>
            </a:r>
            <a:r>
              <a:rPr lang="en-US" dirty="0">
                <a:sym typeface="Symbol" charset="0"/>
              </a:rPr>
              <a:t>T  be a hash function    </a:t>
            </a:r>
            <a:r>
              <a:rPr lang="en-US" dirty="0" smtClean="0">
                <a:sym typeface="Symbol" charset="0"/>
              </a:rPr>
              <a:t>( |</a:t>
            </a:r>
            <a:r>
              <a:rPr lang="en-US" dirty="0">
                <a:sym typeface="Symbol" charset="0"/>
              </a:rPr>
              <a:t>M| &gt;&gt; |T</a:t>
            </a:r>
            <a:r>
              <a:rPr lang="en-US" dirty="0" smtClean="0">
                <a:sym typeface="Symbol" charset="0"/>
              </a:rPr>
              <a:t>| )</a:t>
            </a:r>
            <a:endParaRPr lang="en-US" dirty="0">
              <a:sym typeface="Symbol" charset="0"/>
            </a:endParaRPr>
          </a:p>
          <a:p>
            <a:pPr marL="0" indent="0">
              <a:spcBef>
                <a:spcPts val="4296"/>
              </a:spcBef>
              <a:buNone/>
            </a:pPr>
            <a:r>
              <a:rPr lang="en-US" dirty="0" smtClean="0">
                <a:sym typeface="Symbol" charset="0"/>
              </a:rPr>
              <a:t>A </a:t>
            </a:r>
            <a:r>
              <a:rPr lang="en-US" b="1" u="sng" dirty="0">
                <a:sym typeface="Symbol" charset="0"/>
              </a:rPr>
              <a:t>collision</a:t>
            </a:r>
            <a:r>
              <a:rPr lang="en-US" dirty="0">
                <a:sym typeface="Symbol" charset="0"/>
              </a:rPr>
              <a:t> for H is a pair  m</a:t>
            </a:r>
            <a:r>
              <a:rPr lang="en-US" baseline="-25000" dirty="0">
                <a:sym typeface="Symbol" charset="0"/>
              </a:rPr>
              <a:t>0</a:t>
            </a:r>
            <a:r>
              <a:rPr lang="en-US" dirty="0">
                <a:sym typeface="Symbol" charset="0"/>
              </a:rPr>
              <a:t> , m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  M  such that:	</a:t>
            </a:r>
          </a:p>
          <a:p>
            <a:pPr>
              <a:buFontTx/>
              <a:buNone/>
            </a:pPr>
            <a:r>
              <a:rPr lang="en-US" dirty="0">
                <a:sym typeface="Symbol" charset="0"/>
              </a:rPr>
              <a:t>			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H(m</a:t>
            </a:r>
            <a:r>
              <a:rPr lang="en-US" b="1" baseline="-25000" dirty="0">
                <a:solidFill>
                  <a:srgbClr val="FF0000"/>
                </a:solidFill>
                <a:sym typeface="Symbol" charset="0"/>
              </a:rPr>
              <a:t>0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)  =  H(m</a:t>
            </a:r>
            <a:r>
              <a:rPr lang="en-US" b="1" baseline="-25000" dirty="0">
                <a:solidFill>
                  <a:srgbClr val="FF0000"/>
                </a:solidFill>
                <a:sym typeface="Symbol" charset="0"/>
              </a:rPr>
              <a:t>1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)    and    m</a:t>
            </a:r>
            <a:r>
              <a:rPr lang="en-US" b="1" baseline="-25000" dirty="0">
                <a:solidFill>
                  <a:srgbClr val="FF0000"/>
                </a:solidFill>
                <a:sym typeface="Symbol" charset="0"/>
              </a:rPr>
              <a:t>0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  </a:t>
            </a:r>
            <a:r>
              <a:rPr lang="en-US" b="1" dirty="0" smtClean="0">
                <a:solidFill>
                  <a:srgbClr val="FF0000"/>
                </a:solidFill>
                <a:sym typeface="Symbol" charset="0"/>
              </a:rPr>
              <a:t>m</a:t>
            </a:r>
            <a:r>
              <a:rPr lang="en-US" b="1" baseline="-25000" dirty="0" smtClean="0">
                <a:solidFill>
                  <a:srgbClr val="FF0000"/>
                </a:solidFill>
                <a:sym typeface="Symbol" charset="0"/>
              </a:rPr>
              <a:t>1</a:t>
            </a:r>
          </a:p>
          <a:p>
            <a:pPr>
              <a:buFontTx/>
              <a:buNone/>
            </a:pPr>
            <a:endParaRPr lang="en-US" b="1" baseline="-25000" dirty="0" smtClean="0">
              <a:solidFill>
                <a:srgbClr val="FF0000"/>
              </a:solidFill>
              <a:sym typeface="Symbol" charset="0"/>
            </a:endParaRPr>
          </a:p>
          <a:p>
            <a:pPr>
              <a:buFontTx/>
              <a:buNone/>
            </a:pPr>
            <a:endParaRPr lang="en-US" b="1" baseline="-25000" dirty="0" smtClean="0">
              <a:solidFill>
                <a:srgbClr val="FF0000"/>
              </a:solidFill>
              <a:sym typeface="Symbol" charset="0"/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rgbClr val="000000"/>
                </a:solidFill>
                <a:sym typeface="Symbol" charset="0"/>
              </a:rPr>
              <a:t>Goal:   collision resistant (C.R.) hash functions</a:t>
            </a:r>
          </a:p>
          <a:p>
            <a:pPr>
              <a:buFontTx/>
              <a:buNone/>
            </a:pPr>
            <a:endParaRPr lang="en-US" dirty="0">
              <a:solidFill>
                <a:srgbClr val="000000"/>
              </a:solidFill>
              <a:sym typeface="Symbol" charset="0"/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rgbClr val="000000"/>
                </a:solidFill>
                <a:sym typeface="Symbol" charset="0"/>
              </a:rPr>
              <a:t>Step 1:  given C.R. function for </a:t>
            </a:r>
            <a:r>
              <a:rPr lang="en-US" b="1" u="sng" dirty="0" smtClean="0">
                <a:solidFill>
                  <a:srgbClr val="000000"/>
                </a:solidFill>
                <a:sym typeface="Symbol" charset="0"/>
              </a:rPr>
              <a:t>short</a:t>
            </a:r>
            <a:r>
              <a:rPr lang="en-US" dirty="0" smtClean="0">
                <a:solidFill>
                  <a:srgbClr val="000000"/>
                </a:solidFill>
                <a:sym typeface="Symbol" charset="0"/>
              </a:rPr>
              <a:t> messages, 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sym typeface="Symbol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sym typeface="Symbol" charset="0"/>
              </a:rPr>
              <a:t>	construct C.R. function </a:t>
            </a:r>
            <a:r>
              <a:rPr lang="en-US" dirty="0">
                <a:solidFill>
                  <a:srgbClr val="000000"/>
                </a:solidFill>
                <a:sym typeface="Symbol" charset="0"/>
              </a:rPr>
              <a:t>for </a:t>
            </a:r>
            <a:r>
              <a:rPr lang="en-US" b="1" u="sng" dirty="0" smtClean="0">
                <a:solidFill>
                  <a:srgbClr val="000000"/>
                </a:solidFill>
                <a:sym typeface="Symbol" charset="0"/>
              </a:rPr>
              <a:t>long</a:t>
            </a:r>
            <a:r>
              <a:rPr lang="en-US" dirty="0" smtClean="0">
                <a:solidFill>
                  <a:srgbClr val="000000"/>
                </a:solidFill>
                <a:sym typeface="Symbol" charset="0"/>
              </a:rPr>
              <a:t> messages </a:t>
            </a:r>
            <a:endParaRPr lang="en-US" dirty="0">
              <a:solidFill>
                <a:srgbClr val="000000"/>
              </a:solidFill>
              <a:sym typeface="Symbol" charset="0"/>
            </a:endParaRPr>
          </a:p>
          <a:p>
            <a:pPr>
              <a:buFontTx/>
              <a:buNone/>
            </a:pPr>
            <a:endParaRPr lang="en-US" dirty="0">
              <a:solidFill>
                <a:srgbClr val="000000"/>
              </a:solidFill>
              <a:sym typeface="Symbol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00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 1:   authenticity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320800"/>
            <a:ext cx="8229600" cy="1422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Attacker cannot fool Bob into thinking a </a:t>
            </a:r>
            <a:br>
              <a:rPr lang="en-US" dirty="0" smtClean="0"/>
            </a:br>
            <a:r>
              <a:rPr lang="en-US" dirty="0" smtClean="0"/>
              <a:t>message was sent from Alice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2819400"/>
            <a:ext cx="685800" cy="9584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2717800"/>
            <a:ext cx="1219200" cy="121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543800" y="2616200"/>
            <a:ext cx="1219200" cy="121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1" y="3937001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29601" y="3835401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9" name="Group 22"/>
          <p:cNvGrpSpPr/>
          <p:nvPr/>
        </p:nvGrpSpPr>
        <p:grpSpPr>
          <a:xfrm>
            <a:off x="1676400" y="2413003"/>
            <a:ext cx="2286000" cy="609600"/>
            <a:chOff x="1676400" y="2266950"/>
            <a:chExt cx="2286000" cy="457200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676400" y="2724150"/>
              <a:ext cx="228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09800" y="2266950"/>
              <a:ext cx="152477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</a:t>
              </a:r>
              <a:r>
                <a:rPr lang="en-US" sz="2400" baseline="-25000" dirty="0" smtClean="0"/>
                <a:t>1 </a:t>
              </a:r>
              <a:r>
                <a:rPr lang="en-US" sz="2400" dirty="0" smtClean="0"/>
                <a:t>, …,  </a:t>
              </a:r>
              <a:r>
                <a:rPr lang="en-US" sz="2400" dirty="0" err="1" smtClean="0"/>
                <a:t>m</a:t>
              </a:r>
              <a:r>
                <a:rPr lang="en-US" sz="2400" baseline="-25000" dirty="0" err="1" smtClean="0"/>
                <a:t>q</a:t>
              </a:r>
              <a:endParaRPr lang="en-US" sz="2400" baseline="-25000" dirty="0"/>
            </a:p>
          </p:txBody>
        </p:sp>
      </p:grpSp>
      <p:grpSp>
        <p:nvGrpSpPr>
          <p:cNvPr id="12" name="Group 23"/>
          <p:cNvGrpSpPr/>
          <p:nvPr/>
        </p:nvGrpSpPr>
        <p:grpSpPr>
          <a:xfrm>
            <a:off x="1676400" y="3530600"/>
            <a:ext cx="2209800" cy="461665"/>
            <a:chOff x="1676400" y="3105150"/>
            <a:chExt cx="2209800" cy="346249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676400" y="3181350"/>
              <a:ext cx="2209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133600" y="3105150"/>
              <a:ext cx="157767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 smtClean="0"/>
                <a:t>i </a:t>
              </a:r>
              <a:r>
                <a:rPr lang="en-US" sz="2400" dirty="0" smtClean="0"/>
                <a:t>= E(k, m</a:t>
              </a:r>
              <a:r>
                <a:rPr lang="en-US" sz="2400" baseline="-25000" dirty="0" smtClean="0"/>
                <a:t>i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5" name="Group 24"/>
          <p:cNvGrpSpPr/>
          <p:nvPr/>
        </p:nvGrpSpPr>
        <p:grpSpPr>
          <a:xfrm>
            <a:off x="4953000" y="2616203"/>
            <a:ext cx="2362200" cy="609600"/>
            <a:chOff x="4953000" y="2419350"/>
            <a:chExt cx="2362200" cy="4572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193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grpSp>
        <p:nvGrpSpPr>
          <p:cNvPr id="17" name="Group 25"/>
          <p:cNvGrpSpPr/>
          <p:nvPr/>
        </p:nvGrpSpPr>
        <p:grpSpPr>
          <a:xfrm>
            <a:off x="4724401" y="3077866"/>
            <a:ext cx="2728632" cy="1791731"/>
            <a:chOff x="4724400" y="2765600"/>
            <a:chExt cx="2728632" cy="1343798"/>
          </a:xfrm>
        </p:grpSpPr>
        <p:sp>
          <p:nvSpPr>
            <p:cNvPr id="19" name="TextBox 18"/>
            <p:cNvSpPr txBox="1"/>
            <p:nvPr/>
          </p:nvSpPr>
          <p:spPr>
            <a:xfrm>
              <a:off x="4724400" y="3486150"/>
              <a:ext cx="2728632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Cannot create </a:t>
              </a:r>
              <a:br>
                <a:rPr lang="en-US" sz="2400" dirty="0" smtClean="0"/>
              </a:br>
              <a:r>
                <a:rPr lang="en-US" sz="2400" dirty="0" smtClean="0"/>
                <a:t>valid   c ∉ { c</a:t>
              </a:r>
              <a:r>
                <a:rPr lang="en-US" sz="2400" baseline="-25000" dirty="0" smtClean="0"/>
                <a:t>1</a:t>
              </a:r>
              <a:r>
                <a:rPr lang="en-US" sz="2400" dirty="0" smtClean="0"/>
                <a:t>, …, </a:t>
              </a:r>
              <a:r>
                <a:rPr lang="en-US" sz="2400" dirty="0" err="1" smtClean="0"/>
                <a:t>c</a:t>
              </a:r>
              <a:r>
                <a:rPr lang="en-US" sz="2400" baseline="-25000" dirty="0" err="1" smtClean="0"/>
                <a:t>q</a:t>
              </a:r>
              <a:r>
                <a:rPr lang="en-US" sz="2400" dirty="0" smtClean="0"/>
                <a:t> }</a:t>
              </a:r>
              <a:endParaRPr lang="en-US" sz="2400" dirty="0"/>
            </a:p>
          </p:txBody>
        </p:sp>
        <p:cxnSp>
          <p:nvCxnSpPr>
            <p:cNvPr id="21" name="Curved Connector 20"/>
            <p:cNvCxnSpPr>
              <a:stCxn id="19" idx="0"/>
              <a:endCxn id="18" idx="2"/>
            </p:cNvCxnSpPr>
            <p:nvPr/>
          </p:nvCxnSpPr>
          <p:spPr>
            <a:xfrm rot="16200000" flipV="1">
              <a:off x="5697612" y="3095046"/>
              <a:ext cx="720550" cy="61658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72066" y="5394485"/>
            <a:ext cx="80506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⇒  if  D(</a:t>
            </a:r>
            <a:r>
              <a:rPr lang="en-US" sz="2800" dirty="0" err="1" smtClean="0"/>
              <a:t>k,c</a:t>
            </a:r>
            <a:r>
              <a:rPr lang="en-US" sz="2800" dirty="0" smtClean="0"/>
              <a:t>)</a:t>
            </a:r>
            <a:r>
              <a:rPr lang="en-US" sz="2800" dirty="0"/>
              <a:t> ≠</a:t>
            </a:r>
            <a:r>
              <a:rPr lang="en-US" sz="2800" dirty="0" smtClean="0"/>
              <a:t>⊥ Bob knows message is from someone </a:t>
            </a:r>
          </a:p>
          <a:p>
            <a:r>
              <a:rPr lang="en-US" sz="2800" dirty="0" smtClean="0"/>
              <a:t>who knows k (but message could be a replay) 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17819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Authenticated encryption    ⇒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Security against </a:t>
            </a:r>
            <a:r>
              <a:rPr lang="en-US" b="1" dirty="0" smtClean="0"/>
              <a:t>chosen </a:t>
            </a:r>
            <a:r>
              <a:rPr lang="en-US" b="1" dirty="0" err="1" smtClean="0"/>
              <a:t>ciphertext</a:t>
            </a:r>
            <a:r>
              <a:rPr lang="en-US" b="1" dirty="0" smtClean="0"/>
              <a:t> </a:t>
            </a:r>
            <a:r>
              <a:rPr lang="en-US" b="1" dirty="0" smtClean="0"/>
              <a:t>attacks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(Next …)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 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837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49808" y="725424"/>
            <a:ext cx="8013192" cy="1636776"/>
          </a:xfrm>
        </p:spPr>
        <p:txBody>
          <a:bodyPr/>
          <a:lstStyle/>
          <a:p>
            <a:r>
              <a:rPr lang="en-US" sz="4800" dirty="0" smtClean="0">
                <a:solidFill>
                  <a:srgbClr val="FFC000"/>
                </a:solidFill>
              </a:rPr>
              <a:t>Chosen </a:t>
            </a:r>
            <a:r>
              <a:rPr lang="en-US" sz="4800" dirty="0" err="1" smtClean="0">
                <a:solidFill>
                  <a:srgbClr val="FFC000"/>
                </a:solidFill>
              </a:rPr>
              <a:t>C</a:t>
            </a:r>
            <a:r>
              <a:rPr lang="en-US" sz="4800" dirty="0" err="1" smtClean="0">
                <a:solidFill>
                  <a:srgbClr val="FFC000"/>
                </a:solidFill>
              </a:rPr>
              <a:t>iphertext</a:t>
            </a:r>
            <a:r>
              <a:rPr lang="en-US" sz="4800" dirty="0" smtClean="0">
                <a:solidFill>
                  <a:srgbClr val="FFC000"/>
                </a:solidFill>
              </a:rPr>
              <a:t> Attacks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0664" y="2895600"/>
            <a:ext cx="8022336" cy="68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:</a:t>
            </a:r>
            <a:br>
              <a:rPr lang="en-US" dirty="0" smtClean="0"/>
            </a:br>
            <a:r>
              <a:rPr lang="en-US" dirty="0" smtClean="0"/>
              <a:t>Chosen </a:t>
            </a:r>
            <a:r>
              <a:rPr lang="en-US" dirty="0" err="1" smtClean="0"/>
              <a:t>Ciphertext</a:t>
            </a:r>
            <a:r>
              <a:rPr lang="en-US" dirty="0" smtClean="0"/>
              <a:t> Attacks (CCA)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295400"/>
            <a:ext cx="88392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dversary has </a:t>
            </a:r>
            <a:r>
              <a:rPr lang="en-US" dirty="0" err="1" smtClean="0"/>
              <a:t>ciphertext</a:t>
            </a:r>
            <a:r>
              <a:rPr lang="en-US" dirty="0" smtClean="0"/>
              <a:t>  c  that it wants to decrypt</a:t>
            </a:r>
          </a:p>
          <a:p>
            <a:pPr marL="228600" indent="-228600">
              <a:spcBef>
                <a:spcPts val="1824"/>
              </a:spcBef>
            </a:pPr>
            <a:r>
              <a:rPr lang="en-US" dirty="0" smtClean="0"/>
              <a:t>Often, adv. can fool server into decrypting </a:t>
            </a:r>
            <a:r>
              <a:rPr lang="en-US" b="1" dirty="0" smtClean="0"/>
              <a:t>certain</a:t>
            </a:r>
            <a:r>
              <a:rPr lang="en-US" dirty="0" smtClean="0"/>
              <a:t> </a:t>
            </a:r>
            <a:r>
              <a:rPr lang="en-US" dirty="0" err="1" smtClean="0"/>
              <a:t>ciphertexts</a:t>
            </a:r>
            <a:r>
              <a:rPr lang="en-US" dirty="0" smtClean="0"/>
              <a:t>  </a:t>
            </a:r>
            <a:r>
              <a:rPr lang="en-US" sz="2000" dirty="0" smtClean="0"/>
              <a:t>(not c)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Often, adversary can learn partial information about plaintext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1" y="2717800"/>
            <a:ext cx="816591" cy="14224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295400" y="2819400"/>
            <a:ext cx="3733800" cy="609600"/>
            <a:chOff x="1371600" y="3486150"/>
            <a:chExt cx="3733800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057400" y="3486150"/>
              <a:ext cx="2209800" cy="381000"/>
              <a:chOff x="2057400" y="3257550"/>
              <a:chExt cx="2209800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57400" y="3257550"/>
                <a:ext cx="2209800" cy="381000"/>
              </a:xfrm>
              <a:prstGeom prst="rect">
                <a:avLst/>
              </a:prstGeom>
              <a:pattFill prst="horzBrick">
                <a:fgClr>
                  <a:schemeClr val="accent1">
                    <a:shade val="51000"/>
                    <a:satMod val="130000"/>
                  </a:schemeClr>
                </a:fgClr>
                <a:bgClr>
                  <a:srgbClr val="FF0000"/>
                </a:bgClr>
              </a:patt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 </a:t>
                </a:r>
                <a:r>
                  <a:rPr lang="en-US" dirty="0" err="1" smtClean="0"/>
                  <a:t>dest</a:t>
                </a:r>
                <a:r>
                  <a:rPr lang="en-US" dirty="0" smtClean="0"/>
                  <a:t> = 25        data</a:t>
                </a:r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3352800" y="3257550"/>
                <a:ext cx="0" cy="381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6324600" y="2819400"/>
            <a:ext cx="990600" cy="508000"/>
          </a:xfrm>
          <a:prstGeom prst="rect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96000" y="3429000"/>
            <a:ext cx="1752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2921000"/>
            <a:ext cx="685800" cy="9584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2921000"/>
            <a:ext cx="685800" cy="9584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1" y="5181600"/>
            <a:ext cx="816591" cy="1422400"/>
          </a:xfrm>
          <a:prstGeom prst="rect">
            <a:avLst/>
          </a:prstGeom>
        </p:spPr>
      </p:pic>
      <p:grpSp>
        <p:nvGrpSpPr>
          <p:cNvPr id="10" name="Group 16"/>
          <p:cNvGrpSpPr/>
          <p:nvPr/>
        </p:nvGrpSpPr>
        <p:grpSpPr>
          <a:xfrm>
            <a:off x="1219200" y="5283200"/>
            <a:ext cx="3733800" cy="609600"/>
            <a:chOff x="1371600" y="3486150"/>
            <a:chExt cx="3733800" cy="457200"/>
          </a:xfrm>
        </p:grpSpPr>
        <p:sp>
          <p:nvSpPr>
            <p:cNvPr id="20" name="Rectangle 19"/>
            <p:cNvSpPr/>
            <p:nvPr/>
          </p:nvSpPr>
          <p:spPr>
            <a:xfrm>
              <a:off x="2057400" y="34861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TCP/IP packet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>
            <a:off x="6019800" y="5892800"/>
            <a:ext cx="1752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5384800"/>
            <a:ext cx="685800" cy="95849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5384800"/>
            <a:ext cx="685800" cy="95849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553200" y="5283200"/>
            <a:ext cx="685800" cy="508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63400" y="5818426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f valid </a:t>
            </a:r>
            <a:br>
              <a:rPr lang="en-US" dirty="0" smtClean="0"/>
            </a:br>
            <a:r>
              <a:rPr lang="en-US" dirty="0" smtClean="0"/>
              <a:t>checksum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964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Adversary’s </a:t>
            </a:r>
            <a:r>
              <a:rPr lang="en-US" b="1" dirty="0"/>
              <a:t>power</a:t>
            </a:r>
            <a:r>
              <a:rPr lang="en-US" dirty="0"/>
              <a:t>:    </a:t>
            </a:r>
            <a:r>
              <a:rPr lang="en-US" dirty="0" smtClean="0"/>
              <a:t>both CPA and CCA</a:t>
            </a:r>
            <a:endParaRPr lang="en-US" dirty="0"/>
          </a:p>
          <a:p>
            <a:r>
              <a:rPr lang="en-US" dirty="0"/>
              <a:t>Can obtain the encryption of arbitrary messages of his </a:t>
            </a:r>
            <a:r>
              <a:rPr lang="en-US" dirty="0" smtClean="0"/>
              <a:t>choice</a:t>
            </a:r>
          </a:p>
          <a:p>
            <a:r>
              <a:rPr lang="en-US" dirty="0" smtClean="0"/>
              <a:t>Can decrypt any </a:t>
            </a:r>
            <a:r>
              <a:rPr lang="en-US" dirty="0" err="1" smtClean="0"/>
              <a:t>ciphertext</a:t>
            </a:r>
            <a:r>
              <a:rPr lang="en-US" dirty="0" smtClean="0"/>
              <a:t> of his choice, other than challenge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(conservative modeling of real life)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Adversary’s goal</a:t>
            </a:r>
            <a:r>
              <a:rPr lang="en-US" dirty="0"/>
              <a:t>:    Break sematic security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</a:t>
            </a:r>
            <a:r>
              <a:rPr lang="en-US" dirty="0" err="1" smtClean="0"/>
              <a:t>ciphertext</a:t>
            </a:r>
            <a:r>
              <a:rPr lang="en-US" dirty="0" smtClean="0"/>
              <a:t> security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069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Chosen </a:t>
            </a:r>
            <a:r>
              <a:rPr lang="en-US" dirty="0" err="1" smtClean="0"/>
              <a:t>ciphertext</a:t>
            </a:r>
            <a:r>
              <a:rPr lang="en-US" dirty="0" smtClean="0"/>
              <a:t> security: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686800" cy="635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astellar" pitchFamily="18" charset="0"/>
              </a:rPr>
              <a:t>E </a:t>
            </a:r>
            <a:r>
              <a:rPr lang="en-US" sz="2400" dirty="0"/>
              <a:t>= (E,D) </a:t>
            </a:r>
            <a:r>
              <a:rPr lang="en-US" sz="2400" dirty="0" smtClean="0"/>
              <a:t> </a:t>
            </a:r>
            <a:r>
              <a:rPr lang="en-US" sz="2400" dirty="0"/>
              <a:t>cipher defined over  (K,M,C</a:t>
            </a:r>
            <a:r>
              <a:rPr lang="en-US" sz="2400" dirty="0" smtClean="0"/>
              <a:t>)</a:t>
            </a:r>
            <a:r>
              <a:rPr lang="en-US" sz="2400" dirty="0" smtClean="0">
                <a:latin typeface="Castellar" pitchFamily="18" charset="0"/>
              </a:rPr>
              <a:t>.    </a:t>
            </a:r>
            <a:r>
              <a:rPr lang="en-US" sz="2400" dirty="0" smtClean="0"/>
              <a:t>For   </a:t>
            </a:r>
            <a:r>
              <a:rPr lang="en-US" sz="2400" dirty="0"/>
              <a:t>b=0,1   define EXP(b</a:t>
            </a:r>
            <a:r>
              <a:rPr lang="en-US" sz="2400" dirty="0" smtClean="0"/>
              <a:t>):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ct val="100000"/>
              </a:spcBef>
              <a:buNone/>
            </a:pPr>
            <a:endParaRPr lang="en-US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295400" y="2006600"/>
            <a:ext cx="1295400" cy="4368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V="1">
            <a:off x="76200" y="2809479"/>
            <a:ext cx="121920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6201" y="2320926"/>
            <a:ext cx="349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477000" y="2006600"/>
            <a:ext cx="1295400" cy="43688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600201" y="2631757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k</a:t>
            </a:r>
            <a:r>
              <a:rPr lang="en-US" dirty="0" err="1">
                <a:sym typeface="Symbol" pitchFamily="18" charset="2"/>
              </a:rPr>
              <a:t>K</a:t>
            </a:r>
            <a:endParaRPr lang="en-US" b="1" dirty="0">
              <a:cs typeface="Arial" charset="0"/>
              <a:sym typeface="Symbol" pitchFamily="18" charset="2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7772401" y="5556650"/>
            <a:ext cx="1256331" cy="609600"/>
            <a:chOff x="7772400" y="2647950"/>
            <a:chExt cx="1256331" cy="457200"/>
          </a:xfrm>
        </p:grpSpPr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V="1">
              <a:off x="7772400" y="310515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7848600" y="2647950"/>
              <a:ext cx="1180131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b’ </a:t>
              </a:r>
              <a:r>
                <a:rPr lang="en-US" sz="2000" dirty="0">
                  <a:sym typeface="Symbol" pitchFamily="18" charset="2"/>
                </a:rPr>
                <a:t> {0,1}</a:t>
              </a:r>
              <a:endParaRPr lang="en-US" sz="2000" dirty="0"/>
            </a:p>
          </p:txBody>
        </p:sp>
      </p:grp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09600" y="1828800"/>
            <a:ext cx="7924800" cy="46482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6"/>
          <p:cNvGrpSpPr/>
          <p:nvPr/>
        </p:nvGrpSpPr>
        <p:grpSpPr>
          <a:xfrm>
            <a:off x="2667000" y="3022598"/>
            <a:ext cx="3810000" cy="526853"/>
            <a:chOff x="2667000" y="2376632"/>
            <a:chExt cx="3810000" cy="395140"/>
          </a:xfrm>
        </p:grpSpPr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3048000" y="2376632"/>
              <a:ext cx="2980303" cy="300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m</a:t>
              </a:r>
              <a:r>
                <a:rPr lang="en-US" sz="2000" baseline="-25000" dirty="0"/>
                <a:t>i</a:t>
              </a:r>
              <a:r>
                <a:rPr lang="en-US" sz="2000" baseline="-25000" dirty="0" smtClean="0"/>
                <a:t>,0</a:t>
              </a:r>
              <a:r>
                <a:rPr lang="en-US" sz="2000" dirty="0" smtClean="0"/>
                <a:t> </a:t>
              </a:r>
              <a:r>
                <a:rPr lang="en-US" sz="2000" dirty="0"/>
                <a:t>, </a:t>
              </a:r>
              <a:r>
                <a:rPr lang="en-US" sz="2000" dirty="0" smtClean="0"/>
                <a:t>m</a:t>
              </a:r>
              <a:r>
                <a:rPr lang="en-US" sz="2000" baseline="-25000" dirty="0"/>
                <a:t>i</a:t>
              </a:r>
              <a:r>
                <a:rPr lang="en-US" sz="2000" baseline="-25000" dirty="0" smtClean="0"/>
                <a:t>,1  </a:t>
              </a:r>
              <a:r>
                <a:rPr lang="en-US" dirty="0">
                  <a:sym typeface="Symbol" pitchFamily="18" charset="2"/>
                </a:rPr>
                <a:t> M :    |</a:t>
              </a:r>
              <a:r>
                <a:rPr lang="en-US" dirty="0" smtClean="0">
                  <a:sym typeface="Symbol" pitchFamily="18" charset="2"/>
                </a:rPr>
                <a:t>m</a:t>
              </a:r>
              <a:r>
                <a:rPr lang="en-US" baseline="-25000" dirty="0">
                  <a:sym typeface="Symbol" pitchFamily="18" charset="2"/>
                </a:rPr>
                <a:t>i</a:t>
              </a:r>
              <a:r>
                <a:rPr lang="en-US" baseline="-25000" dirty="0" smtClean="0">
                  <a:sym typeface="Symbol" pitchFamily="18" charset="2"/>
                </a:rPr>
                <a:t>,0</a:t>
              </a:r>
              <a:r>
                <a:rPr lang="en-US" dirty="0" smtClean="0">
                  <a:sym typeface="Symbol" pitchFamily="18" charset="2"/>
                </a:rPr>
                <a:t>| </a:t>
              </a:r>
              <a:r>
                <a:rPr lang="en-US" dirty="0">
                  <a:sym typeface="Symbol" pitchFamily="18" charset="2"/>
                </a:rPr>
                <a:t>= |</a:t>
              </a:r>
              <a:r>
                <a:rPr lang="en-US" dirty="0" smtClean="0">
                  <a:sym typeface="Symbol" pitchFamily="18" charset="2"/>
                </a:rPr>
                <a:t>m</a:t>
              </a:r>
              <a:r>
                <a:rPr lang="en-US" baseline="-25000" dirty="0">
                  <a:sym typeface="Symbol" pitchFamily="18" charset="2"/>
                </a:rPr>
                <a:t>i</a:t>
              </a:r>
              <a:r>
                <a:rPr lang="en-US" baseline="-25000" dirty="0" smtClean="0">
                  <a:sym typeface="Symbol" pitchFamily="18" charset="2"/>
                </a:rPr>
                <a:t>,1</a:t>
              </a:r>
              <a:r>
                <a:rPr lang="en-US" dirty="0" smtClean="0">
                  <a:sym typeface="Symbol" pitchFamily="18" charset="2"/>
                </a:rPr>
                <a:t>|</a:t>
              </a:r>
              <a:endParaRPr lang="en-US" dirty="0">
                <a:sym typeface="Symbol" pitchFamily="18" charset="2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667000" y="3632200"/>
            <a:ext cx="3733800" cy="400050"/>
            <a:chOff x="1776" y="2194"/>
            <a:chExt cx="2352" cy="252"/>
          </a:xfrm>
        </p:grpSpPr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>
              <a:off x="2440" y="2194"/>
              <a:ext cx="98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c</a:t>
              </a:r>
              <a:r>
                <a:rPr lang="en-US" sz="2000" baseline="-25000" dirty="0"/>
                <a:t>i</a:t>
              </a:r>
              <a:r>
                <a:rPr lang="en-US" sz="2000" dirty="0" smtClean="0"/>
                <a:t> </a:t>
              </a:r>
              <a:r>
                <a:rPr lang="en-US" dirty="0">
                  <a:sym typeface="Symbol" pitchFamily="18" charset="2"/>
                </a:rPr>
                <a:t> </a:t>
              </a:r>
              <a:r>
                <a:rPr lang="en-US" dirty="0"/>
                <a:t>E(k,</a:t>
              </a:r>
              <a:r>
                <a:rPr lang="en-US" sz="2000" b="1" dirty="0"/>
                <a:t> </a:t>
              </a:r>
              <a:r>
                <a:rPr lang="en-US" sz="2000" b="1" dirty="0" err="1" smtClean="0"/>
                <a:t>m</a:t>
              </a:r>
              <a:r>
                <a:rPr lang="en-US" sz="2000" b="1" baseline="-25000" dirty="0" err="1"/>
                <a:t>i</a:t>
              </a:r>
              <a:r>
                <a:rPr lang="en-US" sz="2000" b="1" baseline="-25000" dirty="0" err="1" smtClean="0"/>
                <a:t>,b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667001" y="2168366"/>
            <a:ext cx="1924694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  <a:r>
              <a:rPr lang="en-US" sz="2000" dirty="0" smtClean="0"/>
              <a:t>or </a:t>
            </a:r>
            <a:r>
              <a:rPr lang="en-US" sz="2000" dirty="0" err="1" smtClean="0"/>
              <a:t>i</a:t>
            </a:r>
            <a:r>
              <a:rPr lang="en-US" sz="2000" dirty="0"/>
              <a:t>=</a:t>
            </a:r>
            <a:r>
              <a:rPr lang="en-US" sz="2000" dirty="0" smtClean="0"/>
              <a:t>1,…,q: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  (1)   </a:t>
            </a:r>
            <a:r>
              <a:rPr lang="en-US" sz="2000" b="1" dirty="0" smtClean="0"/>
              <a:t>CPA query:</a:t>
            </a:r>
          </a:p>
          <a:p>
            <a:pPr>
              <a:spcBef>
                <a:spcPts val="1200"/>
              </a:spcBef>
            </a:pPr>
            <a:endParaRPr lang="en-US" sz="2000" dirty="0"/>
          </a:p>
          <a:p>
            <a:pPr>
              <a:spcBef>
                <a:spcPts val="1200"/>
              </a:spcBef>
            </a:pPr>
            <a:endParaRPr lang="en-US" sz="2000" dirty="0" smtClean="0"/>
          </a:p>
          <a:p>
            <a:pPr>
              <a:spcBef>
                <a:spcPts val="1200"/>
              </a:spcBef>
            </a:pPr>
            <a:r>
              <a:rPr lang="en-US" sz="2000" dirty="0" smtClean="0"/>
              <a:t>  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(2)   </a:t>
            </a:r>
            <a:r>
              <a:rPr lang="en-US" sz="2000" b="1" dirty="0" smtClean="0"/>
              <a:t>CCA query:</a:t>
            </a:r>
            <a:endParaRPr lang="en-US" sz="2000" b="1" dirty="0"/>
          </a:p>
        </p:txBody>
      </p:sp>
      <p:grpSp>
        <p:nvGrpSpPr>
          <p:cNvPr id="5" name="Group 20"/>
          <p:cNvGrpSpPr/>
          <p:nvPr/>
        </p:nvGrpSpPr>
        <p:grpSpPr>
          <a:xfrm>
            <a:off x="2819400" y="4927600"/>
            <a:ext cx="3581400" cy="533400"/>
            <a:chOff x="2667000" y="2376632"/>
            <a:chExt cx="3581400" cy="400050"/>
          </a:xfrm>
        </p:grpSpPr>
        <p:sp>
          <p:nvSpPr>
            <p:cNvPr id="22" name="Line 9"/>
            <p:cNvSpPr>
              <a:spLocks noChangeShapeType="1"/>
            </p:cNvSpPr>
            <p:nvPr/>
          </p:nvSpPr>
          <p:spPr bwMode="auto">
            <a:xfrm flipH="1" flipV="1">
              <a:off x="2667000" y="2771772"/>
              <a:ext cx="3581400" cy="4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3048000" y="2376632"/>
              <a:ext cx="2405402" cy="300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c</a:t>
              </a:r>
              <a:r>
                <a:rPr lang="en-US" sz="2000" baseline="-25000" dirty="0" smtClean="0"/>
                <a:t>i</a:t>
              </a:r>
              <a:r>
                <a:rPr lang="en-US" sz="2000" dirty="0" smtClean="0"/>
                <a:t> </a:t>
              </a:r>
              <a:r>
                <a:rPr lang="en-US" dirty="0" smtClean="0">
                  <a:sym typeface="Symbol" pitchFamily="18" charset="2"/>
                </a:rPr>
                <a:t> </a:t>
              </a:r>
              <a:r>
                <a:rPr lang="en-US" dirty="0">
                  <a:sym typeface="Symbol" pitchFamily="18" charset="2"/>
                </a:rPr>
                <a:t>C</a:t>
              </a:r>
              <a:r>
                <a:rPr lang="en-US" dirty="0" smtClean="0">
                  <a:sym typeface="Symbol" pitchFamily="18" charset="2"/>
                </a:rPr>
                <a:t> :     c</a:t>
              </a:r>
              <a:r>
                <a:rPr lang="en-US" baseline="-25000" dirty="0" smtClean="0">
                  <a:sym typeface="Symbol" pitchFamily="18" charset="2"/>
                </a:rPr>
                <a:t>i</a:t>
              </a:r>
              <a:r>
                <a:rPr lang="en-US" dirty="0" smtClean="0">
                  <a:sym typeface="Symbol" pitchFamily="18" charset="2"/>
                </a:rPr>
                <a:t> ∉ {c</a:t>
              </a:r>
              <a:r>
                <a:rPr lang="en-US" baseline="-25000" dirty="0" smtClean="0">
                  <a:sym typeface="Symbol" pitchFamily="18" charset="2"/>
                </a:rPr>
                <a:t>1</a:t>
              </a:r>
              <a:r>
                <a:rPr lang="en-US" dirty="0" smtClean="0">
                  <a:sym typeface="Symbol" pitchFamily="18" charset="2"/>
                </a:rPr>
                <a:t>, …, c</a:t>
              </a:r>
              <a:r>
                <a:rPr lang="en-US" baseline="-25000" dirty="0" smtClean="0">
                  <a:sym typeface="Symbol" pitchFamily="18" charset="2"/>
                </a:rPr>
                <a:t>i-1</a:t>
              </a:r>
              <a:r>
                <a:rPr lang="en-US" dirty="0" smtClean="0">
                  <a:sym typeface="Symbol" pitchFamily="18" charset="2"/>
                </a:rPr>
                <a:t>}</a:t>
              </a:r>
              <a:endParaRPr lang="en-US" dirty="0">
                <a:sym typeface="Symbol" pitchFamily="18" charset="2"/>
              </a:endParaRPr>
            </a:p>
          </p:txBody>
        </p:sp>
      </p:grp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819400" y="5537200"/>
            <a:ext cx="3505200" cy="400050"/>
            <a:chOff x="1776" y="2194"/>
            <a:chExt cx="2208" cy="252"/>
          </a:xfrm>
        </p:grpSpPr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2440" y="2194"/>
              <a:ext cx="90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 smtClean="0"/>
                <a:t>i</a:t>
              </a:r>
              <a:r>
                <a:rPr lang="en-US" sz="2000" dirty="0" smtClean="0"/>
                <a:t> </a:t>
              </a:r>
              <a:r>
                <a:rPr lang="en-US" dirty="0">
                  <a:sym typeface="Symbol" pitchFamily="18" charset="2"/>
                </a:rPr>
                <a:t> D</a:t>
              </a:r>
              <a:r>
                <a:rPr lang="en-US" dirty="0" smtClean="0"/>
                <a:t>(</a:t>
              </a:r>
              <a:r>
                <a:rPr lang="en-US" dirty="0"/>
                <a:t>k,</a:t>
              </a:r>
              <a:r>
                <a:rPr lang="en-US" sz="2000" b="1" dirty="0"/>
                <a:t> </a:t>
              </a:r>
              <a:r>
                <a:rPr lang="en-US" sz="2000" b="1" dirty="0" smtClean="0"/>
                <a:t>c</a:t>
              </a:r>
              <a:r>
                <a:rPr lang="en-US" sz="2000" b="1" baseline="-25000" dirty="0" smtClean="0"/>
                <a:t>i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99528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Chosen </a:t>
            </a:r>
            <a:r>
              <a:rPr lang="en-US" dirty="0" err="1"/>
              <a:t>ciphertext</a:t>
            </a:r>
            <a:r>
              <a:rPr lang="en-US" dirty="0"/>
              <a:t> </a:t>
            </a:r>
            <a:r>
              <a:rPr lang="en-US" dirty="0" smtClean="0"/>
              <a:t>security: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397000"/>
            <a:ext cx="8534400" cy="5461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stellar" pitchFamily="18" charset="0"/>
              </a:rPr>
              <a:t>E</a:t>
            </a:r>
            <a:r>
              <a:rPr lang="en-US" dirty="0"/>
              <a:t> is </a:t>
            </a:r>
            <a:r>
              <a:rPr lang="en-US" dirty="0" smtClean="0"/>
              <a:t>CCA secure if </a:t>
            </a:r>
            <a:r>
              <a:rPr lang="en-US" dirty="0"/>
              <a:t>for all “efficient”  A:</a:t>
            </a:r>
            <a:br>
              <a:rPr lang="en-US" dirty="0"/>
            </a:br>
            <a:r>
              <a:rPr lang="en-US" dirty="0" smtClean="0"/>
              <a:t>     </a:t>
            </a:r>
            <a:r>
              <a:rPr lang="en-US" dirty="0" err="1" smtClean="0">
                <a:solidFill>
                  <a:schemeClr val="accent2"/>
                </a:solidFill>
              </a:rPr>
              <a:t>Adv</a:t>
            </a:r>
            <a:r>
              <a:rPr lang="en-US" baseline="-25000" dirty="0" err="1" smtClean="0">
                <a:solidFill>
                  <a:schemeClr val="accent2"/>
                </a:solidFill>
              </a:rPr>
              <a:t>CCA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[A,</a:t>
            </a:r>
            <a:r>
              <a:rPr lang="en-US" dirty="0">
                <a:latin typeface="Castellar" pitchFamily="18" charset="0"/>
              </a:rPr>
              <a:t>E</a:t>
            </a:r>
            <a:r>
              <a:rPr lang="en-US" dirty="0">
                <a:solidFill>
                  <a:schemeClr val="accent2"/>
                </a:solidFill>
              </a:rPr>
              <a:t>]  =  </a:t>
            </a:r>
            <a:r>
              <a:rPr lang="en-US" sz="3600" dirty="0">
                <a:solidFill>
                  <a:schemeClr val="accent2"/>
                </a:solidFill>
              </a:rPr>
              <a:t>|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[EXP(0)=1] – 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[EXP(1)=1] </a:t>
            </a:r>
            <a:r>
              <a:rPr lang="en-US" sz="3600" dirty="0">
                <a:solidFill>
                  <a:schemeClr val="accent2"/>
                </a:solidFill>
              </a:rPr>
              <a:t>| 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dirty="0"/>
              <a:t>is “negligible.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   CBC with rand. IV is not CCA-secure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4401661"/>
            <a:ext cx="1295400" cy="19304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304800" y="5204540"/>
            <a:ext cx="121920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04801" y="4715988"/>
            <a:ext cx="349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705600" y="4401661"/>
            <a:ext cx="1295400" cy="18288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828801" y="5026819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k</a:t>
            </a:r>
            <a:r>
              <a:rPr lang="en-US" dirty="0" err="1">
                <a:sym typeface="Symbol" pitchFamily="18" charset="2"/>
              </a:rPr>
              <a:t>K</a:t>
            </a:r>
            <a:endParaRPr lang="en-US" b="1" dirty="0">
              <a:cs typeface="Arial" charset="0"/>
              <a:sym typeface="Symbol" pitchFamily="18" charset="2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838200" y="3995261"/>
            <a:ext cx="7924800" cy="26416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12"/>
          <p:cNvGrpSpPr/>
          <p:nvPr/>
        </p:nvGrpSpPr>
        <p:grpSpPr>
          <a:xfrm>
            <a:off x="2895600" y="4038598"/>
            <a:ext cx="3810000" cy="526853"/>
            <a:chOff x="2667000" y="2376632"/>
            <a:chExt cx="3810000" cy="395140"/>
          </a:xfrm>
        </p:grpSpPr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3048000" y="2376632"/>
              <a:ext cx="2621230" cy="300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m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 </a:t>
              </a:r>
              <a:r>
                <a:rPr lang="en-US" sz="2000" dirty="0"/>
                <a:t>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  </a:t>
              </a:r>
              <a:r>
                <a:rPr lang="en-US" dirty="0" smtClean="0">
                  <a:sym typeface="Symbol" pitchFamily="18" charset="2"/>
                </a:rPr>
                <a:t> </a:t>
              </a:r>
              <a:r>
                <a:rPr lang="en-US" dirty="0">
                  <a:sym typeface="Symbol" pitchFamily="18" charset="2"/>
                </a:rPr>
                <a:t>:  </a:t>
              </a:r>
              <a:r>
                <a:rPr lang="en-US" dirty="0" smtClean="0">
                  <a:sym typeface="Symbol" pitchFamily="18" charset="2"/>
                </a:rPr>
                <a:t>     </a:t>
              </a:r>
              <a:r>
                <a:rPr lang="en-US" dirty="0">
                  <a:sym typeface="Symbol" pitchFamily="18" charset="2"/>
                </a:rPr>
                <a:t>|</a:t>
              </a:r>
              <a:r>
                <a:rPr lang="en-US" dirty="0" smtClean="0">
                  <a:sym typeface="Symbol" pitchFamily="18" charset="2"/>
                </a:rPr>
                <a:t>m</a:t>
              </a:r>
              <a:r>
                <a:rPr lang="en-US" baseline="-25000" dirty="0" smtClean="0">
                  <a:sym typeface="Symbol" pitchFamily="18" charset="2"/>
                </a:rPr>
                <a:t>0</a:t>
              </a:r>
              <a:r>
                <a:rPr lang="en-US" dirty="0" smtClean="0">
                  <a:sym typeface="Symbol" pitchFamily="18" charset="2"/>
                </a:rPr>
                <a:t>| </a:t>
              </a:r>
              <a:r>
                <a:rPr lang="en-US" dirty="0">
                  <a:sym typeface="Symbol" pitchFamily="18" charset="2"/>
                </a:rPr>
                <a:t>= |</a:t>
              </a:r>
              <a:r>
                <a:rPr lang="en-US" dirty="0" smtClean="0">
                  <a:sym typeface="Symbol" pitchFamily="18" charset="2"/>
                </a:rPr>
                <a:t>m</a:t>
              </a:r>
              <a:r>
                <a:rPr lang="en-US" baseline="-25000" dirty="0" smtClean="0">
                  <a:sym typeface="Symbol" pitchFamily="18" charset="2"/>
                </a:rPr>
                <a:t>1</a:t>
              </a:r>
              <a:r>
                <a:rPr lang="en-US" dirty="0" smtClean="0">
                  <a:sym typeface="Symbol" pitchFamily="18" charset="2"/>
                </a:rPr>
                <a:t>|=1</a:t>
              </a:r>
              <a:endParaRPr lang="en-US" dirty="0">
                <a:sym typeface="Symbol" pitchFamily="18" charset="2"/>
              </a:endParaRPr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2895600" y="4622800"/>
            <a:ext cx="3733800" cy="400050"/>
            <a:chOff x="1776" y="2194"/>
            <a:chExt cx="2352" cy="252"/>
          </a:xfrm>
        </p:grpSpPr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2208" y="2194"/>
              <a:ext cx="15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c </a:t>
              </a:r>
              <a:r>
                <a:rPr lang="en-US" dirty="0">
                  <a:sym typeface="Symbol" pitchFamily="18" charset="2"/>
                </a:rPr>
                <a:t> </a:t>
              </a:r>
              <a:r>
                <a:rPr lang="en-US" dirty="0"/>
                <a:t>E(k,</a:t>
              </a:r>
              <a:r>
                <a:rPr lang="en-US" sz="2000" b="1" dirty="0"/>
                <a:t> </a:t>
              </a:r>
              <a:r>
                <a:rPr lang="en-US" sz="2000" b="1" dirty="0" err="1" smtClean="0"/>
                <a:t>m</a:t>
              </a:r>
              <a:r>
                <a:rPr lang="en-US" sz="2000" b="1" baseline="-25000" dirty="0" err="1" smtClean="0"/>
                <a:t>b</a:t>
              </a:r>
              <a:r>
                <a:rPr lang="en-US" dirty="0" smtClean="0"/>
                <a:t>) = (IV, c[0])</a:t>
              </a:r>
              <a:endParaRPr lang="en-US" dirty="0"/>
            </a:p>
          </p:txBody>
        </p:sp>
      </p:grpSp>
      <p:grpSp>
        <p:nvGrpSpPr>
          <p:cNvPr id="16" name="Group 25"/>
          <p:cNvGrpSpPr/>
          <p:nvPr/>
        </p:nvGrpSpPr>
        <p:grpSpPr>
          <a:xfrm>
            <a:off x="2895600" y="5359398"/>
            <a:ext cx="3810000" cy="526853"/>
            <a:chOff x="2667000" y="2376632"/>
            <a:chExt cx="3810000" cy="395140"/>
          </a:xfrm>
        </p:grpSpPr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3655235" y="2376632"/>
              <a:ext cx="1819729" cy="300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pitchFamily="18" charset="2"/>
                </a:rPr>
                <a:t>c</a:t>
              </a:r>
              <a:r>
                <a:rPr lang="en-US" sz="2000" dirty="0" smtClean="0">
                  <a:sym typeface="Symbol" pitchFamily="18" charset="2"/>
                </a:rPr>
                <a:t>’ = (IV⨁1, c[0])</a:t>
              </a:r>
              <a:endParaRPr lang="en-US" sz="2000" dirty="0">
                <a:sym typeface="Symbol" pitchFamily="18" charset="2"/>
              </a:endParaRPr>
            </a:p>
          </p:txBody>
        </p:sp>
      </p:grpSp>
      <p:grpSp>
        <p:nvGrpSpPr>
          <p:cNvPr id="19" name="Group 11"/>
          <p:cNvGrpSpPr>
            <a:grpSpLocks/>
          </p:cNvGrpSpPr>
          <p:nvPr/>
        </p:nvGrpSpPr>
        <p:grpSpPr bwMode="auto">
          <a:xfrm>
            <a:off x="2895600" y="5943603"/>
            <a:ext cx="3733800" cy="461963"/>
            <a:chOff x="1776" y="2194"/>
            <a:chExt cx="2352" cy="291"/>
          </a:xfrm>
        </p:grpSpPr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2448" y="2194"/>
              <a:ext cx="11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ym typeface="Symbol" pitchFamily="18" charset="2"/>
                </a:rPr>
                <a:t>D</a:t>
              </a:r>
              <a:r>
                <a:rPr lang="en-US" sz="2000" dirty="0" smtClean="0"/>
                <a:t>(</a:t>
              </a:r>
              <a:r>
                <a:rPr lang="en-US" sz="2000" dirty="0"/>
                <a:t>k,</a:t>
              </a:r>
              <a:r>
                <a:rPr lang="en-US" sz="2400" b="1" dirty="0"/>
                <a:t> </a:t>
              </a:r>
              <a:r>
                <a:rPr lang="en-US" sz="2400" b="1" dirty="0" smtClean="0"/>
                <a:t>c’</a:t>
              </a:r>
              <a:r>
                <a:rPr lang="en-US" sz="2000" dirty="0" smtClean="0"/>
                <a:t>) = m</a:t>
              </a:r>
              <a:r>
                <a:rPr lang="en-US" sz="2000" baseline="-25000" dirty="0" smtClean="0"/>
                <a:t>b</a:t>
              </a:r>
              <a:r>
                <a:rPr lang="en-US" sz="2000" dirty="0">
                  <a:sym typeface="Symbol" pitchFamily="18" charset="2"/>
                </a:rPr>
                <a:t>⨁1</a:t>
              </a:r>
              <a:endParaRPr lang="en-US" sz="2000" dirty="0"/>
            </a:p>
          </p:txBody>
        </p:sp>
      </p:grpSp>
      <p:grpSp>
        <p:nvGrpSpPr>
          <p:cNvPr id="20" name="Group 31"/>
          <p:cNvGrpSpPr/>
          <p:nvPr/>
        </p:nvGrpSpPr>
        <p:grpSpPr>
          <a:xfrm>
            <a:off x="8001347" y="5556650"/>
            <a:ext cx="1066800" cy="609600"/>
            <a:chOff x="7772400" y="2647950"/>
            <a:chExt cx="1066800" cy="457200"/>
          </a:xfrm>
        </p:grpSpPr>
        <p:sp>
          <p:nvSpPr>
            <p:cNvPr id="33" name="Line 14"/>
            <p:cNvSpPr>
              <a:spLocks noChangeShapeType="1"/>
            </p:cNvSpPr>
            <p:nvPr/>
          </p:nvSpPr>
          <p:spPr bwMode="auto">
            <a:xfrm flipV="1">
              <a:off x="7772400" y="310515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7848600" y="2647950"/>
              <a:ext cx="34977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  <a:endParaRPr lang="en-US" sz="2000" dirty="0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0" y="30226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74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en-US" b="1" u="sng" dirty="0" err="1" smtClean="0"/>
              <a:t>Thm</a:t>
            </a:r>
            <a:r>
              <a:rPr lang="en-US" dirty="0" smtClean="0"/>
              <a:t>:	Let (E,D) be a cipher that provides AE.    </a:t>
            </a:r>
            <a:br>
              <a:rPr lang="en-US" dirty="0" smtClean="0"/>
            </a:br>
            <a:r>
              <a:rPr lang="en-US" dirty="0" smtClean="0"/>
              <a:t>	Then (E,D) is CCA secure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In particular, for any q-query eff. A there exist eff. B</a:t>
            </a:r>
            <a:r>
              <a:rPr lang="en-US" baseline="-25000" dirty="0" smtClean="0"/>
              <a:t>1</a:t>
            </a:r>
            <a:r>
              <a:rPr lang="en-US" dirty="0" smtClean="0"/>
              <a:t>, B</a:t>
            </a:r>
            <a:r>
              <a:rPr lang="en-US" baseline="-25000" dirty="0" smtClean="0"/>
              <a:t>2</a:t>
            </a:r>
            <a:r>
              <a:rPr lang="en-US" dirty="0" smtClean="0"/>
              <a:t>  </a:t>
            </a:r>
            <a:r>
              <a:rPr lang="en-US" dirty="0" err="1" smtClean="0"/>
              <a:t>s.t.</a:t>
            </a:r>
            <a:endParaRPr lang="en-US" dirty="0" smtClean="0"/>
          </a:p>
          <a:p>
            <a:pPr marL="0" indent="0">
              <a:spcBef>
                <a:spcPts val="1824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CCA</a:t>
            </a:r>
            <a:r>
              <a:rPr lang="en-US" dirty="0" smtClean="0"/>
              <a:t>[A,E] ≤ 2q⋅Adv</a:t>
            </a:r>
            <a:r>
              <a:rPr lang="en-US" baseline="-25000" dirty="0" smtClean="0"/>
              <a:t>CI</a:t>
            </a:r>
            <a:r>
              <a:rPr lang="en-US" dirty="0" smtClean="0"/>
              <a:t>[B</a:t>
            </a:r>
            <a:r>
              <a:rPr lang="en-US" baseline="-25000" dirty="0" smtClean="0"/>
              <a:t>1</a:t>
            </a:r>
            <a:r>
              <a:rPr lang="en-US" dirty="0" smtClean="0"/>
              <a:t>,E] + 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CPA</a:t>
            </a:r>
            <a:r>
              <a:rPr lang="en-US" dirty="0" smtClean="0"/>
              <a:t>[B</a:t>
            </a:r>
            <a:r>
              <a:rPr lang="en-US" baseline="-25000" dirty="0" smtClean="0"/>
              <a:t>2</a:t>
            </a:r>
            <a:r>
              <a:rPr lang="en-US" dirty="0" smtClean="0"/>
              <a:t>,E]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Authenticated enc. </a:t>
            </a:r>
            <a:r>
              <a:rPr lang="en-US" dirty="0"/>
              <a:t>⇒</a:t>
            </a:r>
            <a:r>
              <a:rPr lang="en-US" dirty="0" smtClean="0"/>
              <a:t> CCA security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8735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Authenticated encryption:</a:t>
            </a:r>
            <a:endParaRPr lang="en-US" dirty="0"/>
          </a:p>
          <a:p>
            <a:pPr>
              <a:spcBef>
                <a:spcPts val="1776"/>
              </a:spcBef>
            </a:pPr>
            <a:r>
              <a:rPr lang="en-US" dirty="0"/>
              <a:t>e</a:t>
            </a:r>
            <a:r>
              <a:rPr lang="en-US" dirty="0" smtClean="0"/>
              <a:t>nsures confidentiality against an active adversary   </a:t>
            </a:r>
            <a:br>
              <a:rPr lang="en-US" dirty="0" smtClean="0"/>
            </a:br>
            <a:r>
              <a:rPr lang="en-US" dirty="0" smtClean="0"/>
              <a:t>that can decrypt some </a:t>
            </a:r>
            <a:r>
              <a:rPr lang="en-US" dirty="0" err="1" smtClean="0"/>
              <a:t>ciphertexts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Limitations:    </a:t>
            </a:r>
          </a:p>
          <a:p>
            <a:pPr>
              <a:spcBef>
                <a:spcPts val="1776"/>
              </a:spcBef>
            </a:pPr>
            <a:r>
              <a:rPr lang="en-US" dirty="0" smtClean="0"/>
              <a:t>does not prevent replay attacks</a:t>
            </a:r>
          </a:p>
          <a:p>
            <a:pPr>
              <a:spcBef>
                <a:spcPts val="1776"/>
              </a:spcBef>
            </a:pPr>
            <a:r>
              <a:rPr lang="en-US" dirty="0" smtClean="0"/>
              <a:t>does not account for side channels (timing)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 what?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57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49808" y="725424"/>
            <a:ext cx="8013192" cy="1636776"/>
          </a:xfrm>
        </p:spPr>
        <p:txBody>
          <a:bodyPr/>
          <a:lstStyle/>
          <a:p>
            <a:r>
              <a:rPr lang="en-US" sz="4800" dirty="0" smtClean="0">
                <a:solidFill>
                  <a:srgbClr val="FFC000"/>
                </a:solidFill>
              </a:rPr>
              <a:t>Constructions from </a:t>
            </a:r>
            <a:r>
              <a:rPr lang="en-US" sz="4800" dirty="0" smtClean="0">
                <a:solidFill>
                  <a:srgbClr val="FFC000"/>
                </a:solidFill>
              </a:rPr>
              <a:t/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Ciphers </a:t>
            </a:r>
            <a:r>
              <a:rPr lang="en-US" sz="4800" dirty="0" smtClean="0">
                <a:solidFill>
                  <a:srgbClr val="FFC000"/>
                </a:solidFill>
              </a:rPr>
              <a:t>and MACs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0664" y="2895600"/>
            <a:ext cx="8022336" cy="68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 Function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600200"/>
            <a:ext cx="3886200" cy="4549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Authenticated Encryption (AE):     introduced in </a:t>
            </a:r>
            <a:r>
              <a:rPr lang="en-US" smtClean="0"/>
              <a:t>2000    </a:t>
            </a:r>
            <a:r>
              <a:rPr lang="en-US" sz="1600" smtClean="0"/>
              <a:t>[KY’00, BN’00</a:t>
            </a:r>
            <a:r>
              <a:rPr lang="en-US" sz="1600" dirty="0" smtClean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Crypto APIs before then:     (e.g.   MS-CAPI)</a:t>
            </a:r>
          </a:p>
          <a:p>
            <a:r>
              <a:rPr lang="en-US" dirty="0" smtClean="0"/>
              <a:t>Provide API for CPA-secure encryption  (e.g. CBC with rand. IV)</a:t>
            </a:r>
          </a:p>
          <a:p>
            <a:r>
              <a:rPr lang="en-US" dirty="0" smtClean="0"/>
              <a:t>Provide API for MAC  (e.g. HMAC)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Every project had to combine the two itself without </a:t>
            </a:r>
            <a:br>
              <a:rPr lang="en-US" dirty="0" smtClean="0"/>
            </a:br>
            <a:r>
              <a:rPr lang="en-US" dirty="0" smtClean="0"/>
              <a:t>a well defined goal</a:t>
            </a:r>
          </a:p>
          <a:p>
            <a:r>
              <a:rPr lang="en-US" dirty="0" smtClean="0"/>
              <a:t>Not all combinations provide AE …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… but first,  some history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72292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/>
              <a:t>Combining MAC and ENC   (CCA)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84200" y="1371600"/>
            <a:ext cx="8178800" cy="52578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000" dirty="0" smtClean="0">
                <a:latin typeface="Tahoma"/>
                <a:cs typeface="Tahoma"/>
              </a:rPr>
              <a:t>		Encryption key  </a:t>
            </a:r>
            <a:r>
              <a:rPr lang="en-US" sz="2000" dirty="0" err="1">
                <a:latin typeface="Tahoma"/>
                <a:cs typeface="Tahoma"/>
              </a:rPr>
              <a:t>k</a:t>
            </a:r>
            <a:r>
              <a:rPr lang="en-US" sz="2000" baseline="-25000" dirty="0" err="1" smtClean="0">
                <a:latin typeface="Tahoma"/>
                <a:cs typeface="Tahoma"/>
              </a:rPr>
              <a:t>E</a:t>
            </a:r>
            <a:r>
              <a:rPr lang="en-US" sz="2000" dirty="0" smtClean="0">
                <a:latin typeface="Tahoma"/>
                <a:cs typeface="Tahoma"/>
              </a:rPr>
              <a:t>.      MAC key = </a:t>
            </a:r>
            <a:r>
              <a:rPr lang="en-US" sz="2000" dirty="0" err="1" smtClean="0">
                <a:latin typeface="Tahoma"/>
                <a:cs typeface="Tahoma"/>
              </a:rPr>
              <a:t>k</a:t>
            </a:r>
            <a:r>
              <a:rPr lang="en-US" sz="2000" baseline="-25000" dirty="0" err="1">
                <a:latin typeface="Tahoma"/>
                <a:cs typeface="Tahoma"/>
              </a:rPr>
              <a:t>I</a:t>
            </a:r>
            <a:endParaRPr lang="en-US" sz="2000" baseline="-25000" dirty="0" smtClean="0">
              <a:latin typeface="Tahoma"/>
              <a:cs typeface="Tahoma"/>
            </a:endParaRPr>
          </a:p>
          <a:p>
            <a:pPr marL="0" indent="0" eaLnBrk="1" hangingPunct="1">
              <a:spcBef>
                <a:spcPct val="90000"/>
              </a:spcBef>
              <a:buNone/>
            </a:pPr>
            <a:r>
              <a:rPr lang="en-US" sz="2000" u="sng" dirty="0" smtClean="0"/>
              <a:t>Option 1</a:t>
            </a:r>
            <a:r>
              <a:rPr lang="en-US" sz="2000" dirty="0" smtClean="0"/>
              <a:t>:   (SSL)</a:t>
            </a:r>
          </a:p>
          <a:p>
            <a:pPr marL="461963" indent="-461963" eaLnBrk="1" hangingPunct="1"/>
            <a:endParaRPr lang="en-US" sz="2000" dirty="0" smtClean="0"/>
          </a:p>
          <a:p>
            <a:pPr marL="0" indent="0" eaLnBrk="1" hangingPunct="1"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60000"/>
              </a:spcBef>
              <a:buNone/>
            </a:pPr>
            <a:endParaRPr lang="en-US" sz="2000" u="sng" dirty="0" smtClean="0"/>
          </a:p>
          <a:p>
            <a:pPr marL="0" indent="0" eaLnBrk="1" hangingPunct="1">
              <a:spcBef>
                <a:spcPct val="60000"/>
              </a:spcBef>
              <a:buNone/>
            </a:pPr>
            <a:r>
              <a:rPr lang="en-US" sz="2000" u="sng" dirty="0" smtClean="0"/>
              <a:t>Option 2</a:t>
            </a:r>
            <a:r>
              <a:rPr lang="en-US" sz="2000" dirty="0" smtClean="0"/>
              <a:t>:   (</a:t>
            </a:r>
            <a:r>
              <a:rPr lang="en-US" sz="2000" dirty="0" err="1" smtClean="0"/>
              <a:t>IPsec</a:t>
            </a:r>
            <a:r>
              <a:rPr lang="en-US" sz="2000" dirty="0" smtClean="0"/>
              <a:t>)</a:t>
            </a:r>
          </a:p>
          <a:p>
            <a:pPr marL="461963" indent="-461963" eaLnBrk="1" hangingPunct="1"/>
            <a:endParaRPr lang="en-US" sz="2000" dirty="0" smtClean="0"/>
          </a:p>
          <a:p>
            <a:pPr marL="0" indent="0" eaLnBrk="1" hangingPunct="1">
              <a:buNone/>
            </a:pPr>
            <a:endParaRPr lang="en-US" sz="2000" dirty="0" smtClean="0"/>
          </a:p>
          <a:p>
            <a:pPr marL="0" indent="0" eaLnBrk="1" hangingPunct="1">
              <a:spcBef>
                <a:spcPts val="3000"/>
              </a:spcBef>
              <a:buNone/>
            </a:pPr>
            <a:endParaRPr lang="en-US" sz="2000" u="sng" dirty="0" smtClean="0"/>
          </a:p>
          <a:p>
            <a:pPr marL="0" indent="0" eaLnBrk="1" hangingPunct="1">
              <a:spcBef>
                <a:spcPts val="3000"/>
              </a:spcBef>
              <a:buNone/>
            </a:pPr>
            <a:r>
              <a:rPr lang="en-US" sz="2000" u="sng" dirty="0" smtClean="0"/>
              <a:t>Option </a:t>
            </a:r>
            <a:r>
              <a:rPr lang="en-US" sz="2000" u="sng" dirty="0" smtClean="0"/>
              <a:t>3</a:t>
            </a:r>
            <a:r>
              <a:rPr lang="en-US" sz="2000" dirty="0" smtClean="0"/>
              <a:t>:   (SSH)</a:t>
            </a: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1928813" y="2487613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 err="1">
                <a:latin typeface="Tahoma" pitchFamily="34" charset="0"/>
              </a:rPr>
              <a:t>m</a:t>
            </a:r>
            <a:r>
              <a:rPr lang="en-US" dirty="0" err="1" smtClean="0">
                <a:latin typeface="Tahoma" pitchFamily="34" charset="0"/>
              </a:rPr>
              <a:t>sg</a:t>
            </a:r>
            <a:r>
              <a:rPr lang="en-US" dirty="0" smtClean="0">
                <a:latin typeface="Tahoma" pitchFamily="34" charset="0"/>
              </a:rPr>
              <a:t>  </a:t>
            </a:r>
            <a:r>
              <a:rPr lang="en-US" dirty="0">
                <a:latin typeface="Tahoma" pitchFamily="34" charset="0"/>
              </a:rPr>
              <a:t>m</a:t>
            </a:r>
          </a:p>
        </p:txBody>
      </p:sp>
      <p:sp>
        <p:nvSpPr>
          <p:cNvPr id="33800" name="AutoShape 6"/>
          <p:cNvSpPr>
            <a:spLocks noChangeArrowheads="1"/>
          </p:cNvSpPr>
          <p:nvPr/>
        </p:nvSpPr>
        <p:spPr bwMode="auto">
          <a:xfrm>
            <a:off x="3452813" y="2563813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3986213" y="2487613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 err="1">
                <a:latin typeface="Tahoma" pitchFamily="34" charset="0"/>
              </a:rPr>
              <a:t>m</a:t>
            </a:r>
            <a:r>
              <a:rPr lang="en-US" dirty="0" err="1" smtClean="0">
                <a:latin typeface="Tahoma" pitchFamily="34" charset="0"/>
              </a:rPr>
              <a:t>sg</a:t>
            </a:r>
            <a:r>
              <a:rPr lang="en-US" dirty="0" smtClean="0">
                <a:latin typeface="Tahoma" pitchFamily="34" charset="0"/>
              </a:rPr>
              <a:t>  </a:t>
            </a:r>
            <a:r>
              <a:rPr lang="en-US" dirty="0">
                <a:latin typeface="Tahoma" pitchFamily="34" charset="0"/>
              </a:rPr>
              <a:t>m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5357813" y="2487613"/>
            <a:ext cx="8382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 smtClean="0">
                <a:latin typeface="Tahoma" pitchFamily="34" charset="0"/>
              </a:rPr>
              <a:t>tag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33803" name="AutoShape 9"/>
          <p:cNvSpPr>
            <a:spLocks noChangeArrowheads="1"/>
          </p:cNvSpPr>
          <p:nvPr/>
        </p:nvSpPr>
        <p:spPr bwMode="auto">
          <a:xfrm>
            <a:off x="6348413" y="2563813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0" descr="Horizontal brick"/>
          <p:cNvSpPr>
            <a:spLocks noChangeArrowheads="1"/>
          </p:cNvSpPr>
          <p:nvPr/>
        </p:nvSpPr>
        <p:spPr bwMode="auto">
          <a:xfrm>
            <a:off x="6881813" y="2487613"/>
            <a:ext cx="1752600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7087936" y="1905001"/>
            <a:ext cx="1451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E(</a:t>
            </a:r>
            <a:r>
              <a:rPr lang="en-US" dirty="0" err="1" smtClean="0"/>
              <a:t>k</a:t>
            </a:r>
            <a:r>
              <a:rPr kumimoji="1" lang="en-US" baseline="-25000" dirty="0" err="1" smtClean="0"/>
              <a:t>E</a:t>
            </a:r>
            <a:r>
              <a:rPr kumimoji="1" lang="en-US" dirty="0" smtClean="0"/>
              <a:t> , </a:t>
            </a:r>
            <a:r>
              <a:rPr kumimoji="1" lang="en-US" dirty="0" err="1" smtClean="0"/>
              <a:t>m</a:t>
            </a:r>
            <a:r>
              <a:rPr kumimoji="1" lang="en-US" sz="2400" dirty="0" err="1" smtClean="0"/>
              <a:t>ll</a:t>
            </a:r>
            <a:r>
              <a:rPr kumimoji="1" lang="en-US" dirty="0" err="1" smtClean="0"/>
              <a:t>tag</a:t>
            </a:r>
            <a:r>
              <a:rPr kumimoji="1" lang="en-US" dirty="0" smtClean="0"/>
              <a:t>)</a:t>
            </a:r>
            <a:endParaRPr kumimoji="1" lang="en-US" sz="2800" baseline="-25000" dirty="0"/>
          </a:p>
        </p:txBody>
      </p:sp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5288382" y="1920557"/>
            <a:ext cx="93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S(</a:t>
            </a:r>
            <a:r>
              <a:rPr lang="en-US" dirty="0" err="1" smtClean="0"/>
              <a:t>k</a:t>
            </a:r>
            <a:r>
              <a:rPr kumimoji="1" lang="en-US" baseline="-25000" dirty="0" err="1" smtClean="0">
                <a:latin typeface="Comic Sans MS" pitchFamily="66" charset="0"/>
                <a:cs typeface="Arial" pitchFamily="34" charset="0"/>
              </a:rPr>
              <a:t>I</a:t>
            </a:r>
            <a:r>
              <a:rPr kumimoji="1" lang="en-US" dirty="0" smtClean="0"/>
              <a:t>, m)</a:t>
            </a:r>
            <a:endParaRPr kumimoji="1" lang="en-US" sz="2800" baseline="-25000" dirty="0"/>
          </a:p>
        </p:txBody>
      </p:sp>
      <p:sp>
        <p:nvSpPr>
          <p:cNvPr id="33807" name="Rectangle 13"/>
          <p:cNvSpPr>
            <a:spLocks noChangeArrowheads="1"/>
          </p:cNvSpPr>
          <p:nvPr/>
        </p:nvSpPr>
        <p:spPr bwMode="auto">
          <a:xfrm>
            <a:off x="1928813" y="41656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 err="1">
                <a:latin typeface="Tahoma" pitchFamily="34" charset="0"/>
              </a:rPr>
              <a:t>m</a:t>
            </a:r>
            <a:r>
              <a:rPr lang="en-US" dirty="0" err="1" smtClean="0">
                <a:latin typeface="Tahoma" pitchFamily="34" charset="0"/>
              </a:rPr>
              <a:t>sg</a:t>
            </a:r>
            <a:r>
              <a:rPr lang="en-US" dirty="0" smtClean="0">
                <a:latin typeface="Tahoma" pitchFamily="34" charset="0"/>
              </a:rPr>
              <a:t>  </a:t>
            </a:r>
            <a:r>
              <a:rPr lang="en-US" dirty="0">
                <a:latin typeface="Tahoma" pitchFamily="34" charset="0"/>
              </a:rPr>
              <a:t>m</a:t>
            </a:r>
          </a:p>
        </p:txBody>
      </p:sp>
      <p:sp>
        <p:nvSpPr>
          <p:cNvPr id="33808" name="AutoShape 14"/>
          <p:cNvSpPr>
            <a:spLocks noChangeArrowheads="1"/>
          </p:cNvSpPr>
          <p:nvPr/>
        </p:nvSpPr>
        <p:spPr bwMode="auto">
          <a:xfrm>
            <a:off x="3452813" y="4241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AutoShape 15"/>
          <p:cNvSpPr>
            <a:spLocks noChangeArrowheads="1"/>
          </p:cNvSpPr>
          <p:nvPr/>
        </p:nvSpPr>
        <p:spPr bwMode="auto">
          <a:xfrm>
            <a:off x="5662613" y="4241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6" descr="Horizontal brick"/>
          <p:cNvSpPr>
            <a:spLocks noChangeArrowheads="1"/>
          </p:cNvSpPr>
          <p:nvPr/>
        </p:nvSpPr>
        <p:spPr bwMode="auto">
          <a:xfrm>
            <a:off x="3987802" y="4165600"/>
            <a:ext cx="137001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Text Box 17"/>
          <p:cNvSpPr txBox="1">
            <a:spLocks noChangeArrowheads="1"/>
          </p:cNvSpPr>
          <p:nvPr/>
        </p:nvSpPr>
        <p:spPr bwMode="auto">
          <a:xfrm>
            <a:off x="4292795" y="3647757"/>
            <a:ext cx="9400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E(</a:t>
            </a:r>
            <a:r>
              <a:rPr lang="en-US" dirty="0" err="1" smtClean="0"/>
              <a:t>k</a:t>
            </a:r>
            <a:r>
              <a:rPr kumimoji="1" lang="en-US" baseline="-25000" dirty="0" err="1" smtClean="0"/>
              <a:t>E</a:t>
            </a:r>
            <a:r>
              <a:rPr kumimoji="1" lang="en-US" dirty="0" smtClean="0"/>
              <a:t>, m)</a:t>
            </a:r>
            <a:endParaRPr kumimoji="1" lang="en-US" sz="2800" baseline="-25000" dirty="0"/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 flipH="1">
            <a:off x="7720013" y="4151313"/>
            <a:ext cx="8382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 smtClean="0">
                <a:latin typeface="Tahoma" pitchFamily="34" charset="0"/>
              </a:rPr>
              <a:t>tag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 flipH="1">
            <a:off x="7638212" y="3580024"/>
            <a:ext cx="936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S(</a:t>
            </a:r>
            <a:r>
              <a:rPr lang="en-US" dirty="0" err="1" smtClean="0">
                <a:latin typeface="Tahoma" pitchFamily="34" charset="0"/>
              </a:rPr>
              <a:t>k</a:t>
            </a:r>
            <a:r>
              <a:rPr kumimoji="1" lang="en-US" baseline="-25000" dirty="0" err="1" smtClean="0">
                <a:latin typeface="Comic Sans MS" pitchFamily="66" charset="0"/>
              </a:rPr>
              <a:t>I</a:t>
            </a:r>
            <a:r>
              <a:rPr kumimoji="1" lang="en-US" dirty="0" smtClean="0">
                <a:latin typeface="Comic Sans MS" pitchFamily="66" charset="0"/>
              </a:rPr>
              <a:t>, c)</a:t>
            </a:r>
            <a:endParaRPr kumimoji="1" lang="en-US" sz="2800" baseline="-25000" dirty="0">
              <a:latin typeface="Comic Sans MS" pitchFamily="66" charset="0"/>
            </a:endParaRPr>
          </a:p>
        </p:txBody>
      </p:sp>
      <p:sp>
        <p:nvSpPr>
          <p:cNvPr id="33814" name="Rectangle 20" descr="Horizontal brick"/>
          <p:cNvSpPr>
            <a:spLocks noChangeArrowheads="1"/>
          </p:cNvSpPr>
          <p:nvPr/>
        </p:nvSpPr>
        <p:spPr bwMode="auto">
          <a:xfrm>
            <a:off x="6272213" y="4152900"/>
            <a:ext cx="1370012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Rectangle 21"/>
          <p:cNvSpPr>
            <a:spLocks noChangeArrowheads="1"/>
          </p:cNvSpPr>
          <p:nvPr/>
        </p:nvSpPr>
        <p:spPr bwMode="auto">
          <a:xfrm>
            <a:off x="1928813" y="59944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 err="1">
                <a:latin typeface="Tahoma" pitchFamily="34" charset="0"/>
              </a:rPr>
              <a:t>m</a:t>
            </a:r>
            <a:r>
              <a:rPr lang="en-US" dirty="0" err="1" smtClean="0">
                <a:latin typeface="Tahoma" pitchFamily="34" charset="0"/>
              </a:rPr>
              <a:t>sg</a:t>
            </a:r>
            <a:r>
              <a:rPr lang="en-US" dirty="0" smtClean="0">
                <a:latin typeface="Tahoma" pitchFamily="34" charset="0"/>
              </a:rPr>
              <a:t>  </a:t>
            </a:r>
            <a:r>
              <a:rPr lang="en-US" dirty="0">
                <a:latin typeface="Tahoma" pitchFamily="34" charset="0"/>
              </a:rPr>
              <a:t>m</a:t>
            </a:r>
          </a:p>
        </p:txBody>
      </p:sp>
      <p:sp>
        <p:nvSpPr>
          <p:cNvPr id="33816" name="AutoShape 22"/>
          <p:cNvSpPr>
            <a:spLocks noChangeArrowheads="1"/>
          </p:cNvSpPr>
          <p:nvPr/>
        </p:nvSpPr>
        <p:spPr bwMode="auto">
          <a:xfrm>
            <a:off x="3452813" y="6070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AutoShape 23"/>
          <p:cNvSpPr>
            <a:spLocks noChangeArrowheads="1"/>
          </p:cNvSpPr>
          <p:nvPr/>
        </p:nvSpPr>
        <p:spPr bwMode="auto">
          <a:xfrm>
            <a:off x="5662613" y="6070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Rectangle 24" descr="Horizontal brick"/>
          <p:cNvSpPr>
            <a:spLocks noChangeArrowheads="1"/>
          </p:cNvSpPr>
          <p:nvPr/>
        </p:nvSpPr>
        <p:spPr bwMode="auto">
          <a:xfrm>
            <a:off x="3987802" y="5994400"/>
            <a:ext cx="137001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4171801" y="5469467"/>
            <a:ext cx="9864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E(</a:t>
            </a:r>
            <a:r>
              <a:rPr lang="en-US" dirty="0" err="1" smtClean="0"/>
              <a:t>k</a:t>
            </a:r>
            <a:r>
              <a:rPr kumimoji="1" lang="en-US" baseline="-25000" dirty="0" err="1" smtClean="0"/>
              <a:t>E</a:t>
            </a:r>
            <a:r>
              <a:rPr kumimoji="1" lang="en-US" dirty="0" smtClean="0"/>
              <a:t> , m)</a:t>
            </a:r>
            <a:endParaRPr kumimoji="1" lang="en-US" sz="2800" baseline="-25000" dirty="0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 flipH="1">
            <a:off x="7720013" y="5980113"/>
            <a:ext cx="8382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 smtClean="0">
                <a:latin typeface="Tahoma" pitchFamily="34" charset="0"/>
              </a:rPr>
              <a:t>tag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 flipH="1">
            <a:off x="7595156" y="5410200"/>
            <a:ext cx="997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S(</a:t>
            </a:r>
            <a:r>
              <a:rPr lang="en-US" dirty="0" err="1" smtClean="0">
                <a:latin typeface="Tahoma" pitchFamily="34" charset="0"/>
              </a:rPr>
              <a:t>k</a:t>
            </a:r>
            <a:r>
              <a:rPr kumimoji="1" lang="en-US" baseline="-25000" dirty="0" err="1" smtClean="0">
                <a:latin typeface="Comic Sans MS" pitchFamily="66" charset="0"/>
              </a:rPr>
              <a:t>I</a:t>
            </a:r>
            <a:r>
              <a:rPr kumimoji="1" lang="en-US" dirty="0" smtClean="0">
                <a:latin typeface="Comic Sans MS" pitchFamily="66" charset="0"/>
              </a:rPr>
              <a:t>, m)</a:t>
            </a:r>
            <a:endParaRPr kumimoji="1" lang="en-US" sz="2800" baseline="-25000" dirty="0">
              <a:latin typeface="Comic Sans MS" pitchFamily="66" charset="0"/>
            </a:endParaRPr>
          </a:p>
        </p:txBody>
      </p:sp>
      <p:sp>
        <p:nvSpPr>
          <p:cNvPr id="33822" name="Rectangle 28" descr="Horizontal brick"/>
          <p:cNvSpPr>
            <a:spLocks noChangeArrowheads="1"/>
          </p:cNvSpPr>
          <p:nvPr/>
        </p:nvSpPr>
        <p:spPr bwMode="auto">
          <a:xfrm>
            <a:off x="6272213" y="5981700"/>
            <a:ext cx="1370012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06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Let   (E,D)   be CPA secure cipher   and   (S,V) secure MAC.    Then: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Encrypt-then-MAC</a:t>
            </a:r>
            <a:r>
              <a:rPr lang="en-US" dirty="0" smtClean="0"/>
              <a:t>:   always provides  A.E.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MAC-then-encrypt</a:t>
            </a:r>
            <a:r>
              <a:rPr lang="en-US" dirty="0" smtClean="0"/>
              <a:t>:   may be insecure against CCA attacks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However:    	when  (E,D)  is  rand-CTR mode or rand-CBC</a:t>
            </a:r>
            <a:br>
              <a:rPr lang="en-US" dirty="0" smtClean="0"/>
            </a:br>
            <a:r>
              <a:rPr lang="en-US" dirty="0" smtClean="0"/>
              <a:t>	  	M-then-E  provides  A.E.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A.E.   Theorems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532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776"/>
              </a:spcBef>
            </a:pPr>
            <a:r>
              <a:rPr lang="en-US" b="1" dirty="0" smtClean="0"/>
              <a:t>GCM</a:t>
            </a:r>
            <a:r>
              <a:rPr lang="en-US" dirty="0" smtClean="0"/>
              <a:t>:     CTR mode encryption  then   CW-MAC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(</a:t>
            </a:r>
            <a:r>
              <a:rPr lang="en-US" sz="2000" dirty="0" smtClean="0"/>
              <a:t>accelerated via Intel’s PCLMULQDQ instruction)</a:t>
            </a:r>
            <a:endParaRPr lang="en-US" dirty="0" smtClean="0"/>
          </a:p>
          <a:p>
            <a:pPr>
              <a:spcBef>
                <a:spcPts val="1824"/>
              </a:spcBef>
            </a:pPr>
            <a:r>
              <a:rPr lang="en-US" b="1" dirty="0" smtClean="0"/>
              <a:t>CCM</a:t>
            </a:r>
            <a:r>
              <a:rPr lang="en-US" dirty="0" smtClean="0"/>
              <a:t>:     CBC-MAC   then   CTR mode encryption  </a:t>
            </a:r>
            <a:r>
              <a:rPr lang="en-US" sz="2000" dirty="0" smtClean="0"/>
              <a:t>(802.11i)</a:t>
            </a:r>
            <a:endParaRPr lang="en-US" sz="2000" dirty="0"/>
          </a:p>
          <a:p>
            <a:pPr>
              <a:spcBef>
                <a:spcPts val="1776"/>
              </a:spcBef>
            </a:pPr>
            <a:r>
              <a:rPr lang="en-US" b="1" dirty="0" smtClean="0"/>
              <a:t>EAX</a:t>
            </a:r>
            <a:r>
              <a:rPr lang="en-US" dirty="0" smtClean="0"/>
              <a:t>:       CTR mode encryption  then  CMAC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Standards  </a:t>
            </a:r>
            <a:r>
              <a:rPr lang="en-US" sz="2800" dirty="0" smtClean="0"/>
              <a:t>(at a high level)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4216320"/>
            <a:ext cx="8233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All support AEAD:  (auth. enc. with associated data).       All are nonce-based. </a:t>
            </a:r>
            <a:endParaRPr lang="en-US" sz="2000" dirty="0"/>
          </a:p>
        </p:txBody>
      </p:sp>
      <p:sp>
        <p:nvSpPr>
          <p:cNvPr id="6" name="Rectangle 10" descr="Horizontal brick"/>
          <p:cNvSpPr>
            <a:spLocks noChangeArrowheads="1"/>
          </p:cNvSpPr>
          <p:nvPr/>
        </p:nvSpPr>
        <p:spPr bwMode="auto">
          <a:xfrm>
            <a:off x="3581400" y="5689600"/>
            <a:ext cx="3276600" cy="4064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90"/>
                </a:solidFill>
                <a:latin typeface="Tahoma"/>
                <a:cs typeface="Tahoma"/>
              </a:rPr>
              <a:t>e</a:t>
            </a:r>
            <a:r>
              <a:rPr lang="en-US" dirty="0" smtClean="0">
                <a:solidFill>
                  <a:srgbClr val="000090"/>
                </a:solidFill>
                <a:latin typeface="Tahoma"/>
                <a:cs typeface="Tahoma"/>
              </a:rPr>
              <a:t>ncrypted data</a:t>
            </a:r>
            <a:endParaRPr lang="en-US" dirty="0">
              <a:solidFill>
                <a:srgbClr val="000090"/>
              </a:solidFill>
              <a:latin typeface="Tahoma"/>
              <a:cs typeface="Tahoma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828800" y="5689600"/>
            <a:ext cx="1752600" cy="3979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rgbClr val="000090"/>
                </a:solidFill>
                <a:latin typeface="Tahoma" pitchFamily="34" charset="0"/>
              </a:rPr>
              <a:t>a</a:t>
            </a:r>
            <a:r>
              <a:rPr lang="en-US" dirty="0" smtClean="0">
                <a:solidFill>
                  <a:srgbClr val="000090"/>
                </a:solidFill>
                <a:latin typeface="Tahoma" pitchFamily="34" charset="0"/>
              </a:rPr>
              <a:t>ssociated data</a:t>
            </a:r>
            <a:endParaRPr lang="en-US" dirty="0">
              <a:solidFill>
                <a:srgbClr val="000090"/>
              </a:solidFill>
              <a:latin typeface="Tahoma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4292600" y="3733800"/>
            <a:ext cx="101600" cy="5029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05200" y="6187757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authenticated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 rot="16200000" flipV="1">
            <a:off x="5118100" y="3822699"/>
            <a:ext cx="203201" cy="3276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48201" y="485140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32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GCM Mode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7826" name="Picture 2" descr="File:GCM-Galois Counter Mode.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447800"/>
            <a:ext cx="4953000" cy="4994622"/>
          </a:xfrm>
          <a:prstGeom prst="rect">
            <a:avLst/>
          </a:prstGeom>
          <a:noFill/>
        </p:spPr>
      </p:pic>
      <p:pic>
        <p:nvPicPr>
          <p:cNvPr id="77828" name="Picture 4" descr="x^{128}+x^7+x^2+x+1. \,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-136525"/>
            <a:ext cx="1828800" cy="190500"/>
          </a:xfrm>
          <a:prstGeom prst="rect">
            <a:avLst/>
          </a:prstGeom>
          <a:noFill/>
        </p:spPr>
      </p:pic>
      <p:pic>
        <p:nvPicPr>
          <p:cNvPr id="77830" name="Picture 6" descr="x^{128}+x^7+x^2+x+1. \,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2057400"/>
            <a:ext cx="1828800" cy="190500"/>
          </a:xfrm>
          <a:prstGeom prst="rect">
            <a:avLst/>
          </a:prstGeom>
          <a:noFill/>
        </p:spPr>
      </p:pic>
      <p:pic>
        <p:nvPicPr>
          <p:cNvPr id="77832" name="Picture 8" descr="X_i =&#10; \begin{cases}&#10;  0 &amp; \text{for }i=0 \\&#10; (X_{i-1} \oplus A_i) \cdot H &amp; \text{for }i=1,\ldots, m-1 \\&#10; (X_{m-1} \oplus (A^*_m\lVert0^{128-v})) \cdot H &amp; \text{for }i=m \\&#10; (X_{i-1} \oplus C_{i-m}) \cdot H &amp; \text{for }i=m+1,\ldots, m+n-1 \\&#10; (X_{m+n-1} \oplus (C^*_n\lVert0^{128-u})) \cdot H &amp; \text{for }i=m+n \\&#10; (X_{m+n} \oplus (\operatorname{len}(A)\lVert \operatorname{len}(C))) \cdot H &amp; \text{for }i=m+n+1 \\&#10; \end{cases}&#10;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1" y="2667000"/>
            <a:ext cx="4114800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 err="1"/>
              <a:t>AES_GCM_Init</a:t>
            </a:r>
            <a:r>
              <a:rPr lang="en-US" dirty="0"/>
              <a:t>(AES_GCM_CTX *</a:t>
            </a:r>
            <a:r>
              <a:rPr lang="en-US" dirty="0" err="1"/>
              <a:t>ain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</a:t>
            </a:r>
            <a:r>
              <a:rPr lang="en-US" dirty="0"/>
              <a:t>char </a:t>
            </a:r>
            <a:r>
              <a:rPr lang="en-US" dirty="0" smtClean="0"/>
              <a:t>*</a:t>
            </a:r>
            <a:r>
              <a:rPr lang="en-US" sz="2800" b="1" dirty="0" smtClean="0"/>
              <a:t>nonce</a:t>
            </a:r>
            <a:r>
              <a:rPr lang="en-US" dirty="0" smtClean="0"/>
              <a:t>,   unsigned </a:t>
            </a:r>
            <a:r>
              <a:rPr lang="en-US" dirty="0"/>
              <a:t>long </a:t>
            </a:r>
            <a:r>
              <a:rPr lang="en-US" dirty="0" err="1" smtClean="0"/>
              <a:t>noncelen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</a:t>
            </a:r>
            <a:r>
              <a:rPr lang="en-US" dirty="0"/>
              <a:t>char *</a:t>
            </a:r>
            <a:r>
              <a:rPr lang="en-US" sz="2800" b="1" dirty="0"/>
              <a:t>key</a:t>
            </a:r>
            <a:r>
              <a:rPr lang="en-US" dirty="0" smtClean="0"/>
              <a:t>,   </a:t>
            </a:r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klen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/>
              <a:t>AES_GCM_EncryptUpdate</a:t>
            </a:r>
            <a:r>
              <a:rPr lang="en-US" dirty="0"/>
              <a:t>(AES_GCM_CTX *a,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</a:t>
            </a:r>
            <a:r>
              <a:rPr lang="en-US" dirty="0"/>
              <a:t>char *</a:t>
            </a:r>
            <a:r>
              <a:rPr lang="en-US" sz="2800" b="1" dirty="0" err="1"/>
              <a:t>aad</a:t>
            </a:r>
            <a:r>
              <a:rPr lang="en-US" dirty="0" smtClean="0"/>
              <a:t>,   unsigned </a:t>
            </a:r>
            <a:r>
              <a:rPr lang="en-US" dirty="0"/>
              <a:t>long </a:t>
            </a:r>
            <a:r>
              <a:rPr lang="en-US" dirty="0" err="1"/>
              <a:t>aadlen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</a:t>
            </a:r>
            <a:r>
              <a:rPr lang="en-US" dirty="0"/>
              <a:t>char *</a:t>
            </a:r>
            <a:r>
              <a:rPr lang="en-US" sz="2800" b="1" dirty="0"/>
              <a:t>data</a:t>
            </a:r>
            <a:r>
              <a:rPr lang="en-US" dirty="0" smtClean="0"/>
              <a:t>,   unsigned </a:t>
            </a:r>
            <a:r>
              <a:rPr lang="en-US" dirty="0"/>
              <a:t>long </a:t>
            </a:r>
            <a:r>
              <a:rPr lang="en-US" dirty="0" err="1"/>
              <a:t>datalen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</a:t>
            </a:r>
            <a:r>
              <a:rPr lang="en-US" dirty="0"/>
              <a:t>char *</a:t>
            </a:r>
            <a:r>
              <a:rPr lang="en-US" sz="2800" b="1" dirty="0"/>
              <a:t>out</a:t>
            </a:r>
            <a:r>
              <a:rPr lang="en-US" dirty="0"/>
              <a:t>, </a:t>
            </a:r>
            <a:r>
              <a:rPr lang="en-US" dirty="0" smtClean="0"/>
              <a:t>  unsigned </a:t>
            </a:r>
            <a:r>
              <a:rPr lang="en-US" dirty="0"/>
              <a:t>long *</a:t>
            </a:r>
            <a:r>
              <a:rPr lang="en-US" dirty="0" err="1"/>
              <a:t>outlen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API  (</a:t>
            </a:r>
            <a:r>
              <a:rPr lang="en-US" dirty="0" err="1" smtClean="0"/>
              <a:t>OpenSSL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759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Security  --  an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371600"/>
            <a:ext cx="8229600" cy="2438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Recall:    MAC security implies       (m , t)              (m , t’ )</a:t>
            </a:r>
            <a:endParaRPr lang="en-US" dirty="0"/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Why?     Suppose not:     (m , t)   ⟶   (m , t’)</a:t>
            </a:r>
            <a:endParaRPr lang="en-US" dirty="0"/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Then Encrypt-then-MAC would not have </a:t>
            </a:r>
            <a:r>
              <a:rPr lang="en-US" dirty="0" err="1" smtClean="0"/>
              <a:t>Ciphertext</a:t>
            </a:r>
            <a:r>
              <a:rPr lang="en-US" dirty="0"/>
              <a:t> </a:t>
            </a:r>
            <a:r>
              <a:rPr lang="en-US" dirty="0" smtClean="0"/>
              <a:t>Integrity 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50377" y="137160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⇏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4401661"/>
            <a:ext cx="1295400" cy="19304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304800" y="5204540"/>
            <a:ext cx="121920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04801" y="4715988"/>
            <a:ext cx="349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05600" y="4401661"/>
            <a:ext cx="1295400" cy="18288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828801" y="5026819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k</a:t>
            </a:r>
            <a:r>
              <a:rPr lang="en-US" dirty="0" err="1">
                <a:sym typeface="Symbol" pitchFamily="18" charset="2"/>
              </a:rPr>
              <a:t>K</a:t>
            </a:r>
            <a:endParaRPr lang="en-US" b="1" dirty="0">
              <a:cs typeface="Arial" charset="0"/>
              <a:sym typeface="Symbol" pitchFamily="18" charset="2"/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838200" y="3995261"/>
            <a:ext cx="7924800" cy="26416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5600" y="4038598"/>
            <a:ext cx="3810000" cy="526853"/>
            <a:chOff x="2667000" y="2376632"/>
            <a:chExt cx="3810000" cy="3951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801450" y="2376632"/>
              <a:ext cx="894797" cy="300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m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, m</a:t>
              </a:r>
              <a:r>
                <a:rPr lang="en-US" sz="2000" baseline="-25000" dirty="0" smtClean="0"/>
                <a:t>1</a:t>
              </a:r>
              <a:endParaRPr lang="en-US" baseline="-25000" dirty="0">
                <a:sym typeface="Symbol" pitchFamily="18" charset="2"/>
              </a:endParaRPr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2895600" y="4622803"/>
            <a:ext cx="3733800" cy="461963"/>
            <a:chOff x="1776" y="2194"/>
            <a:chExt cx="2352" cy="291"/>
          </a:xfrm>
        </p:grpSpPr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208" y="2194"/>
              <a:ext cx="15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c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000" dirty="0"/>
                <a:t>E(k,</a:t>
              </a:r>
              <a:r>
                <a:rPr lang="en-US" sz="2400" b="1" dirty="0"/>
                <a:t> </a:t>
              </a:r>
              <a:r>
                <a:rPr lang="en-US" sz="2400" b="1" dirty="0" err="1" smtClean="0"/>
                <a:t>m</a:t>
              </a:r>
              <a:r>
                <a:rPr lang="en-US" sz="2400" b="1" baseline="-25000" dirty="0" err="1" smtClean="0"/>
                <a:t>b</a:t>
              </a:r>
              <a:r>
                <a:rPr lang="en-US" sz="2000" dirty="0" smtClean="0"/>
                <a:t>) = (c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, t)</a:t>
              </a:r>
              <a:endParaRPr lang="en-US" sz="20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95600" y="5359398"/>
            <a:ext cx="3810000" cy="526853"/>
            <a:chOff x="2667000" y="2376632"/>
            <a:chExt cx="3810000" cy="395140"/>
          </a:xfrm>
        </p:grpSpPr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3655235" y="2376632"/>
              <a:ext cx="1803507" cy="300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pitchFamily="18" charset="2"/>
                </a:rPr>
                <a:t>c</a:t>
              </a:r>
              <a:r>
                <a:rPr lang="en-US" sz="2000" dirty="0" smtClean="0">
                  <a:sym typeface="Symbol" pitchFamily="18" charset="2"/>
                </a:rPr>
                <a:t>’ = (c</a:t>
              </a:r>
              <a:r>
                <a:rPr lang="en-US" sz="2000" baseline="-25000" dirty="0" smtClean="0">
                  <a:sym typeface="Symbol" pitchFamily="18" charset="2"/>
                </a:rPr>
                <a:t>0</a:t>
              </a:r>
              <a:r>
                <a:rPr lang="en-US" sz="2000" dirty="0" smtClean="0">
                  <a:sym typeface="Symbol" pitchFamily="18" charset="2"/>
                </a:rPr>
                <a:t> , t’ )    ≠ c</a:t>
              </a:r>
              <a:endParaRPr lang="en-US" sz="2000" dirty="0">
                <a:sym typeface="Symbol" pitchFamily="18" charset="2"/>
              </a:endParaRPr>
            </a:p>
          </p:txBody>
        </p:sp>
      </p:grpSp>
      <p:grpSp>
        <p:nvGrpSpPr>
          <p:cNvPr id="20" name="Group 11"/>
          <p:cNvGrpSpPr>
            <a:grpSpLocks/>
          </p:cNvGrpSpPr>
          <p:nvPr/>
        </p:nvGrpSpPr>
        <p:grpSpPr bwMode="auto">
          <a:xfrm>
            <a:off x="2895600" y="5943603"/>
            <a:ext cx="3733800" cy="461963"/>
            <a:chOff x="1776" y="2194"/>
            <a:chExt cx="2352" cy="291"/>
          </a:xfrm>
        </p:grpSpPr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2448" y="2194"/>
              <a:ext cx="9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ym typeface="Symbol" pitchFamily="18" charset="2"/>
                </a:rPr>
                <a:t>D</a:t>
              </a:r>
              <a:r>
                <a:rPr lang="en-US" sz="2000" dirty="0" smtClean="0"/>
                <a:t>(</a:t>
              </a:r>
              <a:r>
                <a:rPr lang="en-US" sz="2000" dirty="0"/>
                <a:t>k,</a:t>
              </a:r>
              <a:r>
                <a:rPr lang="en-US" sz="2400" b="1" dirty="0"/>
                <a:t> </a:t>
              </a:r>
              <a:r>
                <a:rPr lang="en-US" sz="2400" b="1" dirty="0" smtClean="0"/>
                <a:t>c’</a:t>
              </a:r>
              <a:r>
                <a:rPr lang="en-US" sz="2000" dirty="0" smtClean="0"/>
                <a:t>) = </a:t>
              </a:r>
              <a:r>
                <a:rPr lang="en-US" sz="2000" dirty="0" err="1" smtClean="0"/>
                <a:t>m</a:t>
              </a:r>
              <a:r>
                <a:rPr lang="en-US" sz="2000" baseline="-25000" dirty="0" err="1" smtClean="0"/>
                <a:t>b</a:t>
              </a:r>
              <a:endParaRPr lang="en-US" sz="2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001347" y="5556650"/>
            <a:ext cx="1066800" cy="609600"/>
            <a:chOff x="7772400" y="2647950"/>
            <a:chExt cx="1066800" cy="457200"/>
          </a:xfrm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 flipV="1">
              <a:off x="7772400" y="310515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7848600" y="2647950"/>
              <a:ext cx="34977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  <a:endParaRPr lang="en-US" sz="20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46901" y="4874624"/>
            <a:ext cx="849720" cy="1145176"/>
            <a:chOff x="9601200" y="1581150"/>
            <a:chExt cx="849720" cy="858882"/>
          </a:xfrm>
        </p:grpSpPr>
        <p:sp>
          <p:nvSpPr>
            <p:cNvPr id="26" name="TextBox 25"/>
            <p:cNvSpPr txBox="1"/>
            <p:nvPr/>
          </p:nvSpPr>
          <p:spPr>
            <a:xfrm>
              <a:off x="9601200" y="1581150"/>
              <a:ext cx="79361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(c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, t) </a:t>
              </a:r>
              <a:endParaRPr lang="en-US" sz="2000" dirty="0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9918700" y="1987550"/>
              <a:ext cx="152400" cy="30480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601200" y="2139950"/>
              <a:ext cx="84972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(c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, t’)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65820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OCB:  </a:t>
            </a:r>
            <a:br>
              <a:rPr lang="en-US" dirty="0" smtClean="0"/>
            </a:br>
            <a:r>
              <a:rPr lang="en-US" dirty="0" smtClean="0"/>
              <a:t>A direct construction from a PRP</a:t>
            </a:r>
          </a:p>
        </p:txBody>
      </p:sp>
      <p:sp>
        <p:nvSpPr>
          <p:cNvPr id="34821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57200" y="1549400"/>
            <a:ext cx="822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000" b="1" dirty="0">
                <a:latin typeface="Arial" charset="0"/>
              </a:rPr>
              <a:t> More efficient authenticated </a:t>
            </a:r>
            <a:r>
              <a:rPr lang="en-US" sz="2000" b="1" dirty="0" smtClean="0">
                <a:latin typeface="Arial" charset="0"/>
              </a:rPr>
              <a:t>encryption:  </a:t>
            </a:r>
            <a:r>
              <a:rPr lang="en-US" sz="2000" dirty="0" smtClean="0">
                <a:latin typeface="Arial" charset="0"/>
              </a:rPr>
              <a:t>one E() op. per block. </a:t>
            </a:r>
            <a:endParaRPr lang="en-US" sz="2000" dirty="0">
              <a:latin typeface="Arial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649288" y="2335212"/>
            <a:ext cx="1524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m[0]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2173288" y="2335212"/>
            <a:ext cx="1676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m[1]</a:t>
            </a: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3849688" y="2335212"/>
            <a:ext cx="1600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m[2]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5449888" y="2335212"/>
            <a:ext cx="1524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m[3]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1143000" y="2824164"/>
            <a:ext cx="5004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6059489" y="2824164"/>
            <a:ext cx="5004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2859089" y="2824164"/>
            <a:ext cx="5004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1379538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3087688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6288088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4572000" y="2824164"/>
            <a:ext cx="5004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4800600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Rectangle 17"/>
          <p:cNvSpPr>
            <a:spLocks noChangeArrowheads="1"/>
          </p:cNvSpPr>
          <p:nvPr/>
        </p:nvSpPr>
        <p:spPr bwMode="auto">
          <a:xfrm>
            <a:off x="982663" y="3803649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5" name="Rectangle 18"/>
          <p:cNvSpPr>
            <a:spLocks noChangeArrowheads="1"/>
          </p:cNvSpPr>
          <p:nvPr/>
        </p:nvSpPr>
        <p:spPr bwMode="auto">
          <a:xfrm>
            <a:off x="2659063" y="3803649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6" name="Rectangle 19"/>
          <p:cNvSpPr>
            <a:spLocks noChangeArrowheads="1"/>
          </p:cNvSpPr>
          <p:nvPr/>
        </p:nvSpPr>
        <p:spPr bwMode="auto">
          <a:xfrm>
            <a:off x="5859463" y="3803649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7" name="Line 20"/>
          <p:cNvSpPr>
            <a:spLocks noChangeShapeType="1"/>
          </p:cNvSpPr>
          <p:nvPr/>
        </p:nvSpPr>
        <p:spPr bwMode="auto">
          <a:xfrm>
            <a:off x="3116263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8" name="Line 21"/>
          <p:cNvSpPr>
            <a:spLocks noChangeShapeType="1"/>
          </p:cNvSpPr>
          <p:nvPr/>
        </p:nvSpPr>
        <p:spPr bwMode="auto">
          <a:xfrm>
            <a:off x="6316663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9" name="Line 22"/>
          <p:cNvSpPr>
            <a:spLocks noChangeShapeType="1"/>
          </p:cNvSpPr>
          <p:nvPr/>
        </p:nvSpPr>
        <p:spPr bwMode="auto">
          <a:xfrm>
            <a:off x="1363663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0" name="Rectangle 23"/>
          <p:cNvSpPr>
            <a:spLocks noChangeArrowheads="1"/>
          </p:cNvSpPr>
          <p:nvPr/>
        </p:nvSpPr>
        <p:spPr bwMode="auto">
          <a:xfrm>
            <a:off x="4335463" y="3803649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41" name="Line 24"/>
          <p:cNvSpPr>
            <a:spLocks noChangeShapeType="1"/>
          </p:cNvSpPr>
          <p:nvPr/>
        </p:nvSpPr>
        <p:spPr bwMode="auto">
          <a:xfrm>
            <a:off x="4829175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-38100" y="2944817"/>
            <a:ext cx="1252538" cy="369889"/>
            <a:chOff x="411" y="1777"/>
            <a:chExt cx="789" cy="233"/>
          </a:xfrm>
        </p:grpSpPr>
        <p:sp>
          <p:nvSpPr>
            <p:cNvPr id="34895" name="Line 2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6" name="Text Box 27"/>
            <p:cNvSpPr txBox="1">
              <a:spLocks noChangeArrowheads="1"/>
            </p:cNvSpPr>
            <p:nvPr/>
          </p:nvSpPr>
          <p:spPr bwMode="auto">
            <a:xfrm>
              <a:off x="411" y="1777"/>
              <a:ext cx="6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644652" y="2944817"/>
            <a:ext cx="1260475" cy="369889"/>
            <a:chOff x="406" y="1777"/>
            <a:chExt cx="794" cy="233"/>
          </a:xfrm>
        </p:grpSpPr>
        <p:sp>
          <p:nvSpPr>
            <p:cNvPr id="34893" name="Line 2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4" name="Text Box 30"/>
            <p:cNvSpPr txBox="1">
              <a:spLocks noChangeArrowheads="1"/>
            </p:cNvSpPr>
            <p:nvPr/>
          </p:nvSpPr>
          <p:spPr bwMode="auto">
            <a:xfrm>
              <a:off x="406" y="1777"/>
              <a:ext cx="6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3397252" y="2944817"/>
            <a:ext cx="1260475" cy="369889"/>
            <a:chOff x="406" y="1783"/>
            <a:chExt cx="794" cy="233"/>
          </a:xfrm>
        </p:grpSpPr>
        <p:sp>
          <p:nvSpPr>
            <p:cNvPr id="34891" name="Line 3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2" name="Text Box 33"/>
            <p:cNvSpPr txBox="1">
              <a:spLocks noChangeArrowheads="1"/>
            </p:cNvSpPr>
            <p:nvPr/>
          </p:nvSpPr>
          <p:spPr bwMode="auto">
            <a:xfrm>
              <a:off x="406" y="1783"/>
              <a:ext cx="6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4935538" y="2944816"/>
            <a:ext cx="1236663" cy="369887"/>
            <a:chOff x="421" y="1768"/>
            <a:chExt cx="779" cy="233"/>
          </a:xfrm>
        </p:grpSpPr>
        <p:sp>
          <p:nvSpPr>
            <p:cNvPr id="34889" name="Line 3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0" name="Text Box 36"/>
            <p:cNvSpPr txBox="1">
              <a:spLocks noChangeArrowheads="1"/>
            </p:cNvSpPr>
            <p:nvPr/>
          </p:nvSpPr>
          <p:spPr bwMode="auto">
            <a:xfrm>
              <a:off x="421" y="1768"/>
              <a:ext cx="6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46" name="Text Box 37"/>
          <p:cNvSpPr txBox="1">
            <a:spLocks noChangeArrowheads="1"/>
          </p:cNvSpPr>
          <p:nvPr/>
        </p:nvSpPr>
        <p:spPr bwMode="auto">
          <a:xfrm>
            <a:off x="1146175" y="4779964"/>
            <a:ext cx="5004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7" name="Text Box 38"/>
          <p:cNvSpPr txBox="1">
            <a:spLocks noChangeArrowheads="1"/>
          </p:cNvSpPr>
          <p:nvPr/>
        </p:nvSpPr>
        <p:spPr bwMode="auto">
          <a:xfrm>
            <a:off x="6062664" y="4779964"/>
            <a:ext cx="5004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8" name="Text Box 39"/>
          <p:cNvSpPr txBox="1">
            <a:spLocks noChangeArrowheads="1"/>
          </p:cNvSpPr>
          <p:nvPr/>
        </p:nvSpPr>
        <p:spPr bwMode="auto">
          <a:xfrm>
            <a:off x="2862264" y="4779964"/>
            <a:ext cx="5004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9" name="Line 40"/>
          <p:cNvSpPr>
            <a:spLocks noChangeShapeType="1"/>
          </p:cNvSpPr>
          <p:nvPr/>
        </p:nvSpPr>
        <p:spPr bwMode="auto">
          <a:xfrm>
            <a:off x="1382713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50" name="Line 41"/>
          <p:cNvSpPr>
            <a:spLocks noChangeShapeType="1"/>
          </p:cNvSpPr>
          <p:nvPr/>
        </p:nvSpPr>
        <p:spPr bwMode="auto">
          <a:xfrm>
            <a:off x="3090863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51" name="Line 42"/>
          <p:cNvSpPr>
            <a:spLocks noChangeShapeType="1"/>
          </p:cNvSpPr>
          <p:nvPr/>
        </p:nvSpPr>
        <p:spPr bwMode="auto">
          <a:xfrm>
            <a:off x="6291263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52" name="Text Box 43"/>
          <p:cNvSpPr txBox="1">
            <a:spLocks noChangeArrowheads="1"/>
          </p:cNvSpPr>
          <p:nvPr/>
        </p:nvSpPr>
        <p:spPr bwMode="auto">
          <a:xfrm>
            <a:off x="4575175" y="4779964"/>
            <a:ext cx="5004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53" name="Line 44"/>
          <p:cNvSpPr>
            <a:spLocks noChangeShapeType="1"/>
          </p:cNvSpPr>
          <p:nvPr/>
        </p:nvSpPr>
        <p:spPr bwMode="auto">
          <a:xfrm>
            <a:off x="4803775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54" name="Line 45"/>
          <p:cNvSpPr>
            <a:spLocks noChangeShapeType="1"/>
          </p:cNvSpPr>
          <p:nvPr/>
        </p:nvSpPr>
        <p:spPr bwMode="auto">
          <a:xfrm>
            <a:off x="3119438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55" name="Line 46"/>
          <p:cNvSpPr>
            <a:spLocks noChangeShapeType="1"/>
          </p:cNvSpPr>
          <p:nvPr/>
        </p:nvSpPr>
        <p:spPr bwMode="auto">
          <a:xfrm>
            <a:off x="6319838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56" name="Line 47"/>
          <p:cNvSpPr>
            <a:spLocks noChangeShapeType="1"/>
          </p:cNvSpPr>
          <p:nvPr/>
        </p:nvSpPr>
        <p:spPr bwMode="auto">
          <a:xfrm>
            <a:off x="1366838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57" name="Line 48"/>
          <p:cNvSpPr>
            <a:spLocks noChangeShapeType="1"/>
          </p:cNvSpPr>
          <p:nvPr/>
        </p:nvSpPr>
        <p:spPr bwMode="auto">
          <a:xfrm>
            <a:off x="4832350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1588" y="4909083"/>
            <a:ext cx="1260475" cy="369889"/>
            <a:chOff x="406" y="1769"/>
            <a:chExt cx="794" cy="233"/>
          </a:xfrm>
        </p:grpSpPr>
        <p:sp>
          <p:nvSpPr>
            <p:cNvPr id="34887" name="Line 50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8" name="Text Box 51"/>
            <p:cNvSpPr txBox="1">
              <a:spLocks noChangeArrowheads="1"/>
            </p:cNvSpPr>
            <p:nvPr/>
          </p:nvSpPr>
          <p:spPr bwMode="auto">
            <a:xfrm>
              <a:off x="406" y="1769"/>
              <a:ext cx="6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1692277" y="4909083"/>
            <a:ext cx="1260475" cy="369889"/>
            <a:chOff x="406" y="1769"/>
            <a:chExt cx="794" cy="233"/>
          </a:xfrm>
        </p:grpSpPr>
        <p:sp>
          <p:nvSpPr>
            <p:cNvPr id="34885" name="Line 53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6" name="Text Box 54"/>
            <p:cNvSpPr txBox="1">
              <a:spLocks noChangeArrowheads="1"/>
            </p:cNvSpPr>
            <p:nvPr/>
          </p:nvSpPr>
          <p:spPr bwMode="auto">
            <a:xfrm>
              <a:off x="406" y="1769"/>
              <a:ext cx="6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3444877" y="4909079"/>
            <a:ext cx="1260475" cy="369889"/>
            <a:chOff x="406" y="1775"/>
            <a:chExt cx="794" cy="233"/>
          </a:xfrm>
        </p:grpSpPr>
        <p:sp>
          <p:nvSpPr>
            <p:cNvPr id="34883" name="Line 5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4" name="Text Box 57"/>
            <p:cNvSpPr txBox="1">
              <a:spLocks noChangeArrowheads="1"/>
            </p:cNvSpPr>
            <p:nvPr/>
          </p:nvSpPr>
          <p:spPr bwMode="auto">
            <a:xfrm>
              <a:off x="406" y="1775"/>
              <a:ext cx="6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4940302" y="4875216"/>
            <a:ext cx="1260475" cy="369887"/>
            <a:chOff x="406" y="1760"/>
            <a:chExt cx="794" cy="233"/>
          </a:xfrm>
        </p:grpSpPr>
        <p:sp>
          <p:nvSpPr>
            <p:cNvPr id="34881" name="Line 5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2" name="Text Box 60"/>
            <p:cNvSpPr txBox="1">
              <a:spLocks noChangeArrowheads="1"/>
            </p:cNvSpPr>
            <p:nvPr/>
          </p:nvSpPr>
          <p:spPr bwMode="auto">
            <a:xfrm>
              <a:off x="406" y="1760"/>
              <a:ext cx="6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62" name="Rectangle 61"/>
          <p:cNvSpPr>
            <a:spLocks noChangeArrowheads="1"/>
          </p:cNvSpPr>
          <p:nvPr/>
        </p:nvSpPr>
        <p:spPr bwMode="auto">
          <a:xfrm>
            <a:off x="615950" y="57912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c[0]</a:t>
            </a:r>
          </a:p>
        </p:txBody>
      </p:sp>
      <p:sp>
        <p:nvSpPr>
          <p:cNvPr id="34863" name="Rectangle 62"/>
          <p:cNvSpPr>
            <a:spLocks noChangeArrowheads="1"/>
          </p:cNvSpPr>
          <p:nvPr/>
        </p:nvSpPr>
        <p:spPr bwMode="auto">
          <a:xfrm>
            <a:off x="2139950" y="57912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c[1]</a:t>
            </a:r>
          </a:p>
        </p:txBody>
      </p:sp>
      <p:sp>
        <p:nvSpPr>
          <p:cNvPr id="34864" name="Rectangle 63"/>
          <p:cNvSpPr>
            <a:spLocks noChangeArrowheads="1"/>
          </p:cNvSpPr>
          <p:nvPr/>
        </p:nvSpPr>
        <p:spPr bwMode="auto">
          <a:xfrm>
            <a:off x="3816350" y="5791200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c[2]</a:t>
            </a:r>
          </a:p>
        </p:txBody>
      </p:sp>
      <p:sp>
        <p:nvSpPr>
          <p:cNvPr id="34865" name="Rectangle 64"/>
          <p:cNvSpPr>
            <a:spLocks noChangeArrowheads="1"/>
          </p:cNvSpPr>
          <p:nvPr/>
        </p:nvSpPr>
        <p:spPr bwMode="auto">
          <a:xfrm>
            <a:off x="5416550" y="57912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c[3]</a:t>
            </a:r>
          </a:p>
        </p:txBody>
      </p:sp>
      <p:sp>
        <p:nvSpPr>
          <p:cNvPr id="34866" name="Rectangle 65"/>
          <p:cNvSpPr>
            <a:spLocks noChangeArrowheads="1"/>
          </p:cNvSpPr>
          <p:nvPr/>
        </p:nvSpPr>
        <p:spPr bwMode="auto">
          <a:xfrm>
            <a:off x="7245350" y="2335213"/>
            <a:ext cx="1143000" cy="377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checksum</a:t>
            </a:r>
          </a:p>
        </p:txBody>
      </p:sp>
      <p:sp>
        <p:nvSpPr>
          <p:cNvPr id="34867" name="Rectangle 66"/>
          <p:cNvSpPr>
            <a:spLocks noChangeArrowheads="1"/>
          </p:cNvSpPr>
          <p:nvPr/>
        </p:nvSpPr>
        <p:spPr bwMode="auto">
          <a:xfrm>
            <a:off x="7550150" y="3803649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68" name="Text Box 67"/>
          <p:cNvSpPr txBox="1">
            <a:spLocks noChangeArrowheads="1"/>
          </p:cNvSpPr>
          <p:nvPr/>
        </p:nvSpPr>
        <p:spPr bwMode="auto">
          <a:xfrm>
            <a:off x="7702550" y="2824164"/>
            <a:ext cx="5004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69" name="Line 68"/>
          <p:cNvSpPr>
            <a:spLocks noChangeShapeType="1"/>
          </p:cNvSpPr>
          <p:nvPr/>
        </p:nvSpPr>
        <p:spPr bwMode="auto">
          <a:xfrm>
            <a:off x="7931150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70" name="Line 69"/>
          <p:cNvSpPr>
            <a:spLocks noChangeShapeType="1"/>
          </p:cNvSpPr>
          <p:nvPr/>
        </p:nvSpPr>
        <p:spPr bwMode="auto">
          <a:xfrm>
            <a:off x="7959725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71" name="Text Box 70"/>
          <p:cNvSpPr txBox="1">
            <a:spLocks noChangeArrowheads="1"/>
          </p:cNvSpPr>
          <p:nvPr/>
        </p:nvSpPr>
        <p:spPr bwMode="auto">
          <a:xfrm>
            <a:off x="7739064" y="4779964"/>
            <a:ext cx="5004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72" name="Line 71"/>
          <p:cNvSpPr>
            <a:spLocks noChangeShapeType="1"/>
          </p:cNvSpPr>
          <p:nvPr/>
        </p:nvSpPr>
        <p:spPr bwMode="auto">
          <a:xfrm>
            <a:off x="7967663" y="467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73" name="Line 72"/>
          <p:cNvSpPr>
            <a:spLocks noChangeShapeType="1"/>
          </p:cNvSpPr>
          <p:nvPr/>
        </p:nvSpPr>
        <p:spPr bwMode="auto">
          <a:xfrm>
            <a:off x="7996238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74" name="Rectangle 73"/>
          <p:cNvSpPr>
            <a:spLocks noChangeArrowheads="1"/>
          </p:cNvSpPr>
          <p:nvPr/>
        </p:nvSpPr>
        <p:spPr bwMode="auto">
          <a:xfrm>
            <a:off x="7092950" y="57912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c[4]</a:t>
            </a: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6511927" y="2944815"/>
            <a:ext cx="1260475" cy="369887"/>
            <a:chOff x="406" y="1778"/>
            <a:chExt cx="794" cy="233"/>
          </a:xfrm>
        </p:grpSpPr>
        <p:sp>
          <p:nvSpPr>
            <p:cNvPr id="34879" name="Line 7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0" name="Text Box 76"/>
            <p:cNvSpPr txBox="1">
              <a:spLocks noChangeArrowheads="1"/>
            </p:cNvSpPr>
            <p:nvPr/>
          </p:nvSpPr>
          <p:spPr bwMode="auto">
            <a:xfrm>
              <a:off x="406" y="1778"/>
              <a:ext cx="6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6991352" y="4891086"/>
            <a:ext cx="863599" cy="369889"/>
            <a:chOff x="656" y="1761"/>
            <a:chExt cx="544" cy="233"/>
          </a:xfrm>
        </p:grpSpPr>
        <p:sp>
          <p:nvSpPr>
            <p:cNvPr id="34877" name="Line 7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8" name="Text Box 79"/>
            <p:cNvSpPr txBox="1">
              <a:spLocks noChangeArrowheads="1"/>
            </p:cNvSpPr>
            <p:nvPr/>
          </p:nvSpPr>
          <p:spPr bwMode="auto">
            <a:xfrm>
              <a:off x="656" y="1761"/>
              <a:ext cx="39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 err="1">
                  <a:latin typeface="Arial" charset="0"/>
                </a:rPr>
                <a:t>auth</a:t>
              </a:r>
              <a:endParaRPr lang="en-US" sz="1800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79613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991600" cy="51054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 smtClean="0"/>
              <a:t>AMD Opteron,   2.2 GHz     </a:t>
            </a:r>
            <a:r>
              <a:rPr lang="en-US" sz="1600" dirty="0" smtClean="0"/>
              <a:t>( Linux)</a:t>
            </a:r>
          </a:p>
          <a:p>
            <a:pPr marL="0" indent="0" eaLnBrk="1" hangingPunct="1">
              <a:lnSpc>
                <a:spcPct val="90000"/>
              </a:lnSpc>
              <a:spcBef>
                <a:spcPts val="2376"/>
              </a:spcBef>
              <a:buNone/>
              <a:tabLst>
                <a:tab pos="742950" algn="l"/>
                <a:tab pos="2628900" algn="l"/>
                <a:tab pos="2857500" algn="l"/>
                <a:tab pos="3200400" algn="l"/>
                <a:tab pos="4349750" algn="l"/>
              </a:tabLst>
            </a:pPr>
            <a:r>
              <a:rPr lang="en-US" sz="2000" dirty="0" smtClean="0"/>
              <a:t>			</a:t>
            </a:r>
            <a:r>
              <a:rPr lang="en-US" dirty="0" smtClean="0"/>
              <a:t>code</a:t>
            </a:r>
            <a:r>
              <a:rPr lang="en-US" sz="2000" dirty="0" smtClean="0"/>
              <a:t>	</a:t>
            </a:r>
            <a:r>
              <a:rPr lang="en-US" dirty="0" smtClean="0"/>
              <a:t>Speed</a:t>
            </a: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None/>
              <a:tabLst>
                <a:tab pos="1143000" algn="l"/>
                <a:tab pos="2857500" algn="l"/>
                <a:tab pos="3149600" algn="l"/>
                <a:tab pos="4343400" algn="l"/>
                <a:tab pos="5321300" algn="l"/>
                <a:tab pos="5715000" algn="l"/>
              </a:tabLst>
            </a:pPr>
            <a:r>
              <a:rPr lang="en-US" sz="2000" dirty="0" smtClean="0"/>
              <a:t>	</a:t>
            </a:r>
            <a:r>
              <a:rPr lang="en-US" u="sng" dirty="0" smtClean="0"/>
              <a:t>Cipher</a:t>
            </a:r>
            <a:r>
              <a:rPr lang="en-US" dirty="0" smtClean="0"/>
              <a:t>	 </a:t>
            </a:r>
            <a:r>
              <a:rPr lang="en-US" u="sng" dirty="0" smtClean="0"/>
              <a:t>size</a:t>
            </a:r>
            <a:r>
              <a:rPr lang="en-US" dirty="0" smtClean="0"/>
              <a:t>	</a:t>
            </a:r>
            <a:r>
              <a:rPr lang="en-US" sz="2000" u="sng" dirty="0" smtClean="0"/>
              <a:t>(MB/sec)</a:t>
            </a:r>
          </a:p>
          <a:p>
            <a:pPr marL="0" indent="0">
              <a:lnSpc>
                <a:spcPct val="90000"/>
              </a:lnSpc>
              <a:spcBef>
                <a:spcPts val="1776"/>
              </a:spcBef>
              <a:buNone/>
              <a:tabLst>
                <a:tab pos="1143000" algn="l"/>
                <a:tab pos="2857500" algn="l"/>
                <a:tab pos="3149600" algn="l"/>
                <a:tab pos="3492500" algn="l"/>
                <a:tab pos="4572000" algn="l"/>
                <a:tab pos="5321300" algn="l"/>
                <a:tab pos="5715000" algn="l"/>
                <a:tab pos="7543800" algn="l"/>
              </a:tabLst>
            </a:pPr>
            <a:r>
              <a:rPr lang="en-US" dirty="0"/>
              <a:t>	AES/GCM 	</a:t>
            </a:r>
            <a:r>
              <a:rPr lang="en-US" dirty="0" smtClean="0"/>
              <a:t>large</a:t>
            </a:r>
            <a:r>
              <a:rPr lang="en-US" dirty="0"/>
              <a:t>	</a:t>
            </a:r>
            <a:r>
              <a:rPr lang="en-US" baseline="30000" dirty="0" smtClean="0"/>
              <a:t>**</a:t>
            </a:r>
            <a:r>
              <a:rPr lang="en-US" dirty="0" smtClean="0"/>
              <a:t>108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AES/CTR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139</a:t>
            </a:r>
            <a:endParaRPr lang="en-US" u="sng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ct val="90000"/>
              </a:lnSpc>
              <a:spcBef>
                <a:spcPts val="1824"/>
              </a:spcBef>
              <a:buNone/>
              <a:tabLst>
                <a:tab pos="1143000" algn="l"/>
                <a:tab pos="2628900" algn="l"/>
                <a:tab pos="2857500" algn="l"/>
                <a:tab pos="3543300" algn="l"/>
                <a:tab pos="4349750" algn="l"/>
                <a:tab pos="4572000" algn="l"/>
                <a:tab pos="5715000" algn="l"/>
                <a:tab pos="7543800" algn="l"/>
              </a:tabLst>
            </a:pPr>
            <a:r>
              <a:rPr lang="en-US" dirty="0" smtClean="0"/>
              <a:t>	</a:t>
            </a:r>
            <a:r>
              <a:rPr lang="en-US" b="0" dirty="0" smtClean="0"/>
              <a:t>AES/CCM</a:t>
            </a:r>
            <a:r>
              <a:rPr lang="en-US" dirty="0" smtClean="0"/>
              <a:t>		smaller 		 61	</a:t>
            </a:r>
            <a:r>
              <a:rPr lang="en-US" dirty="0" smtClean="0">
                <a:solidFill>
                  <a:srgbClr val="A6A6A6"/>
                </a:solidFill>
              </a:rPr>
              <a:t>AES</a:t>
            </a:r>
            <a:r>
              <a:rPr lang="en-US" dirty="0">
                <a:solidFill>
                  <a:srgbClr val="A6A6A6"/>
                </a:solidFill>
              </a:rPr>
              <a:t>/CBC	</a:t>
            </a:r>
            <a:r>
              <a:rPr lang="en-US" dirty="0" smtClean="0">
                <a:solidFill>
                  <a:srgbClr val="A6A6A6"/>
                </a:solidFill>
              </a:rPr>
              <a:t>109</a:t>
            </a:r>
            <a:endParaRPr lang="en-US" b="0" dirty="0" smtClean="0">
              <a:solidFill>
                <a:srgbClr val="A6A6A6"/>
              </a:solidFill>
            </a:endParaRPr>
          </a:p>
          <a:p>
            <a:pPr marL="0" indent="0" eaLnBrk="1" hangingPunct="1">
              <a:spcBef>
                <a:spcPts val="1224"/>
              </a:spcBef>
              <a:buNone/>
              <a:tabLst>
                <a:tab pos="1143000" algn="l"/>
                <a:tab pos="2628900" algn="l"/>
                <a:tab pos="2857500" algn="l"/>
                <a:tab pos="3543300" algn="l"/>
                <a:tab pos="4349750" algn="l"/>
                <a:tab pos="4572000" algn="l"/>
                <a:tab pos="5715000" algn="l"/>
              </a:tabLst>
            </a:pPr>
            <a:r>
              <a:rPr lang="en-US" dirty="0"/>
              <a:t>	</a:t>
            </a:r>
            <a:r>
              <a:rPr lang="en-US" dirty="0" smtClean="0"/>
              <a:t>AES/EAX		smaller 		 61</a:t>
            </a:r>
            <a:endParaRPr lang="en-US" b="0" dirty="0" smtClean="0"/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  <a:tabLst>
                <a:tab pos="1143000" algn="l"/>
                <a:tab pos="3263900" algn="l"/>
                <a:tab pos="3543300" algn="l"/>
                <a:tab pos="4349750" algn="l"/>
                <a:tab pos="5715000" algn="l"/>
                <a:tab pos="7543800" algn="l"/>
              </a:tabLst>
            </a:pPr>
            <a:r>
              <a:rPr lang="en-US" dirty="0" smtClean="0"/>
              <a:t>					</a:t>
            </a:r>
            <a:r>
              <a:rPr lang="en-US" dirty="0" smtClean="0">
                <a:solidFill>
                  <a:srgbClr val="A6A6A6"/>
                </a:solidFill>
              </a:rPr>
              <a:t>AES/CMAC	109</a:t>
            </a:r>
          </a:p>
          <a:p>
            <a:pPr marL="0" indent="0" eaLnBrk="1" hangingPunct="1">
              <a:spcBef>
                <a:spcPts val="1224"/>
              </a:spcBef>
              <a:buNone/>
              <a:tabLst>
                <a:tab pos="1143000" algn="l"/>
                <a:tab pos="3263900" algn="l"/>
                <a:tab pos="3543300" algn="l"/>
                <a:tab pos="4349750" algn="l"/>
                <a:tab pos="4572000" algn="l"/>
                <a:tab pos="5715000" algn="l"/>
                <a:tab pos="7543800" algn="l"/>
              </a:tabLst>
            </a:pPr>
            <a:r>
              <a:rPr lang="en-US" dirty="0" smtClean="0"/>
              <a:t>	AES/OCB			</a:t>
            </a:r>
            <a:r>
              <a:rPr lang="en-US" dirty="0"/>
              <a:t>	</a:t>
            </a:r>
            <a:r>
              <a:rPr lang="en-US" dirty="0" smtClean="0"/>
              <a:t>129</a:t>
            </a:r>
            <a:r>
              <a:rPr lang="en-US" baseline="30000" dirty="0" smtClean="0"/>
              <a:t>*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A6A6A6"/>
                </a:solidFill>
              </a:rPr>
              <a:t>HMAC/SHA1	147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Performance:	</a:t>
            </a:r>
            <a:r>
              <a:rPr lang="en-US" sz="1600" dirty="0" smtClean="0"/>
              <a:t>Crypto++  5.6.0      [ Wei Dai ]</a:t>
            </a:r>
          </a:p>
        </p:txBody>
      </p:sp>
      <p:sp>
        <p:nvSpPr>
          <p:cNvPr id="8" name="Left Brace 7"/>
          <p:cNvSpPr/>
          <p:nvPr/>
        </p:nvSpPr>
        <p:spPr>
          <a:xfrm>
            <a:off x="1143000" y="3022600"/>
            <a:ext cx="152400" cy="1727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6375401"/>
            <a:ext cx="509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 extrapolated from Ted </a:t>
            </a:r>
            <a:r>
              <a:rPr lang="en-US" sz="1400" dirty="0" err="1" smtClean="0"/>
              <a:t>Kravitz’s</a:t>
            </a:r>
            <a:r>
              <a:rPr lang="en-US" sz="1400" dirty="0" smtClean="0"/>
              <a:t> results        ** non-Intel machines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27028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28775"/>
            <a:ext cx="7967616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Merkle-Damgard</a:t>
            </a:r>
            <a:r>
              <a:rPr lang="en-US" sz="3600" dirty="0"/>
              <a:t> iterated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4038600"/>
            <a:ext cx="8153400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Given   </a:t>
            </a:r>
            <a:r>
              <a:rPr lang="en-US" sz="2800" b="1" dirty="0" smtClean="0">
                <a:solidFill>
                  <a:srgbClr val="FF0000"/>
                </a:solidFill>
              </a:rPr>
              <a:t>h: T × X ⟶ T         </a:t>
            </a:r>
            <a:r>
              <a:rPr lang="en-US" dirty="0"/>
              <a:t>(</a:t>
            </a:r>
            <a:r>
              <a:rPr lang="en-US" dirty="0" smtClean="0"/>
              <a:t>compression function)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e obtain    </a:t>
            </a:r>
            <a:r>
              <a:rPr lang="en-US" sz="2800" b="1" dirty="0" smtClean="0">
                <a:solidFill>
                  <a:srgbClr val="FF0000"/>
                </a:solidFill>
              </a:rPr>
              <a:t>H</a:t>
            </a:r>
            <a:r>
              <a:rPr lang="en-US" sz="2800" b="1" dirty="0">
                <a:solidFill>
                  <a:srgbClr val="FF0000"/>
                </a:solidFill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≤L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⟶ T </a:t>
            </a:r>
            <a:r>
              <a:rPr lang="en-US" dirty="0" smtClean="0"/>
              <a:t>.            H</a:t>
            </a:r>
            <a:r>
              <a:rPr lang="en-US" baseline="-25000" dirty="0" smtClean="0"/>
              <a:t>i</a:t>
            </a:r>
            <a:r>
              <a:rPr lang="en-US" dirty="0" smtClean="0"/>
              <a:t>  -  chaining variables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 smtClean="0"/>
              <a:t>PB:    padding block</a:t>
            </a:r>
            <a:r>
              <a:rPr lang="en-US" baseline="-25000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31810" y="1371600"/>
            <a:ext cx="7239000" cy="2743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670010" y="2743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346410" y="2743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623010" y="2743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36610" y="1676400"/>
            <a:ext cx="1524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FFFFCC"/>
                </a:solidFill>
                <a:latin typeface="Arial" charset="0"/>
              </a:rPr>
              <a:t>m[0]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660610" y="1676400"/>
            <a:ext cx="16764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CC"/>
                </a:solidFill>
                <a:latin typeface="Arial" charset="0"/>
              </a:rPr>
              <a:t>m[1]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337010" y="1676400"/>
            <a:ext cx="1600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m[2]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937210" y="1676400"/>
            <a:ext cx="1524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m[3]  </a:t>
            </a:r>
            <a:r>
              <a:rPr lang="en-US" sz="1800" dirty="0" err="1" smtClean="0">
                <a:solidFill>
                  <a:srgbClr val="FFFFCC"/>
                </a:solidFill>
                <a:latin typeface="Arial" charset="0"/>
              </a:rPr>
              <a:t>ll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   </a:t>
            </a:r>
            <a:r>
              <a:rPr lang="en-US" sz="1800" b="1" dirty="0" smtClean="0">
                <a:solidFill>
                  <a:srgbClr val="FFFF00"/>
                </a:solidFill>
                <a:latin typeface="Arial" charset="0"/>
              </a:rPr>
              <a:t>PB</a:t>
            </a:r>
            <a:endParaRPr lang="en-US" sz="1800" b="1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5022810" y="2743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grpSp>
        <p:nvGrpSpPr>
          <p:cNvPr id="16" name="Group 67"/>
          <p:cNvGrpSpPr/>
          <p:nvPr/>
        </p:nvGrpSpPr>
        <p:grpSpPr>
          <a:xfrm>
            <a:off x="260310" y="2858869"/>
            <a:ext cx="1409700" cy="646331"/>
            <a:chOff x="38100" y="3057978"/>
            <a:chExt cx="1409700" cy="646332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304800" y="3364468"/>
              <a:ext cx="1143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38100" y="3057978"/>
              <a:ext cx="793808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IV</a:t>
              </a:r>
            </a:p>
            <a:p>
              <a:pPr algn="ctr"/>
              <a:r>
                <a:rPr lang="en-US" dirty="0" smtClean="0"/>
                <a:t>(fixed)</a:t>
              </a:r>
              <a:endParaRPr lang="en-US" sz="1800" dirty="0" smtClean="0">
                <a:latin typeface="+mn-lt"/>
              </a:endParaRPr>
            </a:p>
          </p:txBody>
        </p:sp>
      </p:grpSp>
      <p:grpSp>
        <p:nvGrpSpPr>
          <p:cNvPr id="18" name="Group 47"/>
          <p:cNvGrpSpPr/>
          <p:nvPr/>
        </p:nvGrpSpPr>
        <p:grpSpPr>
          <a:xfrm>
            <a:off x="1364416" y="2058193"/>
            <a:ext cx="305594" cy="838995"/>
            <a:chOff x="1218406" y="2134394"/>
            <a:chExt cx="305594" cy="838994"/>
          </a:xfrm>
        </p:grpSpPr>
        <p:cxnSp>
          <p:nvCxnSpPr>
            <p:cNvPr id="43" name="Straight Connector 4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48"/>
          <p:cNvGrpSpPr/>
          <p:nvPr/>
        </p:nvGrpSpPr>
        <p:grpSpPr>
          <a:xfrm>
            <a:off x="3041610" y="2057400"/>
            <a:ext cx="305594" cy="838995"/>
            <a:chOff x="1218406" y="2134394"/>
            <a:chExt cx="305594" cy="838994"/>
          </a:xfrm>
        </p:grpSpPr>
        <p:cxnSp>
          <p:nvCxnSpPr>
            <p:cNvPr id="50" name="Straight Connector 49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0" name="Group 51"/>
          <p:cNvGrpSpPr/>
          <p:nvPr/>
        </p:nvGrpSpPr>
        <p:grpSpPr>
          <a:xfrm>
            <a:off x="4718010" y="2057400"/>
            <a:ext cx="305594" cy="838995"/>
            <a:chOff x="1218406" y="2134394"/>
            <a:chExt cx="305594" cy="838994"/>
          </a:xfrm>
        </p:grpSpPr>
        <p:cxnSp>
          <p:nvCxnSpPr>
            <p:cNvPr id="53" name="Straight Connector 5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54"/>
          <p:cNvGrpSpPr/>
          <p:nvPr/>
        </p:nvGrpSpPr>
        <p:grpSpPr>
          <a:xfrm>
            <a:off x="6318210" y="2057400"/>
            <a:ext cx="305594" cy="838995"/>
            <a:chOff x="1218406" y="2134394"/>
            <a:chExt cx="305594" cy="838994"/>
          </a:xfrm>
        </p:grpSpPr>
        <p:cxnSp>
          <p:nvCxnSpPr>
            <p:cNvPr id="56" name="Straight Connector 55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59" name="Straight Arrow Connector 58"/>
          <p:cNvCxnSpPr/>
          <p:nvPr/>
        </p:nvCxnSpPr>
        <p:spPr bwMode="auto">
          <a:xfrm>
            <a:off x="2584410" y="316844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260810" y="316844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5937210" y="3198813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7537410" y="3198813"/>
            <a:ext cx="990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8134310" y="2607733"/>
            <a:ext cx="715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H(m)</a:t>
            </a:r>
          </a:p>
        </p:txBody>
      </p:sp>
      <p:grpSp>
        <p:nvGrpSpPr>
          <p:cNvPr id="22" name="Group 73"/>
          <p:cNvGrpSpPr/>
          <p:nvPr/>
        </p:nvGrpSpPr>
        <p:grpSpPr>
          <a:xfrm>
            <a:off x="3346410" y="2726267"/>
            <a:ext cx="1066800" cy="381000"/>
            <a:chOff x="1524000" y="2819400"/>
            <a:chExt cx="1066800" cy="381000"/>
          </a:xfrm>
        </p:grpSpPr>
        <p:sp>
          <p:nvSpPr>
            <p:cNvPr id="75" name="Right Triangle 7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6" name="Straight Connector 75"/>
            <p:cNvCxnSpPr>
              <a:stCxn id="7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76"/>
          <p:cNvGrpSpPr/>
          <p:nvPr/>
        </p:nvGrpSpPr>
        <p:grpSpPr>
          <a:xfrm>
            <a:off x="5022810" y="2726267"/>
            <a:ext cx="1066800" cy="381000"/>
            <a:chOff x="1524000" y="2819400"/>
            <a:chExt cx="1066800" cy="381000"/>
          </a:xfrm>
        </p:grpSpPr>
        <p:sp>
          <p:nvSpPr>
            <p:cNvPr id="78" name="Right Triangle 77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9" name="Straight Connector 78"/>
            <p:cNvCxnSpPr>
              <a:stCxn id="78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79"/>
          <p:cNvGrpSpPr/>
          <p:nvPr/>
        </p:nvGrpSpPr>
        <p:grpSpPr>
          <a:xfrm>
            <a:off x="6623010" y="2726267"/>
            <a:ext cx="1066800" cy="381000"/>
            <a:chOff x="1524000" y="2819400"/>
            <a:chExt cx="1066800" cy="381000"/>
          </a:xfrm>
        </p:grpSpPr>
        <p:sp>
          <p:nvSpPr>
            <p:cNvPr id="81" name="Right Triangle 8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2" name="Straight Connector 81"/>
            <p:cNvCxnSpPr>
              <a:stCxn id="8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57"/>
          <p:cNvGrpSpPr/>
          <p:nvPr/>
        </p:nvGrpSpPr>
        <p:grpSpPr>
          <a:xfrm flipV="1">
            <a:off x="1670010" y="3215148"/>
            <a:ext cx="1066800" cy="381000"/>
            <a:chOff x="1524000" y="2819400"/>
            <a:chExt cx="1066800" cy="381000"/>
          </a:xfrm>
        </p:grpSpPr>
        <p:sp>
          <p:nvSpPr>
            <p:cNvPr id="61" name="Right Triangle 6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2" name="Straight Connector 61"/>
            <p:cNvCxnSpPr>
              <a:stCxn id="6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63"/>
          <p:cNvGrpSpPr/>
          <p:nvPr/>
        </p:nvGrpSpPr>
        <p:grpSpPr>
          <a:xfrm flipV="1">
            <a:off x="3346410" y="3215148"/>
            <a:ext cx="1066800" cy="381000"/>
            <a:chOff x="1524000" y="2819400"/>
            <a:chExt cx="1066800" cy="381000"/>
          </a:xfrm>
        </p:grpSpPr>
        <p:sp>
          <p:nvSpPr>
            <p:cNvPr id="65" name="Right Triangle 6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7" name="Straight Connector 66"/>
            <p:cNvCxnSpPr>
              <a:stCxn id="6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" name="Group 70"/>
          <p:cNvGrpSpPr/>
          <p:nvPr/>
        </p:nvGrpSpPr>
        <p:grpSpPr>
          <a:xfrm flipV="1">
            <a:off x="5022810" y="3215148"/>
            <a:ext cx="1066800" cy="381000"/>
            <a:chOff x="1524000" y="2819400"/>
            <a:chExt cx="1066800" cy="381000"/>
          </a:xfrm>
        </p:grpSpPr>
        <p:sp>
          <p:nvSpPr>
            <p:cNvPr id="83" name="Right Triangle 82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4" name="Straight Connector 83"/>
            <p:cNvCxnSpPr>
              <a:stCxn id="83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84"/>
          <p:cNvGrpSpPr/>
          <p:nvPr/>
        </p:nvGrpSpPr>
        <p:grpSpPr>
          <a:xfrm flipV="1">
            <a:off x="6623010" y="3215148"/>
            <a:ext cx="1066800" cy="381000"/>
            <a:chOff x="1524000" y="2819400"/>
            <a:chExt cx="1066800" cy="381000"/>
          </a:xfrm>
        </p:grpSpPr>
        <p:sp>
          <p:nvSpPr>
            <p:cNvPr id="86" name="Right Triangle 85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7" name="Straight Connector 86"/>
            <p:cNvCxnSpPr>
              <a:stCxn id="86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oup 87"/>
          <p:cNvGrpSpPr/>
          <p:nvPr/>
        </p:nvGrpSpPr>
        <p:grpSpPr>
          <a:xfrm>
            <a:off x="1670010" y="2726267"/>
            <a:ext cx="1066800" cy="381000"/>
            <a:chOff x="1524000" y="2819400"/>
            <a:chExt cx="1066800" cy="381000"/>
          </a:xfrm>
        </p:grpSpPr>
        <p:sp>
          <p:nvSpPr>
            <p:cNvPr id="89" name="Right Triangle 88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90" name="Straight Connector 89"/>
            <p:cNvCxnSpPr>
              <a:stCxn id="89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" name="Group 17"/>
          <p:cNvGrpSpPr/>
          <p:nvPr/>
        </p:nvGrpSpPr>
        <p:grpSpPr>
          <a:xfrm>
            <a:off x="1060410" y="2946401"/>
            <a:ext cx="7048849" cy="461665"/>
            <a:chOff x="1060410" y="1924050"/>
            <a:chExt cx="7048849" cy="346249"/>
          </a:xfrm>
        </p:grpSpPr>
        <p:sp>
          <p:nvSpPr>
            <p:cNvPr id="4" name="TextBox 3"/>
            <p:cNvSpPr txBox="1"/>
            <p:nvPr/>
          </p:nvSpPr>
          <p:spPr>
            <a:xfrm>
              <a:off x="1060410" y="1924050"/>
              <a:ext cx="49564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43646" y="1924050"/>
              <a:ext cx="48122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20046" y="1924050"/>
              <a:ext cx="49404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096446" y="1924050"/>
              <a:ext cx="48282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3</a:t>
              </a:r>
              <a:endParaRPr lang="en-US" sz="2400" baseline="-25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13610" y="1924050"/>
              <a:ext cx="49564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4</a:t>
              </a:r>
              <a:endParaRPr lang="en-US" sz="2400" baseline="-25000" dirty="0"/>
            </a:p>
          </p:txBody>
        </p:sp>
      </p:grpSp>
      <p:grpSp>
        <p:nvGrpSpPr>
          <p:cNvPr id="33" name="Group 15"/>
          <p:cNvGrpSpPr/>
          <p:nvPr/>
        </p:nvGrpSpPr>
        <p:grpSpPr>
          <a:xfrm>
            <a:off x="3276600" y="5765798"/>
            <a:ext cx="2362200" cy="977556"/>
            <a:chOff x="3276600" y="4324350"/>
            <a:chExt cx="2362200" cy="733167"/>
          </a:xfrm>
        </p:grpSpPr>
        <p:sp>
          <p:nvSpPr>
            <p:cNvPr id="5" name="Rectangle 4"/>
            <p:cNvSpPr/>
            <p:nvPr/>
          </p:nvSpPr>
          <p:spPr>
            <a:xfrm>
              <a:off x="3276600" y="4324350"/>
              <a:ext cx="2362200" cy="381000"/>
            </a:xfrm>
            <a:prstGeom prst="rect">
              <a:avLst/>
            </a:prstGeom>
            <a:solidFill>
              <a:srgbClr val="E46C0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FFCC"/>
                  </a:solidFill>
                </a:rPr>
                <a:t>1000…0  </a:t>
              </a:r>
              <a:r>
                <a:rPr lang="en-US" sz="2000" dirty="0" err="1" smtClean="0">
                  <a:solidFill>
                    <a:srgbClr val="FFFFCC"/>
                  </a:solidFill>
                </a:rPr>
                <a:t>ll</a:t>
              </a:r>
              <a:r>
                <a:rPr lang="en-US" sz="2000" dirty="0" smtClean="0">
                  <a:solidFill>
                    <a:srgbClr val="FFFFCC"/>
                  </a:solidFill>
                </a:rPr>
                <a:t>  </a:t>
              </a:r>
              <a:r>
                <a:rPr lang="en-US" sz="2000" dirty="0" err="1" smtClean="0">
                  <a:solidFill>
                    <a:srgbClr val="FFFFCC"/>
                  </a:solidFill>
                </a:rPr>
                <a:t>msg</a:t>
              </a:r>
              <a:r>
                <a:rPr lang="en-US" sz="2000" dirty="0" smtClean="0">
                  <a:solidFill>
                    <a:srgbClr val="FFFFCC"/>
                  </a:solidFill>
                </a:rPr>
                <a:t> </a:t>
              </a:r>
              <a:r>
                <a:rPr lang="en-US" sz="2000" dirty="0" err="1" smtClean="0">
                  <a:solidFill>
                    <a:srgbClr val="FFFFCC"/>
                  </a:solidFill>
                </a:rPr>
                <a:t>len</a:t>
              </a:r>
              <a:endParaRPr lang="en-US" sz="2000" dirty="0">
                <a:solidFill>
                  <a:srgbClr val="FFFFCC"/>
                </a:solidFill>
              </a:endParaRPr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4991100" y="4324350"/>
              <a:ext cx="152400" cy="9144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3600" y="4780518"/>
              <a:ext cx="8210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64 bits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248401" y="5664200"/>
            <a:ext cx="2095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no space for PB </a:t>
            </a:r>
            <a:br>
              <a:rPr lang="en-US" sz="2000" dirty="0" smtClean="0"/>
            </a:br>
            <a:r>
              <a:rPr lang="en-US" sz="2000" dirty="0" smtClean="0"/>
              <a:t>add</a:t>
            </a:r>
            <a:r>
              <a:rPr lang="en-US" sz="2000" dirty="0"/>
              <a:t> </a:t>
            </a:r>
            <a:r>
              <a:rPr lang="en-US" sz="2000" dirty="0" smtClean="0"/>
              <a:t>another block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62722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49808" y="725424"/>
            <a:ext cx="8013192" cy="1636776"/>
          </a:xfrm>
        </p:spPr>
        <p:txBody>
          <a:bodyPr/>
          <a:lstStyle/>
          <a:p>
            <a:r>
              <a:rPr lang="en-US" sz="4800" dirty="0" smtClean="0">
                <a:solidFill>
                  <a:srgbClr val="FFC000"/>
                </a:solidFill>
              </a:rPr>
              <a:t>CBC </a:t>
            </a:r>
            <a:r>
              <a:rPr lang="en-US" sz="4800" dirty="0" err="1" smtClean="0">
                <a:solidFill>
                  <a:srgbClr val="FFC000"/>
                </a:solidFill>
              </a:rPr>
              <a:t>Paddings</a:t>
            </a:r>
            <a:r>
              <a:rPr lang="en-US" sz="4800" dirty="0" smtClean="0">
                <a:solidFill>
                  <a:srgbClr val="FFC000"/>
                </a:solidFill>
              </a:rPr>
              <a:t> Attacks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0664" y="2895600"/>
            <a:ext cx="8022336" cy="68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397000"/>
            <a:ext cx="85344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Authenticated encryption</a:t>
            </a:r>
            <a:r>
              <a:rPr lang="en-US" dirty="0" smtClean="0"/>
              <a:t>:     CPA security + </a:t>
            </a:r>
            <a:r>
              <a:rPr lang="en-US" dirty="0" err="1" smtClean="0"/>
              <a:t>ciphertext</a:t>
            </a:r>
            <a:r>
              <a:rPr lang="en-US" dirty="0" smtClean="0"/>
              <a:t> integrity</a:t>
            </a:r>
          </a:p>
          <a:p>
            <a:r>
              <a:rPr lang="en-US" dirty="0"/>
              <a:t>C</a:t>
            </a:r>
            <a:r>
              <a:rPr lang="en-US" dirty="0" smtClean="0"/>
              <a:t>onfidentiality in presence of </a:t>
            </a:r>
            <a:r>
              <a:rPr lang="en-US" b="1" dirty="0" smtClean="0"/>
              <a:t>active</a:t>
            </a:r>
            <a:r>
              <a:rPr lang="en-US" dirty="0" smtClean="0"/>
              <a:t> adversary</a:t>
            </a:r>
          </a:p>
          <a:p>
            <a:r>
              <a:rPr lang="en-US" dirty="0" smtClean="0"/>
              <a:t>Prevents chosen-</a:t>
            </a:r>
            <a:r>
              <a:rPr lang="en-US" dirty="0" err="1" smtClean="0"/>
              <a:t>ciphertext</a:t>
            </a:r>
            <a:r>
              <a:rPr lang="en-US" dirty="0" smtClean="0"/>
              <a:t> attacks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Limitation:  cannot help bad implementations …   (this segment)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Authenticated encryption modes:</a:t>
            </a:r>
          </a:p>
          <a:p>
            <a:r>
              <a:rPr lang="en-US" dirty="0" smtClean="0"/>
              <a:t>Standards:    GCM,  CCM,  EAX</a:t>
            </a:r>
          </a:p>
          <a:p>
            <a:r>
              <a:rPr lang="en-US" dirty="0" smtClean="0"/>
              <a:t>General construction:    encrypt-then-MAC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853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TLS record protocol   </a:t>
            </a:r>
            <a:r>
              <a:rPr lang="en-US" sz="2700" dirty="0" smtClean="0"/>
              <a:t>(CBC encryption)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397000"/>
            <a:ext cx="8534400" cy="3327400"/>
          </a:xfrm>
        </p:spPr>
        <p:txBody>
          <a:bodyPr>
            <a:normAutofit/>
          </a:bodyPr>
          <a:lstStyle/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Decryption:    </a:t>
            </a:r>
            <a:r>
              <a:rPr lang="en-US" b="1" dirty="0" err="1" smtClean="0"/>
              <a:t>dec</a:t>
            </a:r>
            <a:r>
              <a:rPr lang="en-US" b="1" dirty="0"/>
              <a:t>(</a:t>
            </a:r>
            <a:r>
              <a:rPr lang="en-US" b="1" dirty="0" err="1"/>
              <a:t>k</a:t>
            </a:r>
            <a:r>
              <a:rPr lang="en-US" b="1" baseline="-25000" dirty="0" err="1"/>
              <a:t>b⇾s</a:t>
            </a:r>
            <a:r>
              <a:rPr lang="en-US" b="1" baseline="-25000" dirty="0"/>
              <a:t>  </a:t>
            </a:r>
            <a:r>
              <a:rPr lang="en-US" b="1" dirty="0"/>
              <a:t>, record, </a:t>
            </a:r>
            <a:r>
              <a:rPr lang="en-US" b="1" dirty="0" err="1"/>
              <a:t>ctr</a:t>
            </a:r>
            <a:r>
              <a:rPr lang="en-US" sz="2800" b="1" baseline="-25000" dirty="0" err="1"/>
              <a:t>b⇾s</a:t>
            </a:r>
            <a:r>
              <a:rPr lang="en-US" b="1" baseline="-25000" dirty="0"/>
              <a:t> </a:t>
            </a:r>
            <a:r>
              <a:rPr lang="en-US" b="1" dirty="0"/>
              <a:t>) </a:t>
            </a:r>
            <a:r>
              <a:rPr lang="en-US" dirty="0"/>
              <a:t>: </a:t>
            </a:r>
          </a:p>
          <a:p>
            <a:pPr marL="0" indent="0">
              <a:spcBef>
                <a:spcPts val="2400"/>
              </a:spcBef>
              <a:buNone/>
              <a:tabLst>
                <a:tab pos="457200" algn="l"/>
              </a:tabLst>
            </a:pPr>
            <a:r>
              <a:rPr lang="en-US" dirty="0"/>
              <a:t>	step 1:     CBC decrypt record using </a:t>
            </a:r>
            <a:r>
              <a:rPr lang="en-US" dirty="0" err="1"/>
              <a:t>k</a:t>
            </a:r>
            <a:r>
              <a:rPr lang="en-US" baseline="-25000" dirty="0" err="1"/>
              <a:t>enc</a:t>
            </a:r>
            <a:r>
              <a:rPr lang="en-US" baseline="-25000" dirty="0"/>
              <a:t> </a:t>
            </a:r>
            <a:endParaRPr lang="en-US" dirty="0"/>
          </a:p>
          <a:p>
            <a:pPr marL="0" indent="0">
              <a:spcBef>
                <a:spcPts val="2400"/>
              </a:spcBef>
              <a:buNone/>
              <a:tabLst>
                <a:tab pos="457200" algn="l"/>
              </a:tabLst>
            </a:pPr>
            <a:r>
              <a:rPr lang="en-US" dirty="0"/>
              <a:t>	step 2:     check pad format:  </a:t>
            </a:r>
            <a:r>
              <a:rPr lang="en-US" dirty="0" smtClean="0"/>
              <a:t>abort if </a:t>
            </a:r>
            <a:r>
              <a:rPr lang="en-US" dirty="0"/>
              <a:t>invalid</a:t>
            </a:r>
          </a:p>
          <a:p>
            <a:pPr marL="0" indent="0">
              <a:spcBef>
                <a:spcPts val="2400"/>
              </a:spcBef>
              <a:buNone/>
              <a:tabLst>
                <a:tab pos="457200" algn="l"/>
              </a:tabLst>
            </a:pPr>
            <a:r>
              <a:rPr lang="en-US" dirty="0"/>
              <a:t>	step 3:     check tag on    </a:t>
            </a:r>
            <a:r>
              <a:rPr lang="en-US" sz="2800" dirty="0"/>
              <a:t>[</a:t>
            </a:r>
            <a:r>
              <a:rPr lang="en-US" dirty="0"/>
              <a:t> ++</a:t>
            </a:r>
            <a:r>
              <a:rPr lang="en-US" dirty="0" err="1"/>
              <a:t>ctr</a:t>
            </a:r>
            <a:r>
              <a:rPr lang="en-US" sz="2800" baseline="-25000" dirty="0" err="1"/>
              <a:t>b⇾s</a:t>
            </a:r>
            <a:r>
              <a:rPr lang="en-US" baseline="-25000" dirty="0"/>
              <a:t> </a:t>
            </a:r>
            <a:r>
              <a:rPr lang="en-US" dirty="0"/>
              <a:t> </a:t>
            </a:r>
            <a:r>
              <a:rPr lang="en-US" dirty="0" err="1"/>
              <a:t>ll</a:t>
            </a:r>
            <a:r>
              <a:rPr lang="en-US" dirty="0"/>
              <a:t>  header  </a:t>
            </a:r>
            <a:r>
              <a:rPr lang="en-US" dirty="0" err="1"/>
              <a:t>ll</a:t>
            </a:r>
            <a:r>
              <a:rPr lang="en-US" dirty="0"/>
              <a:t>  data</a:t>
            </a:r>
            <a:r>
              <a:rPr lang="en-US" sz="2800" dirty="0"/>
              <a:t>]</a:t>
            </a:r>
            <a:r>
              <a:rPr lang="en-US" dirty="0"/>
              <a:t> 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		</a:t>
            </a:r>
            <a:r>
              <a:rPr lang="en-US" dirty="0" smtClean="0"/>
              <a:t>abort if </a:t>
            </a:r>
            <a:r>
              <a:rPr lang="en-US" dirty="0"/>
              <a:t>invalid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105400" y="4445000"/>
            <a:ext cx="3886200" cy="2032000"/>
            <a:chOff x="4114800" y="895350"/>
            <a:chExt cx="3886200" cy="1524000"/>
          </a:xfrm>
        </p:grpSpPr>
        <p:sp>
          <p:nvSpPr>
            <p:cNvPr id="5" name="Rectangle 4"/>
            <p:cNvSpPr/>
            <p:nvPr/>
          </p:nvSpPr>
          <p:spPr>
            <a:xfrm>
              <a:off x="4114800" y="895350"/>
              <a:ext cx="3886200" cy="1524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/>
                <a:t>               data</a:t>
              </a:r>
            </a:p>
            <a:p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14800" y="895350"/>
              <a:ext cx="1905000" cy="304800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3716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t</a:t>
              </a:r>
              <a:r>
                <a:rPr lang="en-US" dirty="0" smtClean="0">
                  <a:solidFill>
                    <a:srgbClr val="000000"/>
                  </a:solidFill>
                </a:rPr>
                <a:t>ype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ll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</a:rPr>
                <a:t>ver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ll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</a:rPr>
                <a:t>len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Elbow Connector 6"/>
            <p:cNvCxnSpPr/>
            <p:nvPr/>
          </p:nvCxnSpPr>
          <p:spPr>
            <a:xfrm flipV="1">
              <a:off x="4114800" y="1504950"/>
              <a:ext cx="3886200" cy="381000"/>
            </a:xfrm>
            <a:prstGeom prst="bentConnector3">
              <a:avLst>
                <a:gd name="adj1" fmla="val 705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257800" y="1885950"/>
              <a:ext cx="60625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tag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162800" y="2114550"/>
              <a:ext cx="838200" cy="304800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pad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04801" y="4749801"/>
            <a:ext cx="273825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Two types of error:</a:t>
            </a: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p</a:t>
            </a:r>
            <a:r>
              <a:rPr lang="en-US" sz="2400" b="1" dirty="0" smtClean="0">
                <a:solidFill>
                  <a:srgbClr val="FF0000"/>
                </a:solidFill>
              </a:rPr>
              <a:t>adding error</a:t>
            </a: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MAC error</a:t>
            </a:r>
          </a:p>
        </p:txBody>
      </p:sp>
    </p:spTree>
    <p:extLst>
      <p:ext uri="{BB962C8B-B14F-4D97-AF65-F5344CB8AC3E}">
        <p14:creationId xmlns="" xmlns:p14="http://schemas.microsoft.com/office/powerpoint/2010/main" val="18523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Padding oracle</a:t>
            </a:r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5105400" y="4343400"/>
            <a:ext cx="3886200" cy="2032000"/>
            <a:chOff x="4114800" y="895350"/>
            <a:chExt cx="3886200" cy="1524000"/>
          </a:xfrm>
        </p:grpSpPr>
        <p:sp>
          <p:nvSpPr>
            <p:cNvPr id="5" name="Rectangle 4"/>
            <p:cNvSpPr/>
            <p:nvPr/>
          </p:nvSpPr>
          <p:spPr>
            <a:xfrm>
              <a:off x="4114800" y="895350"/>
              <a:ext cx="3886200" cy="1524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/>
                <a:t>               data</a:t>
              </a:r>
            </a:p>
            <a:p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14800" y="895350"/>
              <a:ext cx="1905000" cy="304800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3716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t</a:t>
              </a:r>
              <a:r>
                <a:rPr lang="en-US" dirty="0" smtClean="0">
                  <a:solidFill>
                    <a:srgbClr val="000000"/>
                  </a:solidFill>
                </a:rPr>
                <a:t>ype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ll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</a:rPr>
                <a:t>ver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ll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</a:rPr>
                <a:t>len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Elbow Connector 6"/>
            <p:cNvCxnSpPr/>
            <p:nvPr/>
          </p:nvCxnSpPr>
          <p:spPr>
            <a:xfrm flipV="1">
              <a:off x="4114800" y="1504950"/>
              <a:ext cx="3886200" cy="381000"/>
            </a:xfrm>
            <a:prstGeom prst="bentConnector3">
              <a:avLst>
                <a:gd name="adj1" fmla="val 705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257800" y="1885950"/>
              <a:ext cx="60625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tag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162800" y="2114550"/>
              <a:ext cx="838200" cy="304800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pad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1000" y="1654820"/>
            <a:ext cx="853440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attacker can differentiate the two errors </a:t>
            </a:r>
            <a:br>
              <a:rPr lang="en-US" sz="2400" dirty="0" smtClean="0"/>
            </a:br>
            <a:r>
              <a:rPr lang="en-US" sz="2400" dirty="0" smtClean="0"/>
              <a:t>					(pad error, MAC error):</a:t>
            </a:r>
            <a:endParaRPr lang="en-US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⇒    </a:t>
            </a:r>
            <a:r>
              <a:rPr lang="en-US" sz="2800" b="1" dirty="0" smtClean="0">
                <a:solidFill>
                  <a:srgbClr val="FF0000"/>
                </a:solidFill>
              </a:rPr>
              <a:t>Padding oracle</a:t>
            </a:r>
            <a:r>
              <a:rPr lang="en-US" sz="2400" dirty="0" smtClean="0"/>
              <a:t>:</a:t>
            </a:r>
            <a:r>
              <a:rPr lang="en-US" sz="2400" dirty="0"/>
              <a:t> </a:t>
            </a:r>
            <a:r>
              <a:rPr lang="en-US" sz="2400" dirty="0" smtClean="0"/>
              <a:t>   </a:t>
            </a:r>
            <a:br>
              <a:rPr lang="en-US" sz="2400" dirty="0" smtClean="0"/>
            </a:br>
            <a:r>
              <a:rPr lang="en-US" sz="2400" dirty="0" smtClean="0"/>
              <a:t>		attacker submits 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 and learns if </a:t>
            </a:r>
            <a:br>
              <a:rPr lang="en-US" sz="2400" dirty="0" smtClean="0"/>
            </a:br>
            <a:r>
              <a:rPr lang="en-US" sz="2400" dirty="0" smtClean="0"/>
              <a:t>		last bytes of plaintext are a valid pad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4953001"/>
            <a:ext cx="3466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example of a </a:t>
            </a:r>
            <a:br>
              <a:rPr lang="en-US" sz="2400" dirty="0" smtClean="0"/>
            </a:br>
            <a:r>
              <a:rPr lang="en-US" sz="2400" b="1" dirty="0" smtClean="0"/>
              <a:t>chosen </a:t>
            </a:r>
            <a:r>
              <a:rPr lang="en-US" sz="2400" b="1" dirty="0" err="1" smtClean="0"/>
              <a:t>ciphertext</a:t>
            </a:r>
            <a:r>
              <a:rPr lang="en-US" sz="2400" b="1" dirty="0" smtClean="0"/>
              <a:t> attack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872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oracle via timing </a:t>
            </a:r>
            <a:r>
              <a:rPr lang="en-US" dirty="0" err="1" smtClean="0"/>
              <a:t>OpenSSL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2" b="-3451"/>
          <a:stretch/>
        </p:blipFill>
        <p:spPr>
          <a:xfrm>
            <a:off x="533400" y="1600200"/>
            <a:ext cx="3962400" cy="3826933"/>
          </a:xfrm>
        </p:spPr>
      </p:pic>
      <p:sp>
        <p:nvSpPr>
          <p:cNvPr id="5" name="TextBox 4"/>
          <p:cNvSpPr txBox="1"/>
          <p:nvPr/>
        </p:nvSpPr>
        <p:spPr>
          <a:xfrm>
            <a:off x="4953000" y="3733800"/>
            <a:ext cx="209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Credit:  </a:t>
            </a:r>
            <a:r>
              <a:rPr lang="en-US" dirty="0"/>
              <a:t>Brice </a:t>
            </a:r>
            <a:r>
              <a:rPr lang="en-US" dirty="0" err="1" smtClean="0"/>
              <a:t>Canvel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3001" y="4343400"/>
            <a:ext cx="257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(fixed in </a:t>
            </a:r>
            <a:r>
              <a:rPr lang="en-US" dirty="0" err="1" smtClean="0"/>
              <a:t>OpenSSL</a:t>
            </a:r>
            <a:r>
              <a:rPr lang="en-US" dirty="0" smtClean="0"/>
              <a:t> 0.9.7a)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5765801"/>
            <a:ext cx="8351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older TLS 1.0:   padding oracle due to different alert messages.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85268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a padding oracle   </a:t>
            </a:r>
            <a:r>
              <a:rPr lang="en-US" sz="3100" dirty="0" smtClean="0"/>
              <a:t>(CBC encryption)</a:t>
            </a:r>
            <a:endParaRPr lang="en-US" sz="3100" dirty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1905000" y="3683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(</a:t>
            </a:r>
            <a:r>
              <a:rPr lang="en-US" sz="2400" dirty="0"/>
              <a:t>k,</a:t>
            </a:r>
            <a:r>
              <a:rPr lang="en-US" sz="2400" dirty="0">
                <a:sym typeface="Symbol" pitchFamily="18" charset="2"/>
              </a:rPr>
              <a:t>)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3581400" y="3683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(</a:t>
            </a:r>
            <a:r>
              <a:rPr lang="en-US" sz="2400" dirty="0"/>
              <a:t>k,</a:t>
            </a:r>
            <a:r>
              <a:rPr lang="en-US" sz="2400" dirty="0">
                <a:sym typeface="Symbol" pitchFamily="18" charset="2"/>
              </a:rPr>
              <a:t>)</a:t>
            </a: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1600200" y="5588000"/>
            <a:ext cx="15240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3124200" y="5588000"/>
            <a:ext cx="16764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m[1]</a:t>
            </a:r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4800600" y="5588000"/>
            <a:ext cx="16002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  m[2]   </a:t>
            </a:r>
            <a:r>
              <a:rPr lang="en-US" dirty="0" err="1" smtClean="0"/>
              <a:t>ll</a:t>
            </a:r>
            <a:r>
              <a:rPr lang="en-US" dirty="0" smtClean="0"/>
              <a:t>   </a:t>
            </a:r>
            <a:r>
              <a:rPr lang="en-US" sz="2000" b="1" dirty="0" smtClean="0">
                <a:solidFill>
                  <a:srgbClr val="000090"/>
                </a:solidFill>
              </a:rPr>
              <a:t>pad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 flipV="1">
            <a:off x="2093914" y="4673600"/>
            <a:ext cx="5004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 flipV="1">
            <a:off x="3810000" y="4673600"/>
            <a:ext cx="5004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>
            <a:off x="2330450" y="520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20"/>
          <p:cNvSpPr>
            <a:spLocks noChangeShapeType="1"/>
          </p:cNvSpPr>
          <p:nvPr/>
        </p:nvSpPr>
        <p:spPr bwMode="auto">
          <a:xfrm>
            <a:off x="4038600" y="51752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22"/>
          <p:cNvSpPr>
            <a:spLocks noChangeShapeType="1"/>
          </p:cNvSpPr>
          <p:nvPr/>
        </p:nvSpPr>
        <p:spPr bwMode="auto">
          <a:xfrm>
            <a:off x="4038600" y="452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24"/>
          <p:cNvSpPr>
            <a:spLocks noChangeShapeType="1"/>
          </p:cNvSpPr>
          <p:nvPr/>
        </p:nvSpPr>
        <p:spPr bwMode="auto">
          <a:xfrm>
            <a:off x="2286000" y="452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Freeform 26"/>
          <p:cNvSpPr>
            <a:spLocks/>
          </p:cNvSpPr>
          <p:nvPr/>
        </p:nvSpPr>
        <p:spPr bwMode="auto">
          <a:xfrm>
            <a:off x="838200" y="3048000"/>
            <a:ext cx="1371600" cy="195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6"/>
              </a:cxn>
              <a:cxn ang="0">
                <a:pos x="864" y="336"/>
              </a:cxn>
            </a:cxnLst>
            <a:rect l="0" t="0" r="r" b="b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>
            <a:off x="2286000" y="30734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Freeform 28"/>
          <p:cNvSpPr>
            <a:spLocks/>
          </p:cNvSpPr>
          <p:nvPr/>
        </p:nvSpPr>
        <p:spPr bwMode="auto">
          <a:xfrm flipV="1">
            <a:off x="2286000" y="3378200"/>
            <a:ext cx="1600200" cy="16764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576" y="1056"/>
              </a:cxn>
              <a:cxn ang="0">
                <a:pos x="576" y="0"/>
              </a:cxn>
              <a:cxn ang="0">
                <a:pos x="1008" y="0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>
            <a:off x="4038600" y="30734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5257800" y="3683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(</a:t>
            </a:r>
            <a:r>
              <a:rPr lang="en-US" sz="2400" dirty="0"/>
              <a:t>k,</a:t>
            </a:r>
            <a:r>
              <a:rPr lang="en-US" sz="2400" dirty="0">
                <a:sym typeface="Symbol" pitchFamily="18" charset="2"/>
              </a:rPr>
              <a:t>)</a:t>
            </a:r>
          </a:p>
        </p:txBody>
      </p:sp>
      <p:sp>
        <p:nvSpPr>
          <p:cNvPr id="64" name="Freeform 37"/>
          <p:cNvSpPr>
            <a:spLocks/>
          </p:cNvSpPr>
          <p:nvPr/>
        </p:nvSpPr>
        <p:spPr bwMode="auto">
          <a:xfrm flipV="1">
            <a:off x="4038600" y="3378200"/>
            <a:ext cx="1600200" cy="16764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576" y="1056"/>
              </a:cxn>
              <a:cxn ang="0">
                <a:pos x="576" y="0"/>
              </a:cxn>
              <a:cxn ang="0">
                <a:pos x="1008" y="0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Text Box 39"/>
          <p:cNvSpPr txBox="1">
            <a:spLocks noChangeArrowheads="1"/>
          </p:cNvSpPr>
          <p:nvPr/>
        </p:nvSpPr>
        <p:spPr bwMode="auto">
          <a:xfrm flipV="1">
            <a:off x="5522914" y="4673600"/>
            <a:ext cx="5004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67" name="Line 40"/>
          <p:cNvSpPr>
            <a:spLocks noChangeShapeType="1"/>
          </p:cNvSpPr>
          <p:nvPr/>
        </p:nvSpPr>
        <p:spPr bwMode="auto">
          <a:xfrm>
            <a:off x="5751513" y="51752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Line 41"/>
          <p:cNvSpPr>
            <a:spLocks noChangeShapeType="1"/>
          </p:cNvSpPr>
          <p:nvPr/>
        </p:nvSpPr>
        <p:spPr bwMode="auto">
          <a:xfrm>
            <a:off x="5751513" y="452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Line 42"/>
          <p:cNvSpPr>
            <a:spLocks noChangeShapeType="1"/>
          </p:cNvSpPr>
          <p:nvPr/>
        </p:nvSpPr>
        <p:spPr bwMode="auto">
          <a:xfrm>
            <a:off x="5715000" y="30734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Rectangle 44"/>
          <p:cNvSpPr>
            <a:spLocks noChangeArrowheads="1"/>
          </p:cNvSpPr>
          <p:nvPr/>
        </p:nvSpPr>
        <p:spPr bwMode="auto">
          <a:xfrm>
            <a:off x="1600200" y="2692400"/>
            <a:ext cx="1524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c[0]</a:t>
            </a:r>
          </a:p>
        </p:txBody>
      </p:sp>
      <p:sp>
        <p:nvSpPr>
          <p:cNvPr id="72" name="Rectangle 45"/>
          <p:cNvSpPr>
            <a:spLocks noChangeArrowheads="1"/>
          </p:cNvSpPr>
          <p:nvPr/>
        </p:nvSpPr>
        <p:spPr bwMode="auto">
          <a:xfrm>
            <a:off x="3124200" y="2692400"/>
            <a:ext cx="16764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c[1]</a:t>
            </a:r>
          </a:p>
        </p:txBody>
      </p:sp>
      <p:sp>
        <p:nvSpPr>
          <p:cNvPr id="73" name="Rectangle 46"/>
          <p:cNvSpPr>
            <a:spLocks noChangeArrowheads="1"/>
          </p:cNvSpPr>
          <p:nvPr/>
        </p:nvSpPr>
        <p:spPr bwMode="auto">
          <a:xfrm>
            <a:off x="4800600" y="2692400"/>
            <a:ext cx="1600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[2]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Rectangle 48"/>
          <p:cNvSpPr>
            <a:spLocks noChangeArrowheads="1"/>
          </p:cNvSpPr>
          <p:nvPr/>
        </p:nvSpPr>
        <p:spPr bwMode="auto">
          <a:xfrm>
            <a:off x="457200" y="2692400"/>
            <a:ext cx="838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IV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7700" y="1492648"/>
            <a:ext cx="8123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Attacker has 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  </a:t>
            </a:r>
            <a:r>
              <a:rPr lang="en-US" sz="2400" b="1" dirty="0" smtClean="0">
                <a:solidFill>
                  <a:srgbClr val="FF0000"/>
                </a:solidFill>
              </a:rPr>
              <a:t>c = (c[0], c[1], c[2])   </a:t>
            </a:r>
            <a:r>
              <a:rPr lang="en-US" sz="2400" dirty="0" smtClean="0"/>
              <a:t>and </a:t>
            </a:r>
            <a:r>
              <a:rPr lang="en-US" sz="2400" dirty="0"/>
              <a:t>it wants  </a:t>
            </a:r>
            <a:r>
              <a:rPr lang="en-US" sz="2400" b="1" dirty="0">
                <a:solidFill>
                  <a:srgbClr val="FF0000"/>
                </a:solidFill>
              </a:rPr>
              <a:t>m[1]</a:t>
            </a:r>
          </a:p>
        </p:txBody>
      </p:sp>
    </p:spTree>
    <p:extLst>
      <p:ext uri="{BB962C8B-B14F-4D97-AF65-F5344CB8AC3E}">
        <p14:creationId xmlns="" xmlns:p14="http://schemas.microsoft.com/office/powerpoint/2010/main" val="25179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a padding oracle   </a:t>
            </a:r>
            <a:r>
              <a:rPr lang="en-US" sz="3100" dirty="0" smtClean="0"/>
              <a:t>(CBC encryption)</a:t>
            </a:r>
            <a:endParaRPr lang="en-US" sz="3100" dirty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1752600" y="3683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(</a:t>
            </a:r>
            <a:r>
              <a:rPr lang="en-US" sz="2400" dirty="0"/>
              <a:t>k,</a:t>
            </a:r>
            <a:r>
              <a:rPr lang="en-US" sz="2400" dirty="0">
                <a:sym typeface="Symbol" pitchFamily="18" charset="2"/>
              </a:rPr>
              <a:t>)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3429000" y="3683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(</a:t>
            </a:r>
            <a:r>
              <a:rPr lang="en-US" sz="2400" dirty="0"/>
              <a:t>k,</a:t>
            </a:r>
            <a:r>
              <a:rPr lang="en-US" sz="2400" dirty="0">
                <a:sym typeface="Symbol" pitchFamily="18" charset="2"/>
              </a:rPr>
              <a:t>)</a:t>
            </a: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1447800" y="5588000"/>
            <a:ext cx="15240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2971800" y="5588000"/>
            <a:ext cx="16764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m[1]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 flipV="1">
            <a:off x="1941514" y="4673600"/>
            <a:ext cx="5004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 flipV="1">
            <a:off x="3657600" y="4673600"/>
            <a:ext cx="5004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>
            <a:off x="2178050" y="520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20"/>
          <p:cNvSpPr>
            <a:spLocks noChangeShapeType="1"/>
          </p:cNvSpPr>
          <p:nvPr/>
        </p:nvSpPr>
        <p:spPr bwMode="auto">
          <a:xfrm>
            <a:off x="3886200" y="51752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22"/>
          <p:cNvSpPr>
            <a:spLocks noChangeShapeType="1"/>
          </p:cNvSpPr>
          <p:nvPr/>
        </p:nvSpPr>
        <p:spPr bwMode="auto">
          <a:xfrm>
            <a:off x="3886200" y="452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24"/>
          <p:cNvSpPr>
            <a:spLocks noChangeShapeType="1"/>
          </p:cNvSpPr>
          <p:nvPr/>
        </p:nvSpPr>
        <p:spPr bwMode="auto">
          <a:xfrm>
            <a:off x="2133600" y="452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Freeform 26"/>
          <p:cNvSpPr>
            <a:spLocks/>
          </p:cNvSpPr>
          <p:nvPr/>
        </p:nvSpPr>
        <p:spPr bwMode="auto">
          <a:xfrm>
            <a:off x="685800" y="3048000"/>
            <a:ext cx="1371600" cy="195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6"/>
              </a:cxn>
              <a:cxn ang="0">
                <a:pos x="864" y="336"/>
              </a:cxn>
            </a:cxnLst>
            <a:rect l="0" t="0" r="r" b="b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>
            <a:off x="2133600" y="30734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Freeform 28"/>
          <p:cNvSpPr>
            <a:spLocks/>
          </p:cNvSpPr>
          <p:nvPr/>
        </p:nvSpPr>
        <p:spPr bwMode="auto">
          <a:xfrm flipV="1">
            <a:off x="2133600" y="3378200"/>
            <a:ext cx="1600200" cy="16764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576" y="1056"/>
              </a:cxn>
              <a:cxn ang="0">
                <a:pos x="576" y="0"/>
              </a:cxn>
              <a:cxn ang="0">
                <a:pos x="1008" y="0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>
            <a:off x="3886200" y="30734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Rectangle 44"/>
          <p:cNvSpPr>
            <a:spLocks noChangeArrowheads="1"/>
          </p:cNvSpPr>
          <p:nvPr/>
        </p:nvSpPr>
        <p:spPr bwMode="auto">
          <a:xfrm>
            <a:off x="1447800" y="2692400"/>
            <a:ext cx="1524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c[0]</a:t>
            </a:r>
          </a:p>
        </p:txBody>
      </p:sp>
      <p:sp>
        <p:nvSpPr>
          <p:cNvPr id="72" name="Rectangle 45"/>
          <p:cNvSpPr>
            <a:spLocks noChangeArrowheads="1"/>
          </p:cNvSpPr>
          <p:nvPr/>
        </p:nvSpPr>
        <p:spPr bwMode="auto">
          <a:xfrm>
            <a:off x="2971800" y="2692400"/>
            <a:ext cx="16764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lang="en-US" sz="2000">
                <a:solidFill>
                  <a:schemeClr val="accent3">
                    <a:lumMod val="20000"/>
                    <a:lumOff val="80000"/>
                  </a:schemeClr>
                </a:solidFill>
              </a:rPr>
              <a:t>c[1]</a:t>
            </a:r>
          </a:p>
        </p:txBody>
      </p:sp>
      <p:sp>
        <p:nvSpPr>
          <p:cNvPr id="75" name="Rectangle 48"/>
          <p:cNvSpPr>
            <a:spLocks noChangeArrowheads="1"/>
          </p:cNvSpPr>
          <p:nvPr/>
        </p:nvSpPr>
        <p:spPr bwMode="auto">
          <a:xfrm>
            <a:off x="304800" y="2692400"/>
            <a:ext cx="838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IV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7700" y="1295400"/>
            <a:ext cx="6595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tep 1:    let  </a:t>
            </a:r>
            <a:r>
              <a:rPr lang="en-US" sz="3200" b="1" dirty="0" smtClean="0"/>
              <a:t>g</a:t>
            </a:r>
            <a:r>
              <a:rPr lang="en-US" sz="2400" dirty="0" smtClean="0"/>
              <a:t>  be a guess for the last byte of   m[1]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92400" y="2717800"/>
            <a:ext cx="228600" cy="304800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0" y="2819401"/>
            <a:ext cx="1661032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⨁ g ⨁ 0x01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4394200" y="5630333"/>
            <a:ext cx="228600" cy="304800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794000" y="2209800"/>
            <a:ext cx="2908300" cy="584200"/>
          </a:xfrm>
          <a:custGeom>
            <a:avLst/>
            <a:gdLst>
              <a:gd name="connsiteX0" fmla="*/ 2908300 w 2908300"/>
              <a:gd name="connsiteY0" fmla="*/ 553580 h 553580"/>
              <a:gd name="connsiteX1" fmla="*/ 2184400 w 2908300"/>
              <a:gd name="connsiteY1" fmla="*/ 109080 h 553580"/>
              <a:gd name="connsiteX2" fmla="*/ 520700 w 2908300"/>
              <a:gd name="connsiteY2" fmla="*/ 20180 h 553580"/>
              <a:gd name="connsiteX3" fmla="*/ 0 w 2908300"/>
              <a:gd name="connsiteY3" fmla="*/ 413880 h 55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8300" h="553580">
                <a:moveTo>
                  <a:pt x="2908300" y="553580"/>
                </a:moveTo>
                <a:cubicBezTo>
                  <a:pt x="2745316" y="375780"/>
                  <a:pt x="2582333" y="197980"/>
                  <a:pt x="2184400" y="109080"/>
                </a:cubicBezTo>
                <a:cubicBezTo>
                  <a:pt x="1786467" y="20180"/>
                  <a:pt x="884767" y="-30620"/>
                  <a:pt x="520700" y="20180"/>
                </a:cubicBezTo>
                <a:cubicBezTo>
                  <a:pt x="156633" y="70980"/>
                  <a:pt x="78316" y="242430"/>
                  <a:pt x="0" y="41388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16"/>
          <p:cNvGrpSpPr/>
          <p:nvPr/>
        </p:nvGrpSpPr>
        <p:grpSpPr>
          <a:xfrm>
            <a:off x="4572001" y="4038600"/>
            <a:ext cx="4123189" cy="1422400"/>
            <a:chOff x="4572000" y="3028950"/>
            <a:chExt cx="4123189" cy="1066800"/>
          </a:xfrm>
        </p:grpSpPr>
        <p:sp>
          <p:nvSpPr>
            <p:cNvPr id="41" name="TextBox 40"/>
            <p:cNvSpPr txBox="1"/>
            <p:nvPr/>
          </p:nvSpPr>
          <p:spPr>
            <a:xfrm>
              <a:off x="5562600" y="3028950"/>
              <a:ext cx="3132589" cy="34624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last-byte ⨁ </a:t>
              </a:r>
              <a:r>
                <a:rPr lang="en-US" sz="2400" dirty="0"/>
                <a:t>g ⨁ </a:t>
              </a:r>
              <a:r>
                <a:rPr lang="en-US" sz="2400" dirty="0" smtClean="0"/>
                <a:t>0x01 </a:t>
              </a:r>
              <a:endParaRPr lang="en-US" sz="2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4572000" y="3486150"/>
              <a:ext cx="990600" cy="609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029200" y="5257801"/>
            <a:ext cx="3514104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i</a:t>
            </a:r>
            <a:r>
              <a:rPr lang="en-US" sz="2400" dirty="0" smtClean="0"/>
              <a:t>f last-byte = g:   valid pad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    otherwise:      invalid pad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02232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39" grpId="0" animBg="1"/>
      <p:bldP spid="13" grpId="0" animBg="1"/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a padding oracle   </a:t>
            </a:r>
            <a:r>
              <a:rPr lang="en-US" sz="3100" dirty="0" smtClean="0"/>
              <a:t>(CBC encryption)</a:t>
            </a:r>
            <a:endParaRPr lang="en-US" sz="3100" dirty="0"/>
          </a:p>
        </p:txBody>
      </p:sp>
      <p:sp>
        <p:nvSpPr>
          <p:cNvPr id="76" name="TextBox 75"/>
          <p:cNvSpPr txBox="1"/>
          <p:nvPr/>
        </p:nvSpPr>
        <p:spPr>
          <a:xfrm>
            <a:off x="457200" y="1701800"/>
            <a:ext cx="7573676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Attack:   submit    </a:t>
            </a:r>
            <a:r>
              <a:rPr lang="en-US" sz="2400" b="1" dirty="0" smtClean="0">
                <a:solidFill>
                  <a:srgbClr val="FF0000"/>
                </a:solidFill>
              </a:rPr>
              <a:t>( IV, c’[0],  c[1] )  </a:t>
            </a:r>
            <a:r>
              <a:rPr lang="en-US" sz="2400" dirty="0" smtClean="0"/>
              <a:t>to padding oracle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		</a:t>
            </a:r>
            <a:r>
              <a:rPr lang="en-US" sz="2400" dirty="0"/>
              <a:t>	</a:t>
            </a:r>
            <a:r>
              <a:rPr lang="en-US" sz="2400" dirty="0" smtClean="0"/>
              <a:t>⇒   attacker learns if  last-byte = g</a:t>
            </a:r>
          </a:p>
          <a:p>
            <a:pPr>
              <a:spcBef>
                <a:spcPts val="1200"/>
              </a:spcBef>
            </a:pP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 smtClean="0"/>
              <a:t>Repeat  with   g = 0,1, …, 255  to learn last byte of m[1]</a:t>
            </a:r>
          </a:p>
          <a:p>
            <a:pPr>
              <a:spcBef>
                <a:spcPts val="1200"/>
              </a:spcBef>
            </a:pP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 smtClean="0"/>
              <a:t>Then use a  (02, 02)  pad to learn the next byte and so on …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05854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IMAP over 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5344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Problem</a:t>
            </a:r>
            <a:r>
              <a:rPr lang="en-US" dirty="0" smtClean="0"/>
              <a:t>:   TLS renegotiates key when an invalid record is received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Enter IMAP over TLS</a:t>
            </a:r>
            <a:r>
              <a:rPr lang="en-US" dirty="0" smtClean="0"/>
              <a:t>:     (protocol for reading email)</a:t>
            </a:r>
          </a:p>
          <a:p>
            <a:pPr>
              <a:spcBef>
                <a:spcPts val="2376"/>
              </a:spcBef>
            </a:pPr>
            <a:r>
              <a:rPr lang="en-US" dirty="0" smtClean="0"/>
              <a:t>Every five minutes client sends login message to server:</a:t>
            </a:r>
            <a:endParaRPr lang="en-US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	LOGIN </a:t>
            </a:r>
            <a:r>
              <a:rPr lang="en-US" sz="2000" b="1" dirty="0">
                <a:solidFill>
                  <a:srgbClr val="FF0000"/>
                </a:solidFill>
              </a:rPr>
              <a:t>"</a:t>
            </a:r>
            <a:r>
              <a:rPr lang="en-US" sz="2000" b="1" dirty="0" smtClean="0">
                <a:solidFill>
                  <a:srgbClr val="FF0000"/>
                </a:solidFill>
              </a:rPr>
              <a:t>username” "password”</a:t>
            </a:r>
            <a:endParaRPr lang="en-US" sz="2000" b="1" dirty="0" smtClean="0"/>
          </a:p>
          <a:p>
            <a:pPr>
              <a:spcBef>
                <a:spcPts val="2376"/>
              </a:spcBef>
            </a:pPr>
            <a:r>
              <a:rPr lang="en-US" dirty="0" smtClean="0"/>
              <a:t>Exact same attack works, despite new keys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⇒   recovers password in a few hours.</a:t>
            </a:r>
          </a:p>
        </p:txBody>
      </p:sp>
    </p:spTree>
    <p:extLst>
      <p:ext uri="{BB962C8B-B14F-4D97-AF65-F5344CB8AC3E}">
        <p14:creationId xmlns="" xmlns:p14="http://schemas.microsoft.com/office/powerpoint/2010/main" val="118473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24000"/>
            <a:ext cx="8458200" cy="48768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 Encrypt-then-MAC would completely avoid this problem: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MAC is checked first and </a:t>
            </a:r>
            <a:r>
              <a:rPr lang="en-US" dirty="0" err="1" smtClean="0"/>
              <a:t>ciphertext</a:t>
            </a:r>
            <a:r>
              <a:rPr lang="en-US" dirty="0" smtClean="0"/>
              <a:t> discarded if invalid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 MAC-then-CBC provides A.E., but padding oracle destroys it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126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err="1" smtClean="0"/>
              <a:t>Thm</a:t>
            </a:r>
            <a:r>
              <a:rPr lang="en-US" dirty="0" smtClean="0"/>
              <a:t>:   if  h </a:t>
            </a:r>
            <a:r>
              <a:rPr lang="en-US" dirty="0"/>
              <a:t> </a:t>
            </a:r>
            <a:r>
              <a:rPr lang="en-US" dirty="0" smtClean="0"/>
              <a:t>is collision resistant then so is  H.</a:t>
            </a:r>
          </a:p>
          <a:p>
            <a:pPr marL="0" indent="0">
              <a:buNone/>
            </a:pPr>
            <a:r>
              <a:rPr lang="en-US" b="1" dirty="0" smtClean="0"/>
              <a:t>Proof</a:t>
            </a:r>
            <a:r>
              <a:rPr lang="en-US" dirty="0" smtClean="0"/>
              <a:t>:    collision on H   ⇒   collision on h</a:t>
            </a:r>
            <a:endParaRPr lang="en-US" dirty="0"/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Suppose  H(M) = H(M’).    We build collision for  h.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 collision resistance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4277" y="3632200"/>
            <a:ext cx="5544723" cy="12926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  = 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    ,     H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   ,  …  ,   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 ,     H</a:t>
            </a:r>
            <a:r>
              <a:rPr lang="en-US" sz="2400" baseline="-25000" dirty="0" smtClean="0"/>
              <a:t>t+1</a:t>
            </a:r>
            <a:r>
              <a:rPr lang="en-US" sz="2400" dirty="0" smtClean="0"/>
              <a:t>   = H(M)</a:t>
            </a:r>
          </a:p>
          <a:p>
            <a:pPr>
              <a:spcBef>
                <a:spcPts val="3600"/>
              </a:spcBef>
            </a:pPr>
            <a:r>
              <a:rPr lang="en-US" sz="2400" dirty="0" smtClean="0"/>
              <a:t>IV  = 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’   ,      H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’   ,  …  ,   </a:t>
            </a:r>
            <a:r>
              <a:rPr lang="en-US" sz="2400" dirty="0" err="1" smtClean="0"/>
              <a:t>H’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,     H’</a:t>
            </a:r>
            <a:r>
              <a:rPr lang="en-US" sz="2400" baseline="-25000" dirty="0" smtClean="0"/>
              <a:t>r+1</a:t>
            </a:r>
            <a:r>
              <a:rPr lang="en-US" sz="2400" dirty="0" smtClean="0"/>
              <a:t>   = H(M’)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75155" y="5953324"/>
            <a:ext cx="5716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h( 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, M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 </a:t>
            </a:r>
            <a:r>
              <a:rPr lang="en-US" sz="2400" dirty="0" err="1" smtClean="0"/>
              <a:t>ll</a:t>
            </a:r>
            <a:r>
              <a:rPr lang="en-US" sz="2400" dirty="0" smtClean="0"/>
              <a:t> PB) = H</a:t>
            </a:r>
            <a:r>
              <a:rPr lang="en-US" sz="2400" baseline="-25000" dirty="0" smtClean="0"/>
              <a:t>t+1</a:t>
            </a:r>
            <a:r>
              <a:rPr lang="en-US" sz="2400" dirty="0" smtClean="0"/>
              <a:t> = H’</a:t>
            </a:r>
            <a:r>
              <a:rPr lang="en-US" sz="2400" baseline="-25000" dirty="0" smtClean="0"/>
              <a:t>r+1</a:t>
            </a:r>
            <a:r>
              <a:rPr lang="en-US" sz="2400" dirty="0" smtClean="0"/>
              <a:t> = h(</a:t>
            </a:r>
            <a:r>
              <a:rPr lang="en-US" sz="2400" dirty="0" err="1" smtClean="0"/>
              <a:t>H’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, </a:t>
            </a:r>
            <a:r>
              <a:rPr lang="en-US" sz="2400" dirty="0" err="1" smtClean="0"/>
              <a:t>M’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 </a:t>
            </a:r>
            <a:r>
              <a:rPr lang="en-US" sz="2400" dirty="0" err="1" smtClean="0"/>
              <a:t>ll</a:t>
            </a:r>
            <a:r>
              <a:rPr lang="en-US" sz="2400" dirty="0" smtClean="0"/>
              <a:t> PB’)</a:t>
            </a:r>
          </a:p>
        </p:txBody>
      </p:sp>
    </p:spTree>
    <p:extLst>
      <p:ext uri="{BB962C8B-B14F-4D97-AF65-F5344CB8AC3E}">
        <p14:creationId xmlns:p14="http://schemas.microsoft.com/office/powerpoint/2010/main" xmlns="" val="273161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910715"/>
            <a:ext cx="808003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Will this attack work if TLS used counter mode instead of CBC?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	</a:t>
            </a:r>
            <a:r>
              <a:rPr lang="en-US" sz="2400" dirty="0" smtClean="0"/>
              <a:t>(i.e.  use  MAC-then-CTR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1" y="3632201"/>
            <a:ext cx="6530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Yes, padding oracles affect all encryption schemes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9517" y="4235848"/>
            <a:ext cx="5123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depends on what block cipher is used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4845448"/>
            <a:ext cx="5277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No, counter </a:t>
            </a:r>
            <a:r>
              <a:rPr lang="en-US" sz="2400" smtClean="0"/>
              <a:t>mode need not </a:t>
            </a:r>
            <a:r>
              <a:rPr lang="en-US" sz="2400" dirty="0" smtClean="0"/>
              <a:t>use padding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Check!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6148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Order of Encryption and </a:t>
            </a:r>
            <a:r>
              <a:rPr lang="en-US" dirty="0" smtClean="0"/>
              <a:t>Authentication for </a:t>
            </a:r>
            <a:r>
              <a:rPr lang="en-US" dirty="0"/>
              <a:t>Protecting Communications, </a:t>
            </a:r>
            <a:r>
              <a:rPr lang="en-US" dirty="0" smtClean="0"/>
              <a:t>H. </a:t>
            </a:r>
            <a:r>
              <a:rPr lang="en-US" dirty="0" err="1" smtClean="0"/>
              <a:t>Krawczyk</a:t>
            </a:r>
            <a:r>
              <a:rPr lang="en-US" dirty="0" smtClean="0"/>
              <a:t>, Crypto 2001.</a:t>
            </a:r>
          </a:p>
          <a:p>
            <a:r>
              <a:rPr lang="en-US" dirty="0" smtClean="0"/>
              <a:t>Authenticated-Encryption with Associated-Data, </a:t>
            </a:r>
            <a:br>
              <a:rPr lang="en-US" dirty="0" smtClean="0"/>
            </a:br>
            <a:r>
              <a:rPr lang="en-US" dirty="0" smtClean="0"/>
              <a:t>P. </a:t>
            </a:r>
            <a:r>
              <a:rPr lang="en-US" dirty="0" err="1" smtClean="0"/>
              <a:t>Rogaway</a:t>
            </a:r>
            <a:r>
              <a:rPr lang="en-US" dirty="0" smtClean="0"/>
              <a:t>, Proc. of CCS 2002.</a:t>
            </a:r>
          </a:p>
          <a:p>
            <a:r>
              <a:rPr lang="en-US" dirty="0" smtClean="0"/>
              <a:t>Password </a:t>
            </a:r>
            <a:r>
              <a:rPr lang="en-US" dirty="0"/>
              <a:t>Interception in a SSL/TLS Channel,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B. </a:t>
            </a:r>
            <a:r>
              <a:rPr lang="en-US" dirty="0" err="1"/>
              <a:t>Canvel</a:t>
            </a:r>
            <a:r>
              <a:rPr lang="en-US" dirty="0"/>
              <a:t>, </a:t>
            </a:r>
            <a:r>
              <a:rPr lang="en-US" dirty="0" smtClean="0"/>
              <a:t>A. </a:t>
            </a:r>
            <a:r>
              <a:rPr lang="en-US" dirty="0" err="1"/>
              <a:t>Hiltgen</a:t>
            </a:r>
            <a:r>
              <a:rPr lang="en-US" dirty="0"/>
              <a:t>, </a:t>
            </a:r>
            <a:r>
              <a:rPr lang="en-US" dirty="0" smtClean="0"/>
              <a:t>S. </a:t>
            </a:r>
            <a:r>
              <a:rPr lang="en-US" dirty="0" err="1"/>
              <a:t>Vaudenay</a:t>
            </a:r>
            <a:r>
              <a:rPr lang="en-US" dirty="0"/>
              <a:t>, </a:t>
            </a:r>
            <a:r>
              <a:rPr lang="en-US" dirty="0" smtClean="0"/>
              <a:t>M. </a:t>
            </a:r>
            <a:r>
              <a:rPr lang="en-US" dirty="0" err="1" smtClean="0"/>
              <a:t>Vuagnoux</a:t>
            </a:r>
            <a:r>
              <a:rPr lang="en-US" dirty="0" smtClean="0"/>
              <a:t>, Crypto 2003.</a:t>
            </a:r>
          </a:p>
          <a:p>
            <a:r>
              <a:rPr lang="en-US" dirty="0" smtClean="0"/>
              <a:t> </a:t>
            </a:r>
            <a:r>
              <a:rPr lang="en-US" dirty="0"/>
              <a:t>Plaintext Recovery Attacks Against </a:t>
            </a:r>
            <a:r>
              <a:rPr lang="en-US" dirty="0" smtClean="0"/>
              <a:t>SSH, </a:t>
            </a:r>
            <a:br>
              <a:rPr lang="en-US" dirty="0" smtClean="0"/>
            </a:br>
            <a:r>
              <a:rPr lang="en-US" dirty="0" smtClean="0"/>
              <a:t>M. Albrecht</a:t>
            </a:r>
            <a:r>
              <a:rPr lang="en-US" dirty="0"/>
              <a:t>, </a:t>
            </a:r>
            <a:r>
              <a:rPr lang="en-US" dirty="0" smtClean="0"/>
              <a:t>K. </a:t>
            </a:r>
            <a:r>
              <a:rPr lang="en-US" dirty="0"/>
              <a:t>Paterson and </a:t>
            </a:r>
            <a:r>
              <a:rPr lang="en-US" dirty="0" smtClean="0"/>
              <a:t>G. </a:t>
            </a:r>
            <a:r>
              <a:rPr lang="en-US" dirty="0"/>
              <a:t>Watson, IEEE S&amp;P </a:t>
            </a:r>
            <a:r>
              <a:rPr lang="en-US" dirty="0" smtClean="0"/>
              <a:t>2009</a:t>
            </a:r>
          </a:p>
          <a:p>
            <a:r>
              <a:rPr lang="en-US" dirty="0"/>
              <a:t>Problem areas for the IP security </a:t>
            </a:r>
            <a:r>
              <a:rPr lang="en-US" dirty="0" smtClean="0"/>
              <a:t>protocols,</a:t>
            </a:r>
            <a:br>
              <a:rPr lang="en-US" dirty="0" smtClean="0"/>
            </a:br>
            <a:r>
              <a:rPr lang="en-US" dirty="0" smtClean="0"/>
              <a:t>S. </a:t>
            </a:r>
            <a:r>
              <a:rPr lang="en-US" dirty="0" err="1" smtClean="0"/>
              <a:t>Bellovin</a:t>
            </a:r>
            <a:r>
              <a:rPr lang="en-US" dirty="0" smtClean="0"/>
              <a:t>, </a:t>
            </a:r>
            <a:r>
              <a:rPr lang="en-US" dirty="0" err="1" smtClean="0"/>
              <a:t>Usenix</a:t>
            </a:r>
            <a:r>
              <a:rPr lang="en-US" dirty="0" smtClean="0"/>
              <a:t> Security 1996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Further reading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65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Copyright Notice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1DE4-641F-4848-AEFB-56811B1E1F79}" type="datetime1">
              <a:rPr lang="en-US" smtClean="0"/>
              <a:pPr/>
              <a:t>11/6/2012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10 (MCS-NUST)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93064" y="3200400"/>
            <a:ext cx="8022336" cy="3200400"/>
          </a:xfrm>
          <a:prstGeom prst="rect">
            <a:avLst/>
          </a:prstGeom>
        </p:spPr>
        <p:txBody>
          <a:bodyPr vert="horz" lIns="146304" tIns="0" rIns="45720" bIns="0" rtlCol="0" anchor="t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The material in this presentation has been taken from text books, reference books, research literature and various sources on Internet; and compiled/edited for class room teaching at MCS-NUST without any infringement into the copyrights of the author(s). The original authors retain their respective copyrights as per their stated claims.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Commercial use of the material contained herein in full or in part through copying, publication and reproducing in any form is strictly prohibited.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E: K× {0,1}</a:t>
            </a:r>
            <a:r>
              <a:rPr lang="en-US" b="1" baseline="30000" dirty="0" smtClean="0"/>
              <a:t>n</a:t>
            </a:r>
            <a:r>
              <a:rPr lang="en-US" b="1" dirty="0" smtClean="0"/>
              <a:t> </a:t>
            </a:r>
            <a:r>
              <a:rPr lang="en-US" b="1" dirty="0"/>
              <a:t>⟶ </a:t>
            </a:r>
            <a:r>
              <a:rPr lang="en-US" b="1" dirty="0" smtClean="0"/>
              <a:t>{0,1}</a:t>
            </a:r>
            <a:r>
              <a:rPr lang="en-US" b="1" baseline="30000" dirty="0" smtClean="0"/>
              <a:t>n</a:t>
            </a:r>
            <a:r>
              <a:rPr lang="en-US" b="1" dirty="0" smtClean="0"/>
              <a:t>     </a:t>
            </a:r>
            <a:r>
              <a:rPr lang="en-US" dirty="0" smtClean="0"/>
              <a:t>a block cipher.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h(H,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FF0000"/>
                </a:solidFill>
              </a:rPr>
              <a:t>) = E(m, H)</a:t>
            </a:r>
          </a:p>
          <a:p>
            <a:pPr marL="0" indent="0">
              <a:spcBef>
                <a:spcPts val="2376"/>
              </a:spcBef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spcBef>
                <a:spcPts val="2376"/>
              </a:spcBef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Compression Function from a </a:t>
            </a:r>
            <a:br>
              <a:rPr lang="en-US" dirty="0" smtClean="0"/>
            </a:br>
            <a:r>
              <a:rPr lang="en-US" dirty="0" smtClean="0"/>
              <a:t>Block Cipher</a:t>
            </a:r>
            <a:endParaRPr lang="en-US" dirty="0"/>
          </a:p>
        </p:txBody>
      </p:sp>
      <p:grpSp>
        <p:nvGrpSpPr>
          <p:cNvPr id="4" name="Group 44"/>
          <p:cNvGrpSpPr/>
          <p:nvPr/>
        </p:nvGrpSpPr>
        <p:grpSpPr>
          <a:xfrm>
            <a:off x="2514600" y="3409890"/>
            <a:ext cx="3784600" cy="1543110"/>
            <a:chOff x="558800" y="2546350"/>
            <a:chExt cx="3784600" cy="1157332"/>
          </a:xfrm>
        </p:grpSpPr>
        <p:grpSp>
          <p:nvGrpSpPr>
            <p:cNvPr id="5" name="Group 25"/>
            <p:cNvGrpSpPr/>
            <p:nvPr/>
          </p:nvGrpSpPr>
          <p:grpSpPr>
            <a:xfrm>
              <a:off x="2425700" y="2965450"/>
              <a:ext cx="768390" cy="654050"/>
              <a:chOff x="2425700" y="2927350"/>
              <a:chExt cx="768390" cy="654050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2514600" y="2952750"/>
                <a:ext cx="679490" cy="6286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  <a:sym typeface="Symbol" pitchFamily="18" charset="2"/>
                  </a:rPr>
                  <a:t>E</a:t>
                </a:r>
                <a:endParaRPr lang="en-US" dirty="0"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25700" y="2927350"/>
                <a:ext cx="303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&gt;</a:t>
                </a:r>
                <a:endParaRPr 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282700" y="2546350"/>
              <a:ext cx="48763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i</a:t>
              </a:r>
              <a:endParaRPr lang="en-US" sz="2400" baseline="-25000" dirty="0"/>
            </a:p>
          </p:txBody>
        </p:sp>
        <p:cxnSp>
          <p:nvCxnSpPr>
            <p:cNvPr id="23" name="Elbow Connector 22"/>
            <p:cNvCxnSpPr/>
            <p:nvPr/>
          </p:nvCxnSpPr>
          <p:spPr>
            <a:xfrm rot="16200000" flipH="1">
              <a:off x="1892346" y="2584405"/>
              <a:ext cx="231001" cy="96769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09600" y="3448050"/>
              <a:ext cx="1905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58800" y="3403600"/>
              <a:ext cx="39626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</a:t>
              </a:r>
              <a:r>
                <a:rPr lang="en-US" sz="2000" baseline="-25000" dirty="0" smtClean="0"/>
                <a:t>i</a:t>
              </a:r>
              <a:endParaRPr lang="en-US" sz="2000" baseline="-250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200400" y="3333750"/>
              <a:ext cx="1143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58782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E: K× {0,1}</a:t>
            </a:r>
            <a:r>
              <a:rPr lang="en-US" b="1" baseline="30000" dirty="0" smtClean="0"/>
              <a:t>n</a:t>
            </a:r>
            <a:r>
              <a:rPr lang="en-US" b="1" dirty="0" smtClean="0"/>
              <a:t> </a:t>
            </a:r>
            <a:r>
              <a:rPr lang="en-US" b="1" dirty="0"/>
              <a:t>⟶ </a:t>
            </a:r>
            <a:r>
              <a:rPr lang="en-US" b="1" dirty="0" smtClean="0"/>
              <a:t>{0,1}</a:t>
            </a:r>
            <a:r>
              <a:rPr lang="en-US" b="1" baseline="30000" dirty="0" smtClean="0"/>
              <a:t>n</a:t>
            </a:r>
            <a:r>
              <a:rPr lang="en-US" b="1" dirty="0" smtClean="0"/>
              <a:t>     </a:t>
            </a:r>
            <a:r>
              <a:rPr lang="en-US" dirty="0" smtClean="0"/>
              <a:t>a block cipher.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The </a:t>
            </a:r>
            <a:r>
              <a:rPr lang="en-US" b="1" dirty="0" smtClean="0"/>
              <a:t>Davies-Meyer </a:t>
            </a:r>
            <a:r>
              <a:rPr lang="en-US" dirty="0" smtClean="0"/>
              <a:t>compression function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h(H,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FF0000"/>
                </a:solidFill>
              </a:rPr>
              <a:t>) = E(m, H)⨁H</a:t>
            </a:r>
          </a:p>
          <a:p>
            <a:pPr marL="0" indent="0">
              <a:spcBef>
                <a:spcPts val="2376"/>
              </a:spcBef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spcBef>
                <a:spcPts val="2376"/>
              </a:spcBef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b="1" u="sng" dirty="0" err="1" smtClean="0"/>
              <a:t>Thm</a:t>
            </a:r>
            <a:r>
              <a:rPr lang="en-US" dirty="0" smtClean="0"/>
              <a:t>:   Suppose E is an ideal cipher (collection of |K| random perms.).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inding a collision </a:t>
            </a:r>
            <a:r>
              <a:rPr lang="en-US" b="1" dirty="0" smtClean="0"/>
              <a:t>h(</a:t>
            </a:r>
            <a:r>
              <a:rPr lang="en-US" b="1" dirty="0" err="1" smtClean="0"/>
              <a:t>H,m</a:t>
            </a:r>
            <a:r>
              <a:rPr lang="en-US" b="1" dirty="0" smtClean="0"/>
              <a:t>)=h(</a:t>
            </a:r>
            <a:r>
              <a:rPr lang="en-US" b="1" dirty="0" err="1" smtClean="0"/>
              <a:t>H’,m</a:t>
            </a:r>
            <a:r>
              <a:rPr lang="en-US" b="1" dirty="0" smtClean="0"/>
              <a:t>’)  </a:t>
            </a:r>
            <a:r>
              <a:rPr lang="en-US" dirty="0" smtClean="0"/>
              <a:t>takes </a:t>
            </a:r>
            <a:r>
              <a:rPr lang="en-US" b="1" dirty="0" smtClean="0">
                <a:solidFill>
                  <a:srgbClr val="FF0000"/>
                </a:solidFill>
              </a:rPr>
              <a:t>O(2</a:t>
            </a:r>
            <a:r>
              <a:rPr lang="en-US" b="1" baseline="30000" dirty="0" smtClean="0">
                <a:solidFill>
                  <a:srgbClr val="FF0000"/>
                </a:solidFill>
              </a:rPr>
              <a:t>n/2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evaluations of (E,D).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Compression Function from a </a:t>
            </a:r>
            <a:br>
              <a:rPr lang="en-US" dirty="0" smtClean="0"/>
            </a:br>
            <a:r>
              <a:rPr lang="en-US" dirty="0" smtClean="0"/>
              <a:t>Block Cipher</a:t>
            </a:r>
            <a:endParaRPr lang="en-US" dirty="0"/>
          </a:p>
        </p:txBody>
      </p:sp>
      <p:grpSp>
        <p:nvGrpSpPr>
          <p:cNvPr id="4" name="Group 44"/>
          <p:cNvGrpSpPr/>
          <p:nvPr/>
        </p:nvGrpSpPr>
        <p:grpSpPr>
          <a:xfrm>
            <a:off x="2514600" y="2413002"/>
            <a:ext cx="3784600" cy="1864381"/>
            <a:chOff x="558800" y="2546350"/>
            <a:chExt cx="3784600" cy="1398285"/>
          </a:xfrm>
        </p:grpSpPr>
        <p:grpSp>
          <p:nvGrpSpPr>
            <p:cNvPr id="5" name="Group 25"/>
            <p:cNvGrpSpPr/>
            <p:nvPr/>
          </p:nvGrpSpPr>
          <p:grpSpPr>
            <a:xfrm>
              <a:off x="2425700" y="2965450"/>
              <a:ext cx="768390" cy="654050"/>
              <a:chOff x="2425700" y="2927350"/>
              <a:chExt cx="768390" cy="654050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2514600" y="2952750"/>
                <a:ext cx="679490" cy="6286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  <a:sym typeface="Symbol" pitchFamily="18" charset="2"/>
                  </a:rPr>
                  <a:t>E</a:t>
                </a:r>
                <a:endParaRPr lang="en-US" dirty="0"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25700" y="2927350"/>
                <a:ext cx="303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&gt;</a:t>
                </a:r>
                <a:endParaRPr 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282700" y="2546350"/>
              <a:ext cx="48763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i</a:t>
              </a:r>
              <a:endParaRPr lang="en-US" sz="2400" baseline="-25000" dirty="0"/>
            </a:p>
          </p:txBody>
        </p:sp>
        <p:cxnSp>
          <p:nvCxnSpPr>
            <p:cNvPr id="23" name="Elbow Connector 22"/>
            <p:cNvCxnSpPr/>
            <p:nvPr/>
          </p:nvCxnSpPr>
          <p:spPr>
            <a:xfrm rot="16200000" flipH="1">
              <a:off x="1892346" y="2584405"/>
              <a:ext cx="231001" cy="96769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09600" y="3448050"/>
              <a:ext cx="1905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58800" y="3346450"/>
              <a:ext cx="39626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</a:t>
              </a:r>
              <a:r>
                <a:rPr lang="en-US" sz="2000" baseline="-25000" dirty="0" smtClean="0"/>
                <a:t>i</a:t>
              </a:r>
              <a:endParaRPr lang="en-US" sz="2000" baseline="-250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200400" y="3333750"/>
              <a:ext cx="1143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479800" y="3144535"/>
              <a:ext cx="497252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⨁</a:t>
              </a:r>
              <a:endParaRPr lang="en-US" sz="2800" dirty="0"/>
            </a:p>
          </p:txBody>
        </p:sp>
        <p:grpSp>
          <p:nvGrpSpPr>
            <p:cNvPr id="6" name="Group 43"/>
            <p:cNvGrpSpPr/>
            <p:nvPr/>
          </p:nvGrpSpPr>
          <p:grpSpPr>
            <a:xfrm>
              <a:off x="1905000" y="3422650"/>
              <a:ext cx="1828802" cy="521985"/>
              <a:chOff x="1905000" y="3422650"/>
              <a:chExt cx="1828802" cy="521985"/>
            </a:xfrm>
          </p:grpSpPr>
          <p:cxnSp>
            <p:nvCxnSpPr>
              <p:cNvPr id="34" name="Elbow Connector 33"/>
              <p:cNvCxnSpPr/>
              <p:nvPr/>
            </p:nvCxnSpPr>
            <p:spPr>
              <a:xfrm>
                <a:off x="1905000" y="3486150"/>
                <a:ext cx="1828800" cy="457200"/>
              </a:xfrm>
              <a:prstGeom prst="bentConnector3">
                <a:avLst>
                  <a:gd name="adj1" fmla="val 694"/>
                </a:avLst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rot="16200000" flipV="1">
                <a:off x="3470122" y="3680955"/>
                <a:ext cx="521985" cy="537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/>
          <p:cNvSpPr txBox="1"/>
          <p:nvPr/>
        </p:nvSpPr>
        <p:spPr>
          <a:xfrm>
            <a:off x="2971800" y="6172201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possible 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58782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  SHA-256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Merkle-Damgard</a:t>
            </a:r>
            <a:r>
              <a:rPr lang="en-US" dirty="0" smtClean="0"/>
              <a:t> function </a:t>
            </a:r>
          </a:p>
          <a:p>
            <a:r>
              <a:rPr lang="en-US" dirty="0" smtClean="0"/>
              <a:t>Davies-Meyer compression function </a:t>
            </a:r>
            <a:endParaRPr lang="en-US" dirty="0"/>
          </a:p>
        </p:txBody>
      </p:sp>
      <p:grpSp>
        <p:nvGrpSpPr>
          <p:cNvPr id="7" name="Group 14"/>
          <p:cNvGrpSpPr/>
          <p:nvPr/>
        </p:nvGrpSpPr>
        <p:grpSpPr>
          <a:xfrm>
            <a:off x="1868004" y="3733799"/>
            <a:ext cx="5142396" cy="2362200"/>
            <a:chOff x="1868004" y="2800350"/>
            <a:chExt cx="5142396" cy="1771650"/>
          </a:xfrm>
        </p:grpSpPr>
        <p:sp>
          <p:nvSpPr>
            <p:cNvPr id="4" name="Rectangle 3"/>
            <p:cNvSpPr/>
            <p:nvPr/>
          </p:nvSpPr>
          <p:spPr>
            <a:xfrm>
              <a:off x="2667000" y="2800350"/>
              <a:ext cx="27432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512-bit key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35400" y="3575050"/>
              <a:ext cx="1295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SHA-2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3800" y="3575050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</a:t>
              </a:r>
              <a:endParaRPr lang="en-US" dirty="0"/>
            </a:p>
          </p:txBody>
        </p:sp>
        <p:cxnSp>
          <p:nvCxnSpPr>
            <p:cNvPr id="8" name="Elbow Connector 7"/>
            <p:cNvCxnSpPr/>
            <p:nvPr/>
          </p:nvCxnSpPr>
          <p:spPr>
            <a:xfrm rot="16200000" flipH="1">
              <a:off x="3200400" y="3181350"/>
              <a:ext cx="685800" cy="533400"/>
            </a:xfrm>
            <a:prstGeom prst="bentConnector3">
              <a:avLst>
                <a:gd name="adj1" fmla="val 9961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905000" y="4248150"/>
              <a:ext cx="1905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868004" y="4295001"/>
              <a:ext cx="142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256-bit block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105400" y="4019550"/>
              <a:ext cx="1905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486400" y="4009252"/>
              <a:ext cx="142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256-bit block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6790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33228</TotalTime>
  <Words>2498</Words>
  <Application>Microsoft Office PowerPoint</Application>
  <PresentationFormat>On-screen Show (4:3)</PresentationFormat>
  <Paragraphs>658</Paragraphs>
  <Slides>62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Module</vt:lpstr>
      <vt:lpstr>Equation</vt:lpstr>
      <vt:lpstr>                  Applied Cryptography</vt:lpstr>
      <vt:lpstr>Collision Resistant Hash Functions</vt:lpstr>
      <vt:lpstr>Collision Resistance</vt:lpstr>
      <vt:lpstr>Cryptographic Hash Function</vt:lpstr>
      <vt:lpstr>The Merkle-Damgard iterated construction</vt:lpstr>
      <vt:lpstr>MD collision resistance</vt:lpstr>
      <vt:lpstr>Compression Function from a  Block Cipher</vt:lpstr>
      <vt:lpstr>Compression Function from a  Block Cipher</vt:lpstr>
      <vt:lpstr>Case study:   SHA-256</vt:lpstr>
      <vt:lpstr>The Merkle-Damgard iterated construction</vt:lpstr>
      <vt:lpstr>Standardized method:   HMAC  (Hash-MAC)</vt:lpstr>
      <vt:lpstr>HMAC </vt:lpstr>
      <vt:lpstr>HMAC Properties</vt:lpstr>
      <vt:lpstr>One Way Hash Functions – MD5</vt:lpstr>
      <vt:lpstr>MD-5</vt:lpstr>
      <vt:lpstr>MD-5 Round Function</vt:lpstr>
      <vt:lpstr>SHA-1</vt:lpstr>
      <vt:lpstr>One Way Hash Functions – SHA-x</vt:lpstr>
      <vt:lpstr>SHA-3</vt:lpstr>
      <vt:lpstr>Active Attacks on CPA Secure Ciphers</vt:lpstr>
      <vt:lpstr>Recap:</vt:lpstr>
      <vt:lpstr>Sample tampering attacks</vt:lpstr>
      <vt:lpstr>Sample tampering attacks</vt:lpstr>
      <vt:lpstr>Reading someone else’s data</vt:lpstr>
      <vt:lpstr>Slide 25</vt:lpstr>
      <vt:lpstr>The lesson</vt:lpstr>
      <vt:lpstr>Goals</vt:lpstr>
      <vt:lpstr>Ciphertext integrity</vt:lpstr>
      <vt:lpstr>Authenticated encryption</vt:lpstr>
      <vt:lpstr>Implication 1:   authenticity</vt:lpstr>
      <vt:lpstr>Implication 2</vt:lpstr>
      <vt:lpstr>Chosen Ciphertext Attacks</vt:lpstr>
      <vt:lpstr>Example : Chosen Ciphertext Attacks (CCA)</vt:lpstr>
      <vt:lpstr>Chosen ciphertext security</vt:lpstr>
      <vt:lpstr>Chosen ciphertext security:   Definition</vt:lpstr>
      <vt:lpstr>Chosen ciphertext security:  Definition</vt:lpstr>
      <vt:lpstr>Authenticated enc. ⇒ CCA security</vt:lpstr>
      <vt:lpstr>So what?</vt:lpstr>
      <vt:lpstr>Constructions from  Ciphers and MACs</vt:lpstr>
      <vt:lpstr>… but first,  some history</vt:lpstr>
      <vt:lpstr>Combining MAC and ENC   (CCA)</vt:lpstr>
      <vt:lpstr>A.E.   Theorems</vt:lpstr>
      <vt:lpstr>Standards  (at a high level)</vt:lpstr>
      <vt:lpstr>GCM Mode</vt:lpstr>
      <vt:lpstr>An example API  (OpenSSL)</vt:lpstr>
      <vt:lpstr>MAC Security  --  an explanation</vt:lpstr>
      <vt:lpstr>OCB:   A direct construction from a PRP</vt:lpstr>
      <vt:lpstr>Performance: Crypto++  5.6.0      [ Wei Dai ]</vt:lpstr>
      <vt:lpstr>Performance Comparison</vt:lpstr>
      <vt:lpstr>CBC Paddings Attacks</vt:lpstr>
      <vt:lpstr>Summary</vt:lpstr>
      <vt:lpstr>The TLS record protocol   (CBC encryption)</vt:lpstr>
      <vt:lpstr>Padding oracle</vt:lpstr>
      <vt:lpstr>Padding oracle via timing OpenSSL</vt:lpstr>
      <vt:lpstr>Using a padding oracle   (CBC encryption)</vt:lpstr>
      <vt:lpstr>Using a padding oracle   (CBC encryption)</vt:lpstr>
      <vt:lpstr>Using a padding oracle   (CBC encryption)</vt:lpstr>
      <vt:lpstr>IMAP over TLS</vt:lpstr>
      <vt:lpstr>Lesson</vt:lpstr>
      <vt:lpstr>Check!</vt:lpstr>
      <vt:lpstr>Further reading</vt:lpstr>
      <vt:lpstr>Copyright Notice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dean</dc:creator>
  <cp:lastModifiedBy>user</cp:lastModifiedBy>
  <cp:revision>546</cp:revision>
  <dcterms:created xsi:type="dcterms:W3CDTF">2012-02-03T18:01:12Z</dcterms:created>
  <dcterms:modified xsi:type="dcterms:W3CDTF">2012-11-07T12:22:53Z</dcterms:modified>
</cp:coreProperties>
</file>