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31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69" r:id="rId13"/>
    <p:sldId id="270" r:id="rId14"/>
    <p:sldId id="272" r:id="rId15"/>
    <p:sldId id="273" r:id="rId16"/>
    <p:sldId id="288" r:id="rId17"/>
    <p:sldId id="289" r:id="rId18"/>
    <p:sldId id="290" r:id="rId19"/>
    <p:sldId id="291" r:id="rId20"/>
    <p:sldId id="292" r:id="rId21"/>
    <p:sldId id="294" r:id="rId22"/>
    <p:sldId id="295" r:id="rId23"/>
    <p:sldId id="296" r:id="rId24"/>
    <p:sldId id="297" r:id="rId25"/>
    <p:sldId id="300" r:id="rId26"/>
    <p:sldId id="301" r:id="rId27"/>
    <p:sldId id="302" r:id="rId28"/>
    <p:sldId id="303" r:id="rId29"/>
    <p:sldId id="317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582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14557F-152E-4CE5-B760-C9D8DAFE421E}" type="datetimeFigureOut">
              <a:rPr lang="en-US" smtClean="0"/>
              <a:t>2/4/2013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994EFD-04B7-49A7-9632-C13E729BF915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4th Feburary 2013</a:t>
            </a:r>
            <a:endParaRPr lang="en-GB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FSM</a:t>
            </a:r>
            <a:endParaRPr lang="en-GB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FCC5576D-C057-4FBF-9D3E-A0E98B7315C5}" type="slidenum">
              <a:rPr lang="en-GB" smtClean="0"/>
              <a:t>‹#›</a:t>
            </a:fld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4th Feburary 2013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FSM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5576D-C057-4FBF-9D3E-A0E98B7315C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4th Feburary 2013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FSM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5576D-C057-4FBF-9D3E-A0E98B7315C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4th Feburary 2013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FSM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5576D-C057-4FBF-9D3E-A0E98B7315C5}" type="slidenum">
              <a:rPr lang="en-GB" smtClean="0"/>
              <a:t>‹#›</a:t>
            </a:fld>
            <a:endParaRPr lang="en-GB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4th Feburary 2013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r>
              <a:rPr lang="en-GB" smtClean="0"/>
              <a:t>FSM</a:t>
            </a:r>
            <a:endParaRPr lang="en-GB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FCC5576D-C057-4FBF-9D3E-A0E98B7315C5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4th Feburary 2013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FSM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5576D-C057-4FBF-9D3E-A0E98B7315C5}" type="slidenum">
              <a:rPr lang="en-GB" smtClean="0"/>
              <a:t>‹#›</a:t>
            </a:fld>
            <a:endParaRPr lang="en-GB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4th Feburary 2013</a:t>
            </a:r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FSM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5576D-C057-4FBF-9D3E-A0E98B7315C5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4th Feburary 2013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FSM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5576D-C057-4FBF-9D3E-A0E98B7315C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4th Feburary 2013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FSM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5576D-C057-4FBF-9D3E-A0E98B7315C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4th Feburary 2013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FSM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5576D-C057-4FBF-9D3E-A0E98B7315C5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4th Feburary 2013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r>
              <a:rPr lang="en-GB" smtClean="0"/>
              <a:t>FSM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FCC5576D-C057-4FBF-9D3E-A0E98B7315C5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4th Feburary 2013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GB" smtClean="0"/>
              <a:t>FSM</a:t>
            </a:r>
            <a:endParaRPr lang="en-GB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FCC5576D-C057-4FBF-9D3E-A0E98B7315C5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Introduction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Finite State Machines</a:t>
            </a:r>
            <a:endParaRPr lang="en-GB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 Introduction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Finite Automata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600" dirty="0" smtClean="0">
                <a:ea typeface="新細明體" charset="-120"/>
              </a:rPr>
              <a:t>Deterministic Finite Automata (DFA)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4th Feburary 2013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FSM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C5AF7-C023-4D7C-83A4-82A6E128021F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3011" name="Rectangle 4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</a:t>
            </a:r>
            <a:r>
              <a:rPr lang="en-US" b="1" dirty="0" smtClean="0">
                <a:solidFill>
                  <a:schemeClr val="accent1"/>
                </a:solidFill>
              </a:rPr>
              <a:t>finite automaton </a:t>
            </a:r>
            <a:r>
              <a:rPr lang="en-US" dirty="0" smtClean="0"/>
              <a:t>(DFA) is a 5-tuple </a:t>
            </a:r>
            <a:r>
              <a:rPr lang="en-US" dirty="0" smtClean="0">
                <a:latin typeface="Garamond" charset="0"/>
              </a:rPr>
              <a:t>(</a:t>
            </a:r>
            <a:r>
              <a:rPr lang="en-US" i="1" dirty="0" smtClean="0">
                <a:latin typeface="Garamond" charset="0"/>
              </a:rPr>
              <a:t>Q</a:t>
            </a:r>
            <a:r>
              <a:rPr lang="en-US" dirty="0" smtClean="0">
                <a:latin typeface="Garamond" charset="0"/>
              </a:rPr>
              <a:t>, </a:t>
            </a:r>
            <a:r>
              <a:rPr lang="en-US" dirty="0" smtClean="0">
                <a:latin typeface="Symbol" charset="2"/>
              </a:rPr>
              <a:t>S</a:t>
            </a:r>
            <a:r>
              <a:rPr lang="en-US" dirty="0" smtClean="0">
                <a:latin typeface="Garamond" charset="0"/>
              </a:rPr>
              <a:t>, </a:t>
            </a:r>
            <a:r>
              <a:rPr lang="en-US" dirty="0" smtClean="0">
                <a:latin typeface="Symbol" charset="2"/>
              </a:rPr>
              <a:t>d</a:t>
            </a:r>
            <a:r>
              <a:rPr lang="en-US" dirty="0" smtClean="0">
                <a:latin typeface="Garamond" charset="0"/>
              </a:rPr>
              <a:t>, q</a:t>
            </a:r>
            <a:r>
              <a:rPr lang="en-US" baseline="-25000" dirty="0" smtClean="0">
                <a:latin typeface="Garamond" charset="0"/>
              </a:rPr>
              <a:t>0</a:t>
            </a:r>
            <a:r>
              <a:rPr lang="en-US" dirty="0" smtClean="0">
                <a:latin typeface="Garamond" charset="0"/>
              </a:rPr>
              <a:t>, </a:t>
            </a:r>
            <a:r>
              <a:rPr lang="en-US" i="1" dirty="0" smtClean="0">
                <a:latin typeface="Garamond" charset="0"/>
              </a:rPr>
              <a:t>F</a:t>
            </a:r>
            <a:r>
              <a:rPr lang="en-US" dirty="0" smtClean="0">
                <a:latin typeface="Garamond" charset="0"/>
              </a:rPr>
              <a:t>)</a:t>
            </a:r>
            <a:r>
              <a:rPr lang="en-US" dirty="0" smtClean="0"/>
              <a:t> where</a:t>
            </a:r>
          </a:p>
          <a:p>
            <a:pPr lvl="1"/>
            <a:r>
              <a:rPr lang="en-US" i="1" dirty="0" smtClean="0">
                <a:latin typeface="Garamond" charset="0"/>
              </a:rPr>
              <a:t> Q</a:t>
            </a:r>
            <a:r>
              <a:rPr lang="en-US" dirty="0" smtClean="0"/>
              <a:t> is a finite set of </a:t>
            </a:r>
            <a:r>
              <a:rPr lang="en-US" b="1" dirty="0" smtClean="0">
                <a:solidFill>
                  <a:schemeClr val="accent1"/>
                </a:solidFill>
              </a:rPr>
              <a:t>states</a:t>
            </a:r>
          </a:p>
          <a:p>
            <a:pPr lvl="1"/>
            <a:r>
              <a:rPr lang="en-US" dirty="0" smtClean="0">
                <a:latin typeface="Garamond" charset="0"/>
              </a:rPr>
              <a:t> </a:t>
            </a:r>
            <a:r>
              <a:rPr lang="en-US" dirty="0" smtClean="0">
                <a:latin typeface="Symbol" charset="2"/>
              </a:rPr>
              <a:t>S</a:t>
            </a:r>
            <a:r>
              <a:rPr lang="en-US" dirty="0" smtClean="0"/>
              <a:t> is an </a:t>
            </a:r>
            <a:r>
              <a:rPr lang="en-US" b="1" dirty="0" smtClean="0">
                <a:solidFill>
                  <a:schemeClr val="accent1"/>
                </a:solidFill>
              </a:rPr>
              <a:t>alphabet</a:t>
            </a:r>
          </a:p>
          <a:p>
            <a:pPr lvl="1"/>
            <a:r>
              <a:rPr lang="en-US" dirty="0" smtClean="0">
                <a:latin typeface="Garamond" charset="0"/>
              </a:rPr>
              <a:t> </a:t>
            </a:r>
            <a:r>
              <a:rPr lang="en-US" dirty="0" smtClean="0">
                <a:latin typeface="Symbol" charset="2"/>
              </a:rPr>
              <a:t>d</a:t>
            </a:r>
            <a:r>
              <a:rPr lang="en-US" dirty="0" smtClean="0">
                <a:latin typeface="Garamond" charset="0"/>
              </a:rPr>
              <a:t>: </a:t>
            </a:r>
            <a:r>
              <a:rPr lang="en-US" i="1" dirty="0" smtClean="0">
                <a:latin typeface="Garamond" charset="0"/>
              </a:rPr>
              <a:t>Q</a:t>
            </a:r>
            <a:r>
              <a:rPr lang="en-US" dirty="0" smtClean="0">
                <a:latin typeface="Garamond" charset="0"/>
              </a:rPr>
              <a:t> </a:t>
            </a:r>
            <a:r>
              <a:rPr lang="en-US" dirty="0" smtClean="0"/>
              <a:t>×</a:t>
            </a:r>
            <a:r>
              <a:rPr lang="en-US" dirty="0" smtClean="0">
                <a:latin typeface="Garamond" charset="0"/>
              </a:rPr>
              <a:t> </a:t>
            </a:r>
            <a:r>
              <a:rPr lang="en-US" dirty="0" smtClean="0">
                <a:latin typeface="Symbol" charset="2"/>
              </a:rPr>
              <a:t>S</a:t>
            </a:r>
            <a:r>
              <a:rPr lang="en-US" dirty="0" smtClean="0">
                <a:latin typeface="Garamond" charset="0"/>
              </a:rPr>
              <a:t> → </a:t>
            </a:r>
            <a:r>
              <a:rPr lang="en-US" i="1" dirty="0" smtClean="0">
                <a:latin typeface="Garamond" charset="0"/>
              </a:rPr>
              <a:t>Q</a:t>
            </a:r>
            <a:r>
              <a:rPr lang="en-US" dirty="0" smtClean="0"/>
              <a:t> is a </a:t>
            </a:r>
            <a:r>
              <a:rPr lang="en-US" b="1" dirty="0" smtClean="0">
                <a:solidFill>
                  <a:schemeClr val="accent1"/>
                </a:solidFill>
              </a:rPr>
              <a:t>transition function</a:t>
            </a:r>
          </a:p>
          <a:p>
            <a:pPr lvl="1"/>
            <a:r>
              <a:rPr lang="en-US" i="1" dirty="0" smtClean="0">
                <a:latin typeface="Garamond" charset="0"/>
              </a:rPr>
              <a:t> </a:t>
            </a:r>
            <a:r>
              <a:rPr lang="en-US" dirty="0" smtClean="0">
                <a:latin typeface="Garamond" charset="0"/>
              </a:rPr>
              <a:t>q</a:t>
            </a:r>
            <a:r>
              <a:rPr lang="en-US" baseline="-25000" dirty="0" smtClean="0">
                <a:latin typeface="Garamond" charset="0"/>
              </a:rPr>
              <a:t>0</a:t>
            </a:r>
            <a:r>
              <a:rPr lang="en-US" dirty="0" smtClean="0"/>
              <a:t> </a:t>
            </a:r>
            <a:r>
              <a:rPr lang="en-US" dirty="0" smtClean="0">
                <a:latin typeface="Symbol" charset="2"/>
              </a:rPr>
              <a:t>Î</a:t>
            </a:r>
            <a:r>
              <a:rPr lang="en-US" dirty="0" smtClean="0">
                <a:latin typeface="MS Shell Dlg" charset="0"/>
              </a:rPr>
              <a:t> </a:t>
            </a:r>
            <a:r>
              <a:rPr lang="en-US" i="1" dirty="0" smtClean="0">
                <a:latin typeface="Garamond" charset="0"/>
              </a:rPr>
              <a:t>Q</a:t>
            </a:r>
            <a:r>
              <a:rPr lang="en-US" dirty="0" smtClean="0"/>
              <a:t> is the </a:t>
            </a:r>
            <a:r>
              <a:rPr lang="en-US" b="1" dirty="0" smtClean="0">
                <a:solidFill>
                  <a:schemeClr val="accent1"/>
                </a:solidFill>
              </a:rPr>
              <a:t>initial state</a:t>
            </a:r>
          </a:p>
          <a:p>
            <a:pPr lvl="1"/>
            <a:r>
              <a:rPr lang="en-US" dirty="0" smtClean="0"/>
              <a:t> </a:t>
            </a:r>
            <a:r>
              <a:rPr lang="en-US" i="1" dirty="0" smtClean="0">
                <a:latin typeface="Garamond" charset="0"/>
              </a:rPr>
              <a:t>F </a:t>
            </a:r>
            <a:r>
              <a:rPr lang="en-US" dirty="0" smtClean="0">
                <a:latin typeface="Symbol" charset="2"/>
              </a:rPr>
              <a:t>Í</a:t>
            </a:r>
            <a:r>
              <a:rPr lang="en-US" dirty="0" smtClean="0"/>
              <a:t> </a:t>
            </a:r>
            <a:r>
              <a:rPr lang="en-US" i="1" dirty="0" smtClean="0">
                <a:latin typeface="Garamond" charset="0"/>
              </a:rPr>
              <a:t>Q </a:t>
            </a:r>
            <a:r>
              <a:rPr lang="en-US" dirty="0" smtClean="0"/>
              <a:t>is a set of </a:t>
            </a:r>
            <a:r>
              <a:rPr lang="en-US" b="1" dirty="0" smtClean="0">
                <a:solidFill>
                  <a:schemeClr val="accent1"/>
                </a:solidFill>
              </a:rPr>
              <a:t>accepting states </a:t>
            </a:r>
            <a:r>
              <a:rPr lang="en-US" dirty="0" smtClean="0"/>
              <a:t>(or </a:t>
            </a:r>
            <a:r>
              <a:rPr lang="en-US" b="1" dirty="0" smtClean="0">
                <a:solidFill>
                  <a:schemeClr val="accent1"/>
                </a:solidFill>
              </a:rPr>
              <a:t>final states</a:t>
            </a:r>
            <a:r>
              <a:rPr lang="en-US" dirty="0" smtClean="0"/>
              <a:t>)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</a:t>
            </a:r>
          </a:p>
        </p:txBody>
      </p:sp>
      <p:sp>
        <p:nvSpPr>
          <p:cNvPr id="43" name="Date Placeholder 4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4th Feburary 2013</a:t>
            </a:r>
            <a:endParaRPr lang="en-US"/>
          </a:p>
        </p:txBody>
      </p:sp>
      <p:sp>
        <p:nvSpPr>
          <p:cNvPr id="45" name="Footer Placeholder 4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FSM</a:t>
            </a:r>
            <a:endParaRPr lang="en-US"/>
          </a:p>
        </p:txBody>
      </p:sp>
      <p:sp>
        <p:nvSpPr>
          <p:cNvPr id="44" name="Slide Number Placeholder 4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C5AF7-C023-4D7C-83A4-82A6E128021F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44035" name="Oval 4"/>
          <p:cNvSpPr>
            <a:spLocks noChangeArrowheads="1"/>
          </p:cNvSpPr>
          <p:nvPr/>
        </p:nvSpPr>
        <p:spPr bwMode="auto">
          <a:xfrm>
            <a:off x="2595563" y="2125663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36" name="Oval 5"/>
          <p:cNvSpPr>
            <a:spLocks noChangeArrowheads="1"/>
          </p:cNvSpPr>
          <p:nvPr/>
        </p:nvSpPr>
        <p:spPr bwMode="auto">
          <a:xfrm>
            <a:off x="2671763" y="2201863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37" name="Oval 6"/>
          <p:cNvSpPr>
            <a:spLocks noChangeArrowheads="1"/>
          </p:cNvSpPr>
          <p:nvPr/>
        </p:nvSpPr>
        <p:spPr bwMode="auto">
          <a:xfrm>
            <a:off x="4424363" y="2125663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38" name="Line 7"/>
          <p:cNvSpPr>
            <a:spLocks noChangeShapeType="1"/>
          </p:cNvSpPr>
          <p:nvPr/>
        </p:nvSpPr>
        <p:spPr bwMode="auto">
          <a:xfrm>
            <a:off x="2286000" y="2430463"/>
            <a:ext cx="3095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39" name="Rectangle 9"/>
          <p:cNvSpPr>
            <a:spLocks noChangeArrowheads="1"/>
          </p:cNvSpPr>
          <p:nvPr/>
        </p:nvSpPr>
        <p:spPr bwMode="auto">
          <a:xfrm>
            <a:off x="2671763" y="2160588"/>
            <a:ext cx="3683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>
                <a:latin typeface="Garamond" charset="0"/>
                <a:ea typeface="新細明體" charset="-120"/>
                <a:sym typeface="Symbol" charset="2"/>
              </a:rPr>
              <a:t>q</a:t>
            </a:r>
            <a:r>
              <a:rPr lang="en-US" altLang="zh-TW" baseline="-25000">
                <a:latin typeface="Garamond" charset="0"/>
                <a:ea typeface="新細明體" charset="-120"/>
                <a:sym typeface="Symbol" charset="2"/>
              </a:rPr>
              <a:t>0</a:t>
            </a:r>
          </a:p>
        </p:txBody>
      </p:sp>
      <p:sp>
        <p:nvSpPr>
          <p:cNvPr id="44040" name="Rectangle 10"/>
          <p:cNvSpPr>
            <a:spLocks noChangeArrowheads="1"/>
          </p:cNvSpPr>
          <p:nvPr/>
        </p:nvSpPr>
        <p:spPr bwMode="auto">
          <a:xfrm>
            <a:off x="4500563" y="2160588"/>
            <a:ext cx="3683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>
                <a:latin typeface="Garamond" charset="0"/>
                <a:ea typeface="新細明體" charset="-120"/>
                <a:sym typeface="Symbol" charset="2"/>
              </a:rPr>
              <a:t>q</a:t>
            </a:r>
            <a:r>
              <a:rPr lang="en-US" altLang="zh-TW" baseline="-25000">
                <a:latin typeface="Garamond" charset="0"/>
                <a:ea typeface="新細明體" charset="-120"/>
                <a:sym typeface="Symbol" charset="2"/>
              </a:rPr>
              <a:t>1</a:t>
            </a:r>
          </a:p>
        </p:txBody>
      </p:sp>
      <p:sp>
        <p:nvSpPr>
          <p:cNvPr id="44041" name="Rectangle 11"/>
          <p:cNvSpPr>
            <a:spLocks noChangeArrowheads="1"/>
          </p:cNvSpPr>
          <p:nvPr/>
        </p:nvSpPr>
        <p:spPr bwMode="auto">
          <a:xfrm>
            <a:off x="6405563" y="2160588"/>
            <a:ext cx="3683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>
                <a:latin typeface="Garamond" charset="0"/>
                <a:ea typeface="新細明體" charset="-120"/>
                <a:sym typeface="Symbol" charset="2"/>
              </a:rPr>
              <a:t>q</a:t>
            </a:r>
            <a:r>
              <a:rPr lang="en-US" altLang="zh-TW" baseline="-25000">
                <a:latin typeface="Garamond" charset="0"/>
                <a:ea typeface="新細明體" charset="-120"/>
                <a:sym typeface="Symbol" charset="2"/>
              </a:rPr>
              <a:t>2</a:t>
            </a:r>
          </a:p>
        </p:txBody>
      </p:sp>
      <p:sp>
        <p:nvSpPr>
          <p:cNvPr id="44042" name="Oval 12"/>
          <p:cNvSpPr>
            <a:spLocks noChangeArrowheads="1"/>
          </p:cNvSpPr>
          <p:nvPr/>
        </p:nvSpPr>
        <p:spPr bwMode="auto">
          <a:xfrm>
            <a:off x="6329363" y="2125663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43" name="Oval 13"/>
          <p:cNvSpPr>
            <a:spLocks noChangeArrowheads="1"/>
          </p:cNvSpPr>
          <p:nvPr/>
        </p:nvSpPr>
        <p:spPr bwMode="auto">
          <a:xfrm>
            <a:off x="4500563" y="2201863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44" name="Line 14"/>
          <p:cNvSpPr>
            <a:spLocks noChangeShapeType="1"/>
          </p:cNvSpPr>
          <p:nvPr/>
        </p:nvSpPr>
        <p:spPr bwMode="auto">
          <a:xfrm>
            <a:off x="3128963" y="2430463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45" name="Line 15"/>
          <p:cNvSpPr>
            <a:spLocks noChangeShapeType="1"/>
          </p:cNvSpPr>
          <p:nvPr/>
        </p:nvSpPr>
        <p:spPr bwMode="auto">
          <a:xfrm>
            <a:off x="5000625" y="2430463"/>
            <a:ext cx="13287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46" name="Text Box 16"/>
          <p:cNvSpPr txBox="1">
            <a:spLocks noChangeArrowheads="1"/>
          </p:cNvSpPr>
          <p:nvPr/>
        </p:nvSpPr>
        <p:spPr bwMode="auto">
          <a:xfrm>
            <a:off x="3509963" y="2133600"/>
            <a:ext cx="2921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>
                <a:latin typeface="Garamond" charset="0"/>
                <a:ea typeface="新細明體" charset="-120"/>
              </a:rPr>
              <a:t>1</a:t>
            </a:r>
          </a:p>
        </p:txBody>
      </p:sp>
      <p:sp>
        <p:nvSpPr>
          <p:cNvPr id="44047" name="Text Box 17"/>
          <p:cNvSpPr txBox="1">
            <a:spLocks noChangeArrowheads="1"/>
          </p:cNvSpPr>
          <p:nvPr/>
        </p:nvSpPr>
        <p:spPr bwMode="auto">
          <a:xfrm>
            <a:off x="5491163" y="2133600"/>
            <a:ext cx="2921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>
                <a:latin typeface="Garamond" charset="0"/>
                <a:ea typeface="新細明體" charset="-120"/>
              </a:rPr>
              <a:t>0</a:t>
            </a:r>
          </a:p>
        </p:txBody>
      </p:sp>
      <p:sp>
        <p:nvSpPr>
          <p:cNvPr id="44048" name="Freeform 18"/>
          <p:cNvSpPr>
            <a:spLocks/>
          </p:cNvSpPr>
          <p:nvPr/>
        </p:nvSpPr>
        <p:spPr bwMode="auto">
          <a:xfrm>
            <a:off x="2519363" y="1655763"/>
            <a:ext cx="508000" cy="469900"/>
          </a:xfrm>
          <a:custGeom>
            <a:avLst/>
            <a:gdLst>
              <a:gd name="T0" fmla="*/ 2147483647 w 320"/>
              <a:gd name="T1" fmla="*/ 2147483647 h 296"/>
              <a:gd name="T2" fmla="*/ 2147483647 w 320"/>
              <a:gd name="T3" fmla="*/ 2147483647 h 296"/>
              <a:gd name="T4" fmla="*/ 2147483647 w 320"/>
              <a:gd name="T5" fmla="*/ 2147483647 h 296"/>
              <a:gd name="T6" fmla="*/ 2147483647 w 320"/>
              <a:gd name="T7" fmla="*/ 2147483647 h 296"/>
              <a:gd name="T8" fmla="*/ 2147483647 w 320"/>
              <a:gd name="T9" fmla="*/ 2147483647 h 296"/>
              <a:gd name="T10" fmla="*/ 2147483647 w 320"/>
              <a:gd name="T11" fmla="*/ 2147483647 h 296"/>
              <a:gd name="T12" fmla="*/ 2147483647 w 320"/>
              <a:gd name="T13" fmla="*/ 2147483647 h 296"/>
              <a:gd name="T14" fmla="*/ 2147483647 w 320"/>
              <a:gd name="T15" fmla="*/ 2147483647 h 29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320"/>
              <a:gd name="T25" fmla="*/ 0 h 296"/>
              <a:gd name="T26" fmla="*/ 320 w 320"/>
              <a:gd name="T27" fmla="*/ 296 h 29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320" h="296">
                <a:moveTo>
                  <a:pt x="112" y="296"/>
                </a:moveTo>
                <a:cubicBezTo>
                  <a:pt x="72" y="268"/>
                  <a:pt x="32" y="240"/>
                  <a:pt x="16" y="200"/>
                </a:cubicBezTo>
                <a:cubicBezTo>
                  <a:pt x="0" y="160"/>
                  <a:pt x="0" y="88"/>
                  <a:pt x="16" y="56"/>
                </a:cubicBezTo>
                <a:cubicBezTo>
                  <a:pt x="32" y="24"/>
                  <a:pt x="80" y="16"/>
                  <a:pt x="112" y="8"/>
                </a:cubicBezTo>
                <a:cubicBezTo>
                  <a:pt x="144" y="0"/>
                  <a:pt x="176" y="0"/>
                  <a:pt x="208" y="8"/>
                </a:cubicBezTo>
                <a:cubicBezTo>
                  <a:pt x="240" y="16"/>
                  <a:pt x="288" y="24"/>
                  <a:pt x="304" y="56"/>
                </a:cubicBezTo>
                <a:cubicBezTo>
                  <a:pt x="320" y="88"/>
                  <a:pt x="312" y="160"/>
                  <a:pt x="304" y="200"/>
                </a:cubicBezTo>
                <a:cubicBezTo>
                  <a:pt x="296" y="240"/>
                  <a:pt x="276" y="268"/>
                  <a:pt x="256" y="29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49" name="Freeform 19"/>
          <p:cNvSpPr>
            <a:spLocks/>
          </p:cNvSpPr>
          <p:nvPr/>
        </p:nvSpPr>
        <p:spPr bwMode="auto">
          <a:xfrm>
            <a:off x="4373563" y="1668463"/>
            <a:ext cx="508000" cy="469900"/>
          </a:xfrm>
          <a:custGeom>
            <a:avLst/>
            <a:gdLst>
              <a:gd name="T0" fmla="*/ 2147483647 w 320"/>
              <a:gd name="T1" fmla="*/ 2147483647 h 296"/>
              <a:gd name="T2" fmla="*/ 2147483647 w 320"/>
              <a:gd name="T3" fmla="*/ 2147483647 h 296"/>
              <a:gd name="T4" fmla="*/ 2147483647 w 320"/>
              <a:gd name="T5" fmla="*/ 2147483647 h 296"/>
              <a:gd name="T6" fmla="*/ 2147483647 w 320"/>
              <a:gd name="T7" fmla="*/ 2147483647 h 296"/>
              <a:gd name="T8" fmla="*/ 2147483647 w 320"/>
              <a:gd name="T9" fmla="*/ 2147483647 h 296"/>
              <a:gd name="T10" fmla="*/ 2147483647 w 320"/>
              <a:gd name="T11" fmla="*/ 2147483647 h 296"/>
              <a:gd name="T12" fmla="*/ 2147483647 w 320"/>
              <a:gd name="T13" fmla="*/ 2147483647 h 296"/>
              <a:gd name="T14" fmla="*/ 2147483647 w 320"/>
              <a:gd name="T15" fmla="*/ 2147483647 h 29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320"/>
              <a:gd name="T25" fmla="*/ 0 h 296"/>
              <a:gd name="T26" fmla="*/ 320 w 320"/>
              <a:gd name="T27" fmla="*/ 296 h 29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320" h="296">
                <a:moveTo>
                  <a:pt x="112" y="296"/>
                </a:moveTo>
                <a:cubicBezTo>
                  <a:pt x="72" y="268"/>
                  <a:pt x="32" y="240"/>
                  <a:pt x="16" y="200"/>
                </a:cubicBezTo>
                <a:cubicBezTo>
                  <a:pt x="0" y="160"/>
                  <a:pt x="0" y="88"/>
                  <a:pt x="16" y="56"/>
                </a:cubicBezTo>
                <a:cubicBezTo>
                  <a:pt x="32" y="24"/>
                  <a:pt x="80" y="16"/>
                  <a:pt x="112" y="8"/>
                </a:cubicBezTo>
                <a:cubicBezTo>
                  <a:pt x="144" y="0"/>
                  <a:pt x="176" y="0"/>
                  <a:pt x="208" y="8"/>
                </a:cubicBezTo>
                <a:cubicBezTo>
                  <a:pt x="240" y="16"/>
                  <a:pt x="288" y="24"/>
                  <a:pt x="304" y="56"/>
                </a:cubicBezTo>
                <a:cubicBezTo>
                  <a:pt x="320" y="88"/>
                  <a:pt x="312" y="160"/>
                  <a:pt x="304" y="200"/>
                </a:cubicBezTo>
                <a:cubicBezTo>
                  <a:pt x="296" y="240"/>
                  <a:pt x="276" y="268"/>
                  <a:pt x="256" y="29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50" name="Freeform 20"/>
          <p:cNvSpPr>
            <a:spLocks/>
          </p:cNvSpPr>
          <p:nvPr/>
        </p:nvSpPr>
        <p:spPr bwMode="auto">
          <a:xfrm>
            <a:off x="6278563" y="1668463"/>
            <a:ext cx="508000" cy="469900"/>
          </a:xfrm>
          <a:custGeom>
            <a:avLst/>
            <a:gdLst>
              <a:gd name="T0" fmla="*/ 2147483647 w 320"/>
              <a:gd name="T1" fmla="*/ 2147483647 h 296"/>
              <a:gd name="T2" fmla="*/ 2147483647 w 320"/>
              <a:gd name="T3" fmla="*/ 2147483647 h 296"/>
              <a:gd name="T4" fmla="*/ 2147483647 w 320"/>
              <a:gd name="T5" fmla="*/ 2147483647 h 296"/>
              <a:gd name="T6" fmla="*/ 2147483647 w 320"/>
              <a:gd name="T7" fmla="*/ 2147483647 h 296"/>
              <a:gd name="T8" fmla="*/ 2147483647 w 320"/>
              <a:gd name="T9" fmla="*/ 2147483647 h 296"/>
              <a:gd name="T10" fmla="*/ 2147483647 w 320"/>
              <a:gd name="T11" fmla="*/ 2147483647 h 296"/>
              <a:gd name="T12" fmla="*/ 2147483647 w 320"/>
              <a:gd name="T13" fmla="*/ 2147483647 h 296"/>
              <a:gd name="T14" fmla="*/ 2147483647 w 320"/>
              <a:gd name="T15" fmla="*/ 2147483647 h 29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320"/>
              <a:gd name="T25" fmla="*/ 0 h 296"/>
              <a:gd name="T26" fmla="*/ 320 w 320"/>
              <a:gd name="T27" fmla="*/ 296 h 29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320" h="296">
                <a:moveTo>
                  <a:pt x="112" y="296"/>
                </a:moveTo>
                <a:cubicBezTo>
                  <a:pt x="72" y="268"/>
                  <a:pt x="32" y="240"/>
                  <a:pt x="16" y="200"/>
                </a:cubicBezTo>
                <a:cubicBezTo>
                  <a:pt x="0" y="160"/>
                  <a:pt x="0" y="88"/>
                  <a:pt x="16" y="56"/>
                </a:cubicBezTo>
                <a:cubicBezTo>
                  <a:pt x="32" y="24"/>
                  <a:pt x="80" y="16"/>
                  <a:pt x="112" y="8"/>
                </a:cubicBezTo>
                <a:cubicBezTo>
                  <a:pt x="144" y="0"/>
                  <a:pt x="176" y="0"/>
                  <a:pt x="208" y="8"/>
                </a:cubicBezTo>
                <a:cubicBezTo>
                  <a:pt x="240" y="16"/>
                  <a:pt x="288" y="24"/>
                  <a:pt x="304" y="56"/>
                </a:cubicBezTo>
                <a:cubicBezTo>
                  <a:pt x="320" y="88"/>
                  <a:pt x="312" y="160"/>
                  <a:pt x="304" y="200"/>
                </a:cubicBezTo>
                <a:cubicBezTo>
                  <a:pt x="296" y="240"/>
                  <a:pt x="276" y="268"/>
                  <a:pt x="256" y="29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51" name="Text Box 21"/>
          <p:cNvSpPr txBox="1">
            <a:spLocks noChangeArrowheads="1"/>
          </p:cNvSpPr>
          <p:nvPr/>
        </p:nvSpPr>
        <p:spPr bwMode="auto">
          <a:xfrm>
            <a:off x="2944813" y="1600200"/>
            <a:ext cx="2921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>
                <a:latin typeface="Garamond" charset="0"/>
                <a:ea typeface="新細明體" charset="-120"/>
              </a:rPr>
              <a:t>0</a:t>
            </a:r>
          </a:p>
        </p:txBody>
      </p:sp>
      <p:sp>
        <p:nvSpPr>
          <p:cNvPr id="44052" name="Text Box 22"/>
          <p:cNvSpPr txBox="1">
            <a:spLocks noChangeArrowheads="1"/>
          </p:cNvSpPr>
          <p:nvPr/>
        </p:nvSpPr>
        <p:spPr bwMode="auto">
          <a:xfrm>
            <a:off x="6710363" y="1600200"/>
            <a:ext cx="450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>
                <a:latin typeface="Garamond" charset="0"/>
                <a:ea typeface="新細明體" charset="-120"/>
              </a:rPr>
              <a:t>0,1</a:t>
            </a:r>
          </a:p>
        </p:txBody>
      </p:sp>
      <p:sp>
        <p:nvSpPr>
          <p:cNvPr id="44053" name="Text Box 23"/>
          <p:cNvSpPr txBox="1">
            <a:spLocks noChangeArrowheads="1"/>
          </p:cNvSpPr>
          <p:nvPr/>
        </p:nvSpPr>
        <p:spPr bwMode="auto">
          <a:xfrm>
            <a:off x="4805363" y="1600200"/>
            <a:ext cx="2921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>
                <a:latin typeface="Garamond" charset="0"/>
                <a:ea typeface="新細明體" charset="-120"/>
              </a:rPr>
              <a:t>1</a:t>
            </a:r>
          </a:p>
        </p:txBody>
      </p:sp>
      <p:sp>
        <p:nvSpPr>
          <p:cNvPr id="44054" name="Text Box 24"/>
          <p:cNvSpPr txBox="1">
            <a:spLocks noChangeArrowheads="1"/>
          </p:cNvSpPr>
          <p:nvPr/>
        </p:nvSpPr>
        <p:spPr bwMode="auto">
          <a:xfrm>
            <a:off x="900113" y="3244850"/>
            <a:ext cx="3694112" cy="157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>
                <a:latin typeface="Gill Sans MT" charset="-18"/>
              </a:rPr>
              <a:t>alphabet </a:t>
            </a:r>
            <a:r>
              <a:rPr lang="en-US" sz="2400" dirty="0">
                <a:latin typeface="Symbol" charset="2"/>
              </a:rPr>
              <a:t>S</a:t>
            </a:r>
            <a:r>
              <a:rPr lang="en-US" sz="2400" dirty="0"/>
              <a:t> </a:t>
            </a:r>
            <a:r>
              <a:rPr lang="en-US" sz="2400" dirty="0">
                <a:latin typeface="Garamond" charset="0"/>
              </a:rPr>
              <a:t>= {0, 1}</a:t>
            </a:r>
          </a:p>
          <a:p>
            <a:r>
              <a:rPr lang="en-US" sz="2400" dirty="0">
                <a:latin typeface="Gill Sans MT" charset="-18"/>
              </a:rPr>
              <a:t>states</a:t>
            </a:r>
            <a:r>
              <a:rPr lang="en-US" sz="2400" dirty="0"/>
              <a:t> </a:t>
            </a:r>
            <a:r>
              <a:rPr lang="en-US" sz="2400" i="1" dirty="0">
                <a:latin typeface="Garamond" charset="0"/>
              </a:rPr>
              <a:t>Q</a:t>
            </a:r>
            <a:r>
              <a:rPr lang="en-US" sz="2400" dirty="0">
                <a:latin typeface="Garamond" charset="0"/>
              </a:rPr>
              <a:t> = {</a:t>
            </a:r>
            <a:r>
              <a:rPr lang="en-US" sz="2400" dirty="0" err="1">
                <a:latin typeface="Garamond" charset="0"/>
              </a:rPr>
              <a:t>q</a:t>
            </a:r>
            <a:r>
              <a:rPr lang="en-US" sz="2400" baseline="-25000" dirty="0" err="1">
                <a:latin typeface="Garamond" charset="0"/>
              </a:rPr>
              <a:t>0</a:t>
            </a:r>
            <a:r>
              <a:rPr lang="en-US" sz="2400" dirty="0">
                <a:latin typeface="Garamond" charset="0"/>
              </a:rPr>
              <a:t>, </a:t>
            </a:r>
            <a:r>
              <a:rPr lang="en-US" sz="2400" dirty="0" err="1">
                <a:latin typeface="Garamond" charset="0"/>
              </a:rPr>
              <a:t>q</a:t>
            </a:r>
            <a:r>
              <a:rPr lang="en-US" sz="2400" baseline="-25000" dirty="0" err="1">
                <a:latin typeface="Garamond" charset="0"/>
              </a:rPr>
              <a:t>1</a:t>
            </a:r>
            <a:r>
              <a:rPr lang="en-US" sz="2400" dirty="0">
                <a:latin typeface="Garamond" charset="0"/>
              </a:rPr>
              <a:t>, </a:t>
            </a:r>
            <a:r>
              <a:rPr lang="en-US" sz="2400" dirty="0" err="1">
                <a:latin typeface="Garamond" charset="0"/>
              </a:rPr>
              <a:t>q</a:t>
            </a:r>
            <a:r>
              <a:rPr lang="en-US" sz="2400" baseline="-25000" dirty="0" err="1">
                <a:latin typeface="Garamond" charset="0"/>
              </a:rPr>
              <a:t>2</a:t>
            </a:r>
            <a:r>
              <a:rPr lang="en-US" sz="2400" dirty="0">
                <a:latin typeface="Garamond" charset="0"/>
              </a:rPr>
              <a:t>}</a:t>
            </a:r>
          </a:p>
          <a:p>
            <a:r>
              <a:rPr lang="en-US" sz="2400" dirty="0">
                <a:latin typeface="Gill Sans MT" charset="-18"/>
              </a:rPr>
              <a:t>initial state</a:t>
            </a:r>
            <a:r>
              <a:rPr lang="en-US" sz="2400" dirty="0"/>
              <a:t> </a:t>
            </a:r>
            <a:r>
              <a:rPr lang="en-US" sz="2400" dirty="0" err="1">
                <a:latin typeface="Garamond" charset="0"/>
              </a:rPr>
              <a:t>q</a:t>
            </a:r>
            <a:r>
              <a:rPr lang="en-US" sz="2400" baseline="-25000" dirty="0" err="1">
                <a:latin typeface="Garamond" charset="0"/>
              </a:rPr>
              <a:t>0</a:t>
            </a:r>
            <a:endParaRPr lang="en-US" sz="2400" dirty="0">
              <a:latin typeface="Garamond" charset="0"/>
            </a:endParaRPr>
          </a:p>
          <a:p>
            <a:r>
              <a:rPr lang="en-US" sz="2400" dirty="0">
                <a:latin typeface="Gill Sans MT" charset="-18"/>
              </a:rPr>
              <a:t>accepting states</a:t>
            </a:r>
            <a:r>
              <a:rPr lang="en-US" sz="2400" dirty="0"/>
              <a:t> </a:t>
            </a:r>
            <a:r>
              <a:rPr lang="en-US" sz="2400" i="1" dirty="0">
                <a:latin typeface="Garamond" charset="0"/>
              </a:rPr>
              <a:t>F</a:t>
            </a:r>
            <a:r>
              <a:rPr lang="en-US" sz="2400" dirty="0">
                <a:latin typeface="Garamond" charset="0"/>
              </a:rPr>
              <a:t> = {</a:t>
            </a:r>
            <a:r>
              <a:rPr lang="en-US" sz="2400" dirty="0" err="1">
                <a:latin typeface="Garamond" charset="0"/>
              </a:rPr>
              <a:t>q</a:t>
            </a:r>
            <a:r>
              <a:rPr lang="en-US" sz="2400" baseline="-25000" dirty="0" err="1">
                <a:latin typeface="Garamond" charset="0"/>
              </a:rPr>
              <a:t>0</a:t>
            </a:r>
            <a:r>
              <a:rPr lang="en-US" sz="2400" dirty="0">
                <a:latin typeface="Garamond" charset="0"/>
              </a:rPr>
              <a:t>, </a:t>
            </a:r>
            <a:r>
              <a:rPr lang="en-US" sz="2400" dirty="0" err="1">
                <a:latin typeface="Garamond" charset="0"/>
              </a:rPr>
              <a:t>q</a:t>
            </a:r>
            <a:r>
              <a:rPr lang="en-US" sz="2400" baseline="-25000" dirty="0" err="1">
                <a:latin typeface="Garamond" charset="0"/>
              </a:rPr>
              <a:t>1</a:t>
            </a:r>
            <a:r>
              <a:rPr lang="en-US" sz="2400" dirty="0">
                <a:latin typeface="Garamond" charset="0"/>
              </a:rPr>
              <a:t>}</a:t>
            </a:r>
          </a:p>
        </p:txBody>
      </p:sp>
      <p:sp>
        <p:nvSpPr>
          <p:cNvPr id="44055" name="Line 26"/>
          <p:cNvSpPr>
            <a:spLocks noChangeShapeType="1"/>
          </p:cNvSpPr>
          <p:nvPr/>
        </p:nvSpPr>
        <p:spPr bwMode="auto">
          <a:xfrm>
            <a:off x="6127750" y="4775200"/>
            <a:ext cx="18732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56" name="Text Box 27"/>
          <p:cNvSpPr txBox="1">
            <a:spLocks noChangeArrowheads="1"/>
          </p:cNvSpPr>
          <p:nvPr/>
        </p:nvSpPr>
        <p:spPr bwMode="auto">
          <a:xfrm rot="-5400000">
            <a:off x="5564188" y="5143500"/>
            <a:ext cx="7762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>
                <a:latin typeface="Gill Sans MT" charset="-18"/>
                <a:ea typeface="新細明體" charset="-120"/>
              </a:rPr>
              <a:t>states</a:t>
            </a:r>
          </a:p>
        </p:txBody>
      </p:sp>
      <p:sp>
        <p:nvSpPr>
          <p:cNvPr id="44057" name="Text Box 28"/>
          <p:cNvSpPr txBox="1">
            <a:spLocks noChangeArrowheads="1"/>
          </p:cNvSpPr>
          <p:nvPr/>
        </p:nvSpPr>
        <p:spPr bwMode="auto">
          <a:xfrm>
            <a:off x="6919913" y="4054475"/>
            <a:ext cx="78263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>
                <a:latin typeface="Gill Sans MT" charset="-18"/>
                <a:ea typeface="新細明體" charset="-120"/>
              </a:rPr>
              <a:t>inputs</a:t>
            </a:r>
          </a:p>
        </p:txBody>
      </p:sp>
      <p:sp>
        <p:nvSpPr>
          <p:cNvPr id="44058" name="Text Box 29"/>
          <p:cNvSpPr txBox="1">
            <a:spLocks noChangeArrowheads="1"/>
          </p:cNvSpPr>
          <p:nvPr/>
        </p:nvSpPr>
        <p:spPr bwMode="auto">
          <a:xfrm>
            <a:off x="6864350" y="4352925"/>
            <a:ext cx="3270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400">
                <a:latin typeface="Garamond" charset="0"/>
                <a:ea typeface="新細明體" charset="-120"/>
              </a:rPr>
              <a:t>0</a:t>
            </a:r>
          </a:p>
        </p:txBody>
      </p:sp>
      <p:sp>
        <p:nvSpPr>
          <p:cNvPr id="44059" name="Text Box 30"/>
          <p:cNvSpPr txBox="1">
            <a:spLocks noChangeArrowheads="1"/>
          </p:cNvSpPr>
          <p:nvPr/>
        </p:nvSpPr>
        <p:spPr bwMode="auto">
          <a:xfrm>
            <a:off x="7496175" y="4362450"/>
            <a:ext cx="3270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400">
                <a:latin typeface="Garamond" charset="0"/>
                <a:ea typeface="新細明體" charset="-120"/>
              </a:rPr>
              <a:t>1</a:t>
            </a:r>
          </a:p>
        </p:txBody>
      </p:sp>
      <p:sp>
        <p:nvSpPr>
          <p:cNvPr id="44060" name="Rectangle 31"/>
          <p:cNvSpPr>
            <a:spLocks noChangeArrowheads="1"/>
          </p:cNvSpPr>
          <p:nvPr/>
        </p:nvSpPr>
        <p:spPr bwMode="auto">
          <a:xfrm>
            <a:off x="6203950" y="4662488"/>
            <a:ext cx="4286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400">
                <a:latin typeface="Garamond" charset="0"/>
                <a:ea typeface="新細明體" charset="-120"/>
                <a:sym typeface="Symbol" charset="2"/>
              </a:rPr>
              <a:t>q</a:t>
            </a:r>
            <a:r>
              <a:rPr lang="en-US" altLang="zh-TW" sz="2400" baseline="-25000">
                <a:latin typeface="Garamond" charset="0"/>
                <a:ea typeface="新細明體" charset="-120"/>
                <a:sym typeface="Symbol" charset="2"/>
              </a:rPr>
              <a:t>0</a:t>
            </a:r>
          </a:p>
        </p:txBody>
      </p:sp>
      <p:sp>
        <p:nvSpPr>
          <p:cNvPr id="44061" name="Text Box 32"/>
          <p:cNvSpPr txBox="1">
            <a:spLocks noChangeArrowheads="1"/>
          </p:cNvSpPr>
          <p:nvPr/>
        </p:nvSpPr>
        <p:spPr bwMode="auto">
          <a:xfrm>
            <a:off x="6203950" y="5043488"/>
            <a:ext cx="4286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400">
                <a:latin typeface="Garamond" charset="0"/>
                <a:ea typeface="新細明體" charset="-120"/>
                <a:sym typeface="Symbol" charset="2"/>
              </a:rPr>
              <a:t>q</a:t>
            </a:r>
            <a:r>
              <a:rPr lang="en-US" altLang="zh-TW" sz="2400" baseline="-25000">
                <a:latin typeface="Garamond" charset="0"/>
                <a:ea typeface="新細明體" charset="-120"/>
                <a:sym typeface="Symbol" charset="2"/>
              </a:rPr>
              <a:t>1</a:t>
            </a:r>
          </a:p>
        </p:txBody>
      </p:sp>
      <p:sp>
        <p:nvSpPr>
          <p:cNvPr id="44062" name="Text Box 33"/>
          <p:cNvSpPr txBox="1">
            <a:spLocks noChangeArrowheads="1"/>
          </p:cNvSpPr>
          <p:nvPr/>
        </p:nvSpPr>
        <p:spPr bwMode="auto">
          <a:xfrm>
            <a:off x="6203950" y="5424488"/>
            <a:ext cx="4286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400">
                <a:latin typeface="Garamond" charset="0"/>
                <a:ea typeface="新細明體" charset="-120"/>
                <a:sym typeface="Symbol" charset="2"/>
              </a:rPr>
              <a:t>q</a:t>
            </a:r>
            <a:r>
              <a:rPr lang="en-US" altLang="zh-TW" sz="2400" baseline="-25000">
                <a:latin typeface="Garamond" charset="0"/>
                <a:ea typeface="新細明體" charset="-120"/>
                <a:sym typeface="Symbol" charset="2"/>
              </a:rPr>
              <a:t>2</a:t>
            </a:r>
          </a:p>
        </p:txBody>
      </p:sp>
      <p:sp>
        <p:nvSpPr>
          <p:cNvPr id="44063" name="Rectangle 36"/>
          <p:cNvSpPr>
            <a:spLocks noChangeArrowheads="1"/>
          </p:cNvSpPr>
          <p:nvPr/>
        </p:nvSpPr>
        <p:spPr bwMode="auto">
          <a:xfrm>
            <a:off x="6848475" y="4662488"/>
            <a:ext cx="4286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400">
                <a:latin typeface="Garamond" charset="0"/>
                <a:ea typeface="新細明體" charset="-120"/>
                <a:sym typeface="Symbol" charset="2"/>
              </a:rPr>
              <a:t>q</a:t>
            </a:r>
            <a:r>
              <a:rPr lang="en-US" altLang="zh-TW" sz="2400" baseline="-25000">
                <a:latin typeface="Garamond" charset="0"/>
                <a:ea typeface="新細明體" charset="-120"/>
                <a:sym typeface="Symbol" charset="2"/>
              </a:rPr>
              <a:t>0</a:t>
            </a:r>
          </a:p>
        </p:txBody>
      </p:sp>
      <p:sp>
        <p:nvSpPr>
          <p:cNvPr id="44064" name="Rectangle 37"/>
          <p:cNvSpPr>
            <a:spLocks noChangeArrowheads="1"/>
          </p:cNvSpPr>
          <p:nvPr/>
        </p:nvSpPr>
        <p:spPr bwMode="auto">
          <a:xfrm>
            <a:off x="7466013" y="4672013"/>
            <a:ext cx="4286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400">
                <a:latin typeface="Garamond" charset="0"/>
                <a:ea typeface="新細明體" charset="-120"/>
                <a:sym typeface="Symbol" charset="2"/>
              </a:rPr>
              <a:t>q</a:t>
            </a:r>
            <a:r>
              <a:rPr lang="en-US" altLang="zh-TW" sz="2400" baseline="-25000">
                <a:latin typeface="Garamond" charset="0"/>
                <a:ea typeface="新細明體" charset="-120"/>
                <a:sym typeface="Symbol" charset="2"/>
              </a:rPr>
              <a:t>1</a:t>
            </a:r>
          </a:p>
        </p:txBody>
      </p:sp>
      <p:sp>
        <p:nvSpPr>
          <p:cNvPr id="44065" name="Rectangle 38"/>
          <p:cNvSpPr>
            <a:spLocks noChangeArrowheads="1"/>
          </p:cNvSpPr>
          <p:nvPr/>
        </p:nvSpPr>
        <p:spPr bwMode="auto">
          <a:xfrm>
            <a:off x="6848475" y="5043488"/>
            <a:ext cx="4286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400">
                <a:latin typeface="Garamond" charset="0"/>
                <a:ea typeface="新細明體" charset="-120"/>
                <a:sym typeface="Symbol" charset="2"/>
              </a:rPr>
              <a:t>q</a:t>
            </a:r>
            <a:r>
              <a:rPr lang="en-US" altLang="zh-TW" sz="2400" baseline="-25000">
                <a:latin typeface="Garamond" charset="0"/>
                <a:ea typeface="新細明體" charset="-120"/>
                <a:sym typeface="Symbol" charset="2"/>
              </a:rPr>
              <a:t>2</a:t>
            </a:r>
          </a:p>
        </p:txBody>
      </p:sp>
      <p:sp>
        <p:nvSpPr>
          <p:cNvPr id="44066" name="Rectangle 39"/>
          <p:cNvSpPr>
            <a:spLocks noChangeArrowheads="1"/>
          </p:cNvSpPr>
          <p:nvPr/>
        </p:nvSpPr>
        <p:spPr bwMode="auto">
          <a:xfrm>
            <a:off x="7466013" y="5434013"/>
            <a:ext cx="4286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400">
                <a:latin typeface="Garamond" charset="0"/>
                <a:ea typeface="新細明體" charset="-120"/>
                <a:sym typeface="Symbol" charset="2"/>
              </a:rPr>
              <a:t>q</a:t>
            </a:r>
            <a:r>
              <a:rPr lang="en-US" altLang="zh-TW" sz="2400" baseline="-25000">
                <a:latin typeface="Garamond" charset="0"/>
                <a:ea typeface="新細明體" charset="-120"/>
                <a:sym typeface="Symbol" charset="2"/>
              </a:rPr>
              <a:t>2</a:t>
            </a:r>
          </a:p>
        </p:txBody>
      </p:sp>
      <p:sp>
        <p:nvSpPr>
          <p:cNvPr id="44067" name="Rectangle 40"/>
          <p:cNvSpPr>
            <a:spLocks noChangeArrowheads="1"/>
          </p:cNvSpPr>
          <p:nvPr/>
        </p:nvSpPr>
        <p:spPr bwMode="auto">
          <a:xfrm>
            <a:off x="6848475" y="5424488"/>
            <a:ext cx="4286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400">
                <a:latin typeface="Garamond" charset="0"/>
                <a:ea typeface="新細明體" charset="-120"/>
                <a:sym typeface="Symbol" charset="2"/>
              </a:rPr>
              <a:t>q</a:t>
            </a:r>
            <a:r>
              <a:rPr lang="en-US" altLang="zh-TW" sz="2400" baseline="-25000">
                <a:latin typeface="Garamond" charset="0"/>
                <a:ea typeface="新細明體" charset="-120"/>
                <a:sym typeface="Symbol" charset="2"/>
              </a:rPr>
              <a:t>2</a:t>
            </a:r>
          </a:p>
        </p:txBody>
      </p:sp>
      <p:sp>
        <p:nvSpPr>
          <p:cNvPr id="44068" name="Rectangle 41"/>
          <p:cNvSpPr>
            <a:spLocks noChangeArrowheads="1"/>
          </p:cNvSpPr>
          <p:nvPr/>
        </p:nvSpPr>
        <p:spPr bwMode="auto">
          <a:xfrm>
            <a:off x="7466013" y="5053013"/>
            <a:ext cx="4286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400">
                <a:latin typeface="Garamond" charset="0"/>
                <a:ea typeface="新細明體" charset="-120"/>
                <a:sym typeface="Symbol" charset="2"/>
              </a:rPr>
              <a:t>q</a:t>
            </a:r>
            <a:r>
              <a:rPr lang="en-US" altLang="zh-TW" sz="2400" baseline="-25000">
                <a:latin typeface="Garamond" charset="0"/>
                <a:ea typeface="新細明體" charset="-120"/>
                <a:sym typeface="Symbol" charset="2"/>
              </a:rPr>
              <a:t>1</a:t>
            </a:r>
          </a:p>
        </p:txBody>
      </p:sp>
      <p:sp>
        <p:nvSpPr>
          <p:cNvPr id="44069" name="Line 44"/>
          <p:cNvSpPr>
            <a:spLocks noChangeShapeType="1"/>
          </p:cNvSpPr>
          <p:nvPr/>
        </p:nvSpPr>
        <p:spPr bwMode="auto">
          <a:xfrm>
            <a:off x="6704013" y="4414838"/>
            <a:ext cx="12969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70" name="Line 47"/>
          <p:cNvSpPr>
            <a:spLocks noChangeShapeType="1"/>
          </p:cNvSpPr>
          <p:nvPr/>
        </p:nvSpPr>
        <p:spPr bwMode="auto">
          <a:xfrm>
            <a:off x="6127750" y="5938838"/>
            <a:ext cx="18732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71" name="Line 48"/>
          <p:cNvSpPr>
            <a:spLocks noChangeShapeType="1"/>
          </p:cNvSpPr>
          <p:nvPr/>
        </p:nvSpPr>
        <p:spPr bwMode="auto">
          <a:xfrm>
            <a:off x="6704013" y="4414838"/>
            <a:ext cx="0" cy="15287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72" name="Line 49"/>
          <p:cNvSpPr>
            <a:spLocks noChangeShapeType="1"/>
          </p:cNvSpPr>
          <p:nvPr/>
        </p:nvSpPr>
        <p:spPr bwMode="auto">
          <a:xfrm>
            <a:off x="8001000" y="4414838"/>
            <a:ext cx="0" cy="15287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73" name="Line 51"/>
          <p:cNvSpPr>
            <a:spLocks noChangeShapeType="1"/>
          </p:cNvSpPr>
          <p:nvPr/>
        </p:nvSpPr>
        <p:spPr bwMode="auto">
          <a:xfrm>
            <a:off x="6127750" y="4775200"/>
            <a:ext cx="0" cy="1168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74" name="Rectangle 53"/>
          <p:cNvSpPr>
            <a:spLocks noChangeArrowheads="1"/>
          </p:cNvSpPr>
          <p:nvPr/>
        </p:nvSpPr>
        <p:spPr bwMode="auto">
          <a:xfrm>
            <a:off x="5435600" y="3213100"/>
            <a:ext cx="2795588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Gill Sans MT" charset="-18"/>
              </a:rPr>
              <a:t>table of</a:t>
            </a:r>
          </a:p>
          <a:p>
            <a:r>
              <a:rPr lang="en-US" sz="2400">
                <a:latin typeface="Gill Sans MT" charset="-18"/>
              </a:rPr>
              <a:t>transition function </a:t>
            </a:r>
            <a:r>
              <a:rPr lang="en-US" sz="2400">
                <a:latin typeface="Symbol" charset="2"/>
              </a:rPr>
              <a:t>d:</a:t>
            </a:r>
            <a:r>
              <a:rPr lang="en-US" sz="240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Language of a DFA</a:t>
            </a:r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4th Feburary 2013</a:t>
            </a:r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FSM</a:t>
            </a:r>
            <a:endParaRPr lang="en-US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C5AF7-C023-4D7C-83A4-82A6E128021F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45059" name="Text Box 4"/>
          <p:cNvSpPr txBox="1">
            <a:spLocks noChangeArrowheads="1"/>
          </p:cNvSpPr>
          <p:nvPr/>
        </p:nvSpPr>
        <p:spPr bwMode="auto">
          <a:xfrm>
            <a:off x="762000" y="1828800"/>
            <a:ext cx="8153707" cy="181588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just"/>
            <a:r>
              <a:rPr lang="en-US" sz="2800" dirty="0">
                <a:latin typeface="Gill Sans MT" charset="-18"/>
              </a:rPr>
              <a:t>The </a:t>
            </a:r>
            <a:r>
              <a:rPr lang="en-US" sz="2800" b="1" dirty="0">
                <a:solidFill>
                  <a:schemeClr val="accent1"/>
                </a:solidFill>
                <a:latin typeface="Gill Sans MT" charset="-18"/>
              </a:rPr>
              <a:t>language of a DFA </a:t>
            </a:r>
            <a:r>
              <a:rPr lang="en-US" sz="2800" dirty="0">
                <a:latin typeface="Garamond" charset="0"/>
              </a:rPr>
              <a:t>(</a:t>
            </a:r>
            <a:r>
              <a:rPr lang="en-US" sz="2800" i="1" dirty="0">
                <a:latin typeface="Garamond" charset="0"/>
              </a:rPr>
              <a:t>Q</a:t>
            </a:r>
            <a:r>
              <a:rPr lang="en-US" sz="2800" dirty="0">
                <a:latin typeface="Garamond" charset="0"/>
              </a:rPr>
              <a:t>, </a:t>
            </a:r>
            <a:r>
              <a:rPr lang="en-US" sz="2800" dirty="0">
                <a:latin typeface="Symbol" charset="2"/>
              </a:rPr>
              <a:t>S</a:t>
            </a:r>
            <a:r>
              <a:rPr lang="en-US" sz="2800" dirty="0">
                <a:latin typeface="Garamond" charset="0"/>
              </a:rPr>
              <a:t>, </a:t>
            </a:r>
            <a:r>
              <a:rPr lang="en-US" sz="2800" dirty="0">
                <a:latin typeface="Symbol" charset="2"/>
              </a:rPr>
              <a:t>d</a:t>
            </a:r>
            <a:r>
              <a:rPr lang="en-US" sz="2800" dirty="0">
                <a:latin typeface="Garamond" charset="0"/>
              </a:rPr>
              <a:t>, </a:t>
            </a:r>
            <a:r>
              <a:rPr lang="en-US" sz="2800" i="1" dirty="0">
                <a:latin typeface="Garamond" charset="0"/>
              </a:rPr>
              <a:t>q</a:t>
            </a:r>
            <a:r>
              <a:rPr lang="en-US" sz="2800" baseline="-25000" dirty="0">
                <a:latin typeface="Garamond" charset="0"/>
              </a:rPr>
              <a:t>0</a:t>
            </a:r>
            <a:r>
              <a:rPr lang="en-US" sz="2800" dirty="0">
                <a:latin typeface="Garamond" charset="0"/>
              </a:rPr>
              <a:t>, </a:t>
            </a:r>
            <a:r>
              <a:rPr lang="en-US" sz="2800" i="1" dirty="0">
                <a:latin typeface="Garamond" charset="0"/>
              </a:rPr>
              <a:t>F</a:t>
            </a:r>
            <a:r>
              <a:rPr lang="en-US" sz="2800" dirty="0">
                <a:latin typeface="Garamond" charset="0"/>
              </a:rPr>
              <a:t>)</a:t>
            </a:r>
            <a:r>
              <a:rPr lang="en-US" sz="2800" dirty="0">
                <a:latin typeface="Gill Sans MT" charset="-18"/>
              </a:rPr>
              <a:t> is the set of </a:t>
            </a:r>
            <a:br>
              <a:rPr lang="en-US" sz="2800" dirty="0">
                <a:latin typeface="Gill Sans MT" charset="-18"/>
              </a:rPr>
            </a:br>
            <a:r>
              <a:rPr lang="en-US" sz="2800" dirty="0">
                <a:latin typeface="Gill Sans MT" charset="-18"/>
              </a:rPr>
              <a:t>all strings over </a:t>
            </a:r>
            <a:r>
              <a:rPr lang="en-US" sz="2800" dirty="0">
                <a:latin typeface="Symbol" charset="2"/>
              </a:rPr>
              <a:t>S</a:t>
            </a:r>
            <a:r>
              <a:rPr lang="en-US" sz="2800" dirty="0">
                <a:latin typeface="Gill Sans MT" charset="-18"/>
              </a:rPr>
              <a:t> that, starting from </a:t>
            </a:r>
            <a:r>
              <a:rPr lang="en-US" sz="2800" i="1" dirty="0">
                <a:latin typeface="Garamond" charset="0"/>
              </a:rPr>
              <a:t>q</a:t>
            </a:r>
            <a:r>
              <a:rPr lang="en-US" sz="2800" baseline="-25000" dirty="0">
                <a:latin typeface="Garamond" charset="0"/>
              </a:rPr>
              <a:t>0</a:t>
            </a:r>
            <a:r>
              <a:rPr lang="en-US" sz="2800" dirty="0">
                <a:latin typeface="Gill Sans MT" charset="-18"/>
              </a:rPr>
              <a:t> and </a:t>
            </a:r>
            <a:br>
              <a:rPr lang="en-US" sz="2800" dirty="0">
                <a:latin typeface="Gill Sans MT" charset="-18"/>
              </a:rPr>
            </a:br>
            <a:r>
              <a:rPr lang="en-US" sz="2800" dirty="0">
                <a:latin typeface="Gill Sans MT" charset="-18"/>
              </a:rPr>
              <a:t>following the transitions as the string is read left</a:t>
            </a:r>
            <a:br>
              <a:rPr lang="en-US" sz="2800" dirty="0">
                <a:latin typeface="Gill Sans MT" charset="-18"/>
              </a:rPr>
            </a:br>
            <a:r>
              <a:rPr lang="en-US" sz="2800" dirty="0">
                <a:latin typeface="Gill Sans MT" charset="-18"/>
              </a:rPr>
              <a:t>to right, will reach some accepting state.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Examples</a:t>
            </a:r>
          </a:p>
        </p:txBody>
      </p:sp>
      <p:sp>
        <p:nvSpPr>
          <p:cNvPr id="37" name="Date Placeholder 3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4th Feburary 2013</a:t>
            </a:r>
            <a:endParaRPr lang="en-US"/>
          </a:p>
        </p:txBody>
      </p:sp>
      <p:sp>
        <p:nvSpPr>
          <p:cNvPr id="39" name="Footer Placeholder 3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FSM</a:t>
            </a:r>
            <a:endParaRPr lang="en-US"/>
          </a:p>
        </p:txBody>
      </p:sp>
      <p:sp>
        <p:nvSpPr>
          <p:cNvPr id="38" name="Slide Number Placeholder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C5AF7-C023-4D7C-83A4-82A6E128021F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48131" name="Rectangle 12"/>
          <p:cNvSpPr>
            <a:spLocks noGrp="1" noChangeArrowheads="1"/>
          </p:cNvSpPr>
          <p:nvPr>
            <p:ph sz="quarter" idx="1"/>
          </p:nvPr>
        </p:nvSpPr>
        <p:spPr>
          <a:xfrm>
            <a:off x="381000" y="1590675"/>
            <a:ext cx="8353425" cy="2447925"/>
          </a:xfrm>
        </p:spPr>
        <p:txBody>
          <a:bodyPr/>
          <a:lstStyle/>
          <a:p>
            <a:r>
              <a:rPr lang="en-US" dirty="0" smtClean="0"/>
              <a:t>Construct a DFA over alphabet </a:t>
            </a:r>
            <a:r>
              <a:rPr lang="en-US" dirty="0" smtClean="0">
                <a:latin typeface="Garamond" charset="0"/>
              </a:rPr>
              <a:t>{0, 1} </a:t>
            </a:r>
            <a:r>
              <a:rPr lang="en-US" dirty="0" smtClean="0"/>
              <a:t>that accepts all strings with at most three </a:t>
            </a:r>
            <a:r>
              <a:rPr lang="en-US" dirty="0" smtClean="0">
                <a:latin typeface="Garamond" charset="0"/>
              </a:rPr>
              <a:t>1</a:t>
            </a:r>
            <a:r>
              <a:rPr lang="en-US" dirty="0" smtClean="0"/>
              <a:t>s</a:t>
            </a:r>
          </a:p>
          <a:p>
            <a:r>
              <a:rPr lang="en-US" dirty="0" smtClean="0"/>
              <a:t>Answer</a:t>
            </a:r>
          </a:p>
        </p:txBody>
      </p:sp>
      <p:grpSp>
        <p:nvGrpSpPr>
          <p:cNvPr id="2" name="Group 39"/>
          <p:cNvGrpSpPr/>
          <p:nvPr/>
        </p:nvGrpSpPr>
        <p:grpSpPr>
          <a:xfrm>
            <a:off x="1025525" y="3860800"/>
            <a:ext cx="7356475" cy="939800"/>
            <a:chOff x="1025525" y="3860800"/>
            <a:chExt cx="7356475" cy="939800"/>
          </a:xfrm>
        </p:grpSpPr>
        <p:sp>
          <p:nvSpPr>
            <p:cNvPr id="48132" name="Oval 10"/>
            <p:cNvSpPr>
              <a:spLocks noChangeArrowheads="1"/>
            </p:cNvSpPr>
            <p:nvPr/>
          </p:nvSpPr>
          <p:spPr bwMode="auto">
            <a:xfrm>
              <a:off x="1200150" y="4419600"/>
              <a:ext cx="381000" cy="3810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33" name="Line 11"/>
            <p:cNvSpPr>
              <a:spLocks noChangeShapeType="1"/>
            </p:cNvSpPr>
            <p:nvPr/>
          </p:nvSpPr>
          <p:spPr bwMode="auto">
            <a:xfrm>
              <a:off x="1025525" y="4614863"/>
              <a:ext cx="1746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34" name="Rectangle 13"/>
            <p:cNvSpPr>
              <a:spLocks noChangeArrowheads="1"/>
            </p:cNvSpPr>
            <p:nvPr/>
          </p:nvSpPr>
          <p:spPr bwMode="auto">
            <a:xfrm>
              <a:off x="1206500" y="4352925"/>
              <a:ext cx="3683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latin typeface="Garamond" charset="0"/>
                  <a:ea typeface="新細明體" charset="-120"/>
                  <a:sym typeface="Symbol" charset="2"/>
                </a:rPr>
                <a:t>q</a:t>
              </a:r>
              <a:r>
                <a:rPr lang="en-US" altLang="zh-TW" baseline="-25000">
                  <a:latin typeface="Garamond" charset="0"/>
                  <a:ea typeface="新細明體" charset="-120"/>
                  <a:sym typeface="Symbol" charset="2"/>
                </a:rPr>
                <a:t>0</a:t>
              </a:r>
            </a:p>
          </p:txBody>
        </p:sp>
        <p:sp>
          <p:nvSpPr>
            <p:cNvPr id="48135" name="Rectangle 14"/>
            <p:cNvSpPr>
              <a:spLocks noChangeArrowheads="1"/>
            </p:cNvSpPr>
            <p:nvPr/>
          </p:nvSpPr>
          <p:spPr bwMode="auto">
            <a:xfrm>
              <a:off x="2800350" y="4352925"/>
              <a:ext cx="3683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latin typeface="Garamond" charset="0"/>
                  <a:ea typeface="新細明體" charset="-120"/>
                  <a:sym typeface="Symbol" charset="2"/>
                </a:rPr>
                <a:t>q</a:t>
              </a:r>
              <a:r>
                <a:rPr lang="en-US" altLang="zh-TW" baseline="-25000">
                  <a:latin typeface="Garamond" charset="0"/>
                  <a:ea typeface="新細明體" charset="-120"/>
                  <a:sym typeface="Symbol" charset="2"/>
                </a:rPr>
                <a:t>1</a:t>
              </a:r>
            </a:p>
          </p:txBody>
        </p:sp>
        <p:sp>
          <p:nvSpPr>
            <p:cNvPr id="48136" name="Line 35"/>
            <p:cNvSpPr>
              <a:spLocks noChangeShapeType="1"/>
            </p:cNvSpPr>
            <p:nvPr/>
          </p:nvSpPr>
          <p:spPr bwMode="auto">
            <a:xfrm flipV="1">
              <a:off x="1584325" y="4594225"/>
              <a:ext cx="1214438" cy="63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37" name="Freeform 37"/>
            <p:cNvSpPr>
              <a:spLocks/>
            </p:cNvSpPr>
            <p:nvPr/>
          </p:nvSpPr>
          <p:spPr bwMode="auto">
            <a:xfrm>
              <a:off x="1168400" y="4106863"/>
              <a:ext cx="355600" cy="328612"/>
            </a:xfrm>
            <a:custGeom>
              <a:avLst/>
              <a:gdLst>
                <a:gd name="T0" fmla="*/ 2147483647 w 320"/>
                <a:gd name="T1" fmla="*/ 2147483647 h 296"/>
                <a:gd name="T2" fmla="*/ 2147483647 w 320"/>
                <a:gd name="T3" fmla="*/ 2147483647 h 296"/>
                <a:gd name="T4" fmla="*/ 2147483647 w 320"/>
                <a:gd name="T5" fmla="*/ 2147483647 h 296"/>
                <a:gd name="T6" fmla="*/ 2147483647 w 320"/>
                <a:gd name="T7" fmla="*/ 2147483647 h 296"/>
                <a:gd name="T8" fmla="*/ 2147483647 w 320"/>
                <a:gd name="T9" fmla="*/ 2147483647 h 296"/>
                <a:gd name="T10" fmla="*/ 2147483647 w 320"/>
                <a:gd name="T11" fmla="*/ 2147483647 h 296"/>
                <a:gd name="T12" fmla="*/ 2147483647 w 320"/>
                <a:gd name="T13" fmla="*/ 2147483647 h 296"/>
                <a:gd name="T14" fmla="*/ 2147483647 w 320"/>
                <a:gd name="T15" fmla="*/ 2147483647 h 29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20"/>
                <a:gd name="T25" fmla="*/ 0 h 296"/>
                <a:gd name="T26" fmla="*/ 320 w 320"/>
                <a:gd name="T27" fmla="*/ 296 h 29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20" h="296">
                  <a:moveTo>
                    <a:pt x="112" y="296"/>
                  </a:moveTo>
                  <a:cubicBezTo>
                    <a:pt x="72" y="268"/>
                    <a:pt x="32" y="240"/>
                    <a:pt x="16" y="200"/>
                  </a:cubicBezTo>
                  <a:cubicBezTo>
                    <a:pt x="0" y="160"/>
                    <a:pt x="0" y="88"/>
                    <a:pt x="16" y="56"/>
                  </a:cubicBezTo>
                  <a:cubicBezTo>
                    <a:pt x="32" y="24"/>
                    <a:pt x="80" y="16"/>
                    <a:pt x="112" y="8"/>
                  </a:cubicBezTo>
                  <a:cubicBezTo>
                    <a:pt x="144" y="0"/>
                    <a:pt x="176" y="0"/>
                    <a:pt x="208" y="8"/>
                  </a:cubicBezTo>
                  <a:cubicBezTo>
                    <a:pt x="240" y="16"/>
                    <a:pt x="288" y="24"/>
                    <a:pt x="304" y="56"/>
                  </a:cubicBezTo>
                  <a:cubicBezTo>
                    <a:pt x="320" y="88"/>
                    <a:pt x="312" y="160"/>
                    <a:pt x="304" y="200"/>
                  </a:cubicBezTo>
                  <a:cubicBezTo>
                    <a:pt x="296" y="240"/>
                    <a:pt x="276" y="268"/>
                    <a:pt x="256" y="29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38" name="Text Box 39"/>
            <p:cNvSpPr txBox="1">
              <a:spLocks noChangeArrowheads="1"/>
            </p:cNvSpPr>
            <p:nvPr/>
          </p:nvSpPr>
          <p:spPr bwMode="auto">
            <a:xfrm>
              <a:off x="1435100" y="3867150"/>
              <a:ext cx="2921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latin typeface="Garamond" charset="0"/>
                  <a:ea typeface="新細明體" charset="-120"/>
                </a:rPr>
                <a:t>0</a:t>
              </a:r>
            </a:p>
          </p:txBody>
        </p:sp>
        <p:sp>
          <p:nvSpPr>
            <p:cNvPr id="48139" name="Text Box 41"/>
            <p:cNvSpPr txBox="1">
              <a:spLocks noChangeArrowheads="1"/>
            </p:cNvSpPr>
            <p:nvPr/>
          </p:nvSpPr>
          <p:spPr bwMode="auto">
            <a:xfrm>
              <a:off x="2057400" y="4260850"/>
              <a:ext cx="2921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latin typeface="Garamond" charset="0"/>
                  <a:ea typeface="新細明體" charset="-120"/>
                </a:rPr>
                <a:t>1</a:t>
              </a:r>
            </a:p>
          </p:txBody>
        </p:sp>
        <p:sp>
          <p:nvSpPr>
            <p:cNvPr id="48140" name="Oval 10"/>
            <p:cNvSpPr>
              <a:spLocks noChangeArrowheads="1"/>
            </p:cNvSpPr>
            <p:nvPr/>
          </p:nvSpPr>
          <p:spPr bwMode="auto">
            <a:xfrm>
              <a:off x="2786063" y="4411663"/>
              <a:ext cx="381000" cy="3810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41" name="Oval 10"/>
            <p:cNvSpPr>
              <a:spLocks noChangeArrowheads="1"/>
            </p:cNvSpPr>
            <p:nvPr/>
          </p:nvSpPr>
          <p:spPr bwMode="auto">
            <a:xfrm>
              <a:off x="2836863" y="4470400"/>
              <a:ext cx="271462" cy="27146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42" name="Freeform 37"/>
            <p:cNvSpPr>
              <a:spLocks/>
            </p:cNvSpPr>
            <p:nvPr/>
          </p:nvSpPr>
          <p:spPr bwMode="auto">
            <a:xfrm>
              <a:off x="2752725" y="4106863"/>
              <a:ext cx="355600" cy="328612"/>
            </a:xfrm>
            <a:custGeom>
              <a:avLst/>
              <a:gdLst>
                <a:gd name="T0" fmla="*/ 2147483647 w 320"/>
                <a:gd name="T1" fmla="*/ 2147483647 h 296"/>
                <a:gd name="T2" fmla="*/ 2147483647 w 320"/>
                <a:gd name="T3" fmla="*/ 2147483647 h 296"/>
                <a:gd name="T4" fmla="*/ 2147483647 w 320"/>
                <a:gd name="T5" fmla="*/ 2147483647 h 296"/>
                <a:gd name="T6" fmla="*/ 2147483647 w 320"/>
                <a:gd name="T7" fmla="*/ 2147483647 h 296"/>
                <a:gd name="T8" fmla="*/ 2147483647 w 320"/>
                <a:gd name="T9" fmla="*/ 2147483647 h 296"/>
                <a:gd name="T10" fmla="*/ 2147483647 w 320"/>
                <a:gd name="T11" fmla="*/ 2147483647 h 296"/>
                <a:gd name="T12" fmla="*/ 2147483647 w 320"/>
                <a:gd name="T13" fmla="*/ 2147483647 h 296"/>
                <a:gd name="T14" fmla="*/ 2147483647 w 320"/>
                <a:gd name="T15" fmla="*/ 2147483647 h 29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20"/>
                <a:gd name="T25" fmla="*/ 0 h 296"/>
                <a:gd name="T26" fmla="*/ 320 w 320"/>
                <a:gd name="T27" fmla="*/ 296 h 29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20" h="296">
                  <a:moveTo>
                    <a:pt x="112" y="296"/>
                  </a:moveTo>
                  <a:cubicBezTo>
                    <a:pt x="72" y="268"/>
                    <a:pt x="32" y="240"/>
                    <a:pt x="16" y="200"/>
                  </a:cubicBezTo>
                  <a:cubicBezTo>
                    <a:pt x="0" y="160"/>
                    <a:pt x="0" y="88"/>
                    <a:pt x="16" y="56"/>
                  </a:cubicBezTo>
                  <a:cubicBezTo>
                    <a:pt x="32" y="24"/>
                    <a:pt x="80" y="16"/>
                    <a:pt x="112" y="8"/>
                  </a:cubicBezTo>
                  <a:cubicBezTo>
                    <a:pt x="144" y="0"/>
                    <a:pt x="176" y="0"/>
                    <a:pt x="208" y="8"/>
                  </a:cubicBezTo>
                  <a:cubicBezTo>
                    <a:pt x="240" y="16"/>
                    <a:pt x="288" y="24"/>
                    <a:pt x="304" y="56"/>
                  </a:cubicBezTo>
                  <a:cubicBezTo>
                    <a:pt x="320" y="88"/>
                    <a:pt x="312" y="160"/>
                    <a:pt x="304" y="200"/>
                  </a:cubicBezTo>
                  <a:cubicBezTo>
                    <a:pt x="296" y="240"/>
                    <a:pt x="276" y="268"/>
                    <a:pt x="256" y="29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43" name="Oval 10"/>
            <p:cNvSpPr>
              <a:spLocks noChangeArrowheads="1"/>
            </p:cNvSpPr>
            <p:nvPr/>
          </p:nvSpPr>
          <p:spPr bwMode="auto">
            <a:xfrm>
              <a:off x="1257300" y="4473575"/>
              <a:ext cx="271463" cy="2698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44" name="Line 35"/>
            <p:cNvSpPr>
              <a:spLocks noChangeShapeType="1"/>
            </p:cNvSpPr>
            <p:nvPr/>
          </p:nvSpPr>
          <p:spPr bwMode="auto">
            <a:xfrm flipV="1">
              <a:off x="3171825" y="4600575"/>
              <a:ext cx="1214438" cy="47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45" name="Text Box 41"/>
            <p:cNvSpPr txBox="1">
              <a:spLocks noChangeArrowheads="1"/>
            </p:cNvSpPr>
            <p:nvPr/>
          </p:nvSpPr>
          <p:spPr bwMode="auto">
            <a:xfrm>
              <a:off x="3548063" y="4259263"/>
              <a:ext cx="29210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latin typeface="Garamond" charset="0"/>
                  <a:ea typeface="新細明體" charset="-120"/>
                </a:rPr>
                <a:t>1</a:t>
              </a:r>
            </a:p>
          </p:txBody>
        </p:sp>
        <p:sp>
          <p:nvSpPr>
            <p:cNvPr id="48146" name="Oval 10"/>
            <p:cNvSpPr>
              <a:spLocks noChangeArrowheads="1"/>
            </p:cNvSpPr>
            <p:nvPr/>
          </p:nvSpPr>
          <p:spPr bwMode="auto">
            <a:xfrm>
              <a:off x="4373563" y="4387850"/>
              <a:ext cx="381000" cy="3810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47" name="Rectangle 13"/>
            <p:cNvSpPr>
              <a:spLocks noChangeArrowheads="1"/>
            </p:cNvSpPr>
            <p:nvPr/>
          </p:nvSpPr>
          <p:spPr bwMode="auto">
            <a:xfrm>
              <a:off x="4373563" y="4325938"/>
              <a:ext cx="36830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latin typeface="Garamond" charset="0"/>
                  <a:ea typeface="新細明體" charset="-120"/>
                  <a:sym typeface="Symbol" charset="2"/>
                </a:rPr>
                <a:t>q</a:t>
              </a:r>
              <a:r>
                <a:rPr lang="en-US" altLang="zh-TW" baseline="-25000">
                  <a:latin typeface="Garamond" charset="0"/>
                  <a:ea typeface="新細明體" charset="-120"/>
                  <a:sym typeface="Symbol" charset="2"/>
                </a:rPr>
                <a:t>2</a:t>
              </a:r>
            </a:p>
          </p:txBody>
        </p:sp>
        <p:sp>
          <p:nvSpPr>
            <p:cNvPr id="48148" name="Freeform 37"/>
            <p:cNvSpPr>
              <a:spLocks/>
            </p:cNvSpPr>
            <p:nvPr/>
          </p:nvSpPr>
          <p:spPr bwMode="auto">
            <a:xfrm>
              <a:off x="4365625" y="4081463"/>
              <a:ext cx="355600" cy="328612"/>
            </a:xfrm>
            <a:custGeom>
              <a:avLst/>
              <a:gdLst>
                <a:gd name="T0" fmla="*/ 2147483647 w 320"/>
                <a:gd name="T1" fmla="*/ 2147483647 h 296"/>
                <a:gd name="T2" fmla="*/ 2147483647 w 320"/>
                <a:gd name="T3" fmla="*/ 2147483647 h 296"/>
                <a:gd name="T4" fmla="*/ 2147483647 w 320"/>
                <a:gd name="T5" fmla="*/ 2147483647 h 296"/>
                <a:gd name="T6" fmla="*/ 2147483647 w 320"/>
                <a:gd name="T7" fmla="*/ 2147483647 h 296"/>
                <a:gd name="T8" fmla="*/ 2147483647 w 320"/>
                <a:gd name="T9" fmla="*/ 2147483647 h 296"/>
                <a:gd name="T10" fmla="*/ 2147483647 w 320"/>
                <a:gd name="T11" fmla="*/ 2147483647 h 296"/>
                <a:gd name="T12" fmla="*/ 2147483647 w 320"/>
                <a:gd name="T13" fmla="*/ 2147483647 h 296"/>
                <a:gd name="T14" fmla="*/ 2147483647 w 320"/>
                <a:gd name="T15" fmla="*/ 2147483647 h 29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20"/>
                <a:gd name="T25" fmla="*/ 0 h 296"/>
                <a:gd name="T26" fmla="*/ 320 w 320"/>
                <a:gd name="T27" fmla="*/ 296 h 29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20" h="296">
                  <a:moveTo>
                    <a:pt x="112" y="296"/>
                  </a:moveTo>
                  <a:cubicBezTo>
                    <a:pt x="72" y="268"/>
                    <a:pt x="32" y="240"/>
                    <a:pt x="16" y="200"/>
                  </a:cubicBezTo>
                  <a:cubicBezTo>
                    <a:pt x="0" y="160"/>
                    <a:pt x="0" y="88"/>
                    <a:pt x="16" y="56"/>
                  </a:cubicBezTo>
                  <a:cubicBezTo>
                    <a:pt x="32" y="24"/>
                    <a:pt x="80" y="16"/>
                    <a:pt x="112" y="8"/>
                  </a:cubicBezTo>
                  <a:cubicBezTo>
                    <a:pt x="144" y="0"/>
                    <a:pt x="176" y="0"/>
                    <a:pt x="208" y="8"/>
                  </a:cubicBezTo>
                  <a:cubicBezTo>
                    <a:pt x="240" y="16"/>
                    <a:pt x="288" y="24"/>
                    <a:pt x="304" y="56"/>
                  </a:cubicBezTo>
                  <a:cubicBezTo>
                    <a:pt x="320" y="88"/>
                    <a:pt x="312" y="160"/>
                    <a:pt x="304" y="200"/>
                  </a:cubicBezTo>
                  <a:cubicBezTo>
                    <a:pt x="296" y="240"/>
                    <a:pt x="276" y="268"/>
                    <a:pt x="256" y="29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49" name="Text Box 40"/>
            <p:cNvSpPr txBox="1">
              <a:spLocks noChangeArrowheads="1"/>
            </p:cNvSpPr>
            <p:nvPr/>
          </p:nvSpPr>
          <p:spPr bwMode="auto">
            <a:xfrm>
              <a:off x="4678363" y="3886200"/>
              <a:ext cx="350837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TW">
                  <a:latin typeface="Garamond" charset="0"/>
                  <a:ea typeface="新細明體" charset="-120"/>
                </a:rPr>
                <a:t>0</a:t>
              </a:r>
            </a:p>
          </p:txBody>
        </p:sp>
        <p:sp>
          <p:nvSpPr>
            <p:cNvPr id="48150" name="Rectangle 14"/>
            <p:cNvSpPr>
              <a:spLocks noChangeArrowheads="1"/>
            </p:cNvSpPr>
            <p:nvPr/>
          </p:nvSpPr>
          <p:spPr bwMode="auto">
            <a:xfrm>
              <a:off x="5983288" y="4343400"/>
              <a:ext cx="3683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latin typeface="Garamond" charset="0"/>
                  <a:ea typeface="新細明體" charset="-120"/>
                  <a:sym typeface="Symbol" charset="2"/>
                </a:rPr>
                <a:t>q</a:t>
              </a:r>
              <a:r>
                <a:rPr lang="en-US" altLang="zh-TW" baseline="-25000">
                  <a:latin typeface="Garamond" charset="0"/>
                  <a:ea typeface="新細明體" charset="-120"/>
                  <a:sym typeface="Symbol" charset="2"/>
                </a:rPr>
                <a:t>3</a:t>
              </a:r>
            </a:p>
          </p:txBody>
        </p:sp>
        <p:sp>
          <p:nvSpPr>
            <p:cNvPr id="48151" name="Oval 10"/>
            <p:cNvSpPr>
              <a:spLocks noChangeArrowheads="1"/>
            </p:cNvSpPr>
            <p:nvPr/>
          </p:nvSpPr>
          <p:spPr bwMode="auto">
            <a:xfrm>
              <a:off x="5969000" y="4402138"/>
              <a:ext cx="381000" cy="3810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52" name="Oval 10"/>
            <p:cNvSpPr>
              <a:spLocks noChangeArrowheads="1"/>
            </p:cNvSpPr>
            <p:nvPr/>
          </p:nvSpPr>
          <p:spPr bwMode="auto">
            <a:xfrm>
              <a:off x="6019800" y="4460875"/>
              <a:ext cx="271463" cy="27146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53" name="Freeform 37"/>
            <p:cNvSpPr>
              <a:spLocks/>
            </p:cNvSpPr>
            <p:nvPr/>
          </p:nvSpPr>
          <p:spPr bwMode="auto">
            <a:xfrm>
              <a:off x="5935663" y="4097338"/>
              <a:ext cx="355600" cy="328612"/>
            </a:xfrm>
            <a:custGeom>
              <a:avLst/>
              <a:gdLst>
                <a:gd name="T0" fmla="*/ 2147483647 w 320"/>
                <a:gd name="T1" fmla="*/ 2147483647 h 296"/>
                <a:gd name="T2" fmla="*/ 2147483647 w 320"/>
                <a:gd name="T3" fmla="*/ 2147483647 h 296"/>
                <a:gd name="T4" fmla="*/ 2147483647 w 320"/>
                <a:gd name="T5" fmla="*/ 2147483647 h 296"/>
                <a:gd name="T6" fmla="*/ 2147483647 w 320"/>
                <a:gd name="T7" fmla="*/ 2147483647 h 296"/>
                <a:gd name="T8" fmla="*/ 2147483647 w 320"/>
                <a:gd name="T9" fmla="*/ 2147483647 h 296"/>
                <a:gd name="T10" fmla="*/ 2147483647 w 320"/>
                <a:gd name="T11" fmla="*/ 2147483647 h 296"/>
                <a:gd name="T12" fmla="*/ 2147483647 w 320"/>
                <a:gd name="T13" fmla="*/ 2147483647 h 296"/>
                <a:gd name="T14" fmla="*/ 2147483647 w 320"/>
                <a:gd name="T15" fmla="*/ 2147483647 h 29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20"/>
                <a:gd name="T25" fmla="*/ 0 h 296"/>
                <a:gd name="T26" fmla="*/ 320 w 320"/>
                <a:gd name="T27" fmla="*/ 296 h 29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20" h="296">
                  <a:moveTo>
                    <a:pt x="112" y="296"/>
                  </a:moveTo>
                  <a:cubicBezTo>
                    <a:pt x="72" y="268"/>
                    <a:pt x="32" y="240"/>
                    <a:pt x="16" y="200"/>
                  </a:cubicBezTo>
                  <a:cubicBezTo>
                    <a:pt x="0" y="160"/>
                    <a:pt x="0" y="88"/>
                    <a:pt x="16" y="56"/>
                  </a:cubicBezTo>
                  <a:cubicBezTo>
                    <a:pt x="32" y="24"/>
                    <a:pt x="80" y="16"/>
                    <a:pt x="112" y="8"/>
                  </a:cubicBezTo>
                  <a:cubicBezTo>
                    <a:pt x="144" y="0"/>
                    <a:pt x="176" y="0"/>
                    <a:pt x="208" y="8"/>
                  </a:cubicBezTo>
                  <a:cubicBezTo>
                    <a:pt x="240" y="16"/>
                    <a:pt x="288" y="24"/>
                    <a:pt x="304" y="56"/>
                  </a:cubicBezTo>
                  <a:cubicBezTo>
                    <a:pt x="320" y="88"/>
                    <a:pt x="312" y="160"/>
                    <a:pt x="304" y="200"/>
                  </a:cubicBezTo>
                  <a:cubicBezTo>
                    <a:pt x="296" y="240"/>
                    <a:pt x="276" y="268"/>
                    <a:pt x="256" y="29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54" name="Line 35"/>
            <p:cNvSpPr>
              <a:spLocks noChangeShapeType="1"/>
            </p:cNvSpPr>
            <p:nvPr/>
          </p:nvSpPr>
          <p:spPr bwMode="auto">
            <a:xfrm flipV="1">
              <a:off x="6354763" y="4591050"/>
              <a:ext cx="1214437" cy="47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55" name="Text Box 41"/>
            <p:cNvSpPr txBox="1">
              <a:spLocks noChangeArrowheads="1"/>
            </p:cNvSpPr>
            <p:nvPr/>
          </p:nvSpPr>
          <p:spPr bwMode="auto">
            <a:xfrm>
              <a:off x="6731000" y="4249738"/>
              <a:ext cx="29210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latin typeface="Garamond" charset="0"/>
                  <a:ea typeface="新細明體" charset="-120"/>
                </a:rPr>
                <a:t>1</a:t>
              </a:r>
            </a:p>
          </p:txBody>
        </p:sp>
        <p:sp>
          <p:nvSpPr>
            <p:cNvPr id="48156" name="Oval 10"/>
            <p:cNvSpPr>
              <a:spLocks noChangeArrowheads="1"/>
            </p:cNvSpPr>
            <p:nvPr/>
          </p:nvSpPr>
          <p:spPr bwMode="auto">
            <a:xfrm>
              <a:off x="7556500" y="4378325"/>
              <a:ext cx="381000" cy="3810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57" name="Rectangle 13"/>
            <p:cNvSpPr>
              <a:spLocks noChangeArrowheads="1"/>
            </p:cNvSpPr>
            <p:nvPr/>
          </p:nvSpPr>
          <p:spPr bwMode="auto">
            <a:xfrm>
              <a:off x="7523163" y="4316413"/>
              <a:ext cx="471487" cy="369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latin typeface="Garamond" charset="0"/>
                  <a:ea typeface="新細明體" charset="-120"/>
                  <a:sym typeface="Symbol" charset="2"/>
                </a:rPr>
                <a:t>q</a:t>
              </a:r>
              <a:r>
                <a:rPr lang="en-US" altLang="zh-TW" baseline="-25000">
                  <a:latin typeface="Garamond" charset="0"/>
                  <a:ea typeface="新細明體" charset="-120"/>
                  <a:sym typeface="Symbol" charset="2"/>
                </a:rPr>
                <a:t>4+</a:t>
              </a:r>
            </a:p>
          </p:txBody>
        </p:sp>
        <p:sp>
          <p:nvSpPr>
            <p:cNvPr id="48158" name="Freeform 37"/>
            <p:cNvSpPr>
              <a:spLocks/>
            </p:cNvSpPr>
            <p:nvPr/>
          </p:nvSpPr>
          <p:spPr bwMode="auto">
            <a:xfrm>
              <a:off x="7548563" y="4071938"/>
              <a:ext cx="355600" cy="328612"/>
            </a:xfrm>
            <a:custGeom>
              <a:avLst/>
              <a:gdLst>
                <a:gd name="T0" fmla="*/ 2147483647 w 320"/>
                <a:gd name="T1" fmla="*/ 2147483647 h 296"/>
                <a:gd name="T2" fmla="*/ 2147483647 w 320"/>
                <a:gd name="T3" fmla="*/ 2147483647 h 296"/>
                <a:gd name="T4" fmla="*/ 2147483647 w 320"/>
                <a:gd name="T5" fmla="*/ 2147483647 h 296"/>
                <a:gd name="T6" fmla="*/ 2147483647 w 320"/>
                <a:gd name="T7" fmla="*/ 2147483647 h 296"/>
                <a:gd name="T8" fmla="*/ 2147483647 w 320"/>
                <a:gd name="T9" fmla="*/ 2147483647 h 296"/>
                <a:gd name="T10" fmla="*/ 2147483647 w 320"/>
                <a:gd name="T11" fmla="*/ 2147483647 h 296"/>
                <a:gd name="T12" fmla="*/ 2147483647 w 320"/>
                <a:gd name="T13" fmla="*/ 2147483647 h 296"/>
                <a:gd name="T14" fmla="*/ 2147483647 w 320"/>
                <a:gd name="T15" fmla="*/ 2147483647 h 29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20"/>
                <a:gd name="T25" fmla="*/ 0 h 296"/>
                <a:gd name="T26" fmla="*/ 320 w 320"/>
                <a:gd name="T27" fmla="*/ 296 h 29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20" h="296">
                  <a:moveTo>
                    <a:pt x="112" y="296"/>
                  </a:moveTo>
                  <a:cubicBezTo>
                    <a:pt x="72" y="268"/>
                    <a:pt x="32" y="240"/>
                    <a:pt x="16" y="200"/>
                  </a:cubicBezTo>
                  <a:cubicBezTo>
                    <a:pt x="0" y="160"/>
                    <a:pt x="0" y="88"/>
                    <a:pt x="16" y="56"/>
                  </a:cubicBezTo>
                  <a:cubicBezTo>
                    <a:pt x="32" y="24"/>
                    <a:pt x="80" y="16"/>
                    <a:pt x="112" y="8"/>
                  </a:cubicBezTo>
                  <a:cubicBezTo>
                    <a:pt x="144" y="0"/>
                    <a:pt x="176" y="0"/>
                    <a:pt x="208" y="8"/>
                  </a:cubicBezTo>
                  <a:cubicBezTo>
                    <a:pt x="240" y="16"/>
                    <a:pt x="288" y="24"/>
                    <a:pt x="304" y="56"/>
                  </a:cubicBezTo>
                  <a:cubicBezTo>
                    <a:pt x="320" y="88"/>
                    <a:pt x="312" y="160"/>
                    <a:pt x="304" y="200"/>
                  </a:cubicBezTo>
                  <a:cubicBezTo>
                    <a:pt x="296" y="240"/>
                    <a:pt x="276" y="268"/>
                    <a:pt x="256" y="29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59" name="Text Box 40"/>
            <p:cNvSpPr txBox="1">
              <a:spLocks noChangeArrowheads="1"/>
            </p:cNvSpPr>
            <p:nvPr/>
          </p:nvSpPr>
          <p:spPr bwMode="auto">
            <a:xfrm>
              <a:off x="7861300" y="3876675"/>
              <a:ext cx="520700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TW">
                  <a:latin typeface="Garamond" charset="0"/>
                  <a:ea typeface="新細明體" charset="-120"/>
                </a:rPr>
                <a:t>0, 1</a:t>
              </a:r>
            </a:p>
          </p:txBody>
        </p:sp>
        <p:sp>
          <p:nvSpPr>
            <p:cNvPr id="48160" name="Line 35"/>
            <p:cNvSpPr>
              <a:spLocks noChangeShapeType="1"/>
            </p:cNvSpPr>
            <p:nvPr/>
          </p:nvSpPr>
          <p:spPr bwMode="auto">
            <a:xfrm flipV="1">
              <a:off x="4759325" y="4597400"/>
              <a:ext cx="1214438" cy="47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61" name="Text Box 41"/>
            <p:cNvSpPr txBox="1">
              <a:spLocks noChangeArrowheads="1"/>
            </p:cNvSpPr>
            <p:nvPr/>
          </p:nvSpPr>
          <p:spPr bwMode="auto">
            <a:xfrm>
              <a:off x="3030538" y="3860800"/>
              <a:ext cx="2921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latin typeface="Garamond" charset="0"/>
                  <a:ea typeface="新細明體" charset="-120"/>
                </a:rPr>
                <a:t>0</a:t>
              </a:r>
            </a:p>
          </p:txBody>
        </p:sp>
        <p:sp>
          <p:nvSpPr>
            <p:cNvPr id="48162" name="Oval 10"/>
            <p:cNvSpPr>
              <a:spLocks noChangeArrowheads="1"/>
            </p:cNvSpPr>
            <p:nvPr/>
          </p:nvSpPr>
          <p:spPr bwMode="auto">
            <a:xfrm>
              <a:off x="4427538" y="4445000"/>
              <a:ext cx="271462" cy="27146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63" name="Text Box 41"/>
            <p:cNvSpPr txBox="1">
              <a:spLocks noChangeArrowheads="1"/>
            </p:cNvSpPr>
            <p:nvPr/>
          </p:nvSpPr>
          <p:spPr bwMode="auto">
            <a:xfrm>
              <a:off x="5168900" y="4259263"/>
              <a:ext cx="29210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latin typeface="Garamond" charset="0"/>
                  <a:ea typeface="新細明體" charset="-120"/>
                </a:rPr>
                <a:t>1</a:t>
              </a:r>
            </a:p>
          </p:txBody>
        </p:sp>
        <p:sp>
          <p:nvSpPr>
            <p:cNvPr id="48164" name="Text Box 40"/>
            <p:cNvSpPr txBox="1">
              <a:spLocks noChangeArrowheads="1"/>
            </p:cNvSpPr>
            <p:nvPr/>
          </p:nvSpPr>
          <p:spPr bwMode="auto">
            <a:xfrm>
              <a:off x="6230938" y="3886200"/>
              <a:ext cx="350837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TW">
                  <a:latin typeface="Garamond" charset="0"/>
                  <a:ea typeface="新細明體" charset="-120"/>
                </a:rPr>
                <a:t>0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Freeform 28"/>
          <p:cNvSpPr>
            <a:spLocks/>
          </p:cNvSpPr>
          <p:nvPr/>
        </p:nvSpPr>
        <p:spPr bwMode="auto">
          <a:xfrm rot="6438494">
            <a:off x="5865813" y="5392738"/>
            <a:ext cx="508000" cy="469900"/>
          </a:xfrm>
          <a:custGeom>
            <a:avLst/>
            <a:gdLst>
              <a:gd name="T0" fmla="*/ 2147483647 w 320"/>
              <a:gd name="T1" fmla="*/ 2147483647 h 296"/>
              <a:gd name="T2" fmla="*/ 2147483647 w 320"/>
              <a:gd name="T3" fmla="*/ 2147483647 h 296"/>
              <a:gd name="T4" fmla="*/ 2147483647 w 320"/>
              <a:gd name="T5" fmla="*/ 2147483647 h 296"/>
              <a:gd name="T6" fmla="*/ 2147483647 w 320"/>
              <a:gd name="T7" fmla="*/ 2147483647 h 296"/>
              <a:gd name="T8" fmla="*/ 2147483647 w 320"/>
              <a:gd name="T9" fmla="*/ 2147483647 h 296"/>
              <a:gd name="T10" fmla="*/ 2147483647 w 320"/>
              <a:gd name="T11" fmla="*/ 2147483647 h 296"/>
              <a:gd name="T12" fmla="*/ 2147483647 w 320"/>
              <a:gd name="T13" fmla="*/ 2147483647 h 296"/>
              <a:gd name="T14" fmla="*/ 2147483647 w 320"/>
              <a:gd name="T15" fmla="*/ 2147483647 h 29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320"/>
              <a:gd name="T25" fmla="*/ 0 h 296"/>
              <a:gd name="T26" fmla="*/ 320 w 320"/>
              <a:gd name="T27" fmla="*/ 296 h 29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320" h="296">
                <a:moveTo>
                  <a:pt x="112" y="296"/>
                </a:moveTo>
                <a:cubicBezTo>
                  <a:pt x="72" y="268"/>
                  <a:pt x="32" y="240"/>
                  <a:pt x="16" y="200"/>
                </a:cubicBezTo>
                <a:cubicBezTo>
                  <a:pt x="0" y="160"/>
                  <a:pt x="0" y="88"/>
                  <a:pt x="16" y="56"/>
                </a:cubicBezTo>
                <a:cubicBezTo>
                  <a:pt x="32" y="24"/>
                  <a:pt x="80" y="16"/>
                  <a:pt x="112" y="8"/>
                </a:cubicBezTo>
                <a:cubicBezTo>
                  <a:pt x="144" y="0"/>
                  <a:pt x="176" y="0"/>
                  <a:pt x="208" y="8"/>
                </a:cubicBezTo>
                <a:cubicBezTo>
                  <a:pt x="240" y="16"/>
                  <a:pt x="288" y="24"/>
                  <a:pt x="304" y="56"/>
                </a:cubicBezTo>
                <a:cubicBezTo>
                  <a:pt x="320" y="88"/>
                  <a:pt x="312" y="160"/>
                  <a:pt x="304" y="200"/>
                </a:cubicBezTo>
                <a:cubicBezTo>
                  <a:pt x="296" y="240"/>
                  <a:pt x="276" y="268"/>
                  <a:pt x="256" y="29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179" name="Line 20"/>
          <p:cNvSpPr>
            <a:spLocks noChangeShapeType="1"/>
          </p:cNvSpPr>
          <p:nvPr/>
        </p:nvSpPr>
        <p:spPr bwMode="auto">
          <a:xfrm flipV="1">
            <a:off x="2211388" y="4221163"/>
            <a:ext cx="792162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0180" name="Line 21"/>
          <p:cNvSpPr>
            <a:spLocks noChangeShapeType="1"/>
          </p:cNvSpPr>
          <p:nvPr/>
        </p:nvSpPr>
        <p:spPr bwMode="auto">
          <a:xfrm>
            <a:off x="2284413" y="5013325"/>
            <a:ext cx="719137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0181" name="Line 23"/>
          <p:cNvSpPr>
            <a:spLocks noChangeShapeType="1"/>
          </p:cNvSpPr>
          <p:nvPr/>
        </p:nvSpPr>
        <p:spPr bwMode="auto">
          <a:xfrm>
            <a:off x="5092700" y="4076700"/>
            <a:ext cx="11509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0182" name="Line 24"/>
          <p:cNvSpPr>
            <a:spLocks noChangeShapeType="1"/>
          </p:cNvSpPr>
          <p:nvPr/>
        </p:nvSpPr>
        <p:spPr bwMode="auto">
          <a:xfrm>
            <a:off x="3579813" y="5516563"/>
            <a:ext cx="18002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0183" name="Line 25"/>
          <p:cNvSpPr>
            <a:spLocks noChangeShapeType="1"/>
          </p:cNvSpPr>
          <p:nvPr/>
        </p:nvSpPr>
        <p:spPr bwMode="auto">
          <a:xfrm>
            <a:off x="3435350" y="4292600"/>
            <a:ext cx="2016125" cy="1008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0184" name="Line 26"/>
          <p:cNvSpPr>
            <a:spLocks noChangeShapeType="1"/>
          </p:cNvSpPr>
          <p:nvPr/>
        </p:nvSpPr>
        <p:spPr bwMode="auto">
          <a:xfrm>
            <a:off x="5019675" y="4292600"/>
            <a:ext cx="576263" cy="936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0185" name="Line 27"/>
          <p:cNvSpPr>
            <a:spLocks noChangeShapeType="1"/>
          </p:cNvSpPr>
          <p:nvPr/>
        </p:nvSpPr>
        <p:spPr bwMode="auto">
          <a:xfrm flipH="1">
            <a:off x="5811838" y="4365625"/>
            <a:ext cx="647700" cy="86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0186" name="Line 22"/>
          <p:cNvSpPr>
            <a:spLocks noChangeShapeType="1"/>
          </p:cNvSpPr>
          <p:nvPr/>
        </p:nvSpPr>
        <p:spPr bwMode="auto">
          <a:xfrm>
            <a:off x="3508375" y="4076700"/>
            <a:ext cx="1079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01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Examples</a:t>
            </a:r>
          </a:p>
        </p:txBody>
      </p:sp>
      <p:sp>
        <p:nvSpPr>
          <p:cNvPr id="39" name="Date Placeholder 3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4th Feburary 2013</a:t>
            </a:r>
            <a:endParaRPr lang="en-US"/>
          </a:p>
        </p:txBody>
      </p:sp>
      <p:sp>
        <p:nvSpPr>
          <p:cNvPr id="41" name="Footer Placeholder 4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FSM</a:t>
            </a:r>
            <a:endParaRPr lang="en-US"/>
          </a:p>
        </p:txBody>
      </p:sp>
      <p:sp>
        <p:nvSpPr>
          <p:cNvPr id="40" name="Slide Number Placeholder 3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C5AF7-C023-4D7C-83A4-82A6E128021F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0188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81000" y="1600200"/>
            <a:ext cx="8353425" cy="2447925"/>
          </a:xfrm>
        </p:spPr>
        <p:txBody>
          <a:bodyPr/>
          <a:lstStyle/>
          <a:p>
            <a:r>
              <a:rPr lang="en-US" dirty="0" smtClean="0"/>
              <a:t>Construct a DFA that accepts the language 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Answer</a:t>
            </a:r>
            <a:endParaRPr lang="en-US" sz="2400" dirty="0" smtClean="0">
              <a:latin typeface="Garamond" charset="0"/>
            </a:endParaRPr>
          </a:p>
        </p:txBody>
      </p:sp>
      <p:sp>
        <p:nvSpPr>
          <p:cNvPr id="50189" name="Text Box 4"/>
          <p:cNvSpPr txBox="1">
            <a:spLocks noChangeArrowheads="1"/>
          </p:cNvSpPr>
          <p:nvPr/>
        </p:nvSpPr>
        <p:spPr bwMode="auto">
          <a:xfrm>
            <a:off x="1527175" y="2362200"/>
            <a:ext cx="20161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 i="1" dirty="0">
                <a:solidFill>
                  <a:schemeClr val="accent1"/>
                </a:solidFill>
                <a:latin typeface="Garamond" charset="0"/>
              </a:rPr>
              <a:t>L</a:t>
            </a:r>
            <a:r>
              <a:rPr lang="en-US" sz="2400" b="1" dirty="0">
                <a:solidFill>
                  <a:schemeClr val="accent1"/>
                </a:solidFill>
                <a:latin typeface="Garamond" charset="0"/>
              </a:rPr>
              <a:t> = {010, 1}</a:t>
            </a:r>
          </a:p>
        </p:txBody>
      </p:sp>
      <p:sp>
        <p:nvSpPr>
          <p:cNvPr id="50190" name="Text Box 5"/>
          <p:cNvSpPr txBox="1">
            <a:spLocks noChangeArrowheads="1"/>
          </p:cNvSpPr>
          <p:nvPr/>
        </p:nvSpPr>
        <p:spPr bwMode="auto">
          <a:xfrm>
            <a:off x="4191000" y="2362200"/>
            <a:ext cx="20161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>
                <a:solidFill>
                  <a:schemeClr val="accent1"/>
                </a:solidFill>
                <a:latin typeface="Garamond" charset="0"/>
              </a:rPr>
              <a:t>( </a:t>
            </a:r>
            <a:r>
              <a:rPr lang="en-US" sz="2400" b="1">
                <a:solidFill>
                  <a:schemeClr val="accent1"/>
                </a:solidFill>
                <a:latin typeface="Symbol" charset="2"/>
              </a:rPr>
              <a:t>S</a:t>
            </a:r>
            <a:r>
              <a:rPr lang="en-US" sz="2400" b="1">
                <a:solidFill>
                  <a:schemeClr val="accent1"/>
                </a:solidFill>
                <a:latin typeface="Garamond" charset="0"/>
              </a:rPr>
              <a:t> = {0, 1} )</a:t>
            </a:r>
          </a:p>
        </p:txBody>
      </p:sp>
      <p:sp>
        <p:nvSpPr>
          <p:cNvPr id="50191" name="Oval 6"/>
          <p:cNvSpPr>
            <a:spLocks noChangeArrowheads="1"/>
          </p:cNvSpPr>
          <p:nvPr/>
        </p:nvSpPr>
        <p:spPr bwMode="auto">
          <a:xfrm>
            <a:off x="1774825" y="4581525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192" name="Oval 8"/>
          <p:cNvSpPr>
            <a:spLocks noChangeArrowheads="1"/>
          </p:cNvSpPr>
          <p:nvPr/>
        </p:nvSpPr>
        <p:spPr bwMode="auto">
          <a:xfrm>
            <a:off x="3000375" y="3825875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193" name="Oval 10"/>
          <p:cNvSpPr>
            <a:spLocks noChangeArrowheads="1"/>
          </p:cNvSpPr>
          <p:nvPr/>
        </p:nvSpPr>
        <p:spPr bwMode="auto">
          <a:xfrm>
            <a:off x="3003550" y="5229225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194" name="Oval 12"/>
          <p:cNvSpPr>
            <a:spLocks noChangeArrowheads="1"/>
          </p:cNvSpPr>
          <p:nvPr/>
        </p:nvSpPr>
        <p:spPr bwMode="auto">
          <a:xfrm>
            <a:off x="4587875" y="3832225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195" name="Oval 14"/>
          <p:cNvSpPr>
            <a:spLocks noChangeArrowheads="1"/>
          </p:cNvSpPr>
          <p:nvPr/>
        </p:nvSpPr>
        <p:spPr bwMode="auto">
          <a:xfrm>
            <a:off x="6243638" y="3832225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196" name="Oval 16"/>
          <p:cNvSpPr>
            <a:spLocks noChangeArrowheads="1"/>
          </p:cNvSpPr>
          <p:nvPr/>
        </p:nvSpPr>
        <p:spPr bwMode="auto">
          <a:xfrm>
            <a:off x="5422900" y="5229225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197" name="Rectangle 7"/>
          <p:cNvSpPr>
            <a:spLocks noChangeArrowheads="1"/>
          </p:cNvSpPr>
          <p:nvPr/>
        </p:nvSpPr>
        <p:spPr bwMode="auto">
          <a:xfrm>
            <a:off x="1851025" y="4616450"/>
            <a:ext cx="3635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>
                <a:latin typeface="Garamond" charset="0"/>
                <a:ea typeface="新細明體" charset="-120"/>
                <a:sym typeface="Symbol" charset="2"/>
              </a:rPr>
              <a:t>q</a:t>
            </a:r>
            <a:r>
              <a:rPr lang="en-US" altLang="zh-TW" baseline="-25000">
                <a:latin typeface="Symbol" charset="2"/>
                <a:ea typeface="新細明體" charset="-120"/>
                <a:sym typeface="Symbol" charset="2"/>
              </a:rPr>
              <a:t>e</a:t>
            </a:r>
          </a:p>
        </p:txBody>
      </p:sp>
      <p:sp>
        <p:nvSpPr>
          <p:cNvPr id="50198" name="Rectangle 9"/>
          <p:cNvSpPr>
            <a:spLocks noChangeArrowheads="1"/>
          </p:cNvSpPr>
          <p:nvPr/>
        </p:nvSpPr>
        <p:spPr bwMode="auto">
          <a:xfrm>
            <a:off x="3076575" y="3860800"/>
            <a:ext cx="3683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>
                <a:latin typeface="Garamond" charset="0"/>
                <a:ea typeface="新細明體" charset="-120"/>
                <a:sym typeface="Symbol" charset="2"/>
              </a:rPr>
              <a:t>q</a:t>
            </a:r>
            <a:r>
              <a:rPr lang="en-US" altLang="zh-TW" baseline="-25000">
                <a:latin typeface="Garamond" charset="0"/>
                <a:ea typeface="新細明體" charset="-120"/>
                <a:sym typeface="Symbol" charset="2"/>
              </a:rPr>
              <a:t>0</a:t>
            </a:r>
          </a:p>
        </p:txBody>
      </p:sp>
      <p:sp>
        <p:nvSpPr>
          <p:cNvPr id="50199" name="Rectangle 11"/>
          <p:cNvSpPr>
            <a:spLocks noChangeArrowheads="1"/>
          </p:cNvSpPr>
          <p:nvPr/>
        </p:nvSpPr>
        <p:spPr bwMode="auto">
          <a:xfrm>
            <a:off x="3079750" y="5264150"/>
            <a:ext cx="3683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>
                <a:latin typeface="Garamond" charset="0"/>
                <a:ea typeface="新細明體" charset="-120"/>
                <a:sym typeface="Symbol" charset="2"/>
              </a:rPr>
              <a:t>q</a:t>
            </a:r>
            <a:r>
              <a:rPr lang="en-US" altLang="zh-TW" baseline="-25000">
                <a:latin typeface="Garamond" charset="0"/>
                <a:ea typeface="新細明體" charset="-120"/>
                <a:sym typeface="Symbol" charset="2"/>
              </a:rPr>
              <a:t>1</a:t>
            </a:r>
          </a:p>
        </p:txBody>
      </p:sp>
      <p:sp>
        <p:nvSpPr>
          <p:cNvPr id="50200" name="Rectangle 13"/>
          <p:cNvSpPr>
            <a:spLocks noChangeArrowheads="1"/>
          </p:cNvSpPr>
          <p:nvPr/>
        </p:nvSpPr>
        <p:spPr bwMode="auto">
          <a:xfrm>
            <a:off x="4652963" y="3867150"/>
            <a:ext cx="43973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>
                <a:latin typeface="Garamond" charset="0"/>
                <a:ea typeface="新細明體" charset="-120"/>
                <a:sym typeface="Symbol" charset="2"/>
              </a:rPr>
              <a:t>q</a:t>
            </a:r>
            <a:r>
              <a:rPr lang="en-US" altLang="zh-TW" baseline="-25000">
                <a:latin typeface="Garamond" charset="0"/>
                <a:ea typeface="新細明體" charset="-120"/>
                <a:sym typeface="Symbol" charset="2"/>
              </a:rPr>
              <a:t>01</a:t>
            </a:r>
          </a:p>
        </p:txBody>
      </p:sp>
      <p:sp>
        <p:nvSpPr>
          <p:cNvPr id="50201" name="Rectangle 15"/>
          <p:cNvSpPr>
            <a:spLocks noChangeArrowheads="1"/>
          </p:cNvSpPr>
          <p:nvPr/>
        </p:nvSpPr>
        <p:spPr bwMode="auto">
          <a:xfrm>
            <a:off x="6262688" y="3867150"/>
            <a:ext cx="5111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>
                <a:latin typeface="Garamond" charset="0"/>
                <a:ea typeface="新細明體" charset="-120"/>
                <a:sym typeface="Symbol" charset="2"/>
              </a:rPr>
              <a:t>q</a:t>
            </a:r>
            <a:r>
              <a:rPr lang="en-US" altLang="zh-TW" baseline="-25000">
                <a:latin typeface="Garamond" charset="0"/>
                <a:ea typeface="新細明體" charset="-120"/>
                <a:sym typeface="Symbol" charset="2"/>
              </a:rPr>
              <a:t>010</a:t>
            </a:r>
          </a:p>
        </p:txBody>
      </p:sp>
      <p:sp>
        <p:nvSpPr>
          <p:cNvPr id="50202" name="Rectangle 17"/>
          <p:cNvSpPr>
            <a:spLocks noChangeArrowheads="1"/>
          </p:cNvSpPr>
          <p:nvPr/>
        </p:nvSpPr>
        <p:spPr bwMode="auto">
          <a:xfrm>
            <a:off x="5451475" y="5264150"/>
            <a:ext cx="4714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>
                <a:latin typeface="Garamond" charset="0"/>
                <a:ea typeface="新細明體" charset="-120"/>
                <a:sym typeface="Symbol" charset="2"/>
              </a:rPr>
              <a:t>q</a:t>
            </a:r>
            <a:r>
              <a:rPr lang="en-US" altLang="zh-TW" baseline="-25000">
                <a:latin typeface="Garamond" charset="0"/>
                <a:ea typeface="新細明體" charset="-120"/>
                <a:sym typeface="Symbol" charset="2"/>
              </a:rPr>
              <a:t>die</a:t>
            </a:r>
          </a:p>
        </p:txBody>
      </p:sp>
      <p:sp>
        <p:nvSpPr>
          <p:cNvPr id="50203" name="Oval 18"/>
          <p:cNvSpPr>
            <a:spLocks noChangeArrowheads="1"/>
          </p:cNvSpPr>
          <p:nvPr/>
        </p:nvSpPr>
        <p:spPr bwMode="auto">
          <a:xfrm>
            <a:off x="3076575" y="5300663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204" name="Oval 19"/>
          <p:cNvSpPr>
            <a:spLocks noChangeArrowheads="1"/>
          </p:cNvSpPr>
          <p:nvPr/>
        </p:nvSpPr>
        <p:spPr bwMode="auto">
          <a:xfrm>
            <a:off x="6315075" y="3908425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205" name="Text Box 29"/>
          <p:cNvSpPr txBox="1">
            <a:spLocks noChangeArrowheads="1"/>
          </p:cNvSpPr>
          <p:nvPr/>
        </p:nvSpPr>
        <p:spPr bwMode="auto">
          <a:xfrm>
            <a:off x="6369050" y="5438775"/>
            <a:ext cx="508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>
                <a:latin typeface="Garamond" charset="0"/>
                <a:ea typeface="新細明體" charset="-120"/>
              </a:rPr>
              <a:t>0, 1</a:t>
            </a:r>
          </a:p>
        </p:txBody>
      </p:sp>
      <p:sp>
        <p:nvSpPr>
          <p:cNvPr id="50206" name="Text Box 30"/>
          <p:cNvSpPr txBox="1">
            <a:spLocks noChangeArrowheads="1"/>
          </p:cNvSpPr>
          <p:nvPr/>
        </p:nvSpPr>
        <p:spPr bwMode="auto">
          <a:xfrm>
            <a:off x="2424113" y="4141788"/>
            <a:ext cx="2921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>
                <a:latin typeface="Garamond" charset="0"/>
                <a:ea typeface="新細明體" charset="-120"/>
              </a:rPr>
              <a:t>0</a:t>
            </a:r>
          </a:p>
        </p:txBody>
      </p:sp>
      <p:sp>
        <p:nvSpPr>
          <p:cNvPr id="50207" name="Text Box 31"/>
          <p:cNvSpPr txBox="1">
            <a:spLocks noChangeArrowheads="1"/>
          </p:cNvSpPr>
          <p:nvPr/>
        </p:nvSpPr>
        <p:spPr bwMode="auto">
          <a:xfrm>
            <a:off x="3940175" y="3783013"/>
            <a:ext cx="2921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>
                <a:latin typeface="Garamond" charset="0"/>
                <a:ea typeface="新細明體" charset="-120"/>
              </a:rPr>
              <a:t>1</a:t>
            </a:r>
          </a:p>
        </p:txBody>
      </p:sp>
      <p:sp>
        <p:nvSpPr>
          <p:cNvPr id="50208" name="Text Box 32"/>
          <p:cNvSpPr txBox="1">
            <a:spLocks noChangeArrowheads="1"/>
          </p:cNvSpPr>
          <p:nvPr/>
        </p:nvSpPr>
        <p:spPr bwMode="auto">
          <a:xfrm>
            <a:off x="5519738" y="3789363"/>
            <a:ext cx="2921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>
                <a:latin typeface="Garamond" charset="0"/>
                <a:ea typeface="新細明體" charset="-120"/>
              </a:rPr>
              <a:t>0</a:t>
            </a:r>
          </a:p>
        </p:txBody>
      </p:sp>
      <p:sp>
        <p:nvSpPr>
          <p:cNvPr id="50209" name="Text Box 33"/>
          <p:cNvSpPr txBox="1">
            <a:spLocks noChangeArrowheads="1"/>
          </p:cNvSpPr>
          <p:nvPr/>
        </p:nvSpPr>
        <p:spPr bwMode="auto">
          <a:xfrm>
            <a:off x="4156075" y="5222875"/>
            <a:ext cx="508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>
                <a:latin typeface="Garamond" charset="0"/>
                <a:ea typeface="新細明體" charset="-120"/>
              </a:rPr>
              <a:t>0, 1</a:t>
            </a:r>
          </a:p>
        </p:txBody>
      </p:sp>
      <p:sp>
        <p:nvSpPr>
          <p:cNvPr id="50210" name="Text Box 34"/>
          <p:cNvSpPr txBox="1">
            <a:spLocks noChangeArrowheads="1"/>
          </p:cNvSpPr>
          <p:nvPr/>
        </p:nvSpPr>
        <p:spPr bwMode="auto">
          <a:xfrm>
            <a:off x="2424113" y="5149850"/>
            <a:ext cx="2921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>
                <a:latin typeface="Garamond" charset="0"/>
                <a:ea typeface="新細明體" charset="-120"/>
              </a:rPr>
              <a:t>1</a:t>
            </a:r>
          </a:p>
        </p:txBody>
      </p:sp>
      <p:sp>
        <p:nvSpPr>
          <p:cNvPr id="50211" name="Text Box 35"/>
          <p:cNvSpPr txBox="1">
            <a:spLocks noChangeArrowheads="1"/>
          </p:cNvSpPr>
          <p:nvPr/>
        </p:nvSpPr>
        <p:spPr bwMode="auto">
          <a:xfrm>
            <a:off x="4300538" y="4437063"/>
            <a:ext cx="2921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>
                <a:latin typeface="Garamond" charset="0"/>
                <a:ea typeface="新細明體" charset="-120"/>
              </a:rPr>
              <a:t>0</a:t>
            </a:r>
          </a:p>
        </p:txBody>
      </p:sp>
      <p:sp>
        <p:nvSpPr>
          <p:cNvPr id="50212" name="Text Box 36"/>
          <p:cNvSpPr txBox="1">
            <a:spLocks noChangeArrowheads="1"/>
          </p:cNvSpPr>
          <p:nvPr/>
        </p:nvSpPr>
        <p:spPr bwMode="auto">
          <a:xfrm>
            <a:off x="5232400" y="4437063"/>
            <a:ext cx="2921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>
                <a:latin typeface="Garamond" charset="0"/>
                <a:ea typeface="新細明體" charset="-120"/>
              </a:rPr>
              <a:t>1</a:t>
            </a:r>
          </a:p>
        </p:txBody>
      </p:sp>
      <p:sp>
        <p:nvSpPr>
          <p:cNvPr id="50213" name="Text Box 37"/>
          <p:cNvSpPr txBox="1">
            <a:spLocks noChangeArrowheads="1"/>
          </p:cNvSpPr>
          <p:nvPr/>
        </p:nvSpPr>
        <p:spPr bwMode="auto">
          <a:xfrm>
            <a:off x="6100763" y="4718050"/>
            <a:ext cx="508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>
                <a:latin typeface="Garamond" charset="0"/>
                <a:ea typeface="新細明體" charset="-120"/>
              </a:rPr>
              <a:t>0, 1</a:t>
            </a:r>
          </a:p>
        </p:txBody>
      </p:sp>
      <p:sp>
        <p:nvSpPr>
          <p:cNvPr id="50214" name="Line 38"/>
          <p:cNvSpPr>
            <a:spLocks noChangeShapeType="1"/>
          </p:cNvSpPr>
          <p:nvPr/>
        </p:nvSpPr>
        <p:spPr bwMode="auto">
          <a:xfrm>
            <a:off x="1419225" y="4868863"/>
            <a:ext cx="3603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3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7" name="Date Placeholder 3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4th Feburary 2013</a:t>
            </a:r>
            <a:endParaRPr lang="en-US"/>
          </a:p>
        </p:txBody>
      </p:sp>
      <p:sp>
        <p:nvSpPr>
          <p:cNvPr id="38" name="Footer Placeholder 3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FSM</a:t>
            </a:r>
            <a:endParaRPr lang="en-US"/>
          </a:p>
        </p:txBody>
      </p:sp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05157863-1CAA-4412-8597-0655DD2FA95E}" type="slidenum">
              <a:rPr lang="en-US" smtClean="0">
                <a:latin typeface="Times New Roman" charset="0"/>
              </a:rPr>
              <a:pPr/>
              <a:t>16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9459" name="Rectangle 2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sz="2000" dirty="0" smtClean="0">
                <a:cs typeface="Times New Roman" charset="0"/>
              </a:rPr>
              <a:t>Let Σ = {0, 1}. Give DFAs for {}, {ε}, Σ</a:t>
            </a:r>
            <a:r>
              <a:rPr lang="en-US" sz="2000" baseline="30000" dirty="0" smtClean="0">
                <a:cs typeface="Times New Roman" charset="0"/>
              </a:rPr>
              <a:t>*</a:t>
            </a:r>
            <a:r>
              <a:rPr lang="en-US" sz="2000" dirty="0" smtClean="0">
                <a:cs typeface="Times New Roman" charset="0"/>
              </a:rPr>
              <a:t>, and Σ</a:t>
            </a:r>
            <a:r>
              <a:rPr lang="en-US" sz="2000" baseline="30000" dirty="0" smtClean="0">
                <a:cs typeface="Times New Roman" charset="0"/>
              </a:rPr>
              <a:t>+</a:t>
            </a:r>
            <a:r>
              <a:rPr lang="en-US" sz="2000" dirty="0" smtClean="0">
                <a:cs typeface="Times New Roman" charset="0"/>
              </a:rPr>
              <a:t>.</a:t>
            </a:r>
          </a:p>
          <a:p>
            <a:pPr eaLnBrk="1" hangingPunct="1">
              <a:buFontTx/>
              <a:buNone/>
            </a:pPr>
            <a:r>
              <a:rPr lang="en-US" sz="2000" dirty="0" smtClean="0">
                <a:cs typeface="Times New Roman" charset="0"/>
              </a:rPr>
              <a:t>	For {}:			For {ε}:			</a:t>
            </a:r>
          </a:p>
          <a:p>
            <a:pPr eaLnBrk="1" hangingPunct="1"/>
            <a:endParaRPr lang="en-US" sz="2000" dirty="0" smtClean="0">
              <a:cs typeface="Times New Roman" charset="0"/>
            </a:endParaRPr>
          </a:p>
          <a:p>
            <a:pPr eaLnBrk="1" hangingPunct="1"/>
            <a:endParaRPr lang="en-US" sz="2000" dirty="0" smtClean="0">
              <a:cs typeface="Times New Roman" charset="0"/>
            </a:endParaRPr>
          </a:p>
          <a:p>
            <a:pPr eaLnBrk="1" hangingPunct="1"/>
            <a:endParaRPr lang="en-US" sz="2000" dirty="0" smtClean="0">
              <a:cs typeface="Times New Roman" charset="0"/>
            </a:endParaRPr>
          </a:p>
          <a:p>
            <a:pPr eaLnBrk="1" hangingPunct="1"/>
            <a:endParaRPr lang="en-US" sz="2000" dirty="0" smtClean="0">
              <a:cs typeface="Times New Roman" charset="0"/>
            </a:endParaRPr>
          </a:p>
          <a:p>
            <a:pPr eaLnBrk="1" hangingPunct="1"/>
            <a:endParaRPr lang="en-US" sz="2000" dirty="0" smtClean="0">
              <a:cs typeface="Times New Roman" charset="0"/>
            </a:endParaRPr>
          </a:p>
          <a:p>
            <a:pPr eaLnBrk="1" hangingPunct="1"/>
            <a:endParaRPr lang="en-US" sz="2000" dirty="0" smtClean="0">
              <a:cs typeface="Times New Roman" charset="0"/>
            </a:endParaRPr>
          </a:p>
          <a:p>
            <a:pPr eaLnBrk="1" hangingPunct="1">
              <a:buFontTx/>
              <a:buNone/>
            </a:pPr>
            <a:r>
              <a:rPr lang="en-US" sz="2000" dirty="0" smtClean="0">
                <a:cs typeface="Times New Roman" charset="0"/>
              </a:rPr>
              <a:t>	For Σ</a:t>
            </a:r>
            <a:r>
              <a:rPr lang="en-US" sz="2000" baseline="30000" dirty="0" smtClean="0">
                <a:cs typeface="Times New Roman" charset="0"/>
              </a:rPr>
              <a:t>*</a:t>
            </a:r>
            <a:r>
              <a:rPr lang="en-US" sz="2000" dirty="0" smtClean="0">
                <a:cs typeface="Times New Roman" charset="0"/>
              </a:rPr>
              <a:t>:			For Σ</a:t>
            </a:r>
            <a:r>
              <a:rPr lang="en-US" sz="2000" baseline="30000" dirty="0" smtClean="0">
                <a:cs typeface="Times New Roman" charset="0"/>
              </a:rPr>
              <a:t>+</a:t>
            </a:r>
            <a:r>
              <a:rPr lang="en-US" sz="2000" dirty="0" smtClean="0">
                <a:cs typeface="Times New Roman" charset="0"/>
              </a:rPr>
              <a:t>:</a:t>
            </a:r>
          </a:p>
        </p:txBody>
      </p:sp>
      <p:cxnSp>
        <p:nvCxnSpPr>
          <p:cNvPr id="19460" name="AutoShape 11"/>
          <p:cNvCxnSpPr>
            <a:cxnSpLocks noChangeShapeType="1"/>
            <a:stCxn id="19488" idx="1"/>
            <a:endCxn id="19488" idx="7"/>
          </p:cNvCxnSpPr>
          <p:nvPr/>
        </p:nvCxnSpPr>
        <p:spPr bwMode="auto">
          <a:xfrm rot="5400000" flipH="1" flipV="1">
            <a:off x="2440781" y="5588226"/>
            <a:ext cx="1588" cy="434421"/>
          </a:xfrm>
          <a:prstGeom prst="curvedConnector3">
            <a:avLst>
              <a:gd name="adj1" fmla="val 20090428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9461" name="Text Box 15"/>
          <p:cNvSpPr txBox="1">
            <a:spLocks noChangeArrowheads="1"/>
          </p:cNvSpPr>
          <p:nvPr/>
        </p:nvSpPr>
        <p:spPr bwMode="auto">
          <a:xfrm>
            <a:off x="1676400" y="2819400"/>
            <a:ext cx="508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dirty="0"/>
              <a:t>0/1</a:t>
            </a:r>
          </a:p>
        </p:txBody>
      </p:sp>
      <p:grpSp>
        <p:nvGrpSpPr>
          <p:cNvPr id="2" name="Group 21"/>
          <p:cNvGrpSpPr>
            <a:grpSpLocks/>
          </p:cNvGrpSpPr>
          <p:nvPr/>
        </p:nvGrpSpPr>
        <p:grpSpPr bwMode="auto">
          <a:xfrm>
            <a:off x="1600200" y="2438400"/>
            <a:ext cx="1981200" cy="1295400"/>
            <a:chOff x="912" y="816"/>
            <a:chExt cx="944" cy="725"/>
          </a:xfrm>
        </p:grpSpPr>
        <p:sp>
          <p:nvSpPr>
            <p:cNvPr id="19489" name="Line 5"/>
            <p:cNvSpPr>
              <a:spLocks noChangeShapeType="1"/>
            </p:cNvSpPr>
            <p:nvPr/>
          </p:nvSpPr>
          <p:spPr bwMode="auto">
            <a:xfrm>
              <a:off x="912" y="1344"/>
              <a:ext cx="32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9490" name="Oval 6"/>
            <p:cNvSpPr>
              <a:spLocks noChangeArrowheads="1"/>
            </p:cNvSpPr>
            <p:nvPr/>
          </p:nvSpPr>
          <p:spPr bwMode="auto">
            <a:xfrm>
              <a:off x="1248" y="1152"/>
              <a:ext cx="387" cy="38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 dirty="0">
                  <a:cs typeface="Times New Roman" charset="0"/>
                </a:rPr>
                <a:t>q</a:t>
              </a:r>
              <a:r>
                <a:rPr lang="en-US" sz="2000" baseline="-25000" dirty="0">
                  <a:cs typeface="Times New Roman" charset="0"/>
                </a:rPr>
                <a:t>0</a:t>
              </a:r>
            </a:p>
          </p:txBody>
        </p:sp>
        <p:cxnSp>
          <p:nvCxnSpPr>
            <p:cNvPr id="19491" name="AutoShape 17"/>
            <p:cNvCxnSpPr>
              <a:cxnSpLocks noChangeShapeType="1"/>
            </p:cNvCxnSpPr>
            <p:nvPr/>
          </p:nvCxnSpPr>
          <p:spPr bwMode="auto">
            <a:xfrm rot="5400000" flipV="1">
              <a:off x="1433" y="1063"/>
              <a:ext cx="1" cy="275"/>
            </a:xfrm>
            <a:prstGeom prst="curvedConnector3">
              <a:avLst>
                <a:gd name="adj1" fmla="val -2080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9492" name="Text Box 18"/>
            <p:cNvSpPr txBox="1">
              <a:spLocks noChangeArrowheads="1"/>
            </p:cNvSpPr>
            <p:nvPr/>
          </p:nvSpPr>
          <p:spPr bwMode="auto">
            <a:xfrm>
              <a:off x="1536" y="816"/>
              <a:ext cx="32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/>
                <a:t>0/1</a:t>
              </a:r>
            </a:p>
          </p:txBody>
        </p:sp>
      </p:grpSp>
      <p:grpSp>
        <p:nvGrpSpPr>
          <p:cNvPr id="3" name="Group 30"/>
          <p:cNvGrpSpPr>
            <a:grpSpLocks/>
          </p:cNvGrpSpPr>
          <p:nvPr/>
        </p:nvGrpSpPr>
        <p:grpSpPr bwMode="auto">
          <a:xfrm>
            <a:off x="1600200" y="5715000"/>
            <a:ext cx="1147763" cy="617538"/>
            <a:chOff x="912" y="2880"/>
            <a:chExt cx="723" cy="389"/>
          </a:xfrm>
        </p:grpSpPr>
        <p:grpSp>
          <p:nvGrpSpPr>
            <p:cNvPr id="4" name="Group 8"/>
            <p:cNvGrpSpPr>
              <a:grpSpLocks/>
            </p:cNvGrpSpPr>
            <p:nvPr/>
          </p:nvGrpSpPr>
          <p:grpSpPr bwMode="auto">
            <a:xfrm>
              <a:off x="1248" y="2880"/>
              <a:ext cx="387" cy="389"/>
              <a:chOff x="755" y="1461"/>
              <a:chExt cx="446" cy="434"/>
            </a:xfrm>
          </p:grpSpPr>
          <p:sp>
            <p:nvSpPr>
              <p:cNvPr id="19487" name="Oval 9"/>
              <p:cNvSpPr>
                <a:spLocks noChangeArrowheads="1"/>
              </p:cNvSpPr>
              <p:nvPr/>
            </p:nvSpPr>
            <p:spPr bwMode="auto">
              <a:xfrm>
                <a:off x="793" y="1500"/>
                <a:ext cx="371" cy="35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000">
                    <a:cs typeface="Times New Roman" charset="0"/>
                  </a:rPr>
                  <a:t>q</a:t>
                </a:r>
                <a:r>
                  <a:rPr lang="en-US" sz="2000" baseline="-25000">
                    <a:cs typeface="Times New Roman" charset="0"/>
                  </a:rPr>
                  <a:t>0</a:t>
                </a:r>
              </a:p>
            </p:txBody>
          </p:sp>
          <p:sp>
            <p:nvSpPr>
              <p:cNvPr id="19488" name="Oval 10"/>
              <p:cNvSpPr>
                <a:spLocks noChangeArrowheads="1"/>
              </p:cNvSpPr>
              <p:nvPr/>
            </p:nvSpPr>
            <p:spPr bwMode="auto">
              <a:xfrm>
                <a:off x="755" y="1461"/>
                <a:ext cx="446" cy="43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9486" name="Line 20"/>
            <p:cNvSpPr>
              <a:spLocks noChangeShapeType="1"/>
            </p:cNvSpPr>
            <p:nvPr/>
          </p:nvSpPr>
          <p:spPr bwMode="auto">
            <a:xfrm>
              <a:off x="912" y="3072"/>
              <a:ext cx="32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52"/>
          <p:cNvGrpSpPr>
            <a:grpSpLocks/>
          </p:cNvGrpSpPr>
          <p:nvPr/>
        </p:nvGrpSpPr>
        <p:grpSpPr bwMode="auto">
          <a:xfrm>
            <a:off x="5257800" y="2362200"/>
            <a:ext cx="2595563" cy="1227138"/>
            <a:chOff x="3552" y="720"/>
            <a:chExt cx="1635" cy="773"/>
          </a:xfrm>
        </p:grpSpPr>
        <p:sp>
          <p:nvSpPr>
            <p:cNvPr id="19475" name="Oval 28"/>
            <p:cNvSpPr>
              <a:spLocks noChangeArrowheads="1"/>
            </p:cNvSpPr>
            <p:nvPr/>
          </p:nvSpPr>
          <p:spPr bwMode="auto">
            <a:xfrm>
              <a:off x="4800" y="1104"/>
              <a:ext cx="387" cy="38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>
                  <a:cs typeface="Times New Roman" charset="0"/>
                </a:rPr>
                <a:t>q</a:t>
              </a:r>
              <a:r>
                <a:rPr lang="en-US" sz="2000" baseline="-25000">
                  <a:cs typeface="Times New Roman" charset="0"/>
                </a:rPr>
                <a:t>1</a:t>
              </a:r>
            </a:p>
          </p:txBody>
        </p:sp>
        <p:sp>
          <p:nvSpPr>
            <p:cNvPr id="19476" name="Line 29"/>
            <p:cNvSpPr>
              <a:spLocks noChangeShapeType="1"/>
            </p:cNvSpPr>
            <p:nvPr/>
          </p:nvSpPr>
          <p:spPr bwMode="auto">
            <a:xfrm>
              <a:off x="4272" y="1296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grpSp>
          <p:nvGrpSpPr>
            <p:cNvPr id="6" name="Group 31"/>
            <p:cNvGrpSpPr>
              <a:grpSpLocks/>
            </p:cNvGrpSpPr>
            <p:nvPr/>
          </p:nvGrpSpPr>
          <p:grpSpPr bwMode="auto">
            <a:xfrm>
              <a:off x="3552" y="1104"/>
              <a:ext cx="723" cy="389"/>
              <a:chOff x="912" y="2880"/>
              <a:chExt cx="723" cy="389"/>
            </a:xfrm>
          </p:grpSpPr>
          <p:grpSp>
            <p:nvGrpSpPr>
              <p:cNvPr id="7" name="Group 32"/>
              <p:cNvGrpSpPr>
                <a:grpSpLocks/>
              </p:cNvGrpSpPr>
              <p:nvPr/>
            </p:nvGrpSpPr>
            <p:grpSpPr bwMode="auto">
              <a:xfrm>
                <a:off x="1248" y="2880"/>
                <a:ext cx="387" cy="389"/>
                <a:chOff x="755" y="1461"/>
                <a:chExt cx="446" cy="434"/>
              </a:xfrm>
            </p:grpSpPr>
            <p:sp>
              <p:nvSpPr>
                <p:cNvPr id="19483" name="Oval 33"/>
                <p:cNvSpPr>
                  <a:spLocks noChangeArrowheads="1"/>
                </p:cNvSpPr>
                <p:nvPr/>
              </p:nvSpPr>
              <p:spPr bwMode="auto">
                <a:xfrm>
                  <a:off x="793" y="1500"/>
                  <a:ext cx="371" cy="356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 sz="2000">
                      <a:cs typeface="Times New Roman" charset="0"/>
                    </a:rPr>
                    <a:t>q</a:t>
                  </a:r>
                  <a:r>
                    <a:rPr lang="en-US" sz="2000" baseline="-25000">
                      <a:cs typeface="Times New Roman" charset="0"/>
                    </a:rPr>
                    <a:t>0</a:t>
                  </a:r>
                </a:p>
              </p:txBody>
            </p:sp>
            <p:sp>
              <p:nvSpPr>
                <p:cNvPr id="19484" name="Oval 34"/>
                <p:cNvSpPr>
                  <a:spLocks noChangeArrowheads="1"/>
                </p:cNvSpPr>
                <p:nvPr/>
              </p:nvSpPr>
              <p:spPr bwMode="auto">
                <a:xfrm>
                  <a:off x="755" y="1461"/>
                  <a:ext cx="446" cy="434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9482" name="Line 35"/>
              <p:cNvSpPr>
                <a:spLocks noChangeShapeType="1"/>
              </p:cNvSpPr>
              <p:nvPr/>
            </p:nvSpPr>
            <p:spPr bwMode="auto">
              <a:xfrm>
                <a:off x="912" y="3072"/>
                <a:ext cx="32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cxnSp>
          <p:nvCxnSpPr>
            <p:cNvPr id="19478" name="AutoShape 36"/>
            <p:cNvCxnSpPr>
              <a:cxnSpLocks noChangeShapeType="1"/>
            </p:cNvCxnSpPr>
            <p:nvPr/>
          </p:nvCxnSpPr>
          <p:spPr bwMode="auto">
            <a:xfrm rot="5400000" flipV="1">
              <a:off x="4984" y="1016"/>
              <a:ext cx="1" cy="273"/>
            </a:xfrm>
            <a:prstGeom prst="curvedConnector3">
              <a:avLst>
                <a:gd name="adj1" fmla="val -2010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9479" name="Text Box 37"/>
            <p:cNvSpPr txBox="1">
              <a:spLocks noChangeArrowheads="1"/>
            </p:cNvSpPr>
            <p:nvPr/>
          </p:nvSpPr>
          <p:spPr bwMode="auto">
            <a:xfrm>
              <a:off x="4848" y="720"/>
              <a:ext cx="32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/>
                <a:t>0/1</a:t>
              </a:r>
            </a:p>
          </p:txBody>
        </p:sp>
        <p:sp>
          <p:nvSpPr>
            <p:cNvPr id="19480" name="Text Box 38"/>
            <p:cNvSpPr txBox="1">
              <a:spLocks noChangeArrowheads="1"/>
            </p:cNvSpPr>
            <p:nvPr/>
          </p:nvSpPr>
          <p:spPr bwMode="auto">
            <a:xfrm>
              <a:off x="4368" y="1056"/>
              <a:ext cx="32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/>
                <a:t>0/1</a:t>
              </a:r>
            </a:p>
          </p:txBody>
        </p:sp>
      </p:grpSp>
      <p:grpSp>
        <p:nvGrpSpPr>
          <p:cNvPr id="8" name="Group 51"/>
          <p:cNvGrpSpPr>
            <a:grpSpLocks/>
          </p:cNvGrpSpPr>
          <p:nvPr/>
        </p:nvGrpSpPr>
        <p:grpSpPr bwMode="auto">
          <a:xfrm>
            <a:off x="5257800" y="4800600"/>
            <a:ext cx="2671763" cy="1227138"/>
            <a:chOff x="3552" y="2304"/>
            <a:chExt cx="1683" cy="773"/>
          </a:xfrm>
        </p:grpSpPr>
        <p:sp>
          <p:nvSpPr>
            <p:cNvPr id="19466" name="Text Box 14"/>
            <p:cNvSpPr txBox="1">
              <a:spLocks noChangeArrowheads="1"/>
            </p:cNvSpPr>
            <p:nvPr/>
          </p:nvSpPr>
          <p:spPr bwMode="auto">
            <a:xfrm>
              <a:off x="4368" y="2640"/>
              <a:ext cx="43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sz="2000" dirty="0"/>
                <a:t>0/1</a:t>
              </a:r>
            </a:p>
          </p:txBody>
        </p:sp>
        <p:sp>
          <p:nvSpPr>
            <p:cNvPr id="19467" name="Oval 42"/>
            <p:cNvSpPr>
              <a:spLocks noChangeArrowheads="1"/>
            </p:cNvSpPr>
            <p:nvPr/>
          </p:nvSpPr>
          <p:spPr bwMode="auto">
            <a:xfrm>
              <a:off x="3888" y="2688"/>
              <a:ext cx="387" cy="38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>
                  <a:cs typeface="Times New Roman" charset="0"/>
                </a:rPr>
                <a:t>q</a:t>
              </a:r>
              <a:r>
                <a:rPr lang="en-US" sz="2000" baseline="-25000">
                  <a:cs typeface="Times New Roman" charset="0"/>
                </a:rPr>
                <a:t>0</a:t>
              </a:r>
            </a:p>
          </p:txBody>
        </p:sp>
        <p:sp>
          <p:nvSpPr>
            <p:cNvPr id="19468" name="Line 43"/>
            <p:cNvSpPr>
              <a:spLocks noChangeShapeType="1"/>
            </p:cNvSpPr>
            <p:nvPr/>
          </p:nvSpPr>
          <p:spPr bwMode="auto">
            <a:xfrm>
              <a:off x="3552" y="2880"/>
              <a:ext cx="32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grpSp>
          <p:nvGrpSpPr>
            <p:cNvPr id="9" name="Group 44"/>
            <p:cNvGrpSpPr>
              <a:grpSpLocks/>
            </p:cNvGrpSpPr>
            <p:nvPr/>
          </p:nvGrpSpPr>
          <p:grpSpPr bwMode="auto">
            <a:xfrm>
              <a:off x="4848" y="2688"/>
              <a:ext cx="387" cy="389"/>
              <a:chOff x="755" y="1461"/>
              <a:chExt cx="446" cy="434"/>
            </a:xfrm>
          </p:grpSpPr>
          <p:sp>
            <p:nvSpPr>
              <p:cNvPr id="19473" name="Oval 45"/>
              <p:cNvSpPr>
                <a:spLocks noChangeArrowheads="1"/>
              </p:cNvSpPr>
              <p:nvPr/>
            </p:nvSpPr>
            <p:spPr bwMode="auto">
              <a:xfrm>
                <a:off x="793" y="1500"/>
                <a:ext cx="371" cy="35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000" dirty="0">
                    <a:cs typeface="Times New Roman" charset="0"/>
                  </a:rPr>
                  <a:t>q</a:t>
                </a:r>
                <a:r>
                  <a:rPr lang="en-US" sz="2000" baseline="-25000" dirty="0">
                    <a:cs typeface="Times New Roman" charset="0"/>
                  </a:rPr>
                  <a:t>1</a:t>
                </a:r>
              </a:p>
            </p:txBody>
          </p:sp>
          <p:sp>
            <p:nvSpPr>
              <p:cNvPr id="19474" name="Oval 46"/>
              <p:cNvSpPr>
                <a:spLocks noChangeArrowheads="1"/>
              </p:cNvSpPr>
              <p:nvPr/>
            </p:nvSpPr>
            <p:spPr bwMode="auto">
              <a:xfrm>
                <a:off x="755" y="1461"/>
                <a:ext cx="446" cy="43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cxnSp>
          <p:nvCxnSpPr>
            <p:cNvPr id="19470" name="AutoShape 48"/>
            <p:cNvCxnSpPr>
              <a:cxnSpLocks noChangeShapeType="1"/>
            </p:cNvCxnSpPr>
            <p:nvPr/>
          </p:nvCxnSpPr>
          <p:spPr bwMode="auto">
            <a:xfrm rot="5400000" flipV="1">
              <a:off x="5032" y="2600"/>
              <a:ext cx="1" cy="273"/>
            </a:xfrm>
            <a:prstGeom prst="curvedConnector3">
              <a:avLst>
                <a:gd name="adj1" fmla="val -2010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9471" name="Text Box 49"/>
            <p:cNvSpPr txBox="1">
              <a:spLocks noChangeArrowheads="1"/>
            </p:cNvSpPr>
            <p:nvPr/>
          </p:nvSpPr>
          <p:spPr bwMode="auto">
            <a:xfrm>
              <a:off x="4896" y="2304"/>
              <a:ext cx="32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/>
                <a:t>0/1</a:t>
              </a:r>
            </a:p>
          </p:txBody>
        </p:sp>
        <p:sp>
          <p:nvSpPr>
            <p:cNvPr id="19472" name="Line 50"/>
            <p:cNvSpPr>
              <a:spLocks noChangeShapeType="1"/>
            </p:cNvSpPr>
            <p:nvPr/>
          </p:nvSpPr>
          <p:spPr bwMode="auto">
            <a:xfrm>
              <a:off x="4272" y="2880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Non- Deterministic Finite Automata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 Introduction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22nd February, 2012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C5AF7-C023-4D7C-83A4-82A6E128021F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NFA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Line 2"/>
          <p:cNvSpPr>
            <a:spLocks noChangeShapeType="1"/>
          </p:cNvSpPr>
          <p:nvPr/>
        </p:nvSpPr>
        <p:spPr bwMode="auto">
          <a:xfrm flipV="1">
            <a:off x="1979613" y="4083050"/>
            <a:ext cx="936625" cy="433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339" name="Line 3"/>
          <p:cNvSpPr>
            <a:spLocks noChangeShapeType="1"/>
          </p:cNvSpPr>
          <p:nvPr/>
        </p:nvSpPr>
        <p:spPr bwMode="auto">
          <a:xfrm>
            <a:off x="2051050" y="4659313"/>
            <a:ext cx="865188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340" name="Line 4"/>
          <p:cNvSpPr>
            <a:spLocks noChangeShapeType="1"/>
          </p:cNvSpPr>
          <p:nvPr/>
        </p:nvSpPr>
        <p:spPr bwMode="auto">
          <a:xfrm flipV="1">
            <a:off x="3275013" y="3724275"/>
            <a:ext cx="1152525" cy="142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341" name="Line 5"/>
          <p:cNvSpPr>
            <a:spLocks noChangeShapeType="1"/>
          </p:cNvSpPr>
          <p:nvPr/>
        </p:nvSpPr>
        <p:spPr bwMode="auto">
          <a:xfrm flipV="1">
            <a:off x="3275013" y="4875213"/>
            <a:ext cx="1152525" cy="142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342" name="Line 6"/>
          <p:cNvSpPr>
            <a:spLocks noChangeShapeType="1"/>
          </p:cNvSpPr>
          <p:nvPr/>
        </p:nvSpPr>
        <p:spPr bwMode="auto">
          <a:xfrm>
            <a:off x="3275013" y="4156075"/>
            <a:ext cx="1152525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343" name="Line 7"/>
          <p:cNvSpPr>
            <a:spLocks noChangeShapeType="1"/>
          </p:cNvSpPr>
          <p:nvPr/>
        </p:nvSpPr>
        <p:spPr bwMode="auto">
          <a:xfrm>
            <a:off x="3275013" y="5308600"/>
            <a:ext cx="1152525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344" name="Line 8"/>
          <p:cNvSpPr>
            <a:spLocks noChangeShapeType="1"/>
          </p:cNvSpPr>
          <p:nvPr/>
        </p:nvSpPr>
        <p:spPr bwMode="auto">
          <a:xfrm flipV="1">
            <a:off x="4787900" y="3290888"/>
            <a:ext cx="1728788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345" name="Line 9"/>
          <p:cNvSpPr>
            <a:spLocks noChangeShapeType="1"/>
          </p:cNvSpPr>
          <p:nvPr/>
        </p:nvSpPr>
        <p:spPr bwMode="auto">
          <a:xfrm>
            <a:off x="4859338" y="3867150"/>
            <a:ext cx="1657350" cy="73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346" name="Line 10"/>
          <p:cNvSpPr>
            <a:spLocks noChangeShapeType="1"/>
          </p:cNvSpPr>
          <p:nvPr/>
        </p:nvSpPr>
        <p:spPr bwMode="auto">
          <a:xfrm flipV="1">
            <a:off x="4859338" y="4803775"/>
            <a:ext cx="1657350" cy="714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347" name="Line 11"/>
          <p:cNvSpPr>
            <a:spLocks noChangeShapeType="1"/>
          </p:cNvSpPr>
          <p:nvPr/>
        </p:nvSpPr>
        <p:spPr bwMode="auto">
          <a:xfrm>
            <a:off x="4859338" y="5524500"/>
            <a:ext cx="1657350" cy="142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348" name="Rectangle 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charset="-128"/>
              </a:rPr>
              <a:t>EXAMPLE</a:t>
            </a:r>
          </a:p>
        </p:txBody>
      </p:sp>
      <p:sp>
        <p:nvSpPr>
          <p:cNvPr id="14349" name="Oval 13"/>
          <p:cNvSpPr>
            <a:spLocks noChangeArrowheads="1"/>
          </p:cNvSpPr>
          <p:nvPr/>
        </p:nvSpPr>
        <p:spPr bwMode="auto">
          <a:xfrm>
            <a:off x="1614488" y="4362450"/>
            <a:ext cx="441325" cy="4413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50" name="Text Box 14"/>
          <p:cNvSpPr txBox="1">
            <a:spLocks noChangeArrowheads="1"/>
          </p:cNvSpPr>
          <p:nvPr/>
        </p:nvSpPr>
        <p:spPr bwMode="auto">
          <a:xfrm>
            <a:off x="2263775" y="3970338"/>
            <a:ext cx="2921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800">
                <a:latin typeface="Garamond" charset="0"/>
                <a:ea typeface="新細明體" charset="-120"/>
              </a:rPr>
              <a:t>0</a:t>
            </a:r>
          </a:p>
        </p:txBody>
      </p:sp>
      <p:sp>
        <p:nvSpPr>
          <p:cNvPr id="14351" name="Text Box 15"/>
          <p:cNvSpPr txBox="1">
            <a:spLocks noChangeArrowheads="1"/>
          </p:cNvSpPr>
          <p:nvPr/>
        </p:nvSpPr>
        <p:spPr bwMode="auto">
          <a:xfrm>
            <a:off x="2266950" y="4803775"/>
            <a:ext cx="2921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800">
                <a:latin typeface="Garamond" charset="0"/>
                <a:ea typeface="新細明體" charset="-120"/>
              </a:rPr>
              <a:t>1</a:t>
            </a:r>
          </a:p>
        </p:txBody>
      </p:sp>
      <p:sp>
        <p:nvSpPr>
          <p:cNvPr id="14352" name="Line 16"/>
          <p:cNvSpPr>
            <a:spLocks noChangeShapeType="1"/>
          </p:cNvSpPr>
          <p:nvPr/>
        </p:nvSpPr>
        <p:spPr bwMode="auto">
          <a:xfrm>
            <a:off x="1258888" y="4616450"/>
            <a:ext cx="3603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353" name="Oval 17"/>
          <p:cNvSpPr>
            <a:spLocks noChangeArrowheads="1"/>
          </p:cNvSpPr>
          <p:nvPr/>
        </p:nvSpPr>
        <p:spPr bwMode="auto">
          <a:xfrm>
            <a:off x="2890838" y="3813175"/>
            <a:ext cx="441325" cy="4413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54" name="Oval 18"/>
          <p:cNvSpPr>
            <a:spLocks noChangeArrowheads="1"/>
          </p:cNvSpPr>
          <p:nvPr/>
        </p:nvSpPr>
        <p:spPr bwMode="auto">
          <a:xfrm>
            <a:off x="2890838" y="4948238"/>
            <a:ext cx="441325" cy="4413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55" name="Oval 19"/>
          <p:cNvSpPr>
            <a:spLocks noChangeArrowheads="1"/>
          </p:cNvSpPr>
          <p:nvPr/>
        </p:nvSpPr>
        <p:spPr bwMode="auto">
          <a:xfrm>
            <a:off x="4443413" y="3525838"/>
            <a:ext cx="441325" cy="4413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56" name="Oval 20"/>
          <p:cNvSpPr>
            <a:spLocks noChangeArrowheads="1"/>
          </p:cNvSpPr>
          <p:nvPr/>
        </p:nvSpPr>
        <p:spPr bwMode="auto">
          <a:xfrm>
            <a:off x="4443413" y="4660900"/>
            <a:ext cx="441325" cy="4413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57" name="Oval 21"/>
          <p:cNvSpPr>
            <a:spLocks noChangeArrowheads="1"/>
          </p:cNvSpPr>
          <p:nvPr/>
        </p:nvSpPr>
        <p:spPr bwMode="auto">
          <a:xfrm>
            <a:off x="4443413" y="4102100"/>
            <a:ext cx="441325" cy="4413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58" name="Oval 22"/>
          <p:cNvSpPr>
            <a:spLocks noChangeArrowheads="1"/>
          </p:cNvSpPr>
          <p:nvPr/>
        </p:nvSpPr>
        <p:spPr bwMode="auto">
          <a:xfrm>
            <a:off x="4443413" y="5237163"/>
            <a:ext cx="441325" cy="4413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59" name="Oval 23"/>
          <p:cNvSpPr>
            <a:spLocks noChangeArrowheads="1"/>
          </p:cNvSpPr>
          <p:nvPr/>
        </p:nvSpPr>
        <p:spPr bwMode="auto">
          <a:xfrm>
            <a:off x="6511925" y="3138488"/>
            <a:ext cx="441325" cy="4413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60" name="Oval 24"/>
          <p:cNvSpPr>
            <a:spLocks noChangeArrowheads="1"/>
          </p:cNvSpPr>
          <p:nvPr/>
        </p:nvSpPr>
        <p:spPr bwMode="auto">
          <a:xfrm>
            <a:off x="6511925" y="3714750"/>
            <a:ext cx="441325" cy="4413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61" name="Oval 25"/>
          <p:cNvSpPr>
            <a:spLocks noChangeArrowheads="1"/>
          </p:cNvSpPr>
          <p:nvPr/>
        </p:nvSpPr>
        <p:spPr bwMode="auto">
          <a:xfrm>
            <a:off x="6510338" y="4595813"/>
            <a:ext cx="441325" cy="4413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62" name="Oval 26"/>
          <p:cNvSpPr>
            <a:spLocks noChangeArrowheads="1"/>
          </p:cNvSpPr>
          <p:nvPr/>
        </p:nvSpPr>
        <p:spPr bwMode="auto">
          <a:xfrm>
            <a:off x="6511925" y="5441950"/>
            <a:ext cx="441325" cy="4413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63" name="Text Box 27"/>
          <p:cNvSpPr txBox="1">
            <a:spLocks noChangeArrowheads="1"/>
          </p:cNvSpPr>
          <p:nvPr/>
        </p:nvSpPr>
        <p:spPr bwMode="auto">
          <a:xfrm>
            <a:off x="5364163" y="3940175"/>
            <a:ext cx="6413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600">
                <a:latin typeface="Garamond" charset="0"/>
              </a:rPr>
              <a:t>…</a:t>
            </a:r>
          </a:p>
        </p:txBody>
      </p:sp>
      <p:sp>
        <p:nvSpPr>
          <p:cNvPr id="14364" name="Text Box 28"/>
          <p:cNvSpPr txBox="1">
            <a:spLocks noChangeArrowheads="1"/>
          </p:cNvSpPr>
          <p:nvPr/>
        </p:nvSpPr>
        <p:spPr bwMode="auto">
          <a:xfrm>
            <a:off x="5407025" y="4732338"/>
            <a:ext cx="6413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600">
                <a:latin typeface="Garamond" charset="0"/>
              </a:rPr>
              <a:t>…</a:t>
            </a:r>
          </a:p>
        </p:txBody>
      </p:sp>
      <p:sp>
        <p:nvSpPr>
          <p:cNvPr id="14365" name="Text Box 29"/>
          <p:cNvSpPr txBox="1">
            <a:spLocks noChangeArrowheads="1"/>
          </p:cNvSpPr>
          <p:nvPr/>
        </p:nvSpPr>
        <p:spPr bwMode="auto">
          <a:xfrm rot="-5400000">
            <a:off x="6353969" y="4125119"/>
            <a:ext cx="5397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>
                <a:latin typeface="Garamond" charset="0"/>
              </a:rPr>
              <a:t>…</a:t>
            </a:r>
          </a:p>
        </p:txBody>
      </p:sp>
      <p:sp>
        <p:nvSpPr>
          <p:cNvPr id="14366" name="Text Box 30"/>
          <p:cNvSpPr txBox="1">
            <a:spLocks noChangeArrowheads="1"/>
          </p:cNvSpPr>
          <p:nvPr/>
        </p:nvSpPr>
        <p:spPr bwMode="auto">
          <a:xfrm rot="-5400000">
            <a:off x="6361907" y="4979193"/>
            <a:ext cx="5397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>
                <a:latin typeface="Garamond" charset="0"/>
              </a:rPr>
              <a:t>…</a:t>
            </a:r>
          </a:p>
        </p:txBody>
      </p:sp>
      <p:sp>
        <p:nvSpPr>
          <p:cNvPr id="14367" name="Freeform 31"/>
          <p:cNvSpPr>
            <a:spLocks/>
          </p:cNvSpPr>
          <p:nvPr/>
        </p:nvSpPr>
        <p:spPr bwMode="auto">
          <a:xfrm rot="2200581">
            <a:off x="6770688" y="2816225"/>
            <a:ext cx="327025" cy="360363"/>
          </a:xfrm>
          <a:custGeom>
            <a:avLst/>
            <a:gdLst>
              <a:gd name="T0" fmla="*/ 2147483647 w 320"/>
              <a:gd name="T1" fmla="*/ 2147483647 h 296"/>
              <a:gd name="T2" fmla="*/ 2147483647 w 320"/>
              <a:gd name="T3" fmla="*/ 2147483647 h 296"/>
              <a:gd name="T4" fmla="*/ 2147483647 w 320"/>
              <a:gd name="T5" fmla="*/ 2147483647 h 296"/>
              <a:gd name="T6" fmla="*/ 2147483647 w 320"/>
              <a:gd name="T7" fmla="*/ 2147483647 h 296"/>
              <a:gd name="T8" fmla="*/ 2147483647 w 320"/>
              <a:gd name="T9" fmla="*/ 2147483647 h 296"/>
              <a:gd name="T10" fmla="*/ 2147483647 w 320"/>
              <a:gd name="T11" fmla="*/ 2147483647 h 296"/>
              <a:gd name="T12" fmla="*/ 2147483647 w 320"/>
              <a:gd name="T13" fmla="*/ 2147483647 h 296"/>
              <a:gd name="T14" fmla="*/ 2147483647 w 320"/>
              <a:gd name="T15" fmla="*/ 2147483647 h 29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320"/>
              <a:gd name="T25" fmla="*/ 0 h 296"/>
              <a:gd name="T26" fmla="*/ 320 w 320"/>
              <a:gd name="T27" fmla="*/ 296 h 29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320" h="296">
                <a:moveTo>
                  <a:pt x="112" y="296"/>
                </a:moveTo>
                <a:cubicBezTo>
                  <a:pt x="72" y="268"/>
                  <a:pt x="32" y="240"/>
                  <a:pt x="16" y="200"/>
                </a:cubicBezTo>
                <a:cubicBezTo>
                  <a:pt x="0" y="160"/>
                  <a:pt x="0" y="88"/>
                  <a:pt x="16" y="56"/>
                </a:cubicBezTo>
                <a:cubicBezTo>
                  <a:pt x="32" y="24"/>
                  <a:pt x="80" y="16"/>
                  <a:pt x="112" y="8"/>
                </a:cubicBezTo>
                <a:cubicBezTo>
                  <a:pt x="144" y="0"/>
                  <a:pt x="176" y="0"/>
                  <a:pt x="208" y="8"/>
                </a:cubicBezTo>
                <a:cubicBezTo>
                  <a:pt x="240" y="16"/>
                  <a:pt x="288" y="24"/>
                  <a:pt x="304" y="56"/>
                </a:cubicBezTo>
                <a:cubicBezTo>
                  <a:pt x="320" y="88"/>
                  <a:pt x="312" y="160"/>
                  <a:pt x="304" y="200"/>
                </a:cubicBezTo>
                <a:cubicBezTo>
                  <a:pt x="296" y="240"/>
                  <a:pt x="276" y="268"/>
                  <a:pt x="256" y="29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68" name="Freeform 32"/>
          <p:cNvSpPr>
            <a:spLocks/>
          </p:cNvSpPr>
          <p:nvPr/>
        </p:nvSpPr>
        <p:spPr bwMode="auto">
          <a:xfrm>
            <a:off x="6938963" y="3435350"/>
            <a:ext cx="142875" cy="431800"/>
          </a:xfrm>
          <a:custGeom>
            <a:avLst/>
            <a:gdLst>
              <a:gd name="T0" fmla="*/ 0 w 90"/>
              <a:gd name="T1" fmla="*/ 0 h 272"/>
              <a:gd name="T2" fmla="*/ 2147483647 w 90"/>
              <a:gd name="T3" fmla="*/ 2147483647 h 272"/>
              <a:gd name="T4" fmla="*/ 0 w 90"/>
              <a:gd name="T5" fmla="*/ 2147483647 h 272"/>
              <a:gd name="T6" fmla="*/ 0 60000 65536"/>
              <a:gd name="T7" fmla="*/ 0 60000 65536"/>
              <a:gd name="T8" fmla="*/ 0 60000 65536"/>
              <a:gd name="T9" fmla="*/ 0 w 90"/>
              <a:gd name="T10" fmla="*/ 0 h 272"/>
              <a:gd name="T11" fmla="*/ 90 w 90"/>
              <a:gd name="T12" fmla="*/ 272 h 27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0" h="272">
                <a:moveTo>
                  <a:pt x="0" y="0"/>
                </a:moveTo>
                <a:cubicBezTo>
                  <a:pt x="45" y="45"/>
                  <a:pt x="90" y="91"/>
                  <a:pt x="90" y="136"/>
                </a:cubicBezTo>
                <a:cubicBezTo>
                  <a:pt x="90" y="181"/>
                  <a:pt x="45" y="226"/>
                  <a:pt x="0" y="27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369" name="Freeform 33"/>
          <p:cNvSpPr>
            <a:spLocks/>
          </p:cNvSpPr>
          <p:nvPr/>
        </p:nvSpPr>
        <p:spPr bwMode="auto">
          <a:xfrm rot="5400000">
            <a:off x="6965156" y="5434807"/>
            <a:ext cx="327025" cy="360362"/>
          </a:xfrm>
          <a:custGeom>
            <a:avLst/>
            <a:gdLst>
              <a:gd name="T0" fmla="*/ 2147483647 w 320"/>
              <a:gd name="T1" fmla="*/ 2147483647 h 296"/>
              <a:gd name="T2" fmla="*/ 2147483647 w 320"/>
              <a:gd name="T3" fmla="*/ 2147483647 h 296"/>
              <a:gd name="T4" fmla="*/ 2147483647 w 320"/>
              <a:gd name="T5" fmla="*/ 2147483647 h 296"/>
              <a:gd name="T6" fmla="*/ 2147483647 w 320"/>
              <a:gd name="T7" fmla="*/ 2147483647 h 296"/>
              <a:gd name="T8" fmla="*/ 2147483647 w 320"/>
              <a:gd name="T9" fmla="*/ 2147483647 h 296"/>
              <a:gd name="T10" fmla="*/ 2147483647 w 320"/>
              <a:gd name="T11" fmla="*/ 2147483647 h 296"/>
              <a:gd name="T12" fmla="*/ 2147483647 w 320"/>
              <a:gd name="T13" fmla="*/ 2147483647 h 296"/>
              <a:gd name="T14" fmla="*/ 2147483647 w 320"/>
              <a:gd name="T15" fmla="*/ 2147483647 h 29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320"/>
              <a:gd name="T25" fmla="*/ 0 h 296"/>
              <a:gd name="T26" fmla="*/ 320 w 320"/>
              <a:gd name="T27" fmla="*/ 296 h 29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320" h="296">
                <a:moveTo>
                  <a:pt x="112" y="296"/>
                </a:moveTo>
                <a:cubicBezTo>
                  <a:pt x="72" y="268"/>
                  <a:pt x="32" y="240"/>
                  <a:pt x="16" y="200"/>
                </a:cubicBezTo>
                <a:cubicBezTo>
                  <a:pt x="0" y="160"/>
                  <a:pt x="0" y="88"/>
                  <a:pt x="16" y="56"/>
                </a:cubicBezTo>
                <a:cubicBezTo>
                  <a:pt x="32" y="24"/>
                  <a:pt x="80" y="16"/>
                  <a:pt x="112" y="8"/>
                </a:cubicBezTo>
                <a:cubicBezTo>
                  <a:pt x="144" y="0"/>
                  <a:pt x="176" y="0"/>
                  <a:pt x="208" y="8"/>
                </a:cubicBezTo>
                <a:cubicBezTo>
                  <a:pt x="240" y="16"/>
                  <a:pt x="288" y="24"/>
                  <a:pt x="304" y="56"/>
                </a:cubicBezTo>
                <a:cubicBezTo>
                  <a:pt x="320" y="88"/>
                  <a:pt x="312" y="160"/>
                  <a:pt x="304" y="200"/>
                </a:cubicBezTo>
                <a:cubicBezTo>
                  <a:pt x="296" y="240"/>
                  <a:pt x="276" y="268"/>
                  <a:pt x="256" y="29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70" name="Rectangle 34"/>
          <p:cNvSpPr>
            <a:spLocks noChangeArrowheads="1"/>
          </p:cNvSpPr>
          <p:nvPr/>
        </p:nvSpPr>
        <p:spPr bwMode="auto">
          <a:xfrm>
            <a:off x="1652588" y="4344988"/>
            <a:ext cx="36353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800">
                <a:latin typeface="Garamond" charset="0"/>
                <a:ea typeface="新細明體" charset="-120"/>
                <a:sym typeface="Symbol" charset="2"/>
              </a:rPr>
              <a:t>q</a:t>
            </a:r>
            <a:r>
              <a:rPr lang="en-US" altLang="zh-TW" sz="1800" baseline="-25000">
                <a:latin typeface="Symbol" charset="2"/>
                <a:ea typeface="新細明體" charset="-120"/>
                <a:sym typeface="Symbol" charset="2"/>
              </a:rPr>
              <a:t>e</a:t>
            </a:r>
          </a:p>
        </p:txBody>
      </p:sp>
      <p:sp>
        <p:nvSpPr>
          <p:cNvPr id="14371" name="Rectangle 35"/>
          <p:cNvSpPr>
            <a:spLocks noChangeArrowheads="1"/>
          </p:cNvSpPr>
          <p:nvPr/>
        </p:nvSpPr>
        <p:spPr bwMode="auto">
          <a:xfrm>
            <a:off x="2928938" y="3795713"/>
            <a:ext cx="3730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800">
                <a:latin typeface="Garamond" charset="0"/>
                <a:ea typeface="新細明體" charset="-120"/>
                <a:sym typeface="Symbol" charset="2"/>
              </a:rPr>
              <a:t>q</a:t>
            </a:r>
            <a:r>
              <a:rPr lang="en-US" altLang="zh-TW" sz="1800" baseline="-25000">
                <a:latin typeface="Symbol" charset="2"/>
                <a:ea typeface="新細明體" charset="-120"/>
                <a:sym typeface="Symbol" charset="2"/>
              </a:rPr>
              <a:t>0</a:t>
            </a:r>
          </a:p>
        </p:txBody>
      </p:sp>
      <p:sp>
        <p:nvSpPr>
          <p:cNvPr id="14372" name="Rectangle 36"/>
          <p:cNvSpPr>
            <a:spLocks noChangeArrowheads="1"/>
          </p:cNvSpPr>
          <p:nvPr/>
        </p:nvSpPr>
        <p:spPr bwMode="auto">
          <a:xfrm>
            <a:off x="2930525" y="4930775"/>
            <a:ext cx="3730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800">
                <a:latin typeface="Garamond" charset="0"/>
                <a:ea typeface="新細明體" charset="-120"/>
                <a:sym typeface="Symbol" charset="2"/>
              </a:rPr>
              <a:t>q</a:t>
            </a:r>
            <a:r>
              <a:rPr lang="en-US" altLang="zh-TW" sz="1800" baseline="-25000">
                <a:latin typeface="Symbol" charset="2"/>
                <a:ea typeface="新細明體" charset="-120"/>
                <a:sym typeface="Symbol" charset="2"/>
              </a:rPr>
              <a:t>1</a:t>
            </a:r>
          </a:p>
        </p:txBody>
      </p:sp>
      <p:sp>
        <p:nvSpPr>
          <p:cNvPr id="14373" name="Rectangle 37"/>
          <p:cNvSpPr>
            <a:spLocks noChangeArrowheads="1"/>
          </p:cNvSpPr>
          <p:nvPr/>
        </p:nvSpPr>
        <p:spPr bwMode="auto">
          <a:xfrm>
            <a:off x="4446588" y="3508375"/>
            <a:ext cx="4492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800">
                <a:latin typeface="Garamond" charset="0"/>
                <a:ea typeface="新細明體" charset="-120"/>
                <a:sym typeface="Symbol" charset="2"/>
              </a:rPr>
              <a:t>q</a:t>
            </a:r>
            <a:r>
              <a:rPr lang="en-US" altLang="zh-TW" sz="1800" baseline="-25000">
                <a:latin typeface="Symbol" charset="2"/>
                <a:ea typeface="新細明體" charset="-120"/>
                <a:sym typeface="Symbol" charset="2"/>
              </a:rPr>
              <a:t>00</a:t>
            </a:r>
          </a:p>
        </p:txBody>
      </p:sp>
      <p:sp>
        <p:nvSpPr>
          <p:cNvPr id="14374" name="Rectangle 38"/>
          <p:cNvSpPr>
            <a:spLocks noChangeArrowheads="1"/>
          </p:cNvSpPr>
          <p:nvPr/>
        </p:nvSpPr>
        <p:spPr bwMode="auto">
          <a:xfrm>
            <a:off x="4448175" y="4643438"/>
            <a:ext cx="4492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800">
                <a:latin typeface="Garamond" charset="0"/>
                <a:ea typeface="新細明體" charset="-120"/>
                <a:sym typeface="Symbol" charset="2"/>
              </a:rPr>
              <a:t>q</a:t>
            </a:r>
            <a:r>
              <a:rPr lang="en-US" altLang="zh-TW" sz="1800" baseline="-25000">
                <a:latin typeface="Symbol" charset="2"/>
                <a:ea typeface="新細明體" charset="-120"/>
                <a:sym typeface="Symbol" charset="2"/>
              </a:rPr>
              <a:t>10</a:t>
            </a:r>
          </a:p>
        </p:txBody>
      </p:sp>
      <p:sp>
        <p:nvSpPr>
          <p:cNvPr id="14375" name="Rectangle 39"/>
          <p:cNvSpPr>
            <a:spLocks noChangeArrowheads="1"/>
          </p:cNvSpPr>
          <p:nvPr/>
        </p:nvSpPr>
        <p:spPr bwMode="auto">
          <a:xfrm>
            <a:off x="4446588" y="4084638"/>
            <a:ext cx="4492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800">
                <a:latin typeface="Garamond" charset="0"/>
                <a:ea typeface="新細明體" charset="-120"/>
                <a:sym typeface="Symbol" charset="2"/>
              </a:rPr>
              <a:t>q</a:t>
            </a:r>
            <a:r>
              <a:rPr lang="en-US" altLang="zh-TW" sz="1800" baseline="-25000">
                <a:latin typeface="Symbol" charset="2"/>
                <a:ea typeface="新細明體" charset="-120"/>
                <a:sym typeface="Symbol" charset="2"/>
              </a:rPr>
              <a:t>01</a:t>
            </a:r>
          </a:p>
        </p:txBody>
      </p:sp>
      <p:sp>
        <p:nvSpPr>
          <p:cNvPr id="14376" name="Rectangle 40"/>
          <p:cNvSpPr>
            <a:spLocks noChangeArrowheads="1"/>
          </p:cNvSpPr>
          <p:nvPr/>
        </p:nvSpPr>
        <p:spPr bwMode="auto">
          <a:xfrm>
            <a:off x="4448175" y="5219700"/>
            <a:ext cx="4492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800">
                <a:latin typeface="Garamond" charset="0"/>
                <a:ea typeface="新細明體" charset="-120"/>
                <a:sym typeface="Symbol" charset="2"/>
              </a:rPr>
              <a:t>q</a:t>
            </a:r>
            <a:r>
              <a:rPr lang="en-US" altLang="zh-TW" sz="1800" baseline="-25000">
                <a:latin typeface="Symbol" charset="2"/>
                <a:ea typeface="新細明體" charset="-120"/>
                <a:sym typeface="Symbol" charset="2"/>
              </a:rPr>
              <a:t>11</a:t>
            </a:r>
          </a:p>
        </p:txBody>
      </p:sp>
      <p:sp>
        <p:nvSpPr>
          <p:cNvPr id="14377" name="Rectangle 41"/>
          <p:cNvSpPr>
            <a:spLocks noChangeArrowheads="1"/>
          </p:cNvSpPr>
          <p:nvPr/>
        </p:nvSpPr>
        <p:spPr bwMode="auto">
          <a:xfrm>
            <a:off x="6469063" y="3121025"/>
            <a:ext cx="5254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800">
                <a:latin typeface="Garamond" charset="0"/>
                <a:ea typeface="新細明體" charset="-120"/>
                <a:sym typeface="Symbol" charset="2"/>
              </a:rPr>
              <a:t>q</a:t>
            </a:r>
            <a:r>
              <a:rPr lang="en-US" altLang="zh-TW" sz="1800" baseline="-25000">
                <a:latin typeface="Symbol" charset="2"/>
                <a:ea typeface="新細明體" charset="-120"/>
                <a:sym typeface="Symbol" charset="2"/>
              </a:rPr>
              <a:t>000</a:t>
            </a:r>
          </a:p>
        </p:txBody>
      </p:sp>
      <p:sp>
        <p:nvSpPr>
          <p:cNvPr id="14378" name="Rectangle 42"/>
          <p:cNvSpPr>
            <a:spLocks noChangeArrowheads="1"/>
          </p:cNvSpPr>
          <p:nvPr/>
        </p:nvSpPr>
        <p:spPr bwMode="auto">
          <a:xfrm>
            <a:off x="6469063" y="3697288"/>
            <a:ext cx="5254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800">
                <a:latin typeface="Garamond" charset="0"/>
                <a:ea typeface="新細明體" charset="-120"/>
                <a:sym typeface="Symbol" charset="2"/>
              </a:rPr>
              <a:t>q</a:t>
            </a:r>
            <a:r>
              <a:rPr lang="en-US" altLang="zh-TW" sz="1800" baseline="-25000">
                <a:latin typeface="Symbol" charset="2"/>
                <a:ea typeface="新細明體" charset="-120"/>
                <a:sym typeface="Symbol" charset="2"/>
              </a:rPr>
              <a:t>001</a:t>
            </a:r>
          </a:p>
        </p:txBody>
      </p:sp>
      <p:sp>
        <p:nvSpPr>
          <p:cNvPr id="14379" name="Rectangle 43"/>
          <p:cNvSpPr>
            <a:spLocks noChangeArrowheads="1"/>
          </p:cNvSpPr>
          <p:nvPr/>
        </p:nvSpPr>
        <p:spPr bwMode="auto">
          <a:xfrm>
            <a:off x="6469063" y="4578350"/>
            <a:ext cx="5254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800">
                <a:latin typeface="Garamond" charset="0"/>
                <a:ea typeface="新細明體" charset="-120"/>
                <a:sym typeface="Symbol" charset="2"/>
              </a:rPr>
              <a:t>q</a:t>
            </a:r>
            <a:r>
              <a:rPr lang="en-US" altLang="zh-TW" sz="1800" baseline="-25000">
                <a:latin typeface="Symbol" charset="2"/>
                <a:ea typeface="新細明體" charset="-120"/>
                <a:sym typeface="Symbol" charset="2"/>
              </a:rPr>
              <a:t>101</a:t>
            </a:r>
          </a:p>
        </p:txBody>
      </p:sp>
      <p:sp>
        <p:nvSpPr>
          <p:cNvPr id="14380" name="Rectangle 44"/>
          <p:cNvSpPr>
            <a:spLocks noChangeArrowheads="1"/>
          </p:cNvSpPr>
          <p:nvPr/>
        </p:nvSpPr>
        <p:spPr bwMode="auto">
          <a:xfrm>
            <a:off x="6469063" y="5424488"/>
            <a:ext cx="5254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800">
                <a:latin typeface="Garamond" charset="0"/>
                <a:ea typeface="新細明體" charset="-120"/>
                <a:sym typeface="Symbol" charset="2"/>
              </a:rPr>
              <a:t>q</a:t>
            </a:r>
            <a:r>
              <a:rPr lang="en-US" altLang="zh-TW" sz="1800" baseline="-25000">
                <a:latin typeface="Symbol" charset="2"/>
                <a:ea typeface="新細明體" charset="-120"/>
                <a:sym typeface="Symbol" charset="2"/>
              </a:rPr>
              <a:t>111</a:t>
            </a:r>
          </a:p>
        </p:txBody>
      </p:sp>
      <p:sp>
        <p:nvSpPr>
          <p:cNvPr id="14381" name="Text Box 45"/>
          <p:cNvSpPr txBox="1">
            <a:spLocks noChangeArrowheads="1"/>
          </p:cNvSpPr>
          <p:nvPr/>
        </p:nvSpPr>
        <p:spPr bwMode="auto">
          <a:xfrm>
            <a:off x="3703638" y="3500438"/>
            <a:ext cx="2921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800">
                <a:latin typeface="Garamond" charset="0"/>
                <a:ea typeface="新細明體" charset="-120"/>
              </a:rPr>
              <a:t>0</a:t>
            </a:r>
          </a:p>
        </p:txBody>
      </p:sp>
      <p:sp>
        <p:nvSpPr>
          <p:cNvPr id="14382" name="Text Box 46"/>
          <p:cNvSpPr txBox="1">
            <a:spLocks noChangeArrowheads="1"/>
          </p:cNvSpPr>
          <p:nvPr/>
        </p:nvSpPr>
        <p:spPr bwMode="auto">
          <a:xfrm>
            <a:off x="3708400" y="3933825"/>
            <a:ext cx="2921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800">
                <a:latin typeface="Garamond" charset="0"/>
                <a:ea typeface="新細明體" charset="-120"/>
              </a:rPr>
              <a:t>1</a:t>
            </a:r>
          </a:p>
        </p:txBody>
      </p:sp>
      <p:sp>
        <p:nvSpPr>
          <p:cNvPr id="14383" name="Text Box 47"/>
          <p:cNvSpPr txBox="1">
            <a:spLocks noChangeArrowheads="1"/>
          </p:cNvSpPr>
          <p:nvPr/>
        </p:nvSpPr>
        <p:spPr bwMode="auto">
          <a:xfrm>
            <a:off x="3708400" y="4651375"/>
            <a:ext cx="2921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800">
                <a:latin typeface="Garamond" charset="0"/>
                <a:ea typeface="新細明體" charset="-120"/>
              </a:rPr>
              <a:t>0</a:t>
            </a:r>
          </a:p>
        </p:txBody>
      </p:sp>
      <p:sp>
        <p:nvSpPr>
          <p:cNvPr id="14384" name="Text Box 48"/>
          <p:cNvSpPr txBox="1">
            <a:spLocks noChangeArrowheads="1"/>
          </p:cNvSpPr>
          <p:nvPr/>
        </p:nvSpPr>
        <p:spPr bwMode="auto">
          <a:xfrm>
            <a:off x="3713163" y="5084763"/>
            <a:ext cx="2921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800">
                <a:latin typeface="Garamond" charset="0"/>
                <a:ea typeface="新細明體" charset="-120"/>
              </a:rPr>
              <a:t>1</a:t>
            </a:r>
          </a:p>
        </p:txBody>
      </p:sp>
      <p:sp>
        <p:nvSpPr>
          <p:cNvPr id="14385" name="Text Box 49"/>
          <p:cNvSpPr txBox="1">
            <a:spLocks noChangeArrowheads="1"/>
          </p:cNvSpPr>
          <p:nvPr/>
        </p:nvSpPr>
        <p:spPr bwMode="auto">
          <a:xfrm>
            <a:off x="5570538" y="3074988"/>
            <a:ext cx="2921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800">
                <a:latin typeface="Garamond" charset="0"/>
                <a:ea typeface="新細明體" charset="-120"/>
              </a:rPr>
              <a:t>0</a:t>
            </a:r>
          </a:p>
        </p:txBody>
      </p:sp>
      <p:sp>
        <p:nvSpPr>
          <p:cNvPr id="14386" name="Text Box 50"/>
          <p:cNvSpPr txBox="1">
            <a:spLocks noChangeArrowheads="1"/>
          </p:cNvSpPr>
          <p:nvPr/>
        </p:nvSpPr>
        <p:spPr bwMode="auto">
          <a:xfrm>
            <a:off x="5575300" y="3581400"/>
            <a:ext cx="2921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800">
                <a:latin typeface="Garamond" charset="0"/>
                <a:ea typeface="新細明體" charset="-120"/>
              </a:rPr>
              <a:t>1</a:t>
            </a:r>
          </a:p>
        </p:txBody>
      </p:sp>
      <p:sp>
        <p:nvSpPr>
          <p:cNvPr id="14387" name="Text Box 51"/>
          <p:cNvSpPr txBox="1">
            <a:spLocks noChangeArrowheads="1"/>
          </p:cNvSpPr>
          <p:nvPr/>
        </p:nvSpPr>
        <p:spPr bwMode="auto">
          <a:xfrm>
            <a:off x="5580063" y="4508500"/>
            <a:ext cx="2921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800">
                <a:latin typeface="Garamond" charset="0"/>
                <a:ea typeface="新細明體" charset="-120"/>
              </a:rPr>
              <a:t>1</a:t>
            </a:r>
          </a:p>
        </p:txBody>
      </p:sp>
      <p:sp>
        <p:nvSpPr>
          <p:cNvPr id="14388" name="Text Box 52"/>
          <p:cNvSpPr txBox="1">
            <a:spLocks noChangeArrowheads="1"/>
          </p:cNvSpPr>
          <p:nvPr/>
        </p:nvSpPr>
        <p:spPr bwMode="auto">
          <a:xfrm>
            <a:off x="5575300" y="5300663"/>
            <a:ext cx="2921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800">
                <a:latin typeface="Garamond" charset="0"/>
                <a:ea typeface="新細明體" charset="-120"/>
              </a:rPr>
              <a:t>1</a:t>
            </a:r>
          </a:p>
        </p:txBody>
      </p:sp>
      <p:sp>
        <p:nvSpPr>
          <p:cNvPr id="14389" name="Text Box 53"/>
          <p:cNvSpPr txBox="1">
            <a:spLocks noChangeArrowheads="1"/>
          </p:cNvSpPr>
          <p:nvPr/>
        </p:nvSpPr>
        <p:spPr bwMode="auto">
          <a:xfrm>
            <a:off x="7019925" y="3435350"/>
            <a:ext cx="2921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800">
                <a:latin typeface="Garamond" charset="0"/>
                <a:ea typeface="新細明體" charset="-120"/>
              </a:rPr>
              <a:t>1</a:t>
            </a:r>
          </a:p>
        </p:txBody>
      </p:sp>
      <p:sp>
        <p:nvSpPr>
          <p:cNvPr id="14390" name="Text Box 54"/>
          <p:cNvSpPr txBox="1">
            <a:spLocks noChangeArrowheads="1"/>
          </p:cNvSpPr>
          <p:nvPr/>
        </p:nvSpPr>
        <p:spPr bwMode="auto">
          <a:xfrm>
            <a:off x="7235825" y="5445125"/>
            <a:ext cx="2921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800">
                <a:latin typeface="Garamond" charset="0"/>
                <a:ea typeface="新細明體" charset="-120"/>
              </a:rPr>
              <a:t>1</a:t>
            </a:r>
          </a:p>
        </p:txBody>
      </p:sp>
      <p:sp>
        <p:nvSpPr>
          <p:cNvPr id="14391" name="Text Box 55"/>
          <p:cNvSpPr txBox="1">
            <a:spLocks noChangeArrowheads="1"/>
          </p:cNvSpPr>
          <p:nvPr/>
        </p:nvSpPr>
        <p:spPr bwMode="auto">
          <a:xfrm>
            <a:off x="7016750" y="2636838"/>
            <a:ext cx="2921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800">
                <a:latin typeface="Garamond" charset="0"/>
                <a:ea typeface="新細明體" charset="-120"/>
              </a:rPr>
              <a:t>0</a:t>
            </a:r>
          </a:p>
        </p:txBody>
      </p:sp>
      <p:sp>
        <p:nvSpPr>
          <p:cNvPr id="14392" name="Rectangle 5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>
                <a:ea typeface="ＭＳ Ｐゴシック" charset="-128"/>
              </a:rPr>
              <a:t>Construct a DFA over alphabet </a:t>
            </a:r>
            <a:r>
              <a:rPr lang="en-US" smtClean="0">
                <a:latin typeface="Garamond" charset="0"/>
                <a:ea typeface="ＭＳ Ｐゴシック" charset="-128"/>
              </a:rPr>
              <a:t>{0, 1}</a:t>
            </a:r>
            <a:r>
              <a:rPr lang="en-US" smtClean="0">
                <a:ea typeface="ＭＳ Ｐゴシック" charset="-128"/>
              </a:rPr>
              <a:t> that accepts those strings that end in </a:t>
            </a:r>
            <a:r>
              <a:rPr lang="en-US" smtClean="0">
                <a:latin typeface="Garamond" charset="0"/>
                <a:ea typeface="ＭＳ Ｐゴシック" charset="-128"/>
              </a:rPr>
              <a:t>101</a:t>
            </a:r>
            <a:endParaRPr lang="en-US" smtClean="0">
              <a:ea typeface="ＭＳ Ｐゴシック" charset="-128"/>
            </a:endParaRPr>
          </a:p>
          <a:p>
            <a:r>
              <a:rPr lang="en-US" smtClean="0">
                <a:ea typeface="ＭＳ Ｐゴシック" charset="-128"/>
              </a:rPr>
              <a:t>Sketch of answer:</a:t>
            </a:r>
          </a:p>
        </p:txBody>
      </p:sp>
      <p:sp>
        <p:nvSpPr>
          <p:cNvPr id="14393" name="Oval 57"/>
          <p:cNvSpPr>
            <a:spLocks noChangeArrowheads="1"/>
          </p:cNvSpPr>
          <p:nvPr/>
        </p:nvSpPr>
        <p:spPr bwMode="auto">
          <a:xfrm>
            <a:off x="6545263" y="4633913"/>
            <a:ext cx="366712" cy="36671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8" name="Date Placeholder 5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22nd February, 2012</a:t>
            </a:r>
            <a:endParaRPr lang="en-US"/>
          </a:p>
        </p:txBody>
      </p:sp>
      <p:sp>
        <p:nvSpPr>
          <p:cNvPr id="59" name="Slide Number Placeholder 5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C5AF7-C023-4D7C-83A4-82A6E128021F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60" name="Footer Placeholder 5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NFA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Line 41"/>
          <p:cNvSpPr>
            <a:spLocks noChangeShapeType="1"/>
          </p:cNvSpPr>
          <p:nvPr/>
        </p:nvSpPr>
        <p:spPr bwMode="auto">
          <a:xfrm>
            <a:off x="3276600" y="4240213"/>
            <a:ext cx="11430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5363" name="Line 42"/>
          <p:cNvSpPr>
            <a:spLocks noChangeShapeType="1"/>
          </p:cNvSpPr>
          <p:nvPr/>
        </p:nvSpPr>
        <p:spPr bwMode="auto">
          <a:xfrm>
            <a:off x="4724400" y="4316413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5364" name="Line 43"/>
          <p:cNvSpPr>
            <a:spLocks noChangeShapeType="1"/>
          </p:cNvSpPr>
          <p:nvPr/>
        </p:nvSpPr>
        <p:spPr bwMode="auto">
          <a:xfrm flipH="1">
            <a:off x="5029200" y="4240213"/>
            <a:ext cx="11430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53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charset="-128"/>
              </a:rPr>
              <a:t>EXAMPLE</a:t>
            </a:r>
          </a:p>
        </p:txBody>
      </p:sp>
      <p:sp>
        <p:nvSpPr>
          <p:cNvPr id="153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353425" cy="2160587"/>
          </a:xfrm>
        </p:spPr>
        <p:txBody>
          <a:bodyPr>
            <a:normAutofit/>
          </a:bodyPr>
          <a:lstStyle/>
          <a:p>
            <a:r>
              <a:rPr lang="en-US" sz="2800" dirty="0" smtClean="0">
                <a:ea typeface="ＭＳ Ｐゴシック" charset="-128"/>
              </a:rPr>
              <a:t>Suppose we could </a:t>
            </a:r>
            <a:r>
              <a:rPr lang="en-US" sz="2800" b="1" dirty="0" smtClean="0">
                <a:solidFill>
                  <a:schemeClr val="accent1"/>
                </a:solidFill>
                <a:ea typeface="ＭＳ Ｐゴシック" charset="-128"/>
              </a:rPr>
              <a:t>guess</a:t>
            </a:r>
            <a:r>
              <a:rPr lang="en-US" sz="2800" dirty="0" smtClean="0">
                <a:ea typeface="ＭＳ Ｐゴシック" charset="-128"/>
              </a:rPr>
              <a:t> when the string we are reading has only 3 symbols left</a:t>
            </a:r>
          </a:p>
          <a:p>
            <a:r>
              <a:rPr lang="en-US" sz="2800" dirty="0" smtClean="0">
                <a:ea typeface="ＭＳ Ｐゴシック" charset="-128"/>
              </a:rPr>
              <a:t>Then we could simply look for the sequence </a:t>
            </a:r>
            <a:r>
              <a:rPr lang="en-US" sz="2800" dirty="0" smtClean="0">
                <a:latin typeface="Garamond" charset="0"/>
                <a:ea typeface="ＭＳ Ｐゴシック" charset="-128"/>
              </a:rPr>
              <a:t>101</a:t>
            </a:r>
            <a:br>
              <a:rPr lang="en-US" sz="2800" dirty="0" smtClean="0">
                <a:latin typeface="Garamond" charset="0"/>
                <a:ea typeface="ＭＳ Ｐゴシック" charset="-128"/>
              </a:rPr>
            </a:br>
            <a:r>
              <a:rPr lang="en-US" sz="2800" dirty="0" smtClean="0">
                <a:ea typeface="ＭＳ Ｐゴシック" charset="-128"/>
              </a:rPr>
              <a:t>and accept if we see it</a:t>
            </a:r>
          </a:p>
        </p:txBody>
      </p:sp>
      <p:sp>
        <p:nvSpPr>
          <p:cNvPr id="15367" name="Line 7"/>
          <p:cNvSpPr>
            <a:spLocks noChangeShapeType="1"/>
          </p:cNvSpPr>
          <p:nvPr/>
        </p:nvSpPr>
        <p:spPr bwMode="auto">
          <a:xfrm>
            <a:off x="6545263" y="4027488"/>
            <a:ext cx="11509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5368" name="Line 12"/>
          <p:cNvSpPr>
            <a:spLocks noChangeShapeType="1"/>
          </p:cNvSpPr>
          <p:nvPr/>
        </p:nvSpPr>
        <p:spPr bwMode="auto">
          <a:xfrm>
            <a:off x="4960938" y="4027488"/>
            <a:ext cx="1079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5369" name="Oval 13"/>
          <p:cNvSpPr>
            <a:spLocks noChangeArrowheads="1"/>
          </p:cNvSpPr>
          <p:nvPr/>
        </p:nvSpPr>
        <p:spPr bwMode="auto">
          <a:xfrm>
            <a:off x="2824163" y="3760788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70" name="Oval 14"/>
          <p:cNvSpPr>
            <a:spLocks noChangeArrowheads="1"/>
          </p:cNvSpPr>
          <p:nvPr/>
        </p:nvSpPr>
        <p:spPr bwMode="auto">
          <a:xfrm>
            <a:off x="4452938" y="3776663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71" name="Oval 16"/>
          <p:cNvSpPr>
            <a:spLocks noChangeArrowheads="1"/>
          </p:cNvSpPr>
          <p:nvPr/>
        </p:nvSpPr>
        <p:spPr bwMode="auto">
          <a:xfrm>
            <a:off x="6040438" y="3783013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72" name="Oval 17"/>
          <p:cNvSpPr>
            <a:spLocks noChangeArrowheads="1"/>
          </p:cNvSpPr>
          <p:nvPr/>
        </p:nvSpPr>
        <p:spPr bwMode="auto">
          <a:xfrm>
            <a:off x="7696200" y="3783013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73" name="Oval 18"/>
          <p:cNvSpPr>
            <a:spLocks noChangeArrowheads="1"/>
          </p:cNvSpPr>
          <p:nvPr/>
        </p:nvSpPr>
        <p:spPr bwMode="auto">
          <a:xfrm>
            <a:off x="4462463" y="5154613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74" name="Rectangle 24"/>
          <p:cNvSpPr>
            <a:spLocks noChangeArrowheads="1"/>
          </p:cNvSpPr>
          <p:nvPr/>
        </p:nvSpPr>
        <p:spPr bwMode="auto">
          <a:xfrm>
            <a:off x="4491038" y="5189538"/>
            <a:ext cx="53572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800" dirty="0" err="1" smtClean="0">
                <a:latin typeface="Garamond" charset="0"/>
                <a:ea typeface="新細明體" charset="-120"/>
                <a:sym typeface="Symbol" charset="2"/>
              </a:rPr>
              <a:t>q</a:t>
            </a:r>
            <a:r>
              <a:rPr lang="en-US" altLang="zh-TW" sz="1800" baseline="-25000" dirty="0" err="1" smtClean="0">
                <a:latin typeface="Garamond" charset="0"/>
                <a:ea typeface="新細明體" charset="-120"/>
                <a:sym typeface="Symbol" charset="2"/>
              </a:rPr>
              <a:t>trap</a:t>
            </a:r>
            <a:endParaRPr lang="en-US" altLang="zh-TW" sz="1800" baseline="-25000" dirty="0">
              <a:latin typeface="Garamond" charset="0"/>
              <a:ea typeface="新細明體" charset="-120"/>
              <a:sym typeface="Symbol" charset="2"/>
            </a:endParaRPr>
          </a:p>
        </p:txBody>
      </p:sp>
      <p:sp>
        <p:nvSpPr>
          <p:cNvPr id="15375" name="Oval 26"/>
          <p:cNvSpPr>
            <a:spLocks noChangeArrowheads="1"/>
          </p:cNvSpPr>
          <p:nvPr/>
        </p:nvSpPr>
        <p:spPr bwMode="auto">
          <a:xfrm>
            <a:off x="7767638" y="3859213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76" name="Text Box 29"/>
          <p:cNvSpPr txBox="1">
            <a:spLocks noChangeArrowheads="1"/>
          </p:cNvSpPr>
          <p:nvPr/>
        </p:nvSpPr>
        <p:spPr bwMode="auto">
          <a:xfrm>
            <a:off x="4678363" y="4470400"/>
            <a:ext cx="2921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800">
                <a:latin typeface="Garamond" charset="0"/>
                <a:ea typeface="新細明體" charset="-120"/>
              </a:rPr>
              <a:t>1</a:t>
            </a:r>
          </a:p>
        </p:txBody>
      </p:sp>
      <p:sp>
        <p:nvSpPr>
          <p:cNvPr id="15377" name="Text Box 30"/>
          <p:cNvSpPr txBox="1">
            <a:spLocks noChangeArrowheads="1"/>
          </p:cNvSpPr>
          <p:nvPr/>
        </p:nvSpPr>
        <p:spPr bwMode="auto">
          <a:xfrm>
            <a:off x="5351463" y="3740150"/>
            <a:ext cx="2921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800">
                <a:latin typeface="Garamond" charset="0"/>
                <a:ea typeface="新細明體" charset="-120"/>
              </a:rPr>
              <a:t>0</a:t>
            </a:r>
          </a:p>
        </p:txBody>
      </p:sp>
      <p:sp>
        <p:nvSpPr>
          <p:cNvPr id="15378" name="Text Box 34"/>
          <p:cNvSpPr txBox="1">
            <a:spLocks noChangeArrowheads="1"/>
          </p:cNvSpPr>
          <p:nvPr/>
        </p:nvSpPr>
        <p:spPr bwMode="auto">
          <a:xfrm>
            <a:off x="6951663" y="3743325"/>
            <a:ext cx="2921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800">
                <a:latin typeface="Garamond" charset="0"/>
                <a:ea typeface="新細明體" charset="-120"/>
              </a:rPr>
              <a:t>1</a:t>
            </a:r>
          </a:p>
        </p:txBody>
      </p:sp>
      <p:sp>
        <p:nvSpPr>
          <p:cNvPr id="15379" name="Line 37"/>
          <p:cNvSpPr>
            <a:spLocks noChangeShapeType="1"/>
          </p:cNvSpPr>
          <p:nvPr/>
        </p:nvSpPr>
        <p:spPr bwMode="auto">
          <a:xfrm>
            <a:off x="3357563" y="4022725"/>
            <a:ext cx="1079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5380" name="Line 38"/>
          <p:cNvSpPr>
            <a:spLocks noChangeShapeType="1"/>
          </p:cNvSpPr>
          <p:nvPr/>
        </p:nvSpPr>
        <p:spPr bwMode="auto">
          <a:xfrm>
            <a:off x="2514600" y="4022725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5381" name="Text Box 40"/>
          <p:cNvSpPr txBox="1">
            <a:spLocks noChangeArrowheads="1"/>
          </p:cNvSpPr>
          <p:nvPr/>
        </p:nvSpPr>
        <p:spPr bwMode="auto">
          <a:xfrm>
            <a:off x="914400" y="3827463"/>
            <a:ext cx="14605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3 symbols left</a:t>
            </a:r>
          </a:p>
        </p:txBody>
      </p:sp>
      <p:sp>
        <p:nvSpPr>
          <p:cNvPr id="15382" name="AutoShape 46"/>
          <p:cNvSpPr>
            <a:spLocks noChangeArrowheads="1"/>
          </p:cNvSpPr>
          <p:nvPr/>
        </p:nvSpPr>
        <p:spPr bwMode="auto">
          <a:xfrm>
            <a:off x="5791200" y="5334000"/>
            <a:ext cx="2743200" cy="533400"/>
          </a:xfrm>
          <a:prstGeom prst="wedgeRectCallout">
            <a:avLst>
              <a:gd name="adj1" fmla="val -55556"/>
              <a:gd name="adj2" fmla="val -130060"/>
            </a:avLst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dirty="0"/>
              <a:t>This is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 not </a:t>
            </a:r>
            <a:r>
              <a:rPr lang="en-US" dirty="0"/>
              <a:t>a DFA!</a:t>
            </a:r>
          </a:p>
        </p:txBody>
      </p:sp>
      <p:sp>
        <p:nvSpPr>
          <p:cNvPr id="15383" name="Text Box 30"/>
          <p:cNvSpPr txBox="1">
            <a:spLocks noChangeArrowheads="1"/>
          </p:cNvSpPr>
          <p:nvPr/>
        </p:nvSpPr>
        <p:spPr bwMode="auto">
          <a:xfrm>
            <a:off x="3746500" y="4470400"/>
            <a:ext cx="2921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800">
                <a:latin typeface="Garamond" charset="0"/>
                <a:ea typeface="新細明體" charset="-120"/>
              </a:rPr>
              <a:t>0</a:t>
            </a:r>
          </a:p>
        </p:txBody>
      </p:sp>
      <p:sp>
        <p:nvSpPr>
          <p:cNvPr id="15384" name="Text Box 29"/>
          <p:cNvSpPr txBox="1">
            <a:spLocks noChangeArrowheads="1"/>
          </p:cNvSpPr>
          <p:nvPr/>
        </p:nvSpPr>
        <p:spPr bwMode="auto">
          <a:xfrm>
            <a:off x="3771900" y="3733800"/>
            <a:ext cx="2921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800">
                <a:latin typeface="Garamond" charset="0"/>
                <a:ea typeface="新細明體" charset="-120"/>
              </a:rPr>
              <a:t>1</a:t>
            </a:r>
          </a:p>
        </p:txBody>
      </p:sp>
      <p:sp>
        <p:nvSpPr>
          <p:cNvPr id="15385" name="Text Box 30"/>
          <p:cNvSpPr txBox="1">
            <a:spLocks noChangeArrowheads="1"/>
          </p:cNvSpPr>
          <p:nvPr/>
        </p:nvSpPr>
        <p:spPr bwMode="auto">
          <a:xfrm>
            <a:off x="5414963" y="4467225"/>
            <a:ext cx="2921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800">
                <a:latin typeface="Garamond" charset="0"/>
                <a:ea typeface="新細明體" charset="-120"/>
              </a:rPr>
              <a:t>0</a:t>
            </a:r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22nd February, 2012</a:t>
            </a:r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C5AF7-C023-4D7C-83A4-82A6E128021F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NFA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2000"/>
                                        <p:tgtEl>
                                          <p:spTgt spid="15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8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Automata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In theoretical computer science, </a:t>
            </a:r>
            <a:r>
              <a:rPr lang="en-US" b="1" dirty="0" smtClean="0"/>
              <a:t>automata theory</a:t>
            </a:r>
            <a:r>
              <a:rPr lang="en-US" dirty="0" smtClean="0"/>
              <a:t> is the study of mathematical objects called </a:t>
            </a:r>
            <a:r>
              <a:rPr lang="en-US" i="1" dirty="0" smtClean="0"/>
              <a:t>abstract machines</a:t>
            </a:r>
            <a:r>
              <a:rPr lang="en-US" dirty="0" smtClean="0"/>
              <a:t> or </a:t>
            </a:r>
            <a:r>
              <a:rPr lang="en-US" i="1" dirty="0" smtClean="0"/>
              <a:t>automata</a:t>
            </a:r>
            <a:r>
              <a:rPr lang="en-US" dirty="0" smtClean="0"/>
              <a:t> and the computational problems that can be solved using them.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4th Feburary 2013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5576D-C057-4FBF-9D3E-A0E98B7315C5}" type="slidenum">
              <a:rPr lang="en-GB" smtClean="0"/>
              <a:t>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FSM</a:t>
            </a:r>
            <a:endParaRPr lang="en-GB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charset="-128"/>
              </a:rPr>
              <a:t>NONDETERMINISM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524000"/>
            <a:ext cx="8353425" cy="4419600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chemeClr val="accent1"/>
                </a:solidFill>
                <a:ea typeface="ＭＳ Ｐゴシック" charset="-128"/>
              </a:rPr>
              <a:t>Non-determinism </a:t>
            </a:r>
            <a:r>
              <a:rPr lang="en-US" sz="2800" dirty="0" smtClean="0">
                <a:ea typeface="ＭＳ Ｐゴシック" charset="-128"/>
              </a:rPr>
              <a:t>is the ability to make </a:t>
            </a:r>
            <a:r>
              <a:rPr lang="en-US" sz="2800" b="1" dirty="0" smtClean="0">
                <a:solidFill>
                  <a:schemeClr val="accent1"/>
                </a:solidFill>
                <a:ea typeface="ＭＳ Ｐゴシック" charset="-128"/>
              </a:rPr>
              <a:t>guesses</a:t>
            </a:r>
            <a:r>
              <a:rPr lang="en-US" sz="2800" dirty="0" smtClean="0">
                <a:ea typeface="ＭＳ Ｐゴシック" charset="-128"/>
              </a:rPr>
              <a:t>, which we can later verify</a:t>
            </a:r>
          </a:p>
          <a:p>
            <a:r>
              <a:rPr lang="en-US" sz="2800" dirty="0" smtClean="0">
                <a:ea typeface="ＭＳ Ｐゴシック" charset="-128"/>
              </a:rPr>
              <a:t>How a </a:t>
            </a:r>
            <a:r>
              <a:rPr lang="en-US" sz="2800" b="1" dirty="0" smtClean="0">
                <a:ea typeface="ＭＳ Ｐゴシック" charset="-128"/>
              </a:rPr>
              <a:t>nondeterministic</a:t>
            </a:r>
            <a:r>
              <a:rPr lang="en-US" sz="2800" dirty="0" smtClean="0">
                <a:ea typeface="ＭＳ Ｐゴシック" charset="-128"/>
              </a:rPr>
              <a:t> automaton for strings that end in </a:t>
            </a:r>
            <a:r>
              <a:rPr lang="en-US" sz="2800" dirty="0" smtClean="0">
                <a:latin typeface="Garamond" charset="0"/>
                <a:ea typeface="ＭＳ Ｐゴシック" charset="-128"/>
              </a:rPr>
              <a:t>101</a:t>
            </a:r>
            <a:r>
              <a:rPr lang="en-US" sz="2800" dirty="0" smtClean="0">
                <a:ea typeface="ＭＳ Ｐゴシック" charset="-128"/>
              </a:rPr>
              <a:t> works</a:t>
            </a:r>
            <a:r>
              <a:rPr lang="en-US" sz="2800" dirty="0" smtClean="0">
                <a:ea typeface="ＭＳ Ｐゴシック" charset="-128"/>
              </a:rPr>
              <a:t>?</a:t>
            </a:r>
          </a:p>
          <a:p>
            <a:pPr marL="800100" lvl="1" indent="-342900">
              <a:spcBef>
                <a:spcPct val="20000"/>
              </a:spcBef>
              <a:buFontTx/>
              <a:buAutoNum type="arabicPeriod"/>
            </a:pPr>
            <a:r>
              <a:rPr lang="en-US" sz="2800" b="1" dirty="0" smtClean="0">
                <a:solidFill>
                  <a:schemeClr val="accent1"/>
                </a:solidFill>
              </a:rPr>
              <a:t>Guess </a:t>
            </a:r>
            <a:r>
              <a:rPr lang="en-US" sz="2800" dirty="0" smtClean="0"/>
              <a:t>if you are approaching end of input</a:t>
            </a:r>
          </a:p>
          <a:p>
            <a:pPr marL="800100" lvl="1" indent="-342900">
              <a:spcBef>
                <a:spcPct val="20000"/>
              </a:spcBef>
              <a:buFontTx/>
              <a:buAutoNum type="arabicPeriod"/>
            </a:pPr>
            <a:r>
              <a:rPr lang="en-US" sz="2800" dirty="0" smtClean="0"/>
              <a:t>If guess is </a:t>
            </a:r>
            <a:r>
              <a:rPr lang="en-US" sz="2800" b="1" dirty="0" smtClean="0">
                <a:solidFill>
                  <a:srgbClr val="FF0000"/>
                </a:solidFill>
              </a:rPr>
              <a:t>yes</a:t>
            </a:r>
            <a:r>
              <a:rPr lang="en-US" sz="2800" dirty="0" smtClean="0"/>
              <a:t>, look for </a:t>
            </a:r>
            <a:r>
              <a:rPr lang="en-US" sz="2800" dirty="0" smtClean="0">
                <a:latin typeface="Garamond" charset="0"/>
              </a:rPr>
              <a:t>101</a:t>
            </a:r>
            <a:r>
              <a:rPr lang="en-US" sz="2800" dirty="0" smtClean="0"/>
              <a:t> and accept if you see it</a:t>
            </a:r>
          </a:p>
          <a:p>
            <a:pPr marL="800100" lvl="1" indent="-342900">
              <a:spcBef>
                <a:spcPct val="20000"/>
              </a:spcBef>
              <a:buFontTx/>
              <a:buAutoNum type="arabicPeriod"/>
            </a:pPr>
            <a:r>
              <a:rPr lang="en-US" sz="2800" dirty="0" smtClean="0"/>
              <a:t>If guess is </a:t>
            </a:r>
            <a:r>
              <a:rPr lang="en-US" sz="2800" b="1" dirty="0" smtClean="0">
                <a:solidFill>
                  <a:srgbClr val="FF0000"/>
                </a:solidFill>
              </a:rPr>
              <a:t>no</a:t>
            </a:r>
            <a:r>
              <a:rPr lang="en-US" sz="2800" dirty="0" smtClean="0"/>
              <a:t>, read one more symbol and go to step 1</a:t>
            </a:r>
          </a:p>
          <a:p>
            <a:endParaRPr lang="en-US" sz="2800" dirty="0" smtClean="0">
              <a:ea typeface="ＭＳ Ｐゴシック" charset="-128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22nd February, 2012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C5AF7-C023-4D7C-83A4-82A6E128021F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NFA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ea typeface="ＭＳ Ｐゴシック" charset="-128"/>
              </a:rPr>
              <a:t>THE ABILITY TO MAKE CHOICES</a:t>
            </a:r>
          </a:p>
        </p:txBody>
      </p:sp>
      <p:sp>
        <p:nvSpPr>
          <p:cNvPr id="18435" name="Line 4"/>
          <p:cNvSpPr>
            <a:spLocks noChangeShapeType="1"/>
          </p:cNvSpPr>
          <p:nvPr/>
        </p:nvSpPr>
        <p:spPr bwMode="auto">
          <a:xfrm>
            <a:off x="5778500" y="2530475"/>
            <a:ext cx="11509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436" name="Line 5"/>
          <p:cNvSpPr>
            <a:spLocks noChangeShapeType="1"/>
          </p:cNvSpPr>
          <p:nvPr/>
        </p:nvSpPr>
        <p:spPr bwMode="auto">
          <a:xfrm>
            <a:off x="4194175" y="2530475"/>
            <a:ext cx="1079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437" name="Oval 6"/>
          <p:cNvSpPr>
            <a:spLocks noChangeArrowheads="1"/>
          </p:cNvSpPr>
          <p:nvPr/>
        </p:nvSpPr>
        <p:spPr bwMode="auto">
          <a:xfrm>
            <a:off x="2057400" y="2263775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1800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18438" name="Oval 7"/>
          <p:cNvSpPr>
            <a:spLocks noChangeArrowheads="1"/>
          </p:cNvSpPr>
          <p:nvPr/>
        </p:nvSpPr>
        <p:spPr bwMode="auto">
          <a:xfrm>
            <a:off x="3686175" y="2279650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39" name="Oval 8"/>
          <p:cNvSpPr>
            <a:spLocks noChangeArrowheads="1"/>
          </p:cNvSpPr>
          <p:nvPr/>
        </p:nvSpPr>
        <p:spPr bwMode="auto">
          <a:xfrm>
            <a:off x="5273675" y="2286000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40" name="Oval 9"/>
          <p:cNvSpPr>
            <a:spLocks noChangeArrowheads="1"/>
          </p:cNvSpPr>
          <p:nvPr/>
        </p:nvSpPr>
        <p:spPr bwMode="auto">
          <a:xfrm>
            <a:off x="6929438" y="2286000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41" name="Oval 10"/>
          <p:cNvSpPr>
            <a:spLocks noChangeArrowheads="1"/>
          </p:cNvSpPr>
          <p:nvPr/>
        </p:nvSpPr>
        <p:spPr bwMode="auto">
          <a:xfrm>
            <a:off x="7000875" y="23622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42" name="Text Box 11"/>
          <p:cNvSpPr txBox="1">
            <a:spLocks noChangeArrowheads="1"/>
          </p:cNvSpPr>
          <p:nvPr/>
        </p:nvSpPr>
        <p:spPr bwMode="auto">
          <a:xfrm>
            <a:off x="3005138" y="2236788"/>
            <a:ext cx="2921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800" dirty="0">
                <a:solidFill>
                  <a:srgbClr val="FF0000"/>
                </a:solidFill>
                <a:latin typeface="Garamond" charset="0"/>
                <a:ea typeface="新細明體" charset="-120"/>
              </a:rPr>
              <a:t>1</a:t>
            </a:r>
          </a:p>
        </p:txBody>
      </p:sp>
      <p:sp>
        <p:nvSpPr>
          <p:cNvPr id="18443" name="Text Box 12"/>
          <p:cNvSpPr txBox="1">
            <a:spLocks noChangeArrowheads="1"/>
          </p:cNvSpPr>
          <p:nvPr/>
        </p:nvSpPr>
        <p:spPr bwMode="auto">
          <a:xfrm>
            <a:off x="4584700" y="2243138"/>
            <a:ext cx="2921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800">
                <a:latin typeface="Garamond" charset="0"/>
                <a:ea typeface="新細明體" charset="-120"/>
              </a:rPr>
              <a:t>0</a:t>
            </a:r>
          </a:p>
        </p:txBody>
      </p:sp>
      <p:sp>
        <p:nvSpPr>
          <p:cNvPr id="18444" name="Text Box 13"/>
          <p:cNvSpPr txBox="1">
            <a:spLocks noChangeArrowheads="1"/>
          </p:cNvSpPr>
          <p:nvPr/>
        </p:nvSpPr>
        <p:spPr bwMode="auto">
          <a:xfrm>
            <a:off x="6184900" y="2246313"/>
            <a:ext cx="2921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800">
                <a:latin typeface="Garamond" charset="0"/>
                <a:ea typeface="新細明體" charset="-120"/>
              </a:rPr>
              <a:t>1</a:t>
            </a:r>
          </a:p>
        </p:txBody>
      </p:sp>
      <p:sp>
        <p:nvSpPr>
          <p:cNvPr id="18445" name="Line 14"/>
          <p:cNvSpPr>
            <a:spLocks noChangeShapeType="1"/>
          </p:cNvSpPr>
          <p:nvPr/>
        </p:nvSpPr>
        <p:spPr bwMode="auto">
          <a:xfrm>
            <a:off x="2590800" y="2525713"/>
            <a:ext cx="10795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446" name="Line 15"/>
          <p:cNvSpPr>
            <a:spLocks noChangeShapeType="1"/>
          </p:cNvSpPr>
          <p:nvPr/>
        </p:nvSpPr>
        <p:spPr bwMode="auto">
          <a:xfrm>
            <a:off x="1747838" y="2525713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447" name="Freeform 16"/>
          <p:cNvSpPr>
            <a:spLocks/>
          </p:cNvSpPr>
          <p:nvPr/>
        </p:nvSpPr>
        <p:spPr bwMode="auto">
          <a:xfrm rot="-698115">
            <a:off x="2184400" y="1892300"/>
            <a:ext cx="406400" cy="403225"/>
          </a:xfrm>
          <a:custGeom>
            <a:avLst/>
            <a:gdLst>
              <a:gd name="T0" fmla="*/ 2147483647 w 230"/>
              <a:gd name="T1" fmla="*/ 2147483647 h 228"/>
              <a:gd name="T2" fmla="*/ 2147483647 w 230"/>
              <a:gd name="T3" fmla="*/ 2147483647 h 228"/>
              <a:gd name="T4" fmla="*/ 2147483647 w 230"/>
              <a:gd name="T5" fmla="*/ 2147483647 h 228"/>
              <a:gd name="T6" fmla="*/ 2147483647 w 230"/>
              <a:gd name="T7" fmla="*/ 2147483647 h 228"/>
              <a:gd name="T8" fmla="*/ 2147483647 w 230"/>
              <a:gd name="T9" fmla="*/ 2147483647 h 228"/>
              <a:gd name="T10" fmla="*/ 2147483647 w 230"/>
              <a:gd name="T11" fmla="*/ 2147483647 h 228"/>
              <a:gd name="T12" fmla="*/ 2147483647 w 230"/>
              <a:gd name="T13" fmla="*/ 2147483647 h 228"/>
              <a:gd name="T14" fmla="*/ 2147483647 w 230"/>
              <a:gd name="T15" fmla="*/ 2147483647 h 22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230"/>
              <a:gd name="T25" fmla="*/ 0 h 228"/>
              <a:gd name="T26" fmla="*/ 230 w 230"/>
              <a:gd name="T27" fmla="*/ 228 h 228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30" h="228">
                <a:moveTo>
                  <a:pt x="19" y="187"/>
                </a:moveTo>
                <a:cubicBezTo>
                  <a:pt x="17" y="169"/>
                  <a:pt x="0" y="110"/>
                  <a:pt x="7" y="81"/>
                </a:cubicBezTo>
                <a:cubicBezTo>
                  <a:pt x="14" y="52"/>
                  <a:pt x="37" y="24"/>
                  <a:pt x="61" y="12"/>
                </a:cubicBezTo>
                <a:cubicBezTo>
                  <a:pt x="85" y="0"/>
                  <a:pt x="128" y="3"/>
                  <a:pt x="151" y="9"/>
                </a:cubicBezTo>
                <a:cubicBezTo>
                  <a:pt x="174" y="15"/>
                  <a:pt x="188" y="29"/>
                  <a:pt x="201" y="46"/>
                </a:cubicBezTo>
                <a:cubicBezTo>
                  <a:pt x="214" y="63"/>
                  <a:pt x="228" y="88"/>
                  <a:pt x="229" y="111"/>
                </a:cubicBezTo>
                <a:cubicBezTo>
                  <a:pt x="230" y="134"/>
                  <a:pt x="226" y="167"/>
                  <a:pt x="208" y="186"/>
                </a:cubicBezTo>
                <a:cubicBezTo>
                  <a:pt x="190" y="205"/>
                  <a:pt x="137" y="219"/>
                  <a:pt x="118" y="228"/>
                </a:cubicBezTo>
              </a:path>
            </a:pathLst>
          </a:cu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48" name="Text Box 17"/>
          <p:cNvSpPr txBox="1">
            <a:spLocks noChangeArrowheads="1"/>
          </p:cNvSpPr>
          <p:nvPr/>
        </p:nvSpPr>
        <p:spPr bwMode="auto">
          <a:xfrm>
            <a:off x="2463800" y="1668463"/>
            <a:ext cx="508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800" dirty="0">
                <a:latin typeface="Garamond" charset="0"/>
                <a:ea typeface="新細明體" charset="-120"/>
              </a:rPr>
              <a:t>0, </a:t>
            </a:r>
            <a:r>
              <a:rPr lang="en-US" altLang="zh-TW" sz="1800" dirty="0">
                <a:solidFill>
                  <a:srgbClr val="FF0000"/>
                </a:solidFill>
                <a:latin typeface="Garamond" charset="0"/>
                <a:ea typeface="新細明體" charset="-120"/>
              </a:rPr>
              <a:t>1</a:t>
            </a:r>
          </a:p>
        </p:txBody>
      </p:sp>
      <p:sp>
        <p:nvSpPr>
          <p:cNvPr id="18449" name="Rectangle 18"/>
          <p:cNvSpPr>
            <a:spLocks noChangeArrowheads="1"/>
          </p:cNvSpPr>
          <p:nvPr/>
        </p:nvSpPr>
        <p:spPr bwMode="auto">
          <a:xfrm>
            <a:off x="2133600" y="2339975"/>
            <a:ext cx="3730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800" dirty="0">
                <a:solidFill>
                  <a:srgbClr val="FF0000"/>
                </a:solidFill>
                <a:latin typeface="Garamond" charset="0"/>
                <a:ea typeface="新細明體" charset="-120"/>
                <a:sym typeface="Symbol" charset="2"/>
              </a:rPr>
              <a:t>q</a:t>
            </a:r>
            <a:r>
              <a:rPr lang="en-US" altLang="zh-TW" sz="1800" baseline="-25000" dirty="0">
                <a:solidFill>
                  <a:srgbClr val="FF0000"/>
                </a:solidFill>
                <a:latin typeface="Symbol" charset="2"/>
                <a:ea typeface="新細明體" charset="-120"/>
                <a:sym typeface="Symbol" charset="2"/>
              </a:rPr>
              <a:t>0</a:t>
            </a:r>
          </a:p>
        </p:txBody>
      </p:sp>
      <p:sp>
        <p:nvSpPr>
          <p:cNvPr id="18450" name="Rectangle 19"/>
          <p:cNvSpPr>
            <a:spLocks noChangeArrowheads="1"/>
          </p:cNvSpPr>
          <p:nvPr/>
        </p:nvSpPr>
        <p:spPr bwMode="auto">
          <a:xfrm>
            <a:off x="3733800" y="2339975"/>
            <a:ext cx="3730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800">
                <a:latin typeface="Garamond" charset="0"/>
                <a:ea typeface="新細明體" charset="-120"/>
                <a:sym typeface="Symbol" charset="2"/>
              </a:rPr>
              <a:t>q</a:t>
            </a:r>
            <a:r>
              <a:rPr lang="en-US" altLang="zh-TW" sz="1800" baseline="-25000">
                <a:latin typeface="Symbol" charset="2"/>
                <a:ea typeface="新細明體" charset="-120"/>
                <a:sym typeface="Symbol" charset="2"/>
              </a:rPr>
              <a:t>1</a:t>
            </a:r>
          </a:p>
        </p:txBody>
      </p:sp>
      <p:sp>
        <p:nvSpPr>
          <p:cNvPr id="18451" name="Rectangle 20"/>
          <p:cNvSpPr>
            <a:spLocks noChangeArrowheads="1"/>
          </p:cNvSpPr>
          <p:nvPr/>
        </p:nvSpPr>
        <p:spPr bwMode="auto">
          <a:xfrm>
            <a:off x="5334000" y="2339975"/>
            <a:ext cx="3730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800">
                <a:latin typeface="Garamond" charset="0"/>
                <a:ea typeface="新細明體" charset="-120"/>
                <a:sym typeface="Symbol" charset="2"/>
              </a:rPr>
              <a:t>q</a:t>
            </a:r>
            <a:r>
              <a:rPr lang="en-US" altLang="zh-TW" sz="1800" baseline="-25000">
                <a:latin typeface="Symbol" charset="2"/>
                <a:ea typeface="新細明體" charset="-120"/>
                <a:sym typeface="Symbol" charset="2"/>
              </a:rPr>
              <a:t>2</a:t>
            </a:r>
          </a:p>
        </p:txBody>
      </p:sp>
      <p:sp>
        <p:nvSpPr>
          <p:cNvPr id="18452" name="Rectangle 21"/>
          <p:cNvSpPr>
            <a:spLocks noChangeArrowheads="1"/>
          </p:cNvSpPr>
          <p:nvPr/>
        </p:nvSpPr>
        <p:spPr bwMode="auto">
          <a:xfrm>
            <a:off x="7010400" y="2339975"/>
            <a:ext cx="3730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800">
                <a:latin typeface="Garamond" charset="0"/>
                <a:ea typeface="新細明體" charset="-120"/>
                <a:sym typeface="Symbol" charset="2"/>
              </a:rPr>
              <a:t>q</a:t>
            </a:r>
            <a:r>
              <a:rPr lang="en-US" altLang="zh-TW" sz="1800" baseline="-25000">
                <a:latin typeface="Symbol" charset="2"/>
                <a:ea typeface="新細明體" charset="-120"/>
                <a:sym typeface="Symbol" charset="2"/>
              </a:rPr>
              <a:t>3</a:t>
            </a:r>
          </a:p>
        </p:txBody>
      </p:sp>
      <p:sp>
        <p:nvSpPr>
          <p:cNvPr id="18453" name="Rectangle 23"/>
          <p:cNvSpPr>
            <a:spLocks noGrp="1" noChangeArrowheads="1"/>
          </p:cNvSpPr>
          <p:nvPr>
            <p:ph type="body" idx="1"/>
          </p:nvPr>
        </p:nvSpPr>
        <p:spPr>
          <a:xfrm>
            <a:off x="395288" y="3276600"/>
            <a:ext cx="8353425" cy="3105150"/>
          </a:xfrm>
        </p:spPr>
        <p:txBody>
          <a:bodyPr/>
          <a:lstStyle/>
          <a:p>
            <a:r>
              <a:rPr lang="en-US" dirty="0" smtClean="0">
                <a:ea typeface="ＭＳ Ｐゴシック" charset="-128"/>
              </a:rPr>
              <a:t>State </a:t>
            </a:r>
            <a:r>
              <a:rPr lang="en-US" dirty="0" smtClean="0">
                <a:latin typeface="Garamond" charset="0"/>
                <a:ea typeface="ＭＳ Ｐゴシック" charset="-128"/>
              </a:rPr>
              <a:t>q</a:t>
            </a:r>
            <a:r>
              <a:rPr lang="en-US" baseline="-25000" dirty="0" smtClean="0">
                <a:latin typeface="Garamond" charset="0"/>
                <a:ea typeface="ＭＳ Ｐゴシック" charset="-128"/>
              </a:rPr>
              <a:t>0</a:t>
            </a:r>
            <a:r>
              <a:rPr lang="en-US" dirty="0" smtClean="0">
                <a:ea typeface="ＭＳ Ｐゴシック" charset="-128"/>
              </a:rPr>
              <a:t> has two transitions labeled </a:t>
            </a:r>
            <a:r>
              <a:rPr lang="en-US" dirty="0" smtClean="0">
                <a:latin typeface="Garamond" charset="0"/>
                <a:ea typeface="ＭＳ Ｐゴシック" charset="-128"/>
              </a:rPr>
              <a:t>1</a:t>
            </a:r>
          </a:p>
          <a:p>
            <a:r>
              <a:rPr lang="en-US" dirty="0" smtClean="0">
                <a:ea typeface="ＭＳ Ｐゴシック" charset="-128"/>
              </a:rPr>
              <a:t>Upon reading </a:t>
            </a:r>
            <a:r>
              <a:rPr lang="en-US" dirty="0" smtClean="0">
                <a:latin typeface="Garamond" charset="0"/>
                <a:ea typeface="ＭＳ Ｐゴシック" charset="-128"/>
              </a:rPr>
              <a:t>1</a:t>
            </a:r>
            <a:r>
              <a:rPr lang="en-US" dirty="0" smtClean="0">
                <a:ea typeface="ＭＳ Ｐゴシック" charset="-128"/>
              </a:rPr>
              <a:t>, we have the </a:t>
            </a:r>
            <a:r>
              <a:rPr lang="en-US" b="1" dirty="0" smtClean="0">
                <a:solidFill>
                  <a:schemeClr val="accent1"/>
                </a:solidFill>
                <a:ea typeface="ＭＳ Ｐゴシック" charset="-128"/>
              </a:rPr>
              <a:t>choice</a:t>
            </a:r>
            <a:r>
              <a:rPr lang="en-US" dirty="0" smtClean="0">
                <a:ea typeface="ＭＳ Ｐゴシック" charset="-128"/>
              </a:rPr>
              <a:t> of staying in </a:t>
            </a:r>
            <a:r>
              <a:rPr lang="en-US" dirty="0" smtClean="0">
                <a:latin typeface="Garamond" charset="0"/>
                <a:ea typeface="ＭＳ Ｐゴシック" charset="-128"/>
              </a:rPr>
              <a:t>q</a:t>
            </a:r>
            <a:r>
              <a:rPr lang="en-US" baseline="-25000" dirty="0" smtClean="0">
                <a:latin typeface="Garamond" charset="0"/>
                <a:ea typeface="ＭＳ Ｐゴシック" charset="-128"/>
              </a:rPr>
              <a:t>0</a:t>
            </a:r>
            <a:r>
              <a:rPr lang="en-US" dirty="0" smtClean="0">
                <a:ea typeface="ＭＳ Ｐゴシック" charset="-128"/>
              </a:rPr>
              <a:t> or moving to </a:t>
            </a:r>
            <a:r>
              <a:rPr lang="en-US" dirty="0" smtClean="0">
                <a:latin typeface="Garamond" charset="0"/>
                <a:ea typeface="ＭＳ Ｐゴシック" charset="-128"/>
              </a:rPr>
              <a:t>q</a:t>
            </a:r>
            <a:r>
              <a:rPr lang="en-US" baseline="-25000" dirty="0" smtClean="0">
                <a:latin typeface="Garamond" charset="0"/>
                <a:ea typeface="ＭＳ Ｐゴシック" charset="-128"/>
              </a:rPr>
              <a:t>1</a:t>
            </a:r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22nd February, 2012</a:t>
            </a: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C5AF7-C023-4D7C-83A4-82A6E128021F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NFA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ea typeface="ＭＳ Ｐゴシック" charset="-128"/>
              </a:rPr>
              <a:t>THE ABILITY TO MAKE CHOICES</a:t>
            </a:r>
          </a:p>
        </p:txBody>
      </p:sp>
      <p:sp>
        <p:nvSpPr>
          <p:cNvPr id="19459" name="Line 3"/>
          <p:cNvSpPr>
            <a:spLocks noChangeShapeType="1"/>
          </p:cNvSpPr>
          <p:nvPr/>
        </p:nvSpPr>
        <p:spPr bwMode="auto">
          <a:xfrm>
            <a:off x="5778500" y="2530475"/>
            <a:ext cx="11509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9460" name="Line 4"/>
          <p:cNvSpPr>
            <a:spLocks noChangeShapeType="1"/>
          </p:cNvSpPr>
          <p:nvPr/>
        </p:nvSpPr>
        <p:spPr bwMode="auto">
          <a:xfrm>
            <a:off x="4194175" y="2530475"/>
            <a:ext cx="1079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9461" name="Oval 5"/>
          <p:cNvSpPr>
            <a:spLocks noChangeArrowheads="1"/>
          </p:cNvSpPr>
          <p:nvPr/>
        </p:nvSpPr>
        <p:spPr bwMode="auto">
          <a:xfrm>
            <a:off x="2057400" y="2263775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1800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19462" name="Oval 6"/>
          <p:cNvSpPr>
            <a:spLocks noChangeArrowheads="1"/>
          </p:cNvSpPr>
          <p:nvPr/>
        </p:nvSpPr>
        <p:spPr bwMode="auto">
          <a:xfrm>
            <a:off x="3686175" y="2279650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3" name="Oval 7"/>
          <p:cNvSpPr>
            <a:spLocks noChangeArrowheads="1"/>
          </p:cNvSpPr>
          <p:nvPr/>
        </p:nvSpPr>
        <p:spPr bwMode="auto">
          <a:xfrm>
            <a:off x="5273675" y="2286000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4" name="Oval 8"/>
          <p:cNvSpPr>
            <a:spLocks noChangeArrowheads="1"/>
          </p:cNvSpPr>
          <p:nvPr/>
        </p:nvSpPr>
        <p:spPr bwMode="auto">
          <a:xfrm>
            <a:off x="6929438" y="2286000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5" name="Oval 9"/>
          <p:cNvSpPr>
            <a:spLocks noChangeArrowheads="1"/>
          </p:cNvSpPr>
          <p:nvPr/>
        </p:nvSpPr>
        <p:spPr bwMode="auto">
          <a:xfrm>
            <a:off x="7000875" y="23622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6" name="Text Box 10"/>
          <p:cNvSpPr txBox="1">
            <a:spLocks noChangeArrowheads="1"/>
          </p:cNvSpPr>
          <p:nvPr/>
        </p:nvSpPr>
        <p:spPr bwMode="auto">
          <a:xfrm>
            <a:off x="3005138" y="2236788"/>
            <a:ext cx="2921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800">
                <a:latin typeface="Garamond" charset="0"/>
                <a:ea typeface="新細明體" charset="-120"/>
              </a:rPr>
              <a:t>1</a:t>
            </a:r>
          </a:p>
        </p:txBody>
      </p:sp>
      <p:sp>
        <p:nvSpPr>
          <p:cNvPr id="19467" name="Text Box 11"/>
          <p:cNvSpPr txBox="1">
            <a:spLocks noChangeArrowheads="1"/>
          </p:cNvSpPr>
          <p:nvPr/>
        </p:nvSpPr>
        <p:spPr bwMode="auto">
          <a:xfrm>
            <a:off x="4584700" y="2243138"/>
            <a:ext cx="2921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800">
                <a:latin typeface="Garamond" charset="0"/>
                <a:ea typeface="新細明體" charset="-120"/>
              </a:rPr>
              <a:t>0</a:t>
            </a:r>
          </a:p>
        </p:txBody>
      </p:sp>
      <p:sp>
        <p:nvSpPr>
          <p:cNvPr id="19468" name="Text Box 12"/>
          <p:cNvSpPr txBox="1">
            <a:spLocks noChangeArrowheads="1"/>
          </p:cNvSpPr>
          <p:nvPr/>
        </p:nvSpPr>
        <p:spPr bwMode="auto">
          <a:xfrm>
            <a:off x="6184900" y="2246313"/>
            <a:ext cx="2921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800">
                <a:latin typeface="Garamond" charset="0"/>
                <a:ea typeface="新細明體" charset="-120"/>
              </a:rPr>
              <a:t>1</a:t>
            </a:r>
          </a:p>
        </p:txBody>
      </p:sp>
      <p:sp>
        <p:nvSpPr>
          <p:cNvPr id="19469" name="Line 13"/>
          <p:cNvSpPr>
            <a:spLocks noChangeShapeType="1"/>
          </p:cNvSpPr>
          <p:nvPr/>
        </p:nvSpPr>
        <p:spPr bwMode="auto">
          <a:xfrm>
            <a:off x="2590800" y="2525713"/>
            <a:ext cx="1079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9470" name="Line 14"/>
          <p:cNvSpPr>
            <a:spLocks noChangeShapeType="1"/>
          </p:cNvSpPr>
          <p:nvPr/>
        </p:nvSpPr>
        <p:spPr bwMode="auto">
          <a:xfrm>
            <a:off x="1747838" y="2525713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9471" name="Freeform 15"/>
          <p:cNvSpPr>
            <a:spLocks/>
          </p:cNvSpPr>
          <p:nvPr/>
        </p:nvSpPr>
        <p:spPr bwMode="auto">
          <a:xfrm rot="-698115">
            <a:off x="2184400" y="1892300"/>
            <a:ext cx="406400" cy="403225"/>
          </a:xfrm>
          <a:custGeom>
            <a:avLst/>
            <a:gdLst>
              <a:gd name="T0" fmla="*/ 2147483647 w 230"/>
              <a:gd name="T1" fmla="*/ 2147483647 h 228"/>
              <a:gd name="T2" fmla="*/ 2147483647 w 230"/>
              <a:gd name="T3" fmla="*/ 2147483647 h 228"/>
              <a:gd name="T4" fmla="*/ 2147483647 w 230"/>
              <a:gd name="T5" fmla="*/ 2147483647 h 228"/>
              <a:gd name="T6" fmla="*/ 2147483647 w 230"/>
              <a:gd name="T7" fmla="*/ 2147483647 h 228"/>
              <a:gd name="T8" fmla="*/ 2147483647 w 230"/>
              <a:gd name="T9" fmla="*/ 2147483647 h 228"/>
              <a:gd name="T10" fmla="*/ 2147483647 w 230"/>
              <a:gd name="T11" fmla="*/ 2147483647 h 228"/>
              <a:gd name="T12" fmla="*/ 2147483647 w 230"/>
              <a:gd name="T13" fmla="*/ 2147483647 h 228"/>
              <a:gd name="T14" fmla="*/ 2147483647 w 230"/>
              <a:gd name="T15" fmla="*/ 2147483647 h 22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230"/>
              <a:gd name="T25" fmla="*/ 0 h 228"/>
              <a:gd name="T26" fmla="*/ 230 w 230"/>
              <a:gd name="T27" fmla="*/ 228 h 228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30" h="228">
                <a:moveTo>
                  <a:pt x="19" y="187"/>
                </a:moveTo>
                <a:cubicBezTo>
                  <a:pt x="17" y="169"/>
                  <a:pt x="0" y="110"/>
                  <a:pt x="7" y="81"/>
                </a:cubicBezTo>
                <a:cubicBezTo>
                  <a:pt x="14" y="52"/>
                  <a:pt x="37" y="24"/>
                  <a:pt x="61" y="12"/>
                </a:cubicBezTo>
                <a:cubicBezTo>
                  <a:pt x="85" y="0"/>
                  <a:pt x="128" y="3"/>
                  <a:pt x="151" y="9"/>
                </a:cubicBezTo>
                <a:cubicBezTo>
                  <a:pt x="174" y="15"/>
                  <a:pt x="188" y="29"/>
                  <a:pt x="201" y="46"/>
                </a:cubicBezTo>
                <a:cubicBezTo>
                  <a:pt x="214" y="63"/>
                  <a:pt x="228" y="88"/>
                  <a:pt x="229" y="111"/>
                </a:cubicBezTo>
                <a:cubicBezTo>
                  <a:pt x="230" y="134"/>
                  <a:pt x="226" y="167"/>
                  <a:pt x="208" y="186"/>
                </a:cubicBezTo>
                <a:cubicBezTo>
                  <a:pt x="190" y="205"/>
                  <a:pt x="137" y="219"/>
                  <a:pt x="118" y="22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72" name="Text Box 16"/>
          <p:cNvSpPr txBox="1">
            <a:spLocks noChangeArrowheads="1"/>
          </p:cNvSpPr>
          <p:nvPr/>
        </p:nvSpPr>
        <p:spPr bwMode="auto">
          <a:xfrm>
            <a:off x="2463800" y="1668463"/>
            <a:ext cx="508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800">
                <a:latin typeface="Garamond" charset="0"/>
                <a:ea typeface="新細明體" charset="-120"/>
              </a:rPr>
              <a:t>0, 1</a:t>
            </a:r>
          </a:p>
        </p:txBody>
      </p:sp>
      <p:sp>
        <p:nvSpPr>
          <p:cNvPr id="19473" name="Rectangle 17"/>
          <p:cNvSpPr>
            <a:spLocks noChangeArrowheads="1"/>
          </p:cNvSpPr>
          <p:nvPr/>
        </p:nvSpPr>
        <p:spPr bwMode="auto">
          <a:xfrm>
            <a:off x="2133600" y="2339975"/>
            <a:ext cx="3730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800">
                <a:latin typeface="Garamond" charset="0"/>
                <a:ea typeface="新細明體" charset="-120"/>
                <a:sym typeface="Symbol" charset="2"/>
              </a:rPr>
              <a:t>q</a:t>
            </a:r>
            <a:r>
              <a:rPr lang="en-US" altLang="zh-TW" sz="1800" baseline="-25000">
                <a:latin typeface="Symbol" charset="2"/>
                <a:ea typeface="新細明體" charset="-120"/>
                <a:sym typeface="Symbol" charset="2"/>
              </a:rPr>
              <a:t>0</a:t>
            </a:r>
          </a:p>
        </p:txBody>
      </p:sp>
      <p:sp>
        <p:nvSpPr>
          <p:cNvPr id="19474" name="Rectangle 18"/>
          <p:cNvSpPr>
            <a:spLocks noChangeArrowheads="1"/>
          </p:cNvSpPr>
          <p:nvPr/>
        </p:nvSpPr>
        <p:spPr bwMode="auto">
          <a:xfrm>
            <a:off x="3733800" y="2339975"/>
            <a:ext cx="3730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TW" sz="1800" dirty="0">
                <a:solidFill>
                  <a:schemeClr val="accent1"/>
                </a:solidFill>
                <a:latin typeface="Garamond" charset="0"/>
                <a:ea typeface="新細明體" charset="-120"/>
                <a:sym typeface="Symbol" charset="2"/>
              </a:rPr>
              <a:t>q</a:t>
            </a:r>
            <a:r>
              <a:rPr lang="en-US" altLang="zh-TW" sz="1800" baseline="-25000" dirty="0">
                <a:solidFill>
                  <a:schemeClr val="accent1"/>
                </a:solidFill>
                <a:latin typeface="Symbol" charset="2"/>
                <a:ea typeface="新細明體" charset="-120"/>
                <a:sym typeface="Symbol" charset="2"/>
              </a:rPr>
              <a:t>1</a:t>
            </a:r>
          </a:p>
        </p:txBody>
      </p:sp>
      <p:sp>
        <p:nvSpPr>
          <p:cNvPr id="19475" name="Rectangle 19"/>
          <p:cNvSpPr>
            <a:spLocks noChangeArrowheads="1"/>
          </p:cNvSpPr>
          <p:nvPr/>
        </p:nvSpPr>
        <p:spPr bwMode="auto">
          <a:xfrm>
            <a:off x="5334000" y="2339975"/>
            <a:ext cx="3730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800">
                <a:latin typeface="Garamond" charset="0"/>
                <a:ea typeface="新細明體" charset="-120"/>
                <a:sym typeface="Symbol" charset="2"/>
              </a:rPr>
              <a:t>q</a:t>
            </a:r>
            <a:r>
              <a:rPr lang="en-US" altLang="zh-TW" sz="1800" baseline="-25000">
                <a:latin typeface="Symbol" charset="2"/>
                <a:ea typeface="新細明體" charset="-120"/>
                <a:sym typeface="Symbol" charset="2"/>
              </a:rPr>
              <a:t>2</a:t>
            </a:r>
          </a:p>
        </p:txBody>
      </p:sp>
      <p:sp>
        <p:nvSpPr>
          <p:cNvPr id="19476" name="Rectangle 20"/>
          <p:cNvSpPr>
            <a:spLocks noChangeArrowheads="1"/>
          </p:cNvSpPr>
          <p:nvPr/>
        </p:nvSpPr>
        <p:spPr bwMode="auto">
          <a:xfrm>
            <a:off x="7010400" y="2339975"/>
            <a:ext cx="3730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800">
                <a:latin typeface="Garamond" charset="0"/>
                <a:ea typeface="新細明體" charset="-120"/>
                <a:sym typeface="Symbol" charset="2"/>
              </a:rPr>
              <a:t>q</a:t>
            </a:r>
            <a:r>
              <a:rPr lang="en-US" altLang="zh-TW" sz="1800" baseline="-25000">
                <a:latin typeface="Symbol" charset="2"/>
                <a:ea typeface="新細明體" charset="-120"/>
                <a:sym typeface="Symbol" charset="2"/>
              </a:rPr>
              <a:t>3</a:t>
            </a:r>
          </a:p>
        </p:txBody>
      </p:sp>
      <p:sp>
        <p:nvSpPr>
          <p:cNvPr id="19477" name="Rectangle 21"/>
          <p:cNvSpPr>
            <a:spLocks noGrp="1" noChangeArrowheads="1"/>
          </p:cNvSpPr>
          <p:nvPr>
            <p:ph type="body" idx="1"/>
          </p:nvPr>
        </p:nvSpPr>
        <p:spPr>
          <a:xfrm>
            <a:off x="395288" y="3276600"/>
            <a:ext cx="8353425" cy="3105150"/>
          </a:xfrm>
        </p:spPr>
        <p:txBody>
          <a:bodyPr/>
          <a:lstStyle/>
          <a:p>
            <a:r>
              <a:rPr lang="en-US" dirty="0" smtClean="0">
                <a:ea typeface="ＭＳ Ｐゴシック" charset="-128"/>
              </a:rPr>
              <a:t>State </a:t>
            </a:r>
            <a:r>
              <a:rPr lang="en-US" dirty="0" smtClean="0">
                <a:latin typeface="Garamond" charset="0"/>
                <a:ea typeface="ＭＳ Ｐゴシック" charset="-128"/>
              </a:rPr>
              <a:t>q</a:t>
            </a:r>
            <a:r>
              <a:rPr lang="en-US" baseline="-25000" dirty="0" smtClean="0">
                <a:latin typeface="Garamond" charset="0"/>
                <a:ea typeface="ＭＳ Ｐゴシック" charset="-128"/>
              </a:rPr>
              <a:t>1</a:t>
            </a:r>
            <a:r>
              <a:rPr lang="en-US" dirty="0" smtClean="0">
                <a:ea typeface="ＭＳ Ｐゴシック" charset="-128"/>
              </a:rPr>
              <a:t> has </a:t>
            </a:r>
            <a:r>
              <a:rPr lang="en-US" b="1" dirty="0" smtClean="0">
                <a:solidFill>
                  <a:schemeClr val="accent1"/>
                </a:solidFill>
                <a:ea typeface="ＭＳ Ｐゴシック" charset="-128"/>
              </a:rPr>
              <a:t>no transition labeled </a:t>
            </a:r>
            <a:r>
              <a:rPr lang="en-US" b="1" dirty="0" smtClean="0">
                <a:solidFill>
                  <a:schemeClr val="accent1"/>
                </a:solidFill>
                <a:latin typeface="Garamond" charset="0"/>
                <a:ea typeface="ＭＳ Ｐゴシック" charset="-128"/>
              </a:rPr>
              <a:t>1</a:t>
            </a:r>
          </a:p>
          <a:p>
            <a:r>
              <a:rPr lang="en-US" dirty="0" smtClean="0">
                <a:ea typeface="ＭＳ Ｐゴシック" charset="-128"/>
              </a:rPr>
              <a:t>Upon reading </a:t>
            </a:r>
            <a:r>
              <a:rPr lang="en-US" dirty="0" smtClean="0">
                <a:latin typeface="Garamond" charset="0"/>
                <a:ea typeface="ＭＳ Ｐゴシック" charset="-128"/>
              </a:rPr>
              <a:t>1 </a:t>
            </a:r>
            <a:r>
              <a:rPr lang="en-US" dirty="0" smtClean="0">
                <a:ea typeface="ＭＳ Ｐゴシック" charset="-128"/>
              </a:rPr>
              <a:t>in </a:t>
            </a:r>
            <a:r>
              <a:rPr lang="en-US" dirty="0" smtClean="0">
                <a:latin typeface="Garamond" charset="0"/>
                <a:ea typeface="ＭＳ Ｐゴシック" charset="-128"/>
              </a:rPr>
              <a:t>q</a:t>
            </a:r>
            <a:r>
              <a:rPr lang="en-US" baseline="-25000" dirty="0" smtClean="0">
                <a:latin typeface="Garamond" charset="0"/>
                <a:ea typeface="ＭＳ Ｐゴシック" charset="-128"/>
              </a:rPr>
              <a:t>1</a:t>
            </a:r>
            <a:r>
              <a:rPr lang="en-US" dirty="0" smtClean="0">
                <a:ea typeface="ＭＳ Ｐゴシック" charset="-128"/>
              </a:rPr>
              <a:t>, we are trapped; upon reading </a:t>
            </a:r>
            <a:r>
              <a:rPr lang="en-US" dirty="0" smtClean="0">
                <a:latin typeface="Garamond" charset="0"/>
                <a:ea typeface="ＭＳ Ｐゴシック" charset="-128"/>
              </a:rPr>
              <a:t>0</a:t>
            </a:r>
            <a:r>
              <a:rPr lang="en-US" dirty="0" smtClean="0">
                <a:ea typeface="ＭＳ Ｐゴシック" charset="-128"/>
              </a:rPr>
              <a:t>, we continue to </a:t>
            </a:r>
            <a:r>
              <a:rPr lang="en-US" dirty="0" smtClean="0">
                <a:latin typeface="Garamond" charset="0"/>
                <a:ea typeface="ＭＳ Ｐゴシック" charset="-128"/>
              </a:rPr>
              <a:t>q</a:t>
            </a:r>
            <a:r>
              <a:rPr lang="en-US" baseline="-25000" dirty="0" smtClean="0">
                <a:latin typeface="Garamond" charset="0"/>
                <a:ea typeface="ＭＳ Ｐゴシック" charset="-128"/>
              </a:rPr>
              <a:t>2</a:t>
            </a:r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22nd February, 2012</a:t>
            </a: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C5AF7-C023-4D7C-83A4-82A6E128021F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NFA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ea typeface="ＭＳ Ｐゴシック" charset="-128"/>
              </a:rPr>
              <a:t>THE ABILITY TO MAKE CHOICES</a:t>
            </a:r>
          </a:p>
        </p:txBody>
      </p:sp>
      <p:sp>
        <p:nvSpPr>
          <p:cNvPr id="20483" name="Line 3"/>
          <p:cNvSpPr>
            <a:spLocks noChangeShapeType="1"/>
          </p:cNvSpPr>
          <p:nvPr/>
        </p:nvSpPr>
        <p:spPr bwMode="auto">
          <a:xfrm>
            <a:off x="5778500" y="2530475"/>
            <a:ext cx="11509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0484" name="Line 4"/>
          <p:cNvSpPr>
            <a:spLocks noChangeShapeType="1"/>
          </p:cNvSpPr>
          <p:nvPr/>
        </p:nvSpPr>
        <p:spPr bwMode="auto">
          <a:xfrm>
            <a:off x="4194175" y="2530475"/>
            <a:ext cx="1079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0485" name="Oval 5"/>
          <p:cNvSpPr>
            <a:spLocks noChangeArrowheads="1"/>
          </p:cNvSpPr>
          <p:nvPr/>
        </p:nvSpPr>
        <p:spPr bwMode="auto">
          <a:xfrm>
            <a:off x="2057400" y="2263775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1800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20486" name="Oval 6"/>
          <p:cNvSpPr>
            <a:spLocks noChangeArrowheads="1"/>
          </p:cNvSpPr>
          <p:nvPr/>
        </p:nvSpPr>
        <p:spPr bwMode="auto">
          <a:xfrm>
            <a:off x="3686175" y="2279650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7" name="Oval 7"/>
          <p:cNvSpPr>
            <a:spLocks noChangeArrowheads="1"/>
          </p:cNvSpPr>
          <p:nvPr/>
        </p:nvSpPr>
        <p:spPr bwMode="auto">
          <a:xfrm>
            <a:off x="5273675" y="2286000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8" name="Oval 8"/>
          <p:cNvSpPr>
            <a:spLocks noChangeArrowheads="1"/>
          </p:cNvSpPr>
          <p:nvPr/>
        </p:nvSpPr>
        <p:spPr bwMode="auto">
          <a:xfrm>
            <a:off x="6929438" y="2286000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0489" name="Oval 9"/>
          <p:cNvSpPr>
            <a:spLocks noChangeArrowheads="1"/>
          </p:cNvSpPr>
          <p:nvPr/>
        </p:nvSpPr>
        <p:spPr bwMode="auto">
          <a:xfrm>
            <a:off x="7000875" y="2362200"/>
            <a:ext cx="381000" cy="381000"/>
          </a:xfrm>
          <a:prstGeom prst="ellips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90" name="Text Box 10"/>
          <p:cNvSpPr txBox="1">
            <a:spLocks noChangeArrowheads="1"/>
          </p:cNvSpPr>
          <p:nvPr/>
        </p:nvSpPr>
        <p:spPr bwMode="auto">
          <a:xfrm>
            <a:off x="3005138" y="2236788"/>
            <a:ext cx="2921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800">
                <a:latin typeface="Garamond" charset="0"/>
                <a:ea typeface="新細明體" charset="-120"/>
              </a:rPr>
              <a:t>1</a:t>
            </a:r>
          </a:p>
        </p:txBody>
      </p:sp>
      <p:sp>
        <p:nvSpPr>
          <p:cNvPr id="20491" name="Text Box 11"/>
          <p:cNvSpPr txBox="1">
            <a:spLocks noChangeArrowheads="1"/>
          </p:cNvSpPr>
          <p:nvPr/>
        </p:nvSpPr>
        <p:spPr bwMode="auto">
          <a:xfrm>
            <a:off x="4584700" y="2243138"/>
            <a:ext cx="2921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800">
                <a:latin typeface="Garamond" charset="0"/>
                <a:ea typeface="新細明體" charset="-120"/>
              </a:rPr>
              <a:t>0</a:t>
            </a:r>
          </a:p>
        </p:txBody>
      </p:sp>
      <p:sp>
        <p:nvSpPr>
          <p:cNvPr id="20492" name="Text Box 12"/>
          <p:cNvSpPr txBox="1">
            <a:spLocks noChangeArrowheads="1"/>
          </p:cNvSpPr>
          <p:nvPr/>
        </p:nvSpPr>
        <p:spPr bwMode="auto">
          <a:xfrm>
            <a:off x="6184900" y="2246313"/>
            <a:ext cx="2921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800">
                <a:latin typeface="Garamond" charset="0"/>
                <a:ea typeface="新細明體" charset="-120"/>
              </a:rPr>
              <a:t>1</a:t>
            </a:r>
          </a:p>
        </p:txBody>
      </p:sp>
      <p:sp>
        <p:nvSpPr>
          <p:cNvPr id="20493" name="Line 13"/>
          <p:cNvSpPr>
            <a:spLocks noChangeShapeType="1"/>
          </p:cNvSpPr>
          <p:nvPr/>
        </p:nvSpPr>
        <p:spPr bwMode="auto">
          <a:xfrm>
            <a:off x="2590800" y="2525713"/>
            <a:ext cx="1079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0494" name="Line 14"/>
          <p:cNvSpPr>
            <a:spLocks noChangeShapeType="1"/>
          </p:cNvSpPr>
          <p:nvPr/>
        </p:nvSpPr>
        <p:spPr bwMode="auto">
          <a:xfrm>
            <a:off x="1747838" y="2525713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0495" name="Freeform 15"/>
          <p:cNvSpPr>
            <a:spLocks/>
          </p:cNvSpPr>
          <p:nvPr/>
        </p:nvSpPr>
        <p:spPr bwMode="auto">
          <a:xfrm rot="-698115">
            <a:off x="2184400" y="1892300"/>
            <a:ext cx="406400" cy="403225"/>
          </a:xfrm>
          <a:custGeom>
            <a:avLst/>
            <a:gdLst>
              <a:gd name="T0" fmla="*/ 2147483647 w 230"/>
              <a:gd name="T1" fmla="*/ 2147483647 h 228"/>
              <a:gd name="T2" fmla="*/ 2147483647 w 230"/>
              <a:gd name="T3" fmla="*/ 2147483647 h 228"/>
              <a:gd name="T4" fmla="*/ 2147483647 w 230"/>
              <a:gd name="T5" fmla="*/ 2147483647 h 228"/>
              <a:gd name="T6" fmla="*/ 2147483647 w 230"/>
              <a:gd name="T7" fmla="*/ 2147483647 h 228"/>
              <a:gd name="T8" fmla="*/ 2147483647 w 230"/>
              <a:gd name="T9" fmla="*/ 2147483647 h 228"/>
              <a:gd name="T10" fmla="*/ 2147483647 w 230"/>
              <a:gd name="T11" fmla="*/ 2147483647 h 228"/>
              <a:gd name="T12" fmla="*/ 2147483647 w 230"/>
              <a:gd name="T13" fmla="*/ 2147483647 h 228"/>
              <a:gd name="T14" fmla="*/ 2147483647 w 230"/>
              <a:gd name="T15" fmla="*/ 2147483647 h 22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230"/>
              <a:gd name="T25" fmla="*/ 0 h 228"/>
              <a:gd name="T26" fmla="*/ 230 w 230"/>
              <a:gd name="T27" fmla="*/ 228 h 228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30" h="228">
                <a:moveTo>
                  <a:pt x="19" y="187"/>
                </a:moveTo>
                <a:cubicBezTo>
                  <a:pt x="17" y="169"/>
                  <a:pt x="0" y="110"/>
                  <a:pt x="7" y="81"/>
                </a:cubicBezTo>
                <a:cubicBezTo>
                  <a:pt x="14" y="52"/>
                  <a:pt x="37" y="24"/>
                  <a:pt x="61" y="12"/>
                </a:cubicBezTo>
                <a:cubicBezTo>
                  <a:pt x="85" y="0"/>
                  <a:pt x="128" y="3"/>
                  <a:pt x="151" y="9"/>
                </a:cubicBezTo>
                <a:cubicBezTo>
                  <a:pt x="174" y="15"/>
                  <a:pt x="188" y="29"/>
                  <a:pt x="201" y="46"/>
                </a:cubicBezTo>
                <a:cubicBezTo>
                  <a:pt x="214" y="63"/>
                  <a:pt x="228" y="88"/>
                  <a:pt x="229" y="111"/>
                </a:cubicBezTo>
                <a:cubicBezTo>
                  <a:pt x="230" y="134"/>
                  <a:pt x="226" y="167"/>
                  <a:pt x="208" y="186"/>
                </a:cubicBezTo>
                <a:cubicBezTo>
                  <a:pt x="190" y="205"/>
                  <a:pt x="137" y="219"/>
                  <a:pt x="118" y="22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96" name="Text Box 16"/>
          <p:cNvSpPr txBox="1">
            <a:spLocks noChangeArrowheads="1"/>
          </p:cNvSpPr>
          <p:nvPr/>
        </p:nvSpPr>
        <p:spPr bwMode="auto">
          <a:xfrm>
            <a:off x="2463800" y="1668463"/>
            <a:ext cx="508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800">
                <a:latin typeface="Garamond" charset="0"/>
                <a:ea typeface="新細明體" charset="-120"/>
              </a:rPr>
              <a:t>0, 1</a:t>
            </a:r>
          </a:p>
        </p:txBody>
      </p:sp>
      <p:sp>
        <p:nvSpPr>
          <p:cNvPr id="20497" name="Rectangle 17"/>
          <p:cNvSpPr>
            <a:spLocks noChangeArrowheads="1"/>
          </p:cNvSpPr>
          <p:nvPr/>
        </p:nvSpPr>
        <p:spPr bwMode="auto">
          <a:xfrm>
            <a:off x="2133600" y="2339975"/>
            <a:ext cx="3730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800">
                <a:latin typeface="Garamond" charset="0"/>
                <a:ea typeface="新細明體" charset="-120"/>
                <a:sym typeface="Symbol" charset="2"/>
              </a:rPr>
              <a:t>q</a:t>
            </a:r>
            <a:r>
              <a:rPr lang="en-US" altLang="zh-TW" sz="1800" baseline="-25000">
                <a:latin typeface="Symbol" charset="2"/>
                <a:ea typeface="新細明體" charset="-120"/>
                <a:sym typeface="Symbol" charset="2"/>
              </a:rPr>
              <a:t>0</a:t>
            </a:r>
          </a:p>
        </p:txBody>
      </p:sp>
      <p:sp>
        <p:nvSpPr>
          <p:cNvPr id="20498" name="Rectangle 18"/>
          <p:cNvSpPr>
            <a:spLocks noChangeArrowheads="1"/>
          </p:cNvSpPr>
          <p:nvPr/>
        </p:nvSpPr>
        <p:spPr bwMode="auto">
          <a:xfrm>
            <a:off x="3733800" y="2339975"/>
            <a:ext cx="3730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800">
                <a:latin typeface="Garamond" charset="0"/>
                <a:ea typeface="新細明體" charset="-120"/>
                <a:sym typeface="Symbol" charset="2"/>
              </a:rPr>
              <a:t>q</a:t>
            </a:r>
            <a:r>
              <a:rPr lang="en-US" altLang="zh-TW" sz="1800" baseline="-25000">
                <a:latin typeface="Symbol" charset="2"/>
                <a:ea typeface="新細明體" charset="-120"/>
                <a:sym typeface="Symbol" charset="2"/>
              </a:rPr>
              <a:t>1</a:t>
            </a:r>
          </a:p>
        </p:txBody>
      </p:sp>
      <p:sp>
        <p:nvSpPr>
          <p:cNvPr id="20499" name="Rectangle 19"/>
          <p:cNvSpPr>
            <a:spLocks noChangeArrowheads="1"/>
          </p:cNvSpPr>
          <p:nvPr/>
        </p:nvSpPr>
        <p:spPr bwMode="auto">
          <a:xfrm>
            <a:off x="5334000" y="2339975"/>
            <a:ext cx="3730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800">
                <a:latin typeface="Garamond" charset="0"/>
                <a:ea typeface="新細明體" charset="-120"/>
                <a:sym typeface="Symbol" charset="2"/>
              </a:rPr>
              <a:t>q</a:t>
            </a:r>
            <a:r>
              <a:rPr lang="en-US" altLang="zh-TW" sz="1800" baseline="-25000">
                <a:latin typeface="Symbol" charset="2"/>
                <a:ea typeface="新細明體" charset="-120"/>
                <a:sym typeface="Symbol" charset="2"/>
              </a:rPr>
              <a:t>2</a:t>
            </a:r>
          </a:p>
        </p:txBody>
      </p:sp>
      <p:sp>
        <p:nvSpPr>
          <p:cNvPr id="20500" name="Rectangle 20"/>
          <p:cNvSpPr>
            <a:spLocks noChangeArrowheads="1"/>
          </p:cNvSpPr>
          <p:nvPr/>
        </p:nvSpPr>
        <p:spPr bwMode="auto">
          <a:xfrm>
            <a:off x="7010400" y="2339975"/>
            <a:ext cx="3730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800" dirty="0">
                <a:solidFill>
                  <a:schemeClr val="accent1"/>
                </a:solidFill>
                <a:latin typeface="Garamond" charset="0"/>
                <a:ea typeface="新細明體" charset="-120"/>
                <a:sym typeface="Symbol" charset="2"/>
              </a:rPr>
              <a:t>q</a:t>
            </a:r>
            <a:r>
              <a:rPr lang="en-US" altLang="zh-TW" sz="1800" baseline="-25000" dirty="0">
                <a:solidFill>
                  <a:schemeClr val="accent1"/>
                </a:solidFill>
                <a:latin typeface="Symbol" charset="2"/>
                <a:ea typeface="新細明體" charset="-120"/>
                <a:sym typeface="Symbol" charset="2"/>
              </a:rPr>
              <a:t>3</a:t>
            </a:r>
          </a:p>
        </p:txBody>
      </p:sp>
      <p:sp>
        <p:nvSpPr>
          <p:cNvPr id="20501" name="Rectangle 21"/>
          <p:cNvSpPr>
            <a:spLocks noGrp="1" noChangeArrowheads="1"/>
          </p:cNvSpPr>
          <p:nvPr>
            <p:ph type="body" idx="1"/>
          </p:nvPr>
        </p:nvSpPr>
        <p:spPr>
          <a:xfrm>
            <a:off x="395288" y="3276600"/>
            <a:ext cx="8353425" cy="3105150"/>
          </a:xfrm>
        </p:spPr>
        <p:txBody>
          <a:bodyPr/>
          <a:lstStyle/>
          <a:p>
            <a:r>
              <a:rPr lang="en-US" dirty="0" smtClean="0">
                <a:ea typeface="ＭＳ Ｐゴシック" charset="-128"/>
              </a:rPr>
              <a:t>State </a:t>
            </a:r>
            <a:r>
              <a:rPr lang="en-US" dirty="0" smtClean="0">
                <a:latin typeface="Garamond" charset="0"/>
                <a:ea typeface="ＭＳ Ｐゴシック" charset="-128"/>
              </a:rPr>
              <a:t>q</a:t>
            </a:r>
            <a:r>
              <a:rPr lang="en-US" baseline="-25000" dirty="0" smtClean="0">
                <a:latin typeface="Garamond" charset="0"/>
                <a:ea typeface="ＭＳ Ｐゴシック" charset="-128"/>
              </a:rPr>
              <a:t>3</a:t>
            </a:r>
            <a:r>
              <a:rPr lang="en-US" dirty="0" smtClean="0">
                <a:ea typeface="ＭＳ Ｐゴシック" charset="-128"/>
              </a:rPr>
              <a:t> has </a:t>
            </a:r>
            <a:r>
              <a:rPr lang="en-US" b="1" dirty="0" smtClean="0">
                <a:solidFill>
                  <a:schemeClr val="accent1"/>
                </a:solidFill>
                <a:ea typeface="ＭＳ Ｐゴシック" charset="-128"/>
              </a:rPr>
              <a:t>no transition going out</a:t>
            </a:r>
            <a:endParaRPr lang="en-US" b="1" dirty="0" smtClean="0">
              <a:solidFill>
                <a:schemeClr val="accent1"/>
              </a:solidFill>
              <a:latin typeface="Garamond" charset="0"/>
              <a:ea typeface="ＭＳ Ｐゴシック" charset="-128"/>
            </a:endParaRPr>
          </a:p>
          <a:p>
            <a:r>
              <a:rPr lang="en-US" dirty="0" smtClean="0">
                <a:ea typeface="ＭＳ Ｐゴシック" charset="-128"/>
              </a:rPr>
              <a:t>Upon reading </a:t>
            </a:r>
            <a:r>
              <a:rPr lang="en-US" dirty="0" smtClean="0">
                <a:latin typeface="Garamond" charset="0"/>
                <a:ea typeface="ＭＳ Ｐゴシック" charset="-128"/>
              </a:rPr>
              <a:t>0</a:t>
            </a:r>
            <a:r>
              <a:rPr lang="en-US" dirty="0" smtClean="0">
                <a:ea typeface="ＭＳ Ｐゴシック" charset="-128"/>
              </a:rPr>
              <a:t> or </a:t>
            </a:r>
            <a:r>
              <a:rPr lang="en-US" dirty="0" smtClean="0">
                <a:latin typeface="Garamond" charset="0"/>
                <a:ea typeface="ＭＳ Ｐゴシック" charset="-128"/>
              </a:rPr>
              <a:t>1</a:t>
            </a:r>
            <a:r>
              <a:rPr lang="en-US" dirty="0" smtClean="0">
                <a:ea typeface="ＭＳ Ｐゴシック" charset="-128"/>
              </a:rPr>
              <a:t> in </a:t>
            </a:r>
            <a:r>
              <a:rPr lang="en-US" dirty="0" smtClean="0">
                <a:latin typeface="Garamond" charset="0"/>
                <a:ea typeface="ＭＳ Ｐゴシック" charset="-128"/>
              </a:rPr>
              <a:t>q</a:t>
            </a:r>
            <a:r>
              <a:rPr lang="en-US" baseline="-25000" dirty="0" smtClean="0">
                <a:latin typeface="Garamond" charset="0"/>
                <a:ea typeface="ＭＳ Ｐゴシック" charset="-128"/>
              </a:rPr>
              <a:t>3</a:t>
            </a:r>
            <a:r>
              <a:rPr lang="en-US" dirty="0" smtClean="0">
                <a:ea typeface="ＭＳ Ｐゴシック" charset="-128"/>
              </a:rPr>
              <a:t>, we are trapped</a:t>
            </a:r>
            <a:endParaRPr lang="en-US" baseline="-25000" dirty="0" smtClean="0">
              <a:latin typeface="Garamond" charset="0"/>
              <a:ea typeface="ＭＳ Ｐゴシック" charset="-128"/>
            </a:endParaRPr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22nd February, 2012</a:t>
            </a: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C5AF7-C023-4D7C-83A4-82A6E128021F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NFA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charset="-128"/>
              </a:rPr>
              <a:t>Meaning of NFA</a:t>
            </a:r>
          </a:p>
        </p:txBody>
      </p:sp>
      <p:sp>
        <p:nvSpPr>
          <p:cNvPr id="21507" name="Line 4"/>
          <p:cNvSpPr>
            <a:spLocks noChangeShapeType="1"/>
          </p:cNvSpPr>
          <p:nvPr/>
        </p:nvSpPr>
        <p:spPr bwMode="auto">
          <a:xfrm>
            <a:off x="5321300" y="3673475"/>
            <a:ext cx="11509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1508" name="Line 5"/>
          <p:cNvSpPr>
            <a:spLocks noChangeShapeType="1"/>
          </p:cNvSpPr>
          <p:nvPr/>
        </p:nvSpPr>
        <p:spPr bwMode="auto">
          <a:xfrm>
            <a:off x="3736975" y="3673475"/>
            <a:ext cx="1079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1509" name="Oval 6"/>
          <p:cNvSpPr>
            <a:spLocks noChangeArrowheads="1"/>
          </p:cNvSpPr>
          <p:nvPr/>
        </p:nvSpPr>
        <p:spPr bwMode="auto">
          <a:xfrm>
            <a:off x="1600200" y="3406775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10" name="Oval 7"/>
          <p:cNvSpPr>
            <a:spLocks noChangeArrowheads="1"/>
          </p:cNvSpPr>
          <p:nvPr/>
        </p:nvSpPr>
        <p:spPr bwMode="auto">
          <a:xfrm>
            <a:off x="3228975" y="3422650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11" name="Oval 8"/>
          <p:cNvSpPr>
            <a:spLocks noChangeArrowheads="1"/>
          </p:cNvSpPr>
          <p:nvPr/>
        </p:nvSpPr>
        <p:spPr bwMode="auto">
          <a:xfrm>
            <a:off x="4816475" y="3429000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12" name="Oval 9"/>
          <p:cNvSpPr>
            <a:spLocks noChangeArrowheads="1"/>
          </p:cNvSpPr>
          <p:nvPr/>
        </p:nvSpPr>
        <p:spPr bwMode="auto">
          <a:xfrm>
            <a:off x="6472238" y="3429000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13" name="Oval 10"/>
          <p:cNvSpPr>
            <a:spLocks noChangeArrowheads="1"/>
          </p:cNvSpPr>
          <p:nvPr/>
        </p:nvSpPr>
        <p:spPr bwMode="auto">
          <a:xfrm>
            <a:off x="6543675" y="35052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14" name="Text Box 11"/>
          <p:cNvSpPr txBox="1">
            <a:spLocks noChangeArrowheads="1"/>
          </p:cNvSpPr>
          <p:nvPr/>
        </p:nvSpPr>
        <p:spPr bwMode="auto">
          <a:xfrm>
            <a:off x="2547938" y="3379788"/>
            <a:ext cx="2921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800">
                <a:latin typeface="Garamond" charset="0"/>
                <a:ea typeface="新細明體" charset="-120"/>
              </a:rPr>
              <a:t>1</a:t>
            </a:r>
          </a:p>
        </p:txBody>
      </p:sp>
      <p:sp>
        <p:nvSpPr>
          <p:cNvPr id="21515" name="Text Box 12"/>
          <p:cNvSpPr txBox="1">
            <a:spLocks noChangeArrowheads="1"/>
          </p:cNvSpPr>
          <p:nvPr/>
        </p:nvSpPr>
        <p:spPr bwMode="auto">
          <a:xfrm>
            <a:off x="4127500" y="3386138"/>
            <a:ext cx="2921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800">
                <a:latin typeface="Garamond" charset="0"/>
                <a:ea typeface="新細明體" charset="-120"/>
              </a:rPr>
              <a:t>0</a:t>
            </a:r>
          </a:p>
        </p:txBody>
      </p:sp>
      <p:sp>
        <p:nvSpPr>
          <p:cNvPr id="21516" name="Text Box 13"/>
          <p:cNvSpPr txBox="1">
            <a:spLocks noChangeArrowheads="1"/>
          </p:cNvSpPr>
          <p:nvPr/>
        </p:nvSpPr>
        <p:spPr bwMode="auto">
          <a:xfrm>
            <a:off x="5727700" y="3389313"/>
            <a:ext cx="2921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800">
                <a:latin typeface="Garamond" charset="0"/>
                <a:ea typeface="新細明體" charset="-120"/>
              </a:rPr>
              <a:t>1</a:t>
            </a:r>
          </a:p>
        </p:txBody>
      </p:sp>
      <p:sp>
        <p:nvSpPr>
          <p:cNvPr id="21517" name="Line 14"/>
          <p:cNvSpPr>
            <a:spLocks noChangeShapeType="1"/>
          </p:cNvSpPr>
          <p:nvPr/>
        </p:nvSpPr>
        <p:spPr bwMode="auto">
          <a:xfrm>
            <a:off x="2133600" y="3668713"/>
            <a:ext cx="1079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1518" name="Line 15"/>
          <p:cNvSpPr>
            <a:spLocks noChangeShapeType="1"/>
          </p:cNvSpPr>
          <p:nvPr/>
        </p:nvSpPr>
        <p:spPr bwMode="auto">
          <a:xfrm>
            <a:off x="1290638" y="3668713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1519" name="Freeform 16"/>
          <p:cNvSpPr>
            <a:spLocks/>
          </p:cNvSpPr>
          <p:nvPr/>
        </p:nvSpPr>
        <p:spPr bwMode="auto">
          <a:xfrm rot="-698115">
            <a:off x="1727200" y="3035300"/>
            <a:ext cx="406400" cy="403225"/>
          </a:xfrm>
          <a:custGeom>
            <a:avLst/>
            <a:gdLst>
              <a:gd name="T0" fmla="*/ 2147483647 w 230"/>
              <a:gd name="T1" fmla="*/ 2147483647 h 228"/>
              <a:gd name="T2" fmla="*/ 2147483647 w 230"/>
              <a:gd name="T3" fmla="*/ 2147483647 h 228"/>
              <a:gd name="T4" fmla="*/ 2147483647 w 230"/>
              <a:gd name="T5" fmla="*/ 2147483647 h 228"/>
              <a:gd name="T6" fmla="*/ 2147483647 w 230"/>
              <a:gd name="T7" fmla="*/ 2147483647 h 228"/>
              <a:gd name="T8" fmla="*/ 2147483647 w 230"/>
              <a:gd name="T9" fmla="*/ 2147483647 h 228"/>
              <a:gd name="T10" fmla="*/ 2147483647 w 230"/>
              <a:gd name="T11" fmla="*/ 2147483647 h 228"/>
              <a:gd name="T12" fmla="*/ 2147483647 w 230"/>
              <a:gd name="T13" fmla="*/ 2147483647 h 228"/>
              <a:gd name="T14" fmla="*/ 2147483647 w 230"/>
              <a:gd name="T15" fmla="*/ 2147483647 h 22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230"/>
              <a:gd name="T25" fmla="*/ 0 h 228"/>
              <a:gd name="T26" fmla="*/ 230 w 230"/>
              <a:gd name="T27" fmla="*/ 228 h 228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30" h="228">
                <a:moveTo>
                  <a:pt x="19" y="187"/>
                </a:moveTo>
                <a:cubicBezTo>
                  <a:pt x="17" y="169"/>
                  <a:pt x="0" y="110"/>
                  <a:pt x="7" y="81"/>
                </a:cubicBezTo>
                <a:cubicBezTo>
                  <a:pt x="14" y="52"/>
                  <a:pt x="37" y="24"/>
                  <a:pt x="61" y="12"/>
                </a:cubicBezTo>
                <a:cubicBezTo>
                  <a:pt x="85" y="0"/>
                  <a:pt x="128" y="3"/>
                  <a:pt x="151" y="9"/>
                </a:cubicBezTo>
                <a:cubicBezTo>
                  <a:pt x="174" y="15"/>
                  <a:pt x="188" y="29"/>
                  <a:pt x="201" y="46"/>
                </a:cubicBezTo>
                <a:cubicBezTo>
                  <a:pt x="214" y="63"/>
                  <a:pt x="228" y="88"/>
                  <a:pt x="229" y="111"/>
                </a:cubicBezTo>
                <a:cubicBezTo>
                  <a:pt x="230" y="134"/>
                  <a:pt x="226" y="167"/>
                  <a:pt x="208" y="186"/>
                </a:cubicBezTo>
                <a:cubicBezTo>
                  <a:pt x="190" y="205"/>
                  <a:pt x="137" y="219"/>
                  <a:pt x="118" y="22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20" name="Text Box 17"/>
          <p:cNvSpPr txBox="1">
            <a:spLocks noChangeArrowheads="1"/>
          </p:cNvSpPr>
          <p:nvPr/>
        </p:nvSpPr>
        <p:spPr bwMode="auto">
          <a:xfrm>
            <a:off x="2006600" y="2811463"/>
            <a:ext cx="508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800">
                <a:latin typeface="Garamond" charset="0"/>
                <a:ea typeface="新細明體" charset="-120"/>
              </a:rPr>
              <a:t>0, 1</a:t>
            </a:r>
          </a:p>
        </p:txBody>
      </p:sp>
      <p:sp>
        <p:nvSpPr>
          <p:cNvPr id="21521" name="Rectangle 18"/>
          <p:cNvSpPr>
            <a:spLocks noChangeArrowheads="1"/>
          </p:cNvSpPr>
          <p:nvPr/>
        </p:nvSpPr>
        <p:spPr bwMode="auto">
          <a:xfrm>
            <a:off x="1676400" y="3482975"/>
            <a:ext cx="3730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800">
                <a:latin typeface="Garamond" charset="0"/>
                <a:ea typeface="新細明體" charset="-120"/>
                <a:sym typeface="Symbol" charset="2"/>
              </a:rPr>
              <a:t>q</a:t>
            </a:r>
            <a:r>
              <a:rPr lang="en-US" altLang="zh-TW" sz="1800" baseline="-25000">
                <a:latin typeface="Symbol" charset="2"/>
                <a:ea typeface="新細明體" charset="-120"/>
                <a:sym typeface="Symbol" charset="2"/>
              </a:rPr>
              <a:t>0</a:t>
            </a:r>
          </a:p>
        </p:txBody>
      </p:sp>
      <p:sp>
        <p:nvSpPr>
          <p:cNvPr id="21522" name="Rectangle 19"/>
          <p:cNvSpPr>
            <a:spLocks noChangeArrowheads="1"/>
          </p:cNvSpPr>
          <p:nvPr/>
        </p:nvSpPr>
        <p:spPr bwMode="auto">
          <a:xfrm>
            <a:off x="3276600" y="3482975"/>
            <a:ext cx="3730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800">
                <a:latin typeface="Garamond" charset="0"/>
                <a:ea typeface="新細明體" charset="-120"/>
                <a:sym typeface="Symbol" charset="2"/>
              </a:rPr>
              <a:t>q</a:t>
            </a:r>
            <a:r>
              <a:rPr lang="en-US" altLang="zh-TW" sz="1800" baseline="-25000">
                <a:latin typeface="Symbol" charset="2"/>
                <a:ea typeface="新細明體" charset="-120"/>
                <a:sym typeface="Symbol" charset="2"/>
              </a:rPr>
              <a:t>1</a:t>
            </a:r>
          </a:p>
        </p:txBody>
      </p:sp>
      <p:sp>
        <p:nvSpPr>
          <p:cNvPr id="21523" name="Rectangle 20"/>
          <p:cNvSpPr>
            <a:spLocks noChangeArrowheads="1"/>
          </p:cNvSpPr>
          <p:nvPr/>
        </p:nvSpPr>
        <p:spPr bwMode="auto">
          <a:xfrm>
            <a:off x="4876800" y="3482975"/>
            <a:ext cx="3730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800">
                <a:latin typeface="Garamond" charset="0"/>
                <a:ea typeface="新細明體" charset="-120"/>
                <a:sym typeface="Symbol" charset="2"/>
              </a:rPr>
              <a:t>q</a:t>
            </a:r>
            <a:r>
              <a:rPr lang="en-US" altLang="zh-TW" sz="1800" baseline="-25000">
                <a:latin typeface="Symbol" charset="2"/>
                <a:ea typeface="新細明體" charset="-120"/>
                <a:sym typeface="Symbol" charset="2"/>
              </a:rPr>
              <a:t>2</a:t>
            </a:r>
          </a:p>
        </p:txBody>
      </p:sp>
      <p:sp>
        <p:nvSpPr>
          <p:cNvPr id="21524" name="Rectangle 21"/>
          <p:cNvSpPr>
            <a:spLocks noChangeArrowheads="1"/>
          </p:cNvSpPr>
          <p:nvPr/>
        </p:nvSpPr>
        <p:spPr bwMode="auto">
          <a:xfrm>
            <a:off x="6553200" y="3482975"/>
            <a:ext cx="3730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800">
                <a:latin typeface="Garamond" charset="0"/>
                <a:ea typeface="新細明體" charset="-120"/>
                <a:sym typeface="Symbol" charset="2"/>
              </a:rPr>
              <a:t>q</a:t>
            </a:r>
            <a:r>
              <a:rPr lang="en-US" altLang="zh-TW" sz="1800" baseline="-25000">
                <a:latin typeface="Symbol" charset="2"/>
                <a:ea typeface="新細明體" charset="-120"/>
                <a:sym typeface="Symbol" charset="2"/>
              </a:rPr>
              <a:t>3</a:t>
            </a:r>
          </a:p>
        </p:txBody>
      </p:sp>
      <p:sp>
        <p:nvSpPr>
          <p:cNvPr id="21525" name="AutoShape 22"/>
          <p:cNvSpPr>
            <a:spLocks noChangeArrowheads="1"/>
          </p:cNvSpPr>
          <p:nvPr/>
        </p:nvSpPr>
        <p:spPr bwMode="auto">
          <a:xfrm>
            <a:off x="3048000" y="1752600"/>
            <a:ext cx="3733800" cy="914400"/>
          </a:xfrm>
          <a:prstGeom prst="wedgeRectCallout">
            <a:avLst>
              <a:gd name="adj1" fmla="val -71685"/>
              <a:gd name="adj2" fmla="val 135069"/>
            </a:avLst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dirty="0"/>
              <a:t>Guess if you are 3 symbols away from end of input</a:t>
            </a:r>
          </a:p>
        </p:txBody>
      </p:sp>
      <p:sp>
        <p:nvSpPr>
          <p:cNvPr id="21526" name="AutoShape 23"/>
          <p:cNvSpPr>
            <a:spLocks/>
          </p:cNvSpPr>
          <p:nvPr/>
        </p:nvSpPr>
        <p:spPr bwMode="auto">
          <a:xfrm rot="5400000">
            <a:off x="4114800" y="1981200"/>
            <a:ext cx="381000" cy="4343400"/>
          </a:xfrm>
          <a:prstGeom prst="rightBrace">
            <a:avLst>
              <a:gd name="adj1" fmla="val 43172"/>
              <a:gd name="adj2" fmla="val 78727"/>
            </a:avLst>
          </a:prstGeom>
          <a:noFill/>
          <a:ln w="5715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27" name="Text Box 24"/>
          <p:cNvSpPr txBox="1">
            <a:spLocks noChangeArrowheads="1"/>
          </p:cNvSpPr>
          <p:nvPr/>
        </p:nvSpPr>
        <p:spPr bwMode="auto">
          <a:xfrm>
            <a:off x="1676400" y="4419600"/>
            <a:ext cx="2743200" cy="83185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/>
              <a:t>If so, guess you will see the</a:t>
            </a:r>
            <a:r>
              <a:rPr lang="en-US" sz="1800" dirty="0"/>
              <a:t> </a:t>
            </a:r>
            <a:r>
              <a:rPr lang="en-US" dirty="0"/>
              <a:t>pattern</a:t>
            </a:r>
            <a:r>
              <a:rPr lang="en-US" sz="1800" dirty="0"/>
              <a:t> </a:t>
            </a:r>
            <a:r>
              <a:rPr lang="en-US" dirty="0">
                <a:latin typeface="Garamond" charset="0"/>
              </a:rPr>
              <a:t>101</a:t>
            </a:r>
          </a:p>
        </p:txBody>
      </p:sp>
      <p:sp>
        <p:nvSpPr>
          <p:cNvPr id="21528" name="AutoShape 25"/>
          <p:cNvSpPr>
            <a:spLocks noChangeArrowheads="1"/>
          </p:cNvSpPr>
          <p:nvPr/>
        </p:nvSpPr>
        <p:spPr bwMode="auto">
          <a:xfrm>
            <a:off x="4648200" y="4419600"/>
            <a:ext cx="3200400" cy="838200"/>
          </a:xfrm>
          <a:prstGeom prst="wedgeRectCallout">
            <a:avLst>
              <a:gd name="adj1" fmla="val 15181"/>
              <a:gd name="adj2" fmla="val -97347"/>
            </a:avLst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dirty="0"/>
              <a:t>Check that you are at the end of input</a:t>
            </a:r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22nd February, 2012</a:t>
            </a:r>
            <a:endParaRPr lang="en-US"/>
          </a:p>
        </p:txBody>
      </p:sp>
      <p:sp>
        <p:nvSpPr>
          <p:cNvPr id="26" name="Slide Number Placeholder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C5AF7-C023-4D7C-83A4-82A6E128021F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27" name="Footer Placeholder 2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NFA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2000"/>
                                        <p:tgtEl>
                                          <p:spTgt spid="21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0" fill="hold"/>
                                        <p:tgtEl>
                                          <p:spTgt spid="215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215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4000"/>
                            </p:stCondLst>
                            <p:childTnLst>
                              <p:par>
                                <p:cTn id="14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6" dur="2000"/>
                                        <p:tgtEl>
                                          <p:spTgt spid="21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6000"/>
                            </p:stCondLst>
                            <p:childTnLst>
                              <p:par>
                                <p:cTn id="18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20" dur="2000"/>
                                        <p:tgtEl>
                                          <p:spTgt spid="21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25" grpId="0" animBg="1"/>
      <p:bldP spid="21526" grpId="0" animBg="1"/>
      <p:bldP spid="21527" grpId="0" animBg="1"/>
      <p:bldP spid="2152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charset="-128"/>
              </a:rPr>
              <a:t>EXAMPLE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>
          <a:xfrm>
            <a:off x="381000" y="1600201"/>
            <a:ext cx="8353425" cy="2057400"/>
          </a:xfrm>
        </p:spPr>
        <p:txBody>
          <a:bodyPr>
            <a:normAutofit/>
          </a:bodyPr>
          <a:lstStyle/>
          <a:p>
            <a:r>
              <a:rPr lang="en-US" dirty="0" smtClean="0">
                <a:ea typeface="ＭＳ Ｐゴシック" charset="-128"/>
              </a:rPr>
              <a:t>Construct an NFA over alphabet </a:t>
            </a:r>
            <a:r>
              <a:rPr lang="en-US" dirty="0" smtClean="0">
                <a:latin typeface="Garamond" charset="0"/>
                <a:ea typeface="ＭＳ Ｐゴシック" charset="-128"/>
              </a:rPr>
              <a:t>{0, 1} </a:t>
            </a:r>
            <a:r>
              <a:rPr lang="en-US" dirty="0" smtClean="0">
                <a:ea typeface="ＭＳ Ｐゴシック" charset="-128"/>
              </a:rPr>
              <a:t>that accepts those strings that contain the pattern </a:t>
            </a:r>
            <a:r>
              <a:rPr lang="en-US" dirty="0" smtClean="0">
                <a:latin typeface="Garamond" charset="0"/>
                <a:ea typeface="ＭＳ Ｐゴシック" charset="-128"/>
              </a:rPr>
              <a:t>001 </a:t>
            </a:r>
            <a:r>
              <a:rPr lang="en-US" dirty="0" smtClean="0">
                <a:ea typeface="ＭＳ Ｐゴシック" charset="-128"/>
              </a:rPr>
              <a:t>somewhere</a:t>
            </a:r>
          </a:p>
          <a:p>
            <a:r>
              <a:rPr lang="en-US" dirty="0" smtClean="0">
                <a:ea typeface="ＭＳ Ｐゴシック" charset="-128"/>
              </a:rPr>
              <a:t>Answer</a:t>
            </a:r>
          </a:p>
        </p:txBody>
      </p:sp>
      <p:sp>
        <p:nvSpPr>
          <p:cNvPr id="24580" name="Line 3"/>
          <p:cNvSpPr>
            <a:spLocks noChangeShapeType="1"/>
          </p:cNvSpPr>
          <p:nvPr/>
        </p:nvSpPr>
        <p:spPr bwMode="auto">
          <a:xfrm>
            <a:off x="5778500" y="4511675"/>
            <a:ext cx="11509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4581" name="Line 4"/>
          <p:cNvSpPr>
            <a:spLocks noChangeShapeType="1"/>
          </p:cNvSpPr>
          <p:nvPr/>
        </p:nvSpPr>
        <p:spPr bwMode="auto">
          <a:xfrm>
            <a:off x="4194175" y="4511675"/>
            <a:ext cx="1079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4582" name="Oval 5"/>
          <p:cNvSpPr>
            <a:spLocks noChangeArrowheads="1"/>
          </p:cNvSpPr>
          <p:nvPr/>
        </p:nvSpPr>
        <p:spPr bwMode="auto">
          <a:xfrm>
            <a:off x="2057400" y="4244975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1800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24583" name="Oval 6"/>
          <p:cNvSpPr>
            <a:spLocks noChangeArrowheads="1"/>
          </p:cNvSpPr>
          <p:nvPr/>
        </p:nvSpPr>
        <p:spPr bwMode="auto">
          <a:xfrm>
            <a:off x="3686175" y="4260850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4" name="Oval 7"/>
          <p:cNvSpPr>
            <a:spLocks noChangeArrowheads="1"/>
          </p:cNvSpPr>
          <p:nvPr/>
        </p:nvSpPr>
        <p:spPr bwMode="auto">
          <a:xfrm>
            <a:off x="5273675" y="4267200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5" name="Oval 8"/>
          <p:cNvSpPr>
            <a:spLocks noChangeArrowheads="1"/>
          </p:cNvSpPr>
          <p:nvPr/>
        </p:nvSpPr>
        <p:spPr bwMode="auto">
          <a:xfrm>
            <a:off x="6929438" y="4267200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6" name="Oval 9"/>
          <p:cNvSpPr>
            <a:spLocks noChangeArrowheads="1"/>
          </p:cNvSpPr>
          <p:nvPr/>
        </p:nvSpPr>
        <p:spPr bwMode="auto">
          <a:xfrm>
            <a:off x="7000875" y="4343400"/>
            <a:ext cx="381000" cy="381000"/>
          </a:xfrm>
          <a:prstGeom prst="ellips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7" name="Text Box 10"/>
          <p:cNvSpPr txBox="1">
            <a:spLocks noChangeArrowheads="1"/>
          </p:cNvSpPr>
          <p:nvPr/>
        </p:nvSpPr>
        <p:spPr bwMode="auto">
          <a:xfrm>
            <a:off x="3005138" y="4175125"/>
            <a:ext cx="2921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800">
                <a:latin typeface="Garamond" charset="0"/>
                <a:ea typeface="新細明體" charset="-120"/>
              </a:rPr>
              <a:t>0</a:t>
            </a:r>
          </a:p>
        </p:txBody>
      </p:sp>
      <p:sp>
        <p:nvSpPr>
          <p:cNvPr id="24588" name="Text Box 11"/>
          <p:cNvSpPr txBox="1">
            <a:spLocks noChangeArrowheads="1"/>
          </p:cNvSpPr>
          <p:nvPr/>
        </p:nvSpPr>
        <p:spPr bwMode="auto">
          <a:xfrm>
            <a:off x="4584700" y="4181475"/>
            <a:ext cx="2921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800">
                <a:latin typeface="Garamond" charset="0"/>
                <a:ea typeface="新細明體" charset="-120"/>
              </a:rPr>
              <a:t>0</a:t>
            </a:r>
          </a:p>
        </p:txBody>
      </p:sp>
      <p:sp>
        <p:nvSpPr>
          <p:cNvPr id="24589" name="Text Box 12"/>
          <p:cNvSpPr txBox="1">
            <a:spLocks noChangeArrowheads="1"/>
          </p:cNvSpPr>
          <p:nvPr/>
        </p:nvSpPr>
        <p:spPr bwMode="auto">
          <a:xfrm>
            <a:off x="6184900" y="4184650"/>
            <a:ext cx="2921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800">
                <a:latin typeface="Garamond" charset="0"/>
                <a:ea typeface="新細明體" charset="-120"/>
              </a:rPr>
              <a:t>1</a:t>
            </a:r>
          </a:p>
        </p:txBody>
      </p:sp>
      <p:sp>
        <p:nvSpPr>
          <p:cNvPr id="24590" name="Line 13"/>
          <p:cNvSpPr>
            <a:spLocks noChangeShapeType="1"/>
          </p:cNvSpPr>
          <p:nvPr/>
        </p:nvSpPr>
        <p:spPr bwMode="auto">
          <a:xfrm>
            <a:off x="2590800" y="4506913"/>
            <a:ext cx="1079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4591" name="Line 14"/>
          <p:cNvSpPr>
            <a:spLocks noChangeShapeType="1"/>
          </p:cNvSpPr>
          <p:nvPr/>
        </p:nvSpPr>
        <p:spPr bwMode="auto">
          <a:xfrm>
            <a:off x="1747838" y="4506913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4592" name="Freeform 15"/>
          <p:cNvSpPr>
            <a:spLocks/>
          </p:cNvSpPr>
          <p:nvPr/>
        </p:nvSpPr>
        <p:spPr bwMode="auto">
          <a:xfrm rot="-698115">
            <a:off x="2184400" y="3873500"/>
            <a:ext cx="406400" cy="403225"/>
          </a:xfrm>
          <a:custGeom>
            <a:avLst/>
            <a:gdLst>
              <a:gd name="T0" fmla="*/ 2147483647 w 230"/>
              <a:gd name="T1" fmla="*/ 2147483647 h 228"/>
              <a:gd name="T2" fmla="*/ 2147483647 w 230"/>
              <a:gd name="T3" fmla="*/ 2147483647 h 228"/>
              <a:gd name="T4" fmla="*/ 2147483647 w 230"/>
              <a:gd name="T5" fmla="*/ 2147483647 h 228"/>
              <a:gd name="T6" fmla="*/ 2147483647 w 230"/>
              <a:gd name="T7" fmla="*/ 2147483647 h 228"/>
              <a:gd name="T8" fmla="*/ 2147483647 w 230"/>
              <a:gd name="T9" fmla="*/ 2147483647 h 228"/>
              <a:gd name="T10" fmla="*/ 2147483647 w 230"/>
              <a:gd name="T11" fmla="*/ 2147483647 h 228"/>
              <a:gd name="T12" fmla="*/ 2147483647 w 230"/>
              <a:gd name="T13" fmla="*/ 2147483647 h 228"/>
              <a:gd name="T14" fmla="*/ 2147483647 w 230"/>
              <a:gd name="T15" fmla="*/ 2147483647 h 22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230"/>
              <a:gd name="T25" fmla="*/ 0 h 228"/>
              <a:gd name="T26" fmla="*/ 230 w 230"/>
              <a:gd name="T27" fmla="*/ 228 h 228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30" h="228">
                <a:moveTo>
                  <a:pt x="19" y="187"/>
                </a:moveTo>
                <a:cubicBezTo>
                  <a:pt x="17" y="169"/>
                  <a:pt x="0" y="110"/>
                  <a:pt x="7" y="81"/>
                </a:cubicBezTo>
                <a:cubicBezTo>
                  <a:pt x="14" y="52"/>
                  <a:pt x="37" y="24"/>
                  <a:pt x="61" y="12"/>
                </a:cubicBezTo>
                <a:cubicBezTo>
                  <a:pt x="85" y="0"/>
                  <a:pt x="128" y="3"/>
                  <a:pt x="151" y="9"/>
                </a:cubicBezTo>
                <a:cubicBezTo>
                  <a:pt x="174" y="15"/>
                  <a:pt x="188" y="29"/>
                  <a:pt x="201" y="46"/>
                </a:cubicBezTo>
                <a:cubicBezTo>
                  <a:pt x="214" y="63"/>
                  <a:pt x="228" y="88"/>
                  <a:pt x="229" y="111"/>
                </a:cubicBezTo>
                <a:cubicBezTo>
                  <a:pt x="230" y="134"/>
                  <a:pt x="226" y="167"/>
                  <a:pt x="208" y="186"/>
                </a:cubicBezTo>
                <a:cubicBezTo>
                  <a:pt x="190" y="205"/>
                  <a:pt x="137" y="219"/>
                  <a:pt x="118" y="22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3" name="Text Box 16"/>
          <p:cNvSpPr txBox="1">
            <a:spLocks noChangeArrowheads="1"/>
          </p:cNvSpPr>
          <p:nvPr/>
        </p:nvSpPr>
        <p:spPr bwMode="auto">
          <a:xfrm>
            <a:off x="2463800" y="3649663"/>
            <a:ext cx="508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800">
                <a:latin typeface="Garamond" charset="0"/>
                <a:ea typeface="新細明體" charset="-120"/>
              </a:rPr>
              <a:t>0, 1</a:t>
            </a:r>
          </a:p>
        </p:txBody>
      </p:sp>
      <p:sp>
        <p:nvSpPr>
          <p:cNvPr id="24594" name="Rectangle 17"/>
          <p:cNvSpPr>
            <a:spLocks noChangeArrowheads="1"/>
          </p:cNvSpPr>
          <p:nvPr/>
        </p:nvSpPr>
        <p:spPr bwMode="auto">
          <a:xfrm>
            <a:off x="2133600" y="4321175"/>
            <a:ext cx="3730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800">
                <a:latin typeface="Garamond" charset="0"/>
                <a:ea typeface="新細明體" charset="-120"/>
                <a:sym typeface="Symbol" charset="2"/>
              </a:rPr>
              <a:t>q</a:t>
            </a:r>
            <a:r>
              <a:rPr lang="en-US" altLang="zh-TW" sz="1800" baseline="-25000">
                <a:latin typeface="Symbol" charset="2"/>
                <a:ea typeface="新細明體" charset="-120"/>
                <a:sym typeface="Symbol" charset="2"/>
              </a:rPr>
              <a:t>0</a:t>
            </a:r>
          </a:p>
        </p:txBody>
      </p:sp>
      <p:sp>
        <p:nvSpPr>
          <p:cNvPr id="24595" name="Rectangle 18"/>
          <p:cNvSpPr>
            <a:spLocks noChangeArrowheads="1"/>
          </p:cNvSpPr>
          <p:nvPr/>
        </p:nvSpPr>
        <p:spPr bwMode="auto">
          <a:xfrm>
            <a:off x="3733800" y="4321175"/>
            <a:ext cx="3730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800">
                <a:latin typeface="Garamond" charset="0"/>
                <a:ea typeface="新細明體" charset="-120"/>
                <a:sym typeface="Symbol" charset="2"/>
              </a:rPr>
              <a:t>q</a:t>
            </a:r>
            <a:r>
              <a:rPr lang="en-US" altLang="zh-TW" sz="1800" baseline="-25000">
                <a:latin typeface="Symbol" charset="2"/>
                <a:ea typeface="新細明體" charset="-120"/>
                <a:sym typeface="Symbol" charset="2"/>
              </a:rPr>
              <a:t>1</a:t>
            </a:r>
          </a:p>
        </p:txBody>
      </p:sp>
      <p:sp>
        <p:nvSpPr>
          <p:cNvPr id="24596" name="Rectangle 19"/>
          <p:cNvSpPr>
            <a:spLocks noChangeArrowheads="1"/>
          </p:cNvSpPr>
          <p:nvPr/>
        </p:nvSpPr>
        <p:spPr bwMode="auto">
          <a:xfrm>
            <a:off x="5334000" y="4321175"/>
            <a:ext cx="3730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800">
                <a:latin typeface="Garamond" charset="0"/>
                <a:ea typeface="新細明體" charset="-120"/>
                <a:sym typeface="Symbol" charset="2"/>
              </a:rPr>
              <a:t>q</a:t>
            </a:r>
            <a:r>
              <a:rPr lang="en-US" altLang="zh-TW" sz="1800" baseline="-25000">
                <a:latin typeface="Symbol" charset="2"/>
                <a:ea typeface="新細明體" charset="-120"/>
                <a:sym typeface="Symbol" charset="2"/>
              </a:rPr>
              <a:t>2</a:t>
            </a:r>
          </a:p>
        </p:txBody>
      </p:sp>
      <p:sp>
        <p:nvSpPr>
          <p:cNvPr id="24597" name="Rectangle 20"/>
          <p:cNvSpPr>
            <a:spLocks noChangeArrowheads="1"/>
          </p:cNvSpPr>
          <p:nvPr/>
        </p:nvSpPr>
        <p:spPr bwMode="auto">
          <a:xfrm>
            <a:off x="7010400" y="4321175"/>
            <a:ext cx="3898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800" b="1" dirty="0">
                <a:solidFill>
                  <a:schemeClr val="accent1"/>
                </a:solidFill>
                <a:latin typeface="Garamond" charset="0"/>
                <a:ea typeface="新細明體" charset="-120"/>
                <a:sym typeface="Symbol" charset="2"/>
              </a:rPr>
              <a:t>q</a:t>
            </a:r>
            <a:r>
              <a:rPr lang="en-US" altLang="zh-TW" sz="1800" b="1" baseline="-25000" dirty="0">
                <a:solidFill>
                  <a:schemeClr val="accent1"/>
                </a:solidFill>
                <a:latin typeface="Symbol" charset="2"/>
                <a:ea typeface="新細明體" charset="-120"/>
                <a:sym typeface="Symbol" charset="2"/>
              </a:rPr>
              <a:t>3</a:t>
            </a:r>
          </a:p>
        </p:txBody>
      </p:sp>
      <p:sp>
        <p:nvSpPr>
          <p:cNvPr id="24598" name="Freeform 21"/>
          <p:cNvSpPr>
            <a:spLocks/>
          </p:cNvSpPr>
          <p:nvPr/>
        </p:nvSpPr>
        <p:spPr bwMode="auto">
          <a:xfrm rot="-698115">
            <a:off x="7061200" y="3903663"/>
            <a:ext cx="406400" cy="403225"/>
          </a:xfrm>
          <a:custGeom>
            <a:avLst/>
            <a:gdLst>
              <a:gd name="T0" fmla="*/ 2147483647 w 230"/>
              <a:gd name="T1" fmla="*/ 2147483647 h 228"/>
              <a:gd name="T2" fmla="*/ 2147483647 w 230"/>
              <a:gd name="T3" fmla="*/ 2147483647 h 228"/>
              <a:gd name="T4" fmla="*/ 2147483647 w 230"/>
              <a:gd name="T5" fmla="*/ 2147483647 h 228"/>
              <a:gd name="T6" fmla="*/ 2147483647 w 230"/>
              <a:gd name="T7" fmla="*/ 2147483647 h 228"/>
              <a:gd name="T8" fmla="*/ 2147483647 w 230"/>
              <a:gd name="T9" fmla="*/ 2147483647 h 228"/>
              <a:gd name="T10" fmla="*/ 2147483647 w 230"/>
              <a:gd name="T11" fmla="*/ 2147483647 h 228"/>
              <a:gd name="T12" fmla="*/ 2147483647 w 230"/>
              <a:gd name="T13" fmla="*/ 2147483647 h 228"/>
              <a:gd name="T14" fmla="*/ 2147483647 w 230"/>
              <a:gd name="T15" fmla="*/ 2147483647 h 22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230"/>
              <a:gd name="T25" fmla="*/ 0 h 228"/>
              <a:gd name="T26" fmla="*/ 230 w 230"/>
              <a:gd name="T27" fmla="*/ 228 h 228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30" h="228">
                <a:moveTo>
                  <a:pt x="19" y="187"/>
                </a:moveTo>
                <a:cubicBezTo>
                  <a:pt x="17" y="169"/>
                  <a:pt x="0" y="110"/>
                  <a:pt x="7" y="81"/>
                </a:cubicBezTo>
                <a:cubicBezTo>
                  <a:pt x="14" y="52"/>
                  <a:pt x="37" y="24"/>
                  <a:pt x="61" y="12"/>
                </a:cubicBezTo>
                <a:cubicBezTo>
                  <a:pt x="85" y="0"/>
                  <a:pt x="128" y="3"/>
                  <a:pt x="151" y="9"/>
                </a:cubicBezTo>
                <a:cubicBezTo>
                  <a:pt x="174" y="15"/>
                  <a:pt x="188" y="29"/>
                  <a:pt x="201" y="46"/>
                </a:cubicBezTo>
                <a:cubicBezTo>
                  <a:pt x="214" y="63"/>
                  <a:pt x="228" y="88"/>
                  <a:pt x="229" y="111"/>
                </a:cubicBezTo>
                <a:cubicBezTo>
                  <a:pt x="230" y="134"/>
                  <a:pt x="226" y="167"/>
                  <a:pt x="208" y="186"/>
                </a:cubicBezTo>
                <a:cubicBezTo>
                  <a:pt x="190" y="205"/>
                  <a:pt x="137" y="219"/>
                  <a:pt x="118" y="228"/>
                </a:cubicBezTo>
              </a:path>
            </a:pathLst>
          </a:custGeom>
          <a:noFill/>
          <a:ln w="9525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24599" name="Text Box 16"/>
          <p:cNvSpPr txBox="1">
            <a:spLocks noChangeArrowheads="1"/>
          </p:cNvSpPr>
          <p:nvPr/>
        </p:nvSpPr>
        <p:spPr bwMode="auto">
          <a:xfrm>
            <a:off x="7340600" y="3679825"/>
            <a:ext cx="508000" cy="366713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800" b="1" dirty="0">
                <a:solidFill>
                  <a:srgbClr val="6699FF"/>
                </a:solidFill>
                <a:latin typeface="Garamond" charset="0"/>
                <a:ea typeface="新細明體" charset="-120"/>
              </a:rPr>
              <a:t>0, 1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22nd February, 2012</a:t>
            </a:r>
            <a:endParaRPr lang="en-US"/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C5AF7-C023-4D7C-83A4-82A6E128021F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26" name="Footer Placeholder 2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NFA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charset="-120"/>
              </a:rPr>
              <a:t>DEFINITION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752600"/>
            <a:ext cx="8353425" cy="4648200"/>
          </a:xfrm>
        </p:spPr>
        <p:txBody>
          <a:bodyPr>
            <a:normAutofit/>
          </a:bodyPr>
          <a:lstStyle/>
          <a:p>
            <a:r>
              <a:rPr lang="en-US" dirty="0" smtClean="0">
                <a:ea typeface="ＭＳ Ｐゴシック" charset="-128"/>
              </a:rPr>
              <a:t>A </a:t>
            </a:r>
            <a:r>
              <a:rPr lang="en-US" b="1" dirty="0" smtClean="0">
                <a:solidFill>
                  <a:schemeClr val="accent1"/>
                </a:solidFill>
                <a:ea typeface="ＭＳ Ｐゴシック" charset="-128"/>
              </a:rPr>
              <a:t>nondeterministic finite automaton </a:t>
            </a:r>
            <a:r>
              <a:rPr lang="en-US" dirty="0" smtClean="0">
                <a:ea typeface="ＭＳ Ｐゴシック" charset="-128"/>
              </a:rPr>
              <a:t>(NFA) is a </a:t>
            </a:r>
            <a:br>
              <a:rPr lang="en-US" dirty="0" smtClean="0">
                <a:ea typeface="ＭＳ Ｐゴシック" charset="-128"/>
              </a:rPr>
            </a:br>
            <a:r>
              <a:rPr lang="en-US" dirty="0" smtClean="0">
                <a:ea typeface="ＭＳ Ｐゴシック" charset="-128"/>
              </a:rPr>
              <a:t>5-tuple </a:t>
            </a:r>
            <a:r>
              <a:rPr lang="en-US" dirty="0" smtClean="0">
                <a:latin typeface="Garamond" charset="0"/>
                <a:ea typeface="ＭＳ Ｐゴシック" charset="-128"/>
              </a:rPr>
              <a:t>(</a:t>
            </a:r>
            <a:r>
              <a:rPr lang="en-US" i="1" dirty="0" smtClean="0">
                <a:latin typeface="Garamond" charset="0"/>
                <a:ea typeface="ＭＳ Ｐゴシック" charset="-128"/>
              </a:rPr>
              <a:t>Q</a:t>
            </a:r>
            <a:r>
              <a:rPr lang="en-US" dirty="0" smtClean="0">
                <a:latin typeface="Garamond" charset="0"/>
                <a:ea typeface="ＭＳ Ｐゴシック" charset="-128"/>
              </a:rPr>
              <a:t>, </a:t>
            </a:r>
            <a:r>
              <a:rPr lang="en-US" dirty="0" smtClean="0">
                <a:latin typeface="Symbol" charset="2"/>
                <a:ea typeface="ＭＳ Ｐゴシック" charset="-128"/>
              </a:rPr>
              <a:t>S</a:t>
            </a:r>
            <a:r>
              <a:rPr lang="en-US" dirty="0" smtClean="0">
                <a:latin typeface="Garamond" charset="0"/>
                <a:ea typeface="ＭＳ Ｐゴシック" charset="-128"/>
              </a:rPr>
              <a:t>, </a:t>
            </a:r>
            <a:r>
              <a:rPr lang="en-US" dirty="0" smtClean="0">
                <a:latin typeface="Symbol" charset="2"/>
                <a:ea typeface="ＭＳ Ｐゴシック" charset="-128"/>
              </a:rPr>
              <a:t>d</a:t>
            </a:r>
            <a:r>
              <a:rPr lang="en-US" dirty="0" smtClean="0">
                <a:latin typeface="Garamond" charset="0"/>
                <a:ea typeface="ＭＳ Ｐゴシック" charset="-128"/>
              </a:rPr>
              <a:t>, q</a:t>
            </a:r>
            <a:r>
              <a:rPr lang="en-US" baseline="-25000" dirty="0" smtClean="0">
                <a:latin typeface="Garamond" charset="0"/>
                <a:ea typeface="ＭＳ Ｐゴシック" charset="-128"/>
              </a:rPr>
              <a:t>0</a:t>
            </a:r>
            <a:r>
              <a:rPr lang="en-US" dirty="0" smtClean="0">
                <a:latin typeface="Garamond" charset="0"/>
                <a:ea typeface="ＭＳ Ｐゴシック" charset="-128"/>
              </a:rPr>
              <a:t>, </a:t>
            </a:r>
            <a:r>
              <a:rPr lang="en-US" i="1" dirty="0" smtClean="0">
                <a:latin typeface="Garamond" charset="0"/>
                <a:ea typeface="ＭＳ Ｐゴシック" charset="-128"/>
              </a:rPr>
              <a:t>F</a:t>
            </a:r>
            <a:r>
              <a:rPr lang="en-US" dirty="0" smtClean="0">
                <a:latin typeface="Garamond" charset="0"/>
                <a:ea typeface="ＭＳ Ｐゴシック" charset="-128"/>
              </a:rPr>
              <a:t>)</a:t>
            </a:r>
            <a:r>
              <a:rPr lang="en-US" dirty="0" smtClean="0">
                <a:ea typeface="ＭＳ Ｐゴシック" charset="-128"/>
              </a:rPr>
              <a:t> where</a:t>
            </a:r>
          </a:p>
          <a:p>
            <a:pPr lvl="1"/>
            <a:r>
              <a:rPr lang="en-US" i="1" dirty="0" smtClean="0">
                <a:latin typeface="Garamond" charset="0"/>
              </a:rPr>
              <a:t> Q</a:t>
            </a:r>
            <a:r>
              <a:rPr lang="en-US" dirty="0" smtClean="0"/>
              <a:t> is a finite set of states</a:t>
            </a:r>
          </a:p>
          <a:p>
            <a:pPr lvl="1"/>
            <a:r>
              <a:rPr lang="en-US" dirty="0" smtClean="0">
                <a:latin typeface="Garamond" charset="0"/>
              </a:rPr>
              <a:t> </a:t>
            </a:r>
            <a:r>
              <a:rPr lang="en-US" dirty="0" smtClean="0">
                <a:latin typeface="Symbol" charset="2"/>
              </a:rPr>
              <a:t>S</a:t>
            </a:r>
            <a:r>
              <a:rPr lang="en-US" dirty="0" smtClean="0"/>
              <a:t> is an alphabet</a:t>
            </a:r>
          </a:p>
          <a:p>
            <a:pPr lvl="1"/>
            <a:r>
              <a:rPr lang="en-US" dirty="0" smtClean="0">
                <a:latin typeface="Garamond" charset="0"/>
              </a:rPr>
              <a:t> </a:t>
            </a:r>
            <a:r>
              <a:rPr lang="en-US" dirty="0" smtClean="0">
                <a:latin typeface="Symbol" charset="2"/>
              </a:rPr>
              <a:t>d</a:t>
            </a:r>
            <a:r>
              <a:rPr lang="en-US" dirty="0" smtClean="0">
                <a:latin typeface="Garamond" charset="0"/>
              </a:rPr>
              <a:t>: </a:t>
            </a:r>
            <a:r>
              <a:rPr lang="en-US" i="1" dirty="0" smtClean="0">
                <a:latin typeface="Garamond" charset="0"/>
              </a:rPr>
              <a:t>Q</a:t>
            </a:r>
            <a:r>
              <a:rPr lang="en-US" dirty="0" smtClean="0">
                <a:latin typeface="Garamond" charset="0"/>
              </a:rPr>
              <a:t> </a:t>
            </a:r>
            <a:r>
              <a:rPr lang="en-US" dirty="0" smtClean="0"/>
              <a:t>×</a:t>
            </a:r>
            <a:r>
              <a:rPr lang="en-US" dirty="0" smtClean="0">
                <a:latin typeface="Garamond" charset="0"/>
              </a:rPr>
              <a:t> (</a:t>
            </a:r>
            <a:r>
              <a:rPr lang="en-US" dirty="0" smtClean="0">
                <a:latin typeface="Symbol" charset="2"/>
              </a:rPr>
              <a:t>S </a:t>
            </a:r>
            <a:r>
              <a:rPr lang="en-US" dirty="0" smtClean="0">
                <a:latin typeface="Garamond" charset="0"/>
              </a:rPr>
              <a:t>∪</a:t>
            </a:r>
            <a:r>
              <a:rPr lang="en-US" dirty="0" smtClean="0">
                <a:latin typeface="Symbol" charset="2"/>
              </a:rPr>
              <a:t> {e}</a:t>
            </a:r>
            <a:r>
              <a:rPr lang="en-US" dirty="0" smtClean="0">
                <a:latin typeface="Garamond" charset="0"/>
              </a:rPr>
              <a:t>) → subsets of </a:t>
            </a:r>
            <a:r>
              <a:rPr lang="en-US" i="1" dirty="0" smtClean="0">
                <a:latin typeface="Garamond" charset="0"/>
              </a:rPr>
              <a:t>Q</a:t>
            </a:r>
            <a:r>
              <a:rPr lang="en-US" dirty="0" smtClean="0"/>
              <a:t> is a transition function</a:t>
            </a:r>
          </a:p>
          <a:p>
            <a:pPr lvl="1"/>
            <a:r>
              <a:rPr lang="en-US" i="1" dirty="0" smtClean="0">
                <a:latin typeface="Garamond" charset="0"/>
              </a:rPr>
              <a:t> </a:t>
            </a:r>
            <a:r>
              <a:rPr lang="en-US" dirty="0" smtClean="0">
                <a:latin typeface="Garamond" charset="0"/>
              </a:rPr>
              <a:t>q</a:t>
            </a:r>
            <a:r>
              <a:rPr lang="en-US" baseline="-25000" dirty="0" smtClean="0">
                <a:latin typeface="Garamond" charset="0"/>
              </a:rPr>
              <a:t>0</a:t>
            </a:r>
            <a:r>
              <a:rPr lang="en-US" dirty="0" smtClean="0"/>
              <a:t> </a:t>
            </a:r>
            <a:r>
              <a:rPr lang="en-US" dirty="0" smtClean="0">
                <a:latin typeface="Symbol" charset="2"/>
              </a:rPr>
              <a:t>Î</a:t>
            </a:r>
            <a:r>
              <a:rPr lang="en-US" dirty="0" smtClean="0">
                <a:latin typeface="MS Shell Dlg" charset="0"/>
              </a:rPr>
              <a:t> </a:t>
            </a:r>
            <a:r>
              <a:rPr lang="en-US" i="1" dirty="0" smtClean="0">
                <a:latin typeface="Garamond" charset="0"/>
              </a:rPr>
              <a:t>Q</a:t>
            </a:r>
            <a:r>
              <a:rPr lang="en-US" dirty="0" smtClean="0"/>
              <a:t> is the initial state</a:t>
            </a:r>
          </a:p>
          <a:p>
            <a:pPr lvl="1"/>
            <a:r>
              <a:rPr lang="en-US" dirty="0" smtClean="0"/>
              <a:t> </a:t>
            </a:r>
            <a:r>
              <a:rPr lang="en-US" i="1" dirty="0" smtClean="0">
                <a:latin typeface="Garamond" charset="0"/>
              </a:rPr>
              <a:t>F </a:t>
            </a:r>
            <a:r>
              <a:rPr lang="en-US" dirty="0" smtClean="0">
                <a:latin typeface="Symbol" charset="2"/>
              </a:rPr>
              <a:t>Í</a:t>
            </a:r>
            <a:r>
              <a:rPr lang="en-US" dirty="0" smtClean="0"/>
              <a:t> </a:t>
            </a:r>
            <a:r>
              <a:rPr lang="en-US" i="1" dirty="0" smtClean="0">
                <a:latin typeface="Garamond" charset="0"/>
              </a:rPr>
              <a:t>Q </a:t>
            </a:r>
            <a:r>
              <a:rPr lang="en-US" dirty="0" smtClean="0"/>
              <a:t>is a set of accepting states (or final states).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>
                <a:ea typeface="ＭＳ Ｐゴシック" charset="-128"/>
              </a:rPr>
              <a:t>Differences from DFA:</a:t>
            </a:r>
          </a:p>
          <a:p>
            <a:pPr lvl="1"/>
            <a:r>
              <a:rPr lang="en-US" dirty="0" smtClean="0"/>
              <a:t>transition function</a:t>
            </a:r>
            <a:r>
              <a:rPr lang="en-US" dirty="0" smtClean="0">
                <a:latin typeface="Symbol" charset="2"/>
              </a:rPr>
              <a:t> d</a:t>
            </a:r>
            <a:r>
              <a:rPr lang="en-US" dirty="0" smtClean="0"/>
              <a:t> can go into </a:t>
            </a:r>
            <a:r>
              <a:rPr lang="en-US" b="1" dirty="0" smtClean="0">
                <a:solidFill>
                  <a:schemeClr val="accent1"/>
                </a:solidFill>
              </a:rPr>
              <a:t>several states</a:t>
            </a:r>
          </a:p>
          <a:p>
            <a:pPr lvl="1"/>
            <a:r>
              <a:rPr lang="en-US" dirty="0" smtClean="0"/>
              <a:t>It allows </a:t>
            </a:r>
            <a:r>
              <a:rPr lang="en-US" b="1" dirty="0" smtClean="0">
                <a:solidFill>
                  <a:schemeClr val="accent1"/>
                </a:solidFill>
                <a:latin typeface="Symbol" charset="2"/>
              </a:rPr>
              <a:t>e</a:t>
            </a:r>
            <a:r>
              <a:rPr lang="en-US" b="1" dirty="0" smtClean="0">
                <a:solidFill>
                  <a:schemeClr val="accent1"/>
                </a:solidFill>
              </a:rPr>
              <a:t>-transitions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22nd February, 2012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C5AF7-C023-4D7C-83A4-82A6E128021F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NFA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charset="-128"/>
              </a:rPr>
              <a:t>LANGUAGE OF AN NFA</a:t>
            </a:r>
          </a:p>
        </p:txBody>
      </p:sp>
      <p:sp>
        <p:nvSpPr>
          <p:cNvPr id="26627" name="Text Box 5"/>
          <p:cNvSpPr txBox="1">
            <a:spLocks noChangeArrowheads="1"/>
          </p:cNvSpPr>
          <p:nvPr/>
        </p:nvSpPr>
        <p:spPr bwMode="auto">
          <a:xfrm>
            <a:off x="827088" y="1706940"/>
            <a:ext cx="7478712" cy="15696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dirty="0"/>
              <a:t>The 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language of an NFA </a:t>
            </a:r>
            <a:r>
              <a:rPr lang="en-US" sz="2400" dirty="0"/>
              <a:t>is the set of all strings for which there is 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some </a:t>
            </a:r>
            <a:r>
              <a:rPr lang="en-US" sz="2400" dirty="0"/>
              <a:t>path that, starting from </a:t>
            </a:r>
            <a:r>
              <a:rPr lang="en-US" sz="2400" dirty="0">
                <a:latin typeface="Garamond" charset="0"/>
              </a:rPr>
              <a:t>q</a:t>
            </a:r>
            <a:r>
              <a:rPr lang="en-US" sz="2400" baseline="-25000" dirty="0">
                <a:latin typeface="Garamond" charset="0"/>
              </a:rPr>
              <a:t>0</a:t>
            </a:r>
            <a:r>
              <a:rPr lang="en-US" sz="2400" dirty="0"/>
              <a:t>, leads to an accepting state as the string is read left to right (and </a:t>
            </a:r>
            <a:r>
              <a:rPr lang="en-US" sz="2400" dirty="0">
                <a:latin typeface="Symbol" charset="2"/>
              </a:rPr>
              <a:t>e</a:t>
            </a:r>
            <a:r>
              <a:rPr lang="en-US" sz="2400" dirty="0"/>
              <a:t>-transitions are taken for free).</a:t>
            </a:r>
          </a:p>
        </p:txBody>
      </p:sp>
      <p:sp>
        <p:nvSpPr>
          <p:cNvPr id="26628" name="Rectangle 24"/>
          <p:cNvSpPr>
            <a:spLocks noGrp="1" noChangeArrowheads="1"/>
          </p:cNvSpPr>
          <p:nvPr>
            <p:ph type="body" idx="1"/>
          </p:nvPr>
        </p:nvSpPr>
        <p:spPr>
          <a:xfrm>
            <a:off x="381000" y="3581400"/>
            <a:ext cx="8353425" cy="2800350"/>
          </a:xfrm>
        </p:spPr>
        <p:txBody>
          <a:bodyPr/>
          <a:lstStyle/>
          <a:p>
            <a:r>
              <a:rPr lang="en-US" dirty="0" smtClean="0">
                <a:ea typeface="ＭＳ Ｐゴシック" charset="-128"/>
              </a:rPr>
              <a:t>Example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>
                <a:solidFill>
                  <a:srgbClr val="6699FF"/>
                </a:solidFill>
                <a:latin typeface="Symbol" charset="2"/>
              </a:rPr>
              <a:t>e</a:t>
            </a:r>
            <a:r>
              <a:rPr lang="en-US" dirty="0" smtClean="0">
                <a:latin typeface="Garamond" charset="0"/>
              </a:rPr>
              <a:t>, </a:t>
            </a:r>
            <a:r>
              <a:rPr lang="en-US" dirty="0" smtClean="0">
                <a:solidFill>
                  <a:srgbClr val="6699FF"/>
                </a:solidFill>
                <a:latin typeface="Garamond" charset="0"/>
              </a:rPr>
              <a:t>00</a:t>
            </a:r>
            <a:r>
              <a:rPr lang="en-US" dirty="0" smtClean="0">
                <a:latin typeface="Garamond" charset="0"/>
              </a:rPr>
              <a:t>, </a:t>
            </a:r>
            <a:r>
              <a:rPr lang="en-US" dirty="0" smtClean="0">
                <a:solidFill>
                  <a:srgbClr val="6699FF"/>
                </a:solidFill>
                <a:latin typeface="Garamond" charset="0"/>
              </a:rPr>
              <a:t>001</a:t>
            </a:r>
            <a:r>
              <a:rPr lang="en-US" dirty="0" smtClean="0">
                <a:latin typeface="Garamond" charset="0"/>
              </a:rPr>
              <a:t>, </a:t>
            </a:r>
            <a:r>
              <a:rPr lang="en-US" dirty="0" smtClean="0">
                <a:solidFill>
                  <a:srgbClr val="6699FF"/>
                </a:solidFill>
                <a:latin typeface="Garamond" charset="0"/>
              </a:rPr>
              <a:t>101</a:t>
            </a:r>
            <a:r>
              <a:rPr lang="en-US" dirty="0" smtClean="0">
                <a:latin typeface="Garamond" charset="0"/>
              </a:rPr>
              <a:t> </a:t>
            </a:r>
            <a:r>
              <a:rPr lang="en-US" dirty="0" smtClean="0"/>
              <a:t>are accepted, but </a:t>
            </a:r>
            <a:r>
              <a:rPr lang="en-US" dirty="0" smtClean="0">
                <a:solidFill>
                  <a:srgbClr val="FF0000"/>
                </a:solidFill>
                <a:latin typeface="Garamond" charset="0"/>
              </a:rPr>
              <a:t>11</a:t>
            </a:r>
            <a:r>
              <a:rPr lang="en-US" dirty="0" smtClean="0">
                <a:latin typeface="Garamond" charset="0"/>
              </a:rPr>
              <a:t>, </a:t>
            </a:r>
            <a:r>
              <a:rPr lang="en-US" dirty="0" smtClean="0">
                <a:solidFill>
                  <a:srgbClr val="FF0000"/>
                </a:solidFill>
                <a:latin typeface="Garamond" charset="0"/>
              </a:rPr>
              <a:t>0110</a:t>
            </a:r>
            <a:r>
              <a:rPr lang="en-US" dirty="0" smtClean="0">
                <a:latin typeface="Garamond" charset="0"/>
              </a:rPr>
              <a:t> </a:t>
            </a:r>
            <a:r>
              <a:rPr lang="en-US" dirty="0" smtClean="0"/>
              <a:t>are not</a:t>
            </a:r>
          </a:p>
        </p:txBody>
      </p:sp>
      <p:sp>
        <p:nvSpPr>
          <p:cNvPr id="26629" name="Oval 4"/>
          <p:cNvSpPr>
            <a:spLocks noChangeArrowheads="1"/>
          </p:cNvSpPr>
          <p:nvPr/>
        </p:nvSpPr>
        <p:spPr bwMode="auto">
          <a:xfrm>
            <a:off x="2362200" y="44196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6630" name="Line 7"/>
          <p:cNvSpPr>
            <a:spLocks noChangeShapeType="1"/>
          </p:cNvSpPr>
          <p:nvPr/>
        </p:nvSpPr>
        <p:spPr bwMode="auto">
          <a:xfrm>
            <a:off x="1981200" y="4681538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31" name="Line 8"/>
          <p:cNvSpPr>
            <a:spLocks noChangeShapeType="1"/>
          </p:cNvSpPr>
          <p:nvPr/>
        </p:nvSpPr>
        <p:spPr bwMode="auto">
          <a:xfrm>
            <a:off x="2895600" y="4608513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32" name="Rectangle 10"/>
          <p:cNvSpPr>
            <a:spLocks noChangeArrowheads="1"/>
          </p:cNvSpPr>
          <p:nvPr/>
        </p:nvSpPr>
        <p:spPr bwMode="auto">
          <a:xfrm>
            <a:off x="2438400" y="4433888"/>
            <a:ext cx="3905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000">
                <a:latin typeface="Garamond" charset="0"/>
                <a:ea typeface="新細明體" charset="-120"/>
                <a:sym typeface="Symbol" charset="2"/>
              </a:rPr>
              <a:t>q</a:t>
            </a:r>
            <a:r>
              <a:rPr lang="en-US" altLang="zh-TW" sz="2000" baseline="-25000">
                <a:latin typeface="Garamond" charset="0"/>
                <a:ea typeface="新細明體" charset="-120"/>
                <a:sym typeface="Symbol" charset="2"/>
              </a:rPr>
              <a:t>0</a:t>
            </a:r>
          </a:p>
        </p:txBody>
      </p:sp>
      <p:sp>
        <p:nvSpPr>
          <p:cNvPr id="26633" name="Rectangle 13"/>
          <p:cNvSpPr>
            <a:spLocks noChangeArrowheads="1"/>
          </p:cNvSpPr>
          <p:nvPr/>
        </p:nvSpPr>
        <p:spPr bwMode="auto">
          <a:xfrm>
            <a:off x="3340100" y="4238625"/>
            <a:ext cx="54768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TW" altLang="en-US" sz="2000">
                <a:latin typeface="Garamond" charset="0"/>
                <a:ea typeface="新細明體" charset="-120"/>
                <a:sym typeface="Symbol" charset="2"/>
              </a:rPr>
              <a:t></a:t>
            </a:r>
            <a:r>
              <a:rPr lang="en-US" altLang="zh-TW" sz="2000">
                <a:latin typeface="Garamond" charset="0"/>
                <a:ea typeface="新細明體" charset="-120"/>
                <a:sym typeface="Symbol" charset="2"/>
              </a:rPr>
              <a:t>, 1</a:t>
            </a:r>
          </a:p>
        </p:txBody>
      </p:sp>
      <p:sp>
        <p:nvSpPr>
          <p:cNvPr id="26634" name="Text Box 14"/>
          <p:cNvSpPr txBox="1">
            <a:spLocks noChangeArrowheads="1"/>
          </p:cNvSpPr>
          <p:nvPr/>
        </p:nvSpPr>
        <p:spPr bwMode="auto">
          <a:xfrm>
            <a:off x="5053013" y="4217988"/>
            <a:ext cx="3048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000">
                <a:latin typeface="Garamond" charset="0"/>
                <a:ea typeface="新細明體" charset="-120"/>
              </a:rPr>
              <a:t>0</a:t>
            </a:r>
          </a:p>
        </p:txBody>
      </p:sp>
      <p:sp>
        <p:nvSpPr>
          <p:cNvPr id="26635" name="Freeform 18"/>
          <p:cNvSpPr>
            <a:spLocks/>
          </p:cNvSpPr>
          <p:nvPr/>
        </p:nvSpPr>
        <p:spPr bwMode="auto">
          <a:xfrm>
            <a:off x="4724400" y="4114800"/>
            <a:ext cx="431800" cy="469900"/>
          </a:xfrm>
          <a:custGeom>
            <a:avLst/>
            <a:gdLst>
              <a:gd name="T0" fmla="*/ 2147483647 w 272"/>
              <a:gd name="T1" fmla="*/ 2147483647 h 296"/>
              <a:gd name="T2" fmla="*/ 2147483647 w 272"/>
              <a:gd name="T3" fmla="*/ 2147483647 h 296"/>
              <a:gd name="T4" fmla="*/ 2147483647 w 272"/>
              <a:gd name="T5" fmla="*/ 2147483647 h 296"/>
              <a:gd name="T6" fmla="*/ 2147483647 w 272"/>
              <a:gd name="T7" fmla="*/ 2147483647 h 296"/>
              <a:gd name="T8" fmla="*/ 2147483647 w 272"/>
              <a:gd name="T9" fmla="*/ 2147483647 h 296"/>
              <a:gd name="T10" fmla="*/ 2147483647 w 272"/>
              <a:gd name="T11" fmla="*/ 2147483647 h 29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72"/>
              <a:gd name="T19" fmla="*/ 0 h 296"/>
              <a:gd name="T20" fmla="*/ 272 w 272"/>
              <a:gd name="T21" fmla="*/ 296 h 29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72" h="296">
                <a:moveTo>
                  <a:pt x="24" y="200"/>
                </a:moveTo>
                <a:cubicBezTo>
                  <a:pt x="12" y="144"/>
                  <a:pt x="0" y="88"/>
                  <a:pt x="24" y="56"/>
                </a:cubicBezTo>
                <a:cubicBezTo>
                  <a:pt x="48" y="24"/>
                  <a:pt x="128" y="0"/>
                  <a:pt x="168" y="8"/>
                </a:cubicBezTo>
                <a:cubicBezTo>
                  <a:pt x="208" y="16"/>
                  <a:pt x="256" y="64"/>
                  <a:pt x="264" y="104"/>
                </a:cubicBezTo>
                <a:cubicBezTo>
                  <a:pt x="272" y="144"/>
                  <a:pt x="240" y="216"/>
                  <a:pt x="216" y="248"/>
                </a:cubicBezTo>
                <a:cubicBezTo>
                  <a:pt x="192" y="280"/>
                  <a:pt x="156" y="288"/>
                  <a:pt x="120" y="29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6636" name="Line 19"/>
          <p:cNvSpPr>
            <a:spLocks noChangeShapeType="1"/>
          </p:cNvSpPr>
          <p:nvPr/>
        </p:nvSpPr>
        <p:spPr bwMode="auto">
          <a:xfrm flipH="1">
            <a:off x="2895600" y="4760913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37" name="Rectangle 20"/>
          <p:cNvSpPr>
            <a:spLocks noChangeArrowheads="1"/>
          </p:cNvSpPr>
          <p:nvPr/>
        </p:nvSpPr>
        <p:spPr bwMode="auto">
          <a:xfrm>
            <a:off x="3505200" y="4705350"/>
            <a:ext cx="3048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000">
                <a:latin typeface="Garamond" charset="0"/>
                <a:ea typeface="新細明體" charset="-120"/>
                <a:sym typeface="Symbol" charset="2"/>
              </a:rPr>
              <a:t>0</a:t>
            </a:r>
          </a:p>
        </p:txBody>
      </p:sp>
      <p:sp>
        <p:nvSpPr>
          <p:cNvPr id="26638" name="Rectangle 21"/>
          <p:cNvSpPr>
            <a:spLocks noChangeArrowheads="1"/>
          </p:cNvSpPr>
          <p:nvPr/>
        </p:nvSpPr>
        <p:spPr bwMode="auto">
          <a:xfrm>
            <a:off x="5549900" y="4343400"/>
            <a:ext cx="29686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TW" altLang="en-US" sz="2000">
                <a:latin typeface="Garamond" charset="0"/>
                <a:ea typeface="新細明體" charset="-120"/>
                <a:sym typeface="Symbol" charset="2"/>
              </a:rPr>
              <a:t></a:t>
            </a:r>
          </a:p>
        </p:txBody>
      </p:sp>
      <p:sp>
        <p:nvSpPr>
          <p:cNvPr id="26639" name="Line 22"/>
          <p:cNvSpPr>
            <a:spLocks noChangeShapeType="1"/>
          </p:cNvSpPr>
          <p:nvPr/>
        </p:nvSpPr>
        <p:spPr bwMode="auto">
          <a:xfrm>
            <a:off x="4953000" y="47244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40" name="Oval 4"/>
          <p:cNvSpPr>
            <a:spLocks noChangeArrowheads="1"/>
          </p:cNvSpPr>
          <p:nvPr/>
        </p:nvSpPr>
        <p:spPr bwMode="auto">
          <a:xfrm>
            <a:off x="4419600" y="44196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6641" name="Rectangle 10"/>
          <p:cNvSpPr>
            <a:spLocks noChangeArrowheads="1"/>
          </p:cNvSpPr>
          <p:nvPr/>
        </p:nvSpPr>
        <p:spPr bwMode="auto">
          <a:xfrm>
            <a:off x="4495800" y="4433888"/>
            <a:ext cx="3905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000">
                <a:latin typeface="Garamond" charset="0"/>
                <a:ea typeface="新細明體" charset="-120"/>
                <a:sym typeface="Symbol" charset="2"/>
              </a:rPr>
              <a:t>q</a:t>
            </a:r>
            <a:r>
              <a:rPr lang="en-US" altLang="zh-TW" sz="2000" baseline="-25000">
                <a:latin typeface="Garamond" charset="0"/>
                <a:ea typeface="新細明體" charset="-120"/>
                <a:sym typeface="Symbol" charset="2"/>
              </a:rPr>
              <a:t>1</a:t>
            </a:r>
          </a:p>
        </p:txBody>
      </p:sp>
      <p:sp>
        <p:nvSpPr>
          <p:cNvPr id="26642" name="Oval 4"/>
          <p:cNvSpPr>
            <a:spLocks noChangeArrowheads="1"/>
          </p:cNvSpPr>
          <p:nvPr/>
        </p:nvSpPr>
        <p:spPr bwMode="auto">
          <a:xfrm>
            <a:off x="6477000" y="44196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6643" name="Rectangle 10"/>
          <p:cNvSpPr>
            <a:spLocks noChangeArrowheads="1"/>
          </p:cNvSpPr>
          <p:nvPr/>
        </p:nvSpPr>
        <p:spPr bwMode="auto">
          <a:xfrm>
            <a:off x="6553200" y="4433888"/>
            <a:ext cx="3905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000">
                <a:latin typeface="Garamond" charset="0"/>
                <a:ea typeface="新細明體" charset="-120"/>
                <a:sym typeface="Symbol" charset="2"/>
              </a:rPr>
              <a:t>q</a:t>
            </a:r>
            <a:r>
              <a:rPr lang="en-US" altLang="zh-TW" sz="2000" baseline="-25000">
                <a:latin typeface="Garamond" charset="0"/>
                <a:ea typeface="新細明體" charset="-120"/>
                <a:sym typeface="Symbol" charset="2"/>
              </a:rPr>
              <a:t>2</a:t>
            </a:r>
          </a:p>
        </p:txBody>
      </p:sp>
      <p:sp>
        <p:nvSpPr>
          <p:cNvPr id="26644" name="Oval 4"/>
          <p:cNvSpPr>
            <a:spLocks noChangeArrowheads="1"/>
          </p:cNvSpPr>
          <p:nvPr/>
        </p:nvSpPr>
        <p:spPr bwMode="auto">
          <a:xfrm>
            <a:off x="6553200" y="44958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22nd February, 2012</a:t>
            </a:r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C5AF7-C023-4D7C-83A4-82A6E128021F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NFA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charset="-128"/>
              </a:rPr>
              <a:t>EXAMPLE</a:t>
            </a:r>
          </a:p>
        </p:txBody>
      </p:sp>
      <p:sp>
        <p:nvSpPr>
          <p:cNvPr id="27651" name="Text Box 22"/>
          <p:cNvSpPr txBox="1">
            <a:spLocks noChangeArrowheads="1"/>
          </p:cNvSpPr>
          <p:nvPr/>
        </p:nvSpPr>
        <p:spPr bwMode="auto">
          <a:xfrm>
            <a:off x="685800" y="3581400"/>
            <a:ext cx="3302000" cy="157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alphabet </a:t>
            </a:r>
            <a:r>
              <a:rPr lang="en-US">
                <a:latin typeface="Symbol" charset="2"/>
              </a:rPr>
              <a:t>S</a:t>
            </a:r>
            <a:r>
              <a:rPr lang="en-US">
                <a:latin typeface="Times New Roman" pitchFamily="18" charset="0"/>
              </a:rPr>
              <a:t> </a:t>
            </a:r>
            <a:r>
              <a:rPr lang="en-US">
                <a:latin typeface="Garamond" charset="0"/>
              </a:rPr>
              <a:t>= {0, 1}</a:t>
            </a:r>
          </a:p>
          <a:p>
            <a:r>
              <a:rPr lang="en-US"/>
              <a:t>states</a:t>
            </a:r>
            <a:r>
              <a:rPr lang="en-US">
                <a:latin typeface="Times New Roman" pitchFamily="18" charset="0"/>
              </a:rPr>
              <a:t> </a:t>
            </a:r>
            <a:r>
              <a:rPr lang="en-US" i="1">
                <a:latin typeface="Garamond" charset="0"/>
              </a:rPr>
              <a:t>Q</a:t>
            </a:r>
            <a:r>
              <a:rPr lang="en-US">
                <a:latin typeface="Garamond" charset="0"/>
              </a:rPr>
              <a:t> = {q</a:t>
            </a:r>
            <a:r>
              <a:rPr lang="en-US" baseline="-25000">
                <a:latin typeface="Garamond" charset="0"/>
              </a:rPr>
              <a:t>0</a:t>
            </a:r>
            <a:r>
              <a:rPr lang="en-US">
                <a:latin typeface="Garamond" charset="0"/>
              </a:rPr>
              <a:t>, q</a:t>
            </a:r>
            <a:r>
              <a:rPr lang="en-US" baseline="-25000">
                <a:latin typeface="Garamond" charset="0"/>
              </a:rPr>
              <a:t>1</a:t>
            </a:r>
            <a:r>
              <a:rPr lang="en-US">
                <a:latin typeface="Garamond" charset="0"/>
              </a:rPr>
              <a:t>, q</a:t>
            </a:r>
            <a:r>
              <a:rPr lang="en-US" baseline="-25000">
                <a:latin typeface="Garamond" charset="0"/>
              </a:rPr>
              <a:t>2</a:t>
            </a:r>
            <a:r>
              <a:rPr lang="en-US">
                <a:latin typeface="Garamond" charset="0"/>
              </a:rPr>
              <a:t>}</a:t>
            </a:r>
          </a:p>
          <a:p>
            <a:r>
              <a:rPr lang="en-US"/>
              <a:t>initial state</a:t>
            </a:r>
            <a:r>
              <a:rPr lang="en-US">
                <a:latin typeface="Times New Roman" pitchFamily="18" charset="0"/>
              </a:rPr>
              <a:t> </a:t>
            </a:r>
            <a:r>
              <a:rPr lang="en-US">
                <a:latin typeface="Garamond" charset="0"/>
              </a:rPr>
              <a:t>q</a:t>
            </a:r>
            <a:r>
              <a:rPr lang="en-US" baseline="-25000">
                <a:latin typeface="Garamond" charset="0"/>
              </a:rPr>
              <a:t>0</a:t>
            </a:r>
            <a:endParaRPr lang="en-US">
              <a:latin typeface="Garamond" charset="0"/>
            </a:endParaRPr>
          </a:p>
          <a:p>
            <a:r>
              <a:rPr lang="en-US"/>
              <a:t>accepting states</a:t>
            </a:r>
            <a:r>
              <a:rPr lang="en-US">
                <a:latin typeface="Times New Roman" pitchFamily="18" charset="0"/>
              </a:rPr>
              <a:t> </a:t>
            </a:r>
            <a:r>
              <a:rPr lang="en-US" i="1">
                <a:latin typeface="Garamond" charset="0"/>
              </a:rPr>
              <a:t>F</a:t>
            </a:r>
            <a:r>
              <a:rPr lang="en-US">
                <a:latin typeface="Garamond" charset="0"/>
              </a:rPr>
              <a:t> = {q</a:t>
            </a:r>
            <a:r>
              <a:rPr lang="en-US" baseline="-25000">
                <a:latin typeface="Garamond" charset="0"/>
              </a:rPr>
              <a:t>2</a:t>
            </a:r>
            <a:r>
              <a:rPr lang="en-US">
                <a:latin typeface="Garamond" charset="0"/>
              </a:rPr>
              <a:t>}</a:t>
            </a:r>
          </a:p>
        </p:txBody>
      </p:sp>
      <p:sp>
        <p:nvSpPr>
          <p:cNvPr id="27652" name="Line 23"/>
          <p:cNvSpPr>
            <a:spLocks noChangeShapeType="1"/>
          </p:cNvSpPr>
          <p:nvPr/>
        </p:nvSpPr>
        <p:spPr bwMode="auto">
          <a:xfrm>
            <a:off x="4622800" y="4419600"/>
            <a:ext cx="375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53" name="Text Box 24"/>
          <p:cNvSpPr txBox="1">
            <a:spLocks noChangeArrowheads="1"/>
          </p:cNvSpPr>
          <p:nvPr/>
        </p:nvSpPr>
        <p:spPr bwMode="auto">
          <a:xfrm rot="-5400000">
            <a:off x="4091782" y="4944268"/>
            <a:ext cx="717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800">
                <a:ea typeface="新細明體" charset="-120"/>
              </a:rPr>
              <a:t>states</a:t>
            </a:r>
          </a:p>
        </p:txBody>
      </p:sp>
      <p:sp>
        <p:nvSpPr>
          <p:cNvPr id="27654" name="Text Box 25"/>
          <p:cNvSpPr txBox="1">
            <a:spLocks noChangeArrowheads="1"/>
          </p:cNvSpPr>
          <p:nvPr/>
        </p:nvSpPr>
        <p:spPr bwMode="auto">
          <a:xfrm>
            <a:off x="6421438" y="3719513"/>
            <a:ext cx="7413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800">
                <a:ea typeface="新細明體" charset="-120"/>
              </a:rPr>
              <a:t>inputs</a:t>
            </a:r>
          </a:p>
        </p:txBody>
      </p:sp>
      <p:sp>
        <p:nvSpPr>
          <p:cNvPr id="27655" name="Text Box 26"/>
          <p:cNvSpPr txBox="1">
            <a:spLocks noChangeArrowheads="1"/>
          </p:cNvSpPr>
          <p:nvPr/>
        </p:nvSpPr>
        <p:spPr bwMode="auto">
          <a:xfrm>
            <a:off x="5749925" y="3983038"/>
            <a:ext cx="3270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>
                <a:latin typeface="Garamond" charset="0"/>
                <a:ea typeface="新細明體" charset="-120"/>
              </a:rPr>
              <a:t>0</a:t>
            </a:r>
          </a:p>
        </p:txBody>
      </p:sp>
      <p:sp>
        <p:nvSpPr>
          <p:cNvPr id="27656" name="Text Box 27"/>
          <p:cNvSpPr txBox="1">
            <a:spLocks noChangeArrowheads="1"/>
          </p:cNvSpPr>
          <p:nvPr/>
        </p:nvSpPr>
        <p:spPr bwMode="auto">
          <a:xfrm>
            <a:off x="6707188" y="3992563"/>
            <a:ext cx="3270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>
                <a:latin typeface="Garamond" charset="0"/>
                <a:ea typeface="新細明體" charset="-120"/>
              </a:rPr>
              <a:t>1</a:t>
            </a:r>
          </a:p>
        </p:txBody>
      </p:sp>
      <p:sp>
        <p:nvSpPr>
          <p:cNvPr id="27657" name="Rectangle 28"/>
          <p:cNvSpPr>
            <a:spLocks noChangeArrowheads="1"/>
          </p:cNvSpPr>
          <p:nvPr/>
        </p:nvSpPr>
        <p:spPr bwMode="auto">
          <a:xfrm>
            <a:off x="4697413" y="4402138"/>
            <a:ext cx="4286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>
                <a:latin typeface="Garamond" charset="0"/>
                <a:ea typeface="新細明體" charset="-120"/>
                <a:sym typeface="Symbol" charset="2"/>
              </a:rPr>
              <a:t>q</a:t>
            </a:r>
            <a:r>
              <a:rPr lang="en-US" altLang="zh-TW" baseline="-25000">
                <a:latin typeface="Garamond" charset="0"/>
                <a:ea typeface="新細明體" charset="-120"/>
                <a:sym typeface="Symbol" charset="2"/>
              </a:rPr>
              <a:t>0</a:t>
            </a:r>
          </a:p>
        </p:txBody>
      </p:sp>
      <p:sp>
        <p:nvSpPr>
          <p:cNvPr id="27658" name="Text Box 29"/>
          <p:cNvSpPr txBox="1">
            <a:spLocks noChangeArrowheads="1"/>
          </p:cNvSpPr>
          <p:nvPr/>
        </p:nvSpPr>
        <p:spPr bwMode="auto">
          <a:xfrm>
            <a:off x="4697413" y="4783138"/>
            <a:ext cx="4286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>
                <a:latin typeface="Garamond" charset="0"/>
                <a:ea typeface="新細明體" charset="-120"/>
                <a:sym typeface="Symbol" charset="2"/>
              </a:rPr>
              <a:t>q</a:t>
            </a:r>
            <a:r>
              <a:rPr lang="en-US" altLang="zh-TW" baseline="-25000">
                <a:latin typeface="Garamond" charset="0"/>
                <a:ea typeface="新細明體" charset="-120"/>
                <a:sym typeface="Symbol" charset="2"/>
              </a:rPr>
              <a:t>1</a:t>
            </a:r>
          </a:p>
        </p:txBody>
      </p:sp>
      <p:sp>
        <p:nvSpPr>
          <p:cNvPr id="27659" name="Text Box 30"/>
          <p:cNvSpPr txBox="1">
            <a:spLocks noChangeArrowheads="1"/>
          </p:cNvSpPr>
          <p:nvPr/>
        </p:nvSpPr>
        <p:spPr bwMode="auto">
          <a:xfrm>
            <a:off x="4697413" y="5164138"/>
            <a:ext cx="4286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>
                <a:latin typeface="Garamond" charset="0"/>
                <a:ea typeface="新細明體" charset="-120"/>
                <a:sym typeface="Symbol" charset="2"/>
              </a:rPr>
              <a:t>q</a:t>
            </a:r>
            <a:r>
              <a:rPr lang="en-US" altLang="zh-TW" baseline="-25000">
                <a:latin typeface="Garamond" charset="0"/>
                <a:ea typeface="新細明體" charset="-120"/>
                <a:sym typeface="Symbol" charset="2"/>
              </a:rPr>
              <a:t>2</a:t>
            </a:r>
          </a:p>
        </p:txBody>
      </p:sp>
      <p:sp>
        <p:nvSpPr>
          <p:cNvPr id="27660" name="Rectangle 32"/>
          <p:cNvSpPr>
            <a:spLocks noChangeArrowheads="1"/>
          </p:cNvSpPr>
          <p:nvPr/>
        </p:nvSpPr>
        <p:spPr bwMode="auto">
          <a:xfrm>
            <a:off x="6511925" y="4411663"/>
            <a:ext cx="72707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TW">
                <a:latin typeface="Garamond" charset="0"/>
                <a:ea typeface="新細明體" charset="-120"/>
                <a:sym typeface="Symbol" charset="2"/>
              </a:rPr>
              <a:t>{q</a:t>
            </a:r>
            <a:r>
              <a:rPr lang="en-US" altLang="zh-TW" baseline="-25000">
                <a:latin typeface="Garamond" charset="0"/>
                <a:ea typeface="新細明體" charset="-120"/>
                <a:sym typeface="Symbol" charset="2"/>
              </a:rPr>
              <a:t>1</a:t>
            </a:r>
            <a:r>
              <a:rPr lang="en-US" altLang="zh-TW">
                <a:latin typeface="Garamond" charset="0"/>
                <a:ea typeface="新細明體" charset="-120"/>
                <a:sym typeface="Symbol" charset="2"/>
              </a:rPr>
              <a:t>}</a:t>
            </a:r>
          </a:p>
        </p:txBody>
      </p:sp>
      <p:sp>
        <p:nvSpPr>
          <p:cNvPr id="27661" name="Line 37"/>
          <p:cNvSpPr>
            <a:spLocks noChangeShapeType="1"/>
          </p:cNvSpPr>
          <p:nvPr/>
        </p:nvSpPr>
        <p:spPr bwMode="auto">
          <a:xfrm>
            <a:off x="5200650" y="4038600"/>
            <a:ext cx="3181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62" name="Line 38"/>
          <p:cNvSpPr>
            <a:spLocks noChangeShapeType="1"/>
          </p:cNvSpPr>
          <p:nvPr/>
        </p:nvSpPr>
        <p:spPr bwMode="auto">
          <a:xfrm>
            <a:off x="4622800" y="5715000"/>
            <a:ext cx="375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63" name="Line 39"/>
          <p:cNvSpPr>
            <a:spLocks noChangeShapeType="1"/>
          </p:cNvSpPr>
          <p:nvPr/>
        </p:nvSpPr>
        <p:spPr bwMode="auto">
          <a:xfrm>
            <a:off x="5200650" y="4038600"/>
            <a:ext cx="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64" name="Line 40"/>
          <p:cNvSpPr>
            <a:spLocks noChangeShapeType="1"/>
          </p:cNvSpPr>
          <p:nvPr/>
        </p:nvSpPr>
        <p:spPr bwMode="auto">
          <a:xfrm>
            <a:off x="8382000" y="4038600"/>
            <a:ext cx="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65" name="Line 41"/>
          <p:cNvSpPr>
            <a:spLocks noChangeShapeType="1"/>
          </p:cNvSpPr>
          <p:nvPr/>
        </p:nvSpPr>
        <p:spPr bwMode="auto">
          <a:xfrm>
            <a:off x="4622800" y="44196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66" name="Rectangle 42"/>
          <p:cNvSpPr>
            <a:spLocks noChangeArrowheads="1"/>
          </p:cNvSpPr>
          <p:nvPr/>
        </p:nvSpPr>
        <p:spPr bwMode="auto">
          <a:xfrm>
            <a:off x="5105400" y="2895600"/>
            <a:ext cx="251062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table of</a:t>
            </a:r>
          </a:p>
          <a:p>
            <a:r>
              <a:rPr lang="en-US" b="1" dirty="0">
                <a:solidFill>
                  <a:schemeClr val="accent1"/>
                </a:solidFill>
              </a:rPr>
              <a:t>transition function </a:t>
            </a:r>
            <a:r>
              <a:rPr lang="en-US" b="1" dirty="0">
                <a:solidFill>
                  <a:schemeClr val="accent1"/>
                </a:solidFill>
                <a:latin typeface="Symbol" charset="2"/>
              </a:rPr>
              <a:t>d</a:t>
            </a:r>
            <a:r>
              <a:rPr lang="en-US" dirty="0">
                <a:solidFill>
                  <a:schemeClr val="accent2"/>
                </a:solidFill>
                <a:latin typeface="Symbol" charset="2"/>
              </a:rPr>
              <a:t>:</a:t>
            </a:r>
            <a:r>
              <a:rPr lang="en-US" dirty="0">
                <a:latin typeface="Times New Roman" pitchFamily="18" charset="0"/>
              </a:rPr>
              <a:t> </a:t>
            </a:r>
          </a:p>
        </p:txBody>
      </p:sp>
      <p:sp>
        <p:nvSpPr>
          <p:cNvPr id="27667" name="Rectangle 46"/>
          <p:cNvSpPr>
            <a:spLocks noChangeArrowheads="1"/>
          </p:cNvSpPr>
          <p:nvPr/>
        </p:nvSpPr>
        <p:spPr bwMode="auto">
          <a:xfrm>
            <a:off x="5691188" y="4419600"/>
            <a:ext cx="4381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Symbol" charset="2"/>
                <a:ea typeface="新細明體" charset="-120"/>
                <a:sym typeface="Symbol" charset="2"/>
              </a:rPr>
              <a:t>Æ</a:t>
            </a:r>
          </a:p>
        </p:txBody>
      </p:sp>
      <p:sp>
        <p:nvSpPr>
          <p:cNvPr id="27668" name="Rectangle 47"/>
          <p:cNvSpPr>
            <a:spLocks noChangeArrowheads="1"/>
          </p:cNvSpPr>
          <p:nvPr/>
        </p:nvSpPr>
        <p:spPr bwMode="auto">
          <a:xfrm>
            <a:off x="5359400" y="4800600"/>
            <a:ext cx="1117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>
                <a:latin typeface="Garamond" charset="0"/>
                <a:ea typeface="新細明體" charset="-120"/>
                <a:sym typeface="Symbol" charset="2"/>
              </a:rPr>
              <a:t>{q</a:t>
            </a:r>
            <a:r>
              <a:rPr lang="en-US" altLang="zh-TW" baseline="-25000">
                <a:latin typeface="Garamond" charset="0"/>
                <a:ea typeface="新細明體" charset="-120"/>
                <a:sym typeface="Symbol" charset="2"/>
              </a:rPr>
              <a:t>0</a:t>
            </a:r>
            <a:r>
              <a:rPr lang="en-US" altLang="zh-TW">
                <a:latin typeface="Garamond" charset="0"/>
                <a:ea typeface="新細明體" charset="-120"/>
                <a:sym typeface="Symbol" charset="2"/>
              </a:rPr>
              <a:t>, q</a:t>
            </a:r>
            <a:r>
              <a:rPr lang="en-US" altLang="zh-TW" baseline="-25000">
                <a:latin typeface="Garamond" charset="0"/>
                <a:ea typeface="新細明體" charset="-120"/>
                <a:sym typeface="Symbol" charset="2"/>
              </a:rPr>
              <a:t>1</a:t>
            </a:r>
            <a:r>
              <a:rPr lang="en-US" altLang="zh-TW">
                <a:latin typeface="Garamond" charset="0"/>
                <a:ea typeface="新細明體" charset="-120"/>
                <a:sym typeface="Symbol" charset="2"/>
              </a:rPr>
              <a:t>}</a:t>
            </a:r>
            <a:endParaRPr lang="en-US">
              <a:latin typeface="Garamond" charset="0"/>
              <a:ea typeface="新細明體" charset="-120"/>
              <a:sym typeface="Symbol" charset="2"/>
            </a:endParaRPr>
          </a:p>
        </p:txBody>
      </p:sp>
      <p:sp>
        <p:nvSpPr>
          <p:cNvPr id="27669" name="Rectangle 48"/>
          <p:cNvSpPr>
            <a:spLocks noChangeArrowheads="1"/>
          </p:cNvSpPr>
          <p:nvPr/>
        </p:nvSpPr>
        <p:spPr bwMode="auto">
          <a:xfrm>
            <a:off x="5715000" y="5257800"/>
            <a:ext cx="434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Symbol" charset="2"/>
                <a:ea typeface="新細明體" charset="-120"/>
                <a:sym typeface="Symbol" charset="2"/>
              </a:rPr>
              <a:t>Æ</a:t>
            </a:r>
          </a:p>
        </p:txBody>
      </p:sp>
      <p:sp>
        <p:nvSpPr>
          <p:cNvPr id="27670" name="Rectangle 50"/>
          <p:cNvSpPr>
            <a:spLocks noChangeArrowheads="1"/>
          </p:cNvSpPr>
          <p:nvPr/>
        </p:nvSpPr>
        <p:spPr bwMode="auto">
          <a:xfrm>
            <a:off x="6670675" y="4818063"/>
            <a:ext cx="434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Symbol" charset="2"/>
                <a:ea typeface="新細明體" charset="-120"/>
                <a:sym typeface="Symbol" charset="2"/>
              </a:rPr>
              <a:t>Æ</a:t>
            </a:r>
          </a:p>
        </p:txBody>
      </p:sp>
      <p:sp>
        <p:nvSpPr>
          <p:cNvPr id="27671" name="Rectangle 52"/>
          <p:cNvSpPr>
            <a:spLocks noChangeArrowheads="1"/>
          </p:cNvSpPr>
          <p:nvPr/>
        </p:nvSpPr>
        <p:spPr bwMode="auto">
          <a:xfrm>
            <a:off x="6670675" y="5257800"/>
            <a:ext cx="434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Symbol" charset="2"/>
                <a:ea typeface="新細明體" charset="-120"/>
                <a:sym typeface="Symbol" charset="2"/>
              </a:rPr>
              <a:t>Æ</a:t>
            </a:r>
            <a:endParaRPr lang="en-US">
              <a:latin typeface="Garamond" charset="0"/>
              <a:ea typeface="新細明體" charset="-120"/>
              <a:sym typeface="Symbol" charset="2"/>
            </a:endParaRPr>
          </a:p>
        </p:txBody>
      </p:sp>
      <p:sp>
        <p:nvSpPr>
          <p:cNvPr id="27672" name="Oval 4"/>
          <p:cNvSpPr>
            <a:spLocks noChangeArrowheads="1"/>
          </p:cNvSpPr>
          <p:nvPr/>
        </p:nvSpPr>
        <p:spPr bwMode="auto">
          <a:xfrm>
            <a:off x="2133600" y="19050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7673" name="Line 7"/>
          <p:cNvSpPr>
            <a:spLocks noChangeShapeType="1"/>
          </p:cNvSpPr>
          <p:nvPr/>
        </p:nvSpPr>
        <p:spPr bwMode="auto">
          <a:xfrm>
            <a:off x="1752600" y="2166938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74" name="Line 8"/>
          <p:cNvSpPr>
            <a:spLocks noChangeShapeType="1"/>
          </p:cNvSpPr>
          <p:nvPr/>
        </p:nvSpPr>
        <p:spPr bwMode="auto">
          <a:xfrm>
            <a:off x="2667000" y="2093913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75" name="Rectangle 10"/>
          <p:cNvSpPr>
            <a:spLocks noChangeArrowheads="1"/>
          </p:cNvSpPr>
          <p:nvPr/>
        </p:nvSpPr>
        <p:spPr bwMode="auto">
          <a:xfrm>
            <a:off x="2209800" y="1919288"/>
            <a:ext cx="3905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000">
                <a:latin typeface="Garamond" charset="0"/>
                <a:ea typeface="新細明體" charset="-120"/>
                <a:sym typeface="Symbol" charset="2"/>
              </a:rPr>
              <a:t>q</a:t>
            </a:r>
            <a:r>
              <a:rPr lang="en-US" altLang="zh-TW" sz="2000" baseline="-25000">
                <a:latin typeface="Garamond" charset="0"/>
                <a:ea typeface="新細明體" charset="-120"/>
                <a:sym typeface="Symbol" charset="2"/>
              </a:rPr>
              <a:t>0</a:t>
            </a:r>
          </a:p>
        </p:txBody>
      </p:sp>
      <p:sp>
        <p:nvSpPr>
          <p:cNvPr id="27676" name="Rectangle 13"/>
          <p:cNvSpPr>
            <a:spLocks noChangeArrowheads="1"/>
          </p:cNvSpPr>
          <p:nvPr/>
        </p:nvSpPr>
        <p:spPr bwMode="auto">
          <a:xfrm>
            <a:off x="3111500" y="1724025"/>
            <a:ext cx="54768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TW" altLang="en-US" sz="2000">
                <a:latin typeface="Garamond" charset="0"/>
                <a:ea typeface="新細明體" charset="-120"/>
                <a:sym typeface="Symbol" charset="2"/>
              </a:rPr>
              <a:t></a:t>
            </a:r>
            <a:r>
              <a:rPr lang="en-US" altLang="zh-TW" sz="2000">
                <a:latin typeface="Garamond" charset="0"/>
                <a:ea typeface="新細明體" charset="-120"/>
                <a:sym typeface="Symbol" charset="2"/>
              </a:rPr>
              <a:t>, 1</a:t>
            </a:r>
          </a:p>
        </p:txBody>
      </p:sp>
      <p:sp>
        <p:nvSpPr>
          <p:cNvPr id="27677" name="Text Box 14"/>
          <p:cNvSpPr txBox="1">
            <a:spLocks noChangeArrowheads="1"/>
          </p:cNvSpPr>
          <p:nvPr/>
        </p:nvSpPr>
        <p:spPr bwMode="auto">
          <a:xfrm>
            <a:off x="4824413" y="1703388"/>
            <a:ext cx="3048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000">
                <a:latin typeface="Garamond" charset="0"/>
                <a:ea typeface="新細明體" charset="-120"/>
              </a:rPr>
              <a:t>0</a:t>
            </a:r>
          </a:p>
        </p:txBody>
      </p:sp>
      <p:sp>
        <p:nvSpPr>
          <p:cNvPr id="27678" name="Freeform 18"/>
          <p:cNvSpPr>
            <a:spLocks/>
          </p:cNvSpPr>
          <p:nvPr/>
        </p:nvSpPr>
        <p:spPr bwMode="auto">
          <a:xfrm>
            <a:off x="4495800" y="1600200"/>
            <a:ext cx="431800" cy="469900"/>
          </a:xfrm>
          <a:custGeom>
            <a:avLst/>
            <a:gdLst>
              <a:gd name="T0" fmla="*/ 2147483647 w 272"/>
              <a:gd name="T1" fmla="*/ 2147483647 h 296"/>
              <a:gd name="T2" fmla="*/ 2147483647 w 272"/>
              <a:gd name="T3" fmla="*/ 2147483647 h 296"/>
              <a:gd name="T4" fmla="*/ 2147483647 w 272"/>
              <a:gd name="T5" fmla="*/ 2147483647 h 296"/>
              <a:gd name="T6" fmla="*/ 2147483647 w 272"/>
              <a:gd name="T7" fmla="*/ 2147483647 h 296"/>
              <a:gd name="T8" fmla="*/ 2147483647 w 272"/>
              <a:gd name="T9" fmla="*/ 2147483647 h 296"/>
              <a:gd name="T10" fmla="*/ 2147483647 w 272"/>
              <a:gd name="T11" fmla="*/ 2147483647 h 29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72"/>
              <a:gd name="T19" fmla="*/ 0 h 296"/>
              <a:gd name="T20" fmla="*/ 272 w 272"/>
              <a:gd name="T21" fmla="*/ 296 h 29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72" h="296">
                <a:moveTo>
                  <a:pt x="24" y="200"/>
                </a:moveTo>
                <a:cubicBezTo>
                  <a:pt x="12" y="144"/>
                  <a:pt x="0" y="88"/>
                  <a:pt x="24" y="56"/>
                </a:cubicBezTo>
                <a:cubicBezTo>
                  <a:pt x="48" y="24"/>
                  <a:pt x="128" y="0"/>
                  <a:pt x="168" y="8"/>
                </a:cubicBezTo>
                <a:cubicBezTo>
                  <a:pt x="208" y="16"/>
                  <a:pt x="256" y="64"/>
                  <a:pt x="264" y="104"/>
                </a:cubicBezTo>
                <a:cubicBezTo>
                  <a:pt x="272" y="144"/>
                  <a:pt x="240" y="216"/>
                  <a:pt x="216" y="248"/>
                </a:cubicBezTo>
                <a:cubicBezTo>
                  <a:pt x="192" y="280"/>
                  <a:pt x="156" y="288"/>
                  <a:pt x="120" y="29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7679" name="Line 19"/>
          <p:cNvSpPr>
            <a:spLocks noChangeShapeType="1"/>
          </p:cNvSpPr>
          <p:nvPr/>
        </p:nvSpPr>
        <p:spPr bwMode="auto">
          <a:xfrm flipH="1">
            <a:off x="2667000" y="2246313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80" name="Rectangle 20"/>
          <p:cNvSpPr>
            <a:spLocks noChangeArrowheads="1"/>
          </p:cNvSpPr>
          <p:nvPr/>
        </p:nvSpPr>
        <p:spPr bwMode="auto">
          <a:xfrm>
            <a:off x="3276600" y="2190750"/>
            <a:ext cx="3048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000">
                <a:latin typeface="Garamond" charset="0"/>
                <a:ea typeface="新細明體" charset="-120"/>
                <a:sym typeface="Symbol" charset="2"/>
              </a:rPr>
              <a:t>0</a:t>
            </a:r>
          </a:p>
        </p:txBody>
      </p:sp>
      <p:sp>
        <p:nvSpPr>
          <p:cNvPr id="27681" name="Rectangle 21"/>
          <p:cNvSpPr>
            <a:spLocks noChangeArrowheads="1"/>
          </p:cNvSpPr>
          <p:nvPr/>
        </p:nvSpPr>
        <p:spPr bwMode="auto">
          <a:xfrm>
            <a:off x="5321300" y="1828800"/>
            <a:ext cx="29686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TW" altLang="en-US" sz="2000">
                <a:latin typeface="Garamond" charset="0"/>
                <a:ea typeface="新細明體" charset="-120"/>
                <a:sym typeface="Symbol" charset="2"/>
              </a:rPr>
              <a:t></a:t>
            </a:r>
          </a:p>
        </p:txBody>
      </p:sp>
      <p:sp>
        <p:nvSpPr>
          <p:cNvPr id="27682" name="Line 22"/>
          <p:cNvSpPr>
            <a:spLocks noChangeShapeType="1"/>
          </p:cNvSpPr>
          <p:nvPr/>
        </p:nvSpPr>
        <p:spPr bwMode="auto">
          <a:xfrm>
            <a:off x="4724400" y="22098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83" name="Oval 4"/>
          <p:cNvSpPr>
            <a:spLocks noChangeArrowheads="1"/>
          </p:cNvSpPr>
          <p:nvPr/>
        </p:nvSpPr>
        <p:spPr bwMode="auto">
          <a:xfrm>
            <a:off x="4191000" y="19050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7684" name="Rectangle 10"/>
          <p:cNvSpPr>
            <a:spLocks noChangeArrowheads="1"/>
          </p:cNvSpPr>
          <p:nvPr/>
        </p:nvSpPr>
        <p:spPr bwMode="auto">
          <a:xfrm>
            <a:off x="4267200" y="1919288"/>
            <a:ext cx="3905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000">
                <a:latin typeface="Garamond" charset="0"/>
                <a:ea typeface="新細明體" charset="-120"/>
                <a:sym typeface="Symbol" charset="2"/>
              </a:rPr>
              <a:t>q</a:t>
            </a:r>
            <a:r>
              <a:rPr lang="en-US" altLang="zh-TW" sz="2000" baseline="-25000">
                <a:latin typeface="Garamond" charset="0"/>
                <a:ea typeface="新細明體" charset="-120"/>
                <a:sym typeface="Symbol" charset="2"/>
              </a:rPr>
              <a:t>1</a:t>
            </a:r>
          </a:p>
        </p:txBody>
      </p:sp>
      <p:sp>
        <p:nvSpPr>
          <p:cNvPr id="27685" name="Oval 4"/>
          <p:cNvSpPr>
            <a:spLocks noChangeArrowheads="1"/>
          </p:cNvSpPr>
          <p:nvPr/>
        </p:nvSpPr>
        <p:spPr bwMode="auto">
          <a:xfrm>
            <a:off x="6248400" y="19050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7686" name="Rectangle 10"/>
          <p:cNvSpPr>
            <a:spLocks noChangeArrowheads="1"/>
          </p:cNvSpPr>
          <p:nvPr/>
        </p:nvSpPr>
        <p:spPr bwMode="auto">
          <a:xfrm>
            <a:off x="6324600" y="1919288"/>
            <a:ext cx="3905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000">
                <a:latin typeface="Garamond" charset="0"/>
                <a:ea typeface="新細明體" charset="-120"/>
                <a:sym typeface="Symbol" charset="2"/>
              </a:rPr>
              <a:t>q</a:t>
            </a:r>
            <a:r>
              <a:rPr lang="en-US" altLang="zh-TW" sz="2000" baseline="-25000">
                <a:latin typeface="Garamond" charset="0"/>
                <a:ea typeface="新細明體" charset="-120"/>
                <a:sym typeface="Symbol" charset="2"/>
              </a:rPr>
              <a:t>2</a:t>
            </a:r>
          </a:p>
        </p:txBody>
      </p:sp>
      <p:sp>
        <p:nvSpPr>
          <p:cNvPr id="27687" name="Oval 4"/>
          <p:cNvSpPr>
            <a:spLocks noChangeArrowheads="1"/>
          </p:cNvSpPr>
          <p:nvPr/>
        </p:nvSpPr>
        <p:spPr bwMode="auto">
          <a:xfrm>
            <a:off x="6324600" y="19812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7688" name="Text Box 27"/>
          <p:cNvSpPr txBox="1">
            <a:spLocks noChangeArrowheads="1"/>
          </p:cNvSpPr>
          <p:nvPr/>
        </p:nvSpPr>
        <p:spPr bwMode="auto">
          <a:xfrm>
            <a:off x="7673975" y="3987800"/>
            <a:ext cx="3190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TW" altLang="en-US">
                <a:latin typeface="Garamond" charset="0"/>
                <a:ea typeface="新細明體" charset="-120"/>
                <a:sym typeface="Symbol" charset="2"/>
              </a:rPr>
              <a:t></a:t>
            </a:r>
          </a:p>
        </p:txBody>
      </p:sp>
      <p:sp>
        <p:nvSpPr>
          <p:cNvPr id="27689" name="Rectangle 32"/>
          <p:cNvSpPr>
            <a:spLocks noChangeArrowheads="1"/>
          </p:cNvSpPr>
          <p:nvPr/>
        </p:nvSpPr>
        <p:spPr bwMode="auto">
          <a:xfrm>
            <a:off x="7467600" y="4419600"/>
            <a:ext cx="7270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TW">
                <a:latin typeface="Garamond" charset="0"/>
                <a:ea typeface="新細明體" charset="-120"/>
                <a:sym typeface="Symbol" charset="2"/>
              </a:rPr>
              <a:t>{q</a:t>
            </a:r>
            <a:r>
              <a:rPr lang="en-US" altLang="zh-TW" baseline="-25000">
                <a:latin typeface="Garamond" charset="0"/>
                <a:ea typeface="新細明體" charset="-120"/>
                <a:sym typeface="Symbol" charset="2"/>
              </a:rPr>
              <a:t>1</a:t>
            </a:r>
            <a:r>
              <a:rPr lang="en-US" altLang="zh-TW">
                <a:latin typeface="Garamond" charset="0"/>
                <a:ea typeface="新細明體" charset="-120"/>
                <a:sym typeface="Symbol" charset="2"/>
              </a:rPr>
              <a:t>}</a:t>
            </a:r>
          </a:p>
        </p:txBody>
      </p:sp>
      <p:sp>
        <p:nvSpPr>
          <p:cNvPr id="27690" name="Rectangle 32"/>
          <p:cNvSpPr>
            <a:spLocks noChangeArrowheads="1"/>
          </p:cNvSpPr>
          <p:nvPr/>
        </p:nvSpPr>
        <p:spPr bwMode="auto">
          <a:xfrm>
            <a:off x="7467600" y="4795838"/>
            <a:ext cx="72707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TW">
                <a:latin typeface="Garamond" charset="0"/>
                <a:ea typeface="新細明體" charset="-120"/>
                <a:sym typeface="Symbol" charset="2"/>
              </a:rPr>
              <a:t>{q</a:t>
            </a:r>
            <a:r>
              <a:rPr lang="en-US" altLang="zh-TW" baseline="-25000">
                <a:latin typeface="Garamond" charset="0"/>
                <a:ea typeface="新細明體" charset="-120"/>
                <a:sym typeface="Symbol" charset="2"/>
              </a:rPr>
              <a:t>2</a:t>
            </a:r>
            <a:r>
              <a:rPr lang="en-US" altLang="zh-TW">
                <a:latin typeface="Garamond" charset="0"/>
                <a:ea typeface="新細明體" charset="-120"/>
                <a:sym typeface="Symbol" charset="2"/>
              </a:rPr>
              <a:t>}</a:t>
            </a:r>
          </a:p>
        </p:txBody>
      </p:sp>
      <p:sp>
        <p:nvSpPr>
          <p:cNvPr id="27691" name="Rectangle 52"/>
          <p:cNvSpPr>
            <a:spLocks noChangeArrowheads="1"/>
          </p:cNvSpPr>
          <p:nvPr/>
        </p:nvSpPr>
        <p:spPr bwMode="auto">
          <a:xfrm>
            <a:off x="7642225" y="5257800"/>
            <a:ext cx="434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Symbol" charset="2"/>
                <a:ea typeface="新細明體" charset="-120"/>
                <a:sym typeface="Symbol" charset="2"/>
              </a:rPr>
              <a:t>Æ</a:t>
            </a:r>
            <a:endParaRPr lang="en-US">
              <a:latin typeface="Garamond" charset="0"/>
              <a:ea typeface="新細明體" charset="-120"/>
              <a:sym typeface="Symbol" charset="2"/>
            </a:endParaRPr>
          </a:p>
        </p:txBody>
      </p:sp>
      <p:sp>
        <p:nvSpPr>
          <p:cNvPr id="44" name="Date Placeholder 4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22nd February, 2012</a:t>
            </a:r>
            <a:endParaRPr lang="en-US"/>
          </a:p>
        </p:txBody>
      </p:sp>
      <p:sp>
        <p:nvSpPr>
          <p:cNvPr id="45" name="Slide Number Placeholder 4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C5AF7-C023-4D7C-83A4-82A6E128021F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46" name="Footer Placeholder 4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NFA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22nd February, 2012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NFA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9B716-EED1-4462-B592-C2074286441A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NFA</a:t>
            </a:r>
            <a:endParaRPr lang="en-US" dirty="0"/>
          </a:p>
        </p:txBody>
      </p:sp>
      <p:grpSp>
        <p:nvGrpSpPr>
          <p:cNvPr id="2" name="Group 28"/>
          <p:cNvGrpSpPr/>
          <p:nvPr/>
        </p:nvGrpSpPr>
        <p:grpSpPr>
          <a:xfrm>
            <a:off x="685800" y="1905000"/>
            <a:ext cx="7315200" cy="2362200"/>
            <a:chOff x="533400" y="2514600"/>
            <a:chExt cx="7315200" cy="2362200"/>
          </a:xfrm>
        </p:grpSpPr>
        <p:sp>
          <p:nvSpPr>
            <p:cNvPr id="8" name="Oval 7"/>
            <p:cNvSpPr/>
            <p:nvPr/>
          </p:nvSpPr>
          <p:spPr>
            <a:xfrm>
              <a:off x="1219200" y="2514600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q0</a:t>
              </a:r>
              <a:endParaRPr lang="en-US" b="1" dirty="0"/>
            </a:p>
          </p:txBody>
        </p:sp>
        <p:sp>
          <p:nvSpPr>
            <p:cNvPr id="9" name="Donut 8"/>
            <p:cNvSpPr/>
            <p:nvPr/>
          </p:nvSpPr>
          <p:spPr>
            <a:xfrm>
              <a:off x="6934200" y="2514600"/>
              <a:ext cx="914400" cy="914400"/>
            </a:xfrm>
            <a:prstGeom prst="don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q2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3581400" y="2514600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q1</a:t>
              </a:r>
              <a:endParaRPr lang="en-US" b="1" dirty="0"/>
            </a:p>
          </p:txBody>
        </p:sp>
        <p:cxnSp>
          <p:nvCxnSpPr>
            <p:cNvPr id="11" name="Straight Arrow Connector 10"/>
            <p:cNvCxnSpPr>
              <a:endCxn id="8" idx="2"/>
            </p:cNvCxnSpPr>
            <p:nvPr/>
          </p:nvCxnSpPr>
          <p:spPr>
            <a:xfrm>
              <a:off x="533400" y="2971800"/>
              <a:ext cx="685800" cy="1588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2590800" y="365760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/>
                <a:t>a</a:t>
              </a:r>
              <a:endParaRPr lang="en-US" b="1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257800" y="2667000"/>
              <a:ext cx="838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a</a:t>
              </a:r>
              <a:endParaRPr lang="en-US" b="1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590800" y="2590800"/>
              <a:ext cx="838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a</a:t>
              </a:r>
              <a:endParaRPr lang="en-US" b="1" dirty="0"/>
            </a:p>
          </p:txBody>
        </p:sp>
        <p:sp>
          <p:nvSpPr>
            <p:cNvPr id="17" name="Oval 16"/>
            <p:cNvSpPr/>
            <p:nvPr/>
          </p:nvSpPr>
          <p:spPr>
            <a:xfrm>
              <a:off x="3581400" y="3962400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q3</a:t>
              </a:r>
              <a:endParaRPr lang="en-US" b="1" dirty="0"/>
            </a:p>
          </p:txBody>
        </p:sp>
        <p:cxnSp>
          <p:nvCxnSpPr>
            <p:cNvPr id="18" name="Straight Arrow Connector 17"/>
            <p:cNvCxnSpPr>
              <a:stCxn id="8" idx="6"/>
              <a:endCxn id="10" idx="2"/>
            </p:cNvCxnSpPr>
            <p:nvPr/>
          </p:nvCxnSpPr>
          <p:spPr>
            <a:xfrm>
              <a:off x="2133600" y="2971800"/>
              <a:ext cx="1447800" cy="1588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0" idx="6"/>
              <a:endCxn id="9" idx="2"/>
            </p:cNvCxnSpPr>
            <p:nvPr/>
          </p:nvCxnSpPr>
          <p:spPr>
            <a:xfrm>
              <a:off x="4495800" y="2971800"/>
              <a:ext cx="2438400" cy="1588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8" idx="4"/>
              <a:endCxn id="17" idx="2"/>
            </p:cNvCxnSpPr>
            <p:nvPr/>
          </p:nvCxnSpPr>
          <p:spPr>
            <a:xfrm rot="16200000" flipH="1">
              <a:off x="2133600" y="2971800"/>
              <a:ext cx="990600" cy="190500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Donut 23"/>
            <p:cNvSpPr/>
            <p:nvPr/>
          </p:nvSpPr>
          <p:spPr>
            <a:xfrm>
              <a:off x="5715000" y="3962400"/>
              <a:ext cx="914400" cy="914400"/>
            </a:xfrm>
            <a:prstGeom prst="don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q4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25" name="Straight Arrow Connector 24"/>
            <p:cNvCxnSpPr>
              <a:stCxn id="17" idx="6"/>
              <a:endCxn id="24" idx="2"/>
            </p:cNvCxnSpPr>
            <p:nvPr/>
          </p:nvCxnSpPr>
          <p:spPr>
            <a:xfrm>
              <a:off x="4495800" y="4419600"/>
              <a:ext cx="1219200" cy="1588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4648200" y="4038600"/>
              <a:ext cx="838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a</a:t>
              </a:r>
              <a:endParaRPr lang="en-US" b="1" dirty="0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pitchFamily="-110" charset="-128"/>
              </a:rPr>
              <a:t>Problems to Solve by Automata</a:t>
            </a:r>
            <a:endParaRPr lang="en-US" dirty="0" smtClean="0">
              <a:ea typeface="ＭＳ Ｐゴシック" pitchFamily="-110" charset="-128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4th Feburary 2013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FSM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C5AF7-C023-4D7C-83A4-82A6E128021F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3072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85800" y="1828800"/>
            <a:ext cx="8048625" cy="4217987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>
                <a:ea typeface="ＭＳ Ｐゴシック" pitchFamily="-110" charset="-128"/>
              </a:rPr>
              <a:t>Examples of problems we will consider</a:t>
            </a:r>
          </a:p>
          <a:p>
            <a:pPr lvl="1" algn="just"/>
            <a:r>
              <a:rPr lang="en-US" dirty="0" smtClean="0">
                <a:ea typeface="ＭＳ Ｐゴシック" pitchFamily="-110" charset="-128"/>
              </a:rPr>
              <a:t>Given a </a:t>
            </a:r>
            <a:r>
              <a:rPr lang="en-US" b="1" dirty="0" smtClean="0">
                <a:solidFill>
                  <a:schemeClr val="accent1"/>
                </a:solidFill>
                <a:ea typeface="ＭＳ Ｐゴシック" pitchFamily="-110" charset="-128"/>
              </a:rPr>
              <a:t>word</a:t>
            </a:r>
            <a:r>
              <a:rPr lang="en-US" dirty="0" smtClean="0">
                <a:ea typeface="ＭＳ Ｐゴシック" pitchFamily="-110" charset="-128"/>
              </a:rPr>
              <a:t> </a:t>
            </a:r>
            <a:r>
              <a:rPr lang="en-US" i="1" dirty="0" smtClean="0">
                <a:latin typeface="Garamond" pitchFamily="-110" charset="0"/>
                <a:ea typeface="ＭＳ Ｐゴシック" pitchFamily="-110" charset="-128"/>
              </a:rPr>
              <a:t>s</a:t>
            </a:r>
            <a:r>
              <a:rPr lang="en-US" dirty="0" smtClean="0">
                <a:ea typeface="ＭＳ Ｐゴシック" pitchFamily="-110" charset="-128"/>
              </a:rPr>
              <a:t>, does it contain the </a:t>
            </a:r>
            <a:r>
              <a:rPr lang="en-US" dirty="0" smtClean="0">
                <a:ea typeface="ＭＳ Ｐゴシック" pitchFamily="-110" charset="-128"/>
              </a:rPr>
              <a:t>sub-word </a:t>
            </a:r>
            <a:r>
              <a:rPr lang="en-US" dirty="0" smtClean="0">
                <a:ea typeface="ＭＳ Ｐゴシック" pitchFamily="-110" charset="-128"/>
              </a:rPr>
              <a:t>“</a:t>
            </a:r>
            <a:r>
              <a:rPr lang="en-US" dirty="0" smtClean="0">
                <a:latin typeface="Garamond" pitchFamily="-110" charset="0"/>
                <a:ea typeface="ＭＳ Ｐゴシック" pitchFamily="-110" charset="-128"/>
              </a:rPr>
              <a:t>fool</a:t>
            </a:r>
            <a:r>
              <a:rPr lang="en-US" dirty="0" smtClean="0">
                <a:ea typeface="ＭＳ Ｐゴシック" pitchFamily="-110" charset="-128"/>
              </a:rPr>
              <a:t>”?</a:t>
            </a:r>
          </a:p>
          <a:p>
            <a:pPr lvl="1" algn="just"/>
            <a:r>
              <a:rPr lang="en-US" dirty="0" smtClean="0">
                <a:ea typeface="ＭＳ Ｐゴシック" pitchFamily="-110" charset="-128"/>
              </a:rPr>
              <a:t>Given a </a:t>
            </a:r>
            <a:r>
              <a:rPr lang="en-US" b="1" dirty="0" smtClean="0">
                <a:solidFill>
                  <a:schemeClr val="accent1"/>
                </a:solidFill>
                <a:ea typeface="ＭＳ Ｐゴシック" pitchFamily="-110" charset="-128"/>
              </a:rPr>
              <a:t>number</a:t>
            </a:r>
            <a:r>
              <a:rPr lang="en-US" dirty="0" smtClean="0">
                <a:ea typeface="ＭＳ Ｐゴシック" pitchFamily="-110" charset="-128"/>
              </a:rPr>
              <a:t> </a:t>
            </a:r>
            <a:r>
              <a:rPr lang="en-US" i="1" dirty="0" smtClean="0">
                <a:latin typeface="Garamond" pitchFamily="-110" charset="0"/>
                <a:ea typeface="ＭＳ Ｐゴシック" pitchFamily="-110" charset="-128"/>
              </a:rPr>
              <a:t>n</a:t>
            </a:r>
            <a:r>
              <a:rPr lang="en-US" dirty="0" smtClean="0">
                <a:ea typeface="ＭＳ Ｐゴシック" pitchFamily="-110" charset="-128"/>
              </a:rPr>
              <a:t>, is it divisible by 7?</a:t>
            </a:r>
          </a:p>
          <a:p>
            <a:pPr lvl="1" algn="just"/>
            <a:r>
              <a:rPr lang="en-US" dirty="0" smtClean="0">
                <a:ea typeface="ＭＳ Ｐゴシック" pitchFamily="-110" charset="-128"/>
              </a:rPr>
              <a:t>Given a </a:t>
            </a:r>
            <a:r>
              <a:rPr lang="en-US" b="1" dirty="0" smtClean="0">
                <a:solidFill>
                  <a:schemeClr val="accent1"/>
                </a:solidFill>
                <a:ea typeface="ＭＳ Ｐゴシック" pitchFamily="-110" charset="-128"/>
              </a:rPr>
              <a:t>pair of words </a:t>
            </a:r>
            <a:r>
              <a:rPr lang="en-US" i="1" dirty="0" smtClean="0">
                <a:latin typeface="Garamond" pitchFamily="-110" charset="0"/>
                <a:ea typeface="ＭＳ Ｐゴシック" pitchFamily="-110" charset="-128"/>
              </a:rPr>
              <a:t>s</a:t>
            </a:r>
            <a:r>
              <a:rPr lang="en-US" dirty="0" smtClean="0">
                <a:ea typeface="ＭＳ Ｐゴシック" pitchFamily="-110" charset="-128"/>
              </a:rPr>
              <a:t> and </a:t>
            </a:r>
            <a:r>
              <a:rPr lang="en-US" i="1" dirty="0" smtClean="0">
                <a:latin typeface="Garamond" pitchFamily="-110" charset="0"/>
                <a:ea typeface="ＭＳ Ｐゴシック" pitchFamily="-110" charset="-128"/>
              </a:rPr>
              <a:t>t</a:t>
            </a:r>
            <a:r>
              <a:rPr lang="en-US" dirty="0" smtClean="0">
                <a:ea typeface="ＭＳ Ｐゴシック" pitchFamily="-110" charset="-128"/>
              </a:rPr>
              <a:t>, are they the same?</a:t>
            </a:r>
          </a:p>
          <a:p>
            <a:pPr algn="just"/>
            <a:r>
              <a:rPr lang="en-US" dirty="0" smtClean="0">
                <a:ea typeface="ＭＳ Ｐゴシック" pitchFamily="-110" charset="-128"/>
              </a:rPr>
              <a:t>All of these have “yes/no” answers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pitchFamily="-110" charset="-128"/>
              </a:rPr>
              <a:t>Alphabets and </a:t>
            </a:r>
            <a:r>
              <a:rPr lang="en-US" dirty="0" smtClean="0">
                <a:ea typeface="ＭＳ Ｐゴシック" pitchFamily="-110" charset="-128"/>
              </a:rPr>
              <a:t>Strings</a:t>
            </a:r>
            <a:endParaRPr lang="en-US" dirty="0" smtClean="0">
              <a:ea typeface="ＭＳ Ｐゴシック" pitchFamily="-110" charset="-128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4th Feburary 2013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FSM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C5AF7-C023-4D7C-83A4-82A6E128021F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3686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81000" y="1479550"/>
            <a:ext cx="8353425" cy="2482850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>
                <a:ea typeface="ＭＳ Ｐゴシック" pitchFamily="-110" charset="-128"/>
              </a:rPr>
              <a:t>A common way to talk about words, numbers, pairs of words, etc. is by representing them as </a:t>
            </a:r>
            <a:r>
              <a:rPr lang="en-US" b="1" dirty="0" smtClean="0">
                <a:solidFill>
                  <a:schemeClr val="accent1"/>
                </a:solidFill>
                <a:ea typeface="ＭＳ Ｐゴシック" pitchFamily="-110" charset="-128"/>
              </a:rPr>
              <a:t>strings</a:t>
            </a:r>
          </a:p>
          <a:p>
            <a:pPr algn="just"/>
            <a:r>
              <a:rPr lang="en-US" dirty="0" smtClean="0">
                <a:ea typeface="ＭＳ Ｐゴシック" pitchFamily="-110" charset="-128"/>
              </a:rPr>
              <a:t>To define strings, we start with an</a:t>
            </a:r>
            <a:r>
              <a:rPr lang="en-US" b="1" dirty="0" smtClean="0">
                <a:solidFill>
                  <a:schemeClr val="accent1"/>
                </a:solidFill>
                <a:ea typeface="ＭＳ Ｐゴシック" pitchFamily="-110" charset="-128"/>
              </a:rPr>
              <a:t> alphabet</a:t>
            </a:r>
          </a:p>
        </p:txBody>
      </p:sp>
      <p:sp>
        <p:nvSpPr>
          <p:cNvPr id="36868" name="Text Box 4"/>
          <p:cNvSpPr txBox="1">
            <a:spLocks noChangeArrowheads="1"/>
          </p:cNvSpPr>
          <p:nvPr/>
        </p:nvSpPr>
        <p:spPr bwMode="auto">
          <a:xfrm>
            <a:off x="1295400" y="3124200"/>
            <a:ext cx="6224587" cy="5334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Gill Sans MT" pitchFamily="-110" charset="-18"/>
              </a:rPr>
              <a:t>An </a:t>
            </a:r>
            <a:r>
              <a:rPr lang="en-US" sz="2800" b="1" dirty="0">
                <a:solidFill>
                  <a:schemeClr val="accent1"/>
                </a:solidFill>
                <a:latin typeface="Gill Sans MT" pitchFamily="-110" charset="-18"/>
              </a:rPr>
              <a:t>alphabet</a:t>
            </a:r>
            <a:r>
              <a:rPr lang="en-US" sz="2800" dirty="0">
                <a:latin typeface="Gill Sans MT" pitchFamily="-110" charset="-18"/>
              </a:rPr>
              <a:t> is a finite set of </a:t>
            </a:r>
            <a:r>
              <a:rPr lang="en-US" sz="2800" dirty="0" smtClean="0">
                <a:latin typeface="Gill Sans MT" pitchFamily="-110" charset="-18"/>
              </a:rPr>
              <a:t>symbols</a:t>
            </a:r>
            <a:endParaRPr lang="en-US" sz="2800" dirty="0">
              <a:latin typeface="Gill Sans MT" pitchFamily="-110" charset="-18"/>
            </a:endParaRPr>
          </a:p>
        </p:txBody>
      </p:sp>
      <p:sp>
        <p:nvSpPr>
          <p:cNvPr id="31749" name="Text Box 5"/>
          <p:cNvSpPr txBox="1">
            <a:spLocks noChangeArrowheads="1"/>
          </p:cNvSpPr>
          <p:nvPr/>
        </p:nvSpPr>
        <p:spPr bwMode="auto">
          <a:xfrm>
            <a:off x="457200" y="4267200"/>
            <a:ext cx="8458200" cy="13480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400" dirty="0">
                <a:latin typeface="Symbol" pitchFamily="-110" charset="2"/>
              </a:rPr>
              <a:t>S</a:t>
            </a:r>
            <a:r>
              <a:rPr lang="en-US" sz="2400" baseline="-25000" dirty="0">
                <a:latin typeface="Garamond" pitchFamily="-110" charset="0"/>
              </a:rPr>
              <a:t>1</a:t>
            </a:r>
            <a:r>
              <a:rPr lang="en-US" sz="2400" dirty="0">
                <a:latin typeface="Garamond" pitchFamily="-110" charset="0"/>
              </a:rPr>
              <a:t> = {a, b, c, d, …, z}</a:t>
            </a:r>
            <a:r>
              <a:rPr lang="en-US" sz="2400" dirty="0">
                <a:latin typeface="Gill Sans MT" pitchFamily="-110" charset="-18"/>
              </a:rPr>
              <a:t>: the set of letters in English</a:t>
            </a:r>
          </a:p>
          <a:p>
            <a:pPr>
              <a:spcBef>
                <a:spcPct val="20000"/>
              </a:spcBef>
            </a:pPr>
            <a:r>
              <a:rPr lang="en-US" sz="2400" dirty="0">
                <a:latin typeface="Symbol" pitchFamily="-110" charset="2"/>
              </a:rPr>
              <a:t>S</a:t>
            </a:r>
            <a:r>
              <a:rPr lang="en-US" sz="2400" baseline="-25000" dirty="0">
                <a:latin typeface="Garamond" pitchFamily="-110" charset="0"/>
              </a:rPr>
              <a:t>2</a:t>
            </a:r>
            <a:r>
              <a:rPr lang="en-US" sz="2400" dirty="0">
                <a:latin typeface="Garamond" pitchFamily="-110" charset="0"/>
              </a:rPr>
              <a:t> = {0, 1, …, 9}</a:t>
            </a:r>
            <a:r>
              <a:rPr lang="en-US" sz="2400" dirty="0">
                <a:latin typeface="Gill Sans MT" pitchFamily="-110" charset="-18"/>
              </a:rPr>
              <a:t>: the set of (base 10) digits</a:t>
            </a:r>
          </a:p>
          <a:p>
            <a:pPr>
              <a:spcBef>
                <a:spcPct val="20000"/>
              </a:spcBef>
            </a:pPr>
            <a:r>
              <a:rPr lang="en-US" sz="2400" dirty="0">
                <a:latin typeface="Symbol" pitchFamily="-110" charset="2"/>
              </a:rPr>
              <a:t>S</a:t>
            </a:r>
            <a:r>
              <a:rPr lang="en-US" sz="2400" baseline="-25000" dirty="0">
                <a:latin typeface="Garamond" pitchFamily="-110" charset="0"/>
              </a:rPr>
              <a:t>3</a:t>
            </a:r>
            <a:r>
              <a:rPr lang="en-US" sz="2400" dirty="0">
                <a:latin typeface="Gill Sans MT" pitchFamily="-110" charset="-18"/>
              </a:rPr>
              <a:t> </a:t>
            </a:r>
            <a:r>
              <a:rPr lang="en-US" sz="2400" dirty="0">
                <a:latin typeface="Garamond" pitchFamily="-110" charset="0"/>
              </a:rPr>
              <a:t>= {a, b, …, z, #}</a:t>
            </a:r>
            <a:r>
              <a:rPr lang="en-US" sz="2400" dirty="0">
                <a:latin typeface="Gill Sans MT" pitchFamily="-110" charset="-18"/>
              </a:rPr>
              <a:t>: the set of letters plus </a:t>
            </a:r>
            <a:r>
              <a:rPr lang="en-US" sz="2400" dirty="0" smtClean="0">
                <a:latin typeface="Gill Sans MT" pitchFamily="-110" charset="-18"/>
              </a:rPr>
              <a:t>the special symbol </a:t>
            </a:r>
            <a:r>
              <a:rPr lang="en-US" sz="2400" dirty="0">
                <a:latin typeface="Garamond" pitchFamily="-110" charset="0"/>
              </a:rPr>
              <a:t>#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-110" charset="-128"/>
              </a:rPr>
              <a:t>Strings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4th Feburary 2013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FSM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C5AF7-C023-4D7C-83A4-82A6E128021F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3789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4722813"/>
            <a:ext cx="8353425" cy="1296987"/>
          </a:xfrm>
        </p:spPr>
        <p:txBody>
          <a:bodyPr/>
          <a:lstStyle/>
          <a:p>
            <a:pPr algn="just"/>
            <a:r>
              <a:rPr lang="en-US" dirty="0" smtClean="0">
                <a:ea typeface="ＭＳ Ｐゴシック" pitchFamily="-110" charset="-128"/>
              </a:rPr>
              <a:t>The </a:t>
            </a:r>
            <a:r>
              <a:rPr lang="en-US" b="1" dirty="0" smtClean="0">
                <a:solidFill>
                  <a:schemeClr val="accent1"/>
                </a:solidFill>
                <a:ea typeface="ＭＳ Ｐゴシック" pitchFamily="-110" charset="-128"/>
              </a:rPr>
              <a:t>empty string </a:t>
            </a:r>
            <a:r>
              <a:rPr lang="en-US" dirty="0" smtClean="0">
                <a:ea typeface="ＭＳ Ｐゴシック" pitchFamily="-110" charset="-128"/>
              </a:rPr>
              <a:t>will be denoted by </a:t>
            </a:r>
            <a:r>
              <a:rPr lang="en-US" dirty="0" smtClean="0">
                <a:latin typeface="Symbol" pitchFamily="-110" charset="2"/>
                <a:ea typeface="ＭＳ Ｐゴシック" pitchFamily="-110" charset="-128"/>
              </a:rPr>
              <a:t>e</a:t>
            </a:r>
          </a:p>
          <a:p>
            <a:pPr algn="just"/>
            <a:r>
              <a:rPr lang="en-US" dirty="0" smtClean="0">
                <a:ea typeface="ＭＳ Ｐゴシック" pitchFamily="-110" charset="-128"/>
              </a:rPr>
              <a:t>We write </a:t>
            </a:r>
            <a:r>
              <a:rPr lang="en-US" dirty="0" smtClean="0">
                <a:latin typeface="Symbol" pitchFamily="-110" charset="2"/>
                <a:ea typeface="ＭＳ Ｐゴシック" pitchFamily="-110" charset="-128"/>
              </a:rPr>
              <a:t>S</a:t>
            </a:r>
            <a:r>
              <a:rPr lang="en-US" dirty="0" smtClean="0">
                <a:latin typeface="Garamond" pitchFamily="-110" charset="0"/>
                <a:ea typeface="ＭＳ Ｐゴシック" pitchFamily="-110" charset="-128"/>
              </a:rPr>
              <a:t>*</a:t>
            </a:r>
            <a:r>
              <a:rPr lang="en-US" dirty="0" smtClean="0">
                <a:ea typeface="ＭＳ Ｐゴシック" pitchFamily="-110" charset="-128"/>
              </a:rPr>
              <a:t> for the set of </a:t>
            </a:r>
            <a:r>
              <a:rPr lang="en-US" b="1" dirty="0" smtClean="0">
                <a:solidFill>
                  <a:srgbClr val="6699FF"/>
                </a:solidFill>
                <a:ea typeface="ＭＳ Ｐゴシック" pitchFamily="-110" charset="-128"/>
              </a:rPr>
              <a:t>all strings</a:t>
            </a:r>
            <a:r>
              <a:rPr lang="en-US" b="1" dirty="0" smtClean="0">
                <a:ea typeface="ＭＳ Ｐゴシック" pitchFamily="-110" charset="-128"/>
              </a:rPr>
              <a:t> </a:t>
            </a:r>
            <a:r>
              <a:rPr lang="en-US" dirty="0" smtClean="0">
                <a:ea typeface="ＭＳ Ｐゴシック" pitchFamily="-110" charset="-128"/>
              </a:rPr>
              <a:t>over </a:t>
            </a:r>
            <a:r>
              <a:rPr lang="en-US" dirty="0" smtClean="0">
                <a:latin typeface="Symbol" pitchFamily="-110" charset="2"/>
                <a:ea typeface="ＭＳ Ｐゴシック" pitchFamily="-110" charset="-128"/>
              </a:rPr>
              <a:t>S</a:t>
            </a:r>
            <a:endParaRPr lang="en-US" dirty="0" smtClean="0">
              <a:ea typeface="ＭＳ Ｐゴシック" pitchFamily="-110" charset="-128"/>
            </a:endParaRPr>
          </a:p>
        </p:txBody>
      </p:sp>
      <p:sp>
        <p:nvSpPr>
          <p:cNvPr id="37892" name="Text Box 4"/>
          <p:cNvSpPr txBox="1">
            <a:spLocks noChangeArrowheads="1"/>
          </p:cNvSpPr>
          <p:nvPr/>
        </p:nvSpPr>
        <p:spPr bwMode="auto">
          <a:xfrm>
            <a:off x="838200" y="1676400"/>
            <a:ext cx="7924800" cy="83099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accent1"/>
                </a:solidFill>
                <a:latin typeface="Gill Sans MT" pitchFamily="-110" charset="-18"/>
              </a:rPr>
              <a:t>A string over alphabet </a:t>
            </a:r>
            <a:r>
              <a:rPr lang="en-US" sz="2400" b="1" dirty="0">
                <a:solidFill>
                  <a:schemeClr val="accent1"/>
                </a:solidFill>
                <a:latin typeface="Symbol" pitchFamily="-110" charset="2"/>
              </a:rPr>
              <a:t>S</a:t>
            </a:r>
            <a:r>
              <a:rPr lang="en-US" sz="2400" b="1" dirty="0">
                <a:solidFill>
                  <a:schemeClr val="accent1"/>
                </a:solidFill>
                <a:latin typeface="Gill Sans MT" pitchFamily="-110" charset="-18"/>
              </a:rPr>
              <a:t> is a finite </a:t>
            </a:r>
            <a:r>
              <a:rPr lang="en-US" sz="2400" b="1" dirty="0" smtClean="0">
                <a:solidFill>
                  <a:schemeClr val="accent1"/>
                </a:solidFill>
                <a:latin typeface="Gill Sans MT" pitchFamily="-110" charset="-18"/>
              </a:rPr>
              <a:t>sequence of </a:t>
            </a:r>
            <a:r>
              <a:rPr lang="en-US" sz="2400" b="1" dirty="0">
                <a:solidFill>
                  <a:schemeClr val="accent1"/>
                </a:solidFill>
                <a:latin typeface="Gill Sans MT" pitchFamily="-110" charset="-18"/>
              </a:rPr>
              <a:t>symbols in </a:t>
            </a:r>
            <a:r>
              <a:rPr lang="en-US" sz="2400" b="1" dirty="0" smtClean="0">
                <a:solidFill>
                  <a:schemeClr val="accent1"/>
                </a:solidFill>
                <a:latin typeface="Symbol" pitchFamily="-110" charset="2"/>
              </a:rPr>
              <a:t>S</a:t>
            </a:r>
            <a:endParaRPr lang="en-US" sz="2400" b="1" dirty="0">
              <a:solidFill>
                <a:schemeClr val="accent1"/>
              </a:solidFill>
              <a:latin typeface="Gill Sans MT" pitchFamily="-110" charset="-18"/>
            </a:endParaRPr>
          </a:p>
        </p:txBody>
      </p:sp>
      <p:sp>
        <p:nvSpPr>
          <p:cNvPr id="32773" name="Text Box 5"/>
          <p:cNvSpPr txBox="1">
            <a:spLocks noChangeArrowheads="1"/>
          </p:cNvSpPr>
          <p:nvPr/>
        </p:nvSpPr>
        <p:spPr bwMode="auto">
          <a:xfrm>
            <a:off x="1447800" y="2819400"/>
            <a:ext cx="5484813" cy="1347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400" dirty="0" err="1">
                <a:latin typeface="Garamond" pitchFamily="-110" charset="0"/>
              </a:rPr>
              <a:t>abfbz</a:t>
            </a:r>
            <a:r>
              <a:rPr lang="en-US" sz="2400" dirty="0">
                <a:latin typeface="Garamond" pitchFamily="-110" charset="0"/>
              </a:rPr>
              <a:t> </a:t>
            </a:r>
            <a:r>
              <a:rPr lang="en-US" sz="2400" dirty="0">
                <a:latin typeface="Gill Sans MT" pitchFamily="-110" charset="-18"/>
              </a:rPr>
              <a:t>is a string over </a:t>
            </a:r>
            <a:r>
              <a:rPr lang="en-US" sz="2400" dirty="0">
                <a:latin typeface="Symbol" pitchFamily="-110" charset="2"/>
              </a:rPr>
              <a:t>S</a:t>
            </a:r>
            <a:r>
              <a:rPr lang="en-US" sz="2400" baseline="-25000" dirty="0">
                <a:latin typeface="Garamond" pitchFamily="-110" charset="0"/>
              </a:rPr>
              <a:t>1</a:t>
            </a:r>
            <a:r>
              <a:rPr lang="en-US" sz="2400" dirty="0">
                <a:latin typeface="Garamond" pitchFamily="-110" charset="0"/>
              </a:rPr>
              <a:t> = {a, b, c, d, …, z}</a:t>
            </a:r>
            <a:endParaRPr lang="en-US" sz="2400" dirty="0">
              <a:latin typeface="Gill Sans MT" pitchFamily="-110" charset="-18"/>
            </a:endParaRPr>
          </a:p>
          <a:p>
            <a:pPr>
              <a:spcBef>
                <a:spcPct val="20000"/>
              </a:spcBef>
            </a:pPr>
            <a:r>
              <a:rPr lang="en-US" sz="2400" dirty="0">
                <a:latin typeface="Garamond" pitchFamily="-110" charset="0"/>
              </a:rPr>
              <a:t>9021 </a:t>
            </a:r>
            <a:r>
              <a:rPr lang="en-US" sz="2400" dirty="0">
                <a:latin typeface="Gill Sans MT" pitchFamily="-110" charset="-18"/>
              </a:rPr>
              <a:t>is a string over </a:t>
            </a:r>
            <a:r>
              <a:rPr lang="en-US" sz="2400" dirty="0">
                <a:latin typeface="Symbol" pitchFamily="-110" charset="2"/>
              </a:rPr>
              <a:t>S</a:t>
            </a:r>
            <a:r>
              <a:rPr lang="en-US" sz="2400" baseline="-25000" dirty="0">
                <a:latin typeface="Garamond" pitchFamily="-110" charset="0"/>
              </a:rPr>
              <a:t>2</a:t>
            </a:r>
            <a:r>
              <a:rPr lang="en-US" sz="2400" dirty="0">
                <a:latin typeface="Garamond" pitchFamily="-110" charset="0"/>
              </a:rPr>
              <a:t> = {0, 1, …, 9}</a:t>
            </a:r>
            <a:endParaRPr lang="en-US" sz="2400" dirty="0">
              <a:latin typeface="Gill Sans MT" pitchFamily="-110" charset="-18"/>
            </a:endParaRPr>
          </a:p>
          <a:p>
            <a:pPr>
              <a:spcBef>
                <a:spcPct val="20000"/>
              </a:spcBef>
            </a:pPr>
            <a:r>
              <a:rPr lang="en-US" sz="2400" dirty="0" err="1">
                <a:latin typeface="Garamond" pitchFamily="-110" charset="0"/>
              </a:rPr>
              <a:t>ab#bc</a:t>
            </a:r>
            <a:r>
              <a:rPr lang="en-US" sz="2400" dirty="0">
                <a:latin typeface="Garamond" pitchFamily="-110" charset="0"/>
              </a:rPr>
              <a:t> </a:t>
            </a:r>
            <a:r>
              <a:rPr lang="en-US" sz="2400" dirty="0">
                <a:latin typeface="Gill Sans MT" pitchFamily="-110" charset="-18"/>
              </a:rPr>
              <a:t>is a string over </a:t>
            </a:r>
            <a:r>
              <a:rPr lang="en-US" sz="2400" dirty="0">
                <a:latin typeface="Symbol" pitchFamily="-110" charset="2"/>
              </a:rPr>
              <a:t>S</a:t>
            </a:r>
            <a:r>
              <a:rPr lang="en-US" sz="2400" baseline="-25000" dirty="0">
                <a:latin typeface="Garamond" pitchFamily="-110" charset="0"/>
              </a:rPr>
              <a:t>3</a:t>
            </a:r>
            <a:r>
              <a:rPr lang="en-US" sz="2400" dirty="0">
                <a:latin typeface="Gill Sans MT" pitchFamily="-110" charset="-18"/>
              </a:rPr>
              <a:t> </a:t>
            </a:r>
            <a:r>
              <a:rPr lang="en-US" sz="2400" dirty="0">
                <a:latin typeface="Garamond" pitchFamily="-110" charset="0"/>
              </a:rPr>
              <a:t>= {a, b, …, z, #}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-110" charset="-128"/>
              </a:rPr>
              <a:t>Languages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4th Feburary 2013</a:t>
            </a:r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FSM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C5AF7-C023-4D7C-83A4-82A6E128021F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3891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81000" y="2362200"/>
            <a:ext cx="8353425" cy="609600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>
                <a:ea typeface="ＭＳ Ｐゴシック" pitchFamily="-110" charset="-128"/>
              </a:rPr>
              <a:t>Languages describe problems with “yes/no” answers</a:t>
            </a:r>
          </a:p>
        </p:txBody>
      </p:sp>
      <p:sp>
        <p:nvSpPr>
          <p:cNvPr id="38916" name="Text Box 4"/>
          <p:cNvSpPr txBox="1">
            <a:spLocks noChangeArrowheads="1"/>
          </p:cNvSpPr>
          <p:nvPr/>
        </p:nvSpPr>
        <p:spPr bwMode="auto">
          <a:xfrm>
            <a:off x="457200" y="1752600"/>
            <a:ext cx="8305800" cy="46166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en-US" sz="2400" b="1" dirty="0">
                <a:solidFill>
                  <a:schemeClr val="accent1"/>
                </a:solidFill>
                <a:latin typeface="Gill Sans MT" pitchFamily="-110" charset="-18"/>
              </a:rPr>
              <a:t>A language is a set of </a:t>
            </a:r>
            <a:r>
              <a:rPr lang="en-US" sz="2400" b="1" dirty="0" smtClean="0">
                <a:solidFill>
                  <a:schemeClr val="accent1"/>
                </a:solidFill>
                <a:latin typeface="Gill Sans MT" pitchFamily="-110" charset="-18"/>
              </a:rPr>
              <a:t>strings (over </a:t>
            </a:r>
            <a:r>
              <a:rPr lang="en-US" sz="2400" b="1" dirty="0">
                <a:solidFill>
                  <a:schemeClr val="accent1"/>
                </a:solidFill>
                <a:latin typeface="Gill Sans MT" pitchFamily="-110" charset="-18"/>
              </a:rPr>
              <a:t>the same alphabet</a:t>
            </a:r>
            <a:r>
              <a:rPr lang="en-US" sz="2400" b="1" dirty="0" smtClean="0">
                <a:solidFill>
                  <a:schemeClr val="accent1"/>
                </a:solidFill>
                <a:latin typeface="Gill Sans MT" pitchFamily="-110" charset="-18"/>
              </a:rPr>
              <a:t>)</a:t>
            </a:r>
            <a:endParaRPr lang="en-US" sz="2400" b="1" dirty="0">
              <a:solidFill>
                <a:schemeClr val="accent1"/>
              </a:solidFill>
              <a:latin typeface="Gill Sans MT" pitchFamily="-110" charset="-18"/>
            </a:endParaRPr>
          </a:p>
        </p:txBody>
      </p:sp>
      <p:sp>
        <p:nvSpPr>
          <p:cNvPr id="39941" name="Text Box 5"/>
          <p:cNvSpPr txBox="1">
            <a:spLocks noChangeArrowheads="1"/>
          </p:cNvSpPr>
          <p:nvPr/>
        </p:nvSpPr>
        <p:spPr bwMode="auto">
          <a:xfrm>
            <a:off x="762000" y="2895600"/>
            <a:ext cx="4800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400" i="1" dirty="0">
                <a:latin typeface="Garamond" pitchFamily="-110" charset="0"/>
              </a:rPr>
              <a:t>L</a:t>
            </a:r>
            <a:r>
              <a:rPr lang="en-US" sz="2400" baseline="-25000" dirty="0">
                <a:latin typeface="Garamond" pitchFamily="-110" charset="0"/>
              </a:rPr>
              <a:t>1</a:t>
            </a:r>
            <a:r>
              <a:rPr lang="en-US" sz="2400" dirty="0">
                <a:latin typeface="Garamond" pitchFamily="-110" charset="0"/>
              </a:rPr>
              <a:t> = </a:t>
            </a:r>
            <a:r>
              <a:rPr lang="en-US" sz="2400" dirty="0" smtClean="0">
                <a:latin typeface="Gill Sans MT" pitchFamily="-110" charset="-18"/>
              </a:rPr>
              <a:t>All </a:t>
            </a:r>
            <a:r>
              <a:rPr lang="en-US" sz="2400" dirty="0">
                <a:latin typeface="Gill Sans MT" pitchFamily="-110" charset="-18"/>
              </a:rPr>
              <a:t>strings that contain 	the substring </a:t>
            </a:r>
            <a:r>
              <a:rPr lang="en-US" sz="2400" dirty="0">
                <a:latin typeface="Garamond" pitchFamily="-110" charset="0"/>
              </a:rPr>
              <a:t>“fool”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19800" y="2971800"/>
            <a:ext cx="2255837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>
                <a:latin typeface="Symbol" pitchFamily="-110" charset="2"/>
              </a:rPr>
              <a:t>S</a:t>
            </a:r>
            <a:r>
              <a:rPr lang="en-US" sz="2400" baseline="-25000" dirty="0">
                <a:latin typeface="Garamond" pitchFamily="-110" charset="0"/>
              </a:rPr>
              <a:t>1</a:t>
            </a:r>
            <a:r>
              <a:rPr lang="en-US" sz="2400" dirty="0">
                <a:latin typeface="Garamond" pitchFamily="-110" charset="0"/>
              </a:rPr>
              <a:t> = {a, b, …, z}</a:t>
            </a:r>
            <a:endParaRPr lang="en-US" dirty="0"/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295400" y="3810000"/>
            <a:ext cx="358476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>
                <a:latin typeface="Garamond" pitchFamily="-110" charset="0"/>
              </a:rPr>
              <a:t>foolish, fools, fool </a:t>
            </a:r>
            <a:r>
              <a:rPr lang="en-US" sz="2400" dirty="0">
                <a:latin typeface="Gill Sans MT" pitchFamily="-110" charset="-18"/>
              </a:rPr>
              <a:t>are in</a:t>
            </a:r>
            <a:r>
              <a:rPr lang="en-US" sz="2400" dirty="0">
                <a:latin typeface="Garamond" pitchFamily="-110" charset="0"/>
              </a:rPr>
              <a:t> </a:t>
            </a:r>
            <a:r>
              <a:rPr lang="en-US" sz="2400" i="1" dirty="0">
                <a:latin typeface="Garamond" pitchFamily="-110" charset="0"/>
              </a:rPr>
              <a:t>L</a:t>
            </a:r>
            <a:r>
              <a:rPr lang="en-US" sz="2400" baseline="-25000" dirty="0">
                <a:latin typeface="Garamond" pitchFamily="-110" charset="0"/>
              </a:rPr>
              <a:t>1</a:t>
            </a:r>
            <a:endParaRPr lang="en-US" dirty="0"/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1752600" y="4343400"/>
            <a:ext cx="293052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>
                <a:latin typeface="Symbol" pitchFamily="-110" charset="2"/>
              </a:rPr>
              <a:t>e</a:t>
            </a:r>
            <a:r>
              <a:rPr lang="en-US" sz="2400" dirty="0">
                <a:latin typeface="Garamond" pitchFamily="-110" charset="0"/>
              </a:rPr>
              <a:t>, oyster</a:t>
            </a:r>
            <a:r>
              <a:rPr lang="en-US" sz="2400" dirty="0">
                <a:latin typeface="Gill Sans MT" pitchFamily="-110" charset="-18"/>
              </a:rPr>
              <a:t> are not in</a:t>
            </a:r>
            <a:r>
              <a:rPr lang="en-US" sz="2400" dirty="0">
                <a:latin typeface="Garamond" pitchFamily="-110" charset="0"/>
              </a:rPr>
              <a:t> </a:t>
            </a:r>
            <a:r>
              <a:rPr lang="en-US" sz="2400" i="1" dirty="0">
                <a:latin typeface="Garamond" pitchFamily="-110" charset="0"/>
              </a:rPr>
              <a:t>L</a:t>
            </a:r>
            <a:r>
              <a:rPr lang="en-US" sz="2400" baseline="-25000" dirty="0">
                <a:latin typeface="Garamond" pitchFamily="-110" charset="0"/>
              </a:rPr>
              <a:t>1</a:t>
            </a:r>
            <a:endParaRPr lang="en-US" dirty="0"/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685800" y="5105400"/>
            <a:ext cx="6324600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Bef>
                <a:spcPct val="20000"/>
              </a:spcBef>
            </a:pPr>
            <a:r>
              <a:rPr lang="en-US" sz="2400" i="1" dirty="0">
                <a:latin typeface="Garamond" pitchFamily="-110" charset="0"/>
              </a:rPr>
              <a:t>L</a:t>
            </a:r>
            <a:r>
              <a:rPr lang="en-US" sz="2400" baseline="-25000" dirty="0">
                <a:latin typeface="Garamond" pitchFamily="-110" charset="0"/>
              </a:rPr>
              <a:t>1</a:t>
            </a:r>
            <a:r>
              <a:rPr lang="en-US" sz="2400" dirty="0">
                <a:latin typeface="Garamond" pitchFamily="-110" charset="0"/>
              </a:rPr>
              <a:t> = </a:t>
            </a:r>
            <a:r>
              <a:rPr lang="en-US" sz="2400" dirty="0" smtClean="0">
                <a:latin typeface="Garamond" pitchFamily="-110" charset="0"/>
              </a:rPr>
              <a:t>{</a:t>
            </a:r>
            <a:r>
              <a:rPr lang="en-US" sz="2400" i="1" dirty="0">
                <a:latin typeface="Garamond" pitchFamily="-110" charset="0"/>
              </a:rPr>
              <a:t>x </a:t>
            </a:r>
            <a:r>
              <a:rPr lang="en-US" sz="2400" dirty="0">
                <a:latin typeface="Symbol" pitchFamily="-110" charset="2"/>
              </a:rPr>
              <a:t>Î S</a:t>
            </a:r>
            <a:r>
              <a:rPr lang="en-US" sz="2400" baseline="-25000" dirty="0">
                <a:latin typeface="Garamond" pitchFamily="-110" charset="0"/>
              </a:rPr>
              <a:t>1</a:t>
            </a:r>
            <a:r>
              <a:rPr lang="en-US" sz="2400" dirty="0">
                <a:latin typeface="Garamond" pitchFamily="-110" charset="0"/>
              </a:rPr>
              <a:t>*: </a:t>
            </a:r>
            <a:r>
              <a:rPr lang="en-US" sz="2400" i="1" dirty="0">
                <a:latin typeface="Garamond" pitchFamily="-110" charset="0"/>
              </a:rPr>
              <a:t>x</a:t>
            </a:r>
            <a:r>
              <a:rPr lang="en-US" sz="2400" dirty="0">
                <a:latin typeface="Garamond" pitchFamily="-110" charset="0"/>
              </a:rPr>
              <a:t> </a:t>
            </a:r>
            <a:r>
              <a:rPr lang="en-US" sz="2400" dirty="0">
                <a:latin typeface="Gill Sans MT" pitchFamily="-110" charset="-18"/>
              </a:rPr>
              <a:t>contains the substring </a:t>
            </a:r>
            <a:r>
              <a:rPr lang="en-US" sz="2400" dirty="0">
                <a:latin typeface="Garamond" pitchFamily="-110" charset="0"/>
              </a:rPr>
              <a:t>“fool”}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41" grpId="0"/>
      <p:bldP spid="6" grpId="0"/>
      <p:bldP spid="7" grpId="0"/>
      <p:bldP spid="8" grpId="0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-110" charset="-128"/>
              </a:rPr>
              <a:t>Examples of languages</a:t>
            </a:r>
          </a:p>
        </p:txBody>
      </p:sp>
      <p:sp>
        <p:nvSpPr>
          <p:cNvPr id="18" name="Date Placeholder 1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4th Feburary 2013</a:t>
            </a:r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FSM</a:t>
            </a:r>
            <a:endParaRPr lang="en-US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C5AF7-C023-4D7C-83A4-82A6E128021F}" type="slidenum">
              <a:rPr lang="en-US" smtClean="0">
                <a:solidFill>
                  <a:schemeClr val="tx1"/>
                </a:solidFill>
              </a:rPr>
              <a:pPr/>
              <a:t>7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39939" name="Rectangle 4"/>
          <p:cNvSpPr>
            <a:spLocks noChangeArrowheads="1"/>
          </p:cNvSpPr>
          <p:nvPr/>
        </p:nvSpPr>
        <p:spPr bwMode="auto">
          <a:xfrm>
            <a:off x="304800" y="1752600"/>
            <a:ext cx="4800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400" i="1" dirty="0" smtClean="0">
                <a:latin typeface="Garamond" pitchFamily="-110" charset="0"/>
              </a:rPr>
              <a:t>L</a:t>
            </a:r>
            <a:r>
              <a:rPr lang="en-US" sz="2400" baseline="-25000" dirty="0" smtClean="0">
                <a:latin typeface="Garamond" pitchFamily="-110" charset="0"/>
              </a:rPr>
              <a:t>2</a:t>
            </a:r>
            <a:r>
              <a:rPr lang="en-US" sz="2400" dirty="0" smtClean="0">
                <a:latin typeface="Garamond" pitchFamily="-110" charset="0"/>
              </a:rPr>
              <a:t>= </a:t>
            </a:r>
            <a:r>
              <a:rPr lang="en-US" sz="2400" dirty="0">
                <a:latin typeface="Garamond" pitchFamily="-110" charset="0"/>
              </a:rPr>
              <a:t>{</a:t>
            </a:r>
            <a:r>
              <a:rPr lang="en-US" sz="2400" i="1" dirty="0">
                <a:latin typeface="Garamond" pitchFamily="-110" charset="0"/>
              </a:rPr>
              <a:t>x </a:t>
            </a:r>
            <a:r>
              <a:rPr lang="en-US" sz="2400" dirty="0">
                <a:latin typeface="Symbol" pitchFamily="-110" charset="2"/>
              </a:rPr>
              <a:t>Î S</a:t>
            </a:r>
            <a:r>
              <a:rPr lang="en-US" sz="2400" baseline="-25000" dirty="0">
                <a:latin typeface="Garamond" pitchFamily="-110" charset="0"/>
              </a:rPr>
              <a:t>2</a:t>
            </a:r>
            <a:r>
              <a:rPr lang="en-US" sz="2400" dirty="0" smtClean="0">
                <a:latin typeface="Garamond" pitchFamily="-110" charset="0"/>
              </a:rPr>
              <a:t>* : </a:t>
            </a:r>
            <a:r>
              <a:rPr lang="en-US" sz="2400" i="1" dirty="0">
                <a:latin typeface="Garamond" pitchFamily="-110" charset="0"/>
              </a:rPr>
              <a:t>x</a:t>
            </a:r>
            <a:r>
              <a:rPr lang="en-US" sz="2400" dirty="0">
                <a:latin typeface="Garamond" pitchFamily="-110" charset="0"/>
              </a:rPr>
              <a:t> </a:t>
            </a:r>
            <a:r>
              <a:rPr lang="en-US" sz="2400" dirty="0">
                <a:latin typeface="Gill Sans MT" pitchFamily="-110" charset="-18"/>
              </a:rPr>
              <a:t>is divisible by </a:t>
            </a:r>
            <a:r>
              <a:rPr lang="en-US" sz="2400" dirty="0">
                <a:latin typeface="Garamond" pitchFamily="-110" charset="0"/>
              </a:rPr>
              <a:t>7}</a:t>
            </a:r>
          </a:p>
        </p:txBody>
      </p:sp>
      <p:sp>
        <p:nvSpPr>
          <p:cNvPr id="39940" name="Rectangle 5"/>
          <p:cNvSpPr>
            <a:spLocks noChangeArrowheads="1"/>
          </p:cNvSpPr>
          <p:nvPr/>
        </p:nvSpPr>
        <p:spPr bwMode="auto">
          <a:xfrm>
            <a:off x="5715000" y="1752600"/>
            <a:ext cx="2290762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>
                <a:latin typeface="Symbol" pitchFamily="-110" charset="2"/>
              </a:rPr>
              <a:t>S</a:t>
            </a:r>
            <a:r>
              <a:rPr lang="en-US" sz="2400" baseline="-25000" dirty="0">
                <a:latin typeface="Garamond" pitchFamily="-110" charset="0"/>
              </a:rPr>
              <a:t>2</a:t>
            </a:r>
            <a:r>
              <a:rPr lang="en-US" sz="2400" dirty="0">
                <a:latin typeface="Garamond" pitchFamily="-110" charset="0"/>
              </a:rPr>
              <a:t> = {0, 1, …, 9}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81000" y="3505200"/>
            <a:ext cx="43180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400" i="1" dirty="0">
                <a:latin typeface="Garamond" pitchFamily="-110" charset="0"/>
              </a:rPr>
              <a:t>L</a:t>
            </a:r>
            <a:r>
              <a:rPr lang="en-US" sz="2400" baseline="-25000" dirty="0">
                <a:latin typeface="Garamond" pitchFamily="-110" charset="0"/>
              </a:rPr>
              <a:t>3</a:t>
            </a:r>
            <a:r>
              <a:rPr lang="en-US" sz="2400" dirty="0">
                <a:latin typeface="Garamond" pitchFamily="-110" charset="0"/>
              </a:rPr>
              <a:t> </a:t>
            </a:r>
            <a:r>
              <a:rPr lang="en-US" sz="2400" dirty="0" smtClean="0">
                <a:latin typeface="Garamond" pitchFamily="-110" charset="0"/>
              </a:rPr>
              <a:t>= </a:t>
            </a:r>
            <a:r>
              <a:rPr lang="en-US" sz="2400" dirty="0">
                <a:latin typeface="Garamond" pitchFamily="-110" charset="0"/>
              </a:rPr>
              <a:t>{</a:t>
            </a:r>
            <a:r>
              <a:rPr lang="en-US" sz="2400" i="1" dirty="0" err="1" smtClean="0">
                <a:latin typeface="Garamond" pitchFamily="-110" charset="0"/>
              </a:rPr>
              <a:t>s</a:t>
            </a:r>
            <a:r>
              <a:rPr lang="en-US" sz="2400" dirty="0" err="1" smtClean="0">
                <a:latin typeface="Garamond" pitchFamily="-110" charset="0"/>
              </a:rPr>
              <a:t>#</a:t>
            </a:r>
            <a:r>
              <a:rPr lang="en-US" sz="2400" i="1" dirty="0" err="1" smtClean="0">
                <a:latin typeface="Garamond" pitchFamily="-110" charset="0"/>
              </a:rPr>
              <a:t>s</a:t>
            </a:r>
            <a:r>
              <a:rPr lang="en-US" sz="2400" i="1" dirty="0" smtClean="0">
                <a:latin typeface="Garamond" pitchFamily="-110" charset="0"/>
              </a:rPr>
              <a:t> </a:t>
            </a:r>
            <a:r>
              <a:rPr lang="en-US" sz="2400" dirty="0" smtClean="0">
                <a:latin typeface="Garamond" pitchFamily="-110" charset="0"/>
              </a:rPr>
              <a:t>:</a:t>
            </a:r>
            <a:r>
              <a:rPr lang="en-US" sz="2400" i="1" dirty="0" smtClean="0">
                <a:latin typeface="Garamond" pitchFamily="-110" charset="0"/>
              </a:rPr>
              <a:t> </a:t>
            </a:r>
            <a:r>
              <a:rPr lang="en-US" sz="2400" i="1" dirty="0">
                <a:latin typeface="Garamond" pitchFamily="-110" charset="0"/>
              </a:rPr>
              <a:t>s </a:t>
            </a:r>
            <a:r>
              <a:rPr lang="en-US" sz="2400" dirty="0">
                <a:latin typeface="Symbol" pitchFamily="-110" charset="2"/>
              </a:rPr>
              <a:t>Î </a:t>
            </a:r>
            <a:r>
              <a:rPr lang="en-US" sz="2400" dirty="0">
                <a:latin typeface="Garamond" pitchFamily="-110" charset="0"/>
              </a:rPr>
              <a:t>{a, b, …, z}*}</a:t>
            </a:r>
            <a:r>
              <a:rPr lang="en-US" sz="2400" dirty="0">
                <a:latin typeface="Gill Sans MT" pitchFamily="-110" charset="-18"/>
              </a:rPr>
              <a:t> </a:t>
            </a:r>
            <a:endParaRPr lang="en-US" sz="2400" dirty="0">
              <a:latin typeface="Garamond" pitchFamily="-110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048000" y="2362200"/>
            <a:ext cx="2667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latin typeface="Garamond" pitchFamily="-110" charset="0"/>
              </a:rPr>
              <a:t> </a:t>
            </a:r>
            <a:r>
              <a:rPr lang="en-US" sz="2400" i="1" dirty="0" smtClean="0">
                <a:latin typeface="Garamond" pitchFamily="-110" charset="0"/>
              </a:rPr>
              <a:t>L</a:t>
            </a:r>
            <a:r>
              <a:rPr lang="en-US" sz="2400" baseline="-25000" dirty="0" smtClean="0">
                <a:latin typeface="Garamond" pitchFamily="-110" charset="0"/>
              </a:rPr>
              <a:t>2 </a:t>
            </a:r>
            <a:r>
              <a:rPr lang="en-US" sz="2400" dirty="0" smtClean="0">
                <a:latin typeface="Garamond" pitchFamily="-110" charset="0"/>
              </a:rPr>
              <a:t>= </a:t>
            </a:r>
            <a:r>
              <a:rPr lang="en-US" sz="2400" dirty="0">
                <a:latin typeface="Garamond" pitchFamily="-110" charset="0"/>
              </a:rPr>
              <a:t>{7, 14, 21, …}</a:t>
            </a:r>
            <a:endParaRPr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5105400" y="3505200"/>
            <a:ext cx="261302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>
                <a:latin typeface="Symbol" pitchFamily="-110" charset="2"/>
              </a:rPr>
              <a:t>S</a:t>
            </a:r>
            <a:r>
              <a:rPr lang="en-US" sz="2400" baseline="-25000" dirty="0">
                <a:latin typeface="Garamond" pitchFamily="-110" charset="0"/>
              </a:rPr>
              <a:t>3</a:t>
            </a:r>
            <a:r>
              <a:rPr lang="en-US" sz="2400" dirty="0">
                <a:latin typeface="Gill Sans MT" pitchFamily="-110" charset="-18"/>
              </a:rPr>
              <a:t> </a:t>
            </a:r>
            <a:r>
              <a:rPr lang="en-US" sz="2400" dirty="0">
                <a:latin typeface="Garamond" pitchFamily="-110" charset="0"/>
              </a:rPr>
              <a:t>= {a, b, …, z, #}</a:t>
            </a:r>
            <a:endParaRPr lang="en-US" dirty="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2170113" y="4110038"/>
            <a:ext cx="954087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Garamond" pitchFamily="-110" charset="0"/>
              </a:rPr>
              <a:t>ab#ab</a:t>
            </a:r>
            <a:endParaRPr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2171700" y="5334000"/>
            <a:ext cx="10509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Garamond" pitchFamily="-110" charset="0"/>
              </a:rPr>
              <a:t>a##a#</a:t>
            </a:r>
            <a:endParaRPr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2170113" y="4719638"/>
            <a:ext cx="954087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Garamond" pitchFamily="-110" charset="0"/>
              </a:rPr>
              <a:t>ab#ba</a:t>
            </a:r>
            <a:endParaRPr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3416300" y="4097338"/>
            <a:ext cx="79380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>
                <a:latin typeface="Gill Sans MT" pitchFamily="-110" charset="-18"/>
              </a:rPr>
              <a:t>in</a:t>
            </a:r>
            <a:r>
              <a:rPr lang="en-US" sz="2400" dirty="0">
                <a:latin typeface="Garamond" pitchFamily="-110" charset="0"/>
              </a:rPr>
              <a:t> </a:t>
            </a:r>
            <a:r>
              <a:rPr lang="en-US" sz="2400" i="1" dirty="0">
                <a:latin typeface="Garamond" pitchFamily="-110" charset="0"/>
              </a:rPr>
              <a:t>L</a:t>
            </a:r>
            <a:r>
              <a:rPr lang="en-US" sz="2400" baseline="-25000" dirty="0">
                <a:latin typeface="Garamond" pitchFamily="-110" charset="0"/>
              </a:rPr>
              <a:t>3</a:t>
            </a:r>
            <a:endParaRPr lang="en-US" dirty="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3429000" y="4724400"/>
            <a:ext cx="130676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Gill Sans MT" pitchFamily="-110" charset="-18"/>
              </a:rPr>
              <a:t>not in</a:t>
            </a:r>
            <a:r>
              <a:rPr lang="en-US" sz="2400">
                <a:latin typeface="Garamond" pitchFamily="-110" charset="0"/>
              </a:rPr>
              <a:t> </a:t>
            </a:r>
            <a:r>
              <a:rPr lang="en-US" sz="2400" i="1">
                <a:latin typeface="Garamond" pitchFamily="-110" charset="0"/>
              </a:rPr>
              <a:t>L</a:t>
            </a:r>
            <a:r>
              <a:rPr lang="en-US" sz="2400" baseline="-25000">
                <a:latin typeface="Garamond" pitchFamily="-110" charset="0"/>
              </a:rPr>
              <a:t>3</a:t>
            </a:r>
            <a:endParaRPr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3429000" y="5329238"/>
            <a:ext cx="130676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Gill Sans MT" pitchFamily="-110" charset="-18"/>
              </a:rPr>
              <a:t>not in</a:t>
            </a:r>
            <a:r>
              <a:rPr lang="en-US" sz="2400">
                <a:latin typeface="Garamond" pitchFamily="-110" charset="0"/>
              </a:rPr>
              <a:t> </a:t>
            </a:r>
            <a:r>
              <a:rPr lang="en-US" sz="2400" i="1">
                <a:latin typeface="Garamond" pitchFamily="-110" charset="0"/>
              </a:rPr>
              <a:t>L</a:t>
            </a:r>
            <a:r>
              <a:rPr lang="en-US" sz="2400" baseline="-25000">
                <a:latin typeface="Garamond" pitchFamily="-110" charset="0"/>
              </a:rPr>
              <a:t>3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2" grpId="0"/>
      <p:bldP spid="13" grpId="0"/>
      <p:bldP spid="14" grpId="0"/>
      <p:bldP spid="15" grpId="0"/>
      <p:bldP spid="16" grpId="0"/>
      <p:bldP spid="1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685800"/>
          </a:xfrm>
        </p:spPr>
        <p:txBody>
          <a:bodyPr/>
          <a:lstStyle/>
          <a:p>
            <a:pPr eaLnBrk="1" hangingPunct="1"/>
            <a:r>
              <a:rPr lang="en-US" sz="3200" dirty="0" smtClean="0"/>
              <a:t>Definitions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4th Feburary 2013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FSM</a:t>
            </a:r>
            <a:endParaRPr lang="en-US"/>
          </a:p>
        </p:txBody>
      </p:sp>
      <p:sp>
        <p:nvSpPr>
          <p:cNvPr id="20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98DFE38C-0F86-42AE-8FAA-22CAD56F37C4}" type="slidenum">
              <a:rPr lang="en-US">
                <a:latin typeface="Times New Roman" charset="0"/>
              </a:rPr>
              <a:pPr/>
              <a:t>8</a:t>
            </a:fld>
            <a:endParaRPr lang="en-US">
              <a:latin typeface="Times New Roman" charset="0"/>
            </a:endParaRPr>
          </a:p>
        </p:txBody>
      </p:sp>
      <p:sp>
        <p:nvSpPr>
          <p:cNvPr id="2052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85800" y="1143000"/>
            <a:ext cx="7772400" cy="5410200"/>
          </a:xfrm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400" b="1" dirty="0" smtClean="0">
                <a:solidFill>
                  <a:schemeClr val="accent1"/>
                </a:solidFill>
              </a:rPr>
              <a:t>Symbol </a:t>
            </a:r>
            <a:r>
              <a:rPr lang="en-US" sz="2400" dirty="0" smtClean="0"/>
              <a:t>– An atomic unit, such as a digit, character, lower-case letter, etc. Sometimes a word. </a:t>
            </a:r>
          </a:p>
          <a:p>
            <a:pPr lvl="1">
              <a:lnSpc>
                <a:spcPct val="90000"/>
              </a:lnSpc>
            </a:pPr>
            <a:r>
              <a:rPr lang="en-US" sz="1800" i="1" dirty="0" smtClean="0"/>
              <a:t>Formal language does not deal with the “meaning” of the symbols</a:t>
            </a:r>
            <a:endParaRPr lang="en-US" sz="1800" dirty="0" smtClean="0"/>
          </a:p>
          <a:p>
            <a:pPr eaLnBrk="1" hangingPunct="1">
              <a:lnSpc>
                <a:spcPct val="90000"/>
              </a:lnSpc>
            </a:pPr>
            <a:r>
              <a:rPr lang="en-US" sz="2400" b="1" dirty="0" smtClean="0">
                <a:solidFill>
                  <a:schemeClr val="accent1"/>
                </a:solidFill>
              </a:rPr>
              <a:t>Alphabet </a:t>
            </a:r>
            <a:r>
              <a:rPr lang="en-US" sz="2400" dirty="0" smtClean="0"/>
              <a:t>– A </a:t>
            </a:r>
            <a:r>
              <a:rPr lang="en-US" sz="2400" u="sng" dirty="0" smtClean="0"/>
              <a:t>finite</a:t>
            </a:r>
            <a:r>
              <a:rPr lang="en-US" sz="2400" dirty="0" smtClean="0"/>
              <a:t> set of symbols, usually denoted by </a:t>
            </a:r>
            <a:r>
              <a:rPr lang="en-US" sz="2400" dirty="0" smtClean="0">
                <a:cs typeface="Times New Roman" charset="0"/>
              </a:rPr>
              <a:t>Σ.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 smtClean="0">
                <a:cs typeface="Times New Roman" charset="0"/>
              </a:rPr>
              <a:t>	</a:t>
            </a:r>
            <a:r>
              <a:rPr lang="en-US" sz="2400" b="1" dirty="0" smtClean="0">
                <a:solidFill>
                  <a:schemeClr val="accent1"/>
                </a:solidFill>
                <a:cs typeface="Times New Roman" charset="0"/>
              </a:rPr>
              <a:t> Σ = {0, 1}		Σ = {0, a,  , 4}		Σ = {a, b, c, d}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b="1" dirty="0" smtClean="0">
                <a:solidFill>
                  <a:schemeClr val="accent1"/>
                </a:solidFill>
                <a:cs typeface="Times New Roman" charset="0"/>
              </a:rPr>
              <a:t>String </a:t>
            </a:r>
            <a:r>
              <a:rPr lang="en-US" sz="2400" dirty="0" smtClean="0">
                <a:cs typeface="Times New Roman" charset="0"/>
              </a:rPr>
              <a:t>– A </a:t>
            </a:r>
            <a:r>
              <a:rPr lang="en-US" sz="2400" u="sng" dirty="0" smtClean="0">
                <a:cs typeface="Times New Roman" charset="0"/>
              </a:rPr>
              <a:t>finite</a:t>
            </a:r>
            <a:r>
              <a:rPr lang="en-US" sz="2400" dirty="0" smtClean="0">
                <a:cs typeface="Times New Roman" charset="0"/>
              </a:rPr>
              <a:t> length sequence of symbols, presumably from some alphabet.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 smtClean="0">
                <a:cs typeface="Times New Roman" charset="0"/>
              </a:rPr>
              <a:t>	</a:t>
            </a:r>
            <a:r>
              <a:rPr lang="en-US" sz="2400" dirty="0" smtClean="0">
                <a:solidFill>
                  <a:schemeClr val="accent1"/>
                </a:solidFill>
                <a:cs typeface="Times New Roman" charset="0"/>
              </a:rPr>
              <a:t>u=ε        w = 0110	      y = 0aa	x = </a:t>
            </a:r>
            <a:r>
              <a:rPr lang="en-US" sz="2400" dirty="0" err="1" smtClean="0">
                <a:solidFill>
                  <a:schemeClr val="accent1"/>
                </a:solidFill>
                <a:cs typeface="Times New Roman" charset="0"/>
              </a:rPr>
              <a:t>aabcaa</a:t>
            </a:r>
            <a:r>
              <a:rPr lang="en-US" sz="2400" dirty="0" smtClean="0">
                <a:solidFill>
                  <a:schemeClr val="accent1"/>
                </a:solidFill>
                <a:cs typeface="Times New Roman" charset="0"/>
              </a:rPr>
              <a:t>	z = 111</a:t>
            </a:r>
          </a:p>
          <a:p>
            <a:pPr>
              <a:lnSpc>
                <a:spcPct val="90000"/>
              </a:lnSpc>
            </a:pPr>
            <a:r>
              <a:rPr lang="en-US" sz="2400" b="1" dirty="0" smtClean="0">
                <a:solidFill>
                  <a:schemeClr val="accent1"/>
                </a:solidFill>
                <a:cs typeface="Times New Roman" charset="0"/>
              </a:rPr>
              <a:t>special string:</a:t>
            </a:r>
            <a:r>
              <a:rPr lang="en-US" sz="2400" dirty="0" smtClean="0">
                <a:cs typeface="Times New Roman" charset="0"/>
              </a:rPr>
              <a:t>	ε (also denoted by λ)</a:t>
            </a:r>
          </a:p>
          <a:p>
            <a:pPr>
              <a:lnSpc>
                <a:spcPct val="90000"/>
              </a:lnSpc>
            </a:pPr>
            <a:r>
              <a:rPr lang="en-US" sz="2400" b="1" dirty="0" smtClean="0">
                <a:solidFill>
                  <a:schemeClr val="accent1"/>
                </a:solidFill>
                <a:cs typeface="Times New Roman" charset="0"/>
              </a:rPr>
              <a:t>concatenation</a:t>
            </a:r>
            <a:r>
              <a:rPr lang="en-US" sz="2400" dirty="0" smtClean="0">
                <a:cs typeface="Times New Roman" charset="0"/>
              </a:rPr>
              <a:t>:	</a:t>
            </a:r>
            <a:r>
              <a:rPr lang="en-US" sz="2400" dirty="0" err="1" smtClean="0">
                <a:cs typeface="Times New Roman" charset="0"/>
              </a:rPr>
              <a:t>wz</a:t>
            </a:r>
            <a:r>
              <a:rPr lang="en-US" sz="2400" dirty="0" smtClean="0">
                <a:cs typeface="Times New Roman" charset="0"/>
              </a:rPr>
              <a:t> = 0110111</a:t>
            </a:r>
          </a:p>
          <a:p>
            <a:pPr>
              <a:lnSpc>
                <a:spcPct val="90000"/>
              </a:lnSpc>
            </a:pPr>
            <a:r>
              <a:rPr lang="en-US" sz="2400" b="1" dirty="0" smtClean="0">
                <a:solidFill>
                  <a:schemeClr val="accent1"/>
                </a:solidFill>
                <a:cs typeface="Times New Roman" charset="0"/>
              </a:rPr>
              <a:t>length</a:t>
            </a:r>
            <a:r>
              <a:rPr lang="en-US" sz="2400" dirty="0" smtClean="0">
                <a:cs typeface="Times New Roman" charset="0"/>
              </a:rPr>
              <a:t>:	</a:t>
            </a:r>
            <a:r>
              <a:rPr lang="en-US" sz="2400" dirty="0" smtClean="0">
                <a:cs typeface="Times New Roman" charset="0"/>
              </a:rPr>
              <a:t>|</a:t>
            </a:r>
            <a:r>
              <a:rPr lang="en-US" sz="2400" dirty="0" smtClean="0">
                <a:cs typeface="Times New Roman" charset="0"/>
              </a:rPr>
              <a:t>w| = 4              |x| = 6            but |u| = 0</a:t>
            </a:r>
          </a:p>
          <a:p>
            <a:pPr>
              <a:lnSpc>
                <a:spcPct val="90000"/>
              </a:lnSpc>
            </a:pPr>
            <a:r>
              <a:rPr lang="en-US" sz="2400" b="1" dirty="0" smtClean="0">
                <a:solidFill>
                  <a:schemeClr val="accent1"/>
                </a:solidFill>
                <a:cs typeface="Times New Roman" charset="0"/>
              </a:rPr>
              <a:t>reversal</a:t>
            </a:r>
            <a:r>
              <a:rPr lang="en-US" sz="2400" dirty="0" smtClean="0">
                <a:cs typeface="Times New Roman" charset="0"/>
              </a:rPr>
              <a:t>:		</a:t>
            </a:r>
            <a:r>
              <a:rPr lang="en-US" sz="2400" dirty="0" err="1" smtClean="0">
                <a:cs typeface="Times New Roman" charset="0"/>
              </a:rPr>
              <a:t>y</a:t>
            </a:r>
            <a:r>
              <a:rPr lang="en-US" sz="2400" baseline="30000" dirty="0" err="1" smtClean="0">
                <a:cs typeface="Times New Roman" charset="0"/>
              </a:rPr>
              <a:t>R</a:t>
            </a:r>
            <a:r>
              <a:rPr lang="en-US" sz="2400" dirty="0" smtClean="0">
                <a:cs typeface="Times New Roman" charset="0"/>
              </a:rPr>
              <a:t> = aa0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Grammar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4th Feburary 2013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FSM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C5AF7-C023-4D7C-83A4-82A6E128021F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It is defined as </a:t>
            </a:r>
            <a:r>
              <a:rPr lang="en-US" b="1" dirty="0" smtClean="0">
                <a:solidFill>
                  <a:schemeClr val="accent1"/>
                </a:solidFill>
              </a:rPr>
              <a:t>G=(V, T, S, P)</a:t>
            </a:r>
          </a:p>
          <a:p>
            <a:r>
              <a:rPr lang="en-US" dirty="0" smtClean="0"/>
              <a:t>V is the finite set of objects called the </a:t>
            </a:r>
            <a:r>
              <a:rPr lang="en-US" b="1" dirty="0" smtClean="0"/>
              <a:t>variables</a:t>
            </a:r>
          </a:p>
          <a:p>
            <a:r>
              <a:rPr lang="en-US" dirty="0" smtClean="0"/>
              <a:t>T is a finite set of objects called the </a:t>
            </a:r>
            <a:r>
              <a:rPr lang="en-US" b="1" dirty="0" smtClean="0"/>
              <a:t>terminal symbols</a:t>
            </a:r>
          </a:p>
          <a:p>
            <a:r>
              <a:rPr lang="en-US" dirty="0" smtClean="0"/>
              <a:t>S</a:t>
            </a:r>
            <a:r>
              <a:rPr lang="en-US" dirty="0" smtClean="0">
                <a:latin typeface="Arial"/>
                <a:cs typeface="Arial"/>
              </a:rPr>
              <a:t> belongs to V and is called as the </a:t>
            </a:r>
            <a:r>
              <a:rPr lang="en-US" b="1" dirty="0" smtClean="0">
                <a:latin typeface="Arial"/>
                <a:cs typeface="Arial"/>
              </a:rPr>
              <a:t>start variable</a:t>
            </a:r>
          </a:p>
          <a:p>
            <a:r>
              <a:rPr lang="en-US" dirty="0" smtClean="0">
                <a:latin typeface="Arial"/>
                <a:cs typeface="Arial"/>
              </a:rPr>
              <a:t>P is a finite set of </a:t>
            </a:r>
            <a:r>
              <a:rPr lang="en-US" b="1" dirty="0" smtClean="0">
                <a:latin typeface="Arial"/>
                <a:cs typeface="Arial"/>
              </a:rPr>
              <a:t>production</a:t>
            </a:r>
            <a:endParaRPr lang="en-US" b="1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16</TotalTime>
  <Words>1463</Words>
  <Application>Microsoft Office PowerPoint</Application>
  <PresentationFormat>On-screen Show (4:3)</PresentationFormat>
  <Paragraphs>415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Equity</vt:lpstr>
      <vt:lpstr>Finite State Machines</vt:lpstr>
      <vt:lpstr>Automata</vt:lpstr>
      <vt:lpstr>Problems to Solve by Automata</vt:lpstr>
      <vt:lpstr>Alphabets and Strings</vt:lpstr>
      <vt:lpstr>Strings</vt:lpstr>
      <vt:lpstr>Languages</vt:lpstr>
      <vt:lpstr>Examples of languages</vt:lpstr>
      <vt:lpstr>Definitions</vt:lpstr>
      <vt:lpstr>Grammar</vt:lpstr>
      <vt:lpstr>Finite Automata</vt:lpstr>
      <vt:lpstr>Deterministic Finite Automata (DFA)</vt:lpstr>
      <vt:lpstr>Example</vt:lpstr>
      <vt:lpstr>Language of a DFA</vt:lpstr>
      <vt:lpstr>Examples</vt:lpstr>
      <vt:lpstr>Examples</vt:lpstr>
      <vt:lpstr>Example</vt:lpstr>
      <vt:lpstr>Non- Deterministic Finite Automata</vt:lpstr>
      <vt:lpstr>EXAMPLE</vt:lpstr>
      <vt:lpstr>EXAMPLE</vt:lpstr>
      <vt:lpstr>NONDETERMINISM</vt:lpstr>
      <vt:lpstr>THE ABILITY TO MAKE CHOICES</vt:lpstr>
      <vt:lpstr>THE ABILITY TO MAKE CHOICES</vt:lpstr>
      <vt:lpstr>THE ABILITY TO MAKE CHOICES</vt:lpstr>
      <vt:lpstr>Meaning of NFA</vt:lpstr>
      <vt:lpstr>EXAMPLE</vt:lpstr>
      <vt:lpstr>DEFINITION</vt:lpstr>
      <vt:lpstr>LANGUAGE OF AN NFA</vt:lpstr>
      <vt:lpstr>EXAMPLE</vt:lpstr>
      <vt:lpstr>NFA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Adminstrator</dc:creator>
  <cp:lastModifiedBy>Adminstrator</cp:lastModifiedBy>
  <cp:revision>3</cp:revision>
  <dcterms:created xsi:type="dcterms:W3CDTF">2013-02-04T05:02:49Z</dcterms:created>
  <dcterms:modified xsi:type="dcterms:W3CDTF">2013-02-04T05:18:52Z</dcterms:modified>
</cp:coreProperties>
</file>