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389" r:id="rId2"/>
    <p:sldId id="390" r:id="rId3"/>
    <p:sldId id="391" r:id="rId4"/>
    <p:sldId id="392" r:id="rId5"/>
    <p:sldId id="308" r:id="rId6"/>
    <p:sldId id="312" r:id="rId7"/>
    <p:sldId id="313" r:id="rId8"/>
    <p:sldId id="314" r:id="rId9"/>
    <p:sldId id="393" r:id="rId10"/>
    <p:sldId id="309" r:id="rId11"/>
    <p:sldId id="310" r:id="rId12"/>
    <p:sldId id="304" r:id="rId13"/>
    <p:sldId id="318" r:id="rId14"/>
    <p:sldId id="315" r:id="rId15"/>
    <p:sldId id="319" r:id="rId16"/>
    <p:sldId id="317" r:id="rId17"/>
    <p:sldId id="32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B97"/>
    <a:srgbClr val="DDDDDD"/>
    <a:srgbClr val="729A76"/>
    <a:srgbClr val="5E8462"/>
    <a:srgbClr val="446047"/>
    <a:srgbClr val="336C26"/>
    <a:srgbClr val="FFFF00"/>
    <a:srgbClr val="790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19" autoAdjust="0"/>
    <p:restoredTop sz="94664" autoAdjust="0"/>
  </p:normalViewPr>
  <p:slideViewPr>
    <p:cSldViewPr>
      <p:cViewPr>
        <p:scale>
          <a:sx n="75" d="100"/>
          <a:sy n="75" d="100"/>
        </p:scale>
        <p:origin x="-160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80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compiler: intro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AB90C8-A614-4414-B84A-09B555E1B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compiler: intro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1862B6-5DEA-4B99-9266-134F4459D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compiler: intro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66079-925F-41AE-94A7-5A0A5171AD6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35A5C-AFE2-4DBD-A57B-013FD27C8806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6E1C1-68C3-4245-B9D9-3D572DEFF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597B6-DA2E-4E52-81DF-147000F3FB9F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9A59-4110-4A04-865D-26AC164CC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52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05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06FF5-1D8A-42B6-A373-5503E9C44290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26EEF-F116-43A3-A869-8A233C222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D2020-1733-4509-9B23-7D1CB4246D32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4A3E3-BD68-4A9B-8B76-86E873831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8B77-DF10-4C0B-95FD-B17822381967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DC054-E29A-48C4-B1F0-DAAD4D7F5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AC321-9CEA-4CD0-AEC3-F9619E9B0A73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70CBD-A7FF-4FEF-93DB-FEE392752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03306-4F7E-41C0-BA6F-B3C9752464CE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9EDD-F5F3-4F8D-A01D-91C389A47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9091-C978-4041-B844-629BF74651E2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A5145-20D3-4A24-81E4-2B61D6207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D134D-7A1A-4558-9BCB-2D33E1675C5E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58699-BC06-4095-B6D1-858C5FF49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87F1D-102E-424F-9243-14C6D4BE268D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0F7E-F010-414B-B838-BCEBFA0EF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5FB4-CE2F-4F51-9988-B4BEAF4FB95E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F94C2-F407-4182-986A-6F65B5F16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96D94-F3F4-4D9D-894F-6A675F198870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D4DE9-6D71-47CE-8BA7-B8B142F67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C6C4880-4965-4C2A-A91D-3CD86523AEBE}" type="datetime1">
              <a:rPr lang="en-US"/>
              <a:pPr>
                <a:defRPr/>
              </a:pPr>
              <a:t>2/10/2013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CS 540   George Mason University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E023897-B175-4718-9E18-92D37B383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404813" indent="-4048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4400">
          <a:solidFill>
            <a:schemeClr val="bg1"/>
          </a:solidFill>
          <a:latin typeface="+mn-lt"/>
          <a:ea typeface="+mn-ea"/>
          <a:cs typeface="+mn-cs"/>
        </a:defRPr>
      </a:lvl1pPr>
      <a:lvl2pPr marL="804863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4000">
          <a:solidFill>
            <a:schemeClr val="bg1"/>
          </a:solidFill>
          <a:latin typeface="+mn-lt"/>
        </a:defRPr>
      </a:lvl2pPr>
      <a:lvl3pPr marL="1147763" indent="-228600" algn="l" rtl="0" eaLnBrk="0" fontAlgn="base" hangingPunct="0">
        <a:spcBef>
          <a:spcPct val="20000"/>
        </a:spcBef>
        <a:spcAft>
          <a:spcPct val="0"/>
        </a:spcAft>
        <a:buClr>
          <a:srgbClr val="503C04"/>
        </a:buClr>
        <a:buChar char="•"/>
        <a:defRPr sz="3600">
          <a:solidFill>
            <a:schemeClr val="bg1"/>
          </a:solidFill>
          <a:latin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Tahom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Tahom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Tahom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effrey_D._Ullman" TargetMode="External"/><Relationship Id="rId2" Type="http://schemas.openxmlformats.org/officeDocument/2006/relationships/hyperlink" Target="http://en.wikipedia.org/wiki/Alfred_Ah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cw.mit.edu/courses/electrical-engineering-and-computer-science/6-830-database-systems-fall-2010/reading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Software  </a:t>
            </a:r>
            <a:br>
              <a:rPr lang="en-US" dirty="0" smtClean="0"/>
            </a:br>
            <a:r>
              <a:rPr lang="en-US" dirty="0" smtClean="0"/>
              <a:t>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Ayesha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Naseer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/>
              <a:t>Lecture 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chemeClr val="accent1"/>
                </a:solidFill>
              </a:rPr>
              <a:t>Introduction</a:t>
            </a:r>
            <a:endParaRPr lang="en-US" dirty="0" smtClean="0">
              <a:solidFill>
                <a:schemeClr val="accent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CC9418-05E3-442A-BCA5-C73E1F1F70E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are Compilers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Translate information from one representation to another</a:t>
            </a:r>
          </a:p>
          <a:p>
            <a:pPr eaLnBrk="1" hangingPunct="1"/>
            <a:r>
              <a:rPr lang="en-US" smtClean="0"/>
              <a:t>Usually </a:t>
            </a:r>
            <a:r>
              <a:rPr lang="en-US" smtClean="0">
                <a:solidFill>
                  <a:srgbClr val="FFFF00"/>
                </a:solidFill>
              </a:rPr>
              <a:t>information =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09D940-7316-4E73-8366-69169C5106B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648200"/>
          </a:xfrm>
        </p:spPr>
        <p:txBody>
          <a:bodyPr/>
          <a:lstStyle/>
          <a:p>
            <a:pPr eaLnBrk="1" hangingPunct="1"/>
            <a:r>
              <a:rPr lang="en-US" smtClean="0"/>
              <a:t>Typical Compilers:</a:t>
            </a:r>
          </a:p>
          <a:p>
            <a:pPr lvl="1" eaLnBrk="1" hangingPunct="1"/>
            <a:r>
              <a:rPr lang="en-US" smtClean="0"/>
              <a:t>VC, VC++, GCC, JavaC</a:t>
            </a:r>
          </a:p>
          <a:p>
            <a:pPr lvl="1" eaLnBrk="1" hangingPunct="1"/>
            <a:r>
              <a:rPr lang="en-US" smtClean="0"/>
              <a:t>FORTRAN, Pascal, VB(?)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C9720-7B58-4AC2-9B6C-7D8E4CE774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 This Course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We will study typical compilation: </a:t>
            </a:r>
          </a:p>
          <a:p>
            <a:pPr eaLnBrk="1" hangingPunct="1"/>
            <a:r>
              <a:rPr lang="en-US" smtClean="0"/>
              <a:t>from programs written in high-level languages to low-level object code and machine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F85E4-403C-45C2-A8EF-073D70AE049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836863" y="2895600"/>
            <a:ext cx="2192337" cy="1600200"/>
          </a:xfrm>
          <a:prstGeom prst="ellipse">
            <a:avLst/>
          </a:prstGeom>
          <a:solidFill>
            <a:srgbClr val="9E0E0A"/>
          </a:solidFill>
          <a:ln w="38100">
            <a:solidFill>
              <a:srgbClr val="FFFF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Typical Compilation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553200"/>
            <a:ext cx="8534400" cy="7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482725" y="1600200"/>
            <a:ext cx="4870450" cy="679450"/>
          </a:xfrm>
          <a:prstGeom prst="rect">
            <a:avLst/>
          </a:prstGeom>
          <a:solidFill>
            <a:srgbClr val="9E0E0A"/>
          </a:soli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89803" dir="2700000" algn="ctr" rotWithShape="0">
              <a:srgbClr val="808080">
                <a:alpha val="17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High-level source code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897188" y="3321050"/>
            <a:ext cx="20129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Compiler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355725" y="5368925"/>
            <a:ext cx="5124450" cy="679450"/>
          </a:xfrm>
          <a:prstGeom prst="rect">
            <a:avLst/>
          </a:prstGeom>
          <a:solidFill>
            <a:srgbClr val="9E0E0A"/>
          </a:soli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89803" dir="2700000" algn="ctr" rotWithShape="0">
              <a:srgbClr val="808080">
                <a:alpha val="17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Low-level machine code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903663" y="2286000"/>
            <a:ext cx="0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903663" y="4495800"/>
            <a:ext cx="0" cy="838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2FC27B-2797-480F-AC78-CE3D65F64E2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Source Code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534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b="1" smtClean="0">
                <a:latin typeface="Courier New" pitchFamily="49" charset="0"/>
              </a:rPr>
              <a:t>int expr( int n 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b="1" smtClean="0">
                <a:latin typeface="Courier New" pitchFamily="49" charset="0"/>
              </a:rPr>
              <a:t>	int d;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b="1" smtClean="0">
                <a:latin typeface="Courier New" pitchFamily="49" charset="0"/>
              </a:rPr>
              <a:t>	d = 4*n*n*(n+1)*(n+1);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b="1" smtClean="0">
                <a:latin typeface="Courier New" pitchFamily="49" charset="0"/>
              </a:rPr>
              <a:t>	return d;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b="1" smtClean="0">
                <a:latin typeface="Courier New" pitchFamily="49" charset="0"/>
              </a:rPr>
              <a:t>}</a:t>
            </a: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E8991-3E77-462B-94CC-2DBDE761A34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Source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53400" cy="54102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pt-BR" smtClean="0"/>
              <a:t>Optimized for human readability</a:t>
            </a:r>
          </a:p>
          <a:p>
            <a:pPr eaLnBrk="1" hangingPunct="1">
              <a:spcBef>
                <a:spcPct val="35000"/>
              </a:spcBef>
            </a:pPr>
            <a:r>
              <a:rPr lang="pt-BR" smtClean="0"/>
              <a:t>Matches human notions of grammar</a:t>
            </a:r>
          </a:p>
          <a:p>
            <a:pPr eaLnBrk="1" hangingPunct="1">
              <a:spcBef>
                <a:spcPct val="35000"/>
              </a:spcBef>
            </a:pPr>
            <a:r>
              <a:rPr lang="pt-BR" smtClean="0"/>
              <a:t>Uses named constructs such as variables and procedures</a:t>
            </a:r>
            <a:r>
              <a:rPr lang="pt-BR" sz="4000" smtClean="0"/>
              <a:t/>
            </a:r>
            <a:br>
              <a:rPr lang="pt-BR" sz="4000" smtClean="0"/>
            </a:br>
            <a:endParaRPr lang="pt-BR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66701-7026-4808-85BF-5DF31648EE8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Assembly Code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1910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smtClean="0">
                <a:latin typeface="Courier New" pitchFamily="49" charset="0"/>
              </a:rPr>
              <a:t>.</a:t>
            </a:r>
            <a:r>
              <a:rPr lang="pt-BR" sz="2400" b="1" smtClean="0">
                <a:latin typeface="Courier New" pitchFamily="49" charset="0"/>
              </a:rPr>
              <a:t>globl _expr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_expr: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pushl %ebp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%esp,%ebp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subl $24,%esp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8(%ebp),%eax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%eax,%edx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leal 0(,%edx,4),%eax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%eax,%edx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imull 8(%ebp),%edx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8(%ebp),%eax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incl %eax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572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smtClean="0">
                <a:latin typeface="Courier New" pitchFamily="49" charset="0"/>
              </a:rPr>
              <a:t>	</a:t>
            </a:r>
            <a:r>
              <a:rPr lang="pt-BR" sz="2400" b="1" smtClean="0">
                <a:latin typeface="Courier New" pitchFamily="49" charset="0"/>
              </a:rPr>
              <a:t>imull %eax,%edx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8(%ebp),%eax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incl %eax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imull %eax,%edx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%edx,-4(%ebp)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-4(%ebp),%edx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movl %edx,%eax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jmp L2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.align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L2: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leave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smtClean="0">
                <a:latin typeface="Courier New" pitchFamily="49" charset="0"/>
              </a:rPr>
              <a:t>	ret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5334C-D820-4063-9802-AA33BE3927E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Assembly Code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mtClean="0"/>
              <a:t>Optimized for hardware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Consists of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Uses registers and unnamed memory locations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Much harder to understand by humans</a:t>
            </a:r>
            <a:br>
              <a:rPr lang="pt-BR" smtClean="0"/>
            </a:b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     Course Description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This course is about how to build a compiler. The main areas covered are: </a:t>
            </a:r>
          </a:p>
          <a:p>
            <a:pPr eaLnBrk="1" hangingPunct="1"/>
            <a:r>
              <a:rPr lang="en-US" sz="4000" smtClean="0"/>
              <a:t>Lexical analysis (tokenizing)</a:t>
            </a:r>
          </a:p>
          <a:p>
            <a:pPr eaLnBrk="1" hangingPunct="1"/>
            <a:r>
              <a:rPr lang="en-US" sz="4000" smtClean="0"/>
              <a:t>Syntactical analysis (parsing)</a:t>
            </a:r>
          </a:p>
          <a:p>
            <a:pPr eaLnBrk="1" hangingPunct="1"/>
            <a:r>
              <a:rPr lang="en-US" sz="4000" smtClean="0"/>
              <a:t>Code generation</a:t>
            </a:r>
          </a:p>
          <a:p>
            <a:pPr eaLnBrk="1" hangingPunct="1"/>
            <a:r>
              <a:rPr lang="en-US" sz="4000" smtClean="0"/>
              <a:t>Code optimization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305C8-1167-45DE-A901-A26CC5EC710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 rtlCol="0">
            <a:normAutofit fontScale="3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b="1" dirty="0" smtClean="0"/>
              <a:t>Text Book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 smtClean="0"/>
              <a:t>The course readings will primarily be drawn from the following sources: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 smtClean="0"/>
              <a:t> </a:t>
            </a:r>
            <a:r>
              <a:rPr lang="en-US" sz="8600" b="1" i="1" dirty="0" smtClean="0"/>
              <a:t>Principles of Compiler Design</a:t>
            </a:r>
            <a:r>
              <a:rPr lang="en-US" sz="8600" dirty="0" smtClean="0"/>
              <a:t>, by </a:t>
            </a:r>
            <a:r>
              <a:rPr lang="en-US" sz="8600" u="sng" dirty="0" smtClean="0">
                <a:hlinkClick r:id="rId2" tooltip="Alfred Aho"/>
              </a:rPr>
              <a:t>Alfred </a:t>
            </a:r>
            <a:r>
              <a:rPr lang="en-US" sz="8600" u="sng" dirty="0" err="1" smtClean="0">
                <a:hlinkClick r:id="rId2" tooltip="Alfred Aho"/>
              </a:rPr>
              <a:t>Aho</a:t>
            </a:r>
            <a:r>
              <a:rPr lang="en-US" sz="8600" dirty="0" smtClean="0"/>
              <a:t> and </a:t>
            </a:r>
            <a:r>
              <a:rPr lang="en-US" sz="8600" u="sng" dirty="0" smtClean="0">
                <a:hlinkClick r:id="rId3" tooltip="Jeffrey D. Ullman"/>
              </a:rPr>
              <a:t>Jeffrey D. </a:t>
            </a:r>
            <a:r>
              <a:rPr lang="en-US" sz="8600" u="sng" dirty="0" err="1" smtClean="0">
                <a:hlinkClick r:id="rId3" tooltip="Jeffrey D. Ullman"/>
              </a:rPr>
              <a:t>Ullman</a:t>
            </a:r>
            <a:r>
              <a:rPr lang="en-US" sz="8600" dirty="0" smtClean="0"/>
              <a:t>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b="1" dirty="0" smtClean="0"/>
              <a:t>Supplemental Readings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 smtClean="0"/>
              <a:t>Class </a:t>
            </a:r>
            <a:r>
              <a:rPr lang="en-US" sz="8600" u="sng" dirty="0" smtClean="0">
                <a:hlinkClick r:id="rId4"/>
              </a:rPr>
              <a:t>notes</a:t>
            </a:r>
            <a:r>
              <a:rPr lang="en-US" sz="8600" dirty="0" smtClean="0"/>
              <a:t> are available on LMS.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b="1" dirty="0" smtClean="0"/>
              <a:t>Prerequisites: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 smtClean="0"/>
              <a:t> </a:t>
            </a:r>
            <a:r>
              <a:rPr lang="en-US" sz="8600" b="1" dirty="0" smtClean="0"/>
              <a:t>Students should have taken </a:t>
            </a:r>
            <a:r>
              <a:rPr lang="en-US" sz="8600" i="1" dirty="0" smtClean="0"/>
              <a:t> Data</a:t>
            </a:r>
            <a:r>
              <a:rPr lang="en-US" sz="8600" dirty="0" smtClean="0"/>
              <a:t> structures and Algorithms, automata, programming languages, computer architecture, and operating systems.</a:t>
            </a:r>
            <a:r>
              <a:rPr lang="en-US" sz="8600" b="1" dirty="0" smtClean="0"/>
              <a:t> </a:t>
            </a:r>
            <a:endParaRPr lang="en-US" sz="8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ECE275-5DAD-4A10-92B8-DC78766A534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Grading Scheme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534400" cy="4648200"/>
          </a:xfrm>
        </p:spPr>
        <p:txBody>
          <a:bodyPr/>
          <a:lstStyle/>
          <a:p>
            <a:pPr eaLnBrk="1" hangingPunct="1"/>
            <a:r>
              <a:rPr lang="en-US" smtClean="0"/>
              <a:t>The grading breakdown is as follows:</a:t>
            </a:r>
          </a:p>
          <a:p>
            <a:pPr eaLnBrk="1" hangingPunct="1"/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2F6FE-0F12-427E-90C5-384B18D215D3}" type="slidenum">
              <a:rPr lang="en-US" smtClean="0"/>
              <a:pPr/>
              <a:t>4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3124200"/>
          <a:ext cx="5105400" cy="2819400"/>
        </p:xfrm>
        <a:graphic>
          <a:graphicData uri="http://schemas.openxmlformats.org/drawingml/2006/table">
            <a:tbl>
              <a:tblPr/>
              <a:tblGrid>
                <a:gridCol w="2936439"/>
                <a:gridCol w="2168961"/>
              </a:tblGrid>
              <a:tr h="469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Activities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percentages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Assignments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10%</a:t>
                      </a:r>
                      <a:endParaRPr lang="en-US" sz="10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Quizzes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600" b="1" baseline="30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st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OHT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15%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600" b="1" baseline="30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nd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OHT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15%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Final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916D64-F808-4F69-86C9-00C4987B65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Take this Course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000" dirty="0" smtClean="0">
                <a:solidFill>
                  <a:srgbClr val="FFFF00"/>
                </a:solidFill>
              </a:rPr>
              <a:t>Reason #1: understand compilers and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understand the code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understand language semantics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understand relation between source code and generated machine code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become a better programmer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35F9E-FE69-4F99-8CEB-3187FF998D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Take this Course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FFFF00"/>
                </a:solidFill>
              </a:rPr>
              <a:t>Reason #2: nice balance of theory and practice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mathematical models: regular expressions, automata, grammars,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algorithms that use these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50A634-F0E6-445B-A9D3-09982F3739B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Take this Course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FF00"/>
                </a:solidFill>
              </a:rPr>
              <a:t>Reason #2: nice balance of theory and practice</a:t>
            </a:r>
          </a:p>
          <a:p>
            <a:pPr eaLnBrk="1" hangingPunct="1"/>
            <a:r>
              <a:rPr lang="en-US" smtClean="0"/>
              <a:t>Practice</a:t>
            </a:r>
          </a:p>
          <a:p>
            <a:pPr lvl="1" eaLnBrk="1" hangingPunct="1"/>
            <a:r>
              <a:rPr lang="en-US" smtClean="0"/>
              <a:t>Apply theoretical notions to build a real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DF0BC-8F5B-4698-A0D1-7D739E8CE8A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Take this Course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772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FF00"/>
                </a:solidFill>
              </a:rPr>
              <a:t>Reason #3: programming experience</a:t>
            </a:r>
          </a:p>
          <a:p>
            <a:pPr eaLnBrk="1" hangingPunct="1"/>
            <a:r>
              <a:rPr lang="en-US" smtClean="0"/>
              <a:t>write a large program which manipulates complex data structures</a:t>
            </a:r>
          </a:p>
          <a:p>
            <a:pPr eaLnBrk="1" hangingPunct="1"/>
            <a:r>
              <a:rPr lang="en-US" smtClean="0"/>
              <a:t>learn more about C++ and Intel x86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E3919-0A53-40A8-A591-640A9AD9280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Course Organization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534400" cy="4648200"/>
          </a:xfrm>
        </p:spPr>
        <p:txBody>
          <a:bodyPr/>
          <a:lstStyle/>
          <a:p>
            <a:pPr eaLnBrk="1" hangingPunct="1"/>
            <a:r>
              <a:rPr lang="en-US" smtClean="0"/>
              <a:t>General course information</a:t>
            </a:r>
          </a:p>
          <a:p>
            <a:pPr eaLnBrk="1" hangingPunct="1"/>
            <a:r>
              <a:rPr lang="en-US" smtClean="0"/>
              <a:t>project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E0E0A"/>
        </a:solidFill>
        <a:ln w="9525" cap="flat" cmpd="sng" algn="ctr">
          <a:solidFill>
            <a:srgbClr val="503C0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E0E0A"/>
        </a:solidFill>
        <a:ln w="9525" cap="flat" cmpd="sng" algn="ctr">
          <a:solidFill>
            <a:srgbClr val="503C0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391</Words>
  <Application>Microsoft Office PowerPoint</Application>
  <PresentationFormat>On-screen Show (4:3)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Wingdings</vt:lpstr>
      <vt:lpstr>Tahoma</vt:lpstr>
      <vt:lpstr>Courier New</vt:lpstr>
      <vt:lpstr>1_Default Design</vt:lpstr>
      <vt:lpstr>Software   Construction</vt:lpstr>
      <vt:lpstr>     Course Description</vt:lpstr>
      <vt:lpstr>General Information</vt:lpstr>
      <vt:lpstr>Grading Scheme</vt:lpstr>
      <vt:lpstr>Why Take this Course</vt:lpstr>
      <vt:lpstr>Why Take this Course</vt:lpstr>
      <vt:lpstr>Why Take this Course</vt:lpstr>
      <vt:lpstr>Why Take this Course</vt:lpstr>
      <vt:lpstr>Course Organization</vt:lpstr>
      <vt:lpstr>What are Compilers</vt:lpstr>
      <vt:lpstr>Examples</vt:lpstr>
      <vt:lpstr>In This Course</vt:lpstr>
      <vt:lpstr>Typical Compilation</vt:lpstr>
      <vt:lpstr>Source Code</vt:lpstr>
      <vt:lpstr>Source Code</vt:lpstr>
      <vt:lpstr>Assembly Code</vt:lpstr>
      <vt:lpstr>Assembly Code</vt:lpstr>
    </vt:vector>
  </TitlesOfParts>
  <Company>George Mason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compiler?</dc:title>
  <dc:creator>white</dc:creator>
  <cp:lastModifiedBy>Asad Rao</cp:lastModifiedBy>
  <cp:revision>143</cp:revision>
  <dcterms:created xsi:type="dcterms:W3CDTF">2002-01-25T19:27:43Z</dcterms:created>
  <dcterms:modified xsi:type="dcterms:W3CDTF">2013-02-10T17:36:20Z</dcterms:modified>
</cp:coreProperties>
</file>