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02" r:id="rId6"/>
    <p:sldId id="276" r:id="rId7"/>
    <p:sldId id="278" r:id="rId8"/>
    <p:sldId id="293" r:id="rId9"/>
    <p:sldId id="277" r:id="rId10"/>
    <p:sldId id="288" r:id="rId11"/>
    <p:sldId id="290" r:id="rId12"/>
    <p:sldId id="291" r:id="rId13"/>
    <p:sldId id="292" r:id="rId14"/>
    <p:sldId id="294" r:id="rId15"/>
    <p:sldId id="299" r:id="rId16"/>
    <p:sldId id="296" r:id="rId17"/>
    <p:sldId id="297" r:id="rId18"/>
    <p:sldId id="298" r:id="rId19"/>
    <p:sldId id="300" r:id="rId20"/>
    <p:sldId id="301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52" autoAdjust="0"/>
  </p:normalViewPr>
  <p:slideViewPr>
    <p:cSldViewPr snapToGrid="0" showGuides="1">
      <p:cViewPr varScale="1">
        <p:scale>
          <a:sx n="72" d="100"/>
          <a:sy n="72" d="100"/>
        </p:scale>
        <p:origin x="618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96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38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04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7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13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65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38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79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4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36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55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1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71814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Food Delivery Analysis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754014"/>
            <a:ext cx="2607364" cy="2607364"/>
          </a:xfrm>
          <a:prstGeom prst="diamond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2022531"/>
            <a:ext cx="3541486" cy="3541486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438407" y="4909392"/>
            <a:ext cx="1315185" cy="1177274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98BDDA-74AE-702F-33AD-10C2C6322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70ECEE6D-0800-9038-B13C-C95FDE3A6E34}"/>
              </a:ext>
            </a:extLst>
          </p:cNvPr>
          <p:cNvSpPr txBox="1">
            <a:spLocks/>
          </p:cNvSpPr>
          <p:nvPr/>
        </p:nvSpPr>
        <p:spPr>
          <a:xfrm>
            <a:off x="274904" y="545742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Continued…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BD98C5-5E04-2705-881D-4CEA4544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84FA8E-582F-2546-F46E-E4B8FB34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612" y="1836902"/>
            <a:ext cx="6079231" cy="44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5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98BDDA-74AE-702F-33AD-10C2C6322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11487" y="999970"/>
            <a:ext cx="388051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70ECEE6D-0800-9038-B13C-C95FDE3A6E34}"/>
              </a:ext>
            </a:extLst>
          </p:cNvPr>
          <p:cNvSpPr txBox="1">
            <a:spLocks/>
          </p:cNvSpPr>
          <p:nvPr/>
        </p:nvSpPr>
        <p:spPr>
          <a:xfrm>
            <a:off x="274904" y="545742"/>
            <a:ext cx="11734800" cy="12741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</a:p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Preprocessing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BD98C5-5E04-2705-881D-4CEA4544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99970"/>
            <a:ext cx="37394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8A1AAE-E607-2E7A-1D68-5BE399DB815C}"/>
              </a:ext>
            </a:extLst>
          </p:cNvPr>
          <p:cNvSpPr txBox="1"/>
          <p:nvPr/>
        </p:nvSpPr>
        <p:spPr>
          <a:xfrm>
            <a:off x="1270307" y="2061850"/>
            <a:ext cx="9211174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Steps involved:</a:t>
            </a:r>
          </a:p>
          <a:p>
            <a:endParaRPr lang="en-US" sz="2000" dirty="0"/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ptos Narrow" panose="020B0004020202020204" pitchFamily="34" charset="0"/>
              </a:rPr>
              <a:t>Detected Null and empty entries in the dataset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ptos Narrow" panose="020B0004020202020204" pitchFamily="34" charset="0"/>
              </a:rPr>
              <a:t>Replaced with Mean of the corresponding column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ptos Narrow" panose="020B0004020202020204" pitchFamily="34" charset="0"/>
              </a:rPr>
              <a:t>Calculated displacement between Source and Destination coordinates using </a:t>
            </a:r>
            <a:r>
              <a:rPr lang="en-US" sz="2400" dirty="0" err="1">
                <a:latin typeface="Aptos Narrow" panose="020B0004020202020204" pitchFamily="34" charset="0"/>
              </a:rPr>
              <a:t>GeoPy</a:t>
            </a:r>
            <a:endParaRPr lang="en-US" sz="2400" dirty="0">
              <a:latin typeface="Aptos Narrow" panose="020B0004020202020204" pitchFamily="34" charset="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ptos Narrow" panose="020B0004020202020204" pitchFamily="34" charset="0"/>
              </a:rPr>
              <a:t>Converted numerical columns to categorical columns for FP-Growth </a:t>
            </a:r>
          </a:p>
          <a:p>
            <a:pPr marL="457200" lvl="1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901992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0872D-90FB-7A81-46E9-F75CB5246C2B}"/>
              </a:ext>
            </a:extLst>
          </p:cNvPr>
          <p:cNvSpPr txBox="1"/>
          <p:nvPr/>
        </p:nvSpPr>
        <p:spPr>
          <a:xfrm>
            <a:off x="956409" y="1497688"/>
            <a:ext cx="100027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Frequent Pattern Mining:</a:t>
            </a:r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ptos Narrow" panose="020B0004020202020204" pitchFamily="34" charset="0"/>
              </a:rPr>
              <a:t>The </a:t>
            </a:r>
            <a:r>
              <a:rPr lang="en-GB" sz="2200" dirty="0" err="1">
                <a:latin typeface="Aptos Narrow" panose="020B0004020202020204" pitchFamily="34" charset="0"/>
              </a:rPr>
              <a:t>FPGrowth</a:t>
            </a:r>
            <a:r>
              <a:rPr lang="en-GB" sz="2200" dirty="0">
                <a:latin typeface="Aptos Narrow" panose="020B0004020202020204" pitchFamily="34" charset="0"/>
              </a:rPr>
              <a:t> algorithm from </a:t>
            </a:r>
            <a:r>
              <a:rPr lang="en-GB" sz="2200" dirty="0" err="1">
                <a:latin typeface="Aptos Narrow" panose="020B0004020202020204" pitchFamily="34" charset="0"/>
              </a:rPr>
              <a:t>PySpark's</a:t>
            </a:r>
            <a:r>
              <a:rPr lang="en-GB" sz="2200" dirty="0">
                <a:latin typeface="Aptos Narrow" panose="020B0004020202020204" pitchFamily="34" charset="0"/>
              </a:rPr>
              <a:t> </a:t>
            </a:r>
            <a:r>
              <a:rPr lang="en-GB" sz="2200" dirty="0" err="1">
                <a:latin typeface="Aptos Narrow" panose="020B0004020202020204" pitchFamily="34" charset="0"/>
              </a:rPr>
              <a:t>MLlib</a:t>
            </a:r>
            <a:r>
              <a:rPr lang="en-GB" sz="2200" dirty="0">
                <a:latin typeface="Aptos Narrow" panose="020B0004020202020204" pitchFamily="34" charset="0"/>
              </a:rPr>
              <a:t> is utilized to find frequent </a:t>
            </a:r>
            <a:r>
              <a:rPr lang="en-GB" sz="2200" dirty="0" err="1">
                <a:latin typeface="Aptos Narrow" panose="020B0004020202020204" pitchFamily="34" charset="0"/>
              </a:rPr>
              <a:t>itemsets</a:t>
            </a:r>
            <a:r>
              <a:rPr lang="en-GB" sz="2200" dirty="0">
                <a:latin typeface="Aptos Narrow" panose="020B0004020202020204" pitchFamily="34" charset="0"/>
              </a:rPr>
              <a:t> and association rules.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ptos Narrow" panose="020B0004020202020204" pitchFamily="34" charset="0"/>
              </a:rPr>
              <a:t>Minimum support and confidence thresholds are set to 0.17 and 0.7, respectively, ensuring that only significant patterns are considered.</a:t>
            </a:r>
            <a:endParaRPr lang="en-US" sz="22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98BDDA-74AE-702F-33AD-10C2C6322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70ECEE6D-0800-9038-B13C-C95FDE3A6E34}"/>
              </a:ext>
            </a:extLst>
          </p:cNvPr>
          <p:cNvSpPr txBox="1">
            <a:spLocks/>
          </p:cNvSpPr>
          <p:nvPr/>
        </p:nvSpPr>
        <p:spPr>
          <a:xfrm>
            <a:off x="274904" y="545742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FP-Growth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BD98C5-5E04-2705-881D-4CEA4544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B1A598-AA20-3BDE-E9DC-D9BBC3E13530}"/>
              </a:ext>
            </a:extLst>
          </p:cNvPr>
          <p:cNvSpPr txBox="1"/>
          <p:nvPr/>
        </p:nvSpPr>
        <p:spPr>
          <a:xfrm>
            <a:off x="956409" y="4068971"/>
            <a:ext cx="100027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Association Rules Extraction:</a:t>
            </a:r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ptos Narrow" panose="020B0004020202020204" pitchFamily="34" charset="0"/>
              </a:rPr>
              <a:t>Association rules are generated to find relationships between items in the transactions.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ptos Narrow" panose="020B0004020202020204" pitchFamily="34" charset="0"/>
              </a:rPr>
              <a:t>Rules are specifically filtered to find those where "Slow delivery" is a consequent, identifying factors that might lead to slow delivery.</a:t>
            </a:r>
          </a:p>
        </p:txBody>
      </p:sp>
    </p:spTree>
    <p:extLst>
      <p:ext uri="{BB962C8B-B14F-4D97-AF65-F5344CB8AC3E}">
        <p14:creationId xmlns:p14="http://schemas.microsoft.com/office/powerpoint/2010/main" val="7138217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98BDDA-74AE-702F-33AD-10C2C6322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70ECEE6D-0800-9038-B13C-C95FDE3A6E34}"/>
              </a:ext>
            </a:extLst>
          </p:cNvPr>
          <p:cNvSpPr txBox="1">
            <a:spLocks/>
          </p:cNvSpPr>
          <p:nvPr/>
        </p:nvSpPr>
        <p:spPr>
          <a:xfrm>
            <a:off x="274904" y="545742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BD98C5-5E04-2705-881D-4CEA4544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40ADA67-BFF6-020A-891B-7E8C9E4E7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540" y="1981993"/>
            <a:ext cx="6530920" cy="38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52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98BDDA-74AE-702F-33AD-10C2C6322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70ECEE6D-0800-9038-B13C-C95FDE3A6E34}"/>
              </a:ext>
            </a:extLst>
          </p:cNvPr>
          <p:cNvSpPr txBox="1">
            <a:spLocks/>
          </p:cNvSpPr>
          <p:nvPr/>
        </p:nvSpPr>
        <p:spPr>
          <a:xfrm>
            <a:off x="274904" y="545742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Continued…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BD98C5-5E04-2705-881D-4CEA4544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81492B-3A7E-A44B-E455-CDDE346CCF92}"/>
              </a:ext>
            </a:extLst>
          </p:cNvPr>
          <p:cNvSpPr txBox="1"/>
          <p:nvPr/>
        </p:nvSpPr>
        <p:spPr>
          <a:xfrm>
            <a:off x="956409" y="1497688"/>
            <a:ext cx="100027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Filtering based on lift:</a:t>
            </a:r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ptos Narrow" panose="020B0004020202020204" pitchFamily="34" charset="0"/>
              </a:rPr>
              <a:t>By setting a threshold (e.g., lift &gt; 1.01), you enhance the quality of your insights by concentrating on rules that have a significant impact.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ptos Narrow" panose="020B0004020202020204" pitchFamily="34" charset="0"/>
              </a:rPr>
              <a:t>This helps in identifying more relevant patterns and making better data-driven decisions.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7EEF61-3814-7F34-13B0-6AB19321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55" y="4060373"/>
            <a:ext cx="6803089" cy="221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6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0872D-90FB-7A81-46E9-F75CB5246C2B}"/>
              </a:ext>
            </a:extLst>
          </p:cNvPr>
          <p:cNvSpPr txBox="1"/>
          <p:nvPr/>
        </p:nvSpPr>
        <p:spPr>
          <a:xfrm>
            <a:off x="956409" y="1404924"/>
            <a:ext cx="10002743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Categorical Feature Encoding:</a:t>
            </a:r>
            <a:endParaRPr lang="en-US" sz="20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200" dirty="0">
                <a:latin typeface="Aptos Narrow" panose="020B0004020202020204" pitchFamily="34" charset="0"/>
              </a:rPr>
              <a:t>Converting categorical columns into numeric indices using </a:t>
            </a:r>
            <a:r>
              <a:rPr lang="en-GB" sz="2200" dirty="0" err="1">
                <a:latin typeface="Aptos Narrow" panose="020B0004020202020204" pitchFamily="34" charset="0"/>
              </a:rPr>
              <a:t>StringIndexer</a:t>
            </a:r>
            <a:r>
              <a:rPr lang="en-GB" sz="2200" dirty="0">
                <a:latin typeface="Aptos Narrow" panose="020B0004020202020204" pitchFamily="34" charset="0"/>
              </a:rPr>
              <a:t>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200" dirty="0">
                <a:latin typeface="Aptos Narrow" panose="020B0004020202020204" pitchFamily="34" charset="0"/>
              </a:rPr>
              <a:t>Encoding indexed categorical columns into one-hot encoded vectors using </a:t>
            </a:r>
            <a:r>
              <a:rPr lang="en-GB" sz="2200" dirty="0" err="1">
                <a:latin typeface="Aptos Narrow" panose="020B0004020202020204" pitchFamily="34" charset="0"/>
              </a:rPr>
              <a:t>OneHotEncoder</a:t>
            </a:r>
            <a:r>
              <a:rPr lang="en-GB" sz="2200" dirty="0">
                <a:latin typeface="Aptos Narrow" panose="020B0004020202020204" pitchFamily="34" charset="0"/>
              </a:rPr>
              <a:t>.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1A598-AA20-3BDE-E9DC-D9BBC3E13530}"/>
              </a:ext>
            </a:extLst>
          </p:cNvPr>
          <p:cNvSpPr txBox="1"/>
          <p:nvPr/>
        </p:nvSpPr>
        <p:spPr>
          <a:xfrm>
            <a:off x="956408" y="3464369"/>
            <a:ext cx="10002743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Feature Assembly:</a:t>
            </a:r>
            <a:endParaRPr lang="en-US" sz="20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200" dirty="0">
                <a:latin typeface="Aptos Narrow" panose="020B0004020202020204" pitchFamily="34" charset="0"/>
              </a:rPr>
              <a:t>Combining all features (both numerical and encoded categorical) into a single feature vector using </a:t>
            </a:r>
            <a:r>
              <a:rPr lang="en-GB" sz="2200" dirty="0" err="1">
                <a:latin typeface="Aptos Narrow" panose="020B0004020202020204" pitchFamily="34" charset="0"/>
              </a:rPr>
              <a:t>VectorAssembler</a:t>
            </a:r>
            <a:r>
              <a:rPr lang="en-GB" sz="2200" dirty="0">
                <a:latin typeface="Aptos Narrow" panose="020B0004020202020204" pitchFamily="34" charset="0"/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8B1ED-FBA6-E3E3-A20A-86770F915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16348" y="801190"/>
            <a:ext cx="397565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64FB847A-4F2F-0A23-1E5E-17B8C9B14D78}"/>
              </a:ext>
            </a:extLst>
          </p:cNvPr>
          <p:cNvSpPr txBox="1">
            <a:spLocks/>
          </p:cNvSpPr>
          <p:nvPr/>
        </p:nvSpPr>
        <p:spPr>
          <a:xfrm>
            <a:off x="274904" y="346962"/>
            <a:ext cx="11734800" cy="12741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</a:t>
            </a:r>
          </a:p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70AF56-F4A6-B534-D188-5C8987130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01190"/>
            <a:ext cx="390939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79403E-7E36-1963-DCB6-BCC54DFDB143}"/>
              </a:ext>
            </a:extLst>
          </p:cNvPr>
          <p:cNvSpPr txBox="1"/>
          <p:nvPr/>
        </p:nvSpPr>
        <p:spPr>
          <a:xfrm>
            <a:off x="956408" y="5162276"/>
            <a:ext cx="10002743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Feature Assembly:</a:t>
            </a:r>
            <a:endParaRPr lang="en-US" sz="20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200" dirty="0">
                <a:latin typeface="Aptos Narrow" panose="020B0004020202020204" pitchFamily="34" charset="0"/>
              </a:rPr>
              <a:t>Combining all features (both numerical and encoded categorical) into a single feature vector using </a:t>
            </a:r>
            <a:r>
              <a:rPr lang="en-GB" sz="2200" dirty="0" err="1">
                <a:latin typeface="Aptos Narrow" panose="020B0004020202020204" pitchFamily="34" charset="0"/>
              </a:rPr>
              <a:t>VectorAssembler</a:t>
            </a:r>
            <a:r>
              <a:rPr lang="en-GB" sz="2200" dirty="0">
                <a:latin typeface="Aptos Narrow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09272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98BDDA-74AE-702F-33AD-10C2C6322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70ECEE6D-0800-9038-B13C-C95FDE3A6E34}"/>
              </a:ext>
            </a:extLst>
          </p:cNvPr>
          <p:cNvSpPr txBox="1">
            <a:spLocks/>
          </p:cNvSpPr>
          <p:nvPr/>
        </p:nvSpPr>
        <p:spPr>
          <a:xfrm>
            <a:off x="274904" y="545742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Continued…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BD98C5-5E04-2705-881D-4CEA4544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81492B-3A7E-A44B-E455-CDDE346CCF92}"/>
              </a:ext>
            </a:extLst>
          </p:cNvPr>
          <p:cNvSpPr txBox="1"/>
          <p:nvPr/>
        </p:nvSpPr>
        <p:spPr>
          <a:xfrm>
            <a:off x="956409" y="1471184"/>
            <a:ext cx="1000274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Model Training: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ptos Narrow" panose="020B0004020202020204" pitchFamily="34" charset="0"/>
              </a:rPr>
              <a:t>Training a </a:t>
            </a:r>
            <a:r>
              <a:rPr lang="en-GB" sz="2200" dirty="0" err="1">
                <a:latin typeface="Aptos Narrow" panose="020B0004020202020204" pitchFamily="34" charset="0"/>
              </a:rPr>
              <a:t>RandomForestRegressor</a:t>
            </a:r>
            <a:r>
              <a:rPr lang="en-GB" sz="2200" dirty="0">
                <a:latin typeface="Aptos Narrow" panose="020B0004020202020204" pitchFamily="34" charset="0"/>
              </a:rPr>
              <a:t> model with the specified hyperparameters.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1476D-DB3D-4D7B-AFDC-2C1CF3F0C0CD}"/>
              </a:ext>
            </a:extLst>
          </p:cNvPr>
          <p:cNvSpPr txBox="1"/>
          <p:nvPr/>
        </p:nvSpPr>
        <p:spPr>
          <a:xfrm>
            <a:off x="956406" y="2719147"/>
            <a:ext cx="1000274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Pipeline Construction: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ptos Narrow" panose="020B0004020202020204" pitchFamily="34" charset="0"/>
              </a:rPr>
              <a:t>Created a Pipeline that chains all the stages together for seamless execution.</a:t>
            </a: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F063A-7AD5-5245-F250-3413BA311AB2}"/>
              </a:ext>
            </a:extLst>
          </p:cNvPr>
          <p:cNvSpPr txBox="1"/>
          <p:nvPr/>
        </p:nvSpPr>
        <p:spPr>
          <a:xfrm>
            <a:off x="956405" y="3940173"/>
            <a:ext cx="100027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Model Evaluation: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ptos Narrow" panose="020B0004020202020204" pitchFamily="34" charset="0"/>
              </a:rPr>
              <a:t>Splitting the data into training and testing 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ptos Narrow" panose="020B0004020202020204" pitchFamily="34" charset="0"/>
              </a:rPr>
              <a:t>Fitting the pipeline on the training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ptos Narrow" panose="020B0004020202020204" pitchFamily="34" charset="0"/>
              </a:rPr>
              <a:t>Making predictions on the test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ptos Narrow" panose="020B0004020202020204" pitchFamily="34" charset="0"/>
              </a:rPr>
              <a:t>Evaluating the model's performance using metrics like R-squared (R2), Mean Absolute Error (MAE), Mean Squared Error (MSE), and Root Mean Squared Error (RMSE).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1601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98BDDA-74AE-702F-33AD-10C2C6322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45287" y="734930"/>
            <a:ext cx="434671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70ECEE6D-0800-9038-B13C-C95FDE3A6E34}"/>
              </a:ext>
            </a:extLst>
          </p:cNvPr>
          <p:cNvSpPr txBox="1">
            <a:spLocks/>
          </p:cNvSpPr>
          <p:nvPr/>
        </p:nvSpPr>
        <p:spPr>
          <a:xfrm>
            <a:off x="274904" y="545742"/>
            <a:ext cx="11734800" cy="4431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BD98C5-5E04-2705-881D-4CEA4544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34930"/>
            <a:ext cx="44924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D1788DA-8E49-78E8-0548-1F9695095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534" y="1376910"/>
            <a:ext cx="2886032" cy="52112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FA7620-27F1-70FC-A495-4B8D864E1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781" y="2705694"/>
            <a:ext cx="3684105" cy="14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0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74904" y="545742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Group Members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75D94D-12CD-B2D4-487C-6967AB6BE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03732"/>
              </p:ext>
            </p:extLst>
          </p:nvPr>
        </p:nvGraphicFramePr>
        <p:xfrm>
          <a:off x="3114261" y="2743200"/>
          <a:ext cx="5791200" cy="193481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130988347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111624169"/>
                    </a:ext>
                  </a:extLst>
                </a:gridCol>
              </a:tblGrid>
              <a:tr h="6449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76611"/>
                  </a:ext>
                </a:extLst>
              </a:tr>
              <a:tr h="6449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Umar Tariq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368170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688429"/>
                  </a:ext>
                </a:extLst>
              </a:tr>
              <a:tr h="6449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Rohail</a:t>
                      </a:r>
                      <a:r>
                        <a:rPr lang="en-US" sz="2000" dirty="0"/>
                        <a:t> Zulfiqar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397977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136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237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69751" y="1646523"/>
            <a:ext cx="5386608" cy="4635003"/>
          </a:xfrm>
          <a:prstGeom prst="flowChartAlternateProcess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74904" y="545742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74788" y="1749284"/>
            <a:ext cx="5168269" cy="4412973"/>
          </a:xfrm>
          <a:prstGeom prst="flowChartAlternateProcess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ptos Narrow" panose="020B0004020202020204" pitchFamily="34" charset="0"/>
              </a:rPr>
              <a:t>With the increasing reliance on delivery services, there's a growing need for optimizing operations to meet rising customer expectations. </a:t>
            </a:r>
          </a:p>
          <a:p>
            <a:pPr algn="ctr"/>
            <a:endParaRPr lang="en-US" sz="2400" dirty="0">
              <a:latin typeface="Aptos Narrow" panose="020B0004020202020204" pitchFamily="34" charset="0"/>
            </a:endParaRPr>
          </a:p>
          <a:p>
            <a:pPr algn="ctr"/>
            <a:r>
              <a:rPr lang="en-US" sz="2400" dirty="0">
                <a:latin typeface="Aptos Narrow" panose="020B0004020202020204" pitchFamily="34" charset="0"/>
              </a:rPr>
              <a:t>By harnessing the power of Big Data Analytics, we aim to transform raw data into actionable intelligence, ultimately improving delivery efficiency and customer satisfaction.</a:t>
            </a:r>
          </a:p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5839" y="4276062"/>
            <a:ext cx="3138449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       IMPLEMENT</a:t>
            </a:r>
            <a:endParaRPr 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60278" y="419872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4904" y="2710044"/>
            <a:ext cx="2969856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         ANALYSIS</a:t>
            </a:r>
            <a:endParaRPr lang="en-US" sz="1600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29829" y="260832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2802716" y="2854840"/>
            <a:ext cx="349724" cy="468246"/>
            <a:chOff x="3248009" y="2110477"/>
            <a:chExt cx="289028" cy="386980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009" y="2110477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4624" y="2386627"/>
              <a:ext cx="252413" cy="110830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9261946" y="4120240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8635459" y="5714591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Freeform 4346" descr="Icon of box and whisker chart. ">
            <a:extLst>
              <a:ext uri="{FF2B5EF4-FFF2-40B4-BE49-F238E27FC236}">
                <a16:creationId xmlns:a16="http://schemas.microsoft.com/office/drawing/2014/main" id="{414BC132-5B44-8C43-ECA0-F33772A25F53}"/>
              </a:ext>
            </a:extLst>
          </p:cNvPr>
          <p:cNvSpPr>
            <a:spLocks noEditPoints="1"/>
          </p:cNvSpPr>
          <p:nvPr/>
        </p:nvSpPr>
        <p:spPr bwMode="auto">
          <a:xfrm>
            <a:off x="9127993" y="4473960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3" grpId="0" animBg="1"/>
      <p:bldP spid="16" grpId="0" animBg="1"/>
      <p:bldP spid="15" grpId="0" animBg="1"/>
      <p:bldP spid="25" grpId="0" animBg="1"/>
      <p:bldP spid="26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0872D-90FB-7A81-46E9-F75CB5246C2B}"/>
              </a:ext>
            </a:extLst>
          </p:cNvPr>
          <p:cNvSpPr txBox="1"/>
          <p:nvPr/>
        </p:nvSpPr>
        <p:spPr>
          <a:xfrm>
            <a:off x="1406786" y="1565927"/>
            <a:ext cx="61056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Features like:</a:t>
            </a:r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dirty="0" err="1">
                <a:effectLst/>
                <a:latin typeface="Aptos Narrow" panose="020B0004020202020204" pitchFamily="34" charset="0"/>
              </a:rPr>
              <a:t>Delivery_person_Age</a:t>
            </a:r>
            <a:r>
              <a:rPr lang="en-US" sz="22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dirty="0" err="1">
                <a:effectLst/>
                <a:latin typeface="Aptos Narrow" panose="020B0004020202020204" pitchFamily="34" charset="0"/>
              </a:rPr>
              <a:t>Delivery_person_Ratings</a:t>
            </a:r>
            <a:r>
              <a:rPr lang="en-US" sz="22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dirty="0" err="1">
                <a:effectLst/>
                <a:latin typeface="Aptos Narrow" panose="020B0004020202020204" pitchFamily="34" charset="0"/>
              </a:rPr>
              <a:t>Weatherconditions</a:t>
            </a:r>
            <a:r>
              <a:rPr lang="en-US" sz="22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dirty="0" err="1">
                <a:effectLst/>
                <a:latin typeface="Aptos Narrow" panose="020B0004020202020204" pitchFamily="34" charset="0"/>
              </a:rPr>
              <a:t>Road_</a:t>
            </a:r>
            <a:r>
              <a:rPr lang="en-US" sz="2400" b="0" i="0" u="none" strike="noStrike" dirty="0" err="1">
                <a:effectLst/>
                <a:latin typeface="Aptos Narrow" panose="020B0004020202020204" pitchFamily="34" charset="0"/>
              </a:rPr>
              <a:t>traffic</a:t>
            </a:r>
            <a:r>
              <a:rPr lang="en-US" sz="2200" b="0" i="0" u="none" strike="noStrike" dirty="0" err="1">
                <a:effectLst/>
                <a:latin typeface="Aptos Narrow" panose="020B0004020202020204" pitchFamily="34" charset="0"/>
              </a:rPr>
              <a:t>_density</a:t>
            </a:r>
            <a:r>
              <a:rPr lang="en-US" sz="22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dirty="0" err="1">
                <a:effectLst/>
                <a:latin typeface="Aptos Narrow" panose="020B0004020202020204" pitchFamily="34" charset="0"/>
              </a:rPr>
              <a:t>Vehicle_condition</a:t>
            </a:r>
            <a:r>
              <a:rPr lang="en-US" sz="22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dirty="0" err="1">
                <a:effectLst/>
                <a:latin typeface="Aptos Narrow" panose="020B0004020202020204" pitchFamily="34" charset="0"/>
              </a:rPr>
              <a:t>Type_of_vehicle</a:t>
            </a:r>
            <a:r>
              <a:rPr lang="en-US" sz="22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  <a:latin typeface="Aptos Narrow" panose="020B0004020202020204" pitchFamily="34" charset="0"/>
              </a:rPr>
              <a:t>Festival</a:t>
            </a:r>
            <a:r>
              <a:rPr lang="en-US" sz="2200" dirty="0"/>
              <a:t> </a:t>
            </a:r>
          </a:p>
          <a:p>
            <a:pPr marL="457200" lvl="1" indent="0">
              <a:buNone/>
            </a:pPr>
            <a:endParaRPr lang="en-US" sz="4400" dirty="0"/>
          </a:p>
          <a:p>
            <a:r>
              <a:rPr lang="en-US" sz="3000" dirty="0"/>
              <a:t>Dimensions</a:t>
            </a:r>
            <a:r>
              <a:rPr lang="en-US" dirty="0"/>
              <a:t>: </a:t>
            </a:r>
            <a:r>
              <a:rPr lang="en-US" sz="2400" dirty="0"/>
              <a:t>(45594 x 19)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98BDDA-74AE-702F-33AD-10C2C6322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70ECEE6D-0800-9038-B13C-C95FDE3A6E34}"/>
              </a:ext>
            </a:extLst>
          </p:cNvPr>
          <p:cNvSpPr txBox="1">
            <a:spLocks/>
          </p:cNvSpPr>
          <p:nvPr/>
        </p:nvSpPr>
        <p:spPr>
          <a:xfrm>
            <a:off x="274904" y="545742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 Features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BD98C5-5E04-2705-881D-4CEA4544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A2CF87-A954-E356-05B6-561E209C7F66}"/>
              </a:ext>
            </a:extLst>
          </p:cNvPr>
          <p:cNvSpPr txBox="1"/>
          <p:nvPr/>
        </p:nvSpPr>
        <p:spPr>
          <a:xfrm>
            <a:off x="5733621" y="2110513"/>
            <a:ext cx="610564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dirty="0" err="1">
                <a:effectLst/>
                <a:latin typeface="Aptos Narrow" panose="020B0004020202020204" pitchFamily="34" charset="0"/>
              </a:rPr>
              <a:t>Restaurant_coordinates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ptos Narrow" panose="020B0004020202020204" pitchFamily="34" charset="0"/>
              </a:rPr>
              <a:t>Destination_coordinates</a:t>
            </a:r>
            <a:endParaRPr lang="en-US" sz="2200" dirty="0">
              <a:latin typeface="Aptos Narrow" panose="020B00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ptos Narrow" panose="020B0004020202020204" pitchFamily="34" charset="0"/>
              </a:rPr>
              <a:t>City</a:t>
            </a:r>
            <a:r>
              <a:rPr lang="en-US" sz="22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ptos Narrow" panose="020B0004020202020204" pitchFamily="34" charset="0"/>
              </a:rPr>
              <a:t>Delivery_time</a:t>
            </a:r>
            <a:endParaRPr lang="en-US" sz="22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524261-7C45-04B0-ED0D-C042543A1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16348" y="893954"/>
            <a:ext cx="397565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F23D8A93-1320-A1D7-E930-01580E3D9618}"/>
              </a:ext>
            </a:extLst>
          </p:cNvPr>
          <p:cNvSpPr txBox="1">
            <a:spLocks/>
          </p:cNvSpPr>
          <p:nvPr/>
        </p:nvSpPr>
        <p:spPr>
          <a:xfrm>
            <a:off x="274904" y="439726"/>
            <a:ext cx="11734800" cy="12741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Tools and</a:t>
            </a:r>
          </a:p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Technologies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A0F5AF-B5D8-6D5C-7B18-0C61A5045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93954"/>
            <a:ext cx="390939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Welcome To Colab - Colab">
            <a:extLst>
              <a:ext uri="{FF2B5EF4-FFF2-40B4-BE49-F238E27FC236}">
                <a16:creationId xmlns:a16="http://schemas.microsoft.com/office/drawing/2014/main" id="{F5C9631C-B9B9-E3BC-54C7-4468DB47E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400" y="1798507"/>
            <a:ext cx="1826336" cy="182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What does the Python logo stand for? - Quora">
            <a:extLst>
              <a:ext uri="{FF2B5EF4-FFF2-40B4-BE49-F238E27FC236}">
                <a16:creationId xmlns:a16="http://schemas.microsoft.com/office/drawing/2014/main" id="{B2AE5512-72E6-9BA9-2AD2-2A1E2C2B2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596" y="2120240"/>
            <a:ext cx="1893453" cy="178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What is Google Colab?">
            <a:extLst>
              <a:ext uri="{FF2B5EF4-FFF2-40B4-BE49-F238E27FC236}">
                <a16:creationId xmlns:a16="http://schemas.microsoft.com/office/drawing/2014/main" id="{D8CB2623-CEF6-1FA5-D12B-07516862D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2"/>
          <a:stretch/>
        </p:blipFill>
        <p:spPr bwMode="auto">
          <a:xfrm>
            <a:off x="3400115" y="3300380"/>
            <a:ext cx="1578141" cy="63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ata Transformation in PySpark: A Beginner's Guide | by ...">
            <a:extLst>
              <a:ext uri="{FF2B5EF4-FFF2-40B4-BE49-F238E27FC236}">
                <a16:creationId xmlns:a16="http://schemas.microsoft.com/office/drawing/2014/main" id="{15A10486-B5AF-EB36-05AF-529CA5452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360" y="4617005"/>
            <a:ext cx="3849757" cy="217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das - NumFOCUS">
            <a:extLst>
              <a:ext uri="{FF2B5EF4-FFF2-40B4-BE49-F238E27FC236}">
                <a16:creationId xmlns:a16="http://schemas.microsoft.com/office/drawing/2014/main" id="{A79EB8FB-8EB8-13C0-3B48-14267CEB0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65" y="4112852"/>
            <a:ext cx="2674454" cy="267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rapezoid 19">
            <a:extLst>
              <a:ext uri="{FF2B5EF4-FFF2-40B4-BE49-F238E27FC236}">
                <a16:creationId xmlns:a16="http://schemas.microsoft.com/office/drawing/2014/main" id="{283D82C0-EAA6-094A-B03D-D1047275F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84785" y="7089109"/>
            <a:ext cx="1274195" cy="33484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C0168F1A-93A4-75E4-B9C4-961F47309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885049" y="7127408"/>
            <a:ext cx="1274195" cy="334840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rapezoid 30">
            <a:extLst>
              <a:ext uri="{FF2B5EF4-FFF2-40B4-BE49-F238E27FC236}">
                <a16:creationId xmlns:a16="http://schemas.microsoft.com/office/drawing/2014/main" id="{CA24F41E-F720-0639-9D82-22BC8B146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580913" y="7107895"/>
            <a:ext cx="1274195" cy="334840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rapezoid 38">
            <a:extLst>
              <a:ext uri="{FF2B5EF4-FFF2-40B4-BE49-F238E27FC236}">
                <a16:creationId xmlns:a16="http://schemas.microsoft.com/office/drawing/2014/main" id="{24DE6BBC-93FA-55C2-D6A6-15E96CAFC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281177" y="7132546"/>
            <a:ext cx="1274195" cy="334840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81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376418" y="2807883"/>
            <a:ext cx="4784631" cy="2224121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132575" y="4256639"/>
            <a:ext cx="1766646" cy="96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EXPLORATORY DATA</a:t>
            </a:r>
          </a:p>
          <a:p>
            <a:pPr algn="ctr"/>
            <a:r>
              <a:rPr lang="en-US" sz="2100" b="1" dirty="0">
                <a:solidFill>
                  <a:schemeClr val="bg1"/>
                </a:solidFill>
              </a:rPr>
              <a:t>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77C298-DE4A-9607-70B2-786D2352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A2CA8301-1573-8426-F894-E402F047AD01}"/>
              </a:ext>
            </a:extLst>
          </p:cNvPr>
          <p:cNvSpPr txBox="1">
            <a:spLocks/>
          </p:cNvSpPr>
          <p:nvPr/>
        </p:nvSpPr>
        <p:spPr>
          <a:xfrm>
            <a:off x="274904" y="545742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Steps Followed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1C5DB9-5E86-25F8-C330-D01EA5F29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Marketing Graph Icon PNG &amp; SVG Design For T-Shirts">
            <a:extLst>
              <a:ext uri="{FF2B5EF4-FFF2-40B4-BE49-F238E27FC236}">
                <a16:creationId xmlns:a16="http://schemas.microsoft.com/office/drawing/2014/main" id="{20849178-A7EE-DD84-1606-8CADC07D2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92" b="95313" l="4902" r="94118">
                        <a14:foregroundMark x1="68627" y1="33333" x2="68627" y2="33333"/>
                        <a14:foregroundMark x1="81863" y1="12500" x2="81863" y2="12500"/>
                        <a14:foregroundMark x1="80882" y1="13542" x2="80882" y2="13542"/>
                        <a14:foregroundMark x1="5882" y1="33854" x2="5882" y2="33854"/>
                        <a14:foregroundMark x1="5882" y1="33854" x2="5882" y2="33854"/>
                        <a14:foregroundMark x1="38235" y1="95833" x2="38235" y2="95833"/>
                        <a14:foregroundMark x1="29902" y1="69792" x2="29902" y2="69792"/>
                        <a14:foregroundMark x1="45098" y1="66146" x2="45098" y2="66146"/>
                        <a14:foregroundMark x1="63725" y1="63542" x2="63725" y2="63542"/>
                        <a14:foregroundMark x1="78922" y1="61458" x2="78922" y2="61458"/>
                        <a14:foregroundMark x1="84314" y1="7292" x2="84314" y2="7292"/>
                        <a14:foregroundMark x1="94118" y1="93229" x2="94118" y2="932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79" y="2515561"/>
            <a:ext cx="1271838" cy="1197024"/>
          </a:xfrm>
          <a:prstGeom prst="rect">
            <a:avLst/>
          </a:prstGeom>
          <a:noFill/>
        </p:spPr>
      </p:pic>
      <p:sp>
        <p:nvSpPr>
          <p:cNvPr id="7" name="Trapezoid 6">
            <a:extLst>
              <a:ext uri="{FF2B5EF4-FFF2-40B4-BE49-F238E27FC236}">
                <a16:creationId xmlns:a16="http://schemas.microsoft.com/office/drawing/2014/main" id="{15AA9746-0FDB-D20F-15F3-BFFA2DA04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323846" y="2846182"/>
            <a:ext cx="4784631" cy="2224121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2DFC14-C435-C78A-B351-2928A0CF53BE}"/>
              </a:ext>
            </a:extLst>
          </p:cNvPr>
          <p:cNvSpPr/>
          <p:nvPr/>
        </p:nvSpPr>
        <p:spPr>
          <a:xfrm>
            <a:off x="3699947" y="4256639"/>
            <a:ext cx="2032427" cy="96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DATA CLEANING AND PERPROCESSING</a:t>
            </a:r>
          </a:p>
        </p:txBody>
      </p:sp>
      <p:pic>
        <p:nvPicPr>
          <p:cNvPr id="2058" name="Picture 10" descr="Data Preprocessing Icons - Free SVG &amp; PNG Data Preprocessing ...">
            <a:extLst>
              <a:ext uri="{FF2B5EF4-FFF2-40B4-BE49-F238E27FC236}">
                <a16:creationId xmlns:a16="http://schemas.microsoft.com/office/drawing/2014/main" id="{9E512DC3-C0A5-CA30-914D-14933A1C0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784" b="90541" l="8784" r="91216">
                        <a14:foregroundMark x1="52027" y1="30405" x2="52027" y2="30405"/>
                        <a14:foregroundMark x1="40541" y1="14865" x2="40541" y2="14865"/>
                        <a14:foregroundMark x1="75000" y1="50676" x2="75000" y2="50676"/>
                        <a14:foregroundMark x1="45946" y1="91216" x2="45946" y2="91216"/>
                        <a14:foregroundMark x1="89865" y1="78378" x2="89865" y2="78378"/>
                        <a14:foregroundMark x1="91216" y1="72973" x2="91216" y2="72973"/>
                        <a14:foregroundMark x1="75000" y1="72973" x2="75000" y2="72973"/>
                        <a14:foregroundMark x1="75000" y1="82432" x2="75000" y2="824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228" y="2514721"/>
            <a:ext cx="1197864" cy="119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rapezoid 10">
            <a:extLst>
              <a:ext uri="{FF2B5EF4-FFF2-40B4-BE49-F238E27FC236}">
                <a16:creationId xmlns:a16="http://schemas.microsoft.com/office/drawing/2014/main" id="{1742106B-5EFF-4659-9791-8E9E75A65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19710" y="2826669"/>
            <a:ext cx="4784631" cy="2224121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623AA-2593-442C-06A8-D73B4BA8FCEF}"/>
              </a:ext>
            </a:extLst>
          </p:cNvPr>
          <p:cNvSpPr/>
          <p:nvPr/>
        </p:nvSpPr>
        <p:spPr>
          <a:xfrm>
            <a:off x="6528703" y="4275425"/>
            <a:ext cx="1766646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FP-GROWTH USING SPARK</a:t>
            </a: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15A5775A-0DBD-FD02-986E-A5A90B257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719974" y="2864968"/>
            <a:ext cx="4784631" cy="2224121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A21663-EB90-3A9C-D714-479A7DE4C899}"/>
              </a:ext>
            </a:extLst>
          </p:cNvPr>
          <p:cNvSpPr/>
          <p:nvPr/>
        </p:nvSpPr>
        <p:spPr>
          <a:xfrm>
            <a:off x="9048150" y="4263657"/>
            <a:ext cx="2128275" cy="96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50" b="1" dirty="0">
                <a:solidFill>
                  <a:schemeClr val="bg1"/>
                </a:solidFill>
              </a:rPr>
              <a:t>RANDOM FOREST </a:t>
            </a:r>
            <a:r>
              <a:rPr lang="en-US" sz="2100" b="1" dirty="0">
                <a:solidFill>
                  <a:schemeClr val="bg1"/>
                </a:solidFill>
              </a:rPr>
              <a:t>REGRESSION USING SPARK</a:t>
            </a:r>
          </a:p>
        </p:txBody>
      </p:sp>
      <p:pic>
        <p:nvPicPr>
          <p:cNvPr id="2060" name="Picture 12" descr="If, implication, inclusion, logic, math, then icon - Download on Iconfinder">
            <a:extLst>
              <a:ext uri="{FF2B5EF4-FFF2-40B4-BE49-F238E27FC236}">
                <a16:creationId xmlns:a16="http://schemas.microsoft.com/office/drawing/2014/main" id="{ECFBF917-7551-EF34-3DEF-E729A4FDD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61523" y1="44336" x2="61523" y2="44336"/>
                        <a14:foregroundMark x1="61523" y1="46094" x2="61523" y2="46094"/>
                        <a14:foregroundMark x1="60938" y1="45898" x2="60938" y2="45898"/>
                        <a14:foregroundMark x1="51758" y1="44727" x2="51758" y2="44727"/>
                        <a14:foregroundMark x1="47266" y1="44922" x2="47266" y2="44922"/>
                        <a14:foregroundMark x1="45117" y1="55273" x2="45117" y2="55273"/>
                        <a14:foregroundMark x1="45313" y1="54102" x2="45313" y2="54102"/>
                        <a14:foregroundMark x1="45313" y1="54102" x2="45313" y2="54102"/>
                        <a14:foregroundMark x1="45313" y1="54102" x2="45313" y2="54102"/>
                        <a14:foregroundMark x1="45313" y1="54102" x2="45313" y2="54102"/>
                        <a14:foregroundMark x1="45313" y1="54102" x2="45313" y2="54102"/>
                        <a14:foregroundMark x1="45313" y1="54102" x2="45313" y2="54102"/>
                        <a14:foregroundMark x1="63086" y1="48242" x2="63086" y2="48242"/>
                        <a14:foregroundMark x1="52930" y1="54492" x2="52930" y2="54492"/>
                        <a14:foregroundMark x1="40234" y1="45313" x2="40234" y2="45313"/>
                        <a14:foregroundMark x1="38477" y1="54688" x2="38477" y2="54688"/>
                        <a14:foregroundMark x1="33789" y1="46094" x2="33789" y2="46094"/>
                        <a14:foregroundMark x1="33594" y1="53711" x2="33594" y2="53711"/>
                        <a14:foregroundMark x1="32227" y1="54102" x2="32227" y2="54102"/>
                        <a14:backgroundMark x1="90820" y1="96875" x2="90820" y2="96875"/>
                        <a14:backgroundMark x1="90820" y1="96875" x2="90820" y2="96875"/>
                        <a14:backgroundMark x1="93555" y1="97461" x2="93555" y2="97461"/>
                        <a14:backgroundMark x1="94336" y1="96094" x2="94336" y2="96094"/>
                        <a14:backgroundMark x1="94922" y1="92578" x2="94922" y2="92578"/>
                        <a14:backgroundMark x1="88477" y1="97852" x2="88477" y2="97852"/>
                        <a14:backgroundMark x1="88281" y1="97266" x2="88281" y2="97266"/>
                        <a14:backgroundMark x1="88281" y1="97266" x2="88281" y2="972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99" t="29628" r="23596" b="32473"/>
          <a:stretch/>
        </p:blipFill>
        <p:spPr bwMode="auto">
          <a:xfrm>
            <a:off x="6739771" y="2650815"/>
            <a:ext cx="1345261" cy="96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andom forest algorithm line icon vector illustration ...">
            <a:extLst>
              <a:ext uri="{FF2B5EF4-FFF2-40B4-BE49-F238E27FC236}">
                <a16:creationId xmlns:a16="http://schemas.microsoft.com/office/drawing/2014/main" id="{C38215F2-ACE2-022E-052F-ABDE1B923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459" b="93919" l="9767" r="89767">
                        <a14:foregroundMark x1="23256" y1="16216" x2="23256" y2="16216"/>
                        <a14:foregroundMark x1="25116" y1="45270" x2="25116" y2="45270"/>
                        <a14:foregroundMark x1="19070" y1="64865" x2="19070" y2="64865"/>
                        <a14:foregroundMark x1="14884" y1="65541" x2="14884" y2="65541"/>
                        <a14:foregroundMark x1="26047" y1="65541" x2="26047" y2="65541"/>
                        <a14:foregroundMark x1="30233" y1="65541" x2="30233" y2="65541"/>
                        <a14:foregroundMark x1="45581" y1="54054" x2="45581" y2="54054"/>
                        <a14:foregroundMark x1="41860" y1="64189" x2="41860" y2="64189"/>
                        <a14:foregroundMark x1="46512" y1="64189" x2="46512" y2="64189"/>
                        <a14:foregroundMark x1="53953" y1="65541" x2="53953" y2="65541"/>
                        <a14:foregroundMark x1="57674" y1="64865" x2="57674" y2="64865"/>
                        <a14:foregroundMark x1="69302" y1="64865" x2="69302" y2="64865"/>
                        <a14:foregroundMark x1="71163" y1="60135" x2="71163" y2="60135"/>
                        <a14:foregroundMark x1="73488" y1="65541" x2="73488" y2="65541"/>
                        <a14:foregroundMark x1="80930" y1="64865" x2="80930" y2="64865"/>
                        <a14:foregroundMark x1="85116" y1="64865" x2="85116" y2="64865"/>
                        <a14:foregroundMark x1="76744" y1="73649" x2="76744" y2="73649"/>
                        <a14:foregroundMark x1="49767" y1="93919" x2="49767" y2="939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48" r="11053"/>
          <a:stretch/>
        </p:blipFill>
        <p:spPr bwMode="auto">
          <a:xfrm>
            <a:off x="9280478" y="2508974"/>
            <a:ext cx="1663617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98BDDA-74AE-702F-33AD-10C2C6322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216348" y="999970"/>
            <a:ext cx="397565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70ECEE6D-0800-9038-B13C-C95FDE3A6E34}"/>
              </a:ext>
            </a:extLst>
          </p:cNvPr>
          <p:cNvSpPr txBox="1">
            <a:spLocks/>
          </p:cNvSpPr>
          <p:nvPr/>
        </p:nvSpPr>
        <p:spPr>
          <a:xfrm>
            <a:off x="274904" y="545742"/>
            <a:ext cx="11734800" cy="12741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</a:t>
            </a:r>
          </a:p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BD98C5-5E04-2705-881D-4CEA4544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999970"/>
            <a:ext cx="390939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35A0086-4DE8-8D21-E1BA-E357BC4C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02" y="1952458"/>
            <a:ext cx="4389120" cy="43891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315647-3DEA-B06F-6A21-F89631A99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347" y="1952458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295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98BDDA-74AE-702F-33AD-10C2C6322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70ECEE6D-0800-9038-B13C-C95FDE3A6E34}"/>
              </a:ext>
            </a:extLst>
          </p:cNvPr>
          <p:cNvSpPr txBox="1">
            <a:spLocks/>
          </p:cNvSpPr>
          <p:nvPr/>
        </p:nvSpPr>
        <p:spPr>
          <a:xfrm>
            <a:off x="274904" y="545742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Continued…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BD98C5-5E04-2705-881D-4CEA4544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241A4E0-487A-73D3-A01F-8FBB3C47B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0036"/>
            <a:ext cx="12192000" cy="337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9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98BDDA-74AE-702F-33AD-10C2C6322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70ECEE6D-0800-9038-B13C-C95FDE3A6E34}"/>
              </a:ext>
            </a:extLst>
          </p:cNvPr>
          <p:cNvSpPr txBox="1">
            <a:spLocks/>
          </p:cNvSpPr>
          <p:nvPr/>
        </p:nvSpPr>
        <p:spPr>
          <a:xfrm>
            <a:off x="274904" y="545742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Continued…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BD98C5-5E04-2705-881D-4CEA4544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349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577FCFD-A196-7F15-6AC6-005E18A31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59"/>
          <a:stretch/>
        </p:blipFill>
        <p:spPr>
          <a:xfrm>
            <a:off x="715614" y="1845715"/>
            <a:ext cx="4846320" cy="4211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CA9C62-AD3F-6301-7033-7C5D94175E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59"/>
          <a:stretch/>
        </p:blipFill>
        <p:spPr>
          <a:xfrm>
            <a:off x="6473607" y="1845714"/>
            <a:ext cx="4846320" cy="421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93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225</TotalTime>
  <Words>575</Words>
  <Application>Microsoft Office PowerPoint</Application>
  <PresentationFormat>Widescreen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 Narrow</vt:lpstr>
      <vt:lpstr>Arial</vt:lpstr>
      <vt:lpstr>Calibri</vt:lpstr>
      <vt:lpstr>Century Gothic</vt:lpstr>
      <vt:lpstr>Segoe UI Light</vt:lpstr>
      <vt:lpstr>Office Theme</vt:lpstr>
      <vt:lpstr>Food Delivery Analysis </vt:lpstr>
      <vt:lpstr>Project analysis slide 2</vt:lpstr>
      <vt:lpstr>Project analysis slide 2</vt:lpstr>
      <vt:lpstr>Project analysis slide 4</vt:lpstr>
      <vt:lpstr>Project analysis slide 6</vt:lpstr>
      <vt:lpstr>Project analysis slide 3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Analysis</dc:title>
  <dc:creator>Rohail Zulfiqar</dc:creator>
  <cp:lastModifiedBy>Umar Tariq</cp:lastModifiedBy>
  <cp:revision>86</cp:revision>
  <dcterms:created xsi:type="dcterms:W3CDTF">2024-05-20T16:09:50Z</dcterms:created>
  <dcterms:modified xsi:type="dcterms:W3CDTF">2024-05-21T06:28:34Z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