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1" r:id="rId6"/>
    <p:sldId id="258" r:id="rId7"/>
    <p:sldId id="282" r:id="rId8"/>
    <p:sldId id="286" r:id="rId9"/>
    <p:sldId id="289" r:id="rId10"/>
    <p:sldId id="290" r:id="rId11"/>
    <p:sldId id="291" r:id="rId12"/>
    <p:sldId id="292" r:id="rId13"/>
    <p:sldId id="293" r:id="rId14"/>
    <p:sldId id="257" r:id="rId15"/>
    <p:sldId id="266" r:id="rId16"/>
    <p:sldId id="288" r:id="rId17"/>
    <p:sldId id="283" r:id="rId18"/>
    <p:sldId id="29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55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1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ngall.com/cybersecurity-pn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merkle-trees#:~:text=A%20Merkle%20Tree%20is%20a,small%20portion%20of%20the%20dat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183" y="3170904"/>
            <a:ext cx="4085303" cy="2444887"/>
          </a:xfrm>
        </p:spPr>
        <p:txBody>
          <a:bodyPr anchor="ctr"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4400" dirty="0">
                <a:latin typeface="Bahnschrift SemiBold" panose="020B0502040204020203" pitchFamily="34" charset="0"/>
              </a:rPr>
              <a:t>Multi-Level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1200" dirty="0">
                <a:latin typeface="Bahnschrift SemiBold" panose="020B0502040204020203" pitchFamily="34" charset="0"/>
              </a:rPr>
              <a:t> 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4400" dirty="0">
                <a:latin typeface="Bahnschrift SemiBold" panose="020B0502040204020203" pitchFamily="34" charset="0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56D8-943D-085B-309E-890E22E3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604685"/>
            <a:ext cx="8573589" cy="685168"/>
          </a:xfrm>
        </p:spPr>
        <p:txBody>
          <a:bodyPr>
            <a:normAutofit/>
          </a:bodyPr>
          <a:lstStyle/>
          <a:p>
            <a:r>
              <a:rPr lang="en-US" dirty="0"/>
              <a:t>Properties of Hash Function</a:t>
            </a:r>
            <a:endParaRPr lang="en-P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2B287-4D17-69FA-2417-A7B259F4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2087"/>
              </p:ext>
            </p:extLst>
          </p:nvPr>
        </p:nvGraphicFramePr>
        <p:xfrm>
          <a:off x="1932214" y="2260917"/>
          <a:ext cx="832757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86">
                  <a:extLst>
                    <a:ext uri="{9D8B030D-6E8A-4147-A177-3AD203B41FA5}">
                      <a16:colId xmlns:a16="http://schemas.microsoft.com/office/drawing/2014/main" val="857920544"/>
                    </a:ext>
                  </a:extLst>
                </a:gridCol>
                <a:gridCol w="4163786">
                  <a:extLst>
                    <a:ext uri="{9D8B030D-6E8A-4147-A177-3AD203B41FA5}">
                      <a16:colId xmlns:a16="http://schemas.microsoft.com/office/drawing/2014/main" val="1227410540"/>
                    </a:ext>
                  </a:extLst>
                </a:gridCol>
              </a:tblGrid>
              <a:tr h="258487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4742266"/>
                  </a:ext>
                </a:extLst>
              </a:tr>
              <a:tr h="64621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Variable Input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Custom compression function to handle input of any size. - Padding with null characters if the input size is odd.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839233"/>
                  </a:ext>
                </a:extLst>
              </a:tr>
              <a:tr h="51944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Fixed Output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 Conversion of the final binary hash to a fixed-length hexadecimal representation (256 bits).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96986"/>
                  </a:ext>
                </a:extLst>
              </a:tr>
              <a:tr h="67527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Utilization of bitwise operations for computational efficiency. - Optimization of the custom round function and compression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71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8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11148-3BE8-F3B8-6220-2D842ED0F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69881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76220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606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2209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 Utilization of the Feistel structure with multiple rounds of mixing and XOR operations, making it computationally infeasible to reverse-engineer the input from the output hash.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09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Second 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Use of the compression function with XOR operations to ensure that different inputs produce distinct output hashes, preventing the generation of a second preimage.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2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Collision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XOR operations and the Feistel structure reduce the likelihood of generating collisions by producing unique output hashes for different inputs.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mputer generated image of a hooded figure&#10;&#10;Description automatically generated">
            <a:extLst>
              <a:ext uri="{FF2B5EF4-FFF2-40B4-BE49-F238E27FC236}">
                <a16:creationId xmlns:a16="http://schemas.microsoft.com/office/drawing/2014/main" id="{BC1E9D25-32C0-0A08-BBDA-8FF3D789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09079" y="2436323"/>
            <a:ext cx="5970643" cy="357658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E6903DD-2C23-648A-2C2E-CD2EF36823E4}"/>
              </a:ext>
            </a:extLst>
          </p:cNvPr>
          <p:cNvSpPr txBox="1">
            <a:spLocks/>
          </p:cNvSpPr>
          <p:nvPr/>
        </p:nvSpPr>
        <p:spPr>
          <a:xfrm>
            <a:off x="6022326" y="734143"/>
            <a:ext cx="4844800" cy="744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Attack</a:t>
            </a:r>
          </a:p>
        </p:txBody>
      </p:sp>
      <p:sp>
        <p:nvSpPr>
          <p:cNvPr id="21" name="Content Placeholder 35">
            <a:extLst>
              <a:ext uri="{FF2B5EF4-FFF2-40B4-BE49-F238E27FC236}">
                <a16:creationId xmlns:a16="http://schemas.microsoft.com/office/drawing/2014/main" id="{654E0AFC-AF92-503C-ECE0-0BEDF9CB2CC4}"/>
              </a:ext>
            </a:extLst>
          </p:cNvPr>
          <p:cNvSpPr txBox="1">
            <a:spLocks/>
          </p:cNvSpPr>
          <p:nvPr/>
        </p:nvSpPr>
        <p:spPr>
          <a:xfrm>
            <a:off x="5574891" y="2132520"/>
            <a:ext cx="6341806" cy="42240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800"/>
              </a:spcBef>
            </a:pPr>
            <a:r>
              <a:rPr lang="en-GB" dirty="0"/>
              <a:t>Attack type: Weak collision resistance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10,000 random strings of the same length as the original string generated and hashed, revealing no collisions.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Weak collision resistance vulnerability identified in the hashing mechanism, after changing some characters in the original string.</a:t>
            </a:r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09718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Conclusion and Recommendation: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400"/>
              </a:spcBef>
            </a:pPr>
            <a:r>
              <a:rPr lang="en-GB" sz="2700" dirty="0"/>
              <a:t>The weak collision resistance attack highlights a vulnerability in the current security protocol.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Transition to stronger custom cryptographic hash functions.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Implement salting techniques to enhance security by adding unique random data to each input.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Collaboration with the cybersecurity community can provide valuable insights for strengthening integrity protection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258344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15423814"/>
              </p:ext>
            </p:extLst>
          </p:nvPr>
        </p:nvGraphicFramePr>
        <p:xfrm>
          <a:off x="2191695" y="2442377"/>
          <a:ext cx="7808610" cy="30294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0430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90430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458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Sunaam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Tree structures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521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Uzair Khan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Custom Hash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721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Umar Tariq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Attack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840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96" y="501001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Contribution and work division: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386" y="732550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/>
              <a:t>References: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9F72789-6B30-A18B-C72D-874C4E0A0A6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42728" y="2673043"/>
            <a:ext cx="10218174" cy="22712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https://www.baeldung.com/cs/merkle-trees#:~:text=A%20Merkle%20Tree%20is%20a,small%20portion%20of%20the%20data</a:t>
            </a:r>
            <a:r>
              <a:rPr lang="en-US" sz="2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https://en.wikipedia.org/wiki/Huffman_coding</a:t>
            </a:r>
          </a:p>
        </p:txBody>
      </p:sp>
    </p:spTree>
    <p:extLst>
      <p:ext uri="{BB962C8B-B14F-4D97-AF65-F5344CB8AC3E}">
        <p14:creationId xmlns:p14="http://schemas.microsoft.com/office/powerpoint/2010/main" val="399722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142" y="2182760"/>
            <a:ext cx="5260258" cy="1519085"/>
          </a:xfrm>
        </p:spPr>
        <p:txBody>
          <a:bodyPr/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577" y="1382575"/>
            <a:ext cx="5340145" cy="756995"/>
          </a:xfrm>
        </p:spPr>
        <p:txBody>
          <a:bodyPr>
            <a:normAutofit/>
          </a:bodyPr>
          <a:lstStyle/>
          <a:p>
            <a:r>
              <a:rPr lang="en-US" sz="4200" dirty="0"/>
              <a:t>Group Members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5364" y="3122085"/>
            <a:ext cx="5340145" cy="3234264"/>
          </a:xfrm>
        </p:spPr>
        <p:txBody>
          <a:bodyPr>
            <a:normAutofit/>
          </a:bodyPr>
          <a:lstStyle/>
          <a:p>
            <a:pPr algn="ctr">
              <a:spcBef>
                <a:spcPts val="2400"/>
              </a:spcBef>
            </a:pPr>
            <a:r>
              <a:rPr lang="en-US" sz="2800" dirty="0"/>
              <a:t>Muhammad Sunaam - 393223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Umar Tariq - 368170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M. Uzair Khan - 368187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24466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Security Attribute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670" y="2256501"/>
            <a:ext cx="8780259" cy="3766142"/>
          </a:xfrm>
        </p:spPr>
        <p:txBody>
          <a:bodyPr>
            <a:normAutofit/>
          </a:bodyPr>
          <a:lstStyle/>
          <a:p>
            <a:r>
              <a:rPr lang="en-US" sz="2900" dirty="0"/>
              <a:t>Security Attribute</a:t>
            </a:r>
            <a:r>
              <a:rPr lang="en-US" sz="2900" b="0" dirty="0"/>
              <a:t>: Integrity</a:t>
            </a:r>
          </a:p>
          <a:p>
            <a:endParaRPr lang="en-US" sz="1600" b="0" dirty="0"/>
          </a:p>
          <a:p>
            <a:r>
              <a:rPr lang="en-US" sz="2900" dirty="0"/>
              <a:t>Motivation</a:t>
            </a:r>
            <a:r>
              <a:rPr lang="en-US" sz="2900" b="0" dirty="0"/>
              <a:t>: </a:t>
            </a:r>
            <a:r>
              <a:rPr lang="en-GB" sz="2900" b="0" dirty="0"/>
              <a:t>"Ensuring data integrity is paramount in safeguarding against unauthorized modifications or tampering, thus preserving the trustworthiness and reliability of information systems."</a:t>
            </a:r>
            <a:endParaRPr lang="en-US" sz="29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33184" y="1799096"/>
            <a:ext cx="10127718" cy="45572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Utilization of multi-level hashing inspired by Merkle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Integration of Huffman encoding for efficient representation of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Creation of a hierarchical structure where each node contains a word, its count and hash.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Hashing process initiated from leaf nodes up to the root, ensuring data integrity at every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Root node's hash represents the entire data structure's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892323" y="304341"/>
            <a:ext cx="3154636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789082" y="263840"/>
            <a:ext cx="4844800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Implementation</a:t>
            </a:r>
          </a:p>
        </p:txBody>
      </p:sp>
      <p:sp>
        <p:nvSpPr>
          <p:cNvPr id="2" name="Content Placeholder 35">
            <a:extLst>
              <a:ext uri="{FF2B5EF4-FFF2-40B4-BE49-F238E27FC236}">
                <a16:creationId xmlns:a16="http://schemas.microsoft.com/office/drawing/2014/main" id="{6B5597EC-611C-565F-1960-3761ED8F686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90344" y="1631281"/>
            <a:ext cx="10270558" cy="49223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Development of algorithms for constructing tree from input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Implementation of custom hashing algorithm for generating node hashes.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Integration of data structures to represent the hierarchical tree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Implementation of traversal mechanisms for searching and updating nodes during data insertion or retrieval.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Testing and validation procedures to ensure the correctness and effectiveness of the security mechanism.</a:t>
            </a:r>
          </a:p>
        </p:txBody>
      </p:sp>
    </p:spTree>
    <p:extLst>
      <p:ext uri="{BB962C8B-B14F-4D97-AF65-F5344CB8AC3E}">
        <p14:creationId xmlns:p14="http://schemas.microsoft.com/office/powerpoint/2010/main" val="20072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Hash function: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3" y="1611156"/>
            <a:ext cx="9410508" cy="49223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Input Data: Receive input data to be hashed.</a:t>
            </a:r>
          </a:p>
          <a:p>
            <a:pPr marL="0" indent="0">
              <a:buNone/>
            </a:pPr>
            <a:r>
              <a:rPr lang="en-GB" sz="2400" dirty="0"/>
              <a:t>Data Compression:</a:t>
            </a:r>
          </a:p>
          <a:p>
            <a:pPr marL="0" indent="0">
              <a:buNone/>
            </a:pPr>
            <a:r>
              <a:rPr lang="en-GB" dirty="0"/>
              <a:t>	Convert input data to bytes using UTF-8 encoding.</a:t>
            </a:r>
          </a:p>
          <a:p>
            <a:pPr marL="0" indent="0">
              <a:buNone/>
            </a:pPr>
            <a:r>
              <a:rPr lang="en-GB" dirty="0"/>
              <a:t>	Divide the input data into 16-byte (128-bit) chunks.</a:t>
            </a:r>
          </a:p>
          <a:p>
            <a:pPr marL="0" indent="0">
              <a:buNone/>
            </a:pPr>
            <a:r>
              <a:rPr lang="en-GB" dirty="0"/>
              <a:t>	Convert each chunk into hexadecimal representation.</a:t>
            </a:r>
          </a:p>
          <a:p>
            <a:pPr marL="0" indent="0">
              <a:buNone/>
            </a:pPr>
            <a:r>
              <a:rPr lang="en-GB" dirty="0"/>
              <a:t>	Pad the last chunk with 'f's if it is less than 128 bits.</a:t>
            </a:r>
          </a:p>
          <a:p>
            <a:pPr marL="0" indent="0">
              <a:buNone/>
            </a:pPr>
            <a:r>
              <a:rPr lang="en-GB" sz="2400" dirty="0"/>
              <a:t>Perform XOR operation on the hexadecimal chunks:</a:t>
            </a:r>
          </a:p>
          <a:p>
            <a:pPr marL="0" indent="0">
              <a:buNone/>
            </a:pPr>
            <a:r>
              <a:rPr lang="en-GB" dirty="0"/>
              <a:t>	If there is only one chunk, XOR it with the length of original 	data bytes.</a:t>
            </a:r>
          </a:p>
          <a:p>
            <a:pPr marL="0" indent="0">
              <a:buNone/>
            </a:pPr>
            <a:r>
              <a:rPr lang="en-GB" dirty="0"/>
              <a:t>	If there are multiple chunks, XOR each chunk iteratively to 	produce a final 128 bits result.</a:t>
            </a:r>
          </a:p>
        </p:txBody>
      </p:sp>
    </p:spTree>
    <p:extLst>
      <p:ext uri="{BB962C8B-B14F-4D97-AF65-F5344CB8AC3E}">
        <p14:creationId xmlns:p14="http://schemas.microsoft.com/office/powerpoint/2010/main" val="5870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3" y="1611156"/>
            <a:ext cx="9410508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Initialization:</a:t>
            </a:r>
          </a:p>
          <a:p>
            <a:pPr marL="0" indent="0">
              <a:buNone/>
            </a:pPr>
            <a:r>
              <a:rPr lang="en-GB" dirty="0"/>
              <a:t>	Split the compressed data into two equal parts, each 	consisting of 16 bytes (128 bits).</a:t>
            </a:r>
          </a:p>
          <a:p>
            <a:pPr marL="0" indent="0">
              <a:buNone/>
            </a:pPr>
            <a:r>
              <a:rPr lang="en-GB" dirty="0"/>
              <a:t>	Convert each part into binary representation.</a:t>
            </a:r>
          </a:p>
          <a:p>
            <a:pPr marL="0" indent="0">
              <a:buNone/>
            </a:pPr>
            <a:r>
              <a:rPr lang="en-GB" dirty="0"/>
              <a:t>Feistel Structure:</a:t>
            </a:r>
          </a:p>
          <a:p>
            <a:pPr marL="0" indent="0">
              <a:buNone/>
            </a:pPr>
            <a:r>
              <a:rPr lang="en-GB" dirty="0"/>
              <a:t>Begin multiple rounds of the Feistel structure with XOR operations:</a:t>
            </a:r>
          </a:p>
          <a:p>
            <a:pPr marL="0" indent="0">
              <a:buNone/>
            </a:pPr>
            <a:r>
              <a:rPr lang="en-GB" dirty="0"/>
              <a:t>Round Function:</a:t>
            </a:r>
          </a:p>
          <a:p>
            <a:pPr marL="0" indent="0">
              <a:buNone/>
            </a:pPr>
            <a:r>
              <a:rPr lang="en-GB" dirty="0"/>
              <a:t>	Combine the right part with a key.</a:t>
            </a:r>
          </a:p>
          <a:p>
            <a:pPr marL="0" indent="0">
              <a:buNone/>
            </a:pPr>
            <a:r>
              <a:rPr lang="en-GB" dirty="0"/>
              <a:t>	Apply a custom round function to produce a hash 	output.</a:t>
            </a:r>
          </a:p>
        </p:txBody>
      </p:sp>
    </p:spTree>
    <p:extLst>
      <p:ext uri="{BB962C8B-B14F-4D97-AF65-F5344CB8AC3E}">
        <p14:creationId xmlns:p14="http://schemas.microsoft.com/office/powerpoint/2010/main" val="317294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3" y="1611156"/>
            <a:ext cx="9410508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round function involves:</a:t>
            </a:r>
          </a:p>
          <a:p>
            <a:pPr marL="0" indent="0">
              <a:buNone/>
            </a:pPr>
            <a:r>
              <a:rPr lang="en-GB" dirty="0"/>
              <a:t>	Concatenating the right part with the key.</a:t>
            </a:r>
          </a:p>
          <a:p>
            <a:pPr marL="0" indent="0">
              <a:buNone/>
            </a:pPr>
            <a:r>
              <a:rPr lang="en-GB" dirty="0"/>
              <a:t>Applying a custom compression function to the concatenated data to produce a hash </a:t>
            </a:r>
            <a:r>
              <a:rPr lang="en-GB" dirty="0" err="1"/>
              <a:t>output.XOR</a:t>
            </a:r>
            <a:r>
              <a:rPr lang="en-GB" dirty="0"/>
              <a:t> Operation:</a:t>
            </a:r>
          </a:p>
          <a:p>
            <a:pPr marL="0" indent="0">
              <a:buNone/>
            </a:pPr>
            <a:r>
              <a:rPr lang="en-GB" dirty="0"/>
              <a:t>	XOR the hash output with the left part to update the 	right part.</a:t>
            </a:r>
          </a:p>
          <a:p>
            <a:pPr marL="0" indent="0">
              <a:buNone/>
            </a:pPr>
            <a:r>
              <a:rPr lang="en-GB" dirty="0"/>
              <a:t>	The original right part updates to become the left 	part.</a:t>
            </a:r>
          </a:p>
          <a:p>
            <a:pPr marL="0" indent="0">
              <a:buNone/>
            </a:pPr>
            <a:r>
              <a:rPr lang="en-GB" dirty="0"/>
              <a:t>	Repeat the round function and XOR operation for a 	specified number of rounds (e.g., 10 rounds).</a:t>
            </a:r>
          </a:p>
        </p:txBody>
      </p:sp>
    </p:spTree>
    <p:extLst>
      <p:ext uri="{BB962C8B-B14F-4D97-AF65-F5344CB8AC3E}">
        <p14:creationId xmlns:p14="http://schemas.microsoft.com/office/powerpoint/2010/main" val="36728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977921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Combine Parts:</a:t>
            </a:r>
          </a:p>
          <a:p>
            <a:pPr marL="0" indent="0">
              <a:buNone/>
            </a:pPr>
            <a:r>
              <a:rPr lang="en-GB" dirty="0"/>
              <a:t>	Concatenate the left and right parts to produce the 	output hash.</a:t>
            </a:r>
          </a:p>
          <a:p>
            <a:pPr marL="0" indent="0">
              <a:buNone/>
            </a:pPr>
            <a:r>
              <a:rPr lang="en-GB" dirty="0"/>
              <a:t>Hexadecimal Conversion:</a:t>
            </a:r>
          </a:p>
          <a:p>
            <a:pPr marL="0" indent="0">
              <a:buNone/>
            </a:pPr>
            <a:r>
              <a:rPr lang="en-GB" dirty="0"/>
              <a:t>	Convert the binary hash to hexadecimal 	representation.</a:t>
            </a:r>
          </a:p>
          <a:p>
            <a:pPr marL="0" indent="0">
              <a:buNone/>
            </a:pPr>
            <a:r>
              <a:rPr lang="en-GB" dirty="0"/>
              <a:t>Output Hash: Final output hash value.</a:t>
            </a:r>
          </a:p>
        </p:txBody>
      </p:sp>
    </p:spTree>
    <p:extLst>
      <p:ext uri="{BB962C8B-B14F-4D97-AF65-F5344CB8AC3E}">
        <p14:creationId xmlns:p14="http://schemas.microsoft.com/office/powerpoint/2010/main" val="2357897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{1B6A4D33-D3B3-43F6-8FF5-60122883B788}tf67328976_win32</Template>
  <TotalTime>125</TotalTime>
  <Words>850</Words>
  <Application>Microsoft Office PowerPoint</Application>
  <PresentationFormat>Widescreen</PresentationFormat>
  <Paragraphs>122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SemiBold</vt:lpstr>
      <vt:lpstr>Calibri</vt:lpstr>
      <vt:lpstr>Tenorite</vt:lpstr>
      <vt:lpstr>Custom</vt:lpstr>
      <vt:lpstr>Multi-Level   Hashing</vt:lpstr>
      <vt:lpstr>Group Members</vt:lpstr>
      <vt:lpstr>Security Attribute and motivation</vt:lpstr>
      <vt:lpstr>PowerPoint Presentation</vt:lpstr>
      <vt:lpstr>PowerPoint Presentation</vt:lpstr>
      <vt:lpstr>Hash function:</vt:lpstr>
      <vt:lpstr>Continued…</vt:lpstr>
      <vt:lpstr>Continued…</vt:lpstr>
      <vt:lpstr>Continued…</vt:lpstr>
      <vt:lpstr>Properties of Hash Function</vt:lpstr>
      <vt:lpstr>PowerPoint Presentation</vt:lpstr>
      <vt:lpstr>PowerPoint Presentation</vt:lpstr>
      <vt:lpstr>Conclusion and Recommendation:</vt:lpstr>
      <vt:lpstr>Contribution and work division:</vt:lpstr>
      <vt:lpstr>References: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Hashing</dc:title>
  <dc:creator>Umar Tariq</dc:creator>
  <cp:lastModifiedBy>Umar Tariq</cp:lastModifiedBy>
  <cp:revision>36</cp:revision>
  <dcterms:created xsi:type="dcterms:W3CDTF">2024-05-16T06:38:24Z</dcterms:created>
  <dcterms:modified xsi:type="dcterms:W3CDTF">2024-05-16T08:56:24Z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