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6858000" cy="9144000"/>
  <p:embeddedFontLst>
    <p:embeddedFont>
      <p:font typeface="Shrikhand" panose="02000000000000000000"/>
      <p:regular r:id="rId18"/>
    </p:embeddedFont>
    <p:embeddedFont>
      <p:font typeface="Quicksand"/>
      <p:regular r:id="rId19"/>
    </p:embeddedFont>
    <p:embeddedFont>
      <p:font typeface="Canva Sans Bold" panose="020B0803030501040103"/>
      <p:bold r:id="rId20"/>
    </p:embeddedFont>
    <p:embeddedFont>
      <p:font typeface="Canva Sans Bold Italics" panose="020B0803030501040103"/>
      <p:boldItalic r:id="rId21"/>
    </p:embeddedFont>
    <p:embeddedFont>
      <p:font typeface="Quicksand Bold"/>
      <p:bold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47855" y="1613154"/>
            <a:ext cx="12693551" cy="3530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730"/>
              </a:lnSpc>
            </a:pPr>
            <a:r>
              <a:rPr lang="en-US" sz="12480" spc="-312">
                <a:solidFill>
                  <a:srgbClr val="FFF9F3"/>
                </a:solidFill>
                <a:latin typeface="Shrikhand" panose="02000000000000000000"/>
                <a:ea typeface="Shrikhand" panose="02000000000000000000"/>
                <a:cs typeface="Shrikhand" panose="02000000000000000000"/>
                <a:sym typeface="Shrikhand" panose="02000000000000000000"/>
              </a:rPr>
              <a:t>CCE PROJECT PRESENTATION</a:t>
            </a:r>
            <a:endParaRPr lang="en-US" sz="12480" spc="-312">
              <a:solidFill>
                <a:srgbClr val="FFF9F3"/>
              </a:solidFill>
              <a:latin typeface="Shrikhand" panose="02000000000000000000"/>
              <a:ea typeface="Shrikhand" panose="02000000000000000000"/>
              <a:cs typeface="Shrikhand" panose="02000000000000000000"/>
              <a:sym typeface="Shrikhand" panose="020000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5095875"/>
            <a:ext cx="8498405" cy="3770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95"/>
              </a:lnSpc>
            </a:pPr>
            <a:r>
              <a:rPr lang="en-US" sz="3070">
                <a:solidFill>
                  <a:srgbClr val="FFF9F3"/>
                </a:solidFill>
                <a:latin typeface="Shrikhand" panose="02000000000000000000"/>
                <a:ea typeface="Shrikhand" panose="02000000000000000000"/>
                <a:cs typeface="Shrikhand" panose="02000000000000000000"/>
                <a:sym typeface="Shrikhand" panose="02000000000000000000"/>
              </a:rPr>
              <a:t>Sheheryar Hasan Nasir</a:t>
            </a:r>
            <a:endParaRPr lang="en-US" sz="3070">
              <a:solidFill>
                <a:srgbClr val="FFF9F3"/>
              </a:solidFill>
              <a:latin typeface="Shrikhand" panose="02000000000000000000"/>
              <a:ea typeface="Shrikhand" panose="02000000000000000000"/>
              <a:cs typeface="Shrikhand" panose="02000000000000000000"/>
              <a:sym typeface="Shrikhand" panose="02000000000000000000"/>
            </a:endParaRPr>
          </a:p>
          <a:p>
            <a:pPr algn="l">
              <a:lnSpc>
                <a:spcPts val="4295"/>
              </a:lnSpc>
            </a:pPr>
            <a:r>
              <a:rPr lang="en-US" sz="3070">
                <a:solidFill>
                  <a:srgbClr val="FFF9F3"/>
                </a:solidFill>
                <a:latin typeface="Shrikhand" panose="02000000000000000000"/>
                <a:ea typeface="Shrikhand" panose="02000000000000000000"/>
                <a:cs typeface="Shrikhand" panose="02000000000000000000"/>
                <a:sym typeface="Shrikhand" panose="02000000000000000000"/>
              </a:rPr>
              <a:t>Abdullah Shabbir</a:t>
            </a:r>
            <a:endParaRPr lang="en-US" sz="3070">
              <a:solidFill>
                <a:srgbClr val="FFF9F3"/>
              </a:solidFill>
              <a:latin typeface="Shrikhand" panose="02000000000000000000"/>
              <a:ea typeface="Shrikhand" panose="02000000000000000000"/>
              <a:cs typeface="Shrikhand" panose="02000000000000000000"/>
              <a:sym typeface="Shrikhand" panose="02000000000000000000"/>
            </a:endParaRPr>
          </a:p>
          <a:p>
            <a:pPr algn="l">
              <a:lnSpc>
                <a:spcPts val="4295"/>
              </a:lnSpc>
            </a:pPr>
            <a:r>
              <a:rPr lang="en-US" sz="3070">
                <a:solidFill>
                  <a:srgbClr val="FFF9F3"/>
                </a:solidFill>
                <a:latin typeface="Shrikhand" panose="02000000000000000000"/>
                <a:ea typeface="Shrikhand" panose="02000000000000000000"/>
                <a:cs typeface="Shrikhand" panose="02000000000000000000"/>
                <a:sym typeface="Shrikhand" panose="02000000000000000000"/>
              </a:rPr>
              <a:t>Umer Karim</a:t>
            </a:r>
            <a:endParaRPr lang="en-US" sz="3070">
              <a:solidFill>
                <a:srgbClr val="FFF9F3"/>
              </a:solidFill>
              <a:latin typeface="Shrikhand" panose="02000000000000000000"/>
              <a:ea typeface="Shrikhand" panose="02000000000000000000"/>
              <a:cs typeface="Shrikhand" panose="02000000000000000000"/>
              <a:sym typeface="Shrikhand" panose="02000000000000000000"/>
            </a:endParaRPr>
          </a:p>
          <a:p>
            <a:pPr algn="l">
              <a:lnSpc>
                <a:spcPts val="4295"/>
              </a:lnSpc>
            </a:pPr>
            <a:r>
              <a:rPr lang="en-US" sz="3070">
                <a:solidFill>
                  <a:srgbClr val="FFF9F3"/>
                </a:solidFill>
                <a:latin typeface="Shrikhand" panose="02000000000000000000"/>
                <a:ea typeface="Shrikhand" panose="02000000000000000000"/>
                <a:cs typeface="Shrikhand" panose="02000000000000000000"/>
                <a:sym typeface="Shrikhand" panose="02000000000000000000"/>
              </a:rPr>
              <a:t>Ali Hasnain</a:t>
            </a:r>
            <a:endParaRPr lang="en-US" sz="3070">
              <a:solidFill>
                <a:srgbClr val="FFF9F3"/>
              </a:solidFill>
              <a:latin typeface="Shrikhand" panose="02000000000000000000"/>
              <a:ea typeface="Shrikhand" panose="02000000000000000000"/>
              <a:cs typeface="Shrikhand" panose="02000000000000000000"/>
              <a:sym typeface="Shrikhand" panose="02000000000000000000"/>
            </a:endParaRPr>
          </a:p>
          <a:p>
            <a:pPr algn="l">
              <a:lnSpc>
                <a:spcPts val="4295"/>
              </a:lnSpc>
            </a:pPr>
            <a:r>
              <a:rPr lang="en-US" sz="3070">
                <a:solidFill>
                  <a:srgbClr val="FFF9F3"/>
                </a:solidFill>
                <a:latin typeface="Shrikhand" panose="02000000000000000000"/>
                <a:ea typeface="Shrikhand" panose="02000000000000000000"/>
                <a:cs typeface="Shrikhand" panose="02000000000000000000"/>
                <a:sym typeface="Shrikhand" panose="02000000000000000000"/>
              </a:rPr>
              <a:t>Ali Zaidi</a:t>
            </a:r>
            <a:endParaRPr lang="en-US" sz="3070">
              <a:solidFill>
                <a:srgbClr val="FFF9F3"/>
              </a:solidFill>
              <a:latin typeface="Shrikhand" panose="02000000000000000000"/>
              <a:ea typeface="Shrikhand" panose="02000000000000000000"/>
              <a:cs typeface="Shrikhand" panose="02000000000000000000"/>
              <a:sym typeface="Shrikhand" panose="02000000000000000000"/>
            </a:endParaRPr>
          </a:p>
          <a:p>
            <a:pPr marL="0" lvl="0" indent="0" algn="l">
              <a:lnSpc>
                <a:spcPts val="4295"/>
              </a:lnSpc>
              <a:spcBef>
                <a:spcPct val="0"/>
              </a:spcBef>
            </a:pPr>
            <a:r>
              <a:rPr lang="en-US" sz="3070">
                <a:solidFill>
                  <a:srgbClr val="FFF9F3"/>
                </a:solidFill>
                <a:latin typeface="Shrikhand" panose="02000000000000000000"/>
                <a:ea typeface="Shrikhand" panose="02000000000000000000"/>
                <a:cs typeface="Shrikhand" panose="02000000000000000000"/>
                <a:sym typeface="Shrikhand" panose="02000000000000000000"/>
              </a:rPr>
              <a:t>Hammas Alauddin</a:t>
            </a:r>
            <a:endParaRPr lang="en-US" sz="3070">
              <a:solidFill>
                <a:srgbClr val="FFF9F3"/>
              </a:solidFill>
              <a:latin typeface="Shrikhand" panose="02000000000000000000"/>
              <a:ea typeface="Shrikhand" panose="02000000000000000000"/>
              <a:cs typeface="Shrikhand" panose="02000000000000000000"/>
              <a:sym typeface="Shrikhand" panose="02000000000000000000"/>
            </a:endParaRPr>
          </a:p>
          <a:p>
            <a:pPr marL="0" lvl="0" indent="0" algn="l">
              <a:lnSpc>
                <a:spcPts val="4295"/>
              </a:lnSpc>
              <a:spcBef>
                <a:spcPct val="0"/>
              </a:spcBef>
            </a:pPr>
            <a:r>
              <a:rPr lang="en-US" sz="3070" u="none">
                <a:solidFill>
                  <a:srgbClr val="FFF9F3"/>
                </a:solidFill>
                <a:latin typeface="Shrikhand" panose="02000000000000000000"/>
                <a:ea typeface="Shrikhand" panose="02000000000000000000"/>
                <a:cs typeface="Shrikhand" panose="02000000000000000000"/>
                <a:sym typeface="Shrikhand" panose="02000000000000000000"/>
              </a:rPr>
              <a:t>Abdul Wahab</a:t>
            </a:r>
            <a:endParaRPr lang="en-US" sz="3070" u="none">
              <a:solidFill>
                <a:srgbClr val="FFF9F3"/>
              </a:solidFill>
              <a:latin typeface="Shrikhand" panose="02000000000000000000"/>
              <a:ea typeface="Shrikhand" panose="02000000000000000000"/>
              <a:cs typeface="Shrikhand" panose="02000000000000000000"/>
              <a:sym typeface="Shrikhand" panose="02000000000000000000"/>
            </a:endParaRPr>
          </a:p>
        </p:txBody>
      </p:sp>
      <p:grpSp>
        <p:nvGrpSpPr>
          <p:cNvPr id="4" name="Group 4"/>
          <p:cNvGrpSpPr/>
          <p:nvPr/>
        </p:nvGrpSpPr>
        <p:grpSpPr>
          <a:xfrm rot="0">
            <a:off x="16406971" y="0"/>
            <a:ext cx="3481229" cy="6962458"/>
            <a:chOff x="0" y="0"/>
            <a:chExt cx="4641639" cy="928327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41639" cy="4641639"/>
            </a:xfrm>
            <a:custGeom>
              <a:avLst/>
              <a:gdLst/>
              <a:ahLst/>
              <a:cxnLst/>
              <a:rect l="l" t="t" r="r" b="b"/>
              <a:pathLst>
                <a:path w="4641639" h="4641639">
                  <a:moveTo>
                    <a:pt x="0" y="0"/>
                  </a:moveTo>
                  <a:lnTo>
                    <a:pt x="4641639" y="0"/>
                  </a:lnTo>
                  <a:lnTo>
                    <a:pt x="4641639" y="4641639"/>
                  </a:lnTo>
                  <a:lnTo>
                    <a:pt x="0" y="46416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0" y="4641639"/>
              <a:ext cx="4641639" cy="4641639"/>
            </a:xfrm>
            <a:custGeom>
              <a:avLst/>
              <a:gdLst/>
              <a:ahLst/>
              <a:cxnLst/>
              <a:rect l="l" t="t" r="r" b="b"/>
              <a:pathLst>
                <a:path w="4641639" h="4641639">
                  <a:moveTo>
                    <a:pt x="0" y="0"/>
                  </a:moveTo>
                  <a:lnTo>
                    <a:pt x="4641639" y="0"/>
                  </a:lnTo>
                  <a:lnTo>
                    <a:pt x="4641639" y="4641639"/>
                  </a:lnTo>
                  <a:lnTo>
                    <a:pt x="0" y="46416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0">
            <a:off x="11482402" y="6962458"/>
            <a:ext cx="10030217" cy="6649083"/>
            <a:chOff x="0" y="0"/>
            <a:chExt cx="13373623" cy="886544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459556" cy="4459556"/>
            </a:xfrm>
            <a:custGeom>
              <a:avLst/>
              <a:gdLst/>
              <a:ahLst/>
              <a:cxnLst/>
              <a:rect l="l" t="t" r="r" b="b"/>
              <a:pathLst>
                <a:path w="4459556" h="4459556">
                  <a:moveTo>
                    <a:pt x="0" y="0"/>
                  </a:moveTo>
                  <a:lnTo>
                    <a:pt x="4459556" y="0"/>
                  </a:lnTo>
                  <a:lnTo>
                    <a:pt x="4459556" y="4459556"/>
                  </a:lnTo>
                  <a:lnTo>
                    <a:pt x="0" y="44595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4459556" y="0"/>
              <a:ext cx="8914067" cy="8865445"/>
            </a:xfrm>
            <a:custGeom>
              <a:avLst/>
              <a:gdLst/>
              <a:ahLst/>
              <a:cxnLst/>
              <a:rect l="l" t="t" r="r" b="b"/>
              <a:pathLst>
                <a:path w="8914067" h="8865445">
                  <a:moveTo>
                    <a:pt x="0" y="0"/>
                  </a:moveTo>
                  <a:lnTo>
                    <a:pt x="8914067" y="0"/>
                  </a:lnTo>
                  <a:lnTo>
                    <a:pt x="8914067" y="8865445"/>
                  </a:lnTo>
                  <a:lnTo>
                    <a:pt x="0" y="8865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767238" y="1766888"/>
            <a:ext cx="10010284" cy="0"/>
          </a:xfrm>
          <a:prstGeom prst="line">
            <a:avLst/>
          </a:prstGeom>
          <a:ln w="104775" cap="flat">
            <a:solidFill>
              <a:srgbClr val="FFF9F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3057713" y="2697385"/>
            <a:ext cx="3964765" cy="7048472"/>
          </a:xfrm>
          <a:custGeom>
            <a:avLst/>
            <a:gdLst/>
            <a:ahLst/>
            <a:cxnLst/>
            <a:rect l="l" t="t" r="r" b="b"/>
            <a:pathLst>
              <a:path w="3964765" h="7048472">
                <a:moveTo>
                  <a:pt x="0" y="0"/>
                </a:moveTo>
                <a:lnTo>
                  <a:pt x="3964766" y="0"/>
                </a:lnTo>
                <a:lnTo>
                  <a:pt x="3964766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539717" y="5511794"/>
            <a:ext cx="4237805" cy="4422712"/>
          </a:xfrm>
          <a:custGeom>
            <a:avLst/>
            <a:gdLst/>
            <a:ahLst/>
            <a:cxnLst/>
            <a:rect l="l" t="t" r="r" b="b"/>
            <a:pathLst>
              <a:path w="4237805" h="4422712">
                <a:moveTo>
                  <a:pt x="0" y="0"/>
                </a:moveTo>
                <a:lnTo>
                  <a:pt x="4237805" y="0"/>
                </a:lnTo>
                <a:lnTo>
                  <a:pt x="4237805" y="4422712"/>
                </a:lnTo>
                <a:lnTo>
                  <a:pt x="0" y="4422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59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896103"/>
            <a:ext cx="11748822" cy="3406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39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FFF9F3"/>
                </a:solidFill>
                <a:latin typeface="Quicksand"/>
                <a:ea typeface="Quicksand"/>
                <a:cs typeface="Quicksand"/>
                <a:sym typeface="Quicksand"/>
              </a:rPr>
              <a:t>Rations packed into boxes and loaded onto the vehicles</a:t>
            </a:r>
            <a:endParaRPr lang="en-US" sz="3000">
              <a:solidFill>
                <a:srgbClr val="FFF9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47700" lvl="1" indent="-323850" algn="l">
              <a:lnSpc>
                <a:spcPts val="39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FFF9F3"/>
                </a:solidFill>
                <a:latin typeface="Quicksand"/>
                <a:ea typeface="Quicksand"/>
                <a:cs typeface="Quicksand"/>
                <a:sym typeface="Quicksand"/>
              </a:rPr>
              <a:t>vehicles taken to Underprivileged Communities and the boxes of rations provided to the members of this community</a:t>
            </a:r>
            <a:endParaRPr lang="en-US" sz="3000">
              <a:solidFill>
                <a:srgbClr val="FFF9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47700" lvl="1" indent="-323850" algn="l">
              <a:lnSpc>
                <a:spcPts val="39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FFF9F3"/>
                </a:solidFill>
                <a:latin typeface="Quicksand"/>
                <a:ea typeface="Quicksand"/>
                <a:cs typeface="Quicksand"/>
                <a:sym typeface="Quicksand"/>
              </a:rPr>
              <a:t>to prevent hoarding during distribution, using the vehicle available, the team drove house to house and delivered packages door to door</a:t>
            </a:r>
            <a:endParaRPr lang="en-US" sz="3000">
              <a:solidFill>
                <a:srgbClr val="FFF9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47700" lvl="1" indent="-323850" algn="l">
              <a:lnSpc>
                <a:spcPts val="39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FFF9F3"/>
                </a:solidFill>
                <a:latin typeface="Quicksand"/>
                <a:ea typeface="Quicksand"/>
                <a:cs typeface="Quicksand"/>
                <a:sym typeface="Quicksand"/>
              </a:rPr>
              <a:t>this drive continued till every package had been handed out. </a:t>
            </a:r>
            <a:endParaRPr lang="en-US" sz="3000">
              <a:solidFill>
                <a:srgbClr val="FFF9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80152" y="333375"/>
            <a:ext cx="11159944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</a:pPr>
            <a:r>
              <a:rPr lang="en-US" sz="9000" spc="-225">
                <a:solidFill>
                  <a:srgbClr val="FFF9F3"/>
                </a:solidFill>
                <a:latin typeface="Shrikhand" panose="02000000000000000000"/>
                <a:ea typeface="Shrikhand" panose="02000000000000000000"/>
                <a:cs typeface="Shrikhand" panose="02000000000000000000"/>
                <a:sym typeface="Shrikhand" panose="02000000000000000000"/>
              </a:rPr>
              <a:t>M</a:t>
            </a:r>
            <a:r>
              <a:rPr lang="en-US" sz="9000" spc="-225">
                <a:solidFill>
                  <a:srgbClr val="FFF9F3"/>
                </a:solidFill>
                <a:latin typeface="Shrikhand" panose="02000000000000000000"/>
                <a:ea typeface="Shrikhand" panose="02000000000000000000"/>
                <a:cs typeface="Shrikhand" panose="02000000000000000000"/>
                <a:sym typeface="Shrikhand" panose="02000000000000000000"/>
              </a:rPr>
              <a:t>ethodology</a:t>
            </a:r>
            <a:endParaRPr lang="en-US" sz="9000" spc="-225">
              <a:solidFill>
                <a:srgbClr val="FFF9F3"/>
              </a:solidFill>
              <a:latin typeface="Shrikhand" panose="02000000000000000000"/>
              <a:ea typeface="Shrikhand" panose="02000000000000000000"/>
              <a:cs typeface="Shrikhand" panose="02000000000000000000"/>
              <a:sym typeface="Shrikhand" panose="020000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5968693" y="706569"/>
            <a:ext cx="6350614" cy="1825911"/>
            <a:chOff x="0" y="0"/>
            <a:chExt cx="8467485" cy="2434548"/>
          </a:xfrm>
        </p:grpSpPr>
        <p:sp>
          <p:nvSpPr>
            <p:cNvPr id="3" name="TextBox 3"/>
            <p:cNvSpPr txBox="1"/>
            <p:nvPr/>
          </p:nvSpPr>
          <p:spPr>
            <a:xfrm>
              <a:off x="340224" y="-9525"/>
              <a:ext cx="7733867" cy="183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0800"/>
                </a:lnSpc>
              </a:pPr>
              <a:r>
                <a:rPr lang="en-US" sz="9000" spc="-225">
                  <a:solidFill>
                    <a:srgbClr val="FFF9F3"/>
                  </a:solidFill>
                  <a:latin typeface="Shrikhand" panose="02000000000000000000"/>
                  <a:ea typeface="Shrikhand" panose="02000000000000000000"/>
                  <a:cs typeface="Shrikhand" panose="02000000000000000000"/>
                  <a:sym typeface="Shrikhand" panose="02000000000000000000"/>
                </a:rPr>
                <a:t>Result</a:t>
              </a:r>
              <a:endParaRPr lang="en-US" sz="9000" spc="-225">
                <a:solidFill>
                  <a:srgbClr val="FFF9F3"/>
                </a:solidFill>
                <a:latin typeface="Shrikhand" panose="02000000000000000000"/>
                <a:ea typeface="Shrikhand" panose="02000000000000000000"/>
                <a:cs typeface="Shrikhand" panose="02000000000000000000"/>
                <a:sym typeface="Shrikhand" panose="02000000000000000000"/>
              </a:endParaRPr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2364698"/>
              <a:ext cx="8467485" cy="0"/>
            </a:xfrm>
            <a:prstGeom prst="line">
              <a:avLst/>
            </a:prstGeom>
            <a:ln w="139700" cap="flat">
              <a:solidFill>
                <a:srgbClr val="FFF9F3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5" name="Freeform 5"/>
          <p:cNvSpPr/>
          <p:nvPr/>
        </p:nvSpPr>
        <p:spPr>
          <a:xfrm>
            <a:off x="12829448" y="1619525"/>
            <a:ext cx="4633470" cy="8227297"/>
          </a:xfrm>
          <a:custGeom>
            <a:avLst/>
            <a:gdLst/>
            <a:ahLst/>
            <a:cxnLst/>
            <a:rect l="l" t="t" r="r" b="b"/>
            <a:pathLst>
              <a:path w="4633470" h="8227297">
                <a:moveTo>
                  <a:pt x="0" y="0"/>
                </a:moveTo>
                <a:lnTo>
                  <a:pt x="4633470" y="0"/>
                </a:lnTo>
                <a:lnTo>
                  <a:pt x="4633470" y="8227297"/>
                </a:lnTo>
                <a:lnTo>
                  <a:pt x="0" y="822729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3235289"/>
            <a:ext cx="16230600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4800"/>
              </a:lnSpc>
              <a:buFont typeface="Arial" panose="020B0604020202020204"/>
              <a:buChar char="•"/>
            </a:pPr>
            <a:r>
              <a:rPr lang="en-US" sz="4000" spc="-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All packages had been distributed successfully</a:t>
            </a:r>
            <a:endParaRPr lang="en-US" sz="4000" spc="-1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863600" lvl="1" indent="-431800" algn="l">
              <a:lnSpc>
                <a:spcPts val="4800"/>
              </a:lnSpc>
              <a:buFont typeface="Arial" panose="020B0604020202020204"/>
              <a:buChar char="•"/>
            </a:pPr>
            <a:r>
              <a:rPr lang="en-US" sz="4000" spc="-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roughly 85 packages had been delivered overall</a:t>
            </a:r>
            <a:endParaRPr lang="en-US" sz="4000" spc="-1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0316" y="0"/>
            <a:ext cx="18298316" cy="4555391"/>
            <a:chOff x="0" y="0"/>
            <a:chExt cx="4819310" cy="11997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9310" cy="1199774"/>
            </a:xfrm>
            <a:custGeom>
              <a:avLst/>
              <a:gdLst/>
              <a:ahLst/>
              <a:cxnLst/>
              <a:rect l="l" t="t" r="r" b="b"/>
              <a:pathLst>
                <a:path w="4819310" h="1199774">
                  <a:moveTo>
                    <a:pt x="0" y="0"/>
                  </a:moveTo>
                  <a:lnTo>
                    <a:pt x="4819310" y="0"/>
                  </a:lnTo>
                  <a:lnTo>
                    <a:pt x="4819310" y="1199774"/>
                  </a:lnTo>
                  <a:lnTo>
                    <a:pt x="0" y="1199774"/>
                  </a:ln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9310" cy="1266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063084" y="619125"/>
            <a:ext cx="12161832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5"/>
              </a:lnSpc>
              <a:spcBef>
                <a:spcPct val="0"/>
              </a:spcBef>
            </a:pPr>
            <a:r>
              <a:rPr lang="en-US" sz="7500" u="none" spc="-187">
                <a:solidFill>
                  <a:srgbClr val="414B3B"/>
                </a:solidFill>
                <a:latin typeface="Shrikhand" panose="02000000000000000000"/>
                <a:ea typeface="Shrikhand" panose="02000000000000000000"/>
                <a:cs typeface="Shrikhand" panose="02000000000000000000"/>
                <a:sym typeface="Shrikhand" panose="02000000000000000000"/>
              </a:rPr>
              <a:t>Conclusion</a:t>
            </a:r>
            <a:endParaRPr lang="en-US" sz="7500" u="none" spc="-187">
              <a:solidFill>
                <a:srgbClr val="414B3B"/>
              </a:solidFill>
              <a:latin typeface="Shrikhand" panose="02000000000000000000"/>
              <a:ea typeface="Shrikhand" panose="02000000000000000000"/>
              <a:cs typeface="Shrikhand" panose="02000000000000000000"/>
              <a:sym typeface="Shrikhand" panose="02000000000000000000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-10316" y="0"/>
            <a:ext cx="1536700" cy="10287000"/>
            <a:chOff x="0" y="0"/>
            <a:chExt cx="404728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4728" cy="2709333"/>
            </a:xfrm>
            <a:custGeom>
              <a:avLst/>
              <a:gdLst/>
              <a:ahLst/>
              <a:cxnLst/>
              <a:rect l="l" t="t" r="r" b="b"/>
              <a:pathLst>
                <a:path w="404728" h="2709333">
                  <a:moveTo>
                    <a:pt x="0" y="0"/>
                  </a:moveTo>
                  <a:lnTo>
                    <a:pt x="404728" y="0"/>
                  </a:lnTo>
                  <a:lnTo>
                    <a:pt x="40472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404728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399527" y="1590675"/>
            <a:ext cx="5626259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4800"/>
              </a:lnSpc>
              <a:buFont typeface="Arial" panose="020B0604020202020204"/>
              <a:buChar char="•"/>
            </a:pPr>
            <a:r>
              <a:rPr lang="en-US" sz="4000" spc="-100">
                <a:solidFill>
                  <a:srgbClr val="414B3B"/>
                </a:solidFill>
                <a:latin typeface="Quicksand"/>
                <a:ea typeface="Quicksand"/>
                <a:cs typeface="Quicksand"/>
                <a:sym typeface="Quicksand"/>
              </a:rPr>
              <a:t>Project 1: Interviews</a:t>
            </a:r>
            <a:endParaRPr lang="en-US" sz="4000" spc="-100">
              <a:solidFill>
                <a:srgbClr val="414B3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863600" lvl="1" indent="-431800" algn="l">
              <a:lnSpc>
                <a:spcPts val="4800"/>
              </a:lnSpc>
              <a:buFont typeface="Arial" panose="020B0604020202020204"/>
              <a:buChar char="•"/>
            </a:pPr>
            <a:r>
              <a:rPr lang="en-US" sz="4000" spc="-100">
                <a:solidFill>
                  <a:srgbClr val="414B3B"/>
                </a:solidFill>
                <a:latin typeface="Quicksand"/>
                <a:ea typeface="Quicksand"/>
                <a:cs typeface="Quicksand"/>
                <a:sym typeface="Quicksand"/>
              </a:rPr>
              <a:t>Project 2: Fundraising</a:t>
            </a:r>
            <a:endParaRPr lang="en-US" sz="4000" spc="-100">
              <a:solidFill>
                <a:srgbClr val="414B3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863600" lvl="1" indent="-431800" algn="l">
              <a:lnSpc>
                <a:spcPts val="4800"/>
              </a:lnSpc>
              <a:buFont typeface="Arial" panose="020B0604020202020204"/>
              <a:buChar char="•"/>
            </a:pPr>
            <a:r>
              <a:rPr lang="en-US" sz="4000" spc="-100">
                <a:solidFill>
                  <a:srgbClr val="414B3B"/>
                </a:solidFill>
                <a:latin typeface="Quicksand"/>
                <a:ea typeface="Quicksand"/>
                <a:cs typeface="Quicksand"/>
                <a:sym typeface="Quicksand"/>
              </a:rPr>
              <a:t>Project 3:Ration drive</a:t>
            </a:r>
            <a:endParaRPr lang="en-US" sz="4000" spc="-100">
              <a:solidFill>
                <a:srgbClr val="414B3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174817" y="6029125"/>
            <a:ext cx="6075680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FFFFFF"/>
                </a:solidFill>
                <a:latin typeface="Shrikhand" panose="02000000000000000000"/>
                <a:ea typeface="Shrikhand" panose="02000000000000000000"/>
                <a:cs typeface="Shrikhand" panose="02000000000000000000"/>
                <a:sym typeface="Shrikhand" panose="02000000000000000000"/>
              </a:rPr>
              <a:t>Thank You!</a:t>
            </a:r>
            <a:endParaRPr lang="en-US" sz="8000" spc="-200">
              <a:solidFill>
                <a:srgbClr val="FFFFFF"/>
              </a:solidFill>
              <a:latin typeface="Shrikhand" panose="02000000000000000000"/>
              <a:ea typeface="Shrikhand" panose="02000000000000000000"/>
              <a:cs typeface="Shrikhand" panose="02000000000000000000"/>
              <a:sym typeface="Shrikhand" panose="020000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774067" cy="10287000"/>
          </a:xfrm>
          <a:prstGeom prst="rect">
            <a:avLst/>
          </a:prstGeom>
          <a:solidFill>
            <a:srgbClr val="FFF9F3"/>
          </a:solidFill>
        </p:spPr>
      </p:sp>
      <p:sp>
        <p:nvSpPr>
          <p:cNvPr id="3" name="Freeform 3"/>
          <p:cNvSpPr/>
          <p:nvPr/>
        </p:nvSpPr>
        <p:spPr>
          <a:xfrm>
            <a:off x="9951614" y="1028700"/>
            <a:ext cx="448170" cy="448170"/>
          </a:xfrm>
          <a:custGeom>
            <a:avLst/>
            <a:gdLst/>
            <a:ahLst/>
            <a:cxnLst/>
            <a:rect l="l" t="t" r="r" b="b"/>
            <a:pathLst>
              <a:path w="448170" h="448170">
                <a:moveTo>
                  <a:pt x="0" y="0"/>
                </a:moveTo>
                <a:lnTo>
                  <a:pt x="448170" y="0"/>
                </a:lnTo>
                <a:lnTo>
                  <a:pt x="448170" y="448170"/>
                </a:lnTo>
                <a:lnTo>
                  <a:pt x="0" y="44817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951614" y="3682904"/>
            <a:ext cx="448170" cy="448170"/>
          </a:xfrm>
          <a:custGeom>
            <a:avLst/>
            <a:gdLst/>
            <a:ahLst/>
            <a:cxnLst/>
            <a:rect l="l" t="t" r="r" b="b"/>
            <a:pathLst>
              <a:path w="448170" h="448170">
                <a:moveTo>
                  <a:pt x="0" y="0"/>
                </a:moveTo>
                <a:lnTo>
                  <a:pt x="448170" y="0"/>
                </a:lnTo>
                <a:lnTo>
                  <a:pt x="448170" y="448170"/>
                </a:lnTo>
                <a:lnTo>
                  <a:pt x="0" y="44817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55257" y="3021012"/>
            <a:ext cx="6518810" cy="416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050"/>
              </a:lnSpc>
            </a:pPr>
            <a:r>
              <a:rPr lang="en-US" sz="8500" spc="-212">
                <a:solidFill>
                  <a:srgbClr val="414B3B"/>
                </a:solidFill>
                <a:latin typeface="Shrikhand" panose="02000000000000000000"/>
                <a:ea typeface="Shrikhand" panose="02000000000000000000"/>
                <a:cs typeface="Shrikhand" panose="02000000000000000000"/>
                <a:sym typeface="Shrikhand" panose="02000000000000000000"/>
              </a:rPr>
              <a:t>Project 1: Staff Interviews</a:t>
            </a:r>
            <a:endParaRPr lang="en-US" sz="8500" spc="-212">
              <a:solidFill>
                <a:srgbClr val="414B3B"/>
              </a:solidFill>
              <a:latin typeface="Shrikhand" panose="02000000000000000000"/>
              <a:ea typeface="Shrikhand" panose="02000000000000000000"/>
              <a:cs typeface="Shrikhand" panose="02000000000000000000"/>
              <a:sym typeface="Shrikhand" panose="020000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26443" y="1000125"/>
            <a:ext cx="5218693" cy="2513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</a:pPr>
            <a:r>
              <a:rPr lang="en-US" sz="3075" u="sng">
                <a:solidFill>
                  <a:srgbClr val="FFF9F3"/>
                </a:solidFill>
                <a:latin typeface="Quicksand"/>
                <a:ea typeface="Quicksand"/>
                <a:cs typeface="Quicksand"/>
                <a:sym typeface="Quicksand"/>
              </a:rPr>
              <a:t>Aims:</a:t>
            </a:r>
            <a:endParaRPr lang="en-US" sz="3075" u="sng">
              <a:solidFill>
                <a:srgbClr val="FFF9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>
              <a:lnSpc>
                <a:spcPts val="3995"/>
              </a:lnSpc>
              <a:spcBef>
                <a:spcPct val="0"/>
              </a:spcBef>
            </a:pPr>
            <a:r>
              <a:rPr lang="en-US" sz="3075">
                <a:solidFill>
                  <a:srgbClr val="FFF9F3"/>
                </a:solidFill>
                <a:latin typeface="Quicksand"/>
                <a:ea typeface="Quicksand"/>
                <a:cs typeface="Quicksand"/>
                <a:sym typeface="Quicksand"/>
              </a:rPr>
              <a:t>To compile data on the employment experience of staff working in Fast NUCES Karachi.</a:t>
            </a:r>
            <a:endParaRPr lang="en-US" sz="3075">
              <a:solidFill>
                <a:srgbClr val="FFF9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26443" y="3918892"/>
            <a:ext cx="5218693" cy="301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</a:pPr>
            <a:r>
              <a:rPr lang="en-US" sz="3075" u="sng">
                <a:solidFill>
                  <a:srgbClr val="FFF9F3"/>
                </a:solidFill>
                <a:latin typeface="Quicksand"/>
                <a:ea typeface="Quicksand"/>
                <a:cs typeface="Quicksand"/>
                <a:sym typeface="Quicksand"/>
              </a:rPr>
              <a:t>Scope:</a:t>
            </a:r>
            <a:endParaRPr lang="en-US" sz="3075" u="sng">
              <a:solidFill>
                <a:srgbClr val="FFF9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>
              <a:lnSpc>
                <a:spcPts val="3995"/>
              </a:lnSpc>
              <a:spcBef>
                <a:spcPct val="0"/>
              </a:spcBef>
            </a:pPr>
            <a:r>
              <a:rPr lang="en-US" sz="3075">
                <a:solidFill>
                  <a:srgbClr val="FFF9F3"/>
                </a:solidFill>
                <a:latin typeface="Quicksand"/>
                <a:ea typeface="Quicksand"/>
                <a:cs typeface="Quicksand"/>
                <a:sym typeface="Quicksand"/>
              </a:rPr>
              <a:t>short interviews with staff(janitors, gardeners, security etc) within the premises of Fast Karachi Main campus</a:t>
            </a:r>
            <a:endParaRPr lang="en-US" sz="3075">
              <a:solidFill>
                <a:srgbClr val="FFF9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049014" y="2181403"/>
            <a:ext cx="10010284" cy="0"/>
          </a:xfrm>
          <a:prstGeom prst="line">
            <a:avLst/>
          </a:prstGeom>
          <a:ln w="104775" cap="flat">
            <a:solidFill>
              <a:srgbClr val="FFF9F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3564028" y="747891"/>
            <a:ext cx="11159944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</a:pPr>
            <a:r>
              <a:rPr lang="en-US" sz="9000" spc="-225">
                <a:solidFill>
                  <a:srgbClr val="FFF9F3"/>
                </a:solidFill>
                <a:latin typeface="Shrikhand" panose="02000000000000000000"/>
                <a:ea typeface="Shrikhand" panose="02000000000000000000"/>
                <a:cs typeface="Shrikhand" panose="02000000000000000000"/>
                <a:sym typeface="Shrikhand" panose="02000000000000000000"/>
              </a:rPr>
              <a:t>M</a:t>
            </a:r>
            <a:r>
              <a:rPr lang="en-US" sz="9000" spc="-225">
                <a:solidFill>
                  <a:srgbClr val="FFF9F3"/>
                </a:solidFill>
                <a:latin typeface="Shrikhand" panose="02000000000000000000"/>
                <a:ea typeface="Shrikhand" panose="02000000000000000000"/>
                <a:cs typeface="Shrikhand" panose="02000000000000000000"/>
                <a:sym typeface="Shrikhand" panose="02000000000000000000"/>
              </a:rPr>
              <a:t>ethodology</a:t>
            </a:r>
            <a:endParaRPr lang="en-US" sz="9000" spc="-225">
              <a:solidFill>
                <a:srgbClr val="FFF9F3"/>
              </a:solidFill>
              <a:latin typeface="Shrikhand" panose="02000000000000000000"/>
              <a:ea typeface="Shrikhand" panose="02000000000000000000"/>
              <a:cs typeface="Shrikhand" panose="02000000000000000000"/>
              <a:sym typeface="Shrikhand" panose="020000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3582250"/>
            <a:ext cx="18108313" cy="557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4800"/>
              </a:lnSpc>
              <a:buFont typeface="Arial" panose="020B0604020202020204"/>
              <a:buChar char="•"/>
            </a:pPr>
            <a:r>
              <a:rPr lang="en-US" sz="4000" spc="-100">
                <a:solidFill>
                  <a:srgbClr val="FFF9F3"/>
                </a:solidFill>
                <a:latin typeface="Quicksand"/>
                <a:ea typeface="Quicksand"/>
                <a:cs typeface="Quicksand"/>
                <a:sym typeface="Quicksand"/>
              </a:rPr>
              <a:t>Interviews conducted on Campus, Anonymously, with the consent of the interviewees</a:t>
            </a:r>
            <a:endParaRPr lang="en-US" sz="4000" spc="-100">
              <a:solidFill>
                <a:srgbClr val="FFF9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863600" lvl="1" indent="-431800" algn="l">
              <a:lnSpc>
                <a:spcPts val="4800"/>
              </a:lnSpc>
              <a:buFont typeface="Arial" panose="020B0604020202020204"/>
              <a:buChar char="•"/>
            </a:pPr>
            <a:r>
              <a:rPr lang="en-US" sz="4000" spc="-100">
                <a:solidFill>
                  <a:srgbClr val="FFF9F3"/>
                </a:solidFill>
                <a:latin typeface="Quicksand"/>
                <a:ea typeface="Quicksand"/>
                <a:cs typeface="Quicksand"/>
                <a:sym typeface="Quicksand"/>
              </a:rPr>
              <a:t>Interviews consist of 3 questions covering duration of employment , positive aspects of employment and finally aspects which may be improved</a:t>
            </a:r>
            <a:endParaRPr lang="en-US" sz="4000" spc="-100">
              <a:solidFill>
                <a:srgbClr val="FFF9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863600" lvl="1" indent="-431800" algn="l">
              <a:lnSpc>
                <a:spcPts val="48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4000" spc="-100">
                <a:solidFill>
                  <a:srgbClr val="FFF9F3"/>
                </a:solidFill>
                <a:latin typeface="Quicksand"/>
                <a:ea typeface="Quicksand"/>
                <a:cs typeface="Quicksand"/>
                <a:sym typeface="Quicksand"/>
              </a:rPr>
              <a:t>Keeping inline with project criteria 15 interviews were conducted and compiled</a:t>
            </a:r>
            <a:endParaRPr lang="en-US" sz="4000" spc="-100">
              <a:solidFill>
                <a:srgbClr val="FFF9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7560"/>
              </a:lnSpc>
              <a:spcBef>
                <a:spcPct val="0"/>
              </a:spcBef>
            </a:pPr>
          </a:p>
          <a:p>
            <a:pPr algn="l">
              <a:lnSpc>
                <a:spcPts val="75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5790001" y="340986"/>
            <a:ext cx="5066436" cy="1448293"/>
            <a:chOff x="0" y="0"/>
            <a:chExt cx="6755248" cy="1931057"/>
          </a:xfrm>
        </p:grpSpPr>
        <p:sp>
          <p:nvSpPr>
            <p:cNvPr id="3" name="TextBox 3"/>
            <p:cNvSpPr txBox="1"/>
            <p:nvPr/>
          </p:nvSpPr>
          <p:spPr>
            <a:xfrm>
              <a:off x="271426" y="0"/>
              <a:ext cx="6169977" cy="1447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615"/>
                </a:lnSpc>
              </a:pPr>
              <a:r>
                <a:rPr lang="en-US" sz="7180" spc="-179">
                  <a:solidFill>
                    <a:srgbClr val="FFF9F3"/>
                  </a:solidFill>
                  <a:latin typeface="Shrikhand" panose="02000000000000000000"/>
                  <a:ea typeface="Shrikhand" panose="02000000000000000000"/>
                  <a:cs typeface="Shrikhand" panose="02000000000000000000"/>
                  <a:sym typeface="Shrikhand" panose="02000000000000000000"/>
                </a:rPr>
                <a:t>Results</a:t>
              </a:r>
              <a:endParaRPr lang="en-US" sz="7180" spc="-179">
                <a:solidFill>
                  <a:srgbClr val="FFF9F3"/>
                </a:solidFill>
                <a:latin typeface="Shrikhand" panose="02000000000000000000"/>
                <a:ea typeface="Shrikhand" panose="02000000000000000000"/>
                <a:cs typeface="Shrikhand" panose="02000000000000000000"/>
                <a:sym typeface="Shrikhand" panose="02000000000000000000"/>
              </a:endParaRPr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1875332"/>
              <a:ext cx="6755248" cy="0"/>
            </a:xfrm>
            <a:prstGeom prst="line">
              <a:avLst/>
            </a:prstGeom>
            <a:ln w="111451" cap="flat">
              <a:solidFill>
                <a:srgbClr val="FFF9F3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7091" y="3736941"/>
            <a:ext cx="11689692" cy="722915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26756" y="1869225"/>
            <a:ext cx="18012244" cy="264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 b="1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Among interviewees, employment time averaged to 8 years </a:t>
            </a:r>
            <a:endParaRPr lang="en-US" sz="3000" b="1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 b="1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58.3% of Interviewees were overwhelmingly satisfied with their salaries and employment benefits </a:t>
            </a:r>
            <a:endParaRPr lang="en-US" sz="3000" b="1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 b="1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41.7% considered the students and faculty interactions to be the best part of working on Campus</a:t>
            </a:r>
            <a:endParaRPr lang="en-US" sz="3000" b="1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400" y="2857509"/>
            <a:ext cx="9932563" cy="5314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 b="1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Among interviewees 28.4% felt there are no needs for any important changes to be made to the university</a:t>
            </a:r>
            <a:endParaRPr lang="en-US" sz="3000" b="1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647700" lvl="1" indent="-323850" algn="just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 b="1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Another 28.4% suggested infrastructural changes ranging from changing food stall locations, to expanding the Prayer room </a:t>
            </a:r>
            <a:endParaRPr lang="en-US" sz="3000" b="1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647700" lvl="1" indent="-323850" algn="just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 b="1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21% raised sanitary concerns like littering on campus</a:t>
            </a:r>
            <a:endParaRPr lang="en-US" sz="3000" b="1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647700" lvl="1" indent="-323850" algn="just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 b="1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yet another 21% cited managerial improvements, specifically during large events</a:t>
            </a:r>
            <a:endParaRPr lang="en-US" sz="3000" b="1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56" y="1596202"/>
            <a:ext cx="7917058" cy="664354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87298" y="537527"/>
            <a:ext cx="6725126" cy="189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b="1" i="1" u="sng">
                <a:solidFill>
                  <a:srgbClr val="FFFFFF"/>
                </a:solidFill>
                <a:latin typeface="Canva Sans Bold Italics" panose="020B0803030501040103"/>
                <a:ea typeface="Canva Sans Bold Italics" panose="020B0803030501040103"/>
                <a:cs typeface="Canva Sans Bold Italics" panose="020B0803030501040103"/>
                <a:sym typeface="Canva Sans Bold Italics" panose="020B0803030501040103"/>
              </a:rPr>
              <a:t>Negative responses</a:t>
            </a:r>
            <a:endParaRPr lang="en-US" sz="5500" b="1" i="1" u="sng">
              <a:solidFill>
                <a:srgbClr val="FFFFFF"/>
              </a:solidFill>
              <a:latin typeface="Canva Sans Bold Italics" panose="020B0803030501040103"/>
              <a:ea typeface="Canva Sans Bold Italics" panose="020B0803030501040103"/>
              <a:cs typeface="Canva Sans Bold Italics" panose="020B0803030501040103"/>
              <a:sym typeface="Canva Sans Bold Italics" panose="020B0803030501040103"/>
            </a:endParaRPr>
          </a:p>
          <a:p>
            <a:pPr algn="ctr">
              <a:lnSpc>
                <a:spcPts val="77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774067" cy="10287000"/>
          </a:xfrm>
          <a:prstGeom prst="rect">
            <a:avLst/>
          </a:prstGeom>
          <a:solidFill>
            <a:srgbClr val="FFF9F3"/>
          </a:solidFill>
        </p:spPr>
      </p:sp>
      <p:sp>
        <p:nvSpPr>
          <p:cNvPr id="3" name="Freeform 3"/>
          <p:cNvSpPr/>
          <p:nvPr/>
        </p:nvSpPr>
        <p:spPr>
          <a:xfrm>
            <a:off x="9951614" y="2046564"/>
            <a:ext cx="448170" cy="448170"/>
          </a:xfrm>
          <a:custGeom>
            <a:avLst/>
            <a:gdLst/>
            <a:ahLst/>
            <a:cxnLst/>
            <a:rect l="l" t="t" r="r" b="b"/>
            <a:pathLst>
              <a:path w="448170" h="448170">
                <a:moveTo>
                  <a:pt x="0" y="0"/>
                </a:moveTo>
                <a:lnTo>
                  <a:pt x="448170" y="0"/>
                </a:lnTo>
                <a:lnTo>
                  <a:pt x="448170" y="448170"/>
                </a:lnTo>
                <a:lnTo>
                  <a:pt x="0" y="44817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951614" y="3682904"/>
            <a:ext cx="448170" cy="448170"/>
          </a:xfrm>
          <a:custGeom>
            <a:avLst/>
            <a:gdLst/>
            <a:ahLst/>
            <a:cxnLst/>
            <a:rect l="l" t="t" r="r" b="b"/>
            <a:pathLst>
              <a:path w="448170" h="448170">
                <a:moveTo>
                  <a:pt x="0" y="0"/>
                </a:moveTo>
                <a:lnTo>
                  <a:pt x="448170" y="0"/>
                </a:lnTo>
                <a:lnTo>
                  <a:pt x="448170" y="448170"/>
                </a:lnTo>
                <a:lnTo>
                  <a:pt x="0" y="44817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4609" y="3866584"/>
            <a:ext cx="7549459" cy="2603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400"/>
              </a:lnSpc>
            </a:pPr>
            <a:r>
              <a:rPr lang="en-US" sz="8000" spc="-200">
                <a:solidFill>
                  <a:srgbClr val="414B3B"/>
                </a:solidFill>
                <a:latin typeface="Shrikhand" panose="02000000000000000000"/>
                <a:ea typeface="Shrikhand" panose="02000000000000000000"/>
                <a:cs typeface="Shrikhand" panose="02000000000000000000"/>
                <a:sym typeface="Shrikhand" panose="02000000000000000000"/>
              </a:rPr>
              <a:t>Project 2:Fundraising</a:t>
            </a:r>
            <a:endParaRPr lang="en-US" sz="8000" spc="-200">
              <a:solidFill>
                <a:srgbClr val="414B3B"/>
              </a:solidFill>
              <a:latin typeface="Shrikhand" panose="02000000000000000000"/>
              <a:ea typeface="Shrikhand" panose="02000000000000000000"/>
              <a:cs typeface="Shrikhand" panose="02000000000000000000"/>
              <a:sym typeface="Shrikhand" panose="020000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681521" y="2017989"/>
            <a:ext cx="5218693" cy="1504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95"/>
              </a:lnSpc>
              <a:spcBef>
                <a:spcPct val="0"/>
              </a:spcBef>
            </a:pPr>
            <a:r>
              <a:rPr lang="en-US" sz="3075" b="1" u="sng">
                <a:solidFill>
                  <a:srgbClr val="FFF9F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Aims:</a:t>
            </a:r>
            <a:endParaRPr lang="en-US" sz="3075" b="1" u="sng">
              <a:solidFill>
                <a:srgbClr val="FFF9F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0" lvl="0" indent="0" algn="l">
              <a:lnSpc>
                <a:spcPts val="3995"/>
              </a:lnSpc>
              <a:spcBef>
                <a:spcPct val="0"/>
              </a:spcBef>
            </a:pPr>
            <a:r>
              <a:rPr lang="en-US" sz="3075">
                <a:solidFill>
                  <a:srgbClr val="FFF9F3"/>
                </a:solidFill>
                <a:latin typeface="Quicksand"/>
                <a:ea typeface="Quicksand"/>
                <a:cs typeface="Quicksand"/>
                <a:sym typeface="Quicksand"/>
              </a:rPr>
              <a:t>fundraising for charity through student donations</a:t>
            </a:r>
            <a:endParaRPr lang="en-US" sz="3075">
              <a:solidFill>
                <a:srgbClr val="FFF9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681521" y="3515446"/>
            <a:ext cx="5218693" cy="2008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95"/>
              </a:lnSpc>
              <a:spcBef>
                <a:spcPct val="0"/>
              </a:spcBef>
            </a:pPr>
            <a:r>
              <a:rPr lang="en-US" sz="3075" b="1" u="sng">
                <a:solidFill>
                  <a:srgbClr val="FFF9F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Scope:</a:t>
            </a:r>
            <a:endParaRPr lang="en-US" sz="3075" b="1" u="sng">
              <a:solidFill>
                <a:srgbClr val="FFF9F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0" lvl="0" indent="0" algn="l">
              <a:lnSpc>
                <a:spcPts val="3995"/>
              </a:lnSpc>
              <a:spcBef>
                <a:spcPct val="0"/>
              </a:spcBef>
            </a:pPr>
            <a:r>
              <a:rPr lang="en-US" sz="3075">
                <a:solidFill>
                  <a:srgbClr val="FFF9F3"/>
                </a:solidFill>
                <a:latin typeface="Quicksand"/>
                <a:ea typeface="Quicksand"/>
                <a:cs typeface="Quicksand"/>
                <a:sym typeface="Quicksand"/>
              </a:rPr>
              <a:t>Fast NUCES Main Campus and Fast social media spaces</a:t>
            </a:r>
            <a:endParaRPr lang="en-US" sz="3075">
              <a:solidFill>
                <a:srgbClr val="FFF9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138858" y="2452688"/>
            <a:ext cx="10010284" cy="0"/>
          </a:xfrm>
          <a:prstGeom prst="line">
            <a:avLst/>
          </a:prstGeom>
          <a:ln w="104775" cap="flat">
            <a:solidFill>
              <a:srgbClr val="FFF9F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305654" y="4242435"/>
            <a:ext cx="16285914" cy="2616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520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FFF9F3"/>
                </a:solidFill>
                <a:latin typeface="Quicksand"/>
                <a:ea typeface="Quicksand"/>
                <a:cs typeface="Quicksand"/>
                <a:sym typeface="Quicksand"/>
              </a:rPr>
              <a:t>Using all avenues of communication to alert as many students as possible including Social media Spaces etc</a:t>
            </a:r>
            <a:endParaRPr lang="en-US" sz="4000">
              <a:solidFill>
                <a:srgbClr val="FFF9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863600" lvl="1" indent="-431800" algn="l">
              <a:lnSpc>
                <a:spcPts val="520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FFF9F3"/>
                </a:solidFill>
                <a:latin typeface="Quicksand"/>
                <a:ea typeface="Quicksand"/>
                <a:cs typeface="Quicksand"/>
                <a:sym typeface="Quicksand"/>
              </a:rPr>
              <a:t>donations were accepted both in the form of cash and online transactions</a:t>
            </a:r>
            <a:endParaRPr lang="en-US" sz="4000">
              <a:solidFill>
                <a:srgbClr val="FFF9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564028" y="1019175"/>
            <a:ext cx="11159944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</a:pPr>
            <a:r>
              <a:rPr lang="en-US" sz="9000" spc="-225">
                <a:solidFill>
                  <a:srgbClr val="FFF9F3"/>
                </a:solidFill>
                <a:latin typeface="Shrikhand" panose="02000000000000000000"/>
                <a:ea typeface="Shrikhand" panose="02000000000000000000"/>
                <a:cs typeface="Shrikhand" panose="02000000000000000000"/>
                <a:sym typeface="Shrikhand" panose="02000000000000000000"/>
              </a:rPr>
              <a:t>M</a:t>
            </a:r>
            <a:r>
              <a:rPr lang="en-US" sz="9000" spc="-225">
                <a:solidFill>
                  <a:srgbClr val="FFF9F3"/>
                </a:solidFill>
                <a:latin typeface="Shrikhand" panose="02000000000000000000"/>
                <a:ea typeface="Shrikhand" panose="02000000000000000000"/>
                <a:cs typeface="Shrikhand" panose="02000000000000000000"/>
                <a:sym typeface="Shrikhand" panose="02000000000000000000"/>
              </a:rPr>
              <a:t>ethodology</a:t>
            </a:r>
            <a:endParaRPr lang="en-US" sz="9000" spc="-225">
              <a:solidFill>
                <a:srgbClr val="FFF9F3"/>
              </a:solidFill>
              <a:latin typeface="Shrikhand" panose="02000000000000000000"/>
              <a:ea typeface="Shrikhand" panose="02000000000000000000"/>
              <a:cs typeface="Shrikhand" panose="02000000000000000000"/>
              <a:sym typeface="Shrikhand" panose="020000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5454854" y="1306988"/>
            <a:ext cx="6958595" cy="1993229"/>
            <a:chOff x="0" y="0"/>
            <a:chExt cx="9278127" cy="2657639"/>
          </a:xfrm>
        </p:grpSpPr>
        <p:sp>
          <p:nvSpPr>
            <p:cNvPr id="3" name="TextBox 3"/>
            <p:cNvSpPr txBox="1"/>
            <p:nvPr/>
          </p:nvSpPr>
          <p:spPr>
            <a:xfrm>
              <a:off x="372795" y="0"/>
              <a:ext cx="8474275" cy="1993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1835"/>
                </a:lnSpc>
              </a:pPr>
              <a:r>
                <a:rPr lang="en-US" sz="9860" spc="-246">
                  <a:solidFill>
                    <a:srgbClr val="FFF9F3"/>
                  </a:solidFill>
                  <a:latin typeface="Shrikhand" panose="02000000000000000000"/>
                  <a:ea typeface="Shrikhand" panose="02000000000000000000"/>
                  <a:cs typeface="Shrikhand" panose="02000000000000000000"/>
                  <a:sym typeface="Shrikhand" panose="02000000000000000000"/>
                </a:rPr>
                <a:t>Results</a:t>
              </a:r>
              <a:endParaRPr lang="en-US" sz="9860" spc="-246">
                <a:solidFill>
                  <a:srgbClr val="FFF9F3"/>
                </a:solidFill>
                <a:latin typeface="Shrikhand" panose="02000000000000000000"/>
                <a:ea typeface="Shrikhand" panose="02000000000000000000"/>
                <a:cs typeface="Shrikhand" panose="02000000000000000000"/>
                <a:sym typeface="Shrikhand" panose="02000000000000000000"/>
              </a:endParaRPr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2581102"/>
              <a:ext cx="9278127" cy="0"/>
            </a:xfrm>
            <a:prstGeom prst="line">
              <a:avLst/>
            </a:prstGeom>
            <a:ln w="153074" cap="flat">
              <a:solidFill>
                <a:srgbClr val="FFF9F3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5" name="TextBox 5"/>
          <p:cNvSpPr txBox="1"/>
          <p:nvPr/>
        </p:nvSpPr>
        <p:spPr>
          <a:xfrm>
            <a:off x="1066642" y="4762350"/>
            <a:ext cx="16729066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4800"/>
              </a:lnSpc>
              <a:buFont typeface="Arial" panose="020B0604020202020204"/>
              <a:buChar char="•"/>
            </a:pPr>
            <a:r>
              <a:rPr lang="en-US" sz="4000" spc="-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71,300</a:t>
            </a:r>
            <a:r>
              <a:rPr lang="en-US" sz="4000" spc="-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PKR was raised </a:t>
            </a:r>
            <a:endParaRPr lang="en-US" sz="4000" spc="-1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863600" lvl="1" indent="-431800" algn="l">
              <a:lnSpc>
                <a:spcPts val="4800"/>
              </a:lnSpc>
              <a:buFont typeface="Arial" panose="020B0604020202020204"/>
              <a:buChar char="•"/>
            </a:pPr>
            <a:r>
              <a:rPr lang="en-US" sz="4000" spc="-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Donations handed over to Ms. Faiza Iqbal, Professor of Civics and Community Service at Fast NUCES Main Campus, Karachi  to be distributed to the relevant parties</a:t>
            </a:r>
            <a:endParaRPr lang="en-US" sz="4000" spc="-1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774067" cy="10287000"/>
          </a:xfrm>
          <a:prstGeom prst="rect">
            <a:avLst/>
          </a:prstGeom>
          <a:solidFill>
            <a:srgbClr val="FFF9F3"/>
          </a:solidFill>
        </p:spPr>
      </p:sp>
      <p:sp>
        <p:nvSpPr>
          <p:cNvPr id="3" name="Freeform 3"/>
          <p:cNvSpPr/>
          <p:nvPr/>
        </p:nvSpPr>
        <p:spPr>
          <a:xfrm>
            <a:off x="8199668" y="1822479"/>
            <a:ext cx="448170" cy="448170"/>
          </a:xfrm>
          <a:custGeom>
            <a:avLst/>
            <a:gdLst/>
            <a:ahLst/>
            <a:cxnLst/>
            <a:rect l="l" t="t" r="r" b="b"/>
            <a:pathLst>
              <a:path w="448170" h="448170">
                <a:moveTo>
                  <a:pt x="0" y="0"/>
                </a:moveTo>
                <a:lnTo>
                  <a:pt x="448170" y="0"/>
                </a:lnTo>
                <a:lnTo>
                  <a:pt x="448170" y="448170"/>
                </a:lnTo>
                <a:lnTo>
                  <a:pt x="0" y="44817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199668" y="3458820"/>
            <a:ext cx="448170" cy="448170"/>
          </a:xfrm>
          <a:custGeom>
            <a:avLst/>
            <a:gdLst/>
            <a:ahLst/>
            <a:cxnLst/>
            <a:rect l="l" t="t" r="r" b="b"/>
            <a:pathLst>
              <a:path w="448170" h="448170">
                <a:moveTo>
                  <a:pt x="0" y="0"/>
                </a:moveTo>
                <a:lnTo>
                  <a:pt x="448170" y="0"/>
                </a:lnTo>
                <a:lnTo>
                  <a:pt x="448170" y="448169"/>
                </a:lnTo>
                <a:lnTo>
                  <a:pt x="0" y="44816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649158" y="5439077"/>
            <a:ext cx="4206700" cy="4361184"/>
          </a:xfrm>
          <a:custGeom>
            <a:avLst/>
            <a:gdLst/>
            <a:ahLst/>
            <a:cxnLst/>
            <a:rect l="l" t="t" r="r" b="b"/>
            <a:pathLst>
              <a:path w="4206700" h="4361184">
                <a:moveTo>
                  <a:pt x="0" y="0"/>
                </a:moveTo>
                <a:lnTo>
                  <a:pt x="4206700" y="0"/>
                </a:lnTo>
                <a:lnTo>
                  <a:pt x="4206700" y="4361184"/>
                </a:lnTo>
                <a:lnTo>
                  <a:pt x="0" y="43611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9597" y="3021012"/>
            <a:ext cx="7574471" cy="416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050"/>
              </a:lnSpc>
            </a:pPr>
            <a:r>
              <a:rPr lang="en-US" sz="8500" spc="-212">
                <a:solidFill>
                  <a:srgbClr val="414B3B"/>
                </a:solidFill>
                <a:latin typeface="Shrikhand" panose="02000000000000000000"/>
                <a:ea typeface="Shrikhand" panose="02000000000000000000"/>
                <a:cs typeface="Shrikhand" panose="02000000000000000000"/>
                <a:sym typeface="Shrikhand" panose="02000000000000000000"/>
              </a:rPr>
              <a:t>Project 3:Ration Drive</a:t>
            </a:r>
            <a:endParaRPr lang="en-US" sz="8500" spc="-212">
              <a:solidFill>
                <a:srgbClr val="414B3B"/>
              </a:solidFill>
              <a:latin typeface="Shrikhand" panose="02000000000000000000"/>
              <a:ea typeface="Shrikhand" panose="02000000000000000000"/>
              <a:cs typeface="Shrikhand" panose="02000000000000000000"/>
              <a:sym typeface="Shrikhand" panose="020000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076463" y="1593205"/>
            <a:ext cx="5218693" cy="1504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95"/>
              </a:lnSpc>
              <a:spcBef>
                <a:spcPct val="0"/>
              </a:spcBef>
            </a:pPr>
            <a:r>
              <a:rPr lang="en-US" sz="3075" b="1" u="sng">
                <a:solidFill>
                  <a:srgbClr val="FFF9F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Aim:</a:t>
            </a:r>
            <a:endParaRPr lang="en-US" sz="3075" b="1" u="sng">
              <a:solidFill>
                <a:srgbClr val="FFF9F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0" lvl="0" indent="0" algn="l">
              <a:lnSpc>
                <a:spcPts val="3995"/>
              </a:lnSpc>
              <a:spcBef>
                <a:spcPct val="0"/>
              </a:spcBef>
            </a:pPr>
            <a:r>
              <a:rPr lang="en-US" sz="3075">
                <a:solidFill>
                  <a:srgbClr val="FFF9F3"/>
                </a:solidFill>
                <a:latin typeface="Quicksand"/>
                <a:ea typeface="Quicksand"/>
                <a:cs typeface="Quicksand"/>
                <a:sym typeface="Quicksand"/>
              </a:rPr>
              <a:t>Providing rations to the hungry who cannot afford it</a:t>
            </a:r>
            <a:endParaRPr lang="en-US" sz="3075">
              <a:solidFill>
                <a:srgbClr val="FFF9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076463" y="3430245"/>
            <a:ext cx="5218693" cy="2008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95"/>
              </a:lnSpc>
              <a:spcBef>
                <a:spcPct val="0"/>
              </a:spcBef>
            </a:pPr>
            <a:r>
              <a:rPr lang="en-US" sz="3075" b="1" u="sng">
                <a:solidFill>
                  <a:srgbClr val="FFF9F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Scope:</a:t>
            </a:r>
            <a:endParaRPr lang="en-US" sz="3075" b="1" u="sng">
              <a:solidFill>
                <a:srgbClr val="FFF9F3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0" lvl="0" indent="0" algn="l">
              <a:lnSpc>
                <a:spcPts val="3995"/>
              </a:lnSpc>
              <a:spcBef>
                <a:spcPct val="0"/>
              </a:spcBef>
            </a:pPr>
            <a:r>
              <a:rPr lang="en-US" sz="3075">
                <a:solidFill>
                  <a:srgbClr val="FFF9F3"/>
                </a:solidFill>
                <a:latin typeface="Quicksand"/>
                <a:ea typeface="Quicksand"/>
                <a:cs typeface="Quicksand"/>
                <a:sym typeface="Quicksand"/>
              </a:rPr>
              <a:t> Visits to Underprivileged communities by car to provide rations</a:t>
            </a:r>
            <a:endParaRPr lang="en-US" sz="3075">
              <a:solidFill>
                <a:srgbClr val="FFF9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2502</Words>
  <Application>WPS Slides</Application>
  <PresentationFormat>On-screen Show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Shrikhand</vt:lpstr>
      <vt:lpstr>Quicksand</vt:lpstr>
      <vt:lpstr>Arial</vt:lpstr>
      <vt:lpstr>Canva Sans Bold</vt:lpstr>
      <vt:lpstr>Canva Sans Bold Italics</vt:lpstr>
      <vt:lpstr>Quicksand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CCE Project Presentation</dc:title>
  <dc:creator/>
  <cp:lastModifiedBy>GR8 Lion</cp:lastModifiedBy>
  <cp:revision>4</cp:revision>
  <dcterms:created xsi:type="dcterms:W3CDTF">2006-08-16T00:00:00Z</dcterms:created>
  <dcterms:modified xsi:type="dcterms:W3CDTF">2025-04-15T03:13:08Z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2AF46F56D74D4D9E99ACB8C05BB2E14B_12</vt:lpwstr>
  </property>
  <property fmtid="{D5CDD505-2E9C-101B-9397-08002B2CF9AE}" pid="3" name="KSOProductBuildVer">
    <vt:lpwstr>1033-12.2.0.20782</vt:lpwstr>
  </property>
</Properties>
</file>