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96" r:id="rId3"/>
    <p:sldId id="297" r:id="rId4"/>
    <p:sldId id="303" r:id="rId5"/>
    <p:sldId id="304" r:id="rId6"/>
    <p:sldId id="305" r:id="rId7"/>
    <p:sldId id="306" r:id="rId8"/>
    <p:sldId id="307" r:id="rId9"/>
    <p:sldId id="302" r:id="rId10"/>
    <p:sldId id="308" r:id="rId11"/>
    <p:sldId id="309" r:id="rId12"/>
    <p:sldId id="271" r:id="rId13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6257" autoAdjust="0"/>
  </p:normalViewPr>
  <p:slideViewPr>
    <p:cSldViewPr snapToGrid="0">
      <p:cViewPr varScale="1">
        <p:scale>
          <a:sx n="110" d="100"/>
          <a:sy n="110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8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4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25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9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4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8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59888" y="504978"/>
            <a:ext cx="5693621" cy="1473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0" dirty="0">
                <a:latin typeface="Avenir Next LT Pro" panose="020B0504020202020204" pitchFamily="34" charset="0"/>
              </a:rPr>
            </a:br>
            <a:r>
              <a:rPr lang="en" sz="3200" b="0" dirty="0">
                <a:latin typeface="Avenir Next LT Pro" panose="020B0504020202020204" pitchFamily="34" charset="0"/>
              </a:rPr>
              <a:t>Attention Is All You Need</a:t>
            </a:r>
            <a:br>
              <a:rPr lang="en" sz="2800" b="0" dirty="0">
                <a:latin typeface="Avenir Next LT Pro" panose="020B0504020202020204" pitchFamily="34" charset="0"/>
              </a:rPr>
            </a:br>
            <a:br>
              <a:rPr lang="en" sz="2800" b="0" dirty="0">
                <a:latin typeface="Avenir Next LT Pro" panose="020B0504020202020204" pitchFamily="34" charset="0"/>
              </a:rPr>
            </a:br>
            <a:r>
              <a:rPr lang="en" sz="1200" b="0" dirty="0">
                <a:latin typeface="Avenir Next LT Pro" panose="020B0504020202020204" pitchFamily="34" charset="0"/>
              </a:rPr>
              <a:t>Muhammad Umar Salman</a:t>
            </a:r>
            <a:br>
              <a:rPr lang="en" sz="1200" b="0" dirty="0">
                <a:latin typeface="Avenir Next LT Pro" panose="020B0504020202020204" pitchFamily="34" charset="0"/>
              </a:rPr>
            </a:br>
            <a:r>
              <a:rPr lang="en" sz="1200" b="0" dirty="0">
                <a:latin typeface="Avenir Next LT Pro" panose="020B0504020202020204" pitchFamily="34" charset="0"/>
              </a:rPr>
              <a:t>umar.salman@mbzuai.ac.ae</a:t>
            </a:r>
            <a:endParaRPr sz="2800" b="0" dirty="0">
              <a:latin typeface="Avenir Next LT Pro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B17C1-3BB7-461F-AFF5-C90F6113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01" y="270967"/>
            <a:ext cx="1879762" cy="4680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54B4F-C847-40EA-9CE4-7C43CE3D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548" y="2571750"/>
            <a:ext cx="3536904" cy="1986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D06EA6-23FF-40EF-940C-A0EE2098893B}"/>
              </a:ext>
            </a:extLst>
          </p:cNvPr>
          <p:cNvSpPr/>
          <p:nvPr/>
        </p:nvSpPr>
        <p:spPr>
          <a:xfrm>
            <a:off x="3965905" y="4638522"/>
            <a:ext cx="14815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venir Next LT Pro" panose="020B0504020202020204" pitchFamily="34" charset="0"/>
              </a:rPr>
              <a:t>NIPS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10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6F5D181-AA4A-4162-AD06-35C08731797D}"/>
              </a:ext>
            </a:extLst>
          </p:cNvPr>
          <p:cNvSpPr txBox="1">
            <a:spLocks/>
          </p:cNvSpPr>
          <p:nvPr/>
        </p:nvSpPr>
        <p:spPr>
          <a:xfrm>
            <a:off x="1655700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Montserrat" panose="00000500000000000000" pitchFamily="2" charset="0"/>
              </a:rPr>
              <a:t>Methodology</a:t>
            </a:r>
          </a:p>
        </p:txBody>
      </p:sp>
      <p:sp>
        <p:nvSpPr>
          <p:cNvPr id="30" name="Google Shape;433;p39">
            <a:extLst>
              <a:ext uri="{FF2B5EF4-FFF2-40B4-BE49-F238E27FC236}">
                <a16:creationId xmlns:a16="http://schemas.microsoft.com/office/drawing/2014/main" id="{C16437FD-9251-4CE3-BAE8-284E0419A54F}"/>
              </a:ext>
            </a:extLst>
          </p:cNvPr>
          <p:cNvSpPr/>
          <p:nvPr/>
        </p:nvSpPr>
        <p:spPr>
          <a:xfrm>
            <a:off x="7581484" y="214554"/>
            <a:ext cx="952916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434;p39">
            <a:extLst>
              <a:ext uri="{FF2B5EF4-FFF2-40B4-BE49-F238E27FC236}">
                <a16:creationId xmlns:a16="http://schemas.microsoft.com/office/drawing/2014/main" id="{5A614B63-9190-4421-B224-D231672D4899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435;p39">
            <a:extLst>
              <a:ext uri="{FF2B5EF4-FFF2-40B4-BE49-F238E27FC236}">
                <a16:creationId xmlns:a16="http://schemas.microsoft.com/office/drawing/2014/main" id="{3273C05E-A502-467F-90AC-FE5F45E3C802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436;p39">
            <a:extLst>
              <a:ext uri="{FF2B5EF4-FFF2-40B4-BE49-F238E27FC236}">
                <a16:creationId xmlns:a16="http://schemas.microsoft.com/office/drawing/2014/main" id="{04A04B70-B9EC-48DB-AC1F-B286D20161A7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37;p39">
            <a:extLst>
              <a:ext uri="{FF2B5EF4-FFF2-40B4-BE49-F238E27FC236}">
                <a16:creationId xmlns:a16="http://schemas.microsoft.com/office/drawing/2014/main" id="{265A4862-BDCE-4A7C-8881-525A89C7B5D3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38;p39">
            <a:extLst>
              <a:ext uri="{FF2B5EF4-FFF2-40B4-BE49-F238E27FC236}">
                <a16:creationId xmlns:a16="http://schemas.microsoft.com/office/drawing/2014/main" id="{21A48128-4652-483E-87F1-884B79151721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69232-BA05-48E8-BAFB-1F1051D2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3" y="1696447"/>
            <a:ext cx="2842551" cy="26212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8DEC1B-7336-4B7C-BDF4-AF39D5A21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4481823"/>
            <a:ext cx="3016295" cy="496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57A96-FC94-459C-B672-499F02765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512" y="1358612"/>
            <a:ext cx="3016295" cy="2794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B82AD-FA86-4D1F-804E-5F2B5CC5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807" y="1426338"/>
            <a:ext cx="3306608" cy="24857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37B71D-B9A8-4517-B9CE-CD814EE26B9B}"/>
              </a:ext>
            </a:extLst>
          </p:cNvPr>
          <p:cNvSpPr txBox="1"/>
          <p:nvPr/>
        </p:nvSpPr>
        <p:spPr>
          <a:xfrm>
            <a:off x="1213019" y="1306584"/>
            <a:ext cx="197312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30878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20-01-18 at 11.10.31 PM.png">
            <a:extLst>
              <a:ext uri="{FF2B5EF4-FFF2-40B4-BE49-F238E27FC236}">
                <a16:creationId xmlns:a16="http://schemas.microsoft.com/office/drawing/2014/main" id="{6828CF29-DA1A-416B-9399-504E99597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24" y="2736472"/>
            <a:ext cx="4728375" cy="2399127"/>
          </a:xfrm>
          <a:prstGeom prst="rect">
            <a:avLst/>
          </a:prstGeom>
        </p:spPr>
      </p:pic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11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6F5D181-AA4A-4162-AD06-35C08731797D}"/>
              </a:ext>
            </a:extLst>
          </p:cNvPr>
          <p:cNvSpPr txBox="1">
            <a:spLocks/>
          </p:cNvSpPr>
          <p:nvPr/>
        </p:nvSpPr>
        <p:spPr>
          <a:xfrm>
            <a:off x="1655700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Montserrat" panose="00000500000000000000" pitchFamily="2" charset="0"/>
              </a:rPr>
              <a:t>Methodology</a:t>
            </a:r>
          </a:p>
        </p:txBody>
      </p:sp>
      <p:sp>
        <p:nvSpPr>
          <p:cNvPr id="30" name="Google Shape;433;p39">
            <a:extLst>
              <a:ext uri="{FF2B5EF4-FFF2-40B4-BE49-F238E27FC236}">
                <a16:creationId xmlns:a16="http://schemas.microsoft.com/office/drawing/2014/main" id="{C16437FD-9251-4CE3-BAE8-284E0419A54F}"/>
              </a:ext>
            </a:extLst>
          </p:cNvPr>
          <p:cNvSpPr/>
          <p:nvPr/>
        </p:nvSpPr>
        <p:spPr>
          <a:xfrm>
            <a:off x="7581484" y="214554"/>
            <a:ext cx="952916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434;p39">
            <a:extLst>
              <a:ext uri="{FF2B5EF4-FFF2-40B4-BE49-F238E27FC236}">
                <a16:creationId xmlns:a16="http://schemas.microsoft.com/office/drawing/2014/main" id="{5A614B63-9190-4421-B224-D231672D4899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435;p39">
            <a:extLst>
              <a:ext uri="{FF2B5EF4-FFF2-40B4-BE49-F238E27FC236}">
                <a16:creationId xmlns:a16="http://schemas.microsoft.com/office/drawing/2014/main" id="{3273C05E-A502-467F-90AC-FE5F45E3C802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436;p39">
            <a:extLst>
              <a:ext uri="{FF2B5EF4-FFF2-40B4-BE49-F238E27FC236}">
                <a16:creationId xmlns:a16="http://schemas.microsoft.com/office/drawing/2014/main" id="{04A04B70-B9EC-48DB-AC1F-B286D20161A7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37;p39">
            <a:extLst>
              <a:ext uri="{FF2B5EF4-FFF2-40B4-BE49-F238E27FC236}">
                <a16:creationId xmlns:a16="http://schemas.microsoft.com/office/drawing/2014/main" id="{265A4862-BDCE-4A7C-8881-525A89C7B5D3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38;p39">
            <a:extLst>
              <a:ext uri="{FF2B5EF4-FFF2-40B4-BE49-F238E27FC236}">
                <a16:creationId xmlns:a16="http://schemas.microsoft.com/office/drawing/2014/main" id="{21A48128-4652-483E-87F1-884B79151721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C1CBAE-BE1E-48A7-A406-126F9925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8214" y="1741789"/>
            <a:ext cx="4760214" cy="2597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6863AE-CBEC-4813-A674-0E629DEF4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332" y="1466158"/>
            <a:ext cx="2877688" cy="1162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A17AC4-52E4-4ACA-AA4B-C0D43AC05B63}"/>
              </a:ext>
            </a:extLst>
          </p:cNvPr>
          <p:cNvSpPr txBox="1"/>
          <p:nvPr/>
        </p:nvSpPr>
        <p:spPr>
          <a:xfrm>
            <a:off x="1562516" y="1298047"/>
            <a:ext cx="197312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536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5587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Avenir Next LT Pro" panose="020B0504020202020204" pitchFamily="34" charset="0"/>
              </a:rPr>
              <a:t>Thank you</a:t>
            </a:r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563880" y="3797996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Muhammad Umar Salman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umar.salman@mbzaui.ac.ae</a:t>
            </a:r>
            <a:endParaRPr sz="1800" dirty="0">
              <a:solidFill>
                <a:schemeClr val="accent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3700-B086-4B31-B171-8B80AC196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282" y="822955"/>
            <a:ext cx="5832600" cy="845513"/>
          </a:xfrm>
        </p:spPr>
        <p:txBody>
          <a:bodyPr/>
          <a:lstStyle/>
          <a:p>
            <a:pPr algn="ctr"/>
            <a:r>
              <a:rPr lang="en-US" sz="3600" b="0" dirty="0">
                <a:latin typeface="Avenir Next LT Pro" panose="020B0504020202020204" pitchFamily="34" charset="0"/>
              </a:rPr>
              <a:t>Agenda</a:t>
            </a:r>
            <a:endParaRPr lang="en-US" b="0" dirty="0">
              <a:latin typeface="Avenir Next LT Pro" panose="020B0504020202020204" pitchFamily="34" charset="0"/>
            </a:endParaRPr>
          </a:p>
        </p:txBody>
      </p:sp>
      <p:sp>
        <p:nvSpPr>
          <p:cNvPr id="15" name="AutoShape 18">
            <a:extLst>
              <a:ext uri="{FF2B5EF4-FFF2-40B4-BE49-F238E27FC236}">
                <a16:creationId xmlns:a16="http://schemas.microsoft.com/office/drawing/2014/main" id="{A267EE2A-C3AB-4254-B122-C717A8234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235" y="2125631"/>
            <a:ext cx="1550777" cy="892237"/>
          </a:xfrm>
          <a:prstGeom prst="homePlate">
            <a:avLst>
              <a:gd name="adj" fmla="val 34875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lIns="228600" tIns="91440" bIns="91440" anchor="ctr"/>
          <a:lstStyle/>
          <a:p>
            <a:pPr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100000"/>
            </a:pPr>
            <a:r>
              <a:rPr lang="en-US" sz="1200" b="1" kern="0" dirty="0">
                <a:solidFill>
                  <a:schemeClr val="bg1"/>
                </a:solidFill>
                <a:latin typeface="Avenir Next LT Pro" panose="020B0504020202020204" pitchFamily="34" charset="0"/>
                <a:ea typeface="ＭＳ Ｐゴシック" pitchFamily="50" charset="-128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AutoShape 18">
            <a:extLst>
              <a:ext uri="{FF2B5EF4-FFF2-40B4-BE49-F238E27FC236}">
                <a16:creationId xmlns:a16="http://schemas.microsoft.com/office/drawing/2014/main" id="{94A1AA93-4B0C-4A43-9A24-9F55CE92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455" y="2125631"/>
            <a:ext cx="1432405" cy="892237"/>
          </a:xfrm>
          <a:prstGeom prst="homePlate">
            <a:avLst>
              <a:gd name="adj" fmla="val 34875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lIns="228600" tIns="91440" bIns="91440" anchor="ctr"/>
          <a:lstStyle/>
          <a:p>
            <a:pPr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100000"/>
            </a:pPr>
            <a:r>
              <a:rPr lang="en-US" sz="1200" b="1" kern="0" dirty="0">
                <a:solidFill>
                  <a:schemeClr val="bg1"/>
                </a:solidFill>
                <a:latin typeface="Avenir Next LT Pro" panose="020B0504020202020204" pitchFamily="34" charset="0"/>
                <a:ea typeface="ＭＳ Ｐゴシック" pitchFamily="50" charset="-128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7" name="AutoShape 18">
            <a:extLst>
              <a:ext uri="{FF2B5EF4-FFF2-40B4-BE49-F238E27FC236}">
                <a16:creationId xmlns:a16="http://schemas.microsoft.com/office/drawing/2014/main" id="{89CECB96-5820-4C83-AB3B-9A4E02F9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675" y="2125631"/>
            <a:ext cx="1432405" cy="892237"/>
          </a:xfrm>
          <a:prstGeom prst="homePlate">
            <a:avLst>
              <a:gd name="adj" fmla="val 34875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lIns="228600" tIns="91440" bIns="91440" anchor="ctr"/>
          <a:lstStyle/>
          <a:p>
            <a:pPr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100000"/>
            </a:pPr>
            <a:r>
              <a:rPr lang="en-US" sz="1200" b="1" kern="0" dirty="0">
                <a:solidFill>
                  <a:schemeClr val="bg1"/>
                </a:solidFill>
                <a:latin typeface="Avenir Next LT Pro" panose="020B05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8" name="AutoShape 18">
            <a:extLst>
              <a:ext uri="{FF2B5EF4-FFF2-40B4-BE49-F238E27FC236}">
                <a16:creationId xmlns:a16="http://schemas.microsoft.com/office/drawing/2014/main" id="{B0953CA7-61FF-48C7-8DC5-D636349B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895" y="2125631"/>
            <a:ext cx="1432405" cy="892237"/>
          </a:xfrm>
          <a:prstGeom prst="homePlate">
            <a:avLst>
              <a:gd name="adj" fmla="val 34875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lIns="228600" tIns="91440" bIns="91440" anchor="ctr"/>
          <a:lstStyle/>
          <a:p>
            <a:pPr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100000"/>
            </a:pPr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  <a:ea typeface="ＭＳ Ｐゴシック" pitchFamily="50" charset="-128"/>
                <a:cs typeface="Arial" panose="020B0604020202020204" pitchFamily="34" charset="0"/>
              </a:rPr>
              <a:t>Summary</a:t>
            </a:r>
            <a:endParaRPr lang="en-US" sz="1200" b="1" kern="0" dirty="0">
              <a:solidFill>
                <a:schemeClr val="bg1"/>
              </a:solidFill>
              <a:latin typeface="Avenir Next LT Pro" panose="020B05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" name="AutoShape 19">
            <a:extLst>
              <a:ext uri="{FF2B5EF4-FFF2-40B4-BE49-F238E27FC236}">
                <a16:creationId xmlns:a16="http://schemas.microsoft.com/office/drawing/2014/main" id="{039DCF6F-E215-476C-A98A-C8A66241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971" y="2125631"/>
            <a:ext cx="1532549" cy="892237"/>
          </a:xfrm>
          <a:prstGeom prst="homePlate">
            <a:avLst>
              <a:gd name="adj" fmla="val 34875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lIns="228600" tIns="91440" bIns="91440" anchor="ctr"/>
          <a:lstStyle/>
          <a:p>
            <a:pPr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100000"/>
            </a:pPr>
            <a:r>
              <a:rPr lang="en-US" sz="1200" b="1" kern="0" dirty="0">
                <a:solidFill>
                  <a:schemeClr val="bg1"/>
                </a:solidFill>
                <a:latin typeface="Avenir Next LT Pro" panose="020B0504020202020204" pitchFamily="34" charset="0"/>
                <a:ea typeface="ＭＳ Ｐゴシック" pitchFamily="50" charset="-128"/>
                <a:cs typeface="Arial" panose="020B0604020202020204" pitchFamily="34" charset="0"/>
              </a:rPr>
              <a:t>Motivation	</a:t>
            </a:r>
            <a:endParaRPr lang="en-US" sz="1100" b="1" kern="0" dirty="0">
              <a:solidFill>
                <a:schemeClr val="bg1"/>
              </a:solidFill>
              <a:latin typeface="Avenir Next LT Pro" panose="020B05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Google Shape;79;p13">
            <a:extLst>
              <a:ext uri="{FF2B5EF4-FFF2-40B4-BE49-F238E27FC236}">
                <a16:creationId xmlns:a16="http://schemas.microsoft.com/office/drawing/2014/main" id="{2B32BCE6-DD38-49A0-B7A3-8B7715BCAF0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  <a:latin typeface="Avenir Next LT Pro" panose="020B0504020202020204" pitchFamily="34" charset="0"/>
              </a:rPr>
              <a:pPr algn="r"/>
              <a:t>2</a:t>
            </a:fld>
            <a:endParaRPr lang="en" dirty="0">
              <a:solidFill>
                <a:schemeClr val="accent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12246F-414B-4E24-9B99-2E998153D8B7}"/>
              </a:ext>
            </a:extLst>
          </p:cNvPr>
          <p:cNvSpPr txBox="1">
            <a:spLocks/>
          </p:cNvSpPr>
          <p:nvPr/>
        </p:nvSpPr>
        <p:spPr>
          <a:xfrm>
            <a:off x="1663668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Avenir Next LT Pro" panose="020B0504020202020204" pitchFamily="34" charset="0"/>
              </a:rPr>
              <a:t>Motivation</a:t>
            </a:r>
          </a:p>
        </p:txBody>
      </p:sp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3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DB5BD-2E3E-4518-A22B-123DEC160BEF}"/>
              </a:ext>
            </a:extLst>
          </p:cNvPr>
          <p:cNvSpPr txBox="1"/>
          <p:nvPr/>
        </p:nvSpPr>
        <p:spPr>
          <a:xfrm>
            <a:off x="1155737" y="1358612"/>
            <a:ext cx="7171862" cy="31393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In S2S problems e.g. Neural Machine Translation, RNN with Encoder + Decoder architecture was the go-to solution.</a:t>
            </a: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However, working with long sequences, the architecture loses its ability to retain information from first elements.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Decoder has access to last hidden state of  Encoder stack making it lose or forget early information, for this reason </a:t>
            </a:r>
            <a:r>
              <a:rPr lang="en-US" b="1" dirty="0">
                <a:latin typeface="Avenir Next LT Pro" panose="020B0504020202020204" pitchFamily="34" charset="0"/>
              </a:rPr>
              <a:t>Attention Mechanism</a:t>
            </a:r>
            <a:r>
              <a:rPr lang="en-US" dirty="0">
                <a:latin typeface="Avenir Next LT Pro" panose="020B0504020202020204" pitchFamily="34" charset="0"/>
              </a:rPr>
              <a:t> was introduced.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Avenir Next LT Pro" panose="020B0504020202020204" pitchFamily="34" charset="0"/>
              </a:rPr>
              <a:t>The d</a:t>
            </a:r>
            <a:r>
              <a:rPr lang="en-US" b="0" i="0" dirty="0">
                <a:solidFill>
                  <a:srgbClr val="292929"/>
                </a:solidFill>
                <a:effectLst/>
                <a:latin typeface="Avenir Next LT Pro" panose="020B0504020202020204" pitchFamily="34" charset="0"/>
              </a:rPr>
              <a:t>ecoder now looks at all the states of the encoder, being able to access information about all the elements of the input sequence. </a:t>
            </a: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25000"/>
                  <a:lumOff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21" name="Google Shape;433;p39">
            <a:extLst>
              <a:ext uri="{FF2B5EF4-FFF2-40B4-BE49-F238E27FC236}">
                <a16:creationId xmlns:a16="http://schemas.microsoft.com/office/drawing/2014/main" id="{8251BD88-FF1F-4D9D-BF11-C7595FA3075D}"/>
              </a:ext>
            </a:extLst>
          </p:cNvPr>
          <p:cNvSpPr/>
          <p:nvPr/>
        </p:nvSpPr>
        <p:spPr>
          <a:xfrm>
            <a:off x="7581483" y="214554"/>
            <a:ext cx="1022585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434;p39">
            <a:extLst>
              <a:ext uri="{FF2B5EF4-FFF2-40B4-BE49-F238E27FC236}">
                <a16:creationId xmlns:a16="http://schemas.microsoft.com/office/drawing/2014/main" id="{79CBDF54-83A3-4501-84C0-6FDBE2C90DAC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435;p39">
            <a:extLst>
              <a:ext uri="{FF2B5EF4-FFF2-40B4-BE49-F238E27FC236}">
                <a16:creationId xmlns:a16="http://schemas.microsoft.com/office/drawing/2014/main" id="{EA4C0BEC-E38A-4DA5-86C8-BD2383AF5EAD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436;p39">
            <a:extLst>
              <a:ext uri="{FF2B5EF4-FFF2-40B4-BE49-F238E27FC236}">
                <a16:creationId xmlns:a16="http://schemas.microsoft.com/office/drawing/2014/main" id="{CB8E81D4-3586-40B1-B5BA-66FB515A5A98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437;p39">
            <a:extLst>
              <a:ext uri="{FF2B5EF4-FFF2-40B4-BE49-F238E27FC236}">
                <a16:creationId xmlns:a16="http://schemas.microsoft.com/office/drawing/2014/main" id="{5DCB645D-5D2F-4697-B9DF-4E497929C3B1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438;p39">
            <a:extLst>
              <a:ext uri="{FF2B5EF4-FFF2-40B4-BE49-F238E27FC236}">
                <a16:creationId xmlns:a16="http://schemas.microsoft.com/office/drawing/2014/main" id="{C4F51172-FA23-4455-9F9A-570F220A189D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12246F-414B-4E24-9B99-2E998153D8B7}"/>
              </a:ext>
            </a:extLst>
          </p:cNvPr>
          <p:cNvSpPr txBox="1">
            <a:spLocks/>
          </p:cNvSpPr>
          <p:nvPr/>
        </p:nvSpPr>
        <p:spPr>
          <a:xfrm>
            <a:off x="1616947" y="411354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Avenir Next LT Pro" panose="020B0504020202020204" pitchFamily="34" charset="0"/>
              </a:rPr>
              <a:t>Summary</a:t>
            </a:r>
          </a:p>
        </p:txBody>
      </p:sp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4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1" name="Google Shape;433;p39">
            <a:extLst>
              <a:ext uri="{FF2B5EF4-FFF2-40B4-BE49-F238E27FC236}">
                <a16:creationId xmlns:a16="http://schemas.microsoft.com/office/drawing/2014/main" id="{8251BD88-FF1F-4D9D-BF11-C7595FA3075D}"/>
              </a:ext>
            </a:extLst>
          </p:cNvPr>
          <p:cNvSpPr/>
          <p:nvPr/>
        </p:nvSpPr>
        <p:spPr>
          <a:xfrm>
            <a:off x="7581484" y="214554"/>
            <a:ext cx="1013876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434;p39">
            <a:extLst>
              <a:ext uri="{FF2B5EF4-FFF2-40B4-BE49-F238E27FC236}">
                <a16:creationId xmlns:a16="http://schemas.microsoft.com/office/drawing/2014/main" id="{79CBDF54-83A3-4501-84C0-6FDBE2C90DAC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435;p39">
            <a:extLst>
              <a:ext uri="{FF2B5EF4-FFF2-40B4-BE49-F238E27FC236}">
                <a16:creationId xmlns:a16="http://schemas.microsoft.com/office/drawing/2014/main" id="{EA4C0BEC-E38A-4DA5-86C8-BD2383AF5EAD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436;p39">
            <a:extLst>
              <a:ext uri="{FF2B5EF4-FFF2-40B4-BE49-F238E27FC236}">
                <a16:creationId xmlns:a16="http://schemas.microsoft.com/office/drawing/2014/main" id="{CB8E81D4-3586-40B1-B5BA-66FB515A5A98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437;p39">
            <a:extLst>
              <a:ext uri="{FF2B5EF4-FFF2-40B4-BE49-F238E27FC236}">
                <a16:creationId xmlns:a16="http://schemas.microsoft.com/office/drawing/2014/main" id="{5DCB645D-5D2F-4697-B9DF-4E497929C3B1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438;p39">
            <a:extLst>
              <a:ext uri="{FF2B5EF4-FFF2-40B4-BE49-F238E27FC236}">
                <a16:creationId xmlns:a16="http://schemas.microsoft.com/office/drawing/2014/main" id="{C4F51172-FA23-4455-9F9A-570F220A189D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13A8B-264D-4D80-955D-0DC73A315938}"/>
              </a:ext>
            </a:extLst>
          </p:cNvPr>
          <p:cNvSpPr txBox="1"/>
          <p:nvPr/>
        </p:nvSpPr>
        <p:spPr>
          <a:xfrm>
            <a:off x="1155736" y="1128541"/>
            <a:ext cx="6995487" cy="39395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latin typeface="Avenir Next LT Pro" panose="020B0504020202020204" pitchFamily="34" charset="0"/>
              </a:rPr>
              <a:t>Transformers</a:t>
            </a:r>
            <a:r>
              <a:rPr lang="en-US" dirty="0">
                <a:latin typeface="Avenir Next LT Pro" panose="020B0504020202020204" pitchFamily="34" charset="0"/>
              </a:rPr>
              <a:t>, first sequence transduction model replacing recurrent layers used in Encoder-Decoder architecture to Multi-head self-attention.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</a:rPr>
              <a:t>Its architecture makes use of stacked self-attention and point-wise, fully connected layers</a:t>
            </a:r>
            <a:endParaRPr lang="en-US" dirty="0">
              <a:latin typeface="Avenir Next LT Pro" panose="020B0504020202020204" pitchFamily="34" charset="0"/>
            </a:endParaRP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Experiments on WMT-2014 datasets (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-Fr &amp;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-Ger) show that this approach achieves higher BLEU score compared to previous models or reported ensembles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Avenir Next LT Pro" panose="020B0504020202020204" pitchFamily="34" charset="0"/>
              </a:rPr>
              <a:t>Approach has had significant impact on introducing new state-of-the-art language models and vision models such as BERT, GPT-2 and </a:t>
            </a:r>
            <a:r>
              <a:rPr lang="en-US" dirty="0" err="1">
                <a:solidFill>
                  <a:srgbClr val="292929"/>
                </a:solidFill>
                <a:latin typeface="Avenir Next LT Pro" panose="020B0504020202020204" pitchFamily="34" charset="0"/>
              </a:rPr>
              <a:t>ViT</a:t>
            </a:r>
            <a:r>
              <a:rPr lang="en-US" dirty="0">
                <a:solidFill>
                  <a:srgbClr val="292929"/>
                </a:solidFill>
                <a:latin typeface="Avenir Next LT Pro" panose="020B0504020202020204" pitchFamily="34" charset="0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Avenir Next LT Pro" panose="020B0504020202020204" pitchFamily="34" charset="0"/>
              </a:rPr>
              <a:t>Observed Transformer generalized well when applied to other tasks such as English constituency parsing.</a:t>
            </a:r>
          </a:p>
        </p:txBody>
      </p:sp>
    </p:spTree>
    <p:extLst>
      <p:ext uri="{BB962C8B-B14F-4D97-AF65-F5344CB8AC3E}">
        <p14:creationId xmlns:p14="http://schemas.microsoft.com/office/powerpoint/2010/main" val="21959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12246F-414B-4E24-9B99-2E998153D8B7}"/>
              </a:ext>
            </a:extLst>
          </p:cNvPr>
          <p:cNvSpPr txBox="1">
            <a:spLocks/>
          </p:cNvSpPr>
          <p:nvPr/>
        </p:nvSpPr>
        <p:spPr>
          <a:xfrm>
            <a:off x="1655700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Avenir Next LT Pro" panose="020B0504020202020204" pitchFamily="34" charset="0"/>
              </a:rPr>
              <a:t>Strengths</a:t>
            </a:r>
          </a:p>
        </p:txBody>
      </p:sp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5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DB5BD-2E3E-4518-A22B-123DEC160BEF}"/>
              </a:ext>
            </a:extLst>
          </p:cNvPr>
          <p:cNvSpPr txBox="1"/>
          <p:nvPr/>
        </p:nvSpPr>
        <p:spPr>
          <a:xfrm>
            <a:off x="1155737" y="1697169"/>
            <a:ext cx="7171862" cy="24622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Propose a </a:t>
            </a:r>
            <a:r>
              <a:rPr lang="en-US" b="1" dirty="0">
                <a:latin typeface="Avenir Next LT Pro" panose="020B0504020202020204" pitchFamily="34" charset="0"/>
              </a:rPr>
              <a:t>novel architecture </a:t>
            </a:r>
            <a:r>
              <a:rPr lang="en-US" dirty="0">
                <a:latin typeface="Avenir Next LT Pro" panose="020B0504020202020204" pitchFamily="34" charset="0"/>
              </a:rPr>
              <a:t>based on Attention Mechanism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Established a </a:t>
            </a:r>
            <a:r>
              <a:rPr lang="en-US" b="1" dirty="0">
                <a:latin typeface="Avenir Next LT Pro" panose="020B0504020202020204" pitchFamily="34" charset="0"/>
              </a:rPr>
              <a:t>new state-of-the-art BLEU score</a:t>
            </a:r>
            <a:r>
              <a:rPr lang="en-US" dirty="0">
                <a:latin typeface="Avenir Next LT Pro" panose="020B0504020202020204" pitchFamily="34" charset="0"/>
              </a:rPr>
              <a:t> on machine translation tasks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The architecture is </a:t>
            </a:r>
            <a:r>
              <a:rPr lang="en-US" b="1" dirty="0">
                <a:latin typeface="Avenir Next LT Pro" panose="020B0504020202020204" pitchFamily="34" charset="0"/>
              </a:rPr>
              <a:t>highly efficient </a:t>
            </a:r>
            <a:r>
              <a:rPr lang="en-US" dirty="0">
                <a:latin typeface="Avenir Next LT Pro" panose="020B0504020202020204" pitchFamily="34" charset="0"/>
              </a:rPr>
              <a:t>as architecture reduces model complexity which </a:t>
            </a:r>
            <a:r>
              <a:rPr lang="en-US" b="1" dirty="0">
                <a:latin typeface="Avenir Next LT Pro" panose="020B0504020202020204" pitchFamily="34" charset="0"/>
              </a:rPr>
              <a:t>reduces the training cost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Achieves </a:t>
            </a:r>
            <a:r>
              <a:rPr lang="en-US" b="1" dirty="0">
                <a:latin typeface="Avenir Next LT Pro" panose="020B0504020202020204" pitchFamily="34" charset="0"/>
              </a:rPr>
              <a:t>parallelizability</a:t>
            </a:r>
            <a:r>
              <a:rPr lang="en-US" dirty="0">
                <a:latin typeface="Avenir Next LT Pro" panose="020B0504020202020204" pitchFamily="34" charset="0"/>
              </a:rPr>
              <a:t> within the architecture to speed up training.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Well-written, well-structured and experiments are clearly set-up for replication purposes. </a:t>
            </a:r>
          </a:p>
        </p:txBody>
      </p:sp>
      <p:sp>
        <p:nvSpPr>
          <p:cNvPr id="21" name="Google Shape;433;p39">
            <a:extLst>
              <a:ext uri="{FF2B5EF4-FFF2-40B4-BE49-F238E27FC236}">
                <a16:creationId xmlns:a16="http://schemas.microsoft.com/office/drawing/2014/main" id="{8251BD88-FF1F-4D9D-BF11-C7595FA3075D}"/>
              </a:ext>
            </a:extLst>
          </p:cNvPr>
          <p:cNvSpPr/>
          <p:nvPr/>
        </p:nvSpPr>
        <p:spPr>
          <a:xfrm>
            <a:off x="7581484" y="214554"/>
            <a:ext cx="1013876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434;p39">
            <a:extLst>
              <a:ext uri="{FF2B5EF4-FFF2-40B4-BE49-F238E27FC236}">
                <a16:creationId xmlns:a16="http://schemas.microsoft.com/office/drawing/2014/main" id="{79CBDF54-83A3-4501-84C0-6FDBE2C90DAC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435;p39">
            <a:extLst>
              <a:ext uri="{FF2B5EF4-FFF2-40B4-BE49-F238E27FC236}">
                <a16:creationId xmlns:a16="http://schemas.microsoft.com/office/drawing/2014/main" id="{EA4C0BEC-E38A-4DA5-86C8-BD2383AF5EAD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436;p39">
            <a:extLst>
              <a:ext uri="{FF2B5EF4-FFF2-40B4-BE49-F238E27FC236}">
                <a16:creationId xmlns:a16="http://schemas.microsoft.com/office/drawing/2014/main" id="{CB8E81D4-3586-40B1-B5BA-66FB515A5A98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437;p39">
            <a:extLst>
              <a:ext uri="{FF2B5EF4-FFF2-40B4-BE49-F238E27FC236}">
                <a16:creationId xmlns:a16="http://schemas.microsoft.com/office/drawing/2014/main" id="{5DCB645D-5D2F-4697-B9DF-4E497929C3B1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438;p39">
            <a:extLst>
              <a:ext uri="{FF2B5EF4-FFF2-40B4-BE49-F238E27FC236}">
                <a16:creationId xmlns:a16="http://schemas.microsoft.com/office/drawing/2014/main" id="{C4F51172-FA23-4455-9F9A-570F220A189D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2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12246F-414B-4E24-9B99-2E998153D8B7}"/>
              </a:ext>
            </a:extLst>
          </p:cNvPr>
          <p:cNvSpPr txBox="1">
            <a:spLocks/>
          </p:cNvSpPr>
          <p:nvPr/>
        </p:nvSpPr>
        <p:spPr>
          <a:xfrm>
            <a:off x="1655700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Avenir Next LT Pro" panose="020B0504020202020204" pitchFamily="34" charset="0"/>
              </a:rPr>
              <a:t>Weaknesses</a:t>
            </a:r>
          </a:p>
        </p:txBody>
      </p:sp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6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1" name="Google Shape;433;p39">
            <a:extLst>
              <a:ext uri="{FF2B5EF4-FFF2-40B4-BE49-F238E27FC236}">
                <a16:creationId xmlns:a16="http://schemas.microsoft.com/office/drawing/2014/main" id="{8251BD88-FF1F-4D9D-BF11-C7595FA3075D}"/>
              </a:ext>
            </a:extLst>
          </p:cNvPr>
          <p:cNvSpPr/>
          <p:nvPr/>
        </p:nvSpPr>
        <p:spPr>
          <a:xfrm>
            <a:off x="7581483" y="214554"/>
            <a:ext cx="1022585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434;p39">
            <a:extLst>
              <a:ext uri="{FF2B5EF4-FFF2-40B4-BE49-F238E27FC236}">
                <a16:creationId xmlns:a16="http://schemas.microsoft.com/office/drawing/2014/main" id="{79CBDF54-83A3-4501-84C0-6FDBE2C90DAC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435;p39">
            <a:extLst>
              <a:ext uri="{FF2B5EF4-FFF2-40B4-BE49-F238E27FC236}">
                <a16:creationId xmlns:a16="http://schemas.microsoft.com/office/drawing/2014/main" id="{EA4C0BEC-E38A-4DA5-86C8-BD2383AF5EAD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436;p39">
            <a:extLst>
              <a:ext uri="{FF2B5EF4-FFF2-40B4-BE49-F238E27FC236}">
                <a16:creationId xmlns:a16="http://schemas.microsoft.com/office/drawing/2014/main" id="{CB8E81D4-3586-40B1-B5BA-66FB515A5A98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437;p39">
            <a:extLst>
              <a:ext uri="{FF2B5EF4-FFF2-40B4-BE49-F238E27FC236}">
                <a16:creationId xmlns:a16="http://schemas.microsoft.com/office/drawing/2014/main" id="{5DCB645D-5D2F-4697-B9DF-4E497929C3B1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Avenir Next LT Pro" panose="020B0504020202020204" pitchFamily="34" charset="0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Avenir Next LT Pro" panose="020B0504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438;p39">
            <a:extLst>
              <a:ext uri="{FF2B5EF4-FFF2-40B4-BE49-F238E27FC236}">
                <a16:creationId xmlns:a16="http://schemas.microsoft.com/office/drawing/2014/main" id="{C4F51172-FA23-4455-9F9A-570F220A189D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54C82-BD51-4150-8D48-78FE489BC282}"/>
              </a:ext>
            </a:extLst>
          </p:cNvPr>
          <p:cNvSpPr txBox="1"/>
          <p:nvPr/>
        </p:nvSpPr>
        <p:spPr>
          <a:xfrm>
            <a:off x="1237152" y="1468176"/>
            <a:ext cx="716723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O(n^2.d), larger the input the higher the time it will take to make inferences/train. </a:t>
            </a:r>
            <a:endParaRPr lang="en-US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en-US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 lacks in-depth mathematical and methodological details by giving a high overview. Reader has to go over code to fully understand the nitty-gritty details.</a:t>
            </a:r>
          </a:p>
          <a:p>
            <a:pPr>
              <a:buClr>
                <a:schemeClr val="accent1"/>
              </a:buClr>
            </a:pPr>
            <a:endParaRPr lang="en-US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Paper argues that retains information for long input sequences. It should have maybe specifically evaluated on longer sequences and its compare it with other models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Although Tables are very well formatted table column names should be properly described in the footnote of the image for ease of the reader.</a:t>
            </a:r>
          </a:p>
        </p:txBody>
      </p:sp>
    </p:spTree>
    <p:extLst>
      <p:ext uri="{BB962C8B-B14F-4D97-AF65-F5344CB8AC3E}">
        <p14:creationId xmlns:p14="http://schemas.microsoft.com/office/powerpoint/2010/main" val="37042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12246F-414B-4E24-9B99-2E998153D8B7}"/>
              </a:ext>
            </a:extLst>
          </p:cNvPr>
          <p:cNvSpPr txBox="1">
            <a:spLocks/>
          </p:cNvSpPr>
          <p:nvPr/>
        </p:nvSpPr>
        <p:spPr>
          <a:xfrm>
            <a:off x="1655700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Montserrat" panose="00000500000000000000" pitchFamily="2" charset="0"/>
              </a:rPr>
              <a:t>Methodology</a:t>
            </a:r>
          </a:p>
        </p:txBody>
      </p:sp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7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1" name="Google Shape;433;p39">
            <a:extLst>
              <a:ext uri="{FF2B5EF4-FFF2-40B4-BE49-F238E27FC236}">
                <a16:creationId xmlns:a16="http://schemas.microsoft.com/office/drawing/2014/main" id="{8251BD88-FF1F-4D9D-BF11-C7595FA3075D}"/>
              </a:ext>
            </a:extLst>
          </p:cNvPr>
          <p:cNvSpPr/>
          <p:nvPr/>
        </p:nvSpPr>
        <p:spPr>
          <a:xfrm>
            <a:off x="7581484" y="214554"/>
            <a:ext cx="952916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434;p39">
            <a:extLst>
              <a:ext uri="{FF2B5EF4-FFF2-40B4-BE49-F238E27FC236}">
                <a16:creationId xmlns:a16="http://schemas.microsoft.com/office/drawing/2014/main" id="{79CBDF54-83A3-4501-84C0-6FDBE2C90DAC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435;p39">
            <a:extLst>
              <a:ext uri="{FF2B5EF4-FFF2-40B4-BE49-F238E27FC236}">
                <a16:creationId xmlns:a16="http://schemas.microsoft.com/office/drawing/2014/main" id="{EA4C0BEC-E38A-4DA5-86C8-BD2383AF5EAD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436;p39">
            <a:extLst>
              <a:ext uri="{FF2B5EF4-FFF2-40B4-BE49-F238E27FC236}">
                <a16:creationId xmlns:a16="http://schemas.microsoft.com/office/drawing/2014/main" id="{CB8E81D4-3586-40B1-B5BA-66FB515A5A98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437;p39">
            <a:extLst>
              <a:ext uri="{FF2B5EF4-FFF2-40B4-BE49-F238E27FC236}">
                <a16:creationId xmlns:a16="http://schemas.microsoft.com/office/drawing/2014/main" id="{5DCB645D-5D2F-4697-B9DF-4E497929C3B1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438;p39">
            <a:extLst>
              <a:ext uri="{FF2B5EF4-FFF2-40B4-BE49-F238E27FC236}">
                <a16:creationId xmlns:a16="http://schemas.microsoft.com/office/drawing/2014/main" id="{C4F51172-FA23-4455-9F9A-570F220A189D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E5059-5D61-404F-BDBC-715C1270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228"/>
            <a:ext cx="2503251" cy="3828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6D726-3AFB-4025-955E-194389831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651" y="1918414"/>
            <a:ext cx="2617781" cy="170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42455-23DE-4112-8A2B-FAD04EB0F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649" y="2295156"/>
            <a:ext cx="3539435" cy="11253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9AFF48-8688-40FF-B84F-DCCA7B27F324}"/>
              </a:ext>
            </a:extLst>
          </p:cNvPr>
          <p:cNvSpPr txBox="1"/>
          <p:nvPr/>
        </p:nvSpPr>
        <p:spPr>
          <a:xfrm>
            <a:off x="2147418" y="1354257"/>
            <a:ext cx="197312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367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12246F-414B-4E24-9B99-2E998153D8B7}"/>
              </a:ext>
            </a:extLst>
          </p:cNvPr>
          <p:cNvSpPr txBox="1">
            <a:spLocks/>
          </p:cNvSpPr>
          <p:nvPr/>
        </p:nvSpPr>
        <p:spPr>
          <a:xfrm>
            <a:off x="1655700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Montserrat" panose="00000500000000000000" pitchFamily="2" charset="0"/>
              </a:rPr>
              <a:t>Methodology</a:t>
            </a:r>
          </a:p>
        </p:txBody>
      </p:sp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8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1" name="Google Shape;433;p39">
            <a:extLst>
              <a:ext uri="{FF2B5EF4-FFF2-40B4-BE49-F238E27FC236}">
                <a16:creationId xmlns:a16="http://schemas.microsoft.com/office/drawing/2014/main" id="{8251BD88-FF1F-4D9D-BF11-C7595FA3075D}"/>
              </a:ext>
            </a:extLst>
          </p:cNvPr>
          <p:cNvSpPr/>
          <p:nvPr/>
        </p:nvSpPr>
        <p:spPr>
          <a:xfrm>
            <a:off x="7581484" y="214554"/>
            <a:ext cx="952916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434;p39">
            <a:extLst>
              <a:ext uri="{FF2B5EF4-FFF2-40B4-BE49-F238E27FC236}">
                <a16:creationId xmlns:a16="http://schemas.microsoft.com/office/drawing/2014/main" id="{79CBDF54-83A3-4501-84C0-6FDBE2C90DAC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435;p39">
            <a:extLst>
              <a:ext uri="{FF2B5EF4-FFF2-40B4-BE49-F238E27FC236}">
                <a16:creationId xmlns:a16="http://schemas.microsoft.com/office/drawing/2014/main" id="{EA4C0BEC-E38A-4DA5-86C8-BD2383AF5EAD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436;p39">
            <a:extLst>
              <a:ext uri="{FF2B5EF4-FFF2-40B4-BE49-F238E27FC236}">
                <a16:creationId xmlns:a16="http://schemas.microsoft.com/office/drawing/2014/main" id="{CB8E81D4-3586-40B1-B5BA-66FB515A5A98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437;p39">
            <a:extLst>
              <a:ext uri="{FF2B5EF4-FFF2-40B4-BE49-F238E27FC236}">
                <a16:creationId xmlns:a16="http://schemas.microsoft.com/office/drawing/2014/main" id="{5DCB645D-5D2F-4697-B9DF-4E497929C3B1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438;p39">
            <a:extLst>
              <a:ext uri="{FF2B5EF4-FFF2-40B4-BE49-F238E27FC236}">
                <a16:creationId xmlns:a16="http://schemas.microsoft.com/office/drawing/2014/main" id="{C4F51172-FA23-4455-9F9A-570F220A189D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1A5980-CE31-40C4-8435-D4BD9CC9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6853"/>
            <a:ext cx="3229858" cy="19638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83B435-C1BF-4EE3-9842-AFD87E2E6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88" y="4389342"/>
            <a:ext cx="2143326" cy="4821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87A2A9-2C95-4A98-B9B2-860626D19CC3}"/>
              </a:ext>
            </a:extLst>
          </p:cNvPr>
          <p:cNvSpPr txBox="1"/>
          <p:nvPr/>
        </p:nvSpPr>
        <p:spPr>
          <a:xfrm>
            <a:off x="910801" y="1353791"/>
            <a:ext cx="197312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Embedding + Positional Encoding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02455-7A92-4F2D-9C3C-CD74A6EA0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803" y="1877011"/>
            <a:ext cx="2648625" cy="26865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9FC125-0C98-4135-A699-91A4BA867892}"/>
              </a:ext>
            </a:extLst>
          </p:cNvPr>
          <p:cNvSpPr txBox="1"/>
          <p:nvPr/>
        </p:nvSpPr>
        <p:spPr>
          <a:xfrm>
            <a:off x="3755106" y="1466537"/>
            <a:ext cx="197312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Key, Value &amp;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EF2D8-4F93-4E9A-9F28-AC0A0B030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441" y="4042248"/>
            <a:ext cx="2175528" cy="1042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EF663-1A35-4827-BC7C-D2F0A6B31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087" y="3415630"/>
            <a:ext cx="2265297" cy="3965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05A1C6E-148B-4880-A8C8-3E86CB286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5205" y="1044715"/>
            <a:ext cx="1874327" cy="21299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7ADA6B-4002-4484-BD32-E1BFE4DBAC7B}"/>
              </a:ext>
            </a:extLst>
          </p:cNvPr>
          <p:cNvSpPr txBox="1"/>
          <p:nvPr/>
        </p:nvSpPr>
        <p:spPr>
          <a:xfrm>
            <a:off x="6051461" y="1419962"/>
            <a:ext cx="1973123" cy="8925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Self Attention /</a:t>
            </a:r>
          </a:p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Attention Score /</a:t>
            </a:r>
          </a:p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Attention Head</a:t>
            </a:r>
          </a:p>
        </p:txBody>
      </p:sp>
    </p:spTree>
    <p:extLst>
      <p:ext uri="{BB962C8B-B14F-4D97-AF65-F5344CB8AC3E}">
        <p14:creationId xmlns:p14="http://schemas.microsoft.com/office/powerpoint/2010/main" val="9451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CA6C3E15-8F41-46E7-B157-A0BAA52454E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</a:rPr>
              <a:pPr algn="r"/>
              <a:t>9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6F5D181-AA4A-4162-AD06-35C08731797D}"/>
              </a:ext>
            </a:extLst>
          </p:cNvPr>
          <p:cNvSpPr txBox="1">
            <a:spLocks/>
          </p:cNvSpPr>
          <p:nvPr/>
        </p:nvSpPr>
        <p:spPr>
          <a:xfrm>
            <a:off x="1655700" y="513099"/>
            <a:ext cx="5832600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b="0" dirty="0">
                <a:latin typeface="Montserrat" panose="00000500000000000000" pitchFamily="2" charset="0"/>
              </a:rPr>
              <a:t>Methodology</a:t>
            </a:r>
          </a:p>
        </p:txBody>
      </p:sp>
      <p:sp>
        <p:nvSpPr>
          <p:cNvPr id="30" name="Google Shape;433;p39">
            <a:extLst>
              <a:ext uri="{FF2B5EF4-FFF2-40B4-BE49-F238E27FC236}">
                <a16:creationId xmlns:a16="http://schemas.microsoft.com/office/drawing/2014/main" id="{C16437FD-9251-4CE3-BAE8-284E0419A54F}"/>
              </a:ext>
            </a:extLst>
          </p:cNvPr>
          <p:cNvSpPr/>
          <p:nvPr/>
        </p:nvSpPr>
        <p:spPr>
          <a:xfrm>
            <a:off x="7581484" y="214554"/>
            <a:ext cx="952916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434;p39">
            <a:extLst>
              <a:ext uri="{FF2B5EF4-FFF2-40B4-BE49-F238E27FC236}">
                <a16:creationId xmlns:a16="http://schemas.microsoft.com/office/drawing/2014/main" id="{5A614B63-9190-4421-B224-D231672D4899}"/>
              </a:ext>
            </a:extLst>
          </p:cNvPr>
          <p:cNvSpPr/>
          <p:nvPr/>
        </p:nvSpPr>
        <p:spPr>
          <a:xfrm>
            <a:off x="6767525" y="214554"/>
            <a:ext cx="1025792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sz="9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435;p39">
            <a:extLst>
              <a:ext uri="{FF2B5EF4-FFF2-40B4-BE49-F238E27FC236}">
                <a16:creationId xmlns:a16="http://schemas.microsoft.com/office/drawing/2014/main" id="{3273C05E-A502-467F-90AC-FE5F45E3C802}"/>
              </a:ext>
            </a:extLst>
          </p:cNvPr>
          <p:cNvSpPr/>
          <p:nvPr/>
        </p:nvSpPr>
        <p:spPr>
          <a:xfrm>
            <a:off x="6107441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436;p39">
            <a:extLst>
              <a:ext uri="{FF2B5EF4-FFF2-40B4-BE49-F238E27FC236}">
                <a16:creationId xmlns:a16="http://schemas.microsoft.com/office/drawing/2014/main" id="{04A04B70-B9EC-48DB-AC1F-B286D20161A7}"/>
              </a:ext>
            </a:extLst>
          </p:cNvPr>
          <p:cNvSpPr/>
          <p:nvPr/>
        </p:nvSpPr>
        <p:spPr>
          <a:xfrm>
            <a:off x="5447357" y="214554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37;p39">
            <a:extLst>
              <a:ext uri="{FF2B5EF4-FFF2-40B4-BE49-F238E27FC236}">
                <a16:creationId xmlns:a16="http://schemas.microsoft.com/office/drawing/2014/main" id="{265A4862-BDCE-4A7C-8881-525A89C7B5D3}"/>
              </a:ext>
            </a:extLst>
          </p:cNvPr>
          <p:cNvSpPr/>
          <p:nvPr/>
        </p:nvSpPr>
        <p:spPr>
          <a:xfrm>
            <a:off x="4693116" y="214554"/>
            <a:ext cx="91705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38;p39">
            <a:extLst>
              <a:ext uri="{FF2B5EF4-FFF2-40B4-BE49-F238E27FC236}">
                <a16:creationId xmlns:a16="http://schemas.microsoft.com/office/drawing/2014/main" id="{21A48128-4652-483E-87F1-884B79151721}"/>
              </a:ext>
            </a:extLst>
          </p:cNvPr>
          <p:cNvSpPr/>
          <p:nvPr/>
        </p:nvSpPr>
        <p:spPr>
          <a:xfrm>
            <a:off x="4533247" y="214554"/>
            <a:ext cx="416842" cy="393600"/>
          </a:xfrm>
          <a:prstGeom prst="homePlate">
            <a:avLst>
              <a:gd name="adj" fmla="val 32030"/>
            </a:avLst>
          </a:prstGeom>
          <a:solidFill>
            <a:schemeClr val="bg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49EE17-24A8-4DD5-86B4-C04592E8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4" y="2176894"/>
            <a:ext cx="1727560" cy="2356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AB2C46-4E7A-46F8-A447-E649884A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845" y="4376931"/>
            <a:ext cx="2779543" cy="569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9FAB7-53DA-4C1A-A09B-CBF0D0759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762" y="3259866"/>
            <a:ext cx="2112101" cy="479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2EA38-926D-45C8-ABC2-05E1B5DDA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762" y="1799237"/>
            <a:ext cx="2318411" cy="1240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FC64F-58F8-4734-AE95-D9194C319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121" y="1930744"/>
            <a:ext cx="4176807" cy="19794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A9C45C-DD9D-40B6-A531-DF628ED31936}"/>
              </a:ext>
            </a:extLst>
          </p:cNvPr>
          <p:cNvSpPr txBox="1"/>
          <p:nvPr/>
        </p:nvSpPr>
        <p:spPr>
          <a:xfrm>
            <a:off x="1361091" y="1411136"/>
            <a:ext cx="197312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6200">
              <a:spcBef>
                <a:spcPts val="600"/>
              </a:spcBef>
              <a:buClr>
                <a:schemeClr val="tx1">
                  <a:lumMod val="25000"/>
                  <a:lumOff val="75000"/>
                </a:schemeClr>
              </a:buClr>
              <a:buSzPct val="1000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Multi-Head Attention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72A9F83-8078-4D94-9D37-68AF41FF4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19" y="3910149"/>
            <a:ext cx="1413730" cy="3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6195</TotalTime>
  <Words>473</Words>
  <Application>Microsoft Office PowerPoint</Application>
  <PresentationFormat>On-screen Show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Roboto Slab</vt:lpstr>
      <vt:lpstr>Source Sans Pro</vt:lpstr>
      <vt:lpstr>Montserrat</vt:lpstr>
      <vt:lpstr>Avenir Next LT Pro</vt:lpstr>
      <vt:lpstr>Arial</vt:lpstr>
      <vt:lpstr>Cordelia template</vt:lpstr>
      <vt:lpstr> Attention Is All You Need  Muhammad Umar Salman umar.salman@mbzuai.ac.ae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Muhammad Umar</cp:lastModifiedBy>
  <cp:revision>75</cp:revision>
  <dcterms:modified xsi:type="dcterms:W3CDTF">2021-11-30T17:51:09Z</dcterms:modified>
</cp:coreProperties>
</file>