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handoutMasterIdLst>
    <p:handoutMasterId r:id="rId26"/>
  </p:handoutMasterIdLst>
  <p:sldIdLst>
    <p:sldId id="257" r:id="rId5"/>
    <p:sldId id="258" r:id="rId6"/>
    <p:sldId id="264" r:id="rId7"/>
    <p:sldId id="272" r:id="rId8"/>
    <p:sldId id="269" r:id="rId9"/>
    <p:sldId id="271" r:id="rId10"/>
    <p:sldId id="273" r:id="rId11"/>
    <p:sldId id="274" r:id="rId12"/>
    <p:sldId id="275" r:id="rId13"/>
    <p:sldId id="276" r:id="rId14"/>
    <p:sldId id="278" r:id="rId15"/>
    <p:sldId id="279" r:id="rId16"/>
    <p:sldId id="281" r:id="rId17"/>
    <p:sldId id="282" r:id="rId18"/>
    <p:sldId id="283" r:id="rId19"/>
    <p:sldId id="287" r:id="rId20"/>
    <p:sldId id="288" r:id="rId21"/>
    <p:sldId id="284" r:id="rId22"/>
    <p:sldId id="285" r:id="rId23"/>
    <p:sldId id="28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6600"/>
    <a:srgbClr val="008DE6"/>
    <a:srgbClr val="FFFFFF"/>
    <a:srgbClr val="2A15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DA316C6-8731-4A0C-9469-BDD7A567FBE1}" type="datetimeFigureOut">
              <a:rPr lang="en-GB" smtClean="0"/>
              <a:t>17/09/2025</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6E1253-C59C-4AE8-93EA-9A9F7D6ED365}" type="slidenum">
              <a:rPr lang="en-GB" smtClean="0"/>
              <a:t>‹#›</a:t>
            </a:fld>
            <a:endParaRPr lang="en-GB"/>
          </a:p>
        </p:txBody>
      </p:sp>
    </p:spTree>
    <p:extLst>
      <p:ext uri="{BB962C8B-B14F-4D97-AF65-F5344CB8AC3E}">
        <p14:creationId xmlns:p14="http://schemas.microsoft.com/office/powerpoint/2010/main" val="4105614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E6446-4A3B-42DF-9A2B-DB055A59F18D}" type="datetimeFigureOut">
              <a:rPr lang="en-GB" smtClean="0"/>
              <a:t>17/09/2025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469C19-53CE-48BD-B40E-EB661A53DC3E}" type="slidenum">
              <a:rPr lang="en-GB" smtClean="0"/>
              <a:t>‹#›</a:t>
            </a:fld>
            <a:endParaRPr lang="en-GB"/>
          </a:p>
        </p:txBody>
      </p:sp>
    </p:spTree>
    <p:extLst>
      <p:ext uri="{BB962C8B-B14F-4D97-AF65-F5344CB8AC3E}">
        <p14:creationId xmlns:p14="http://schemas.microsoft.com/office/powerpoint/2010/main" val="405093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5469C19-53CE-48BD-B40E-EB661A53DC3E}" type="slidenum">
              <a:rPr lang="en-GB" smtClean="0"/>
              <a:t>19</a:t>
            </a:fld>
            <a:endParaRPr lang="en-GB"/>
          </a:p>
        </p:txBody>
      </p:sp>
    </p:spTree>
    <p:extLst>
      <p:ext uri="{BB962C8B-B14F-4D97-AF65-F5344CB8AC3E}">
        <p14:creationId xmlns:p14="http://schemas.microsoft.com/office/powerpoint/2010/main" val="3953266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0"/>
        <p:cNvGrpSpPr/>
        <p:nvPr/>
      </p:nvGrpSpPr>
      <p:grpSpPr>
        <a:xfrm>
          <a:off x="0" y="0"/>
          <a:ext cx="0" cy="0"/>
          <a:chOff x="0" y="0"/>
          <a:chExt cx="0" cy="0"/>
        </a:xfrm>
      </p:grpSpPr>
      <p:sp>
        <p:nvSpPr>
          <p:cNvPr id="11" name="Google Shape;11;p2"/>
          <p:cNvSpPr/>
          <p:nvPr/>
        </p:nvSpPr>
        <p:spPr>
          <a:xfrm>
            <a:off x="1341200" y="1181000"/>
            <a:ext cx="9509600" cy="4496000"/>
          </a:xfrm>
          <a:prstGeom prst="rect">
            <a:avLst/>
          </a:prstGeom>
          <a:solidFill>
            <a:schemeClr val="lt1"/>
          </a:solidFill>
          <a:ln w="76200" cap="flat" cmpd="sng">
            <a:solidFill>
              <a:srgbClr val="FAA814"/>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p>
        </p:txBody>
      </p:sp>
      <p:sp>
        <p:nvSpPr>
          <p:cNvPr id="12" name="Google Shape;12;p2"/>
          <p:cNvSpPr txBox="1">
            <a:spLocks noGrp="1"/>
          </p:cNvSpPr>
          <p:nvPr>
            <p:ph type="ctrTitle" hasCustomPrompt="1"/>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7D1024"/>
              </a:buClr>
              <a:buSzPts val="4800"/>
              <a:buFont typeface="EB Garamond SemiBold"/>
              <a:buNone/>
              <a:defRPr sz="6400" i="0">
                <a:solidFill>
                  <a:srgbClr val="075435"/>
                </a:solidFill>
                <a:latin typeface="EB Garamond SemiBold"/>
                <a:ea typeface="EB Garamond SemiBold"/>
                <a:cs typeface="EB Garamond SemiBold"/>
                <a:sym typeface="EB Garamond SemiBold"/>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r>
              <a:rPr lang="en-US"/>
              <a:t>Chapter - 4</a:t>
            </a:r>
            <a:endParaRPr/>
          </a:p>
        </p:txBody>
      </p:sp>
      <p:sp>
        <p:nvSpPr>
          <p:cNvPr id="13" name="Google Shape;13;p2"/>
          <p:cNvSpPr txBox="1">
            <a:spLocks noGrp="1"/>
          </p:cNvSpPr>
          <p:nvPr>
            <p:ph type="subTitle" idx="1" hasCustomPrompt="1"/>
          </p:nvPr>
        </p:nvSpPr>
        <p:spPr>
          <a:xfrm>
            <a:off x="415600" y="3954767"/>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800"/>
              <a:buNone/>
              <a:defRPr sz="3733">
                <a:solidFill>
                  <a:schemeClr val="dk1"/>
                </a:solidFill>
              </a:defRPr>
            </a:lvl1pPr>
            <a:lvl2pPr lvl="1" algn="ctr">
              <a:lnSpc>
                <a:spcPct val="100000"/>
              </a:lnSpc>
              <a:spcBef>
                <a:spcPts val="0"/>
              </a:spcBef>
              <a:spcAft>
                <a:spcPts val="0"/>
              </a:spcAft>
              <a:buClr>
                <a:schemeClr val="dk1"/>
              </a:buClr>
              <a:buSzPts val="2800"/>
              <a:buNone/>
              <a:defRPr sz="3733">
                <a:solidFill>
                  <a:schemeClr val="dk1"/>
                </a:solidFill>
              </a:defRPr>
            </a:lvl2pPr>
            <a:lvl3pPr lvl="2" algn="ctr">
              <a:lnSpc>
                <a:spcPct val="100000"/>
              </a:lnSpc>
              <a:spcBef>
                <a:spcPts val="0"/>
              </a:spcBef>
              <a:spcAft>
                <a:spcPts val="0"/>
              </a:spcAft>
              <a:buClr>
                <a:schemeClr val="dk1"/>
              </a:buClr>
              <a:buSzPts val="2800"/>
              <a:buNone/>
              <a:defRPr sz="3733">
                <a:solidFill>
                  <a:schemeClr val="dk1"/>
                </a:solidFill>
              </a:defRPr>
            </a:lvl3pPr>
            <a:lvl4pPr lvl="3" algn="ctr">
              <a:lnSpc>
                <a:spcPct val="100000"/>
              </a:lnSpc>
              <a:spcBef>
                <a:spcPts val="0"/>
              </a:spcBef>
              <a:spcAft>
                <a:spcPts val="0"/>
              </a:spcAft>
              <a:buClr>
                <a:schemeClr val="dk1"/>
              </a:buClr>
              <a:buSzPts val="2800"/>
              <a:buNone/>
              <a:defRPr sz="3733">
                <a:solidFill>
                  <a:schemeClr val="dk1"/>
                </a:solidFill>
              </a:defRPr>
            </a:lvl4pPr>
            <a:lvl5pPr lvl="4" algn="ctr">
              <a:lnSpc>
                <a:spcPct val="100000"/>
              </a:lnSpc>
              <a:spcBef>
                <a:spcPts val="0"/>
              </a:spcBef>
              <a:spcAft>
                <a:spcPts val="0"/>
              </a:spcAft>
              <a:buClr>
                <a:schemeClr val="dk1"/>
              </a:buClr>
              <a:buSzPts val="2800"/>
              <a:buNone/>
              <a:defRPr sz="3733">
                <a:solidFill>
                  <a:schemeClr val="dk1"/>
                </a:solidFill>
              </a:defRPr>
            </a:lvl5pPr>
            <a:lvl6pPr lvl="5" algn="ctr">
              <a:lnSpc>
                <a:spcPct val="100000"/>
              </a:lnSpc>
              <a:spcBef>
                <a:spcPts val="0"/>
              </a:spcBef>
              <a:spcAft>
                <a:spcPts val="0"/>
              </a:spcAft>
              <a:buClr>
                <a:schemeClr val="dk1"/>
              </a:buClr>
              <a:buSzPts val="2800"/>
              <a:buNone/>
              <a:defRPr sz="3733">
                <a:solidFill>
                  <a:schemeClr val="dk1"/>
                </a:solidFill>
              </a:defRPr>
            </a:lvl6pPr>
            <a:lvl7pPr lvl="6" algn="ctr">
              <a:lnSpc>
                <a:spcPct val="100000"/>
              </a:lnSpc>
              <a:spcBef>
                <a:spcPts val="0"/>
              </a:spcBef>
              <a:spcAft>
                <a:spcPts val="0"/>
              </a:spcAft>
              <a:buClr>
                <a:schemeClr val="dk1"/>
              </a:buClr>
              <a:buSzPts val="2800"/>
              <a:buNone/>
              <a:defRPr sz="3733">
                <a:solidFill>
                  <a:schemeClr val="dk1"/>
                </a:solidFill>
              </a:defRPr>
            </a:lvl7pPr>
            <a:lvl8pPr lvl="7" algn="ctr">
              <a:lnSpc>
                <a:spcPct val="100000"/>
              </a:lnSpc>
              <a:spcBef>
                <a:spcPts val="0"/>
              </a:spcBef>
              <a:spcAft>
                <a:spcPts val="0"/>
              </a:spcAft>
              <a:buClr>
                <a:schemeClr val="dk1"/>
              </a:buClr>
              <a:buSzPts val="2800"/>
              <a:buNone/>
              <a:defRPr sz="3733">
                <a:solidFill>
                  <a:schemeClr val="dk1"/>
                </a:solidFill>
              </a:defRPr>
            </a:lvl8pPr>
            <a:lvl9pPr lvl="8" algn="ctr">
              <a:lnSpc>
                <a:spcPct val="100000"/>
              </a:lnSpc>
              <a:spcBef>
                <a:spcPts val="0"/>
              </a:spcBef>
              <a:spcAft>
                <a:spcPts val="0"/>
              </a:spcAft>
              <a:buClr>
                <a:schemeClr val="dk1"/>
              </a:buClr>
              <a:buSzPts val="2800"/>
              <a:buNone/>
              <a:defRPr sz="3733">
                <a:solidFill>
                  <a:schemeClr val="dk1"/>
                </a:solidFill>
              </a:defRPr>
            </a:lvl9pPr>
          </a:lstStyle>
          <a:p>
            <a:r>
              <a:rPr lang="en-US"/>
              <a:t>Software</a:t>
            </a:r>
            <a:endParaRPr/>
          </a:p>
        </p:txBody>
      </p:sp>
      <p:sp>
        <p:nvSpPr>
          <p:cNvPr id="14" name="Google Shape;14;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cxnSp>
        <p:nvCxnSpPr>
          <p:cNvPr id="15" name="Google Shape;15;p2"/>
          <p:cNvCxnSpPr/>
          <p:nvPr/>
        </p:nvCxnSpPr>
        <p:spPr>
          <a:xfrm>
            <a:off x="3965825" y="3729567"/>
            <a:ext cx="4325420" cy="0"/>
          </a:xfrm>
          <a:prstGeom prst="straightConnector1">
            <a:avLst/>
          </a:prstGeom>
          <a:noFill/>
          <a:ln w="28575" cap="flat" cmpd="sng">
            <a:solidFill>
              <a:srgbClr val="075435"/>
            </a:solidFill>
            <a:prstDash val="solid"/>
            <a:round/>
            <a:headEnd type="none" w="med" len="med"/>
            <a:tailEnd type="none" w="med" len="med"/>
          </a:ln>
        </p:spPr>
      </p:cxnSp>
    </p:spTree>
    <p:extLst>
      <p:ext uri="{BB962C8B-B14F-4D97-AF65-F5344CB8AC3E}">
        <p14:creationId xmlns:p14="http://schemas.microsoft.com/office/powerpoint/2010/main" val="35485253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AEC13-FECC-4BC9-9D12-23D6A5CDC796}" type="datetimeFigureOut">
              <a:rPr lang="en-GB" smtClean="0"/>
              <a:t>17/09/2025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3993777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6AEC13-FECC-4BC9-9D12-23D6A5CDC796}" type="datetimeFigureOut">
              <a:rPr lang="en-GB" smtClean="0"/>
              <a:t>17/09/2025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570711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B6AEC13-FECC-4BC9-9D12-23D6A5CDC796}" type="datetimeFigureOut">
              <a:rPr lang="en-GB" smtClean="0"/>
              <a:t>17/09/2025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2539300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B6AEC13-FECC-4BC9-9D12-23D6A5CDC796}" type="datetimeFigureOut">
              <a:rPr lang="en-GB" smtClean="0"/>
              <a:t>17/09/2025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38785131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B6AEC13-FECC-4BC9-9D12-23D6A5CDC796}" type="datetimeFigureOut">
              <a:rPr lang="en-GB" smtClean="0"/>
              <a:t>17/09/2025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2154903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B6AEC13-FECC-4BC9-9D12-23D6A5CDC796}" type="datetimeFigureOut">
              <a:rPr lang="en-GB" smtClean="0"/>
              <a:t>17/09/2025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218521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3577"/>
          </a:xfrm>
          <a:solidFill>
            <a:schemeClr val="accent4">
              <a:lumMod val="50000"/>
            </a:schemeClr>
          </a:solidFill>
        </p:spPr>
        <p:txBody>
          <a:bodyPr>
            <a:normAutofit/>
          </a:bodyPr>
          <a:lstStyle>
            <a:lvl1pPr>
              <a:defRPr sz="3600">
                <a:solidFill>
                  <a:schemeClr val="bg1"/>
                </a:solidFill>
                <a:latin typeface="EB Garamond SemiBold" panose="020B0604020202020204" charset="0"/>
                <a:ea typeface="EB Garamond SemiBold" panose="020B0604020202020204" charset="0"/>
                <a:cs typeface="EB Garamond SemiBold" panose="020B0604020202020204" charset="0"/>
              </a:defRPr>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B6AEC13-FECC-4BC9-9D12-23D6A5CDC796}" type="datetimeFigureOut">
              <a:rPr lang="en-GB" smtClean="0"/>
              <a:t>17/09/2025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386852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83577"/>
          </a:xfrm>
          <a:solidFill>
            <a:schemeClr val="accent4">
              <a:lumMod val="50000"/>
            </a:schemeClr>
          </a:solidFill>
        </p:spPr>
        <p:txBody>
          <a:bodyPr>
            <a:normAutofit/>
          </a:bodyPr>
          <a:lstStyle>
            <a:lvl1pPr>
              <a:defRPr sz="3600">
                <a:solidFill>
                  <a:schemeClr val="bg1"/>
                </a:solidFill>
                <a:latin typeface="EB Garamond SemiBold" panose="020B0604020202020204" charset="0"/>
                <a:ea typeface="EB Garamond SemiBold" panose="020B0604020202020204" charset="0"/>
                <a:cs typeface="EB Garamond SemiBold" panose="020B0604020202020204" charset="0"/>
              </a:defRPr>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B6AEC13-FECC-4BC9-9D12-23D6A5CDC796}" type="datetimeFigureOut">
              <a:rPr lang="en-GB" smtClean="0"/>
              <a:t>17/09/2025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1548242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6AEC13-FECC-4BC9-9D12-23D6A5CDC796}" type="datetimeFigureOut">
              <a:rPr lang="en-GB" smtClean="0"/>
              <a:t>17/09/2025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106487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B6AEC13-FECC-4BC9-9D12-23D6A5CDC796}" type="datetimeFigureOut">
              <a:rPr lang="en-GB" smtClean="0"/>
              <a:t>17/09/2025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79DCF2-32B0-4482-B325-6D826D9ADC11}" type="slidenum">
              <a:rPr lang="en-GB" smtClean="0"/>
              <a:t>‹#›</a:t>
            </a:fld>
            <a:endParaRPr lang="en-GB"/>
          </a:p>
        </p:txBody>
      </p:sp>
      <p:sp>
        <p:nvSpPr>
          <p:cNvPr id="9" name="Text Placeholder 8"/>
          <p:cNvSpPr>
            <a:spLocks noGrp="1"/>
          </p:cNvSpPr>
          <p:nvPr>
            <p:ph type="body" sz="quarter" idx="13" hasCustomPrompt="1"/>
          </p:nvPr>
        </p:nvSpPr>
        <p:spPr>
          <a:xfrm>
            <a:off x="8610600" y="6363271"/>
            <a:ext cx="4114800" cy="365125"/>
          </a:xfrm>
        </p:spPr>
        <p:txBody>
          <a:bodyPr>
            <a:noAutofit/>
          </a:bodyPr>
          <a:lstStyle>
            <a:lvl1pPr marL="0" indent="0">
              <a:buNone/>
              <a:defRPr sz="1600" baseline="0">
                <a:solidFill>
                  <a:srgbClr val="2A1500"/>
                </a:solidFill>
              </a:defRPr>
            </a:lvl1pPr>
            <a:lvl5pPr>
              <a:defRPr/>
            </a:lvl5pPr>
          </a:lstStyle>
          <a:p>
            <a:pPr lvl="0"/>
            <a:r>
              <a:rPr lang="en-US"/>
              <a:t>Grade 10 – Computer Science</a:t>
            </a:r>
            <a:endParaRPr lang="en-GB"/>
          </a:p>
        </p:txBody>
      </p:sp>
    </p:spTree>
    <p:extLst>
      <p:ext uri="{BB962C8B-B14F-4D97-AF65-F5344CB8AC3E}">
        <p14:creationId xmlns:p14="http://schemas.microsoft.com/office/powerpoint/2010/main" val="124267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B6AEC13-FECC-4BC9-9D12-23D6A5CDC796}" type="datetimeFigureOut">
              <a:rPr lang="en-GB" smtClean="0"/>
              <a:t>17/09/2025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895800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B6AEC13-FECC-4BC9-9D12-23D6A5CDC796}" type="datetimeFigureOut">
              <a:rPr lang="en-GB" smtClean="0"/>
              <a:t>17/09/2025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261579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B6AEC13-FECC-4BC9-9D12-23D6A5CDC796}" type="datetimeFigureOut">
              <a:rPr lang="en-GB" smtClean="0"/>
              <a:t>17/09/2025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DF79DCF2-32B0-4482-B325-6D826D9ADC11}" type="slidenum">
              <a:rPr lang="en-GB" smtClean="0"/>
              <a:t>‹#›</a:t>
            </a:fld>
            <a:endParaRPr lang="en-GB"/>
          </a:p>
        </p:txBody>
      </p:sp>
    </p:spTree>
    <p:extLst>
      <p:ext uri="{BB962C8B-B14F-4D97-AF65-F5344CB8AC3E}">
        <p14:creationId xmlns:p14="http://schemas.microsoft.com/office/powerpoint/2010/main" val="249906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00000">
              <a:srgbClr val="92D050"/>
            </a:gs>
            <a:gs pos="100000">
              <a:schemeClr val="bg1"/>
            </a:gs>
            <a:gs pos="91000">
              <a:schemeClr val="bg1"/>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6AEC13-FECC-4BC9-9D12-23D6A5CDC796}" type="datetimeFigureOut">
              <a:rPr lang="en-GB" smtClean="0"/>
              <a:t>17/09/2025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79DCF2-32B0-4482-B325-6D826D9ADC11}" type="slidenum">
              <a:rPr lang="en-GB" smtClean="0"/>
              <a:t>‹#›</a:t>
            </a:fld>
            <a:endParaRPr lang="en-GB"/>
          </a:p>
        </p:txBody>
      </p:sp>
      <p:pic>
        <p:nvPicPr>
          <p:cNvPr id="8" name="Picture 7"/>
          <p:cNvPicPr>
            <a:picLocks noChangeAspect="1"/>
          </p:cNvPicPr>
          <p:nvPr userDrawn="1"/>
        </p:nvPicPr>
        <p:blipFill>
          <a:blip r:embed="rId16"/>
          <a:stretch>
            <a:fillRect/>
          </a:stretch>
        </p:blipFill>
        <p:spPr>
          <a:xfrm>
            <a:off x="54715" y="6311900"/>
            <a:ext cx="1112123" cy="527746"/>
          </a:xfrm>
          <a:prstGeom prst="rect">
            <a:avLst/>
          </a:prstGeom>
        </p:spPr>
      </p:pic>
      <p:sp>
        <p:nvSpPr>
          <p:cNvPr id="9" name="TextBox 8"/>
          <p:cNvSpPr txBox="1"/>
          <p:nvPr userDrawn="1"/>
        </p:nvSpPr>
        <p:spPr>
          <a:xfrm>
            <a:off x="9709935" y="6421884"/>
            <a:ext cx="2743200" cy="307777"/>
          </a:xfrm>
          <a:prstGeom prst="rect">
            <a:avLst/>
          </a:prstGeom>
          <a:noFill/>
        </p:spPr>
        <p:txBody>
          <a:bodyPr wrap="square" rtlCol="0">
            <a:spAutoFit/>
          </a:bodyPr>
          <a:lstStyle/>
          <a:p>
            <a:r>
              <a:rPr lang="en-US" sz="1400" b="1" i="1">
                <a:latin typeface="Times New Roman" panose="02020603050405020304" pitchFamily="18" charset="0"/>
                <a:cs typeface="Times New Roman" panose="02020603050405020304" pitchFamily="18" charset="0"/>
              </a:rPr>
              <a:t>Grade</a:t>
            </a:r>
            <a:r>
              <a:rPr lang="en-US" sz="1400" b="1" i="1" baseline="0">
                <a:latin typeface="Times New Roman" panose="02020603050405020304" pitchFamily="18" charset="0"/>
                <a:cs typeface="Times New Roman" panose="02020603050405020304" pitchFamily="18" charset="0"/>
              </a:rPr>
              <a:t> 10 -</a:t>
            </a:r>
            <a:r>
              <a:rPr lang="en-US" sz="1400" b="1" i="1">
                <a:latin typeface="Times New Roman" panose="02020603050405020304" pitchFamily="18" charset="0"/>
                <a:cs typeface="Times New Roman" panose="02020603050405020304" pitchFamily="18" charset="0"/>
              </a:rPr>
              <a:t> Computer Science</a:t>
            </a:r>
            <a:endParaRPr lang="en-GB" sz="1400" b="1"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7460347"/>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62" r:id="rId4"/>
    <p:sldLayoutId id="2147483651" r:id="rId5"/>
    <p:sldLayoutId id="2147483660"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Chapter 4 </a:t>
            </a:r>
            <a:endParaRPr lang="en-GB" dirty="0"/>
          </a:p>
        </p:txBody>
      </p:sp>
      <p:sp>
        <p:nvSpPr>
          <p:cNvPr id="5" name="Subtitle 4"/>
          <p:cNvSpPr>
            <a:spLocks noGrp="1"/>
          </p:cNvSpPr>
          <p:nvPr>
            <p:ph type="subTitle" idx="1"/>
          </p:nvPr>
        </p:nvSpPr>
        <p:spPr>
          <a:xfrm>
            <a:off x="415600" y="3954767"/>
            <a:ext cx="11360800" cy="780519"/>
          </a:xfrm>
        </p:spPr>
        <p:txBody>
          <a:bodyPr>
            <a:normAutofit fontScale="92500" lnSpcReduction="20000"/>
          </a:bodyPr>
          <a:lstStyle/>
          <a:p>
            <a:pPr marL="228600" lvl="0" indent="-228600" algn="ctr" rtl="0">
              <a:lnSpc>
                <a:spcPct val="100000"/>
              </a:lnSpc>
              <a:spcBef>
                <a:spcPts val="0"/>
              </a:spcBef>
              <a:spcAft>
                <a:spcPts val="0"/>
              </a:spcAft>
              <a:buClr>
                <a:schemeClr val="dk1"/>
              </a:buClr>
              <a:buSzPct val="75006"/>
              <a:buNone/>
            </a:pPr>
            <a:r>
              <a:rPr lang="en-US" sz="4800" dirty="0">
                <a:solidFill>
                  <a:srgbClr val="CC6600"/>
                </a:solidFill>
              </a:rPr>
              <a:t>Software</a:t>
            </a:r>
          </a:p>
        </p:txBody>
      </p:sp>
      <p:sp>
        <p:nvSpPr>
          <p:cNvPr id="2" name="TextBox 1">
            <a:extLst>
              <a:ext uri="{FF2B5EF4-FFF2-40B4-BE49-F238E27FC236}">
                <a16:creationId xmlns:a16="http://schemas.microsoft.com/office/drawing/2014/main" id="{0F3AFA97-B67C-8254-B3A6-D2DA3048DF62}"/>
              </a:ext>
            </a:extLst>
          </p:cNvPr>
          <p:cNvSpPr txBox="1"/>
          <p:nvPr/>
        </p:nvSpPr>
        <p:spPr>
          <a:xfrm>
            <a:off x="5529944" y="5083629"/>
            <a:ext cx="4931227" cy="1107996"/>
          </a:xfrm>
          <a:prstGeom prst="rect">
            <a:avLst/>
          </a:prstGeom>
          <a:noFill/>
        </p:spPr>
        <p:txBody>
          <a:bodyPr wrap="square" rtlCol="0">
            <a:spAutoFit/>
          </a:bodyPr>
          <a:lstStyle/>
          <a:p>
            <a:r>
              <a:rPr lang="en-GB" sz="2400" b="1" dirty="0">
                <a:highlight>
                  <a:srgbClr val="C0C0C0"/>
                </a:highlight>
                <a:latin typeface="Times New Roman" panose="02020603050405020304" pitchFamily="18" charset="0"/>
                <a:cs typeface="Times New Roman" panose="02020603050405020304" pitchFamily="18" charset="0"/>
              </a:rPr>
              <a:t>4.1 Types of software and interrupts</a:t>
            </a:r>
          </a:p>
          <a:p>
            <a:endParaRPr lang="en-GB" sz="2400" b="1" dirty="0">
              <a:highlight>
                <a:srgbClr val="C0C0C0"/>
              </a:highlight>
              <a:latin typeface="Times New Roman" panose="02020603050405020304" pitchFamily="18"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83275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FB7-5426-DDA8-C995-BFA819A6393A}"/>
              </a:ext>
            </a:extLst>
          </p:cNvPr>
          <p:cNvSpPr>
            <a:spLocks noGrp="1"/>
          </p:cNvSpPr>
          <p:nvPr>
            <p:ph type="title"/>
          </p:nvPr>
        </p:nvSpPr>
        <p:spPr/>
        <p:txBody>
          <a:bodyPr/>
          <a:lstStyle/>
          <a:p>
            <a:r>
              <a:rPr lang="en-IN" dirty="0"/>
              <a:t>       Operating system - Functions</a:t>
            </a:r>
            <a:endParaRPr lang="en-GB" dirty="0"/>
          </a:p>
        </p:txBody>
      </p:sp>
      <p:sp>
        <p:nvSpPr>
          <p:cNvPr id="3" name="Content Placeholder 2">
            <a:extLst>
              <a:ext uri="{FF2B5EF4-FFF2-40B4-BE49-F238E27FC236}">
                <a16:creationId xmlns:a16="http://schemas.microsoft.com/office/drawing/2014/main" id="{FC9BB771-FB89-AD25-BAB3-67603E8A414F}"/>
              </a:ext>
            </a:extLst>
          </p:cNvPr>
          <p:cNvSpPr>
            <a:spLocks noGrp="1"/>
          </p:cNvSpPr>
          <p:nvPr>
            <p:ph idx="1"/>
          </p:nvPr>
        </p:nvSpPr>
        <p:spPr>
          <a:xfrm>
            <a:off x="838197" y="1981200"/>
            <a:ext cx="9100459" cy="4195764"/>
          </a:xfrm>
        </p:spPr>
        <p:txBody>
          <a:bodyPr>
            <a:normAutofit/>
          </a:bodyPr>
          <a:lstStyle/>
          <a:p>
            <a:r>
              <a:rPr lang="en-GB" sz="2400" dirty="0">
                <a:latin typeface="Century Gothic" panose="020B0502020202020204" pitchFamily="34" charset="0"/>
              </a:rPr>
              <a:t>The operating system manages security by ensuring data integrity, confidentiality, and availability.</a:t>
            </a:r>
          </a:p>
          <a:p>
            <a:pPr marL="0" indent="0">
              <a:buNone/>
            </a:pPr>
            <a:endParaRPr lang="en-GB" sz="2400" dirty="0">
              <a:latin typeface="Century Gothic" panose="020B0502020202020204" pitchFamily="34" charset="0"/>
            </a:endParaRPr>
          </a:p>
          <a:p>
            <a:r>
              <a:rPr lang="en-GB" sz="2400" dirty="0">
                <a:solidFill>
                  <a:srgbClr val="C00000"/>
                </a:solidFill>
                <a:latin typeface="Century Gothic" panose="020B0502020202020204" pitchFamily="34" charset="0"/>
              </a:rPr>
              <a:t>Security management tasks include:</a:t>
            </a:r>
            <a:endParaRPr lang="en-GB" sz="2400" dirty="0">
              <a:latin typeface="Century Gothic" panose="020B0502020202020204" pitchFamily="34" charset="0"/>
            </a:endParaRPr>
          </a:p>
          <a:p>
            <a:pPr lvl="1">
              <a:buFont typeface="Wingdings" panose="05000000000000000000" pitchFamily="2" charset="2"/>
              <a:buChar char="§"/>
            </a:pPr>
            <a:r>
              <a:rPr lang="en-GB" dirty="0">
                <a:latin typeface="Century Gothic" panose="020B0502020202020204" pitchFamily="34" charset="0"/>
              </a:rPr>
              <a:t>carrying out updates as and when they become available</a:t>
            </a:r>
          </a:p>
          <a:p>
            <a:pPr lvl="1">
              <a:buFont typeface="Wingdings" panose="05000000000000000000" pitchFamily="2" charset="2"/>
              <a:buChar char="§"/>
            </a:pPr>
            <a:r>
              <a:rPr lang="en-GB" dirty="0">
                <a:latin typeface="Century Gothic" panose="020B0502020202020204" pitchFamily="34" charset="0"/>
              </a:rPr>
              <a:t>ensuring that anti-virus software is always up to date</a:t>
            </a:r>
          </a:p>
          <a:p>
            <a:pPr lvl="1">
              <a:buFont typeface="Wingdings" panose="05000000000000000000" pitchFamily="2" charset="2"/>
              <a:buChar char="§"/>
            </a:pPr>
            <a:r>
              <a:rPr lang="en-GB" dirty="0">
                <a:latin typeface="Century Gothic" panose="020B0502020202020204" pitchFamily="34" charset="0"/>
              </a:rPr>
              <a:t>maintaining access rights for all users</a:t>
            </a:r>
          </a:p>
          <a:p>
            <a:pPr lvl="1">
              <a:buFont typeface="Wingdings" panose="05000000000000000000" pitchFamily="2" charset="2"/>
              <a:buChar char="§"/>
            </a:pPr>
            <a:r>
              <a:rPr lang="en-GB" dirty="0">
                <a:latin typeface="Century Gothic" panose="020B0502020202020204" pitchFamily="34" charset="0"/>
              </a:rPr>
              <a:t>offering the ability for the recovery of data when it has been lost or corrupted</a:t>
            </a:r>
          </a:p>
        </p:txBody>
      </p:sp>
      <p:sp>
        <p:nvSpPr>
          <p:cNvPr id="4" name="TextBox 3">
            <a:extLst>
              <a:ext uri="{FF2B5EF4-FFF2-40B4-BE49-F238E27FC236}">
                <a16:creationId xmlns:a16="http://schemas.microsoft.com/office/drawing/2014/main" id="{CDD6FAA3-14F2-2674-4AA4-83113E0579FA}"/>
              </a:ext>
            </a:extLst>
          </p:cNvPr>
          <p:cNvSpPr txBox="1"/>
          <p:nvPr/>
        </p:nvSpPr>
        <p:spPr>
          <a:xfrm>
            <a:off x="838200" y="1219200"/>
            <a:ext cx="6945086" cy="553998"/>
          </a:xfrm>
          <a:prstGeom prst="rect">
            <a:avLst/>
          </a:prstGeom>
          <a:noFill/>
        </p:spPr>
        <p:txBody>
          <a:bodyPr wrap="square" rtlCol="0">
            <a:spAutoFit/>
          </a:bodyPr>
          <a:lstStyle/>
          <a:p>
            <a:r>
              <a:rPr lang="en-IN"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rPr>
              <a:t>Security management</a:t>
            </a:r>
            <a:endParaRPr lang="en-GB"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endParaRPr>
          </a:p>
        </p:txBody>
      </p:sp>
      <p:pic>
        <p:nvPicPr>
          <p:cNvPr id="6" name="Picture 5">
            <a:extLst>
              <a:ext uri="{FF2B5EF4-FFF2-40B4-BE49-F238E27FC236}">
                <a16:creationId xmlns:a16="http://schemas.microsoft.com/office/drawing/2014/main" id="{24A92299-7AE2-E58C-2DD0-0C09A5EEAA4E}"/>
              </a:ext>
            </a:extLst>
          </p:cNvPr>
          <p:cNvPicPr>
            <a:picLocks noChangeAspect="1"/>
          </p:cNvPicPr>
          <p:nvPr/>
        </p:nvPicPr>
        <p:blipFill>
          <a:blip r:embed="rId2"/>
          <a:stretch>
            <a:fillRect/>
          </a:stretch>
        </p:blipFill>
        <p:spPr>
          <a:xfrm>
            <a:off x="10105904" y="2572262"/>
            <a:ext cx="1733792" cy="2410161"/>
          </a:xfrm>
          <a:prstGeom prst="rect">
            <a:avLst/>
          </a:prstGeom>
        </p:spPr>
      </p:pic>
    </p:spTree>
    <p:extLst>
      <p:ext uri="{BB962C8B-B14F-4D97-AF65-F5344CB8AC3E}">
        <p14:creationId xmlns:p14="http://schemas.microsoft.com/office/powerpoint/2010/main" val="122384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FB7-5426-DDA8-C995-BFA819A6393A}"/>
              </a:ext>
            </a:extLst>
          </p:cNvPr>
          <p:cNvSpPr>
            <a:spLocks noGrp="1"/>
          </p:cNvSpPr>
          <p:nvPr>
            <p:ph type="title"/>
          </p:nvPr>
        </p:nvSpPr>
        <p:spPr/>
        <p:txBody>
          <a:bodyPr/>
          <a:lstStyle/>
          <a:p>
            <a:r>
              <a:rPr lang="en-IN" dirty="0"/>
              <a:t>        Operating system - Functions</a:t>
            </a:r>
            <a:endParaRPr lang="en-GB" dirty="0"/>
          </a:p>
        </p:txBody>
      </p:sp>
      <p:sp>
        <p:nvSpPr>
          <p:cNvPr id="3" name="Content Placeholder 2">
            <a:extLst>
              <a:ext uri="{FF2B5EF4-FFF2-40B4-BE49-F238E27FC236}">
                <a16:creationId xmlns:a16="http://schemas.microsoft.com/office/drawing/2014/main" id="{FC9BB771-FB89-AD25-BAB3-67603E8A414F}"/>
              </a:ext>
            </a:extLst>
          </p:cNvPr>
          <p:cNvSpPr>
            <a:spLocks noGrp="1"/>
          </p:cNvSpPr>
          <p:nvPr>
            <p:ph idx="1"/>
          </p:nvPr>
        </p:nvSpPr>
        <p:spPr>
          <a:xfrm>
            <a:off x="838197" y="1981200"/>
            <a:ext cx="11103432" cy="4195764"/>
          </a:xfrm>
        </p:spPr>
        <p:txBody>
          <a:bodyPr>
            <a:normAutofit/>
          </a:bodyPr>
          <a:lstStyle/>
          <a:p>
            <a:pPr marL="0" indent="0">
              <a:buNone/>
            </a:pPr>
            <a:r>
              <a:rPr lang="en-GB" sz="2400" dirty="0">
                <a:solidFill>
                  <a:srgbClr val="C00000"/>
                </a:solidFill>
                <a:latin typeface="Century Gothic" panose="020B0502020202020204" pitchFamily="34" charset="0"/>
              </a:rPr>
              <a:t>File  management tasks include:</a:t>
            </a:r>
            <a:endParaRPr lang="en-GB" sz="2400" dirty="0">
              <a:latin typeface="Century Gothic" panose="020B0502020202020204" pitchFamily="34" charset="0"/>
            </a:endParaRPr>
          </a:p>
          <a:p>
            <a:pPr lvl="1"/>
            <a:r>
              <a:rPr lang="en-GB" dirty="0">
                <a:latin typeface="Century Gothic" panose="020B0502020202020204" pitchFamily="34" charset="0"/>
              </a:rPr>
              <a:t>file naming conventions which can be used i.e. filename.docx(where the extension can be .bat, .</a:t>
            </a:r>
            <a:r>
              <a:rPr lang="en-GB" dirty="0" err="1">
                <a:latin typeface="Century Gothic" panose="020B0502020202020204" pitchFamily="34" charset="0"/>
              </a:rPr>
              <a:t>htm</a:t>
            </a:r>
            <a:r>
              <a:rPr lang="en-GB" dirty="0">
                <a:latin typeface="Century Gothic" panose="020B0502020202020204" pitchFamily="34" charset="0"/>
              </a:rPr>
              <a:t>, .</a:t>
            </a:r>
            <a:r>
              <a:rPr lang="en-GB" dirty="0" err="1">
                <a:latin typeface="Century Gothic" panose="020B0502020202020204" pitchFamily="34" charset="0"/>
              </a:rPr>
              <a:t>dbf</a:t>
            </a:r>
            <a:r>
              <a:rPr lang="en-GB" dirty="0">
                <a:latin typeface="Century Gothic" panose="020B0502020202020204" pitchFamily="34" charset="0"/>
              </a:rPr>
              <a:t>, .txt, .</a:t>
            </a:r>
            <a:r>
              <a:rPr lang="en-GB" dirty="0" err="1">
                <a:latin typeface="Century Gothic" panose="020B0502020202020204" pitchFamily="34" charset="0"/>
              </a:rPr>
              <a:t>xls</a:t>
            </a:r>
            <a:r>
              <a:rPr lang="en-GB" dirty="0">
                <a:latin typeface="Century Gothic" panose="020B0502020202020204" pitchFamily="34" charset="0"/>
              </a:rPr>
              <a:t>, etc.)</a:t>
            </a:r>
          </a:p>
          <a:p>
            <a:pPr marL="457200" lvl="1" indent="0">
              <a:buNone/>
            </a:pPr>
            <a:endParaRPr lang="en-GB" dirty="0">
              <a:latin typeface="Century Gothic" panose="020B0502020202020204" pitchFamily="34" charset="0"/>
            </a:endParaRPr>
          </a:p>
          <a:p>
            <a:pPr lvl="1"/>
            <a:r>
              <a:rPr lang="en-GB" dirty="0">
                <a:latin typeface="Century Gothic" panose="020B0502020202020204" pitchFamily="34" charset="0"/>
              </a:rPr>
              <a:t>performing specific tasks, such as: create, open, close, delete, rename, copy, and move files</a:t>
            </a:r>
          </a:p>
          <a:p>
            <a:pPr lvl="1"/>
            <a:endParaRPr lang="en-GB" dirty="0">
              <a:latin typeface="Century Gothic" panose="020B0502020202020204" pitchFamily="34" charset="0"/>
            </a:endParaRPr>
          </a:p>
          <a:p>
            <a:pPr lvl="1"/>
            <a:r>
              <a:rPr lang="en-GB" dirty="0">
                <a:latin typeface="Century Gothic" panose="020B0502020202020204" pitchFamily="34" charset="0"/>
              </a:rPr>
              <a:t>maintain the directory structures</a:t>
            </a:r>
          </a:p>
          <a:p>
            <a:pPr lvl="1"/>
            <a:endParaRPr lang="en-GB" dirty="0">
              <a:latin typeface="Century Gothic" panose="020B0502020202020204" pitchFamily="34" charset="0"/>
            </a:endParaRPr>
          </a:p>
          <a:p>
            <a:pPr lvl="1"/>
            <a:r>
              <a:rPr lang="en-GB" dirty="0">
                <a:latin typeface="Century Gothic" panose="020B0502020202020204" pitchFamily="34" charset="0"/>
              </a:rPr>
              <a:t>ensuring access control mechanisms are maintained </a:t>
            </a:r>
          </a:p>
        </p:txBody>
      </p:sp>
      <p:sp>
        <p:nvSpPr>
          <p:cNvPr id="4" name="TextBox 3">
            <a:extLst>
              <a:ext uri="{FF2B5EF4-FFF2-40B4-BE49-F238E27FC236}">
                <a16:creationId xmlns:a16="http://schemas.microsoft.com/office/drawing/2014/main" id="{CDD6FAA3-14F2-2674-4AA4-83113E0579FA}"/>
              </a:ext>
            </a:extLst>
          </p:cNvPr>
          <p:cNvSpPr txBox="1"/>
          <p:nvPr/>
        </p:nvSpPr>
        <p:spPr>
          <a:xfrm>
            <a:off x="838200" y="1219200"/>
            <a:ext cx="6945086" cy="553998"/>
          </a:xfrm>
          <a:prstGeom prst="rect">
            <a:avLst/>
          </a:prstGeom>
          <a:noFill/>
        </p:spPr>
        <p:txBody>
          <a:bodyPr wrap="square" rtlCol="0">
            <a:spAutoFit/>
          </a:bodyPr>
          <a:lstStyle/>
          <a:p>
            <a:r>
              <a:rPr lang="en-IN"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rPr>
              <a:t>File management</a:t>
            </a:r>
            <a:endParaRPr lang="en-GB"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702078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FB7-5426-DDA8-C995-BFA819A6393A}"/>
              </a:ext>
            </a:extLst>
          </p:cNvPr>
          <p:cNvSpPr>
            <a:spLocks noGrp="1"/>
          </p:cNvSpPr>
          <p:nvPr>
            <p:ph type="title"/>
          </p:nvPr>
        </p:nvSpPr>
        <p:spPr/>
        <p:txBody>
          <a:bodyPr/>
          <a:lstStyle/>
          <a:p>
            <a:r>
              <a:rPr lang="en-IN" dirty="0"/>
              <a:t>        Operating system - Functions</a:t>
            </a:r>
            <a:endParaRPr lang="en-GB" dirty="0"/>
          </a:p>
        </p:txBody>
      </p:sp>
      <p:sp>
        <p:nvSpPr>
          <p:cNvPr id="3" name="Content Placeholder 2">
            <a:extLst>
              <a:ext uri="{FF2B5EF4-FFF2-40B4-BE49-F238E27FC236}">
                <a16:creationId xmlns:a16="http://schemas.microsoft.com/office/drawing/2014/main" id="{FC9BB771-FB89-AD25-BAB3-67603E8A414F}"/>
              </a:ext>
            </a:extLst>
          </p:cNvPr>
          <p:cNvSpPr>
            <a:spLocks noGrp="1"/>
          </p:cNvSpPr>
          <p:nvPr>
            <p:ph idx="1"/>
          </p:nvPr>
        </p:nvSpPr>
        <p:spPr>
          <a:xfrm>
            <a:off x="838199" y="1947370"/>
            <a:ext cx="11103432" cy="4403766"/>
          </a:xfrm>
        </p:spPr>
        <p:txBody>
          <a:bodyPr>
            <a:normAutofit/>
          </a:bodyPr>
          <a:lstStyle/>
          <a:p>
            <a:pPr marL="0" indent="0">
              <a:buNone/>
            </a:pPr>
            <a:r>
              <a:rPr lang="en-GB" sz="2400" dirty="0">
                <a:solidFill>
                  <a:srgbClr val="002060"/>
                </a:solidFill>
                <a:latin typeface="Century Gothic" panose="020B0502020202020204" pitchFamily="34" charset="0"/>
              </a:rPr>
              <a:t>This involves the management of all input and output peripheral devices.</a:t>
            </a:r>
          </a:p>
          <a:p>
            <a:pPr marL="0" indent="0">
              <a:buNone/>
            </a:pPr>
            <a:r>
              <a:rPr lang="en-GB" sz="2400" dirty="0">
                <a:solidFill>
                  <a:srgbClr val="C00000"/>
                </a:solidFill>
                <a:latin typeface="Century Gothic" panose="020B0502020202020204" pitchFamily="34" charset="0"/>
              </a:rPr>
              <a:t>tasks include:</a:t>
            </a:r>
            <a:endParaRPr lang="en-GB" sz="2400" dirty="0">
              <a:solidFill>
                <a:srgbClr val="002060"/>
              </a:solidFill>
              <a:latin typeface="Century Gothic" panose="020B0502020202020204" pitchFamily="34" charset="0"/>
            </a:endParaRPr>
          </a:p>
          <a:p>
            <a:pPr lvl="1"/>
            <a:r>
              <a:rPr lang="en-GB" dirty="0">
                <a:latin typeface="Century Gothic" panose="020B0502020202020204" pitchFamily="34" charset="0"/>
              </a:rPr>
              <a:t>communicates with all input and output devices using device drivers</a:t>
            </a:r>
          </a:p>
          <a:p>
            <a:pPr marL="457200" lvl="1" indent="0">
              <a:buNone/>
            </a:pPr>
            <a:endParaRPr lang="en-GB" dirty="0">
              <a:latin typeface="Century Gothic" panose="020B0502020202020204" pitchFamily="34" charset="0"/>
            </a:endParaRPr>
          </a:p>
          <a:p>
            <a:pPr lvl="1"/>
            <a:r>
              <a:rPr lang="en-GB" dirty="0">
                <a:latin typeface="Century Gothic" panose="020B0502020202020204" pitchFamily="34" charset="0"/>
              </a:rPr>
              <a:t>ensures each hardware resource has a priority so that they can be used and released as required</a:t>
            </a:r>
          </a:p>
          <a:p>
            <a:pPr marL="457200" lvl="1" indent="0">
              <a:buNone/>
            </a:pPr>
            <a:endParaRPr lang="en-GB" dirty="0">
              <a:latin typeface="Century Gothic" panose="020B0502020202020204" pitchFamily="34" charset="0"/>
            </a:endParaRPr>
          </a:p>
          <a:p>
            <a:pPr lvl="1"/>
            <a:r>
              <a:rPr lang="en-GB" dirty="0">
                <a:latin typeface="Century Gothic" panose="020B0502020202020204" pitchFamily="34" charset="0"/>
              </a:rPr>
              <a:t>manages input/output devices by controlling queues and buffers</a:t>
            </a:r>
          </a:p>
        </p:txBody>
      </p:sp>
      <p:sp>
        <p:nvSpPr>
          <p:cNvPr id="4" name="TextBox 3">
            <a:extLst>
              <a:ext uri="{FF2B5EF4-FFF2-40B4-BE49-F238E27FC236}">
                <a16:creationId xmlns:a16="http://schemas.microsoft.com/office/drawing/2014/main" id="{CDD6FAA3-14F2-2674-4AA4-83113E0579FA}"/>
              </a:ext>
            </a:extLst>
          </p:cNvPr>
          <p:cNvSpPr txBox="1"/>
          <p:nvPr/>
        </p:nvSpPr>
        <p:spPr>
          <a:xfrm>
            <a:off x="838199" y="1219200"/>
            <a:ext cx="8273143" cy="553998"/>
          </a:xfrm>
          <a:prstGeom prst="rect">
            <a:avLst/>
          </a:prstGeom>
          <a:noFill/>
        </p:spPr>
        <p:txBody>
          <a:bodyPr wrap="square" rtlCol="0">
            <a:spAutoFit/>
          </a:bodyPr>
          <a:lstStyle/>
          <a:p>
            <a:r>
              <a:rPr lang="en-IN"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rPr>
              <a:t>Hardware and peripheral management</a:t>
            </a:r>
            <a:endParaRPr lang="en-GB"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03474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FB7-5426-DDA8-C995-BFA819A6393A}"/>
              </a:ext>
            </a:extLst>
          </p:cNvPr>
          <p:cNvSpPr>
            <a:spLocks noGrp="1"/>
          </p:cNvSpPr>
          <p:nvPr>
            <p:ph type="title"/>
          </p:nvPr>
        </p:nvSpPr>
        <p:spPr/>
        <p:txBody>
          <a:bodyPr/>
          <a:lstStyle/>
          <a:p>
            <a:r>
              <a:rPr lang="en-IN" dirty="0"/>
              <a:t>        Operating system - Functions</a:t>
            </a:r>
            <a:endParaRPr lang="en-GB" dirty="0"/>
          </a:p>
        </p:txBody>
      </p:sp>
      <p:sp>
        <p:nvSpPr>
          <p:cNvPr id="3" name="Content Placeholder 2">
            <a:extLst>
              <a:ext uri="{FF2B5EF4-FFF2-40B4-BE49-F238E27FC236}">
                <a16:creationId xmlns:a16="http://schemas.microsoft.com/office/drawing/2014/main" id="{FC9BB771-FB89-AD25-BAB3-67603E8A414F}"/>
              </a:ext>
            </a:extLst>
          </p:cNvPr>
          <p:cNvSpPr>
            <a:spLocks noGrp="1"/>
          </p:cNvSpPr>
          <p:nvPr>
            <p:ph idx="1"/>
          </p:nvPr>
        </p:nvSpPr>
        <p:spPr>
          <a:xfrm>
            <a:off x="838197" y="1522827"/>
            <a:ext cx="11038117" cy="4654137"/>
          </a:xfrm>
        </p:spPr>
        <p:txBody>
          <a:bodyPr>
            <a:normAutofit/>
          </a:bodyPr>
          <a:lstStyle/>
          <a:p>
            <a:r>
              <a:rPr lang="en-GB" sz="2200" dirty="0">
                <a:latin typeface="Century Gothic" panose="020B0502020202020204" pitchFamily="34" charset="0"/>
              </a:rPr>
              <a:t>Multitasking means computers can carry out more than one task at a time</a:t>
            </a:r>
          </a:p>
          <a:p>
            <a:pPr>
              <a:lnSpc>
                <a:spcPct val="100000"/>
              </a:lnSpc>
            </a:pPr>
            <a:r>
              <a:rPr lang="en-GB" sz="2200" dirty="0">
                <a:latin typeface="Century Gothic" panose="020B0502020202020204" pitchFamily="34" charset="0"/>
              </a:rPr>
              <a:t>Each of these tasks will share the CPU and Memory under the control of the operating system software.</a:t>
            </a:r>
          </a:p>
          <a:p>
            <a:pPr>
              <a:lnSpc>
                <a:spcPct val="100000"/>
              </a:lnSpc>
            </a:pPr>
            <a:r>
              <a:rPr lang="en-GB" sz="2200" dirty="0">
                <a:latin typeface="Century Gothic" panose="020B0502020202020204" pitchFamily="34" charset="0"/>
              </a:rPr>
              <a:t>To make sure that multitasking operates correctly, the operating system need to continually monitor each of the processes</a:t>
            </a:r>
          </a:p>
          <a:p>
            <a:pPr lvl="1">
              <a:lnSpc>
                <a:spcPct val="100000"/>
              </a:lnSpc>
              <a:buFont typeface="Wingdings" panose="05000000000000000000" pitchFamily="2" charset="2"/>
              <a:buChar char="§"/>
            </a:pPr>
            <a:r>
              <a:rPr lang="en-GB" sz="1800" dirty="0">
                <a:latin typeface="Century Gothic" panose="020B0502020202020204" pitchFamily="34" charset="0"/>
              </a:rPr>
              <a:t>resources are allocated to a task for a specific time limit</a:t>
            </a:r>
          </a:p>
          <a:p>
            <a:pPr lvl="1">
              <a:lnSpc>
                <a:spcPct val="100000"/>
              </a:lnSpc>
              <a:buFont typeface="Wingdings" panose="05000000000000000000" pitchFamily="2" charset="2"/>
              <a:buChar char="§"/>
            </a:pPr>
            <a:r>
              <a:rPr lang="en-GB" sz="1800" dirty="0">
                <a:latin typeface="Century Gothic" panose="020B0502020202020204" pitchFamily="34" charset="0"/>
              </a:rPr>
              <a:t>the task can be interrupted while it is running</a:t>
            </a:r>
          </a:p>
          <a:p>
            <a:pPr lvl="1">
              <a:lnSpc>
                <a:spcPct val="100000"/>
              </a:lnSpc>
              <a:buFont typeface="Wingdings" panose="05000000000000000000" pitchFamily="2" charset="2"/>
              <a:buChar char="§"/>
            </a:pPr>
            <a:r>
              <a:rPr lang="en-GB" sz="1800" dirty="0">
                <a:latin typeface="Century Gothic" panose="020B0502020202020204" pitchFamily="34" charset="0"/>
              </a:rPr>
              <a:t>the task is given a priority so it can have resources according to its priority.</a:t>
            </a:r>
          </a:p>
          <a:p>
            <a:pPr>
              <a:lnSpc>
                <a:spcPct val="100000"/>
              </a:lnSpc>
              <a:buFont typeface="Wingdings" panose="05000000000000000000" pitchFamily="2" charset="2"/>
              <a:buChar char="§"/>
            </a:pPr>
            <a:endParaRPr lang="en-GB" sz="2400" dirty="0">
              <a:latin typeface="Century Gothic" panose="020B0502020202020204" pitchFamily="34" charset="0"/>
            </a:endParaRPr>
          </a:p>
        </p:txBody>
      </p:sp>
      <p:sp>
        <p:nvSpPr>
          <p:cNvPr id="4" name="TextBox 3">
            <a:extLst>
              <a:ext uri="{FF2B5EF4-FFF2-40B4-BE49-F238E27FC236}">
                <a16:creationId xmlns:a16="http://schemas.microsoft.com/office/drawing/2014/main" id="{CDD6FAA3-14F2-2674-4AA4-83113E0579FA}"/>
              </a:ext>
            </a:extLst>
          </p:cNvPr>
          <p:cNvSpPr txBox="1"/>
          <p:nvPr/>
        </p:nvSpPr>
        <p:spPr>
          <a:xfrm>
            <a:off x="838197" y="968829"/>
            <a:ext cx="6945086" cy="553998"/>
          </a:xfrm>
          <a:prstGeom prst="rect">
            <a:avLst/>
          </a:prstGeom>
          <a:noFill/>
        </p:spPr>
        <p:txBody>
          <a:bodyPr wrap="square" rtlCol="0">
            <a:spAutoFit/>
          </a:bodyPr>
          <a:lstStyle/>
          <a:p>
            <a:r>
              <a:rPr lang="en-IN"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rPr>
              <a:t>Multitasking</a:t>
            </a:r>
            <a:endParaRPr lang="en-GB"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endParaRPr>
          </a:p>
        </p:txBody>
      </p:sp>
      <p:pic>
        <p:nvPicPr>
          <p:cNvPr id="9" name="Picture 8">
            <a:extLst>
              <a:ext uri="{FF2B5EF4-FFF2-40B4-BE49-F238E27FC236}">
                <a16:creationId xmlns:a16="http://schemas.microsoft.com/office/drawing/2014/main" id="{6015A8DB-7451-88C5-3D2B-C99B4461F447}"/>
              </a:ext>
            </a:extLst>
          </p:cNvPr>
          <p:cNvPicPr>
            <a:picLocks noChangeAspect="1"/>
          </p:cNvPicPr>
          <p:nvPr/>
        </p:nvPicPr>
        <p:blipFill>
          <a:blip r:embed="rId2"/>
          <a:stretch>
            <a:fillRect/>
          </a:stretch>
        </p:blipFill>
        <p:spPr>
          <a:xfrm>
            <a:off x="6945084" y="4648774"/>
            <a:ext cx="4506687" cy="1496706"/>
          </a:xfrm>
          <a:prstGeom prst="rect">
            <a:avLst/>
          </a:prstGeom>
        </p:spPr>
      </p:pic>
    </p:spTree>
    <p:extLst>
      <p:ext uri="{BB962C8B-B14F-4D97-AF65-F5344CB8AC3E}">
        <p14:creationId xmlns:p14="http://schemas.microsoft.com/office/powerpoint/2010/main" val="347779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FB7-5426-DDA8-C995-BFA819A6393A}"/>
              </a:ext>
            </a:extLst>
          </p:cNvPr>
          <p:cNvSpPr>
            <a:spLocks noGrp="1"/>
          </p:cNvSpPr>
          <p:nvPr>
            <p:ph type="title"/>
          </p:nvPr>
        </p:nvSpPr>
        <p:spPr/>
        <p:txBody>
          <a:bodyPr/>
          <a:lstStyle/>
          <a:p>
            <a:r>
              <a:rPr lang="en-IN" dirty="0"/>
              <a:t>        Operating system - Functions</a:t>
            </a:r>
            <a:endParaRPr lang="en-GB" dirty="0"/>
          </a:p>
        </p:txBody>
      </p:sp>
      <p:sp>
        <p:nvSpPr>
          <p:cNvPr id="3" name="Content Placeholder 2">
            <a:extLst>
              <a:ext uri="{FF2B5EF4-FFF2-40B4-BE49-F238E27FC236}">
                <a16:creationId xmlns:a16="http://schemas.microsoft.com/office/drawing/2014/main" id="{FC9BB771-FB89-AD25-BAB3-67603E8A414F}"/>
              </a:ext>
            </a:extLst>
          </p:cNvPr>
          <p:cNvSpPr>
            <a:spLocks noGrp="1"/>
          </p:cNvSpPr>
          <p:nvPr>
            <p:ph idx="1"/>
          </p:nvPr>
        </p:nvSpPr>
        <p:spPr>
          <a:xfrm>
            <a:off x="838197" y="1981200"/>
            <a:ext cx="11179632" cy="4195764"/>
          </a:xfrm>
        </p:spPr>
        <p:txBody>
          <a:bodyPr>
            <a:normAutofit fontScale="92500" lnSpcReduction="20000"/>
          </a:bodyPr>
          <a:lstStyle/>
          <a:p>
            <a:r>
              <a:rPr lang="en-GB" sz="2400" dirty="0">
                <a:latin typeface="Century Gothic" panose="020B0502020202020204" pitchFamily="34" charset="0"/>
              </a:rPr>
              <a:t>Computers allow more than one user to log onto the system. It is therefore important that users’ data is stored in separate parts of the memory for security reasons.</a:t>
            </a:r>
          </a:p>
          <a:p>
            <a:pPr marL="0" indent="0">
              <a:buNone/>
            </a:pPr>
            <a:endParaRPr lang="en-GB" sz="2400" dirty="0">
              <a:latin typeface="Century Gothic" panose="020B0502020202020204" pitchFamily="34" charset="0"/>
            </a:endParaRPr>
          </a:p>
          <a:p>
            <a:r>
              <a:rPr lang="en-GB" sz="2400" dirty="0">
                <a:latin typeface="Century Gothic" panose="020B0502020202020204" pitchFamily="34" charset="0"/>
              </a:rPr>
              <a:t>Each person logging onto the computer will be given a user account protected by a user name and password. The operating system is given the task of managing these different user accounts.</a:t>
            </a:r>
          </a:p>
          <a:p>
            <a:pPr marL="0" indent="0">
              <a:buNone/>
            </a:pPr>
            <a:endParaRPr lang="en-GB" sz="2400" dirty="0">
              <a:latin typeface="Century Gothic" panose="020B0502020202020204" pitchFamily="34" charset="0"/>
            </a:endParaRPr>
          </a:p>
          <a:p>
            <a:r>
              <a:rPr lang="en-GB" sz="2400" dirty="0">
                <a:latin typeface="Century Gothic" panose="020B0502020202020204" pitchFamily="34" charset="0"/>
              </a:rPr>
              <a:t>This allow allows each user to:</a:t>
            </a:r>
          </a:p>
          <a:p>
            <a:pPr lvl="1">
              <a:buFont typeface="Wingdings" panose="05000000000000000000" pitchFamily="2" charset="2"/>
              <a:buChar char="§"/>
            </a:pPr>
            <a:r>
              <a:rPr lang="en-GB" sz="1600" dirty="0">
                <a:latin typeface="Century Gothic" panose="020B0502020202020204" pitchFamily="34" charset="0"/>
              </a:rPr>
              <a:t>customise their screen layout and other settings</a:t>
            </a:r>
          </a:p>
          <a:p>
            <a:pPr lvl="1">
              <a:buFont typeface="Wingdings" panose="05000000000000000000" pitchFamily="2" charset="2"/>
              <a:buChar char="§"/>
            </a:pPr>
            <a:r>
              <a:rPr lang="en-GB" sz="1600" dirty="0">
                <a:latin typeface="Century Gothic" panose="020B0502020202020204" pitchFamily="34" charset="0"/>
              </a:rPr>
              <a:t>use separate folders and files and to manage these themselves.</a:t>
            </a:r>
          </a:p>
          <a:p>
            <a:pPr marL="0" indent="0">
              <a:buNone/>
            </a:pPr>
            <a:endParaRPr lang="en-GB" sz="2400" dirty="0">
              <a:latin typeface="Century Gothic" panose="020B0502020202020204" pitchFamily="34" charset="0"/>
            </a:endParaRPr>
          </a:p>
          <a:p>
            <a:r>
              <a:rPr lang="en-GB" sz="2400" dirty="0">
                <a:latin typeface="Century Gothic" panose="020B0502020202020204" pitchFamily="34" charset="0"/>
              </a:rPr>
              <a:t>Usually an administrator oversees the management of these user accounts</a:t>
            </a:r>
          </a:p>
        </p:txBody>
      </p:sp>
      <p:sp>
        <p:nvSpPr>
          <p:cNvPr id="4" name="TextBox 3">
            <a:extLst>
              <a:ext uri="{FF2B5EF4-FFF2-40B4-BE49-F238E27FC236}">
                <a16:creationId xmlns:a16="http://schemas.microsoft.com/office/drawing/2014/main" id="{CDD6FAA3-14F2-2674-4AA4-83113E0579FA}"/>
              </a:ext>
            </a:extLst>
          </p:cNvPr>
          <p:cNvSpPr txBox="1"/>
          <p:nvPr/>
        </p:nvSpPr>
        <p:spPr>
          <a:xfrm>
            <a:off x="838200" y="1219200"/>
            <a:ext cx="6945086" cy="553998"/>
          </a:xfrm>
          <a:prstGeom prst="rect">
            <a:avLst/>
          </a:prstGeom>
          <a:noFill/>
        </p:spPr>
        <p:txBody>
          <a:bodyPr wrap="square" rtlCol="0">
            <a:spAutoFit/>
          </a:bodyPr>
          <a:lstStyle/>
          <a:p>
            <a:r>
              <a:rPr lang="en-IN"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rPr>
              <a:t>Management of user accounts</a:t>
            </a:r>
            <a:endParaRPr lang="en-GB"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64825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Effect transition="in" filter="fade">
                                      <p:cBhvr>
                                        <p:cTn id="49" dur="1000"/>
                                        <p:tgtEl>
                                          <p:spTgt spid="3">
                                            <p:txEl>
                                              <p:pRg st="8" end="8"/>
                                            </p:txEl>
                                          </p:spTgt>
                                        </p:tgtEl>
                                      </p:cBhvr>
                                    </p:animEffect>
                                    <p:anim calcmode="lin" valueType="num">
                                      <p:cBhvr>
                                        <p:cTn id="5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FB7-5426-DDA8-C995-BFA819A6393A}"/>
              </a:ext>
            </a:extLst>
          </p:cNvPr>
          <p:cNvSpPr>
            <a:spLocks noGrp="1"/>
          </p:cNvSpPr>
          <p:nvPr>
            <p:ph type="title"/>
          </p:nvPr>
        </p:nvSpPr>
        <p:spPr/>
        <p:txBody>
          <a:bodyPr/>
          <a:lstStyle/>
          <a:p>
            <a:r>
              <a:rPr lang="en-IN" dirty="0"/>
              <a:t>        Operating system - Functions</a:t>
            </a:r>
            <a:endParaRPr lang="en-GB" dirty="0"/>
          </a:p>
        </p:txBody>
      </p:sp>
      <p:sp>
        <p:nvSpPr>
          <p:cNvPr id="3" name="Content Placeholder 2">
            <a:extLst>
              <a:ext uri="{FF2B5EF4-FFF2-40B4-BE49-F238E27FC236}">
                <a16:creationId xmlns:a16="http://schemas.microsoft.com/office/drawing/2014/main" id="{FC9BB771-FB89-AD25-BAB3-67603E8A414F}"/>
              </a:ext>
            </a:extLst>
          </p:cNvPr>
          <p:cNvSpPr>
            <a:spLocks noGrp="1"/>
          </p:cNvSpPr>
          <p:nvPr>
            <p:ph idx="1"/>
          </p:nvPr>
        </p:nvSpPr>
        <p:spPr>
          <a:xfrm>
            <a:off x="838197" y="1981200"/>
            <a:ext cx="11179632" cy="4195764"/>
          </a:xfrm>
        </p:spPr>
        <p:txBody>
          <a:bodyPr>
            <a:normAutofit/>
          </a:bodyPr>
          <a:lstStyle/>
          <a:p>
            <a:r>
              <a:rPr lang="en-GB" sz="2400" dirty="0">
                <a:latin typeface="Century Gothic" panose="020B0502020202020204" pitchFamily="34" charset="0"/>
              </a:rPr>
              <a:t>An interrupt is a signal from a device attached to a computer or from a program within the computer that requires the operating system to stop and figure out what to do next.</a:t>
            </a:r>
          </a:p>
          <a:p>
            <a:pPr marL="0" indent="0">
              <a:buNone/>
            </a:pPr>
            <a:endParaRPr lang="en-GB" sz="2400" dirty="0">
              <a:latin typeface="Century Gothic" panose="020B0502020202020204" pitchFamily="34" charset="0"/>
            </a:endParaRPr>
          </a:p>
          <a:p>
            <a:r>
              <a:rPr lang="en-GB" sz="2400" dirty="0">
                <a:latin typeface="Century Gothic" panose="020B0502020202020204" pitchFamily="34" charset="0"/>
              </a:rPr>
              <a:t> The Interrupts can be caused by:</a:t>
            </a:r>
          </a:p>
          <a:p>
            <a:pPr lvl="1">
              <a:buFont typeface="Wingdings" panose="05000000000000000000" pitchFamily="2" charset="2"/>
              <a:buChar char="§"/>
            </a:pPr>
            <a:r>
              <a:rPr lang="en-GB" sz="1600" dirty="0">
                <a:latin typeface="Century Gothic" panose="020B0502020202020204" pitchFamily="34" charset="0"/>
              </a:rPr>
              <a:t>An input/output process (e.g. a disk drive or printer requiring more data)</a:t>
            </a:r>
          </a:p>
          <a:p>
            <a:pPr lvl="1">
              <a:buFont typeface="Wingdings" panose="05000000000000000000" pitchFamily="2" charset="2"/>
              <a:buChar char="§"/>
            </a:pPr>
            <a:r>
              <a:rPr lang="en-GB" sz="1600" dirty="0">
                <a:latin typeface="Century Gothic" panose="020B0502020202020204" pitchFamily="34" charset="0"/>
              </a:rPr>
              <a:t>A hardware fault (for example, a paper jam in the printer)</a:t>
            </a:r>
          </a:p>
          <a:p>
            <a:pPr lvl="1">
              <a:buFont typeface="Wingdings" panose="05000000000000000000" pitchFamily="2" charset="2"/>
              <a:buChar char="§"/>
            </a:pPr>
            <a:r>
              <a:rPr lang="en-GB" sz="1600" dirty="0">
                <a:latin typeface="Century Gothic" panose="020B0502020202020204" pitchFamily="34" charset="0"/>
              </a:rPr>
              <a:t>User interaction, for example, the user presses &lt;CTRL&gt; &lt;ALT&gt; &lt;BREAK&gt;</a:t>
            </a:r>
          </a:p>
          <a:p>
            <a:pPr lvl="1">
              <a:buFont typeface="Wingdings" panose="05000000000000000000" pitchFamily="2" charset="2"/>
              <a:buChar char="§"/>
            </a:pPr>
            <a:r>
              <a:rPr lang="en-GB" sz="1600" dirty="0">
                <a:latin typeface="Century Gothic" panose="020B0502020202020204" pitchFamily="34" charset="0"/>
              </a:rPr>
              <a:t>software errors that cause a problem</a:t>
            </a:r>
          </a:p>
        </p:txBody>
      </p:sp>
      <p:sp>
        <p:nvSpPr>
          <p:cNvPr id="4" name="TextBox 3">
            <a:extLst>
              <a:ext uri="{FF2B5EF4-FFF2-40B4-BE49-F238E27FC236}">
                <a16:creationId xmlns:a16="http://schemas.microsoft.com/office/drawing/2014/main" id="{CDD6FAA3-14F2-2674-4AA4-83113E0579FA}"/>
              </a:ext>
            </a:extLst>
          </p:cNvPr>
          <p:cNvSpPr txBox="1"/>
          <p:nvPr/>
        </p:nvSpPr>
        <p:spPr>
          <a:xfrm>
            <a:off x="838200" y="1219200"/>
            <a:ext cx="6945086" cy="553998"/>
          </a:xfrm>
          <a:prstGeom prst="rect">
            <a:avLst/>
          </a:prstGeom>
          <a:noFill/>
        </p:spPr>
        <p:txBody>
          <a:bodyPr wrap="square" rtlCol="0">
            <a:spAutoFit/>
          </a:bodyPr>
          <a:lstStyle/>
          <a:p>
            <a:r>
              <a:rPr lang="en-IN"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rPr>
              <a:t>Interrupt handling</a:t>
            </a:r>
            <a:endParaRPr lang="en-GB"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33523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FB7-5426-DDA8-C995-BFA819A6393A}"/>
              </a:ext>
            </a:extLst>
          </p:cNvPr>
          <p:cNvSpPr>
            <a:spLocks noGrp="1"/>
          </p:cNvSpPr>
          <p:nvPr>
            <p:ph type="title"/>
          </p:nvPr>
        </p:nvSpPr>
        <p:spPr/>
        <p:txBody>
          <a:bodyPr/>
          <a:lstStyle/>
          <a:p>
            <a:r>
              <a:rPr lang="en-IN" dirty="0"/>
              <a:t>        Operating system - Functions</a:t>
            </a:r>
            <a:endParaRPr lang="en-GB" dirty="0"/>
          </a:p>
        </p:txBody>
      </p:sp>
      <p:sp>
        <p:nvSpPr>
          <p:cNvPr id="3" name="Content Placeholder 2">
            <a:extLst>
              <a:ext uri="{FF2B5EF4-FFF2-40B4-BE49-F238E27FC236}">
                <a16:creationId xmlns:a16="http://schemas.microsoft.com/office/drawing/2014/main" id="{FC9BB771-FB89-AD25-BAB3-67603E8A414F}"/>
              </a:ext>
            </a:extLst>
          </p:cNvPr>
          <p:cNvSpPr>
            <a:spLocks noGrp="1"/>
          </p:cNvSpPr>
          <p:nvPr>
            <p:ph idx="1"/>
          </p:nvPr>
        </p:nvSpPr>
        <p:spPr>
          <a:xfrm>
            <a:off x="838197" y="1631683"/>
            <a:ext cx="11179632" cy="4812659"/>
          </a:xfrm>
        </p:spPr>
        <p:txBody>
          <a:bodyPr>
            <a:normAutofit/>
          </a:bodyPr>
          <a:lstStyle/>
          <a:p>
            <a:r>
              <a:rPr lang="en-GB" sz="2400" dirty="0">
                <a:latin typeface="Century Gothic" panose="020B0502020202020204" pitchFamily="34" charset="0"/>
              </a:rPr>
              <a:t> Interrupts allow computers to carry out many tasks or to have several programs open at the same time. </a:t>
            </a:r>
          </a:p>
          <a:p>
            <a:pPr marL="0" indent="0">
              <a:buNone/>
            </a:pPr>
            <a:endParaRPr lang="en-GB" sz="2400" dirty="0">
              <a:latin typeface="Century Gothic" panose="020B0502020202020204" pitchFamily="34" charset="0"/>
            </a:endParaRPr>
          </a:p>
          <a:p>
            <a:r>
              <a:rPr lang="en-GB" sz="2400" dirty="0">
                <a:latin typeface="Century Gothic" panose="020B0502020202020204" pitchFamily="34" charset="0"/>
              </a:rPr>
              <a:t>An example would be downloading a file from the internet at the same time as listening to some music in iTunes. Interrupts allow these two functions to co-exist and the user has the impression that both functions are being carried out simultaneously.</a:t>
            </a:r>
          </a:p>
          <a:p>
            <a:pPr marL="0" indent="0">
              <a:buNone/>
            </a:pPr>
            <a:endParaRPr lang="en-GB" sz="2400" dirty="0">
              <a:latin typeface="Century Gothic" panose="020B0502020202020204" pitchFamily="34" charset="0"/>
            </a:endParaRPr>
          </a:p>
          <a:p>
            <a:r>
              <a:rPr lang="en-GB" sz="2400" dirty="0">
                <a:latin typeface="Century Gothic" panose="020B0502020202020204" pitchFamily="34" charset="0"/>
              </a:rPr>
              <a:t>In reality, data is being passed in and out of memory very rapidly, allowing both functions to be serviced. This can all be achieved by using an area in memory known as a </a:t>
            </a:r>
            <a:r>
              <a:rPr lang="en-GB" sz="2400" dirty="0">
                <a:solidFill>
                  <a:srgbClr val="FF0000"/>
                </a:solidFill>
                <a:latin typeface="Century Gothic" panose="020B0502020202020204" pitchFamily="34" charset="0"/>
              </a:rPr>
              <a:t>buffer.</a:t>
            </a:r>
          </a:p>
        </p:txBody>
      </p:sp>
      <p:sp>
        <p:nvSpPr>
          <p:cNvPr id="4" name="TextBox 3">
            <a:extLst>
              <a:ext uri="{FF2B5EF4-FFF2-40B4-BE49-F238E27FC236}">
                <a16:creationId xmlns:a16="http://schemas.microsoft.com/office/drawing/2014/main" id="{CDD6FAA3-14F2-2674-4AA4-83113E0579FA}"/>
              </a:ext>
            </a:extLst>
          </p:cNvPr>
          <p:cNvSpPr txBox="1"/>
          <p:nvPr/>
        </p:nvSpPr>
        <p:spPr>
          <a:xfrm>
            <a:off x="838197" y="949808"/>
            <a:ext cx="6945086" cy="553998"/>
          </a:xfrm>
          <a:prstGeom prst="rect">
            <a:avLst/>
          </a:prstGeom>
          <a:noFill/>
        </p:spPr>
        <p:txBody>
          <a:bodyPr wrap="square" rtlCol="0">
            <a:spAutoFit/>
          </a:bodyPr>
          <a:lstStyle/>
          <a:p>
            <a:r>
              <a:rPr lang="en-IN"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rPr>
              <a:t>Interrupt handling</a:t>
            </a:r>
            <a:endParaRPr lang="en-GB"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411422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03C419-75DE-EA4D-7167-43100392718F}"/>
              </a:ext>
            </a:extLst>
          </p:cNvPr>
          <p:cNvSpPr>
            <a:spLocks noGrp="1"/>
          </p:cNvSpPr>
          <p:nvPr>
            <p:ph idx="1"/>
          </p:nvPr>
        </p:nvSpPr>
        <p:spPr>
          <a:xfrm>
            <a:off x="838199" y="1992086"/>
            <a:ext cx="10918371" cy="3918858"/>
          </a:xfrm>
        </p:spPr>
        <p:txBody>
          <a:bodyPr>
            <a:normAutofit fontScale="85000" lnSpcReduction="20000"/>
          </a:bodyPr>
          <a:lstStyle/>
          <a:p>
            <a:pPr marL="0" indent="0">
              <a:buNone/>
            </a:pPr>
            <a:r>
              <a:rPr lang="en-GB" dirty="0">
                <a:latin typeface="Century Gothic" panose="020B0502020202020204" pitchFamily="34" charset="0"/>
              </a:rPr>
              <a:t>A </a:t>
            </a:r>
            <a:r>
              <a:rPr lang="en-GB" dirty="0">
                <a:solidFill>
                  <a:srgbClr val="FF0000"/>
                </a:solidFill>
                <a:latin typeface="Century Gothic" panose="020B0502020202020204" pitchFamily="34" charset="0"/>
              </a:rPr>
              <a:t>buffer </a:t>
            </a:r>
            <a:r>
              <a:rPr lang="en-GB" dirty="0">
                <a:latin typeface="Century Gothic" panose="020B0502020202020204" pitchFamily="34" charset="0"/>
              </a:rPr>
              <a:t>is a memory area that stores data temporarily. </a:t>
            </a:r>
          </a:p>
          <a:p>
            <a:endParaRPr lang="en-GB" dirty="0">
              <a:latin typeface="Century Gothic" panose="020B0502020202020204" pitchFamily="34" charset="0"/>
            </a:endParaRPr>
          </a:p>
          <a:p>
            <a:pPr marL="0" indent="0">
              <a:buNone/>
            </a:pPr>
            <a:r>
              <a:rPr lang="en-GB" dirty="0">
                <a:latin typeface="Century Gothic" panose="020B0502020202020204" pitchFamily="34" charset="0"/>
              </a:rPr>
              <a:t>For example, buffers are used when downloading a movie from the internet to compensate for the difference between download speeds and the data requirements of the receiving device.</a:t>
            </a:r>
          </a:p>
          <a:p>
            <a:endParaRPr lang="en-GB" dirty="0">
              <a:latin typeface="Century Gothic" panose="020B0502020202020204" pitchFamily="34" charset="0"/>
            </a:endParaRPr>
          </a:p>
          <a:p>
            <a:pPr marL="0" indent="0">
              <a:buNone/>
            </a:pPr>
            <a:r>
              <a:rPr lang="en-GB" dirty="0">
                <a:latin typeface="Century Gothic" panose="020B0502020202020204" pitchFamily="34" charset="0"/>
              </a:rPr>
              <a:t>The data transmission rate of the movie file from the web server to the buffer must be greater than the rate at which data is transmitted from buffer to media player.</a:t>
            </a:r>
          </a:p>
          <a:p>
            <a:pPr marL="0" indent="0">
              <a:buNone/>
            </a:pPr>
            <a:endParaRPr lang="en-GB" dirty="0">
              <a:latin typeface="Century Gothic" panose="020B0502020202020204" pitchFamily="34" charset="0"/>
            </a:endParaRPr>
          </a:p>
          <a:p>
            <a:pPr marL="0" indent="0">
              <a:buNone/>
            </a:pPr>
            <a:r>
              <a:rPr lang="en-GB" dirty="0">
                <a:latin typeface="Century Gothic" panose="020B0502020202020204" pitchFamily="34" charset="0"/>
              </a:rPr>
              <a:t>Without buffers, the movie would frequently ‘freeze’.</a:t>
            </a:r>
          </a:p>
        </p:txBody>
      </p:sp>
      <p:sp>
        <p:nvSpPr>
          <p:cNvPr id="2" name="Title 1">
            <a:extLst>
              <a:ext uri="{FF2B5EF4-FFF2-40B4-BE49-F238E27FC236}">
                <a16:creationId xmlns:a16="http://schemas.microsoft.com/office/drawing/2014/main" id="{E3F925A5-50A0-F5F1-D684-160281745965}"/>
              </a:ext>
            </a:extLst>
          </p:cNvPr>
          <p:cNvSpPr>
            <a:spLocks noGrp="1"/>
          </p:cNvSpPr>
          <p:nvPr>
            <p:ph type="title"/>
          </p:nvPr>
        </p:nvSpPr>
        <p:spPr/>
        <p:txBody>
          <a:bodyPr/>
          <a:lstStyle/>
          <a:p>
            <a:r>
              <a:rPr lang="en-IN" dirty="0"/>
              <a:t>       Buffer</a:t>
            </a:r>
            <a:endParaRPr lang="en-GB" dirty="0"/>
          </a:p>
        </p:txBody>
      </p:sp>
      <p:sp>
        <p:nvSpPr>
          <p:cNvPr id="4" name="TextBox 3">
            <a:extLst>
              <a:ext uri="{FF2B5EF4-FFF2-40B4-BE49-F238E27FC236}">
                <a16:creationId xmlns:a16="http://schemas.microsoft.com/office/drawing/2014/main" id="{52BECA14-AEA0-34D1-8B69-DCCA86D40F03}"/>
              </a:ext>
            </a:extLst>
          </p:cNvPr>
          <p:cNvSpPr txBox="1"/>
          <p:nvPr/>
        </p:nvSpPr>
        <p:spPr>
          <a:xfrm>
            <a:off x="838200" y="1058665"/>
            <a:ext cx="6945086" cy="553998"/>
          </a:xfrm>
          <a:prstGeom prst="rect">
            <a:avLst/>
          </a:prstGeom>
          <a:noFill/>
        </p:spPr>
        <p:txBody>
          <a:bodyPr wrap="square" rtlCol="0">
            <a:spAutoFit/>
          </a:bodyPr>
          <a:lstStyle/>
          <a:p>
            <a:r>
              <a:rPr lang="en-IN"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rPr>
              <a:t>Buffer</a:t>
            </a:r>
            <a:endParaRPr lang="en-GB"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9494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424A-88C4-ED2C-B2D9-B3EB30D3E3BF}"/>
              </a:ext>
            </a:extLst>
          </p:cNvPr>
          <p:cNvSpPr>
            <a:spLocks noGrp="1"/>
          </p:cNvSpPr>
          <p:nvPr>
            <p:ph type="title"/>
          </p:nvPr>
        </p:nvSpPr>
        <p:spPr/>
        <p:txBody>
          <a:bodyPr>
            <a:normAutofit/>
          </a:bodyPr>
          <a:lstStyle/>
          <a:p>
            <a:r>
              <a:rPr lang="en-IN" dirty="0"/>
              <a:t>      4.1.3 Running of Applications</a:t>
            </a:r>
            <a:endParaRPr lang="en-GB" dirty="0"/>
          </a:p>
        </p:txBody>
      </p:sp>
      <p:sp>
        <p:nvSpPr>
          <p:cNvPr id="3" name="Content Placeholder 2">
            <a:extLst>
              <a:ext uri="{FF2B5EF4-FFF2-40B4-BE49-F238E27FC236}">
                <a16:creationId xmlns:a16="http://schemas.microsoft.com/office/drawing/2014/main" id="{C223C7D1-F410-B9BA-F8E2-E2AEAE83C1DE}"/>
              </a:ext>
            </a:extLst>
          </p:cNvPr>
          <p:cNvSpPr>
            <a:spLocks noGrp="1"/>
          </p:cNvSpPr>
          <p:nvPr>
            <p:ph idx="1"/>
          </p:nvPr>
        </p:nvSpPr>
        <p:spPr>
          <a:xfrm>
            <a:off x="849085" y="1134628"/>
            <a:ext cx="5976258" cy="4961372"/>
          </a:xfrm>
        </p:spPr>
        <p:txBody>
          <a:bodyPr>
            <a:normAutofit/>
          </a:bodyPr>
          <a:lstStyle/>
          <a:p>
            <a:pPr marL="0" indent="0">
              <a:buNone/>
            </a:pPr>
            <a:r>
              <a:rPr lang="en-GB" dirty="0">
                <a:latin typeface="Century Gothic" panose="020B0502020202020204" pitchFamily="34" charset="0"/>
              </a:rPr>
              <a:t>When a computer starts up, a </a:t>
            </a:r>
            <a:r>
              <a:rPr lang="en-GB" dirty="0">
                <a:solidFill>
                  <a:srgbClr val="FF0000"/>
                </a:solidFill>
                <a:latin typeface="Century Gothic" panose="020B0502020202020204" pitchFamily="34" charset="0"/>
              </a:rPr>
              <a:t>part of the operating</a:t>
            </a:r>
            <a:r>
              <a:rPr lang="en-GB" dirty="0">
                <a:latin typeface="Century Gothic" panose="020B0502020202020204" pitchFamily="34" charset="0"/>
              </a:rPr>
              <a:t> system is loaded into </a:t>
            </a:r>
            <a:r>
              <a:rPr lang="en-GB" b="1" dirty="0">
                <a:latin typeface="Century Gothic" panose="020B0502020202020204" pitchFamily="34" charset="0"/>
              </a:rPr>
              <a:t>RAM</a:t>
            </a:r>
            <a:r>
              <a:rPr lang="en-GB" dirty="0">
                <a:latin typeface="Century Gothic" panose="020B0502020202020204" pitchFamily="34" charset="0"/>
              </a:rPr>
              <a:t> – this is known as </a:t>
            </a:r>
            <a:r>
              <a:rPr lang="en-GB" dirty="0">
                <a:solidFill>
                  <a:srgbClr val="FF0000"/>
                </a:solidFill>
                <a:latin typeface="Century Gothic" panose="020B0502020202020204" pitchFamily="34" charset="0"/>
              </a:rPr>
              <a:t>booting up </a:t>
            </a:r>
            <a:r>
              <a:rPr lang="en-GB" dirty="0">
                <a:latin typeface="Century Gothic" panose="020B0502020202020204" pitchFamily="34" charset="0"/>
              </a:rPr>
              <a:t>the computer</a:t>
            </a:r>
          </a:p>
          <a:p>
            <a:pPr marL="0" indent="0">
              <a:buNone/>
            </a:pPr>
            <a:endParaRPr lang="en-GB" dirty="0">
              <a:latin typeface="Century Gothic" panose="020B0502020202020204" pitchFamily="34" charset="0"/>
            </a:endParaRPr>
          </a:p>
          <a:p>
            <a:pPr marL="0" indent="0">
              <a:buNone/>
            </a:pPr>
            <a:r>
              <a:rPr lang="en-GB" dirty="0">
                <a:latin typeface="Century Gothic" panose="020B0502020202020204" pitchFamily="34" charset="0"/>
              </a:rPr>
              <a:t>The start-up of the computer’s motherboard is handled by the basic input/output system (BIOS)</a:t>
            </a:r>
          </a:p>
        </p:txBody>
      </p:sp>
      <p:pic>
        <p:nvPicPr>
          <p:cNvPr id="5" name="Picture 4">
            <a:extLst>
              <a:ext uri="{FF2B5EF4-FFF2-40B4-BE49-F238E27FC236}">
                <a16:creationId xmlns:a16="http://schemas.microsoft.com/office/drawing/2014/main" id="{339A0538-6BCD-F634-E332-06CB2A0AA470}"/>
              </a:ext>
            </a:extLst>
          </p:cNvPr>
          <p:cNvPicPr>
            <a:picLocks noChangeAspect="1"/>
          </p:cNvPicPr>
          <p:nvPr/>
        </p:nvPicPr>
        <p:blipFill>
          <a:blip r:embed="rId2"/>
          <a:stretch>
            <a:fillRect/>
          </a:stretch>
        </p:blipFill>
        <p:spPr>
          <a:xfrm>
            <a:off x="6749143" y="1670071"/>
            <a:ext cx="4729932" cy="2541814"/>
          </a:xfrm>
          <a:prstGeom prst="rect">
            <a:avLst/>
          </a:prstGeom>
        </p:spPr>
      </p:pic>
    </p:spTree>
    <p:extLst>
      <p:ext uri="{BB962C8B-B14F-4D97-AF65-F5344CB8AC3E}">
        <p14:creationId xmlns:p14="http://schemas.microsoft.com/office/powerpoint/2010/main" val="2244133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424A-88C4-ED2C-B2D9-B3EB30D3E3BF}"/>
              </a:ext>
            </a:extLst>
          </p:cNvPr>
          <p:cNvSpPr>
            <a:spLocks noGrp="1"/>
          </p:cNvSpPr>
          <p:nvPr>
            <p:ph type="title"/>
          </p:nvPr>
        </p:nvSpPr>
        <p:spPr/>
        <p:txBody>
          <a:bodyPr>
            <a:normAutofit/>
          </a:bodyPr>
          <a:lstStyle/>
          <a:p>
            <a:r>
              <a:rPr lang="en-IN" dirty="0"/>
              <a:t>      4.1.3 Running of Applications</a:t>
            </a:r>
            <a:endParaRPr lang="en-GB" dirty="0"/>
          </a:p>
        </p:txBody>
      </p:sp>
      <p:sp>
        <p:nvSpPr>
          <p:cNvPr id="3" name="Content Placeholder 2">
            <a:extLst>
              <a:ext uri="{FF2B5EF4-FFF2-40B4-BE49-F238E27FC236}">
                <a16:creationId xmlns:a16="http://schemas.microsoft.com/office/drawing/2014/main" id="{C223C7D1-F410-B9BA-F8E2-E2AEAE83C1DE}"/>
              </a:ext>
            </a:extLst>
          </p:cNvPr>
          <p:cNvSpPr>
            <a:spLocks noGrp="1"/>
          </p:cNvSpPr>
          <p:nvPr>
            <p:ph idx="1"/>
          </p:nvPr>
        </p:nvSpPr>
        <p:spPr>
          <a:xfrm>
            <a:off x="849085" y="1654628"/>
            <a:ext cx="7282544" cy="4049485"/>
          </a:xfrm>
        </p:spPr>
        <p:txBody>
          <a:bodyPr>
            <a:normAutofit/>
          </a:bodyPr>
          <a:lstStyle/>
          <a:p>
            <a:pPr marL="0" indent="0">
              <a:buNone/>
            </a:pPr>
            <a:r>
              <a:rPr lang="en-GB" dirty="0">
                <a:latin typeface="Century Gothic" panose="020B0502020202020204" pitchFamily="34" charset="0"/>
              </a:rPr>
              <a:t>When a computer starts up, a </a:t>
            </a:r>
            <a:r>
              <a:rPr lang="en-GB" dirty="0">
                <a:solidFill>
                  <a:srgbClr val="FF0000"/>
                </a:solidFill>
                <a:latin typeface="Century Gothic" panose="020B0502020202020204" pitchFamily="34" charset="0"/>
              </a:rPr>
              <a:t>part of the operating</a:t>
            </a:r>
            <a:r>
              <a:rPr lang="en-GB" dirty="0">
                <a:latin typeface="Century Gothic" panose="020B0502020202020204" pitchFamily="34" charset="0"/>
              </a:rPr>
              <a:t> system is loaded into </a:t>
            </a:r>
            <a:r>
              <a:rPr lang="en-GB" b="1" dirty="0">
                <a:latin typeface="Century Gothic" panose="020B0502020202020204" pitchFamily="34" charset="0"/>
              </a:rPr>
              <a:t>RAM</a:t>
            </a:r>
            <a:r>
              <a:rPr lang="en-GB" dirty="0">
                <a:latin typeface="Century Gothic" panose="020B0502020202020204" pitchFamily="34" charset="0"/>
              </a:rPr>
              <a:t> – this is known as </a:t>
            </a:r>
            <a:r>
              <a:rPr lang="en-GB" dirty="0">
                <a:solidFill>
                  <a:srgbClr val="FF0000"/>
                </a:solidFill>
                <a:latin typeface="Century Gothic" panose="020B0502020202020204" pitchFamily="34" charset="0"/>
              </a:rPr>
              <a:t>booting up </a:t>
            </a:r>
            <a:r>
              <a:rPr lang="en-GB" dirty="0">
                <a:latin typeface="Century Gothic" panose="020B0502020202020204" pitchFamily="34" charset="0"/>
              </a:rPr>
              <a:t>the computer</a:t>
            </a:r>
          </a:p>
          <a:p>
            <a:pPr marL="0" indent="0">
              <a:buNone/>
            </a:pPr>
            <a:endParaRPr lang="en-GB" dirty="0">
              <a:latin typeface="Century Gothic" panose="020B0502020202020204" pitchFamily="34" charset="0"/>
            </a:endParaRPr>
          </a:p>
          <a:p>
            <a:pPr marL="0" indent="0">
              <a:buNone/>
            </a:pPr>
            <a:r>
              <a:rPr lang="en-GB" dirty="0">
                <a:latin typeface="Century Gothic" panose="020B0502020202020204" pitchFamily="34" charset="0"/>
              </a:rPr>
              <a:t>The start-up of the computer’s motherboard is handled by the basic input/output system (BIOS)</a:t>
            </a:r>
          </a:p>
        </p:txBody>
      </p:sp>
      <p:pic>
        <p:nvPicPr>
          <p:cNvPr id="16" name="Picture 15" descr="A finger pressing a button&#10;&#10;AI-generated content may be incorrect.">
            <a:extLst>
              <a:ext uri="{FF2B5EF4-FFF2-40B4-BE49-F238E27FC236}">
                <a16:creationId xmlns:a16="http://schemas.microsoft.com/office/drawing/2014/main" id="{72A0772F-E0B1-DA03-24E4-067005B2C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6571" y="1711973"/>
            <a:ext cx="3984171" cy="3731654"/>
          </a:xfrm>
          <a:prstGeom prst="rect">
            <a:avLst/>
          </a:prstGeom>
        </p:spPr>
      </p:pic>
    </p:spTree>
    <p:extLst>
      <p:ext uri="{BB962C8B-B14F-4D97-AF65-F5344CB8AC3E}">
        <p14:creationId xmlns:p14="http://schemas.microsoft.com/office/powerpoint/2010/main" val="2104534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   Software Concepts</a:t>
            </a:r>
            <a:endParaRPr lang="en-GB" dirty="0"/>
          </a:p>
        </p:txBody>
      </p:sp>
      <p:sp>
        <p:nvSpPr>
          <p:cNvPr id="5" name="Content Placeholder 4"/>
          <p:cNvSpPr>
            <a:spLocks noGrp="1"/>
          </p:cNvSpPr>
          <p:nvPr>
            <p:ph idx="1"/>
          </p:nvPr>
        </p:nvSpPr>
        <p:spPr>
          <a:xfrm>
            <a:off x="360769" y="1283458"/>
            <a:ext cx="11647812" cy="4761291"/>
          </a:xfrm>
        </p:spPr>
        <p:txBody>
          <a:bodyPr/>
          <a:lstStyle/>
          <a:p>
            <a:pPr marL="0" indent="0">
              <a:buNone/>
            </a:pPr>
            <a:endParaRPr lang="en-GB" dirty="0"/>
          </a:p>
        </p:txBody>
      </p:sp>
      <p:sp>
        <p:nvSpPr>
          <p:cNvPr id="12" name="Google Shape;112;p19"/>
          <p:cNvSpPr/>
          <p:nvPr/>
        </p:nvSpPr>
        <p:spPr>
          <a:xfrm>
            <a:off x="1599527" y="2701210"/>
            <a:ext cx="1772285" cy="568531"/>
          </a:xfrm>
          <a:prstGeom prst="roundRect">
            <a:avLst>
              <a:gd name="adj" fmla="val 16667"/>
            </a:avLst>
          </a:prstGeom>
          <a:solidFill>
            <a:srgbClr val="7D10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EB Garamond SemiBold"/>
                <a:ea typeface="EB Garamond SemiBold"/>
                <a:cs typeface="EB Garamond SemiBold"/>
                <a:sym typeface="EB Garamond SemiBold"/>
              </a:rPr>
              <a:t>Application Software</a:t>
            </a:r>
            <a:endParaRPr dirty="0">
              <a:solidFill>
                <a:schemeClr val="lt1"/>
              </a:solidFill>
              <a:latin typeface="EB Garamond SemiBold"/>
              <a:ea typeface="EB Garamond SemiBold"/>
              <a:cs typeface="EB Garamond SemiBold"/>
              <a:sym typeface="EB Garamond SemiBold"/>
            </a:endParaRPr>
          </a:p>
        </p:txBody>
      </p:sp>
      <p:sp>
        <p:nvSpPr>
          <p:cNvPr id="13" name="Google Shape;114;p19"/>
          <p:cNvSpPr/>
          <p:nvPr/>
        </p:nvSpPr>
        <p:spPr>
          <a:xfrm>
            <a:off x="1599535" y="3967923"/>
            <a:ext cx="1772285" cy="568531"/>
          </a:xfrm>
          <a:prstGeom prst="roundRect">
            <a:avLst>
              <a:gd name="adj" fmla="val 16667"/>
            </a:avLst>
          </a:prstGeom>
          <a:solidFill>
            <a:srgbClr val="7D10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EB Garamond SemiBold"/>
                <a:ea typeface="EB Garamond SemiBold"/>
                <a:cs typeface="EB Garamond SemiBold"/>
                <a:sym typeface="EB Garamond SemiBold"/>
              </a:rPr>
              <a:t>System software</a:t>
            </a:r>
            <a:endParaRPr>
              <a:solidFill>
                <a:schemeClr val="lt1"/>
              </a:solidFill>
              <a:latin typeface="EB Garamond SemiBold"/>
              <a:ea typeface="EB Garamond SemiBold"/>
              <a:cs typeface="EB Garamond SemiBold"/>
              <a:sym typeface="EB Garamond SemiBold"/>
            </a:endParaRPr>
          </a:p>
        </p:txBody>
      </p:sp>
      <p:sp>
        <p:nvSpPr>
          <p:cNvPr id="14" name="Google Shape;116;p19"/>
          <p:cNvSpPr/>
          <p:nvPr/>
        </p:nvSpPr>
        <p:spPr>
          <a:xfrm>
            <a:off x="1599535" y="5257385"/>
            <a:ext cx="1772285" cy="568531"/>
          </a:xfrm>
          <a:prstGeom prst="roundRect">
            <a:avLst>
              <a:gd name="adj" fmla="val 16667"/>
            </a:avLst>
          </a:prstGeom>
          <a:solidFill>
            <a:srgbClr val="7D10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EB Garamond SemiBold"/>
                <a:ea typeface="EB Garamond SemiBold"/>
                <a:cs typeface="EB Garamond SemiBold"/>
                <a:sym typeface="EB Garamond SemiBold"/>
              </a:rPr>
              <a:t>Hardware</a:t>
            </a:r>
            <a:endParaRPr>
              <a:solidFill>
                <a:schemeClr val="lt1"/>
              </a:solidFill>
              <a:latin typeface="EB Garamond SemiBold"/>
              <a:ea typeface="EB Garamond SemiBold"/>
              <a:cs typeface="EB Garamond SemiBold"/>
              <a:sym typeface="EB Garamond SemiBold"/>
            </a:endParaRPr>
          </a:p>
        </p:txBody>
      </p:sp>
      <p:sp>
        <p:nvSpPr>
          <p:cNvPr id="15" name="Google Shape;117;p19"/>
          <p:cNvSpPr/>
          <p:nvPr/>
        </p:nvSpPr>
        <p:spPr>
          <a:xfrm rot="5400000">
            <a:off x="2016196" y="3547689"/>
            <a:ext cx="667696" cy="186665"/>
          </a:xfrm>
          <a:prstGeom prst="leftRightArrow">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 name="Google Shape;117;p19">
            <a:extLst>
              <a:ext uri="{FF2B5EF4-FFF2-40B4-BE49-F238E27FC236}">
                <a16:creationId xmlns:a16="http://schemas.microsoft.com/office/drawing/2014/main" id="{3E1990FF-4E73-B9CA-9D52-D475916B08B0}"/>
              </a:ext>
            </a:extLst>
          </p:cNvPr>
          <p:cNvSpPr/>
          <p:nvPr/>
        </p:nvSpPr>
        <p:spPr>
          <a:xfrm rot="5400000">
            <a:off x="2016196" y="4811308"/>
            <a:ext cx="667696" cy="186665"/>
          </a:xfrm>
          <a:prstGeom prst="leftRightArrow">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7" name="Picture 16"/>
          <p:cNvPicPr>
            <a:picLocks noChangeAspect="1"/>
          </p:cNvPicPr>
          <p:nvPr/>
        </p:nvPicPr>
        <p:blipFill>
          <a:blip r:embed="rId2"/>
          <a:stretch>
            <a:fillRect/>
          </a:stretch>
        </p:blipFill>
        <p:spPr>
          <a:xfrm>
            <a:off x="4429212" y="2110170"/>
            <a:ext cx="6163261" cy="3298646"/>
          </a:xfrm>
          <a:prstGeom prst="rect">
            <a:avLst/>
          </a:prstGeom>
        </p:spPr>
      </p:pic>
      <p:sp>
        <p:nvSpPr>
          <p:cNvPr id="2" name="Google Shape;112;p19">
            <a:extLst>
              <a:ext uri="{FF2B5EF4-FFF2-40B4-BE49-F238E27FC236}">
                <a16:creationId xmlns:a16="http://schemas.microsoft.com/office/drawing/2014/main" id="{736EFC15-4DF1-C870-B95C-6BEA37592C77}"/>
              </a:ext>
            </a:extLst>
          </p:cNvPr>
          <p:cNvSpPr/>
          <p:nvPr/>
        </p:nvSpPr>
        <p:spPr>
          <a:xfrm>
            <a:off x="1599527" y="1431023"/>
            <a:ext cx="1772285" cy="568531"/>
          </a:xfrm>
          <a:prstGeom prst="roundRect">
            <a:avLst>
              <a:gd name="adj" fmla="val 16667"/>
            </a:avLst>
          </a:prstGeom>
          <a:solidFill>
            <a:srgbClr val="7D102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latin typeface="EB Garamond SemiBold"/>
                <a:ea typeface="EB Garamond SemiBold"/>
                <a:cs typeface="EB Garamond SemiBold"/>
                <a:sym typeface="EB Garamond SemiBold"/>
              </a:rPr>
              <a:t>User</a:t>
            </a:r>
            <a:endParaRPr dirty="0">
              <a:solidFill>
                <a:schemeClr val="lt1"/>
              </a:solidFill>
              <a:latin typeface="EB Garamond SemiBold"/>
              <a:ea typeface="EB Garamond SemiBold"/>
              <a:cs typeface="EB Garamond SemiBold"/>
              <a:sym typeface="EB Garamond SemiBold"/>
            </a:endParaRPr>
          </a:p>
        </p:txBody>
      </p:sp>
      <p:sp>
        <p:nvSpPr>
          <p:cNvPr id="3" name="Google Shape;117;p19">
            <a:extLst>
              <a:ext uri="{FF2B5EF4-FFF2-40B4-BE49-F238E27FC236}">
                <a16:creationId xmlns:a16="http://schemas.microsoft.com/office/drawing/2014/main" id="{2591075E-DE0C-81DD-21ED-98CB6DA68F33}"/>
              </a:ext>
            </a:extLst>
          </p:cNvPr>
          <p:cNvSpPr/>
          <p:nvPr/>
        </p:nvSpPr>
        <p:spPr>
          <a:xfrm rot="5400000">
            <a:off x="2016196" y="2277502"/>
            <a:ext cx="667696" cy="186665"/>
          </a:xfrm>
          <a:prstGeom prst="leftRightArrow">
            <a:avLst/>
          </a:prstGeom>
          <a:solidFill>
            <a:srgbClr val="FF00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3523785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2"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E2BB1-B911-0F70-3231-68B401C885D6}"/>
              </a:ext>
            </a:extLst>
          </p:cNvPr>
          <p:cNvSpPr>
            <a:spLocks noGrp="1"/>
          </p:cNvSpPr>
          <p:nvPr>
            <p:ph type="title"/>
          </p:nvPr>
        </p:nvSpPr>
        <p:spPr>
          <a:xfrm>
            <a:off x="0" y="0"/>
            <a:ext cx="12192000" cy="883577"/>
          </a:xfrm>
        </p:spPr>
        <p:txBody>
          <a:bodyPr/>
          <a:lstStyle/>
          <a:p>
            <a:r>
              <a:rPr lang="en-IN" dirty="0"/>
              <a:t>       Firmware</a:t>
            </a:r>
            <a:endParaRPr lang="en-GB" dirty="0"/>
          </a:p>
        </p:txBody>
      </p:sp>
      <p:sp>
        <p:nvSpPr>
          <p:cNvPr id="3" name="Content Placeholder 2">
            <a:extLst>
              <a:ext uri="{FF2B5EF4-FFF2-40B4-BE49-F238E27FC236}">
                <a16:creationId xmlns:a16="http://schemas.microsoft.com/office/drawing/2014/main" id="{790C830F-8375-7572-1436-E0D7C2585C23}"/>
              </a:ext>
            </a:extLst>
          </p:cNvPr>
          <p:cNvSpPr>
            <a:spLocks noGrp="1"/>
          </p:cNvSpPr>
          <p:nvPr>
            <p:ph idx="1"/>
          </p:nvPr>
        </p:nvSpPr>
        <p:spPr>
          <a:xfrm>
            <a:off x="838199" y="1295400"/>
            <a:ext cx="10994571" cy="4881563"/>
          </a:xfrm>
        </p:spPr>
        <p:txBody>
          <a:bodyPr>
            <a:normAutofit/>
          </a:bodyPr>
          <a:lstStyle/>
          <a:p>
            <a:pPr marL="0" indent="0">
              <a:buNone/>
            </a:pPr>
            <a:r>
              <a:rPr lang="en-GB" sz="2600" b="1" dirty="0">
                <a:solidFill>
                  <a:srgbClr val="FF0000"/>
                </a:solidFill>
                <a:latin typeface="Century Gothic" panose="020B0502020202020204" pitchFamily="34" charset="0"/>
              </a:rPr>
              <a:t>Firmware</a:t>
            </a:r>
            <a:r>
              <a:rPr lang="en-GB" sz="2600" dirty="0">
                <a:latin typeface="Century Gothic" panose="020B0502020202020204" pitchFamily="34" charset="0"/>
              </a:rPr>
              <a:t> is software that's embedded in a piece of hardware. You can think of it simply as </a:t>
            </a:r>
            <a:r>
              <a:rPr lang="en-GB" sz="2600" dirty="0">
                <a:solidFill>
                  <a:srgbClr val="FF0000"/>
                </a:solidFill>
                <a:latin typeface="Century Gothic" panose="020B0502020202020204" pitchFamily="34" charset="0"/>
              </a:rPr>
              <a:t>"software for hardware." </a:t>
            </a:r>
          </a:p>
          <a:p>
            <a:pPr marL="0" indent="0">
              <a:buNone/>
            </a:pPr>
            <a:endParaRPr lang="en-GB" sz="2600" dirty="0">
              <a:solidFill>
                <a:srgbClr val="FF0000"/>
              </a:solidFill>
              <a:latin typeface="Century Gothic" panose="020B0502020202020204" pitchFamily="34" charset="0"/>
            </a:endParaRPr>
          </a:p>
          <a:p>
            <a:pPr marL="0" indent="0">
              <a:buNone/>
            </a:pPr>
            <a:r>
              <a:rPr lang="en-GB" sz="2600" dirty="0">
                <a:latin typeface="Century Gothic" panose="020B0502020202020204" pitchFamily="34" charset="0"/>
              </a:rPr>
              <a:t>However, </a:t>
            </a:r>
            <a:r>
              <a:rPr lang="en-GB" sz="2600" u="sng" dirty="0">
                <a:solidFill>
                  <a:srgbClr val="002060"/>
                </a:solidFill>
                <a:latin typeface="Century Gothic" panose="020B0502020202020204" pitchFamily="34" charset="0"/>
              </a:rPr>
              <a:t>software is different from firmware, so the two are not interchangeable terms.</a:t>
            </a:r>
          </a:p>
          <a:p>
            <a:pPr marL="0" indent="0">
              <a:buNone/>
            </a:pPr>
            <a:endParaRPr lang="en-GB" dirty="0">
              <a:solidFill>
                <a:srgbClr val="002060"/>
              </a:solidFill>
              <a:latin typeface="Century Gothic" panose="020B0502020202020204" pitchFamily="34" charset="0"/>
            </a:endParaRPr>
          </a:p>
          <a:p>
            <a:pPr marL="0" indent="0">
              <a:buNone/>
            </a:pPr>
            <a:r>
              <a:rPr lang="en-GB" sz="2400" dirty="0">
                <a:latin typeface="Century Gothic" panose="020B0502020202020204" pitchFamily="34" charset="0"/>
              </a:rPr>
              <a:t>Devices that you might think of as strictly hardware, such as an optical drive, network card, TV remote, router, media player, camera, or scanner, all have software that's programmed into a special memory contained in the hardware itself.</a:t>
            </a:r>
            <a:endParaRPr lang="en-GB" sz="2400" dirty="0">
              <a:solidFill>
                <a:srgbClr val="002060"/>
              </a:solidFill>
              <a:latin typeface="Century Gothic" panose="020B0502020202020204" pitchFamily="34" charset="0"/>
            </a:endParaRPr>
          </a:p>
          <a:p>
            <a:pPr marL="0" indent="0">
              <a:buNone/>
            </a:pPr>
            <a:endParaRPr lang="en-GB" dirty="0">
              <a:solidFill>
                <a:srgbClr val="002060"/>
              </a:solidFill>
              <a:latin typeface="Century Gothic" panose="020B0502020202020204" pitchFamily="34" charset="0"/>
            </a:endParaRPr>
          </a:p>
        </p:txBody>
      </p:sp>
    </p:spTree>
    <p:extLst>
      <p:ext uri="{BB962C8B-B14F-4D97-AF65-F5344CB8AC3E}">
        <p14:creationId xmlns:p14="http://schemas.microsoft.com/office/powerpoint/2010/main" val="522602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4.1  Software Types</a:t>
            </a:r>
            <a:endParaRPr lang="en-GB" dirty="0"/>
          </a:p>
        </p:txBody>
      </p:sp>
      <p:sp>
        <p:nvSpPr>
          <p:cNvPr id="9" name="Google Shape;87;p17"/>
          <p:cNvSpPr/>
          <p:nvPr/>
        </p:nvSpPr>
        <p:spPr>
          <a:xfrm>
            <a:off x="4394234" y="1198413"/>
            <a:ext cx="1895700" cy="366072"/>
          </a:xfrm>
          <a:prstGeom prst="roundRect">
            <a:avLst>
              <a:gd name="adj" fmla="val 16667"/>
            </a:avLst>
          </a:prstGeom>
          <a:solidFill>
            <a:srgbClr val="7D1024"/>
          </a:solidFill>
          <a:ln w="28575" cap="flat" cmpd="sng">
            <a:solidFill>
              <a:srgbClr val="7D10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solidFill>
                  <a:srgbClr val="FFFFFF"/>
                </a:solidFill>
                <a:latin typeface="EB Garamond SemiBold"/>
                <a:ea typeface="EB Garamond SemiBold"/>
                <a:cs typeface="EB Garamond SemiBold"/>
                <a:sym typeface="EB Garamond SemiBold"/>
              </a:rPr>
              <a:t>Software</a:t>
            </a:r>
            <a:endParaRPr sz="1800" dirty="0">
              <a:solidFill>
                <a:srgbClr val="FFFFFF"/>
              </a:solidFill>
              <a:latin typeface="EB Garamond SemiBold"/>
              <a:ea typeface="EB Garamond SemiBold"/>
              <a:cs typeface="EB Garamond SemiBold"/>
              <a:sym typeface="EB Garamond SemiBold"/>
            </a:endParaRPr>
          </a:p>
        </p:txBody>
      </p:sp>
      <p:sp>
        <p:nvSpPr>
          <p:cNvPr id="10" name="Google Shape;88;p17"/>
          <p:cNvSpPr/>
          <p:nvPr/>
        </p:nvSpPr>
        <p:spPr>
          <a:xfrm>
            <a:off x="1912273" y="1970622"/>
            <a:ext cx="2257388" cy="432712"/>
          </a:xfrm>
          <a:prstGeom prst="roundRect">
            <a:avLst>
              <a:gd name="adj" fmla="val 16667"/>
            </a:avLst>
          </a:prstGeom>
          <a:solidFill>
            <a:srgbClr val="7D1024"/>
          </a:solidFill>
          <a:ln w="28575" cap="flat" cmpd="sng">
            <a:solidFill>
              <a:srgbClr val="7D10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EB Garamond SemiBold"/>
                <a:ea typeface="EB Garamond SemiBold"/>
                <a:cs typeface="EB Garamond SemiBold"/>
                <a:sym typeface="EB Garamond SemiBold"/>
              </a:rPr>
              <a:t>System software</a:t>
            </a:r>
            <a:endParaRPr>
              <a:solidFill>
                <a:schemeClr val="lt1"/>
              </a:solidFill>
              <a:latin typeface="EB Garamond SemiBold"/>
              <a:ea typeface="EB Garamond SemiBold"/>
              <a:cs typeface="EB Garamond SemiBold"/>
              <a:sym typeface="EB Garamond SemiBold"/>
            </a:endParaRPr>
          </a:p>
        </p:txBody>
      </p:sp>
      <p:sp>
        <p:nvSpPr>
          <p:cNvPr id="11" name="Google Shape;89;p17"/>
          <p:cNvSpPr/>
          <p:nvPr/>
        </p:nvSpPr>
        <p:spPr>
          <a:xfrm>
            <a:off x="6952902" y="2013136"/>
            <a:ext cx="2344846" cy="432712"/>
          </a:xfrm>
          <a:prstGeom prst="roundRect">
            <a:avLst>
              <a:gd name="adj" fmla="val 16667"/>
            </a:avLst>
          </a:prstGeom>
          <a:solidFill>
            <a:srgbClr val="7D1024"/>
          </a:solidFill>
          <a:ln w="28575" cap="flat" cmpd="sng">
            <a:solidFill>
              <a:srgbClr val="7D102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EB Garamond SemiBold"/>
                <a:ea typeface="EB Garamond SemiBold"/>
                <a:cs typeface="EB Garamond SemiBold"/>
                <a:sym typeface="EB Garamond SemiBold"/>
              </a:rPr>
              <a:t>Application software</a:t>
            </a:r>
            <a:endParaRPr>
              <a:solidFill>
                <a:schemeClr val="lt1"/>
              </a:solidFill>
              <a:latin typeface="EB Garamond SemiBold"/>
              <a:ea typeface="EB Garamond SemiBold"/>
              <a:cs typeface="EB Garamond SemiBold"/>
              <a:sym typeface="EB Garamond SemiBold"/>
            </a:endParaRPr>
          </a:p>
        </p:txBody>
      </p:sp>
      <p:cxnSp>
        <p:nvCxnSpPr>
          <p:cNvPr id="12" name="Google Shape;90;p17"/>
          <p:cNvCxnSpPr>
            <a:cxnSpLocks/>
          </p:cNvCxnSpPr>
          <p:nvPr/>
        </p:nvCxnSpPr>
        <p:spPr>
          <a:xfrm rot="5400000">
            <a:off x="3988457" y="638250"/>
            <a:ext cx="406137" cy="2301117"/>
          </a:xfrm>
          <a:prstGeom prst="bentConnector3">
            <a:avLst>
              <a:gd name="adj1" fmla="val 50000"/>
            </a:avLst>
          </a:prstGeom>
          <a:noFill/>
          <a:ln w="9525" cap="flat" cmpd="sng">
            <a:solidFill>
              <a:srgbClr val="7D1024"/>
            </a:solidFill>
            <a:prstDash val="solid"/>
            <a:round/>
            <a:headEnd type="none" w="med" len="med"/>
            <a:tailEnd type="none" w="med" len="med"/>
          </a:ln>
        </p:spPr>
      </p:cxnSp>
      <p:cxnSp>
        <p:nvCxnSpPr>
          <p:cNvPr id="13" name="Google Shape;91;p17"/>
          <p:cNvCxnSpPr>
            <a:cxnSpLocks/>
            <a:stCxn id="9" idx="2"/>
            <a:endCxn id="11" idx="0"/>
          </p:cNvCxnSpPr>
          <p:nvPr/>
        </p:nvCxnSpPr>
        <p:spPr>
          <a:xfrm rot="16200000" flipH="1">
            <a:off x="6509379" y="397189"/>
            <a:ext cx="448651" cy="2783241"/>
          </a:xfrm>
          <a:prstGeom prst="bentConnector3">
            <a:avLst>
              <a:gd name="adj1" fmla="val 50000"/>
            </a:avLst>
          </a:prstGeom>
          <a:noFill/>
          <a:ln w="9525" cap="flat" cmpd="sng">
            <a:solidFill>
              <a:srgbClr val="7D1024"/>
            </a:solidFill>
            <a:prstDash val="solid"/>
            <a:round/>
            <a:headEnd type="none" w="med" len="med"/>
            <a:tailEnd type="none" w="med" len="med"/>
          </a:ln>
        </p:spPr>
      </p:cxnSp>
      <p:sp>
        <p:nvSpPr>
          <p:cNvPr id="17" name="Google Shape;79;p16">
            <a:extLst>
              <a:ext uri="{FF2B5EF4-FFF2-40B4-BE49-F238E27FC236}">
                <a16:creationId xmlns:a16="http://schemas.microsoft.com/office/drawing/2014/main" id="{FD69AA6F-82EB-7C49-25A2-275DDB99ABC5}"/>
              </a:ext>
            </a:extLst>
          </p:cNvPr>
          <p:cNvSpPr txBox="1">
            <a:spLocks/>
          </p:cNvSpPr>
          <p:nvPr/>
        </p:nvSpPr>
        <p:spPr>
          <a:xfrm>
            <a:off x="747482" y="3490379"/>
            <a:ext cx="5216348" cy="2748579"/>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17500">
              <a:spcBef>
                <a:spcPts val="1200"/>
              </a:spcBef>
              <a:buSzPts val="1400"/>
              <a:buFont typeface="Arial"/>
              <a:buChar char="●"/>
            </a:pPr>
            <a:r>
              <a:rPr lang="en-GB" sz="1600" dirty="0"/>
              <a:t>Controls and manages </a:t>
            </a:r>
            <a:r>
              <a:rPr lang="en-GB" sz="1600" b="1" u="sng" dirty="0"/>
              <a:t>operations of the computer hardware</a:t>
            </a:r>
          </a:p>
          <a:p>
            <a:pPr marL="457200" indent="-317500">
              <a:spcBef>
                <a:spcPts val="1000"/>
              </a:spcBef>
              <a:buSzPts val="1400"/>
              <a:buFont typeface="Arial"/>
              <a:buChar char="●"/>
            </a:pPr>
            <a:r>
              <a:rPr lang="en-GB" sz="1600" dirty="0"/>
              <a:t>Provides a platform on which all software can run properly</a:t>
            </a:r>
          </a:p>
          <a:p>
            <a:pPr marL="457200" indent="-317500">
              <a:spcBef>
                <a:spcPts val="1000"/>
              </a:spcBef>
              <a:buSzPts val="1400"/>
              <a:buFont typeface="Arial"/>
              <a:buChar char="●"/>
            </a:pPr>
            <a:r>
              <a:rPr lang="en-GB" sz="1600" dirty="0"/>
              <a:t>Provides a human-computer interface (HCI)</a:t>
            </a:r>
          </a:p>
          <a:p>
            <a:pPr marL="457200" indent="-317500">
              <a:spcBef>
                <a:spcPts val="1000"/>
              </a:spcBef>
              <a:buSzPts val="1400"/>
              <a:buFont typeface="Arial"/>
              <a:buChar char="●"/>
            </a:pPr>
            <a:r>
              <a:rPr lang="en-GB" sz="1600" dirty="0"/>
              <a:t>Control the allocation of resources (software and hardware)</a:t>
            </a:r>
          </a:p>
          <a:p>
            <a:pPr marL="139700">
              <a:spcBef>
                <a:spcPts val="1000"/>
              </a:spcBef>
              <a:buSzPts val="1400"/>
            </a:pPr>
            <a:endParaRPr lang="en-GB" dirty="0"/>
          </a:p>
          <a:p>
            <a:pPr>
              <a:spcBef>
                <a:spcPts val="1000"/>
              </a:spcBef>
              <a:spcAft>
                <a:spcPts val="1200"/>
              </a:spcAft>
            </a:pPr>
            <a:endParaRPr lang="en-GB" dirty="0"/>
          </a:p>
        </p:txBody>
      </p:sp>
      <p:sp>
        <p:nvSpPr>
          <p:cNvPr id="18" name="Google Shape;80;p16">
            <a:extLst>
              <a:ext uri="{FF2B5EF4-FFF2-40B4-BE49-F238E27FC236}">
                <a16:creationId xmlns:a16="http://schemas.microsoft.com/office/drawing/2014/main" id="{805A06C1-6E81-F059-A22B-F25CD3A41DCB}"/>
              </a:ext>
            </a:extLst>
          </p:cNvPr>
          <p:cNvSpPr txBox="1">
            <a:spLocks/>
          </p:cNvSpPr>
          <p:nvPr/>
        </p:nvSpPr>
        <p:spPr>
          <a:xfrm>
            <a:off x="6096000" y="3490379"/>
            <a:ext cx="5742648" cy="26272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RPr/>
            </a:defPPr>
            <a:lvl1pPr marL="457200" indent="-317500">
              <a:spcBef>
                <a:spcPts val="1200"/>
              </a:spcBef>
              <a:buSzPts val="1400"/>
              <a:buChar char="●"/>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600" dirty="0"/>
              <a:t>Used to perform various tasks on the computer</a:t>
            </a:r>
          </a:p>
          <a:p>
            <a:r>
              <a:rPr lang="en-GB" sz="1600" dirty="0"/>
              <a:t>Allow the user to perform a </a:t>
            </a:r>
            <a:r>
              <a:rPr lang="en-GB" sz="1600" b="1" u="sng" dirty="0"/>
              <a:t>specific task on the computer</a:t>
            </a:r>
          </a:p>
          <a:p>
            <a:r>
              <a:rPr lang="en-GB" sz="1600" dirty="0"/>
              <a:t>Meets the requirements of the user</a:t>
            </a:r>
          </a:p>
          <a:p>
            <a:r>
              <a:rPr lang="en-US" sz="1600" dirty="0">
                <a:solidFill>
                  <a:schemeClr val="dk1"/>
                </a:solidFill>
              </a:rPr>
              <a:t>user can execute the software as and when the require.</a:t>
            </a:r>
            <a:endParaRPr lang="en-GB" sz="1600" dirty="0"/>
          </a:p>
        </p:txBody>
      </p:sp>
      <p:pic>
        <p:nvPicPr>
          <p:cNvPr id="7" name="Picture 6">
            <a:extLst>
              <a:ext uri="{FF2B5EF4-FFF2-40B4-BE49-F238E27FC236}">
                <a16:creationId xmlns:a16="http://schemas.microsoft.com/office/drawing/2014/main" id="{23413B4F-76BA-31D5-4110-A0EE7BFE820D}"/>
              </a:ext>
            </a:extLst>
          </p:cNvPr>
          <p:cNvPicPr>
            <a:picLocks noChangeAspect="1"/>
          </p:cNvPicPr>
          <p:nvPr/>
        </p:nvPicPr>
        <p:blipFill>
          <a:blip r:embed="rId2"/>
          <a:srcRect t="36215" r="1425"/>
          <a:stretch/>
        </p:blipFill>
        <p:spPr>
          <a:xfrm>
            <a:off x="1812242" y="2445848"/>
            <a:ext cx="2457450" cy="772088"/>
          </a:xfrm>
          <a:prstGeom prst="rect">
            <a:avLst/>
          </a:prstGeom>
        </p:spPr>
      </p:pic>
      <p:pic>
        <p:nvPicPr>
          <p:cNvPr id="16" name="Picture 15">
            <a:extLst>
              <a:ext uri="{FF2B5EF4-FFF2-40B4-BE49-F238E27FC236}">
                <a16:creationId xmlns:a16="http://schemas.microsoft.com/office/drawing/2014/main" id="{8A53C185-040E-FF18-81B6-C8BC993D4819}"/>
              </a:ext>
            </a:extLst>
          </p:cNvPr>
          <p:cNvPicPr>
            <a:picLocks noChangeAspect="1"/>
          </p:cNvPicPr>
          <p:nvPr/>
        </p:nvPicPr>
        <p:blipFill>
          <a:blip r:embed="rId3"/>
          <a:srcRect t="38858" b="1"/>
          <a:stretch/>
        </p:blipFill>
        <p:spPr>
          <a:xfrm>
            <a:off x="6819289" y="2487368"/>
            <a:ext cx="2612071" cy="782381"/>
          </a:xfrm>
          <a:prstGeom prst="rect">
            <a:avLst/>
          </a:prstGeom>
        </p:spPr>
      </p:pic>
    </p:spTree>
    <p:extLst>
      <p:ext uri="{BB962C8B-B14F-4D97-AF65-F5344CB8AC3E}">
        <p14:creationId xmlns:p14="http://schemas.microsoft.com/office/powerpoint/2010/main" val="3876596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7"/>
                                        </p:tgtEl>
                                        <p:attrNameLst>
                                          <p:attrName>style.visibility</p:attrName>
                                        </p:attrNameLst>
                                      </p:cBhvr>
                                      <p:to>
                                        <p:strVal val="visible"/>
                                      </p:to>
                                    </p:set>
                                    <p:animEffect transition="in" filter="fade">
                                      <p:cBhvr>
                                        <p:cTn id="56" dur="1000"/>
                                        <p:tgtEl>
                                          <p:spTgt spid="17"/>
                                        </p:tgtEl>
                                      </p:cBhvr>
                                    </p:animEffect>
                                    <p:anim calcmode="lin" valueType="num">
                                      <p:cBhvr>
                                        <p:cTn id="57" dur="1000" fill="hold"/>
                                        <p:tgtEl>
                                          <p:spTgt spid="17"/>
                                        </p:tgtEl>
                                        <p:attrNameLst>
                                          <p:attrName>ppt_x</p:attrName>
                                        </p:attrNameLst>
                                      </p:cBhvr>
                                      <p:tavLst>
                                        <p:tav tm="0">
                                          <p:val>
                                            <p:strVal val="#ppt_x"/>
                                          </p:val>
                                        </p:tav>
                                        <p:tav tm="100000">
                                          <p:val>
                                            <p:strVal val="#ppt_x"/>
                                          </p:val>
                                        </p:tav>
                                      </p:tavLst>
                                    </p:anim>
                                    <p:anim calcmode="lin" valueType="num">
                                      <p:cBhvr>
                                        <p:cTn id="5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1000"/>
                                        <p:tgtEl>
                                          <p:spTgt spid="18"/>
                                        </p:tgtEl>
                                      </p:cBhvr>
                                    </p:animEffect>
                                    <p:anim calcmode="lin" valueType="num">
                                      <p:cBhvr>
                                        <p:cTn id="64" dur="1000" fill="hold"/>
                                        <p:tgtEl>
                                          <p:spTgt spid="18"/>
                                        </p:tgtEl>
                                        <p:attrNameLst>
                                          <p:attrName>ppt_x</p:attrName>
                                        </p:attrNameLst>
                                      </p:cBhvr>
                                      <p:tavLst>
                                        <p:tav tm="0">
                                          <p:val>
                                            <p:strVal val="#ppt_x"/>
                                          </p:val>
                                        </p:tav>
                                        <p:tav tm="100000">
                                          <p:val>
                                            <p:strVal val="#ppt_x"/>
                                          </p:val>
                                        </p:tav>
                                      </p:tavLst>
                                    </p:anim>
                                    <p:anim calcmode="lin" valueType="num">
                                      <p:cBhvr>
                                        <p:cTn id="6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7" grpId="0"/>
      <p:bldP spid="1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2D0E-B8B8-5ED6-33D2-C2449772D195}"/>
              </a:ext>
            </a:extLst>
          </p:cNvPr>
          <p:cNvSpPr>
            <a:spLocks noGrp="1"/>
          </p:cNvSpPr>
          <p:nvPr>
            <p:ph type="title"/>
          </p:nvPr>
        </p:nvSpPr>
        <p:spPr/>
        <p:txBody>
          <a:bodyPr/>
          <a:lstStyle/>
          <a:p>
            <a:r>
              <a:rPr lang="en-IN" dirty="0"/>
              <a:t>      System software - Example</a:t>
            </a:r>
            <a:endParaRPr lang="en-GB" dirty="0"/>
          </a:p>
        </p:txBody>
      </p:sp>
      <p:sp>
        <p:nvSpPr>
          <p:cNvPr id="8" name="Content Placeholder 7">
            <a:extLst>
              <a:ext uri="{FF2B5EF4-FFF2-40B4-BE49-F238E27FC236}">
                <a16:creationId xmlns:a16="http://schemas.microsoft.com/office/drawing/2014/main" id="{AF674B75-54D3-6956-D4C3-0371FD635698}"/>
              </a:ext>
            </a:extLst>
          </p:cNvPr>
          <p:cNvSpPr>
            <a:spLocks noGrp="1"/>
          </p:cNvSpPr>
          <p:nvPr>
            <p:ph idx="1"/>
          </p:nvPr>
        </p:nvSpPr>
        <p:spPr/>
        <p:txBody>
          <a:bodyPr/>
          <a:lstStyle/>
          <a:p>
            <a:endParaRPr lang="en-GB" dirty="0"/>
          </a:p>
        </p:txBody>
      </p:sp>
      <p:pic>
        <p:nvPicPr>
          <p:cNvPr id="12" name="Picture 11">
            <a:extLst>
              <a:ext uri="{FF2B5EF4-FFF2-40B4-BE49-F238E27FC236}">
                <a16:creationId xmlns:a16="http://schemas.microsoft.com/office/drawing/2014/main" id="{84906E83-10ED-19FF-2E5E-42FBAEAE169D}"/>
              </a:ext>
            </a:extLst>
          </p:cNvPr>
          <p:cNvPicPr>
            <a:picLocks noChangeAspect="1"/>
          </p:cNvPicPr>
          <p:nvPr/>
        </p:nvPicPr>
        <p:blipFill>
          <a:blip r:embed="rId2"/>
          <a:stretch>
            <a:fillRect/>
          </a:stretch>
        </p:blipFill>
        <p:spPr>
          <a:xfrm>
            <a:off x="2615293" y="899433"/>
            <a:ext cx="7233537" cy="5277530"/>
          </a:xfrm>
          <a:prstGeom prst="rect">
            <a:avLst/>
          </a:prstGeom>
        </p:spPr>
      </p:pic>
      <p:cxnSp>
        <p:nvCxnSpPr>
          <p:cNvPr id="22" name="Straight Arrow Connector 21">
            <a:extLst>
              <a:ext uri="{FF2B5EF4-FFF2-40B4-BE49-F238E27FC236}">
                <a16:creationId xmlns:a16="http://schemas.microsoft.com/office/drawing/2014/main" id="{6129C887-24DC-E4CE-88B7-C06BEDFD8E01}"/>
              </a:ext>
            </a:extLst>
          </p:cNvPr>
          <p:cNvCxnSpPr/>
          <p:nvPr/>
        </p:nvCxnSpPr>
        <p:spPr>
          <a:xfrm flipV="1">
            <a:off x="7119257" y="2579914"/>
            <a:ext cx="370114" cy="544286"/>
          </a:xfrm>
          <a:prstGeom prst="straightConnector1">
            <a:avLst/>
          </a:prstGeom>
          <a:ln w="28575">
            <a:solidFill>
              <a:srgbClr val="2A1500"/>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94EF810-2C5C-D730-CFF3-97CD2D61C8E4}"/>
              </a:ext>
            </a:extLst>
          </p:cNvPr>
          <p:cNvCxnSpPr>
            <a:cxnSpLocks/>
          </p:cNvCxnSpPr>
          <p:nvPr/>
        </p:nvCxnSpPr>
        <p:spPr>
          <a:xfrm>
            <a:off x="7119257" y="4397829"/>
            <a:ext cx="370114" cy="642257"/>
          </a:xfrm>
          <a:prstGeom prst="straightConnector1">
            <a:avLst/>
          </a:prstGeom>
          <a:ln w="28575">
            <a:solidFill>
              <a:srgbClr val="2A1500"/>
            </a:solidFill>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A5EA2177-8BC7-214A-E5F2-A7AFCBB38E2D}"/>
              </a:ext>
            </a:extLst>
          </p:cNvPr>
          <p:cNvCxnSpPr>
            <a:cxnSpLocks/>
          </p:cNvCxnSpPr>
          <p:nvPr/>
        </p:nvCxnSpPr>
        <p:spPr>
          <a:xfrm flipH="1" flipV="1">
            <a:off x="4942114" y="2579914"/>
            <a:ext cx="424543" cy="5442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05C42A5D-3CF1-5F99-D605-0E288EAEAE24}"/>
              </a:ext>
            </a:extLst>
          </p:cNvPr>
          <p:cNvCxnSpPr>
            <a:cxnSpLocks/>
          </p:cNvCxnSpPr>
          <p:nvPr/>
        </p:nvCxnSpPr>
        <p:spPr>
          <a:xfrm flipH="1">
            <a:off x="4942114" y="4397829"/>
            <a:ext cx="413657" cy="4572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3694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2D0E-B8B8-5ED6-33D2-C2449772D195}"/>
              </a:ext>
            </a:extLst>
          </p:cNvPr>
          <p:cNvSpPr>
            <a:spLocks noGrp="1"/>
          </p:cNvSpPr>
          <p:nvPr>
            <p:ph type="title"/>
          </p:nvPr>
        </p:nvSpPr>
        <p:spPr/>
        <p:txBody>
          <a:bodyPr/>
          <a:lstStyle/>
          <a:p>
            <a:r>
              <a:rPr lang="en-IN" dirty="0"/>
              <a:t>      System software - Example</a:t>
            </a:r>
            <a:endParaRPr lang="en-GB" dirty="0"/>
          </a:p>
        </p:txBody>
      </p:sp>
      <p:sp>
        <p:nvSpPr>
          <p:cNvPr id="7" name="Content Placeholder 6">
            <a:extLst>
              <a:ext uri="{FF2B5EF4-FFF2-40B4-BE49-F238E27FC236}">
                <a16:creationId xmlns:a16="http://schemas.microsoft.com/office/drawing/2014/main" id="{DAEB284A-E6DE-206D-4EB4-C4A310319C27}"/>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D4980D3C-7C6C-2B39-5E93-B55C27837848}"/>
              </a:ext>
            </a:extLst>
          </p:cNvPr>
          <p:cNvPicPr>
            <a:picLocks noChangeAspect="1"/>
          </p:cNvPicPr>
          <p:nvPr/>
        </p:nvPicPr>
        <p:blipFill>
          <a:blip r:embed="rId2"/>
          <a:stretch>
            <a:fillRect/>
          </a:stretch>
        </p:blipFill>
        <p:spPr>
          <a:xfrm>
            <a:off x="3466184" y="941361"/>
            <a:ext cx="5079102" cy="5235602"/>
          </a:xfrm>
          <a:prstGeom prst="rect">
            <a:avLst/>
          </a:prstGeom>
        </p:spPr>
      </p:pic>
    </p:spTree>
    <p:extLst>
      <p:ext uri="{BB962C8B-B14F-4D97-AF65-F5344CB8AC3E}">
        <p14:creationId xmlns:p14="http://schemas.microsoft.com/office/powerpoint/2010/main" val="952499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2D0E-B8B8-5ED6-33D2-C2449772D195}"/>
              </a:ext>
            </a:extLst>
          </p:cNvPr>
          <p:cNvSpPr>
            <a:spLocks noGrp="1"/>
          </p:cNvSpPr>
          <p:nvPr>
            <p:ph type="title"/>
          </p:nvPr>
        </p:nvSpPr>
        <p:spPr/>
        <p:txBody>
          <a:bodyPr/>
          <a:lstStyle/>
          <a:p>
            <a:r>
              <a:rPr lang="en-IN" dirty="0"/>
              <a:t>      Operating system - Functions</a:t>
            </a:r>
            <a:endParaRPr lang="en-GB" dirty="0"/>
          </a:p>
        </p:txBody>
      </p:sp>
      <p:sp>
        <p:nvSpPr>
          <p:cNvPr id="7" name="Content Placeholder 6">
            <a:extLst>
              <a:ext uri="{FF2B5EF4-FFF2-40B4-BE49-F238E27FC236}">
                <a16:creationId xmlns:a16="http://schemas.microsoft.com/office/drawing/2014/main" id="{DAEB284A-E6DE-206D-4EB4-C4A310319C27}"/>
              </a:ext>
            </a:extLst>
          </p:cNvPr>
          <p:cNvSpPr>
            <a:spLocks noGrp="1"/>
          </p:cNvSpPr>
          <p:nvPr>
            <p:ph idx="1"/>
          </p:nvPr>
        </p:nvSpPr>
        <p:spPr/>
        <p:txBody>
          <a:bodyPr/>
          <a:lstStyle/>
          <a:p>
            <a:endParaRPr lang="en-GB" dirty="0"/>
          </a:p>
        </p:txBody>
      </p:sp>
      <p:pic>
        <p:nvPicPr>
          <p:cNvPr id="5" name="Picture 4">
            <a:extLst>
              <a:ext uri="{FF2B5EF4-FFF2-40B4-BE49-F238E27FC236}">
                <a16:creationId xmlns:a16="http://schemas.microsoft.com/office/drawing/2014/main" id="{8AC329F7-22F3-970D-9949-7333416F225A}"/>
              </a:ext>
            </a:extLst>
          </p:cNvPr>
          <p:cNvPicPr>
            <a:picLocks noChangeAspect="1"/>
          </p:cNvPicPr>
          <p:nvPr/>
        </p:nvPicPr>
        <p:blipFill>
          <a:blip r:embed="rId2"/>
          <a:srcRect l="20176" r="4431" b="1909"/>
          <a:stretch/>
        </p:blipFill>
        <p:spPr>
          <a:xfrm>
            <a:off x="2090056" y="981549"/>
            <a:ext cx="8011887" cy="5081794"/>
          </a:xfrm>
          <a:prstGeom prst="rect">
            <a:avLst/>
          </a:prstGeom>
        </p:spPr>
      </p:pic>
    </p:spTree>
    <p:extLst>
      <p:ext uri="{BB962C8B-B14F-4D97-AF65-F5344CB8AC3E}">
        <p14:creationId xmlns:p14="http://schemas.microsoft.com/office/powerpoint/2010/main" val="3013759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FB7-5426-DDA8-C995-BFA819A6393A}"/>
              </a:ext>
            </a:extLst>
          </p:cNvPr>
          <p:cNvSpPr>
            <a:spLocks noGrp="1"/>
          </p:cNvSpPr>
          <p:nvPr>
            <p:ph type="title"/>
          </p:nvPr>
        </p:nvSpPr>
        <p:spPr/>
        <p:txBody>
          <a:bodyPr/>
          <a:lstStyle/>
          <a:p>
            <a:r>
              <a:rPr lang="en-IN" dirty="0"/>
              <a:t>        Operating system - Functions</a:t>
            </a:r>
            <a:endParaRPr lang="en-GB" dirty="0"/>
          </a:p>
        </p:txBody>
      </p:sp>
      <p:sp>
        <p:nvSpPr>
          <p:cNvPr id="3" name="Content Placeholder 2">
            <a:extLst>
              <a:ext uri="{FF2B5EF4-FFF2-40B4-BE49-F238E27FC236}">
                <a16:creationId xmlns:a16="http://schemas.microsoft.com/office/drawing/2014/main" id="{FC9BB771-FB89-AD25-BAB3-67603E8A414F}"/>
              </a:ext>
            </a:extLst>
          </p:cNvPr>
          <p:cNvSpPr>
            <a:spLocks noGrp="1"/>
          </p:cNvSpPr>
          <p:nvPr>
            <p:ph idx="1"/>
          </p:nvPr>
        </p:nvSpPr>
        <p:spPr>
          <a:xfrm>
            <a:off x="838198" y="2139598"/>
            <a:ext cx="8385553" cy="4037366"/>
          </a:xfrm>
        </p:spPr>
        <p:txBody>
          <a:bodyPr>
            <a:normAutofit/>
          </a:bodyPr>
          <a:lstStyle/>
          <a:p>
            <a:pPr marL="0" indent="0">
              <a:buNone/>
            </a:pPr>
            <a:r>
              <a:rPr lang="en-GB" sz="2400" dirty="0">
                <a:latin typeface="Century Gothic" panose="020B0502020202020204" pitchFamily="34" charset="0"/>
              </a:rPr>
              <a:t>The human computer interface (HCI) is in the form of a </a:t>
            </a:r>
          </a:p>
          <a:p>
            <a:pPr marL="0" indent="0">
              <a:buNone/>
            </a:pPr>
            <a:r>
              <a:rPr lang="en-GB" sz="2400" dirty="0">
                <a:solidFill>
                  <a:srgbClr val="C00000"/>
                </a:solidFill>
                <a:latin typeface="Century Gothic" panose="020B0502020202020204" pitchFamily="34" charset="0"/>
              </a:rPr>
              <a:t>Command Line Interface (CLI) </a:t>
            </a:r>
            <a:r>
              <a:rPr lang="en-GB" sz="2400" dirty="0">
                <a:latin typeface="Century Gothic" panose="020B0502020202020204" pitchFamily="34" charset="0"/>
              </a:rPr>
              <a:t>or a </a:t>
            </a:r>
            <a:r>
              <a:rPr lang="en-GB" sz="2400" dirty="0">
                <a:solidFill>
                  <a:srgbClr val="002060"/>
                </a:solidFill>
                <a:latin typeface="Century Gothic" panose="020B0502020202020204" pitchFamily="34" charset="0"/>
              </a:rPr>
              <a:t>Graphical User Interface (GUI).</a:t>
            </a:r>
          </a:p>
          <a:p>
            <a:pPr marL="0" indent="0">
              <a:buNone/>
            </a:pPr>
            <a:endParaRPr lang="en-GB" sz="2400" dirty="0">
              <a:solidFill>
                <a:srgbClr val="002060"/>
              </a:solidFill>
              <a:latin typeface="Century Gothic" panose="020B0502020202020204" pitchFamily="34" charset="0"/>
            </a:endParaRPr>
          </a:p>
          <a:p>
            <a:pPr marL="0" indent="0">
              <a:buNone/>
            </a:pPr>
            <a:r>
              <a:rPr lang="en-GB" sz="2400" dirty="0">
                <a:latin typeface="Century Gothic" panose="020B0502020202020204" pitchFamily="34" charset="0"/>
              </a:rPr>
              <a:t>A </a:t>
            </a:r>
            <a:r>
              <a:rPr lang="en-GB" sz="2400" dirty="0">
                <a:solidFill>
                  <a:srgbClr val="002060"/>
                </a:solidFill>
                <a:latin typeface="Century Gothic" panose="020B0502020202020204" pitchFamily="34" charset="0"/>
              </a:rPr>
              <a:t>GUI</a:t>
            </a:r>
            <a:r>
              <a:rPr lang="en-GB" sz="2400" dirty="0">
                <a:latin typeface="Century Gothic" panose="020B0502020202020204" pitchFamily="34" charset="0"/>
              </a:rPr>
              <a:t> allows the user to interact with a computer using pictures or symbols (icons) rather than having to type in a number of </a:t>
            </a:r>
            <a:r>
              <a:rPr lang="en-GB" sz="2400" dirty="0">
                <a:solidFill>
                  <a:srgbClr val="C00000"/>
                </a:solidFill>
                <a:latin typeface="Century Gothic" panose="020B0502020202020204" pitchFamily="34" charset="0"/>
              </a:rPr>
              <a:t>commands</a:t>
            </a:r>
            <a:r>
              <a:rPr lang="en-GB" sz="2400" dirty="0">
                <a:latin typeface="Century Gothic" panose="020B0502020202020204" pitchFamily="34" charset="0"/>
              </a:rPr>
              <a:t>.</a:t>
            </a:r>
          </a:p>
          <a:p>
            <a:pPr marL="0" indent="0">
              <a:buNone/>
            </a:pPr>
            <a:endParaRPr lang="en-GB" sz="2400" dirty="0">
              <a:solidFill>
                <a:srgbClr val="002060"/>
              </a:solidFill>
              <a:latin typeface="Century Gothic" panose="020B0502020202020204" pitchFamily="34" charset="0"/>
            </a:endParaRPr>
          </a:p>
          <a:p>
            <a:pPr marL="0" indent="0">
              <a:buNone/>
            </a:pPr>
            <a:endParaRPr lang="en-GB" sz="2400" dirty="0">
              <a:solidFill>
                <a:srgbClr val="002060"/>
              </a:solidFill>
              <a:latin typeface="Century Gothic" panose="020B0502020202020204" pitchFamily="34" charset="0"/>
            </a:endParaRPr>
          </a:p>
        </p:txBody>
      </p:sp>
      <p:sp>
        <p:nvSpPr>
          <p:cNvPr id="4" name="TextBox 3">
            <a:extLst>
              <a:ext uri="{FF2B5EF4-FFF2-40B4-BE49-F238E27FC236}">
                <a16:creationId xmlns:a16="http://schemas.microsoft.com/office/drawing/2014/main" id="{CDD6FAA3-14F2-2674-4AA4-83113E0579FA}"/>
              </a:ext>
            </a:extLst>
          </p:cNvPr>
          <p:cNvSpPr txBox="1"/>
          <p:nvPr/>
        </p:nvSpPr>
        <p:spPr>
          <a:xfrm>
            <a:off x="838200" y="1219200"/>
            <a:ext cx="6945086" cy="553998"/>
          </a:xfrm>
          <a:prstGeom prst="rect">
            <a:avLst/>
          </a:prstGeom>
          <a:noFill/>
        </p:spPr>
        <p:txBody>
          <a:bodyPr wrap="square" rtlCol="0">
            <a:spAutoFit/>
          </a:bodyPr>
          <a:lstStyle/>
          <a:p>
            <a:r>
              <a:rPr lang="en-IN"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rPr>
              <a:t>Human Computer Interface (HCI)</a:t>
            </a:r>
            <a:endParaRPr lang="en-GB"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endParaRPr>
          </a:p>
        </p:txBody>
      </p:sp>
      <p:pic>
        <p:nvPicPr>
          <p:cNvPr id="1026" name="Picture 2">
            <a:extLst>
              <a:ext uri="{FF2B5EF4-FFF2-40B4-BE49-F238E27FC236}">
                <a16:creationId xmlns:a16="http://schemas.microsoft.com/office/drawing/2014/main" id="{A0C3E1FD-EA46-6112-038B-7CAF2FD019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3752" y="1330927"/>
            <a:ext cx="2458679" cy="209807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0B83559-99D7-961A-AD87-3AD0688C7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2526" y="3707325"/>
            <a:ext cx="2379905" cy="2098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5350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1000"/>
                                        <p:tgtEl>
                                          <p:spTgt spid="1026"/>
                                        </p:tgtEl>
                                      </p:cBhvr>
                                    </p:animEffect>
                                    <p:anim calcmode="lin" valueType="num">
                                      <p:cBhvr>
                                        <p:cTn id="29" dur="1000" fill="hold"/>
                                        <p:tgtEl>
                                          <p:spTgt spid="1026"/>
                                        </p:tgtEl>
                                        <p:attrNameLst>
                                          <p:attrName>ppt_x</p:attrName>
                                        </p:attrNameLst>
                                      </p:cBhvr>
                                      <p:tavLst>
                                        <p:tav tm="0">
                                          <p:val>
                                            <p:strVal val="#ppt_x"/>
                                          </p:val>
                                        </p:tav>
                                        <p:tav tm="100000">
                                          <p:val>
                                            <p:strVal val="#ppt_x"/>
                                          </p:val>
                                        </p:tav>
                                      </p:tavLst>
                                    </p:anim>
                                    <p:anim calcmode="lin" valueType="num">
                                      <p:cBhvr>
                                        <p:cTn id="30"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8"/>
                                        </p:tgtEl>
                                        <p:attrNameLst>
                                          <p:attrName>style.visibility</p:attrName>
                                        </p:attrNameLst>
                                      </p:cBhvr>
                                      <p:to>
                                        <p:strVal val="visible"/>
                                      </p:to>
                                    </p:set>
                                    <p:animEffect transition="in" filter="fade">
                                      <p:cBhvr>
                                        <p:cTn id="35" dur="1000"/>
                                        <p:tgtEl>
                                          <p:spTgt spid="1028"/>
                                        </p:tgtEl>
                                      </p:cBhvr>
                                    </p:animEffect>
                                    <p:anim calcmode="lin" valueType="num">
                                      <p:cBhvr>
                                        <p:cTn id="36" dur="1000" fill="hold"/>
                                        <p:tgtEl>
                                          <p:spTgt spid="1028"/>
                                        </p:tgtEl>
                                        <p:attrNameLst>
                                          <p:attrName>ppt_x</p:attrName>
                                        </p:attrNameLst>
                                      </p:cBhvr>
                                      <p:tavLst>
                                        <p:tav tm="0">
                                          <p:val>
                                            <p:strVal val="#ppt_x"/>
                                          </p:val>
                                        </p:tav>
                                        <p:tav tm="100000">
                                          <p:val>
                                            <p:strVal val="#ppt_x"/>
                                          </p:val>
                                        </p:tav>
                                      </p:tavLst>
                                    </p:anim>
                                    <p:anim calcmode="lin" valueType="num">
                                      <p:cBhvr>
                                        <p:cTn id="37"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1000"/>
                                        <p:tgtEl>
                                          <p:spTgt spid="3">
                                            <p:txEl>
                                              <p:pRg st="3" end="3"/>
                                            </p:txEl>
                                          </p:spTgt>
                                        </p:tgtEl>
                                      </p:cBhvr>
                                    </p:animEffect>
                                    <p:anim calcmode="lin" valueType="num">
                                      <p:cBhvr>
                                        <p:cTn id="4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FB7-5426-DDA8-C995-BFA819A6393A}"/>
              </a:ext>
            </a:extLst>
          </p:cNvPr>
          <p:cNvSpPr>
            <a:spLocks noGrp="1"/>
          </p:cNvSpPr>
          <p:nvPr>
            <p:ph type="title"/>
          </p:nvPr>
        </p:nvSpPr>
        <p:spPr/>
        <p:txBody>
          <a:bodyPr/>
          <a:lstStyle/>
          <a:p>
            <a:r>
              <a:rPr lang="en-IN" dirty="0"/>
              <a:t>       Operating system - Functions</a:t>
            </a:r>
            <a:endParaRPr lang="en-GB" dirty="0"/>
          </a:p>
        </p:txBody>
      </p:sp>
      <p:sp>
        <p:nvSpPr>
          <p:cNvPr id="4" name="TextBox 3">
            <a:extLst>
              <a:ext uri="{FF2B5EF4-FFF2-40B4-BE49-F238E27FC236}">
                <a16:creationId xmlns:a16="http://schemas.microsoft.com/office/drawing/2014/main" id="{CDD6FAA3-14F2-2674-4AA4-83113E0579FA}"/>
              </a:ext>
            </a:extLst>
          </p:cNvPr>
          <p:cNvSpPr txBox="1"/>
          <p:nvPr/>
        </p:nvSpPr>
        <p:spPr>
          <a:xfrm>
            <a:off x="838200" y="904688"/>
            <a:ext cx="8828314" cy="553998"/>
          </a:xfrm>
          <a:prstGeom prst="rect">
            <a:avLst/>
          </a:prstGeom>
          <a:noFill/>
        </p:spPr>
        <p:txBody>
          <a:bodyPr wrap="square" rtlCol="0">
            <a:spAutoFit/>
          </a:bodyPr>
          <a:lstStyle/>
          <a:p>
            <a:r>
              <a:rPr lang="en-IN"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rPr>
              <a:t>Differences between GUI and CLI interfaces</a:t>
            </a:r>
            <a:endParaRPr lang="en-GB"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endParaRPr>
          </a:p>
        </p:txBody>
      </p:sp>
      <p:sp>
        <p:nvSpPr>
          <p:cNvPr id="6" name="Content Placeholder 5">
            <a:extLst>
              <a:ext uri="{FF2B5EF4-FFF2-40B4-BE49-F238E27FC236}">
                <a16:creationId xmlns:a16="http://schemas.microsoft.com/office/drawing/2014/main" id="{951083BA-B0A4-6104-EDAF-3BFF251401B3}"/>
              </a:ext>
            </a:extLst>
          </p:cNvPr>
          <p:cNvSpPr>
            <a:spLocks noGrp="1"/>
          </p:cNvSpPr>
          <p:nvPr>
            <p:ph idx="1"/>
          </p:nvPr>
        </p:nvSpPr>
        <p:spPr/>
        <p:txBody>
          <a:bodyPr/>
          <a:lstStyle/>
          <a:p>
            <a:endParaRPr lang="en-GB" dirty="0"/>
          </a:p>
        </p:txBody>
      </p:sp>
      <p:pic>
        <p:nvPicPr>
          <p:cNvPr id="7" name="Picture 6">
            <a:extLst>
              <a:ext uri="{FF2B5EF4-FFF2-40B4-BE49-F238E27FC236}">
                <a16:creationId xmlns:a16="http://schemas.microsoft.com/office/drawing/2014/main" id="{19AFAC31-77CF-8E3D-A268-F14443807798}"/>
              </a:ext>
            </a:extLst>
          </p:cNvPr>
          <p:cNvPicPr>
            <a:picLocks noChangeAspect="1"/>
          </p:cNvPicPr>
          <p:nvPr/>
        </p:nvPicPr>
        <p:blipFill rotWithShape="1">
          <a:blip r:embed="rId2"/>
          <a:srcRect l="7857" t="27072" r="3303"/>
          <a:stretch/>
        </p:blipFill>
        <p:spPr>
          <a:xfrm>
            <a:off x="838200" y="1458686"/>
            <a:ext cx="10423443" cy="4810740"/>
          </a:xfrm>
          <a:prstGeom prst="rect">
            <a:avLst/>
          </a:prstGeom>
        </p:spPr>
      </p:pic>
    </p:spTree>
    <p:extLst>
      <p:ext uri="{BB962C8B-B14F-4D97-AF65-F5344CB8AC3E}">
        <p14:creationId xmlns:p14="http://schemas.microsoft.com/office/powerpoint/2010/main" val="30580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CCFB7-5426-DDA8-C995-BFA819A6393A}"/>
              </a:ext>
            </a:extLst>
          </p:cNvPr>
          <p:cNvSpPr>
            <a:spLocks noGrp="1"/>
          </p:cNvSpPr>
          <p:nvPr>
            <p:ph type="title"/>
          </p:nvPr>
        </p:nvSpPr>
        <p:spPr/>
        <p:txBody>
          <a:bodyPr/>
          <a:lstStyle/>
          <a:p>
            <a:r>
              <a:rPr lang="en-IN" dirty="0"/>
              <a:t>        Operating system - Functions</a:t>
            </a:r>
            <a:endParaRPr lang="en-GB" dirty="0"/>
          </a:p>
        </p:txBody>
      </p:sp>
      <p:sp>
        <p:nvSpPr>
          <p:cNvPr id="3" name="Content Placeholder 2">
            <a:extLst>
              <a:ext uri="{FF2B5EF4-FFF2-40B4-BE49-F238E27FC236}">
                <a16:creationId xmlns:a16="http://schemas.microsoft.com/office/drawing/2014/main" id="{FC9BB771-FB89-AD25-BAB3-67603E8A414F}"/>
              </a:ext>
            </a:extLst>
          </p:cNvPr>
          <p:cNvSpPr>
            <a:spLocks noGrp="1"/>
          </p:cNvSpPr>
          <p:nvPr>
            <p:ph idx="1"/>
          </p:nvPr>
        </p:nvSpPr>
        <p:spPr>
          <a:xfrm>
            <a:off x="838198" y="1981200"/>
            <a:ext cx="8458202" cy="4195764"/>
          </a:xfrm>
        </p:spPr>
        <p:txBody>
          <a:bodyPr>
            <a:normAutofit/>
          </a:bodyPr>
          <a:lstStyle/>
          <a:p>
            <a:r>
              <a:rPr lang="en-GB" sz="2400" dirty="0">
                <a:latin typeface="Century Gothic" panose="020B0502020202020204" pitchFamily="34" charset="0"/>
              </a:rPr>
              <a:t>manages the </a:t>
            </a:r>
            <a:r>
              <a:rPr lang="en-GB" sz="2400" dirty="0">
                <a:solidFill>
                  <a:srgbClr val="C00000"/>
                </a:solidFill>
                <a:latin typeface="Century Gothic" panose="020B0502020202020204" pitchFamily="34" charset="0"/>
              </a:rPr>
              <a:t>primary storage (RAM</a:t>
            </a:r>
            <a:r>
              <a:rPr lang="en-GB" sz="2400" dirty="0">
                <a:latin typeface="Century Gothic" panose="020B0502020202020204" pitchFamily="34" charset="0"/>
              </a:rPr>
              <a:t>) and allows data to be moved between RAM and </a:t>
            </a:r>
            <a:r>
              <a:rPr lang="en-GB" sz="2400" dirty="0">
                <a:solidFill>
                  <a:srgbClr val="C00000"/>
                </a:solidFill>
                <a:latin typeface="Century Gothic" panose="020B0502020202020204" pitchFamily="34" charset="0"/>
              </a:rPr>
              <a:t>HDD/SSD </a:t>
            </a:r>
            <a:r>
              <a:rPr lang="en-GB" sz="2400" dirty="0">
                <a:latin typeface="Century Gothic" panose="020B0502020202020204" pitchFamily="34" charset="0"/>
              </a:rPr>
              <a:t>during the execution of programs</a:t>
            </a:r>
          </a:p>
          <a:p>
            <a:pPr marL="0" indent="0">
              <a:buNone/>
            </a:pPr>
            <a:endParaRPr lang="en-GB" sz="2400" dirty="0">
              <a:latin typeface="Century Gothic" panose="020B0502020202020204" pitchFamily="34" charset="0"/>
            </a:endParaRPr>
          </a:p>
          <a:p>
            <a:r>
              <a:rPr lang="en-GB" sz="2400" dirty="0">
                <a:latin typeface="Century Gothic" panose="020B0502020202020204" pitchFamily="34" charset="0"/>
              </a:rPr>
              <a:t>keeps track of all the memory locations</a:t>
            </a:r>
          </a:p>
          <a:p>
            <a:pPr marL="0" indent="0">
              <a:buNone/>
            </a:pPr>
            <a:endParaRPr lang="en-GB" sz="2400" dirty="0">
              <a:latin typeface="Century Gothic" panose="020B0502020202020204" pitchFamily="34" charset="0"/>
            </a:endParaRPr>
          </a:p>
          <a:p>
            <a:r>
              <a:rPr lang="en-GB" sz="2400" dirty="0">
                <a:latin typeface="Century Gothic" panose="020B0502020202020204" pitchFamily="34" charset="0"/>
              </a:rPr>
              <a:t>carries out memory protection to ensure that competing applications cannot use the same memory locations at the same time.</a:t>
            </a:r>
          </a:p>
          <a:p>
            <a:endParaRPr lang="en-GB" sz="2000" dirty="0">
              <a:solidFill>
                <a:srgbClr val="002060"/>
              </a:solidFill>
              <a:latin typeface="Century Gothic" panose="020B0502020202020204" pitchFamily="34" charset="0"/>
            </a:endParaRPr>
          </a:p>
        </p:txBody>
      </p:sp>
      <p:sp>
        <p:nvSpPr>
          <p:cNvPr id="4" name="TextBox 3">
            <a:extLst>
              <a:ext uri="{FF2B5EF4-FFF2-40B4-BE49-F238E27FC236}">
                <a16:creationId xmlns:a16="http://schemas.microsoft.com/office/drawing/2014/main" id="{CDD6FAA3-14F2-2674-4AA4-83113E0579FA}"/>
              </a:ext>
            </a:extLst>
          </p:cNvPr>
          <p:cNvSpPr txBox="1"/>
          <p:nvPr/>
        </p:nvSpPr>
        <p:spPr>
          <a:xfrm>
            <a:off x="838200" y="1219200"/>
            <a:ext cx="6945086" cy="553998"/>
          </a:xfrm>
          <a:prstGeom prst="rect">
            <a:avLst/>
          </a:prstGeom>
          <a:noFill/>
        </p:spPr>
        <p:txBody>
          <a:bodyPr wrap="square" rtlCol="0">
            <a:spAutoFit/>
          </a:bodyPr>
          <a:lstStyle/>
          <a:p>
            <a:r>
              <a:rPr lang="en-IN"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rPr>
              <a:t>Memory management</a:t>
            </a:r>
            <a:endParaRPr lang="en-GB" sz="3000" dirty="0">
              <a:solidFill>
                <a:srgbClr val="008DE6"/>
              </a:solidFill>
              <a:latin typeface="Century Gothic" panose="020B0502020202020204" pitchFamily="34" charset="0"/>
              <a:ea typeface="ADLaM Display" panose="02010000000000000000" pitchFamily="2" charset="0"/>
              <a:cs typeface="ADLaM Display" panose="02010000000000000000" pitchFamily="2" charset="0"/>
            </a:endParaRPr>
          </a:p>
        </p:txBody>
      </p:sp>
      <p:pic>
        <p:nvPicPr>
          <p:cNvPr id="2050" name="Picture 2" descr="Hard Drive PNGs for Free Download">
            <a:extLst>
              <a:ext uri="{FF2B5EF4-FFF2-40B4-BE49-F238E27FC236}">
                <a16:creationId xmlns:a16="http://schemas.microsoft.com/office/drawing/2014/main" id="{FEAE29D3-A12E-6A7F-C613-606C930B2FA0}"/>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4570" b="10417"/>
          <a:stretch/>
        </p:blipFill>
        <p:spPr bwMode="auto">
          <a:xfrm>
            <a:off x="9296400" y="1981200"/>
            <a:ext cx="2090057" cy="156781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green rectangular object with black squares&#10;&#10;AI-generated content may be incorrect.">
            <a:extLst>
              <a:ext uri="{FF2B5EF4-FFF2-40B4-BE49-F238E27FC236}">
                <a16:creationId xmlns:a16="http://schemas.microsoft.com/office/drawing/2014/main" id="{42F1A2C9-B376-6152-9AD7-9E0B73A1E61A}"/>
              </a:ext>
            </a:extLst>
          </p:cNvPr>
          <p:cNvPicPr>
            <a:picLocks noChangeAspect="1"/>
          </p:cNvPicPr>
          <p:nvPr/>
        </p:nvPicPr>
        <p:blipFill>
          <a:blip r:embed="rId3" cstate="print">
            <a:extLst>
              <a:ext uri="{28A0092B-C50C-407E-A947-70E740481C1C}">
                <a14:useLocalDpi xmlns:a14="http://schemas.microsoft.com/office/drawing/2010/main" val="0"/>
              </a:ext>
            </a:extLst>
          </a:blip>
          <a:srcRect t="31111" b="31182"/>
          <a:stretch/>
        </p:blipFill>
        <p:spPr>
          <a:xfrm>
            <a:off x="8926286" y="3847157"/>
            <a:ext cx="2884714" cy="1631608"/>
          </a:xfrm>
          <a:prstGeom prst="rect">
            <a:avLst/>
          </a:prstGeom>
        </p:spPr>
      </p:pic>
    </p:spTree>
    <p:extLst>
      <p:ext uri="{BB962C8B-B14F-4D97-AF65-F5344CB8AC3E}">
        <p14:creationId xmlns:p14="http://schemas.microsoft.com/office/powerpoint/2010/main" val="3910799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a2a731a-14bc-4359-9bb9-873ff7e0e77f">
      <Terms xmlns="http://schemas.microsoft.com/office/infopath/2007/PartnerControls"/>
    </lcf76f155ced4ddcb4097134ff3c332f>
    <TaxCatchAll xmlns="6c9f16b9-a806-498f-92e0-214490a79ae7"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ADBDB7D110BD84787B6FB7495C0C4FD" ma:contentTypeVersion="18" ma:contentTypeDescription="Create a new document." ma:contentTypeScope="" ma:versionID="54afaab5c23bce916b15958228c9448b">
  <xsd:schema xmlns:xsd="http://www.w3.org/2001/XMLSchema" xmlns:xs="http://www.w3.org/2001/XMLSchema" xmlns:p="http://schemas.microsoft.com/office/2006/metadata/properties" xmlns:ns2="1a2a731a-14bc-4359-9bb9-873ff7e0e77f" xmlns:ns3="6c9f16b9-a806-498f-92e0-214490a79ae7" targetNamespace="http://schemas.microsoft.com/office/2006/metadata/properties" ma:root="true" ma:fieldsID="a0df3abdf7b2df51fa6f8ace559b1a63" ns2:_="" ns3:_="">
    <xsd:import namespace="1a2a731a-14bc-4359-9bb9-873ff7e0e77f"/>
    <xsd:import namespace="6c9f16b9-a806-498f-92e0-214490a79ae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element ref="ns2:lcf76f155ced4ddcb4097134ff3c332f" minOccurs="0"/>
                <xsd:element ref="ns3:TaxCatchAll" minOccurs="0"/>
                <xsd:element ref="ns2:MediaServiceDateTaken" minOccurs="0"/>
                <xsd:element ref="ns2:MediaServiceObjectDetectorVersions" minOccurs="0"/>
                <xsd:element ref="ns2:MediaLengthInSecond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2a731a-14bc-4359-9bb9-873ff7e0e7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8ab3305-8429-4c1e-8ec9-98426db116b9"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dexed="true" ma:internalName="MediaServiceDateTake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9f16b9-a806-498f-92e0-214490a79ae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2fc7039a-4fce-4017-877e-14185c4cf3d7}" ma:internalName="TaxCatchAll" ma:showField="CatchAllData" ma:web="6c9f16b9-a806-498f-92e0-214490a79ae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EB244D-7FDC-4E0C-839D-BED28D5BA3E7}">
  <ds:schemaRefs>
    <ds:schemaRef ds:uri="1a2a731a-14bc-4359-9bb9-873ff7e0e77f"/>
    <ds:schemaRef ds:uri="6c9f16b9-a806-498f-92e0-214490a79ae7"/>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E34771C-2CCB-4DD6-A928-B4B779113947}">
  <ds:schemaRefs>
    <ds:schemaRef ds:uri="1a2a731a-14bc-4359-9bb9-873ff7e0e77f"/>
    <ds:schemaRef ds:uri="6c9f16b9-a806-498f-92e0-214490a79a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FEF5CE-063B-4CA4-B2A6-DF956C40429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391</TotalTime>
  <Words>1145</Words>
  <Application>Microsoft Office PowerPoint</Application>
  <PresentationFormat>Widescreen</PresentationFormat>
  <Paragraphs>125</Paragraphs>
  <Slides>20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Calibri</vt:lpstr>
      <vt:lpstr>Century Gothic</vt:lpstr>
      <vt:lpstr>EB Garamond SemiBold</vt:lpstr>
      <vt:lpstr>Times New Roman</vt:lpstr>
      <vt:lpstr>Wingdings</vt:lpstr>
      <vt:lpstr>Office Theme</vt:lpstr>
      <vt:lpstr>Chapter 4 </vt:lpstr>
      <vt:lpstr>   Software Concepts</vt:lpstr>
      <vt:lpstr>      4.1  Software Types</vt:lpstr>
      <vt:lpstr>      System software - Example</vt:lpstr>
      <vt:lpstr>      System software - Example</vt:lpstr>
      <vt:lpstr>      Operating system - Functions</vt:lpstr>
      <vt:lpstr>        Operating system - Functions</vt:lpstr>
      <vt:lpstr>       Operating system - Functions</vt:lpstr>
      <vt:lpstr>        Operating system - Functions</vt:lpstr>
      <vt:lpstr>       Operating system - Functions</vt:lpstr>
      <vt:lpstr>        Operating system - Functions</vt:lpstr>
      <vt:lpstr>        Operating system - Functions</vt:lpstr>
      <vt:lpstr>        Operating system - Functions</vt:lpstr>
      <vt:lpstr>        Operating system - Functions</vt:lpstr>
      <vt:lpstr>        Operating system - Functions</vt:lpstr>
      <vt:lpstr>        Operating system - Functions</vt:lpstr>
      <vt:lpstr>       Buffer</vt:lpstr>
      <vt:lpstr>      4.1.3 Running of Applications</vt:lpstr>
      <vt:lpstr>      4.1.3 Running of Applications</vt:lpstr>
      <vt:lpstr>       Firmware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Yasir</dc:creator>
  <cp:lastModifiedBy>Umar Muqthar Panambra</cp:lastModifiedBy>
  <cp:revision>30</cp:revision>
  <dcterms:created xsi:type="dcterms:W3CDTF">2025-08-25T10:13:06Z</dcterms:created>
  <dcterms:modified xsi:type="dcterms:W3CDTF">2025-09-17T17:37:44Z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0x0101001ADBDB7D110BD84787B6FB7495C0C4FD</vt:lpwstr>
  </property>
  <property fmtid="{D5CDD505-2E9C-101B-9397-08002B2CF9AE}" pid="3" name="MediaServiceImageTags">
    <vt:lpwstr/>
  </property>
</Properties>
</file>