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8" r:id="rId6"/>
    <p:sldId id="284" r:id="rId7"/>
    <p:sldId id="285" r:id="rId8"/>
    <p:sldId id="287" r:id="rId9"/>
    <p:sldId id="286" r:id="rId10"/>
    <p:sldId id="288" r:id="rId11"/>
    <p:sldId id="289" r:id="rId12"/>
    <p:sldId id="29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008DE6"/>
    <a:srgbClr val="FFFFFF"/>
    <a:srgbClr val="2A1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6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A316C6-8731-4A0C-9469-BDD7A567FBE1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6E1253-C59C-4AE8-93EA-9A9F7D6ED36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56148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9E6446-4A3B-42DF-9A2B-DB055A59F18D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469C19-53CE-48BD-B40E-EB661A53DC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0933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69C19-53CE-48BD-B40E-EB661A53DC3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03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69C19-53CE-48BD-B40E-EB661A53DC3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620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69C19-53CE-48BD-B40E-EB661A53DC3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79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69C19-53CE-48BD-B40E-EB661A53DC3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0001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69C19-53CE-48BD-B40E-EB661A53DC3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1933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469C19-53CE-48BD-B40E-EB661A53DC3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510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1341200" y="1181000"/>
            <a:ext cx="9509600" cy="44960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rgbClr val="FAA81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 hasCustomPrompt="1"/>
          </p:nvPr>
        </p:nvSpPr>
        <p:spPr>
          <a:xfrm>
            <a:off x="415600" y="1203759"/>
            <a:ext cx="11360800" cy="207136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7D1024"/>
              </a:buClr>
              <a:buSzPts val="4800"/>
              <a:buFont typeface="EB Garamond SemiBold"/>
              <a:buNone/>
              <a:defRPr sz="6400" i="0">
                <a:solidFill>
                  <a:srgbClr val="075435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 dirty="0"/>
              <a:t>Chapter - 4</a:t>
            </a:r>
            <a:endParaRPr dirty="0"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 hasCustomPrompt="1"/>
          </p:nvPr>
        </p:nvSpPr>
        <p:spPr>
          <a:xfrm>
            <a:off x="415600" y="3776870"/>
            <a:ext cx="11360800" cy="805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3733">
                <a:solidFill>
                  <a:schemeClr val="dk1"/>
                </a:solidFill>
              </a:defRPr>
            </a:lvl9pPr>
          </a:lstStyle>
          <a:p>
            <a:r>
              <a:rPr lang="en-US" dirty="0"/>
              <a:t>Software</a:t>
            </a:r>
            <a:endParaRPr dirty="0"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15" name="Google Shape;15;p2"/>
          <p:cNvCxnSpPr>
            <a:cxnSpLocks/>
          </p:cNvCxnSpPr>
          <p:nvPr/>
        </p:nvCxnSpPr>
        <p:spPr>
          <a:xfrm>
            <a:off x="4263887" y="3275126"/>
            <a:ext cx="3796748" cy="0"/>
          </a:xfrm>
          <a:prstGeom prst="straightConnector1">
            <a:avLst/>
          </a:prstGeom>
          <a:noFill/>
          <a:ln w="28575" cap="flat" cmpd="sng">
            <a:solidFill>
              <a:srgbClr val="075435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4852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3777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0711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0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5131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4903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215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3577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EB Garamond SemiBold" panose="020B0604020202020204" charset="0"/>
                <a:ea typeface="EB Garamond SemiBold" panose="020B0604020202020204" charset="0"/>
                <a:cs typeface="EB Garamond SemiBold" panose="020B060402020202020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524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83577"/>
          </a:xfrm>
          <a:solidFill>
            <a:schemeClr val="accent4">
              <a:lumMod val="50000"/>
            </a:schemeClr>
          </a:solidFill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  <a:latin typeface="EB Garamond SemiBold" panose="020B0604020202020204" charset="0"/>
                <a:ea typeface="EB Garamond SemiBold" panose="020B0604020202020204" charset="0"/>
                <a:cs typeface="EB Garamond SemiBold" panose="020B060402020202020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824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8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8610600" y="6363271"/>
            <a:ext cx="4114800" cy="365125"/>
          </a:xfrm>
        </p:spPr>
        <p:txBody>
          <a:bodyPr>
            <a:noAutofit/>
          </a:bodyPr>
          <a:lstStyle>
            <a:lvl1pPr marL="0" indent="0">
              <a:buNone/>
              <a:defRPr sz="1600" baseline="0">
                <a:solidFill>
                  <a:srgbClr val="2A1500"/>
                </a:solidFill>
              </a:defRPr>
            </a:lvl1pPr>
            <a:lvl5pPr>
              <a:defRPr/>
            </a:lvl5pPr>
          </a:lstStyle>
          <a:p>
            <a:pPr lvl="0"/>
            <a:r>
              <a:rPr lang="en-US"/>
              <a:t>Grade 10 – Computer Science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675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5800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9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0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rgbClr val="92D050"/>
            </a:gs>
            <a:gs pos="100000">
              <a:schemeClr val="bg1"/>
            </a:gs>
            <a:gs pos="91000">
              <a:schemeClr val="bg1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AEC13-FECC-4BC9-9D12-23D6A5CDC796}" type="datetimeFigureOut">
              <a:rPr lang="en-GB" smtClean="0"/>
              <a:t>25/10/2025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79DCF2-32B0-4482-B325-6D826D9ADC11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/>
          <p:cNvSpPr txBox="1"/>
          <p:nvPr userDrawn="1"/>
        </p:nvSpPr>
        <p:spPr>
          <a:xfrm>
            <a:off x="9004852" y="6421884"/>
            <a:ext cx="34482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Grade</a:t>
            </a:r>
            <a:r>
              <a:rPr lang="en-US" sz="1400" b="1" i="1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IGCSE-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Computer Science</a:t>
            </a:r>
            <a:endParaRPr lang="en-GB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60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62" r:id="rId4"/>
    <p:sldLayoutId id="2147483651" r:id="rId5"/>
    <p:sldLayoutId id="2147483660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4 </a:t>
            </a:r>
            <a:endParaRPr lang="en-GB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15600" y="3364575"/>
            <a:ext cx="11360800" cy="780519"/>
          </a:xfrm>
        </p:spPr>
        <p:txBody>
          <a:bodyPr>
            <a:normAutofit fontScale="92500" lnSpcReduction="20000"/>
          </a:bodyPr>
          <a:lstStyle/>
          <a:p>
            <a:pPr marL="22860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5006"/>
              <a:buNone/>
            </a:pPr>
            <a:r>
              <a:rPr lang="en-US" sz="4800" dirty="0">
                <a:solidFill>
                  <a:srgbClr val="CC6600"/>
                </a:solidFill>
              </a:rPr>
              <a:t>Software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3AFA97-B67C-8254-B3A6-D2DA3048DF62}"/>
              </a:ext>
            </a:extLst>
          </p:cNvPr>
          <p:cNvSpPr txBox="1"/>
          <p:nvPr/>
        </p:nvSpPr>
        <p:spPr>
          <a:xfrm>
            <a:off x="5116285" y="4145094"/>
            <a:ext cx="6368143" cy="1155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-4.2.1,4.2.2 </a:t>
            </a:r>
            <a:r>
              <a:rPr lang="en-GB" sz="1600" i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Types of programming languages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-4.2.3 , 4.2.4 </a:t>
            </a:r>
            <a:r>
              <a:rPr lang="en-GB" sz="1600" i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Translators (Compiler, Interpreter, Assembler)</a:t>
            </a:r>
          </a:p>
          <a:p>
            <a:pPr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-4.2.5 </a:t>
            </a:r>
            <a:r>
              <a:rPr lang="en-GB" sz="1600" i="1" dirty="0">
                <a:solidFill>
                  <a:srgbClr val="C00000"/>
                </a:solidFill>
                <a:latin typeface="Century Gothic" panose="020B0502020202020204" pitchFamily="34" charset="0"/>
                <a:cs typeface="Times New Roman" panose="02020603050405020304" pitchFamily="18" charset="0"/>
              </a:rPr>
              <a:t>IDE (Integrated development environment)</a:t>
            </a:r>
          </a:p>
        </p:txBody>
      </p:sp>
    </p:spTree>
    <p:extLst>
      <p:ext uri="{BB962C8B-B14F-4D97-AF65-F5344CB8AC3E}">
        <p14:creationId xmlns:p14="http://schemas.microsoft.com/office/powerpoint/2010/main" val="3832751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5587054" cy="609391"/>
          </a:xfrm>
        </p:spPr>
        <p:txBody>
          <a:bodyPr>
            <a:normAutofit fontScale="90000"/>
          </a:bodyPr>
          <a:lstStyle/>
          <a:p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  Types of programming languages</a:t>
            </a:r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endParaRPr lang="en-GB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FA7E8829-EA47-0564-C210-FAF40F492B32}"/>
              </a:ext>
            </a:extLst>
          </p:cNvPr>
          <p:cNvGrpSpPr/>
          <p:nvPr/>
        </p:nvGrpSpPr>
        <p:grpSpPr>
          <a:xfrm>
            <a:off x="4149952" y="1531273"/>
            <a:ext cx="3155619" cy="854822"/>
            <a:chOff x="3551628" y="2192"/>
            <a:chExt cx="2468286" cy="1239435"/>
          </a:xfrm>
          <a:solidFill>
            <a:schemeClr val="accent1"/>
          </a:solidFill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CF1A303-C75C-CB93-A7E2-70DF1768F274}"/>
                </a:ext>
              </a:extLst>
            </p:cNvPr>
            <p:cNvSpPr/>
            <p:nvPr/>
          </p:nvSpPr>
          <p:spPr>
            <a:xfrm>
              <a:off x="3551628" y="2192"/>
              <a:ext cx="2468286" cy="12394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6" name="Rectangle: Rounded Corners 4">
              <a:extLst>
                <a:ext uri="{FF2B5EF4-FFF2-40B4-BE49-F238E27FC236}">
                  <a16:creationId xmlns:a16="http://schemas.microsoft.com/office/drawing/2014/main" id="{6CC5253F-2C06-2D53-E282-88830BB16701}"/>
                </a:ext>
              </a:extLst>
            </p:cNvPr>
            <p:cNvSpPr txBox="1"/>
            <p:nvPr/>
          </p:nvSpPr>
          <p:spPr>
            <a:xfrm>
              <a:off x="3587930" y="38494"/>
              <a:ext cx="2395682" cy="11668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 dirty="0"/>
                <a:t>Programming Languages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BDDD9A1-CE2D-759C-428E-7018F638CC55}"/>
              </a:ext>
            </a:extLst>
          </p:cNvPr>
          <p:cNvGrpSpPr/>
          <p:nvPr/>
        </p:nvGrpSpPr>
        <p:grpSpPr>
          <a:xfrm>
            <a:off x="4206266" y="2359509"/>
            <a:ext cx="3447355" cy="341929"/>
            <a:chOff x="4161661" y="1902309"/>
            <a:chExt cx="3447355" cy="341929"/>
          </a:xfrm>
        </p:grpSpPr>
        <p:sp>
          <p:nvSpPr>
            <p:cNvPr id="49" name="Straight Connector 5">
              <a:extLst>
                <a:ext uri="{FF2B5EF4-FFF2-40B4-BE49-F238E27FC236}">
                  <a16:creationId xmlns:a16="http://schemas.microsoft.com/office/drawing/2014/main" id="{E6E6463B-D683-FEE8-EC81-CE4FCE96201B}"/>
                </a:ext>
              </a:extLst>
            </p:cNvPr>
            <p:cNvSpPr/>
            <p:nvPr/>
          </p:nvSpPr>
          <p:spPr>
            <a:xfrm>
              <a:off x="4161661" y="1902309"/>
              <a:ext cx="1934339" cy="3419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13016" y="0"/>
                  </a:moveTo>
                  <a:lnTo>
                    <a:pt x="1513016" y="247887"/>
                  </a:lnTo>
                  <a:lnTo>
                    <a:pt x="0" y="247887"/>
                  </a:lnTo>
                  <a:lnTo>
                    <a:pt x="0" y="49577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Straight Connector 8">
              <a:extLst>
                <a:ext uri="{FF2B5EF4-FFF2-40B4-BE49-F238E27FC236}">
                  <a16:creationId xmlns:a16="http://schemas.microsoft.com/office/drawing/2014/main" id="{A7035BE7-5227-1FC9-CEE4-834C58B8BE75}"/>
                </a:ext>
              </a:extLst>
            </p:cNvPr>
            <p:cNvSpPr/>
            <p:nvPr/>
          </p:nvSpPr>
          <p:spPr>
            <a:xfrm>
              <a:off x="5674677" y="1902309"/>
              <a:ext cx="1934339" cy="3419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47887"/>
                  </a:lnTo>
                  <a:lnTo>
                    <a:pt x="1513016" y="247887"/>
                  </a:lnTo>
                  <a:lnTo>
                    <a:pt x="1513016" y="495774"/>
                  </a:lnTo>
                </a:path>
              </a:pathLst>
            </a:custGeom>
            <a:noFill/>
          </p:spPr>
          <p:style>
            <a:lnRef idx="2">
              <a:schemeClr val="accent4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447CFD0-6E0A-BB62-1E42-2C0F9E0078AC}"/>
              </a:ext>
            </a:extLst>
          </p:cNvPr>
          <p:cNvGrpSpPr/>
          <p:nvPr/>
        </p:nvGrpSpPr>
        <p:grpSpPr>
          <a:xfrm>
            <a:off x="3978453" y="4008405"/>
            <a:ext cx="3155619" cy="680319"/>
            <a:chOff x="3551628" y="3472612"/>
            <a:chExt cx="2468286" cy="1239435"/>
          </a:xfrm>
        </p:grpSpPr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592308F1-5F64-1C7E-359E-51FFEE0821A3}"/>
                </a:ext>
              </a:extLst>
            </p:cNvPr>
            <p:cNvSpPr/>
            <p:nvPr/>
          </p:nvSpPr>
          <p:spPr>
            <a:xfrm>
              <a:off x="3551628" y="3472612"/>
              <a:ext cx="2468286" cy="12394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0" name="Rectangle: Rounded Corners 13">
              <a:extLst>
                <a:ext uri="{FF2B5EF4-FFF2-40B4-BE49-F238E27FC236}">
                  <a16:creationId xmlns:a16="http://schemas.microsoft.com/office/drawing/2014/main" id="{10F280B6-E901-78CA-29D6-BB4385AC5E8F}"/>
                </a:ext>
              </a:extLst>
            </p:cNvPr>
            <p:cNvSpPr txBox="1"/>
            <p:nvPr/>
          </p:nvSpPr>
          <p:spPr>
            <a:xfrm>
              <a:off x="3587930" y="3508914"/>
              <a:ext cx="2395682" cy="11668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 dirty="0"/>
                <a:t>Assembly Language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E5AA2E5-79E3-79A6-8A4B-3E3DBA0D3FA8}"/>
              </a:ext>
            </a:extLst>
          </p:cNvPr>
          <p:cNvGrpSpPr/>
          <p:nvPr/>
        </p:nvGrpSpPr>
        <p:grpSpPr>
          <a:xfrm>
            <a:off x="7305571" y="4028331"/>
            <a:ext cx="3265519" cy="660962"/>
            <a:chOff x="6577661" y="3472612"/>
            <a:chExt cx="2468286" cy="1239435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104634A0-F765-8FD1-FD0B-4EB9E164F63E}"/>
                </a:ext>
              </a:extLst>
            </p:cNvPr>
            <p:cNvSpPr/>
            <p:nvPr/>
          </p:nvSpPr>
          <p:spPr>
            <a:xfrm>
              <a:off x="6577661" y="3472612"/>
              <a:ext cx="2468286" cy="1239435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8" name="Rectangle: Rounded Corners 16">
              <a:extLst>
                <a:ext uri="{FF2B5EF4-FFF2-40B4-BE49-F238E27FC236}">
                  <a16:creationId xmlns:a16="http://schemas.microsoft.com/office/drawing/2014/main" id="{22F68C3C-2385-74C2-D548-3D0E24373E39}"/>
                </a:ext>
              </a:extLst>
            </p:cNvPr>
            <p:cNvSpPr txBox="1"/>
            <p:nvPr/>
          </p:nvSpPr>
          <p:spPr>
            <a:xfrm>
              <a:off x="6613963" y="3508914"/>
              <a:ext cx="2395682" cy="11668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 dirty="0"/>
                <a:t>Machine</a:t>
              </a:r>
              <a:r>
                <a:rPr lang="en-GB" sz="2200" dirty="0"/>
                <a:t> L</a:t>
              </a:r>
              <a:r>
                <a:rPr lang="en-GB" sz="2200" kern="1200" dirty="0"/>
                <a:t>anguage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38E20BD2-6C89-798F-F49C-1C22E5122A5E}"/>
              </a:ext>
            </a:extLst>
          </p:cNvPr>
          <p:cNvGrpSpPr/>
          <p:nvPr/>
        </p:nvGrpSpPr>
        <p:grpSpPr>
          <a:xfrm>
            <a:off x="5727761" y="2851744"/>
            <a:ext cx="3265519" cy="660962"/>
            <a:chOff x="6577661" y="3472612"/>
            <a:chExt cx="2468286" cy="1239435"/>
          </a:xfrm>
          <a:solidFill>
            <a:srgbClr val="C00000"/>
          </a:solidFill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7E1C8329-8B18-0205-CF4B-D5D5402FDDF6}"/>
                </a:ext>
              </a:extLst>
            </p:cNvPr>
            <p:cNvSpPr/>
            <p:nvPr/>
          </p:nvSpPr>
          <p:spPr>
            <a:xfrm>
              <a:off x="6577661" y="3472612"/>
              <a:ext cx="2468286" cy="12394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9" name="Rectangle: Rounded Corners 16">
              <a:extLst>
                <a:ext uri="{FF2B5EF4-FFF2-40B4-BE49-F238E27FC236}">
                  <a16:creationId xmlns:a16="http://schemas.microsoft.com/office/drawing/2014/main" id="{E4CBB214-2775-D852-1C2C-F0A799F34623}"/>
                </a:ext>
              </a:extLst>
            </p:cNvPr>
            <p:cNvSpPr txBox="1"/>
            <p:nvPr/>
          </p:nvSpPr>
          <p:spPr>
            <a:xfrm>
              <a:off x="6613963" y="3508914"/>
              <a:ext cx="2395682" cy="11668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kern="1200" dirty="0"/>
                <a:t>Low level Language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344BEB39-C6DF-DD45-A7F5-88AD6FE1C327}"/>
              </a:ext>
            </a:extLst>
          </p:cNvPr>
          <p:cNvGrpSpPr/>
          <p:nvPr/>
        </p:nvGrpSpPr>
        <p:grpSpPr>
          <a:xfrm>
            <a:off x="2345694" y="2866769"/>
            <a:ext cx="3265519" cy="660962"/>
            <a:chOff x="6577661" y="3472612"/>
            <a:chExt cx="2468286" cy="1239435"/>
          </a:xfrm>
          <a:solidFill>
            <a:srgbClr val="C00000"/>
          </a:solidFill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ED544D8F-5590-04C5-FFF3-97B339F541B6}"/>
                </a:ext>
              </a:extLst>
            </p:cNvPr>
            <p:cNvSpPr/>
            <p:nvPr/>
          </p:nvSpPr>
          <p:spPr>
            <a:xfrm>
              <a:off x="6577661" y="3472612"/>
              <a:ext cx="2468286" cy="1239435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5" name="Rectangle: Rounded Corners 16">
              <a:extLst>
                <a:ext uri="{FF2B5EF4-FFF2-40B4-BE49-F238E27FC236}">
                  <a16:creationId xmlns:a16="http://schemas.microsoft.com/office/drawing/2014/main" id="{413B5618-EBCC-724C-A63A-2C41B72B42C8}"/>
                </a:ext>
              </a:extLst>
            </p:cNvPr>
            <p:cNvSpPr txBox="1"/>
            <p:nvPr/>
          </p:nvSpPr>
          <p:spPr>
            <a:xfrm>
              <a:off x="6613963" y="3508914"/>
              <a:ext cx="2395682" cy="11668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9060" tIns="99060" rIns="99060" bIns="99060" numCol="1" spcCol="1270" anchor="ctr" anchorCtr="0">
              <a:noAutofit/>
            </a:bodyPr>
            <a:lstStyle/>
            <a:p>
              <a:pPr marL="0" lvl="0" indent="0" algn="ctr" defTabSz="1155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200" dirty="0"/>
                <a:t>High</a:t>
              </a:r>
              <a:r>
                <a:rPr lang="en-GB" sz="2200" kern="1200" dirty="0"/>
                <a:t> level Language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E2A1613E-470E-8FF5-0C6C-DDF73E534E51}"/>
              </a:ext>
            </a:extLst>
          </p:cNvPr>
          <p:cNvGrpSpPr/>
          <p:nvPr/>
        </p:nvGrpSpPr>
        <p:grpSpPr>
          <a:xfrm>
            <a:off x="5748571" y="3522097"/>
            <a:ext cx="3430826" cy="341929"/>
            <a:chOff x="3314037" y="5196562"/>
            <a:chExt cx="3430826" cy="341929"/>
          </a:xfrm>
        </p:grpSpPr>
        <p:sp>
          <p:nvSpPr>
            <p:cNvPr id="90" name="Straight Connector 11">
              <a:extLst>
                <a:ext uri="{FF2B5EF4-FFF2-40B4-BE49-F238E27FC236}">
                  <a16:creationId xmlns:a16="http://schemas.microsoft.com/office/drawing/2014/main" id="{B71A36DC-FC29-6481-9ED1-6056E2324BB7}"/>
                </a:ext>
              </a:extLst>
            </p:cNvPr>
            <p:cNvSpPr/>
            <p:nvPr/>
          </p:nvSpPr>
          <p:spPr>
            <a:xfrm>
              <a:off x="3314037" y="5196562"/>
              <a:ext cx="1934339" cy="3419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513016" y="0"/>
                  </a:moveTo>
                  <a:lnTo>
                    <a:pt x="1513016" y="247887"/>
                  </a:lnTo>
                  <a:lnTo>
                    <a:pt x="0" y="247887"/>
                  </a:lnTo>
                  <a:lnTo>
                    <a:pt x="0" y="495774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1" name="Straight Connector 14">
              <a:extLst>
                <a:ext uri="{FF2B5EF4-FFF2-40B4-BE49-F238E27FC236}">
                  <a16:creationId xmlns:a16="http://schemas.microsoft.com/office/drawing/2014/main" id="{6D7CB5EF-15ED-90A1-C3ED-13630183F6C6}"/>
                </a:ext>
              </a:extLst>
            </p:cNvPr>
            <p:cNvSpPr/>
            <p:nvPr/>
          </p:nvSpPr>
          <p:spPr>
            <a:xfrm>
              <a:off x="4810524" y="5196562"/>
              <a:ext cx="1934339" cy="341929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0"/>
                  </a:moveTo>
                  <a:lnTo>
                    <a:pt x="0" y="247887"/>
                  </a:lnTo>
                  <a:lnTo>
                    <a:pt x="1513016" y="247887"/>
                  </a:lnTo>
                  <a:lnTo>
                    <a:pt x="1513016" y="495774"/>
                  </a:lnTo>
                </a:path>
              </a:pathLst>
            </a:custGeom>
            <a:noFill/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2">
                <a:tint val="7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</p:grpSp>
    </p:spTree>
    <p:extLst>
      <p:ext uri="{BB962C8B-B14F-4D97-AF65-F5344CB8AC3E}">
        <p14:creationId xmlns:p14="http://schemas.microsoft.com/office/powerpoint/2010/main" val="352378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2350BF8-DF1E-B839-0893-B706096110E3}"/>
              </a:ext>
            </a:extLst>
          </p:cNvPr>
          <p:cNvSpPr/>
          <p:nvPr/>
        </p:nvSpPr>
        <p:spPr>
          <a:xfrm>
            <a:off x="5852509" y="2250361"/>
            <a:ext cx="2654891" cy="3833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2287A27-CF27-ED48-561D-550CDD1DCE14}"/>
              </a:ext>
            </a:extLst>
          </p:cNvPr>
          <p:cNvSpPr/>
          <p:nvPr/>
        </p:nvSpPr>
        <p:spPr>
          <a:xfrm>
            <a:off x="3082283" y="2250361"/>
            <a:ext cx="2654891" cy="3833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ECE508-9F14-B4DD-93CD-E410742EE249}"/>
              </a:ext>
            </a:extLst>
          </p:cNvPr>
          <p:cNvSpPr/>
          <p:nvPr/>
        </p:nvSpPr>
        <p:spPr>
          <a:xfrm>
            <a:off x="333844" y="2250361"/>
            <a:ext cx="2654891" cy="38337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  Types of programming languages</a:t>
            </a:r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5A7ED1-C21B-F874-10D3-34C0D4061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973" y="2250359"/>
            <a:ext cx="3060880" cy="3833781"/>
          </a:xfrm>
          <a:prstGeom prst="rect">
            <a:avLst/>
          </a:prstGeom>
          <a:ln w="3175">
            <a:solidFill>
              <a:srgbClr val="FF0000"/>
            </a:solidFill>
          </a:ln>
        </p:spPr>
      </p:pic>
      <p:sp>
        <p:nvSpPr>
          <p:cNvPr id="7" name="Google Shape;88;p17">
            <a:extLst>
              <a:ext uri="{FF2B5EF4-FFF2-40B4-BE49-F238E27FC236}">
                <a16:creationId xmlns:a16="http://schemas.microsoft.com/office/drawing/2014/main" id="{B7A56E1A-4609-4C01-E44C-7DF6C831D265}"/>
              </a:ext>
            </a:extLst>
          </p:cNvPr>
          <p:cNvSpPr/>
          <p:nvPr/>
        </p:nvSpPr>
        <p:spPr>
          <a:xfrm>
            <a:off x="333844" y="1197428"/>
            <a:ext cx="2257388" cy="432712"/>
          </a:xfrm>
          <a:prstGeom prst="roundRect">
            <a:avLst>
              <a:gd name="adj" fmla="val 16667"/>
            </a:avLst>
          </a:prstGeom>
          <a:solidFill>
            <a:srgbClr val="7D1024"/>
          </a:solidFill>
          <a:ln w="28575" cap="flat" cmpd="sng">
            <a:solidFill>
              <a:srgbClr val="7D10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High level Language</a:t>
            </a:r>
            <a:endParaRPr dirty="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8" name="Google Shape;88;p17">
            <a:extLst>
              <a:ext uri="{FF2B5EF4-FFF2-40B4-BE49-F238E27FC236}">
                <a16:creationId xmlns:a16="http://schemas.microsoft.com/office/drawing/2014/main" id="{B5906C1E-5C48-CE11-46F4-B9B9C0E3A29D}"/>
              </a:ext>
            </a:extLst>
          </p:cNvPr>
          <p:cNvSpPr/>
          <p:nvPr/>
        </p:nvSpPr>
        <p:spPr>
          <a:xfrm>
            <a:off x="3252112" y="1197428"/>
            <a:ext cx="2257388" cy="432712"/>
          </a:xfrm>
          <a:prstGeom prst="roundRect">
            <a:avLst>
              <a:gd name="adj" fmla="val 16667"/>
            </a:avLst>
          </a:prstGeom>
          <a:solidFill>
            <a:srgbClr val="7D1024"/>
          </a:solidFill>
          <a:ln w="28575" cap="flat" cmpd="sng">
            <a:solidFill>
              <a:srgbClr val="7D10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Assembly Language</a:t>
            </a:r>
            <a:endParaRPr dirty="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9" name="Google Shape;88;p17">
            <a:extLst>
              <a:ext uri="{FF2B5EF4-FFF2-40B4-BE49-F238E27FC236}">
                <a16:creationId xmlns:a16="http://schemas.microsoft.com/office/drawing/2014/main" id="{5BA0F141-F14B-1184-A0BD-BE5DC476DE0F}"/>
              </a:ext>
            </a:extLst>
          </p:cNvPr>
          <p:cNvSpPr/>
          <p:nvPr/>
        </p:nvSpPr>
        <p:spPr>
          <a:xfrm>
            <a:off x="6170380" y="1197428"/>
            <a:ext cx="2257388" cy="432712"/>
          </a:xfrm>
          <a:prstGeom prst="roundRect">
            <a:avLst>
              <a:gd name="adj" fmla="val 16667"/>
            </a:avLst>
          </a:prstGeom>
          <a:solidFill>
            <a:srgbClr val="7D1024"/>
          </a:solidFill>
          <a:ln w="28575" cap="flat" cmpd="sng">
            <a:solidFill>
              <a:srgbClr val="7D10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M</a:t>
            </a:r>
            <a:r>
              <a:rPr lang="en-GB" dirty="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a</a:t>
            </a:r>
            <a:r>
              <a:rPr lang="en" dirty="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chine Language</a:t>
            </a:r>
            <a:endParaRPr dirty="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1DA1C0F-4E4B-8F5C-2D4D-D4395AB13C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1" r="19645"/>
          <a:stretch/>
        </p:blipFill>
        <p:spPr>
          <a:xfrm>
            <a:off x="3148000" y="2323906"/>
            <a:ext cx="2490800" cy="3712453"/>
          </a:xfrm>
          <a:prstGeom prst="rect">
            <a:avLst/>
          </a:prstGeom>
        </p:spPr>
      </p:pic>
      <p:sp>
        <p:nvSpPr>
          <p:cNvPr id="16" name="Arrow: Down 15">
            <a:extLst>
              <a:ext uri="{FF2B5EF4-FFF2-40B4-BE49-F238E27FC236}">
                <a16:creationId xmlns:a16="http://schemas.microsoft.com/office/drawing/2014/main" id="{856365DB-B420-E02E-2C7D-D6C0DE1731B0}"/>
              </a:ext>
            </a:extLst>
          </p:cNvPr>
          <p:cNvSpPr/>
          <p:nvPr/>
        </p:nvSpPr>
        <p:spPr>
          <a:xfrm>
            <a:off x="1315778" y="1648930"/>
            <a:ext cx="153793" cy="58264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7DEC6D5B-4757-AA32-9873-73D88B78D1E0}"/>
              </a:ext>
            </a:extLst>
          </p:cNvPr>
          <p:cNvSpPr/>
          <p:nvPr/>
        </p:nvSpPr>
        <p:spPr>
          <a:xfrm>
            <a:off x="4172584" y="1648930"/>
            <a:ext cx="208222" cy="60143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71CD3CE-6653-0012-E564-98AB38637286}"/>
              </a:ext>
            </a:extLst>
          </p:cNvPr>
          <p:cNvSpPr/>
          <p:nvPr/>
        </p:nvSpPr>
        <p:spPr>
          <a:xfrm>
            <a:off x="7194962" y="1653588"/>
            <a:ext cx="208222" cy="601431"/>
          </a:xfrm>
          <a:prstGeom prst="downArrow">
            <a:avLst/>
          </a:prstGeom>
          <a:solidFill>
            <a:srgbClr val="7030A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FCE27E0-F174-3372-8863-5F083AF58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242" y="2323906"/>
            <a:ext cx="2498243" cy="3712453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FDD87B63-1D44-D94C-E04C-4E3F8B8F7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2853" y="2323906"/>
            <a:ext cx="2534915" cy="37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72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0" grpId="0" animBg="1"/>
      <p:bldP spid="19" grpId="0" animBg="1"/>
      <p:bldP spid="7" grpId="0" animBg="1"/>
      <p:bldP spid="8" grpId="0" animBg="1"/>
      <p:bldP spid="9" grpId="0" animBg="1"/>
      <p:bldP spid="16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  High level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L</a:t>
            </a:r>
            <a: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anguages</a:t>
            </a:r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BF3F43-46C3-83C7-2CA3-DCC8DF115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0604" y="1864204"/>
            <a:ext cx="4622796" cy="31295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D016EF-57F8-0D5D-DD62-024A14AC08D1}"/>
              </a:ext>
            </a:extLst>
          </p:cNvPr>
          <p:cNvSpPr txBox="1"/>
          <p:nvPr/>
        </p:nvSpPr>
        <p:spPr>
          <a:xfrm>
            <a:off x="228599" y="1763486"/>
            <a:ext cx="67491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>
                <a:latin typeface="Century Gothic" panose="020B0502020202020204" pitchFamily="34" charset="0"/>
              </a:rPr>
              <a:t>High-level languages enable a programmer to focus on the problem to be solved and </a:t>
            </a:r>
            <a:r>
              <a:rPr lang="en-GB" sz="2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require </a:t>
            </a:r>
            <a:r>
              <a:rPr lang="en-GB" sz="2400" b="1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no</a:t>
            </a:r>
            <a:r>
              <a:rPr lang="en-GB" sz="2400" u="sng" dirty="0">
                <a:solidFill>
                  <a:srgbClr val="FF0000"/>
                </a:solidFill>
                <a:latin typeface="Century Gothic" panose="020B0502020202020204" pitchFamily="34" charset="0"/>
              </a:rPr>
              <a:t> knowledge of the hardware and instruction set of the computer that will use the program</a:t>
            </a:r>
            <a:r>
              <a:rPr lang="en-GB" sz="2400" dirty="0">
                <a:latin typeface="Century Gothic" panose="020B0502020202020204" pitchFamily="34" charset="0"/>
              </a:rPr>
              <a:t>.</a:t>
            </a:r>
          </a:p>
          <a:p>
            <a:endParaRPr lang="en-GB" sz="2400" dirty="0">
              <a:latin typeface="Century Gothic" panose="020B0502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sz="2400" dirty="0">
                <a:latin typeface="Century Gothic" panose="020B0502020202020204" pitchFamily="34" charset="0"/>
              </a:rPr>
              <a:t>Many high-level programming languages </a:t>
            </a:r>
            <a:r>
              <a:rPr lang="en-GB" sz="2400" dirty="0">
                <a:solidFill>
                  <a:srgbClr val="FF0000"/>
                </a:solidFill>
                <a:latin typeface="Century Gothic" panose="020B0502020202020204" pitchFamily="34" charset="0"/>
              </a:rPr>
              <a:t>are portable </a:t>
            </a:r>
            <a:r>
              <a:rPr lang="en-GB" sz="2400" dirty="0">
                <a:latin typeface="Century Gothic" panose="020B0502020202020204" pitchFamily="34" charset="0"/>
              </a:rPr>
              <a:t>and can be used on different types of computers.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9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  High level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L</a:t>
            </a:r>
            <a: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anguages Vs Low level Languages</a:t>
            </a:r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endParaRPr lang="en-GB" dirty="0"/>
          </a:p>
        </p:txBody>
      </p:sp>
      <p:pic>
        <p:nvPicPr>
          <p:cNvPr id="11" name="Picture 10" descr="A close-up of a chart&#10;&#10;AI-generated content may be incorrect.">
            <a:extLst>
              <a:ext uri="{FF2B5EF4-FFF2-40B4-BE49-F238E27FC236}">
                <a16:creationId xmlns:a16="http://schemas.microsoft.com/office/drawing/2014/main" id="{4238292D-15FE-1E77-B900-6A17E5FC48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14" b="3142"/>
          <a:stretch/>
        </p:blipFill>
        <p:spPr>
          <a:xfrm>
            <a:off x="130627" y="968829"/>
            <a:ext cx="11756573" cy="52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3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   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Translators</a:t>
            </a:r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9041C-7EA7-5918-5A8F-A2CEF26F9C65}"/>
              </a:ext>
            </a:extLst>
          </p:cNvPr>
          <p:cNvSpPr txBox="1"/>
          <p:nvPr/>
        </p:nvSpPr>
        <p:spPr>
          <a:xfrm>
            <a:off x="533400" y="883577"/>
            <a:ext cx="11386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Century Gothic" panose="020B0502020202020204" pitchFamily="34" charset="0"/>
              </a:rPr>
              <a:t>Translators are needed to translate programs written in high level languages into the machine code that a computer can understand and execute.</a:t>
            </a:r>
          </a:p>
          <a:p>
            <a:r>
              <a:rPr lang="en-GB" sz="2000" dirty="0">
                <a:solidFill>
                  <a:srgbClr val="C00000"/>
                </a:solidFill>
                <a:latin typeface="Century Gothic" panose="020B0502020202020204" pitchFamily="34" charset="0"/>
              </a:rPr>
              <a:t>There are three types of translators</a:t>
            </a:r>
            <a:endParaRPr lang="en-GB" sz="2000" dirty="0">
              <a:latin typeface="Century Gothic" panose="020B0502020202020204" pitchFamily="34" charset="0"/>
            </a:endParaRPr>
          </a:p>
        </p:txBody>
      </p:sp>
      <p:sp>
        <p:nvSpPr>
          <p:cNvPr id="16" name="Google Shape;88;p17">
            <a:extLst>
              <a:ext uri="{FF2B5EF4-FFF2-40B4-BE49-F238E27FC236}">
                <a16:creationId xmlns:a16="http://schemas.microsoft.com/office/drawing/2014/main" id="{D0BEC0C5-054C-38B5-1554-35F9A7BE75E9}"/>
              </a:ext>
            </a:extLst>
          </p:cNvPr>
          <p:cNvSpPr/>
          <p:nvPr/>
        </p:nvSpPr>
        <p:spPr>
          <a:xfrm>
            <a:off x="685801" y="2022350"/>
            <a:ext cx="3418113" cy="595998"/>
          </a:xfrm>
          <a:prstGeom prst="roundRect">
            <a:avLst>
              <a:gd name="adj" fmla="val 16667"/>
            </a:avLst>
          </a:prstGeom>
          <a:solidFill>
            <a:srgbClr val="7D1024"/>
          </a:solidFill>
          <a:ln w="28575" cap="flat" cmpd="sng">
            <a:solidFill>
              <a:srgbClr val="7D10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rPr>
              <a:t>Compiler</a:t>
            </a:r>
            <a:endParaRPr dirty="0">
              <a:solidFill>
                <a:schemeClr val="lt1"/>
              </a:solidFill>
              <a:latin typeface="EB Garamond SemiBold"/>
              <a:ea typeface="EB Garamond SemiBold"/>
              <a:cs typeface="EB Garamond SemiBold"/>
              <a:sym typeface="EB Garamond SemiBold"/>
            </a:endParaRPr>
          </a:p>
        </p:txBody>
      </p:sp>
      <p:sp>
        <p:nvSpPr>
          <p:cNvPr id="17" name="Google Shape;88;p17">
            <a:extLst>
              <a:ext uri="{FF2B5EF4-FFF2-40B4-BE49-F238E27FC236}">
                <a16:creationId xmlns:a16="http://schemas.microsoft.com/office/drawing/2014/main" id="{8D8EA783-6118-3B5F-A8E7-8FD537EF8881}"/>
              </a:ext>
            </a:extLst>
          </p:cNvPr>
          <p:cNvSpPr/>
          <p:nvPr/>
        </p:nvSpPr>
        <p:spPr>
          <a:xfrm>
            <a:off x="4517571" y="2022350"/>
            <a:ext cx="3418114" cy="595998"/>
          </a:xfrm>
          <a:prstGeom prst="roundRect">
            <a:avLst>
              <a:gd name="adj" fmla="val 16667"/>
            </a:avLst>
          </a:prstGeom>
          <a:solidFill>
            <a:srgbClr val="7D1024"/>
          </a:solidFill>
          <a:ln w="28575" cap="flat" cmpd="sng">
            <a:solidFill>
              <a:srgbClr val="7D10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lt1"/>
                </a:solidFill>
                <a:latin typeface="EB Garamond SemiBold"/>
                <a:ea typeface="EB Garamond SemiBold"/>
                <a:sym typeface="EB Garamond SemiBold"/>
              </a:rPr>
              <a:t>Assembler</a:t>
            </a:r>
            <a:endParaRPr dirty="0">
              <a:solidFill>
                <a:schemeClr val="lt1"/>
              </a:solidFill>
              <a:latin typeface="EB Garamond SemiBold"/>
              <a:ea typeface="EB Garamond SemiBold"/>
              <a:sym typeface="EB Garamond SemiBold"/>
            </a:endParaRPr>
          </a:p>
        </p:txBody>
      </p:sp>
      <p:sp>
        <p:nvSpPr>
          <p:cNvPr id="18" name="Google Shape;88;p17">
            <a:extLst>
              <a:ext uri="{FF2B5EF4-FFF2-40B4-BE49-F238E27FC236}">
                <a16:creationId xmlns:a16="http://schemas.microsoft.com/office/drawing/2014/main" id="{36A339DA-CF16-9E3F-D8A9-00258914E7D7}"/>
              </a:ext>
            </a:extLst>
          </p:cNvPr>
          <p:cNvSpPr/>
          <p:nvPr/>
        </p:nvSpPr>
        <p:spPr>
          <a:xfrm>
            <a:off x="8349342" y="2022350"/>
            <a:ext cx="3570515" cy="595998"/>
          </a:xfrm>
          <a:prstGeom prst="roundRect">
            <a:avLst>
              <a:gd name="adj" fmla="val 16667"/>
            </a:avLst>
          </a:prstGeom>
          <a:solidFill>
            <a:srgbClr val="7D1024"/>
          </a:solidFill>
          <a:ln w="28575" cap="flat" cmpd="sng">
            <a:solidFill>
              <a:srgbClr val="7D102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chemeClr val="lt1"/>
                </a:solidFill>
                <a:latin typeface="EB Garamond SemiBold"/>
                <a:ea typeface="EB Garamond SemiBold"/>
                <a:sym typeface="EB Garamond SemiBold"/>
              </a:rPr>
              <a:t>Interpreter</a:t>
            </a:r>
            <a:endParaRPr dirty="0">
              <a:solidFill>
                <a:schemeClr val="lt1"/>
              </a:solidFill>
              <a:latin typeface="EB Garamond SemiBold"/>
              <a:ea typeface="EB Garamond SemiBold"/>
              <a:sym typeface="EB Garamond SemiBold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537130-B829-593B-7B52-38AE7407D43C}"/>
              </a:ext>
            </a:extLst>
          </p:cNvPr>
          <p:cNvSpPr txBox="1"/>
          <p:nvPr/>
        </p:nvSpPr>
        <p:spPr>
          <a:xfrm>
            <a:off x="685802" y="2753051"/>
            <a:ext cx="3418112" cy="341632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  <a:cs typeface="Times New Roman" panose="02020603050405020304" pitchFamily="18" charset="0"/>
              </a:rPr>
              <a:t>converts the High-Level Language into Machine Code all in </a:t>
            </a:r>
            <a:r>
              <a:rPr lang="en-GB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one go </a:t>
            </a:r>
            <a:r>
              <a:rPr lang="en-GB" dirty="0">
                <a:latin typeface="+mj-lt"/>
                <a:cs typeface="Times New Roman" panose="02020603050405020304" pitchFamily="18" charset="0"/>
              </a:rPr>
              <a:t>so that it can be directly used by a computer to perform a required task. </a:t>
            </a:r>
          </a:p>
          <a:p>
            <a:endParaRPr lang="en-GB" dirty="0">
              <a:latin typeface="+mj-lt"/>
              <a:cs typeface="Times New Roman" panose="02020603050405020304" pitchFamily="18" charset="0"/>
            </a:endParaRPr>
          </a:p>
          <a:p>
            <a:r>
              <a:rPr lang="en-GB" dirty="0">
                <a:latin typeface="+mj-lt"/>
                <a:cs typeface="Times New Roman" panose="02020603050405020304" pitchFamily="18" charset="0"/>
              </a:rPr>
              <a:t>This process is called </a:t>
            </a:r>
            <a:r>
              <a:rPr lang="en-GB" b="1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compilation</a:t>
            </a:r>
            <a:r>
              <a:rPr lang="en-GB" dirty="0">
                <a:solidFill>
                  <a:srgbClr val="C00000"/>
                </a:solidFill>
                <a:latin typeface="+mj-lt"/>
                <a:cs typeface="Times New Roman" panose="02020603050405020304" pitchFamily="18" charset="0"/>
              </a:rPr>
              <a:t>.</a:t>
            </a:r>
          </a:p>
          <a:p>
            <a:endParaRPr lang="en-GB" dirty="0">
              <a:latin typeface="+mj-lt"/>
              <a:cs typeface="Times New Roman" panose="02020603050405020304" pitchFamily="18" charset="0"/>
            </a:endParaRPr>
          </a:p>
          <a:p>
            <a:r>
              <a:rPr lang="en-GB" dirty="0">
                <a:solidFill>
                  <a:srgbClr val="C00000"/>
                </a:solidFill>
              </a:rPr>
              <a:t>If errors are detected, then an error report is produced </a:t>
            </a:r>
            <a:r>
              <a:rPr lang="en-GB" dirty="0"/>
              <a:t>instead of a compiled program</a:t>
            </a:r>
            <a:endParaRPr lang="en-GB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2EF751-48DF-3E08-C998-A942CD01374C}"/>
              </a:ext>
            </a:extLst>
          </p:cNvPr>
          <p:cNvSpPr txBox="1"/>
          <p:nvPr/>
        </p:nvSpPr>
        <p:spPr>
          <a:xfrm>
            <a:off x="4517572" y="2753051"/>
            <a:ext cx="3418112" cy="341632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The purpose of an assembler is to </a:t>
            </a:r>
            <a:r>
              <a:rPr lang="en-GB" dirty="0">
                <a:solidFill>
                  <a:srgbClr val="C00000"/>
                </a:solidFill>
              </a:rPr>
              <a:t>translate assembly language into machine code</a:t>
            </a:r>
          </a:p>
          <a:p>
            <a:endParaRPr lang="en-GB" dirty="0">
              <a:solidFill>
                <a:srgbClr val="C00000"/>
              </a:solidFill>
            </a:endParaRPr>
          </a:p>
          <a:p>
            <a:r>
              <a:rPr lang="en-GB" dirty="0">
                <a:latin typeface="+mj-lt"/>
                <a:cs typeface="Times New Roman" panose="02020603050405020304" pitchFamily="18" charset="0"/>
              </a:rPr>
              <a:t>Use </a:t>
            </a:r>
            <a:r>
              <a:rPr lang="en-GB" dirty="0">
                <a:solidFill>
                  <a:srgbClr val="FF0000"/>
                </a:solidFill>
                <a:latin typeface="+mj-lt"/>
                <a:cs typeface="Times New Roman" panose="02020603050405020304" pitchFamily="18" charset="0"/>
              </a:rPr>
              <a:t>mnemonic </a:t>
            </a:r>
            <a:r>
              <a:rPr lang="en-GB" dirty="0">
                <a:latin typeface="+mj-lt"/>
                <a:cs typeface="Times New Roman" panose="02020603050405020304" pitchFamily="18" charset="0"/>
              </a:rPr>
              <a:t>codes</a:t>
            </a:r>
          </a:p>
          <a:p>
            <a:r>
              <a:rPr lang="en-GB" sz="1200" dirty="0">
                <a:latin typeface="+mj-lt"/>
                <a:cs typeface="Times New Roman" panose="02020603050405020304" pitchFamily="18" charset="0"/>
              </a:rPr>
              <a:t>(</a:t>
            </a:r>
            <a:r>
              <a:rPr lang="en-GB" sz="1200" dirty="0" err="1">
                <a:latin typeface="+mj-lt"/>
                <a:cs typeface="Times New Roman" panose="02020603050405020304" pitchFamily="18" charset="0"/>
              </a:rPr>
              <a:t>Eg</a:t>
            </a:r>
            <a:r>
              <a:rPr lang="en-GB" sz="1200" dirty="0">
                <a:latin typeface="+mj-lt"/>
                <a:cs typeface="Times New Roman" panose="02020603050405020304" pitchFamily="18" charset="0"/>
              </a:rPr>
              <a:t>: MOV, ADD, SUB, JMP) </a:t>
            </a:r>
          </a:p>
          <a:p>
            <a:endParaRPr lang="en-GB" dirty="0">
              <a:latin typeface="+mj-lt"/>
              <a:cs typeface="Times New Roman" panose="02020603050405020304" pitchFamily="18" charset="0"/>
            </a:endParaRPr>
          </a:p>
          <a:p>
            <a:endParaRPr lang="en-GB" dirty="0">
              <a:latin typeface="+mj-lt"/>
              <a:cs typeface="Times New Roman" panose="02020603050405020304" pitchFamily="18" charset="0"/>
            </a:endParaRPr>
          </a:p>
          <a:p>
            <a:endParaRPr lang="en-GB" dirty="0">
              <a:latin typeface="+mj-lt"/>
              <a:cs typeface="Times New Roman" panose="02020603050405020304" pitchFamily="18" charset="0"/>
            </a:endParaRPr>
          </a:p>
          <a:p>
            <a:endParaRPr lang="en-GB" dirty="0">
              <a:latin typeface="+mj-lt"/>
              <a:cs typeface="Times New Roman" panose="02020603050405020304" pitchFamily="18" charset="0"/>
            </a:endParaRPr>
          </a:p>
          <a:p>
            <a:endParaRPr lang="en-GB" dirty="0">
              <a:latin typeface="+mj-lt"/>
              <a:cs typeface="Times New Roman" panose="02020603050405020304" pitchFamily="18" charset="0"/>
            </a:endParaRPr>
          </a:p>
          <a:p>
            <a:endParaRPr lang="en-GB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DAC38E-29E1-52DB-B4F2-5D908459A42F}"/>
              </a:ext>
            </a:extLst>
          </p:cNvPr>
          <p:cNvSpPr txBox="1"/>
          <p:nvPr/>
        </p:nvSpPr>
        <p:spPr>
          <a:xfrm>
            <a:off x="8349342" y="2782817"/>
            <a:ext cx="3570515" cy="341632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+mj-lt"/>
                <a:cs typeface="Times New Roman" panose="02020603050405020304" pitchFamily="18" charset="0"/>
              </a:rPr>
              <a:t>converts the High-Level Language into Machine Code </a:t>
            </a:r>
            <a:r>
              <a:rPr lang="en-GB" dirty="0">
                <a:solidFill>
                  <a:srgbClr val="C00000"/>
                </a:solidFill>
              </a:rPr>
              <a:t>one instruction at a </a:t>
            </a:r>
            <a:r>
              <a:rPr lang="en-GB" dirty="0" err="1">
                <a:solidFill>
                  <a:srgbClr val="C00000"/>
                </a:solidFill>
              </a:rPr>
              <a:t>time.</a:t>
            </a:r>
            <a:r>
              <a:rPr lang="en-GB" dirty="0" err="1"/>
              <a:t>The</a:t>
            </a:r>
            <a:r>
              <a:rPr lang="en-GB" dirty="0"/>
              <a:t> resulting code is then executed immediately. The process is called </a:t>
            </a:r>
            <a:r>
              <a:rPr lang="en-GB" b="1" dirty="0">
                <a:solidFill>
                  <a:srgbClr val="C00000"/>
                </a:solidFill>
              </a:rPr>
              <a:t>interpretation</a:t>
            </a:r>
            <a:r>
              <a:rPr lang="en-GB" dirty="0">
                <a:solidFill>
                  <a:srgbClr val="C00000"/>
                </a:solidFill>
              </a:rPr>
              <a:t>.</a:t>
            </a:r>
          </a:p>
          <a:p>
            <a:endParaRPr lang="en-GB" dirty="0">
              <a:solidFill>
                <a:srgbClr val="C00000"/>
              </a:solidFill>
              <a:latin typeface="+mj-lt"/>
              <a:cs typeface="Times New Roman" panose="02020603050405020304" pitchFamily="18" charset="0"/>
            </a:endParaRPr>
          </a:p>
          <a:p>
            <a:r>
              <a:rPr lang="en-GB" dirty="0"/>
              <a:t>If there is an error in the statement then execution ceases and </a:t>
            </a:r>
            <a:r>
              <a:rPr lang="en-GB" dirty="0">
                <a:solidFill>
                  <a:srgbClr val="C00000"/>
                </a:solidFill>
              </a:rPr>
              <a:t>an error message is output, sometimes with a suggested correction</a:t>
            </a:r>
            <a:endParaRPr lang="en-GB" dirty="0">
              <a:solidFill>
                <a:srgbClr val="C00000"/>
              </a:solidFill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549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    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Translation programs - Summary</a:t>
            </a:r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8485BD-DD6D-270A-5025-26B381A3A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56" y="959777"/>
            <a:ext cx="10654487" cy="520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67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   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Comparing translators</a:t>
            </a:r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5CE8D9-D1CE-6E56-D70F-322902A2FB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6" y="1563609"/>
            <a:ext cx="11079121" cy="46488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3A5DF9-87EF-328B-DFC2-2EF2410A4BC1}"/>
              </a:ext>
            </a:extLst>
          </p:cNvPr>
          <p:cNvSpPr txBox="1"/>
          <p:nvPr/>
        </p:nvSpPr>
        <p:spPr>
          <a:xfrm>
            <a:off x="593270" y="1040389"/>
            <a:ext cx="11005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srgbClr val="0070C0"/>
                </a:solidFill>
                <a:latin typeface="Century Gothic" panose="020B0502020202020204" pitchFamily="34" charset="0"/>
              </a:rPr>
              <a:t>Advantages and disadvantages of compilers and interpreters</a:t>
            </a:r>
          </a:p>
        </p:txBody>
      </p:sp>
    </p:spTree>
    <p:extLst>
      <p:ext uri="{BB962C8B-B14F-4D97-AF65-F5344CB8AC3E}">
        <p14:creationId xmlns:p14="http://schemas.microsoft.com/office/powerpoint/2010/main" val="217301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    </a:t>
            </a:r>
            <a:r>
              <a:rPr lang="en-GB" altLang="en-US" dirty="0"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  <a:t>IDE (Integrated Development Environment)</a:t>
            </a:r>
            <a:br>
              <a:rPr lang="en-GB" alt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ADLaM Display" panose="02010000000000000000" pitchFamily="2" charset="0"/>
              </a:rPr>
            </a:br>
            <a:endParaRPr lang="en-GB" dirty="0"/>
          </a:p>
        </p:txBody>
      </p:sp>
      <p:pic>
        <p:nvPicPr>
          <p:cNvPr id="2" name="Content Placeholder 9">
            <a:extLst>
              <a:ext uri="{FF2B5EF4-FFF2-40B4-BE49-F238E27FC236}">
                <a16:creationId xmlns:a16="http://schemas.microsoft.com/office/drawing/2014/main" id="{F576FB39-D8D2-B9B0-E5AB-F98DFCC6DD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72927" y="1720421"/>
            <a:ext cx="3225800" cy="2892425"/>
          </a:xfrm>
          <a:prstGeom prst="rect">
            <a:avLst/>
          </a:prstGeom>
          <a:ln w="3175">
            <a:solidFill>
              <a:srgbClr val="FF0000"/>
            </a:solidFill>
          </a:ln>
        </p:spPr>
      </p:pic>
      <p:pic>
        <p:nvPicPr>
          <p:cNvPr id="1026" name="Picture 2" descr="GitHub - spyder-ide/spyder: Official repository for Spyder - The Scientific  Python Development Environment">
            <a:extLst>
              <a:ext uri="{FF2B5EF4-FFF2-40B4-BE49-F238E27FC236}">
                <a16:creationId xmlns:a16="http://schemas.microsoft.com/office/drawing/2014/main" id="{A16879A0-2FBD-1476-2592-1C088734CF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16" t="10293" r="11039" b="12499"/>
          <a:stretch/>
        </p:blipFill>
        <p:spPr bwMode="auto">
          <a:xfrm>
            <a:off x="6678246" y="4982483"/>
            <a:ext cx="1220701" cy="11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FB48BD0-31EB-9C85-1BAC-4A9013240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997" y="4982483"/>
            <a:ext cx="1143146" cy="11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est IDE for Python Development You Must Consider in 2025">
            <a:extLst>
              <a:ext uri="{FF2B5EF4-FFF2-40B4-BE49-F238E27FC236}">
                <a16:creationId xmlns:a16="http://schemas.microsoft.com/office/drawing/2014/main" id="{8CDAEFB0-C69F-79CB-53A4-8FEF0B513C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2057" y="4772058"/>
            <a:ext cx="2051507" cy="1538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F8076BC-28EE-2C91-B665-74943494835F}"/>
              </a:ext>
            </a:extLst>
          </p:cNvPr>
          <p:cNvSpPr txBox="1"/>
          <p:nvPr/>
        </p:nvSpPr>
        <p:spPr>
          <a:xfrm>
            <a:off x="718457" y="1720421"/>
            <a:ext cx="704305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An Integrated development environments (IDE) is used by programmers to aid the writing and development of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They are designed to bring together all programming tasks in one application;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There are many different IDEs available;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Examples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entury Gothic" panose="020B0502020202020204" pitchFamily="34" charset="0"/>
              </a:rPr>
              <a:t>Spyder 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entury Gothic" panose="020B0502020202020204" pitchFamily="34" charset="0"/>
              </a:rPr>
              <a:t>Python IDLE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>
                <a:latin typeface="Century Gothic" panose="020B0502020202020204" pitchFamily="34" charset="0"/>
              </a:rPr>
              <a:t>VS Code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GB" dirty="0" err="1">
                <a:latin typeface="Century Gothic" panose="020B0502020202020204" pitchFamily="34" charset="0"/>
              </a:rPr>
              <a:t>BlueJ</a:t>
            </a:r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</a:endParaRPr>
          </a:p>
        </p:txBody>
      </p:sp>
      <p:pic>
        <p:nvPicPr>
          <p:cNvPr id="1040" name="Picture 16" descr="Bluej - Social media &amp; Logos Icons">
            <a:extLst>
              <a:ext uri="{FF2B5EF4-FFF2-40B4-BE49-F238E27FC236}">
                <a16:creationId xmlns:a16="http://schemas.microsoft.com/office/drawing/2014/main" id="{F792040D-0862-BF23-638D-75FF9F0E10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7" b="6473"/>
          <a:stretch/>
        </p:blipFill>
        <p:spPr bwMode="auto">
          <a:xfrm>
            <a:off x="8255617" y="4982483"/>
            <a:ext cx="1384133" cy="1143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08906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2a731a-14bc-4359-9bb9-873ff7e0e77f">
      <Terms xmlns="http://schemas.microsoft.com/office/infopath/2007/PartnerControls"/>
    </lcf76f155ced4ddcb4097134ff3c332f>
    <TaxCatchAll xmlns="6c9f16b9-a806-498f-92e0-214490a79ae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BDB7D110BD84787B6FB7495C0C4FD" ma:contentTypeVersion="18" ma:contentTypeDescription="Create a new document." ma:contentTypeScope="" ma:versionID="54afaab5c23bce916b15958228c9448b">
  <xsd:schema xmlns:xsd="http://www.w3.org/2001/XMLSchema" xmlns:xs="http://www.w3.org/2001/XMLSchema" xmlns:p="http://schemas.microsoft.com/office/2006/metadata/properties" xmlns:ns2="1a2a731a-14bc-4359-9bb9-873ff7e0e77f" xmlns:ns3="6c9f16b9-a806-498f-92e0-214490a79ae7" targetNamespace="http://schemas.microsoft.com/office/2006/metadata/properties" ma:root="true" ma:fieldsID="a0df3abdf7b2df51fa6f8ace559b1a63" ns2:_="" ns3:_="">
    <xsd:import namespace="1a2a731a-14bc-4359-9bb9-873ff7e0e77f"/>
    <xsd:import namespace="6c9f16b9-a806-498f-92e0-214490a79ae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2a731a-14bc-4359-9bb9-873ff7e0e77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8ab3305-8429-4c1e-8ec9-98426db116b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9f16b9-a806-498f-92e0-214490a79ae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2fc7039a-4fce-4017-877e-14185c4cf3d7}" ma:internalName="TaxCatchAll" ma:showField="CatchAllData" ma:web="6c9f16b9-a806-498f-92e0-214490a79ae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EB244D-7FDC-4E0C-839D-BED28D5BA3E7}">
  <ds:schemaRefs>
    <ds:schemaRef ds:uri="1a2a731a-14bc-4359-9bb9-873ff7e0e77f"/>
    <ds:schemaRef ds:uri="6c9f16b9-a806-498f-92e0-214490a79ae7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0FEF5CE-063B-4CA4-B2A6-DF956C4042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34771C-2CCB-4DD6-A928-B4B779113947}">
  <ds:schemaRefs>
    <ds:schemaRef ds:uri="1a2a731a-14bc-4359-9bb9-873ff7e0e77f"/>
    <ds:schemaRef ds:uri="6c9f16b9-a806-498f-92e0-214490a79ae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371</Words>
  <Application>Microsoft Office PowerPoint</Application>
  <PresentationFormat>Widescreen</PresentationFormat>
  <Paragraphs>64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Arial</vt:lpstr>
      <vt:lpstr>Calibri</vt:lpstr>
      <vt:lpstr>Century Gothic</vt:lpstr>
      <vt:lpstr>EB Garamond SemiBold</vt:lpstr>
      <vt:lpstr>Times New Roman</vt:lpstr>
      <vt:lpstr>Verdana</vt:lpstr>
      <vt:lpstr>Wingdings</vt:lpstr>
      <vt:lpstr>Office Theme</vt:lpstr>
      <vt:lpstr>Chapter 4 </vt:lpstr>
      <vt:lpstr>   Types of programming languages </vt:lpstr>
      <vt:lpstr>   Types of programming languages </vt:lpstr>
      <vt:lpstr>   High level Languages </vt:lpstr>
      <vt:lpstr>   High level Languages Vs Low level Languages </vt:lpstr>
      <vt:lpstr>     Translators </vt:lpstr>
      <vt:lpstr>      Translation programs - Summary </vt:lpstr>
      <vt:lpstr>     Comparing translators </vt:lpstr>
      <vt:lpstr>     IDE (Integrated Development Environment)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Yasir</dc:creator>
  <cp:lastModifiedBy>Umar Muqthar Panambra</cp:lastModifiedBy>
  <cp:revision>40</cp:revision>
  <dcterms:created xsi:type="dcterms:W3CDTF">2025-08-25T10:13:06Z</dcterms:created>
  <dcterms:modified xsi:type="dcterms:W3CDTF">2025-10-25T04:38:28Z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0x0101001ADBDB7D110BD84787B6FB7495C0C4FD</vt:lpwstr>
  </property>
  <property fmtid="{D5CDD505-2E9C-101B-9397-08002B2CF9AE}" pid="3" name="MediaServiceImageTags">
    <vt:lpwstr/>
  </property>
</Properties>
</file>