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15"/>
  </p:notesMasterIdLst>
  <p:handoutMasterIdLst>
    <p:handoutMasterId r:id="rId16"/>
  </p:handoutMasterIdLst>
  <p:sldIdLst>
    <p:sldId id="256" r:id="rId2"/>
    <p:sldId id="272" r:id="rId3"/>
    <p:sldId id="263" r:id="rId4"/>
    <p:sldId id="264" r:id="rId5"/>
    <p:sldId id="273" r:id="rId6"/>
    <p:sldId id="274" r:id="rId7"/>
    <p:sldId id="266" r:id="rId8"/>
    <p:sldId id="276" r:id="rId9"/>
    <p:sldId id="280" r:id="rId10"/>
    <p:sldId id="261" r:id="rId11"/>
    <p:sldId id="269" r:id="rId12"/>
    <p:sldId id="270"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0539DE6-2FC0-461F-8F1C-8514FFB9E020}">
          <p14:sldIdLst>
            <p14:sldId id="256"/>
            <p14:sldId id="272"/>
            <p14:sldId id="263"/>
            <p14:sldId id="264"/>
            <p14:sldId id="273"/>
            <p14:sldId id="274"/>
            <p14:sldId id="266"/>
            <p14:sldId id="276"/>
            <p14:sldId id="280"/>
            <p14:sldId id="261"/>
            <p14:sldId id="269"/>
            <p14:sldId id="270"/>
            <p14:sldId id="26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A58F06-20EC-4899-A4D9-CF3CBD924C98}" v="3" dt="2024-09-28T05:14:27.584"/>
    <p1510:client id="{2D5A6447-1886-47D0-A3BB-A46D43D6D8A6}" v="7" dt="2024-09-27T09:26:51.657"/>
    <p1510:client id="{2FCE30D7-E66E-4587-9727-E1AEA17E1B2F}" v="1" dt="2024-09-28T04:55:32.372"/>
    <p1510:client id="{3D30CDBC-4D4F-4F7B-846F-AF3483A2E208}" v="13" dt="2024-09-27T13:30:26.533"/>
    <p1510:client id="{7BDC8AAC-B59D-494E-8128-1BFBC576E6AB}" v="134" dt="2024-09-27T10:58:31.347"/>
    <p1510:client id="{7F7BD803-C523-4667-8BA5-93B8BFFA5EFD}" v="119" dt="2024-09-28T06:39:48.432"/>
    <p1510:client id="{82DB1B22-448C-453D-A7CE-56C95E9F0BDF}" v="46" dt="2024-09-27T08:59:51.056"/>
    <p1510:client id="{A3122A07-5655-4D53-ACA5-FFFE8EDC6666}" v="762" dt="2024-09-28T10:04:46.062"/>
    <p1510:client id="{FB612CA2-55F9-480F-83EC-87A0276DAC9B}" v="9" dt="2024-09-28T05:10:50.1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58" y="34"/>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FB1AADC-5B47-BC66-D168-243912349B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B609BA0-4E3E-DF8F-966B-5F8C4036FD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E1BCC8-C22E-4F0F-9947-795584F5D3F4}" type="datetimeFigureOut">
              <a:rPr lang="en-IN" smtClean="0"/>
              <a:t>28-09-2024</a:t>
            </a:fld>
            <a:endParaRPr lang="en-IN"/>
          </a:p>
        </p:txBody>
      </p:sp>
      <p:sp>
        <p:nvSpPr>
          <p:cNvPr id="4" name="Footer Placeholder 3">
            <a:extLst>
              <a:ext uri="{FF2B5EF4-FFF2-40B4-BE49-F238E27FC236}">
                <a16:creationId xmlns:a16="http://schemas.microsoft.com/office/drawing/2014/main" id="{9EB617A6-E8CA-CFCE-6167-18EE0469233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6137B9C-715D-D2AE-3784-40E3DBF8991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C32BD8-2C6F-4143-A5A2-9A24FEA71BB3}" type="slidenum">
              <a:rPr lang="en-IN" smtClean="0"/>
              <a:t>‹#›</a:t>
            </a:fld>
            <a:endParaRPr lang="en-IN"/>
          </a:p>
        </p:txBody>
      </p:sp>
    </p:spTree>
    <p:extLst>
      <p:ext uri="{BB962C8B-B14F-4D97-AF65-F5344CB8AC3E}">
        <p14:creationId xmlns:p14="http://schemas.microsoft.com/office/powerpoint/2010/main" val="365358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D7609D-F943-4ECE-80F8-F5DC53BB23D6}" type="datetimeFigureOut">
              <a:rPr lang="en-IN" smtClean="0"/>
              <a:t>28-09-2024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4B69E1-EAEB-4BD7-8456-1A7EC1E2BF39}" type="slidenum">
              <a:rPr lang="en-IN" smtClean="0"/>
              <a:t>‹#›</a:t>
            </a:fld>
            <a:endParaRPr lang="en-IN"/>
          </a:p>
        </p:txBody>
      </p:sp>
    </p:spTree>
    <p:extLst>
      <p:ext uri="{BB962C8B-B14F-4D97-AF65-F5344CB8AC3E}">
        <p14:creationId xmlns:p14="http://schemas.microsoft.com/office/powerpoint/2010/main" val="3081292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54B69E1-EAEB-4BD7-8456-1A7EC1E2BF39}" type="slidenum">
              <a:rPr lang="en-IN" smtClean="0"/>
              <a:t>4</a:t>
            </a:fld>
            <a:endParaRPr lang="en-IN"/>
          </a:p>
        </p:txBody>
      </p:sp>
    </p:spTree>
    <p:extLst>
      <p:ext uri="{BB962C8B-B14F-4D97-AF65-F5344CB8AC3E}">
        <p14:creationId xmlns:p14="http://schemas.microsoft.com/office/powerpoint/2010/main" val="2840578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FE6F4F2-762E-44D6-B6C9-651DF78AB59B}"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60AC3EA-0950-4E49-B49D-F9487A29AB3F}" type="slidenum">
              <a:rPr lang="en-IN" smtClean="0"/>
              <a:t>‹#›</a:t>
            </a:fld>
            <a:endParaRPr lang="en-IN"/>
          </a:p>
        </p:txBody>
      </p:sp>
    </p:spTree>
    <p:extLst>
      <p:ext uri="{BB962C8B-B14F-4D97-AF65-F5344CB8AC3E}">
        <p14:creationId xmlns:p14="http://schemas.microsoft.com/office/powerpoint/2010/main" val="2234565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E6F4F2-762E-44D6-B6C9-651DF78AB59B}"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60AC3EA-0950-4E49-B49D-F9487A29AB3F}" type="slidenum">
              <a:rPr lang="en-IN" smtClean="0"/>
              <a:t>‹#›</a:t>
            </a:fld>
            <a:endParaRPr lang="en-IN"/>
          </a:p>
        </p:txBody>
      </p:sp>
    </p:spTree>
    <p:extLst>
      <p:ext uri="{BB962C8B-B14F-4D97-AF65-F5344CB8AC3E}">
        <p14:creationId xmlns:p14="http://schemas.microsoft.com/office/powerpoint/2010/main" val="3519871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E6F4F2-762E-44D6-B6C9-651DF78AB59B}"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60AC3EA-0950-4E49-B49D-F9487A29AB3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87470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FE6F4F2-762E-44D6-B6C9-651DF78AB59B}"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0AC3EA-0950-4E49-B49D-F9487A29AB3F}" type="slidenum">
              <a:rPr lang="en-IN" smtClean="0"/>
              <a:t>‹#›</a:t>
            </a:fld>
            <a:endParaRPr lang="en-IN"/>
          </a:p>
        </p:txBody>
      </p:sp>
    </p:spTree>
    <p:extLst>
      <p:ext uri="{BB962C8B-B14F-4D97-AF65-F5344CB8AC3E}">
        <p14:creationId xmlns:p14="http://schemas.microsoft.com/office/powerpoint/2010/main" val="1711952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FE6F4F2-762E-44D6-B6C9-651DF78AB59B}"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0AC3EA-0950-4E49-B49D-F9487A29AB3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209041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FE6F4F2-762E-44D6-B6C9-651DF78AB59B}"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0AC3EA-0950-4E49-B49D-F9487A29AB3F}" type="slidenum">
              <a:rPr lang="en-IN" smtClean="0"/>
              <a:t>‹#›</a:t>
            </a:fld>
            <a:endParaRPr lang="en-IN"/>
          </a:p>
        </p:txBody>
      </p:sp>
    </p:spTree>
    <p:extLst>
      <p:ext uri="{BB962C8B-B14F-4D97-AF65-F5344CB8AC3E}">
        <p14:creationId xmlns:p14="http://schemas.microsoft.com/office/powerpoint/2010/main" val="209004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E6F4F2-762E-44D6-B6C9-651DF78AB59B}"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60AC3EA-0950-4E49-B49D-F9487A29AB3F}" type="slidenum">
              <a:rPr lang="en-IN" smtClean="0"/>
              <a:t>‹#›</a:t>
            </a:fld>
            <a:endParaRPr lang="en-IN"/>
          </a:p>
        </p:txBody>
      </p:sp>
    </p:spTree>
    <p:extLst>
      <p:ext uri="{BB962C8B-B14F-4D97-AF65-F5344CB8AC3E}">
        <p14:creationId xmlns:p14="http://schemas.microsoft.com/office/powerpoint/2010/main" val="503734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E6F4F2-762E-44D6-B6C9-651DF78AB59B}"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60AC3EA-0950-4E49-B49D-F9487A29AB3F}" type="slidenum">
              <a:rPr lang="en-IN" smtClean="0"/>
              <a:t>‹#›</a:t>
            </a:fld>
            <a:endParaRPr lang="en-IN"/>
          </a:p>
        </p:txBody>
      </p:sp>
    </p:spTree>
    <p:extLst>
      <p:ext uri="{BB962C8B-B14F-4D97-AF65-F5344CB8AC3E}">
        <p14:creationId xmlns:p14="http://schemas.microsoft.com/office/powerpoint/2010/main" val="3091496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E6F4F2-762E-44D6-B6C9-651DF78AB59B}"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60AC3EA-0950-4E49-B49D-F9487A29AB3F}" type="slidenum">
              <a:rPr lang="en-IN" smtClean="0"/>
              <a:t>‹#›</a:t>
            </a:fld>
            <a:endParaRPr lang="en-IN"/>
          </a:p>
        </p:txBody>
      </p:sp>
    </p:spTree>
    <p:extLst>
      <p:ext uri="{BB962C8B-B14F-4D97-AF65-F5344CB8AC3E}">
        <p14:creationId xmlns:p14="http://schemas.microsoft.com/office/powerpoint/2010/main" val="798582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E6F4F2-762E-44D6-B6C9-651DF78AB59B}"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60AC3EA-0950-4E49-B49D-F9487A29AB3F}" type="slidenum">
              <a:rPr lang="en-IN" smtClean="0"/>
              <a:t>‹#›</a:t>
            </a:fld>
            <a:endParaRPr lang="en-IN"/>
          </a:p>
        </p:txBody>
      </p:sp>
    </p:spTree>
    <p:extLst>
      <p:ext uri="{BB962C8B-B14F-4D97-AF65-F5344CB8AC3E}">
        <p14:creationId xmlns:p14="http://schemas.microsoft.com/office/powerpoint/2010/main" val="2675838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E6F4F2-762E-44D6-B6C9-651DF78AB59B}"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60AC3EA-0950-4E49-B49D-F9487A29AB3F}" type="slidenum">
              <a:rPr lang="en-IN" smtClean="0"/>
              <a:t>‹#›</a:t>
            </a:fld>
            <a:endParaRPr lang="en-IN"/>
          </a:p>
        </p:txBody>
      </p:sp>
    </p:spTree>
    <p:extLst>
      <p:ext uri="{BB962C8B-B14F-4D97-AF65-F5344CB8AC3E}">
        <p14:creationId xmlns:p14="http://schemas.microsoft.com/office/powerpoint/2010/main" val="4047513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E6F4F2-762E-44D6-B6C9-651DF78AB59B}" type="datetimeFigureOut">
              <a:rPr lang="en-IN" smtClean="0"/>
              <a:t>28-09-2024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60AC3EA-0950-4E49-B49D-F9487A29AB3F}" type="slidenum">
              <a:rPr lang="en-IN" smtClean="0"/>
              <a:t>‹#›</a:t>
            </a:fld>
            <a:endParaRPr lang="en-IN"/>
          </a:p>
        </p:txBody>
      </p:sp>
    </p:spTree>
    <p:extLst>
      <p:ext uri="{BB962C8B-B14F-4D97-AF65-F5344CB8AC3E}">
        <p14:creationId xmlns:p14="http://schemas.microsoft.com/office/powerpoint/2010/main" val="1553665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E6F4F2-762E-44D6-B6C9-651DF78AB59B}" type="datetimeFigureOut">
              <a:rPr lang="en-IN" smtClean="0"/>
              <a:t>28-09-2024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60AC3EA-0950-4E49-B49D-F9487A29AB3F}" type="slidenum">
              <a:rPr lang="en-IN" smtClean="0"/>
              <a:t>‹#›</a:t>
            </a:fld>
            <a:endParaRPr lang="en-IN"/>
          </a:p>
        </p:txBody>
      </p:sp>
    </p:spTree>
    <p:extLst>
      <p:ext uri="{BB962C8B-B14F-4D97-AF65-F5344CB8AC3E}">
        <p14:creationId xmlns:p14="http://schemas.microsoft.com/office/powerpoint/2010/main" val="1714278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E6F4F2-762E-44D6-B6C9-651DF78AB59B}" type="datetimeFigureOut">
              <a:rPr lang="en-IN" smtClean="0"/>
              <a:t>28-09-2024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60AC3EA-0950-4E49-B49D-F9487A29AB3F}" type="slidenum">
              <a:rPr lang="en-IN" smtClean="0"/>
              <a:t>‹#›</a:t>
            </a:fld>
            <a:endParaRPr lang="en-IN"/>
          </a:p>
        </p:txBody>
      </p:sp>
    </p:spTree>
    <p:extLst>
      <p:ext uri="{BB962C8B-B14F-4D97-AF65-F5344CB8AC3E}">
        <p14:creationId xmlns:p14="http://schemas.microsoft.com/office/powerpoint/2010/main" val="1518813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E6F4F2-762E-44D6-B6C9-651DF78AB59B}"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60AC3EA-0950-4E49-B49D-F9487A29AB3F}" type="slidenum">
              <a:rPr lang="en-IN" smtClean="0"/>
              <a:t>‹#›</a:t>
            </a:fld>
            <a:endParaRPr lang="en-IN"/>
          </a:p>
        </p:txBody>
      </p:sp>
    </p:spTree>
    <p:extLst>
      <p:ext uri="{BB962C8B-B14F-4D97-AF65-F5344CB8AC3E}">
        <p14:creationId xmlns:p14="http://schemas.microsoft.com/office/powerpoint/2010/main" val="420902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E6F4F2-762E-44D6-B6C9-651DF78AB59B}"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0AC3EA-0950-4E49-B49D-F9487A29AB3F}" type="slidenum">
              <a:rPr lang="en-IN" smtClean="0"/>
              <a:t>‹#›</a:t>
            </a:fld>
            <a:endParaRPr lang="en-IN"/>
          </a:p>
        </p:txBody>
      </p:sp>
    </p:spTree>
    <p:extLst>
      <p:ext uri="{BB962C8B-B14F-4D97-AF65-F5344CB8AC3E}">
        <p14:creationId xmlns:p14="http://schemas.microsoft.com/office/powerpoint/2010/main" val="2371047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FE6F4F2-762E-44D6-B6C9-651DF78AB59B}" type="datetimeFigureOut">
              <a:rPr lang="en-IN" smtClean="0"/>
              <a:t>28-09-2024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60AC3EA-0950-4E49-B49D-F9487A29AB3F}" type="slidenum">
              <a:rPr lang="en-IN" smtClean="0"/>
              <a:t>‹#›</a:t>
            </a:fld>
            <a:endParaRPr lang="en-IN"/>
          </a:p>
        </p:txBody>
      </p:sp>
    </p:spTree>
    <p:extLst>
      <p:ext uri="{BB962C8B-B14F-4D97-AF65-F5344CB8AC3E}">
        <p14:creationId xmlns:p14="http://schemas.microsoft.com/office/powerpoint/2010/main" val="251252952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23439-40CA-A386-8F3B-E19AACC01125}"/>
              </a:ext>
            </a:extLst>
          </p:cNvPr>
          <p:cNvSpPr>
            <a:spLocks noGrp="1"/>
          </p:cNvSpPr>
          <p:nvPr>
            <p:ph type="ctrTitle"/>
          </p:nvPr>
        </p:nvSpPr>
        <p:spPr>
          <a:xfrm>
            <a:off x="1154955" y="294968"/>
            <a:ext cx="9903609" cy="1563329"/>
          </a:xfrm>
        </p:spPr>
        <p:txBody>
          <a:bodyPr>
            <a:normAutofit fontScale="90000"/>
          </a:bodyPr>
          <a:lstStyle/>
          <a:p>
            <a:pPr algn="ctr"/>
            <a:r>
              <a:rPr lang="en-IN" b="1" i="1">
                <a:solidFill>
                  <a:schemeClr val="tx1"/>
                </a:solidFill>
                <a:latin typeface="Times New Roman" panose="02020603050405020304" pitchFamily="18" charset="0"/>
                <a:cs typeface="Times New Roman" panose="02020603050405020304" pitchFamily="18" charset="0"/>
              </a:rPr>
              <a:t>CINEMA TICKET BOOKING SYSTEM</a:t>
            </a:r>
          </a:p>
        </p:txBody>
      </p:sp>
      <p:sp>
        <p:nvSpPr>
          <p:cNvPr id="3" name="Subtitle 2">
            <a:extLst>
              <a:ext uri="{FF2B5EF4-FFF2-40B4-BE49-F238E27FC236}">
                <a16:creationId xmlns:a16="http://schemas.microsoft.com/office/drawing/2014/main" id="{AD2538D6-0C5C-AA0D-7E0A-5133EAB7E6B8}"/>
              </a:ext>
            </a:extLst>
          </p:cNvPr>
          <p:cNvSpPr>
            <a:spLocks noGrp="1"/>
          </p:cNvSpPr>
          <p:nvPr>
            <p:ph type="subTitle" idx="1"/>
          </p:nvPr>
        </p:nvSpPr>
        <p:spPr>
          <a:xfrm>
            <a:off x="1553497" y="2340076"/>
            <a:ext cx="9501355" cy="4100053"/>
          </a:xfrm>
        </p:spPr>
        <p:txBody>
          <a:bodyPr>
            <a:normAutofit lnSpcReduction="10000"/>
          </a:bodyPr>
          <a:lstStyle/>
          <a:p>
            <a:pPr algn="ctr"/>
            <a:r>
              <a:rPr lang="en-US" sz="2400" b="1" i="1">
                <a:solidFill>
                  <a:schemeClr val="tx1"/>
                </a:solidFill>
                <a:latin typeface="Times New Roman"/>
                <a:cs typeface="Times New Roman"/>
              </a:rPr>
              <a:t>DEPARTMENT: EEE</a:t>
            </a:r>
          </a:p>
          <a:p>
            <a:pPr algn="ctr"/>
            <a:r>
              <a:rPr lang="en-US" sz="2400" b="1" i="1">
                <a:solidFill>
                  <a:schemeClr val="tx1"/>
                </a:solidFill>
                <a:latin typeface="Times New Roman"/>
                <a:cs typeface="Times New Roman"/>
              </a:rPr>
              <a:t>YEAR:2024 - 2025  </a:t>
            </a:r>
          </a:p>
          <a:p>
            <a:pPr algn="ctr"/>
            <a:r>
              <a:rPr lang="en-US" sz="2400" b="1">
                <a:solidFill>
                  <a:schemeClr val="tx1"/>
                </a:solidFill>
                <a:latin typeface="Times New Roman"/>
                <a:cs typeface="Times New Roman"/>
              </a:rPr>
              <a:t> </a:t>
            </a:r>
          </a:p>
          <a:p>
            <a:r>
              <a:rPr lang="en-US" sz="2400" b="1">
                <a:solidFill>
                  <a:srgbClr val="00B050"/>
                </a:solidFill>
                <a:latin typeface="Times New Roman"/>
                <a:cs typeface="Times New Roman"/>
              </a:rPr>
              <a:t>TEAM:                                                        ROLL NO:</a:t>
            </a:r>
          </a:p>
          <a:p>
            <a:r>
              <a:rPr lang="en-US" sz="2400">
                <a:solidFill>
                  <a:srgbClr val="FF0000"/>
                </a:solidFill>
                <a:latin typeface="Times New Roman"/>
                <a:cs typeface="Times New Roman"/>
              </a:rPr>
              <a:t>                  </a:t>
            </a:r>
            <a:r>
              <a:rPr lang="en-US" sz="2400" err="1">
                <a:solidFill>
                  <a:srgbClr val="FF0000"/>
                </a:solidFill>
                <a:latin typeface="Times New Roman"/>
                <a:cs typeface="Times New Roman"/>
              </a:rPr>
              <a:t>Siddana</a:t>
            </a:r>
            <a:r>
              <a:rPr lang="en-US" sz="2400">
                <a:solidFill>
                  <a:srgbClr val="FF0000"/>
                </a:solidFill>
                <a:latin typeface="Times New Roman"/>
                <a:cs typeface="Times New Roman"/>
              </a:rPr>
              <a:t> gouda Y                                              49</a:t>
            </a:r>
          </a:p>
          <a:p>
            <a:r>
              <a:rPr lang="en-US" sz="2400">
                <a:solidFill>
                  <a:srgbClr val="FF0000"/>
                </a:solidFill>
                <a:latin typeface="Times New Roman"/>
                <a:cs typeface="Times New Roman"/>
              </a:rPr>
              <a:t>                  Mohammed </a:t>
            </a:r>
            <a:r>
              <a:rPr lang="en-US" sz="2400" err="1">
                <a:solidFill>
                  <a:srgbClr val="FF0000"/>
                </a:solidFill>
                <a:latin typeface="Times New Roman"/>
                <a:cs typeface="Times New Roman"/>
              </a:rPr>
              <a:t>umar</a:t>
            </a:r>
            <a:r>
              <a:rPr lang="en-US" sz="2400">
                <a:solidFill>
                  <a:srgbClr val="FF0000"/>
                </a:solidFill>
                <a:latin typeface="Times New Roman"/>
                <a:cs typeface="Times New Roman"/>
              </a:rPr>
              <a:t> Farooq                                57</a:t>
            </a:r>
          </a:p>
          <a:p>
            <a:r>
              <a:rPr lang="en-US" sz="2400">
                <a:solidFill>
                  <a:srgbClr val="FF0000"/>
                </a:solidFill>
                <a:latin typeface="Times New Roman"/>
                <a:cs typeface="Times New Roman"/>
              </a:rPr>
              <a:t>                  V Srinivas                                                        61</a:t>
            </a:r>
          </a:p>
          <a:p>
            <a:r>
              <a:rPr lang="en-US" sz="2400">
                <a:solidFill>
                  <a:srgbClr val="FF0000"/>
                </a:solidFill>
                <a:latin typeface="Times New Roman"/>
                <a:cs typeface="Times New Roman"/>
              </a:rPr>
              <a:t>                  Vidya NH                                                         58</a:t>
            </a:r>
          </a:p>
          <a:p>
            <a:r>
              <a:rPr lang="en-US" sz="2400">
                <a:solidFill>
                  <a:srgbClr val="FF0000"/>
                </a:solidFill>
                <a:latin typeface="Times New Roman"/>
                <a:cs typeface="Times New Roman"/>
              </a:rPr>
              <a:t>                  Ajay </a:t>
            </a:r>
            <a:r>
              <a:rPr lang="en-US" sz="2400" err="1">
                <a:solidFill>
                  <a:srgbClr val="FF0000"/>
                </a:solidFill>
                <a:latin typeface="Times New Roman"/>
                <a:cs typeface="Times New Roman"/>
              </a:rPr>
              <a:t>kumar</a:t>
            </a:r>
            <a:r>
              <a:rPr lang="en-US" sz="2400">
                <a:solidFill>
                  <a:srgbClr val="FF0000"/>
                </a:solidFill>
                <a:latin typeface="Times New Roman"/>
                <a:cs typeface="Times New Roman"/>
              </a:rPr>
              <a:t> K                                                  19</a:t>
            </a:r>
          </a:p>
          <a:p>
            <a:pPr algn="ctr"/>
            <a:endParaRPr lang="en-IN" sz="2400"/>
          </a:p>
        </p:txBody>
      </p:sp>
    </p:spTree>
    <p:extLst>
      <p:ext uri="{BB962C8B-B14F-4D97-AF65-F5344CB8AC3E}">
        <p14:creationId xmlns:p14="http://schemas.microsoft.com/office/powerpoint/2010/main" val="21379836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E4261-9F5C-F273-2A4C-C70A55B31A22}"/>
              </a:ext>
            </a:extLst>
          </p:cNvPr>
          <p:cNvSpPr>
            <a:spLocks noGrp="1"/>
          </p:cNvSpPr>
          <p:nvPr>
            <p:ph type="title"/>
          </p:nvPr>
        </p:nvSpPr>
        <p:spPr>
          <a:xfrm>
            <a:off x="2592924" y="624110"/>
            <a:ext cx="8911687" cy="742574"/>
          </a:xfrm>
        </p:spPr>
        <p:txBody>
          <a:bodyPr/>
          <a:lstStyle/>
          <a:p>
            <a:pPr algn="ctr"/>
            <a:r>
              <a:rPr lang="en-US" b="1" i="1">
                <a:solidFill>
                  <a:schemeClr val="tx1"/>
                </a:solidFill>
                <a:latin typeface="Times New Roman" panose="02020603050405020304" pitchFamily="18" charset="0"/>
                <a:cs typeface="Times New Roman" panose="02020603050405020304" pitchFamily="18" charset="0"/>
              </a:rPr>
              <a:t>SYSTEM WORKFLOW</a:t>
            </a:r>
            <a:endParaRPr lang="en-IN" b="1" i="1">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7E4C511-8072-5C38-9D11-607CE0BF2B35}"/>
              </a:ext>
            </a:extLst>
          </p:cNvPr>
          <p:cNvSpPr txBox="1"/>
          <p:nvPr/>
        </p:nvSpPr>
        <p:spPr>
          <a:xfrm>
            <a:off x="1868556" y="1232452"/>
            <a:ext cx="9289773" cy="4985980"/>
          </a:xfrm>
          <a:prstGeom prst="rect">
            <a:avLst/>
          </a:prstGeom>
          <a:noFill/>
        </p:spPr>
        <p:txBody>
          <a:bodyPr wrap="square" lIns="91440" tIns="45720" rIns="91440" bIns="45720" rtlCol="0" anchor="t">
            <a:spAutoFit/>
          </a:bodyPr>
          <a:lstStyle/>
          <a:p>
            <a:endParaRPr lang="en-US" sz="2000" i="1">
              <a:latin typeface="Times New Roman" panose="02020603050405020304" pitchFamily="18" charset="0"/>
              <a:cs typeface="Times New Roman" panose="02020603050405020304" pitchFamily="18" charset="0"/>
            </a:endParaRPr>
          </a:p>
          <a:p>
            <a:endParaRPr lang="en-US" sz="2000" i="1">
              <a:latin typeface="Times New Roman" panose="02020603050405020304" pitchFamily="18" charset="0"/>
              <a:cs typeface="Times New Roman" panose="02020603050405020304" pitchFamily="18" charset="0"/>
            </a:endParaRPr>
          </a:p>
          <a:p>
            <a:endParaRPr lang="en-US" sz="2000" i="1">
              <a:latin typeface="Times New Roman" panose="02020603050405020304" pitchFamily="18" charset="0"/>
              <a:cs typeface="Times New Roman" panose="02020603050405020304" pitchFamily="18" charset="0"/>
            </a:endParaRPr>
          </a:p>
          <a:p>
            <a:r>
              <a:rPr lang="en-US" sz="2000" i="1">
                <a:latin typeface="Times New Roman"/>
                <a:cs typeface="Times New Roman"/>
              </a:rPr>
              <a:t>The workflow of the Cinema Ticket Booking System is designed to guide users</a:t>
            </a:r>
          </a:p>
          <a:p>
            <a:r>
              <a:rPr lang="en-US" sz="2000" i="1">
                <a:latin typeface="Times New Roman"/>
                <a:cs typeface="Times New Roman"/>
              </a:rPr>
              <a:t>    through the process of booking cinema tickets seamlessly. Below is a detailed</a:t>
            </a:r>
          </a:p>
          <a:p>
            <a:r>
              <a:rPr lang="en-US" sz="2000" i="1">
                <a:latin typeface="Times New Roman"/>
                <a:cs typeface="Times New Roman"/>
              </a:rPr>
              <a:t>    outline of the system's workflow:</a:t>
            </a:r>
          </a:p>
          <a:p>
            <a:endParaRPr lang="en-US" sz="2000" i="1">
              <a:latin typeface="Times New Roman" panose="02020603050405020304" pitchFamily="18" charset="0"/>
              <a:cs typeface="Times New Roman" panose="02020603050405020304" pitchFamily="18" charset="0"/>
            </a:endParaRPr>
          </a:p>
          <a:p>
            <a:r>
              <a:rPr lang="en-US" sz="2000" i="1">
                <a:solidFill>
                  <a:srgbClr val="FF0000"/>
                </a:solidFill>
                <a:latin typeface="Times New Roman"/>
                <a:cs typeface="Times New Roman"/>
              </a:rPr>
              <a:t>INITILIZATION</a:t>
            </a:r>
            <a:r>
              <a:rPr lang="en-US" sz="2000" i="1">
                <a:latin typeface="Times New Roman"/>
                <a:cs typeface="Times New Roman"/>
              </a:rPr>
              <a:t>:</a:t>
            </a:r>
          </a:p>
          <a:p>
            <a:endParaRPr lang="en-US" sz="2000" i="1">
              <a:latin typeface="Times New Roman" panose="02020603050405020304" pitchFamily="18" charset="0"/>
              <a:cs typeface="Times New Roman" panose="02020603050405020304" pitchFamily="18" charset="0"/>
            </a:endParaRPr>
          </a:p>
          <a:p>
            <a:r>
              <a:rPr lang="en-US" sz="2000" i="1">
                <a:latin typeface="Times New Roman"/>
                <a:cs typeface="Times New Roman"/>
              </a:rPr>
              <a:t>            User inputs cinema name and total seats. System creates a cinema instance.</a:t>
            </a:r>
          </a:p>
          <a:p>
            <a:endParaRPr lang="en-US" sz="2000" i="1">
              <a:latin typeface="Times New Roman" panose="02020603050405020304" pitchFamily="18" charset="0"/>
              <a:cs typeface="Times New Roman" panose="02020603050405020304" pitchFamily="18" charset="0"/>
            </a:endParaRPr>
          </a:p>
          <a:p>
            <a:r>
              <a:rPr lang="en-US" sz="2000" i="1">
                <a:solidFill>
                  <a:srgbClr val="FF0000"/>
                </a:solidFill>
                <a:latin typeface="Times New Roman"/>
                <a:cs typeface="Times New Roman"/>
              </a:rPr>
              <a:t>MAIN BOOKING LOOP:</a:t>
            </a:r>
          </a:p>
          <a:p>
            <a:endParaRPr lang="en-US" sz="2000" i="1">
              <a:solidFill>
                <a:srgbClr val="FF0000"/>
              </a:solidFill>
              <a:latin typeface="Times New Roman" panose="02020603050405020304" pitchFamily="18" charset="0"/>
              <a:cs typeface="Times New Roman" panose="02020603050405020304" pitchFamily="18" charset="0"/>
            </a:endParaRPr>
          </a:p>
          <a:p>
            <a:r>
              <a:rPr lang="en-US" sz="2000" i="1">
                <a:latin typeface="Times New Roman"/>
                <a:cs typeface="Times New Roman"/>
              </a:rPr>
              <a:t>              Display available seats . Prompt user to enter number of tickets to book (or to</a:t>
            </a:r>
          </a:p>
          <a:p>
            <a:r>
              <a:rPr lang="en-US" sz="2000" i="1">
                <a:latin typeface="Times New Roman"/>
                <a:cs typeface="Times New Roman"/>
              </a:rPr>
              <a:t>              exit). </a:t>
            </a:r>
          </a:p>
          <a:p>
            <a:endParaRPr lang="en-IN"/>
          </a:p>
        </p:txBody>
      </p:sp>
    </p:spTree>
    <p:extLst>
      <p:ext uri="{BB962C8B-B14F-4D97-AF65-F5344CB8AC3E}">
        <p14:creationId xmlns:p14="http://schemas.microsoft.com/office/powerpoint/2010/main" val="2281030091"/>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F963-AB1D-8D4E-622B-A46BCC4A256A}"/>
              </a:ext>
            </a:extLst>
          </p:cNvPr>
          <p:cNvSpPr>
            <a:spLocks noGrp="1"/>
          </p:cNvSpPr>
          <p:nvPr>
            <p:ph type="title"/>
          </p:nvPr>
        </p:nvSpPr>
        <p:spPr>
          <a:xfrm>
            <a:off x="1903114" y="167148"/>
            <a:ext cx="8911687" cy="698091"/>
          </a:xfrm>
        </p:spPr>
        <p:txBody>
          <a:bodyPr/>
          <a:lstStyle/>
          <a:p>
            <a:pPr algn="ctr"/>
            <a:r>
              <a:rPr lang="en-US" b="1" i="1">
                <a:solidFill>
                  <a:schemeClr val="tx1"/>
                </a:solidFill>
              </a:rPr>
              <a:t>CODE IMPELMENTATION</a:t>
            </a:r>
            <a:endParaRPr lang="en-IN" b="1" i="1">
              <a:solidFill>
                <a:schemeClr val="tx1"/>
              </a:solidFill>
            </a:endParaRPr>
          </a:p>
        </p:txBody>
      </p:sp>
      <p:sp>
        <p:nvSpPr>
          <p:cNvPr id="3" name="TextBox 2">
            <a:extLst>
              <a:ext uri="{FF2B5EF4-FFF2-40B4-BE49-F238E27FC236}">
                <a16:creationId xmlns:a16="http://schemas.microsoft.com/office/drawing/2014/main" id="{7FDD334A-0E21-4607-2F75-7EB01D04A2A1}"/>
              </a:ext>
            </a:extLst>
          </p:cNvPr>
          <p:cNvSpPr txBox="1"/>
          <p:nvPr/>
        </p:nvSpPr>
        <p:spPr>
          <a:xfrm>
            <a:off x="2197769" y="1095237"/>
            <a:ext cx="9160042" cy="5262979"/>
          </a:xfrm>
          <a:prstGeom prst="rect">
            <a:avLst/>
          </a:prstGeom>
          <a:noFill/>
        </p:spPr>
        <p:txBody>
          <a:bodyPr wrap="square" rtlCol="0">
            <a:spAutoFit/>
          </a:bodyPr>
          <a:lstStyle/>
          <a:p>
            <a:pPr marL="342900" indent="-342900">
              <a:buFont typeface="Arial" panose="020B0604020202020204" pitchFamily="34" charset="0"/>
              <a:buChar char="•"/>
            </a:pPr>
            <a:r>
              <a:rPr lang="en-IN" sz="2400">
                <a:solidFill>
                  <a:srgbClr val="FF0000"/>
                </a:solidFill>
              </a:rPr>
              <a:t>class Cinema:</a:t>
            </a:r>
          </a:p>
          <a:p>
            <a:pPr marL="342900" indent="-342900">
              <a:buFont typeface="Arial" panose="020B0604020202020204" pitchFamily="34" charset="0"/>
              <a:buChar char="•"/>
            </a:pPr>
            <a:r>
              <a:rPr lang="en-IN" sz="2400">
                <a:solidFill>
                  <a:srgbClr val="FF0000"/>
                </a:solidFill>
              </a:rPr>
              <a:t>def __</a:t>
            </a:r>
            <a:r>
              <a:rPr lang="en-IN" sz="2400" err="1">
                <a:solidFill>
                  <a:srgbClr val="FF0000"/>
                </a:solidFill>
              </a:rPr>
              <a:t>init</a:t>
            </a:r>
            <a:r>
              <a:rPr lang="en-IN" sz="2400">
                <a:solidFill>
                  <a:srgbClr val="FF0000"/>
                </a:solidFill>
              </a:rPr>
              <a:t>__</a:t>
            </a:r>
          </a:p>
          <a:p>
            <a:pPr marL="342900" indent="-342900">
              <a:buFont typeface="Arial" panose="020B0604020202020204" pitchFamily="34" charset="0"/>
              <a:buChar char="•"/>
            </a:pPr>
            <a:r>
              <a:rPr lang="en-US" sz="2400">
                <a:solidFill>
                  <a:srgbClr val="FF0000"/>
                </a:solidFill>
              </a:rPr>
              <a:t> def </a:t>
            </a:r>
            <a:r>
              <a:rPr lang="en-US" sz="2400" err="1">
                <a:solidFill>
                  <a:srgbClr val="FF0000"/>
                </a:solidFill>
              </a:rPr>
              <a:t>book_ticket</a:t>
            </a:r>
            <a:r>
              <a:rPr lang="en-US" sz="2400">
                <a:solidFill>
                  <a:srgbClr val="FF0000"/>
                </a:solidFill>
              </a:rPr>
              <a:t>(self, </a:t>
            </a:r>
            <a:r>
              <a:rPr lang="en-US" sz="2400" err="1">
                <a:solidFill>
                  <a:srgbClr val="FF0000"/>
                </a:solidFill>
              </a:rPr>
              <a:t>num_tickets</a:t>
            </a:r>
            <a:r>
              <a:rPr lang="en-US" sz="2400">
                <a:solidFill>
                  <a:srgbClr val="FF0000"/>
                </a:solidFill>
              </a:rPr>
              <a:t>):</a:t>
            </a:r>
          </a:p>
          <a:p>
            <a:pPr marL="342900" indent="-342900">
              <a:buFont typeface="Arial" panose="020B0604020202020204" pitchFamily="34" charset="0"/>
              <a:buChar char="•"/>
            </a:pPr>
            <a:r>
              <a:rPr lang="en-US" sz="2400">
                <a:solidFill>
                  <a:srgbClr val="FF0000"/>
                </a:solidFill>
              </a:rPr>
              <a:t>  if </a:t>
            </a:r>
            <a:endParaRPr lang="en-IN" sz="2400">
              <a:solidFill>
                <a:srgbClr val="FF0000"/>
              </a:solidFill>
            </a:endParaRPr>
          </a:p>
          <a:p>
            <a:pPr marL="342900" indent="-342900">
              <a:buFont typeface="Arial" panose="020B0604020202020204" pitchFamily="34" charset="0"/>
              <a:buChar char="•"/>
            </a:pPr>
            <a:r>
              <a:rPr lang="en-US" sz="2400">
                <a:solidFill>
                  <a:srgbClr val="FF0000"/>
                </a:solidFill>
              </a:rPr>
              <a:t> def </a:t>
            </a:r>
            <a:r>
              <a:rPr lang="en-US" sz="2400" err="1">
                <a:solidFill>
                  <a:srgbClr val="FF0000"/>
                </a:solidFill>
              </a:rPr>
              <a:t>available_seats</a:t>
            </a:r>
            <a:r>
              <a:rPr lang="en-US" sz="2400">
                <a:solidFill>
                  <a:srgbClr val="FF0000"/>
                </a:solidFill>
              </a:rPr>
              <a:t>(self):</a:t>
            </a:r>
          </a:p>
          <a:p>
            <a:pPr marL="342900" indent="-342900">
              <a:buFont typeface="Arial" panose="020B0604020202020204" pitchFamily="34" charset="0"/>
              <a:buChar char="•"/>
            </a:pPr>
            <a:r>
              <a:rPr lang="en-US" sz="2400">
                <a:solidFill>
                  <a:srgbClr val="FF0000"/>
                </a:solidFill>
              </a:rPr>
              <a:t>  return </a:t>
            </a:r>
            <a:r>
              <a:rPr lang="en-US" sz="2400" err="1">
                <a:solidFill>
                  <a:srgbClr val="FF0000"/>
                </a:solidFill>
              </a:rPr>
              <a:t>self.total_seats</a:t>
            </a:r>
            <a:r>
              <a:rPr lang="en-US" sz="2400">
                <a:solidFill>
                  <a:srgbClr val="FF0000"/>
                </a:solidFill>
              </a:rPr>
              <a:t> - </a:t>
            </a:r>
            <a:r>
              <a:rPr lang="en-US" sz="2400" err="1">
                <a:solidFill>
                  <a:srgbClr val="FF0000"/>
                </a:solidFill>
              </a:rPr>
              <a:t>self.booked_seats</a:t>
            </a:r>
            <a:endParaRPr lang="en-IN" sz="2400">
              <a:solidFill>
                <a:srgbClr val="FF0000"/>
              </a:solidFill>
            </a:endParaRPr>
          </a:p>
          <a:p>
            <a:pPr marL="342900" indent="-342900">
              <a:buFont typeface="Arial" panose="020B0604020202020204" pitchFamily="34" charset="0"/>
              <a:buChar char="•"/>
            </a:pPr>
            <a:r>
              <a:rPr lang="en-IN" sz="2400">
                <a:solidFill>
                  <a:srgbClr val="FF0000"/>
                </a:solidFill>
              </a:rPr>
              <a:t>def main():</a:t>
            </a:r>
          </a:p>
          <a:p>
            <a:pPr marL="342900" indent="-342900">
              <a:buFont typeface="Arial" panose="020B0604020202020204" pitchFamily="34" charset="0"/>
              <a:buChar char="•"/>
            </a:pPr>
            <a:r>
              <a:rPr lang="en-IN" sz="2400">
                <a:solidFill>
                  <a:srgbClr val="FF0000"/>
                </a:solidFill>
              </a:rPr>
              <a:t>while True:</a:t>
            </a:r>
          </a:p>
          <a:p>
            <a:pPr marL="342900" indent="-342900">
              <a:buFont typeface="Arial" panose="020B0604020202020204" pitchFamily="34" charset="0"/>
              <a:buChar char="•"/>
            </a:pPr>
            <a:r>
              <a:rPr lang="en-US" sz="2400">
                <a:solidFill>
                  <a:srgbClr val="FF0000"/>
                </a:solidFill>
              </a:rPr>
              <a:t> if </a:t>
            </a:r>
            <a:r>
              <a:rPr lang="en-US" sz="2400" err="1">
                <a:solidFill>
                  <a:srgbClr val="FF0000"/>
                </a:solidFill>
              </a:rPr>
              <a:t>num_tickets</a:t>
            </a:r>
            <a:r>
              <a:rPr lang="en-US" sz="2400">
                <a:solidFill>
                  <a:srgbClr val="FF0000"/>
                </a:solidFill>
              </a:rPr>
              <a:t> == 0:</a:t>
            </a:r>
          </a:p>
          <a:p>
            <a:pPr marL="342900" indent="-342900">
              <a:buFont typeface="Arial" panose="020B0604020202020204" pitchFamily="34" charset="0"/>
              <a:buChar char="•"/>
            </a:pPr>
            <a:r>
              <a:rPr lang="en-US" sz="2400">
                <a:solidFill>
                  <a:srgbClr val="FF0000"/>
                </a:solidFill>
              </a:rPr>
              <a:t>print("Thank you for using the cinema ticket booking system!")</a:t>
            </a:r>
          </a:p>
          <a:p>
            <a:pPr marL="342900" indent="-342900">
              <a:buFont typeface="Arial" panose="020B0604020202020204" pitchFamily="34" charset="0"/>
              <a:buChar char="•"/>
            </a:pPr>
            <a:r>
              <a:rPr lang="en-US" sz="2400">
                <a:solidFill>
                  <a:srgbClr val="FF0000"/>
                </a:solidFill>
              </a:rPr>
              <a:t>break</a:t>
            </a:r>
            <a:endParaRPr lang="en-IN" sz="2400">
              <a:solidFill>
                <a:srgbClr val="FF0000"/>
              </a:solidFill>
            </a:endParaRPr>
          </a:p>
          <a:p>
            <a:pPr marL="342900" indent="-342900">
              <a:buFont typeface="Arial" panose="020B0604020202020204" pitchFamily="34" charset="0"/>
              <a:buChar char="•"/>
            </a:pPr>
            <a:r>
              <a:rPr lang="en-IN" sz="2400">
                <a:solidFill>
                  <a:srgbClr val="FF0000"/>
                </a:solidFill>
              </a:rPr>
              <a:t>if __name__=="__main__":</a:t>
            </a:r>
          </a:p>
          <a:p>
            <a:pPr marL="342900" indent="-342900">
              <a:buFont typeface="Arial" panose="020B0604020202020204" pitchFamily="34" charset="0"/>
              <a:buChar char="•"/>
            </a:pPr>
            <a:r>
              <a:rPr lang="en-IN" sz="2400">
                <a:solidFill>
                  <a:srgbClr val="FF0000"/>
                </a:solidFill>
              </a:rPr>
              <a:t>main()</a:t>
            </a:r>
          </a:p>
        </p:txBody>
      </p:sp>
    </p:spTree>
    <p:extLst>
      <p:ext uri="{BB962C8B-B14F-4D97-AF65-F5344CB8AC3E}">
        <p14:creationId xmlns:p14="http://schemas.microsoft.com/office/powerpoint/2010/main" val="2521159231"/>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D7102-F8CA-7290-6F53-4173519E9324}"/>
              </a:ext>
            </a:extLst>
          </p:cNvPr>
          <p:cNvSpPr>
            <a:spLocks noGrp="1"/>
          </p:cNvSpPr>
          <p:nvPr>
            <p:ph type="title"/>
          </p:nvPr>
        </p:nvSpPr>
        <p:spPr>
          <a:xfrm>
            <a:off x="422788" y="624110"/>
            <a:ext cx="11081824" cy="851764"/>
          </a:xfrm>
        </p:spPr>
        <p:txBody>
          <a:bodyPr>
            <a:normAutofit/>
          </a:bodyPr>
          <a:lstStyle/>
          <a:p>
            <a:pPr algn="ctr"/>
            <a:r>
              <a:rPr lang="en-US" sz="4000" b="1" i="1">
                <a:solidFill>
                  <a:schemeClr val="tx1"/>
                </a:solidFill>
              </a:rPr>
              <a:t>CONCLUSION</a:t>
            </a:r>
            <a:r>
              <a:rPr lang="en-US" sz="4000">
                <a:solidFill>
                  <a:srgbClr val="FFFF00"/>
                </a:solidFill>
              </a:rPr>
              <a:t> </a:t>
            </a:r>
            <a:endParaRPr lang="en-IN" sz="4000">
              <a:solidFill>
                <a:srgbClr val="FFFF00"/>
              </a:solidFill>
            </a:endParaRPr>
          </a:p>
        </p:txBody>
      </p:sp>
      <p:sp>
        <p:nvSpPr>
          <p:cNvPr id="3" name="TextBox 2">
            <a:extLst>
              <a:ext uri="{FF2B5EF4-FFF2-40B4-BE49-F238E27FC236}">
                <a16:creationId xmlns:a16="http://schemas.microsoft.com/office/drawing/2014/main" id="{8E59EB66-D520-1719-622D-AD027961B134}"/>
              </a:ext>
            </a:extLst>
          </p:cNvPr>
          <p:cNvSpPr txBox="1"/>
          <p:nvPr/>
        </p:nvSpPr>
        <p:spPr>
          <a:xfrm>
            <a:off x="866274" y="1131745"/>
            <a:ext cx="11325726" cy="6463308"/>
          </a:xfrm>
          <a:prstGeom prst="rect">
            <a:avLst/>
          </a:prstGeom>
          <a:noFill/>
        </p:spPr>
        <p:txBody>
          <a:bodyPr wrap="square" lIns="91440" tIns="45720" rIns="91440" bIns="45720" rtlCol="0" anchor="t">
            <a:spAutoFit/>
          </a:bodyPr>
          <a:lstStyle/>
          <a:p>
            <a:endParaRPr lang="en-US"/>
          </a:p>
          <a:p>
            <a:endParaRPr lang="en-IN"/>
          </a:p>
          <a:p>
            <a:endParaRPr lang="en-IN"/>
          </a:p>
          <a:p>
            <a:endParaRPr lang="en-IN"/>
          </a:p>
          <a:p>
            <a:r>
              <a:rPr lang="en-US" sz="2400" i="1" err="1">
                <a:solidFill>
                  <a:srgbClr val="FF0000"/>
                </a:solidFill>
                <a:latin typeface="Times New Roman"/>
                <a:cs typeface="Times New Roman"/>
              </a:rPr>
              <a:t>concluInsion</a:t>
            </a:r>
            <a:r>
              <a:rPr lang="en-US" sz="2400" i="1">
                <a:solidFill>
                  <a:srgbClr val="FF0000"/>
                </a:solidFill>
                <a:latin typeface="Times New Roman"/>
                <a:cs typeface="Times New Roman"/>
              </a:rPr>
              <a:t>, cinema ticket booking has evolved significantly, embracing digital advancements to enhance the customer experience. With online platforms and mobile apps, the process has become more convenient and efficient, allowing moviegoers to easily select showtimes, choose seats, and make secure payments. This evolution not only streamlines the experience but also provides valuable data to theaters for better audience engagement and personalized marketing. As technology continues to advance, we can expect further innovations in ticket booking that will enrich the cinematic experience even more. Whether through loyalty programs, dynamic pricing, or enhanced user interfaces, the future of cinema ticket booking looks promising.</a:t>
            </a:r>
            <a:endParaRPr lang="en-IN" sz="2400" i="1">
              <a:solidFill>
                <a:srgbClr val="FF0000"/>
              </a:solidFill>
              <a:latin typeface="Times New Roman"/>
              <a:cs typeface="Times New Roman"/>
            </a:endParaRPr>
          </a:p>
          <a:p>
            <a:endParaRPr lang="en-IN" i="1">
              <a:solidFill>
                <a:srgbClr val="FF0000"/>
              </a:solidFill>
              <a:latin typeface="Times New Roman" panose="02020603050405020304" pitchFamily="18" charset="0"/>
              <a:cs typeface="Times New Roman" panose="02020603050405020304" pitchFamily="18" charset="0"/>
            </a:endParaRPr>
          </a:p>
          <a:p>
            <a:endParaRPr lang="en-IN" i="1">
              <a:solidFill>
                <a:srgbClr val="FF0000"/>
              </a:solidFill>
              <a:latin typeface="Times New Roman" panose="02020603050405020304" pitchFamily="18" charset="0"/>
              <a:cs typeface="Times New Roman" panose="02020603050405020304" pitchFamily="18" charset="0"/>
            </a:endParaRPr>
          </a:p>
          <a:p>
            <a:endParaRPr lang="en-IN" i="1">
              <a:solidFill>
                <a:srgbClr val="FF0000"/>
              </a:solidFill>
              <a:latin typeface="Times New Roman" panose="02020603050405020304" pitchFamily="18" charset="0"/>
              <a:cs typeface="Times New Roman" panose="02020603050405020304" pitchFamily="18" charset="0"/>
            </a:endParaRPr>
          </a:p>
          <a:p>
            <a:endParaRPr lang="en-IN">
              <a:solidFill>
                <a:srgbClr val="FF0000"/>
              </a:solidFill>
            </a:endParaRPr>
          </a:p>
          <a:p>
            <a:endParaRPr lang="en-IN">
              <a:solidFill>
                <a:srgbClr val="FF0000"/>
              </a:solidFill>
            </a:endParaRPr>
          </a:p>
          <a:p>
            <a:endParaRPr lang="en-IN">
              <a:solidFill>
                <a:srgbClr val="FF0000"/>
              </a:solidFill>
            </a:endParaRPr>
          </a:p>
          <a:p>
            <a:endParaRPr lang="en-IN"/>
          </a:p>
        </p:txBody>
      </p:sp>
    </p:spTree>
    <p:extLst>
      <p:ext uri="{BB962C8B-B14F-4D97-AF65-F5344CB8AC3E}">
        <p14:creationId xmlns:p14="http://schemas.microsoft.com/office/powerpoint/2010/main" val="36217794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4BC9D746-6171-E25F-0E31-AB0815E3D400}"/>
              </a:ext>
            </a:extLst>
          </p:cNvPr>
          <p:cNvSpPr/>
          <p:nvPr/>
        </p:nvSpPr>
        <p:spPr>
          <a:xfrm>
            <a:off x="1170039" y="911942"/>
            <a:ext cx="8967019" cy="50341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7200" b="1"/>
              <a:t>Thank you</a:t>
            </a:r>
          </a:p>
        </p:txBody>
      </p:sp>
    </p:spTree>
    <p:extLst>
      <p:ext uri="{BB962C8B-B14F-4D97-AF65-F5344CB8AC3E}">
        <p14:creationId xmlns:p14="http://schemas.microsoft.com/office/powerpoint/2010/main" val="10956700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95A65-5F57-747A-F7B6-52CD5FD8B251}"/>
              </a:ext>
            </a:extLst>
          </p:cNvPr>
          <p:cNvSpPr>
            <a:spLocks noGrp="1"/>
          </p:cNvSpPr>
          <p:nvPr>
            <p:ph idx="1"/>
          </p:nvPr>
        </p:nvSpPr>
        <p:spPr>
          <a:xfrm>
            <a:off x="1714646" y="1500996"/>
            <a:ext cx="9042343" cy="4712150"/>
          </a:xfrm>
        </p:spPr>
        <p:txBody>
          <a:bodyPr vert="horz" lIns="91440" tIns="45720" rIns="91440" bIns="45720" rtlCol="0" anchor="t">
            <a:normAutofit lnSpcReduction="10000"/>
          </a:bodyPr>
          <a:lstStyle/>
          <a:p>
            <a:pPr algn="just">
              <a:lnSpc>
                <a:spcPct val="120000"/>
              </a:lnSpc>
            </a:pPr>
            <a:r>
              <a:rPr lang="en-US" sz="2000">
                <a:solidFill>
                  <a:srgbClr val="000000"/>
                </a:solidFill>
                <a:latin typeface="Times New Roman"/>
                <a:cs typeface="Times New Roman"/>
              </a:rPr>
              <a:t>Abstract</a:t>
            </a:r>
          </a:p>
          <a:p>
            <a:pPr algn="just">
              <a:lnSpc>
                <a:spcPct val="120000"/>
              </a:lnSpc>
            </a:pPr>
            <a:r>
              <a:rPr lang="en-US" sz="2000">
                <a:solidFill>
                  <a:srgbClr val="000000"/>
                </a:solidFill>
                <a:latin typeface="Times New Roman"/>
                <a:cs typeface="Times New Roman"/>
              </a:rPr>
              <a:t>Objective of the project</a:t>
            </a:r>
          </a:p>
          <a:p>
            <a:pPr algn="just">
              <a:lnSpc>
                <a:spcPct val="120000"/>
              </a:lnSpc>
            </a:pPr>
            <a:r>
              <a:rPr lang="en-US" sz="2000">
                <a:solidFill>
                  <a:srgbClr val="000000"/>
                </a:solidFill>
                <a:latin typeface="Times New Roman"/>
                <a:cs typeface="Times New Roman"/>
              </a:rPr>
              <a:t>Domaine of the project</a:t>
            </a:r>
          </a:p>
          <a:p>
            <a:pPr algn="just">
              <a:lnSpc>
                <a:spcPct val="120000"/>
              </a:lnSpc>
            </a:pPr>
            <a:r>
              <a:rPr lang="en-US" sz="2000">
                <a:solidFill>
                  <a:srgbClr val="000000"/>
                </a:solidFill>
                <a:latin typeface="Times New Roman"/>
                <a:cs typeface="Times New Roman"/>
              </a:rPr>
              <a:t>Problem statement</a:t>
            </a:r>
          </a:p>
          <a:p>
            <a:pPr algn="just">
              <a:lnSpc>
                <a:spcPct val="120000"/>
              </a:lnSpc>
            </a:pPr>
            <a:r>
              <a:rPr lang="en-US" sz="2000">
                <a:solidFill>
                  <a:srgbClr val="000000"/>
                </a:solidFill>
                <a:latin typeface="Times New Roman"/>
                <a:cs typeface="Times New Roman"/>
              </a:rPr>
              <a:t>Project overview</a:t>
            </a:r>
          </a:p>
          <a:p>
            <a:pPr algn="just">
              <a:lnSpc>
                <a:spcPct val="120000"/>
              </a:lnSpc>
            </a:pPr>
            <a:r>
              <a:rPr lang="en-US" sz="2000">
                <a:solidFill>
                  <a:srgbClr val="000000"/>
                </a:solidFill>
                <a:latin typeface="Times New Roman"/>
                <a:cs typeface="Times New Roman"/>
              </a:rPr>
              <a:t>Key features of project</a:t>
            </a:r>
          </a:p>
          <a:p>
            <a:pPr algn="just">
              <a:lnSpc>
                <a:spcPct val="120000"/>
              </a:lnSpc>
            </a:pPr>
            <a:r>
              <a:rPr lang="en-US" sz="2000">
                <a:solidFill>
                  <a:srgbClr val="000000"/>
                </a:solidFill>
                <a:latin typeface="Times New Roman"/>
                <a:cs typeface="Times New Roman"/>
              </a:rPr>
              <a:t>Technologies Used</a:t>
            </a:r>
          </a:p>
          <a:p>
            <a:pPr algn="just">
              <a:lnSpc>
                <a:spcPct val="120000"/>
              </a:lnSpc>
            </a:pPr>
            <a:r>
              <a:rPr lang="en-US" sz="2000">
                <a:solidFill>
                  <a:srgbClr val="000000"/>
                </a:solidFill>
                <a:latin typeface="Times New Roman"/>
                <a:cs typeface="Times New Roman"/>
              </a:rPr>
              <a:t>System workflow </a:t>
            </a:r>
          </a:p>
          <a:p>
            <a:pPr algn="just">
              <a:lnSpc>
                <a:spcPct val="120000"/>
              </a:lnSpc>
            </a:pPr>
            <a:r>
              <a:rPr lang="en-US" sz="2000">
                <a:solidFill>
                  <a:srgbClr val="000000"/>
                </a:solidFill>
                <a:latin typeface="Times New Roman"/>
                <a:cs typeface="Times New Roman"/>
              </a:rPr>
              <a:t>Code implementation </a:t>
            </a:r>
          </a:p>
          <a:p>
            <a:pPr algn="just">
              <a:lnSpc>
                <a:spcPct val="120000"/>
              </a:lnSpc>
            </a:pPr>
            <a:r>
              <a:rPr lang="en-US" sz="2000">
                <a:solidFill>
                  <a:srgbClr val="000000"/>
                </a:solidFill>
                <a:latin typeface="Times New Roman"/>
                <a:cs typeface="Times New Roman"/>
              </a:rPr>
              <a:t>Conclusion</a:t>
            </a:r>
          </a:p>
          <a:p>
            <a:endParaRPr lang="en-US"/>
          </a:p>
        </p:txBody>
      </p:sp>
      <p:sp>
        <p:nvSpPr>
          <p:cNvPr id="4" name="TextBox 3">
            <a:extLst>
              <a:ext uri="{FF2B5EF4-FFF2-40B4-BE49-F238E27FC236}">
                <a16:creationId xmlns:a16="http://schemas.microsoft.com/office/drawing/2014/main" id="{DEDCA929-2E5E-7F10-016B-1B30DACA12DC}"/>
              </a:ext>
            </a:extLst>
          </p:cNvPr>
          <p:cNvSpPr txBox="1"/>
          <p:nvPr/>
        </p:nvSpPr>
        <p:spPr>
          <a:xfrm>
            <a:off x="3588589" y="526212"/>
            <a:ext cx="336142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i="1">
                <a:latin typeface="Times New Roman"/>
                <a:cs typeface="Times New Roman"/>
              </a:rPr>
              <a:t>CONTENTS</a:t>
            </a:r>
            <a:r>
              <a:rPr lang="en-US" sz="4000">
                <a:latin typeface="Times New Roman"/>
                <a:cs typeface="Times New Roman"/>
              </a:rPr>
              <a:t>​</a:t>
            </a:r>
            <a:endParaRPr lang="en-US" sz="4000" b="1" i="1">
              <a:latin typeface="Times New Roman"/>
              <a:cs typeface="Times New Roman"/>
            </a:endParaRPr>
          </a:p>
        </p:txBody>
      </p:sp>
    </p:spTree>
    <p:extLst>
      <p:ext uri="{BB962C8B-B14F-4D97-AF65-F5344CB8AC3E}">
        <p14:creationId xmlns:p14="http://schemas.microsoft.com/office/powerpoint/2010/main" val="42639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E25E2-E849-CF0D-F3CA-EE1A73DC34AE}"/>
              </a:ext>
            </a:extLst>
          </p:cNvPr>
          <p:cNvSpPr>
            <a:spLocks noGrp="1"/>
          </p:cNvSpPr>
          <p:nvPr>
            <p:ph type="title"/>
          </p:nvPr>
        </p:nvSpPr>
        <p:spPr>
          <a:xfrm>
            <a:off x="511278" y="624110"/>
            <a:ext cx="10540180" cy="1037542"/>
          </a:xfrm>
        </p:spPr>
        <p:txBody>
          <a:bodyPr/>
          <a:lstStyle/>
          <a:p>
            <a:pPr algn="ctr"/>
            <a:r>
              <a:rPr lang="en-US" b="1" i="1">
                <a:solidFill>
                  <a:schemeClr val="tx1"/>
                </a:solidFill>
                <a:latin typeface="Times New Roman" panose="02020603050405020304" pitchFamily="18" charset="0"/>
                <a:cs typeface="Times New Roman" panose="02020603050405020304" pitchFamily="18" charset="0"/>
              </a:rPr>
              <a:t>ABSTRACTS</a:t>
            </a:r>
            <a:endParaRPr lang="en-IN" b="1" i="1">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E9FBC87-9770-35CE-AE40-F7469443CD07}"/>
              </a:ext>
            </a:extLst>
          </p:cNvPr>
          <p:cNvSpPr txBox="1"/>
          <p:nvPr/>
        </p:nvSpPr>
        <p:spPr>
          <a:xfrm>
            <a:off x="2016594" y="1712357"/>
            <a:ext cx="8441634" cy="3600986"/>
          </a:xfrm>
          <a:prstGeom prst="rect">
            <a:avLst/>
          </a:prstGeom>
          <a:noFill/>
        </p:spPr>
        <p:txBody>
          <a:bodyPr wrap="square" rtlCol="0">
            <a:spAutoFit/>
          </a:bodyPr>
          <a:lstStyle/>
          <a:p>
            <a:pPr marL="571500" indent="-571500">
              <a:buFont typeface="Wingdings" panose="05000000000000000000" pitchFamily="2" charset="2"/>
              <a:buChar char="§"/>
            </a:pPr>
            <a:endParaRPr lang="en-US" sz="2000" b="1" i="1">
              <a:solidFill>
                <a:srgbClr val="00B0F0"/>
              </a:solidFill>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
            </a:pPr>
            <a:endParaRPr lang="en-US" sz="2000" b="1" i="1">
              <a:solidFill>
                <a:srgbClr val="00B0F0"/>
              </a:solidFill>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
            </a:pPr>
            <a:endParaRPr lang="en-US" sz="2000" b="1" i="1">
              <a:solidFill>
                <a:srgbClr val="00B0F0"/>
              </a:solidFill>
              <a:latin typeface="Times New Roman" panose="02020603050405020304" pitchFamily="18" charset="0"/>
              <a:cs typeface="Times New Roman" panose="02020603050405020304" pitchFamily="18" charset="0"/>
            </a:endParaRPr>
          </a:p>
          <a:p>
            <a:r>
              <a:rPr lang="en-US" sz="2800" b="1" i="1">
                <a:solidFill>
                  <a:srgbClr val="00B0F0"/>
                </a:solidFill>
                <a:latin typeface="Times New Roman" panose="02020603050405020304" pitchFamily="18" charset="0"/>
                <a:cs typeface="Times New Roman" panose="02020603050405020304" pitchFamily="18" charset="0"/>
              </a:rPr>
              <a:t>The Cinema Ticket Booking System is a web-based application designed to streamline the process of reserving and purchasing tickets for movies.</a:t>
            </a:r>
          </a:p>
          <a:p>
            <a:r>
              <a:rPr lang="en-US" sz="2800" b="1" i="1">
                <a:solidFill>
                  <a:srgbClr val="0099FF"/>
                </a:solidFill>
                <a:latin typeface="Times New Roman" panose="02020603050405020304" pitchFamily="18" charset="0"/>
                <a:cs typeface="Times New Roman" panose="02020603050405020304" pitchFamily="18" charset="0"/>
              </a:rPr>
              <a:t> It provides users with an interface to browse movie schedules, select seats, and complete transactions securely. </a:t>
            </a:r>
            <a:endParaRPr lang="en-IN" sz="2800" b="1" i="1">
              <a:solidFill>
                <a:srgbClr val="0099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6634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0A3C62-5D74-3973-1AD7-58AFB050FF7B}"/>
              </a:ext>
            </a:extLst>
          </p:cNvPr>
          <p:cNvSpPr>
            <a:spLocks noGrp="1"/>
          </p:cNvSpPr>
          <p:nvPr>
            <p:ph type="title"/>
          </p:nvPr>
        </p:nvSpPr>
        <p:spPr>
          <a:xfrm>
            <a:off x="983226" y="624110"/>
            <a:ext cx="10521385" cy="1280890"/>
          </a:xfrm>
        </p:spPr>
        <p:txBody>
          <a:bodyPr/>
          <a:lstStyle/>
          <a:p>
            <a:pPr algn="ctr"/>
            <a:r>
              <a:rPr lang="en-US" b="1" i="1">
                <a:solidFill>
                  <a:schemeClr val="tx1"/>
                </a:solidFill>
                <a:latin typeface="Times New Roman" panose="02020603050405020304" pitchFamily="18" charset="0"/>
                <a:cs typeface="Times New Roman" panose="02020603050405020304" pitchFamily="18" charset="0"/>
              </a:rPr>
              <a:t>OBJECTIVE OF THE PROJECT</a:t>
            </a:r>
            <a:endParaRPr lang="en-IN" b="1" i="1">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1F3F2A8-C125-D1E5-63B6-DF51C08BF8B4}"/>
              </a:ext>
            </a:extLst>
          </p:cNvPr>
          <p:cNvSpPr txBox="1"/>
          <p:nvPr/>
        </p:nvSpPr>
        <p:spPr>
          <a:xfrm>
            <a:off x="1272210" y="2358886"/>
            <a:ext cx="9740348" cy="2985433"/>
          </a:xfrm>
          <a:prstGeom prst="rect">
            <a:avLst/>
          </a:prstGeom>
          <a:noFill/>
        </p:spPr>
        <p:txBody>
          <a:bodyPr wrap="square" rtlCol="0">
            <a:spAutoFit/>
          </a:bodyPr>
          <a:lstStyle/>
          <a:p>
            <a:r>
              <a:rPr lang="en-US" sz="2800" b="1" i="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Real-Time Seat </a:t>
            </a:r>
            <a:r>
              <a:rPr lang="en-US" sz="2800" b="1" i="1"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Availability:</a:t>
            </a:r>
            <a:r>
              <a:rPr lang="en-US" sz="2800" i="1"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a:t>
            </a:r>
            <a:r>
              <a:rPr lang="en-US" sz="2800" i="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implement a system that provides real-time updates on seat availability, allowing users to select their preferred seats without confusion. </a:t>
            </a:r>
          </a:p>
          <a:p>
            <a:r>
              <a:rPr lang="en-US" sz="2800" b="1" i="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Secure Payment </a:t>
            </a:r>
            <a:r>
              <a:rPr lang="en-US" sz="2800" b="1" i="1"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Processing:</a:t>
            </a:r>
            <a:r>
              <a:rPr lang="en-US" sz="2800" i="1"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a:t>
            </a:r>
            <a:r>
              <a:rPr lang="en-US" sz="2800" i="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integrate secure payment gateways that support various payment methods, ensuring safe and efficient transactions.</a:t>
            </a:r>
          </a:p>
          <a:p>
            <a:endParaRPr lang="en-IN" sz="2000"/>
          </a:p>
        </p:txBody>
      </p:sp>
    </p:spTree>
    <p:extLst>
      <p:ext uri="{BB962C8B-B14F-4D97-AF65-F5344CB8AC3E}">
        <p14:creationId xmlns:p14="http://schemas.microsoft.com/office/powerpoint/2010/main" val="98328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C4F7-B05D-4F70-9904-59857F7A9CBF}"/>
              </a:ext>
            </a:extLst>
          </p:cNvPr>
          <p:cNvSpPr>
            <a:spLocks noGrp="1"/>
          </p:cNvSpPr>
          <p:nvPr>
            <p:ph type="title"/>
          </p:nvPr>
        </p:nvSpPr>
        <p:spPr>
          <a:xfrm>
            <a:off x="1888433" y="422827"/>
            <a:ext cx="8911687" cy="1280890"/>
          </a:xfrm>
        </p:spPr>
        <p:txBody>
          <a:bodyPr/>
          <a:lstStyle/>
          <a:p>
            <a:r>
              <a:rPr lang="en-US" sz="4400" b="1" cap="all">
                <a:solidFill>
                  <a:srgbClr val="000000"/>
                </a:solidFill>
                <a:latin typeface="Times New Roman"/>
                <a:cs typeface="Times New Roman"/>
              </a:rPr>
              <a:t>Domain of the project</a:t>
            </a:r>
            <a:endParaRPr lang="en-US" sz="4400">
              <a:solidFill>
                <a:srgbClr val="000000"/>
              </a:solidFill>
              <a:latin typeface="Times New Roman"/>
              <a:cs typeface="Times New Roman"/>
            </a:endParaRPr>
          </a:p>
          <a:p>
            <a:endParaRPr lang="en-US"/>
          </a:p>
        </p:txBody>
      </p:sp>
      <p:sp>
        <p:nvSpPr>
          <p:cNvPr id="3" name="TextBox 2">
            <a:extLst>
              <a:ext uri="{FF2B5EF4-FFF2-40B4-BE49-F238E27FC236}">
                <a16:creationId xmlns:a16="http://schemas.microsoft.com/office/drawing/2014/main" id="{8A99DCF7-59B2-B889-CB92-7E9B2971AC69}"/>
              </a:ext>
            </a:extLst>
          </p:cNvPr>
          <p:cNvSpPr txBox="1"/>
          <p:nvPr/>
        </p:nvSpPr>
        <p:spPr>
          <a:xfrm>
            <a:off x="3395371" y="2505728"/>
            <a:ext cx="492855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cap="all">
                <a:highlight>
                  <a:srgbClr val="FFFF00"/>
                </a:highlight>
                <a:latin typeface="Times New Roman"/>
                <a:cs typeface="Times New Roman"/>
              </a:rPr>
              <a:t>application</a:t>
            </a:r>
            <a:endParaRPr lang="en-US">
              <a:highlight>
                <a:srgbClr val="FFFF00"/>
              </a:highlight>
            </a:endParaRPr>
          </a:p>
        </p:txBody>
      </p:sp>
      <p:sp>
        <p:nvSpPr>
          <p:cNvPr id="4" name="Rectangle 3">
            <a:extLst>
              <a:ext uri="{FF2B5EF4-FFF2-40B4-BE49-F238E27FC236}">
                <a16:creationId xmlns:a16="http://schemas.microsoft.com/office/drawing/2014/main" id="{CDCCC397-DDB5-59A7-DDC3-0CE0C6059D5A}"/>
              </a:ext>
            </a:extLst>
          </p:cNvPr>
          <p:cNvSpPr/>
          <p:nvPr/>
        </p:nvSpPr>
        <p:spPr>
          <a:xfrm>
            <a:off x="2576052" y="8075482"/>
            <a:ext cx="7452851" cy="311081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a:p>
            <a:pPr algn="ctr"/>
            <a:endParaRPr lang="en-IN"/>
          </a:p>
          <a:p>
            <a:pPr algn="ctr"/>
            <a:endParaRPr lang="en-IN"/>
          </a:p>
          <a:p>
            <a:pPr algn="ctr"/>
            <a:endParaRPr lang="en-IN"/>
          </a:p>
          <a:p>
            <a:pPr algn="ctr"/>
            <a:endParaRPr lang="en-IN"/>
          </a:p>
          <a:p>
            <a:pPr algn="ctr"/>
            <a:endParaRPr lang="en-IN"/>
          </a:p>
          <a:p>
            <a:endParaRPr lang="en-IN"/>
          </a:p>
        </p:txBody>
      </p:sp>
    </p:spTree>
    <p:extLst>
      <p:ext uri="{BB962C8B-B14F-4D97-AF65-F5344CB8AC3E}">
        <p14:creationId xmlns:p14="http://schemas.microsoft.com/office/powerpoint/2010/main" val="990453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EDB38-F53D-B82B-8753-414BB1E9A5D4}"/>
              </a:ext>
            </a:extLst>
          </p:cNvPr>
          <p:cNvSpPr>
            <a:spLocks noGrp="1"/>
          </p:cNvSpPr>
          <p:nvPr>
            <p:ph type="title"/>
          </p:nvPr>
        </p:nvSpPr>
        <p:spPr>
          <a:xfrm>
            <a:off x="2202632" y="624110"/>
            <a:ext cx="9301979" cy="1280890"/>
          </a:xfrm>
        </p:spPr>
        <p:txBody>
          <a:bodyPr>
            <a:normAutofit fontScale="90000"/>
          </a:bodyPr>
          <a:lstStyle/>
          <a:p>
            <a:r>
              <a:rPr lang="en-US" sz="4400" b="1">
                <a:solidFill>
                  <a:srgbClr val="000000"/>
                </a:solidFill>
                <a:latin typeface="Times New Roman"/>
                <a:cs typeface="Times New Roman"/>
              </a:rPr>
              <a:t>Problem Statement</a:t>
            </a:r>
            <a:br>
              <a:rPr lang="en-US" sz="4400" b="1">
                <a:solidFill>
                  <a:srgbClr val="000000"/>
                </a:solidFill>
                <a:latin typeface="Times New Roman"/>
                <a:cs typeface="Times New Roman"/>
              </a:rPr>
            </a:br>
            <a:endParaRPr lang="en-US" sz="4400">
              <a:solidFill>
                <a:srgbClr val="000000"/>
              </a:solidFill>
              <a:latin typeface="Times New Roman"/>
              <a:cs typeface="Times New Roman"/>
            </a:endParaRPr>
          </a:p>
        </p:txBody>
      </p:sp>
      <p:sp>
        <p:nvSpPr>
          <p:cNvPr id="3" name="TextBox 2">
            <a:extLst>
              <a:ext uri="{FF2B5EF4-FFF2-40B4-BE49-F238E27FC236}">
                <a16:creationId xmlns:a16="http://schemas.microsoft.com/office/drawing/2014/main" id="{1844EF70-E97D-E4C1-3464-53B6999DC811}"/>
              </a:ext>
            </a:extLst>
          </p:cNvPr>
          <p:cNvSpPr txBox="1"/>
          <p:nvPr/>
        </p:nvSpPr>
        <p:spPr>
          <a:xfrm>
            <a:off x="1239646" y="2122449"/>
            <a:ext cx="9982197"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Develop a including ticket booking system that allows users to easily search, select, and purchase tickets for various events (such as concerts, movies, sports, and theater) while providing an efficient backend for administrators to manage events and bookings.</a:t>
            </a:r>
          </a:p>
        </p:txBody>
      </p:sp>
    </p:spTree>
    <p:extLst>
      <p:ext uri="{BB962C8B-B14F-4D97-AF65-F5344CB8AC3E}">
        <p14:creationId xmlns:p14="http://schemas.microsoft.com/office/powerpoint/2010/main" val="415271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F7ED-1B57-F0CB-FD24-8D606F79FE25}"/>
              </a:ext>
            </a:extLst>
          </p:cNvPr>
          <p:cNvSpPr>
            <a:spLocks noGrp="1"/>
          </p:cNvSpPr>
          <p:nvPr>
            <p:ph type="title"/>
          </p:nvPr>
        </p:nvSpPr>
        <p:spPr>
          <a:xfrm>
            <a:off x="1514168" y="624110"/>
            <a:ext cx="9990443" cy="919555"/>
          </a:xfrm>
        </p:spPr>
        <p:txBody>
          <a:bodyPr/>
          <a:lstStyle/>
          <a:p>
            <a:pPr algn="ctr"/>
            <a:r>
              <a:rPr lang="en-US" b="1" i="1">
                <a:solidFill>
                  <a:schemeClr val="tx1"/>
                </a:solidFill>
                <a:latin typeface="Times New Roman" panose="02020603050405020304" pitchFamily="18" charset="0"/>
                <a:cs typeface="Times New Roman" panose="02020603050405020304" pitchFamily="18" charset="0"/>
              </a:rPr>
              <a:t>PROJECT OVERVIEW</a:t>
            </a:r>
            <a:endParaRPr lang="en-IN" b="1" i="1">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603D8E2-DAAF-C469-D3A9-DD91F545DF40}"/>
              </a:ext>
            </a:extLst>
          </p:cNvPr>
          <p:cNvSpPr txBox="1"/>
          <p:nvPr/>
        </p:nvSpPr>
        <p:spPr>
          <a:xfrm>
            <a:off x="1758490" y="2608981"/>
            <a:ext cx="9492883" cy="230832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1" u="none" strike="noStrike" cap="none" normalizeH="0" baseline="0">
                <a:ln>
                  <a:noFill/>
                </a:ln>
                <a:solidFill>
                  <a:srgbClr val="0099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This overview provides a comprehensive framework for developing an efficient cinema ticket booking system aimed at improving user experience and operational efficiency.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2653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E4A59-07D6-6C23-C6EF-9FA5118F8C79}"/>
              </a:ext>
            </a:extLst>
          </p:cNvPr>
          <p:cNvSpPr>
            <a:spLocks noGrp="1"/>
          </p:cNvSpPr>
          <p:nvPr>
            <p:ph type="title"/>
          </p:nvPr>
        </p:nvSpPr>
        <p:spPr>
          <a:xfrm>
            <a:off x="1983324" y="168252"/>
            <a:ext cx="8911687" cy="1280890"/>
          </a:xfrm>
        </p:spPr>
        <p:txBody>
          <a:bodyPr>
            <a:normAutofit fontScale="90000"/>
          </a:bodyPr>
          <a:lstStyle/>
          <a:p>
            <a:pPr algn="ctr"/>
            <a:r>
              <a:rPr lang="en-US" sz="4400" b="1">
                <a:solidFill>
                  <a:srgbClr val="000000"/>
                </a:solidFill>
                <a:latin typeface="Times New Roman"/>
                <a:cs typeface="Times New Roman"/>
              </a:rPr>
              <a:t>Key Features Of Project</a:t>
            </a:r>
            <a:br>
              <a:rPr lang="en-US" sz="4400" b="1">
                <a:solidFill>
                  <a:srgbClr val="000000"/>
                </a:solidFill>
                <a:latin typeface="Times New Roman"/>
                <a:cs typeface="Times New Roman"/>
              </a:rPr>
            </a:br>
            <a:endParaRPr lang="en-US" sz="4400">
              <a:solidFill>
                <a:srgbClr val="000000"/>
              </a:solidFill>
              <a:latin typeface="Times New Roman"/>
              <a:cs typeface="Times New Roman"/>
            </a:endParaRPr>
          </a:p>
        </p:txBody>
      </p:sp>
      <p:pic>
        <p:nvPicPr>
          <p:cNvPr id="5" name="Picture 4">
            <a:extLst>
              <a:ext uri="{FF2B5EF4-FFF2-40B4-BE49-F238E27FC236}">
                <a16:creationId xmlns:a16="http://schemas.microsoft.com/office/drawing/2014/main" id="{E15678B1-FF3D-253C-EEEC-C947AE0DF3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4046" y="804279"/>
            <a:ext cx="4989872" cy="582450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14608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3356E-E59D-E735-D606-6B18E7B7EB2A}"/>
              </a:ext>
            </a:extLst>
          </p:cNvPr>
          <p:cNvSpPr>
            <a:spLocks noGrp="1"/>
          </p:cNvSpPr>
          <p:nvPr>
            <p:ph type="title"/>
          </p:nvPr>
        </p:nvSpPr>
        <p:spPr/>
        <p:txBody>
          <a:bodyPr/>
          <a:lstStyle/>
          <a:p>
            <a:r>
              <a:rPr lang="en-US" sz="4400" b="1" i="1">
                <a:solidFill>
                  <a:srgbClr val="000000"/>
                </a:solidFill>
                <a:latin typeface="Times New Roman" panose="02020603050405020304" pitchFamily="18" charset="0"/>
                <a:cs typeface="Times New Roman" panose="02020603050405020304" pitchFamily="18" charset="0"/>
              </a:rPr>
              <a:t>Technologies Used</a:t>
            </a:r>
            <a:endParaRPr lang="en-US" sz="4400" i="1">
              <a:solidFill>
                <a:srgbClr val="000000"/>
              </a:solidFill>
              <a:latin typeface="Times New Roman" panose="02020603050405020304" pitchFamily="18" charset="0"/>
              <a:cs typeface="Times New Roman" panose="02020603050405020304" pitchFamily="18" charset="0"/>
            </a:endParaRPr>
          </a:p>
          <a:p>
            <a:endParaRPr lang="en-US"/>
          </a:p>
        </p:txBody>
      </p:sp>
      <p:sp>
        <p:nvSpPr>
          <p:cNvPr id="6" name="TextBox 5">
            <a:extLst>
              <a:ext uri="{FF2B5EF4-FFF2-40B4-BE49-F238E27FC236}">
                <a16:creationId xmlns:a16="http://schemas.microsoft.com/office/drawing/2014/main" id="{95136C8E-586B-0D23-94B5-6E678AA227CE}"/>
              </a:ext>
            </a:extLst>
          </p:cNvPr>
          <p:cNvSpPr txBox="1"/>
          <p:nvPr/>
        </p:nvSpPr>
        <p:spPr>
          <a:xfrm>
            <a:off x="2507226" y="2438400"/>
            <a:ext cx="6125497" cy="1661993"/>
          </a:xfrm>
          <a:prstGeom prst="rect">
            <a:avLst/>
          </a:prstGeom>
          <a:noFill/>
        </p:spPr>
        <p:txBody>
          <a:bodyPr wrap="square" lIns="91440" tIns="45720" rIns="91440" bIns="45720" rtlCol="0" anchor="t">
            <a:spAutoFit/>
          </a:bodyPr>
          <a:lstStyle/>
          <a:p>
            <a:r>
              <a:rPr lang="en-US" sz="2800" i="1">
                <a:latin typeface="Times New Roman"/>
                <a:cs typeface="Times New Roman"/>
              </a:rPr>
              <a:t>We used python programming to develop a program . it is a general purpose and  high level programming language </a:t>
            </a:r>
            <a:endParaRPr lang="en-US"/>
          </a:p>
          <a:p>
            <a:endParaRPr lang="en-IN"/>
          </a:p>
        </p:txBody>
      </p:sp>
    </p:spTree>
    <p:extLst>
      <p:ext uri="{BB962C8B-B14F-4D97-AF65-F5344CB8AC3E}">
        <p14:creationId xmlns:p14="http://schemas.microsoft.com/office/powerpoint/2010/main" val="204128806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F743938-DC8D-4BAD-8D11-1042F03CD7A0}">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TM02892315[[fn=Wisp]]</Template>
  <TotalTime>5</TotalTime>
  <Words>543</Words>
  <Application>Microsoft Office PowerPoint</Application>
  <PresentationFormat>Widescreen</PresentationFormat>
  <Paragraphs>90</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Times New Roman</vt:lpstr>
      <vt:lpstr>Wingdings</vt:lpstr>
      <vt:lpstr>Wingdings 3</vt:lpstr>
      <vt:lpstr>Wisp</vt:lpstr>
      <vt:lpstr>CINEMA TICKET BOOKING SYSTEM</vt:lpstr>
      <vt:lpstr>PowerPoint Presentation</vt:lpstr>
      <vt:lpstr>ABSTRACTS</vt:lpstr>
      <vt:lpstr>OBJECTIVE OF THE PROJECT</vt:lpstr>
      <vt:lpstr>Domain of the project </vt:lpstr>
      <vt:lpstr>Problem Statement </vt:lpstr>
      <vt:lpstr>PROJECT OVERVIEW</vt:lpstr>
      <vt:lpstr>Key Features Of Project </vt:lpstr>
      <vt:lpstr>Technologies Used </vt:lpstr>
      <vt:lpstr>SYSTEM WORKFLOW</vt:lpstr>
      <vt:lpstr>CODE IMPELMENTATION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fayaz ayesha</dc:creator>
  <cp:lastModifiedBy>fayaz ayesha</cp:lastModifiedBy>
  <cp:revision>1</cp:revision>
  <dcterms:created xsi:type="dcterms:W3CDTF">2024-09-25T10:29:56Z</dcterms:created>
  <dcterms:modified xsi:type="dcterms:W3CDTF">2024-09-28T10:04:46Z</dcterms:modified>
</cp:coreProperties>
</file>