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74" r:id="rId4"/>
    <p:sldId id="266" r:id="rId5"/>
    <p:sldId id="28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75" d="100"/>
          <a:sy n="75" d="100"/>
        </p:scale>
        <p:origin x="372"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A49AE-D7DC-4737-93F5-74C2ED3734B0}" type="datetimeFigureOut">
              <a:rPr lang="en-US" smtClean="0"/>
              <a:t>16-Jan-23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9878E-0105-45E9-981F-D7BFB405316F}" type="slidenum">
              <a:rPr lang="en-US" smtClean="0"/>
              <a:t>‹#›</a:t>
            </a:fld>
            <a:endParaRPr lang="en-US"/>
          </a:p>
        </p:txBody>
      </p:sp>
    </p:spTree>
    <p:extLst>
      <p:ext uri="{BB962C8B-B14F-4D97-AF65-F5344CB8AC3E}">
        <p14:creationId xmlns:p14="http://schemas.microsoft.com/office/powerpoint/2010/main" val="348648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427882-DF53-4178-99FE-9AEB4021C27F}" type="datetime1">
              <a:rPr lang="en-US" smtClean="0"/>
              <a:t>16-Jan-23</a:t>
            </a:fld>
            <a:endParaRPr lang="en-US"/>
          </a:p>
        </p:txBody>
      </p:sp>
      <p:sp>
        <p:nvSpPr>
          <p:cNvPr id="5" name="Footer Placeholder 4"/>
          <p:cNvSpPr>
            <a:spLocks noGrp="1"/>
          </p:cNvSpPr>
          <p:nvPr>
            <p:ph type="ftr" sz="quarter" idx="11"/>
          </p:nvPr>
        </p:nvSpPr>
        <p:spPr/>
        <p:txBody>
          <a:bodyPr/>
          <a:lstStyle/>
          <a:p>
            <a:r>
              <a:rPr lang="en-US" smtClean="0"/>
              <a:t>presentationstemplate.com</a:t>
            </a:r>
            <a:endParaRPr lang="en-US"/>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1085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466D4-F270-415D-8CE5-A4C79A7C895A}" type="datetime1">
              <a:rPr lang="en-US" smtClean="0"/>
              <a:t>16-Jan-23</a:t>
            </a:fld>
            <a:endParaRPr lang="en-US"/>
          </a:p>
        </p:txBody>
      </p:sp>
      <p:sp>
        <p:nvSpPr>
          <p:cNvPr id="5" name="Footer Placeholder 4"/>
          <p:cNvSpPr>
            <a:spLocks noGrp="1"/>
          </p:cNvSpPr>
          <p:nvPr>
            <p:ph type="ftr" sz="quarter" idx="11"/>
          </p:nvPr>
        </p:nvSpPr>
        <p:spPr/>
        <p:txBody>
          <a:bodyPr/>
          <a:lstStyle/>
          <a:p>
            <a:r>
              <a:rPr lang="en-US" smtClean="0"/>
              <a:t>presentationstemplate.com</a:t>
            </a:r>
            <a:endParaRPr lang="en-US"/>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24010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lvl="0" indent="-228600">
              <a:lnSpc>
                <a:spcPct val="90000"/>
              </a:lnSpc>
              <a:spcBef>
                <a:spcPts val="1000"/>
              </a:spcBef>
              <a:buFont typeface="Arial" panose="020B0604020202020204" pitchFamily="34" charset="0"/>
              <a:buChar char="•"/>
            </a:pPr>
            <a:endParaRPr lang="en-US" sz="1200">
              <a:solidFill>
                <a:schemeClr val="tx1"/>
              </a:solidFill>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fld id="{6F69AF0C-D3DA-4B08-BCDC-BB9B6720BA52}" type="datetime1">
              <a:rPr lang="en-US" smtClean="0"/>
              <a:t>16-Jan-23</a:t>
            </a:fld>
            <a:endParaRPr lang="en-US"/>
          </a:p>
        </p:txBody>
      </p:sp>
      <p:sp>
        <p:nvSpPr>
          <p:cNvPr id="6" name="Footer Placeholder 5"/>
          <p:cNvSpPr>
            <a:spLocks noGrp="1"/>
          </p:cNvSpPr>
          <p:nvPr>
            <p:ph type="ftr" sz="quarter" idx="20"/>
          </p:nvPr>
        </p:nvSpPr>
        <p:spPr/>
        <p:txBody>
          <a:bodyPr/>
          <a:lstStyle/>
          <a:p>
            <a:r>
              <a:rPr lang="en-US" smtClean="0"/>
              <a:t>presentationstemplate.com</a:t>
            </a:r>
            <a:endParaRPr lang="en-US"/>
          </a:p>
        </p:txBody>
      </p:sp>
      <p:sp>
        <p:nvSpPr>
          <p:cNvPr id="7" name="Slide Number Placeholder 6"/>
          <p:cNvSpPr>
            <a:spLocks noGrp="1"/>
          </p:cNvSpPr>
          <p:nvPr>
            <p:ph type="sldNum" sz="quarter" idx="21"/>
          </p:nvPr>
        </p:nvSpPr>
        <p:spPr/>
        <p:txBody>
          <a:bodyPr/>
          <a:lstStyle/>
          <a:p>
            <a:fld id="{9ED91052-A62B-43CA-9575-0BC7146249E0}" type="slidenum">
              <a:rPr lang="en-US" smtClean="0"/>
              <a:pPr/>
              <a:t>‹#›</a:t>
            </a:fld>
            <a:endParaRPr lang="en-US" dirty="0"/>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4043764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D0BF1-6376-446A-A7D6-6C8C9B55CDFD}" type="datetime1">
              <a:rPr lang="en-US" smtClean="0"/>
              <a:t>16-Jan-23</a:t>
            </a:fld>
            <a:endParaRPr lang="en-US"/>
          </a:p>
        </p:txBody>
      </p:sp>
      <p:sp>
        <p:nvSpPr>
          <p:cNvPr id="3" name="Footer Placeholder 2"/>
          <p:cNvSpPr>
            <a:spLocks noGrp="1"/>
          </p:cNvSpPr>
          <p:nvPr>
            <p:ph type="ftr" sz="quarter" idx="11"/>
          </p:nvPr>
        </p:nvSpPr>
        <p:spPr/>
        <p:txBody>
          <a:bodyPr/>
          <a:lstStyle/>
          <a:p>
            <a:r>
              <a:rPr lang="en-US" smtClean="0"/>
              <a:t>presentationstemplate.com</a:t>
            </a:r>
            <a:endParaRPr lang="en-US"/>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717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E6422-21CC-4051-ACC3-4C8974EBDEE9}" type="datetime1">
              <a:rPr lang="en-US" smtClean="0"/>
              <a:t>16-Jan-23</a:t>
            </a:fld>
            <a:endParaRPr lang="en-US"/>
          </a:p>
        </p:txBody>
      </p:sp>
      <p:sp>
        <p:nvSpPr>
          <p:cNvPr id="3" name="Footer Placeholder 2"/>
          <p:cNvSpPr>
            <a:spLocks noGrp="1"/>
          </p:cNvSpPr>
          <p:nvPr>
            <p:ph type="ftr" sz="quarter" idx="11"/>
          </p:nvPr>
        </p:nvSpPr>
        <p:spPr/>
        <p:txBody>
          <a:bodyPr/>
          <a:lstStyle/>
          <a:p>
            <a:r>
              <a:rPr lang="en-US" smtClean="0"/>
              <a:t>presentationstemplate.com</a:t>
            </a:r>
            <a:endParaRPr lang="en-US"/>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507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fld id="{F97D37F5-4B9F-446E-B467-809FE2BC94CA}" type="datetime1">
              <a:rPr lang="en-US" smtClean="0"/>
              <a:t>16-Jan-23</a:t>
            </a:fld>
            <a:endParaRPr lang="en-US"/>
          </a:p>
        </p:txBody>
      </p:sp>
      <p:sp>
        <p:nvSpPr>
          <p:cNvPr id="7" name="Footer Placeholder 6"/>
          <p:cNvSpPr>
            <a:spLocks noGrp="1"/>
          </p:cNvSpPr>
          <p:nvPr>
            <p:ph type="ftr" sz="quarter" idx="12"/>
          </p:nvPr>
        </p:nvSpPr>
        <p:spPr/>
        <p:txBody>
          <a:bodyPr/>
          <a:lstStyle/>
          <a:p>
            <a:r>
              <a:rPr lang="en-US" smtClean="0"/>
              <a:t>presentationstemplate.com</a:t>
            </a:r>
            <a:endParaRPr lang="en-US"/>
          </a:p>
        </p:txBody>
      </p:sp>
      <p:sp>
        <p:nvSpPr>
          <p:cNvPr id="8" name="Slide Number Placeholder 7"/>
          <p:cNvSpPr>
            <a:spLocks noGrp="1"/>
          </p:cNvSpPr>
          <p:nvPr>
            <p:ph type="sldNum" sz="quarter" idx="13"/>
          </p:nvPr>
        </p:nvSpPr>
        <p:spPr/>
        <p:txBody>
          <a:bodyPr/>
          <a:lstStyle/>
          <a:p>
            <a:fld id="{9ED91052-A62B-43CA-9575-0BC7146249E0}" type="slidenum">
              <a:rPr lang="en-US" smtClean="0"/>
              <a:pPr/>
              <a:t>‹#›</a:t>
            </a:fld>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994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C37AD-FC75-47EE-A9B0-CBBA53889D60}" type="datetime1">
              <a:rPr lang="en-US" smtClean="0"/>
              <a:t>16-Jan-23</a:t>
            </a:fld>
            <a:endParaRPr lang="en-US"/>
          </a:p>
        </p:txBody>
      </p:sp>
      <p:sp>
        <p:nvSpPr>
          <p:cNvPr id="5" name="Footer Placeholder 4"/>
          <p:cNvSpPr>
            <a:spLocks noGrp="1"/>
          </p:cNvSpPr>
          <p:nvPr>
            <p:ph type="ftr" sz="quarter" idx="11"/>
          </p:nvPr>
        </p:nvSpPr>
        <p:spPr/>
        <p:txBody>
          <a:bodyPr/>
          <a:lstStyle/>
          <a:p>
            <a:r>
              <a:rPr lang="en-US" smtClean="0"/>
              <a:t>presentationstemplate.com</a:t>
            </a:r>
            <a:endParaRPr lang="en-US"/>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411139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967F1B-8397-4CA0-BDC1-F24A511A27C5}" type="datetime1">
              <a:rPr lang="en-US" smtClean="0"/>
              <a:t>16-Jan-23</a:t>
            </a:fld>
            <a:endParaRPr lang="en-US"/>
          </a:p>
        </p:txBody>
      </p:sp>
      <p:sp>
        <p:nvSpPr>
          <p:cNvPr id="5" name="Footer Placeholder 4"/>
          <p:cNvSpPr>
            <a:spLocks noGrp="1"/>
          </p:cNvSpPr>
          <p:nvPr>
            <p:ph type="ftr" sz="quarter" idx="11"/>
          </p:nvPr>
        </p:nvSpPr>
        <p:spPr/>
        <p:txBody>
          <a:bodyPr/>
          <a:lstStyle/>
          <a:p>
            <a:r>
              <a:rPr lang="en-US" smtClean="0"/>
              <a:t>presentationstemplate.com</a:t>
            </a:r>
            <a:endParaRPr lang="en-US"/>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62318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46E43C-B1FC-452D-9B5E-AD3A526CC6EE}" type="datetime1">
              <a:rPr lang="en-US" smtClean="0"/>
              <a:t>16-Jan-23</a:t>
            </a:fld>
            <a:endParaRPr lang="en-US"/>
          </a:p>
        </p:txBody>
      </p:sp>
      <p:sp>
        <p:nvSpPr>
          <p:cNvPr id="8" name="Footer Placeholder 7"/>
          <p:cNvSpPr>
            <a:spLocks noGrp="1"/>
          </p:cNvSpPr>
          <p:nvPr>
            <p:ph type="ftr" sz="quarter" idx="11"/>
          </p:nvPr>
        </p:nvSpPr>
        <p:spPr/>
        <p:txBody>
          <a:bodyPr/>
          <a:lstStyle/>
          <a:p>
            <a:r>
              <a:rPr lang="en-US" smtClean="0"/>
              <a:t>presentationstemplate.com</a:t>
            </a:r>
            <a:endParaRPr lang="en-US"/>
          </a:p>
        </p:txBody>
      </p:sp>
      <p:sp>
        <p:nvSpPr>
          <p:cNvPr id="9" name="Slide Number Placeholder 8"/>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20586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D4FCB-EC8D-4D74-B35E-675AB4A0A815}" type="datetime1">
              <a:rPr lang="en-US" smtClean="0"/>
              <a:t>16-Jan-23</a:t>
            </a:fld>
            <a:endParaRPr lang="en-US"/>
          </a:p>
        </p:txBody>
      </p:sp>
      <p:sp>
        <p:nvSpPr>
          <p:cNvPr id="4" name="Footer Placeholder 3"/>
          <p:cNvSpPr>
            <a:spLocks noGrp="1"/>
          </p:cNvSpPr>
          <p:nvPr>
            <p:ph type="ftr" sz="quarter" idx="11"/>
          </p:nvPr>
        </p:nvSpPr>
        <p:spPr/>
        <p:txBody>
          <a:bodyPr/>
          <a:lstStyle/>
          <a:p>
            <a:r>
              <a:rPr lang="en-US" smtClean="0"/>
              <a:t>presentationstemplate.com</a:t>
            </a:r>
            <a:endParaRPr lang="en-US"/>
          </a:p>
        </p:txBody>
      </p:sp>
      <p:sp>
        <p:nvSpPr>
          <p:cNvPr id="5" name="Slide Number Placeholder 4"/>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425626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1DBE2-5A55-47A7-A7D2-3E92E031603A}" type="datetime1">
              <a:rPr lang="en-US" smtClean="0"/>
              <a:t>16-Jan-23</a:t>
            </a:fld>
            <a:endParaRPr lang="en-US"/>
          </a:p>
        </p:txBody>
      </p:sp>
      <p:sp>
        <p:nvSpPr>
          <p:cNvPr id="3" name="Footer Placeholder 2"/>
          <p:cNvSpPr>
            <a:spLocks noGrp="1"/>
          </p:cNvSpPr>
          <p:nvPr>
            <p:ph type="ftr" sz="quarter" idx="11"/>
          </p:nvPr>
        </p:nvSpPr>
        <p:spPr/>
        <p:txBody>
          <a:bodyPr/>
          <a:lstStyle/>
          <a:p>
            <a:r>
              <a:rPr lang="en-US" smtClean="0"/>
              <a:t>presentationstemplate.com</a:t>
            </a:r>
            <a:endParaRPr lang="en-US"/>
          </a:p>
        </p:txBody>
      </p:sp>
      <p:sp>
        <p:nvSpPr>
          <p:cNvPr id="4" name="Slide Number Placeholder 3"/>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328521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BCE8D4-D570-4289-A9A5-061D11D38195}" type="datetime1">
              <a:rPr lang="en-US" smtClean="0"/>
              <a:t>16-Jan-23</a:t>
            </a:fld>
            <a:endParaRPr lang="en-US"/>
          </a:p>
        </p:txBody>
      </p:sp>
      <p:sp>
        <p:nvSpPr>
          <p:cNvPr id="6" name="Footer Placeholder 5"/>
          <p:cNvSpPr>
            <a:spLocks noGrp="1"/>
          </p:cNvSpPr>
          <p:nvPr>
            <p:ph type="ftr" sz="quarter" idx="11"/>
          </p:nvPr>
        </p:nvSpPr>
        <p:spPr/>
        <p:txBody>
          <a:bodyPr/>
          <a:lstStyle/>
          <a:p>
            <a:r>
              <a:rPr lang="en-US" smtClean="0"/>
              <a:t>presentationstemplate.com</a:t>
            </a:r>
            <a:endParaRPr lang="en-US"/>
          </a:p>
        </p:txBody>
      </p:sp>
      <p:sp>
        <p:nvSpPr>
          <p:cNvPr id="7" name="Slide Number Placeholder 6"/>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6256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C99AF3-8A33-42F6-9F22-44CCD2E48EF8}" type="datetime1">
              <a:rPr lang="en-US" smtClean="0"/>
              <a:t>16-Jan-23</a:t>
            </a:fld>
            <a:endParaRPr lang="en-US"/>
          </a:p>
        </p:txBody>
      </p:sp>
      <p:sp>
        <p:nvSpPr>
          <p:cNvPr id="6" name="Footer Placeholder 5"/>
          <p:cNvSpPr>
            <a:spLocks noGrp="1"/>
          </p:cNvSpPr>
          <p:nvPr>
            <p:ph type="ftr" sz="quarter" idx="11"/>
          </p:nvPr>
        </p:nvSpPr>
        <p:spPr/>
        <p:txBody>
          <a:bodyPr/>
          <a:lstStyle/>
          <a:p>
            <a:r>
              <a:rPr lang="en-US" smtClean="0"/>
              <a:t>presentationstemplate.com</a:t>
            </a:r>
            <a:endParaRPr lang="en-US"/>
          </a:p>
        </p:txBody>
      </p:sp>
      <p:sp>
        <p:nvSpPr>
          <p:cNvPr id="7" name="Slide Number Placeholder 6"/>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54814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77F9A-1623-4279-865D-3386593A110C}" type="datetime1">
              <a:rPr lang="en-US" smtClean="0"/>
              <a:t>16-Jan-23</a:t>
            </a:fld>
            <a:endParaRPr lang="en-US"/>
          </a:p>
        </p:txBody>
      </p:sp>
      <p:sp>
        <p:nvSpPr>
          <p:cNvPr id="5" name="Footer Placeholder 4"/>
          <p:cNvSpPr>
            <a:spLocks noGrp="1"/>
          </p:cNvSpPr>
          <p:nvPr>
            <p:ph type="ftr" sz="quarter" idx="11"/>
          </p:nvPr>
        </p:nvSpPr>
        <p:spPr/>
        <p:txBody>
          <a:bodyPr/>
          <a:lstStyle/>
          <a:p>
            <a:r>
              <a:rPr lang="en-US" smtClean="0"/>
              <a:t>presentationstemplate.com</a:t>
            </a:r>
            <a:endParaRPr lang="en-US"/>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415326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93584-EAB6-4880-A597-387756282434}" type="datetime1">
              <a:rPr lang="en-US" smtClean="0"/>
              <a:t>16-Jan-23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presentationstemplate.com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56289-2E4F-41AB-AC96-A58CF64457E5}" type="slidenum">
              <a:rPr lang="en-US" smtClean="0"/>
              <a:t>‹#›</a:t>
            </a:fld>
            <a:endParaRPr lang="en-US"/>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929924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70" r:id="rId13"/>
    <p:sldLayoutId id="2147483674" r:id="rId14"/>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1" y="1684042"/>
            <a:ext cx="10883900" cy="908714"/>
          </a:xfrm>
        </p:spPr>
        <p:txBody>
          <a:bodyPr>
            <a:normAutofit fontScale="90000"/>
          </a:bodyPr>
          <a:lstStyle/>
          <a:p>
            <a:pPr algn="l"/>
            <a:r>
              <a:rPr lang="en-US" sz="4400" dirty="0"/>
              <a:t>Develop a system to spot malicious or </a:t>
            </a:r>
            <a:r>
              <a:rPr lang="en-US" sz="4400" dirty="0" err="1"/>
              <a:t>unauthorised</a:t>
            </a:r>
            <a:r>
              <a:rPr lang="en-US" sz="4400" dirty="0"/>
              <a:t> users on networks</a:t>
            </a:r>
            <a:endParaRPr lang="en-US" sz="4400" dirty="0"/>
          </a:p>
        </p:txBody>
      </p:sp>
      <p:sp>
        <p:nvSpPr>
          <p:cNvPr id="4" name="Slide Number Placeholder 3"/>
          <p:cNvSpPr>
            <a:spLocks noGrp="1"/>
          </p:cNvSpPr>
          <p:nvPr>
            <p:ph type="sldNum" sz="quarter" idx="12"/>
          </p:nvPr>
        </p:nvSpPr>
        <p:spPr/>
        <p:txBody>
          <a:bodyPr/>
          <a:lstStyle/>
          <a:p>
            <a:fld id="{74C56289-2E4F-41AB-AC96-A58CF64457E5}" type="slidenum">
              <a:rPr lang="en-US" smtClean="0"/>
              <a:t>1</a:t>
            </a:fld>
            <a:endParaRPr lang="en-US"/>
          </a:p>
        </p:txBody>
      </p:sp>
      <p:sp>
        <p:nvSpPr>
          <p:cNvPr id="9" name="Title 1"/>
          <p:cNvSpPr txBox="1">
            <a:spLocks/>
          </p:cNvSpPr>
          <p:nvPr/>
        </p:nvSpPr>
        <p:spPr>
          <a:xfrm>
            <a:off x="2273300" y="118700"/>
            <a:ext cx="7243874" cy="9087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1"/>
                </a:solidFill>
                <a:latin typeface="+mj-lt"/>
                <a:ea typeface="+mj-ea"/>
                <a:cs typeface="+mj-cs"/>
              </a:defRPr>
            </a:lvl1pPr>
          </a:lstStyle>
          <a:p>
            <a:pPr algn="l"/>
            <a:r>
              <a:rPr lang="en-US" sz="4000" dirty="0"/>
              <a:t> Intrusion Detection Systems</a:t>
            </a:r>
            <a:endParaRPr lang="en-US" sz="4000" dirty="0"/>
          </a:p>
        </p:txBody>
      </p:sp>
      <p:sp>
        <p:nvSpPr>
          <p:cNvPr id="11" name="Subtitle 2"/>
          <p:cNvSpPr txBox="1">
            <a:spLocks/>
          </p:cNvSpPr>
          <p:nvPr/>
        </p:nvSpPr>
        <p:spPr>
          <a:xfrm>
            <a:off x="824159" y="3169560"/>
            <a:ext cx="10250241" cy="29429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As the use of computer networks and the number of applications operating on top of them </a:t>
            </a:r>
            <a:r>
              <a:rPr lang="en-US" sz="2000" dirty="0" smtClean="0"/>
              <a:t> both </a:t>
            </a:r>
            <a:r>
              <a:rPr lang="en-US" sz="2000" dirty="0"/>
              <a:t>grow dramatically, network security is becoming more and more important. </a:t>
            </a:r>
          </a:p>
          <a:p>
            <a:pPr algn="l"/>
            <a:r>
              <a:rPr lang="en-US" sz="2000" dirty="0"/>
              <a:t>However, all systems have security flaws, which could lead to an increase in attacks that </a:t>
            </a:r>
          </a:p>
          <a:p>
            <a:pPr algn="l"/>
            <a:r>
              <a:rPr lang="en-US" sz="2000" dirty="0"/>
              <a:t>could have a detrimental impact on the economy.</a:t>
            </a:r>
          </a:p>
          <a:p>
            <a:pPr algn="l"/>
            <a:r>
              <a:rPr lang="en-US" sz="2000" dirty="0"/>
              <a:t>Therefore, identifying weaknesses in the network's system has become more crucial, </a:t>
            </a:r>
            <a:r>
              <a:rPr lang="en-US" sz="2000" dirty="0" smtClean="0"/>
              <a:t> and </a:t>
            </a:r>
            <a:r>
              <a:rPr lang="en-US" sz="2000" dirty="0"/>
              <a:t>it must be done as accurately as possible in real time. </a:t>
            </a:r>
          </a:p>
          <a:p>
            <a:pPr algn="l"/>
            <a:r>
              <a:rPr lang="en-US" sz="2000" dirty="0"/>
              <a:t>In this notebook, a model will be developed and trained using an SVM classifier to </a:t>
            </a:r>
          </a:p>
          <a:p>
            <a:pPr algn="l"/>
            <a:r>
              <a:rPr lang="en-US" sz="2000" dirty="0"/>
              <a:t>determine whether or not a network packet contains an attack.</a:t>
            </a:r>
            <a:endParaRPr lang="en-US" sz="2000" dirty="0" smtClean="0"/>
          </a:p>
        </p:txBody>
      </p:sp>
    </p:spTree>
    <p:extLst>
      <p:ext uri="{BB962C8B-B14F-4D97-AF65-F5344CB8AC3E}">
        <p14:creationId xmlns:p14="http://schemas.microsoft.com/office/powerpoint/2010/main" val="125436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3">
            <a:extLst>
              <a:ext uri="{FF2B5EF4-FFF2-40B4-BE49-F238E27FC236}">
                <a16:creationId xmlns:a16="http://schemas.microsoft.com/office/drawing/2014/main" id="{BEB5D5A2-75E8-42CE-A04A-72B9CBD5982A}"/>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43" name="Rectangle 42">
            <a:extLst>
              <a:ext uri="{FF2B5EF4-FFF2-40B4-BE49-F238E27FC236}">
                <a16:creationId xmlns:a16="http://schemas.microsoft.com/office/drawing/2014/main" id="{A9E083C1-7C83-4F67-BE1D-548B82D96DD6}"/>
              </a:ext>
            </a:extLst>
          </p:cNvPr>
          <p:cNvSpPr/>
          <p:nvPr/>
        </p:nvSpPr>
        <p:spPr>
          <a:xfrm>
            <a:off x="0" y="0"/>
            <a:ext cx="12192000" cy="68580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21"/>
          </p:nvPr>
        </p:nvSpPr>
        <p:spPr/>
        <p:txBody>
          <a:bodyPr/>
          <a:lstStyle/>
          <a:p>
            <a:fld id="{9ED91052-A62B-43CA-9575-0BC7146249E0}" type="slidenum">
              <a:rPr lang="en-US" smtClean="0">
                <a:solidFill>
                  <a:schemeClr val="bg1"/>
                </a:solidFill>
              </a:rPr>
              <a:pPr/>
              <a:t>2</a:t>
            </a:fld>
            <a:endParaRPr lang="en-US" dirty="0">
              <a:solidFill>
                <a:schemeClr val="bg1"/>
              </a:solidFill>
            </a:endParaRPr>
          </a:p>
        </p:txBody>
      </p:sp>
      <p:sp>
        <p:nvSpPr>
          <p:cNvPr id="36" name="Title 35"/>
          <p:cNvSpPr>
            <a:spLocks noGrp="1"/>
          </p:cNvSpPr>
          <p:nvPr>
            <p:ph type="title"/>
          </p:nvPr>
        </p:nvSpPr>
        <p:spPr/>
        <p:txBody>
          <a:bodyPr/>
          <a:lstStyle/>
          <a:p>
            <a:r>
              <a:rPr lang="en-US" dirty="0" smtClean="0">
                <a:solidFill>
                  <a:schemeClr val="bg1"/>
                </a:solidFill>
              </a:rPr>
              <a:t>Problem</a:t>
            </a:r>
            <a:endParaRPr lang="en-US" dirty="0">
              <a:solidFill>
                <a:schemeClr val="bg1"/>
              </a:solidFill>
            </a:endParaRPr>
          </a:p>
        </p:txBody>
      </p:sp>
      <p:grpSp>
        <p:nvGrpSpPr>
          <p:cNvPr id="31" name="Group 30">
            <a:extLst>
              <a:ext uri="{FF2B5EF4-FFF2-40B4-BE49-F238E27FC236}">
                <a16:creationId xmlns:a16="http://schemas.microsoft.com/office/drawing/2014/main" id="{66169ABB-2F33-4002-80E7-71193FACB20B}"/>
              </a:ext>
            </a:extLst>
          </p:cNvPr>
          <p:cNvGrpSpPr/>
          <p:nvPr/>
        </p:nvGrpSpPr>
        <p:grpSpPr>
          <a:xfrm>
            <a:off x="7985296" y="3339775"/>
            <a:ext cx="4042332" cy="3578343"/>
            <a:chOff x="637463" y="4016101"/>
            <a:chExt cx="4042332" cy="3578343"/>
          </a:xfrm>
        </p:grpSpPr>
        <p:sp>
          <p:nvSpPr>
            <p:cNvPr id="34" name="Rectangle 33">
              <a:extLst>
                <a:ext uri="{FF2B5EF4-FFF2-40B4-BE49-F238E27FC236}">
                  <a16:creationId xmlns:a16="http://schemas.microsoft.com/office/drawing/2014/main" id="{924A3210-43B5-4DD4-8A99-5442B572A9F1}"/>
                </a:ext>
              </a:extLst>
            </p:cNvPr>
            <p:cNvSpPr/>
            <p:nvPr/>
          </p:nvSpPr>
          <p:spPr>
            <a:xfrm>
              <a:off x="637463" y="4510523"/>
              <a:ext cx="4042332" cy="3083921"/>
            </a:xfrm>
            <a:prstGeom prst="rect">
              <a:avLst/>
            </a:prstGeom>
          </p:spPr>
          <p:txBody>
            <a:bodyPr wrap="square">
              <a:spAutoFit/>
            </a:bodyPr>
            <a:lstStyle/>
            <a:p>
              <a:pPr marL="285750" indent="-285750">
                <a:lnSpc>
                  <a:spcPct val="120000"/>
                </a:lnSpc>
                <a:buFont typeface="Arial" panose="020B0604020202020204" pitchFamily="34" charset="0"/>
                <a:buChar char="•"/>
              </a:pPr>
              <a:r>
                <a:rPr lang="en-US" dirty="0"/>
                <a:t>As the number of network devices and users increases, the ability of the intrusion detection system to handle the increased volume of data becomes increasingly important. This can be a significant challenge, particularly for systems that rely on traditional signature-based detection methods.</a:t>
              </a:r>
              <a:endParaRPr lang="en-US" sz="1600" dirty="0">
                <a:solidFill>
                  <a:schemeClr val="bg1"/>
                </a:solidFill>
              </a:endParaRPr>
            </a:p>
          </p:txBody>
        </p:sp>
        <p:sp>
          <p:nvSpPr>
            <p:cNvPr id="35" name="Rectangle 34">
              <a:extLst>
                <a:ext uri="{FF2B5EF4-FFF2-40B4-BE49-F238E27FC236}">
                  <a16:creationId xmlns:a16="http://schemas.microsoft.com/office/drawing/2014/main" id="{4F0A8498-7F24-4E76-811F-0F5701BCE077}"/>
                </a:ext>
              </a:extLst>
            </p:cNvPr>
            <p:cNvSpPr/>
            <p:nvPr/>
          </p:nvSpPr>
          <p:spPr>
            <a:xfrm>
              <a:off x="1038681" y="4016101"/>
              <a:ext cx="2218877" cy="461665"/>
            </a:xfrm>
            <a:prstGeom prst="rect">
              <a:avLst/>
            </a:prstGeom>
          </p:spPr>
          <p:txBody>
            <a:bodyPr wrap="none">
              <a:spAutoFit/>
            </a:bodyPr>
            <a:lstStyle/>
            <a:p>
              <a:r>
                <a:rPr lang="en-US" sz="2400" b="1" dirty="0" smtClean="0">
                  <a:solidFill>
                    <a:schemeClr val="bg1"/>
                  </a:solidFill>
                </a:rPr>
                <a:t>SCALABILITY</a:t>
              </a:r>
              <a:endParaRPr lang="en-US" sz="2400" b="1" dirty="0">
                <a:solidFill>
                  <a:schemeClr val="bg1"/>
                </a:solidFill>
              </a:endParaRPr>
            </a:p>
          </p:txBody>
        </p:sp>
      </p:grpSp>
      <p:grpSp>
        <p:nvGrpSpPr>
          <p:cNvPr id="4" name="Group 3">
            <a:extLst>
              <a:ext uri="{FF2B5EF4-FFF2-40B4-BE49-F238E27FC236}">
                <a16:creationId xmlns:a16="http://schemas.microsoft.com/office/drawing/2014/main" id="{A7A617A8-E8B3-41D6-A4AC-E1D3BDF3F5FB}"/>
              </a:ext>
            </a:extLst>
          </p:cNvPr>
          <p:cNvGrpSpPr/>
          <p:nvPr/>
        </p:nvGrpSpPr>
        <p:grpSpPr>
          <a:xfrm>
            <a:off x="0" y="3260350"/>
            <a:ext cx="4271616" cy="3096000"/>
            <a:chOff x="127009" y="2733966"/>
            <a:chExt cx="4271616" cy="2608989"/>
          </a:xfrm>
        </p:grpSpPr>
        <p:sp>
          <p:nvSpPr>
            <p:cNvPr id="5" name="Rectangle 4">
              <a:extLst>
                <a:ext uri="{FF2B5EF4-FFF2-40B4-BE49-F238E27FC236}">
                  <a16:creationId xmlns:a16="http://schemas.microsoft.com/office/drawing/2014/main" id="{A16661CB-EBB5-4397-ABD3-2360A7A92409}"/>
                </a:ext>
              </a:extLst>
            </p:cNvPr>
            <p:cNvSpPr/>
            <p:nvPr/>
          </p:nvSpPr>
          <p:spPr>
            <a:xfrm>
              <a:off x="173747" y="3286751"/>
              <a:ext cx="4224878" cy="2056204"/>
            </a:xfrm>
            <a:prstGeom prst="rect">
              <a:avLst/>
            </a:prstGeom>
          </p:spPr>
          <p:txBody>
            <a:bodyPr wrap="square">
              <a:spAutoFit/>
            </a:bodyPr>
            <a:lstStyle/>
            <a:p>
              <a:pPr marL="285750" indent="-285750">
                <a:lnSpc>
                  <a:spcPct val="120000"/>
                </a:lnSpc>
                <a:buFont typeface="Arial" panose="020B0604020202020204" pitchFamily="34" charset="0"/>
                <a:buChar char="•"/>
              </a:pPr>
              <a:r>
                <a:rPr lang="en-US" dirty="0"/>
                <a:t>This refers to the number of times that an intrusion detection system incorrectly identifies normal activity as an intrusion. This can lead to wasted resources and a lack of trust in the system.</a:t>
              </a:r>
              <a:endParaRPr lang="en-US" dirty="0"/>
            </a:p>
          </p:txBody>
        </p:sp>
        <p:sp>
          <p:nvSpPr>
            <p:cNvPr id="6" name="Rectangle 5">
              <a:extLst>
                <a:ext uri="{FF2B5EF4-FFF2-40B4-BE49-F238E27FC236}">
                  <a16:creationId xmlns:a16="http://schemas.microsoft.com/office/drawing/2014/main" id="{8C915F2D-5F67-4869-BD70-401E12951A06}"/>
                </a:ext>
              </a:extLst>
            </p:cNvPr>
            <p:cNvSpPr/>
            <p:nvPr/>
          </p:nvSpPr>
          <p:spPr>
            <a:xfrm>
              <a:off x="127009" y="2733966"/>
              <a:ext cx="3578480" cy="461665"/>
            </a:xfrm>
            <a:prstGeom prst="rect">
              <a:avLst/>
            </a:prstGeom>
          </p:spPr>
          <p:txBody>
            <a:bodyPr wrap="none">
              <a:spAutoFit/>
            </a:bodyPr>
            <a:lstStyle/>
            <a:p>
              <a:r>
                <a:rPr lang="en-US" sz="2400" b="1" dirty="0" smtClean="0">
                  <a:solidFill>
                    <a:schemeClr val="bg1"/>
                  </a:solidFill>
                </a:rPr>
                <a:t>FALSE POSITIVE RATE</a:t>
              </a:r>
              <a:endParaRPr lang="en-US" sz="2400" b="1" dirty="0">
                <a:solidFill>
                  <a:schemeClr val="bg1"/>
                </a:solidFill>
              </a:endParaRPr>
            </a:p>
          </p:txBody>
        </p:sp>
      </p:grpSp>
      <p:grpSp>
        <p:nvGrpSpPr>
          <p:cNvPr id="20" name="Group 19">
            <a:extLst>
              <a:ext uri="{FF2B5EF4-FFF2-40B4-BE49-F238E27FC236}">
                <a16:creationId xmlns:a16="http://schemas.microsoft.com/office/drawing/2014/main" id="{0D1960FF-CE7A-44F3-9FF5-C1808312EC56}"/>
              </a:ext>
            </a:extLst>
          </p:cNvPr>
          <p:cNvGrpSpPr/>
          <p:nvPr/>
        </p:nvGrpSpPr>
        <p:grpSpPr>
          <a:xfrm>
            <a:off x="4342881" y="3372532"/>
            <a:ext cx="3642415" cy="2829206"/>
            <a:chOff x="759021" y="2846148"/>
            <a:chExt cx="3642415" cy="2829206"/>
          </a:xfrm>
        </p:grpSpPr>
        <p:sp>
          <p:nvSpPr>
            <p:cNvPr id="23" name="Rectangle 22">
              <a:extLst>
                <a:ext uri="{FF2B5EF4-FFF2-40B4-BE49-F238E27FC236}">
                  <a16:creationId xmlns:a16="http://schemas.microsoft.com/office/drawing/2014/main" id="{AF9A7B6B-2173-48EB-B059-0D6AEC6461E3}"/>
                </a:ext>
              </a:extLst>
            </p:cNvPr>
            <p:cNvSpPr/>
            <p:nvPr/>
          </p:nvSpPr>
          <p:spPr>
            <a:xfrm>
              <a:off x="759021" y="3286751"/>
              <a:ext cx="3642415" cy="2388603"/>
            </a:xfrm>
            <a:prstGeom prst="rect">
              <a:avLst/>
            </a:prstGeom>
          </p:spPr>
          <p:txBody>
            <a:bodyPr wrap="square">
              <a:spAutoFit/>
            </a:bodyPr>
            <a:lstStyle/>
            <a:p>
              <a:pPr marL="285750" indent="-285750">
                <a:lnSpc>
                  <a:spcPct val="120000"/>
                </a:lnSpc>
                <a:buFont typeface="Arial" panose="020B0604020202020204" pitchFamily="34" charset="0"/>
                <a:buChar char="•"/>
              </a:pPr>
              <a:r>
                <a:rPr lang="en-US" dirty="0"/>
                <a:t>This refers to the ability of an attacker to evade detection by the intrusion detection system. This can be achieved through techniques such as protocol manipulation, fragmentation, or obfuscation.</a:t>
              </a:r>
              <a:endParaRPr lang="en-US" sz="1600" dirty="0">
                <a:solidFill>
                  <a:schemeClr val="bg1"/>
                </a:solidFill>
              </a:endParaRPr>
            </a:p>
          </p:txBody>
        </p:sp>
        <p:sp>
          <p:nvSpPr>
            <p:cNvPr id="24" name="Rectangle 23">
              <a:extLst>
                <a:ext uri="{FF2B5EF4-FFF2-40B4-BE49-F238E27FC236}">
                  <a16:creationId xmlns:a16="http://schemas.microsoft.com/office/drawing/2014/main" id="{EB63EAA4-54D7-4AE3-9DA1-5E3D7A36DC01}"/>
                </a:ext>
              </a:extLst>
            </p:cNvPr>
            <p:cNvSpPr/>
            <p:nvPr/>
          </p:nvSpPr>
          <p:spPr>
            <a:xfrm>
              <a:off x="1806812" y="2846148"/>
              <a:ext cx="1546834" cy="461665"/>
            </a:xfrm>
            <a:prstGeom prst="rect">
              <a:avLst/>
            </a:prstGeom>
          </p:spPr>
          <p:txBody>
            <a:bodyPr wrap="none">
              <a:spAutoFit/>
            </a:bodyPr>
            <a:lstStyle/>
            <a:p>
              <a:r>
                <a:rPr lang="en-US" sz="2400" b="1" dirty="0" smtClean="0">
                  <a:solidFill>
                    <a:schemeClr val="bg1"/>
                  </a:solidFill>
                </a:rPr>
                <a:t>EVASION</a:t>
              </a:r>
              <a:endParaRPr lang="en-US" sz="2400" b="1" dirty="0">
                <a:solidFill>
                  <a:schemeClr val="bg1"/>
                </a:solidFil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89" y="1383437"/>
            <a:ext cx="2857500" cy="1752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169" y="1304145"/>
            <a:ext cx="3938643" cy="195620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6514" y="1383437"/>
            <a:ext cx="3143114" cy="1855283"/>
          </a:xfrm>
          <a:prstGeom prst="rect">
            <a:avLst/>
          </a:prstGeom>
        </p:spPr>
      </p:pic>
    </p:spTree>
    <p:extLst>
      <p:ext uri="{BB962C8B-B14F-4D97-AF65-F5344CB8AC3E}">
        <p14:creationId xmlns:p14="http://schemas.microsoft.com/office/powerpoint/2010/main" val="1184594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0" y="1016378"/>
            <a:ext cx="12014201" cy="5596726"/>
            <a:chOff x="874722" y="1057943"/>
            <a:chExt cx="10442556" cy="5423133"/>
          </a:xfrm>
        </p:grpSpPr>
        <p:grpSp>
          <p:nvGrpSpPr>
            <p:cNvPr id="2" name="Group 1">
              <a:extLst>
                <a:ext uri="{FF2B5EF4-FFF2-40B4-BE49-F238E27FC236}">
                  <a16:creationId xmlns:a16="http://schemas.microsoft.com/office/drawing/2014/main" id="{9938080A-EF33-4316-99CB-EF1333F82DE8}"/>
                </a:ext>
              </a:extLst>
            </p:cNvPr>
            <p:cNvGrpSpPr/>
            <p:nvPr/>
          </p:nvGrpSpPr>
          <p:grpSpPr>
            <a:xfrm>
              <a:off x="874722" y="1057943"/>
              <a:ext cx="10442556" cy="5174342"/>
              <a:chOff x="1823547" y="1311977"/>
              <a:chExt cx="8544906" cy="4234046"/>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1823547" y="1810576"/>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899419" y="1068974"/>
              <a:ext cx="9776714" cy="5412102"/>
              <a:chOff x="908476" y="993284"/>
              <a:chExt cx="9776714" cy="5412102"/>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2363457" y="993284"/>
                <a:ext cx="7248527" cy="1589265"/>
                <a:chOff x="2090083" y="936171"/>
                <a:chExt cx="7248527" cy="158926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algn="ctr"/>
                  <a:endParaRPr lang="en-US" sz="4800" b="1" dirty="0">
                    <a:solidFill>
                      <a:schemeClr val="accent1"/>
                    </a:solidFill>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090083" y="1376628"/>
                  <a:ext cx="7248527" cy="1148808"/>
                </a:xfrm>
                <a:prstGeom prst="rect">
                  <a:avLst/>
                </a:prstGeom>
              </p:spPr>
              <p:txBody>
                <a:bodyPr vert="horz" wrap="square" lIns="0" tIns="31115" rIns="0" bIns="0" rtlCol="0">
                  <a:spAutoFit/>
                </a:bodyPr>
                <a:lstStyle/>
                <a:p>
                  <a:pPr marL="12700" marR="5080" algn="ctr">
                    <a:spcBef>
                      <a:spcPts val="245"/>
                    </a:spcBef>
                  </a:pPr>
                  <a:r>
                    <a:rPr lang="en-US" sz="1500" b="1" spc="135" dirty="0">
                      <a:solidFill>
                        <a:schemeClr val="tx1">
                          <a:lumMod val="75000"/>
                          <a:lumOff val="25000"/>
                        </a:schemeClr>
                      </a:solidFill>
                      <a:latin typeface="Times New Roman" panose="02020603050405020304" pitchFamily="18" charset="0"/>
                      <a:cs typeface="Times New Roman" panose="02020603050405020304" pitchFamily="18" charset="0"/>
                    </a:rPr>
                    <a:t>Machine learning solutions for intrusion detection are a type of artificial intelligence that uses algorithms to automatically identify patterns and anomalies in network traffic, system logs, and other data sources that can indicate the presence of a security threat. These solutions can be used to detect a wide range of security threats, including malware, intrusion attempts, and other malicious activity.</a:t>
                  </a:r>
                  <a:endParaRPr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94" name="Group 93">
                <a:extLst>
                  <a:ext uri="{FF2B5EF4-FFF2-40B4-BE49-F238E27FC236}">
                    <a16:creationId xmlns:a16="http://schemas.microsoft.com/office/drawing/2014/main" id="{E5B6ABA1-9B5A-4423-866D-62469A8A9ED3}"/>
                  </a:ext>
                </a:extLst>
              </p:cNvPr>
              <p:cNvGrpSpPr/>
              <p:nvPr/>
            </p:nvGrpSpPr>
            <p:grpSpPr>
              <a:xfrm>
                <a:off x="908476" y="3006057"/>
                <a:ext cx="9776714" cy="3399329"/>
                <a:chOff x="1239843" y="3229064"/>
                <a:chExt cx="9776714" cy="3399329"/>
              </a:xfrm>
            </p:grpSpPr>
            <p:sp>
              <p:nvSpPr>
                <p:cNvPr id="95" name="Rectangle: Rounded Corners 94">
                  <a:extLst>
                    <a:ext uri="{FF2B5EF4-FFF2-40B4-BE49-F238E27FC236}">
                      <a16:creationId xmlns:a16="http://schemas.microsoft.com/office/drawing/2014/main" id="{AF4D8A1F-8133-415A-8EE3-231B6AEF50FF}"/>
                    </a:ext>
                  </a:extLst>
                </p:cNvPr>
                <p:cNvSpPr/>
                <p:nvPr/>
              </p:nvSpPr>
              <p:spPr>
                <a:xfrm>
                  <a:off x="1301868" y="3273236"/>
                  <a:ext cx="2699659" cy="2663108"/>
                </a:xfrm>
                <a:prstGeom prst="roundRect">
                  <a:avLst>
                    <a:gd name="adj" fmla="val 5963"/>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sp>
              <p:nvSpPr>
                <p:cNvPr id="96" name="Rectangle: Rounded Corners 95">
                  <a:extLst>
                    <a:ext uri="{FF2B5EF4-FFF2-40B4-BE49-F238E27FC236}">
                      <a16:creationId xmlns:a16="http://schemas.microsoft.com/office/drawing/2014/main" id="{C367637C-998F-4D7A-BD38-863DEC52EF2D}"/>
                    </a:ext>
                  </a:extLst>
                </p:cNvPr>
                <p:cNvSpPr/>
                <p:nvPr/>
              </p:nvSpPr>
              <p:spPr>
                <a:xfrm>
                  <a:off x="5086595" y="3273236"/>
                  <a:ext cx="2699659" cy="2663108"/>
                </a:xfrm>
                <a:prstGeom prst="roundRect">
                  <a:avLst>
                    <a:gd name="adj" fmla="val 5963"/>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sp>
              <p:nvSpPr>
                <p:cNvPr id="97" name="Rectangle: Rounded Corners 96">
                  <a:extLst>
                    <a:ext uri="{FF2B5EF4-FFF2-40B4-BE49-F238E27FC236}">
                      <a16:creationId xmlns:a16="http://schemas.microsoft.com/office/drawing/2014/main" id="{9C9B2CC6-BF99-44B7-8E10-21E29D62D1A2}"/>
                    </a:ext>
                  </a:extLst>
                </p:cNvPr>
                <p:cNvSpPr/>
                <p:nvPr/>
              </p:nvSpPr>
              <p:spPr>
                <a:xfrm>
                  <a:off x="8170220" y="3273236"/>
                  <a:ext cx="2699659" cy="2663108"/>
                </a:xfrm>
                <a:prstGeom prst="roundRect">
                  <a:avLst>
                    <a:gd name="adj" fmla="val 5963"/>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grpSp>
              <p:nvGrpSpPr>
                <p:cNvPr id="99" name="Group 98">
                  <a:extLst>
                    <a:ext uri="{FF2B5EF4-FFF2-40B4-BE49-F238E27FC236}">
                      <a16:creationId xmlns:a16="http://schemas.microsoft.com/office/drawing/2014/main" id="{8AFE661C-30D6-4936-B999-982AC32C7CF5}"/>
                    </a:ext>
                  </a:extLst>
                </p:cNvPr>
                <p:cNvGrpSpPr/>
                <p:nvPr/>
              </p:nvGrpSpPr>
              <p:grpSpPr>
                <a:xfrm>
                  <a:off x="1239843" y="3229064"/>
                  <a:ext cx="9776714" cy="3399329"/>
                  <a:chOff x="1239843" y="3304341"/>
                  <a:chExt cx="9776714" cy="3399329"/>
                </a:xfrm>
              </p:grpSpPr>
              <p:grpSp>
                <p:nvGrpSpPr>
                  <p:cNvPr id="103" name="Group 102">
                    <a:extLst>
                      <a:ext uri="{FF2B5EF4-FFF2-40B4-BE49-F238E27FC236}">
                        <a16:creationId xmlns:a16="http://schemas.microsoft.com/office/drawing/2014/main" id="{6DC093E2-6DA4-4D89-A8CC-139B58E3C644}"/>
                      </a:ext>
                    </a:extLst>
                  </p:cNvPr>
                  <p:cNvGrpSpPr/>
                  <p:nvPr/>
                </p:nvGrpSpPr>
                <p:grpSpPr>
                  <a:xfrm>
                    <a:off x="1239843" y="3304341"/>
                    <a:ext cx="3087815" cy="3399329"/>
                    <a:chOff x="1239843" y="3067802"/>
                    <a:chExt cx="3087815" cy="3399329"/>
                  </a:xfrm>
                </p:grpSpPr>
                <p:sp>
                  <p:nvSpPr>
                    <p:cNvPr id="110" name="Rectangle 109">
                      <a:extLst>
                        <a:ext uri="{FF2B5EF4-FFF2-40B4-BE49-F238E27FC236}">
                          <a16:creationId xmlns:a16="http://schemas.microsoft.com/office/drawing/2014/main" id="{4B5FD24D-2250-4A24-86D8-426E6E8282A2}"/>
                        </a:ext>
                      </a:extLst>
                    </p:cNvPr>
                    <p:cNvSpPr/>
                    <p:nvPr/>
                  </p:nvSpPr>
                  <p:spPr>
                    <a:xfrm>
                      <a:off x="1239844" y="3067802"/>
                      <a:ext cx="2679939" cy="328053"/>
                    </a:xfrm>
                    <a:prstGeom prst="rect">
                      <a:avLst/>
                    </a:prstGeom>
                  </p:spPr>
                  <p:txBody>
                    <a:bodyPr wrap="square">
                      <a:spAutoFit/>
                    </a:bodyPr>
                    <a:lstStyle/>
                    <a:p>
                      <a:pPr algn="ctr">
                        <a:lnSpc>
                          <a:spcPct val="80000"/>
                        </a:lnSpc>
                      </a:pPr>
                      <a:r>
                        <a:rPr lang="en-US" sz="2000" b="1" dirty="0" smtClean="0">
                          <a:solidFill>
                            <a:schemeClr val="tx1">
                              <a:lumMod val="75000"/>
                              <a:lumOff val="25000"/>
                            </a:schemeClr>
                          </a:solidFill>
                          <a:latin typeface="Circular"/>
                        </a:rPr>
                        <a:t>Anomaly Detection</a:t>
                      </a:r>
                      <a:endParaRPr lang="en-US" sz="2000" b="1" dirty="0">
                        <a:solidFill>
                          <a:schemeClr val="tx1">
                            <a:lumMod val="75000"/>
                            <a:lumOff val="25000"/>
                          </a:schemeClr>
                        </a:solidFill>
                        <a:latin typeface="Circular"/>
                      </a:endParaRPr>
                    </a:p>
                  </p:txBody>
                </p:sp>
                <p:sp>
                  <p:nvSpPr>
                    <p:cNvPr id="111" name="Rectangle 110">
                      <a:extLst>
                        <a:ext uri="{FF2B5EF4-FFF2-40B4-BE49-F238E27FC236}">
                          <a16:creationId xmlns:a16="http://schemas.microsoft.com/office/drawing/2014/main" id="{DB470D50-C356-4484-B582-DFA06EA9E2EE}"/>
                        </a:ext>
                      </a:extLst>
                    </p:cNvPr>
                    <p:cNvSpPr/>
                    <p:nvPr/>
                  </p:nvSpPr>
                  <p:spPr>
                    <a:xfrm>
                      <a:off x="1239843" y="3425182"/>
                      <a:ext cx="3087815" cy="3041949"/>
                    </a:xfrm>
                    <a:prstGeom prst="rect">
                      <a:avLst/>
                    </a:prstGeom>
                  </p:spPr>
                  <p:txBody>
                    <a:bodyPr wrap="square">
                      <a:spAutoFit/>
                    </a:bodyPr>
                    <a:lstStyle/>
                    <a:p>
                      <a:pPr algn="ctr"/>
                      <a:r>
                        <a:rPr lang="en-US" dirty="0">
                          <a:solidFill>
                            <a:srgbClr val="374151"/>
                          </a:solidFill>
                          <a:latin typeface="Söhne"/>
                        </a:rPr>
                        <a:t>This approach uses machine learning algorithms to identify patterns of activity that deviate from normal behavior. Anomaly detection systems can be trained on historical data to learn what normal activity looks like, and then use this knowledge to flag any activity that deviates from the norm.</a:t>
                      </a:r>
                      <a:endParaRPr lang="en-US" dirty="0">
                        <a:solidFill>
                          <a:schemeClr val="tx1">
                            <a:lumMod val="75000"/>
                            <a:lumOff val="25000"/>
                          </a:schemeClr>
                        </a:solidFill>
                      </a:endParaRPr>
                    </a:p>
                  </p:txBody>
                </p:sp>
              </p:grpSp>
              <p:grpSp>
                <p:nvGrpSpPr>
                  <p:cNvPr id="104" name="Group 103">
                    <a:extLst>
                      <a:ext uri="{FF2B5EF4-FFF2-40B4-BE49-F238E27FC236}">
                        <a16:creationId xmlns:a16="http://schemas.microsoft.com/office/drawing/2014/main" id="{BAC422D2-7446-40FC-ADAB-B26228842B41}"/>
                      </a:ext>
                    </a:extLst>
                  </p:cNvPr>
                  <p:cNvGrpSpPr/>
                  <p:nvPr/>
                </p:nvGrpSpPr>
                <p:grpSpPr>
                  <a:xfrm>
                    <a:off x="5069612" y="3316133"/>
                    <a:ext cx="2714228" cy="2447469"/>
                    <a:chOff x="1940226" y="3079594"/>
                    <a:chExt cx="2714228" cy="2447469"/>
                  </a:xfrm>
                </p:grpSpPr>
                <p:sp>
                  <p:nvSpPr>
                    <p:cNvPr id="108" name="Rectangle 107">
                      <a:extLst>
                        <a:ext uri="{FF2B5EF4-FFF2-40B4-BE49-F238E27FC236}">
                          <a16:creationId xmlns:a16="http://schemas.microsoft.com/office/drawing/2014/main" id="{69875BDB-9429-4FCE-8B6C-EE4F80387657}"/>
                        </a:ext>
                      </a:extLst>
                    </p:cNvPr>
                    <p:cNvSpPr/>
                    <p:nvPr/>
                  </p:nvSpPr>
                  <p:spPr>
                    <a:xfrm>
                      <a:off x="1940226" y="3079594"/>
                      <a:ext cx="2681293" cy="328053"/>
                    </a:xfrm>
                    <a:prstGeom prst="rect">
                      <a:avLst/>
                    </a:prstGeom>
                  </p:spPr>
                  <p:txBody>
                    <a:bodyPr wrap="square">
                      <a:spAutoFit/>
                    </a:bodyPr>
                    <a:lstStyle/>
                    <a:p>
                      <a:pPr algn="ctr">
                        <a:lnSpc>
                          <a:spcPct val="80000"/>
                        </a:lnSpc>
                      </a:pPr>
                      <a:r>
                        <a:rPr lang="en-US" sz="2000" b="1" dirty="0" smtClean="0">
                          <a:solidFill>
                            <a:schemeClr val="tx1">
                              <a:lumMod val="75000"/>
                              <a:lumOff val="25000"/>
                            </a:schemeClr>
                          </a:solidFill>
                        </a:rPr>
                        <a:t>Supervised Learning</a:t>
                      </a:r>
                      <a:endParaRPr lang="en-US" sz="2000" b="1" dirty="0">
                        <a:solidFill>
                          <a:schemeClr val="tx1">
                            <a:lumMod val="75000"/>
                            <a:lumOff val="25000"/>
                          </a:schemeClr>
                        </a:solidFill>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1972058" y="3290336"/>
                      <a:ext cx="2682396" cy="2236727"/>
                    </a:xfrm>
                    <a:prstGeom prst="rect">
                      <a:avLst/>
                    </a:prstGeom>
                  </p:spPr>
                  <p:txBody>
                    <a:bodyPr wrap="square">
                      <a:spAutoFit/>
                    </a:bodyPr>
                    <a:lstStyle/>
                    <a:p>
                      <a:pPr algn="ctr"/>
                      <a:r>
                        <a:rPr lang="en-US" dirty="0">
                          <a:solidFill>
                            <a:schemeClr val="tx1">
                              <a:lumMod val="75000"/>
                              <a:lumOff val="25000"/>
                            </a:schemeClr>
                          </a:solidFill>
                        </a:rPr>
                        <a:t>This approach uses labeled data to train a machine learning model. The model is then used to classify new data, such as network traffic, into different categories such as normal or malicious.</a:t>
                      </a:r>
                      <a:endParaRPr lang="en-US" dirty="0">
                        <a:solidFill>
                          <a:schemeClr val="tx1">
                            <a:lumMod val="75000"/>
                            <a:lumOff val="25000"/>
                          </a:schemeClr>
                        </a:solidFill>
                      </a:endParaRPr>
                    </a:p>
                  </p:txBody>
                </p:sp>
              </p:grpSp>
              <p:grpSp>
                <p:nvGrpSpPr>
                  <p:cNvPr id="105" name="Group 104">
                    <a:extLst>
                      <a:ext uri="{FF2B5EF4-FFF2-40B4-BE49-F238E27FC236}">
                        <a16:creationId xmlns:a16="http://schemas.microsoft.com/office/drawing/2014/main" id="{9E679F2F-FECF-474C-B9D6-57C9B2C219AA}"/>
                      </a:ext>
                    </a:extLst>
                  </p:cNvPr>
                  <p:cNvGrpSpPr/>
                  <p:nvPr/>
                </p:nvGrpSpPr>
                <p:grpSpPr>
                  <a:xfrm>
                    <a:off x="8124219" y="3383388"/>
                    <a:ext cx="2892338" cy="2375500"/>
                    <a:chOff x="1911208" y="3146849"/>
                    <a:chExt cx="2892338" cy="2375500"/>
                  </a:xfrm>
                </p:grpSpPr>
                <p:sp>
                  <p:nvSpPr>
                    <p:cNvPr id="106" name="Rectangle 105">
                      <a:extLst>
                        <a:ext uri="{FF2B5EF4-FFF2-40B4-BE49-F238E27FC236}">
                          <a16:creationId xmlns:a16="http://schemas.microsoft.com/office/drawing/2014/main" id="{136FBECC-2D4E-4738-B0A2-A4E7B77203B4}"/>
                        </a:ext>
                      </a:extLst>
                    </p:cNvPr>
                    <p:cNvSpPr/>
                    <p:nvPr/>
                  </p:nvSpPr>
                  <p:spPr>
                    <a:xfrm>
                      <a:off x="1911208" y="3146849"/>
                      <a:ext cx="2892338" cy="328053"/>
                    </a:xfrm>
                    <a:prstGeom prst="rect">
                      <a:avLst/>
                    </a:prstGeom>
                  </p:spPr>
                  <p:txBody>
                    <a:bodyPr wrap="square">
                      <a:spAutoFit/>
                    </a:bodyPr>
                    <a:lstStyle/>
                    <a:p>
                      <a:pPr algn="ctr">
                        <a:lnSpc>
                          <a:spcPct val="80000"/>
                        </a:lnSpc>
                      </a:pPr>
                      <a:r>
                        <a:rPr lang="en-US" sz="2000" b="1" dirty="0" smtClean="0">
                          <a:solidFill>
                            <a:schemeClr val="tx1">
                              <a:lumMod val="75000"/>
                              <a:lumOff val="25000"/>
                            </a:schemeClr>
                          </a:solidFill>
                        </a:rPr>
                        <a:t>Unsupervised Learning</a:t>
                      </a:r>
                      <a:endParaRPr lang="en-US" sz="2000" b="1" dirty="0">
                        <a:solidFill>
                          <a:schemeClr val="tx1">
                            <a:lumMod val="75000"/>
                            <a:lumOff val="25000"/>
                          </a:schemeClr>
                        </a:solidFill>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1911208" y="3554029"/>
                      <a:ext cx="2775164" cy="1968320"/>
                    </a:xfrm>
                    <a:prstGeom prst="rect">
                      <a:avLst/>
                    </a:prstGeom>
                  </p:spPr>
                  <p:txBody>
                    <a:bodyPr wrap="square">
                      <a:spAutoFit/>
                    </a:bodyPr>
                    <a:lstStyle/>
                    <a:p>
                      <a:pPr algn="ctr"/>
                      <a:r>
                        <a:rPr lang="en-US" dirty="0">
                          <a:solidFill>
                            <a:schemeClr val="tx1">
                              <a:lumMod val="75000"/>
                              <a:lumOff val="25000"/>
                            </a:schemeClr>
                          </a:solidFill>
                        </a:rPr>
                        <a:t>This approach uses unlabeled data to train a machine learning model. The model is then used to identify patterns in the data that can be used to classify new data into different categories.</a:t>
                      </a:r>
                      <a:endParaRPr lang="en-US" dirty="0">
                        <a:solidFill>
                          <a:schemeClr val="tx1">
                            <a:lumMod val="75000"/>
                            <a:lumOff val="25000"/>
                          </a:schemeClr>
                        </a:solidFill>
                      </a:endParaRPr>
                    </a:p>
                  </p:txBody>
                </p:sp>
              </p:grpSp>
            </p:grpSp>
          </p:grpSp>
        </p:grpSp>
      </p:grpSp>
      <p:sp>
        <p:nvSpPr>
          <p:cNvPr id="114" name="Slide Number Placeholder 113"/>
          <p:cNvSpPr>
            <a:spLocks noGrp="1"/>
          </p:cNvSpPr>
          <p:nvPr>
            <p:ph type="sldNum" sz="quarter" idx="12"/>
          </p:nvPr>
        </p:nvSpPr>
        <p:spPr/>
        <p:txBody>
          <a:bodyPr/>
          <a:lstStyle/>
          <a:p>
            <a:fld id="{9ED91052-A62B-43CA-9575-0BC7146249E0}" type="slidenum">
              <a:rPr lang="en-US" smtClean="0"/>
              <a:pPr/>
              <a:t>3</a:t>
            </a:fld>
            <a:endParaRPr lang="en-US"/>
          </a:p>
        </p:txBody>
      </p:sp>
      <p:sp>
        <p:nvSpPr>
          <p:cNvPr id="117" name="Title 116"/>
          <p:cNvSpPr>
            <a:spLocks noGrp="1"/>
          </p:cNvSpPr>
          <p:nvPr>
            <p:ph type="title"/>
          </p:nvPr>
        </p:nvSpPr>
        <p:spPr/>
        <p:txBody>
          <a:bodyPr/>
          <a:lstStyle/>
          <a:p>
            <a:r>
              <a:rPr lang="en-US" dirty="0" smtClean="0"/>
              <a:t>Solution</a:t>
            </a:r>
            <a:endParaRPr lang="en-US" dirty="0"/>
          </a:p>
        </p:txBody>
      </p:sp>
      <p:pic>
        <p:nvPicPr>
          <p:cNvPr id="125" name="Picture 1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 y="422909"/>
            <a:ext cx="2371725" cy="1009650"/>
          </a:xfrm>
          <a:prstGeom prst="rect">
            <a:avLst/>
          </a:prstGeom>
        </p:spPr>
      </p:pic>
      <p:pic>
        <p:nvPicPr>
          <p:cNvPr id="126" name="Picture 125"/>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530699" y="227394"/>
            <a:ext cx="1463040" cy="1475438"/>
          </a:xfrm>
          <a:prstGeom prst="rect">
            <a:avLst/>
          </a:prstGeom>
          <a:ln w="228600" cap="sq" cmpd="thickThin">
            <a:solidFill>
              <a:srgbClr val="002060"/>
            </a:solidFill>
            <a:prstDash val="solid"/>
            <a:miter lim="800000"/>
          </a:ln>
          <a:effectLst>
            <a:innerShdw blurRad="76200">
              <a:srgbClr val="000000"/>
            </a:innerShdw>
          </a:effectLst>
        </p:spPr>
      </p:pic>
    </p:spTree>
    <p:extLst>
      <p:ext uri="{BB962C8B-B14F-4D97-AF65-F5344CB8AC3E}">
        <p14:creationId xmlns:p14="http://schemas.microsoft.com/office/powerpoint/2010/main" val="3930125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8" y="1355397"/>
            <a:ext cx="10214484" cy="748780"/>
          </a:xfrm>
        </p:spPr>
        <p:txBody>
          <a:bodyPr/>
          <a:lstStyle/>
          <a:p>
            <a:r>
              <a:rPr lang="en-US" dirty="0" smtClean="0"/>
              <a:t>Data set Implemented Models </a:t>
            </a:r>
            <a:endParaRPr lang="en-US" dirty="0"/>
          </a:p>
        </p:txBody>
      </p:sp>
      <p:sp>
        <p:nvSpPr>
          <p:cNvPr id="17" name="Rectangle 16">
            <a:extLst>
              <a:ext uri="{FF2B5EF4-FFF2-40B4-BE49-F238E27FC236}">
                <a16:creationId xmlns:a16="http://schemas.microsoft.com/office/drawing/2014/main" id="{A7CA1CD4-430F-43DC-A2CA-0CA832A3BE31}"/>
              </a:ext>
            </a:extLst>
          </p:cNvPr>
          <p:cNvSpPr/>
          <p:nvPr/>
        </p:nvSpPr>
        <p:spPr>
          <a:xfrm>
            <a:off x="158080" y="2560031"/>
            <a:ext cx="3861955" cy="553998"/>
          </a:xfrm>
          <a:prstGeom prst="rect">
            <a:avLst/>
          </a:prstGeom>
        </p:spPr>
        <p:txBody>
          <a:bodyPr wrap="none">
            <a:spAutoFit/>
          </a:bodyPr>
          <a:lstStyle/>
          <a:p>
            <a:pPr algn="ctr"/>
            <a:r>
              <a:rPr lang="en-US" sz="3000" b="1" dirty="0" smtClean="0">
                <a:solidFill>
                  <a:schemeClr val="accent1"/>
                </a:solidFill>
                <a:latin typeface="+mj-lt"/>
              </a:rPr>
              <a:t>Logistic Regression</a:t>
            </a:r>
            <a:endParaRPr lang="en-US" sz="3000" b="1" dirty="0">
              <a:solidFill>
                <a:schemeClr val="accent1"/>
              </a:solidFill>
              <a:latin typeface="+mj-lt"/>
            </a:endParaRPr>
          </a:p>
        </p:txBody>
      </p:sp>
      <p:sp>
        <p:nvSpPr>
          <p:cNvPr id="24" name="Rectangle 23"/>
          <p:cNvSpPr/>
          <p:nvPr/>
        </p:nvSpPr>
        <p:spPr>
          <a:xfrm>
            <a:off x="158080" y="3833530"/>
            <a:ext cx="3924472" cy="553998"/>
          </a:xfrm>
          <a:prstGeom prst="rect">
            <a:avLst/>
          </a:prstGeom>
        </p:spPr>
        <p:txBody>
          <a:bodyPr wrap="none">
            <a:spAutoFit/>
          </a:bodyPr>
          <a:lstStyle/>
          <a:p>
            <a:pPr algn="ctr"/>
            <a:r>
              <a:rPr lang="en-US" sz="3000" b="1" dirty="0" smtClean="0">
                <a:solidFill>
                  <a:schemeClr val="accent1"/>
                </a:solidFill>
              </a:rPr>
              <a:t>K-nearest neighbors</a:t>
            </a:r>
            <a:endParaRPr lang="en-US" sz="3000" b="1" dirty="0">
              <a:solidFill>
                <a:schemeClr val="accent1"/>
              </a:solidFill>
            </a:endParaRPr>
          </a:p>
        </p:txBody>
      </p:sp>
      <p:sp>
        <p:nvSpPr>
          <p:cNvPr id="6" name="Rectangle 5"/>
          <p:cNvSpPr/>
          <p:nvPr/>
        </p:nvSpPr>
        <p:spPr>
          <a:xfrm>
            <a:off x="0" y="5340687"/>
            <a:ext cx="2616307" cy="1015663"/>
          </a:xfrm>
          <a:prstGeom prst="rect">
            <a:avLst/>
          </a:prstGeom>
        </p:spPr>
        <p:txBody>
          <a:bodyPr wrap="square">
            <a:spAutoFit/>
          </a:bodyPr>
          <a:lstStyle/>
          <a:p>
            <a:pPr algn="ctr"/>
            <a:r>
              <a:rPr lang="en-US" sz="3000" b="1" dirty="0" smtClean="0">
                <a:solidFill>
                  <a:schemeClr val="accent1"/>
                </a:solidFill>
              </a:rPr>
              <a:t>Naïve Bayes Classifier</a:t>
            </a:r>
            <a:endParaRPr lang="en-US" sz="3000" b="1" dirty="0">
              <a:solidFill>
                <a:schemeClr val="accent1"/>
              </a:solidFill>
            </a:endParaRPr>
          </a:p>
        </p:txBody>
      </p:sp>
      <p:sp>
        <p:nvSpPr>
          <p:cNvPr id="3" name="Slide Number Placeholder 2"/>
          <p:cNvSpPr>
            <a:spLocks noGrp="1"/>
          </p:cNvSpPr>
          <p:nvPr>
            <p:ph type="sldNum" sz="quarter" idx="12"/>
          </p:nvPr>
        </p:nvSpPr>
        <p:spPr/>
        <p:txBody>
          <a:bodyPr/>
          <a:lstStyle/>
          <a:p>
            <a:fld id="{9ED91052-A62B-43CA-9575-0BC7146249E0}" type="slidenum">
              <a:rPr lang="en-US" smtClean="0"/>
              <a:t>4</a:t>
            </a:fld>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509"/>
            <a:ext cx="2371725" cy="1009650"/>
          </a:xfrm>
          <a:prstGeom prst="rect">
            <a:avLst/>
          </a:prstGeom>
        </p:spPr>
      </p:pic>
      <p:pic>
        <p:nvPicPr>
          <p:cNvPr id="25" name="Picture 24"/>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530699" y="227394"/>
            <a:ext cx="1463040" cy="1475438"/>
          </a:xfrm>
          <a:prstGeom prst="rect">
            <a:avLst/>
          </a:prstGeom>
          <a:ln w="228600" cap="sq" cmpd="thickThin">
            <a:solidFill>
              <a:srgbClr val="002060"/>
            </a:solidFill>
            <a:prstDash val="solid"/>
            <a:miter lim="800000"/>
          </a:ln>
          <a:effectLst>
            <a:innerShdw blurRad="76200">
              <a:srgbClr val="000000"/>
            </a:innerShdw>
          </a:effectLst>
        </p:spPr>
      </p:pic>
      <p:sp>
        <p:nvSpPr>
          <p:cNvPr id="27" name="Rectangle 26">
            <a:extLst>
              <a:ext uri="{FF2B5EF4-FFF2-40B4-BE49-F238E27FC236}">
                <a16:creationId xmlns:a16="http://schemas.microsoft.com/office/drawing/2014/main" id="{A7CA1CD4-430F-43DC-A2CA-0CA832A3BE31}"/>
              </a:ext>
            </a:extLst>
          </p:cNvPr>
          <p:cNvSpPr/>
          <p:nvPr/>
        </p:nvSpPr>
        <p:spPr>
          <a:xfrm>
            <a:off x="7489210" y="2283032"/>
            <a:ext cx="1124026" cy="553998"/>
          </a:xfrm>
          <a:prstGeom prst="rect">
            <a:avLst/>
          </a:prstGeom>
        </p:spPr>
        <p:txBody>
          <a:bodyPr wrap="none">
            <a:spAutoFit/>
          </a:bodyPr>
          <a:lstStyle/>
          <a:p>
            <a:pPr algn="ctr"/>
            <a:r>
              <a:rPr lang="en-US" sz="3000" b="1" dirty="0" smtClean="0">
                <a:solidFill>
                  <a:schemeClr val="accent1"/>
                </a:solidFill>
                <a:latin typeface="+mj-lt"/>
              </a:rPr>
              <a:t>KDD </a:t>
            </a:r>
            <a:endParaRPr lang="en-US" sz="3000" b="1" dirty="0">
              <a:solidFill>
                <a:schemeClr val="accent1"/>
              </a:solidFill>
              <a:latin typeface="+mj-lt"/>
            </a:endParaRPr>
          </a:p>
        </p:txBody>
      </p:sp>
    </p:spTree>
    <p:extLst>
      <p:ext uri="{BB962C8B-B14F-4D97-AF65-F5344CB8AC3E}">
        <p14:creationId xmlns:p14="http://schemas.microsoft.com/office/powerpoint/2010/main" val="1709998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Placeholder 75">
            <a:extLst>
              <a:ext uri="{FF2B5EF4-FFF2-40B4-BE49-F238E27FC236}">
                <a16:creationId xmlns:a16="http://schemas.microsoft.com/office/drawing/2014/main" id="{C1B6D3E6-934B-41FC-8E50-10A838CE089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6" name="Title 5"/>
          <p:cNvSpPr>
            <a:spLocks noGrp="1"/>
          </p:cNvSpPr>
          <p:nvPr>
            <p:ph type="title"/>
          </p:nvPr>
        </p:nvSpPr>
        <p:spPr/>
        <p:txBody>
          <a:bodyPr/>
          <a:lstStyle/>
          <a:p>
            <a:endParaRPr lang="en-US"/>
          </a:p>
        </p:txBody>
      </p:sp>
      <p:sp>
        <p:nvSpPr>
          <p:cNvPr id="77" name="Rectangle 76">
            <a:extLst>
              <a:ext uri="{FF2B5EF4-FFF2-40B4-BE49-F238E27FC236}">
                <a16:creationId xmlns:a16="http://schemas.microsoft.com/office/drawing/2014/main" id="{B5A8E595-F429-4CCE-ADB7-87B9B49F4641}"/>
              </a:ext>
            </a:extLst>
          </p:cNvPr>
          <p:cNvSpPr/>
          <p:nvPr/>
        </p:nvSpPr>
        <p:spPr>
          <a:xfrm>
            <a:off x="0" y="0"/>
            <a:ext cx="12192000" cy="6858000"/>
          </a:xfrm>
          <a:prstGeom prst="rect">
            <a:avLst/>
          </a:prstGeom>
          <a:gradFill flip="none" rotWithShape="1">
            <a:gsLst>
              <a:gs pos="0">
                <a:schemeClr val="bg1">
                  <a:alpha val="92000"/>
                </a:schemeClr>
              </a:gs>
              <a:gs pos="100000">
                <a:schemeClr val="bg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699BF1EE-B356-4295-8E39-7540E894CEDD}"/>
              </a:ext>
            </a:extLst>
          </p:cNvPr>
          <p:cNvGrpSpPr/>
          <p:nvPr/>
        </p:nvGrpSpPr>
        <p:grpSpPr>
          <a:xfrm>
            <a:off x="1266590" y="598759"/>
            <a:ext cx="9658818" cy="5660481"/>
            <a:chOff x="1266590" y="583204"/>
            <a:chExt cx="9658818" cy="5660481"/>
          </a:xfrm>
        </p:grpSpPr>
        <p:grpSp>
          <p:nvGrpSpPr>
            <p:cNvPr id="67" name="Group 66">
              <a:extLst>
                <a:ext uri="{FF2B5EF4-FFF2-40B4-BE49-F238E27FC236}">
                  <a16:creationId xmlns:a16="http://schemas.microsoft.com/office/drawing/2014/main" id="{48658B45-AF47-4691-8CD1-E08C38920C4B}"/>
                </a:ext>
              </a:extLst>
            </p:cNvPr>
            <p:cNvGrpSpPr/>
            <p:nvPr/>
          </p:nvGrpSpPr>
          <p:grpSpPr>
            <a:xfrm>
              <a:off x="1266590" y="2242067"/>
              <a:ext cx="9658818" cy="4001618"/>
              <a:chOff x="1266590" y="2158939"/>
              <a:chExt cx="9658818" cy="4001618"/>
            </a:xfrm>
          </p:grpSpPr>
          <p:grpSp>
            <p:nvGrpSpPr>
              <p:cNvPr id="33" name="Group 32">
                <a:extLst>
                  <a:ext uri="{FF2B5EF4-FFF2-40B4-BE49-F238E27FC236}">
                    <a16:creationId xmlns:a16="http://schemas.microsoft.com/office/drawing/2014/main" id="{EC3B0CA4-C759-411B-95B1-D3889F8FE85F}"/>
                  </a:ext>
                </a:extLst>
              </p:cNvPr>
              <p:cNvGrpSpPr/>
              <p:nvPr/>
            </p:nvGrpSpPr>
            <p:grpSpPr>
              <a:xfrm>
                <a:off x="1266592" y="2158939"/>
                <a:ext cx="9658816" cy="4001618"/>
                <a:chOff x="1468838" y="2158939"/>
                <a:chExt cx="9658816" cy="4001618"/>
              </a:xfrm>
            </p:grpSpPr>
            <p:grpSp>
              <p:nvGrpSpPr>
                <p:cNvPr id="2" name="Group 1">
                  <a:extLst>
                    <a:ext uri="{FF2B5EF4-FFF2-40B4-BE49-F238E27FC236}">
                      <a16:creationId xmlns:a16="http://schemas.microsoft.com/office/drawing/2014/main" id="{67D2C28E-B2F2-4131-B643-F99725EC5F9F}"/>
                    </a:ext>
                  </a:extLst>
                </p:cNvPr>
                <p:cNvGrpSpPr/>
                <p:nvPr/>
              </p:nvGrpSpPr>
              <p:grpSpPr>
                <a:xfrm>
                  <a:off x="7621048" y="2599806"/>
                  <a:ext cx="3506606" cy="3222004"/>
                  <a:chOff x="7621048" y="2599806"/>
                  <a:chExt cx="3506606" cy="3222004"/>
                </a:xfrm>
              </p:grpSpPr>
              <p:sp>
                <p:nvSpPr>
                  <p:cNvPr id="3" name="Rectangle: Rounded Corners 2">
                    <a:extLst>
                      <a:ext uri="{FF2B5EF4-FFF2-40B4-BE49-F238E27FC236}">
                        <a16:creationId xmlns:a16="http://schemas.microsoft.com/office/drawing/2014/main" id="{185298B3-7564-426A-B7EB-23BA839669B3}"/>
                      </a:ext>
                    </a:extLst>
                  </p:cNvPr>
                  <p:cNvSpPr/>
                  <p:nvPr/>
                </p:nvSpPr>
                <p:spPr>
                  <a:xfrm>
                    <a:off x="7621048" y="2599806"/>
                    <a:ext cx="3506605" cy="3222004"/>
                  </a:xfrm>
                  <a:prstGeom prst="roundRect">
                    <a:avLst>
                      <a:gd name="adj" fmla="val 2153"/>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Work Sans" panose="00000500000000000000" pitchFamily="2" charset="0"/>
                    </a:endParaRPr>
                  </a:p>
                </p:txBody>
              </p:sp>
              <p:sp>
                <p:nvSpPr>
                  <p:cNvPr id="4" name="Rectangle: Top Corners Rounded 3">
                    <a:extLst>
                      <a:ext uri="{FF2B5EF4-FFF2-40B4-BE49-F238E27FC236}">
                        <a16:creationId xmlns:a16="http://schemas.microsoft.com/office/drawing/2014/main" id="{3678ED55-BEA2-4EAE-85A8-D5510FCA5711}"/>
                      </a:ext>
                    </a:extLst>
                  </p:cNvPr>
                  <p:cNvSpPr/>
                  <p:nvPr/>
                </p:nvSpPr>
                <p:spPr>
                  <a:xfrm>
                    <a:off x="7621049" y="2599806"/>
                    <a:ext cx="3506605" cy="711029"/>
                  </a:xfrm>
                  <a:prstGeom prst="round2SameRect">
                    <a:avLst>
                      <a:gd name="adj1" fmla="val 1020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Work Sans" panose="00000500000000000000" pitchFamily="2" charset="0"/>
                    </a:endParaRPr>
                  </a:p>
                </p:txBody>
              </p:sp>
            </p:grpSp>
            <p:grpSp>
              <p:nvGrpSpPr>
                <p:cNvPr id="12" name="Group 11">
                  <a:extLst>
                    <a:ext uri="{FF2B5EF4-FFF2-40B4-BE49-F238E27FC236}">
                      <a16:creationId xmlns:a16="http://schemas.microsoft.com/office/drawing/2014/main" id="{46AE21C3-0F9C-483C-B61E-21AC006F545B}"/>
                    </a:ext>
                  </a:extLst>
                </p:cNvPr>
                <p:cNvGrpSpPr/>
                <p:nvPr/>
              </p:nvGrpSpPr>
              <p:grpSpPr>
                <a:xfrm>
                  <a:off x="1468838" y="2599806"/>
                  <a:ext cx="3506607" cy="3222004"/>
                  <a:chOff x="1468838" y="2599806"/>
                  <a:chExt cx="3506607" cy="3222004"/>
                </a:xfrm>
              </p:grpSpPr>
              <p:sp>
                <p:nvSpPr>
                  <p:cNvPr id="13" name="Rectangle: Rounded Corners 12">
                    <a:extLst>
                      <a:ext uri="{FF2B5EF4-FFF2-40B4-BE49-F238E27FC236}">
                        <a16:creationId xmlns:a16="http://schemas.microsoft.com/office/drawing/2014/main" id="{8A5A4785-BA75-4891-ADB1-A183CD3D7CAE}"/>
                      </a:ext>
                    </a:extLst>
                  </p:cNvPr>
                  <p:cNvSpPr/>
                  <p:nvPr/>
                </p:nvSpPr>
                <p:spPr>
                  <a:xfrm>
                    <a:off x="1468838" y="2599806"/>
                    <a:ext cx="3506605" cy="3222004"/>
                  </a:xfrm>
                  <a:prstGeom prst="roundRect">
                    <a:avLst>
                      <a:gd name="adj" fmla="val 2153"/>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Work Sans" panose="00000500000000000000" pitchFamily="2" charset="0"/>
                    </a:endParaRPr>
                  </a:p>
                </p:txBody>
              </p:sp>
              <p:sp>
                <p:nvSpPr>
                  <p:cNvPr id="14" name="Rectangle: Top Corners Rounded 13">
                    <a:extLst>
                      <a:ext uri="{FF2B5EF4-FFF2-40B4-BE49-F238E27FC236}">
                        <a16:creationId xmlns:a16="http://schemas.microsoft.com/office/drawing/2014/main" id="{0814B1D7-BAF9-4E1C-B83C-CF0FBBB4F301}"/>
                      </a:ext>
                    </a:extLst>
                  </p:cNvPr>
                  <p:cNvSpPr/>
                  <p:nvPr/>
                </p:nvSpPr>
                <p:spPr>
                  <a:xfrm>
                    <a:off x="1468840" y="2599806"/>
                    <a:ext cx="3506605" cy="711029"/>
                  </a:xfrm>
                  <a:prstGeom prst="round2SameRect">
                    <a:avLst>
                      <a:gd name="adj1" fmla="val 1020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Work Sans" panose="00000500000000000000" pitchFamily="2" charset="0"/>
                    </a:endParaRPr>
                  </a:p>
                </p:txBody>
              </p:sp>
            </p:grpSp>
            <p:grpSp>
              <p:nvGrpSpPr>
                <p:cNvPr id="22" name="Group 21">
                  <a:extLst>
                    <a:ext uri="{FF2B5EF4-FFF2-40B4-BE49-F238E27FC236}">
                      <a16:creationId xmlns:a16="http://schemas.microsoft.com/office/drawing/2014/main" id="{35F4E1D0-AA1E-4D43-AD10-31446489881A}"/>
                    </a:ext>
                  </a:extLst>
                </p:cNvPr>
                <p:cNvGrpSpPr/>
                <p:nvPr/>
              </p:nvGrpSpPr>
              <p:grpSpPr>
                <a:xfrm>
                  <a:off x="4551544" y="2158939"/>
                  <a:ext cx="3506605" cy="4001618"/>
                  <a:chOff x="4551544" y="2158939"/>
                  <a:chExt cx="3506605" cy="4001618"/>
                </a:xfrm>
              </p:grpSpPr>
              <p:sp>
                <p:nvSpPr>
                  <p:cNvPr id="23" name="Rectangle: Rounded Corners 22">
                    <a:extLst>
                      <a:ext uri="{FF2B5EF4-FFF2-40B4-BE49-F238E27FC236}">
                        <a16:creationId xmlns:a16="http://schemas.microsoft.com/office/drawing/2014/main" id="{AECCACA6-9B41-4E99-8117-BF1AF84BE2F5}"/>
                      </a:ext>
                    </a:extLst>
                  </p:cNvPr>
                  <p:cNvSpPr/>
                  <p:nvPr/>
                </p:nvSpPr>
                <p:spPr>
                  <a:xfrm>
                    <a:off x="4551544" y="2158939"/>
                    <a:ext cx="3506605" cy="4001618"/>
                  </a:xfrm>
                  <a:prstGeom prst="roundRect">
                    <a:avLst>
                      <a:gd name="adj" fmla="val 2153"/>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Work Sans" panose="00000500000000000000" pitchFamily="2" charset="0"/>
                    </a:endParaRPr>
                  </a:p>
                </p:txBody>
              </p:sp>
              <p:sp>
                <p:nvSpPr>
                  <p:cNvPr id="24" name="Rectangle: Top Corners Rounded 23">
                    <a:extLst>
                      <a:ext uri="{FF2B5EF4-FFF2-40B4-BE49-F238E27FC236}">
                        <a16:creationId xmlns:a16="http://schemas.microsoft.com/office/drawing/2014/main" id="{9FC5714F-D84A-4366-9098-7D7F9D766533}"/>
                      </a:ext>
                    </a:extLst>
                  </p:cNvPr>
                  <p:cNvSpPr/>
                  <p:nvPr/>
                </p:nvSpPr>
                <p:spPr>
                  <a:xfrm>
                    <a:off x="4551544" y="2158939"/>
                    <a:ext cx="3506605" cy="835223"/>
                  </a:xfrm>
                  <a:prstGeom prst="round2SameRect">
                    <a:avLst>
                      <a:gd name="adj1" fmla="val 1020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Work Sans" panose="00000500000000000000" pitchFamily="2" charset="0"/>
                    </a:endParaRPr>
                  </a:p>
                </p:txBody>
              </p:sp>
            </p:grpSp>
          </p:grpSp>
          <p:sp>
            <p:nvSpPr>
              <p:cNvPr id="37" name="TextBox 36">
                <a:extLst>
                  <a:ext uri="{FF2B5EF4-FFF2-40B4-BE49-F238E27FC236}">
                    <a16:creationId xmlns:a16="http://schemas.microsoft.com/office/drawing/2014/main" id="{0538E16A-2E1D-49B1-A638-BF7093D82E86}"/>
                  </a:ext>
                </a:extLst>
              </p:cNvPr>
              <p:cNvSpPr txBox="1"/>
              <p:nvPr/>
            </p:nvSpPr>
            <p:spPr>
              <a:xfrm>
                <a:off x="1266590" y="3435516"/>
                <a:ext cx="3052006" cy="646331"/>
              </a:xfrm>
              <a:prstGeom prst="rect">
                <a:avLst/>
              </a:prstGeom>
              <a:noFill/>
            </p:spPr>
            <p:txBody>
              <a:bodyPr wrap="square" rtlCol="0">
                <a:spAutoFit/>
              </a:bodyPr>
              <a:lstStyle/>
              <a:p>
                <a:r>
                  <a:rPr lang="en-US" dirty="0" smtClean="0"/>
                  <a:t>Nile University of Nigeria Abuja</a:t>
                </a:r>
              </a:p>
            </p:txBody>
          </p:sp>
          <p:sp>
            <p:nvSpPr>
              <p:cNvPr id="46" name="TextBox 45">
                <a:extLst>
                  <a:ext uri="{FF2B5EF4-FFF2-40B4-BE49-F238E27FC236}">
                    <a16:creationId xmlns:a16="http://schemas.microsoft.com/office/drawing/2014/main" id="{35F5BC65-74F5-45D0-9B84-72DCDF616C6B}"/>
                  </a:ext>
                </a:extLst>
              </p:cNvPr>
              <p:cNvSpPr txBox="1"/>
              <p:nvPr/>
            </p:nvSpPr>
            <p:spPr>
              <a:xfrm>
                <a:off x="2075222" y="2724487"/>
                <a:ext cx="1465466" cy="461665"/>
              </a:xfrm>
              <a:prstGeom prst="rect">
                <a:avLst/>
              </a:prstGeom>
              <a:noFill/>
            </p:spPr>
            <p:txBody>
              <a:bodyPr wrap="none" rtlCol="0">
                <a:spAutoFit/>
              </a:bodyPr>
              <a:lstStyle/>
              <a:p>
                <a:pPr algn="ctr"/>
                <a:r>
                  <a:rPr lang="en-US" sz="2400" b="1" dirty="0" smtClean="0">
                    <a:solidFill>
                      <a:schemeClr val="bg1"/>
                    </a:solidFill>
                  </a:rPr>
                  <a:t>Location</a:t>
                </a:r>
                <a:endParaRPr lang="en-US" sz="2400" b="1" dirty="0">
                  <a:solidFill>
                    <a:schemeClr val="bg1"/>
                  </a:solidFill>
                </a:endParaRPr>
              </a:p>
            </p:txBody>
          </p:sp>
          <p:sp>
            <p:nvSpPr>
              <p:cNvPr id="51" name="TextBox 50">
                <a:extLst>
                  <a:ext uri="{FF2B5EF4-FFF2-40B4-BE49-F238E27FC236}">
                    <a16:creationId xmlns:a16="http://schemas.microsoft.com/office/drawing/2014/main" id="{C9918781-6503-44CD-A85D-7CCA7C7DA5EE}"/>
                  </a:ext>
                </a:extLst>
              </p:cNvPr>
              <p:cNvSpPr txBox="1"/>
              <p:nvPr/>
            </p:nvSpPr>
            <p:spPr>
              <a:xfrm>
                <a:off x="8045220" y="3378852"/>
                <a:ext cx="2880187" cy="923330"/>
              </a:xfrm>
              <a:prstGeom prst="rect">
                <a:avLst/>
              </a:prstGeom>
              <a:noFill/>
            </p:spPr>
            <p:txBody>
              <a:bodyPr wrap="square" rtlCol="0">
                <a:spAutoFit/>
              </a:bodyPr>
              <a:lstStyle/>
              <a:p>
                <a:r>
                  <a:rPr lang="en-US" dirty="0" smtClean="0"/>
                  <a:t>08149748622</a:t>
                </a:r>
              </a:p>
              <a:p>
                <a:r>
                  <a:rPr lang="en-US" dirty="0" smtClean="0"/>
                  <a:t>0807 051 2994</a:t>
                </a:r>
              </a:p>
              <a:p>
                <a:r>
                  <a:rPr lang="en-US" dirty="0" smtClean="0"/>
                  <a:t>0818 214 5657</a:t>
                </a:r>
                <a:endParaRPr lang="en-US" dirty="0"/>
              </a:p>
            </p:txBody>
          </p:sp>
          <p:sp>
            <p:nvSpPr>
              <p:cNvPr id="52" name="TextBox 51">
                <a:extLst>
                  <a:ext uri="{FF2B5EF4-FFF2-40B4-BE49-F238E27FC236}">
                    <a16:creationId xmlns:a16="http://schemas.microsoft.com/office/drawing/2014/main" id="{708F4243-8BFA-40C1-802A-3704179504EC}"/>
                  </a:ext>
                </a:extLst>
              </p:cNvPr>
              <p:cNvSpPr txBox="1"/>
              <p:nvPr/>
            </p:nvSpPr>
            <p:spPr>
              <a:xfrm>
                <a:off x="8874457" y="2724487"/>
                <a:ext cx="1124027" cy="461665"/>
              </a:xfrm>
              <a:prstGeom prst="rect">
                <a:avLst/>
              </a:prstGeom>
              <a:noFill/>
            </p:spPr>
            <p:txBody>
              <a:bodyPr wrap="none" rtlCol="0">
                <a:spAutoFit/>
              </a:bodyPr>
              <a:lstStyle/>
              <a:p>
                <a:pPr algn="ctr"/>
                <a:r>
                  <a:rPr lang="en-US" sz="2400" b="1" dirty="0" smtClean="0">
                    <a:solidFill>
                      <a:schemeClr val="bg1"/>
                    </a:solidFill>
                  </a:rPr>
                  <a:t>Phone</a:t>
                </a:r>
                <a:endParaRPr lang="en-US" sz="2400" b="1" dirty="0">
                  <a:solidFill>
                    <a:schemeClr val="bg1"/>
                  </a:solidFill>
                </a:endParaRPr>
              </a:p>
            </p:txBody>
          </p:sp>
          <p:sp>
            <p:nvSpPr>
              <p:cNvPr id="53" name="TextBox 52">
                <a:extLst>
                  <a:ext uri="{FF2B5EF4-FFF2-40B4-BE49-F238E27FC236}">
                    <a16:creationId xmlns:a16="http://schemas.microsoft.com/office/drawing/2014/main" id="{3C6D9366-A470-4B02-8B6C-5D4F36C180B7}"/>
                  </a:ext>
                </a:extLst>
              </p:cNvPr>
              <p:cNvSpPr txBox="1"/>
              <p:nvPr/>
            </p:nvSpPr>
            <p:spPr>
              <a:xfrm>
                <a:off x="4801703" y="2345717"/>
                <a:ext cx="2678254" cy="461665"/>
              </a:xfrm>
              <a:prstGeom prst="rect">
                <a:avLst/>
              </a:prstGeom>
              <a:noFill/>
            </p:spPr>
            <p:txBody>
              <a:bodyPr wrap="square" rtlCol="0">
                <a:spAutoFit/>
              </a:bodyPr>
              <a:lstStyle/>
              <a:p>
                <a:pPr algn="ctr"/>
                <a:r>
                  <a:rPr lang="en-US" sz="2400" b="1" dirty="0" smtClean="0">
                    <a:solidFill>
                      <a:schemeClr val="bg1"/>
                    </a:solidFill>
                  </a:rPr>
                  <a:t>Email</a:t>
                </a:r>
                <a:endParaRPr lang="en-US" sz="2400" b="1" dirty="0">
                  <a:solidFill>
                    <a:schemeClr val="bg1"/>
                  </a:solidFill>
                </a:endParaRPr>
              </a:p>
            </p:txBody>
          </p:sp>
          <p:sp>
            <p:nvSpPr>
              <p:cNvPr id="66" name="TextBox 65">
                <a:extLst>
                  <a:ext uri="{FF2B5EF4-FFF2-40B4-BE49-F238E27FC236}">
                    <a16:creationId xmlns:a16="http://schemas.microsoft.com/office/drawing/2014/main" id="{0A35B0B2-8AC5-4DED-8A45-BBF71E2A6AE6}"/>
                  </a:ext>
                </a:extLst>
              </p:cNvPr>
              <p:cNvSpPr txBox="1"/>
              <p:nvPr/>
            </p:nvSpPr>
            <p:spPr>
              <a:xfrm>
                <a:off x="4666185" y="3117869"/>
                <a:ext cx="3102095" cy="707886"/>
              </a:xfrm>
              <a:prstGeom prst="rect">
                <a:avLst/>
              </a:prstGeom>
              <a:noFill/>
            </p:spPr>
            <p:txBody>
              <a:bodyPr wrap="square" rtlCol="0">
                <a:spAutoFit/>
              </a:bodyPr>
              <a:lstStyle/>
              <a:p>
                <a:r>
                  <a:rPr lang="en-US" sz="2000" dirty="0" smtClean="0"/>
                  <a:t>startupcampus@gmail.com</a:t>
                </a:r>
                <a:endParaRPr lang="en-US" sz="2000" dirty="0"/>
              </a:p>
            </p:txBody>
          </p:sp>
        </p:grpSp>
        <p:sp>
          <p:nvSpPr>
            <p:cNvPr id="72" name="Rectangle 71">
              <a:extLst>
                <a:ext uri="{FF2B5EF4-FFF2-40B4-BE49-F238E27FC236}">
                  <a16:creationId xmlns:a16="http://schemas.microsoft.com/office/drawing/2014/main" id="{AE7F2908-93D5-4E7B-BB0E-77F7F58ED416}"/>
                </a:ext>
              </a:extLst>
            </p:cNvPr>
            <p:cNvSpPr/>
            <p:nvPr/>
          </p:nvSpPr>
          <p:spPr>
            <a:xfrm>
              <a:off x="2952208" y="583204"/>
              <a:ext cx="6287584" cy="769441"/>
            </a:xfrm>
            <a:prstGeom prst="rect">
              <a:avLst/>
            </a:prstGeom>
          </p:spPr>
          <p:txBody>
            <a:bodyPr wrap="square">
              <a:spAutoFit/>
            </a:bodyPr>
            <a:lstStyle/>
            <a:p>
              <a:pPr algn="ctr"/>
              <a:r>
                <a:rPr lang="en-US" sz="4400" b="1" dirty="0" smtClean="0">
                  <a:solidFill>
                    <a:schemeClr val="accent1"/>
                  </a:solidFill>
                </a:rPr>
                <a:t>Contact </a:t>
              </a:r>
              <a:r>
                <a:rPr lang="en-US" sz="4400" b="1" dirty="0" smtClean="0">
                  <a:solidFill>
                    <a:schemeClr val="accent1"/>
                  </a:solidFill>
                </a:rPr>
                <a:t>Me</a:t>
              </a:r>
              <a:endParaRPr lang="en-US" sz="4400" b="1" dirty="0">
                <a:solidFill>
                  <a:schemeClr val="accent1"/>
                </a:solidFill>
              </a:endParaRPr>
            </a:p>
          </p:txBody>
        </p:sp>
      </p:grpSp>
      <p:sp>
        <p:nvSpPr>
          <p:cNvPr id="8" name="Slide Number Placeholder 7"/>
          <p:cNvSpPr>
            <a:spLocks noGrp="1"/>
          </p:cNvSpPr>
          <p:nvPr>
            <p:ph type="sldNum" sz="quarter" idx="13"/>
          </p:nvPr>
        </p:nvSpPr>
        <p:spPr/>
        <p:txBody>
          <a:bodyPr/>
          <a:lstStyle/>
          <a:p>
            <a:fld id="{9ED91052-A62B-43CA-9575-0BC7146249E0}" type="slidenum">
              <a:rPr lang="en-US" smtClean="0"/>
              <a:pPr/>
              <a:t>5</a:t>
            </a:fld>
            <a:endParaRPr lang="en-US" dirty="0"/>
          </a:p>
        </p:txBody>
      </p:sp>
      <p:sp>
        <p:nvSpPr>
          <p:cNvPr id="38" name="Rectangle 37">
            <a:extLst>
              <a:ext uri="{FF2B5EF4-FFF2-40B4-BE49-F238E27FC236}">
                <a16:creationId xmlns:a16="http://schemas.microsoft.com/office/drawing/2014/main" id="{AE7F2908-93D5-4E7B-BB0E-77F7F58ED416}"/>
              </a:ext>
            </a:extLst>
          </p:cNvPr>
          <p:cNvSpPr/>
          <p:nvPr/>
        </p:nvSpPr>
        <p:spPr>
          <a:xfrm>
            <a:off x="2884520" y="6032856"/>
            <a:ext cx="6287584" cy="769441"/>
          </a:xfrm>
          <a:prstGeom prst="rect">
            <a:avLst/>
          </a:prstGeom>
        </p:spPr>
        <p:txBody>
          <a:bodyPr wrap="square">
            <a:spAutoFit/>
          </a:bodyPr>
          <a:lstStyle/>
          <a:p>
            <a:pPr algn="ctr"/>
            <a:r>
              <a:rPr lang="en-US" sz="4400" b="1" dirty="0" smtClean="0">
                <a:solidFill>
                  <a:schemeClr val="accent1"/>
                </a:solidFill>
              </a:rPr>
              <a:t>Thank You</a:t>
            </a:r>
            <a:endParaRPr lang="en-US" sz="4400" b="1" dirty="0">
              <a:solidFill>
                <a:schemeClr val="accent1"/>
              </a:soli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0" y="43007"/>
            <a:ext cx="1791036" cy="1795641"/>
          </a:xfrm>
          <a:prstGeom prst="rect">
            <a:avLst/>
          </a:prstGeom>
        </p:spPr>
      </p:pic>
      <p:sp>
        <p:nvSpPr>
          <p:cNvPr id="29" name="Rectangle 28">
            <a:extLst>
              <a:ext uri="{FF2B5EF4-FFF2-40B4-BE49-F238E27FC236}">
                <a16:creationId xmlns:a16="http://schemas.microsoft.com/office/drawing/2014/main" id="{FF7AC5A4-E949-4E74-9F34-08DA5A0749ED}"/>
              </a:ext>
            </a:extLst>
          </p:cNvPr>
          <p:cNvSpPr/>
          <p:nvPr/>
        </p:nvSpPr>
        <p:spPr>
          <a:xfrm>
            <a:off x="52586" y="1901618"/>
            <a:ext cx="1763750" cy="323165"/>
          </a:xfrm>
          <a:prstGeom prst="rect">
            <a:avLst/>
          </a:prstGeom>
        </p:spPr>
        <p:txBody>
          <a:bodyPr wrap="square">
            <a:spAutoFit/>
          </a:bodyPr>
          <a:lstStyle/>
          <a:p>
            <a:pPr algn="ctr"/>
            <a:r>
              <a:rPr lang="en-US" sz="1500" b="1" dirty="0" smtClean="0">
                <a:solidFill>
                  <a:schemeClr val="accent1"/>
                </a:solidFill>
              </a:rPr>
              <a:t>Umar Adam I</a:t>
            </a:r>
            <a:endParaRPr lang="en-US" sz="1500" b="1" dirty="0">
              <a:solidFill>
                <a:schemeClr val="accent1"/>
              </a:solidFill>
            </a:endParaRPr>
          </a:p>
        </p:txBody>
      </p:sp>
    </p:spTree>
    <p:extLst>
      <p:ext uri="{BB962C8B-B14F-4D97-AF65-F5344CB8AC3E}">
        <p14:creationId xmlns:p14="http://schemas.microsoft.com/office/powerpoint/2010/main" val="3882485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10199</TotalTime>
  <Words>477</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Airbnb Cereal Light</vt:lpstr>
      <vt:lpstr>Arial</vt:lpstr>
      <vt:lpstr>Calibri</vt:lpstr>
      <vt:lpstr>Circular</vt:lpstr>
      <vt:lpstr>Söhne</vt:lpstr>
      <vt:lpstr>Times New Roman</vt:lpstr>
      <vt:lpstr>Work Sans</vt:lpstr>
      <vt:lpstr>Office Theme</vt:lpstr>
      <vt:lpstr>Develop a system to spot malicious or unauthorised users on networks</vt:lpstr>
      <vt:lpstr>Problem</vt:lpstr>
      <vt:lpstr>Solution</vt:lpstr>
      <vt:lpstr>Data set Implemented Models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AirBed&amp;Breakfast</dc:title>
  <dc:creator>The Creative Next</dc:creator>
  <cp:lastModifiedBy>nile</cp:lastModifiedBy>
  <cp:revision>73</cp:revision>
  <dcterms:created xsi:type="dcterms:W3CDTF">2021-02-20T13:18:17Z</dcterms:created>
  <dcterms:modified xsi:type="dcterms:W3CDTF">2023-01-16T21:12:34Z</dcterms:modified>
</cp:coreProperties>
</file>