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8" r:id="rId1"/>
  </p:sldMasterIdLst>
  <p:notesMasterIdLst>
    <p:notesMasterId r:id="rId10"/>
  </p:notesMasterIdLst>
  <p:sldIdLst>
    <p:sldId id="263" r:id="rId2"/>
    <p:sldId id="344" r:id="rId3"/>
    <p:sldId id="331" r:id="rId4"/>
    <p:sldId id="332" r:id="rId5"/>
    <p:sldId id="333" r:id="rId6"/>
    <p:sldId id="334" r:id="rId7"/>
    <p:sldId id="335" r:id="rId8"/>
    <p:sldId id="352" r:id="rId9"/>
  </p:sldIdLst>
  <p:sldSz cx="9144000" cy="6858000" type="screen4x3"/>
  <p:notesSz cx="6735763" cy="9799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/>
        <a:cs typeface="SimSun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/>
        <a:cs typeface="SimSun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/>
        <a:cs typeface="SimSun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/>
        <a:cs typeface="SimSun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SimSun"/>
        <a:cs typeface="SimSun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SimSun"/>
        <a:cs typeface="SimSun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SimSun"/>
        <a:cs typeface="SimSun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SimSun"/>
        <a:cs typeface="SimSun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SimSun"/>
        <a:cs typeface="SimSun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74" autoAdjust="0"/>
  </p:normalViewPr>
  <p:slideViewPr>
    <p:cSldViewPr snapToObjects="1">
      <p:cViewPr varScale="1">
        <p:scale>
          <a:sx n="77" d="100"/>
          <a:sy n="77" d="100"/>
        </p:scale>
        <p:origin x="1618" y="48"/>
      </p:cViewPr>
      <p:guideLst>
        <p:guide orient="horz" pos="21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01512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63638" y="1225550"/>
            <a:ext cx="4408487" cy="33067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Заметки 2"/>
          <p:cNvSpPr>
            <a:spLocks noGrp="1"/>
          </p:cNvSpPr>
          <p:nvPr>
            <p:ph type="body" idx="1"/>
          </p:nvPr>
        </p:nvSpPr>
        <p:spPr bwMode="auto">
          <a:xfrm>
            <a:off x="673294" y="4715758"/>
            <a:ext cx="5389176" cy="385874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2838" tIns="41419" rIns="82838" bIns="41419"/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426137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www.arxiv.uz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FD7866-F6C1-49C8-B4D2-A51853D618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12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www.arxiv.uz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76A49-FF34-4011-99A1-21F7018905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31828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www.arxiv.uz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76A49-FF34-4011-99A1-21F7018905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248731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www.arxiv.uz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76A49-FF34-4011-99A1-21F7018905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83874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www.arxiv.uz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76A49-FF34-4011-99A1-21F7018905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4129704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www.arxiv.uz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F76A49-FF34-4011-99A1-21F7018905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61946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www.arxiv.uz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E0457C-7BB6-4FC1-AFA0-8E6EA7C9FA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64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www.arxiv.uz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72ADA4-061B-455B-9BC7-505525CCC2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78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www.arxiv.uz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CA179-8138-4F11-AA7F-1C7E79FF5C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0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www.arxiv.uz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EF872-849E-4187-8486-1AC0343DFB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50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www.arxiv.uz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91E8E7-FED7-4050-BCD4-4AEB8D7032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25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www.arxiv.uz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B4AA51-E35F-4887-AE81-CE9CE9721C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80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www.arxiv.uz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152CFB-00CA-44C7-B910-0530800F25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75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www.arxiv.uz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CA3CE9-FBA4-4561-8DD7-28B7436209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71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www.arxiv.uz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055DC5-D58B-4AC9-BD82-E5AD68CCE2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91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www.arxiv.uz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2BCC4C-8E4B-49A4-8BB4-84578F3272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78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www.arxiv.uz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70F76A49-FF34-4011-99A1-21F7018905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6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utoUpdateAnimBg="0"/>
    </p:bld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/>
        </p:nvSpPr>
        <p:spPr bwMode="auto">
          <a:xfrm>
            <a:off x="4558506" y="2581497"/>
            <a:ext cx="3024337" cy="3671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sz="3600" b="1" dirty="0" err="1" smtClean="0">
                <a:latin typeface="Times New Roman" pitchFamily="18" charset="0"/>
              </a:rPr>
              <a:t>Tarixiy</a:t>
            </a:r>
            <a:r>
              <a:rPr lang="en-US" altLang="en-US" sz="3600" b="1" dirty="0" smtClean="0">
                <a:latin typeface="Times New Roman" pitchFamily="18" charset="0"/>
              </a:rPr>
              <a:t> </a:t>
            </a:r>
            <a:r>
              <a:rPr lang="en-US" altLang="en-US" sz="3600" b="1" dirty="0" err="1" smtClean="0">
                <a:latin typeface="Times New Roman" pitchFamily="18" charset="0"/>
              </a:rPr>
              <a:t>xotirasiz</a:t>
            </a:r>
            <a:r>
              <a:rPr lang="en-US" altLang="en-US" sz="3600" b="1" dirty="0" smtClean="0">
                <a:latin typeface="Times New Roman" pitchFamily="18" charset="0"/>
              </a:rPr>
              <a:t> </a:t>
            </a:r>
            <a:r>
              <a:rPr lang="en-US" altLang="en-US" sz="3600" b="1" dirty="0" err="1" smtClean="0">
                <a:latin typeface="Times New Roman" pitchFamily="18" charset="0"/>
              </a:rPr>
              <a:t>kelajak</a:t>
            </a:r>
            <a:r>
              <a:rPr lang="en-US" altLang="en-US" sz="3600" b="1" dirty="0" smtClean="0">
                <a:latin typeface="Times New Roman" pitchFamily="18" charset="0"/>
              </a:rPr>
              <a:t> </a:t>
            </a:r>
            <a:r>
              <a:rPr lang="en-US" altLang="en-US" sz="3600" b="1" dirty="0" err="1" smtClean="0">
                <a:latin typeface="Times New Roman" pitchFamily="18" charset="0"/>
              </a:rPr>
              <a:t>yo’q</a:t>
            </a:r>
            <a:r>
              <a:rPr lang="en-US" altLang="en-US" sz="3600" b="1" dirty="0" smtClean="0">
                <a:latin typeface="Times New Roman" pitchFamily="18" charset="0"/>
              </a:rPr>
              <a:t> !</a:t>
            </a:r>
            <a:r>
              <a:rPr lang="en-US" altLang="en-US" sz="3600" b="1" dirty="0">
                <a:latin typeface="Times New Roman" pitchFamily="18" charset="0"/>
              </a:rPr>
              <a:t>　</a:t>
            </a:r>
            <a:r>
              <a:rPr lang="en-US" altLang="en-US" sz="2800" b="1" dirty="0">
                <a:latin typeface="Times New Roman" pitchFamily="18" charset="0"/>
              </a:rPr>
              <a:t>　　　　　</a:t>
            </a:r>
          </a:p>
        </p:txBody>
      </p:sp>
      <p:pic>
        <p:nvPicPr>
          <p:cNvPr id="14339" name="Picture 4" descr="2_html_m5ebbfd1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89875" y="217921"/>
            <a:ext cx="8337262" cy="2040659"/>
          </a:xfr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576" y="2245648"/>
            <a:ext cx="3080392" cy="433043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 err="1" smtClean="0"/>
              <a:t>Mavzu</a:t>
            </a:r>
            <a:r>
              <a:rPr lang="en-US" sz="3500" dirty="0" smtClean="0"/>
              <a:t>: “</a:t>
            </a:r>
            <a:r>
              <a:rPr lang="en-US" sz="3500" dirty="0" err="1" smtClean="0"/>
              <a:t>Tarixiy</a:t>
            </a:r>
            <a:r>
              <a:rPr lang="en-US" sz="3500" dirty="0" smtClean="0"/>
              <a:t> </a:t>
            </a:r>
            <a:r>
              <a:rPr lang="en-US" sz="3500" dirty="0" err="1" smtClean="0"/>
              <a:t>xotirasiz</a:t>
            </a:r>
            <a:r>
              <a:rPr lang="en-US" sz="3500" dirty="0" smtClean="0"/>
              <a:t> </a:t>
            </a:r>
            <a:r>
              <a:rPr lang="en-US" sz="3500" dirty="0" err="1" smtClean="0"/>
              <a:t>kelajak</a:t>
            </a:r>
            <a:r>
              <a:rPr lang="en-US" sz="3500" dirty="0" smtClean="0"/>
              <a:t> </a:t>
            </a:r>
            <a:r>
              <a:rPr lang="en-US" sz="3500" dirty="0" err="1" smtClean="0"/>
              <a:t>yo’q</a:t>
            </a:r>
            <a:r>
              <a:rPr lang="en-US" sz="3500" dirty="0" smtClean="0"/>
              <a:t> ”</a:t>
            </a:r>
            <a:endParaRPr lang="ru-RU" sz="35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 bwMode="auto">
          <a:xfrm>
            <a:off x="627081" y="1196752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SimSu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sz="3000" dirty="0" err="1" smtClean="0"/>
              <a:t>Reja</a:t>
            </a:r>
            <a:r>
              <a:rPr lang="en-US" sz="3000" dirty="0" smtClean="0"/>
              <a:t>: </a:t>
            </a:r>
            <a:endParaRPr lang="ru-RU" sz="30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353019" y="1768252"/>
            <a:ext cx="8928992" cy="48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SimSun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  <a:cs typeface="SimSun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500" i="1" dirty="0" smtClean="0"/>
              <a:t>I </a:t>
            </a:r>
            <a:r>
              <a:rPr lang="en-US" sz="2500" i="1" dirty="0" err="1" smtClean="0"/>
              <a:t>Kirish</a:t>
            </a:r>
            <a:r>
              <a:rPr lang="en-US" sz="2500" i="1" dirty="0" smtClean="0"/>
              <a:t> </a:t>
            </a:r>
          </a:p>
          <a:p>
            <a:pPr algn="l">
              <a:lnSpc>
                <a:spcPct val="150000"/>
              </a:lnSpc>
            </a:pPr>
            <a:r>
              <a:rPr lang="en-US" sz="2500" i="1" dirty="0" smtClean="0"/>
              <a:t>II </a:t>
            </a:r>
            <a:r>
              <a:rPr lang="en-US" sz="2500" i="1" dirty="0" err="1" smtClean="0"/>
              <a:t>Asosiy</a:t>
            </a:r>
            <a:r>
              <a:rPr lang="en-US" sz="2500" i="1" dirty="0" smtClean="0"/>
              <a:t> </a:t>
            </a:r>
            <a:r>
              <a:rPr lang="en-US" sz="2500" i="1" dirty="0" err="1" smtClean="0"/>
              <a:t>qism</a:t>
            </a:r>
            <a:r>
              <a:rPr lang="en-US" sz="2500" i="1" dirty="0" smtClean="0"/>
              <a:t> </a:t>
            </a:r>
          </a:p>
          <a:p>
            <a:pPr marL="609600" indent="-609600" algn="l">
              <a:lnSpc>
                <a:spcPct val="150000"/>
              </a:lnSpc>
            </a:pPr>
            <a:r>
              <a:rPr lang="en-US" sz="2500" i="1" dirty="0" smtClean="0"/>
              <a:t>1.</a:t>
            </a:r>
            <a:r>
              <a:rPr lang="uz-Cyrl-UZ" altLang="ru-RU" sz="2500" i="1" dirty="0"/>
              <a:t> O’zlikni anglash tarix saboqlari </a:t>
            </a:r>
            <a:endParaRPr lang="en-US" altLang="ru-RU" sz="2500" i="1" dirty="0"/>
          </a:p>
          <a:p>
            <a:pPr marL="609600" indent="-609600" algn="l">
              <a:lnSpc>
                <a:spcPct val="150000"/>
              </a:lnSpc>
            </a:pPr>
            <a:r>
              <a:rPr lang="en-US" altLang="ru-RU" sz="2500" i="1" dirty="0" smtClean="0"/>
              <a:t>2.</a:t>
            </a:r>
            <a:r>
              <a:rPr lang="uz-Cyrl-UZ" altLang="ru-RU" sz="2500" i="1" dirty="0" smtClean="0"/>
              <a:t>Komil </a:t>
            </a:r>
            <a:r>
              <a:rPr lang="uz-Cyrl-UZ" altLang="ru-RU" sz="2500" i="1" dirty="0"/>
              <a:t>insonni tarbiyalashda </a:t>
            </a:r>
            <a:r>
              <a:rPr lang="en-US" altLang="ru-RU" sz="2500" i="1" dirty="0" err="1"/>
              <a:t>tarixning</a:t>
            </a:r>
            <a:r>
              <a:rPr lang="uz-Cyrl-UZ" altLang="ru-RU" sz="2500" i="1" dirty="0"/>
              <a:t> roli.</a:t>
            </a:r>
          </a:p>
          <a:p>
            <a:pPr marL="609600" indent="-609600" algn="l">
              <a:lnSpc>
                <a:spcPct val="150000"/>
              </a:lnSpc>
            </a:pPr>
            <a:r>
              <a:rPr lang="en-US" altLang="ru-RU" sz="2500" i="1" dirty="0" smtClean="0"/>
              <a:t>3.</a:t>
            </a:r>
            <a:r>
              <a:rPr lang="uz-Cyrl-UZ" altLang="ru-RU" sz="2500" i="1" dirty="0" smtClean="0"/>
              <a:t>Ma’rifat </a:t>
            </a:r>
            <a:r>
              <a:rPr lang="uz-Cyrl-UZ" altLang="ru-RU" sz="2500" i="1" dirty="0"/>
              <a:t>va ta’lim-tarbiya jamiyat </a:t>
            </a:r>
            <a:r>
              <a:rPr lang="uz-Cyrl-UZ" altLang="ru-RU" sz="2500" i="1" dirty="0" smtClean="0"/>
              <a:t>hayotidagi o’rni.</a:t>
            </a:r>
            <a:endParaRPr lang="en-US" altLang="ru-RU" sz="2500" i="1" dirty="0" smtClean="0"/>
          </a:p>
          <a:p>
            <a:pPr marL="609600" indent="-609600" algn="l">
              <a:lnSpc>
                <a:spcPct val="150000"/>
              </a:lnSpc>
            </a:pPr>
            <a:r>
              <a:rPr lang="en-US" altLang="ru-RU" sz="2500" i="1" dirty="0" smtClean="0"/>
              <a:t>III </a:t>
            </a:r>
            <a:r>
              <a:rPr lang="en-US" altLang="ru-RU" sz="2500" i="1" dirty="0" err="1" smtClean="0"/>
              <a:t>Xulosa</a:t>
            </a:r>
            <a:endParaRPr lang="en-US" altLang="ru-RU" sz="2500" i="1" dirty="0" smtClean="0"/>
          </a:p>
          <a:p>
            <a:pPr marL="609600" indent="-609600" algn="l">
              <a:lnSpc>
                <a:spcPct val="150000"/>
              </a:lnSpc>
            </a:pPr>
            <a:r>
              <a:rPr lang="en-US" altLang="ru-RU" sz="2500" i="1" dirty="0" smtClean="0"/>
              <a:t>IV </a:t>
            </a:r>
            <a:r>
              <a:rPr lang="en-US" altLang="ru-RU" sz="2500" i="1" dirty="0" err="1" smtClean="0"/>
              <a:t>Foydalanilgan</a:t>
            </a:r>
            <a:r>
              <a:rPr lang="en-US" altLang="ru-RU" sz="2500" i="1" dirty="0" smtClean="0"/>
              <a:t> </a:t>
            </a:r>
            <a:r>
              <a:rPr lang="en-US" altLang="ru-RU" sz="2500" i="1" dirty="0" err="1" smtClean="0"/>
              <a:t>adabiyotlar</a:t>
            </a:r>
            <a:r>
              <a:rPr lang="en-US" altLang="ru-RU" sz="2500" i="1" dirty="0" smtClean="0"/>
              <a:t>: </a:t>
            </a:r>
            <a:r>
              <a:rPr lang="en-US" altLang="ru-RU" sz="2300" i="1" dirty="0" smtClean="0"/>
              <a:t>“</a:t>
            </a:r>
            <a:r>
              <a:rPr lang="en-US" altLang="ru-RU" sz="2300" i="1" dirty="0" err="1" smtClean="0"/>
              <a:t>Yuksak</a:t>
            </a:r>
            <a:r>
              <a:rPr lang="en-US" altLang="ru-RU" sz="2300" i="1" dirty="0" smtClean="0"/>
              <a:t> </a:t>
            </a:r>
            <a:r>
              <a:rPr lang="en-US" altLang="ru-RU" sz="2300" i="1" dirty="0" err="1" smtClean="0"/>
              <a:t>ma’naviyat</a:t>
            </a:r>
            <a:r>
              <a:rPr lang="en-US" altLang="ru-RU" sz="2300" i="1" dirty="0" smtClean="0"/>
              <a:t> </a:t>
            </a:r>
            <a:r>
              <a:rPr lang="en-US" altLang="ru-RU" sz="2300" i="1" dirty="0" err="1" smtClean="0"/>
              <a:t>yengilmas</a:t>
            </a:r>
            <a:r>
              <a:rPr lang="en-US" altLang="ru-RU" sz="2300" i="1" dirty="0" smtClean="0"/>
              <a:t> </a:t>
            </a:r>
            <a:r>
              <a:rPr lang="en-US" altLang="ru-RU" sz="2300" i="1" dirty="0" err="1" smtClean="0"/>
              <a:t>kuch</a:t>
            </a:r>
            <a:r>
              <a:rPr lang="en-US" altLang="ru-RU" sz="2300" i="1" dirty="0" smtClean="0"/>
              <a:t> ” ,“</a:t>
            </a:r>
            <a:r>
              <a:rPr lang="en-US" altLang="ru-RU" sz="2300" i="1" dirty="0" err="1" smtClean="0"/>
              <a:t>O’zbekiston</a:t>
            </a:r>
            <a:r>
              <a:rPr lang="en-US" altLang="ru-RU" sz="2300" i="1" dirty="0" smtClean="0"/>
              <a:t> </a:t>
            </a:r>
            <a:r>
              <a:rPr lang="en-US" altLang="ru-RU" sz="2300" i="1" dirty="0" err="1" smtClean="0"/>
              <a:t>tarixi</a:t>
            </a:r>
            <a:r>
              <a:rPr lang="en-US" altLang="ru-RU" sz="2300" i="1" dirty="0" smtClean="0"/>
              <a:t>” ,“</a:t>
            </a:r>
            <a:r>
              <a:rPr lang="en-US" altLang="ru-RU" sz="2300" i="1" dirty="0" err="1" smtClean="0"/>
              <a:t>Tarixiy</a:t>
            </a:r>
            <a:r>
              <a:rPr lang="en-US" altLang="ru-RU" sz="2300" i="1" dirty="0" smtClean="0"/>
              <a:t> </a:t>
            </a:r>
            <a:r>
              <a:rPr lang="en-US" altLang="ru-RU" sz="2300" i="1" dirty="0" err="1" smtClean="0"/>
              <a:t>xotirasiz</a:t>
            </a:r>
            <a:r>
              <a:rPr lang="en-US" altLang="ru-RU" sz="2300" i="1" dirty="0" smtClean="0"/>
              <a:t> </a:t>
            </a:r>
            <a:r>
              <a:rPr lang="en-US" altLang="ru-RU" sz="2300" i="1" dirty="0" err="1" smtClean="0"/>
              <a:t>kelajak</a:t>
            </a:r>
            <a:r>
              <a:rPr lang="en-US" altLang="ru-RU" sz="2300" i="1" dirty="0" smtClean="0"/>
              <a:t> </a:t>
            </a:r>
            <a:r>
              <a:rPr lang="en-US" altLang="ru-RU" sz="2300" i="1" dirty="0" err="1" smtClean="0"/>
              <a:t>yo’q</a:t>
            </a:r>
            <a:r>
              <a:rPr lang="en-US" altLang="ru-RU" sz="2300" i="1" dirty="0" smtClean="0"/>
              <a:t>”</a:t>
            </a:r>
            <a:endParaRPr lang="ru-RU" altLang="ru-RU" sz="2300" i="1" dirty="0"/>
          </a:p>
        </p:txBody>
      </p:sp>
    </p:spTree>
    <p:extLst>
      <p:ext uri="{BB962C8B-B14F-4D97-AF65-F5344CB8AC3E}">
        <p14:creationId xmlns:p14="http://schemas.microsoft.com/office/powerpoint/2010/main" val="111656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457665" y="1124744"/>
            <a:ext cx="7967913" cy="5137344"/>
          </a:xfrm>
        </p:spPr>
        <p:txBody>
          <a:bodyPr>
            <a:normAutofit fontScale="325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5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7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Mustaqillikka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erishganimizdan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so‘ng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mamlakatimizda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sohani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isloh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qilishga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kirishildi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Lekin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islohotlar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o‘tkazish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avval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biz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aslida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kimligimizni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barchaga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anglatish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undan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tashqari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haqda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endigina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yetuklik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ostonasiga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qadam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qo‘yayotgan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yoshlarimizga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berish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zarurati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yuzaga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keldi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Fanlar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tizimida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en-US" sz="7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o‘rin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egallagan</a:t>
            </a:r>
            <a:r>
              <a:rPr lang="en-US" sz="7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tarix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bo‘yicha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darsliklarimizda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necha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ming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yillik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o‘tmishga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diyorimiz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lang="en-US" sz="7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sho’rolar</a:t>
            </a:r>
            <a:r>
              <a:rPr lang="en-US" sz="7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davrida</a:t>
            </a:r>
            <a:r>
              <a:rPr lang="en-US" sz="7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soxtalashtirilganligi</a:t>
            </a:r>
            <a:r>
              <a:rPr lang="en-US" sz="7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7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aytarli</a:t>
            </a:r>
            <a:r>
              <a:rPr lang="en-US" sz="7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haqiqiy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</a:t>
            </a:r>
            <a:r>
              <a:rPr lang="en-US" sz="7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7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96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бъект 8"/>
          <p:cNvSpPr>
            <a:spLocks noGrp="1"/>
          </p:cNvSpPr>
          <p:nvPr>
            <p:ph sz="half" idx="1"/>
          </p:nvPr>
        </p:nvSpPr>
        <p:spPr>
          <a:xfrm>
            <a:off x="107504" y="1435130"/>
            <a:ext cx="4031304" cy="547260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Buni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inobatga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olgan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mamlakatimiz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Prezidenti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Islom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Abdug‘aniyevich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Karimov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galdagi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asarlarini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aynan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shu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og‘riqli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nuqtaga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qaratdilar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buning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hosilasi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o‘laroq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, “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Tarixiy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xotirasiz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kelajak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yo‘q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asari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dunyoga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keldi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. Bu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kitob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aholiga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asl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tariximizni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hikoya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qilmaydi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balki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o‘sha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tarixni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yaratish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kerakligi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Times New Roman" pitchFamily="18" charset="0"/>
                <a:cs typeface="Times New Roman" pitchFamily="18" charset="0"/>
              </a:rPr>
              <a:t>haqida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zaruriy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ko’rsatmalar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100" dirty="0" err="1" smtClean="0">
                <a:latin typeface="Times New Roman" pitchFamily="18" charset="0"/>
                <a:cs typeface="Times New Roman" pitchFamily="18" charset="0"/>
              </a:rPr>
              <a:t>beradi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1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27256" y="620688"/>
            <a:ext cx="4600070" cy="597666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533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67544" y="620688"/>
            <a:ext cx="8208912" cy="604867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Muhtaram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Prezidentimiz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“</a:t>
            </a:r>
            <a:r>
              <a:rPr lang="en-US" sz="2600" b="1" dirty="0" err="1">
                <a:latin typeface="Times New Roman" pitchFamily="18" charset="0"/>
                <a:cs typeface="Times New Roman" pitchFamily="18" charset="0"/>
              </a:rPr>
              <a:t>O‘zlikni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latin typeface="Times New Roman" pitchFamily="18" charset="0"/>
                <a:cs typeface="Times New Roman" pitchFamily="18" charset="0"/>
              </a:rPr>
              <a:t>anglash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latin typeface="Times New Roman" pitchFamily="18" charset="0"/>
                <a:cs typeface="Times New Roman" pitchFamily="18" charset="0"/>
              </a:rPr>
              <a:t>tarixni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latin typeface="Times New Roman" pitchFamily="18" charset="0"/>
                <a:cs typeface="Times New Roman" pitchFamily="18" charset="0"/>
              </a:rPr>
              <a:t>bilishdan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latin typeface="Times New Roman" pitchFamily="18" charset="0"/>
                <a:cs typeface="Times New Roman" pitchFamily="18" charset="0"/>
              </a:rPr>
              <a:t>boshlanadi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deb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bejiz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aytmaganlar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Zero,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o‘tmish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kelajakni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belgilab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beradigan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haqiqiy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oyna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vazifasini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o‘taydi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Atoqli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adibimiz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Abdulla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Qodiriy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o‘zining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O‘tkan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kunlar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asari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epigrafida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ham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600" b="1" dirty="0" err="1">
                <a:latin typeface="Times New Roman" pitchFamily="18" charset="0"/>
                <a:cs typeface="Times New Roman" pitchFamily="18" charset="0"/>
              </a:rPr>
              <a:t>Moziyga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latin typeface="Times New Roman" pitchFamily="18" charset="0"/>
                <a:cs typeface="Times New Roman" pitchFamily="18" charset="0"/>
              </a:rPr>
              <a:t>qaytib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latin typeface="Times New Roman" pitchFamily="18" charset="0"/>
                <a:cs typeface="Times New Roman" pitchFamily="18" charset="0"/>
              </a:rPr>
              <a:t>ish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latin typeface="Times New Roman" pitchFamily="18" charset="0"/>
                <a:cs typeface="Times New Roman" pitchFamily="18" charset="0"/>
              </a:rPr>
              <a:t>ko‘rmoq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latin typeface="Times New Roman" pitchFamily="18" charset="0"/>
                <a:cs typeface="Times New Roman" pitchFamily="18" charset="0"/>
              </a:rPr>
              <a:t>xayrlidir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”,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deganlar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“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O‘zbekiston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Respublikasi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Konstitutsiyasi”ning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1-moddasida (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Birinchi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bo‘lim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Asosiy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prinsiplar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I bob) “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uz-Latn-UZ" sz="2600" b="1" dirty="0" smtClean="0">
                <a:latin typeface="Times New Roman" pitchFamily="18" charset="0"/>
                <a:cs typeface="Times New Roman" pitchFamily="18" charset="0"/>
              </a:rPr>
              <a:t>‘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zbekiston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600" b="1" dirty="0" err="1">
                <a:latin typeface="Times New Roman" pitchFamily="18" charset="0"/>
                <a:cs typeface="Times New Roman" pitchFamily="18" charset="0"/>
              </a:rPr>
              <a:t>suveren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latin typeface="Times New Roman" pitchFamily="18" charset="0"/>
                <a:cs typeface="Times New Roman" pitchFamily="18" charset="0"/>
              </a:rPr>
              <a:t>demokratik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latin typeface="Times New Roman" pitchFamily="18" charset="0"/>
                <a:cs typeface="Times New Roman" pitchFamily="18" charset="0"/>
              </a:rPr>
              <a:t>respublika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b="1" dirty="0" err="1">
                <a:latin typeface="Times New Roman" pitchFamily="18" charset="0"/>
                <a:cs typeface="Times New Roman" pitchFamily="18" charset="0"/>
              </a:rPr>
              <a:t>Davlatning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600" b="1" dirty="0" err="1">
                <a:latin typeface="Times New Roman" pitchFamily="18" charset="0"/>
                <a:cs typeface="Times New Roman" pitchFamily="18" charset="0"/>
              </a:rPr>
              <a:t>O‘zbekiston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latin typeface="Times New Roman" pitchFamily="18" charset="0"/>
                <a:cs typeface="Times New Roman" pitchFamily="18" charset="0"/>
              </a:rPr>
              <a:t>Respublikasi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600" b="1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600" b="1" dirty="0" err="1">
                <a:latin typeface="Times New Roman" pitchFamily="18" charset="0"/>
                <a:cs typeface="Times New Roman" pitchFamily="18" charset="0"/>
              </a:rPr>
              <a:t>O‘zbekiston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600" b="1" dirty="0" err="1">
                <a:latin typeface="Times New Roman" pitchFamily="18" charset="0"/>
                <a:cs typeface="Times New Roman" pitchFamily="18" charset="0"/>
              </a:rPr>
              <a:t>degan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latin typeface="Times New Roman" pitchFamily="18" charset="0"/>
                <a:cs typeface="Times New Roman" pitchFamily="18" charset="0"/>
              </a:rPr>
              <a:t>nomlari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latin typeface="Times New Roman" pitchFamily="18" charset="0"/>
                <a:cs typeface="Times New Roman" pitchFamily="18" charset="0"/>
              </a:rPr>
              <a:t>ma’noni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latin typeface="Times New Roman" pitchFamily="18" charset="0"/>
                <a:cs typeface="Times New Roman" pitchFamily="18" charset="0"/>
              </a:rPr>
              <a:t>anglatadi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deyilgan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Lekin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shu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nomga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erishgunimizga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qadar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yurtimiz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boshidan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o‘tgan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kunlarni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haqqoniy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hikoya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qilib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beradigan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birorta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kitobning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yo‘qligi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biz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yuqorida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ta’kidlagan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asarning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yaralishiga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ta’mal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toshini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qo‘ydi</a:t>
            </a:r>
            <a:r>
              <a:rPr lang="en-US" dirty="0" smtClean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498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7504" y="836712"/>
            <a:ext cx="4391344" cy="60212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Yurtning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nomini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ko‘tarish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uning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moziydagi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yuksak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o‘rnini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qayta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tiklash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endigina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erishilgan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mustaqilligimiz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oldiga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qo‘yilgan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sharafli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mas’uliyatli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vazifa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edi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Esingizda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bo‘lsa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ma’rifatparvar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jadidlarimizdan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biri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Mahmudxo‘ja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Behbudiy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“ </a:t>
            </a:r>
            <a:r>
              <a:rPr lang="en-US" sz="2500" b="1" dirty="0" err="1">
                <a:latin typeface="Times New Roman" pitchFamily="18" charset="0"/>
                <a:cs typeface="Times New Roman" pitchFamily="18" charset="0"/>
              </a:rPr>
              <a:t>Qabilasining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latin typeface="Times New Roman" pitchFamily="18" charset="0"/>
                <a:cs typeface="Times New Roman" pitchFamily="18" charset="0"/>
              </a:rPr>
              <a:t>ismini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latin typeface="Times New Roman" pitchFamily="18" charset="0"/>
                <a:cs typeface="Times New Roman" pitchFamily="18" charset="0"/>
              </a:rPr>
              <a:t>yetti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latin typeface="Times New Roman" pitchFamily="18" charset="0"/>
                <a:cs typeface="Times New Roman" pitchFamily="18" charset="0"/>
              </a:rPr>
              <a:t>otasining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>
                <a:latin typeface="Times New Roman" pitchFamily="18" charset="0"/>
                <a:cs typeface="Times New Roman" pitchFamily="18" charset="0"/>
              </a:rPr>
              <a:t>otini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 err="1" smtClean="0">
                <a:latin typeface="Times New Roman" pitchFamily="18" charset="0"/>
                <a:cs typeface="Times New Roman" pitchFamily="18" charset="0"/>
              </a:rPr>
              <a:t>bilmaydurg’onlarni</a:t>
            </a:r>
            <a:r>
              <a:rPr lang="en-US" sz="2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500" b="1" dirty="0" err="1">
                <a:latin typeface="Times New Roman" pitchFamily="18" charset="0"/>
                <a:cs typeface="Times New Roman" pitchFamily="18" charset="0"/>
              </a:rPr>
              <a:t>qul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”- “</a:t>
            </a:r>
            <a:r>
              <a:rPr lang="en-US" sz="2500" b="1" dirty="0" err="1">
                <a:latin typeface="Times New Roman" pitchFamily="18" charset="0"/>
                <a:cs typeface="Times New Roman" pitchFamily="18" charset="0"/>
              </a:rPr>
              <a:t>marquq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500" b="1" dirty="0" err="1">
                <a:latin typeface="Times New Roman" pitchFamily="18" charset="0"/>
                <a:cs typeface="Times New Roman" pitchFamily="18" charset="0"/>
              </a:rPr>
              <a:t>derlar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”, deb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yozgandi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maqolasida</a:t>
            </a:r>
            <a:r>
              <a:rPr lang="en-US" dirty="0"/>
              <a:t>. </a:t>
            </a:r>
            <a:endParaRPr lang="ru-RU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55976" y="1003040"/>
            <a:ext cx="4616861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63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23528" y="692696"/>
            <a:ext cx="4680520" cy="65527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3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Atoqli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adib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Chingiz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Aytmatov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esa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tarjimayi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holida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300" b="1" dirty="0" err="1">
                <a:latin typeface="Times New Roman" pitchFamily="18" charset="0"/>
                <a:cs typeface="Times New Roman" pitchFamily="18" charset="0"/>
              </a:rPr>
              <a:t>Bizning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latin typeface="Times New Roman" pitchFamily="18" charset="0"/>
                <a:cs typeface="Times New Roman" pitchFamily="18" charset="0"/>
              </a:rPr>
              <a:t>ovulimizda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latin typeface="Times New Roman" pitchFamily="18" charset="0"/>
                <a:cs typeface="Times New Roman" pitchFamily="18" charset="0"/>
              </a:rPr>
              <a:t>yetti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latin typeface="Times New Roman" pitchFamily="18" charset="0"/>
                <a:cs typeface="Times New Roman" pitchFamily="18" charset="0"/>
              </a:rPr>
              <a:t>otasini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latin typeface="Times New Roman" pitchFamily="18" charset="0"/>
                <a:cs typeface="Times New Roman" pitchFamily="18" charset="0"/>
              </a:rPr>
              <a:t>bilish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latin typeface="Times New Roman" pitchFamily="18" charset="0"/>
                <a:cs typeface="Times New Roman" pitchFamily="18" charset="0"/>
              </a:rPr>
              <a:t>odatiga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latin typeface="Times New Roman" pitchFamily="18" charset="0"/>
                <a:cs typeface="Times New Roman" pitchFamily="18" charset="0"/>
              </a:rPr>
              <a:t>qat’iy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latin typeface="Times New Roman" pitchFamily="18" charset="0"/>
                <a:cs typeface="Times New Roman" pitchFamily="18" charset="0"/>
              </a:rPr>
              <a:t>rioya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latin typeface="Times New Roman" pitchFamily="18" charset="0"/>
                <a:cs typeface="Times New Roman" pitchFamily="18" charset="0"/>
              </a:rPr>
              <a:t>qilinardi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300" b="1" dirty="0" err="1">
                <a:latin typeface="Times New Roman" pitchFamily="18" charset="0"/>
                <a:cs typeface="Times New Roman" pitchFamily="18" charset="0"/>
              </a:rPr>
              <a:t>Shu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latin typeface="Times New Roman" pitchFamily="18" charset="0"/>
                <a:cs typeface="Times New Roman" pitchFamily="18" charset="0"/>
              </a:rPr>
              <a:t>sababdan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latin typeface="Times New Roman" pitchFamily="18" charset="0"/>
                <a:cs typeface="Times New Roman" pitchFamily="18" charset="0"/>
              </a:rPr>
              <a:t>o‘zimizdan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latin typeface="Times New Roman" pitchFamily="18" charset="0"/>
                <a:cs typeface="Times New Roman" pitchFamily="18" charset="0"/>
              </a:rPr>
              <a:t>oldin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latin typeface="Times New Roman" pitchFamily="18" charset="0"/>
                <a:cs typeface="Times New Roman" pitchFamily="18" charset="0"/>
              </a:rPr>
              <a:t>o‘tgan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latin typeface="Times New Roman" pitchFamily="18" charset="0"/>
                <a:cs typeface="Times New Roman" pitchFamily="18" charset="0"/>
              </a:rPr>
              <a:t>yetti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latin typeface="Times New Roman" pitchFamily="18" charset="0"/>
                <a:cs typeface="Times New Roman" pitchFamily="18" charset="0"/>
              </a:rPr>
              <a:t>ajdodimizni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latin typeface="Times New Roman" pitchFamily="18" charset="0"/>
                <a:cs typeface="Times New Roman" pitchFamily="18" charset="0"/>
              </a:rPr>
              <a:t>bilish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latin typeface="Times New Roman" pitchFamily="18" charset="0"/>
                <a:cs typeface="Times New Roman" pitchFamily="18" charset="0"/>
              </a:rPr>
              <a:t>muqaddas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latin typeface="Times New Roman" pitchFamily="18" charset="0"/>
                <a:cs typeface="Times New Roman" pitchFamily="18" charset="0"/>
              </a:rPr>
              <a:t>burch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latin typeface="Times New Roman" pitchFamily="18" charset="0"/>
                <a:cs typeface="Times New Roman" pitchFamily="18" charset="0"/>
              </a:rPr>
              <a:t>ekanligi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latin typeface="Times New Roman" pitchFamily="18" charset="0"/>
                <a:cs typeface="Times New Roman" pitchFamily="18" charset="0"/>
              </a:rPr>
              <a:t>bolalikdanoq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latin typeface="Times New Roman" pitchFamily="18" charset="0"/>
                <a:cs typeface="Times New Roman" pitchFamily="18" charset="0"/>
              </a:rPr>
              <a:t>ongimizga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b="1" dirty="0" err="1">
                <a:latin typeface="Times New Roman" pitchFamily="18" charset="0"/>
                <a:cs typeface="Times New Roman" pitchFamily="18" charset="0"/>
              </a:rPr>
              <a:t>singdirilardi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deb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eslaydi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Lekin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shunday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holatlar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bo‘ladiki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bu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narsaga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amal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qilishga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hamisha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ham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erishish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mumkin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emas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Bunga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misol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qilib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mustabid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tuzum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hukmron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bo‘lgan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davrni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, u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keltirgan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fojialarni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olishimiz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mumkin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3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04048" y="493979"/>
            <a:ext cx="3888432" cy="621168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25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95536" y="104304"/>
            <a:ext cx="6347713" cy="1320800"/>
          </a:xfrm>
        </p:spPr>
        <p:txBody>
          <a:bodyPr/>
          <a:lstStyle/>
          <a:p>
            <a:pPr algn="ctr"/>
            <a:r>
              <a:rPr lang="en-US" altLang="ru-RU" dirty="0"/>
              <a:t>XULOSA</a:t>
            </a:r>
            <a:endParaRPr lang="ru-RU" altLang="ru-RU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0" y="980728"/>
            <a:ext cx="5760211" cy="6252368"/>
          </a:xfrm>
        </p:spPr>
        <p:txBody>
          <a:bodyPr>
            <a:noAutofit/>
          </a:bodyPr>
          <a:lstStyle/>
          <a:p>
            <a:r>
              <a:rPr lang="uz-Cyrl-UZ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Yuqoridagi mulohazalardan tabiiy ravishda shunday savol tug`iladi: xo’sh, O’zbekistonning, o’zbek xalqining bugun keng ommaga etkazishga arziydigan haqqoniy tarixi yaratildimi-yo’qmi?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Sovet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davrida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yozilgan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tarixni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men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tarix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sanamayman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O’zgalar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yozib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bergan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tarixni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o’qitishga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mutlaqo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qarshiman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Mustamlakachi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o’ziga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qaram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bo’lgan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xalq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haqida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qachon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xolis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adolatli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fikr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aytgan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?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Ular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bor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kuch-g`ayratlarini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Turkistonning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o’tmishini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kamsitishga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bizni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tariximizdan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judo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qilishga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sarflaganlar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Tarixdan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judo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bo’lish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nimaligini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yaxshi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bilsangiz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kerak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Inson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uchun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tarixidan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judo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bo’lish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-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hayotdan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judo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bo’lish</a:t>
            </a:r>
            <a:r>
              <a:rPr lang="ru-RU" altLang="ru-RU" sz="2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altLang="ru-RU" sz="21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demakdir</a:t>
            </a:r>
            <a:endParaRPr lang="ru-RU" altLang="ru-RU" sz="21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5365" name="Picture 5" descr="ANd9GcQWTyTXbOp_Y2f5babIZA_OrLPFrGLPO4KBBAJtey6dkmTdzUC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6136" y="1324281"/>
            <a:ext cx="3061176" cy="44354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205560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4000"/>
    </mc:Choice>
    <mc:Fallback xmlns="">
      <p:transition spd="slow" advClick="0" advTm="1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4" dur="2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3" grpId="0" build="p"/>
    </p:bld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578</TotalTime>
  <Pages>0</Pages>
  <Words>499</Words>
  <Characters>0</Characters>
  <Application>Microsoft Office PowerPoint</Application>
  <DocSecurity>0</DocSecurity>
  <PresentationFormat>Экран (4:3)</PresentationFormat>
  <Lines>0</Lines>
  <Paragraphs>17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SimSun</vt:lpstr>
      <vt:lpstr>Arial</vt:lpstr>
      <vt:lpstr>Calibri</vt:lpstr>
      <vt:lpstr>Times New Roman</vt:lpstr>
      <vt:lpstr>Trebuchet MS</vt:lpstr>
      <vt:lpstr>Wingdings 3</vt:lpstr>
      <vt:lpstr>Аспект</vt:lpstr>
      <vt:lpstr>Презентация PowerPoint</vt:lpstr>
      <vt:lpstr>Mavzu: “Tarixiy xotirasiz kelajak yo’q ”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XULOSA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Бобоева Гўзал</dc:title>
  <dc:creator>Админ Aim.Uz</dc:creator>
  <cp:lastModifiedBy>Diyorbek Umaraliyev</cp:lastModifiedBy>
  <cp:revision>48</cp:revision>
  <cp:lastPrinted>2016-01-23T06:46:18Z</cp:lastPrinted>
  <dcterms:created xsi:type="dcterms:W3CDTF">2014-04-16T11:31:11Z</dcterms:created>
  <dcterms:modified xsi:type="dcterms:W3CDTF">2025-10-31T11:33:49Z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1033-9.1.0.4056</vt:lpwstr>
  </property>
</Properties>
</file>