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72" r:id="rId3"/>
    <p:sldId id="273" r:id="rId4"/>
    <p:sldId id="257" r:id="rId5"/>
    <p:sldId id="274" r:id="rId6"/>
    <p:sldId id="259" r:id="rId7"/>
    <p:sldId id="268" r:id="rId8"/>
    <p:sldId id="269" r:id="rId9"/>
    <p:sldId id="270" r:id="rId10"/>
    <p:sldId id="260" r:id="rId11"/>
    <p:sldId id="271" r:id="rId12"/>
    <p:sldId id="261" r:id="rId13"/>
    <p:sldId id="262" r:id="rId14"/>
    <p:sldId id="277" r:id="rId15"/>
    <p:sldId id="275" r:id="rId16"/>
    <p:sldId id="263" r:id="rId17"/>
    <p:sldId id="264" r:id="rId18"/>
    <p:sldId id="278" r:id="rId19"/>
    <p:sldId id="265" r:id="rId20"/>
    <p:sldId id="276" r:id="rId21"/>
    <p:sldId id="266"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26120-244D-DE1C-2767-762435147E5B}" v="53" dt="2023-04-28T00:23:33.041"/>
    <p1510:client id="{28EBE5D7-CD09-E971-0AC1-9D5812590A94}" v="46" dt="2023-04-18T18:32:31.109"/>
    <p1510:client id="{52BE4F53-FF86-6171-BF3F-8B1DE9529191}" v="54" dt="2023-04-27T04:15:30.867"/>
    <p1510:client id="{73188468-13CE-A71E-321A-BA1B4C9072F4}" v="54" dt="2023-04-27T04:13:00.917"/>
    <p1510:client id="{8E295412-FC4D-2887-BD74-EF3FBC553C83}" v="1" dt="2023-04-27T21:05:25.637"/>
    <p1510:client id="{9A921FE1-3F67-667F-ED9B-18C3A3E7EAD6}" v="347" dt="2023-04-28T01:36:12.567"/>
    <p1510:client id="{BE060C42-9C7C-094E-D164-7CABAE0D44D7}" v="347" dt="2023-04-28T01:38:03.994"/>
    <p1510:client id="{C5F6C1A9-20C7-BD38-589D-1F39AC8B7E83}" v="195" dt="2023-04-27T21:07:08.598"/>
    <p1510:client id="{DC7E1279-E1E7-128B-AB5E-310D7AA21F8C}" v="44" dt="2023-04-27T04:10:41.154"/>
    <p1510:client id="{EEEE7E81-6206-712E-AEDE-C683AC9D05A2}" v="82" dt="2023-04-27T21:17:16.018"/>
    <p1510:client id="{FEF74BC5-ADAA-FC73-7BB9-7D5C5D86A761}" v="708" dt="2023-04-27T19:21:53.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92BF9F-4DDC-4109-ABA4-39DD6954BD75}" type="datetimeFigureOut">
              <a:t>5/28/24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97A12-A4FC-4FAE-B919-D2B273D13269}" type="slidenum">
              <a:t>‹#›</a:t>
            </a:fld>
            <a:endParaRPr lang="en-US"/>
          </a:p>
        </p:txBody>
      </p:sp>
    </p:spTree>
    <p:extLst>
      <p:ext uri="{BB962C8B-B14F-4D97-AF65-F5344CB8AC3E}">
        <p14:creationId xmlns:p14="http://schemas.microsoft.com/office/powerpoint/2010/main" val="2184344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ldp.org/LDP/tlk/kernel/processe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ldp.org/LDP/tlk/kernel/processes.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oreilly.com/library/view/linux-device-drivers/0596005903/ch05.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kernel.org/doc/Documentation/locking/lockdep-design.tx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edium.com/geekculture/process-scheduling-in-linux-592028a5d545"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docs.kernel.org/locking/rt-mutex-design.html" TargetMode="External"/><Relationship Id="rId4" Type="http://schemas.openxmlformats.org/officeDocument/2006/relationships/hyperlink" Target="https://tldp.org/LDP/tlk/kernel/processes.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000"/>
              </a:spcBef>
              <a:buFont typeface="Arial"/>
              <a:buChar char="•"/>
            </a:pPr>
            <a:r>
              <a:rPr lang="en-US"/>
              <a:t>Most UNIX kernels are monolithic, meaning all the OS functionality in one large block. If changes are made, all the modules and routines must be relinked and reinstalled, and then the system rebooted.</a:t>
            </a:r>
          </a:p>
          <a:p>
            <a:pPr marL="285750" indent="-285750">
              <a:spcBef>
                <a:spcPts val="1000"/>
              </a:spcBef>
              <a:buFont typeface="Arial"/>
              <a:buChar char="•"/>
            </a:pPr>
            <a:r>
              <a:rPr lang="en-US"/>
              <a:t>Linux, to get around this issue, uses independent blocks known as </a:t>
            </a:r>
            <a:r>
              <a:rPr lang="en-US" b="1"/>
              <a:t>Loadable Modules. </a:t>
            </a:r>
            <a:endParaRPr lang="en-US"/>
          </a:p>
          <a:p>
            <a:pPr marL="285750" indent="-285750">
              <a:spcBef>
                <a:spcPts val="1000"/>
              </a:spcBef>
              <a:buFont typeface="Arial"/>
              <a:buChar char="•"/>
            </a:pPr>
            <a:r>
              <a:rPr lang="en-US"/>
              <a:t>A module is an object file whose code can be linked to and unlinked from the kernel at runtime. A module does not execute as its own process or thread, although it can create kernel threads for various purposes as necessary.</a:t>
            </a:r>
            <a:endParaRPr lang="en-US">
              <a:cs typeface="Calibri"/>
            </a:endParaRPr>
          </a:p>
          <a:p>
            <a:pPr marL="285750" indent="-285750">
              <a:spcBef>
                <a:spcPts val="1000"/>
              </a:spcBef>
              <a:buFont typeface="Arial"/>
              <a:buChar char="•"/>
            </a:pPr>
            <a:r>
              <a:rPr lang="en-US" b="1"/>
              <a:t>Linux I/O drivers</a:t>
            </a:r>
            <a:r>
              <a:rPr lang="en-US"/>
              <a:t> are implemented as kernel modules that interact with hardware devices and register themselves with the kernel to handle I/O requests from user-space applications</a:t>
            </a:r>
            <a:endParaRPr lang="en-US">
              <a:cs typeface="Calibri"/>
            </a:endParaRPr>
          </a:p>
          <a:p>
            <a:pPr marL="285750" indent="-285750">
              <a:spcBef>
                <a:spcPts val="1000"/>
              </a:spcBef>
              <a:buFont typeface="Arial"/>
              <a:buChar char="•"/>
            </a:pPr>
            <a:r>
              <a:rPr lang="en-US" b="1"/>
              <a:t>Dynamic linking:</a:t>
            </a:r>
            <a:r>
              <a:rPr lang="en-US"/>
              <a:t> A kernel module can be loaded and linked into the kernel while the kernel is already in memory and executing. A module can also be unlinked and removed from memory at any time</a:t>
            </a:r>
            <a:endParaRPr lang="en-US">
              <a:cs typeface="Calibri"/>
            </a:endParaRPr>
          </a:p>
          <a:p>
            <a:pPr marL="285750" indent="-285750">
              <a:spcBef>
                <a:spcPts val="1000"/>
              </a:spcBef>
              <a:buFont typeface="Arial"/>
              <a:buChar char="•"/>
            </a:pPr>
            <a:r>
              <a:rPr lang="en-US" b="1"/>
              <a:t>Stackable modules:</a:t>
            </a:r>
            <a:r>
              <a:rPr lang="en-US"/>
              <a:t> The modules are arranged in a hierarchy. Individual modules serve as libraries when they are referenced by client modules higher up in the hierarchy, and as clients when they reference modules further down</a:t>
            </a:r>
            <a:endParaRPr lang="en-US">
              <a:cs typeface="Calibri"/>
            </a:endParaRPr>
          </a:p>
        </p:txBody>
      </p:sp>
      <p:sp>
        <p:nvSpPr>
          <p:cNvPr id="4" name="Slide Number Placeholder 3"/>
          <p:cNvSpPr>
            <a:spLocks noGrp="1"/>
          </p:cNvSpPr>
          <p:nvPr>
            <p:ph type="sldNum" sz="quarter" idx="5"/>
          </p:nvPr>
        </p:nvSpPr>
        <p:spPr/>
        <p:txBody>
          <a:bodyPr/>
          <a:lstStyle/>
          <a:p>
            <a:fld id="{27297A12-A4FC-4FAE-B919-D2B273D13269}" type="slidenum">
              <a:rPr lang="en-US"/>
              <a:t>3</a:t>
            </a:fld>
            <a:endParaRPr lang="en-US"/>
          </a:p>
        </p:txBody>
      </p:sp>
    </p:spTree>
    <p:extLst>
      <p:ext uri="{BB962C8B-B14F-4D97-AF65-F5344CB8AC3E}">
        <p14:creationId xmlns:p14="http://schemas.microsoft.com/office/powerpoint/2010/main" val="491551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Linux architecture is based on a modular design, with a kernel at the center that communicates with various subsystems and device drivers. The kernel manages system resources such as memory, CPU, and input/output operations, while the subsystems handle higher-level functionality such as file systems, networking, and security.</a:t>
            </a:r>
            <a:endParaRPr lang="en-US"/>
          </a:p>
          <a:p>
            <a:r>
              <a:rPr lang="en-US" b="1"/>
              <a:t>The user space, where applications run, is separated from the kernel by an interface called system calls. The kernel exposes a set of system calls that allow user-space applications to interact with the hardware and resources managed by the kernel.</a:t>
            </a:r>
            <a:endParaRPr lang="en-US"/>
          </a:p>
          <a:p>
            <a:r>
              <a:rPr lang="en-US" b="1"/>
              <a:t>In addition, Linux supports a modular approach to device drivers, where drivers can be dynamically loaded and unloaded as needed, allowing for greater flexibility and easier maintenance.</a:t>
            </a:r>
            <a:endParaRPr lang="en-US"/>
          </a:p>
          <a:p>
            <a:endParaRPr lang="en-US" b="1">
              <a:cs typeface="Calibri" panose="020F0502020204030204"/>
            </a:endParaRPr>
          </a:p>
          <a:p>
            <a:pPr marL="285750" indent="-285750">
              <a:buFont typeface="Arial,Sans-Serif"/>
              <a:buChar char="•"/>
            </a:pPr>
            <a:r>
              <a:rPr lang="en-US" b="1"/>
              <a:t>Signals:</a:t>
            </a:r>
            <a:r>
              <a:rPr lang="en-US"/>
              <a:t> The kernel uses signals to call into a process. For example, signals are used to notify a process of certain faults, such as division by zero. Table 2.6 gives a few examples of signals.</a:t>
            </a:r>
            <a:endParaRPr lang="en-US">
              <a:cs typeface="Calibri"/>
            </a:endParaRPr>
          </a:p>
          <a:p>
            <a:pPr marL="285750" indent="-285750">
              <a:buFont typeface="Arial,Sans-Serif"/>
              <a:buChar char="•"/>
            </a:pPr>
            <a:r>
              <a:rPr lang="en-US" b="1"/>
              <a:t>System calls:</a:t>
            </a:r>
            <a:r>
              <a:rPr lang="en-US"/>
              <a:t> The system call is the means by which a process requests a specific kernel service. There are several hundred system calls, which can be roughly grouped into six categories: file system, process, scheduling, </a:t>
            </a:r>
            <a:r>
              <a:rPr lang="en-US" err="1"/>
              <a:t>interprocess</a:t>
            </a:r>
            <a:r>
              <a:rPr lang="en-US"/>
              <a:t> communication, socket (networking), and miscellaneous.</a:t>
            </a:r>
            <a:endParaRPr lang="en-US">
              <a:cs typeface="Calibri"/>
            </a:endParaRPr>
          </a:p>
          <a:p>
            <a:pPr marL="285750" indent="-285750">
              <a:buFont typeface="Arial,Sans-Serif"/>
              <a:buChar char="•"/>
            </a:pPr>
            <a:r>
              <a:rPr lang="en-US" b="1"/>
              <a:t>Processes and scheduler</a:t>
            </a:r>
            <a:r>
              <a:rPr lang="en-US"/>
              <a:t>: Creates, manages, and schedules processes</a:t>
            </a:r>
            <a:endParaRPr lang="en-US">
              <a:cs typeface="Calibri"/>
            </a:endParaRPr>
          </a:p>
          <a:p>
            <a:pPr marL="285750" indent="-285750">
              <a:buFont typeface="Arial,Sans-Serif"/>
              <a:buChar char="•"/>
            </a:pPr>
            <a:r>
              <a:rPr lang="en-US" b="1"/>
              <a:t>Virtual memory:</a:t>
            </a:r>
            <a:r>
              <a:rPr lang="en-US"/>
              <a:t> Allocates and manages virtual memory for processes</a:t>
            </a:r>
            <a:endParaRPr lang="en-US">
              <a:cs typeface="Calibri"/>
            </a:endParaRPr>
          </a:p>
          <a:p>
            <a:pPr marL="285750" indent="-285750">
              <a:buFont typeface="Arial,Sans-Serif"/>
              <a:buChar char="•"/>
            </a:pPr>
            <a:r>
              <a:rPr lang="en-US" b="1"/>
              <a:t>File systems:</a:t>
            </a:r>
            <a:r>
              <a:rPr lang="en-US"/>
              <a:t> Provide a global, hierarchical namespace for files, directories, and other file-related objects and provide file system functions.</a:t>
            </a:r>
            <a:endParaRPr lang="en-US">
              <a:cs typeface="Calibri"/>
            </a:endParaRPr>
          </a:p>
          <a:p>
            <a:pPr marL="285750" indent="-285750">
              <a:buFont typeface="Arial,Sans-Serif"/>
              <a:buChar char="•"/>
            </a:pPr>
            <a:r>
              <a:rPr lang="en-US" b="1"/>
              <a:t>Network protocols: </a:t>
            </a:r>
            <a:r>
              <a:rPr lang="en-US"/>
              <a:t>Support the Sockets interface to users for the TCP/IP protocol suite.</a:t>
            </a:r>
          </a:p>
          <a:p>
            <a:pPr marL="285750" indent="-285750">
              <a:buFont typeface="Arial,Sans-Serif"/>
              <a:buChar char="•"/>
            </a:pPr>
            <a:r>
              <a:rPr lang="en-US" b="1"/>
              <a:t>Character device drivers</a:t>
            </a:r>
            <a:r>
              <a:rPr lang="en-US"/>
              <a:t>: Manage devices that require the kernel to send or receive data one byte at a time, such as terminals, modems, and printers. </a:t>
            </a:r>
            <a:endParaRPr lang="en-US">
              <a:cs typeface="Calibri"/>
            </a:endParaRPr>
          </a:p>
          <a:p>
            <a:pPr marL="285750" indent="-285750">
              <a:buFont typeface="Arial,Sans-Serif"/>
              <a:buChar char="•"/>
            </a:pPr>
            <a:r>
              <a:rPr lang="en-US" b="1"/>
              <a:t>Block device drivers</a:t>
            </a:r>
            <a:r>
              <a:rPr lang="en-US"/>
              <a:t>: Manage devices that read and write data in blocks, such as various forms of secondary memory (magnetic disks, CD-ROMs, etc.).</a:t>
            </a:r>
            <a:endParaRPr lang="en-US">
              <a:cs typeface="Calibri"/>
            </a:endParaRPr>
          </a:p>
          <a:p>
            <a:pPr marL="285750" indent="-285750">
              <a:buFont typeface="Arial,Sans-Serif"/>
              <a:buChar char="•"/>
            </a:pPr>
            <a:r>
              <a:rPr lang="en-US" b="1"/>
              <a:t>Network device drivers</a:t>
            </a:r>
            <a:r>
              <a:rPr lang="en-US"/>
              <a:t>: Manage network interface cards and communications ports that connect to network devices, such as bridges and routers. </a:t>
            </a:r>
            <a:endParaRPr lang="en-US">
              <a:cs typeface="Calibri"/>
            </a:endParaRPr>
          </a:p>
          <a:p>
            <a:pPr marL="285750" indent="-285750">
              <a:buFont typeface="Arial,Sans-Serif"/>
              <a:buChar char="•"/>
            </a:pPr>
            <a:r>
              <a:rPr lang="en-US" b="1"/>
              <a:t>Traps and faults</a:t>
            </a:r>
            <a:r>
              <a:rPr lang="en-US"/>
              <a:t>: Handle traps and faults generated by the processor, such as a memory fault. </a:t>
            </a:r>
            <a:endParaRPr lang="en-US">
              <a:cs typeface="Calibri"/>
            </a:endParaRPr>
          </a:p>
          <a:p>
            <a:pPr marL="285750" indent="-285750">
              <a:buFont typeface="Arial,Sans-Serif"/>
              <a:buChar char="•"/>
            </a:pPr>
            <a:r>
              <a:rPr lang="en-US" b="1"/>
              <a:t>Physical memory</a:t>
            </a:r>
            <a:r>
              <a:rPr lang="en-US"/>
              <a:t>: Manages the pool of page frames in real memory and allocates pages for virtual memory.</a:t>
            </a:r>
            <a:endParaRPr lang="en-US">
              <a:cs typeface="Calibri"/>
            </a:endParaRPr>
          </a:p>
          <a:p>
            <a:pPr marL="285750" indent="-285750">
              <a:buFont typeface="Arial,Sans-Serif"/>
              <a:buChar char="•"/>
            </a:pPr>
            <a:r>
              <a:rPr lang="en-US" b="1"/>
              <a:t>Interrupts </a:t>
            </a:r>
            <a:r>
              <a:rPr lang="en-US"/>
              <a:t>Handle interrupts from peripheral devices</a:t>
            </a:r>
          </a:p>
        </p:txBody>
      </p:sp>
      <p:sp>
        <p:nvSpPr>
          <p:cNvPr id="4" name="Slide Number Placeholder 3"/>
          <p:cNvSpPr>
            <a:spLocks noGrp="1"/>
          </p:cNvSpPr>
          <p:nvPr>
            <p:ph type="sldNum" sz="quarter" idx="5"/>
          </p:nvPr>
        </p:nvSpPr>
        <p:spPr/>
        <p:txBody>
          <a:bodyPr/>
          <a:lstStyle/>
          <a:p>
            <a:fld id="{27297A12-A4FC-4FAE-B919-D2B273D13269}" type="slidenum">
              <a:rPr lang="en-US"/>
              <a:t>5</a:t>
            </a:fld>
            <a:endParaRPr lang="en-US"/>
          </a:p>
        </p:txBody>
      </p:sp>
    </p:spTree>
    <p:extLst>
      <p:ext uri="{BB962C8B-B14F-4D97-AF65-F5344CB8AC3E}">
        <p14:creationId xmlns:p14="http://schemas.microsoft.com/office/powerpoint/2010/main" val="195338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https://tldp.org/LDP/tlk/kernel/processes.html</a:t>
            </a:r>
            <a:endParaRPr lang="en-US"/>
          </a:p>
        </p:txBody>
      </p:sp>
      <p:sp>
        <p:nvSpPr>
          <p:cNvPr id="4" name="Slide Number Placeholder 3"/>
          <p:cNvSpPr>
            <a:spLocks noGrp="1"/>
          </p:cNvSpPr>
          <p:nvPr>
            <p:ph type="sldNum" sz="quarter" idx="5"/>
          </p:nvPr>
        </p:nvSpPr>
        <p:spPr/>
        <p:txBody>
          <a:bodyPr/>
          <a:lstStyle/>
          <a:p>
            <a:fld id="{27297A12-A4FC-4FAE-B919-D2B273D13269}" type="slidenum">
              <a:t>6</a:t>
            </a:fld>
            <a:endParaRPr lang="en-US"/>
          </a:p>
        </p:txBody>
      </p:sp>
    </p:spTree>
    <p:extLst>
      <p:ext uri="{BB962C8B-B14F-4D97-AF65-F5344CB8AC3E}">
        <p14:creationId xmlns:p14="http://schemas.microsoft.com/office/powerpoint/2010/main" val="386802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https://tldp.org/LDP/tlk/kernel/processes.html</a:t>
            </a:r>
            <a:endParaRPr lang="en-US"/>
          </a:p>
        </p:txBody>
      </p:sp>
      <p:sp>
        <p:nvSpPr>
          <p:cNvPr id="4" name="Slide Number Placeholder 3"/>
          <p:cNvSpPr>
            <a:spLocks noGrp="1"/>
          </p:cNvSpPr>
          <p:nvPr>
            <p:ph type="sldNum" sz="quarter" idx="5"/>
          </p:nvPr>
        </p:nvSpPr>
        <p:spPr/>
        <p:txBody>
          <a:bodyPr/>
          <a:lstStyle/>
          <a:p>
            <a:fld id="{27297A12-A4FC-4FAE-B919-D2B273D13269}" type="slidenum">
              <a:t>7</a:t>
            </a:fld>
            <a:endParaRPr lang="en-US"/>
          </a:p>
        </p:txBody>
      </p:sp>
    </p:spTree>
    <p:extLst>
      <p:ext uri="{BB962C8B-B14F-4D97-AF65-F5344CB8AC3E}">
        <p14:creationId xmlns:p14="http://schemas.microsoft.com/office/powerpoint/2010/main" val="4143822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https://www.oreilly.com/library/view/linux-device-drivers/0596005903/ch05.html</a:t>
            </a:r>
            <a:endParaRPr lang="en-US"/>
          </a:p>
        </p:txBody>
      </p:sp>
      <p:sp>
        <p:nvSpPr>
          <p:cNvPr id="4" name="Slide Number Placeholder 3"/>
          <p:cNvSpPr>
            <a:spLocks noGrp="1"/>
          </p:cNvSpPr>
          <p:nvPr>
            <p:ph type="sldNum" sz="quarter" idx="5"/>
          </p:nvPr>
        </p:nvSpPr>
        <p:spPr/>
        <p:txBody>
          <a:bodyPr/>
          <a:lstStyle/>
          <a:p>
            <a:fld id="{27297A12-A4FC-4FAE-B919-D2B273D13269}" type="slidenum">
              <a:t>10</a:t>
            </a:fld>
            <a:endParaRPr lang="en-US"/>
          </a:p>
        </p:txBody>
      </p:sp>
    </p:spTree>
    <p:extLst>
      <p:ext uri="{BB962C8B-B14F-4D97-AF65-F5344CB8AC3E}">
        <p14:creationId xmlns:p14="http://schemas.microsoft.com/office/powerpoint/2010/main" val="2117921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https://www.kernel.org/doc/Documentation/locking/lockdep-design.txt</a:t>
            </a: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27297A12-A4FC-4FAE-B919-D2B273D13269}" type="slidenum">
              <a:rPr lang="en-US"/>
              <a:t>11</a:t>
            </a:fld>
            <a:endParaRPr lang="en-US"/>
          </a:p>
        </p:txBody>
      </p:sp>
    </p:spTree>
    <p:extLst>
      <p:ext uri="{BB962C8B-B14F-4D97-AF65-F5344CB8AC3E}">
        <p14:creationId xmlns:p14="http://schemas.microsoft.com/office/powerpoint/2010/main" val="851129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https://medium.com/geekculture/process-scheduling-in-linux-592028a5d545</a:t>
            </a:r>
            <a:endParaRPr lang="en-US"/>
          </a:p>
          <a:p>
            <a:r>
              <a:rPr lang="en-US">
                <a:hlinkClick r:id="rId4"/>
              </a:rPr>
              <a:t>https://tldp.org/LDP/tlk/kernel/processes.html</a:t>
            </a:r>
            <a:endParaRPr lang="en-US">
              <a:cs typeface="Calibri"/>
              <a:hlinkClick r:id="rId4"/>
            </a:endParaRPr>
          </a:p>
          <a:p>
            <a:r>
              <a:rPr lang="en-US">
                <a:hlinkClick r:id="rId5"/>
              </a:rPr>
              <a:t>https://docs.kernel.org/locking/rt-mutex-design.html</a:t>
            </a:r>
          </a:p>
        </p:txBody>
      </p:sp>
      <p:sp>
        <p:nvSpPr>
          <p:cNvPr id="4" name="Slide Number Placeholder 3"/>
          <p:cNvSpPr>
            <a:spLocks noGrp="1"/>
          </p:cNvSpPr>
          <p:nvPr>
            <p:ph type="sldNum" sz="quarter" idx="5"/>
          </p:nvPr>
        </p:nvSpPr>
        <p:spPr/>
        <p:txBody>
          <a:bodyPr/>
          <a:lstStyle/>
          <a:p>
            <a:fld id="{27297A12-A4FC-4FAE-B919-D2B273D13269}" type="slidenum">
              <a:t>12</a:t>
            </a:fld>
            <a:endParaRPr lang="en-US"/>
          </a:p>
        </p:txBody>
      </p:sp>
    </p:spTree>
    <p:extLst>
      <p:ext uri="{BB962C8B-B14F-4D97-AF65-F5344CB8AC3E}">
        <p14:creationId xmlns:p14="http://schemas.microsoft.com/office/powerpoint/2010/main" val="2510656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Read/Write: When a read operation is requested, the Linux kernel communicates with the appropriate device driver to access the data from the hardware. The driver retrieves the data and passes it back to the kernel, which then makes it available to the requesting process. Linux employs a virtual file system (VFS) layer, which provides an abstraction for file operations, making it easier to work with different file systems. Similar to read operations, the Linux kernel communicates with the device driver to write data to the hardware. The kernel passes the data to be written along with the required information about the destination. The device driver then performs the write operation, and the kernel updates the process when the operation is complete.</a:t>
            </a:r>
            <a:endParaRPr lang="en-US">
              <a:cs typeface="Calibri" panose="020F0502020204030204"/>
            </a:endParaRPr>
          </a:p>
          <a:p>
            <a:pPr marL="285750" indent="-285750">
              <a:buFont typeface="Arial"/>
              <a:buChar char="•"/>
            </a:pPr>
            <a:r>
              <a:rPr lang="en-US"/>
              <a:t>DMA (Direct Memory Access): In Linux, DMA is a technique used to transfer data between the system memory and devices without involving the CPU. The DMA controller handles the data transfer, offloading the workload from the CPU and improving overall system performance. DMA can be used for both read and write operations.</a:t>
            </a:r>
            <a:endParaRPr lang="en-US">
              <a:cs typeface="Calibri"/>
            </a:endParaRPr>
          </a:p>
        </p:txBody>
      </p:sp>
      <p:sp>
        <p:nvSpPr>
          <p:cNvPr id="4" name="Slide Number Placeholder 3"/>
          <p:cNvSpPr>
            <a:spLocks noGrp="1"/>
          </p:cNvSpPr>
          <p:nvPr>
            <p:ph type="sldNum" sz="quarter" idx="5"/>
          </p:nvPr>
        </p:nvSpPr>
        <p:spPr/>
        <p:txBody>
          <a:bodyPr/>
          <a:lstStyle/>
          <a:p>
            <a:fld id="{27297A12-A4FC-4FAE-B919-D2B273D13269}" type="slidenum">
              <a:rPr lang="en-US"/>
              <a:t>15</a:t>
            </a:fld>
            <a:endParaRPr lang="en-US"/>
          </a:p>
        </p:txBody>
      </p:sp>
    </p:spTree>
    <p:extLst>
      <p:ext uri="{BB962C8B-B14F-4D97-AF65-F5344CB8AC3E}">
        <p14:creationId xmlns:p14="http://schemas.microsoft.com/office/powerpoint/2010/main" val="4075007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Cycle stealing: Linux supports cycle stealing, a technique where the DMA controller "steals" a few CPU cycles to perform data transfers, effectively interleaving the I/O and CPU operations. This allows the CPU to continue executing tasks while I/O operations are being performed, leading to better utilization of system resources.</a:t>
            </a:r>
          </a:p>
          <a:p>
            <a:pPr marL="285750" indent="-285750">
              <a:buFont typeface="Arial"/>
              <a:buChar char="•"/>
            </a:pPr>
            <a:r>
              <a:rPr lang="en-US"/>
              <a:t>CPU participation: Although DMA is employed to reduce CPU involvement in I/O operations, there are instances where the CPU must participate in I/O management. In Linux, this can occur when the hardware does not support DMA, or when the device driver requires some specific processing before the data transfer can take place. In such cases, the CPU takes a more active role in handling the I/O operation.</a:t>
            </a:r>
            <a:endParaRPr lang="en-US">
              <a:cs typeface="Calibri"/>
            </a:endParaRPr>
          </a:p>
        </p:txBody>
      </p:sp>
      <p:sp>
        <p:nvSpPr>
          <p:cNvPr id="4" name="Slide Number Placeholder 3"/>
          <p:cNvSpPr>
            <a:spLocks noGrp="1"/>
          </p:cNvSpPr>
          <p:nvPr>
            <p:ph type="sldNum" sz="quarter" idx="5"/>
          </p:nvPr>
        </p:nvSpPr>
        <p:spPr/>
        <p:txBody>
          <a:bodyPr/>
          <a:lstStyle/>
          <a:p>
            <a:fld id="{27297A12-A4FC-4FAE-B919-D2B273D13269}" type="slidenum">
              <a:rPr lang="en-US"/>
              <a:t>16</a:t>
            </a:fld>
            <a:endParaRPr lang="en-US"/>
          </a:p>
        </p:txBody>
      </p:sp>
    </p:spTree>
    <p:extLst>
      <p:ext uri="{BB962C8B-B14F-4D97-AF65-F5344CB8AC3E}">
        <p14:creationId xmlns:p14="http://schemas.microsoft.com/office/powerpoint/2010/main" val="314303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1861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2578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85437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654394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90371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5/28/24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97542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5/28/24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22325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91831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1367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5193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4699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6269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2080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5/28/24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3114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5/28/24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625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5/28/24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1771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13020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5/28/24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2794748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94B7-BA5B-44D2-8222-859534DBB523}"/>
              </a:ext>
            </a:extLst>
          </p:cNvPr>
          <p:cNvSpPr>
            <a:spLocks noGrp="1"/>
          </p:cNvSpPr>
          <p:nvPr>
            <p:ph type="ctrTitle"/>
          </p:nvPr>
        </p:nvSpPr>
        <p:spPr/>
        <p:txBody>
          <a:bodyPr/>
          <a:lstStyle/>
          <a:p>
            <a:r>
              <a:rPr lang="en-US" dirty="0"/>
              <a:t>Linux OS Analysis</a:t>
            </a:r>
          </a:p>
        </p:txBody>
      </p:sp>
      <p:sp>
        <p:nvSpPr>
          <p:cNvPr id="3" name="Subtitle 2">
            <a:extLst>
              <a:ext uri="{FF2B5EF4-FFF2-40B4-BE49-F238E27FC236}">
                <a16:creationId xmlns:a16="http://schemas.microsoft.com/office/drawing/2014/main" id="{3F8ABCE8-E21B-4049-B4A3-6EFF2D3B0BDD}"/>
              </a:ext>
            </a:extLst>
          </p:cNvPr>
          <p:cNvSpPr>
            <a:spLocks noGrp="1"/>
          </p:cNvSpPr>
          <p:nvPr>
            <p:ph type="subTitle" idx="1"/>
          </p:nvPr>
        </p:nvSpPr>
        <p:spPr/>
        <p:txBody>
          <a:bodyPr vert="horz" lIns="91440" tIns="45720" rIns="91440" bIns="45720" rtlCol="0" anchor="t">
            <a:normAutofit/>
          </a:bodyPr>
          <a:lstStyle/>
          <a:p>
            <a:r>
              <a:rPr lang="en-US" u="sng" dirty="0"/>
              <a:t>Team 1</a:t>
            </a:r>
            <a:endParaRPr lang="en-US" u="sng" dirty="0">
              <a:cs typeface="Calibri"/>
            </a:endParaRPr>
          </a:p>
          <a:p>
            <a:endParaRPr lang="en-US" u="sng" dirty="0"/>
          </a:p>
        </p:txBody>
      </p:sp>
    </p:spTree>
    <p:extLst>
      <p:ext uri="{BB962C8B-B14F-4D97-AF65-F5344CB8AC3E}">
        <p14:creationId xmlns:p14="http://schemas.microsoft.com/office/powerpoint/2010/main" val="2945531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5F51-F242-40D0-B921-4A345EB80BFD}"/>
              </a:ext>
            </a:extLst>
          </p:cNvPr>
          <p:cNvSpPr>
            <a:spLocks noGrp="1"/>
          </p:cNvSpPr>
          <p:nvPr>
            <p:ph type="title"/>
          </p:nvPr>
        </p:nvSpPr>
        <p:spPr/>
        <p:txBody>
          <a:bodyPr/>
          <a:lstStyle/>
          <a:p>
            <a:r>
              <a:rPr lang="en-US"/>
              <a:t>Concurrency control</a:t>
            </a:r>
          </a:p>
        </p:txBody>
      </p:sp>
      <p:sp>
        <p:nvSpPr>
          <p:cNvPr id="3" name="Content Placeholder 2">
            <a:extLst>
              <a:ext uri="{FF2B5EF4-FFF2-40B4-BE49-F238E27FC236}">
                <a16:creationId xmlns:a16="http://schemas.microsoft.com/office/drawing/2014/main" id="{1BEA4A16-7CAB-4F90-B873-A707DC9F9EE5}"/>
              </a:ext>
            </a:extLst>
          </p:cNvPr>
          <p:cNvSpPr>
            <a:spLocks noGrp="1"/>
          </p:cNvSpPr>
          <p:nvPr>
            <p:ph idx="1"/>
          </p:nvPr>
        </p:nvSpPr>
        <p:spPr/>
        <p:txBody>
          <a:bodyPr vert="horz" lIns="91440" tIns="45720" rIns="91440" bIns="45720" rtlCol="0" anchor="t">
            <a:noAutofit/>
          </a:bodyPr>
          <a:lstStyle/>
          <a:p>
            <a:r>
              <a:rPr lang="en-US">
                <a:ea typeface="+mj-lt"/>
                <a:cs typeface="+mj-lt"/>
              </a:rPr>
              <a:t>Linux has operations that can guarantee atomic operations on a variable, and has built-in mutex and semaphore support</a:t>
            </a:r>
          </a:p>
          <a:p>
            <a:pPr>
              <a:buClr>
                <a:srgbClr val="8AD0D6"/>
              </a:buClr>
            </a:pPr>
            <a:r>
              <a:rPr lang="en-US">
                <a:ea typeface="+mj-lt"/>
                <a:cs typeface="+mj-lt"/>
              </a:rPr>
              <a:t>Linux does not seem to have monitor support</a:t>
            </a:r>
          </a:p>
          <a:p>
            <a:pPr>
              <a:buClr>
                <a:srgbClr val="8AD0D6"/>
              </a:buClr>
            </a:pPr>
            <a:r>
              <a:rPr lang="en-US">
                <a:ea typeface="+mj-lt"/>
                <a:cs typeface="+mj-lt"/>
              </a:rPr>
              <a:t>All processes have IPC, inherited from Unix</a:t>
            </a:r>
          </a:p>
          <a:p>
            <a:pPr lvl="1">
              <a:buClr>
                <a:srgbClr val="8AD0D6"/>
              </a:buClr>
            </a:pPr>
            <a:r>
              <a:rPr lang="en-US">
                <a:ea typeface="+mj-lt"/>
                <a:cs typeface="+mj-lt"/>
              </a:rPr>
              <a:t>This includes support for signals, pipes, message queues, sockets, and shared memory</a:t>
            </a:r>
          </a:p>
          <a:p>
            <a:pPr>
              <a:buClr>
                <a:srgbClr val="8AD0D6"/>
              </a:buClr>
            </a:pPr>
            <a:r>
              <a:rPr lang="en-US">
                <a:ea typeface="+mj-lt"/>
                <a:cs typeface="+mj-lt"/>
              </a:rPr>
              <a:t>Mutexes will spinlock while waiting</a:t>
            </a:r>
          </a:p>
          <a:p>
            <a:pPr lvl="1">
              <a:buClr>
                <a:srgbClr val="8AD0D6"/>
              </a:buClr>
            </a:pPr>
            <a:r>
              <a:rPr lang="en-US">
                <a:ea typeface="+mj-lt"/>
                <a:cs typeface="+mj-lt"/>
              </a:rPr>
              <a:t>Usually for use on multiprocessor systems</a:t>
            </a:r>
          </a:p>
          <a:p>
            <a:pPr>
              <a:buClr>
                <a:srgbClr val="8AD0D6"/>
              </a:buClr>
            </a:pPr>
            <a:r>
              <a:rPr lang="en-US">
                <a:ea typeface="+mj-lt"/>
                <a:cs typeface="+mj-lt"/>
              </a:rPr>
              <a:t>Very suitable for parallel processing because of support of mutexes and IPC</a:t>
            </a:r>
          </a:p>
          <a:p>
            <a:pPr>
              <a:buClr>
                <a:srgbClr val="8AD0D6"/>
              </a:buClr>
            </a:pPr>
            <a:r>
              <a:rPr lang="en-US">
                <a:ea typeface="+mj-lt"/>
                <a:cs typeface="+mj-lt"/>
              </a:rPr>
              <a:t>Very suitable for distributed processing because of IPC</a:t>
            </a:r>
          </a:p>
          <a:p>
            <a:pPr>
              <a:buClr>
                <a:srgbClr val="8AD0D6"/>
              </a:buClr>
            </a:pPr>
            <a:endParaRPr lang="en-US"/>
          </a:p>
          <a:p>
            <a:endParaRPr lang="en-US"/>
          </a:p>
        </p:txBody>
      </p:sp>
    </p:spTree>
    <p:extLst>
      <p:ext uri="{BB962C8B-B14F-4D97-AF65-F5344CB8AC3E}">
        <p14:creationId xmlns:p14="http://schemas.microsoft.com/office/powerpoint/2010/main" val="4253710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1DB1-AE6D-A170-56DD-104744E73A3A}"/>
              </a:ext>
            </a:extLst>
          </p:cNvPr>
          <p:cNvSpPr>
            <a:spLocks noGrp="1"/>
          </p:cNvSpPr>
          <p:nvPr>
            <p:ph type="title"/>
          </p:nvPr>
        </p:nvSpPr>
        <p:spPr/>
        <p:txBody>
          <a:bodyPr/>
          <a:lstStyle/>
          <a:p>
            <a:r>
              <a:rPr lang="en-US">
                <a:ea typeface="+mj-lt"/>
                <a:cs typeface="+mj-lt"/>
              </a:rPr>
              <a:t>Concurrency control (cont.)</a:t>
            </a:r>
          </a:p>
        </p:txBody>
      </p:sp>
      <p:sp>
        <p:nvSpPr>
          <p:cNvPr id="3" name="Content Placeholder 2">
            <a:extLst>
              <a:ext uri="{FF2B5EF4-FFF2-40B4-BE49-F238E27FC236}">
                <a16:creationId xmlns:a16="http://schemas.microsoft.com/office/drawing/2014/main" id="{9E3BBA54-3A32-C1D5-7EE2-445116051F39}"/>
              </a:ext>
            </a:extLst>
          </p:cNvPr>
          <p:cNvSpPr>
            <a:spLocks noGrp="1"/>
          </p:cNvSpPr>
          <p:nvPr>
            <p:ph idx="1"/>
          </p:nvPr>
        </p:nvSpPr>
        <p:spPr/>
        <p:txBody>
          <a:bodyPr vert="horz" lIns="91440" tIns="45720" rIns="91440" bIns="45720" rtlCol="0" anchor="t">
            <a:normAutofit/>
          </a:bodyPr>
          <a:lstStyle/>
          <a:p>
            <a:r>
              <a:rPr lang="en-US" err="1">
                <a:ea typeface="+mj-lt"/>
                <a:cs typeface="+mj-lt"/>
              </a:rPr>
              <a:t>lockdep</a:t>
            </a:r>
            <a:r>
              <a:rPr lang="en-US">
                <a:ea typeface="+mj-lt"/>
                <a:cs typeface="+mj-lt"/>
              </a:rPr>
              <a:t> is a feature that can detect potential deadlocks</a:t>
            </a:r>
          </a:p>
          <a:p>
            <a:pPr>
              <a:buClr>
                <a:srgbClr val="8AD0D6"/>
              </a:buClr>
            </a:pPr>
            <a:r>
              <a:rPr lang="en-US">
                <a:ea typeface="+mj-lt"/>
                <a:cs typeface="+mj-lt"/>
              </a:rPr>
              <a:t>Not much built-in support for deadlock avoidance algorithms, most is left up to the programmer</a:t>
            </a:r>
          </a:p>
          <a:p>
            <a:pPr>
              <a:buClr>
                <a:srgbClr val="8AD0D6"/>
              </a:buClr>
            </a:pPr>
            <a:endParaRPr lang="en-US"/>
          </a:p>
        </p:txBody>
      </p:sp>
    </p:spTree>
    <p:extLst>
      <p:ext uri="{BB962C8B-B14F-4D97-AF65-F5344CB8AC3E}">
        <p14:creationId xmlns:p14="http://schemas.microsoft.com/office/powerpoint/2010/main" val="426387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56F8-F42E-428E-9230-F23226D16EEB}"/>
              </a:ext>
            </a:extLst>
          </p:cNvPr>
          <p:cNvSpPr>
            <a:spLocks noGrp="1"/>
          </p:cNvSpPr>
          <p:nvPr>
            <p:ph type="title"/>
          </p:nvPr>
        </p:nvSpPr>
        <p:spPr/>
        <p:txBody>
          <a:bodyPr/>
          <a:lstStyle/>
          <a:p>
            <a:r>
              <a:rPr lang="en-US"/>
              <a:t>Scheduling/RT Support</a:t>
            </a:r>
          </a:p>
        </p:txBody>
      </p:sp>
      <p:sp>
        <p:nvSpPr>
          <p:cNvPr id="3" name="Content Placeholder 2">
            <a:extLst>
              <a:ext uri="{FF2B5EF4-FFF2-40B4-BE49-F238E27FC236}">
                <a16:creationId xmlns:a16="http://schemas.microsoft.com/office/drawing/2014/main" id="{63FE5C8E-9785-41D5-8EE1-98747C9E342B}"/>
              </a:ext>
            </a:extLst>
          </p:cNvPr>
          <p:cNvSpPr>
            <a:spLocks noGrp="1"/>
          </p:cNvSpPr>
          <p:nvPr>
            <p:ph idx="1"/>
          </p:nvPr>
        </p:nvSpPr>
        <p:spPr/>
        <p:txBody>
          <a:bodyPr vert="horz" lIns="91440" tIns="45720" rIns="91440" bIns="45720" rtlCol="0" anchor="t">
            <a:normAutofit/>
          </a:bodyPr>
          <a:lstStyle/>
          <a:p>
            <a:r>
              <a:rPr lang="en-US"/>
              <a:t>Each process's </a:t>
            </a:r>
            <a:r>
              <a:rPr lang="en-US" err="1">
                <a:latin typeface="Consolas"/>
              </a:rPr>
              <a:t>task_struct</a:t>
            </a:r>
            <a:r>
              <a:rPr lang="en-US"/>
              <a:t> contains a priority number or a real-time priority number</a:t>
            </a:r>
          </a:p>
          <a:p>
            <a:pPr lvl="1">
              <a:buClr>
                <a:srgbClr val="8AD0D6"/>
              </a:buClr>
            </a:pPr>
            <a:r>
              <a:rPr lang="en-US"/>
              <a:t>Real-time processes are prioritized over conventional processes</a:t>
            </a:r>
          </a:p>
          <a:p>
            <a:pPr>
              <a:buClr>
                <a:srgbClr val="8AD0D6"/>
              </a:buClr>
            </a:pPr>
            <a:r>
              <a:rPr lang="en-US"/>
              <a:t>Real-time processes can be scheduled with either round robin or FIFO</a:t>
            </a:r>
          </a:p>
          <a:p>
            <a:pPr lvl="1">
              <a:buClr>
                <a:srgbClr val="8AD0D6"/>
              </a:buClr>
            </a:pPr>
            <a:r>
              <a:rPr lang="en-US"/>
              <a:t>The scheduling algorithm applied to a process is listed in its </a:t>
            </a:r>
            <a:r>
              <a:rPr lang="en-US" err="1">
                <a:latin typeface="Consolas"/>
              </a:rPr>
              <a:t>task_struct</a:t>
            </a:r>
            <a:endParaRPr lang="en-US">
              <a:latin typeface="Consolas"/>
            </a:endParaRPr>
          </a:p>
          <a:p>
            <a:pPr>
              <a:buClr>
                <a:srgbClr val="8AD0D6"/>
              </a:buClr>
            </a:pPr>
            <a:r>
              <a:rPr lang="en-US">
                <a:latin typeface="Century Gothic"/>
              </a:rPr>
              <a:t>Conventional processes use Completely Fair Scheduler (CFS)</a:t>
            </a:r>
            <a:endParaRPr lang="en-US">
              <a:latin typeface="Consolas"/>
            </a:endParaRPr>
          </a:p>
          <a:p>
            <a:pPr lvl="1">
              <a:buClr>
                <a:srgbClr val="8AD0D6"/>
              </a:buClr>
            </a:pPr>
            <a:r>
              <a:rPr lang="en-US"/>
              <a:t>Uses virtual runtime to fairly schedule tasks</a:t>
            </a:r>
          </a:p>
          <a:p>
            <a:pPr>
              <a:buClr>
                <a:srgbClr val="8AD0D6"/>
              </a:buClr>
            </a:pPr>
            <a:r>
              <a:rPr lang="en-US"/>
              <a:t>Utilizes priority inheritance to prevent priority inversion</a:t>
            </a:r>
          </a:p>
          <a:p>
            <a:pPr>
              <a:buClr>
                <a:srgbClr val="8AD0D6"/>
              </a:buClr>
            </a:pPr>
            <a:endParaRPr lang="en-US"/>
          </a:p>
          <a:p>
            <a:endParaRPr lang="en-US"/>
          </a:p>
        </p:txBody>
      </p:sp>
    </p:spTree>
    <p:extLst>
      <p:ext uri="{BB962C8B-B14F-4D97-AF65-F5344CB8AC3E}">
        <p14:creationId xmlns:p14="http://schemas.microsoft.com/office/powerpoint/2010/main" val="3977585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F1AA-617C-4002-A93E-A63302D09D6F}"/>
              </a:ext>
            </a:extLst>
          </p:cNvPr>
          <p:cNvSpPr>
            <a:spLocks noGrp="1"/>
          </p:cNvSpPr>
          <p:nvPr>
            <p:ph type="title"/>
          </p:nvPr>
        </p:nvSpPr>
        <p:spPr/>
        <p:txBody>
          <a:bodyPr/>
          <a:lstStyle/>
          <a:p>
            <a:r>
              <a:rPr lang="en-US"/>
              <a:t>Memory Management</a:t>
            </a:r>
          </a:p>
        </p:txBody>
      </p:sp>
      <p:sp>
        <p:nvSpPr>
          <p:cNvPr id="3" name="Content Placeholder 2">
            <a:extLst>
              <a:ext uri="{FF2B5EF4-FFF2-40B4-BE49-F238E27FC236}">
                <a16:creationId xmlns:a16="http://schemas.microsoft.com/office/drawing/2014/main" id="{DDA46A13-E814-4D85-AE67-E9386FDC1693}"/>
              </a:ext>
            </a:extLst>
          </p:cNvPr>
          <p:cNvSpPr>
            <a:spLocks noGrp="1"/>
          </p:cNvSpPr>
          <p:nvPr>
            <p:ph idx="1"/>
          </p:nvPr>
        </p:nvSpPr>
        <p:spPr>
          <a:xfrm>
            <a:off x="1103312" y="1623831"/>
            <a:ext cx="8953939" cy="4624568"/>
          </a:xfrm>
        </p:spPr>
        <p:txBody>
          <a:bodyPr vert="horz" lIns="91440" tIns="45720" rIns="91440" bIns="45720" rtlCol="0" anchor="t">
            <a:normAutofit/>
          </a:bodyPr>
          <a:lstStyle/>
          <a:p>
            <a:pPr>
              <a:buFont typeface="Arial" charset="2"/>
              <a:buChar char="•"/>
            </a:pPr>
            <a:r>
              <a:rPr lang="en-US" dirty="0">
                <a:ea typeface="+mj-lt"/>
                <a:cs typeface="+mj-lt"/>
              </a:rPr>
              <a:t>Has large address spaces</a:t>
            </a:r>
          </a:p>
          <a:p>
            <a:pPr lvl="1">
              <a:buClr>
                <a:srgbClr val="8AD0D6"/>
              </a:buClr>
              <a:buFont typeface="Arial" charset="2"/>
              <a:buChar char="•"/>
            </a:pPr>
            <a:r>
              <a:rPr lang="en-US" dirty="0">
                <a:ea typeface="+mj-lt"/>
                <a:cs typeface="+mj-lt"/>
              </a:rPr>
              <a:t>System appear as if it has a larger amount of memory than it actually has</a:t>
            </a:r>
          </a:p>
          <a:p>
            <a:pPr lvl="1">
              <a:buClr>
                <a:srgbClr val="8AD0D6"/>
              </a:buClr>
              <a:buFont typeface="Arial" charset="2"/>
              <a:buChar char="•"/>
            </a:pPr>
            <a:r>
              <a:rPr lang="en-US" dirty="0">
                <a:ea typeface="+mj-lt"/>
                <a:cs typeface="+mj-lt"/>
              </a:rPr>
              <a:t>Virtual memory can be many times larger than the physical memory in </a:t>
            </a:r>
            <a:r>
              <a:rPr lang="en-US">
                <a:ea typeface="+mj-lt"/>
                <a:cs typeface="+mj-lt"/>
              </a:rPr>
              <a:t>the system</a:t>
            </a:r>
          </a:p>
          <a:p>
            <a:pPr>
              <a:buClr>
                <a:srgbClr val="8AD0D6"/>
              </a:buClr>
              <a:buFont typeface="Arial" charset="2"/>
              <a:buChar char="•"/>
            </a:pPr>
            <a:r>
              <a:rPr lang="en-US">
                <a:ea typeface="+mj-lt"/>
                <a:cs typeface="+mj-lt"/>
              </a:rPr>
              <a:t>Memory address and translation</a:t>
            </a:r>
          </a:p>
          <a:p>
            <a:pPr lvl="1">
              <a:buClr>
                <a:srgbClr val="8AD0D6"/>
              </a:buClr>
              <a:buFont typeface="Arial" charset="2"/>
              <a:buChar char="•"/>
            </a:pPr>
            <a:r>
              <a:rPr lang="en-US">
                <a:ea typeface="+mj-lt"/>
                <a:cs typeface="+mj-lt"/>
              </a:rPr>
              <a:t>Two page tables</a:t>
            </a:r>
          </a:p>
          <a:p>
            <a:pPr lvl="2">
              <a:buClr>
                <a:srgbClr val="8AD0D6"/>
              </a:buClr>
              <a:buFont typeface="Arial" charset="2"/>
              <a:buChar char="•"/>
            </a:pPr>
            <a:r>
              <a:rPr lang="en-US">
                <a:ea typeface="+mj-lt"/>
                <a:cs typeface="+mj-lt"/>
              </a:rPr>
              <a:t>Creates a two-level page structure which has the </a:t>
            </a:r>
            <a:r>
              <a:rPr lang="en-US" dirty="0">
                <a:ea typeface="+mj-lt"/>
                <a:cs typeface="+mj-lt"/>
              </a:rPr>
              <a:t>effect of reducing the size </a:t>
            </a:r>
            <a:r>
              <a:rPr lang="en-US">
                <a:ea typeface="+mj-lt"/>
                <a:cs typeface="+mj-lt"/>
              </a:rPr>
              <a:t>of the page table</a:t>
            </a:r>
          </a:p>
          <a:p>
            <a:pPr lvl="1">
              <a:buClr>
                <a:srgbClr val="8AD0D6"/>
              </a:buClr>
              <a:buFont typeface="Arial" charset="2"/>
              <a:buChar char="•"/>
            </a:pPr>
            <a:r>
              <a:rPr lang="en-US">
                <a:ea typeface="+mj-lt"/>
                <a:cs typeface="+mj-lt"/>
              </a:rPr>
              <a:t>Copy-on-Write pages</a:t>
            </a:r>
          </a:p>
          <a:p>
            <a:pPr lvl="2">
              <a:buClr>
                <a:srgbClr val="8AD0D6"/>
              </a:buClr>
              <a:buFont typeface="Arial" charset="2"/>
              <a:buChar char="•"/>
            </a:pPr>
            <a:r>
              <a:rPr lang="en-US">
                <a:ea typeface="+mj-lt"/>
                <a:cs typeface="+mj-lt"/>
              </a:rPr>
              <a:t>When a process forks, instead of </a:t>
            </a:r>
            <a:r>
              <a:rPr lang="en-US" dirty="0">
                <a:ea typeface="+mj-lt"/>
                <a:cs typeface="+mj-lt"/>
              </a:rPr>
              <a:t>the kernel to copying the whole content of the page, it uses COW pages to create a child process that shares the same memory space until it modifies a page.</a:t>
            </a:r>
            <a:endParaRPr lang="en-US"/>
          </a:p>
        </p:txBody>
      </p:sp>
    </p:spTree>
    <p:extLst>
      <p:ext uri="{BB962C8B-B14F-4D97-AF65-F5344CB8AC3E}">
        <p14:creationId xmlns:p14="http://schemas.microsoft.com/office/powerpoint/2010/main" val="1520836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F1AA-617C-4002-A93E-A63302D09D6F}"/>
              </a:ext>
            </a:extLst>
          </p:cNvPr>
          <p:cNvSpPr>
            <a:spLocks noGrp="1"/>
          </p:cNvSpPr>
          <p:nvPr>
            <p:ph type="title"/>
          </p:nvPr>
        </p:nvSpPr>
        <p:spPr/>
        <p:txBody>
          <a:bodyPr/>
          <a:lstStyle/>
          <a:p>
            <a:r>
              <a:rPr lang="en-US"/>
              <a:t>Memory Management (cont.)</a:t>
            </a:r>
          </a:p>
        </p:txBody>
      </p:sp>
      <p:sp>
        <p:nvSpPr>
          <p:cNvPr id="3" name="Content Placeholder 2">
            <a:extLst>
              <a:ext uri="{FF2B5EF4-FFF2-40B4-BE49-F238E27FC236}">
                <a16:creationId xmlns:a16="http://schemas.microsoft.com/office/drawing/2014/main" id="{DDA46A13-E814-4D85-AE67-E9386FDC1693}"/>
              </a:ext>
            </a:extLst>
          </p:cNvPr>
          <p:cNvSpPr>
            <a:spLocks noGrp="1"/>
          </p:cNvSpPr>
          <p:nvPr>
            <p:ph idx="1"/>
          </p:nvPr>
        </p:nvSpPr>
        <p:spPr>
          <a:xfrm>
            <a:off x="1103312" y="1623831"/>
            <a:ext cx="9457006" cy="5127635"/>
          </a:xfrm>
        </p:spPr>
        <p:txBody>
          <a:bodyPr vert="horz" lIns="91440" tIns="45720" rIns="91440" bIns="45720" rtlCol="0" anchor="t">
            <a:normAutofit fontScale="92500" lnSpcReduction="10000"/>
          </a:bodyPr>
          <a:lstStyle/>
          <a:p>
            <a:pPr>
              <a:buFont typeface="Arial" charset="2"/>
              <a:buChar char="•"/>
            </a:pPr>
            <a:r>
              <a:rPr lang="en-US">
                <a:ea typeface="+mj-lt"/>
                <a:cs typeface="+mj-lt"/>
              </a:rPr>
              <a:t>Supports Virtual Memory</a:t>
            </a:r>
          </a:p>
          <a:p>
            <a:pPr lvl="1">
              <a:buClr>
                <a:srgbClr val="8AD0D6"/>
              </a:buClr>
              <a:buFont typeface="Arial" charset="2"/>
              <a:buChar char="•"/>
            </a:pPr>
            <a:r>
              <a:rPr lang="en-US">
                <a:ea typeface="+mj-lt"/>
                <a:cs typeface="+mj-lt"/>
              </a:rPr>
              <a:t>Uses a disk as an extension of RAM so that the effective size of usable memory grows accordingly</a:t>
            </a:r>
          </a:p>
          <a:p>
            <a:pPr lvl="1">
              <a:buClr>
                <a:srgbClr val="8AD0D6"/>
              </a:buClr>
              <a:buFont typeface="Arial" charset="2"/>
              <a:buChar char="•"/>
            </a:pPr>
            <a:r>
              <a:rPr lang="en-US">
                <a:ea typeface="+mj-lt"/>
                <a:cs typeface="+mj-lt"/>
              </a:rPr>
              <a:t>When the original contents are needed again, they are read back into memory </a:t>
            </a:r>
          </a:p>
          <a:p>
            <a:pPr lvl="1">
              <a:buClr>
                <a:srgbClr val="8AD0D6"/>
              </a:buClr>
              <a:buFont typeface="Arial" charset="2"/>
              <a:buChar char="•"/>
            </a:pPr>
            <a:r>
              <a:rPr lang="en-US">
                <a:ea typeface="+mj-lt"/>
                <a:cs typeface="+mj-lt"/>
              </a:rPr>
              <a:t>reading and writing the hard disk is slower (on the order of a thousand times slower) than using real memory which as an effect programs will have either a large space and time complexity</a:t>
            </a:r>
            <a:endParaRPr lang="en-US"/>
          </a:p>
          <a:p>
            <a:pPr lvl="1">
              <a:buClr>
                <a:srgbClr val="8AD0D6"/>
              </a:buClr>
              <a:buFont typeface="Arial" charset="2"/>
              <a:buChar char="•"/>
            </a:pPr>
            <a:r>
              <a:rPr lang="en-US">
                <a:ea typeface="+mj-lt"/>
                <a:cs typeface="+mj-lt"/>
              </a:rPr>
              <a:t>Swap Space is a term that is coined for the part of the hard disk that is used as virtual memory.</a:t>
            </a:r>
          </a:p>
          <a:p>
            <a:pPr>
              <a:buClr>
                <a:srgbClr val="8AD0D6"/>
              </a:buClr>
              <a:buFont typeface="Arial" charset="2"/>
              <a:buChar char="•"/>
            </a:pPr>
            <a:r>
              <a:rPr lang="en-US">
                <a:ea typeface="+mj-lt"/>
                <a:cs typeface="+mj-lt"/>
              </a:rPr>
              <a:t>Efficiency of memory access </a:t>
            </a:r>
          </a:p>
          <a:p>
            <a:pPr lvl="1">
              <a:buClr>
                <a:srgbClr val="8AD0D6"/>
              </a:buClr>
              <a:buFont typeface="Arial" charset="2"/>
              <a:buChar char="•"/>
            </a:pPr>
            <a:r>
              <a:rPr lang="en-US">
                <a:ea typeface="+mj-lt"/>
                <a:cs typeface="+mj-lt"/>
              </a:rPr>
              <a:t>Includes many factors such as the architecture, the kind of memory used, the CPU, and the version of the system.</a:t>
            </a:r>
            <a:endParaRPr lang="en-US"/>
          </a:p>
          <a:p>
            <a:pPr lvl="1">
              <a:buClr>
                <a:srgbClr val="8AD0D6"/>
              </a:buClr>
              <a:buFont typeface="Arial" charset="2"/>
              <a:buChar char="•"/>
            </a:pPr>
            <a:r>
              <a:rPr lang="en-US">
                <a:ea typeface="+mj-lt"/>
                <a:cs typeface="+mj-lt"/>
              </a:rPr>
              <a:t>Overall the efficiency of memory access is high with the help of modern hardware in Linux due to the page size which in Linux is 4 KB or 8 KB.</a:t>
            </a:r>
          </a:p>
          <a:p>
            <a:pPr lvl="2">
              <a:buClr>
                <a:srgbClr val="8AD0D6"/>
              </a:buClr>
              <a:buFont typeface="Arial" charset="2"/>
              <a:buChar char="•"/>
            </a:pPr>
            <a:r>
              <a:rPr lang="en-US">
                <a:ea typeface="+mj-lt"/>
                <a:cs typeface="+mj-lt"/>
              </a:rPr>
              <a:t>Factors also include: modern technology that make memory access more efficient and the sophisticated nature of the Linux kernel memory management system that has many features like memory mapping which also helps optimize memory access.</a:t>
            </a:r>
            <a:endParaRPr lang="en-US"/>
          </a:p>
        </p:txBody>
      </p:sp>
    </p:spTree>
    <p:extLst>
      <p:ext uri="{BB962C8B-B14F-4D97-AF65-F5344CB8AC3E}">
        <p14:creationId xmlns:p14="http://schemas.microsoft.com/office/powerpoint/2010/main" val="255059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8F7E-743B-4FD9-B9B2-88C88AF1056E}"/>
              </a:ext>
            </a:extLst>
          </p:cNvPr>
          <p:cNvSpPr>
            <a:spLocks noGrp="1"/>
          </p:cNvSpPr>
          <p:nvPr>
            <p:ph type="title"/>
          </p:nvPr>
        </p:nvSpPr>
        <p:spPr/>
        <p:txBody>
          <a:bodyPr/>
          <a:lstStyle/>
          <a:p>
            <a:r>
              <a:rPr lang="en-US"/>
              <a:t>I/O Management</a:t>
            </a:r>
          </a:p>
        </p:txBody>
      </p:sp>
      <p:sp>
        <p:nvSpPr>
          <p:cNvPr id="3" name="Content Placeholder 2">
            <a:extLst>
              <a:ext uri="{FF2B5EF4-FFF2-40B4-BE49-F238E27FC236}">
                <a16:creationId xmlns:a16="http://schemas.microsoft.com/office/drawing/2014/main" id="{142C7BE5-A8AB-48AE-9591-ED726858ECC8}"/>
              </a:ext>
            </a:extLst>
          </p:cNvPr>
          <p:cNvSpPr>
            <a:spLocks noGrp="1"/>
          </p:cNvSpPr>
          <p:nvPr>
            <p:ph idx="1"/>
          </p:nvPr>
        </p:nvSpPr>
        <p:spPr>
          <a:xfrm>
            <a:off x="1103312" y="1198243"/>
            <a:ext cx="8953939" cy="5597612"/>
          </a:xfrm>
        </p:spPr>
        <p:txBody>
          <a:bodyPr vert="horz" lIns="91440" tIns="45720" rIns="91440" bIns="45720" rtlCol="0" anchor="t">
            <a:noAutofit/>
          </a:bodyPr>
          <a:lstStyle/>
          <a:p>
            <a:r>
              <a:rPr lang="en-US" sz="1100" b="1"/>
              <a:t>Read</a:t>
            </a:r>
          </a:p>
          <a:p>
            <a:pPr lvl="1">
              <a:lnSpc>
                <a:spcPct val="120000"/>
              </a:lnSpc>
              <a:buClr>
                <a:srgbClr val="8AD0D6"/>
              </a:buClr>
            </a:pPr>
            <a:r>
              <a:rPr lang="en-US" sz="1000">
                <a:solidFill>
                  <a:srgbClr val="FFFFFF"/>
                </a:solidFill>
                <a:ea typeface="+mj-lt"/>
                <a:cs typeface="+mj-lt"/>
              </a:rPr>
              <a:t>File descriptors - Used to represent open files, devices, and network sockets, providing a unified interface for I/O operations</a:t>
            </a:r>
            <a:endParaRPr lang="en-US" sz="1000">
              <a:solidFill>
                <a:srgbClr val="FFFFFF"/>
              </a:solidFill>
            </a:endParaRPr>
          </a:p>
          <a:p>
            <a:pPr lvl="1">
              <a:lnSpc>
                <a:spcPct val="120000"/>
              </a:lnSpc>
              <a:buClr>
                <a:srgbClr val="8AD0D6"/>
              </a:buClr>
            </a:pPr>
            <a:r>
              <a:rPr lang="en-US" sz="1000"/>
              <a:t>Asynchronous I/O - Allows applications to initiate read operations and continue processing other tasks without waiting for the read to complete, improving overall performance</a:t>
            </a:r>
          </a:p>
          <a:p>
            <a:pPr lvl="1">
              <a:lnSpc>
                <a:spcPct val="120000"/>
              </a:lnSpc>
              <a:buClr>
                <a:srgbClr val="8AD0D6"/>
              </a:buClr>
            </a:pPr>
            <a:r>
              <a:rPr lang="en-US" sz="1000"/>
              <a:t>POSIX-compliance - Ensures compatibility with a wide range of software and simplifying porting applications between UNIX-like systems</a:t>
            </a:r>
          </a:p>
          <a:p>
            <a:r>
              <a:rPr lang="en-US" sz="1050" b="1"/>
              <a:t>Write</a:t>
            </a:r>
          </a:p>
          <a:p>
            <a:pPr lvl="1">
              <a:lnSpc>
                <a:spcPct val="120000"/>
              </a:lnSpc>
              <a:buClr>
                <a:srgbClr val="8AD0D6"/>
              </a:buClr>
            </a:pPr>
            <a:r>
              <a:rPr lang="en-US" sz="1000">
                <a:ea typeface="+mj-lt"/>
                <a:cs typeface="+mj-lt"/>
              </a:rPr>
              <a:t>Write buffering - Kernel accumulates data to be written in buffers, then </a:t>
            </a:r>
            <a:r>
              <a:rPr lang="en-US" sz="1000"/>
              <a:t>writes the data to the hardware in larger chunks, reducing the overhead of individual write operations.</a:t>
            </a:r>
          </a:p>
          <a:p>
            <a:pPr lvl="1">
              <a:lnSpc>
                <a:spcPct val="120000"/>
              </a:lnSpc>
              <a:buClr>
                <a:srgbClr val="8AD0D6"/>
              </a:buClr>
            </a:pPr>
            <a:r>
              <a:rPr lang="en-US" sz="1000"/>
              <a:t>File system journaling - maintains file system integrity and ensure data consistency, even in the event of power loss or system crashes.</a:t>
            </a:r>
          </a:p>
          <a:p>
            <a:pPr lvl="1">
              <a:lnSpc>
                <a:spcPct val="120000"/>
              </a:lnSpc>
              <a:buClr>
                <a:srgbClr val="8AD0D6"/>
              </a:buClr>
            </a:pPr>
            <a:r>
              <a:rPr lang="en-US" sz="1000"/>
              <a:t>Atomic operations - succeed completely or fail without changing the state of the file system, ensuring consistency and avoiding data corruption.</a:t>
            </a:r>
          </a:p>
          <a:p>
            <a:r>
              <a:rPr lang="en-US" sz="1050" b="1"/>
              <a:t>DMA</a:t>
            </a:r>
          </a:p>
          <a:p>
            <a:pPr lvl="1">
              <a:lnSpc>
                <a:spcPct val="120000"/>
              </a:lnSpc>
              <a:buClr>
                <a:srgbClr val="8AD0D6"/>
              </a:buClr>
            </a:pPr>
            <a:r>
              <a:rPr lang="en-US" sz="1000"/>
              <a:t>Scatter-Gather DMA - allows the transfer of non-contiguous memory blocks in a single operation, reducing the overhead of multiple DMA transfers and improving performance.</a:t>
            </a:r>
          </a:p>
          <a:p>
            <a:pPr lvl="1">
              <a:lnSpc>
                <a:spcPct val="120000"/>
              </a:lnSpc>
              <a:buClr>
                <a:srgbClr val="8AD0D6"/>
              </a:buClr>
            </a:pPr>
            <a:r>
              <a:rPr lang="en-US" sz="1000"/>
              <a:t>DMA mapping - abstracts the complexities of DMA operations from the device drivers, making it easier to develop drivers that support DMA.</a:t>
            </a:r>
          </a:p>
          <a:p>
            <a:pPr lvl="1">
              <a:lnSpc>
                <a:spcPct val="120000"/>
              </a:lnSpc>
              <a:buClr>
                <a:srgbClr val="8AD0D6"/>
              </a:buClr>
            </a:pPr>
            <a:r>
              <a:rPr lang="en-US" sz="1000">
                <a:ea typeface="+mj-lt"/>
                <a:cs typeface="+mj-lt"/>
              </a:rPr>
              <a:t>I/O Memory Management Units (IOMMUs) - used to remap DMA addresses and isolate devices, enhancing security and reliability.</a:t>
            </a:r>
            <a:endParaRPr lang="en-US" sz="1000"/>
          </a:p>
        </p:txBody>
      </p:sp>
    </p:spTree>
    <p:extLst>
      <p:ext uri="{BB962C8B-B14F-4D97-AF65-F5344CB8AC3E}">
        <p14:creationId xmlns:p14="http://schemas.microsoft.com/office/powerpoint/2010/main" val="1211764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8F7E-743B-4FD9-B9B2-88C88AF1056E}"/>
              </a:ext>
            </a:extLst>
          </p:cNvPr>
          <p:cNvSpPr>
            <a:spLocks noGrp="1"/>
          </p:cNvSpPr>
          <p:nvPr>
            <p:ph type="title"/>
          </p:nvPr>
        </p:nvSpPr>
        <p:spPr/>
        <p:txBody>
          <a:bodyPr/>
          <a:lstStyle/>
          <a:p>
            <a:r>
              <a:rPr lang="en-US"/>
              <a:t>I/O Management</a:t>
            </a:r>
            <a:r>
              <a:rPr lang="en-US">
                <a:ea typeface="+mj-lt"/>
                <a:cs typeface="+mj-lt"/>
              </a:rPr>
              <a:t> (cont.)</a:t>
            </a:r>
            <a:endParaRPr lang="en-US"/>
          </a:p>
        </p:txBody>
      </p:sp>
      <p:sp>
        <p:nvSpPr>
          <p:cNvPr id="3" name="Content Placeholder 2">
            <a:extLst>
              <a:ext uri="{FF2B5EF4-FFF2-40B4-BE49-F238E27FC236}">
                <a16:creationId xmlns:a16="http://schemas.microsoft.com/office/drawing/2014/main" id="{142C7BE5-A8AB-48AE-9591-ED726858ECC8}"/>
              </a:ext>
            </a:extLst>
          </p:cNvPr>
          <p:cNvSpPr>
            <a:spLocks noGrp="1"/>
          </p:cNvSpPr>
          <p:nvPr>
            <p:ph idx="1"/>
          </p:nvPr>
        </p:nvSpPr>
        <p:spPr>
          <a:xfrm>
            <a:off x="1103312" y="1409287"/>
            <a:ext cx="8953939" cy="4839112"/>
          </a:xfrm>
        </p:spPr>
        <p:txBody>
          <a:bodyPr vert="horz" lIns="91440" tIns="45720" rIns="91440" bIns="45720" rtlCol="0" anchor="t">
            <a:normAutofit fontScale="55000" lnSpcReduction="20000"/>
          </a:bodyPr>
          <a:lstStyle/>
          <a:p>
            <a:r>
              <a:rPr lang="en-US" b="1"/>
              <a:t>Cycle stealing</a:t>
            </a:r>
          </a:p>
          <a:p>
            <a:pPr lvl="1">
              <a:lnSpc>
                <a:spcPct val="120000"/>
              </a:lnSpc>
              <a:buClr>
                <a:srgbClr val="8AD0D6"/>
              </a:buClr>
            </a:pPr>
            <a:r>
              <a:rPr lang="en-US"/>
              <a:t>Configurable DMA priorities</a:t>
            </a:r>
          </a:p>
          <a:p>
            <a:pPr lvl="2">
              <a:lnSpc>
                <a:spcPct val="120000"/>
              </a:lnSpc>
              <a:buClr>
                <a:srgbClr val="8AD0D6"/>
              </a:buClr>
            </a:pPr>
            <a:r>
              <a:rPr lang="en-US"/>
              <a:t>Enabled users to fine-tune the balance between CPU and I/O operations, optimizing system performance based on specific needs.</a:t>
            </a:r>
          </a:p>
          <a:p>
            <a:pPr lvl="1">
              <a:lnSpc>
                <a:spcPct val="120000"/>
              </a:lnSpc>
              <a:buClr>
                <a:srgbClr val="8AD0D6"/>
              </a:buClr>
            </a:pPr>
            <a:r>
              <a:rPr lang="en-US"/>
              <a:t>Adaptive cycle stealing</a:t>
            </a:r>
          </a:p>
          <a:p>
            <a:pPr lvl="2">
              <a:lnSpc>
                <a:spcPct val="120000"/>
              </a:lnSpc>
              <a:buClr>
                <a:srgbClr val="8AD0D6"/>
              </a:buClr>
            </a:pPr>
            <a:r>
              <a:rPr lang="en-US"/>
              <a:t>Ensures that the CPU is not starved of resources during intense I/O operations, maintaining a good balance between processing and I/O tasks.</a:t>
            </a:r>
          </a:p>
          <a:p>
            <a:pPr lvl="1">
              <a:lnSpc>
                <a:spcPct val="120000"/>
              </a:lnSpc>
              <a:buClr>
                <a:srgbClr val="8AD0D6"/>
              </a:buClr>
            </a:pPr>
            <a:r>
              <a:rPr lang="en-US"/>
              <a:t>Shared-memory I/O</a:t>
            </a:r>
          </a:p>
          <a:p>
            <a:pPr lvl="2">
              <a:lnSpc>
                <a:spcPct val="120000"/>
              </a:lnSpc>
              <a:buClr>
                <a:srgbClr val="8AD0D6"/>
              </a:buClr>
            </a:pPr>
            <a:r>
              <a:rPr lang="en-US"/>
              <a:t>Enables the CPU and I/O devices to access the same memory regions without copying data, reducing the need for cycle stealing.</a:t>
            </a:r>
          </a:p>
          <a:p>
            <a:r>
              <a:rPr lang="en-US" b="1"/>
              <a:t>CPU participation</a:t>
            </a:r>
          </a:p>
          <a:p>
            <a:pPr lvl="1">
              <a:lnSpc>
                <a:spcPct val="120000"/>
              </a:lnSpc>
              <a:buClr>
                <a:srgbClr val="8AD0D6"/>
              </a:buClr>
            </a:pPr>
            <a:r>
              <a:rPr lang="en-US"/>
              <a:t>Loadable kernel modules:</a:t>
            </a:r>
          </a:p>
          <a:p>
            <a:pPr lvl="2">
              <a:lnSpc>
                <a:spcPct val="120000"/>
              </a:lnSpc>
              <a:buClr>
                <a:srgbClr val="8AD0D6"/>
              </a:buClr>
            </a:pPr>
            <a:r>
              <a:rPr lang="en-US"/>
              <a:t>Allows developers to create and load device drivers at runtime without recompiling the kernel, simplifying driver development and improving hardware compatibility.</a:t>
            </a:r>
          </a:p>
          <a:p>
            <a:pPr lvl="1">
              <a:lnSpc>
                <a:spcPct val="120000"/>
              </a:lnSpc>
              <a:buClr>
                <a:srgbClr val="8AD0D6"/>
              </a:buClr>
            </a:pPr>
            <a:r>
              <a:rPr lang="en-US"/>
              <a:t>Interrupt handling</a:t>
            </a:r>
          </a:p>
          <a:p>
            <a:pPr lvl="2">
              <a:lnSpc>
                <a:spcPct val="120000"/>
              </a:lnSpc>
              <a:buClr>
                <a:srgbClr val="8AD0D6"/>
              </a:buClr>
            </a:pPr>
            <a:r>
              <a:rPr lang="en-US"/>
              <a:t>Allows the CPU to quickly respond to I/O events, minimizing the latency of I/O operations and improving system responsiveness.</a:t>
            </a:r>
          </a:p>
          <a:p>
            <a:pPr lvl="1">
              <a:lnSpc>
                <a:spcPct val="120000"/>
              </a:lnSpc>
              <a:buClr>
                <a:srgbClr val="8AD0D6"/>
              </a:buClr>
            </a:pPr>
            <a:r>
              <a:rPr lang="en-US"/>
              <a:t>Polling vs. interrupt-driven I/O</a:t>
            </a:r>
          </a:p>
          <a:p>
            <a:pPr lvl="2">
              <a:lnSpc>
                <a:spcPct val="120000"/>
              </a:lnSpc>
              <a:buClr>
                <a:srgbClr val="8AD0D6"/>
              </a:buClr>
            </a:pPr>
            <a:r>
              <a:rPr lang="en-US"/>
              <a:t>Allows developers to choose the most suitable approach for their specific hardware and application requirements, optimizing performance and resource utilization.</a:t>
            </a:r>
          </a:p>
          <a:p>
            <a:pPr lvl="1">
              <a:buClr>
                <a:srgbClr val="8AD0D6"/>
              </a:buClr>
            </a:pPr>
            <a:endParaRPr lang="en-US"/>
          </a:p>
          <a:p>
            <a:pPr lvl="1">
              <a:buClr>
                <a:srgbClr val="8AD0D6"/>
              </a:buClr>
            </a:pPr>
            <a:endParaRPr lang="en-US"/>
          </a:p>
        </p:txBody>
      </p:sp>
    </p:spTree>
    <p:extLst>
      <p:ext uri="{BB962C8B-B14F-4D97-AF65-F5344CB8AC3E}">
        <p14:creationId xmlns:p14="http://schemas.microsoft.com/office/powerpoint/2010/main" val="2240254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57A0-E9F3-487B-8C79-94D18235386A}"/>
              </a:ext>
            </a:extLst>
          </p:cNvPr>
          <p:cNvSpPr>
            <a:spLocks noGrp="1"/>
          </p:cNvSpPr>
          <p:nvPr>
            <p:ph type="title"/>
          </p:nvPr>
        </p:nvSpPr>
        <p:spPr/>
        <p:txBody>
          <a:bodyPr/>
          <a:lstStyle/>
          <a:p>
            <a:r>
              <a:rPr lang="en-US"/>
              <a:t>Security</a:t>
            </a:r>
          </a:p>
        </p:txBody>
      </p:sp>
      <p:sp>
        <p:nvSpPr>
          <p:cNvPr id="3" name="Content Placeholder 2">
            <a:extLst>
              <a:ext uri="{FF2B5EF4-FFF2-40B4-BE49-F238E27FC236}">
                <a16:creationId xmlns:a16="http://schemas.microsoft.com/office/drawing/2014/main" id="{12E4621B-91C6-4BCA-AF18-8B6F944316BD}"/>
              </a:ext>
            </a:extLst>
          </p:cNvPr>
          <p:cNvSpPr>
            <a:spLocks noGrp="1"/>
          </p:cNvSpPr>
          <p:nvPr>
            <p:ph idx="1"/>
          </p:nvPr>
        </p:nvSpPr>
        <p:spPr>
          <a:xfrm>
            <a:off x="1103312" y="1290918"/>
            <a:ext cx="8953939" cy="4957481"/>
          </a:xfrm>
        </p:spPr>
        <p:txBody>
          <a:bodyPr vert="horz" lIns="91440" tIns="45720" rIns="91440" bIns="45720" rtlCol="0" anchor="t">
            <a:normAutofit fontScale="85000" lnSpcReduction="10000"/>
          </a:bodyPr>
          <a:lstStyle/>
          <a:p>
            <a:pPr>
              <a:buFont typeface="Arial" charset="2"/>
              <a:buChar char="•"/>
            </a:pPr>
            <a:r>
              <a:rPr lang="en-US" b="1">
                <a:ea typeface="+mj-lt"/>
                <a:cs typeface="+mj-lt"/>
              </a:rPr>
              <a:t>Service Definition in Linux</a:t>
            </a:r>
          </a:p>
          <a:p>
            <a:pPr lvl="1">
              <a:buClr>
                <a:srgbClr val="8AD0D6"/>
              </a:buClr>
              <a:buFont typeface="Arial" charset="2"/>
              <a:buChar char="•"/>
            </a:pPr>
            <a:r>
              <a:rPr lang="en-US">
                <a:ea typeface="+mj-lt"/>
                <a:cs typeface="+mj-lt"/>
              </a:rPr>
              <a:t>It is a program that runs in the background outside the interactive control of system users can access as they lack an interface</a:t>
            </a:r>
          </a:p>
          <a:p>
            <a:pPr lvl="1">
              <a:buClr>
                <a:srgbClr val="8AD0D6"/>
              </a:buClr>
              <a:buFont typeface="Arial" charset="2"/>
              <a:buChar char="•"/>
            </a:pPr>
            <a:r>
              <a:rPr lang="en-US">
                <a:ea typeface="+mj-lt"/>
                <a:cs typeface="+mj-lt"/>
              </a:rPr>
              <a:t>Services often act as an extra layer of security because some of these services are critical for the operation of the operating system.</a:t>
            </a:r>
          </a:p>
          <a:p>
            <a:pPr>
              <a:buClr>
                <a:srgbClr val="8AD0D6"/>
              </a:buClr>
              <a:buFont typeface="Arial" charset="2"/>
              <a:buChar char="•"/>
            </a:pPr>
            <a:r>
              <a:rPr lang="en-US" b="1">
                <a:ea typeface="+mj-lt"/>
                <a:cs typeface="+mj-lt"/>
              </a:rPr>
              <a:t>Has several security schemes</a:t>
            </a:r>
          </a:p>
          <a:p>
            <a:pPr lvl="1">
              <a:buClr>
                <a:srgbClr val="8AD0D6"/>
              </a:buClr>
              <a:buFont typeface="Arial" charset="2"/>
              <a:buChar char="•"/>
            </a:pPr>
            <a:r>
              <a:rPr lang="en-US">
                <a:ea typeface="+mj-lt"/>
                <a:cs typeface="+mj-lt"/>
              </a:rPr>
              <a:t>Password Policies: provides password policies that enforce password complexity, length, and expiration rules. It helps hackers not guess the passwords easily </a:t>
            </a:r>
          </a:p>
          <a:p>
            <a:pPr lvl="1">
              <a:buClr>
                <a:srgbClr val="8AD0D6"/>
              </a:buClr>
              <a:buFont typeface="Arial" charset="2"/>
              <a:buChar char="•"/>
            </a:pPr>
            <a:r>
              <a:rPr lang="en-US">
                <a:ea typeface="+mj-lt"/>
                <a:cs typeface="+mj-lt"/>
              </a:rPr>
              <a:t>User and Group Management: Linux provides a robust user and group management system that allows administrators to control access to system resources.</a:t>
            </a:r>
          </a:p>
          <a:p>
            <a:pPr>
              <a:buClr>
                <a:srgbClr val="8AD0D6"/>
              </a:buClr>
              <a:buFont typeface="Arial" charset="2"/>
              <a:buChar char="•"/>
            </a:pPr>
            <a:r>
              <a:rPr lang="en-US" b="1">
                <a:ea typeface="+mj-lt"/>
                <a:cs typeface="+mj-lt"/>
              </a:rPr>
              <a:t>Provides several programmatic supports for security</a:t>
            </a:r>
          </a:p>
          <a:p>
            <a:pPr lvl="1">
              <a:buClr>
                <a:srgbClr val="8AD0D6"/>
              </a:buClr>
              <a:buFont typeface="Arial" charset="2"/>
              <a:buChar char="•"/>
            </a:pPr>
            <a:r>
              <a:rPr lang="en-US">
                <a:ea typeface="+mj-lt"/>
                <a:cs typeface="+mj-lt"/>
              </a:rPr>
              <a:t>Firewalls: is in-built, known as iptables </a:t>
            </a:r>
          </a:p>
          <a:p>
            <a:pPr lvl="1">
              <a:buClr>
                <a:srgbClr val="8AD0D6"/>
              </a:buClr>
              <a:buFont typeface="Arial" charset="2"/>
              <a:buChar char="•"/>
            </a:pPr>
            <a:r>
              <a:rPr lang="en-US">
                <a:ea typeface="+mj-lt"/>
                <a:cs typeface="+mj-lt"/>
              </a:rPr>
              <a:t>SELinux: A Linux security kernel module that provides MAC for Linux systems </a:t>
            </a:r>
            <a:endParaRPr lang="en-US"/>
          </a:p>
          <a:p>
            <a:pPr lvl="1">
              <a:buClr>
                <a:srgbClr val="8AD0D6"/>
              </a:buClr>
              <a:buFont typeface="Arial" charset="2"/>
              <a:buChar char="•"/>
            </a:pPr>
            <a:r>
              <a:rPr lang="en-US">
                <a:ea typeface="+mj-lt"/>
                <a:cs typeface="+mj-lt"/>
              </a:rPr>
              <a:t>Cryptographic APIs and Libraries: Linux provides several cryptographic APIs and libraries, such as OpenSSL and GnuTLS, to enable secure communication and data encryption</a:t>
            </a:r>
            <a:endParaRPr lang="en-US"/>
          </a:p>
        </p:txBody>
      </p:sp>
    </p:spTree>
    <p:extLst>
      <p:ext uri="{BB962C8B-B14F-4D97-AF65-F5344CB8AC3E}">
        <p14:creationId xmlns:p14="http://schemas.microsoft.com/office/powerpoint/2010/main" val="3023719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7FA4-E69B-6478-4594-319ACCB9375C}"/>
              </a:ext>
            </a:extLst>
          </p:cNvPr>
          <p:cNvSpPr>
            <a:spLocks noGrp="1"/>
          </p:cNvSpPr>
          <p:nvPr>
            <p:ph type="title"/>
          </p:nvPr>
        </p:nvSpPr>
        <p:spPr/>
        <p:txBody>
          <a:bodyPr/>
          <a:lstStyle/>
          <a:p>
            <a:r>
              <a:rPr lang="en-US"/>
              <a:t>Security (cont.)</a:t>
            </a:r>
          </a:p>
        </p:txBody>
      </p:sp>
      <p:sp>
        <p:nvSpPr>
          <p:cNvPr id="3" name="Content Placeholder 2">
            <a:extLst>
              <a:ext uri="{FF2B5EF4-FFF2-40B4-BE49-F238E27FC236}">
                <a16:creationId xmlns:a16="http://schemas.microsoft.com/office/drawing/2014/main" id="{81712F4A-4D25-55DD-DFC7-CA63E6BBB611}"/>
              </a:ext>
            </a:extLst>
          </p:cNvPr>
          <p:cNvSpPr>
            <a:spLocks noGrp="1"/>
          </p:cNvSpPr>
          <p:nvPr>
            <p:ph idx="1"/>
          </p:nvPr>
        </p:nvSpPr>
        <p:spPr/>
        <p:txBody>
          <a:bodyPr vert="horz" lIns="91440" tIns="45720" rIns="91440" bIns="45720" rtlCol="0" anchor="t">
            <a:normAutofit/>
          </a:bodyPr>
          <a:lstStyle/>
          <a:p>
            <a:pPr>
              <a:buFont typeface="Arial" charset="2"/>
              <a:buChar char="•"/>
            </a:pPr>
            <a:r>
              <a:rPr lang="en-US" b="1">
                <a:ea typeface="+mj-lt"/>
                <a:cs typeface="+mj-lt"/>
              </a:rPr>
              <a:t>AAA</a:t>
            </a:r>
            <a:r>
              <a:rPr lang="en-US">
                <a:ea typeface="+mj-lt"/>
                <a:cs typeface="+mj-lt"/>
              </a:rPr>
              <a:t> </a:t>
            </a:r>
          </a:p>
          <a:p>
            <a:pPr lvl="1">
              <a:buClr>
                <a:srgbClr val="8AD0D6"/>
              </a:buClr>
              <a:buFont typeface="Arial" charset="2"/>
              <a:buChar char="•"/>
            </a:pPr>
            <a:r>
              <a:rPr lang="en-US">
                <a:ea typeface="+mj-lt"/>
                <a:cs typeface="+mj-lt"/>
              </a:rPr>
              <a:t>Authentication, Authorization, and Accounting full form</a:t>
            </a:r>
          </a:p>
          <a:p>
            <a:pPr lvl="1">
              <a:buClr>
                <a:srgbClr val="8AD0D6"/>
              </a:buClr>
              <a:buFont typeface="Arial" charset="2"/>
              <a:buChar char="•"/>
            </a:pPr>
            <a:r>
              <a:rPr lang="en-US">
                <a:ea typeface="+mj-lt"/>
                <a:cs typeface="+mj-lt"/>
              </a:rPr>
              <a:t>Authentication in Linux: is the process of checking that the identity that is being claimed is actually true</a:t>
            </a:r>
          </a:p>
          <a:p>
            <a:pPr lvl="1">
              <a:buClr>
                <a:srgbClr val="8AD0D6"/>
              </a:buClr>
              <a:buFont typeface="Arial" charset="2"/>
              <a:buChar char="•"/>
            </a:pPr>
            <a:r>
              <a:rPr lang="en-US">
                <a:ea typeface="+mj-lt"/>
                <a:cs typeface="+mj-lt"/>
              </a:rPr>
              <a:t>Authorization in Linux: is the process of giving access to services</a:t>
            </a:r>
          </a:p>
          <a:p>
            <a:pPr lvl="1">
              <a:buClr>
                <a:srgbClr val="8AD0D6"/>
              </a:buClr>
              <a:buFont typeface="Arial" charset="2"/>
              <a:buChar char="•"/>
            </a:pPr>
            <a:r>
              <a:rPr lang="en-US">
                <a:ea typeface="+mj-lt"/>
                <a:cs typeface="+mj-lt"/>
              </a:rPr>
              <a:t>Accounting in Linux: is keeping track of the things the user did</a:t>
            </a:r>
            <a:endParaRPr lang="en-US"/>
          </a:p>
        </p:txBody>
      </p:sp>
    </p:spTree>
    <p:extLst>
      <p:ext uri="{BB962C8B-B14F-4D97-AF65-F5344CB8AC3E}">
        <p14:creationId xmlns:p14="http://schemas.microsoft.com/office/powerpoint/2010/main" val="3767992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801A-5D12-4F35-B583-89D37B2BCD5C}"/>
              </a:ext>
            </a:extLst>
          </p:cNvPr>
          <p:cNvSpPr>
            <a:spLocks noGrp="1"/>
          </p:cNvSpPr>
          <p:nvPr>
            <p:ph type="title"/>
          </p:nvPr>
        </p:nvSpPr>
        <p:spPr/>
        <p:txBody>
          <a:bodyPr/>
          <a:lstStyle/>
          <a:p>
            <a:r>
              <a:rPr lang="en-US"/>
              <a:t>Privacy</a:t>
            </a:r>
          </a:p>
        </p:txBody>
      </p:sp>
      <p:sp>
        <p:nvSpPr>
          <p:cNvPr id="3" name="Content Placeholder 2">
            <a:extLst>
              <a:ext uri="{FF2B5EF4-FFF2-40B4-BE49-F238E27FC236}">
                <a16:creationId xmlns:a16="http://schemas.microsoft.com/office/drawing/2014/main" id="{5092B953-8925-4CCC-AC22-CB58E9AF570B}"/>
              </a:ext>
            </a:extLst>
          </p:cNvPr>
          <p:cNvSpPr>
            <a:spLocks noGrp="1"/>
          </p:cNvSpPr>
          <p:nvPr>
            <p:ph idx="1"/>
          </p:nvPr>
        </p:nvSpPr>
        <p:spPr/>
        <p:txBody>
          <a:bodyPr vert="horz" lIns="91440" tIns="45720" rIns="91440" bIns="45720" rtlCol="0" anchor="t">
            <a:normAutofit fontScale="77500" lnSpcReduction="20000"/>
          </a:bodyPr>
          <a:lstStyle/>
          <a:p>
            <a:pPr>
              <a:buClr>
                <a:srgbClr val="8AD0D6"/>
              </a:buClr>
            </a:pPr>
            <a:r>
              <a:rPr lang="en-US" sz="2300" b="1"/>
              <a:t>Service definition</a:t>
            </a:r>
          </a:p>
          <a:p>
            <a:pPr lvl="1">
              <a:buClr>
                <a:srgbClr val="8AD0D6"/>
              </a:buClr>
            </a:pPr>
            <a:r>
              <a:rPr lang="en-US"/>
              <a:t>User-level and system-level services</a:t>
            </a:r>
          </a:p>
          <a:p>
            <a:pPr lvl="2">
              <a:buClr>
                <a:srgbClr val="8AD0D6"/>
              </a:buClr>
            </a:pPr>
            <a:r>
              <a:rPr lang="en-US"/>
              <a:t>User-level services run in the context </a:t>
            </a:r>
            <a:r>
              <a:rPr lang="en-US" dirty="0"/>
              <a:t>of a specific user account and can be configured on a per-user </a:t>
            </a:r>
            <a:r>
              <a:rPr lang="en-US"/>
              <a:t>basis</a:t>
            </a:r>
          </a:p>
          <a:p>
            <a:pPr lvl="2">
              <a:buClr>
                <a:srgbClr val="8AD0D6"/>
              </a:buClr>
            </a:pPr>
            <a:r>
              <a:rPr lang="en-US"/>
              <a:t>System-level services, on the other hand, run independently of any user session and are </a:t>
            </a:r>
            <a:r>
              <a:rPr lang="en-US" dirty="0"/>
              <a:t>responsible for providing essential system functionality</a:t>
            </a:r>
            <a:endParaRPr lang="en-US"/>
          </a:p>
          <a:p>
            <a:pPr lvl="1">
              <a:buClr>
                <a:srgbClr val="8AD0D6"/>
              </a:buClr>
            </a:pPr>
            <a:r>
              <a:rPr lang="en-US" err="1"/>
              <a:t>Systemd</a:t>
            </a:r>
            <a:r>
              <a:rPr lang="en-US"/>
              <a:t> as the Linux service manager</a:t>
            </a:r>
          </a:p>
          <a:p>
            <a:pPr lvl="2">
              <a:buClr>
                <a:srgbClr val="8AD0D6"/>
              </a:buClr>
            </a:pPr>
            <a:r>
              <a:rPr lang="en-US"/>
              <a:t>Widely-used service manager in Linux responsible for the initialization, management, and monitoring of services</a:t>
            </a:r>
          </a:p>
          <a:p>
            <a:pPr lvl="2">
              <a:buClr>
                <a:srgbClr val="8AD0D6"/>
              </a:buClr>
            </a:pPr>
            <a:r>
              <a:rPr lang="en-US"/>
              <a:t>Provides a unified interface for managing services and their dependencies, allowing users to easily configure and control service behavior</a:t>
            </a:r>
          </a:p>
          <a:p>
            <a:pPr lvl="1">
              <a:buClr>
                <a:srgbClr val="8AD0D6"/>
              </a:buClr>
            </a:pPr>
            <a:r>
              <a:rPr lang="en-US"/>
              <a:t>Configurable privacy settings through services</a:t>
            </a:r>
          </a:p>
          <a:p>
            <a:pPr lvl="2">
              <a:buClr>
                <a:srgbClr val="8AD0D6"/>
              </a:buClr>
            </a:pPr>
            <a:r>
              <a:rPr lang="en-US"/>
              <a:t>Adjusting the configuration of various services can enhance the privacy offered by their Linux systems</a:t>
            </a:r>
          </a:p>
          <a:p>
            <a:pPr lvl="3">
              <a:buClr>
                <a:srgbClr val="8AD0D6"/>
              </a:buClr>
            </a:pPr>
            <a:r>
              <a:rPr lang="en-US"/>
              <a:t>Disabling unnecessary services that collect or transmit data</a:t>
            </a:r>
          </a:p>
          <a:p>
            <a:pPr lvl="3">
              <a:buClr>
                <a:srgbClr val="8AD0D6"/>
              </a:buClr>
            </a:pPr>
            <a:r>
              <a:rPr lang="en-US"/>
              <a:t>Modifying service behavior to minimize data exposure</a:t>
            </a:r>
          </a:p>
          <a:p>
            <a:pPr lvl="3">
              <a:buClr>
                <a:srgbClr val="8AD0D6"/>
              </a:buClr>
            </a:pPr>
            <a:r>
              <a:rPr lang="en-US"/>
              <a:t>Enabling additional security features provided by specific services</a:t>
            </a:r>
          </a:p>
        </p:txBody>
      </p:sp>
    </p:spTree>
    <p:extLst>
      <p:ext uri="{BB962C8B-B14F-4D97-AF65-F5344CB8AC3E}">
        <p14:creationId xmlns:p14="http://schemas.microsoft.com/office/powerpoint/2010/main" val="59899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3D6A-2B7C-2E52-4487-522B5EB068C0}"/>
              </a:ext>
            </a:extLst>
          </p:cNvPr>
          <p:cNvSpPr>
            <a:spLocks noGrp="1"/>
          </p:cNvSpPr>
          <p:nvPr>
            <p:ph type="title"/>
          </p:nvPr>
        </p:nvSpPr>
        <p:spPr/>
        <p:txBody>
          <a:bodyPr/>
          <a:lstStyle/>
          <a:p>
            <a:r>
              <a:rPr lang="en-US"/>
              <a:t>Brief History</a:t>
            </a:r>
          </a:p>
        </p:txBody>
      </p:sp>
      <p:sp>
        <p:nvSpPr>
          <p:cNvPr id="3" name="Content Placeholder 2">
            <a:extLst>
              <a:ext uri="{FF2B5EF4-FFF2-40B4-BE49-F238E27FC236}">
                <a16:creationId xmlns:a16="http://schemas.microsoft.com/office/drawing/2014/main" id="{C7B5F6A0-6BDD-408A-4043-689EC4B69D86}"/>
              </a:ext>
            </a:extLst>
          </p:cNvPr>
          <p:cNvSpPr>
            <a:spLocks noGrp="1"/>
          </p:cNvSpPr>
          <p:nvPr>
            <p:ph idx="1"/>
          </p:nvPr>
        </p:nvSpPr>
        <p:spPr>
          <a:xfrm>
            <a:off x="1110710" y="1461073"/>
            <a:ext cx="8946541" cy="4195481"/>
          </a:xfrm>
        </p:spPr>
        <p:txBody>
          <a:bodyPr vert="horz" lIns="91440" tIns="45720" rIns="91440" bIns="45720" rtlCol="0" anchor="t">
            <a:normAutofit/>
          </a:bodyPr>
          <a:lstStyle/>
          <a:p>
            <a:r>
              <a:rPr lang="en-US"/>
              <a:t>Created by Finnish Student Linus Torvald in 1991</a:t>
            </a:r>
          </a:p>
          <a:p>
            <a:pPr>
              <a:buClr>
                <a:srgbClr val="8AD0D6"/>
              </a:buClr>
            </a:pPr>
            <a:r>
              <a:rPr lang="en-US"/>
              <a:t>Based off a UNIX Variant for the IBM PC (Intel 80386)</a:t>
            </a:r>
          </a:p>
          <a:p>
            <a:pPr>
              <a:buClr>
                <a:srgbClr val="8AD0D6"/>
              </a:buClr>
            </a:pPr>
            <a:r>
              <a:rPr lang="en-US"/>
              <a:t>Because the software was free and open source it became a popular alternative to UNIX</a:t>
            </a:r>
          </a:p>
          <a:p>
            <a:pPr>
              <a:buClr>
                <a:srgbClr val="8AD0D6"/>
              </a:buClr>
            </a:pPr>
            <a:r>
              <a:rPr lang="en-US"/>
              <a:t>The key to its success was its open-source nature with free software packages.</a:t>
            </a:r>
          </a:p>
          <a:p>
            <a:pPr>
              <a:buClr>
                <a:srgbClr val="8AD0D6"/>
              </a:buClr>
            </a:pPr>
            <a:r>
              <a:rPr lang="en-US"/>
              <a:t>Many individuals were able to develop and improve it</a:t>
            </a:r>
          </a:p>
          <a:p>
            <a:pPr>
              <a:buClr>
                <a:srgbClr val="8AD0D6"/>
              </a:buClr>
            </a:pPr>
            <a:r>
              <a:rPr lang="en-US"/>
              <a:t>Today, because of Linux being free and highly modular nature, many companies are using it to squeeze optimal performance from their hardware</a:t>
            </a:r>
          </a:p>
        </p:txBody>
      </p:sp>
    </p:spTree>
    <p:extLst>
      <p:ext uri="{BB962C8B-B14F-4D97-AF65-F5344CB8AC3E}">
        <p14:creationId xmlns:p14="http://schemas.microsoft.com/office/powerpoint/2010/main" val="1276127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801A-5D12-4F35-B583-89D37B2BCD5C}"/>
              </a:ext>
            </a:extLst>
          </p:cNvPr>
          <p:cNvSpPr>
            <a:spLocks noGrp="1"/>
          </p:cNvSpPr>
          <p:nvPr>
            <p:ph type="title"/>
          </p:nvPr>
        </p:nvSpPr>
        <p:spPr/>
        <p:txBody>
          <a:bodyPr/>
          <a:lstStyle/>
          <a:p>
            <a:r>
              <a:rPr lang="en-US"/>
              <a:t>Privacy (cont.)</a:t>
            </a:r>
          </a:p>
        </p:txBody>
      </p:sp>
      <p:sp>
        <p:nvSpPr>
          <p:cNvPr id="3" name="Content Placeholder 2">
            <a:extLst>
              <a:ext uri="{FF2B5EF4-FFF2-40B4-BE49-F238E27FC236}">
                <a16:creationId xmlns:a16="http://schemas.microsoft.com/office/drawing/2014/main" id="{5092B953-8925-4CCC-AC22-CB58E9AF570B}"/>
              </a:ext>
            </a:extLst>
          </p:cNvPr>
          <p:cNvSpPr>
            <a:spLocks noGrp="1"/>
          </p:cNvSpPr>
          <p:nvPr>
            <p:ph idx="1"/>
          </p:nvPr>
        </p:nvSpPr>
        <p:spPr/>
        <p:txBody>
          <a:bodyPr vert="horz" lIns="91440" tIns="45720" rIns="91440" bIns="45720" rtlCol="0" anchor="t">
            <a:normAutofit fontScale="85000" lnSpcReduction="20000"/>
          </a:bodyPr>
          <a:lstStyle/>
          <a:p>
            <a:pPr>
              <a:buClr>
                <a:srgbClr val="1E5155">
                  <a:lumMod val="40000"/>
                  <a:lumOff val="60000"/>
                </a:srgbClr>
              </a:buClr>
            </a:pPr>
            <a:r>
              <a:rPr lang="en-US" b="1"/>
              <a:t>Programmatic support</a:t>
            </a:r>
          </a:p>
          <a:p>
            <a:pPr lvl="1">
              <a:buClr>
                <a:srgbClr val="8AD0D6"/>
              </a:buClr>
            </a:pPr>
            <a:r>
              <a:rPr lang="en-US"/>
              <a:t>Access control mechanisms</a:t>
            </a:r>
          </a:p>
          <a:p>
            <a:pPr lvl="2">
              <a:buClr>
                <a:srgbClr val="8AD0D6"/>
              </a:buClr>
            </a:pPr>
            <a:r>
              <a:rPr lang="en-US"/>
              <a:t>File permissions that restrict access based on user and group ownership</a:t>
            </a:r>
          </a:p>
          <a:p>
            <a:pPr lvl="2">
              <a:buClr>
                <a:srgbClr val="8AD0D6"/>
              </a:buClr>
            </a:pPr>
            <a:r>
              <a:rPr lang="en-US"/>
              <a:t>Access Control Lists (ACLs) that provide more granular control over permissions</a:t>
            </a:r>
          </a:p>
          <a:p>
            <a:pPr lvl="2">
              <a:buClr>
                <a:srgbClr val="8AD0D6"/>
              </a:buClr>
            </a:pPr>
            <a:r>
              <a:rPr lang="en-US"/>
              <a:t>Security-Enhanced Linux (</a:t>
            </a:r>
            <a:r>
              <a:rPr lang="en-US" err="1"/>
              <a:t>SELinux</a:t>
            </a:r>
            <a:r>
              <a:rPr lang="en-US"/>
              <a:t>) which enforces mandatory access controls defined by security policies.</a:t>
            </a:r>
          </a:p>
          <a:p>
            <a:pPr lvl="1">
              <a:buClr>
                <a:srgbClr val="8AD0D6"/>
              </a:buClr>
            </a:pPr>
            <a:r>
              <a:rPr lang="en-US"/>
              <a:t>Encryption and cryptographic libraries</a:t>
            </a:r>
          </a:p>
          <a:p>
            <a:pPr lvl="2">
              <a:buClr>
                <a:srgbClr val="8AD0D6"/>
              </a:buClr>
            </a:pPr>
            <a:r>
              <a:rPr lang="en-US"/>
              <a:t>Used to protect user data, both at rest and in transit</a:t>
            </a:r>
          </a:p>
          <a:p>
            <a:pPr lvl="2">
              <a:buClr>
                <a:srgbClr val="8AD0D6"/>
              </a:buClr>
            </a:pPr>
            <a:r>
              <a:rPr lang="en-US"/>
              <a:t>OpenSSL provides SSL/TLS encryption for secure network communication</a:t>
            </a:r>
          </a:p>
          <a:p>
            <a:pPr lvl="2">
              <a:buClr>
                <a:srgbClr val="8AD0D6"/>
              </a:buClr>
            </a:pPr>
            <a:r>
              <a:rPr lang="en-US"/>
              <a:t>GnuPG is widely-used for encrypting and signing files and emails.</a:t>
            </a:r>
          </a:p>
          <a:p>
            <a:pPr lvl="1">
              <a:buClr>
                <a:srgbClr val="8AD0D6"/>
              </a:buClr>
            </a:pPr>
            <a:r>
              <a:rPr lang="en-US"/>
              <a:t>Privacy-focused software packages and distributions</a:t>
            </a:r>
          </a:p>
          <a:p>
            <a:pPr lvl="2">
              <a:buClr>
                <a:srgbClr val="8AD0D6"/>
              </a:buClr>
            </a:pPr>
            <a:r>
              <a:rPr lang="en-US"/>
              <a:t>Tor Browser - routes web traffic through a network of volunteer nodes to anonymize user activity</a:t>
            </a:r>
          </a:p>
          <a:p>
            <a:pPr lvl="2">
              <a:buClr>
                <a:srgbClr val="8AD0D6"/>
              </a:buClr>
            </a:pPr>
            <a:r>
              <a:rPr lang="en-US"/>
              <a:t>Tails - Linux distribution that leaves no traces on the host machine and routes all network traffic through the Tor network for enhanced privacy.</a:t>
            </a:r>
          </a:p>
        </p:txBody>
      </p:sp>
    </p:spTree>
    <p:extLst>
      <p:ext uri="{BB962C8B-B14F-4D97-AF65-F5344CB8AC3E}">
        <p14:creationId xmlns:p14="http://schemas.microsoft.com/office/powerpoint/2010/main" val="1661680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D879-5EFC-40C7-96C6-01A99FB7A2D8}"/>
              </a:ext>
            </a:extLst>
          </p:cNvPr>
          <p:cNvSpPr>
            <a:spLocks noGrp="1"/>
          </p:cNvSpPr>
          <p:nvPr>
            <p:ph type="title"/>
          </p:nvPr>
        </p:nvSpPr>
        <p:spPr/>
        <p:txBody>
          <a:bodyPr/>
          <a:lstStyle/>
          <a:p>
            <a:r>
              <a:rPr lang="en-US"/>
              <a:t>Your summary</a:t>
            </a:r>
          </a:p>
        </p:txBody>
      </p:sp>
      <p:sp>
        <p:nvSpPr>
          <p:cNvPr id="3" name="Content Placeholder 2">
            <a:extLst>
              <a:ext uri="{FF2B5EF4-FFF2-40B4-BE49-F238E27FC236}">
                <a16:creationId xmlns:a16="http://schemas.microsoft.com/office/drawing/2014/main" id="{0AB75EA7-6BBD-4FE4-AA66-0ABE740D6539}"/>
              </a:ext>
            </a:extLst>
          </p:cNvPr>
          <p:cNvSpPr>
            <a:spLocks noGrp="1"/>
          </p:cNvSpPr>
          <p:nvPr>
            <p:ph idx="1"/>
          </p:nvPr>
        </p:nvSpPr>
        <p:spPr>
          <a:xfrm>
            <a:off x="1103312" y="1379695"/>
            <a:ext cx="9760327" cy="4868704"/>
          </a:xfrm>
        </p:spPr>
        <p:txBody>
          <a:bodyPr vert="horz" lIns="91440" tIns="45720" rIns="91440" bIns="45720" rtlCol="0" anchor="t">
            <a:normAutofit fontScale="92500" lnSpcReduction="20000"/>
          </a:bodyPr>
          <a:lstStyle/>
          <a:p>
            <a:pPr>
              <a:buFont typeface="Arial" charset="2"/>
              <a:buChar char="•"/>
            </a:pPr>
            <a:r>
              <a:rPr lang="en-US" b="1">
                <a:ea typeface="+mj-lt"/>
                <a:cs typeface="+mj-lt"/>
              </a:rPr>
              <a:t>Suitability for applications </a:t>
            </a:r>
            <a:endParaRPr lang="en-US" b="1"/>
          </a:p>
          <a:p>
            <a:pPr lvl="1">
              <a:buClr>
                <a:srgbClr val="8AD0D6"/>
              </a:buClr>
              <a:buFont typeface="Arial" charset="2"/>
              <a:buChar char="•"/>
            </a:pPr>
            <a:r>
              <a:rPr lang="en-US">
                <a:ea typeface="+mj-lt"/>
                <a:cs typeface="+mj-lt"/>
              </a:rPr>
              <a:t>Is highly versatile for a wide range range of applications because of its ability to be customizable, stability and reliability as well as its scalability and robust security. </a:t>
            </a:r>
            <a:endParaRPr lang="en-US"/>
          </a:p>
          <a:p>
            <a:pPr lvl="1">
              <a:buClr>
                <a:srgbClr val="8AD0D6"/>
              </a:buClr>
              <a:buFont typeface="Arial" charset="2"/>
              <a:buChar char="•"/>
            </a:pPr>
            <a:r>
              <a:rPr lang="en-US">
                <a:ea typeface="+mj-lt"/>
                <a:cs typeface="+mj-lt"/>
              </a:rPr>
              <a:t>It is also open sourced which helps developers make better applications and make the OS more efficient. </a:t>
            </a:r>
          </a:p>
          <a:p>
            <a:pPr>
              <a:buClr>
                <a:srgbClr val="8AD0D6"/>
              </a:buClr>
              <a:buFont typeface="Arial" charset="2"/>
              <a:buChar char="•"/>
            </a:pPr>
            <a:r>
              <a:rPr lang="en-US" b="1">
                <a:ea typeface="+mj-lt"/>
                <a:cs typeface="+mj-lt"/>
              </a:rPr>
              <a:t>Some Pros and Cons of Linux </a:t>
            </a:r>
          </a:p>
          <a:p>
            <a:pPr lvl="1">
              <a:buClr>
                <a:srgbClr val="8AD0D6"/>
              </a:buClr>
              <a:buFont typeface="Arial" charset="2"/>
              <a:buChar char="•"/>
            </a:pPr>
            <a:r>
              <a:rPr lang="en-US" b="1">
                <a:ea typeface="+mj-lt"/>
                <a:cs typeface="+mj-lt"/>
              </a:rPr>
              <a:t>Pros</a:t>
            </a:r>
          </a:p>
          <a:p>
            <a:pPr lvl="2">
              <a:buClr>
                <a:srgbClr val="8AD0D6"/>
              </a:buClr>
              <a:buFont typeface="Arial" charset="2"/>
              <a:buChar char="•"/>
            </a:pPr>
            <a:r>
              <a:rPr lang="en-US" dirty="0">
                <a:ea typeface="+mj-lt"/>
                <a:cs typeface="+mj-lt"/>
              </a:rPr>
              <a:t> </a:t>
            </a:r>
            <a:r>
              <a:rPr lang="en-US">
                <a:ea typeface="+mj-lt"/>
                <a:cs typeface="+mj-lt"/>
              </a:rPr>
              <a:t>It is very easy to install</a:t>
            </a:r>
          </a:p>
          <a:p>
            <a:pPr lvl="2">
              <a:buClr>
                <a:srgbClr val="8AD0D6"/>
              </a:buClr>
              <a:buFont typeface="Arial" charset="2"/>
              <a:buChar char="•"/>
            </a:pPr>
            <a:r>
              <a:rPr lang="en-US">
                <a:ea typeface="+mj-lt"/>
                <a:cs typeface="+mj-lt"/>
              </a:rPr>
              <a:t>It is highly customizable to your use case</a:t>
            </a:r>
          </a:p>
          <a:p>
            <a:pPr lvl="2">
              <a:buClr>
                <a:srgbClr val="8AD0D6"/>
              </a:buClr>
              <a:buFont typeface="Arial" charset="2"/>
              <a:buChar char="•"/>
            </a:pPr>
            <a:r>
              <a:rPr lang="en-US">
                <a:ea typeface="+mj-lt"/>
                <a:cs typeface="+mj-lt"/>
              </a:rPr>
              <a:t>It is</a:t>
            </a:r>
            <a:r>
              <a:rPr lang="en-US" dirty="0">
                <a:ea typeface="+mj-lt"/>
                <a:cs typeface="+mj-lt"/>
              </a:rPr>
              <a:t> </a:t>
            </a:r>
            <a:r>
              <a:rPr lang="en-US">
                <a:ea typeface="+mj-lt"/>
                <a:cs typeface="+mj-lt"/>
              </a:rPr>
              <a:t>free</a:t>
            </a:r>
          </a:p>
          <a:p>
            <a:pPr lvl="2">
              <a:buClr>
                <a:srgbClr val="8AD0D6"/>
              </a:buClr>
              <a:buFont typeface="Arial" charset="2"/>
              <a:buChar char="•"/>
            </a:pPr>
            <a:r>
              <a:rPr lang="en-US">
                <a:ea typeface="+mj-lt"/>
                <a:cs typeface="+mj-lt"/>
              </a:rPr>
              <a:t>It enables for contributors to make changes to Linux which can help others who use Linux as well </a:t>
            </a:r>
          </a:p>
          <a:p>
            <a:pPr lvl="1">
              <a:buClr>
                <a:srgbClr val="8AD0D6"/>
              </a:buClr>
              <a:buFont typeface="Arial" charset="2"/>
              <a:buChar char="•"/>
            </a:pPr>
            <a:r>
              <a:rPr lang="en-US" dirty="0">
                <a:ea typeface="+mj-lt"/>
                <a:cs typeface="+mj-lt"/>
              </a:rPr>
              <a:t> </a:t>
            </a:r>
            <a:r>
              <a:rPr lang="en-US" b="1">
                <a:ea typeface="+mj-lt"/>
                <a:cs typeface="+mj-lt"/>
              </a:rPr>
              <a:t>Cons</a:t>
            </a:r>
          </a:p>
          <a:p>
            <a:pPr lvl="2">
              <a:buClr>
                <a:srgbClr val="8AD0D6"/>
              </a:buClr>
              <a:buFont typeface="Arial" charset="2"/>
              <a:buChar char="•"/>
            </a:pPr>
            <a:r>
              <a:rPr lang="en-US">
                <a:ea typeface="+mj-lt"/>
                <a:cs typeface="+mj-lt"/>
              </a:rPr>
              <a:t>It is not as user friendly, you need to configure it to your liking.</a:t>
            </a:r>
            <a:endParaRPr lang="en-US" dirty="0">
              <a:ea typeface="+mj-lt"/>
              <a:cs typeface="+mj-lt"/>
            </a:endParaRPr>
          </a:p>
          <a:p>
            <a:pPr lvl="2">
              <a:buClr>
                <a:srgbClr val="8AD0D6"/>
              </a:buClr>
              <a:buFont typeface="Arial" charset="2"/>
              <a:buChar char="•"/>
            </a:pPr>
            <a:r>
              <a:rPr lang="en-US">
                <a:ea typeface="+mj-lt"/>
                <a:cs typeface="+mj-lt"/>
              </a:rPr>
              <a:t>There is no centralized support for users who need help with Linux unless you can pay for it</a:t>
            </a:r>
            <a:endParaRPr lang="en-US" dirty="0">
              <a:ea typeface="+mj-lt"/>
              <a:cs typeface="+mj-lt"/>
            </a:endParaRPr>
          </a:p>
          <a:p>
            <a:pPr lvl="2">
              <a:buClr>
                <a:srgbClr val="8AD0D6"/>
              </a:buClr>
              <a:buFont typeface="Arial" charset="2"/>
              <a:buChar char="•"/>
            </a:pPr>
            <a:r>
              <a:rPr lang="en-US">
                <a:ea typeface="+mj-lt"/>
                <a:cs typeface="+mj-lt"/>
              </a:rPr>
              <a:t>Drivers don’t</a:t>
            </a:r>
            <a:r>
              <a:rPr lang="en-US" dirty="0">
                <a:ea typeface="+mj-lt"/>
                <a:cs typeface="+mj-lt"/>
              </a:rPr>
              <a:t> </a:t>
            </a:r>
            <a:r>
              <a:rPr lang="en-US">
                <a:ea typeface="+mj-lt"/>
                <a:cs typeface="+mj-lt"/>
              </a:rPr>
              <a:t>exist as other OS systems.</a:t>
            </a:r>
            <a:endParaRPr lang="en-US"/>
          </a:p>
          <a:p>
            <a:pPr lvl="1"/>
            <a:endParaRPr lang="en-US" dirty="0"/>
          </a:p>
        </p:txBody>
      </p:sp>
    </p:spTree>
    <p:extLst>
      <p:ext uri="{BB962C8B-B14F-4D97-AF65-F5344CB8AC3E}">
        <p14:creationId xmlns:p14="http://schemas.microsoft.com/office/powerpoint/2010/main" val="3394332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D879-5EFC-40C7-96C6-01A99FB7A2D8}"/>
              </a:ext>
            </a:extLst>
          </p:cNvPr>
          <p:cNvSpPr>
            <a:spLocks noGrp="1"/>
          </p:cNvSpPr>
          <p:nvPr>
            <p:ph type="title"/>
          </p:nvPr>
        </p:nvSpPr>
        <p:spPr/>
        <p:txBody>
          <a:bodyPr/>
          <a:lstStyle/>
          <a:p>
            <a:r>
              <a:rPr lang="en-US"/>
              <a:t>Your summary (cont.)</a:t>
            </a:r>
          </a:p>
        </p:txBody>
      </p:sp>
      <p:sp>
        <p:nvSpPr>
          <p:cNvPr id="3" name="Content Placeholder 2">
            <a:extLst>
              <a:ext uri="{FF2B5EF4-FFF2-40B4-BE49-F238E27FC236}">
                <a16:creationId xmlns:a16="http://schemas.microsoft.com/office/drawing/2014/main" id="{0AB75EA7-6BBD-4FE4-AA66-0ABE740D6539}"/>
              </a:ext>
            </a:extLst>
          </p:cNvPr>
          <p:cNvSpPr>
            <a:spLocks noGrp="1"/>
          </p:cNvSpPr>
          <p:nvPr>
            <p:ph idx="1"/>
          </p:nvPr>
        </p:nvSpPr>
        <p:spPr>
          <a:xfrm>
            <a:off x="1103312" y="1379695"/>
            <a:ext cx="9760327" cy="4868704"/>
          </a:xfrm>
        </p:spPr>
        <p:txBody>
          <a:bodyPr vert="horz" lIns="91440" tIns="45720" rIns="91440" bIns="45720" rtlCol="0" anchor="t">
            <a:normAutofit/>
          </a:bodyPr>
          <a:lstStyle/>
          <a:p>
            <a:pPr>
              <a:buFont typeface="Arial" charset="2"/>
              <a:buChar char="•"/>
            </a:pPr>
            <a:r>
              <a:rPr lang="en-US" b="1">
                <a:ea typeface="+mj-lt"/>
                <a:cs typeface="+mj-lt"/>
              </a:rPr>
              <a:t>Improvements suggestions for Linux</a:t>
            </a:r>
          </a:p>
          <a:p>
            <a:pPr lvl="1">
              <a:buClr>
                <a:srgbClr val="8AD0D6"/>
              </a:buClr>
              <a:buFont typeface="Arial" charset="2"/>
              <a:buChar char="•"/>
            </a:pPr>
            <a:r>
              <a:rPr lang="en-US">
                <a:ea typeface="+mj-lt"/>
                <a:cs typeface="+mj-lt"/>
              </a:rPr>
              <a:t>There should be a dedicated free </a:t>
            </a:r>
            <a:r>
              <a:rPr lang="en-US" dirty="0">
                <a:ea typeface="+mj-lt"/>
                <a:cs typeface="+mj-lt"/>
              </a:rPr>
              <a:t>customer support to help beginners experience the world of open-source OS efficiently and effectively that don’t </a:t>
            </a:r>
            <a:r>
              <a:rPr lang="en-US">
                <a:ea typeface="+mj-lt"/>
                <a:cs typeface="+mj-lt"/>
              </a:rPr>
              <a:t>want to pay for it. </a:t>
            </a:r>
          </a:p>
          <a:p>
            <a:pPr lvl="1">
              <a:buClr>
                <a:srgbClr val="8AD0D6"/>
              </a:buClr>
              <a:buFont typeface="Arial" charset="2"/>
              <a:buChar char="•"/>
            </a:pPr>
            <a:r>
              <a:rPr lang="en-US">
                <a:ea typeface="+mj-lt"/>
                <a:cs typeface="+mj-lt"/>
              </a:rPr>
              <a:t>Another improvement would be that there should be a </a:t>
            </a:r>
            <a:r>
              <a:rPr lang="en-US" dirty="0">
                <a:ea typeface="+mj-lt"/>
                <a:cs typeface="+mj-lt"/>
              </a:rPr>
              <a:t>standard out of the box Linux experience where someone can download Linux for free and able to set a setting/mode where they can play with the OS without having to refer to documentation.</a:t>
            </a:r>
            <a:endParaRPr lang="en-US"/>
          </a:p>
        </p:txBody>
      </p:sp>
    </p:spTree>
    <p:extLst>
      <p:ext uri="{BB962C8B-B14F-4D97-AF65-F5344CB8AC3E}">
        <p14:creationId xmlns:p14="http://schemas.microsoft.com/office/powerpoint/2010/main" val="2430280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8703-F378-A608-08D6-E2D61E131F5E}"/>
              </a:ext>
            </a:extLst>
          </p:cNvPr>
          <p:cNvSpPr>
            <a:spLocks noGrp="1"/>
          </p:cNvSpPr>
          <p:nvPr>
            <p:ph type="title"/>
          </p:nvPr>
        </p:nvSpPr>
        <p:spPr/>
        <p:txBody>
          <a:bodyPr/>
          <a:lstStyle/>
          <a:p>
            <a:r>
              <a:rPr lang="en-US"/>
              <a:t>Works Cited</a:t>
            </a:r>
          </a:p>
        </p:txBody>
      </p:sp>
      <p:sp>
        <p:nvSpPr>
          <p:cNvPr id="3" name="Content Placeholder 2">
            <a:extLst>
              <a:ext uri="{FF2B5EF4-FFF2-40B4-BE49-F238E27FC236}">
                <a16:creationId xmlns:a16="http://schemas.microsoft.com/office/drawing/2014/main" id="{5AA575F0-7081-6062-2E77-D2BB19C6F269}"/>
              </a:ext>
            </a:extLst>
          </p:cNvPr>
          <p:cNvSpPr>
            <a:spLocks noGrp="1"/>
          </p:cNvSpPr>
          <p:nvPr>
            <p:ph idx="1"/>
          </p:nvPr>
        </p:nvSpPr>
        <p:spPr/>
        <p:txBody>
          <a:bodyPr vert="horz" lIns="91440" tIns="45720" rIns="91440" bIns="45720" rtlCol="0" anchor="t">
            <a:normAutofit fontScale="92500" lnSpcReduction="10000"/>
          </a:bodyPr>
          <a:lstStyle/>
          <a:p>
            <a:r>
              <a:rPr lang="en-US">
                <a:ea typeface="+mj-lt"/>
                <a:cs typeface="+mj-lt"/>
              </a:rPr>
              <a:t> 6.1. What is virtual memory?: https://tldp.org/LDP/sag/html/vm-</a:t>
            </a:r>
            <a:r>
              <a:rPr lang="en-US" dirty="0">
                <a:ea typeface="+mj-lt"/>
                <a:cs typeface="+mj-lt"/>
              </a:rPr>
              <a:t>intro.html#:~:text=Linux%20supports%20virtual%20memory%2C%20that,b</a:t>
            </a:r>
            <a:r>
              <a:rPr lang="en-US">
                <a:ea typeface="+mj-lt"/>
                <a:cs typeface="+mj-lt"/>
              </a:rPr>
              <a:t>e%20us ed%20for%20another%20purpose.</a:t>
            </a:r>
          </a:p>
          <a:p>
            <a:pPr>
              <a:buClr>
                <a:srgbClr val="8AD0D6"/>
              </a:buClr>
            </a:pPr>
            <a:r>
              <a:rPr lang="en-US" dirty="0">
                <a:ea typeface="+mj-lt"/>
                <a:cs typeface="+mj-lt"/>
              </a:rPr>
              <a:t> </a:t>
            </a:r>
            <a:r>
              <a:rPr lang="en-US">
                <a:ea typeface="+mj-lt"/>
                <a:cs typeface="+mj-lt"/>
              </a:rPr>
              <a:t>Chapter 3 Memory Management:https://tldp.org/LDP/tlk/mm/memory.html </a:t>
            </a:r>
          </a:p>
          <a:p>
            <a:pPr>
              <a:buClr>
                <a:srgbClr val="8AD0D6"/>
              </a:buClr>
            </a:pPr>
            <a:r>
              <a:rPr lang="en-US" dirty="0">
                <a:ea typeface="+mj-lt"/>
                <a:cs typeface="+mj-lt"/>
              </a:rPr>
              <a:t> </a:t>
            </a:r>
            <a:r>
              <a:rPr lang="en-US">
                <a:ea typeface="+mj-lt"/>
                <a:cs typeface="+mj-lt"/>
              </a:rPr>
              <a:t>How to Use Linux List Services: </a:t>
            </a:r>
            <a:r>
              <a:rPr lang="en-US" dirty="0">
                <a:ea typeface="+mj-lt"/>
                <a:cs typeface="+mj-lt"/>
              </a:rPr>
              <a:t>https://www.hostinger.com/tutorials/manage-and-list-services-in-linux/#:~:text=Managing%20Linux%20Services-,Linu </a:t>
            </a:r>
            <a:r>
              <a:rPr lang="en-US">
                <a:ea typeface="+mj-lt"/>
                <a:cs typeface="+mj-lt"/>
              </a:rPr>
              <a:t>x%20Services,operation%20of%20the%20operating%20system. </a:t>
            </a:r>
          </a:p>
          <a:p>
            <a:pPr>
              <a:buClr>
                <a:srgbClr val="8AD0D6"/>
              </a:buClr>
            </a:pPr>
            <a:r>
              <a:rPr lang="en-US">
                <a:ea typeface="+mj-lt"/>
                <a:cs typeface="+mj-lt"/>
              </a:rPr>
              <a:t>Pros and Cons of Linux: https://greengarageblog.org/15-pros-and-</a:t>
            </a:r>
            <a:r>
              <a:rPr lang="en-US" dirty="0">
                <a:ea typeface="+mj-lt"/>
                <a:cs typeface="+mj-lt"/>
              </a:rPr>
              <a:t>cons-of-linux </a:t>
            </a:r>
          </a:p>
          <a:p>
            <a:pPr>
              <a:buClr>
                <a:srgbClr val="8AD0D6"/>
              </a:buClr>
            </a:pPr>
            <a:r>
              <a:rPr lang="en-US">
                <a:ea typeface="+mj-lt"/>
                <a:cs typeface="+mj-lt"/>
              </a:rPr>
              <a:t> AAA: http://pig.made-it.com/AAA.html </a:t>
            </a:r>
          </a:p>
          <a:p>
            <a:pPr>
              <a:buClr>
                <a:srgbClr val="8AD0D6"/>
              </a:buClr>
            </a:pPr>
            <a:r>
              <a:rPr lang="en-US">
                <a:ea typeface="+mj-lt"/>
                <a:cs typeface="+mj-lt"/>
              </a:rPr>
              <a:t>operating systems, internals and design principles, ninth edition</a:t>
            </a:r>
            <a:endParaRPr lang="en-US" dirty="0"/>
          </a:p>
        </p:txBody>
      </p:sp>
    </p:spTree>
    <p:extLst>
      <p:ext uri="{BB962C8B-B14F-4D97-AF65-F5344CB8AC3E}">
        <p14:creationId xmlns:p14="http://schemas.microsoft.com/office/powerpoint/2010/main" val="1259428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73-2868-D449-3B7D-BEC83A4DCEDC}"/>
              </a:ext>
            </a:extLst>
          </p:cNvPr>
          <p:cNvSpPr>
            <a:spLocks noGrp="1"/>
          </p:cNvSpPr>
          <p:nvPr>
            <p:ph type="title"/>
          </p:nvPr>
        </p:nvSpPr>
        <p:spPr>
          <a:xfrm>
            <a:off x="150916" y="486586"/>
            <a:ext cx="9404723" cy="1400530"/>
          </a:xfrm>
        </p:spPr>
        <p:txBody>
          <a:bodyPr/>
          <a:lstStyle/>
          <a:p>
            <a:r>
              <a:rPr lang="en-US"/>
              <a:t>Modular Structure(OS Services)</a:t>
            </a:r>
          </a:p>
        </p:txBody>
      </p:sp>
      <p:sp>
        <p:nvSpPr>
          <p:cNvPr id="3" name="Content Placeholder 2">
            <a:extLst>
              <a:ext uri="{FF2B5EF4-FFF2-40B4-BE49-F238E27FC236}">
                <a16:creationId xmlns:a16="http://schemas.microsoft.com/office/drawing/2014/main" id="{A5E12E46-7723-A2C5-16C1-54711C4AAA5A}"/>
              </a:ext>
            </a:extLst>
          </p:cNvPr>
          <p:cNvSpPr>
            <a:spLocks noGrp="1"/>
          </p:cNvSpPr>
          <p:nvPr>
            <p:ph idx="1"/>
          </p:nvPr>
        </p:nvSpPr>
        <p:spPr>
          <a:xfrm>
            <a:off x="1110303" y="1186056"/>
            <a:ext cx="8946541" cy="5181187"/>
          </a:xfrm>
        </p:spPr>
        <p:txBody>
          <a:bodyPr vert="horz" lIns="91440" tIns="45720" rIns="91440" bIns="45720" rtlCol="0" anchor="t">
            <a:normAutofit/>
          </a:bodyPr>
          <a:lstStyle/>
          <a:p>
            <a:r>
              <a:rPr lang="en-US" sz="3200"/>
              <a:t>Most UNIX kernels are monolithic</a:t>
            </a:r>
            <a:endParaRPr lang="en-US" sz="3200">
              <a:ea typeface="+mj-lt"/>
              <a:cs typeface="+mj-lt"/>
            </a:endParaRPr>
          </a:p>
          <a:p>
            <a:pPr>
              <a:buClr>
                <a:srgbClr val="8AD0D6"/>
              </a:buClr>
            </a:pPr>
            <a:r>
              <a:rPr lang="en-US" sz="3200"/>
              <a:t>Linux, to get around this issue, uses independent blocks known as </a:t>
            </a:r>
            <a:r>
              <a:rPr lang="en-US" sz="3200" b="1"/>
              <a:t>Loadable Modules. </a:t>
            </a:r>
            <a:endParaRPr lang="en-US" sz="3200"/>
          </a:p>
          <a:p>
            <a:pPr>
              <a:buClr>
                <a:srgbClr val="8AD0D6"/>
              </a:buClr>
            </a:pPr>
            <a:r>
              <a:rPr lang="en-US" sz="3200" b="1">
                <a:solidFill>
                  <a:srgbClr val="FFFFFF"/>
                </a:solidFill>
                <a:ea typeface="+mj-lt"/>
                <a:cs typeface="+mj-lt"/>
              </a:rPr>
              <a:t>Linux I/O drivers</a:t>
            </a:r>
            <a:r>
              <a:rPr lang="en-US" sz="3200">
                <a:solidFill>
                  <a:srgbClr val="FFFFFF"/>
                </a:solidFill>
                <a:ea typeface="+mj-lt"/>
                <a:cs typeface="+mj-lt"/>
              </a:rPr>
              <a:t> are implemented as kernel modules </a:t>
            </a:r>
          </a:p>
          <a:p>
            <a:pPr>
              <a:buClr>
                <a:srgbClr val="8AD0D6"/>
              </a:buClr>
            </a:pPr>
            <a:r>
              <a:rPr lang="en-US" sz="3200" b="1">
                <a:ea typeface="+mj-lt"/>
                <a:cs typeface="+mj-lt"/>
              </a:rPr>
              <a:t>Dynamic linking</a:t>
            </a:r>
            <a:endParaRPr lang="en-US" sz="3200">
              <a:ea typeface="+mj-lt"/>
              <a:cs typeface="+mj-lt"/>
            </a:endParaRPr>
          </a:p>
          <a:p>
            <a:pPr>
              <a:buClr>
                <a:srgbClr val="8AD0D6"/>
              </a:buClr>
            </a:pPr>
            <a:r>
              <a:rPr lang="en-US" sz="3200" b="1">
                <a:ea typeface="+mj-lt"/>
                <a:cs typeface="+mj-lt"/>
              </a:rPr>
              <a:t>Stackable modules</a:t>
            </a:r>
            <a:endParaRPr lang="en-US" sz="2800">
              <a:ea typeface="+mj-lt"/>
              <a:cs typeface="+mj-lt"/>
            </a:endParaRPr>
          </a:p>
        </p:txBody>
      </p:sp>
    </p:spTree>
    <p:extLst>
      <p:ext uri="{BB962C8B-B14F-4D97-AF65-F5344CB8AC3E}">
        <p14:creationId xmlns:p14="http://schemas.microsoft.com/office/powerpoint/2010/main" val="220495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8EEA-411D-46F0-8310-5EC296DA517A}"/>
              </a:ext>
            </a:extLst>
          </p:cNvPr>
          <p:cNvSpPr>
            <a:spLocks noGrp="1"/>
          </p:cNvSpPr>
          <p:nvPr>
            <p:ph type="title"/>
          </p:nvPr>
        </p:nvSpPr>
        <p:spPr>
          <a:xfrm>
            <a:off x="2955" y="575363"/>
            <a:ext cx="9404723" cy="1400530"/>
          </a:xfrm>
        </p:spPr>
        <p:txBody>
          <a:bodyPr/>
          <a:lstStyle/>
          <a:p>
            <a:r>
              <a:rPr lang="en-US"/>
              <a:t>OS Services (cont.)</a:t>
            </a:r>
          </a:p>
        </p:txBody>
      </p:sp>
      <p:sp>
        <p:nvSpPr>
          <p:cNvPr id="3" name="Content Placeholder 2">
            <a:extLst>
              <a:ext uri="{FF2B5EF4-FFF2-40B4-BE49-F238E27FC236}">
                <a16:creationId xmlns:a16="http://schemas.microsoft.com/office/drawing/2014/main" id="{BEC39769-B67A-4A9B-8D2F-3A2119A7AD71}"/>
              </a:ext>
            </a:extLst>
          </p:cNvPr>
          <p:cNvSpPr>
            <a:spLocks noGrp="1"/>
          </p:cNvSpPr>
          <p:nvPr>
            <p:ph idx="1"/>
          </p:nvPr>
        </p:nvSpPr>
        <p:spPr>
          <a:xfrm>
            <a:off x="235229" y="1273746"/>
            <a:ext cx="11826761" cy="5474802"/>
          </a:xfrm>
        </p:spPr>
        <p:txBody>
          <a:bodyPr vert="horz" lIns="91440" tIns="45720" rIns="91440" bIns="45720" rtlCol="0" anchor="t">
            <a:normAutofit fontScale="77500" lnSpcReduction="20000"/>
          </a:bodyPr>
          <a:lstStyle/>
          <a:p>
            <a:r>
              <a:rPr lang="en-US"/>
              <a:t>How OS provides following services?</a:t>
            </a:r>
          </a:p>
          <a:p>
            <a:pPr lvl="1"/>
            <a:r>
              <a:rPr lang="en-US"/>
              <a:t>Controlled file access</a:t>
            </a:r>
          </a:p>
          <a:p>
            <a:pPr lvl="2">
              <a:buClr>
                <a:srgbClr val="8AD0D6"/>
              </a:buClr>
            </a:pPr>
            <a:r>
              <a:rPr lang="en-US">
                <a:solidFill>
                  <a:srgbClr val="FFFFFF"/>
                </a:solidFill>
                <a:ea typeface="+mj-lt"/>
                <a:cs typeface="+mj-lt"/>
              </a:rPr>
              <a:t>Permissions are divided into three categories: owner, group, and other. These categories are then given Read Write and Execute permissions</a:t>
            </a:r>
            <a:endParaRPr lang="en-US">
              <a:solidFill>
                <a:srgbClr val="FFFFFF"/>
              </a:solidFill>
            </a:endParaRPr>
          </a:p>
          <a:p>
            <a:pPr lvl="2">
              <a:buClr>
                <a:srgbClr val="8AD0D6"/>
              </a:buClr>
            </a:pPr>
            <a:r>
              <a:rPr lang="en-US"/>
              <a:t>Uses </a:t>
            </a:r>
            <a:r>
              <a:rPr lang="en-US" err="1"/>
              <a:t>INodes</a:t>
            </a:r>
            <a:r>
              <a:rPr lang="en-US"/>
              <a:t>, supports File Access Table (FAT)</a:t>
            </a:r>
          </a:p>
          <a:p>
            <a:pPr lvl="1"/>
            <a:r>
              <a:rPr lang="en-US"/>
              <a:t>Error detection, response and recovery</a:t>
            </a:r>
          </a:p>
          <a:p>
            <a:pPr lvl="2">
              <a:buClr>
                <a:srgbClr val="8AD0D6"/>
              </a:buClr>
            </a:pPr>
            <a:r>
              <a:rPr lang="en-US">
                <a:solidFill>
                  <a:srgbClr val="FFFFFF"/>
                </a:solidFill>
                <a:ea typeface="+mj-lt"/>
                <a:cs typeface="+mj-lt"/>
              </a:rPr>
              <a:t>Logging and Error Reporting</a:t>
            </a:r>
          </a:p>
          <a:p>
            <a:pPr lvl="2">
              <a:buClr>
                <a:srgbClr val="8AD0D6"/>
              </a:buClr>
            </a:pPr>
            <a:r>
              <a:rPr lang="en-US">
                <a:solidFill>
                  <a:srgbClr val="FFFFFF"/>
                </a:solidFill>
                <a:ea typeface="+mj-lt"/>
                <a:cs typeface="+mj-lt"/>
              </a:rPr>
              <a:t>System Recovery Tools</a:t>
            </a:r>
          </a:p>
          <a:p>
            <a:pPr lvl="3">
              <a:buClr>
                <a:srgbClr val="8AD0D6"/>
              </a:buClr>
            </a:pPr>
            <a:r>
              <a:rPr lang="en-US" err="1">
                <a:solidFill>
                  <a:srgbClr val="FFFFFF"/>
                </a:solidFill>
                <a:ea typeface="+mj-lt"/>
                <a:cs typeface="+mj-lt"/>
              </a:rPr>
              <a:t>fsck</a:t>
            </a:r>
            <a:r>
              <a:rPr lang="en-US">
                <a:solidFill>
                  <a:srgbClr val="FFFFFF"/>
                </a:solidFill>
                <a:ea typeface="+mj-lt"/>
                <a:cs typeface="+mj-lt"/>
              </a:rPr>
              <a:t> command to repair files</a:t>
            </a:r>
          </a:p>
          <a:p>
            <a:pPr lvl="2">
              <a:buClr>
                <a:srgbClr val="8AD0D6"/>
              </a:buClr>
            </a:pPr>
            <a:r>
              <a:rPr lang="en-US">
                <a:solidFill>
                  <a:srgbClr val="FFFFFF"/>
                </a:solidFill>
                <a:ea typeface="+mj-lt"/>
                <a:cs typeface="+mj-lt"/>
              </a:rPr>
              <a:t>Crash analysis tools</a:t>
            </a:r>
            <a:endParaRPr lang="en-US">
              <a:solidFill>
                <a:srgbClr val="FFFFFF"/>
              </a:solidFill>
            </a:endParaRPr>
          </a:p>
          <a:p>
            <a:pPr lvl="3">
              <a:buClr>
                <a:srgbClr val="8AD0D6"/>
              </a:buClr>
            </a:pPr>
            <a:r>
              <a:rPr lang="en-US" err="1"/>
              <a:t>Kdump</a:t>
            </a:r>
            <a:r>
              <a:rPr lang="en-US"/>
              <a:t> utility: captures kernel crash dumps during critical errors</a:t>
            </a:r>
          </a:p>
          <a:p>
            <a:pPr lvl="2">
              <a:buClr>
                <a:srgbClr val="8AD0D6"/>
              </a:buClr>
            </a:pPr>
            <a:r>
              <a:rPr lang="en-US"/>
              <a:t>Memory Protection and process Isolation</a:t>
            </a:r>
          </a:p>
          <a:p>
            <a:pPr lvl="3">
              <a:buClr>
                <a:srgbClr val="8AD0D6"/>
              </a:buClr>
            </a:pPr>
            <a:r>
              <a:rPr lang="en-US">
                <a:solidFill>
                  <a:srgbClr val="FFFFFF"/>
                </a:solidFill>
                <a:ea typeface="+mj-lt"/>
                <a:cs typeface="+mj-lt"/>
              </a:rPr>
              <a:t>Linux includes features like memory protection and process isolation to prevent errors from propagating across the system</a:t>
            </a:r>
          </a:p>
          <a:p>
            <a:pPr lvl="1"/>
            <a:r>
              <a:rPr lang="en-US"/>
              <a:t>Accounting</a:t>
            </a:r>
          </a:p>
          <a:p>
            <a:pPr lvl="2">
              <a:buClr>
                <a:srgbClr val="8AD0D6"/>
              </a:buClr>
            </a:pPr>
            <a:r>
              <a:rPr lang="en-US">
                <a:solidFill>
                  <a:srgbClr val="FFFFFF"/>
                </a:solidFill>
                <a:ea typeface="+mj-lt"/>
                <a:cs typeface="+mj-lt"/>
              </a:rPr>
              <a:t>Linux provides a robust accounting system that allows administrators to monitor system resource usage, track user activity, and generate usage reports. This data can be used to optimize system performance, identify security threats, and make informed decisions about resource allocation</a:t>
            </a:r>
            <a:endParaRPr lang="en-US">
              <a:solidFill>
                <a:srgbClr val="FFFFFF"/>
              </a:solidFill>
            </a:endParaRPr>
          </a:p>
          <a:p>
            <a:pPr lvl="1"/>
            <a:r>
              <a:rPr lang="en-US"/>
              <a:t>Security/Privacy</a:t>
            </a:r>
          </a:p>
          <a:p>
            <a:pPr lvl="2">
              <a:buClr>
                <a:srgbClr val="8AD0D6"/>
              </a:buClr>
            </a:pPr>
            <a:r>
              <a:rPr lang="en-US" sz="1500">
                <a:ea typeface="+mj-lt"/>
                <a:cs typeface="+mj-lt"/>
              </a:rPr>
              <a:t>Access Control, Encryption, Firewalls, Intrusion Detection/Prevention, Security Auditing, and Privacy Features</a:t>
            </a:r>
            <a:endParaRPr lang="en-US" sz="1800"/>
          </a:p>
          <a:p>
            <a:pPr lvl="1"/>
            <a:r>
              <a:rPr lang="en-US"/>
              <a:t>ABI/API/ISA</a:t>
            </a:r>
          </a:p>
          <a:p>
            <a:pPr lvl="2">
              <a:buClr>
                <a:srgbClr val="8AD0D6"/>
              </a:buClr>
            </a:pPr>
            <a:r>
              <a:rPr lang="en-US">
                <a:solidFill>
                  <a:srgbClr val="FFFFFF"/>
                </a:solidFill>
                <a:ea typeface="+mj-lt"/>
                <a:cs typeface="+mj-lt"/>
              </a:rPr>
              <a:t>Linux provides comprehensive support for ABI, API, and ISA to ensure compatibility with different hardware and software platforms. This allows developers to write portable code that can be run on multiple platforms, and enables Linux to run on a wide range of hardware architectures</a:t>
            </a:r>
            <a:endParaRPr lang="en-US">
              <a:solidFill>
                <a:srgbClr val="FFFFFF"/>
              </a:solidFill>
            </a:endParaRPr>
          </a:p>
        </p:txBody>
      </p:sp>
    </p:spTree>
    <p:extLst>
      <p:ext uri="{BB962C8B-B14F-4D97-AF65-F5344CB8AC3E}">
        <p14:creationId xmlns:p14="http://schemas.microsoft.com/office/powerpoint/2010/main" val="125115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8F61-1DBF-4D20-2AA8-3B1D55398A4E}"/>
              </a:ext>
            </a:extLst>
          </p:cNvPr>
          <p:cNvSpPr>
            <a:spLocks noGrp="1"/>
          </p:cNvSpPr>
          <p:nvPr>
            <p:ph type="title"/>
          </p:nvPr>
        </p:nvSpPr>
        <p:spPr>
          <a:xfrm>
            <a:off x="-45981" y="-36640"/>
            <a:ext cx="9404723" cy="1400530"/>
          </a:xfrm>
        </p:spPr>
        <p:txBody>
          <a:bodyPr/>
          <a:lstStyle/>
          <a:p>
            <a:r>
              <a:rPr lang="en-US"/>
              <a:t>OS Architecture</a:t>
            </a:r>
          </a:p>
        </p:txBody>
      </p:sp>
      <p:pic>
        <p:nvPicPr>
          <p:cNvPr id="4" name="Picture 4" descr="Diagram&#10;&#10;Description automatically generated">
            <a:extLst>
              <a:ext uri="{FF2B5EF4-FFF2-40B4-BE49-F238E27FC236}">
                <a16:creationId xmlns:a16="http://schemas.microsoft.com/office/drawing/2014/main" id="{A0DE85E9-04A2-E300-AA67-30FE3FD4A25E}"/>
              </a:ext>
            </a:extLst>
          </p:cNvPr>
          <p:cNvPicPr>
            <a:picLocks noGrp="1" noChangeAspect="1"/>
          </p:cNvPicPr>
          <p:nvPr>
            <p:ph idx="1"/>
          </p:nvPr>
        </p:nvPicPr>
        <p:blipFill>
          <a:blip r:embed="rId3"/>
          <a:stretch>
            <a:fillRect/>
          </a:stretch>
        </p:blipFill>
        <p:spPr>
          <a:xfrm>
            <a:off x="326412" y="1221462"/>
            <a:ext cx="6747304" cy="4524374"/>
          </a:xfrm>
        </p:spPr>
      </p:pic>
      <p:sp>
        <p:nvSpPr>
          <p:cNvPr id="5" name="TextBox 4">
            <a:extLst>
              <a:ext uri="{FF2B5EF4-FFF2-40B4-BE49-F238E27FC236}">
                <a16:creationId xmlns:a16="http://schemas.microsoft.com/office/drawing/2014/main" id="{D30E1213-55D1-6880-45BC-5748CFF33677}"/>
              </a:ext>
            </a:extLst>
          </p:cNvPr>
          <p:cNvSpPr txBox="1"/>
          <p:nvPr/>
        </p:nvSpPr>
        <p:spPr>
          <a:xfrm>
            <a:off x="7862932" y="2036668"/>
            <a:ext cx="627356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ea typeface="+mn-lt"/>
                <a:cs typeface="+mn-lt"/>
              </a:rPr>
              <a:t>Signals</a:t>
            </a:r>
            <a:endParaRPr lang="en-US">
              <a:ea typeface="+mn-lt"/>
              <a:cs typeface="+mn-lt"/>
            </a:endParaRPr>
          </a:p>
          <a:p>
            <a:pPr marL="285750" indent="-285750">
              <a:buFont typeface="Arial"/>
              <a:buChar char="•"/>
            </a:pPr>
            <a:r>
              <a:rPr lang="en-US" b="1">
                <a:ea typeface="+mn-lt"/>
                <a:cs typeface="+mn-lt"/>
              </a:rPr>
              <a:t>System calls</a:t>
            </a:r>
            <a:endParaRPr lang="en-US">
              <a:ea typeface="+mn-lt"/>
              <a:cs typeface="+mn-lt"/>
            </a:endParaRPr>
          </a:p>
          <a:p>
            <a:pPr marL="285750" indent="-285750">
              <a:buFont typeface="Arial"/>
              <a:buChar char="•"/>
            </a:pPr>
            <a:r>
              <a:rPr lang="en-US" b="1">
                <a:ea typeface="+mn-lt"/>
                <a:cs typeface="+mn-lt"/>
              </a:rPr>
              <a:t>Processes and scheduler</a:t>
            </a:r>
            <a:endParaRPr lang="en-US">
              <a:ea typeface="+mn-lt"/>
              <a:cs typeface="+mn-lt"/>
            </a:endParaRPr>
          </a:p>
          <a:p>
            <a:pPr marL="285750" indent="-285750">
              <a:buFont typeface="Arial"/>
              <a:buChar char="•"/>
            </a:pPr>
            <a:r>
              <a:rPr lang="en-US" b="1">
                <a:ea typeface="+mn-lt"/>
                <a:cs typeface="+mn-lt"/>
              </a:rPr>
              <a:t>Virtual memory</a:t>
            </a:r>
            <a:endParaRPr lang="en-US">
              <a:ea typeface="+mn-lt"/>
              <a:cs typeface="+mn-lt"/>
            </a:endParaRPr>
          </a:p>
          <a:p>
            <a:pPr marL="285750" indent="-285750">
              <a:buFont typeface="Arial"/>
              <a:buChar char="•"/>
            </a:pPr>
            <a:r>
              <a:rPr lang="en-US" b="1">
                <a:ea typeface="+mn-lt"/>
                <a:cs typeface="+mn-lt"/>
              </a:rPr>
              <a:t>File systems</a:t>
            </a:r>
            <a:endParaRPr lang="en-US">
              <a:ea typeface="+mn-lt"/>
              <a:cs typeface="+mn-lt"/>
            </a:endParaRPr>
          </a:p>
          <a:p>
            <a:pPr marL="285750" indent="-285750">
              <a:buFont typeface="Arial"/>
              <a:buChar char="•"/>
            </a:pPr>
            <a:r>
              <a:rPr lang="en-US" b="1">
                <a:ea typeface="+mn-lt"/>
                <a:cs typeface="+mn-lt"/>
              </a:rPr>
              <a:t>Network protocols</a:t>
            </a:r>
          </a:p>
          <a:p>
            <a:pPr marL="285750" indent="-285750">
              <a:buFont typeface="Arial,Sans-Serif"/>
              <a:buChar char="•"/>
            </a:pPr>
            <a:r>
              <a:rPr lang="en-US" b="1">
                <a:ea typeface="+mn-lt"/>
                <a:cs typeface="+mn-lt"/>
              </a:rPr>
              <a:t>Character device drivers</a:t>
            </a:r>
          </a:p>
          <a:p>
            <a:pPr marL="285750" indent="-285750">
              <a:buFont typeface="Arial,Sans-Serif"/>
              <a:buChar char="•"/>
            </a:pPr>
            <a:r>
              <a:rPr lang="en-US" b="1">
                <a:ea typeface="+mn-lt"/>
                <a:cs typeface="+mn-lt"/>
              </a:rPr>
              <a:t>Block device drivers</a:t>
            </a:r>
          </a:p>
          <a:p>
            <a:pPr marL="285750" indent="-285750">
              <a:buFont typeface="Arial,Sans-Serif"/>
              <a:buChar char="•"/>
            </a:pPr>
            <a:r>
              <a:rPr lang="en-US" b="1">
                <a:ea typeface="+mn-lt"/>
                <a:cs typeface="+mn-lt"/>
              </a:rPr>
              <a:t>Network device drivers</a:t>
            </a:r>
            <a:endParaRPr lang="en-US"/>
          </a:p>
          <a:p>
            <a:pPr marL="285750" indent="-285750">
              <a:buFont typeface="Arial,Sans-Serif"/>
              <a:buChar char="•"/>
            </a:pPr>
            <a:r>
              <a:rPr lang="en-US" b="1">
                <a:ea typeface="+mn-lt"/>
                <a:cs typeface="+mn-lt"/>
              </a:rPr>
              <a:t>Traps and faults</a:t>
            </a:r>
          </a:p>
          <a:p>
            <a:pPr marL="285750" indent="-285750">
              <a:buFont typeface="Arial,Sans-Serif"/>
              <a:buChar char="•"/>
            </a:pPr>
            <a:r>
              <a:rPr lang="en-US" b="1">
                <a:ea typeface="+mn-lt"/>
                <a:cs typeface="+mn-lt"/>
              </a:rPr>
              <a:t>Physical memory</a:t>
            </a:r>
            <a:endParaRPr lang="en-US">
              <a:ea typeface="+mn-lt"/>
              <a:cs typeface="+mn-lt"/>
            </a:endParaRPr>
          </a:p>
          <a:p>
            <a:pPr marL="285750" indent="-285750">
              <a:buFont typeface="Arial,Sans-Serif"/>
              <a:buChar char="•"/>
            </a:pPr>
            <a:r>
              <a:rPr lang="en-US" b="1">
                <a:ea typeface="+mn-lt"/>
                <a:cs typeface="+mn-lt"/>
              </a:rPr>
              <a:t>Interrupts </a:t>
            </a:r>
            <a:endParaRPr lang="en-US"/>
          </a:p>
        </p:txBody>
      </p:sp>
    </p:spTree>
    <p:extLst>
      <p:ext uri="{BB962C8B-B14F-4D97-AF65-F5344CB8AC3E}">
        <p14:creationId xmlns:p14="http://schemas.microsoft.com/office/powerpoint/2010/main" val="3100748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59ED-F9E1-4F48-902C-575B085C52DB}"/>
              </a:ext>
            </a:extLst>
          </p:cNvPr>
          <p:cNvSpPr>
            <a:spLocks noGrp="1"/>
          </p:cNvSpPr>
          <p:nvPr>
            <p:ph type="title"/>
          </p:nvPr>
        </p:nvSpPr>
        <p:spPr/>
        <p:txBody>
          <a:bodyPr/>
          <a:lstStyle/>
          <a:p>
            <a:r>
              <a:rPr lang="en-US"/>
              <a:t>Processes and threads</a:t>
            </a:r>
          </a:p>
        </p:txBody>
      </p:sp>
      <p:sp>
        <p:nvSpPr>
          <p:cNvPr id="3" name="Content Placeholder 2">
            <a:extLst>
              <a:ext uri="{FF2B5EF4-FFF2-40B4-BE49-F238E27FC236}">
                <a16:creationId xmlns:a16="http://schemas.microsoft.com/office/drawing/2014/main" id="{9F3DDBA2-4B95-4729-A706-3F23FB895D18}"/>
              </a:ext>
            </a:extLst>
          </p:cNvPr>
          <p:cNvSpPr>
            <a:spLocks noGrp="1"/>
          </p:cNvSpPr>
          <p:nvPr>
            <p:ph idx="1"/>
          </p:nvPr>
        </p:nvSpPr>
        <p:spPr/>
        <p:txBody>
          <a:bodyPr vert="horz" lIns="91440" tIns="45720" rIns="91440" bIns="45720" rtlCol="0" anchor="t">
            <a:normAutofit/>
          </a:bodyPr>
          <a:lstStyle/>
          <a:p>
            <a:r>
              <a:rPr lang="en-US" sz="2800">
                <a:latin typeface="Consolas"/>
              </a:rPr>
              <a:t>task</a:t>
            </a:r>
            <a:r>
              <a:rPr lang="en-US" sz="2800">
                <a:latin typeface="Century Gothic"/>
                <a:cs typeface="Calibri"/>
              </a:rPr>
              <a:t> vector</a:t>
            </a:r>
            <a:endParaRPr lang="en-US">
              <a:latin typeface="Century Gothic"/>
            </a:endParaRPr>
          </a:p>
          <a:p>
            <a:pPr lvl="1">
              <a:buClr>
                <a:srgbClr val="8AD0D6"/>
              </a:buClr>
            </a:pPr>
            <a:r>
              <a:rPr lang="en-US" sz="2200">
                <a:latin typeface="Century Gothic"/>
                <a:cs typeface="Calibri"/>
              </a:rPr>
              <a:t>Contains pointers to all processes</a:t>
            </a:r>
            <a:endParaRPr lang="en-US" sz="2200">
              <a:latin typeface="Century Gothic"/>
            </a:endParaRPr>
          </a:p>
          <a:p>
            <a:pPr>
              <a:buClr>
                <a:srgbClr val="8AD0D6"/>
              </a:buClr>
            </a:pPr>
            <a:r>
              <a:rPr lang="en-US" sz="2800">
                <a:latin typeface="Century Gothic"/>
                <a:cs typeface="Calibri"/>
              </a:rPr>
              <a:t>Process states</a:t>
            </a:r>
          </a:p>
          <a:p>
            <a:pPr lvl="1">
              <a:buClr>
                <a:srgbClr val="8AD0D6"/>
              </a:buClr>
            </a:pPr>
            <a:r>
              <a:rPr lang="en-US" sz="2200">
                <a:latin typeface="Century Gothic"/>
                <a:cs typeface="Calibri"/>
              </a:rPr>
              <a:t>Running</a:t>
            </a:r>
            <a:endParaRPr lang="en-US" sz="2200">
              <a:latin typeface="Century Gothic"/>
            </a:endParaRPr>
          </a:p>
          <a:p>
            <a:pPr lvl="1">
              <a:buClr>
                <a:srgbClr val="8AD0D6"/>
              </a:buClr>
            </a:pPr>
            <a:r>
              <a:rPr lang="en-US" sz="2200">
                <a:latin typeface="Century Gothic"/>
                <a:cs typeface="Calibri"/>
              </a:rPr>
              <a:t>Waiting</a:t>
            </a:r>
            <a:endParaRPr lang="en-US" sz="2200">
              <a:latin typeface="Century Gothic"/>
            </a:endParaRPr>
          </a:p>
          <a:p>
            <a:pPr lvl="1">
              <a:buClr>
                <a:srgbClr val="8AD0D6"/>
              </a:buClr>
            </a:pPr>
            <a:r>
              <a:rPr lang="en-US" sz="2200">
                <a:latin typeface="Century Gothic"/>
                <a:cs typeface="Calibri"/>
              </a:rPr>
              <a:t>Stopped</a:t>
            </a:r>
            <a:endParaRPr lang="en-US" sz="2200">
              <a:latin typeface="Century Gothic"/>
            </a:endParaRPr>
          </a:p>
          <a:p>
            <a:pPr lvl="1">
              <a:buClr>
                <a:srgbClr val="8AD0D6"/>
              </a:buClr>
            </a:pPr>
            <a:r>
              <a:rPr lang="en-US" sz="2200">
                <a:latin typeface="Century Gothic"/>
                <a:cs typeface="Calibri"/>
              </a:rPr>
              <a:t>Zombie</a:t>
            </a:r>
            <a:endParaRPr lang="en-US" sz="2200">
              <a:latin typeface="Century Gothic"/>
            </a:endParaRPr>
          </a:p>
          <a:p>
            <a:pPr lvl="2">
              <a:buClr>
                <a:srgbClr val="8AD0D6"/>
              </a:buClr>
            </a:pPr>
            <a:r>
              <a:rPr lang="en-US">
                <a:latin typeface="Century Gothic"/>
                <a:cs typeface="Calibri"/>
              </a:rPr>
              <a:t>Halted, but still has data in the </a:t>
            </a:r>
            <a:r>
              <a:rPr lang="en-US">
                <a:latin typeface="Century Gothic"/>
              </a:rPr>
              <a:t>task</a:t>
            </a:r>
            <a:r>
              <a:rPr lang="en-US">
                <a:latin typeface="Century Gothic"/>
                <a:cs typeface="Calibri"/>
              </a:rPr>
              <a:t> vector</a:t>
            </a:r>
            <a:endParaRPr lang="en-US">
              <a:latin typeface="Century Gothic"/>
            </a:endParaRPr>
          </a:p>
          <a:p>
            <a:pPr>
              <a:buClr>
                <a:srgbClr val="8AD0D6"/>
              </a:buClr>
            </a:pPr>
            <a:endParaRPr lang="en-US"/>
          </a:p>
        </p:txBody>
      </p:sp>
    </p:spTree>
    <p:extLst>
      <p:ext uri="{BB962C8B-B14F-4D97-AF65-F5344CB8AC3E}">
        <p14:creationId xmlns:p14="http://schemas.microsoft.com/office/powerpoint/2010/main" val="1101716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2C5-C66A-F66C-4C98-7A3FF5F24BDF}"/>
              </a:ext>
            </a:extLst>
          </p:cNvPr>
          <p:cNvSpPr>
            <a:spLocks noGrp="1"/>
          </p:cNvSpPr>
          <p:nvPr>
            <p:ph type="title"/>
          </p:nvPr>
        </p:nvSpPr>
        <p:spPr/>
        <p:txBody>
          <a:bodyPr/>
          <a:lstStyle/>
          <a:p>
            <a:r>
              <a:rPr lang="en-US"/>
              <a:t>Processes and threads (cont.)</a:t>
            </a:r>
          </a:p>
        </p:txBody>
      </p:sp>
      <p:sp>
        <p:nvSpPr>
          <p:cNvPr id="3" name="Content Placeholder 2">
            <a:extLst>
              <a:ext uri="{FF2B5EF4-FFF2-40B4-BE49-F238E27FC236}">
                <a16:creationId xmlns:a16="http://schemas.microsoft.com/office/drawing/2014/main" id="{9E024A74-56F8-F216-3104-1769A06FED85}"/>
              </a:ext>
            </a:extLst>
          </p:cNvPr>
          <p:cNvSpPr>
            <a:spLocks noGrp="1"/>
          </p:cNvSpPr>
          <p:nvPr>
            <p:ph idx="1"/>
          </p:nvPr>
        </p:nvSpPr>
        <p:spPr/>
        <p:txBody>
          <a:bodyPr vert="horz" lIns="91440" tIns="45720" rIns="91440" bIns="45720" rtlCol="0" anchor="t">
            <a:normAutofit fontScale="85000" lnSpcReduction="20000"/>
          </a:bodyPr>
          <a:lstStyle/>
          <a:p>
            <a:r>
              <a:rPr lang="en-US" sz="2800" err="1">
                <a:latin typeface="Consolas"/>
              </a:rPr>
              <a:t>task_struct</a:t>
            </a:r>
            <a:r>
              <a:rPr lang="en-US" sz="2800">
                <a:latin typeface="Century Gothic"/>
              </a:rPr>
              <a:t>,</a:t>
            </a:r>
            <a:r>
              <a:rPr lang="en-US" sz="2800">
                <a:latin typeface="Century Gothic"/>
                <a:cs typeface="Calibri"/>
              </a:rPr>
              <a:t> the equivalent of a process image</a:t>
            </a:r>
            <a:endParaRPr lang="en-US">
              <a:latin typeface="Century Gothic"/>
            </a:endParaRPr>
          </a:p>
          <a:p>
            <a:pPr lvl="1">
              <a:buClr>
                <a:srgbClr val="8AD0D6"/>
              </a:buClr>
            </a:pPr>
            <a:r>
              <a:rPr lang="en-US" sz="2200">
                <a:latin typeface="Century Gothic"/>
                <a:cs typeface="Calibri"/>
              </a:rPr>
              <a:t>State</a:t>
            </a:r>
            <a:endParaRPr lang="en-US" sz="2200">
              <a:latin typeface="Century Gothic"/>
            </a:endParaRPr>
          </a:p>
          <a:p>
            <a:pPr lvl="1">
              <a:buClr>
                <a:srgbClr val="8AD0D6"/>
              </a:buClr>
            </a:pPr>
            <a:r>
              <a:rPr lang="en-US" sz="2200">
                <a:latin typeface="Century Gothic"/>
                <a:cs typeface="Calibri"/>
              </a:rPr>
              <a:t>Scheduling information</a:t>
            </a:r>
            <a:endParaRPr lang="en-US" sz="2200">
              <a:latin typeface="Century Gothic"/>
            </a:endParaRPr>
          </a:p>
          <a:p>
            <a:pPr lvl="1">
              <a:buClr>
                <a:srgbClr val="8AD0D6"/>
              </a:buClr>
            </a:pPr>
            <a:r>
              <a:rPr lang="en-US" sz="2200">
                <a:latin typeface="Century Gothic"/>
                <a:cs typeface="Calibri"/>
              </a:rPr>
              <a:t>Identifiers</a:t>
            </a:r>
            <a:endParaRPr lang="en-US" sz="2200">
              <a:latin typeface="Century Gothic"/>
            </a:endParaRPr>
          </a:p>
          <a:p>
            <a:pPr lvl="1">
              <a:buClr>
                <a:srgbClr val="8AD0D6"/>
              </a:buClr>
            </a:pPr>
            <a:r>
              <a:rPr lang="en-US" sz="2200">
                <a:latin typeface="Century Gothic"/>
                <a:cs typeface="Calibri"/>
              </a:rPr>
              <a:t>Inter-process communication (IPC)</a:t>
            </a:r>
            <a:endParaRPr lang="en-US" sz="2200">
              <a:latin typeface="Century Gothic"/>
            </a:endParaRPr>
          </a:p>
          <a:p>
            <a:pPr lvl="1">
              <a:buClr>
                <a:srgbClr val="8AD0D6"/>
              </a:buClr>
            </a:pPr>
            <a:r>
              <a:rPr lang="en-US" sz="2200">
                <a:latin typeface="Century Gothic"/>
                <a:cs typeface="Calibri"/>
              </a:rPr>
              <a:t>Links</a:t>
            </a:r>
            <a:endParaRPr lang="en-US" sz="2200">
              <a:latin typeface="Century Gothic"/>
            </a:endParaRPr>
          </a:p>
          <a:p>
            <a:pPr lvl="2">
              <a:buClr>
                <a:srgbClr val="8AD0D6"/>
              </a:buClr>
            </a:pPr>
            <a:r>
              <a:rPr lang="en-US">
                <a:latin typeface="Century Gothic"/>
                <a:cs typeface="Calibri"/>
              </a:rPr>
              <a:t>All processes (besides the initial process) have parent processes, so they keep links to their parents</a:t>
            </a:r>
            <a:endParaRPr lang="en-US">
              <a:latin typeface="Century Gothic"/>
            </a:endParaRPr>
          </a:p>
          <a:p>
            <a:pPr lvl="1">
              <a:buClr>
                <a:srgbClr val="8AD0D6"/>
              </a:buClr>
            </a:pPr>
            <a:r>
              <a:rPr lang="en-US" sz="2200">
                <a:latin typeface="Century Gothic"/>
                <a:cs typeface="Calibri"/>
              </a:rPr>
              <a:t>Times and timers</a:t>
            </a:r>
            <a:endParaRPr lang="en-US" sz="2200">
              <a:latin typeface="Century Gothic"/>
            </a:endParaRPr>
          </a:p>
          <a:p>
            <a:pPr lvl="1">
              <a:buClr>
                <a:srgbClr val="8AD0D6"/>
              </a:buClr>
            </a:pPr>
            <a:r>
              <a:rPr lang="en-US" sz="2200">
                <a:latin typeface="Century Gothic"/>
                <a:cs typeface="Calibri"/>
              </a:rPr>
              <a:t>File system</a:t>
            </a:r>
            <a:endParaRPr lang="en-US">
              <a:latin typeface="Century Gothic"/>
            </a:endParaRPr>
          </a:p>
          <a:p>
            <a:pPr lvl="1">
              <a:buClr>
                <a:srgbClr val="8AD0D6"/>
              </a:buClr>
            </a:pPr>
            <a:r>
              <a:rPr lang="en-US" sz="2200">
                <a:latin typeface="Century Gothic"/>
                <a:cs typeface="Calibri"/>
              </a:rPr>
              <a:t>Virtual memory</a:t>
            </a:r>
            <a:endParaRPr lang="en-US">
              <a:latin typeface="Century Gothic"/>
            </a:endParaRPr>
          </a:p>
          <a:p>
            <a:pPr lvl="1">
              <a:buClr>
                <a:srgbClr val="8AD0D6"/>
              </a:buClr>
            </a:pPr>
            <a:r>
              <a:rPr lang="en-US" sz="2200">
                <a:latin typeface="Century Gothic"/>
                <a:cs typeface="Calibri"/>
              </a:rPr>
              <a:t>Processor-specific Context</a:t>
            </a:r>
            <a:endParaRPr lang="en-US" sz="2200">
              <a:latin typeface="Century Gothic"/>
            </a:endParaRPr>
          </a:p>
          <a:p>
            <a:pPr>
              <a:buClr>
                <a:srgbClr val="8AD0D6"/>
              </a:buClr>
            </a:pPr>
            <a:endParaRPr lang="en-US"/>
          </a:p>
        </p:txBody>
      </p:sp>
    </p:spTree>
    <p:extLst>
      <p:ext uri="{BB962C8B-B14F-4D97-AF65-F5344CB8AC3E}">
        <p14:creationId xmlns:p14="http://schemas.microsoft.com/office/powerpoint/2010/main" val="330279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3026-FD41-B666-B2D4-AFCAD665F898}"/>
              </a:ext>
            </a:extLst>
          </p:cNvPr>
          <p:cNvSpPr>
            <a:spLocks noGrp="1"/>
          </p:cNvSpPr>
          <p:nvPr>
            <p:ph type="title"/>
          </p:nvPr>
        </p:nvSpPr>
        <p:spPr/>
        <p:txBody>
          <a:bodyPr/>
          <a:lstStyle/>
          <a:p>
            <a:r>
              <a:rPr lang="en-US"/>
              <a:t>Processes and threads (cont.)</a:t>
            </a:r>
          </a:p>
        </p:txBody>
      </p:sp>
      <p:sp>
        <p:nvSpPr>
          <p:cNvPr id="3" name="Content Placeholder 2">
            <a:extLst>
              <a:ext uri="{FF2B5EF4-FFF2-40B4-BE49-F238E27FC236}">
                <a16:creationId xmlns:a16="http://schemas.microsoft.com/office/drawing/2014/main" id="{A30210C9-B011-A107-0A8D-46CB3ABBC36B}"/>
              </a:ext>
            </a:extLst>
          </p:cNvPr>
          <p:cNvSpPr>
            <a:spLocks noGrp="1"/>
          </p:cNvSpPr>
          <p:nvPr>
            <p:ph idx="1"/>
          </p:nvPr>
        </p:nvSpPr>
        <p:spPr/>
        <p:txBody>
          <a:bodyPr vert="horz" lIns="91440" tIns="45720" rIns="91440" bIns="45720" rtlCol="0" anchor="t">
            <a:normAutofit/>
          </a:bodyPr>
          <a:lstStyle/>
          <a:p>
            <a:r>
              <a:rPr lang="en-US">
                <a:ea typeface="+mj-lt"/>
                <a:cs typeface="+mj-lt"/>
              </a:rPr>
              <a:t>Linux makes no distinction between processes and threads</a:t>
            </a:r>
          </a:p>
          <a:p>
            <a:pPr>
              <a:buClr>
                <a:srgbClr val="8AD0D6"/>
              </a:buClr>
            </a:pPr>
            <a:r>
              <a:rPr lang="en-US">
                <a:ea typeface="+mj-lt"/>
                <a:cs typeface="+mj-lt"/>
              </a:rPr>
              <a:t>Linux maps each user-level thread to a kernel-level process</a:t>
            </a:r>
          </a:p>
          <a:p>
            <a:pPr lvl="1">
              <a:buClr>
                <a:srgbClr val="8AD0D6"/>
              </a:buClr>
            </a:pPr>
            <a:r>
              <a:rPr lang="en-US">
                <a:ea typeface="+mj-lt"/>
                <a:cs typeface="+mj-lt"/>
              </a:rPr>
              <a:t>Using the </a:t>
            </a:r>
            <a:r>
              <a:rPr lang="en-US">
                <a:latin typeface="Consolas"/>
                <a:ea typeface="+mj-lt"/>
                <a:cs typeface="+mj-lt"/>
              </a:rPr>
              <a:t>clone()</a:t>
            </a:r>
            <a:r>
              <a:rPr lang="en-US">
                <a:ea typeface="+mj-lt"/>
                <a:cs typeface="+mj-lt"/>
              </a:rPr>
              <a:t> command, one can make multiple processes with the same group ID</a:t>
            </a:r>
          </a:p>
          <a:p>
            <a:pPr lvl="1">
              <a:buClr>
                <a:srgbClr val="8AD0D6"/>
              </a:buClr>
            </a:pPr>
            <a:r>
              <a:rPr lang="en-US">
                <a:ea typeface="+mj-lt"/>
                <a:cs typeface="+mj-lt"/>
              </a:rPr>
              <a:t>Multiple processes with access to the same virtual memory serve the same purpose as threads of a single process</a:t>
            </a:r>
          </a:p>
          <a:p>
            <a:pPr>
              <a:buClr>
                <a:srgbClr val="8AD0D6"/>
              </a:buClr>
            </a:pPr>
            <a:endParaRPr lang="en-US"/>
          </a:p>
          <a:p>
            <a:pPr>
              <a:buClr>
                <a:srgbClr val="8AD0D6"/>
              </a:buClr>
            </a:pPr>
            <a:endParaRPr lang="en-US"/>
          </a:p>
        </p:txBody>
      </p:sp>
    </p:spTree>
    <p:extLst>
      <p:ext uri="{BB962C8B-B14F-4D97-AF65-F5344CB8AC3E}">
        <p14:creationId xmlns:p14="http://schemas.microsoft.com/office/powerpoint/2010/main" val="3782780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B674-9556-EB82-7929-68927D75E768}"/>
              </a:ext>
            </a:extLst>
          </p:cNvPr>
          <p:cNvSpPr>
            <a:spLocks noGrp="1"/>
          </p:cNvSpPr>
          <p:nvPr>
            <p:ph type="title"/>
          </p:nvPr>
        </p:nvSpPr>
        <p:spPr/>
        <p:txBody>
          <a:bodyPr/>
          <a:lstStyle/>
          <a:p>
            <a:r>
              <a:rPr lang="en-US"/>
              <a:t>Processes and threads (cont.)</a:t>
            </a:r>
          </a:p>
        </p:txBody>
      </p:sp>
      <p:sp>
        <p:nvSpPr>
          <p:cNvPr id="3" name="Content Placeholder 2">
            <a:extLst>
              <a:ext uri="{FF2B5EF4-FFF2-40B4-BE49-F238E27FC236}">
                <a16:creationId xmlns:a16="http://schemas.microsoft.com/office/drawing/2014/main" id="{66E1E87A-1302-186A-89F1-9C98E86390C4}"/>
              </a:ext>
            </a:extLst>
          </p:cNvPr>
          <p:cNvSpPr>
            <a:spLocks noGrp="1"/>
          </p:cNvSpPr>
          <p:nvPr>
            <p:ph idx="1"/>
          </p:nvPr>
        </p:nvSpPr>
        <p:spPr/>
        <p:txBody>
          <a:bodyPr vert="horz" lIns="91440" tIns="45720" rIns="91440" bIns="45720" rtlCol="0" anchor="t">
            <a:normAutofit/>
          </a:bodyPr>
          <a:lstStyle/>
          <a:p>
            <a:r>
              <a:rPr lang="en-US">
                <a:ea typeface="+mj-lt"/>
                <a:cs typeface="+mj-lt"/>
              </a:rPr>
              <a:t>Suitability for applications type</a:t>
            </a:r>
          </a:p>
          <a:p>
            <a:pPr lvl="1">
              <a:buClr>
                <a:srgbClr val="8AD0D6"/>
              </a:buClr>
            </a:pPr>
            <a:r>
              <a:rPr lang="en-US">
                <a:ea typeface="+mj-lt"/>
                <a:cs typeface="+mj-lt"/>
              </a:rPr>
              <a:t>Multithreaded: Linux does not have a separate data type for threads and processes, but processes can act in the same way a thread would.</a:t>
            </a:r>
          </a:p>
          <a:p>
            <a:pPr lvl="1">
              <a:buClr>
                <a:srgbClr val="8AD0D6"/>
              </a:buClr>
            </a:pPr>
            <a:r>
              <a:rPr lang="en-US">
                <a:ea typeface="+mj-lt"/>
                <a:cs typeface="+mj-lt"/>
              </a:rPr>
              <a:t>Multiprocessor: Since there is no distinguishment between threads and processes, processes or threads can be run on any processor.</a:t>
            </a:r>
          </a:p>
          <a:p>
            <a:pPr lvl="1">
              <a:buClr>
                <a:srgbClr val="8AD0D6"/>
              </a:buClr>
            </a:pPr>
            <a:r>
              <a:rPr lang="en-US">
                <a:ea typeface="+mj-lt"/>
                <a:cs typeface="+mj-lt"/>
              </a:rPr>
              <a:t>Distributed: Processes have IPC capabilities, so communication between machines is possible.</a:t>
            </a:r>
          </a:p>
          <a:p>
            <a:pPr>
              <a:buClr>
                <a:srgbClr val="8AD0D6"/>
              </a:buClr>
            </a:pPr>
            <a:endParaRPr lang="en-US"/>
          </a:p>
        </p:txBody>
      </p:sp>
    </p:spTree>
    <p:extLst>
      <p:ext uri="{BB962C8B-B14F-4D97-AF65-F5344CB8AC3E}">
        <p14:creationId xmlns:p14="http://schemas.microsoft.com/office/powerpoint/2010/main" val="807904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3399</Words>
  <Application>Microsoft Macintosh PowerPoint</Application>
  <PresentationFormat>Widescreen</PresentationFormat>
  <Paragraphs>255</Paragraphs>
  <Slides>23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Arial,Sans-Serif</vt:lpstr>
      <vt:lpstr>Calibri</vt:lpstr>
      <vt:lpstr>Century Gothic</vt:lpstr>
      <vt:lpstr>Consolas</vt:lpstr>
      <vt:lpstr>Wingdings 3</vt:lpstr>
      <vt:lpstr>Ion</vt:lpstr>
      <vt:lpstr>Linux OS Analysis</vt:lpstr>
      <vt:lpstr>Brief History</vt:lpstr>
      <vt:lpstr>Modular Structure(OS Services)</vt:lpstr>
      <vt:lpstr>OS Services (cont.)</vt:lpstr>
      <vt:lpstr>OS Architecture</vt:lpstr>
      <vt:lpstr>Processes and threads</vt:lpstr>
      <vt:lpstr>Processes and threads (cont.)</vt:lpstr>
      <vt:lpstr>Processes and threads (cont.)</vt:lpstr>
      <vt:lpstr>Processes and threads (cont.)</vt:lpstr>
      <vt:lpstr>Concurrency control</vt:lpstr>
      <vt:lpstr>Concurrency control (cont.)</vt:lpstr>
      <vt:lpstr>Scheduling/RT Support</vt:lpstr>
      <vt:lpstr>Memory Management</vt:lpstr>
      <vt:lpstr>Memory Management (cont.)</vt:lpstr>
      <vt:lpstr>I/O Management</vt:lpstr>
      <vt:lpstr>I/O Management (cont.)</vt:lpstr>
      <vt:lpstr>Security</vt:lpstr>
      <vt:lpstr>Security (cont.)</vt:lpstr>
      <vt:lpstr>Privacy</vt:lpstr>
      <vt:lpstr>Privacy (cont.)</vt:lpstr>
      <vt:lpstr>Your summary</vt:lpstr>
      <vt:lpstr>Your summary (cont.)</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Insights</dc:title>
  <dc:creator>Jogen Pathak</dc:creator>
  <cp:lastModifiedBy>Rao, Uma</cp:lastModifiedBy>
  <cp:revision>277</cp:revision>
  <dcterms:created xsi:type="dcterms:W3CDTF">2021-09-29T04:57:07Z</dcterms:created>
  <dcterms:modified xsi:type="dcterms:W3CDTF">2024-05-28T19:28:04Z</dcterms:modified>
</cp:coreProperties>
</file>