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310" r:id="rId7"/>
    <p:sldId id="311" r:id="rId8"/>
    <p:sldId id="312" r:id="rId9"/>
    <p:sldId id="313" r:id="rId10"/>
    <p:sldId id="314" r:id="rId11"/>
    <p:sldId id="272" r:id="rId12"/>
    <p:sldId id="273" r:id="rId13"/>
    <p:sldId id="274" r:id="rId14"/>
    <p:sldId id="275" r:id="rId15"/>
    <p:sldId id="276" r:id="rId16"/>
    <p:sldId id="279" r:id="rId17"/>
    <p:sldId id="281" r:id="rId18"/>
    <p:sldId id="282" r:id="rId19"/>
    <p:sldId id="315" r:id="rId20"/>
    <p:sldId id="316" r:id="rId21"/>
    <p:sldId id="317" r:id="rId22"/>
    <p:sldId id="283" r:id="rId23"/>
    <p:sldId id="284" r:id="rId24"/>
    <p:sldId id="285" r:id="rId25"/>
    <p:sldId id="286" r:id="rId26"/>
    <p:sldId id="308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1700" y="762000"/>
            <a:ext cx="78486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2759" y="3556000"/>
            <a:ext cx="35864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6300" y="2103120"/>
            <a:ext cx="10439400" cy="364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7662" y="1981200"/>
            <a:ext cx="49403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8174355" algn="l"/>
              </a:tabLst>
            </a:pPr>
            <a:r>
              <a:rPr spc="-5" dirty="0" smtClean="0"/>
              <a:t>I</a:t>
            </a:r>
            <a:r>
              <a:rPr dirty="0" smtClean="0"/>
              <a:t>n</a:t>
            </a:r>
            <a:r>
              <a:rPr spc="-5" dirty="0" smtClean="0"/>
              <a:t>t</a:t>
            </a:r>
            <a:r>
              <a:rPr dirty="0" smtClean="0"/>
              <a:t>roduc</a:t>
            </a:r>
            <a:r>
              <a:rPr spc="-5" dirty="0" smtClean="0"/>
              <a:t>t</a:t>
            </a:r>
            <a:r>
              <a:rPr dirty="0" smtClean="0"/>
              <a:t>io</a:t>
            </a:r>
            <a:r>
              <a:rPr lang="en-US" dirty="0" smtClean="0"/>
              <a:t>n </a:t>
            </a:r>
            <a:br>
              <a:rPr lang="en-US" dirty="0" smtClean="0"/>
            </a:br>
            <a:r>
              <a:rPr spc="-5" dirty="0" smtClean="0"/>
              <a:t>t</a:t>
            </a:r>
            <a:r>
              <a:rPr dirty="0" smtClean="0"/>
              <a:t>o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730012" y="2971800"/>
            <a:ext cx="5435600" cy="278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54" y="304800"/>
            <a:ext cx="698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  <a:tab pos="3305175" algn="l"/>
              </a:tabLst>
            </a:pPr>
            <a:r>
              <a:rPr lang="en-US" sz="4400" dirty="0" smtClean="0"/>
              <a:t>1.6 Setup a project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112716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firebase SDK.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45" y="1752600"/>
            <a:ext cx="5498856" cy="40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4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3889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Authentication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76300" y="2096077"/>
            <a:ext cx="3872229" cy="36830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har char="•"/>
              <a:tabLst>
                <a:tab pos="241300" algn="l"/>
              </a:tabLst>
            </a:pPr>
            <a:r>
              <a:rPr sz="2500" spc="-5" dirty="0">
                <a:latin typeface="Arial"/>
                <a:cs typeface="Arial"/>
              </a:rPr>
              <a:t>Register </a:t>
            </a:r>
            <a:r>
              <a:rPr sz="2500" dirty="0">
                <a:latin typeface="Arial"/>
                <a:cs typeface="Arial"/>
              </a:rPr>
              <a:t>/ Login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with</a:t>
            </a:r>
            <a:endParaRPr sz="2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Arial"/>
                <a:cs typeface="Arial"/>
              </a:rPr>
              <a:t>Email +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Password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Google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Facebook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20" dirty="0">
                <a:latin typeface="Arial"/>
                <a:cs typeface="Arial"/>
              </a:rPr>
              <a:t>Twitter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Arial"/>
                <a:cs typeface="Arial"/>
              </a:rPr>
              <a:t>GitHub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Arial"/>
                <a:cs typeface="Arial"/>
              </a:rPr>
              <a:t>Email address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verification</a:t>
            </a:r>
            <a:endParaRPr sz="25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har char="•"/>
              <a:tabLst>
                <a:tab pos="241300" algn="l"/>
              </a:tabLst>
            </a:pPr>
            <a:r>
              <a:rPr sz="2500" dirty="0">
                <a:latin typeface="Arial"/>
                <a:cs typeface="Arial"/>
              </a:rPr>
              <a:t>Password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reset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5500" y="139700"/>
            <a:ext cx="3251200" cy="648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3889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Authentication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85142" y="3472180"/>
            <a:ext cx="4606290" cy="759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private </a:t>
            </a:r>
            <a:r>
              <a:rPr sz="1800" spc="-5" dirty="0">
                <a:solidFill>
                  <a:srgbClr val="7030A0"/>
                </a:solidFill>
                <a:latin typeface="Arial"/>
                <a:cs typeface="Arial"/>
              </a:rPr>
              <a:t>FirebaseAuth 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mAuth;</a:t>
            </a:r>
            <a:endParaRPr sz="18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540"/>
              </a:spcBef>
              <a:buFont typeface="Arial" panose="020B0604020202020204" pitchFamily="34" charset="0"/>
              <a:buChar char="•"/>
            </a:pPr>
            <a:r>
              <a:rPr sz="1800" spc="-5" dirty="0" err="1" smtClean="0">
                <a:solidFill>
                  <a:srgbClr val="0070C0"/>
                </a:solidFill>
                <a:latin typeface="Arial"/>
                <a:cs typeface="Arial"/>
              </a:rPr>
              <a:t>mAuth</a:t>
            </a:r>
            <a:r>
              <a:rPr sz="1800" spc="-5" dirty="0" smtClean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0C0"/>
                </a:solidFill>
                <a:latin typeface="Arial"/>
                <a:cs typeface="Arial"/>
              </a:rPr>
              <a:t>=</a:t>
            </a:r>
            <a:r>
              <a:rPr sz="1800" spc="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030A0"/>
                </a:solidFill>
                <a:latin typeface="Arial"/>
                <a:cs typeface="Arial"/>
              </a:rPr>
              <a:t>FirebaseAuth</a:t>
            </a:r>
            <a:r>
              <a:rPr sz="1800" spc="-5" dirty="0">
                <a:solidFill>
                  <a:srgbClr val="0070C0"/>
                </a:solidFill>
                <a:latin typeface="Arial"/>
                <a:cs typeface="Arial"/>
              </a:rPr>
              <a:t>.getInstance();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95400" y="2819400"/>
            <a:ext cx="455295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'com.google.firebase:firebase-auth:16.2.1'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278282"/>
            <a:ext cx="44005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auth</a:t>
            </a:r>
            <a:r>
              <a:rPr lang="en-US" dirty="0" smtClean="0"/>
              <a:t> library into dependency at </a:t>
            </a:r>
            <a:r>
              <a:rPr lang="en-US" dirty="0" err="1" smtClean="0"/>
              <a:t>gradle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37865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6025" algn="l"/>
              </a:tabLst>
            </a:pPr>
            <a:r>
              <a:rPr sz="4800" dirty="0"/>
              <a:t>Crea</a:t>
            </a:r>
            <a:r>
              <a:rPr sz="4800" spc="-5" dirty="0"/>
              <a:t>t</a:t>
            </a:r>
            <a:r>
              <a:rPr sz="4800" dirty="0"/>
              <a:t>ing	User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362200" y="1854200"/>
            <a:ext cx="5504815" cy="4018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 err="1" smtClean="0">
                <a:latin typeface="Arial"/>
                <a:cs typeface="Arial"/>
              </a:rPr>
              <a:t>mAuth.createUserWithEmailAndPassword</a:t>
            </a:r>
            <a:r>
              <a:rPr sz="1200" spc="-5" dirty="0" smtClean="0">
                <a:latin typeface="Arial"/>
                <a:cs typeface="Arial"/>
              </a:rPr>
              <a:t>(email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password)</a:t>
            </a:r>
          </a:p>
          <a:p>
            <a:pPr marL="520700" marR="240665" indent="-169545">
              <a:lnSpc>
                <a:spcPct val="159700"/>
              </a:lnSpc>
            </a:pPr>
            <a:r>
              <a:rPr sz="1200" spc="-5" dirty="0">
                <a:latin typeface="Arial"/>
                <a:cs typeface="Arial"/>
              </a:rPr>
              <a:t>.addOnCompleteListener(</a:t>
            </a:r>
            <a:r>
              <a:rPr sz="1200" spc="-5" dirty="0">
                <a:solidFill>
                  <a:srgbClr val="1F4E79"/>
                </a:solidFill>
                <a:latin typeface="Arial"/>
                <a:cs typeface="Arial"/>
              </a:rPr>
              <a:t>this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1F4E79"/>
                </a:solidFill>
                <a:latin typeface="Arial"/>
                <a:cs typeface="Arial"/>
              </a:rPr>
              <a:t>new </a:t>
            </a:r>
            <a:r>
              <a:rPr sz="1200" spc="-5" dirty="0">
                <a:solidFill>
                  <a:srgbClr val="7030A0"/>
                </a:solidFill>
                <a:latin typeface="Arial"/>
                <a:cs typeface="Arial"/>
              </a:rPr>
              <a:t>OnCompleteListener</a:t>
            </a:r>
            <a:r>
              <a:rPr sz="1200" spc="-5" dirty="0">
                <a:latin typeface="Arial"/>
                <a:cs typeface="Arial"/>
              </a:rPr>
              <a:t>&lt;</a:t>
            </a:r>
            <a:r>
              <a:rPr sz="1200" spc="-5" dirty="0">
                <a:solidFill>
                  <a:srgbClr val="7030A0"/>
                </a:solidFill>
                <a:latin typeface="Arial"/>
                <a:cs typeface="Arial"/>
              </a:rPr>
              <a:t>AuthResult</a:t>
            </a:r>
            <a:r>
              <a:rPr sz="1200" spc="-5" dirty="0">
                <a:latin typeface="Arial"/>
                <a:cs typeface="Arial"/>
              </a:rPr>
              <a:t>&gt;() </a:t>
            </a:r>
            <a:r>
              <a:rPr sz="1200" dirty="0">
                <a:latin typeface="Arial"/>
                <a:cs typeface="Arial"/>
              </a:rPr>
              <a:t>{  </a:t>
            </a:r>
            <a:r>
              <a:rPr sz="1200" dirty="0">
                <a:solidFill>
                  <a:srgbClr val="C55A11"/>
                </a:solidFill>
                <a:latin typeface="Arial"/>
                <a:cs typeface="Arial"/>
              </a:rPr>
              <a:t>@Override</a:t>
            </a:r>
            <a:endParaRPr sz="1200" dirty="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1F4E79"/>
                </a:solidFill>
                <a:latin typeface="Arial"/>
                <a:cs typeface="Arial"/>
              </a:rPr>
              <a:t>public void </a:t>
            </a:r>
            <a:r>
              <a:rPr sz="1200" spc="-5" dirty="0">
                <a:latin typeface="Arial"/>
                <a:cs typeface="Arial"/>
              </a:rPr>
              <a:t>onComplete</a:t>
            </a:r>
            <a:r>
              <a:rPr sz="1200" spc="-5" dirty="0">
                <a:solidFill>
                  <a:srgbClr val="C55A11"/>
                </a:solidFill>
                <a:latin typeface="Arial"/>
                <a:cs typeface="Arial"/>
              </a:rPr>
              <a:t>(@NonNull 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Task</a:t>
            </a:r>
            <a:r>
              <a:rPr sz="1200" spc="-10" dirty="0">
                <a:latin typeface="Arial"/>
                <a:cs typeface="Arial"/>
              </a:rPr>
              <a:t>&lt;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AuthResult</a:t>
            </a:r>
            <a:r>
              <a:rPr sz="1200" spc="-10" dirty="0">
                <a:latin typeface="Arial"/>
                <a:cs typeface="Arial"/>
              </a:rPr>
              <a:t>&gt; </a:t>
            </a:r>
            <a:r>
              <a:rPr sz="1200" dirty="0">
                <a:latin typeface="Arial"/>
                <a:cs typeface="Arial"/>
              </a:rPr>
              <a:t>task)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</a:p>
          <a:p>
            <a:pPr marL="689610" marR="5080">
              <a:lnSpc>
                <a:spcPts val="2400"/>
              </a:lnSpc>
              <a:spcBef>
                <a:spcPts val="140"/>
              </a:spcBef>
            </a:pP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Log</a:t>
            </a:r>
            <a:r>
              <a:rPr sz="1200" spc="-10" dirty="0">
                <a:latin typeface="Arial"/>
                <a:cs typeface="Arial"/>
              </a:rPr>
              <a:t>.d(TAG, </a:t>
            </a:r>
            <a:r>
              <a:rPr sz="1200" spc="-5" dirty="0">
                <a:solidFill>
                  <a:srgbClr val="548235"/>
                </a:solidFill>
                <a:latin typeface="Arial"/>
                <a:cs typeface="Arial"/>
              </a:rPr>
              <a:t>"createUserWithEmail:onComplete:" </a:t>
            </a: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task.isSuccessful());  </a:t>
            </a:r>
            <a:r>
              <a:rPr sz="1200" dirty="0">
                <a:solidFill>
                  <a:srgbClr val="1F4E79"/>
                </a:solidFill>
                <a:latin typeface="Arial"/>
                <a:cs typeface="Arial"/>
              </a:rPr>
              <a:t>if </a:t>
            </a:r>
            <a:r>
              <a:rPr sz="1200" spc="-5" dirty="0">
                <a:latin typeface="Arial"/>
                <a:cs typeface="Arial"/>
              </a:rPr>
              <a:t>(!task.isSuccessful())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</a:p>
          <a:p>
            <a:pPr marL="856615">
              <a:lnSpc>
                <a:spcPct val="100000"/>
              </a:lnSpc>
              <a:spcBef>
                <a:spcPts val="620"/>
              </a:spcBef>
            </a:pP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Toast</a:t>
            </a:r>
            <a:r>
              <a:rPr sz="1200" spc="-10" dirty="0">
                <a:latin typeface="Arial"/>
                <a:cs typeface="Arial"/>
              </a:rPr>
              <a:t>.makeText(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EmailPasswordActivity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1F4E79"/>
                </a:solidFill>
                <a:latin typeface="Arial"/>
                <a:cs typeface="Arial"/>
              </a:rPr>
              <a:t>this</a:t>
            </a:r>
            <a:r>
              <a:rPr sz="1200" spc="-10" dirty="0">
                <a:latin typeface="Arial"/>
                <a:cs typeface="Arial"/>
              </a:rPr>
              <a:t>,</a:t>
            </a:r>
            <a:endParaRPr sz="1200" dirty="0">
              <a:latin typeface="Arial"/>
              <a:cs typeface="Arial"/>
            </a:endParaRPr>
          </a:p>
          <a:p>
            <a:pPr marL="1195070" marR="2068195" indent="2540">
              <a:lnSpc>
                <a:spcPct val="159700"/>
              </a:lnSpc>
              <a:spcBef>
                <a:spcPts val="100"/>
              </a:spcBef>
            </a:pPr>
            <a:r>
              <a:rPr sz="1200" dirty="0">
                <a:solidFill>
                  <a:srgbClr val="548235"/>
                </a:solidFill>
                <a:latin typeface="Arial"/>
                <a:cs typeface="Arial"/>
              </a:rPr>
              <a:t>"Authentication </a:t>
            </a:r>
            <a:r>
              <a:rPr sz="1200" spc="-5" dirty="0">
                <a:solidFill>
                  <a:srgbClr val="548235"/>
                </a:solidFill>
                <a:latin typeface="Arial"/>
                <a:cs typeface="Arial"/>
              </a:rPr>
              <a:t>failed."</a:t>
            </a:r>
            <a:r>
              <a:rPr sz="1200" spc="-5" dirty="0">
                <a:latin typeface="Arial"/>
                <a:cs typeface="Arial"/>
              </a:rPr>
              <a:t>,  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Toast</a:t>
            </a:r>
            <a:r>
              <a:rPr sz="1200" spc="-10" dirty="0">
                <a:latin typeface="Arial"/>
                <a:cs typeface="Arial"/>
              </a:rPr>
              <a:t>.LENGTH_SHORT).show();</a:t>
            </a:r>
            <a:endParaRPr sz="1200" dirty="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Arial"/>
                <a:cs typeface="Arial"/>
              </a:rPr>
              <a:t>}</a:t>
            </a:r>
          </a:p>
          <a:p>
            <a:pPr marL="68961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Arial"/>
                <a:cs typeface="Arial"/>
              </a:rPr>
              <a:t>//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</a:t>
            </a:r>
          </a:p>
          <a:p>
            <a:pPr marL="520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Arial"/>
                <a:cs typeface="Arial"/>
              </a:rPr>
              <a:t>}</a:t>
            </a:r>
          </a:p>
          <a:p>
            <a:pPr marL="35115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Arial"/>
                <a:cs typeface="Arial"/>
              </a:rPr>
              <a:t>});</a:t>
            </a:r>
          </a:p>
        </p:txBody>
      </p:sp>
      <p:sp>
        <p:nvSpPr>
          <p:cNvPr id="4" name="object 4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2873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Logging</a:t>
            </a:r>
            <a:r>
              <a:rPr sz="4800" spc="-90" dirty="0"/>
              <a:t> </a:t>
            </a:r>
            <a:r>
              <a:rPr sz="4800" dirty="0"/>
              <a:t>In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362200" y="1854200"/>
            <a:ext cx="5269230" cy="3776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mAuth.signInWithEmailAndPassword(email, </a:t>
            </a:r>
            <a:r>
              <a:rPr sz="1200" dirty="0">
                <a:latin typeface="Arial"/>
                <a:cs typeface="Arial"/>
              </a:rPr>
              <a:t>password)</a:t>
            </a:r>
            <a:endParaRPr sz="1200">
              <a:latin typeface="Arial"/>
              <a:cs typeface="Arial"/>
            </a:endParaRPr>
          </a:p>
          <a:p>
            <a:pPr marL="520700" marR="5080" indent="-169545">
              <a:lnSpc>
                <a:spcPct val="159700"/>
              </a:lnSpc>
            </a:pPr>
            <a:r>
              <a:rPr sz="1200" spc="-5" dirty="0">
                <a:latin typeface="Arial"/>
                <a:cs typeface="Arial"/>
              </a:rPr>
              <a:t>.addOnCompleteListener(</a:t>
            </a:r>
            <a:r>
              <a:rPr sz="1200" spc="-5" dirty="0">
                <a:solidFill>
                  <a:srgbClr val="1F4E79"/>
                </a:solidFill>
                <a:latin typeface="Arial"/>
                <a:cs typeface="Arial"/>
              </a:rPr>
              <a:t>this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solidFill>
                  <a:srgbClr val="1F4E79"/>
                </a:solidFill>
                <a:latin typeface="Arial"/>
                <a:cs typeface="Arial"/>
              </a:rPr>
              <a:t>new </a:t>
            </a:r>
            <a:r>
              <a:rPr sz="1200" spc="-5" dirty="0">
                <a:solidFill>
                  <a:srgbClr val="7030A0"/>
                </a:solidFill>
                <a:latin typeface="Arial"/>
                <a:cs typeface="Arial"/>
              </a:rPr>
              <a:t>OnCompleteListener</a:t>
            </a:r>
            <a:r>
              <a:rPr sz="1200" spc="-5" dirty="0">
                <a:latin typeface="Arial"/>
                <a:cs typeface="Arial"/>
              </a:rPr>
              <a:t>&lt;</a:t>
            </a:r>
            <a:r>
              <a:rPr sz="1200" spc="-5" dirty="0">
                <a:solidFill>
                  <a:srgbClr val="7030A0"/>
                </a:solidFill>
                <a:latin typeface="Arial"/>
                <a:cs typeface="Arial"/>
              </a:rPr>
              <a:t>AuthResult</a:t>
            </a:r>
            <a:r>
              <a:rPr sz="1200" spc="-5" dirty="0">
                <a:latin typeface="Arial"/>
                <a:cs typeface="Arial"/>
              </a:rPr>
              <a:t>&gt;() </a:t>
            </a:r>
            <a:r>
              <a:rPr sz="1200" dirty="0">
                <a:latin typeface="Arial"/>
                <a:cs typeface="Arial"/>
              </a:rPr>
              <a:t>{  </a:t>
            </a:r>
            <a:r>
              <a:rPr sz="1200" dirty="0">
                <a:solidFill>
                  <a:srgbClr val="C55A11"/>
                </a:solidFill>
                <a:latin typeface="Arial"/>
                <a:cs typeface="Arial"/>
              </a:rPr>
              <a:t>@Override</a:t>
            </a:r>
            <a:endParaRPr sz="1200">
              <a:latin typeface="Arial"/>
              <a:cs typeface="Arial"/>
            </a:endParaRPr>
          </a:p>
          <a:p>
            <a:pPr marL="689610" marR="111125" indent="-169545">
              <a:lnSpc>
                <a:spcPct val="163200"/>
              </a:lnSpc>
              <a:spcBef>
                <a:spcPts val="50"/>
              </a:spcBef>
            </a:pPr>
            <a:r>
              <a:rPr sz="1200" dirty="0">
                <a:solidFill>
                  <a:srgbClr val="1F4E79"/>
                </a:solidFill>
                <a:latin typeface="Arial"/>
                <a:cs typeface="Arial"/>
              </a:rPr>
              <a:t>public void </a:t>
            </a:r>
            <a:r>
              <a:rPr sz="1200" spc="-5" dirty="0">
                <a:latin typeface="Arial"/>
                <a:cs typeface="Arial"/>
              </a:rPr>
              <a:t>onComplete</a:t>
            </a:r>
            <a:r>
              <a:rPr sz="1200" spc="-5" dirty="0">
                <a:solidFill>
                  <a:srgbClr val="C55A11"/>
                </a:solidFill>
                <a:latin typeface="Arial"/>
                <a:cs typeface="Arial"/>
              </a:rPr>
              <a:t>(@NonNull 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Task</a:t>
            </a:r>
            <a:r>
              <a:rPr sz="1200" spc="-10" dirty="0">
                <a:latin typeface="Arial"/>
                <a:cs typeface="Arial"/>
              </a:rPr>
              <a:t>&lt;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AuthResult</a:t>
            </a:r>
            <a:r>
              <a:rPr sz="1200" spc="-10" dirty="0">
                <a:latin typeface="Arial"/>
                <a:cs typeface="Arial"/>
              </a:rPr>
              <a:t>&gt; </a:t>
            </a:r>
            <a:r>
              <a:rPr sz="1200" dirty="0">
                <a:latin typeface="Arial"/>
                <a:cs typeface="Arial"/>
              </a:rPr>
              <a:t>task) {  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Log</a:t>
            </a:r>
            <a:r>
              <a:rPr sz="1200" spc="-10" dirty="0">
                <a:latin typeface="Arial"/>
                <a:cs typeface="Arial"/>
              </a:rPr>
              <a:t>.d(TAG, </a:t>
            </a:r>
            <a:r>
              <a:rPr sz="1200" spc="-5" dirty="0">
                <a:solidFill>
                  <a:srgbClr val="548235"/>
                </a:solidFill>
                <a:latin typeface="Arial"/>
                <a:cs typeface="Arial"/>
              </a:rPr>
              <a:t>“signInWithEmail:onComplete:" </a:t>
            </a:r>
            <a:r>
              <a:rPr sz="1200" dirty="0">
                <a:latin typeface="Arial"/>
                <a:cs typeface="Arial"/>
              </a:rPr>
              <a:t>+ </a:t>
            </a:r>
            <a:r>
              <a:rPr sz="1200" spc="-5" dirty="0">
                <a:latin typeface="Arial"/>
                <a:cs typeface="Arial"/>
              </a:rPr>
              <a:t>task.isSuccessful());  </a:t>
            </a:r>
            <a:r>
              <a:rPr sz="1200" dirty="0">
                <a:solidFill>
                  <a:srgbClr val="1F4E79"/>
                </a:solidFill>
                <a:latin typeface="Arial"/>
                <a:cs typeface="Arial"/>
              </a:rPr>
              <a:t>if </a:t>
            </a:r>
            <a:r>
              <a:rPr sz="1200" spc="-5" dirty="0">
                <a:latin typeface="Arial"/>
                <a:cs typeface="Arial"/>
              </a:rPr>
              <a:t>(!task.isSuccessful())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856615">
              <a:lnSpc>
                <a:spcPct val="100000"/>
              </a:lnSpc>
              <a:spcBef>
                <a:spcPts val="860"/>
              </a:spcBef>
            </a:pP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Toast</a:t>
            </a:r>
            <a:r>
              <a:rPr sz="1200" spc="-10" dirty="0">
                <a:latin typeface="Arial"/>
                <a:cs typeface="Arial"/>
              </a:rPr>
              <a:t>.makeText(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EmailPasswordActivity</a:t>
            </a:r>
            <a:r>
              <a:rPr sz="1200" spc="-10" dirty="0"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1F4E79"/>
                </a:solidFill>
                <a:latin typeface="Arial"/>
                <a:cs typeface="Arial"/>
              </a:rPr>
              <a:t>this</a:t>
            </a:r>
            <a:r>
              <a:rPr sz="1200" spc="-10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1195070" marR="1832610" indent="2540">
              <a:lnSpc>
                <a:spcPct val="159700"/>
              </a:lnSpc>
              <a:spcBef>
                <a:spcPts val="100"/>
              </a:spcBef>
            </a:pPr>
            <a:r>
              <a:rPr sz="1200" dirty="0">
                <a:solidFill>
                  <a:srgbClr val="548235"/>
                </a:solidFill>
                <a:latin typeface="Arial"/>
                <a:cs typeface="Arial"/>
              </a:rPr>
              <a:t>"Authentication </a:t>
            </a:r>
            <a:r>
              <a:rPr sz="1200" spc="-5" dirty="0">
                <a:solidFill>
                  <a:srgbClr val="548235"/>
                </a:solidFill>
                <a:latin typeface="Arial"/>
                <a:cs typeface="Arial"/>
              </a:rPr>
              <a:t>failed."</a:t>
            </a:r>
            <a:r>
              <a:rPr sz="1200" spc="-5" dirty="0">
                <a:latin typeface="Arial"/>
                <a:cs typeface="Arial"/>
              </a:rPr>
              <a:t>,  </a:t>
            </a:r>
            <a:r>
              <a:rPr sz="1200" spc="-10" dirty="0">
                <a:solidFill>
                  <a:srgbClr val="7030A0"/>
                </a:solidFill>
                <a:latin typeface="Arial"/>
                <a:cs typeface="Arial"/>
              </a:rPr>
              <a:t>Toast</a:t>
            </a:r>
            <a:r>
              <a:rPr sz="1200" spc="-10" dirty="0">
                <a:latin typeface="Arial"/>
                <a:cs typeface="Arial"/>
              </a:rPr>
              <a:t>.LENGTH_SHORT).show();</a:t>
            </a:r>
            <a:endParaRPr sz="120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68961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Arial"/>
                <a:cs typeface="Arial"/>
              </a:rPr>
              <a:t>//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Arial"/>
                <a:cs typeface="Arial"/>
              </a:rPr>
              <a:t>});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239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4800" dirty="0"/>
              <a:t>Sign	</a:t>
            </a:r>
            <a:r>
              <a:rPr sz="4800" spc="-5" dirty="0"/>
              <a:t>O</a:t>
            </a:r>
            <a:r>
              <a:rPr sz="4800" dirty="0"/>
              <a:t>ut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29100" y="3479800"/>
            <a:ext cx="3850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030A0"/>
                </a:solidFill>
                <a:latin typeface="Arial"/>
                <a:cs typeface="Arial"/>
              </a:rPr>
              <a:t>FirebaseAuth</a:t>
            </a:r>
            <a:r>
              <a:rPr sz="1800" spc="-5" dirty="0">
                <a:latin typeface="Arial"/>
                <a:cs typeface="Arial"/>
              </a:rPr>
              <a:t>.getInstance().signOut();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521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Realtime</a:t>
            </a:r>
            <a:r>
              <a:rPr sz="4800" spc="-30" dirty="0"/>
              <a:t> </a:t>
            </a:r>
            <a:r>
              <a:rPr sz="4800" spc="-5" dirty="0"/>
              <a:t>Database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76300" y="2197100"/>
            <a:ext cx="5967095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Cloud-hosted NoSQL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Synchronization </a:t>
            </a:r>
            <a:r>
              <a:rPr sz="2800" dirty="0">
                <a:latin typeface="Arial"/>
                <a:cs typeface="Arial"/>
              </a:rPr>
              <a:t>&amp; </a:t>
            </a:r>
            <a:r>
              <a:rPr sz="2800" spc="-5" dirty="0">
                <a:latin typeface="Arial"/>
                <a:cs typeface="Arial"/>
              </a:rPr>
              <a:t>conflict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resolution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94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Access </a:t>
            </a:r>
            <a:r>
              <a:rPr sz="2800" spc="-5" dirty="0">
                <a:latin typeface="Arial"/>
                <a:cs typeface="Arial"/>
              </a:rPr>
              <a:t>directly from </a:t>
            </a:r>
            <a:r>
              <a:rPr sz="2800" dirty="0">
                <a:latin typeface="Arial"/>
                <a:cs typeface="Arial"/>
              </a:rPr>
              <a:t>your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7300" y="1409700"/>
            <a:ext cx="4089400" cy="430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9486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 err="1"/>
              <a:t>Realtime</a:t>
            </a:r>
            <a:r>
              <a:rPr sz="4800" spc="-30" dirty="0"/>
              <a:t> </a:t>
            </a:r>
            <a:r>
              <a:rPr sz="4800" spc="-5" dirty="0" smtClean="0"/>
              <a:t>Database</a:t>
            </a:r>
            <a:r>
              <a:rPr lang="en-US" sz="4800" spc="-5" dirty="0" smtClean="0"/>
              <a:t> (Write)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800" y="2209800"/>
            <a:ext cx="8021320" cy="190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smtClean="0">
                <a:solidFill>
                  <a:srgbClr val="D81B60"/>
                </a:solidFill>
                <a:latin typeface="Arial"/>
                <a:cs typeface="Arial"/>
              </a:rPr>
              <a:t>E-g 1: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b="1" spc="-5" dirty="0" smtClean="0">
              <a:solidFill>
                <a:srgbClr val="D81B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 smtClean="0">
                <a:solidFill>
                  <a:srgbClr val="D81B60"/>
                </a:solidFill>
                <a:latin typeface="Arial"/>
                <a:cs typeface="Arial"/>
              </a:rPr>
              <a:t>// </a:t>
            </a:r>
            <a:r>
              <a:rPr sz="1200" spc="-10" dirty="0">
                <a:solidFill>
                  <a:srgbClr val="D81B60"/>
                </a:solidFill>
                <a:latin typeface="Arial"/>
                <a:cs typeface="Arial"/>
              </a:rPr>
              <a:t>Write </a:t>
            </a: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a message </a:t>
            </a:r>
            <a:r>
              <a:rPr sz="1200" spc="-5" dirty="0">
                <a:solidFill>
                  <a:srgbClr val="D81B60"/>
                </a:solidFill>
                <a:latin typeface="Arial"/>
                <a:cs typeface="Arial"/>
              </a:rPr>
              <a:t>to the</a:t>
            </a:r>
            <a:r>
              <a:rPr sz="1200" spc="10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D81B60"/>
                </a:solidFill>
                <a:latin typeface="Arial"/>
                <a:cs typeface="Arial"/>
              </a:rPr>
              <a:t>database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ts val="2200"/>
              </a:lnSpc>
              <a:spcBef>
                <a:spcPts val="80"/>
              </a:spcBef>
            </a:pP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FirebaseDatabase 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database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FirebaseDatabase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.getInstance();  </a:t>
            </a: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DatabaseReference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myRef =</a:t>
            </a:r>
            <a:r>
              <a:rPr sz="1200" spc="10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database.getReference(</a:t>
            </a:r>
            <a:r>
              <a:rPr sz="1200" spc="-5" dirty="0">
                <a:solidFill>
                  <a:srgbClr val="0D904F"/>
                </a:solidFill>
                <a:latin typeface="Arial"/>
                <a:cs typeface="Arial"/>
              </a:rPr>
              <a:t>"message"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);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37474F"/>
                </a:solidFill>
                <a:latin typeface="Arial"/>
                <a:cs typeface="Arial"/>
              </a:rPr>
              <a:t>myRef.setValue(</a:t>
            </a:r>
            <a:r>
              <a:rPr sz="1200" spc="-10" dirty="0">
                <a:solidFill>
                  <a:srgbClr val="0D904F"/>
                </a:solidFill>
                <a:latin typeface="Arial"/>
                <a:cs typeface="Arial"/>
              </a:rPr>
              <a:t>"Hello, </a:t>
            </a:r>
            <a:r>
              <a:rPr sz="1200" spc="-5" dirty="0">
                <a:solidFill>
                  <a:srgbClr val="0D904F"/>
                </a:solidFill>
                <a:latin typeface="Arial"/>
                <a:cs typeface="Arial"/>
              </a:rPr>
              <a:t>World</a:t>
            </a:r>
            <a:r>
              <a:rPr sz="1200" spc="-5" dirty="0" smtClean="0">
                <a:solidFill>
                  <a:srgbClr val="0D904F"/>
                </a:solidFill>
                <a:latin typeface="Arial"/>
                <a:cs typeface="Arial"/>
              </a:rPr>
              <a:t>!"</a:t>
            </a:r>
            <a:r>
              <a:rPr sz="1200" spc="-5" dirty="0" smtClean="0">
                <a:solidFill>
                  <a:srgbClr val="37474F"/>
                </a:solidFill>
                <a:latin typeface="Arial"/>
                <a:cs typeface="Arial"/>
              </a:rPr>
              <a:t>);</a:t>
            </a:r>
            <a:endParaRPr lang="en-US" sz="1200" spc="-5" dirty="0" smtClean="0">
              <a:solidFill>
                <a:srgbClr val="3747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200" spc="-5" dirty="0" smtClean="0">
              <a:solidFill>
                <a:srgbClr val="37474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200" b="1" spc="-5" dirty="0" smtClean="0">
                <a:solidFill>
                  <a:srgbClr val="37474F"/>
                </a:solidFill>
                <a:latin typeface="Arial"/>
                <a:cs typeface="Arial"/>
              </a:rPr>
              <a:t>E-g 2:</a:t>
            </a:r>
            <a:endParaRPr lang="en-US" sz="1200" b="1" spc="-5" dirty="0">
              <a:solidFill>
                <a:srgbClr val="37474F"/>
              </a:solidFill>
              <a:latin typeface="Arial"/>
              <a:cs typeface="Arial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7077" y="4343400"/>
            <a:ext cx="771652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getCategory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"user_id"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FirebaseAuth.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getCurrentUser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getUid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getCategory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DatabaseReference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reference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FirebaseDatabase.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getReference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().child(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).child(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reference.setValue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9639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 err="1"/>
              <a:t>Realtime</a:t>
            </a:r>
            <a:r>
              <a:rPr sz="4800" spc="-30" dirty="0"/>
              <a:t> </a:t>
            </a:r>
            <a:r>
              <a:rPr sz="4800" spc="-5" dirty="0" smtClean="0"/>
              <a:t>Database</a:t>
            </a:r>
            <a:r>
              <a:rPr lang="en-US" sz="4800" spc="-5" dirty="0" smtClean="0"/>
              <a:t> (Read)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2171700"/>
            <a:ext cx="5029200" cy="3197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492759">
              <a:lnSpc>
                <a:spcPct val="101200"/>
              </a:lnSpc>
              <a:spcBef>
                <a:spcPts val="80"/>
              </a:spcBef>
            </a:pP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// Read from the database  </a:t>
            </a:r>
            <a:endParaRPr lang="en-US" sz="1200" dirty="0" smtClean="0">
              <a:solidFill>
                <a:srgbClr val="D81B60"/>
              </a:solidFill>
              <a:latin typeface="Arial"/>
              <a:cs typeface="Arial"/>
            </a:endParaRPr>
          </a:p>
          <a:p>
            <a:pPr marL="12700" marR="492759">
              <a:lnSpc>
                <a:spcPct val="101200"/>
              </a:lnSpc>
              <a:spcBef>
                <a:spcPts val="80"/>
              </a:spcBef>
            </a:pPr>
            <a:endParaRPr lang="en-US" sz="1200" dirty="0" smtClean="0">
              <a:solidFill>
                <a:srgbClr val="D81B60"/>
              </a:solidFill>
              <a:latin typeface="Arial"/>
              <a:cs typeface="Arial"/>
            </a:endParaRPr>
          </a:p>
          <a:p>
            <a:pPr marL="12700" marR="492759">
              <a:lnSpc>
                <a:spcPct val="101200"/>
              </a:lnSpc>
              <a:spcBef>
                <a:spcPts val="80"/>
              </a:spcBef>
            </a:pPr>
            <a:r>
              <a:rPr sz="1200" spc="-5" dirty="0" err="1" smtClean="0">
                <a:solidFill>
                  <a:srgbClr val="37474F"/>
                </a:solidFill>
                <a:latin typeface="Arial"/>
                <a:cs typeface="Arial"/>
              </a:rPr>
              <a:t>myRef.addValueEventListener</a:t>
            </a:r>
            <a:r>
              <a:rPr sz="1200" spc="-5" dirty="0" smtClean="0">
                <a:solidFill>
                  <a:srgbClr val="37474F"/>
                </a:solidFill>
                <a:latin typeface="Arial"/>
                <a:cs typeface="Arial"/>
              </a:rPr>
              <a:t>(</a:t>
            </a:r>
            <a:r>
              <a:rPr sz="1200" spc="-5" dirty="0" smtClean="0">
                <a:solidFill>
                  <a:srgbClr val="3B78E7"/>
                </a:solidFill>
                <a:latin typeface="Arial"/>
                <a:cs typeface="Arial"/>
              </a:rPr>
              <a:t>new </a:t>
            </a:r>
            <a:r>
              <a:rPr sz="1200" spc="-10" dirty="0">
                <a:solidFill>
                  <a:srgbClr val="9C27B0"/>
                </a:solidFill>
                <a:latin typeface="Arial"/>
                <a:cs typeface="Arial"/>
              </a:rPr>
              <a:t>ValueEventListener</a:t>
            </a:r>
            <a:r>
              <a:rPr sz="1200" spc="-10" dirty="0">
                <a:solidFill>
                  <a:srgbClr val="37474F"/>
                </a:solidFill>
                <a:latin typeface="Arial"/>
                <a:cs typeface="Arial"/>
              </a:rPr>
              <a:t>()</a:t>
            </a:r>
            <a:r>
              <a:rPr sz="1200" spc="1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200" spc="-5" dirty="0">
                <a:solidFill>
                  <a:srgbClr val="F4511E"/>
                </a:solidFill>
                <a:latin typeface="Arial"/>
                <a:cs typeface="Arial"/>
              </a:rPr>
              <a:t>@Override</a:t>
            </a:r>
            <a:endParaRPr sz="1200" dirty="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B78E7"/>
                </a:solidFill>
                <a:latin typeface="Arial"/>
                <a:cs typeface="Arial"/>
              </a:rPr>
              <a:t>public void 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onDataChange(</a:t>
            </a: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DataSnapshot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dataSnapshot)</a:t>
            </a:r>
            <a:r>
              <a:rPr sz="1200" spc="-3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// </a:t>
            </a:r>
            <a:r>
              <a:rPr sz="1200" spc="-5" dirty="0">
                <a:solidFill>
                  <a:srgbClr val="D81B60"/>
                </a:solidFill>
                <a:latin typeface="Arial"/>
                <a:cs typeface="Arial"/>
              </a:rPr>
              <a:t>This </a:t>
            </a: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method is called once with the initial value and</a:t>
            </a:r>
            <a:r>
              <a:rPr sz="1200" spc="-105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again</a:t>
            </a:r>
            <a:endParaRPr sz="12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// whenever data at this location is</a:t>
            </a:r>
            <a:r>
              <a:rPr sz="1200" spc="-40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updated.</a:t>
            </a:r>
            <a:endParaRPr sz="1200" dirty="0">
              <a:latin typeface="Arial"/>
              <a:cs typeface="Arial"/>
            </a:endParaRPr>
          </a:p>
          <a:p>
            <a:pPr marL="407670" marR="612775">
              <a:lnSpc>
                <a:spcPct val="101200"/>
              </a:lnSpc>
            </a:pP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String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value = 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dataSnapshot.getValue(</a:t>
            </a: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String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3B78E7"/>
                </a:solidFill>
                <a:latin typeface="Arial"/>
                <a:cs typeface="Arial"/>
              </a:rPr>
              <a:t>class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);  </a:t>
            </a:r>
            <a:r>
              <a:rPr sz="1200" spc="-15" dirty="0">
                <a:solidFill>
                  <a:srgbClr val="9C27B0"/>
                </a:solidFill>
                <a:latin typeface="Arial"/>
                <a:cs typeface="Arial"/>
              </a:rPr>
              <a:t>Log</a:t>
            </a:r>
            <a:r>
              <a:rPr sz="1200" spc="-15" dirty="0">
                <a:solidFill>
                  <a:srgbClr val="37474F"/>
                </a:solidFill>
                <a:latin typeface="Arial"/>
                <a:cs typeface="Arial"/>
              </a:rPr>
              <a:t>.d(TAG, </a:t>
            </a:r>
            <a:r>
              <a:rPr sz="1200" spc="-20" dirty="0">
                <a:solidFill>
                  <a:srgbClr val="0D904F"/>
                </a:solidFill>
                <a:latin typeface="Arial"/>
                <a:cs typeface="Arial"/>
              </a:rPr>
              <a:t>"Value </a:t>
            </a:r>
            <a:r>
              <a:rPr sz="1200" dirty="0">
                <a:solidFill>
                  <a:srgbClr val="0D904F"/>
                </a:solidFill>
                <a:latin typeface="Arial"/>
                <a:cs typeface="Arial"/>
              </a:rPr>
              <a:t>is: "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+</a:t>
            </a:r>
            <a:r>
              <a:rPr sz="1200" spc="1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value);</a:t>
            </a:r>
            <a:endParaRPr sz="1200" dirty="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</a:pPr>
            <a:r>
              <a:rPr sz="1200" spc="-5" dirty="0">
                <a:solidFill>
                  <a:srgbClr val="F4511E"/>
                </a:solidFill>
                <a:latin typeface="Arial"/>
                <a:cs typeface="Arial"/>
              </a:rPr>
              <a:t>@Override</a:t>
            </a:r>
            <a:endParaRPr sz="1200" dirty="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B78E7"/>
                </a:solidFill>
                <a:latin typeface="Arial"/>
                <a:cs typeface="Arial"/>
              </a:rPr>
              <a:t>public void 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onCancelled(</a:t>
            </a:r>
            <a:r>
              <a:rPr sz="1200" spc="-5" dirty="0">
                <a:solidFill>
                  <a:srgbClr val="9C27B0"/>
                </a:solidFill>
                <a:latin typeface="Arial"/>
                <a:cs typeface="Arial"/>
              </a:rPr>
              <a:t>DatabaseError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error)</a:t>
            </a:r>
            <a:r>
              <a:rPr sz="1200" spc="-1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2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// </a:t>
            </a:r>
            <a:r>
              <a:rPr sz="1200" spc="-5" dirty="0">
                <a:solidFill>
                  <a:srgbClr val="D81B60"/>
                </a:solidFill>
                <a:latin typeface="Arial"/>
                <a:cs typeface="Arial"/>
              </a:rPr>
              <a:t>Failed </a:t>
            </a: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to read</a:t>
            </a:r>
            <a:r>
              <a:rPr sz="1200" spc="-5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D81B60"/>
                </a:solidFill>
                <a:latin typeface="Arial"/>
                <a:cs typeface="Arial"/>
              </a:rPr>
              <a:t>value</a:t>
            </a:r>
            <a:endParaRPr sz="1200" dirty="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200" spc="-15" dirty="0">
                <a:solidFill>
                  <a:srgbClr val="9C27B0"/>
                </a:solidFill>
                <a:latin typeface="Arial"/>
                <a:cs typeface="Arial"/>
              </a:rPr>
              <a:t>Log</a:t>
            </a:r>
            <a:r>
              <a:rPr sz="1200" spc="-15" dirty="0">
                <a:solidFill>
                  <a:srgbClr val="37474F"/>
                </a:solidFill>
                <a:latin typeface="Arial"/>
                <a:cs typeface="Arial"/>
              </a:rPr>
              <a:t>.w(TAG, </a:t>
            </a:r>
            <a:r>
              <a:rPr sz="1200" spc="-5" dirty="0">
                <a:solidFill>
                  <a:srgbClr val="0D904F"/>
                </a:solidFill>
                <a:latin typeface="Arial"/>
                <a:cs typeface="Arial"/>
              </a:rPr>
              <a:t>"Failed </a:t>
            </a:r>
            <a:r>
              <a:rPr sz="1200" dirty="0">
                <a:solidFill>
                  <a:srgbClr val="0D904F"/>
                </a:solidFill>
                <a:latin typeface="Arial"/>
                <a:cs typeface="Arial"/>
              </a:rPr>
              <a:t>to read </a:t>
            </a:r>
            <a:r>
              <a:rPr sz="1200" spc="-5" dirty="0">
                <a:solidFill>
                  <a:srgbClr val="0D904F"/>
                </a:solidFill>
                <a:latin typeface="Arial"/>
                <a:cs typeface="Arial"/>
              </a:rPr>
              <a:t>value."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,</a:t>
            </a:r>
            <a:r>
              <a:rPr sz="1200" spc="2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7474F"/>
                </a:solidFill>
                <a:latin typeface="Arial"/>
                <a:cs typeface="Arial"/>
              </a:rPr>
              <a:t>error.toException());</a:t>
            </a:r>
            <a:endParaRPr sz="1200" dirty="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37474F"/>
                </a:solidFill>
                <a:latin typeface="Arial"/>
                <a:cs typeface="Arial"/>
              </a:rPr>
              <a:t>});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362200"/>
            <a:ext cx="5673969" cy="36673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9258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 err="1"/>
              <a:t>Realtime</a:t>
            </a:r>
            <a:r>
              <a:rPr sz="4800" spc="-30" dirty="0"/>
              <a:t> </a:t>
            </a:r>
            <a:r>
              <a:rPr sz="4800" spc="-5" dirty="0" smtClean="0"/>
              <a:t>Database</a:t>
            </a:r>
            <a:r>
              <a:rPr lang="en-US" sz="4800" spc="-5" dirty="0" smtClean="0"/>
              <a:t> (Search)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95600"/>
            <a:ext cx="6848475" cy="34365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2286000"/>
            <a:ext cx="693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792"/>
            <a:ext cx="12192000" cy="9110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38000"/>
              </a:lnSpc>
              <a:spcBef>
                <a:spcPts val="50"/>
              </a:spcBef>
            </a:pPr>
            <a:r>
              <a:rPr lang="en-US" sz="4800" dirty="0" smtClean="0"/>
              <a:t>What is firebase?</a:t>
            </a:r>
            <a:endParaRPr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8288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Firebase is a mobile and web app development platform that provides developers with a plethora of tools and services to help them develop high-quality apps, grow their user base, and earn more profit.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9182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 err="1"/>
              <a:t>Realtime</a:t>
            </a:r>
            <a:r>
              <a:rPr sz="4800" spc="-30" dirty="0"/>
              <a:t> </a:t>
            </a:r>
            <a:r>
              <a:rPr sz="4800" spc="-5" dirty="0" smtClean="0"/>
              <a:t>Database</a:t>
            </a:r>
            <a:r>
              <a:rPr lang="en-US" sz="4800" spc="-5" dirty="0" smtClean="0"/>
              <a:t> (Update)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44568"/>
            <a:ext cx="7724775" cy="123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191000"/>
            <a:ext cx="411479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5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9182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 err="1"/>
              <a:t>Realtime</a:t>
            </a:r>
            <a:r>
              <a:rPr sz="4800" spc="-30" dirty="0"/>
              <a:t> </a:t>
            </a:r>
            <a:r>
              <a:rPr sz="4800" spc="-5" dirty="0" smtClean="0"/>
              <a:t>Database</a:t>
            </a:r>
            <a:r>
              <a:rPr lang="en-US" sz="4800" spc="-5" dirty="0" smtClean="0"/>
              <a:t> (Delete)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505200"/>
            <a:ext cx="8453438" cy="5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2160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Storage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300" y="2336800"/>
            <a:ext cx="4820285" cy="3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Easy </a:t>
            </a:r>
            <a:r>
              <a:rPr sz="2800" spc="-5" dirty="0">
                <a:latin typeface="Arial"/>
                <a:cs typeface="Arial"/>
              </a:rPr>
              <a:t>file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storage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94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Handles poor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connectivity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2000"/>
              </a:lnSpc>
              <a:spcBef>
                <a:spcPts val="230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Backed by &amp; accessible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  Google </a:t>
            </a:r>
            <a:r>
              <a:rPr sz="2800" dirty="0">
                <a:latin typeface="Arial"/>
                <a:cs typeface="Arial"/>
              </a:rPr>
              <a:t>Cloud</a:t>
            </a:r>
            <a:r>
              <a:rPr sz="2800" spc="-5" dirty="0">
                <a:latin typeface="Arial"/>
                <a:cs typeface="Arial"/>
              </a:rPr>
              <a:t> Storage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812800"/>
            <a:ext cx="5715000" cy="535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2160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Storage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6900" y="3479800"/>
            <a:ext cx="661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C27B0"/>
                </a:solidFill>
                <a:latin typeface="Arial"/>
                <a:cs typeface="Arial"/>
              </a:rPr>
              <a:t>FirebaseStorage </a:t>
            </a:r>
            <a:r>
              <a:rPr sz="2000" spc="-5" dirty="0">
                <a:solidFill>
                  <a:srgbClr val="37474F"/>
                </a:solidFill>
                <a:latin typeface="Arial"/>
                <a:cs typeface="Arial"/>
              </a:rPr>
              <a:t>storage </a:t>
            </a:r>
            <a:r>
              <a:rPr sz="2000" dirty="0">
                <a:solidFill>
                  <a:srgbClr val="37474F"/>
                </a:solidFill>
                <a:latin typeface="Arial"/>
                <a:cs typeface="Arial"/>
              </a:rPr>
              <a:t>=</a:t>
            </a:r>
            <a:r>
              <a:rPr sz="2000" spc="10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9C27B0"/>
                </a:solidFill>
                <a:latin typeface="Arial"/>
                <a:cs typeface="Arial"/>
              </a:rPr>
              <a:t>FirebaseStorage</a:t>
            </a:r>
            <a:r>
              <a:rPr sz="2000" spc="-5" dirty="0">
                <a:solidFill>
                  <a:srgbClr val="37474F"/>
                </a:solidFill>
                <a:latin typeface="Arial"/>
                <a:cs typeface="Arial"/>
              </a:rPr>
              <a:t>.getInstance();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4228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Uploading </a:t>
            </a:r>
            <a:r>
              <a:rPr sz="4800" dirty="0"/>
              <a:t>a</a:t>
            </a:r>
            <a:r>
              <a:rPr sz="4800" spc="-90" dirty="0"/>
              <a:t> </a:t>
            </a:r>
            <a:r>
              <a:rPr sz="4800" dirty="0"/>
              <a:t>file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5700" y="1905000"/>
            <a:ext cx="6793230" cy="390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C27B0"/>
                </a:solidFill>
                <a:latin typeface="Arial"/>
                <a:cs typeface="Arial"/>
              </a:rPr>
              <a:t>Uri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file = </a:t>
            </a:r>
            <a:r>
              <a:rPr sz="1400" spc="-5" dirty="0">
                <a:solidFill>
                  <a:srgbClr val="9C27B0"/>
                </a:solidFill>
                <a:latin typeface="Arial"/>
                <a:cs typeface="Arial"/>
              </a:rPr>
              <a:t>Uri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.fromFile(</a:t>
            </a:r>
            <a:r>
              <a:rPr sz="1400" spc="-5" dirty="0">
                <a:solidFill>
                  <a:srgbClr val="3B78E7"/>
                </a:solidFill>
                <a:latin typeface="Arial"/>
                <a:cs typeface="Arial"/>
              </a:rPr>
              <a:t>new</a:t>
            </a:r>
            <a:r>
              <a:rPr sz="1400" dirty="0">
                <a:solidFill>
                  <a:srgbClr val="3B78E7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9C27B0"/>
                </a:solidFill>
                <a:latin typeface="Arial"/>
                <a:cs typeface="Arial"/>
              </a:rPr>
              <a:t>File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0D904F"/>
                </a:solidFill>
                <a:latin typeface="Arial"/>
                <a:cs typeface="Arial"/>
              </a:rPr>
              <a:t>"path/to/images/rivers.jpg"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));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1200"/>
              </a:lnSpc>
            </a:pPr>
            <a:r>
              <a:rPr sz="1400" spc="-5" dirty="0">
                <a:solidFill>
                  <a:srgbClr val="9C27B0"/>
                </a:solidFill>
                <a:latin typeface="Arial"/>
                <a:cs typeface="Arial"/>
              </a:rPr>
              <a:t>StorageReference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riversRef = 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storageRef.child(</a:t>
            </a:r>
            <a:r>
              <a:rPr sz="1400" spc="-5" dirty="0">
                <a:solidFill>
                  <a:srgbClr val="0D904F"/>
                </a:solidFill>
                <a:latin typeface="Arial"/>
                <a:cs typeface="Arial"/>
              </a:rPr>
              <a:t>"images/"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+file.getLastPathSegment());  </a:t>
            </a:r>
            <a:r>
              <a:rPr sz="1400" spc="-20" dirty="0">
                <a:solidFill>
                  <a:srgbClr val="37474F"/>
                </a:solidFill>
                <a:latin typeface="Arial"/>
                <a:cs typeface="Arial"/>
              </a:rPr>
              <a:t>uploadTask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=</a:t>
            </a:r>
            <a:r>
              <a:rPr sz="1400" spc="2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riversRef.putFile(file);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158875">
              <a:lnSpc>
                <a:spcPct val="101200"/>
              </a:lnSpc>
            </a:pP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// </a:t>
            </a:r>
            <a:r>
              <a:rPr sz="1400" spc="-5" dirty="0">
                <a:solidFill>
                  <a:srgbClr val="D81B60"/>
                </a:solidFill>
                <a:latin typeface="Arial"/>
                <a:cs typeface="Arial"/>
              </a:rPr>
              <a:t>Register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observers to </a:t>
            </a:r>
            <a:r>
              <a:rPr sz="1400" spc="-5" dirty="0">
                <a:solidFill>
                  <a:srgbClr val="D81B60"/>
                </a:solidFill>
                <a:latin typeface="Arial"/>
                <a:cs typeface="Arial"/>
              </a:rPr>
              <a:t>listen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for when the download is done or if it</a:t>
            </a:r>
            <a:r>
              <a:rPr sz="1400" spc="-65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fails  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uploadTask.addOnFailureListener(</a:t>
            </a:r>
            <a:r>
              <a:rPr sz="1400" spc="-10" dirty="0">
                <a:solidFill>
                  <a:srgbClr val="3B78E7"/>
                </a:solidFill>
                <a:latin typeface="Arial"/>
                <a:cs typeface="Arial"/>
              </a:rPr>
              <a:t>new </a:t>
            </a:r>
            <a:r>
              <a:rPr sz="1400" spc="-5" dirty="0">
                <a:solidFill>
                  <a:srgbClr val="9C27B0"/>
                </a:solidFill>
                <a:latin typeface="Arial"/>
                <a:cs typeface="Arial"/>
              </a:rPr>
              <a:t>OnFailureListener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()</a:t>
            </a:r>
            <a:r>
              <a:rPr sz="1400" spc="1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solidFill>
                  <a:srgbClr val="F4511E"/>
                </a:solidFill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B78E7"/>
                </a:solidFill>
                <a:latin typeface="Arial"/>
                <a:cs typeface="Arial"/>
              </a:rPr>
              <a:t>public void 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onFailure(</a:t>
            </a:r>
            <a:r>
              <a:rPr sz="1400" spc="-5" dirty="0">
                <a:solidFill>
                  <a:srgbClr val="F4511E"/>
                </a:solidFill>
                <a:latin typeface="Arial"/>
                <a:cs typeface="Arial"/>
              </a:rPr>
              <a:t>@NonNull </a:t>
            </a:r>
            <a:r>
              <a:rPr sz="1400" dirty="0">
                <a:solidFill>
                  <a:srgbClr val="9C27B0"/>
                </a:solidFill>
                <a:latin typeface="Arial"/>
                <a:cs typeface="Arial"/>
              </a:rPr>
              <a:t>Exception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exception)</a:t>
            </a:r>
            <a:r>
              <a:rPr sz="1400" spc="-2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// Handle </a:t>
            </a:r>
            <a:r>
              <a:rPr sz="1400" spc="-5" dirty="0">
                <a:solidFill>
                  <a:srgbClr val="D81B60"/>
                </a:solidFill>
                <a:latin typeface="Arial"/>
                <a:cs typeface="Arial"/>
              </a:rPr>
              <a:t>unsuccessful</a:t>
            </a:r>
            <a:r>
              <a:rPr sz="1400" spc="-10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uploads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185" marR="259079" indent="-198120">
              <a:lnSpc>
                <a:spcPct val="101200"/>
              </a:lnSpc>
            </a:pP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}).addOnSuccessListener(</a:t>
            </a:r>
            <a:r>
              <a:rPr sz="1400" spc="-5" dirty="0">
                <a:solidFill>
                  <a:srgbClr val="3B78E7"/>
                </a:solidFill>
                <a:latin typeface="Arial"/>
                <a:cs typeface="Arial"/>
              </a:rPr>
              <a:t>new 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OnSuccessListener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&lt;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UploadTask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TaskSnapshot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&gt;()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  </a:t>
            </a:r>
            <a:r>
              <a:rPr sz="1400" spc="-5" dirty="0">
                <a:solidFill>
                  <a:srgbClr val="F4511E"/>
                </a:solidFill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B78E7"/>
                </a:solidFill>
                <a:latin typeface="Arial"/>
                <a:cs typeface="Arial"/>
              </a:rPr>
              <a:t>public void 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onSuccess(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UploadTask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TaskSnapshot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taskSnapshot)</a:t>
            </a:r>
            <a:r>
              <a:rPr sz="1400" spc="-2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// taskSnapshot.getMetadata() contains file metadata such as</a:t>
            </a:r>
            <a:r>
              <a:rPr sz="1400" spc="-35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size,</a:t>
            </a:r>
            <a:endParaRPr sz="14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// </a:t>
            </a:r>
            <a:r>
              <a:rPr sz="1400" spc="-5" dirty="0">
                <a:solidFill>
                  <a:srgbClr val="D81B60"/>
                </a:solidFill>
                <a:latin typeface="Arial"/>
                <a:cs typeface="Arial"/>
              </a:rPr>
              <a:t>content-type,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and download</a:t>
            </a:r>
            <a:r>
              <a:rPr sz="1400" spc="-10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URL.</a:t>
            </a:r>
            <a:endParaRPr sz="14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9C27B0"/>
                </a:solidFill>
                <a:latin typeface="Arial"/>
                <a:cs typeface="Arial"/>
              </a:rPr>
              <a:t>Uri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downloadUrl =</a:t>
            </a:r>
            <a:r>
              <a:rPr sz="1400" spc="-15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taskSnapshot.getDownloadUrl();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});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762000"/>
            <a:ext cx="5007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Downloading </a:t>
            </a:r>
            <a:r>
              <a:rPr sz="4800" dirty="0"/>
              <a:t>a</a:t>
            </a:r>
            <a:r>
              <a:rPr sz="4800" spc="-85" dirty="0"/>
              <a:t> </a:t>
            </a:r>
            <a:r>
              <a:rPr sz="4800" dirty="0"/>
              <a:t>file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95300" y="368300"/>
            <a:ext cx="1638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0" y="1917700"/>
            <a:ext cx="6933565" cy="347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islandRef =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 storageRef.child(</a:t>
            </a:r>
            <a:r>
              <a:rPr sz="1400" spc="-5" dirty="0">
                <a:solidFill>
                  <a:srgbClr val="0D904F"/>
                </a:solidFill>
                <a:latin typeface="Arial"/>
                <a:cs typeface="Arial"/>
              </a:rPr>
              <a:t>"images/island.jpg"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  <a:p>
            <a:pPr marL="12700" marR="2841625">
              <a:lnSpc>
                <a:spcPct val="202400"/>
              </a:lnSpc>
            </a:pPr>
            <a:r>
              <a:rPr sz="1400" spc="-5" dirty="0">
                <a:solidFill>
                  <a:srgbClr val="9C27B0"/>
                </a:solidFill>
                <a:latin typeface="Arial"/>
                <a:cs typeface="Arial"/>
              </a:rPr>
              <a:t>File 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localFile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= 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File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.createTempFile(</a:t>
            </a:r>
            <a:r>
              <a:rPr sz="1400" spc="-10" dirty="0">
                <a:solidFill>
                  <a:srgbClr val="0D904F"/>
                </a:solidFill>
                <a:latin typeface="Arial"/>
                <a:cs typeface="Arial"/>
              </a:rPr>
              <a:t>"images"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, </a:t>
            </a:r>
            <a:r>
              <a:rPr sz="1400" spc="-5" dirty="0">
                <a:solidFill>
                  <a:srgbClr val="0D904F"/>
                </a:solidFill>
                <a:latin typeface="Arial"/>
                <a:cs typeface="Arial"/>
              </a:rPr>
              <a:t>"jpg"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);  islandRef.getFile(localFile)</a:t>
            </a:r>
            <a:endParaRPr sz="1400">
              <a:latin typeface="Arial"/>
              <a:cs typeface="Arial"/>
            </a:endParaRPr>
          </a:p>
          <a:p>
            <a:pPr marL="210185" marR="5080" indent="-198120">
              <a:lnSpc>
                <a:spcPct val="101200"/>
              </a:lnSpc>
            </a:pP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.addOnSuccessListener(</a:t>
            </a:r>
            <a:r>
              <a:rPr sz="1400" spc="-5" dirty="0">
                <a:solidFill>
                  <a:srgbClr val="3B78E7"/>
                </a:solidFill>
                <a:latin typeface="Arial"/>
                <a:cs typeface="Arial"/>
              </a:rPr>
              <a:t>new 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OnSuccessListener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&lt;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FileDownloadTask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TaskSnapshot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&gt;()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  </a:t>
            </a:r>
            <a:r>
              <a:rPr sz="1400" spc="-5" dirty="0">
                <a:solidFill>
                  <a:srgbClr val="F4511E"/>
                </a:solidFill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B78E7"/>
                </a:solidFill>
                <a:latin typeface="Arial"/>
                <a:cs typeface="Arial"/>
              </a:rPr>
              <a:t>public void 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onSuccess(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FileDownloadTask</a:t>
            </a:r>
            <a:r>
              <a:rPr sz="1400" spc="-10" dirty="0">
                <a:solidFill>
                  <a:srgbClr val="37474F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9C27B0"/>
                </a:solidFill>
                <a:latin typeface="Arial"/>
                <a:cs typeface="Arial"/>
              </a:rPr>
              <a:t>TaskSnapshot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taskSnapshot)</a:t>
            </a:r>
            <a:r>
              <a:rPr sz="1400" spc="-2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// Local temp file has been</a:t>
            </a:r>
            <a:r>
              <a:rPr sz="1400" spc="-15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created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10185" marR="2959735" indent="-198120">
              <a:lnSpc>
                <a:spcPct val="101200"/>
              </a:lnSpc>
            </a:pP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}).addOnFailureListener(</a:t>
            </a:r>
            <a:r>
              <a:rPr sz="1400" spc="-5" dirty="0">
                <a:solidFill>
                  <a:srgbClr val="3B78E7"/>
                </a:solidFill>
                <a:latin typeface="Arial"/>
                <a:cs typeface="Arial"/>
              </a:rPr>
              <a:t>new </a:t>
            </a:r>
            <a:r>
              <a:rPr sz="1400" spc="-5" dirty="0">
                <a:solidFill>
                  <a:srgbClr val="9C27B0"/>
                </a:solidFill>
                <a:latin typeface="Arial"/>
                <a:cs typeface="Arial"/>
              </a:rPr>
              <a:t>OnFailureListener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()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  </a:t>
            </a:r>
            <a:r>
              <a:rPr sz="1400" spc="-5" dirty="0">
                <a:solidFill>
                  <a:srgbClr val="F4511E"/>
                </a:solidFill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B78E7"/>
                </a:solidFill>
                <a:latin typeface="Arial"/>
                <a:cs typeface="Arial"/>
              </a:rPr>
              <a:t>public void </a:t>
            </a:r>
            <a:r>
              <a:rPr sz="1400" spc="-5" dirty="0">
                <a:solidFill>
                  <a:srgbClr val="37474F"/>
                </a:solidFill>
                <a:latin typeface="Arial"/>
                <a:cs typeface="Arial"/>
              </a:rPr>
              <a:t>onFailure(</a:t>
            </a:r>
            <a:r>
              <a:rPr sz="1400" spc="-5" dirty="0">
                <a:solidFill>
                  <a:srgbClr val="F4511E"/>
                </a:solidFill>
                <a:latin typeface="Arial"/>
                <a:cs typeface="Arial"/>
              </a:rPr>
              <a:t>@NonNull </a:t>
            </a:r>
            <a:r>
              <a:rPr sz="1400" dirty="0">
                <a:solidFill>
                  <a:srgbClr val="9C27B0"/>
                </a:solidFill>
                <a:latin typeface="Arial"/>
                <a:cs typeface="Arial"/>
              </a:rPr>
              <a:t>Exception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exception)</a:t>
            </a:r>
            <a:r>
              <a:rPr sz="1400" spc="-20" dirty="0">
                <a:solidFill>
                  <a:srgbClr val="37474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// Handle any</a:t>
            </a:r>
            <a:r>
              <a:rPr sz="1400" spc="-10" dirty="0">
                <a:solidFill>
                  <a:srgbClr val="D81B6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81B60"/>
                </a:solidFill>
                <a:latin typeface="Arial"/>
                <a:cs typeface="Arial"/>
              </a:rPr>
              <a:t>errors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37474F"/>
                </a:solidFill>
                <a:latin typeface="Arial"/>
                <a:cs typeface="Arial"/>
              </a:rPr>
              <a:t>});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0" y="3124200"/>
            <a:ext cx="52577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Any Question?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4300" y="1181100"/>
            <a:ext cx="2197100" cy="3295650"/>
          </a:xfrm>
          <a:custGeom>
            <a:avLst/>
            <a:gdLst/>
            <a:ahLst/>
            <a:cxnLst/>
            <a:rect l="l" t="t" r="r" b="b"/>
            <a:pathLst>
              <a:path w="2197100" h="3295650">
                <a:moveTo>
                  <a:pt x="2197100" y="0"/>
                </a:moveTo>
                <a:lnTo>
                  <a:pt x="2148687" y="522"/>
                </a:lnTo>
                <a:lnTo>
                  <a:pt x="2100530" y="2084"/>
                </a:lnTo>
                <a:lnTo>
                  <a:pt x="2052640" y="4673"/>
                </a:lnTo>
                <a:lnTo>
                  <a:pt x="2005027" y="8279"/>
                </a:lnTo>
                <a:lnTo>
                  <a:pt x="1957702" y="12892"/>
                </a:lnTo>
                <a:lnTo>
                  <a:pt x="1910675" y="18500"/>
                </a:lnTo>
                <a:lnTo>
                  <a:pt x="1863958" y="25093"/>
                </a:lnTo>
                <a:lnTo>
                  <a:pt x="1817562" y="32661"/>
                </a:lnTo>
                <a:lnTo>
                  <a:pt x="1771495" y="41192"/>
                </a:lnTo>
                <a:lnTo>
                  <a:pt x="1725771" y="50675"/>
                </a:lnTo>
                <a:lnTo>
                  <a:pt x="1680399" y="61101"/>
                </a:lnTo>
                <a:lnTo>
                  <a:pt x="1635390" y="72458"/>
                </a:lnTo>
                <a:lnTo>
                  <a:pt x="1590754" y="84735"/>
                </a:lnTo>
                <a:lnTo>
                  <a:pt x="1546503" y="97923"/>
                </a:lnTo>
                <a:lnTo>
                  <a:pt x="1502647" y="112009"/>
                </a:lnTo>
                <a:lnTo>
                  <a:pt x="1459197" y="126984"/>
                </a:lnTo>
                <a:lnTo>
                  <a:pt x="1416164" y="142837"/>
                </a:lnTo>
                <a:lnTo>
                  <a:pt x="1373558" y="159557"/>
                </a:lnTo>
                <a:lnTo>
                  <a:pt x="1331390" y="177133"/>
                </a:lnTo>
                <a:lnTo>
                  <a:pt x="1289671" y="195554"/>
                </a:lnTo>
                <a:lnTo>
                  <a:pt x="1248411" y="214810"/>
                </a:lnTo>
                <a:lnTo>
                  <a:pt x="1207622" y="234891"/>
                </a:lnTo>
                <a:lnTo>
                  <a:pt x="1167314" y="255784"/>
                </a:lnTo>
                <a:lnTo>
                  <a:pt x="1127497" y="277481"/>
                </a:lnTo>
                <a:lnTo>
                  <a:pt x="1088183" y="299969"/>
                </a:lnTo>
                <a:lnTo>
                  <a:pt x="1049381" y="323238"/>
                </a:lnTo>
                <a:lnTo>
                  <a:pt x="1011104" y="347278"/>
                </a:lnTo>
                <a:lnTo>
                  <a:pt x="973361" y="372078"/>
                </a:lnTo>
                <a:lnTo>
                  <a:pt x="936164" y="397626"/>
                </a:lnTo>
                <a:lnTo>
                  <a:pt x="899522" y="423913"/>
                </a:lnTo>
                <a:lnTo>
                  <a:pt x="863447" y="450928"/>
                </a:lnTo>
                <a:lnTo>
                  <a:pt x="827950" y="478659"/>
                </a:lnTo>
                <a:lnTo>
                  <a:pt x="793041" y="507097"/>
                </a:lnTo>
                <a:lnTo>
                  <a:pt x="758731" y="536230"/>
                </a:lnTo>
                <a:lnTo>
                  <a:pt x="725030" y="566047"/>
                </a:lnTo>
                <a:lnTo>
                  <a:pt x="691950" y="596539"/>
                </a:lnTo>
                <a:lnTo>
                  <a:pt x="659501" y="627694"/>
                </a:lnTo>
                <a:lnTo>
                  <a:pt x="627694" y="659501"/>
                </a:lnTo>
                <a:lnTo>
                  <a:pt x="596539" y="691950"/>
                </a:lnTo>
                <a:lnTo>
                  <a:pt x="566047" y="725030"/>
                </a:lnTo>
                <a:lnTo>
                  <a:pt x="536230" y="758731"/>
                </a:lnTo>
                <a:lnTo>
                  <a:pt x="507097" y="793041"/>
                </a:lnTo>
                <a:lnTo>
                  <a:pt x="478659" y="827950"/>
                </a:lnTo>
                <a:lnTo>
                  <a:pt x="450928" y="863447"/>
                </a:lnTo>
                <a:lnTo>
                  <a:pt x="423913" y="899522"/>
                </a:lnTo>
                <a:lnTo>
                  <a:pt x="397626" y="936164"/>
                </a:lnTo>
                <a:lnTo>
                  <a:pt x="372078" y="973361"/>
                </a:lnTo>
                <a:lnTo>
                  <a:pt x="347278" y="1011104"/>
                </a:lnTo>
                <a:lnTo>
                  <a:pt x="323238" y="1049381"/>
                </a:lnTo>
                <a:lnTo>
                  <a:pt x="299969" y="1088183"/>
                </a:lnTo>
                <a:lnTo>
                  <a:pt x="277481" y="1127497"/>
                </a:lnTo>
                <a:lnTo>
                  <a:pt x="255784" y="1167314"/>
                </a:lnTo>
                <a:lnTo>
                  <a:pt x="234891" y="1207622"/>
                </a:lnTo>
                <a:lnTo>
                  <a:pt x="214810" y="1248411"/>
                </a:lnTo>
                <a:lnTo>
                  <a:pt x="195554" y="1289671"/>
                </a:lnTo>
                <a:lnTo>
                  <a:pt x="177133" y="1331390"/>
                </a:lnTo>
                <a:lnTo>
                  <a:pt x="159557" y="1373558"/>
                </a:lnTo>
                <a:lnTo>
                  <a:pt x="142837" y="1416164"/>
                </a:lnTo>
                <a:lnTo>
                  <a:pt x="126984" y="1459197"/>
                </a:lnTo>
                <a:lnTo>
                  <a:pt x="112009" y="1502647"/>
                </a:lnTo>
                <a:lnTo>
                  <a:pt x="97923" y="1546503"/>
                </a:lnTo>
                <a:lnTo>
                  <a:pt x="84735" y="1590754"/>
                </a:lnTo>
                <a:lnTo>
                  <a:pt x="72458" y="1635390"/>
                </a:lnTo>
                <a:lnTo>
                  <a:pt x="61101" y="1680399"/>
                </a:lnTo>
                <a:lnTo>
                  <a:pt x="50675" y="1725771"/>
                </a:lnTo>
                <a:lnTo>
                  <a:pt x="41192" y="1771495"/>
                </a:lnTo>
                <a:lnTo>
                  <a:pt x="32661" y="1817562"/>
                </a:lnTo>
                <a:lnTo>
                  <a:pt x="25093" y="1863958"/>
                </a:lnTo>
                <a:lnTo>
                  <a:pt x="18500" y="1910675"/>
                </a:lnTo>
                <a:lnTo>
                  <a:pt x="12892" y="1957702"/>
                </a:lnTo>
                <a:lnTo>
                  <a:pt x="8279" y="2005027"/>
                </a:lnTo>
                <a:lnTo>
                  <a:pt x="4673" y="2052640"/>
                </a:lnTo>
                <a:lnTo>
                  <a:pt x="2084" y="2100530"/>
                </a:lnTo>
                <a:lnTo>
                  <a:pt x="522" y="2148687"/>
                </a:lnTo>
                <a:lnTo>
                  <a:pt x="0" y="2197100"/>
                </a:lnTo>
                <a:lnTo>
                  <a:pt x="574" y="2247363"/>
                </a:lnTo>
                <a:lnTo>
                  <a:pt x="2296" y="2297531"/>
                </a:lnTo>
                <a:lnTo>
                  <a:pt x="5159" y="2347584"/>
                </a:lnTo>
                <a:lnTo>
                  <a:pt x="9158" y="2397504"/>
                </a:lnTo>
                <a:lnTo>
                  <a:pt x="14288" y="2447271"/>
                </a:lnTo>
                <a:lnTo>
                  <a:pt x="20545" y="2496868"/>
                </a:lnTo>
                <a:lnTo>
                  <a:pt x="27923" y="2546274"/>
                </a:lnTo>
                <a:lnTo>
                  <a:pt x="36418" y="2595473"/>
                </a:lnTo>
                <a:lnTo>
                  <a:pt x="46023" y="2644444"/>
                </a:lnTo>
                <a:lnTo>
                  <a:pt x="56735" y="2693168"/>
                </a:lnTo>
                <a:lnTo>
                  <a:pt x="68548" y="2741628"/>
                </a:lnTo>
                <a:lnTo>
                  <a:pt x="81457" y="2789805"/>
                </a:lnTo>
                <a:lnTo>
                  <a:pt x="95457" y="2837678"/>
                </a:lnTo>
                <a:lnTo>
                  <a:pt x="110544" y="2885231"/>
                </a:lnTo>
                <a:lnTo>
                  <a:pt x="126711" y="2932444"/>
                </a:lnTo>
                <a:lnTo>
                  <a:pt x="143954" y="2979297"/>
                </a:lnTo>
                <a:lnTo>
                  <a:pt x="162268" y="3025773"/>
                </a:lnTo>
                <a:lnTo>
                  <a:pt x="181648" y="3071853"/>
                </a:lnTo>
                <a:lnTo>
                  <a:pt x="202089" y="3117518"/>
                </a:lnTo>
                <a:lnTo>
                  <a:pt x="223585" y="3162749"/>
                </a:lnTo>
                <a:lnTo>
                  <a:pt x="246133" y="3207527"/>
                </a:lnTo>
                <a:lnTo>
                  <a:pt x="269726" y="3251833"/>
                </a:lnTo>
                <a:lnTo>
                  <a:pt x="294360" y="3295650"/>
                </a:lnTo>
                <a:lnTo>
                  <a:pt x="2197100" y="2197100"/>
                </a:lnTo>
                <a:lnTo>
                  <a:pt x="21971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18660" y="3378200"/>
            <a:ext cx="3805554" cy="2197735"/>
          </a:xfrm>
          <a:custGeom>
            <a:avLst/>
            <a:gdLst/>
            <a:ahLst/>
            <a:cxnLst/>
            <a:rect l="l" t="t" r="r" b="b"/>
            <a:pathLst>
              <a:path w="3805554" h="2197735">
                <a:moveTo>
                  <a:pt x="1902739" y="0"/>
                </a:moveTo>
                <a:lnTo>
                  <a:pt x="0" y="1098550"/>
                </a:lnTo>
                <a:lnTo>
                  <a:pt x="24658" y="1140215"/>
                </a:lnTo>
                <a:lnTo>
                  <a:pt x="50089" y="1181139"/>
                </a:lnTo>
                <a:lnTo>
                  <a:pt x="76276" y="1221319"/>
                </a:lnTo>
                <a:lnTo>
                  <a:pt x="103205" y="1260751"/>
                </a:lnTo>
                <a:lnTo>
                  <a:pt x="130862" y="1299429"/>
                </a:lnTo>
                <a:lnTo>
                  <a:pt x="159232" y="1337351"/>
                </a:lnTo>
                <a:lnTo>
                  <a:pt x="188300" y="1374513"/>
                </a:lnTo>
                <a:lnTo>
                  <a:pt x="218052" y="1410910"/>
                </a:lnTo>
                <a:lnTo>
                  <a:pt x="248473" y="1446540"/>
                </a:lnTo>
                <a:lnTo>
                  <a:pt x="279548" y="1481396"/>
                </a:lnTo>
                <a:lnTo>
                  <a:pt x="311262" y="1515477"/>
                </a:lnTo>
                <a:lnTo>
                  <a:pt x="343602" y="1548778"/>
                </a:lnTo>
                <a:lnTo>
                  <a:pt x="376552" y="1581295"/>
                </a:lnTo>
                <a:lnTo>
                  <a:pt x="410098" y="1613024"/>
                </a:lnTo>
                <a:lnTo>
                  <a:pt x="444225" y="1643961"/>
                </a:lnTo>
                <a:lnTo>
                  <a:pt x="478919" y="1674102"/>
                </a:lnTo>
                <a:lnTo>
                  <a:pt x="514164" y="1703444"/>
                </a:lnTo>
                <a:lnTo>
                  <a:pt x="549946" y="1731982"/>
                </a:lnTo>
                <a:lnTo>
                  <a:pt x="586251" y="1759713"/>
                </a:lnTo>
                <a:lnTo>
                  <a:pt x="623064" y="1786632"/>
                </a:lnTo>
                <a:lnTo>
                  <a:pt x="660370" y="1812736"/>
                </a:lnTo>
                <a:lnTo>
                  <a:pt x="698155" y="1838020"/>
                </a:lnTo>
                <a:lnTo>
                  <a:pt x="736403" y="1862481"/>
                </a:lnTo>
                <a:lnTo>
                  <a:pt x="775101" y="1886116"/>
                </a:lnTo>
                <a:lnTo>
                  <a:pt x="814233" y="1908919"/>
                </a:lnTo>
                <a:lnTo>
                  <a:pt x="853786" y="1930887"/>
                </a:lnTo>
                <a:lnTo>
                  <a:pt x="893743" y="1952016"/>
                </a:lnTo>
                <a:lnTo>
                  <a:pt x="934091" y="1972302"/>
                </a:lnTo>
                <a:lnTo>
                  <a:pt x="974816" y="1991742"/>
                </a:lnTo>
                <a:lnTo>
                  <a:pt x="1015902" y="2010331"/>
                </a:lnTo>
                <a:lnTo>
                  <a:pt x="1057334" y="2028065"/>
                </a:lnTo>
                <a:lnTo>
                  <a:pt x="1099099" y="2044941"/>
                </a:lnTo>
                <a:lnTo>
                  <a:pt x="1141181" y="2060954"/>
                </a:lnTo>
                <a:lnTo>
                  <a:pt x="1183565" y="2076101"/>
                </a:lnTo>
                <a:lnTo>
                  <a:pt x="1226238" y="2090378"/>
                </a:lnTo>
                <a:lnTo>
                  <a:pt x="1269185" y="2103780"/>
                </a:lnTo>
                <a:lnTo>
                  <a:pt x="1312390" y="2116305"/>
                </a:lnTo>
                <a:lnTo>
                  <a:pt x="1355840" y="2127947"/>
                </a:lnTo>
                <a:lnTo>
                  <a:pt x="1399519" y="2138703"/>
                </a:lnTo>
                <a:lnTo>
                  <a:pt x="1443413" y="2148569"/>
                </a:lnTo>
                <a:lnTo>
                  <a:pt x="1487507" y="2157542"/>
                </a:lnTo>
                <a:lnTo>
                  <a:pt x="1531787" y="2165616"/>
                </a:lnTo>
                <a:lnTo>
                  <a:pt x="1576238" y="2172789"/>
                </a:lnTo>
                <a:lnTo>
                  <a:pt x="1620845" y="2179056"/>
                </a:lnTo>
                <a:lnTo>
                  <a:pt x="1665594" y="2184414"/>
                </a:lnTo>
                <a:lnTo>
                  <a:pt x="1710470" y="2188858"/>
                </a:lnTo>
                <a:lnTo>
                  <a:pt x="1755458" y="2192385"/>
                </a:lnTo>
                <a:lnTo>
                  <a:pt x="1800544" y="2194991"/>
                </a:lnTo>
                <a:lnTo>
                  <a:pt x="1845713" y="2196671"/>
                </a:lnTo>
                <a:lnTo>
                  <a:pt x="1890950" y="2197422"/>
                </a:lnTo>
                <a:lnTo>
                  <a:pt x="1936242" y="2197240"/>
                </a:lnTo>
                <a:lnTo>
                  <a:pt x="1981572" y="2196121"/>
                </a:lnTo>
                <a:lnTo>
                  <a:pt x="2026927" y="2194061"/>
                </a:lnTo>
                <a:lnTo>
                  <a:pt x="2072292" y="2191056"/>
                </a:lnTo>
                <a:lnTo>
                  <a:pt x="2117652" y="2187103"/>
                </a:lnTo>
                <a:lnTo>
                  <a:pt x="2162993" y="2182196"/>
                </a:lnTo>
                <a:lnTo>
                  <a:pt x="2208299" y="2176333"/>
                </a:lnTo>
                <a:lnTo>
                  <a:pt x="2253557" y="2169510"/>
                </a:lnTo>
                <a:lnTo>
                  <a:pt x="2298751" y="2161722"/>
                </a:lnTo>
                <a:lnTo>
                  <a:pt x="2343868" y="2152965"/>
                </a:lnTo>
                <a:lnTo>
                  <a:pt x="2388891" y="2143236"/>
                </a:lnTo>
                <a:lnTo>
                  <a:pt x="2433808" y="2132531"/>
                </a:lnTo>
                <a:lnTo>
                  <a:pt x="2478602" y="2120846"/>
                </a:lnTo>
                <a:lnTo>
                  <a:pt x="2523260" y="2108177"/>
                </a:lnTo>
                <a:lnTo>
                  <a:pt x="2567766" y="2094519"/>
                </a:lnTo>
                <a:lnTo>
                  <a:pt x="2612107" y="2079870"/>
                </a:lnTo>
                <a:lnTo>
                  <a:pt x="2656267" y="2064224"/>
                </a:lnTo>
                <a:lnTo>
                  <a:pt x="2700232" y="2047579"/>
                </a:lnTo>
                <a:lnTo>
                  <a:pt x="2743986" y="2029930"/>
                </a:lnTo>
                <a:lnTo>
                  <a:pt x="2787517" y="2011274"/>
                </a:lnTo>
                <a:lnTo>
                  <a:pt x="2830808" y="1991606"/>
                </a:lnTo>
                <a:lnTo>
                  <a:pt x="2873846" y="1970922"/>
                </a:lnTo>
                <a:lnTo>
                  <a:pt x="2916615" y="1949219"/>
                </a:lnTo>
                <a:lnTo>
                  <a:pt x="2959101" y="1926493"/>
                </a:lnTo>
                <a:lnTo>
                  <a:pt x="3001289" y="1902739"/>
                </a:lnTo>
                <a:lnTo>
                  <a:pt x="3044530" y="1877109"/>
                </a:lnTo>
                <a:lnTo>
                  <a:pt x="3087115" y="1850535"/>
                </a:lnTo>
                <a:lnTo>
                  <a:pt x="3129031" y="1823029"/>
                </a:lnTo>
                <a:lnTo>
                  <a:pt x="3170262" y="1794606"/>
                </a:lnTo>
                <a:lnTo>
                  <a:pt x="3210796" y="1765279"/>
                </a:lnTo>
                <a:lnTo>
                  <a:pt x="3250619" y="1735063"/>
                </a:lnTo>
                <a:lnTo>
                  <a:pt x="3289717" y="1703970"/>
                </a:lnTo>
                <a:lnTo>
                  <a:pt x="3328077" y="1672015"/>
                </a:lnTo>
                <a:lnTo>
                  <a:pt x="3365684" y="1639211"/>
                </a:lnTo>
                <a:lnTo>
                  <a:pt x="3402524" y="1605573"/>
                </a:lnTo>
                <a:lnTo>
                  <a:pt x="3438585" y="1571113"/>
                </a:lnTo>
                <a:lnTo>
                  <a:pt x="3473852" y="1535846"/>
                </a:lnTo>
                <a:lnTo>
                  <a:pt x="3508312" y="1499785"/>
                </a:lnTo>
                <a:lnTo>
                  <a:pt x="3541951" y="1462944"/>
                </a:lnTo>
                <a:lnTo>
                  <a:pt x="3574754" y="1425337"/>
                </a:lnTo>
                <a:lnTo>
                  <a:pt x="3606710" y="1386978"/>
                </a:lnTo>
                <a:lnTo>
                  <a:pt x="3637802" y="1347880"/>
                </a:lnTo>
                <a:lnTo>
                  <a:pt x="3668019" y="1308057"/>
                </a:lnTo>
                <a:lnTo>
                  <a:pt x="3697345" y="1267523"/>
                </a:lnTo>
                <a:lnTo>
                  <a:pt x="3725768" y="1226291"/>
                </a:lnTo>
                <a:lnTo>
                  <a:pt x="3753274" y="1184376"/>
                </a:lnTo>
                <a:lnTo>
                  <a:pt x="3779849" y="1141791"/>
                </a:lnTo>
                <a:lnTo>
                  <a:pt x="3805478" y="1098550"/>
                </a:lnTo>
                <a:lnTo>
                  <a:pt x="19027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1400" y="1181100"/>
            <a:ext cx="2197735" cy="3295650"/>
          </a:xfrm>
          <a:custGeom>
            <a:avLst/>
            <a:gdLst/>
            <a:ahLst/>
            <a:cxnLst/>
            <a:rect l="l" t="t" r="r" b="b"/>
            <a:pathLst>
              <a:path w="2197734" h="3295650">
                <a:moveTo>
                  <a:pt x="0" y="0"/>
                </a:moveTo>
                <a:lnTo>
                  <a:pt x="0" y="2197100"/>
                </a:lnTo>
                <a:lnTo>
                  <a:pt x="1902739" y="3295650"/>
                </a:lnTo>
                <a:lnTo>
                  <a:pt x="1926493" y="3253461"/>
                </a:lnTo>
                <a:lnTo>
                  <a:pt x="1949219" y="3210975"/>
                </a:lnTo>
                <a:lnTo>
                  <a:pt x="1970922" y="3168206"/>
                </a:lnTo>
                <a:lnTo>
                  <a:pt x="1991606" y="3125169"/>
                </a:lnTo>
                <a:lnTo>
                  <a:pt x="2011274" y="3081878"/>
                </a:lnTo>
                <a:lnTo>
                  <a:pt x="2029930" y="3038347"/>
                </a:lnTo>
                <a:lnTo>
                  <a:pt x="2047579" y="2994592"/>
                </a:lnTo>
                <a:lnTo>
                  <a:pt x="2064224" y="2950627"/>
                </a:lnTo>
                <a:lnTo>
                  <a:pt x="2079870" y="2906467"/>
                </a:lnTo>
                <a:lnTo>
                  <a:pt x="2094519" y="2862127"/>
                </a:lnTo>
                <a:lnTo>
                  <a:pt x="2108177" y="2817620"/>
                </a:lnTo>
                <a:lnTo>
                  <a:pt x="2120846" y="2772963"/>
                </a:lnTo>
                <a:lnTo>
                  <a:pt x="2132531" y="2728168"/>
                </a:lnTo>
                <a:lnTo>
                  <a:pt x="2143236" y="2683252"/>
                </a:lnTo>
                <a:lnTo>
                  <a:pt x="2152965" y="2638228"/>
                </a:lnTo>
                <a:lnTo>
                  <a:pt x="2161722" y="2593112"/>
                </a:lnTo>
                <a:lnTo>
                  <a:pt x="2169510" y="2547917"/>
                </a:lnTo>
                <a:lnTo>
                  <a:pt x="2176333" y="2502660"/>
                </a:lnTo>
                <a:lnTo>
                  <a:pt x="2182196" y="2457353"/>
                </a:lnTo>
                <a:lnTo>
                  <a:pt x="2187103" y="2412013"/>
                </a:lnTo>
                <a:lnTo>
                  <a:pt x="2191056" y="2366653"/>
                </a:lnTo>
                <a:lnTo>
                  <a:pt x="2194061" y="2321288"/>
                </a:lnTo>
                <a:lnTo>
                  <a:pt x="2196121" y="2275933"/>
                </a:lnTo>
                <a:lnTo>
                  <a:pt x="2197240" y="2230602"/>
                </a:lnTo>
                <a:lnTo>
                  <a:pt x="2197422" y="2185311"/>
                </a:lnTo>
                <a:lnTo>
                  <a:pt x="2196671" y="2140074"/>
                </a:lnTo>
                <a:lnTo>
                  <a:pt x="2194991" y="2094904"/>
                </a:lnTo>
                <a:lnTo>
                  <a:pt x="2192385" y="2049818"/>
                </a:lnTo>
                <a:lnTo>
                  <a:pt x="2188858" y="2004830"/>
                </a:lnTo>
                <a:lnTo>
                  <a:pt x="2184414" y="1959954"/>
                </a:lnTo>
                <a:lnTo>
                  <a:pt x="2179056" y="1915205"/>
                </a:lnTo>
                <a:lnTo>
                  <a:pt x="2172789" y="1870598"/>
                </a:lnTo>
                <a:lnTo>
                  <a:pt x="2165616" y="1826147"/>
                </a:lnTo>
                <a:lnTo>
                  <a:pt x="2157542" y="1781868"/>
                </a:lnTo>
                <a:lnTo>
                  <a:pt x="2148569" y="1737773"/>
                </a:lnTo>
                <a:lnTo>
                  <a:pt x="2138703" y="1693879"/>
                </a:lnTo>
                <a:lnTo>
                  <a:pt x="2127947" y="1650200"/>
                </a:lnTo>
                <a:lnTo>
                  <a:pt x="2116305" y="1606751"/>
                </a:lnTo>
                <a:lnTo>
                  <a:pt x="2103780" y="1563545"/>
                </a:lnTo>
                <a:lnTo>
                  <a:pt x="2090378" y="1520599"/>
                </a:lnTo>
                <a:lnTo>
                  <a:pt x="2076101" y="1477926"/>
                </a:lnTo>
                <a:lnTo>
                  <a:pt x="2060954" y="1435541"/>
                </a:lnTo>
                <a:lnTo>
                  <a:pt x="2044941" y="1393459"/>
                </a:lnTo>
                <a:lnTo>
                  <a:pt x="2028065" y="1351695"/>
                </a:lnTo>
                <a:lnTo>
                  <a:pt x="2010331" y="1310262"/>
                </a:lnTo>
                <a:lnTo>
                  <a:pt x="1991742" y="1269176"/>
                </a:lnTo>
                <a:lnTo>
                  <a:pt x="1972302" y="1228452"/>
                </a:lnTo>
                <a:lnTo>
                  <a:pt x="1952016" y="1188104"/>
                </a:lnTo>
                <a:lnTo>
                  <a:pt x="1930887" y="1148146"/>
                </a:lnTo>
                <a:lnTo>
                  <a:pt x="1908919" y="1108594"/>
                </a:lnTo>
                <a:lnTo>
                  <a:pt x="1886116" y="1069461"/>
                </a:lnTo>
                <a:lnTo>
                  <a:pt x="1862481" y="1030764"/>
                </a:lnTo>
                <a:lnTo>
                  <a:pt x="1838020" y="992515"/>
                </a:lnTo>
                <a:lnTo>
                  <a:pt x="1812736" y="954731"/>
                </a:lnTo>
                <a:lnTo>
                  <a:pt x="1786632" y="917425"/>
                </a:lnTo>
                <a:lnTo>
                  <a:pt x="1759713" y="880612"/>
                </a:lnTo>
                <a:lnTo>
                  <a:pt x="1731982" y="844307"/>
                </a:lnTo>
                <a:lnTo>
                  <a:pt x="1703444" y="808525"/>
                </a:lnTo>
                <a:lnTo>
                  <a:pt x="1674102" y="773279"/>
                </a:lnTo>
                <a:lnTo>
                  <a:pt x="1643961" y="738586"/>
                </a:lnTo>
                <a:lnTo>
                  <a:pt x="1613024" y="704459"/>
                </a:lnTo>
                <a:lnTo>
                  <a:pt x="1581295" y="670913"/>
                </a:lnTo>
                <a:lnTo>
                  <a:pt x="1548778" y="637963"/>
                </a:lnTo>
                <a:lnTo>
                  <a:pt x="1515477" y="605623"/>
                </a:lnTo>
                <a:lnTo>
                  <a:pt x="1481396" y="573908"/>
                </a:lnTo>
                <a:lnTo>
                  <a:pt x="1446540" y="542833"/>
                </a:lnTo>
                <a:lnTo>
                  <a:pt x="1410910" y="512413"/>
                </a:lnTo>
                <a:lnTo>
                  <a:pt x="1374513" y="482661"/>
                </a:lnTo>
                <a:lnTo>
                  <a:pt x="1337351" y="453593"/>
                </a:lnTo>
                <a:lnTo>
                  <a:pt x="1299429" y="425223"/>
                </a:lnTo>
                <a:lnTo>
                  <a:pt x="1260751" y="397566"/>
                </a:lnTo>
                <a:lnTo>
                  <a:pt x="1221319" y="370636"/>
                </a:lnTo>
                <a:lnTo>
                  <a:pt x="1181139" y="344449"/>
                </a:lnTo>
                <a:lnTo>
                  <a:pt x="1140215" y="319019"/>
                </a:lnTo>
                <a:lnTo>
                  <a:pt x="1098550" y="294360"/>
                </a:lnTo>
                <a:lnTo>
                  <a:pt x="1054733" y="269726"/>
                </a:lnTo>
                <a:lnTo>
                  <a:pt x="1010427" y="246133"/>
                </a:lnTo>
                <a:lnTo>
                  <a:pt x="965649" y="223585"/>
                </a:lnTo>
                <a:lnTo>
                  <a:pt x="920418" y="202089"/>
                </a:lnTo>
                <a:lnTo>
                  <a:pt x="874753" y="181648"/>
                </a:lnTo>
                <a:lnTo>
                  <a:pt x="828673" y="162268"/>
                </a:lnTo>
                <a:lnTo>
                  <a:pt x="782197" y="143954"/>
                </a:lnTo>
                <a:lnTo>
                  <a:pt x="735344" y="126711"/>
                </a:lnTo>
                <a:lnTo>
                  <a:pt x="688131" y="110544"/>
                </a:lnTo>
                <a:lnTo>
                  <a:pt x="640578" y="95457"/>
                </a:lnTo>
                <a:lnTo>
                  <a:pt x="592705" y="81457"/>
                </a:lnTo>
                <a:lnTo>
                  <a:pt x="544528" y="68548"/>
                </a:lnTo>
                <a:lnTo>
                  <a:pt x="496068" y="56735"/>
                </a:lnTo>
                <a:lnTo>
                  <a:pt x="447344" y="46023"/>
                </a:lnTo>
                <a:lnTo>
                  <a:pt x="398373" y="36418"/>
                </a:lnTo>
                <a:lnTo>
                  <a:pt x="349174" y="27923"/>
                </a:lnTo>
                <a:lnTo>
                  <a:pt x="299768" y="20545"/>
                </a:lnTo>
                <a:lnTo>
                  <a:pt x="250171" y="14288"/>
                </a:lnTo>
                <a:lnTo>
                  <a:pt x="200404" y="9158"/>
                </a:lnTo>
                <a:lnTo>
                  <a:pt x="150484" y="5159"/>
                </a:lnTo>
                <a:lnTo>
                  <a:pt x="100431" y="2296"/>
                </a:lnTo>
                <a:lnTo>
                  <a:pt x="50263" y="57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100" y="368300"/>
            <a:ext cx="1751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E75B6"/>
                </a:solidFill>
                <a:latin typeface="Trebuchet MS"/>
                <a:cs typeface="Trebuchet MS"/>
              </a:rPr>
              <a:t>DEVELOP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2600" y="101600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800" y="0"/>
                </a:lnTo>
              </a:path>
            </a:pathLst>
          </a:custGeom>
          <a:ln w="3810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8370" y="1002102"/>
            <a:ext cx="1245870" cy="1170940"/>
          </a:xfrm>
          <a:custGeom>
            <a:avLst/>
            <a:gdLst/>
            <a:ahLst/>
            <a:cxnLst/>
            <a:rect l="l" t="t" r="r" b="b"/>
            <a:pathLst>
              <a:path w="1245870" h="1170939">
                <a:moveTo>
                  <a:pt x="26058" y="0"/>
                </a:moveTo>
                <a:lnTo>
                  <a:pt x="1245255" y="1142997"/>
                </a:lnTo>
                <a:lnTo>
                  <a:pt x="1219197" y="1170792"/>
                </a:lnTo>
                <a:lnTo>
                  <a:pt x="0" y="27795"/>
                </a:lnTo>
                <a:lnTo>
                  <a:pt x="2605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47200" y="749300"/>
            <a:ext cx="1191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3200" b="1" spc="-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OW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0600" y="138430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800" y="0"/>
                </a:lnTo>
              </a:path>
            </a:pathLst>
          </a:custGeom>
          <a:ln w="381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80989" y="1370980"/>
            <a:ext cx="1033780" cy="1055370"/>
          </a:xfrm>
          <a:custGeom>
            <a:avLst/>
            <a:gdLst/>
            <a:ahLst/>
            <a:cxnLst/>
            <a:rect l="l" t="t" r="r" b="b"/>
            <a:pathLst>
              <a:path w="1033779" h="1055370">
                <a:moveTo>
                  <a:pt x="1033324" y="26639"/>
                </a:moveTo>
                <a:lnTo>
                  <a:pt x="27238" y="1055336"/>
                </a:lnTo>
                <a:lnTo>
                  <a:pt x="0" y="1028696"/>
                </a:lnTo>
                <a:lnTo>
                  <a:pt x="1006085" y="0"/>
                </a:lnTo>
                <a:lnTo>
                  <a:pt x="1033324" y="2663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47200" y="4864100"/>
            <a:ext cx="1034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9933"/>
                </a:solidFill>
                <a:latin typeface="Trebuchet MS"/>
                <a:cs typeface="Trebuchet MS"/>
              </a:rPr>
              <a:t>E</a:t>
            </a:r>
            <a:r>
              <a:rPr sz="3200" b="1" dirty="0">
                <a:solidFill>
                  <a:srgbClr val="FF9933"/>
                </a:solidFill>
                <a:latin typeface="Trebuchet MS"/>
                <a:cs typeface="Trebuchet MS"/>
              </a:rPr>
              <a:t>A</a:t>
            </a:r>
            <a:r>
              <a:rPr sz="3200" b="1" spc="-5" dirty="0">
                <a:solidFill>
                  <a:srgbClr val="FF9933"/>
                </a:solidFill>
                <a:latin typeface="Trebuchet MS"/>
                <a:cs typeface="Trebuchet MS"/>
              </a:rPr>
              <a:t>RN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8985" y="5469674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800" y="0"/>
                </a:lnTo>
              </a:path>
            </a:pathLst>
          </a:custGeom>
          <a:ln w="38100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77473" y="4851277"/>
            <a:ext cx="1120775" cy="635635"/>
          </a:xfrm>
          <a:custGeom>
            <a:avLst/>
            <a:gdLst/>
            <a:ahLst/>
            <a:cxnLst/>
            <a:rect l="l" t="t" r="r" b="b"/>
            <a:pathLst>
              <a:path w="1120775" h="635635">
                <a:moveTo>
                  <a:pt x="18252" y="0"/>
                </a:moveTo>
                <a:lnTo>
                  <a:pt x="1120638" y="601670"/>
                </a:lnTo>
                <a:lnTo>
                  <a:pt x="1102385" y="635113"/>
                </a:lnTo>
                <a:lnTo>
                  <a:pt x="0" y="33443"/>
                </a:lnTo>
                <a:lnTo>
                  <a:pt x="18252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3100" y="1206500"/>
            <a:ext cx="2574290" cy="2524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solidFill>
                  <a:srgbClr val="2E75B6"/>
                </a:solidFill>
                <a:latin typeface="Trebuchet MS"/>
                <a:cs typeface="Trebuchet MS"/>
              </a:rPr>
              <a:t>Backend </a:t>
            </a:r>
            <a:r>
              <a:rPr sz="2400" b="1" spc="5" dirty="0">
                <a:solidFill>
                  <a:srgbClr val="2E75B6"/>
                </a:solidFill>
                <a:latin typeface="Trebuchet MS"/>
                <a:cs typeface="Trebuchet MS"/>
              </a:rPr>
              <a:t>Services  </a:t>
            </a:r>
            <a:r>
              <a:rPr sz="2400" spc="-15" dirty="0">
                <a:solidFill>
                  <a:srgbClr val="595959"/>
                </a:solidFill>
                <a:latin typeface="Trebuchet MS"/>
                <a:cs typeface="Trebuchet MS"/>
              </a:rPr>
              <a:t>Realtime</a:t>
            </a:r>
            <a:r>
              <a:rPr sz="2400" spc="-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Database  Authentication  Hosting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680"/>
              </a:lnSpc>
            </a:pP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Storage</a:t>
            </a:r>
            <a:endParaRPr sz="2400">
              <a:latin typeface="Trebuchet MS"/>
              <a:cs typeface="Trebuchet MS"/>
            </a:endParaRPr>
          </a:p>
          <a:p>
            <a:pPr marL="12700" marR="340360">
              <a:lnSpc>
                <a:spcPts val="2800"/>
              </a:lnSpc>
              <a:spcBef>
                <a:spcPts val="120"/>
              </a:spcBef>
            </a:pP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Cloud</a:t>
            </a:r>
            <a:r>
              <a:rPr sz="2400" spc="-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95959"/>
                </a:solidFill>
                <a:latin typeface="Trebuchet MS"/>
                <a:cs typeface="Trebuchet MS"/>
              </a:rPr>
              <a:t>Messaging  </a:t>
            </a:r>
            <a:r>
              <a:rPr sz="2400" spc="-20" dirty="0">
                <a:solidFill>
                  <a:srgbClr val="595959"/>
                </a:solidFill>
                <a:latin typeface="Trebuchet MS"/>
                <a:cs typeface="Trebuchet MS"/>
              </a:rPr>
              <a:t>Remote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Config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00" y="4051300"/>
            <a:ext cx="2964815" cy="11023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b="1" dirty="0">
                <a:solidFill>
                  <a:srgbClr val="2E75B6"/>
                </a:solidFill>
                <a:latin typeface="Trebuchet MS"/>
                <a:cs typeface="Trebuchet MS"/>
              </a:rPr>
              <a:t>App </a:t>
            </a:r>
            <a:r>
              <a:rPr sz="2400" b="1" spc="-5" dirty="0">
                <a:solidFill>
                  <a:srgbClr val="2E75B6"/>
                </a:solidFill>
                <a:latin typeface="Trebuchet MS"/>
                <a:cs typeface="Trebuchet MS"/>
              </a:rPr>
              <a:t>Quality</a:t>
            </a:r>
            <a:r>
              <a:rPr sz="2400" b="1" spc="-6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b="1" spc="5" dirty="0">
                <a:solidFill>
                  <a:srgbClr val="2E75B6"/>
                </a:solidFill>
                <a:latin typeface="Trebuchet MS"/>
                <a:cs typeface="Trebuchet MS"/>
              </a:rPr>
              <a:t>Services  </a:t>
            </a:r>
            <a:r>
              <a:rPr sz="2400" spc="-75" dirty="0">
                <a:solidFill>
                  <a:srgbClr val="595959"/>
                </a:solidFill>
                <a:latin typeface="Trebuchet MS"/>
                <a:cs typeface="Trebuchet MS"/>
              </a:rPr>
              <a:t>Test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Lab </a:t>
            </a:r>
            <a:r>
              <a:rPr sz="2400" dirty="0">
                <a:solidFill>
                  <a:srgbClr val="595959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Android  Crash</a:t>
            </a:r>
            <a:r>
              <a:rPr sz="2400" spc="-15" dirty="0">
                <a:solidFill>
                  <a:srgbClr val="595959"/>
                </a:solidFill>
                <a:latin typeface="Trebuchet MS"/>
                <a:cs typeface="Trebuchet MS"/>
              </a:rPr>
              <a:t> Reporting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7200" y="1549400"/>
            <a:ext cx="1956435" cy="1457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solidFill>
                  <a:srgbClr val="D15C05"/>
                </a:solidFill>
                <a:latin typeface="Trebuchet MS"/>
                <a:cs typeface="Trebuchet MS"/>
              </a:rPr>
              <a:t>Acquisition 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Dynamic</a:t>
            </a:r>
            <a:r>
              <a:rPr sz="2400" spc="-9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Links  Invites  </a:t>
            </a:r>
            <a:r>
              <a:rPr sz="2400" spc="-20" dirty="0">
                <a:solidFill>
                  <a:srgbClr val="595959"/>
                </a:solidFill>
                <a:latin typeface="Trebuchet MS"/>
                <a:cs typeface="Trebuchet MS"/>
              </a:rPr>
              <a:t>AdWords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7200" y="3327400"/>
            <a:ext cx="2233295" cy="11023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solidFill>
                  <a:srgbClr val="D15C05"/>
                </a:solidFill>
                <a:latin typeface="Trebuchet MS"/>
                <a:cs typeface="Trebuchet MS"/>
              </a:rPr>
              <a:t>R</a:t>
            </a:r>
            <a:r>
              <a:rPr sz="2400" b="1" dirty="0">
                <a:solidFill>
                  <a:srgbClr val="D15C05"/>
                </a:solidFill>
                <a:latin typeface="Trebuchet MS"/>
                <a:cs typeface="Trebuchet MS"/>
              </a:rPr>
              <a:t>e-</a:t>
            </a:r>
            <a:r>
              <a:rPr sz="2400" b="1" spc="-5" dirty="0">
                <a:solidFill>
                  <a:srgbClr val="D15C05"/>
                </a:solidFill>
                <a:latin typeface="Trebuchet MS"/>
                <a:cs typeface="Trebuchet MS"/>
              </a:rPr>
              <a:t>En</a:t>
            </a:r>
            <a:r>
              <a:rPr sz="2400" b="1" dirty="0">
                <a:solidFill>
                  <a:srgbClr val="D15C05"/>
                </a:solidFill>
                <a:latin typeface="Trebuchet MS"/>
                <a:cs typeface="Trebuchet MS"/>
              </a:rPr>
              <a:t>g</a:t>
            </a:r>
            <a:r>
              <a:rPr sz="2400" b="1" spc="-5" dirty="0">
                <a:solidFill>
                  <a:srgbClr val="D15C05"/>
                </a:solidFill>
                <a:latin typeface="Trebuchet MS"/>
                <a:cs typeface="Trebuchet MS"/>
              </a:rPr>
              <a:t>a</a:t>
            </a:r>
            <a:r>
              <a:rPr sz="2400" b="1" dirty="0">
                <a:solidFill>
                  <a:srgbClr val="D15C05"/>
                </a:solidFill>
                <a:latin typeface="Trebuchet MS"/>
                <a:cs typeface="Trebuchet MS"/>
              </a:rPr>
              <a:t>g</a:t>
            </a:r>
            <a:r>
              <a:rPr sz="2400" b="1" spc="-5" dirty="0">
                <a:solidFill>
                  <a:srgbClr val="D15C05"/>
                </a:solidFill>
                <a:latin typeface="Trebuchet MS"/>
                <a:cs typeface="Trebuchet MS"/>
              </a:rPr>
              <a:t>e</a:t>
            </a:r>
            <a:r>
              <a:rPr sz="2400" b="1" dirty="0">
                <a:solidFill>
                  <a:srgbClr val="D15C05"/>
                </a:solidFill>
                <a:latin typeface="Trebuchet MS"/>
                <a:cs typeface="Trebuchet MS"/>
              </a:rPr>
              <a:t>me</a:t>
            </a:r>
            <a:r>
              <a:rPr sz="2400" b="1" spc="-5" dirty="0">
                <a:solidFill>
                  <a:srgbClr val="D15C05"/>
                </a:solidFill>
                <a:latin typeface="Trebuchet MS"/>
                <a:cs typeface="Trebuchet MS"/>
              </a:rPr>
              <a:t>n</a:t>
            </a:r>
            <a:r>
              <a:rPr sz="2400" b="1" dirty="0">
                <a:solidFill>
                  <a:srgbClr val="D15C05"/>
                </a:solidFill>
                <a:latin typeface="Trebuchet MS"/>
                <a:cs typeface="Trebuchet MS"/>
              </a:rPr>
              <a:t>t 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Notifications  App</a:t>
            </a:r>
            <a:r>
              <a:rPr sz="2400" spc="-1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Indexing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47200" y="5613400"/>
            <a:ext cx="149542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3"/>
                </a:solidFill>
                <a:latin typeface="Trebuchet MS"/>
                <a:cs typeface="Trebuchet MS"/>
              </a:rPr>
              <a:t>In-app</a:t>
            </a:r>
            <a:r>
              <a:rPr sz="2400" b="1" spc="-195" dirty="0">
                <a:solidFill>
                  <a:srgbClr val="FF9933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9933"/>
                </a:solidFill>
                <a:latin typeface="Trebuchet MS"/>
                <a:cs typeface="Trebuchet MS"/>
              </a:rPr>
              <a:t>Ads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solidFill>
                  <a:srgbClr val="595959"/>
                </a:solidFill>
                <a:latin typeface="Trebuchet MS"/>
                <a:cs typeface="Trebuchet MS"/>
              </a:rPr>
              <a:t>AdMob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27700" y="2730500"/>
            <a:ext cx="8001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99100" y="3581400"/>
            <a:ext cx="1254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05F60"/>
                </a:solidFill>
                <a:latin typeface="Trebuchet MS"/>
                <a:cs typeface="Trebuchet MS"/>
              </a:rPr>
              <a:t>Analytics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698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  <a:tab pos="3305175" algn="l"/>
              </a:tabLst>
            </a:pPr>
            <a:r>
              <a:rPr lang="en-US" sz="4400" dirty="0" smtClean="0"/>
              <a:t>1.1 Setup a project</a:t>
            </a:r>
            <a:endParaRPr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57400"/>
            <a:ext cx="8865326" cy="419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1295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project.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00" y="304800"/>
            <a:ext cx="698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  <a:tab pos="3305175" algn="l"/>
              </a:tabLst>
            </a:pPr>
            <a:r>
              <a:rPr lang="en-US" sz="4400" dirty="0" smtClean="0"/>
              <a:t>1.2 Setup a project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28800"/>
            <a:ext cx="10311055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300" y="125356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android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54" y="304800"/>
            <a:ext cx="698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  <a:tab pos="3305175" algn="l"/>
              </a:tabLst>
            </a:pPr>
            <a:r>
              <a:rPr lang="en-US" sz="4400" dirty="0" smtClean="0"/>
              <a:t>1.3 Setup a project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112716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android application.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1" b="15044"/>
          <a:stretch/>
        </p:blipFill>
        <p:spPr>
          <a:xfrm>
            <a:off x="609600" y="1622892"/>
            <a:ext cx="1084438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7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54" y="304800"/>
            <a:ext cx="698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  <a:tab pos="3305175" algn="l"/>
              </a:tabLst>
            </a:pPr>
            <a:r>
              <a:rPr lang="en-US" sz="4400" dirty="0" smtClean="0"/>
              <a:t>1.4 Setup a project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112716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file.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4648200" cy="38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254" y="304800"/>
            <a:ext cx="6984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  <a:tab pos="3305175" algn="l"/>
              </a:tabLst>
            </a:pPr>
            <a:r>
              <a:rPr lang="en-US" sz="4400" dirty="0" smtClean="0"/>
              <a:t>1.5 Setup a project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24254" y="112716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Paste in app directory.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373432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5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614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Trebuchet MS</vt:lpstr>
      <vt:lpstr>Office Theme</vt:lpstr>
      <vt:lpstr>Introduction  to</vt:lpstr>
      <vt:lpstr>What is firebase?</vt:lpstr>
      <vt:lpstr>DEVELOP</vt:lpstr>
      <vt:lpstr>PowerPoint Presentation</vt:lpstr>
      <vt:lpstr>1.1 Setup a project</vt:lpstr>
      <vt:lpstr>1.2 Setup a project</vt:lpstr>
      <vt:lpstr>1.3 Setup a project</vt:lpstr>
      <vt:lpstr>1.4 Setup a project</vt:lpstr>
      <vt:lpstr>1.5 Setup a project</vt:lpstr>
      <vt:lpstr>1.6 Setup a project</vt:lpstr>
      <vt:lpstr>Authentication</vt:lpstr>
      <vt:lpstr>Authentication</vt:lpstr>
      <vt:lpstr>Creating User</vt:lpstr>
      <vt:lpstr>Logging In</vt:lpstr>
      <vt:lpstr>Sign Out</vt:lpstr>
      <vt:lpstr>Realtime Database</vt:lpstr>
      <vt:lpstr>Realtime Database (Write)</vt:lpstr>
      <vt:lpstr>Realtime Database (Read)</vt:lpstr>
      <vt:lpstr>Realtime Database (Search)</vt:lpstr>
      <vt:lpstr>Realtime Database (Update)</vt:lpstr>
      <vt:lpstr>Realtime Database (Delete)</vt:lpstr>
      <vt:lpstr>Storage</vt:lpstr>
      <vt:lpstr>Storage</vt:lpstr>
      <vt:lpstr>Uploading a file</vt:lpstr>
      <vt:lpstr>Downloading a file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</dc:title>
  <dc:creator>Shahzad Afridi</dc:creator>
  <cp:lastModifiedBy>Shahzad Afridi</cp:lastModifiedBy>
  <cp:revision>8</cp:revision>
  <dcterms:created xsi:type="dcterms:W3CDTF">2019-04-17T17:16:39Z</dcterms:created>
  <dcterms:modified xsi:type="dcterms:W3CDTF">2019-04-17T18:57:01Z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2019-04-17T00:00:00Z</vt:filetime>
  </property>
</Properties>
</file>