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7978F-E957-416F-A49E-7D99117A6E2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80A76-4AFE-4B76-AC5E-C79D5D63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6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8C3B-B1CE-4675-9A91-96A285390EEA}" type="datetime1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4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549A-4C3F-4226-87F0-E9AAFBCF9AE9}" type="datetime1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C348-02B4-406F-9CA5-758EF57CBBCD}" type="datetime1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4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5451-1B0A-4FCD-B906-BEA63204C20E}" type="datetime1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6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7C62-5EAC-4C5B-9929-140D91D77745}" type="datetime1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8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6022-779C-4CD3-BB5B-B65ABC133579}" type="datetime1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5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7AFE-8AC8-4EA5-95B3-2648A4B8FFF9}" type="datetime1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6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6F6C-C416-4ADB-BBD0-DE78E478003A}" type="datetime1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2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E465-AFD0-4DE4-93AE-234A8CA904F0}" type="datetime1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2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B2C9-5B83-4A76-AED9-ED2190B02E66}" type="datetime1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0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8351-A065-42E4-8FFD-5FD3A434ECAD}" type="datetime1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67A9C-3F39-4080-B41D-AE371F111D8B}" type="datetime1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4B9B6-6F44-4387-A468-FF57A93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9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and Creating First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Musadaq</a:t>
            </a:r>
            <a:r>
              <a:rPr lang="en-US" dirty="0" smtClean="0"/>
              <a:t> </a:t>
            </a:r>
            <a:r>
              <a:rPr lang="en-US" dirty="0" err="1" smtClean="0"/>
              <a:t>Mansoor</a:t>
            </a:r>
            <a:endParaRPr lang="en-US" dirty="0" smtClean="0"/>
          </a:p>
          <a:p>
            <a:r>
              <a:rPr lang="en-US" dirty="0"/>
              <a:t>(Credits to Marty </a:t>
            </a:r>
            <a:r>
              <a:rPr lang="en-US" dirty="0" err="1"/>
              <a:t>Stepp</a:t>
            </a:r>
            <a:r>
              <a:rPr lang="en-US"/>
              <a:t> and Stanford Computer Science)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2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activity: a single screen of UI that appears in your app – the fundamental units of GUI in an Android app </a:t>
            </a:r>
          </a:p>
          <a:p>
            <a:r>
              <a:rPr lang="en-US" dirty="0" smtClean="0"/>
              <a:t>view: items that appear onscreen in an activity </a:t>
            </a:r>
          </a:p>
          <a:p>
            <a:pPr lvl="1"/>
            <a:r>
              <a:rPr lang="en-US" dirty="0" smtClean="0"/>
              <a:t>widget: GUI control such as a button or text field </a:t>
            </a:r>
          </a:p>
          <a:p>
            <a:pPr lvl="1"/>
            <a:r>
              <a:rPr lang="en-US" dirty="0" smtClean="0"/>
              <a:t>layout: invisible container that manages positions/sizes of widgets </a:t>
            </a:r>
          </a:p>
          <a:p>
            <a:r>
              <a:rPr lang="en-US" dirty="0" smtClean="0"/>
              <a:t>event: action that occurs when user interacts with widgets – e.g. clicks, typing, scrolling </a:t>
            </a:r>
          </a:p>
          <a:p>
            <a:r>
              <a:rPr lang="en-US" dirty="0" smtClean="0"/>
              <a:t>action bar: a menu of common actions at top of app </a:t>
            </a:r>
          </a:p>
          <a:p>
            <a:r>
              <a:rPr lang="en-US" dirty="0" smtClean="0"/>
              <a:t>notification area: topmost system menu and icons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7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Widgets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966" y="1825625"/>
            <a:ext cx="9124068" cy="435133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15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XML file for your layout (e.g. activity_main.xml) </a:t>
            </a:r>
          </a:p>
          <a:p>
            <a:r>
              <a:rPr lang="en-US" dirty="0" smtClean="0"/>
              <a:t>drag widgets from left Palette to the preview image </a:t>
            </a:r>
          </a:p>
          <a:p>
            <a:r>
              <a:rPr lang="en-US" dirty="0" smtClean="0"/>
              <a:t>set their properties in lower-right Properties panel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6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84" y="755505"/>
            <a:ext cx="9469496" cy="46893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5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event: An external stimulus your program can respond to. </a:t>
            </a:r>
          </a:p>
          <a:p>
            <a:r>
              <a:rPr lang="en-US" dirty="0" smtClean="0"/>
              <a:t>Common kinds of events include: </a:t>
            </a:r>
          </a:p>
          <a:p>
            <a:pPr lvl="1"/>
            <a:r>
              <a:rPr lang="en-US" dirty="0" smtClean="0"/>
              <a:t>Mouse motion / tapping, Keys pressed</a:t>
            </a:r>
          </a:p>
          <a:p>
            <a:pPr lvl="1"/>
            <a:r>
              <a:rPr lang="en-US" dirty="0" smtClean="0"/>
              <a:t>Timers expiring, Network data available </a:t>
            </a:r>
          </a:p>
          <a:p>
            <a:r>
              <a:rPr lang="en-US" dirty="0" smtClean="0"/>
              <a:t>event-driven programming: Overall execution of your program is largely dictated by user events. </a:t>
            </a:r>
          </a:p>
          <a:p>
            <a:pPr lvl="1"/>
            <a:r>
              <a:rPr lang="en-US" dirty="0" smtClean="0"/>
              <a:t> Commonly used in graphical programs. </a:t>
            </a:r>
            <a:endParaRPr lang="en-US" dirty="0"/>
          </a:p>
          <a:p>
            <a:r>
              <a:rPr lang="en-US" dirty="0" smtClean="0"/>
              <a:t>To respond to events in a program, you must: </a:t>
            </a:r>
          </a:p>
          <a:p>
            <a:pPr lvl="1"/>
            <a:r>
              <a:rPr lang="en-US" dirty="0" smtClean="0"/>
              <a:t>Write methods to handle each kind of event ("listener" methods). </a:t>
            </a:r>
            <a:endParaRPr lang="en-US" dirty="0"/>
          </a:p>
          <a:p>
            <a:pPr lvl="1"/>
            <a:r>
              <a:rPr lang="en-US" dirty="0" smtClean="0"/>
              <a:t>Attach those methods to particular GUI widgets.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49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an event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widget in the Design view </a:t>
            </a:r>
          </a:p>
          <a:p>
            <a:r>
              <a:rPr lang="en-US" dirty="0" smtClean="0"/>
              <a:t>scroll down its Properties until you find </a:t>
            </a:r>
            <a:r>
              <a:rPr lang="en-US" dirty="0" err="1" smtClean="0"/>
              <a:t>onClick</a:t>
            </a:r>
            <a:r>
              <a:rPr lang="en-US" dirty="0" smtClean="0"/>
              <a:t> </a:t>
            </a:r>
          </a:p>
          <a:p>
            <a:r>
              <a:rPr lang="en-US" dirty="0" smtClean="0"/>
              <a:t>type the name of a method you'll write to handle the click </a:t>
            </a:r>
          </a:p>
          <a:p>
            <a:r>
              <a:rPr lang="en-US" dirty="0" smtClean="0"/>
              <a:t>switch to the Text view and find the XML for that button </a:t>
            </a:r>
          </a:p>
          <a:p>
            <a:r>
              <a:rPr lang="en-US" dirty="0" smtClean="0"/>
              <a:t>click the "Light Bulb" and choose to "Create" the method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82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51" y="1068531"/>
            <a:ext cx="11865511" cy="411306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8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Listener Java Code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1950026"/>
            <a:ext cx="5581650" cy="3789377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61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widget has an associated Java object you can access </a:t>
            </a:r>
          </a:p>
          <a:p>
            <a:r>
              <a:rPr lang="en-US" dirty="0" smtClean="0"/>
              <a:t>they are subclasses of parent class View </a:t>
            </a:r>
          </a:p>
          <a:p>
            <a:pPr lvl="1"/>
            <a:r>
              <a:rPr lang="en-US" dirty="0" smtClean="0"/>
              <a:t>examples: Button, </a:t>
            </a:r>
            <a:r>
              <a:rPr lang="en-US" dirty="0" err="1" smtClean="0"/>
              <a:t>TextView</a:t>
            </a:r>
            <a:r>
              <a:rPr lang="en-US" dirty="0" smtClean="0"/>
              <a:t>, </a:t>
            </a:r>
            <a:r>
              <a:rPr lang="en-US" dirty="0" err="1" smtClean="0"/>
              <a:t>EditText</a:t>
            </a:r>
            <a:r>
              <a:rPr lang="en-US" dirty="0" smtClean="0"/>
              <a:t>, ... </a:t>
            </a:r>
          </a:p>
          <a:p>
            <a:r>
              <a:rPr lang="en-US" dirty="0" smtClean="0"/>
              <a:t>View objects have many get and set methods that correspond to the properties in the Design view: </a:t>
            </a:r>
          </a:p>
          <a:p>
            <a:pPr lvl="1"/>
            <a:r>
              <a:rPr lang="en-US" dirty="0" smtClean="0"/>
              <a:t>background, bottom, ID, left, margin, padding, right, text, </a:t>
            </a:r>
            <a:r>
              <a:rPr lang="en-US" dirty="0" err="1" smtClean="0"/>
              <a:t>textAlignment</a:t>
            </a:r>
            <a:r>
              <a:rPr lang="en-US" dirty="0" smtClean="0"/>
              <a:t>, </a:t>
            </a:r>
            <a:r>
              <a:rPr lang="en-US" dirty="0" err="1" smtClean="0"/>
              <a:t>textSize</a:t>
            </a:r>
            <a:r>
              <a:rPr lang="en-US" dirty="0" smtClean="0"/>
              <a:t>, top, typeface, visibility, x, y, z, ... </a:t>
            </a:r>
          </a:p>
          <a:p>
            <a:pPr lvl="1"/>
            <a:r>
              <a:rPr lang="en-US" dirty="0" smtClean="0"/>
              <a:t>example: for a Button's text property, there will be methods: public String </a:t>
            </a:r>
            <a:r>
              <a:rPr lang="en-US" dirty="0" err="1" smtClean="0"/>
              <a:t>getText</a:t>
            </a:r>
            <a:r>
              <a:rPr lang="en-US" dirty="0" smtClean="0"/>
              <a:t>() public void </a:t>
            </a:r>
            <a:r>
              <a:rPr lang="en-US" dirty="0" err="1" smtClean="0"/>
              <a:t>setText</a:t>
            </a:r>
            <a:r>
              <a:rPr lang="en-US" dirty="0" smtClean="0"/>
              <a:t>(String text)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11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a widget in the Java code: </a:t>
            </a:r>
          </a:p>
          <a:p>
            <a:pPr lvl="1"/>
            <a:r>
              <a:rPr lang="en-US" dirty="0" smtClean="0"/>
              <a:t>in Design view, give that view a unique ID property value</a:t>
            </a:r>
          </a:p>
          <a:p>
            <a:pPr lvl="1"/>
            <a:r>
              <a:rPr lang="en-US" dirty="0" smtClean="0"/>
              <a:t>in Java code, call </a:t>
            </a:r>
            <a:r>
              <a:rPr lang="en-US" dirty="0" err="1" smtClean="0"/>
              <a:t>findViewById</a:t>
            </a:r>
            <a:r>
              <a:rPr lang="en-US" dirty="0" smtClean="0"/>
              <a:t> to access its View object </a:t>
            </a:r>
          </a:p>
          <a:p>
            <a:pPr lvl="2"/>
            <a:r>
              <a:rPr lang="en-US" dirty="0" smtClean="0"/>
              <a:t>pass it a parameter of </a:t>
            </a:r>
            <a:r>
              <a:rPr lang="en-US" dirty="0" err="1" smtClean="0"/>
              <a:t>R.id.your_unique_ID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cast the returned value to the appropriate type (Button, </a:t>
            </a:r>
            <a:r>
              <a:rPr lang="en-US" dirty="0" err="1" smtClean="0"/>
              <a:t>TextView</a:t>
            </a:r>
            <a:r>
              <a:rPr lang="en-US" dirty="0" smtClean="0"/>
              <a:t>, etc.) 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 smtClean="0"/>
              <a:t>public void button1_onclick(View view)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TextView</a:t>
            </a:r>
            <a:r>
              <a:rPr lang="en-US" dirty="0" smtClean="0"/>
              <a:t> </a:t>
            </a:r>
            <a:r>
              <a:rPr lang="en-US" dirty="0" err="1" smtClean="0"/>
              <a:t>tv</a:t>
            </a:r>
            <a:r>
              <a:rPr lang="en-US" dirty="0" smtClean="0"/>
              <a:t> = (</a:t>
            </a:r>
            <a:r>
              <a:rPr lang="en-US" dirty="0" err="1" smtClean="0"/>
              <a:t>TextView</a:t>
            </a:r>
            <a:r>
              <a:rPr lang="en-US" dirty="0" smtClean="0"/>
              <a:t>) </a:t>
            </a:r>
            <a:r>
              <a:rPr lang="en-US" dirty="0" err="1" smtClean="0"/>
              <a:t>findViewById</a:t>
            </a:r>
            <a:r>
              <a:rPr lang="en-US" dirty="0" smtClean="0"/>
              <a:t>(</a:t>
            </a:r>
            <a:r>
              <a:rPr lang="en-US" dirty="0" err="1" smtClean="0"/>
              <a:t>R.id.mytextview</a:t>
            </a:r>
            <a:r>
              <a:rPr lang="en-US" dirty="0" smtClean="0"/>
              <a:t>); 	</a:t>
            </a:r>
            <a:r>
              <a:rPr lang="en-US" dirty="0" err="1" smtClean="0"/>
              <a:t>tv.setText</a:t>
            </a:r>
            <a:r>
              <a:rPr lang="en-US" dirty="0" smtClean="0"/>
              <a:t>(“Here you go!"); 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7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operating system maintained by Google </a:t>
            </a:r>
          </a:p>
          <a:p>
            <a:pPr marL="457200" lvl="1" indent="0">
              <a:buNone/>
            </a:pPr>
            <a:r>
              <a:rPr lang="en-US" dirty="0" smtClean="0"/>
              <a:t>– originally purchased from Android, Inc. in 2005 ●</a:t>
            </a:r>
          </a:p>
          <a:p>
            <a:r>
              <a:rPr lang="en-US" dirty="0" smtClean="0"/>
              <a:t> runs on phones, tablets, watches, TVs, ... </a:t>
            </a:r>
          </a:p>
          <a:p>
            <a:r>
              <a:rPr lang="en-US" dirty="0" smtClean="0"/>
              <a:t>based on Java (dev language) and Linux (kernel) </a:t>
            </a:r>
          </a:p>
          <a:p>
            <a:r>
              <a:rPr lang="en-US" dirty="0" smtClean="0"/>
              <a:t>the #1 mobile OS worldwide – and now #1 overall OS worldwide! </a:t>
            </a:r>
          </a:p>
          <a:p>
            <a:r>
              <a:rPr lang="en-US" dirty="0" smtClean="0"/>
              <a:t>has over 1 million apps published in Play Store</a:t>
            </a:r>
          </a:p>
          <a:p>
            <a:r>
              <a:rPr lang="en-US" dirty="0" smtClean="0"/>
              <a:t>code is released as open source (periodically) – easier to customize, license, pirate, etc. than iOS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74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Build the App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94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Toasts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Toast.makeText</a:t>
            </a:r>
            <a:r>
              <a:rPr lang="en-US" dirty="0" smtClean="0"/>
              <a:t>(this, </a:t>
            </a:r>
          </a:p>
          <a:p>
            <a:pPr marL="0" indent="0">
              <a:buNone/>
            </a:pPr>
            <a:r>
              <a:rPr lang="en-US" dirty="0" smtClean="0"/>
              <a:t>		         "message",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duration).show(); </a:t>
            </a:r>
          </a:p>
          <a:p>
            <a:pPr lvl="1"/>
            <a:r>
              <a:rPr lang="en-US" dirty="0" smtClean="0"/>
              <a:t>where duration is </a:t>
            </a:r>
            <a:r>
              <a:rPr lang="en-US" dirty="0" err="1" smtClean="0"/>
              <a:t>Toast.LENGTH_SHORT</a:t>
            </a:r>
            <a:r>
              <a:rPr lang="en-US" dirty="0" smtClean="0"/>
              <a:t> or LENGTH_LONG </a:t>
            </a:r>
          </a:p>
          <a:p>
            <a:pPr lvl="1"/>
            <a:endParaRPr lang="en-US" dirty="0"/>
          </a:p>
          <a:p>
            <a:r>
              <a:rPr lang="en-US" dirty="0" smtClean="0"/>
              <a:t>A "Toast" is a pop-up message that appears for a short time. </a:t>
            </a:r>
          </a:p>
          <a:p>
            <a:r>
              <a:rPr lang="en-US" dirty="0" smtClean="0"/>
              <a:t>Useful for displaying short updates in response to events. </a:t>
            </a:r>
            <a:endParaRPr lang="en-US" dirty="0"/>
          </a:p>
          <a:p>
            <a:r>
              <a:rPr lang="en-US" dirty="0" smtClean="0"/>
              <a:t>Should not be relied upon extensively for important info.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75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5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develop for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just write a web site? Android has a browser</a:t>
            </a:r>
          </a:p>
          <a:p>
            <a:pPr lvl="1"/>
            <a:r>
              <a:rPr lang="en-US" dirty="0" smtClean="0"/>
              <a:t>better, snappier UI with a more consistent user experience</a:t>
            </a:r>
          </a:p>
          <a:p>
            <a:pPr lvl="1"/>
            <a:r>
              <a:rPr lang="en-US" dirty="0" smtClean="0"/>
              <a:t>able to use different kinds of widgets/controls than in a web page </a:t>
            </a:r>
          </a:p>
          <a:p>
            <a:pPr lvl="1"/>
            <a:r>
              <a:rPr lang="en-US" dirty="0" smtClean="0"/>
              <a:t>more direct access to the device's hardware (camera, GPS, etc.)</a:t>
            </a:r>
          </a:p>
          <a:p>
            <a:pPr lvl="1"/>
            <a:r>
              <a:rPr lang="en-US" dirty="0" smtClean="0"/>
              <a:t>users highly prefer apps over mobile web browsing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7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777" y="1965181"/>
            <a:ext cx="3957205" cy="362743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Google's official Android IDE, in v1.0 as of November 2014 </a:t>
            </a:r>
          </a:p>
          <a:p>
            <a:pPr lvl="1"/>
            <a:r>
              <a:rPr lang="en-US" dirty="0" smtClean="0"/>
              <a:t>replaces previous Eclipse-based environment</a:t>
            </a:r>
          </a:p>
          <a:p>
            <a:pPr lvl="1"/>
            <a:r>
              <a:rPr lang="en-US" dirty="0" smtClean="0"/>
              <a:t> based on IntelliJ IDEA editor; free to download and use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7" y="3180881"/>
            <a:ext cx="8597178" cy="299608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0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AndroidManifest.xml </a:t>
            </a:r>
          </a:p>
          <a:p>
            <a:pPr lvl="1"/>
            <a:r>
              <a:rPr lang="en-US" dirty="0" smtClean="0"/>
              <a:t>overall project </a:t>
            </a:r>
            <a:r>
              <a:rPr lang="en-US" dirty="0" err="1" smtClean="0"/>
              <a:t>config</a:t>
            </a:r>
            <a:r>
              <a:rPr lang="en-US" dirty="0" smtClean="0"/>
              <a:t> and settings  </a:t>
            </a:r>
          </a:p>
          <a:p>
            <a:r>
              <a:rPr lang="en-US" dirty="0" err="1" smtClean="0"/>
              <a:t>src</a:t>
            </a:r>
            <a:r>
              <a:rPr lang="en-US" dirty="0" smtClean="0"/>
              <a:t>/java/... </a:t>
            </a:r>
            <a:endParaRPr lang="en-US" dirty="0"/>
          </a:p>
          <a:p>
            <a:pPr lvl="1"/>
            <a:r>
              <a:rPr lang="en-US" dirty="0" smtClean="0"/>
              <a:t>source code for your Java classes </a:t>
            </a:r>
          </a:p>
          <a:p>
            <a:r>
              <a:rPr lang="en-US" dirty="0" smtClean="0"/>
              <a:t>res/... = resource files (many are XML) </a:t>
            </a:r>
          </a:p>
          <a:p>
            <a:pPr lvl="1"/>
            <a:r>
              <a:rPr lang="en-US" dirty="0" err="1" smtClean="0"/>
              <a:t>drawable</a:t>
            </a:r>
            <a:r>
              <a:rPr lang="en-US" dirty="0" smtClean="0"/>
              <a:t>/ = images </a:t>
            </a:r>
          </a:p>
          <a:p>
            <a:pPr lvl="1"/>
            <a:r>
              <a:rPr lang="en-US" dirty="0" smtClean="0"/>
              <a:t>layout/ = descriptions of GUI layout </a:t>
            </a:r>
          </a:p>
          <a:p>
            <a:pPr lvl="1"/>
            <a:r>
              <a:rPr lang="en-US" dirty="0" smtClean="0"/>
              <a:t>menu/ = overall app menu options </a:t>
            </a:r>
          </a:p>
          <a:p>
            <a:pPr lvl="1"/>
            <a:r>
              <a:rPr lang="en-US" dirty="0" smtClean="0"/>
              <a:t>values/ = constant values and arrays </a:t>
            </a:r>
          </a:p>
          <a:p>
            <a:pPr lvl="1"/>
            <a:r>
              <a:rPr lang="en-US" dirty="0" smtClean="0"/>
              <a:t>strings = localization data</a:t>
            </a:r>
          </a:p>
          <a:p>
            <a:pPr lvl="1"/>
            <a:r>
              <a:rPr lang="en-US" dirty="0" smtClean="0"/>
              <a:t>styles = general appearance styling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3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 build/compile management system </a:t>
            </a:r>
          </a:p>
          <a:p>
            <a:pPr lvl="1"/>
            <a:r>
              <a:rPr lang="en-US" dirty="0" err="1" smtClean="0"/>
              <a:t>build.gradle</a:t>
            </a:r>
            <a:r>
              <a:rPr lang="en-US" dirty="0" smtClean="0"/>
              <a:t> = main build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009" y="2014465"/>
            <a:ext cx="2640800" cy="397365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7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Devices (AVDs)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allows you to run your project in an emulator </a:t>
            </a:r>
          </a:p>
          <a:p>
            <a:pPr lvl="1"/>
            <a:r>
              <a:rPr lang="en-US" dirty="0" smtClean="0"/>
              <a:t>a software simulation of an entire Android tablet, phone, watch</a:t>
            </a:r>
          </a:p>
          <a:p>
            <a:pPr lvl="1"/>
            <a:r>
              <a:rPr lang="en-US" dirty="0" smtClean="0"/>
              <a:t>when you click the "Run" button in Android Studio, it builds your app, installs it on the virtual device, and loads it </a:t>
            </a:r>
          </a:p>
          <a:p>
            <a:r>
              <a:rPr lang="en-US" dirty="0" smtClean="0"/>
              <a:t>alternative: install your app on your actual Android device!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13189" y="1690688"/>
            <a:ext cx="2717729" cy="4351338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9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866" y="1472045"/>
            <a:ext cx="5669314" cy="487333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7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978</Words>
  <Application>Microsoft Office PowerPoint</Application>
  <PresentationFormat>Widescreen</PresentationFormat>
  <Paragraphs>146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Introduction and Creating First App</vt:lpstr>
      <vt:lpstr>What is Android</vt:lpstr>
      <vt:lpstr>Why develop for Android</vt:lpstr>
      <vt:lpstr>Android Architecture</vt:lpstr>
      <vt:lpstr>Android Studio</vt:lpstr>
      <vt:lpstr>Project Structure</vt:lpstr>
      <vt:lpstr>Project Structure</vt:lpstr>
      <vt:lpstr>Virtual Devices (AVDs)</vt:lpstr>
      <vt:lpstr>Create New Project</vt:lpstr>
      <vt:lpstr>Android Terms</vt:lpstr>
      <vt:lpstr>Android Widgets</vt:lpstr>
      <vt:lpstr>User Interface</vt:lpstr>
      <vt:lpstr>PowerPoint Presentation</vt:lpstr>
      <vt:lpstr>Events</vt:lpstr>
      <vt:lpstr>Setting an event listener</vt:lpstr>
      <vt:lpstr>PowerPoint Presentation</vt:lpstr>
      <vt:lpstr>Event Listener Java Code</vt:lpstr>
      <vt:lpstr>View Objects</vt:lpstr>
      <vt:lpstr>Interacting with Widgets</vt:lpstr>
      <vt:lpstr>Demo: Build the App</vt:lpstr>
      <vt:lpstr>Toasts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Creating First App</dc:title>
  <dc:creator>Musad</dc:creator>
  <cp:lastModifiedBy>Musad</cp:lastModifiedBy>
  <cp:revision>38</cp:revision>
  <dcterms:created xsi:type="dcterms:W3CDTF">2019-02-05T13:38:02Z</dcterms:created>
  <dcterms:modified xsi:type="dcterms:W3CDTF">2020-09-20T09:09:19Z</dcterms:modified>
</cp:coreProperties>
</file>