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70" r:id="rId9"/>
    <p:sldId id="271" r:id="rId10"/>
    <p:sldId id="266" r:id="rId11"/>
    <p:sldId id="273" r:id="rId12"/>
    <p:sldId id="272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9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73" d="100"/>
          <a:sy n="73" d="100"/>
        </p:scale>
        <p:origin x="151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110B-AB0F-4B7A-AE47-527214F35BEE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BE-7033-4EC9-8829-13715D0D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7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110B-AB0F-4B7A-AE47-527214F35BEE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BE-7033-4EC9-8829-13715D0D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7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110B-AB0F-4B7A-AE47-527214F35BEE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BE-7033-4EC9-8829-13715D0D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1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110B-AB0F-4B7A-AE47-527214F35BEE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BE-7033-4EC9-8829-13715D0D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4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110B-AB0F-4B7A-AE47-527214F35BEE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BE-7033-4EC9-8829-13715D0D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7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110B-AB0F-4B7A-AE47-527214F35BEE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BE-7033-4EC9-8829-13715D0D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5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110B-AB0F-4B7A-AE47-527214F35BEE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BE-7033-4EC9-8829-13715D0D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3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110B-AB0F-4B7A-AE47-527214F35BEE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BE-7033-4EC9-8829-13715D0D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110B-AB0F-4B7A-AE47-527214F35BEE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BE-7033-4EC9-8829-13715D0D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110B-AB0F-4B7A-AE47-527214F35BEE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BE-7033-4EC9-8829-13715D0D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9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110B-AB0F-4B7A-AE47-527214F35BEE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BE-7033-4EC9-8829-13715D0D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9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1110B-AB0F-4B7A-AE47-527214F35BEE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A8EBE-7033-4EC9-8829-13715D0D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1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63382"/>
            <a:ext cx="9144000" cy="1655762"/>
          </a:xfrm>
        </p:spPr>
        <p:txBody>
          <a:bodyPr>
            <a:normAutofit/>
          </a:bodyPr>
          <a:lstStyle/>
          <a:p>
            <a:r>
              <a:rPr lang="en-US" sz="8800" dirty="0"/>
              <a:t>Fragment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747D1-F16B-5B41-97C1-40120EE6CF38}"/>
              </a:ext>
            </a:extLst>
          </p:cNvPr>
          <p:cNvSpPr/>
          <p:nvPr/>
        </p:nvSpPr>
        <p:spPr>
          <a:xfrm>
            <a:off x="-16625" y="6567055"/>
            <a:ext cx="12192000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24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Transactions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6320" y="1792224"/>
            <a:ext cx="4181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Changes to the UI in terms of adding,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Removing and replacing Fragments are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Conducted as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FragmentTransactions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Begin a transaction</a:t>
            </a:r>
          </a:p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Add, remove, replace whatever fragments you want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Commit the transaction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17280" y="1560576"/>
            <a:ext cx="2743200" cy="426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900672" y="2779776"/>
            <a:ext cx="1414272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begin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900672" y="4654546"/>
            <a:ext cx="1414272" cy="8562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commit</a:t>
            </a:r>
          </a:p>
        </p:txBody>
      </p:sp>
      <p:cxnSp>
        <p:nvCxnSpPr>
          <p:cNvPr id="17" name="Elbow Connector 16"/>
          <p:cNvCxnSpPr/>
          <p:nvPr/>
        </p:nvCxnSpPr>
        <p:spPr>
          <a:xfrm rot="10800000" flipV="1">
            <a:off x="7607808" y="1048512"/>
            <a:ext cx="2438400" cy="1255776"/>
          </a:xfrm>
          <a:prstGeom prst="bentConnector3">
            <a:avLst>
              <a:gd name="adj1" fmla="val 995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0351008" y="571023"/>
            <a:ext cx="1624584" cy="7519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Fragement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009888" y="2572512"/>
            <a:ext cx="2048256" cy="25101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Fragement</a:t>
            </a:r>
            <a:r>
              <a:rPr lang="en-US" dirty="0">
                <a:solidFill>
                  <a:schemeClr val="tx1"/>
                </a:solidFill>
              </a:rPr>
              <a:t> A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07808" y="3828288"/>
            <a:ext cx="0" cy="658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B44EDDA-56C9-6342-962F-EE2A547F3B71}"/>
              </a:ext>
            </a:extLst>
          </p:cNvPr>
          <p:cNvSpPr/>
          <p:nvPr/>
        </p:nvSpPr>
        <p:spPr>
          <a:xfrm>
            <a:off x="-16625" y="6567055"/>
            <a:ext cx="12192000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0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5431-0DD0-E84F-B97E-E0B770B9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change Fragment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B69A1-A659-A740-BE51-34DC142F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FragmentTransaction</a:t>
            </a:r>
            <a:r>
              <a:rPr lang="en-US" dirty="0"/>
              <a:t> ft = </a:t>
            </a:r>
            <a:r>
              <a:rPr lang="en-US" dirty="0" err="1"/>
              <a:t>getSupportFragmentManager</a:t>
            </a:r>
            <a:r>
              <a:rPr lang="en-US" dirty="0"/>
              <a:t>().</a:t>
            </a:r>
            <a:r>
              <a:rPr lang="en-US" dirty="0" err="1"/>
              <a:t>beginTransaction</a:t>
            </a:r>
            <a:r>
              <a:rPr lang="en-US" dirty="0"/>
              <a:t>();</a:t>
            </a:r>
            <a:br>
              <a:rPr lang="en-US" dirty="0"/>
            </a:br>
            <a:endParaRPr lang="en-US" dirty="0"/>
          </a:p>
          <a:p>
            <a:r>
              <a:rPr lang="en-US" i="1" dirty="0"/>
              <a:t>// Replace the contents of the container with the new fragment</a:t>
            </a:r>
            <a:br>
              <a:rPr lang="en-US" i="1" dirty="0"/>
            </a:br>
            <a:r>
              <a:rPr lang="en-US" dirty="0" err="1">
                <a:highlight>
                  <a:srgbClr val="FFFF00"/>
                </a:highlight>
              </a:rPr>
              <a:t>ft.replace</a:t>
            </a:r>
            <a:r>
              <a:rPr lang="en-US" dirty="0">
                <a:highlight>
                  <a:srgbClr val="FFFF00"/>
                </a:highlight>
              </a:rPr>
              <a:t>(R.id.</a:t>
            </a:r>
            <a:r>
              <a:rPr lang="en-US" b="1" i="1" dirty="0">
                <a:highlight>
                  <a:srgbClr val="FFFF00"/>
                </a:highlight>
              </a:rPr>
              <a:t>Frame1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b="1" dirty="0">
                <a:highlight>
                  <a:srgbClr val="FFFF00"/>
                </a:highlight>
              </a:rPr>
              <a:t>new </a:t>
            </a:r>
            <a:r>
              <a:rPr lang="en-US" dirty="0">
                <a:highlight>
                  <a:srgbClr val="FFFF00"/>
                </a:highlight>
              </a:rPr>
              <a:t>Frag2());</a:t>
            </a:r>
            <a:br>
              <a:rPr lang="en-US" dirty="0"/>
            </a:br>
            <a:r>
              <a:rPr lang="en-US" i="1" dirty="0"/>
              <a:t>// or add 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ft.add</a:t>
            </a:r>
            <a:r>
              <a:rPr lang="en-US" i="1" dirty="0">
                <a:highlight>
                  <a:srgbClr val="FFFF00"/>
                </a:highlight>
              </a:rPr>
              <a:t>(</a:t>
            </a:r>
            <a:r>
              <a:rPr lang="en-US" i="1" dirty="0" err="1">
                <a:highlight>
                  <a:srgbClr val="FFFF00"/>
                </a:highlight>
              </a:rPr>
              <a:t>R.id.Frame_id</a:t>
            </a:r>
            <a:r>
              <a:rPr lang="en-US" i="1" dirty="0">
                <a:highlight>
                  <a:srgbClr val="FFFF00"/>
                </a:highlight>
              </a:rPr>
              <a:t>, new </a:t>
            </a:r>
            <a:r>
              <a:rPr lang="en-US" i="1" dirty="0" err="1">
                <a:highlight>
                  <a:srgbClr val="FFFF00"/>
                </a:highlight>
              </a:rPr>
              <a:t>FragmentClassName</a:t>
            </a:r>
            <a:r>
              <a:rPr lang="en-US" i="1" dirty="0">
                <a:highlight>
                  <a:srgbClr val="FFFF00"/>
                </a:highlight>
              </a:rPr>
              <a:t>());</a:t>
            </a:r>
            <a:br>
              <a:rPr lang="en-US" i="1" dirty="0"/>
            </a:br>
            <a:endParaRPr lang="en-US" i="1" dirty="0"/>
          </a:p>
          <a:p>
            <a:r>
              <a:rPr lang="en-US" i="1" dirty="0"/>
              <a:t>// Complete the changes added above</a:t>
            </a:r>
            <a:br>
              <a:rPr lang="en-US" i="1" dirty="0"/>
            </a:br>
            <a:r>
              <a:rPr lang="en-US" dirty="0" err="1"/>
              <a:t>ft.commit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2220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D6C59-2603-F642-BB9D-476AAB06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>
                <a:solidFill>
                  <a:srgbClr val="FFFFFF"/>
                </a:solidFill>
              </a:rPr>
              <a:t>Activity_main.java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563571F-E952-E847-A85E-EDB79BFE20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35" b="3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06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Inter-Fragment communication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999744" y="3791712"/>
            <a:ext cx="8497824" cy="2621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43328" y="4706112"/>
            <a:ext cx="2206752" cy="829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Fragment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67856" y="4706112"/>
            <a:ext cx="2206752" cy="829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Fragment 2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730496" y="4925568"/>
            <a:ext cx="1231392" cy="390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730496" y="4492752"/>
            <a:ext cx="1027176" cy="1219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730496" y="4492752"/>
            <a:ext cx="1062990" cy="1219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00628" y="3877574"/>
            <a:ext cx="348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Activity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8200" y="1524000"/>
            <a:ext cx="8988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Don’t maintain direct references of fragments within each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Crete an interface that contains the method which will act as an event carrier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Let the Activity implement the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Let Fragment 1 use the interface to send messages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Use the callback method in Activity to trigger changes in Fragment 2</a:t>
            </a:r>
          </a:p>
        </p:txBody>
      </p:sp>
      <p:sp>
        <p:nvSpPr>
          <p:cNvPr id="24" name="Oval 23"/>
          <p:cNvSpPr/>
          <p:nvPr/>
        </p:nvSpPr>
        <p:spPr>
          <a:xfrm>
            <a:off x="2950464" y="3128320"/>
            <a:ext cx="2157984" cy="58573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</p:txBody>
      </p:sp>
      <p:cxnSp>
        <p:nvCxnSpPr>
          <p:cNvPr id="42" name="Elbow Connector 41"/>
          <p:cNvCxnSpPr/>
          <p:nvPr/>
        </p:nvCxnSpPr>
        <p:spPr>
          <a:xfrm rot="5400000" flipH="1" flipV="1">
            <a:off x="2126507" y="3857771"/>
            <a:ext cx="1123658" cy="329184"/>
          </a:xfrm>
          <a:prstGeom prst="bentConnector3">
            <a:avLst>
              <a:gd name="adj1" fmla="val 1009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6"/>
          </p:cNvCxnSpPr>
          <p:nvPr/>
        </p:nvCxnSpPr>
        <p:spPr>
          <a:xfrm>
            <a:off x="5108448" y="3421187"/>
            <a:ext cx="365760" cy="6011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793486" y="3572256"/>
            <a:ext cx="534162" cy="56692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467856" y="3158800"/>
            <a:ext cx="2785872" cy="58573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FragmentManager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790688" y="3791712"/>
            <a:ext cx="0" cy="792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9E32C96-C6A4-FC45-BB3D-A6C3C62DDA76}"/>
              </a:ext>
            </a:extLst>
          </p:cNvPr>
          <p:cNvSpPr/>
          <p:nvPr/>
        </p:nvSpPr>
        <p:spPr>
          <a:xfrm>
            <a:off x="-16625" y="6567055"/>
            <a:ext cx="12192000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43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808" y="2797366"/>
            <a:ext cx="9144000" cy="1655762"/>
          </a:xfrm>
        </p:spPr>
        <p:txBody>
          <a:bodyPr>
            <a:normAutofit/>
          </a:bodyPr>
          <a:lstStyle/>
          <a:p>
            <a:r>
              <a:rPr lang="en-US" sz="8800" dirty="0"/>
              <a:t>Questions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A251F9-9E6C-414D-99B0-AE7E7DE8470F}"/>
              </a:ext>
            </a:extLst>
          </p:cNvPr>
          <p:cNvSpPr/>
          <p:nvPr/>
        </p:nvSpPr>
        <p:spPr>
          <a:xfrm>
            <a:off x="-16625" y="6567055"/>
            <a:ext cx="12192000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3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Fragment?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7008" y="2023872"/>
            <a:ext cx="2621280" cy="391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 1</a:t>
            </a:r>
          </a:p>
        </p:txBody>
      </p:sp>
      <p:sp>
        <p:nvSpPr>
          <p:cNvPr id="6" name="Rectangle 5"/>
          <p:cNvSpPr/>
          <p:nvPr/>
        </p:nvSpPr>
        <p:spPr>
          <a:xfrm>
            <a:off x="5273040" y="2023872"/>
            <a:ext cx="2621280" cy="39136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 2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35552" y="3633216"/>
            <a:ext cx="999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75904" y="2023872"/>
            <a:ext cx="312115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Before android 3.0 ,</a:t>
            </a:r>
          </a:p>
          <a:p>
            <a:r>
              <a:rPr lang="en-US" sz="2800" dirty="0"/>
              <a:t>If you have to show </a:t>
            </a:r>
            <a:br>
              <a:rPr lang="en-US" sz="2800" dirty="0"/>
            </a:br>
            <a:r>
              <a:rPr lang="en-US" sz="2800" dirty="0"/>
              <a:t>View 3 and View 4 you have to</a:t>
            </a:r>
            <a:br>
              <a:rPr lang="en-US" sz="2800" dirty="0"/>
            </a:br>
            <a:r>
              <a:rPr lang="en-US" sz="2800" dirty="0"/>
              <a:t>create new activity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80160" y="2157984"/>
            <a:ext cx="2438400" cy="10607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98448" y="4687824"/>
            <a:ext cx="2438400" cy="10607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76672" y="4718304"/>
            <a:ext cx="2438400" cy="1060704"/>
          </a:xfrm>
          <a:prstGeom prst="rect">
            <a:avLst/>
          </a:prstGeom>
          <a:solidFill>
            <a:srgbClr val="E69E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70576" y="2139696"/>
            <a:ext cx="2438400" cy="10607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59A2B2-6D77-F54D-87D8-6DABB285092C}"/>
              </a:ext>
            </a:extLst>
          </p:cNvPr>
          <p:cNvSpPr/>
          <p:nvPr/>
        </p:nvSpPr>
        <p:spPr>
          <a:xfrm>
            <a:off x="-16625" y="6567055"/>
            <a:ext cx="12192000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8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Fragment?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7008" y="2023872"/>
            <a:ext cx="2621280" cy="391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35552" y="3633216"/>
            <a:ext cx="999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75904" y="2023872"/>
            <a:ext cx="312115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Now, just insert fragment or delete it and insert another fragment.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Fragments are so much customizable.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94960" y="2023872"/>
            <a:ext cx="2621280" cy="391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6086022"/>
            <a:ext cx="180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Activity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46064" y="6116502"/>
            <a:ext cx="180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Activity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1120" y="2206752"/>
            <a:ext cx="2334768" cy="304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74520" y="5433381"/>
            <a:ext cx="12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Fragment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38656" y="2316480"/>
            <a:ext cx="2072640" cy="90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38656" y="3768066"/>
            <a:ext cx="2072640" cy="10607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38216" y="2206752"/>
            <a:ext cx="2334768" cy="304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54040" y="2316480"/>
            <a:ext cx="2103120" cy="10607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54040" y="3768066"/>
            <a:ext cx="2103120" cy="1060704"/>
          </a:xfrm>
          <a:prstGeom prst="rect">
            <a:avLst/>
          </a:prstGeom>
          <a:solidFill>
            <a:srgbClr val="E69E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0" y="5430916"/>
            <a:ext cx="135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Fragment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791907-6FD7-A044-9653-794E2925307B}"/>
              </a:ext>
            </a:extLst>
          </p:cNvPr>
          <p:cNvSpPr/>
          <p:nvPr/>
        </p:nvSpPr>
        <p:spPr>
          <a:xfrm>
            <a:off x="-16625" y="6567055"/>
            <a:ext cx="12192000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5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Fragment?</a:t>
            </a:r>
          </a:p>
        </p:txBody>
      </p:sp>
      <p:sp>
        <p:nvSpPr>
          <p:cNvPr id="3" name="Rectangle 2"/>
          <p:cNvSpPr/>
          <p:nvPr/>
        </p:nvSpPr>
        <p:spPr>
          <a:xfrm>
            <a:off x="6500190" y="2385392"/>
            <a:ext cx="5068957" cy="3339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71232" y="1690688"/>
            <a:ext cx="313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ACTIVITY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6900672" y="2677468"/>
            <a:ext cx="2157984" cy="2760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089136" y="2683564"/>
            <a:ext cx="2157984" cy="2760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46445" y="2815083"/>
            <a:ext cx="1866437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46444" y="3355034"/>
            <a:ext cx="1866437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46443" y="3894985"/>
            <a:ext cx="1866437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46442" y="4434936"/>
            <a:ext cx="1866437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46442" y="4951965"/>
            <a:ext cx="1866437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204426" y="2826544"/>
            <a:ext cx="1926870" cy="2539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350075" y="2353195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FRAGMENT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40111" y="2336890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FRAGMENT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40111" y="5400121"/>
            <a:ext cx="132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515850" y="5394590"/>
            <a:ext cx="132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ImageView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38784" y="2157984"/>
            <a:ext cx="42428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Fragment is a chunk of UI.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It has its own Lifecycle.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It can process its own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It can be added or removed while the Activity runs.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It was introduced in Honeycomb API 11.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You can use Fragments on older devices using a Support Library from 1.6 to 2.3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15A520-E4F8-6F43-93FA-BC7B60CC6F9C}"/>
              </a:ext>
            </a:extLst>
          </p:cNvPr>
          <p:cNvSpPr/>
          <p:nvPr/>
        </p:nvSpPr>
        <p:spPr>
          <a:xfrm>
            <a:off x="-16625" y="6567055"/>
            <a:ext cx="12192000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7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need Fragments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0184" y="2179187"/>
            <a:ext cx="106436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Combine Several Fragments in One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Reuse the same Fragment across several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Make better use of larger screen space on tablets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F88E89-C0EB-CF49-9867-B4E516D11C00}"/>
              </a:ext>
            </a:extLst>
          </p:cNvPr>
          <p:cNvSpPr/>
          <p:nvPr/>
        </p:nvSpPr>
        <p:spPr>
          <a:xfrm>
            <a:off x="-16625" y="6567055"/>
            <a:ext cx="12192000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2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a Fragment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0184" y="2182898"/>
            <a:ext cx="106436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Create new Blank Fragment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It will create a java and a xml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The XML will be responsible for Front 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The Java File will be responsible for Backend.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6931CC-1926-474F-81CA-1B3932340662}"/>
              </a:ext>
            </a:extLst>
          </p:cNvPr>
          <p:cNvSpPr/>
          <p:nvPr/>
        </p:nvSpPr>
        <p:spPr>
          <a:xfrm>
            <a:off x="-16625" y="6567055"/>
            <a:ext cx="12192000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4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4DA960-3EAD-1947-9256-F67C5EC9A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12" y="885"/>
            <a:ext cx="8792163" cy="6566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FC2D5B-D238-5A4F-B733-2804F2D45651}"/>
              </a:ext>
            </a:extLst>
          </p:cNvPr>
          <p:cNvSpPr txBox="1"/>
          <p:nvPr/>
        </p:nvSpPr>
        <p:spPr>
          <a:xfrm>
            <a:off x="311285" y="2607013"/>
            <a:ext cx="2276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2 Blank Fragments.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Frag1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Frag2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C44695-4AFC-3F42-941C-9E3988A68EE1}"/>
              </a:ext>
            </a:extLst>
          </p:cNvPr>
          <p:cNvSpPr/>
          <p:nvPr/>
        </p:nvSpPr>
        <p:spPr>
          <a:xfrm>
            <a:off x="-16625" y="6567055"/>
            <a:ext cx="12192000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7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CA8E87-400A-4D47-845D-1DF169CC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Project Structure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2EF4747-E933-1343-BD89-C38863A1A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" r="-1" b="6933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6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24F3-2F57-3845-8DBE-3EC86AA3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Activity_main.xml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55FFD8A-7823-C84F-887A-C792CD1E2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45" y="3567544"/>
            <a:ext cx="3937000" cy="1282700"/>
          </a:xfrm>
          <a:prstGeom prst="rect">
            <a:avLst/>
          </a:prstGeom>
        </p:spPr>
      </p:pic>
      <p:pic>
        <p:nvPicPr>
          <p:cNvPr id="7" name="Picture 6" descr="Graphical user interface, treemap chart&#10;&#10;Description automatically generated">
            <a:extLst>
              <a:ext uri="{FF2B5EF4-FFF2-40B4-BE49-F238E27FC236}">
                <a16:creationId xmlns:a16="http://schemas.microsoft.com/office/drawing/2014/main" id="{E158BDF4-B992-3E40-B913-61E48D3E6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91645" cy="4685815"/>
          </a:xfrm>
          <a:prstGeom prst="rect">
            <a:avLst/>
          </a:prstGeom>
        </p:spPr>
      </p:pic>
      <p:sp>
        <p:nvSpPr>
          <p:cNvPr id="9" name="Left Arrow 8">
            <a:extLst>
              <a:ext uri="{FF2B5EF4-FFF2-40B4-BE49-F238E27FC236}">
                <a16:creationId xmlns:a16="http://schemas.microsoft.com/office/drawing/2014/main" id="{51639647-80F0-6B46-AAA6-85F7899C6B86}"/>
              </a:ext>
            </a:extLst>
          </p:cNvPr>
          <p:cNvSpPr/>
          <p:nvPr/>
        </p:nvSpPr>
        <p:spPr>
          <a:xfrm>
            <a:off x="5657272" y="3815482"/>
            <a:ext cx="1898073" cy="7868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9642E4-BF64-9048-B574-0D3030853878}"/>
              </a:ext>
            </a:extLst>
          </p:cNvPr>
          <p:cNvSpPr/>
          <p:nvPr/>
        </p:nvSpPr>
        <p:spPr>
          <a:xfrm>
            <a:off x="-16625" y="6567055"/>
            <a:ext cx="12192000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5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401</Words>
  <Application>Microsoft Macintosh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What is a Fragment?</vt:lpstr>
      <vt:lpstr>What is a Fragment?</vt:lpstr>
      <vt:lpstr>What is a Fragment?</vt:lpstr>
      <vt:lpstr>Why do you need Fragments ?</vt:lpstr>
      <vt:lpstr>How to make a Fragment ?</vt:lpstr>
      <vt:lpstr>PowerPoint Presentation</vt:lpstr>
      <vt:lpstr>Project Structure</vt:lpstr>
      <vt:lpstr>Activity_main.xml</vt:lpstr>
      <vt:lpstr>Fragment Transactions</vt:lpstr>
      <vt:lpstr>To change Fragment</vt:lpstr>
      <vt:lpstr>Activity_main.java</vt:lpstr>
      <vt:lpstr>Inter-Fragment communication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Basit Ali</dc:creator>
  <cp:lastModifiedBy>Basit Ali</cp:lastModifiedBy>
  <cp:revision>2</cp:revision>
  <dcterms:created xsi:type="dcterms:W3CDTF">2020-12-16T13:45:05Z</dcterms:created>
  <dcterms:modified xsi:type="dcterms:W3CDTF">2020-12-16T13:47:49Z</dcterms:modified>
</cp:coreProperties>
</file>