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DF6B-B1C7-491B-BFDE-3C10A7539DC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3293-2E14-4C14-AAA2-082BADD9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982B-B641-4B93-87A5-4DDCA093E6B6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991D-5133-4492-8944-2AB7DD3F682A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5199-CF3F-4979-B7F3-37E1DC8E3567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1268-E976-49B0-AAA4-EA385238D776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36DD-BA26-42BE-A0F5-3108B348F38D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EEE-21AA-41C7-A4BB-F01F8DF5CB3B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6A9-0A4A-45AA-8C5F-E8129F85AC27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2FE1-64C9-4BD6-8880-4C84E5E357A8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6D1-9108-4531-A335-502A750B15DC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170-4E24-449B-9226-AF7C07F5E174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87D-0FAD-4EA9-972E-11D2F7AA79A4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F226-CE84-4802-A7C8-EA2621764E2B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/>
              <a:t>(Credits to Marty </a:t>
            </a:r>
            <a:r>
              <a:rPr lang="en-US" dirty="0" err="1"/>
              <a:t>Stepp</a:t>
            </a:r>
            <a:r>
              <a:rPr lang="en-US"/>
              <a:t> and Stanford Computer Science)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gravity: alignment direction that widgets are pulled </a:t>
            </a:r>
          </a:p>
          <a:p>
            <a:pPr lvl="1"/>
            <a:r>
              <a:rPr lang="en-US" dirty="0" smtClean="0"/>
              <a:t>top, bottom, left, right, center </a:t>
            </a:r>
          </a:p>
          <a:p>
            <a:pPr lvl="1"/>
            <a:r>
              <a:rPr lang="en-US" dirty="0" smtClean="0"/>
              <a:t>combine multiple with | </a:t>
            </a:r>
          </a:p>
          <a:p>
            <a:pPr lvl="1"/>
            <a:r>
              <a:rPr lang="en-US" dirty="0" smtClean="0"/>
              <a:t>set gravity on the layout to adjust all widgets; 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layout_gravity</a:t>
            </a:r>
            <a:r>
              <a:rPr lang="en-US" dirty="0" smtClean="0"/>
              <a:t> on an individual widget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LinearLayout</a:t>
            </a:r>
            <a:r>
              <a:rPr lang="en-US" dirty="0" smtClean="0"/>
              <a:t> ...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android:orientation</a:t>
            </a:r>
            <a:r>
              <a:rPr lang="en-US" dirty="0" smtClean="0"/>
              <a:t>="vertical"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android:gravity</a:t>
            </a:r>
            <a:r>
              <a:rPr lang="en-US" b="1" dirty="0" smtClean="0"/>
              <a:t>="</a:t>
            </a:r>
            <a:r>
              <a:rPr lang="en-US" b="1" dirty="0" err="1" smtClean="0"/>
              <a:t>center|right</a:t>
            </a:r>
            <a:r>
              <a:rPr lang="en-US" b="1" dirty="0" smtClean="0"/>
              <a:t>"&gt;</a:t>
            </a:r>
          </a:p>
          <a:p>
            <a:pPr marL="457200" lvl="1" indent="0">
              <a:buNone/>
            </a:pPr>
            <a:r>
              <a:rPr lang="en-US" dirty="0" smtClean="0"/>
              <a:t> &lt;Button ... </a:t>
            </a:r>
            <a:r>
              <a:rPr lang="en-US" dirty="0" err="1" smtClean="0"/>
              <a:t>android:text</a:t>
            </a:r>
            <a:r>
              <a:rPr lang="en-US" dirty="0" smtClean="0"/>
              <a:t>="Button 1" /&gt;</a:t>
            </a:r>
          </a:p>
          <a:p>
            <a:pPr marL="457200" lvl="1" indent="0">
              <a:buNone/>
            </a:pPr>
            <a:r>
              <a:rPr lang="en-US" dirty="0" smtClean="0"/>
              <a:t> &lt;Button ... </a:t>
            </a:r>
            <a:r>
              <a:rPr lang="en-US" dirty="0" err="1" smtClean="0"/>
              <a:t>android:text</a:t>
            </a:r>
            <a:r>
              <a:rPr lang="en-US" dirty="0" smtClean="0"/>
              <a:t>="Button 2 Hooray" /&gt;</a:t>
            </a:r>
          </a:p>
          <a:p>
            <a:pPr marL="457200" lvl="1" indent="0">
              <a:buNone/>
            </a:pPr>
            <a:r>
              <a:rPr lang="en-US" dirty="0" smtClean="0"/>
              <a:t> &lt;Button ... </a:t>
            </a:r>
            <a:r>
              <a:rPr lang="en-US" dirty="0" err="1" smtClean="0"/>
              <a:t>android:text</a:t>
            </a:r>
            <a:r>
              <a:rPr lang="en-US" dirty="0" smtClean="0"/>
              <a:t>="Button 3" /&gt;</a:t>
            </a:r>
          </a:p>
          <a:p>
            <a:pPr marL="457200" lvl="1" indent="0">
              <a:buNone/>
            </a:pPr>
            <a:r>
              <a:rPr lang="en-US" dirty="0" smtClean="0"/>
              <a:t> &lt;Button ... </a:t>
            </a:r>
            <a:r>
              <a:rPr lang="en-US" dirty="0" err="1" smtClean="0"/>
              <a:t>android:text</a:t>
            </a:r>
            <a:r>
              <a:rPr lang="en-US" dirty="0" smtClean="0"/>
              <a:t>="Button 4 Very Long Text" /&gt;</a:t>
            </a:r>
          </a:p>
          <a:p>
            <a:pPr marL="457200" lvl="1" indent="0">
              <a:buNone/>
            </a:pPr>
            <a:r>
              <a:rPr lang="en-US" dirty="0" smtClean="0"/>
              <a:t> &lt;Button ... </a:t>
            </a:r>
            <a:r>
              <a:rPr lang="en-US" dirty="0" err="1" smtClean="0"/>
              <a:t>android:text</a:t>
            </a:r>
            <a:r>
              <a:rPr lang="en-US" dirty="0" smtClean="0"/>
              <a:t>="Button 5"</a:t>
            </a:r>
          </a:p>
          <a:p>
            <a:pPr marL="457200" lvl="1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android:layout_gravity</a:t>
            </a:r>
            <a:r>
              <a:rPr lang="en-US" b="1" dirty="0" smtClean="0"/>
              <a:t>="left" </a:t>
            </a:r>
            <a:r>
              <a:rPr lang="en-US" dirty="0" smtClean="0"/>
              <a:t>/&gt;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1825625"/>
            <a:ext cx="2266950" cy="42005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weight: gives elements relative sizes by integers </a:t>
            </a:r>
          </a:p>
          <a:p>
            <a:pPr lvl="1"/>
            <a:r>
              <a:rPr lang="en-US" dirty="0" smtClean="0"/>
              <a:t>widget with weight K gets K/total fraction of total 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LinearLayout</a:t>
            </a:r>
            <a:r>
              <a:rPr lang="en-US" dirty="0" smtClean="0">
                <a:latin typeface="+mj-lt"/>
              </a:rPr>
              <a:t> ...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android:orientation</a:t>
            </a:r>
            <a:r>
              <a:rPr lang="en-US" dirty="0" smtClean="0">
                <a:latin typeface="+mj-lt"/>
              </a:rPr>
              <a:t>="vertical"&gt;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="B1"</a:t>
            </a:r>
          </a:p>
          <a:p>
            <a:pPr marL="457200" lvl="1" indent="0">
              <a:buNone/>
            </a:pP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android:layout_weight</a:t>
            </a:r>
            <a:r>
              <a:rPr lang="en-US" b="1" dirty="0" smtClean="0">
                <a:latin typeface="+mj-lt"/>
              </a:rPr>
              <a:t>="1" </a:t>
            </a:r>
            <a:r>
              <a:rPr lang="en-US" dirty="0" smtClean="0">
                <a:latin typeface="+mj-lt"/>
              </a:rPr>
              <a:t>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="B2"</a:t>
            </a:r>
          </a:p>
          <a:p>
            <a:pPr marL="457200" lvl="1" indent="0">
              <a:buNone/>
            </a:pP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android:layout_weight</a:t>
            </a:r>
            <a:r>
              <a:rPr lang="en-US" b="1" dirty="0" smtClean="0">
                <a:latin typeface="+mj-lt"/>
              </a:rPr>
              <a:t>="3"</a:t>
            </a:r>
            <a:r>
              <a:rPr lang="en-US" dirty="0" smtClean="0">
                <a:latin typeface="+mj-lt"/>
              </a:rPr>
              <a:t> 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="B3"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android:layout_weight</a:t>
            </a:r>
            <a:r>
              <a:rPr lang="en-US" b="1" dirty="0" smtClean="0">
                <a:latin typeface="+mj-lt"/>
              </a:rPr>
              <a:t>="1" </a:t>
            </a:r>
            <a:r>
              <a:rPr lang="en-US" dirty="0" smtClean="0">
                <a:latin typeface="+mj-lt"/>
              </a:rPr>
              <a:t>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&lt;/</a:t>
            </a:r>
            <a:r>
              <a:rPr lang="en-US" dirty="0" err="1" smtClean="0">
                <a:latin typeface="+mj-lt"/>
              </a:rPr>
              <a:t>LinearLayout</a:t>
            </a:r>
            <a:r>
              <a:rPr lang="en-US" dirty="0" smtClean="0">
                <a:latin typeface="+mj-lt"/>
              </a:rPr>
              <a:t>&gt;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207" y="1690688"/>
            <a:ext cx="2866593" cy="47776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7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content: every widget or view has a certain size (width x height) for its content, the widget itself </a:t>
            </a:r>
          </a:p>
          <a:p>
            <a:r>
              <a:rPr lang="en-US" dirty="0" smtClean="0"/>
              <a:t>padding: you can artificially increase the widget's size by applying padding in the widget just outside its content </a:t>
            </a:r>
          </a:p>
          <a:p>
            <a:r>
              <a:rPr lang="en-US" dirty="0" smtClean="0"/>
              <a:t>border: outside the padding, a line around edge of widget </a:t>
            </a:r>
          </a:p>
          <a:p>
            <a:r>
              <a:rPr lang="en-US" dirty="0" smtClean="0"/>
              <a:t>margin: separation from neighboring widgets on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55" y="1423553"/>
            <a:ext cx="6993082" cy="392762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padding: extra space inside widget </a:t>
            </a:r>
          </a:p>
          <a:p>
            <a:pPr lvl="1"/>
            <a:r>
              <a:rPr lang="en-US" dirty="0" smtClean="0"/>
              <a:t>set padding to adjust all sides; </a:t>
            </a:r>
            <a:r>
              <a:rPr lang="en-US" dirty="0" err="1" smtClean="0"/>
              <a:t>paddingTop</a:t>
            </a:r>
            <a:r>
              <a:rPr lang="en-US" dirty="0" smtClean="0"/>
              <a:t>, Bottom, Left, Right for one side</a:t>
            </a:r>
          </a:p>
          <a:p>
            <a:pPr lvl="1"/>
            <a:r>
              <a:rPr lang="en-US" dirty="0" smtClean="0"/>
              <a:t>usually set to specific values like 10dp</a:t>
            </a:r>
          </a:p>
          <a:p>
            <a:pPr marL="457200" lvl="1" indent="0">
              <a:buNone/>
            </a:pPr>
            <a:r>
              <a:rPr lang="en-US" dirty="0" smtClean="0"/>
              <a:t>(some widgets have a default value ~16dp)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...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android:orientation</a:t>
            </a:r>
            <a:r>
              <a:rPr lang="en-US" sz="2000" dirty="0" smtClean="0"/>
              <a:t>="vertical"&gt;</a:t>
            </a:r>
          </a:p>
          <a:p>
            <a:r>
              <a:rPr lang="en-US" sz="2000" dirty="0" smtClean="0"/>
              <a:t> &lt;Button ...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="Button 1"</a:t>
            </a:r>
          </a:p>
          <a:p>
            <a:r>
              <a:rPr lang="en-US" sz="2000" dirty="0" smtClean="0"/>
              <a:t> </a:t>
            </a:r>
            <a:r>
              <a:rPr lang="en-US" sz="2000" b="1" dirty="0" err="1" smtClean="0"/>
              <a:t>android:padding</a:t>
            </a:r>
            <a:r>
              <a:rPr lang="en-US" sz="2000" b="1" dirty="0" smtClean="0"/>
              <a:t>="50dp" </a:t>
            </a:r>
            <a:r>
              <a:rPr lang="en-US" sz="2000" dirty="0" smtClean="0"/>
              <a:t>/&gt;</a:t>
            </a:r>
          </a:p>
          <a:p>
            <a:r>
              <a:rPr lang="en-US" sz="2000" dirty="0" smtClean="0"/>
              <a:t> &lt;Button ...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="Button 2 Hooray" /&gt;</a:t>
            </a:r>
          </a:p>
          <a:p>
            <a:r>
              <a:rPr lang="en-US" sz="2000" dirty="0" smtClean="0"/>
              <a:t> &lt;Button ...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="Button 3"</a:t>
            </a:r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android:paddingLeft</a:t>
            </a:r>
            <a:r>
              <a:rPr lang="en-US" sz="2000" b="1" dirty="0" smtClean="0"/>
              <a:t>="30dp"</a:t>
            </a:r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android:paddingBottom</a:t>
            </a:r>
            <a:r>
              <a:rPr lang="en-US" sz="2000" b="1" dirty="0" smtClean="0"/>
              <a:t>="40dp" </a:t>
            </a:r>
            <a:r>
              <a:rPr lang="en-US" sz="2000" dirty="0" smtClean="0"/>
              <a:t>/&gt;</a:t>
            </a:r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88625"/>
            <a:ext cx="3413270" cy="4380363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8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margin: extra space outside widget to separate it from others 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layout_margin</a:t>
            </a:r>
            <a:r>
              <a:rPr lang="en-US" dirty="0" smtClean="0"/>
              <a:t> to adjust all sides; </a:t>
            </a:r>
            <a:r>
              <a:rPr lang="en-US" dirty="0" err="1" smtClean="0"/>
              <a:t>layout_marginTop</a:t>
            </a:r>
            <a:r>
              <a:rPr lang="en-US" dirty="0" smtClean="0"/>
              <a:t>, Bottom, Left, Right</a:t>
            </a:r>
          </a:p>
          <a:p>
            <a:pPr lvl="1"/>
            <a:r>
              <a:rPr lang="en-US" dirty="0" smtClean="0"/>
              <a:t>usually set to specific values like 10dp </a:t>
            </a:r>
          </a:p>
          <a:p>
            <a:pPr marL="457200" lvl="1" indent="0">
              <a:buNone/>
            </a:pPr>
            <a:r>
              <a:rPr lang="en-US" dirty="0" smtClean="0"/>
              <a:t>(set defaults in res/values/dimens.xml)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...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android:orientation</a:t>
            </a:r>
            <a:r>
              <a:rPr lang="en-US" sz="2000" dirty="0" smtClean="0"/>
              <a:t>="vertical"&gt;</a:t>
            </a:r>
          </a:p>
          <a:p>
            <a:r>
              <a:rPr lang="en-US" sz="2000" dirty="0" smtClean="0"/>
              <a:t> &lt;Button ...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="Button 1"</a:t>
            </a:r>
          </a:p>
          <a:p>
            <a:r>
              <a:rPr lang="en-US" sz="2000" dirty="0" smtClean="0"/>
              <a:t> </a:t>
            </a:r>
            <a:r>
              <a:rPr lang="en-US" sz="2000" b="1" dirty="0" err="1" smtClean="0"/>
              <a:t>android:layout_margin</a:t>
            </a:r>
            <a:r>
              <a:rPr lang="en-US" sz="2000" b="1" dirty="0" smtClean="0"/>
              <a:t>="50dp" </a:t>
            </a:r>
            <a:r>
              <a:rPr lang="en-US" sz="2000" dirty="0" smtClean="0"/>
              <a:t>/&gt;</a:t>
            </a:r>
          </a:p>
          <a:p>
            <a:r>
              <a:rPr lang="en-US" sz="2000" dirty="0" smtClean="0"/>
              <a:t> &lt;Button ...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="Button 2 Hooray" /&gt;</a:t>
            </a:r>
          </a:p>
          <a:p>
            <a:r>
              <a:rPr lang="en-US" sz="2000" dirty="0" smtClean="0"/>
              <a:t> &lt;Button ...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="Button 3"</a:t>
            </a:r>
          </a:p>
          <a:p>
            <a:r>
              <a:rPr lang="en-US" sz="2000" b="1" dirty="0" err="1" smtClean="0"/>
              <a:t>android:layout_marginLeft</a:t>
            </a:r>
            <a:r>
              <a:rPr lang="en-US" sz="2000" b="1" dirty="0" smtClean="0"/>
              <a:t>="30dp"</a:t>
            </a:r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android:layout_marginTop</a:t>
            </a:r>
            <a:r>
              <a:rPr lang="en-US" sz="2000" b="1" dirty="0" smtClean="0"/>
              <a:t>="40dp" </a:t>
            </a:r>
            <a:r>
              <a:rPr lang="en-US" sz="2000" dirty="0" smtClean="0"/>
              <a:t>/&gt;</a:t>
            </a:r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76" y="1436975"/>
            <a:ext cx="3464069" cy="456280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Widget Size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 of a widget can be: </a:t>
            </a:r>
          </a:p>
          <a:p>
            <a:pPr lvl="1"/>
            <a:r>
              <a:rPr lang="en-US" dirty="0" err="1" smtClean="0"/>
              <a:t>wrap_content</a:t>
            </a:r>
            <a:r>
              <a:rPr lang="en-US" dirty="0" smtClean="0"/>
              <a:t> : exactly large enough to fit the widget's content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match_parent</a:t>
            </a:r>
            <a:r>
              <a:rPr lang="en-US" dirty="0" smtClean="0"/>
              <a:t> : as wide or tall as 100% of the screen or layout </a:t>
            </a:r>
          </a:p>
          <a:p>
            <a:pPr lvl="1"/>
            <a:r>
              <a:rPr lang="en-US" dirty="0" smtClean="0"/>
              <a:t>a specific fixed width such as 64dp (not usually recommended) </a:t>
            </a:r>
          </a:p>
          <a:p>
            <a:pPr marL="457200" lvl="1" indent="0">
              <a:buNone/>
            </a:pPr>
            <a:r>
              <a:rPr lang="en-US" dirty="0" err="1" smtClean="0"/>
              <a:t>dp</a:t>
            </a:r>
            <a:r>
              <a:rPr lang="en-US" dirty="0" smtClean="0"/>
              <a:t> = device pixels; dip = device-independent pixels; </a:t>
            </a:r>
            <a:r>
              <a:rPr lang="en-US" dirty="0" err="1" smtClean="0"/>
              <a:t>sp</a:t>
            </a:r>
            <a:r>
              <a:rPr lang="en-US" dirty="0" smtClean="0"/>
              <a:t> = scaling pixels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&lt;Button ...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match_parent</a:t>
            </a:r>
            <a:r>
              <a:rPr lang="en-US" dirty="0" smtClean="0"/>
              <a:t>"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 /&gt;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/ Dynamic Sizing and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the programmer specify where each component appears, how big each component should be, etc.? </a:t>
            </a:r>
            <a:endParaRPr lang="en-US" dirty="0"/>
          </a:p>
          <a:p>
            <a:r>
              <a:rPr lang="en-US" dirty="0" smtClean="0"/>
              <a:t>Absolute positioning (C++, C#, others): </a:t>
            </a:r>
          </a:p>
          <a:p>
            <a:pPr lvl="1"/>
            <a:r>
              <a:rPr lang="en-US" dirty="0" smtClean="0"/>
              <a:t>Programmer specifies exact pixel coordinates of every component. </a:t>
            </a:r>
            <a:endParaRPr lang="en-US" dirty="0"/>
          </a:p>
          <a:p>
            <a:pPr lvl="1"/>
            <a:r>
              <a:rPr lang="en-US" dirty="0" smtClean="0"/>
              <a:t>"Put this button at (x=15, y=75) and make it 70x31 </a:t>
            </a:r>
            <a:r>
              <a:rPr lang="en-US" dirty="0" err="1" smtClean="0"/>
              <a:t>px</a:t>
            </a:r>
            <a:r>
              <a:rPr lang="en-US" dirty="0" smtClean="0"/>
              <a:t> in size." </a:t>
            </a:r>
          </a:p>
          <a:p>
            <a:r>
              <a:rPr lang="en-US" dirty="0" smtClean="0"/>
              <a:t>Layout managers (Java, Android): </a:t>
            </a:r>
          </a:p>
          <a:p>
            <a:pPr lvl="1"/>
            <a:r>
              <a:rPr lang="en-US" dirty="0" smtClean="0"/>
              <a:t>Objects that decide where to position each component based on some general rules or criteria. </a:t>
            </a:r>
            <a:endParaRPr lang="en-US" dirty="0"/>
          </a:p>
          <a:p>
            <a:pPr lvl="1"/>
            <a:r>
              <a:rPr lang="en-US" dirty="0" smtClean="0"/>
              <a:t>"Put these four buttons into a 2x2 grid and put these text boxes in a horizontal flow in the south part of the app." </a:t>
            </a:r>
          </a:p>
          <a:p>
            <a:pPr lvl="1"/>
            <a:r>
              <a:rPr lang="en-US" dirty="0" smtClean="0"/>
              <a:t>More flexible and general; works better with a variety of devices.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as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superclass represents containers of widgets/views</a:t>
            </a:r>
          </a:p>
          <a:p>
            <a:pPr lvl="1"/>
            <a:r>
              <a:rPr lang="en-US" dirty="0" smtClean="0"/>
              <a:t>layouts are described in XML and mirrored in Java code</a:t>
            </a:r>
          </a:p>
          <a:p>
            <a:pPr lvl="1"/>
            <a:r>
              <a:rPr lang="en-US" dirty="0" smtClean="0"/>
              <a:t>Android provides several pre-existing layout managers; you can define your own custom layouts if needed </a:t>
            </a:r>
          </a:p>
          <a:p>
            <a:pPr lvl="1"/>
            <a:r>
              <a:rPr lang="en-US" dirty="0" smtClean="0"/>
              <a:t>layouts can be nested to achieve combinations of features </a:t>
            </a:r>
          </a:p>
          <a:p>
            <a:r>
              <a:rPr lang="en-US" dirty="0" smtClean="0"/>
              <a:t>in the Java code and XML: </a:t>
            </a:r>
          </a:p>
          <a:p>
            <a:pPr lvl="1"/>
            <a:r>
              <a:rPr lang="en-US" dirty="0" smtClean="0"/>
              <a:t>an Activity is a </a:t>
            </a:r>
            <a:r>
              <a:rPr lang="en-US" dirty="0" err="1" smtClean="0"/>
              <a:t>ViewGroup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various Layout classes are also </a:t>
            </a:r>
            <a:r>
              <a:rPr lang="en-US" dirty="0" err="1" smtClean="0"/>
              <a:t>ViewGroups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widgets can be added to a </a:t>
            </a:r>
            <a:r>
              <a:rPr lang="en-US" dirty="0" err="1" smtClean="0"/>
              <a:t>ViewGroup</a:t>
            </a:r>
            <a:r>
              <a:rPr lang="en-US" dirty="0" smtClean="0"/>
              <a:t>, which will then manage that widget's position/size behavior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: a language for describing hierarchical text data. </a:t>
            </a:r>
            <a:endParaRPr lang="en-US" dirty="0"/>
          </a:p>
          <a:p>
            <a:pPr lvl="1"/>
            <a:r>
              <a:rPr lang="en-US" dirty="0" smtClean="0"/>
              <a:t>Uses tags that consist of elements and attributes. Tags can be nested. </a:t>
            </a:r>
          </a:p>
          <a:p>
            <a:pPr lvl="1"/>
            <a:r>
              <a:rPr lang="en-US" dirty="0" smtClean="0"/>
              <a:t>Some tags are opened and closed; others self-close.</a:t>
            </a:r>
            <a:endParaRPr lang="en-US" dirty="0"/>
          </a:p>
          <a:p>
            <a:pPr lvl="1"/>
            <a:r>
              <a:rPr lang="en-US" dirty="0" smtClean="0"/>
              <a:t>&lt;element </a:t>
            </a:r>
            <a:r>
              <a:rPr lang="en-US" dirty="0" err="1" smtClean="0"/>
              <a:t>attr</a:t>
            </a:r>
            <a:r>
              <a:rPr lang="en-US" smtClean="0"/>
              <a:t>=“value”               </a:t>
            </a:r>
            <a:r>
              <a:rPr lang="en-US" dirty="0" smtClean="0"/>
              <a:t>/&gt; (self closing)</a:t>
            </a:r>
            <a:endParaRPr lang="en-US" dirty="0"/>
          </a:p>
          <a:p>
            <a:pPr lvl="1"/>
            <a:r>
              <a:rPr lang="en-US" dirty="0" smtClean="0"/>
              <a:t>&lt;elements </a:t>
            </a:r>
            <a:r>
              <a:rPr lang="en-US" dirty="0" err="1" smtClean="0"/>
              <a:t>attr</a:t>
            </a:r>
            <a:r>
              <a:rPr lang="en-US" dirty="0" smtClean="0"/>
              <a:t>=“value” </a:t>
            </a:r>
            <a:r>
              <a:rPr lang="en-US" dirty="0" err="1" smtClean="0"/>
              <a:t>attr</a:t>
            </a:r>
            <a:r>
              <a:rPr lang="en-US" dirty="0" smtClean="0"/>
              <a:t>=“value”&gt; … &lt;/elements&gt;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&lt;course name="Mobile App" semester="spring19"&gt;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&lt;teacher&gt; </a:t>
            </a:r>
            <a:r>
              <a:rPr lang="en-US" dirty="0" err="1" smtClean="0"/>
              <a:t>Musadaq</a:t>
            </a:r>
            <a:r>
              <a:rPr lang="en-US" dirty="0" smtClean="0"/>
              <a:t> &lt;/teacher&gt;</a:t>
            </a:r>
          </a:p>
          <a:p>
            <a:pPr marL="0" indent="0">
              <a:buNone/>
            </a:pPr>
            <a:r>
              <a:rPr lang="en-US" dirty="0" smtClean="0"/>
              <a:t>&lt;/course&gt;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Layouts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go to the Text view for your layout XML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modify the opening/closing tags to the new layout type, e.g. </a:t>
            </a:r>
            <a:r>
              <a:rPr lang="en-US" sz="1800" dirty="0" err="1" smtClean="0"/>
              <a:t>LinearLayout</a:t>
            </a:r>
            <a:r>
              <a:rPr lang="en-US" sz="1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now go back to Design view and add widgets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94" y="1825337"/>
            <a:ext cx="6157860" cy="28575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lays out widgets/views in a single line</a:t>
            </a:r>
          </a:p>
          <a:p>
            <a:r>
              <a:rPr lang="en-US" dirty="0" smtClean="0"/>
              <a:t> orientation of horizontal (default) or vertical</a:t>
            </a:r>
          </a:p>
          <a:p>
            <a:r>
              <a:rPr lang="en-US" dirty="0" smtClean="0"/>
              <a:t> items do not wrap if they reach edge of screen!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9" y="1356880"/>
            <a:ext cx="7962900" cy="3867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&lt;</a:t>
            </a:r>
            <a:r>
              <a:rPr lang="en-US" b="1" dirty="0" err="1" smtClean="0">
                <a:latin typeface="+mj-lt"/>
              </a:rPr>
              <a:t>LinearLayout</a:t>
            </a:r>
            <a:r>
              <a:rPr lang="en-US" dirty="0" smtClean="0">
                <a:latin typeface="+mj-lt"/>
              </a:rPr>
              <a:t> ...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android:orientation</a:t>
            </a:r>
            <a:r>
              <a:rPr lang="en-US" b="1" dirty="0" smtClean="0">
                <a:latin typeface="+mj-lt"/>
              </a:rPr>
              <a:t>="horizontal"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tools:context</a:t>
            </a:r>
            <a:r>
              <a:rPr lang="en-US" dirty="0" smtClean="0">
                <a:latin typeface="+mj-lt"/>
              </a:rPr>
              <a:t>=".</a:t>
            </a:r>
            <a:r>
              <a:rPr lang="en-US" dirty="0" err="1" smtClean="0">
                <a:latin typeface="+mj-lt"/>
              </a:rPr>
              <a:t>MainActivity</a:t>
            </a:r>
            <a:r>
              <a:rPr lang="en-US" dirty="0" smtClean="0">
                <a:latin typeface="+mj-lt"/>
              </a:rPr>
              <a:t>"&gt;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1" 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2 Hooray" 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3" 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4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Very Long Text" /&gt;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&lt;/</a:t>
            </a:r>
            <a:r>
              <a:rPr lang="en-US" dirty="0" err="1" smtClean="0">
                <a:latin typeface="+mj-lt"/>
              </a:rPr>
              <a:t>LinearLayout</a:t>
            </a:r>
            <a:r>
              <a:rPr lang="en-US" dirty="0" smtClean="0">
                <a:latin typeface="+mj-lt"/>
              </a:rPr>
              <a:t>&gt;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84" y="1081088"/>
            <a:ext cx="3241098" cy="53495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&lt;</a:t>
            </a:r>
            <a:r>
              <a:rPr lang="en-US" b="1" dirty="0" err="1" smtClean="0">
                <a:latin typeface="+mj-lt"/>
              </a:rPr>
              <a:t>LinearLayout</a:t>
            </a:r>
            <a:r>
              <a:rPr lang="en-US" dirty="0" smtClean="0">
                <a:latin typeface="+mj-lt"/>
              </a:rPr>
              <a:t> ...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android:orientation</a:t>
            </a:r>
            <a:r>
              <a:rPr lang="en-US" b="1" dirty="0" smtClean="0">
                <a:latin typeface="+mj-lt"/>
              </a:rPr>
              <a:t>=“vertical"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tools:context</a:t>
            </a:r>
            <a:r>
              <a:rPr lang="en-US" dirty="0" smtClean="0">
                <a:latin typeface="+mj-lt"/>
              </a:rPr>
              <a:t>=".</a:t>
            </a:r>
            <a:r>
              <a:rPr lang="en-US" dirty="0" err="1" smtClean="0">
                <a:latin typeface="+mj-lt"/>
              </a:rPr>
              <a:t>MainActivity</a:t>
            </a:r>
            <a:r>
              <a:rPr lang="en-US" dirty="0" smtClean="0">
                <a:latin typeface="+mj-lt"/>
              </a:rPr>
              <a:t>"&gt;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1" 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2 Hooray" 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3" /&gt;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&lt;Button ... </a:t>
            </a:r>
            <a:r>
              <a:rPr lang="en-US" dirty="0" err="1" smtClean="0">
                <a:latin typeface="+mj-lt"/>
              </a:rPr>
              <a:t>android:text</a:t>
            </a:r>
            <a:r>
              <a:rPr lang="en-US" dirty="0" smtClean="0">
                <a:latin typeface="+mj-lt"/>
              </a:rPr>
              <a:t>="Button 4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Very Long Text" /&gt;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&lt;/</a:t>
            </a:r>
            <a:r>
              <a:rPr lang="en-US" dirty="0" err="1" smtClean="0">
                <a:latin typeface="+mj-lt"/>
              </a:rPr>
              <a:t>LinearLayout</a:t>
            </a:r>
            <a:r>
              <a:rPr lang="en-US" dirty="0" smtClean="0">
                <a:latin typeface="+mj-lt"/>
              </a:rPr>
              <a:t>&gt;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46" y="1440872"/>
            <a:ext cx="2959245" cy="48627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2 - 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7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1091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Layout</vt:lpstr>
      <vt:lpstr>Static / Dynamic Sizing and Positioning</vt:lpstr>
      <vt:lpstr>ViewGroup as Layout</vt:lpstr>
      <vt:lpstr>XML</vt:lpstr>
      <vt:lpstr>Changing Layouts</vt:lpstr>
      <vt:lpstr>Linear Layout</vt:lpstr>
      <vt:lpstr>PowerPoint Presentation</vt:lpstr>
      <vt:lpstr>Example 1</vt:lpstr>
      <vt:lpstr>Example 2</vt:lpstr>
      <vt:lpstr>Gravity</vt:lpstr>
      <vt:lpstr>Weight</vt:lpstr>
      <vt:lpstr>Widget box model</vt:lpstr>
      <vt:lpstr>PowerPoint Presentation</vt:lpstr>
      <vt:lpstr>Padding</vt:lpstr>
      <vt:lpstr>Padding</vt:lpstr>
      <vt:lpstr>Margin</vt:lpstr>
      <vt:lpstr>Margin</vt:lpstr>
      <vt:lpstr>Individual Widget Size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Musad</dc:creator>
  <cp:lastModifiedBy>Musad</cp:lastModifiedBy>
  <cp:revision>47</cp:revision>
  <dcterms:created xsi:type="dcterms:W3CDTF">2019-02-05T14:06:08Z</dcterms:created>
  <dcterms:modified xsi:type="dcterms:W3CDTF">2019-02-26T19:13:03Z</dcterms:modified>
</cp:coreProperties>
</file>