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-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83402646659146"/>
          <c:y val="0.18267588094239057"/>
          <c:w val="0.76178581541876145"/>
          <c:h val="0.6521675415573053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42-4DEF-96BE-D2C189E211D9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D42-4DEF-96BE-D2C189E211D9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45233703943124"/>
                      <c:h val="0.12406496471077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D42-4DEF-96BE-D2C189E211D9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377189013706761E-2"/>
                      <c:h val="0.12406496471077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6D42-4DEF-96BE-D2C189E211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Uptime Increase</c:v>
                </c:pt>
                <c:pt idx="1">
                  <c:v>Cost Reduction</c:v>
                </c:pt>
                <c:pt idx="2">
                  <c:v>Revenue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7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42-4DEF-96BE-D2C189E211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At val="0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noFill/>
        <a:ln>
          <a:solidFill>
            <a:schemeClr val="accent1">
              <a:alpha val="65000"/>
            </a:schemeClr>
          </a:solidFill>
        </a:ln>
        <a:effectLst/>
      </c:spPr>
    </c:plotArea>
    <c:plotVisOnly val="1"/>
    <c:dispBlanksAs val="gap"/>
    <c:showDLblsOverMax val="1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958F5-7743-4277-BA6E-13F6786F460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0CBD7-EAD6-4946-89E8-F60F5F78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0CBD7-EAD6-4946-89E8-F60F5F787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1.xml"/><Relationship Id="rId7" Type="http://schemas.openxmlformats.org/officeDocument/2006/relationships/hyperlink" Target="https://www.pw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ckinsey.com/" TargetMode="External"/><Relationship Id="rId5" Type="http://schemas.openxmlformats.org/officeDocument/2006/relationships/hyperlink" Target="https://www.deloitte.com/" TargetMode="External"/><Relationship Id="rId4" Type="http://schemas.openxmlformats.org/officeDocument/2006/relationships/hyperlink" Target="https://www.capgemini.com/" TargetMode="Externa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66328"/>
            <a:ext cx="8080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DC143C"/>
                </a:solidFill>
              </a:defRPr>
            </a:pPr>
            <a:endParaRPr lang="en-US" dirty="0" smtClean="0"/>
          </a:p>
          <a:p>
            <a:pPr>
              <a:defRPr sz="2000" b="1">
                <a:solidFill>
                  <a:srgbClr val="DC143C"/>
                </a:solidFill>
              </a:defRPr>
            </a:pPr>
            <a:r>
              <a:rPr dirty="0" smtClean="0"/>
              <a:t>Problem</a:t>
            </a:r>
            <a:r>
              <a:rPr dirty="0"/>
              <a:t>:</a:t>
            </a:r>
          </a:p>
          <a:p>
            <a:pPr>
              <a:defRPr sz="1600"/>
            </a:pPr>
            <a:r>
              <a:rPr dirty="0"/>
              <a:t>• Unplanned equipment downtime caused major disruptions for clients.</a:t>
            </a:r>
          </a:p>
          <a:p>
            <a:pPr>
              <a:defRPr sz="1600"/>
            </a:pPr>
            <a:r>
              <a:rPr dirty="0"/>
              <a:t>• Equipment failures accounted for 42% of </a:t>
            </a:r>
            <a:r>
              <a:rPr dirty="0" smtClean="0"/>
              <a:t>d</a:t>
            </a:r>
            <a:r>
              <a:rPr lang="en-US" dirty="0" smtClean="0"/>
              <a:t>o</a:t>
            </a:r>
            <a:r>
              <a:rPr dirty="0" smtClean="0"/>
              <a:t>wntime </a:t>
            </a:r>
            <a:r>
              <a:rPr dirty="0"/>
              <a:t>costs ($50 billion annually).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77886"/>
            <a:ext cx="627950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DC143C"/>
                </a:solidFill>
              </a:defRPr>
            </a:pPr>
            <a:r>
              <a:rPr dirty="0"/>
              <a:t>Actions:</a:t>
            </a:r>
          </a:p>
          <a:p>
            <a:pPr>
              <a:defRPr sz="1600"/>
            </a:pPr>
            <a:r>
              <a:rPr dirty="0"/>
              <a:t>• Deployed </a:t>
            </a:r>
            <a:r>
              <a:rPr dirty="0" smtClean="0"/>
              <a:t>I</a:t>
            </a:r>
            <a:r>
              <a:rPr lang="en-US" dirty="0" smtClean="0"/>
              <a:t>nternet </a:t>
            </a:r>
            <a:r>
              <a:rPr dirty="0" smtClean="0"/>
              <a:t>o</a:t>
            </a:r>
            <a:r>
              <a:rPr lang="en-US" dirty="0" smtClean="0"/>
              <a:t>f </a:t>
            </a:r>
            <a:r>
              <a:rPr dirty="0" smtClean="0"/>
              <a:t>T</a:t>
            </a:r>
            <a:r>
              <a:rPr lang="en-US" dirty="0" smtClean="0"/>
              <a:t>hings</a:t>
            </a:r>
            <a:r>
              <a:rPr dirty="0" smtClean="0"/>
              <a:t> </a:t>
            </a:r>
            <a:r>
              <a:rPr dirty="0"/>
              <a:t>sensors on equipment to collect </a:t>
            </a:r>
            <a:endParaRPr lang="en-US" dirty="0" smtClean="0"/>
          </a:p>
          <a:p>
            <a:pPr>
              <a:defRPr sz="1600"/>
            </a:pPr>
            <a:r>
              <a:rPr dirty="0" smtClean="0"/>
              <a:t>real-time </a:t>
            </a:r>
            <a:r>
              <a:rPr dirty="0"/>
              <a:t>data.</a:t>
            </a:r>
          </a:p>
          <a:p>
            <a:pPr>
              <a:defRPr sz="1600"/>
            </a:pPr>
            <a:r>
              <a:rPr dirty="0"/>
              <a:t>• Used machine learning to predict maintenance needs and avoid breakdowns.</a:t>
            </a:r>
          </a:p>
          <a:p>
            <a:pPr>
              <a:defRPr sz="1600"/>
            </a:pPr>
            <a:r>
              <a:rPr dirty="0"/>
              <a:t>• Optimized maintenance schedules based on predictive analytics insights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1600"/>
            </a:pPr>
            <a:endParaRPr lang="en-US" dirty="0"/>
          </a:p>
          <a:p>
            <a:pPr>
              <a:defRPr sz="1600"/>
            </a:pPr>
            <a:endParaRPr lang="en-US" dirty="0" smtClean="0"/>
          </a:p>
          <a:p>
            <a:pPr>
              <a:defRPr sz="2000" b="1">
                <a:solidFill>
                  <a:srgbClr val="DC143C"/>
                </a:solidFill>
              </a:defRPr>
            </a:pPr>
            <a:r>
              <a:rPr lang="en-US" dirty="0"/>
              <a:t>Results:</a:t>
            </a:r>
          </a:p>
          <a:p>
            <a:pPr>
              <a:defRPr sz="1600"/>
            </a:pPr>
            <a:r>
              <a:rPr lang="en-US" dirty="0"/>
              <a:t>• 10-20% increase in equipment uptime (Deloitte).</a:t>
            </a:r>
          </a:p>
          <a:p>
            <a:pPr>
              <a:defRPr sz="1600"/>
            </a:pPr>
            <a:r>
              <a:rPr lang="en-US" dirty="0"/>
              <a:t>• 5-10% reduction in maintenance costs (Deloitte).</a:t>
            </a:r>
          </a:p>
          <a:p>
            <a:pPr>
              <a:defRPr sz="1600"/>
            </a:pPr>
            <a:r>
              <a:rPr lang="en-US" dirty="0"/>
              <a:t>• 30% increase in service revenue from predictive maintenance (</a:t>
            </a:r>
            <a:r>
              <a:rPr lang="en-US" dirty="0" err="1"/>
              <a:t>Capgemini</a:t>
            </a:r>
            <a:r>
              <a:rPr lang="en-US" dirty="0" smtClean="0"/>
              <a:t>).</a:t>
            </a:r>
            <a:endParaRPr lang="en-US" dirty="0"/>
          </a:p>
          <a:p>
            <a:pPr>
              <a:defRPr sz="1600"/>
            </a:pPr>
            <a:endParaRPr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50092"/>
              </p:ext>
            </p:extLst>
          </p:nvPr>
        </p:nvGraphicFramePr>
        <p:xfrm>
          <a:off x="5850294" y="3769567"/>
          <a:ext cx="3144417" cy="296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0" y="6858000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606060"/>
                </a:solidFill>
              </a:defRPr>
            </a:pPr>
            <a:r>
              <a:rPr lang="en-US" dirty="0"/>
              <a:t>References</a:t>
            </a:r>
            <a:r>
              <a:rPr lang="en-US" dirty="0" smtClean="0"/>
              <a:t>:</a:t>
            </a:r>
          </a:p>
          <a:p>
            <a:pPr>
              <a:defRPr sz="1000">
                <a:solidFill>
                  <a:srgbClr val="606060"/>
                </a:solidFill>
              </a:defRPr>
            </a:pPr>
            <a:r>
              <a:rPr lang="en-US" dirty="0" smtClean="0"/>
              <a:t>PwC</a:t>
            </a:r>
            <a:r>
              <a:rPr lang="en-US" dirty="0"/>
              <a:t>, McKinsey, Deloitte, </a:t>
            </a:r>
            <a:r>
              <a:rPr lang="en-US" dirty="0" err="1"/>
              <a:t>Capgemini</a:t>
            </a:r>
            <a:endParaRPr lang="en-US" dirty="0"/>
          </a:p>
          <a:p>
            <a:r>
              <a:rPr lang="en-US" sz="1000" dirty="0" err="1" smtClean="0"/>
              <a:t>Capgemini</a:t>
            </a:r>
            <a:r>
              <a:rPr lang="en-US" sz="1000" dirty="0"/>
              <a:t>. (2021) </a:t>
            </a:r>
            <a:r>
              <a:rPr lang="en-US" sz="1000" i="1" dirty="0"/>
              <a:t>Predictive Maintenance: How Industry 4.0 and </a:t>
            </a:r>
            <a:r>
              <a:rPr lang="en-US" sz="1000" i="1" dirty="0" err="1"/>
              <a:t>IoT</a:t>
            </a:r>
            <a:r>
              <a:rPr lang="en-US" sz="1000" i="1" dirty="0"/>
              <a:t> Are Transforming Industrial Equipment Maintenance</a:t>
            </a:r>
            <a:r>
              <a:rPr lang="en-US" sz="1000" dirty="0"/>
              <a:t>. Available at: </a:t>
            </a:r>
            <a:r>
              <a:rPr lang="en-US" sz="1000" dirty="0">
                <a:hlinkClick r:id="rId4"/>
              </a:rPr>
              <a:t>https://www.capgemini.com</a:t>
            </a:r>
            <a:r>
              <a:rPr lang="en-US" sz="1000" dirty="0"/>
              <a:t> (Accessed: 8 October 2024</a:t>
            </a:r>
            <a:r>
              <a:rPr lang="en-US" sz="1000" dirty="0" smtClean="0"/>
              <a:t>).</a:t>
            </a:r>
          </a:p>
          <a:p>
            <a:r>
              <a:rPr lang="en-US" sz="1000" dirty="0" smtClean="0"/>
              <a:t>Deloitte</a:t>
            </a:r>
            <a:r>
              <a:rPr lang="en-US" sz="1000" dirty="0"/>
              <a:t>. (2020) </a:t>
            </a:r>
            <a:r>
              <a:rPr lang="en-US" sz="1000" i="1" dirty="0"/>
              <a:t>The Internet of Things: Predictive Maintenance for Increased Uptime</a:t>
            </a:r>
            <a:r>
              <a:rPr lang="en-US" sz="1000" dirty="0"/>
              <a:t>. Available at: </a:t>
            </a:r>
            <a:r>
              <a:rPr lang="en-US" sz="1000" dirty="0">
                <a:hlinkClick r:id="rId5"/>
              </a:rPr>
              <a:t>https://www.deloitte.com</a:t>
            </a:r>
            <a:r>
              <a:rPr lang="en-US" sz="1000" dirty="0"/>
              <a:t> (Accessed: 8 October 2024</a:t>
            </a:r>
            <a:r>
              <a:rPr lang="en-US" sz="1000" dirty="0" smtClean="0"/>
              <a:t>).</a:t>
            </a:r>
          </a:p>
          <a:p>
            <a:r>
              <a:rPr lang="en-US" sz="1000" dirty="0" smtClean="0"/>
              <a:t>McKinsey </a:t>
            </a:r>
            <a:r>
              <a:rPr lang="en-US" sz="1000" dirty="0"/>
              <a:t>&amp; Company. (2018) </a:t>
            </a:r>
            <a:r>
              <a:rPr lang="en-US" sz="1000" i="1" dirty="0"/>
              <a:t>Unlocking Value from </a:t>
            </a:r>
            <a:r>
              <a:rPr lang="en-US" sz="1000" i="1" dirty="0" err="1"/>
              <a:t>IoT</a:t>
            </a:r>
            <a:r>
              <a:rPr lang="en-US" sz="1000" i="1" dirty="0"/>
              <a:t> and Data Analytics</a:t>
            </a:r>
            <a:r>
              <a:rPr lang="en-US" sz="1000" dirty="0"/>
              <a:t>. Available at: </a:t>
            </a:r>
            <a:r>
              <a:rPr lang="en-US" sz="1000" dirty="0">
                <a:hlinkClick r:id="rId6"/>
              </a:rPr>
              <a:t>https://www.mckinsey.com</a:t>
            </a:r>
            <a:r>
              <a:rPr lang="en-US" sz="1000" dirty="0"/>
              <a:t> (Accessed: 8 October 2024).</a:t>
            </a:r>
          </a:p>
          <a:p>
            <a:r>
              <a:rPr lang="en-US" sz="1000" dirty="0"/>
              <a:t>PwC. (2019) </a:t>
            </a:r>
            <a:r>
              <a:rPr lang="en-US" sz="1000" i="1" dirty="0"/>
              <a:t>Leveraging Data Analytics for Predictive Maintenance</a:t>
            </a:r>
            <a:r>
              <a:rPr lang="en-US" sz="1000" dirty="0"/>
              <a:t>. Available at: </a:t>
            </a:r>
            <a:r>
              <a:rPr lang="en-US" sz="1000" dirty="0">
                <a:hlinkClick r:id="rId7"/>
              </a:rPr>
              <a:t>https://www.pwc.com</a:t>
            </a:r>
            <a:r>
              <a:rPr lang="en-US" sz="1000" dirty="0"/>
              <a:t> (Accessed: 8 October 2024</a:t>
            </a:r>
            <a:r>
              <a:rPr lang="en-US" sz="1000" dirty="0" smtClean="0"/>
              <a:t>).</a:t>
            </a:r>
            <a:endParaRPr lang="en-US" sz="1000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1821" y="173677"/>
            <a:ext cx="2978473" cy="1169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232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Hydr</dc:creator>
  <cp:keywords/>
  <dc:description>generated using python-pptx</dc:description>
  <cp:lastModifiedBy>Hydr</cp:lastModifiedBy>
  <cp:revision>9</cp:revision>
  <dcterms:created xsi:type="dcterms:W3CDTF">2013-01-27T09:14:16Z</dcterms:created>
  <dcterms:modified xsi:type="dcterms:W3CDTF">2024-10-08T13:15:07Z</dcterms:modified>
  <cp:category/>
</cp:coreProperties>
</file>