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theme/themeOverride2.xml" ContentType="application/vnd.openxmlformats-officedocument.themeOverride+xml"/>
  <Override PartName="/ppt/notesSlides/notesSlide7.xml" ContentType="application/vnd.openxmlformats-officedocument.presentationml.notesSlide+xml"/>
  <Override PartName="/ppt/theme/themeOverride3.xml" ContentType="application/vnd.openxmlformats-officedocument.themeOverride+xml"/>
  <Override PartName="/ppt/notesSlides/notesSlide8.xml" ContentType="application/vnd.openxmlformats-officedocument.presentationml.notesSlide+xml"/>
  <Override PartName="/ppt/theme/themeOverride4.xml" ContentType="application/vnd.openxmlformats-officedocument.themeOverride+xml"/>
  <Override PartName="/ppt/notesSlides/notesSlide9.xml" ContentType="application/vnd.openxmlformats-officedocument.presentationml.notesSlide+xml"/>
  <Override PartName="/ppt/theme/themeOverride5.xml" ContentType="application/vnd.openxmlformats-officedocument.themeOverride+xml"/>
  <Override PartName="/ppt/notesSlides/notesSlide10.xml" ContentType="application/vnd.openxmlformats-officedocument.presentationml.notesSlide+xml"/>
  <Override PartName="/ppt/theme/themeOverride6.xml" ContentType="application/vnd.openxmlformats-officedocument.themeOverride+xml"/>
  <Override PartName="/ppt/notesSlides/notesSlide11.xml" ContentType="application/vnd.openxmlformats-officedocument.presentationml.notesSlide+xml"/>
  <Override PartName="/ppt/theme/themeOverride7.xml" ContentType="application/vnd.openxmlformats-officedocument.themeOverride+xml"/>
  <Override PartName="/ppt/notesSlides/notesSlide12.xml" ContentType="application/vnd.openxmlformats-officedocument.presentationml.notesSlide+xml"/>
  <Override PartName="/ppt/theme/themeOverride8.xml" ContentType="application/vnd.openxmlformats-officedocument.themeOverride+xml"/>
  <Override PartName="/ppt/notesSlides/notesSlide13.xml" ContentType="application/vnd.openxmlformats-officedocument.presentationml.notesSlide+xml"/>
  <Override PartName="/ppt/theme/themeOverride9.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heme/themeOverride10.xml" ContentType="application/vnd.openxmlformats-officedocument.themeOverride+xml"/>
  <Override PartName="/ppt/theme/themeOverride11.xml" ContentType="application/vnd.openxmlformats-officedocument.themeOverride+xml"/>
  <Override PartName="/ppt/notesSlides/notesSlide16.xml" ContentType="application/vnd.openxmlformats-officedocument.presentationml.notesSlide+xml"/>
  <Override PartName="/ppt/theme/themeOverride12.xml" ContentType="application/vnd.openxmlformats-officedocument.themeOverride+xml"/>
  <Override PartName="/ppt/notesSlides/notesSlide17.xml" ContentType="application/vnd.openxmlformats-officedocument.presentationml.notesSlide+xml"/>
  <Override PartName="/ppt/theme/themeOverride13.xml" ContentType="application/vnd.openxmlformats-officedocument.themeOverride+xml"/>
  <Override PartName="/ppt/notesSlides/notesSlide18.xml" ContentType="application/vnd.openxmlformats-officedocument.presentationml.notesSlide+xml"/>
  <Override PartName="/ppt/theme/themeOverride14.xml" ContentType="application/vnd.openxmlformats-officedocument.themeOverr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heme/themeOverride15.xml" ContentType="application/vnd.openxmlformats-officedocument.themeOverride+xml"/>
  <Override PartName="/ppt/notesSlides/notesSlide21.xml" ContentType="application/vnd.openxmlformats-officedocument.presentationml.notesSlide+xml"/>
  <Override PartName="/ppt/theme/themeOverride16.xml" ContentType="application/vnd.openxmlformats-officedocument.themeOverr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1" r:id="rId2"/>
  </p:sldMasterIdLst>
  <p:notesMasterIdLst>
    <p:notesMasterId r:id="rId30"/>
  </p:notesMasterIdLst>
  <p:sldIdLst>
    <p:sldId id="260" r:id="rId3"/>
    <p:sldId id="262" r:id="rId4"/>
    <p:sldId id="281" r:id="rId5"/>
    <p:sldId id="256" r:id="rId6"/>
    <p:sldId id="289" r:id="rId7"/>
    <p:sldId id="269" r:id="rId8"/>
    <p:sldId id="270" r:id="rId9"/>
    <p:sldId id="293" r:id="rId10"/>
    <p:sldId id="294" r:id="rId11"/>
    <p:sldId id="275" r:id="rId12"/>
    <p:sldId id="271" r:id="rId13"/>
    <p:sldId id="296" r:id="rId14"/>
    <p:sldId id="272" r:id="rId15"/>
    <p:sldId id="297" r:id="rId16"/>
    <p:sldId id="292" r:id="rId17"/>
    <p:sldId id="280" r:id="rId18"/>
    <p:sldId id="279" r:id="rId19"/>
    <p:sldId id="276" r:id="rId20"/>
    <p:sldId id="277" r:id="rId21"/>
    <p:sldId id="299" r:id="rId22"/>
    <p:sldId id="278" r:id="rId23"/>
    <p:sldId id="282" r:id="rId24"/>
    <p:sldId id="283" r:id="rId25"/>
    <p:sldId id="298" r:id="rId26"/>
    <p:sldId id="285" r:id="rId27"/>
    <p:sldId id="288" r:id="rId28"/>
    <p:sldId id="29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Card" id="{CFAAFDF4-107D-4ADE-A541-1ED558E65B3F}">
          <p14:sldIdLst>
            <p14:sldId id="260"/>
          </p14:sldIdLst>
        </p14:section>
        <p14:section name="Contents" id="{639DBC38-52A9-4760-A9CE-B17361F4455A}">
          <p14:sldIdLst>
            <p14:sldId id="262"/>
          </p14:sldIdLst>
        </p14:section>
        <p14:section name="Intro + Descrip" id="{A6F03C1C-905D-4F7E-86DF-E08795955478}">
          <p14:sldIdLst>
            <p14:sldId id="281"/>
            <p14:sldId id="256"/>
            <p14:sldId id="289"/>
          </p14:sldIdLst>
        </p14:section>
        <p14:section name="Explor + Analysis" id="{BD501090-3FD6-4C53-AE8F-7449623F9920}">
          <p14:sldIdLst>
            <p14:sldId id="269"/>
            <p14:sldId id="270"/>
            <p14:sldId id="293"/>
            <p14:sldId id="294"/>
            <p14:sldId id="275"/>
            <p14:sldId id="271"/>
            <p14:sldId id="296"/>
            <p14:sldId id="272"/>
            <p14:sldId id="297"/>
            <p14:sldId id="292"/>
          </p14:sldIdLst>
        </p14:section>
        <p14:section name="Predictive Models" id="{D0B23459-8C9E-44C4-9D46-116353A639D2}">
          <p14:sldIdLst>
            <p14:sldId id="280"/>
            <p14:sldId id="279"/>
            <p14:sldId id="276"/>
            <p14:sldId id="277"/>
            <p14:sldId id="299"/>
            <p14:sldId id="278"/>
          </p14:sldIdLst>
        </p14:section>
        <p14:section name="Recommendations &amp; Future Work" id="{A326ABFA-3265-4BFF-84F1-17B34548058E}">
          <p14:sldIdLst>
            <p14:sldId id="282"/>
            <p14:sldId id="283"/>
            <p14:sldId id="298"/>
          </p14:sldIdLst>
        </p14:section>
        <p14:section name="Additional Resources + About Me" id="{2824D4A8-2C5A-4504-9942-11E03A0DD2C2}">
          <p14:sldIdLst>
            <p14:sldId id="285"/>
            <p14:sldId id="288"/>
            <p14:sldId id="2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06" autoAdjust="0"/>
    <p:restoredTop sz="85866" autoAdjust="0"/>
  </p:normalViewPr>
  <p:slideViewPr>
    <p:cSldViewPr snapToGrid="0">
      <p:cViewPr varScale="1">
        <p:scale>
          <a:sx n="61" d="100"/>
          <a:sy n="61" d="100"/>
        </p:scale>
        <p:origin x="84" y="8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3/5/2019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446842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1329926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11</a:t>
            </a:fld>
            <a:endParaRPr lang="en-US"/>
          </a:p>
        </p:txBody>
      </p:sp>
    </p:spTree>
    <p:extLst>
      <p:ext uri="{BB962C8B-B14F-4D97-AF65-F5344CB8AC3E}">
        <p14:creationId xmlns:p14="http://schemas.microsoft.com/office/powerpoint/2010/main" val="1053728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12</a:t>
            </a:fld>
            <a:endParaRPr lang="en-US"/>
          </a:p>
        </p:txBody>
      </p:sp>
    </p:spTree>
    <p:extLst>
      <p:ext uri="{BB962C8B-B14F-4D97-AF65-F5344CB8AC3E}">
        <p14:creationId xmlns:p14="http://schemas.microsoft.com/office/powerpoint/2010/main" val="4061232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13</a:t>
            </a:fld>
            <a:endParaRPr lang="en-US"/>
          </a:p>
        </p:txBody>
      </p:sp>
    </p:spTree>
    <p:extLst>
      <p:ext uri="{BB962C8B-B14F-4D97-AF65-F5344CB8AC3E}">
        <p14:creationId xmlns:p14="http://schemas.microsoft.com/office/powerpoint/2010/main" val="2621260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14</a:t>
            </a:fld>
            <a:endParaRPr lang="en-US"/>
          </a:p>
        </p:txBody>
      </p:sp>
    </p:spTree>
    <p:extLst>
      <p:ext uri="{BB962C8B-B14F-4D97-AF65-F5344CB8AC3E}">
        <p14:creationId xmlns:p14="http://schemas.microsoft.com/office/powerpoint/2010/main" val="35259698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15</a:t>
            </a:fld>
            <a:endParaRPr lang="en-US"/>
          </a:p>
        </p:txBody>
      </p:sp>
    </p:spTree>
    <p:extLst>
      <p:ext uri="{BB962C8B-B14F-4D97-AF65-F5344CB8AC3E}">
        <p14:creationId xmlns:p14="http://schemas.microsoft.com/office/powerpoint/2010/main" val="13006412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16</a:t>
            </a:fld>
            <a:endParaRPr lang="en-US"/>
          </a:p>
        </p:txBody>
      </p:sp>
    </p:spTree>
    <p:extLst>
      <p:ext uri="{BB962C8B-B14F-4D97-AF65-F5344CB8AC3E}">
        <p14:creationId xmlns:p14="http://schemas.microsoft.com/office/powerpoint/2010/main" val="34327597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18</a:t>
            </a:fld>
            <a:endParaRPr lang="en-US"/>
          </a:p>
        </p:txBody>
      </p:sp>
    </p:spTree>
    <p:extLst>
      <p:ext uri="{BB962C8B-B14F-4D97-AF65-F5344CB8AC3E}">
        <p14:creationId xmlns:p14="http://schemas.microsoft.com/office/powerpoint/2010/main" val="34865646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19</a:t>
            </a:fld>
            <a:endParaRPr lang="en-US"/>
          </a:p>
        </p:txBody>
      </p:sp>
    </p:spTree>
    <p:extLst>
      <p:ext uri="{BB962C8B-B14F-4D97-AF65-F5344CB8AC3E}">
        <p14:creationId xmlns:p14="http://schemas.microsoft.com/office/powerpoint/2010/main" val="39394409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20</a:t>
            </a:fld>
            <a:endParaRPr lang="en-US"/>
          </a:p>
        </p:txBody>
      </p:sp>
    </p:spTree>
    <p:extLst>
      <p:ext uri="{BB962C8B-B14F-4D97-AF65-F5344CB8AC3E}">
        <p14:creationId xmlns:p14="http://schemas.microsoft.com/office/powerpoint/2010/main" val="40035054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21</a:t>
            </a:fld>
            <a:endParaRPr lang="en-US"/>
          </a:p>
        </p:txBody>
      </p:sp>
    </p:spTree>
    <p:extLst>
      <p:ext uri="{BB962C8B-B14F-4D97-AF65-F5344CB8AC3E}">
        <p14:creationId xmlns:p14="http://schemas.microsoft.com/office/powerpoint/2010/main" val="1098056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Pre-processing</a:t>
            </a:r>
          </a:p>
          <a:p>
            <a:pPr marL="171450" indent="-171450">
              <a:buFont typeface="Arial" panose="020B0604020202020204" pitchFamily="34" charset="0"/>
              <a:buChar char="•"/>
            </a:pPr>
            <a:r>
              <a:rPr lang="en-US" dirty="0"/>
              <a:t>Data mining</a:t>
            </a:r>
          </a:p>
          <a:p>
            <a:pPr marL="171450" indent="-171450">
              <a:buFont typeface="Arial" panose="020B0604020202020204" pitchFamily="34" charset="0"/>
              <a:buChar char="•"/>
            </a:pPr>
            <a:r>
              <a:rPr lang="en-US" dirty="0"/>
              <a:t>Results validation</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7722518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Pre-processing</a:t>
            </a:r>
          </a:p>
          <a:p>
            <a:pPr marL="171450" indent="-171450">
              <a:buFont typeface="Arial" panose="020B0604020202020204" pitchFamily="34" charset="0"/>
              <a:buChar char="•"/>
            </a:pPr>
            <a:r>
              <a:rPr lang="en-US" dirty="0"/>
              <a:t>Data mining</a:t>
            </a:r>
          </a:p>
          <a:p>
            <a:pPr marL="171450" indent="-171450">
              <a:buFont typeface="Arial" panose="020B0604020202020204" pitchFamily="34" charset="0"/>
              <a:buChar char="•"/>
            </a:pPr>
            <a:r>
              <a:rPr lang="en-US" dirty="0"/>
              <a:t>Results validation</a:t>
            </a:r>
          </a:p>
        </p:txBody>
      </p:sp>
      <p:sp>
        <p:nvSpPr>
          <p:cNvPr id="4" name="Slide Number Placeholder 3"/>
          <p:cNvSpPr>
            <a:spLocks noGrp="1"/>
          </p:cNvSpPr>
          <p:nvPr>
            <p:ph type="sldNum" sz="quarter" idx="10"/>
          </p:nvPr>
        </p:nvSpPr>
        <p:spPr/>
        <p:txBody>
          <a:bodyPr/>
          <a:lstStyle/>
          <a:p>
            <a:fld id="{E0746DE6-3336-457D-A091-FA20AC1C536E}" type="slidenum">
              <a:rPr lang="en-US" smtClean="0"/>
              <a:t>22</a:t>
            </a:fld>
            <a:endParaRPr lang="en-US"/>
          </a:p>
        </p:txBody>
      </p:sp>
    </p:spTree>
    <p:extLst>
      <p:ext uri="{BB962C8B-B14F-4D97-AF65-F5344CB8AC3E}">
        <p14:creationId xmlns:p14="http://schemas.microsoft.com/office/powerpoint/2010/main" val="9290873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23</a:t>
            </a:fld>
            <a:endParaRPr lang="en-US"/>
          </a:p>
        </p:txBody>
      </p:sp>
    </p:spTree>
    <p:extLst>
      <p:ext uri="{BB962C8B-B14F-4D97-AF65-F5344CB8AC3E}">
        <p14:creationId xmlns:p14="http://schemas.microsoft.com/office/powerpoint/2010/main" val="443541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24</a:t>
            </a:fld>
            <a:endParaRPr lang="en-US"/>
          </a:p>
        </p:txBody>
      </p:sp>
    </p:spTree>
    <p:extLst>
      <p:ext uri="{BB962C8B-B14F-4D97-AF65-F5344CB8AC3E}">
        <p14:creationId xmlns:p14="http://schemas.microsoft.com/office/powerpoint/2010/main" val="13886671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25</a:t>
            </a:fld>
            <a:endParaRPr lang="en-US"/>
          </a:p>
        </p:txBody>
      </p:sp>
    </p:spTree>
    <p:extLst>
      <p:ext uri="{BB962C8B-B14F-4D97-AF65-F5344CB8AC3E}">
        <p14:creationId xmlns:p14="http://schemas.microsoft.com/office/powerpoint/2010/main" val="1071126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26</a:t>
            </a:fld>
            <a:endParaRPr lang="en-US"/>
          </a:p>
        </p:txBody>
      </p:sp>
    </p:spTree>
    <p:extLst>
      <p:ext uri="{BB962C8B-B14F-4D97-AF65-F5344CB8AC3E}">
        <p14:creationId xmlns:p14="http://schemas.microsoft.com/office/powerpoint/2010/main" val="626763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446842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1189752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1874183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459089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2994987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3366651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3017891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3/5/2019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058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3/5/2019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96933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3/5/2019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4789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3/5/2019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691945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3/5/2019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7121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3/5/2019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51415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3/5/2019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82340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3/5/2019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89879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3/5/2019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70054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3/5/2019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15015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3/5/2019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57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3/5/2019</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9332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3/5/2019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MMBazel/springboard-program/tree/master/capstone1"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hemeOverride" Target="../theme/themeOverride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hemeOverride" Target="../theme/themeOverride6.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hemeOverride" Target="../theme/themeOverride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themeOverride" Target="../theme/themeOverride8.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themeOverride" Target="../theme/themeOverride9.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hemeOverride" Target="../theme/themeOverride11.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themeOverride" Target="../theme/themeOverride1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themeOverride" Target="../theme/themeOverride13.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themeOverride" Target="../theme/themeOverride14.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themeOverride" Target="../theme/themeOverride1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themeOverride" Target="../theme/themeOverride16.xml"/></Relationships>
</file>

<file path=ppt/slides/_rels/slide25.xml.rels><?xml version="1.0" encoding="UTF-8" standalone="yes"?>
<Relationships xmlns="http://schemas.openxmlformats.org/package/2006/relationships"><Relationship Id="rId3" Type="http://schemas.openxmlformats.org/officeDocument/2006/relationships/hyperlink" Target="https://bit.ly/2T0kmxC"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www.springboard.com/workshops/data-science-career-track/"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www.linkedin.com/in/mikikobazeley/"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hemeOverride" Target="../theme/themeOverride1.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hemeOverride" Target="../theme/themeOverride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hemeOverride" Target="../theme/themeOverride3.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43280A9-E265-46D1-8575-622906D20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16">
            <a:extLst>
              <a:ext uri="{FF2B5EF4-FFF2-40B4-BE49-F238E27FC236}">
                <a16:creationId xmlns:a16="http://schemas.microsoft.com/office/drawing/2014/main" id="{4DE20B70-4750-4280-B3AC-512C05EEF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96" y="1276539"/>
            <a:ext cx="5570417" cy="4304276"/>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4" name="Rectangle 23">
            <a:extLst>
              <a:ext uri="{FF2B5EF4-FFF2-40B4-BE49-F238E27FC236}">
                <a16:creationId xmlns:a16="http://schemas.microsoft.com/office/drawing/2014/main" id="{98D95174-B5F2-424A-8183-654A5064D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000" y="-2"/>
            <a:ext cx="164592"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D368A96-A16E-42CE-842C-9166E567B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8592" y="620720"/>
            <a:ext cx="7323231"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42188" y="942449"/>
            <a:ext cx="6681323" cy="1470249"/>
          </a:xfrm>
        </p:spPr>
        <p:txBody>
          <a:bodyPr>
            <a:normAutofit/>
          </a:bodyPr>
          <a:lstStyle/>
          <a:p>
            <a:r>
              <a:rPr lang="en-US" dirty="0"/>
              <a:t>Predicting sales success from INTRO callS</a:t>
            </a:r>
          </a:p>
        </p:txBody>
      </p:sp>
      <p:cxnSp>
        <p:nvCxnSpPr>
          <p:cNvPr id="28" name="Straight Connector 27">
            <a:extLst>
              <a:ext uri="{FF2B5EF4-FFF2-40B4-BE49-F238E27FC236}">
                <a16:creationId xmlns:a16="http://schemas.microsoft.com/office/drawing/2014/main" id="{E350D170-418B-4A22-8B98-15EF799FD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98367" y="2573573"/>
            <a:ext cx="658368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547043" y="2773885"/>
            <a:ext cx="6676469" cy="3141013"/>
          </a:xfrm>
        </p:spPr>
        <p:txBody>
          <a:bodyPr>
            <a:normAutofit fontScale="92500"/>
          </a:bodyPr>
          <a:lstStyle/>
          <a:p>
            <a:r>
              <a:rPr lang="en-US" dirty="0"/>
              <a:t>Mikiko Bazeley</a:t>
            </a:r>
          </a:p>
          <a:p>
            <a:r>
              <a:rPr lang="en-US" dirty="0"/>
              <a:t>March 2019</a:t>
            </a:r>
          </a:p>
          <a:p>
            <a:r>
              <a:rPr lang="en-US" dirty="0"/>
              <a:t>Springboard Data Science Cohort</a:t>
            </a:r>
          </a:p>
          <a:p>
            <a:endParaRPr lang="en-US" dirty="0"/>
          </a:p>
          <a:p>
            <a:endParaRPr lang="en-US" dirty="0"/>
          </a:p>
          <a:p>
            <a:endParaRPr lang="en-US" dirty="0"/>
          </a:p>
          <a:p>
            <a:r>
              <a:rPr lang="en-US" sz="1700" dirty="0"/>
              <a:t>GH: </a:t>
            </a:r>
            <a:r>
              <a:rPr lang="en-US" sz="1600" dirty="0">
                <a:hlinkClick r:id="rId2">
                  <a:extLst>
                    <a:ext uri="{A12FA001-AC4F-418D-AE19-62706E023703}">
                      <ahyp:hlinkClr xmlns:ahyp="http://schemas.microsoft.com/office/drawing/2018/hyperlinkcolor" val="tx"/>
                    </a:ext>
                  </a:extLst>
                </a:hlinkClick>
              </a:rPr>
              <a:t>https://github.com/MMBazel/springboard-program/tree/master/capstone1</a:t>
            </a:r>
            <a:endParaRPr lang="en-US" sz="1600" dirty="0"/>
          </a:p>
        </p:txBody>
      </p:sp>
    </p:spTree>
    <p:extLst>
      <p:ext uri="{BB962C8B-B14F-4D97-AF65-F5344CB8AC3E}">
        <p14:creationId xmlns:p14="http://schemas.microsoft.com/office/powerpoint/2010/main" val="429151299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8018272" cy="1499616"/>
          </a:xfrm>
        </p:spPr>
        <p:txBody>
          <a:bodyPr>
            <a:normAutofit/>
          </a:bodyPr>
          <a:lstStyle/>
          <a:p>
            <a:r>
              <a:rPr lang="en-US" dirty="0">
                <a:solidFill>
                  <a:schemeClr val="bg1"/>
                </a:solidFill>
              </a:rPr>
              <a:t>Data Analysis Takeaways</a:t>
            </a:r>
          </a:p>
        </p:txBody>
      </p:sp>
      <p:sp>
        <p:nvSpPr>
          <p:cNvPr id="34" name="Rectangle 33">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D4344C46-CBD8-4685-8EE6-BD7492F9871E}"/>
              </a:ext>
            </a:extLst>
          </p:cNvPr>
          <p:cNvSpPr txBox="1">
            <a:spLocks/>
          </p:cNvSpPr>
          <p:nvPr/>
        </p:nvSpPr>
        <p:spPr>
          <a:xfrm>
            <a:off x="1024128" y="1797803"/>
            <a:ext cx="7608428" cy="4548753"/>
          </a:xfrm>
          <a:prstGeom prst="rect">
            <a:avLst/>
          </a:prstGeom>
        </p:spPr>
        <p:txBody>
          <a:bodyPr vert="horz" lIns="45720" tIns="45720" rIns="45720" bIns="45720" rtlCol="0">
            <a:normAutofit fontScale="8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buFont typeface="Wingdings" panose="05000000000000000000" pitchFamily="2" charset="2"/>
              <a:buChar char="v"/>
            </a:pPr>
            <a:r>
              <a:rPr lang="en-US" dirty="0">
                <a:solidFill>
                  <a:schemeClr val="bg1"/>
                </a:solidFill>
              </a:rPr>
              <a:t> Variables as potential candidates for drivers of intro call status:</a:t>
            </a:r>
          </a:p>
          <a:p>
            <a:pPr lvl="1">
              <a:buFont typeface="Wingdings" panose="05000000000000000000" pitchFamily="2" charset="2"/>
              <a:buChar char="v"/>
            </a:pPr>
            <a:r>
              <a:rPr lang="en-US" dirty="0">
                <a:solidFill>
                  <a:schemeClr val="bg1"/>
                </a:solidFill>
              </a:rPr>
              <a:t> Landing Page </a:t>
            </a:r>
          </a:p>
          <a:p>
            <a:pPr lvl="1">
              <a:buFont typeface="Wingdings" panose="05000000000000000000" pitchFamily="2" charset="2"/>
              <a:buChar char="v"/>
            </a:pPr>
            <a:r>
              <a:rPr lang="en-US" dirty="0">
                <a:solidFill>
                  <a:schemeClr val="bg1"/>
                </a:solidFill>
              </a:rPr>
              <a:t> Lead/Marketing Channel</a:t>
            </a:r>
          </a:p>
          <a:p>
            <a:pPr lvl="1">
              <a:buFont typeface="Wingdings" panose="05000000000000000000" pitchFamily="2" charset="2"/>
              <a:buChar char="v"/>
            </a:pPr>
            <a:r>
              <a:rPr lang="en-US" dirty="0">
                <a:solidFill>
                  <a:schemeClr val="bg1"/>
                </a:solidFill>
              </a:rPr>
              <a:t> Customer Type</a:t>
            </a:r>
          </a:p>
          <a:p>
            <a:pPr lvl="1">
              <a:buFont typeface="Wingdings" panose="05000000000000000000" pitchFamily="2" charset="2"/>
              <a:buChar char="v"/>
            </a:pPr>
            <a:r>
              <a:rPr lang="en-US" dirty="0">
                <a:solidFill>
                  <a:schemeClr val="bg1"/>
                </a:solidFill>
              </a:rPr>
              <a:t> Creation Date</a:t>
            </a:r>
          </a:p>
          <a:p>
            <a:pPr marL="128016" lvl="1" indent="0">
              <a:buNone/>
            </a:pPr>
            <a:endParaRPr lang="en-US" dirty="0">
              <a:solidFill>
                <a:schemeClr val="bg1"/>
              </a:solidFill>
            </a:endParaRPr>
          </a:p>
          <a:p>
            <a:pPr>
              <a:buFont typeface="Wingdings" panose="05000000000000000000" pitchFamily="2" charset="2"/>
              <a:buChar char="v"/>
            </a:pPr>
            <a:r>
              <a:rPr lang="en-US" dirty="0">
                <a:solidFill>
                  <a:schemeClr val="bg1"/>
                </a:solidFill>
              </a:rPr>
              <a:t> Potential Mixed Results:</a:t>
            </a:r>
          </a:p>
          <a:p>
            <a:pPr lvl="1">
              <a:buFont typeface="Wingdings" panose="05000000000000000000" pitchFamily="2" charset="2"/>
              <a:buChar char="v"/>
            </a:pPr>
            <a:r>
              <a:rPr lang="en-US" dirty="0">
                <a:solidFill>
                  <a:schemeClr val="bg1"/>
                </a:solidFill>
              </a:rPr>
              <a:t> Lead Score</a:t>
            </a:r>
          </a:p>
          <a:p>
            <a:pPr lvl="1">
              <a:buFont typeface="Wingdings" panose="05000000000000000000" pitchFamily="2" charset="2"/>
              <a:buChar char="v"/>
            </a:pPr>
            <a:r>
              <a:rPr lang="en-US" dirty="0">
                <a:solidFill>
                  <a:schemeClr val="bg1"/>
                </a:solidFill>
              </a:rPr>
              <a:t> Intro Call - Lead Creation Delta</a:t>
            </a:r>
          </a:p>
          <a:p>
            <a:pPr lvl="1">
              <a:buFont typeface="Wingdings" panose="05000000000000000000" pitchFamily="2" charset="2"/>
              <a:buChar char="v"/>
            </a:pPr>
            <a:r>
              <a:rPr lang="en-US" dirty="0">
                <a:solidFill>
                  <a:schemeClr val="bg1"/>
                </a:solidFill>
              </a:rPr>
              <a:t> Region</a:t>
            </a:r>
          </a:p>
          <a:p>
            <a:endParaRPr lang="en-US" dirty="0"/>
          </a:p>
          <a:p>
            <a:pPr>
              <a:buFont typeface="Wingdings" panose="05000000000000000000" pitchFamily="2" charset="2"/>
              <a:buChar char="v"/>
            </a:pPr>
            <a:r>
              <a:rPr lang="en-US" dirty="0">
                <a:solidFill>
                  <a:schemeClr val="bg1"/>
                </a:solidFill>
              </a:rPr>
              <a:t> Need to test for meaningful differences between qualified &amp; disqualified intro calls:</a:t>
            </a:r>
          </a:p>
          <a:p>
            <a:pPr lvl="1">
              <a:buFont typeface="Wingdings" panose="05000000000000000000" pitchFamily="2" charset="2"/>
              <a:buChar char="v"/>
            </a:pPr>
            <a:r>
              <a:rPr lang="en-US" dirty="0">
                <a:solidFill>
                  <a:schemeClr val="bg1"/>
                </a:solidFill>
              </a:rPr>
              <a:t> Lead Score</a:t>
            </a:r>
          </a:p>
          <a:p>
            <a:pPr lvl="1">
              <a:buFont typeface="Wingdings" panose="05000000000000000000" pitchFamily="2" charset="2"/>
              <a:buChar char="v"/>
            </a:pPr>
            <a:r>
              <a:rPr lang="en-US" dirty="0">
                <a:solidFill>
                  <a:schemeClr val="bg1"/>
                </a:solidFill>
              </a:rPr>
              <a:t> Intro Call - Lead Creation Delta</a:t>
            </a:r>
          </a:p>
          <a:p>
            <a:pPr lvl="1">
              <a:buFont typeface="Wingdings" panose="05000000000000000000" pitchFamily="2" charset="2"/>
              <a:buChar char="v"/>
            </a:pPr>
            <a:r>
              <a:rPr lang="en-US" dirty="0">
                <a:solidFill>
                  <a:schemeClr val="bg1"/>
                </a:solidFill>
              </a:rPr>
              <a:t> Total Calls/Emails</a:t>
            </a:r>
          </a:p>
          <a:p>
            <a:endParaRPr lang="en-US" dirty="0"/>
          </a:p>
        </p:txBody>
      </p:sp>
    </p:spTree>
    <p:extLst>
      <p:ext uri="{BB962C8B-B14F-4D97-AF65-F5344CB8AC3E}">
        <p14:creationId xmlns:p14="http://schemas.microsoft.com/office/powerpoint/2010/main" val="33677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Lead Score vs. Intro Call Qualification</a:t>
            </a:r>
          </a:p>
        </p:txBody>
      </p:sp>
      <p:sp>
        <p:nvSpPr>
          <p:cNvPr id="20" name="Text 2"/>
          <p:cNvSpPr/>
          <p:nvPr/>
        </p:nvSpPr>
        <p:spPr>
          <a:xfrm>
            <a:off x="388749" y="1428885"/>
            <a:ext cx="5945437" cy="1021690"/>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Quality of lead can continue to impact downstream qualification &amp; sales process beyond the Marketing to Sales Handoff , with lead scores differing between Qual &amp; Not Qual</a:t>
            </a:r>
          </a:p>
        </p:txBody>
      </p:sp>
      <p:sp>
        <p:nvSpPr>
          <p:cNvPr id="21" name="Content Placeholder 2"/>
          <p:cNvSpPr txBox="1">
            <a:spLocks/>
          </p:cNvSpPr>
          <p:nvPr/>
        </p:nvSpPr>
        <p:spPr>
          <a:xfrm>
            <a:off x="227486" y="2482989"/>
            <a:ext cx="6106700" cy="4200039"/>
          </a:xfrm>
          <a:prstGeom prst="rect">
            <a:avLst/>
          </a:prstGeom>
          <a:ln w="57150">
            <a:noFill/>
          </a:ln>
        </p:spPr>
        <p:txBody>
          <a:bodyPr vert="horz" lIns="91440" tIns="45720" rIns="91440" bIns="45720" numCol="1" rtlCol="0" anchor="t">
            <a:normAutofit fontScale="92500" lnSpcReduction="10000"/>
          </a:bodyPr>
          <a:lstStyle/>
          <a:p>
            <a:pPr marL="285750" indent="-285750">
              <a:lnSpc>
                <a:spcPct val="150000"/>
              </a:lnSpc>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We first want to understand the summary statistics of Qualified vs. Unqualified Intro Calls and whether the assertion that there is no difference (and lead scores should be 60+).</a:t>
            </a:r>
          </a:p>
          <a:p>
            <a:pPr marL="285750" indent="-285750">
              <a:lnSpc>
                <a:spcPct val="150000"/>
              </a:lnSpc>
              <a:buFont typeface="Arial" panose="020B0604020202020204" pitchFamily="34" charset="0"/>
              <a:buChar char="•"/>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From printing the summary statistics, we can already see that the assertion that the sales team doesn’t interact with leads below 60 is false. Both samples of Qualified and Disqualified Intro Calls had a minimum below 60 (Qualified: 9, Disqualified: 6). </a:t>
            </a:r>
          </a:p>
          <a:p>
            <a:pPr marL="285750" indent="-285750">
              <a:lnSpc>
                <a:spcPct val="150000"/>
              </a:lnSpc>
              <a:buFont typeface="Arial" panose="020B0604020202020204" pitchFamily="34" charset="0"/>
              <a:buChar char="•"/>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However our Qualified sample is displaying an IQR of [82 (25%), 92 (75%)] and our Disqualified sample is displaying an IQR of [73 (25%), 91 (75%)], so it’s possible the assertion that the majority of leads leading to demo calls should be around 70-90. We also observe a difference in means: Qualified (84), Unqualified (80). </a:t>
            </a:r>
          </a:p>
        </p:txBody>
      </p:sp>
      <p:pic>
        <p:nvPicPr>
          <p:cNvPr id="3" name="Picture 2">
            <a:extLst>
              <a:ext uri="{FF2B5EF4-FFF2-40B4-BE49-F238E27FC236}">
                <a16:creationId xmlns:a16="http://schemas.microsoft.com/office/drawing/2014/main" id="{C01A06D8-6FF5-450A-8D98-5B1C40D6206B}"/>
              </a:ext>
            </a:extLst>
          </p:cNvPr>
          <p:cNvPicPr>
            <a:picLocks noChangeAspect="1"/>
          </p:cNvPicPr>
          <p:nvPr/>
        </p:nvPicPr>
        <p:blipFill>
          <a:blip r:embed="rId4"/>
          <a:stretch>
            <a:fillRect/>
          </a:stretch>
        </p:blipFill>
        <p:spPr>
          <a:xfrm>
            <a:off x="6388803" y="1556381"/>
            <a:ext cx="2531986" cy="1434792"/>
          </a:xfrm>
          <a:prstGeom prst="rect">
            <a:avLst/>
          </a:prstGeom>
        </p:spPr>
      </p:pic>
      <p:pic>
        <p:nvPicPr>
          <p:cNvPr id="4" name="Picture 3">
            <a:extLst>
              <a:ext uri="{FF2B5EF4-FFF2-40B4-BE49-F238E27FC236}">
                <a16:creationId xmlns:a16="http://schemas.microsoft.com/office/drawing/2014/main" id="{68AB4398-558D-498B-89E5-3917F001620F}"/>
              </a:ext>
            </a:extLst>
          </p:cNvPr>
          <p:cNvPicPr>
            <a:picLocks noChangeAspect="1"/>
          </p:cNvPicPr>
          <p:nvPr/>
        </p:nvPicPr>
        <p:blipFill>
          <a:blip r:embed="rId5"/>
          <a:stretch>
            <a:fillRect/>
          </a:stretch>
        </p:blipFill>
        <p:spPr>
          <a:xfrm>
            <a:off x="9078177" y="1556381"/>
            <a:ext cx="2577959" cy="1434792"/>
          </a:xfrm>
          <a:prstGeom prst="rect">
            <a:avLst/>
          </a:prstGeom>
        </p:spPr>
      </p:pic>
      <p:pic>
        <p:nvPicPr>
          <p:cNvPr id="10" name="Picture 2" descr="https://lh4.googleusercontent.com/O-cOaNTIlrfk61rWvOfukNEgtrgoWP59aPyOLAM5Q2SvSdsfPy1QuV-Ob8krgxQiNmbhBB5UQHwyfuVT4qpROaVR4XpM0Pcw_whrLGnt68xfrPYd8j7I96IydZUpMXwcCDsJV5Mq">
            <a:extLst>
              <a:ext uri="{FF2B5EF4-FFF2-40B4-BE49-F238E27FC236}">
                <a16:creationId xmlns:a16="http://schemas.microsoft.com/office/drawing/2014/main" id="{07A62BD3-FBB3-4816-830E-F34621E82C4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98750" y="3325682"/>
            <a:ext cx="4336024" cy="2995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676506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Lead Score vs. Intro Call Qualification</a:t>
            </a:r>
          </a:p>
        </p:txBody>
      </p:sp>
      <p:sp>
        <p:nvSpPr>
          <p:cNvPr id="20" name="Text 2"/>
          <p:cNvSpPr/>
          <p:nvPr/>
        </p:nvSpPr>
        <p:spPr>
          <a:xfrm>
            <a:off x="388749" y="1428885"/>
            <a:ext cx="7782882" cy="698525"/>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Quality of lead can continue to impact downstream qualification &amp; sales process beyond the Marketing to Sales Handoff , with lead scores differing between Qual &amp; Not Qual</a:t>
            </a:r>
          </a:p>
        </p:txBody>
      </p:sp>
      <p:sp>
        <p:nvSpPr>
          <p:cNvPr id="21" name="Content Placeholder 2"/>
          <p:cNvSpPr txBox="1">
            <a:spLocks/>
          </p:cNvSpPr>
          <p:nvPr/>
        </p:nvSpPr>
        <p:spPr>
          <a:xfrm>
            <a:off x="227486" y="2127411"/>
            <a:ext cx="6734754" cy="4555618"/>
          </a:xfrm>
          <a:prstGeom prst="rect">
            <a:avLst/>
          </a:prstGeom>
          <a:ln w="57150">
            <a:noFill/>
          </a:ln>
        </p:spPr>
        <p:txBody>
          <a:bodyPr vert="horz" lIns="91440" tIns="45720" rIns="91440" bIns="45720" numCol="1" rtlCol="0" anchor="t">
            <a:normAutofit/>
          </a:bodyPr>
          <a:lstStyle/>
          <a:p>
            <a:pPr>
              <a:lnSpc>
                <a:spcPct val="150000"/>
              </a:lnSpc>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a:lnSpc>
                <a:spcPct val="150000"/>
              </a:lnSpc>
            </a:pPr>
            <a:r>
              <a:rPr lang="en-US" sz="14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Results of Statistical Tests:</a:t>
            </a:r>
          </a:p>
          <a:p>
            <a:pPr marL="285750" indent="-285750">
              <a:lnSpc>
                <a:spcPct val="150000"/>
              </a:lnSpc>
              <a:buFont typeface="Arial" panose="020B0604020202020204" pitchFamily="34" charset="0"/>
              <a:buChar char="•"/>
            </a:pPr>
            <a:r>
              <a:rPr lang="en-US" sz="14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Permutation Test:</a:t>
            </a:r>
          </a:p>
          <a:p>
            <a:pPr marL="742950" lvl="1" indent="-285750">
              <a:lnSpc>
                <a:spcPct val="150000"/>
              </a:lnSpc>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Empirical Diff of Mean: 4.8 (compare to FIG 1D)</a:t>
            </a:r>
          </a:p>
          <a:p>
            <a:pPr marL="742950" lvl="1" indent="-285750">
              <a:lnSpc>
                <a:spcPct val="150000"/>
              </a:lnSpc>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Proportion of replicates with value as great or greater than empirical diff of means - p-value = 0.0000</a:t>
            </a:r>
          </a:p>
          <a:p>
            <a:pPr marL="742950" lvl="1" indent="-285750">
              <a:lnSpc>
                <a:spcPct val="150000"/>
              </a:lnSpc>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Reject null hypothesis that two variables have identical </a:t>
            </a:r>
            <a:r>
              <a:rPr lang="en-US" sz="1400" dirty="0" err="1">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distrb</a:t>
            </a: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a:t>
            </a:r>
          </a:p>
          <a:p>
            <a:pPr marL="742950" lvl="1" indent="-285750">
              <a:lnSpc>
                <a:spcPct val="150000"/>
              </a:lnSpc>
              <a:buFont typeface="Arial" panose="020B0604020202020204" pitchFamily="34" charset="0"/>
              <a:buChar char="•"/>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buFont typeface="Arial" panose="020B0604020202020204" pitchFamily="34" charset="0"/>
              <a:buChar char="•"/>
            </a:pPr>
            <a:r>
              <a:rPr lang="en-US" sz="14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Mann-Whitney:</a:t>
            </a:r>
          </a:p>
          <a:p>
            <a:pPr marL="742950" lvl="1" indent="-285750">
              <a:lnSpc>
                <a:spcPct val="150000"/>
              </a:lnSpc>
              <a:buFont typeface="Arial" panose="020B0604020202020204" pitchFamily="34" charset="0"/>
              <a:buChar char="•"/>
            </a:pPr>
            <a:r>
              <a:rPr lang="en-US" sz="14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statistic</a:t>
            </a: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=41233671.0, </a:t>
            </a:r>
            <a:r>
              <a:rPr lang="en-US" sz="1400" b="1" dirty="0" err="1">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pvalue</a:t>
            </a: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=1.3146e-107</a:t>
            </a:r>
          </a:p>
          <a:p>
            <a:pPr marL="285750" indent="-285750">
              <a:lnSpc>
                <a:spcPct val="150000"/>
              </a:lnSpc>
              <a:buFont typeface="Arial" panose="020B0604020202020204" pitchFamily="34" charset="0"/>
              <a:buChar char="•"/>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buFont typeface="Arial" panose="020B0604020202020204" pitchFamily="34" charset="0"/>
              <a:buChar char="•"/>
            </a:pPr>
            <a:r>
              <a:rPr lang="en-US" sz="14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Welch’s T-Test:</a:t>
            </a:r>
          </a:p>
          <a:p>
            <a:pPr marL="742950" lvl="1" indent="-285750">
              <a:lnSpc>
                <a:spcPct val="150000"/>
              </a:lnSpc>
              <a:buFont typeface="Arial" panose="020B0604020202020204" pitchFamily="34" charset="0"/>
              <a:buChar char="•"/>
            </a:pPr>
            <a:r>
              <a:rPr lang="en-US" sz="14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statistic</a:t>
            </a: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=21.23737118, </a:t>
            </a:r>
            <a:r>
              <a:rPr lang="en-US" sz="1400" b="1" dirty="0" err="1">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pvalue</a:t>
            </a: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=6.33e-99</a:t>
            </a:r>
          </a:p>
        </p:txBody>
      </p:sp>
      <p:pic>
        <p:nvPicPr>
          <p:cNvPr id="3076" name="Picture 4" descr="https://lh5.googleusercontent.com/eylH15_N5BomM2DY9R0G5FQP4zn-kri6ogLxaRXpPRrRz2FmsqOj2MHNa4yMJDdzmBSQl1RBaOeun674jS7KEpwgAzN3qLIYxN6kVNFt_oAYGZpBQpuioUVYMJFJA3CfJhU8q4qG">
            <a:extLst>
              <a:ext uri="{FF2B5EF4-FFF2-40B4-BE49-F238E27FC236}">
                <a16:creationId xmlns:a16="http://schemas.microsoft.com/office/drawing/2014/main" id="{E25C23D1-6C49-4931-A400-9949A2F004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2894" y="1428885"/>
            <a:ext cx="3452099" cy="246078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lh4.googleusercontent.com/n9cO5XwRUL2EfvBHgNiWQJmrPJNXpEi0tyCYIae01G3hzBWIiLH-rhDTHzpbwma9Hjfi7Yr5SF2LhrytaIqfGkedObAvNcLsxiiT7JfDHFObw5wqvBPlq1GHW5VuTiF-0LXXTrMS">
            <a:extLst>
              <a:ext uri="{FF2B5EF4-FFF2-40B4-BE49-F238E27FC236}">
                <a16:creationId xmlns:a16="http://schemas.microsoft.com/office/drawing/2014/main" id="{C56A1908-28E1-4A1C-B125-E75868D166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8220" y="3989006"/>
            <a:ext cx="4661490" cy="2460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1120883"/>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Total Calls &amp; Emails vs. Intro Call Qualification</a:t>
            </a:r>
          </a:p>
        </p:txBody>
      </p:sp>
      <p:sp>
        <p:nvSpPr>
          <p:cNvPr id="20" name="Text 2"/>
          <p:cNvSpPr/>
          <p:nvPr/>
        </p:nvSpPr>
        <p:spPr>
          <a:xfrm>
            <a:off x="838200" y="1461299"/>
            <a:ext cx="10462846" cy="698525"/>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Level of engagement can be an important indicator of a qualified prospect &amp; can show inefficiencies in engagements with not qualified prospects</a:t>
            </a:r>
          </a:p>
        </p:txBody>
      </p:sp>
      <p:sp>
        <p:nvSpPr>
          <p:cNvPr id="21" name="Content Placeholder 2"/>
          <p:cNvSpPr txBox="1">
            <a:spLocks/>
          </p:cNvSpPr>
          <p:nvPr/>
        </p:nvSpPr>
        <p:spPr>
          <a:xfrm>
            <a:off x="580163" y="2336405"/>
            <a:ext cx="6048437" cy="4394275"/>
          </a:xfrm>
          <a:prstGeom prst="rect">
            <a:avLst/>
          </a:prstGeom>
          <a:ln w="57150">
            <a:noFill/>
          </a:ln>
        </p:spPr>
        <p:txBody>
          <a:bodyPr vert="horz" lIns="91440" tIns="45720" rIns="91440" bIns="45720" numCol="1" rtlCol="0" anchor="t">
            <a:normAutofit lnSpcReduction="10000"/>
          </a:bodyPr>
          <a:lstStyle/>
          <a:p>
            <a:pPr marL="285750" indent="-285750">
              <a:lnSpc>
                <a:spcPct val="150000"/>
              </a:lnSpc>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In an ideal sales world, most sales managers would like sales reps to engage in the minimum amount of correspondence needed to: (1) qualify a prospect and (2) ensure good prospects are pulled into the sales process. </a:t>
            </a:r>
          </a:p>
          <a:p>
            <a:pPr>
              <a:lnSpc>
                <a:spcPct val="150000"/>
              </a:lnSpc>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From printing the summary statistics, we can already see that Disqualified Intro Calls were associated with a higher mean of Total Calls &amp; Emails compared to Qualified Intro Calls (36.9 vs. 28.0). </a:t>
            </a:r>
          </a:p>
          <a:p>
            <a:pPr marL="285750" indent="-285750">
              <a:lnSpc>
                <a:spcPct val="150000"/>
              </a:lnSpc>
              <a:buFont typeface="Arial" panose="020B0604020202020204" pitchFamily="34" charset="0"/>
              <a:buChar char="•"/>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a:lnSpc>
                <a:spcPct val="150000"/>
              </a:lnSpc>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We can also see a difference in the IQR of Disqualified vs Qualified Intro Calls, indicating that prospects of Disqualified Intro Calls could be taking up more sales rep time (Qualified: [12 (25%), 40 (75%)], Disqualified: [14 (25%), 52 (75%)]). ] </a:t>
            </a:r>
          </a:p>
        </p:txBody>
      </p:sp>
      <p:pic>
        <p:nvPicPr>
          <p:cNvPr id="4098" name="Picture 2" descr="https://lh6.googleusercontent.com/2QKGcA0-Tu92K2JwhfgvV4dsOex0mVdBcwRsX5ooKfSO6c78lJegoKDsRDIC0lktulRjqaktEPyQQDjClkxxGnnRf2jqb9NBzhSVvIPHqAYYDrF-j8ZV-4Ixh3_GmSPWJbmRMlRb">
            <a:extLst>
              <a:ext uri="{FF2B5EF4-FFF2-40B4-BE49-F238E27FC236}">
                <a16:creationId xmlns:a16="http://schemas.microsoft.com/office/drawing/2014/main" id="{AEBA67CB-1B0B-4ADB-A881-AD0AD2CD32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7675" y="3894464"/>
            <a:ext cx="4064161" cy="265963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26B72F85-266E-4F48-837F-FD150EBC51BB}"/>
              </a:ext>
            </a:extLst>
          </p:cNvPr>
          <p:cNvPicPr>
            <a:picLocks noChangeAspect="1"/>
          </p:cNvPicPr>
          <p:nvPr/>
        </p:nvPicPr>
        <p:blipFill>
          <a:blip r:embed="rId5"/>
          <a:stretch>
            <a:fillRect/>
          </a:stretch>
        </p:blipFill>
        <p:spPr>
          <a:xfrm>
            <a:off x="6628601" y="2079303"/>
            <a:ext cx="2411524" cy="1348625"/>
          </a:xfrm>
          <a:prstGeom prst="rect">
            <a:avLst/>
          </a:prstGeom>
        </p:spPr>
      </p:pic>
      <p:pic>
        <p:nvPicPr>
          <p:cNvPr id="4" name="Picture 3">
            <a:extLst>
              <a:ext uri="{FF2B5EF4-FFF2-40B4-BE49-F238E27FC236}">
                <a16:creationId xmlns:a16="http://schemas.microsoft.com/office/drawing/2014/main" id="{D89C6944-7FB6-41AE-AEAA-39613A033191}"/>
              </a:ext>
            </a:extLst>
          </p:cNvPr>
          <p:cNvPicPr>
            <a:picLocks noChangeAspect="1"/>
          </p:cNvPicPr>
          <p:nvPr/>
        </p:nvPicPr>
        <p:blipFill>
          <a:blip r:embed="rId6"/>
          <a:stretch>
            <a:fillRect/>
          </a:stretch>
        </p:blipFill>
        <p:spPr>
          <a:xfrm>
            <a:off x="9248306" y="2080375"/>
            <a:ext cx="2662670" cy="1348625"/>
          </a:xfrm>
          <a:prstGeom prst="rect">
            <a:avLst/>
          </a:prstGeom>
        </p:spPr>
      </p:pic>
    </p:spTree>
    <p:extLst>
      <p:ext uri="{BB962C8B-B14F-4D97-AF65-F5344CB8AC3E}">
        <p14:creationId xmlns:p14="http://schemas.microsoft.com/office/powerpoint/2010/main" val="36721034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Total Calls &amp; Emails vs. Intro Call Qualification</a:t>
            </a:r>
          </a:p>
        </p:txBody>
      </p:sp>
      <p:sp>
        <p:nvSpPr>
          <p:cNvPr id="20" name="Text 2"/>
          <p:cNvSpPr/>
          <p:nvPr/>
        </p:nvSpPr>
        <p:spPr>
          <a:xfrm>
            <a:off x="838200" y="1461299"/>
            <a:ext cx="7747861" cy="698525"/>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Level of engagement can be an important indicator of a qualified prospect &amp; can show inefficiencies in engagements with not qualified prospects</a:t>
            </a:r>
          </a:p>
        </p:txBody>
      </p:sp>
      <p:sp>
        <p:nvSpPr>
          <p:cNvPr id="21" name="Content Placeholder 2"/>
          <p:cNvSpPr txBox="1">
            <a:spLocks/>
          </p:cNvSpPr>
          <p:nvPr/>
        </p:nvSpPr>
        <p:spPr>
          <a:xfrm>
            <a:off x="834259" y="2159823"/>
            <a:ext cx="7016969" cy="4540522"/>
          </a:xfrm>
          <a:prstGeom prst="rect">
            <a:avLst/>
          </a:prstGeom>
          <a:ln w="57150">
            <a:noFill/>
          </a:ln>
        </p:spPr>
        <p:txBody>
          <a:bodyPr vert="horz" lIns="91440" tIns="45720" rIns="91440" bIns="45720" numCol="1" rtlCol="0" anchor="t">
            <a:normAutofit/>
          </a:bodyPr>
          <a:lstStyle/>
          <a:p>
            <a:pPr>
              <a:lnSpc>
                <a:spcPct val="150000"/>
              </a:lnSpc>
            </a:pPr>
            <a:r>
              <a:rPr lang="en-US" sz="14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Results of Statistical Tests:</a:t>
            </a:r>
          </a:p>
          <a:p>
            <a:pPr marL="285750" indent="-285750">
              <a:lnSpc>
                <a:spcPct val="150000"/>
              </a:lnSpc>
              <a:buFont typeface="Arial" panose="020B0604020202020204" pitchFamily="34" charset="0"/>
              <a:buChar char="•"/>
            </a:pPr>
            <a:r>
              <a:rPr lang="en-US" sz="14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Bootstrap:</a:t>
            </a:r>
          </a:p>
          <a:p>
            <a:pPr marL="742950" lvl="1" indent="-285750">
              <a:lnSpc>
                <a:spcPct val="150000"/>
              </a:lnSpc>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Empirical Diff of Mean: 8.845</a:t>
            </a:r>
          </a:p>
          <a:p>
            <a:pPr marL="742950" lvl="1" indent="-285750">
              <a:lnSpc>
                <a:spcPct val="150000"/>
              </a:lnSpc>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Proportion of replicates with value as great or greater than empirical diff of means - p-value = 0.0000</a:t>
            </a:r>
          </a:p>
          <a:p>
            <a:pPr marL="742950" lvl="1" indent="-285750">
              <a:lnSpc>
                <a:spcPct val="150000"/>
              </a:lnSpc>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Reject null hypothesis that two variables  are same but come from </a:t>
            </a:r>
            <a:r>
              <a:rPr lang="en-US" sz="1400" dirty="0" err="1">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difft</a:t>
            </a: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 groups.</a:t>
            </a:r>
          </a:p>
          <a:p>
            <a:pPr marL="742950" lvl="1" indent="-285750">
              <a:lnSpc>
                <a:spcPct val="150000"/>
              </a:lnSpc>
              <a:buFont typeface="Arial" panose="020B0604020202020204" pitchFamily="34" charset="0"/>
              <a:buChar char="•"/>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buFont typeface="Arial" panose="020B0604020202020204" pitchFamily="34" charset="0"/>
              <a:buChar char="•"/>
            </a:pPr>
            <a:r>
              <a:rPr lang="en-US" sz="14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Mann-Whitney:</a:t>
            </a:r>
          </a:p>
          <a:p>
            <a:pPr marL="742950" lvl="1" indent="-285750">
              <a:lnSpc>
                <a:spcPct val="150000"/>
              </a:lnSpc>
              <a:buFont typeface="Arial" panose="020B0604020202020204" pitchFamily="34" charset="0"/>
              <a:buChar char="•"/>
            </a:pPr>
            <a:r>
              <a:rPr lang="en-US" sz="14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statistic</a:t>
            </a: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=20558854.5 , </a:t>
            </a:r>
            <a:r>
              <a:rPr lang="en-US" sz="1400" b="1" dirty="0" err="1">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pvalue</a:t>
            </a: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=1.37e-57</a:t>
            </a:r>
          </a:p>
          <a:p>
            <a:pPr>
              <a:lnSpc>
                <a:spcPct val="150000"/>
              </a:lnSpc>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buFont typeface="Arial" panose="020B0604020202020204" pitchFamily="34" charset="0"/>
              <a:buChar char="•"/>
            </a:pPr>
            <a:r>
              <a:rPr lang="en-US" sz="14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Welch’s T-Test</a:t>
            </a: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a:t>
            </a:r>
          </a:p>
          <a:p>
            <a:pPr marL="742950" lvl="1" indent="-285750">
              <a:lnSpc>
                <a:spcPct val="150000"/>
              </a:lnSpc>
              <a:buFont typeface="Arial" panose="020B0604020202020204" pitchFamily="34" charset="0"/>
              <a:buChar char="•"/>
            </a:pPr>
            <a:r>
              <a:rPr lang="en-US" sz="14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statistic</a:t>
            </a: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=-20.2931374 , </a:t>
            </a:r>
            <a:r>
              <a:rPr lang="en-US" sz="1400" b="1" dirty="0" err="1">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pvalue</a:t>
            </a: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=3.96e-90</a:t>
            </a:r>
          </a:p>
        </p:txBody>
      </p:sp>
      <p:pic>
        <p:nvPicPr>
          <p:cNvPr id="4102" name="Picture 6" descr="https://lh5.googleusercontent.com/ic2vVn7soZJdAIWKvz6UthsJ2Vb1EyWuzL08orCX_wdWAgRtXqGU4DDIzlBsyoK82CqfWTeg1-OW1skPuFqhT7KynUB04C7WIAMJmAWfdz8vOVntPneSta-T_EI-d4QHXkm_Yyuu">
            <a:extLst>
              <a:ext uri="{FF2B5EF4-FFF2-40B4-BE49-F238E27FC236}">
                <a16:creationId xmlns:a16="http://schemas.microsoft.com/office/drawing/2014/main" id="{8022C989-D560-4D4E-B25F-3C07794905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24563" y="1461298"/>
            <a:ext cx="3273073" cy="231479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C051F2E0-63B1-436C-B5F2-90807CB2C71A}"/>
              </a:ext>
            </a:extLst>
          </p:cNvPr>
          <p:cNvPicPr>
            <a:picLocks noChangeAspect="1"/>
          </p:cNvPicPr>
          <p:nvPr/>
        </p:nvPicPr>
        <p:blipFill>
          <a:blip r:embed="rId5"/>
          <a:stretch>
            <a:fillRect/>
          </a:stretch>
        </p:blipFill>
        <p:spPr>
          <a:xfrm>
            <a:off x="8179400" y="3952675"/>
            <a:ext cx="3818236" cy="2525728"/>
          </a:xfrm>
          <a:prstGeom prst="rect">
            <a:avLst/>
          </a:prstGeom>
        </p:spPr>
      </p:pic>
    </p:spTree>
    <p:extLst>
      <p:ext uri="{BB962C8B-B14F-4D97-AF65-F5344CB8AC3E}">
        <p14:creationId xmlns:p14="http://schemas.microsoft.com/office/powerpoint/2010/main" val="364023708"/>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Lead Intro Call Delta vs. Intro Call Qualification</a:t>
            </a:r>
          </a:p>
        </p:txBody>
      </p:sp>
      <p:sp>
        <p:nvSpPr>
          <p:cNvPr id="20" name="Text 2"/>
          <p:cNvSpPr/>
          <p:nvPr/>
        </p:nvSpPr>
        <p:spPr>
          <a:xfrm>
            <a:off x="252247" y="1254973"/>
            <a:ext cx="6227379" cy="375359"/>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Freshness of Lead for Intro Call Doesn’t Seem to Impact Outcome</a:t>
            </a:r>
          </a:p>
        </p:txBody>
      </p:sp>
      <p:sp>
        <p:nvSpPr>
          <p:cNvPr id="21" name="Content Placeholder 2"/>
          <p:cNvSpPr txBox="1">
            <a:spLocks/>
          </p:cNvSpPr>
          <p:nvPr/>
        </p:nvSpPr>
        <p:spPr>
          <a:xfrm>
            <a:off x="252247" y="1580757"/>
            <a:ext cx="6905298" cy="5081313"/>
          </a:xfrm>
          <a:prstGeom prst="rect">
            <a:avLst/>
          </a:prstGeom>
          <a:ln w="57150">
            <a:noFill/>
          </a:ln>
        </p:spPr>
        <p:txBody>
          <a:bodyPr vert="horz" lIns="91440" tIns="45720" rIns="91440" bIns="45720" numCol="1" rtlCol="0" anchor="t">
            <a:noAutofit/>
          </a:bodyPr>
          <a:lstStyle/>
          <a:p>
            <a:pPr>
              <a:lnSpc>
                <a:spcPct val="150000"/>
              </a:lnSpc>
            </a:pPr>
            <a:r>
              <a:rPr lang="en-US" sz="11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Results of Statistical Tests:</a:t>
            </a:r>
          </a:p>
          <a:p>
            <a:pPr marL="285750" indent="-285750">
              <a:lnSpc>
                <a:spcPct val="150000"/>
              </a:lnSpc>
              <a:buFont typeface="Arial" panose="020B0604020202020204" pitchFamily="34" charset="0"/>
              <a:buChar char="•"/>
            </a:pPr>
            <a:r>
              <a:rPr lang="en-US" sz="11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Permutation:</a:t>
            </a:r>
          </a:p>
          <a:p>
            <a:pPr marL="742950" lvl="1" indent="-285750">
              <a:lnSpc>
                <a:spcPct val="150000"/>
              </a:lnSpc>
              <a:buFont typeface="Arial" panose="020B0604020202020204" pitchFamily="34" charset="0"/>
              <a:buChar char="•"/>
            </a:pPr>
            <a:r>
              <a:rPr lang="en-US" sz="11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Empirical Diff of Mean: 1.29</a:t>
            </a:r>
          </a:p>
          <a:p>
            <a:pPr marL="742950" lvl="1" indent="-285750">
              <a:lnSpc>
                <a:spcPct val="150000"/>
              </a:lnSpc>
              <a:buFont typeface="Arial" panose="020B0604020202020204" pitchFamily="34" charset="0"/>
              <a:buChar char="•"/>
            </a:pPr>
            <a:r>
              <a:rPr lang="en-US" sz="11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Proportion of replicates with value as great or greater than empirical diff of means - p-value = 0.1572 </a:t>
            </a:r>
          </a:p>
          <a:p>
            <a:pPr marL="742950" lvl="1" indent="-285750">
              <a:lnSpc>
                <a:spcPct val="150000"/>
              </a:lnSpc>
              <a:buFont typeface="Arial" panose="020B0604020202020204" pitchFamily="34" charset="0"/>
              <a:buChar char="•"/>
            </a:pPr>
            <a:r>
              <a:rPr lang="en-US" sz="11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[Fig 3D] From the histogram of permuted replicates we can visually see that the empirical mean of 1.5 isn’t an extreme value with about 12% of the permuted values having a value as great or greater than the empirical difference of means. The permutation test result doesn’t seem to provide evidence to reject the null hypothesis that Qualified and Disqualified Intro Calls are significantly different with regards to the Time Delta</a:t>
            </a:r>
          </a:p>
          <a:p>
            <a:pPr marL="742950" lvl="1" indent="-285750">
              <a:lnSpc>
                <a:spcPct val="150000"/>
              </a:lnSpc>
              <a:buFont typeface="Arial" panose="020B0604020202020204" pitchFamily="34" charset="0"/>
              <a:buChar char="•"/>
            </a:pPr>
            <a:endParaRPr lang="en-US" sz="11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buFont typeface="Arial" panose="020B0604020202020204" pitchFamily="34" charset="0"/>
              <a:buChar char="•"/>
            </a:pPr>
            <a:r>
              <a:rPr lang="en-US" sz="11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Mann-Whitney:</a:t>
            </a:r>
          </a:p>
          <a:p>
            <a:pPr marL="742950" lvl="1" indent="-285750">
              <a:lnSpc>
                <a:spcPct val="150000"/>
              </a:lnSpc>
              <a:buFont typeface="Arial" panose="020B0604020202020204" pitchFamily="34" charset="0"/>
              <a:buChar char="•"/>
            </a:pPr>
            <a:r>
              <a:rPr lang="en-US" sz="11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statistic</a:t>
            </a:r>
            <a:r>
              <a:rPr lang="en-US" sz="11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=32835127.0 , </a:t>
            </a:r>
            <a:r>
              <a:rPr lang="en-US" sz="1100" b="1" dirty="0" err="1">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pvalue</a:t>
            </a:r>
            <a:r>
              <a:rPr lang="en-US" sz="11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=1.586e-05</a:t>
            </a:r>
          </a:p>
          <a:p>
            <a:pPr marL="285750" indent="-285750">
              <a:lnSpc>
                <a:spcPct val="150000"/>
              </a:lnSpc>
              <a:buFont typeface="Arial" panose="020B0604020202020204" pitchFamily="34" charset="0"/>
              <a:buChar char="•"/>
            </a:pPr>
            <a:endParaRPr lang="en-US" sz="11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buFont typeface="Arial" panose="020B0604020202020204" pitchFamily="34" charset="0"/>
              <a:buChar char="•"/>
            </a:pPr>
            <a:r>
              <a:rPr lang="en-US" sz="11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Welch’s T-Test:</a:t>
            </a:r>
          </a:p>
          <a:p>
            <a:pPr marL="742950" lvl="1" indent="-285750">
              <a:lnSpc>
                <a:spcPct val="150000"/>
              </a:lnSpc>
              <a:buFont typeface="Arial" panose="020B0604020202020204" pitchFamily="34" charset="0"/>
              <a:buChar char="•"/>
            </a:pPr>
            <a:r>
              <a:rPr lang="en-US" sz="11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statistic</a:t>
            </a:r>
            <a:r>
              <a:rPr lang="en-US" sz="11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 1.40082158, </a:t>
            </a:r>
            <a:r>
              <a:rPr lang="en-US" sz="1100" b="1" dirty="0" err="1">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pvalue</a:t>
            </a:r>
            <a:r>
              <a:rPr lang="en-US" sz="11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 </a:t>
            </a:r>
            <a:r>
              <a:rPr lang="en-US" sz="11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 0.161</a:t>
            </a:r>
          </a:p>
          <a:p>
            <a:pPr lvl="1">
              <a:lnSpc>
                <a:spcPct val="150000"/>
              </a:lnSpc>
            </a:pPr>
            <a:endParaRPr lang="en-US" sz="11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buFont typeface="Arial" panose="020B0604020202020204" pitchFamily="34" charset="0"/>
              <a:buChar char="•"/>
            </a:pPr>
            <a:r>
              <a:rPr lang="en-US" sz="11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We are seeing conflicted results from the Mann-Whitney test (which seems to reject the null hypothesis that the populations are similar) and Welch’s T-Test (which doesn’t result in a statistically significant p-value).</a:t>
            </a:r>
          </a:p>
        </p:txBody>
      </p:sp>
      <p:pic>
        <p:nvPicPr>
          <p:cNvPr id="5124" name="Picture 4" descr="https://lh6.googleusercontent.com/RH95r9dah6r6fQOWJ1wYV5-PhvJLqVWfn9DRwDvFgwlfVEOAy3Wa8CDrLcCWWebaKjxv736b66jXSYqWOt70U4vDDPpCKnlaVmDPbBfpHqEr9tGBLcf4X-5WFbEgTuP994UnQt5u">
            <a:extLst>
              <a:ext uri="{FF2B5EF4-FFF2-40B4-BE49-F238E27FC236}">
                <a16:creationId xmlns:a16="http://schemas.microsoft.com/office/drawing/2014/main" id="{1CB4809F-6453-4683-8667-F81D080240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9334" y="1437696"/>
            <a:ext cx="4998631" cy="2530741"/>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https://lh3.googleusercontent.com/tjyylkZYNv0YXJcDIdQZtrpjgv0bMz7lI7APq80YDjEsHBTvYOTu7_G7lbp3EkcRYqaAZgogXdhurufACWYPynXU8BxfB6n4oC54azZZGLYQfiKFRQa5RV477htF66neYzLQfqeP">
            <a:extLst>
              <a:ext uri="{FF2B5EF4-FFF2-40B4-BE49-F238E27FC236}">
                <a16:creationId xmlns:a16="http://schemas.microsoft.com/office/drawing/2014/main" id="{69E01077-5378-4E84-A520-CE8016B5017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49334" y="4074590"/>
            <a:ext cx="5028035" cy="2530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5507763"/>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4788" y="804333"/>
            <a:ext cx="3391900" cy="5249334"/>
          </a:xfrm>
        </p:spPr>
        <p:txBody>
          <a:bodyPr>
            <a:normAutofit/>
          </a:bodyPr>
          <a:lstStyle/>
          <a:p>
            <a:pPr algn="r"/>
            <a:r>
              <a:rPr lang="en-US" dirty="0">
                <a:solidFill>
                  <a:srgbClr val="FFFFFF"/>
                </a:solidFill>
              </a:rPr>
              <a:t>V. Predictive Models</a:t>
            </a:r>
          </a:p>
        </p:txBody>
      </p:sp>
      <p:sp>
        <p:nvSpPr>
          <p:cNvPr id="3" name="Content Placeholder 2"/>
          <p:cNvSpPr>
            <a:spLocks noGrp="1"/>
          </p:cNvSpPr>
          <p:nvPr>
            <p:ph idx="1"/>
          </p:nvPr>
        </p:nvSpPr>
        <p:spPr>
          <a:xfrm>
            <a:off x="4951048" y="804333"/>
            <a:ext cx="6306003" cy="5249334"/>
          </a:xfrm>
        </p:spPr>
        <p:txBody>
          <a:bodyPr anchor="ctr">
            <a:normAutofit/>
          </a:bodyPr>
          <a:lstStyle/>
          <a:p>
            <a:r>
              <a:rPr lang="en-US" dirty="0">
                <a:solidFill>
                  <a:schemeClr val="bg1"/>
                </a:solidFill>
              </a:rPr>
              <a:t>Prediction, hyperparameter tuning and model performance evaluation of:</a:t>
            </a:r>
          </a:p>
          <a:p>
            <a:pPr>
              <a:buFont typeface="Wingdings" panose="05000000000000000000" pitchFamily="2" charset="2"/>
              <a:buChar char="v"/>
            </a:pPr>
            <a:r>
              <a:rPr lang="en-US" dirty="0">
                <a:solidFill>
                  <a:schemeClr val="bg1"/>
                </a:solidFill>
              </a:rPr>
              <a:t> Logistic Regression</a:t>
            </a:r>
          </a:p>
          <a:p>
            <a:pPr>
              <a:buFont typeface="Wingdings" panose="05000000000000000000" pitchFamily="2" charset="2"/>
              <a:buChar char="v"/>
            </a:pPr>
            <a:r>
              <a:rPr lang="en-US" dirty="0">
                <a:solidFill>
                  <a:schemeClr val="bg1"/>
                </a:solidFill>
              </a:rPr>
              <a:t> Random Forest </a:t>
            </a:r>
          </a:p>
          <a:p>
            <a:pPr>
              <a:buFont typeface="Wingdings" panose="05000000000000000000" pitchFamily="2" charset="2"/>
              <a:buChar char="v"/>
            </a:pPr>
            <a:r>
              <a:rPr lang="en-US" dirty="0">
                <a:solidFill>
                  <a:schemeClr val="bg1"/>
                </a:solidFill>
              </a:rPr>
              <a:t> Gradient Boosted</a:t>
            </a:r>
          </a:p>
          <a:p>
            <a:endParaRPr lang="en-US" dirty="0">
              <a:solidFill>
                <a:schemeClr val="bg1"/>
              </a:solidFill>
            </a:endParaRPr>
          </a:p>
        </p:txBody>
      </p:sp>
    </p:spTree>
    <p:extLst>
      <p:ext uri="{BB962C8B-B14F-4D97-AF65-F5344CB8AC3E}">
        <p14:creationId xmlns:p14="http://schemas.microsoft.com/office/powerpoint/2010/main" val="4076930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1" name="Rectangle 16">
            <a:extLst>
              <a:ext uri="{FF2B5EF4-FFF2-40B4-BE49-F238E27FC236}">
                <a16:creationId xmlns:a16="http://schemas.microsoft.com/office/drawing/2014/main" id="{27B7C6F6-4579-4D42-9857-ED1B2EE07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7" y="4382347"/>
            <a:ext cx="5688020" cy="2153919"/>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3024" y="4608575"/>
            <a:ext cx="5242560" cy="1765715"/>
          </a:xfrm>
        </p:spPr>
        <p:txBody>
          <a:bodyPr>
            <a:normAutofit/>
          </a:bodyPr>
          <a:lstStyle/>
          <a:p>
            <a:pPr algn="r"/>
            <a:r>
              <a:rPr lang="en-US" sz="4400" dirty="0">
                <a:solidFill>
                  <a:srgbClr val="FFFFFF"/>
                </a:solidFill>
              </a:rPr>
              <a:t>Predictive Models overview</a:t>
            </a:r>
          </a:p>
        </p:txBody>
      </p:sp>
      <p:sp>
        <p:nvSpPr>
          <p:cNvPr id="22" name="Rectangle 18">
            <a:extLst>
              <a:ext uri="{FF2B5EF4-FFF2-40B4-BE49-F238E27FC236}">
                <a16:creationId xmlns:a16="http://schemas.microsoft.com/office/drawing/2014/main" id="{7E6D8249-E901-4E71-B15A-A7F5D7F7B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4" y="321732"/>
            <a:ext cx="5693835" cy="6214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07B57204-0431-40A5-908E-AF4B4218DE9F}"/>
              </a:ext>
            </a:extLst>
          </p:cNvPr>
          <p:cNvSpPr txBox="1">
            <a:spLocks/>
          </p:cNvSpPr>
          <p:nvPr/>
        </p:nvSpPr>
        <p:spPr>
          <a:xfrm>
            <a:off x="886796" y="321732"/>
            <a:ext cx="4928788" cy="3898639"/>
          </a:xfrm>
          <a:prstGeom prst="rect">
            <a:avLst/>
          </a:prstGeom>
        </p:spPr>
        <p:txBody>
          <a:bodyPr vert="horz" lIns="45720" tIns="45720" rIns="45720" bIns="45720" rtlCol="0" anchor="t">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None/>
            </a:pPr>
            <a:r>
              <a:rPr lang="en-US" sz="3200" dirty="0">
                <a:solidFill>
                  <a:schemeClr val="bg1"/>
                </a:solidFill>
              </a:rPr>
              <a:t>Process:</a:t>
            </a:r>
          </a:p>
          <a:p>
            <a:pPr marL="457200" indent="-457200">
              <a:buClr>
                <a:schemeClr val="bg1"/>
              </a:buClr>
              <a:buFont typeface="+mj-lt"/>
              <a:buAutoNum type="arabicPeriod"/>
            </a:pPr>
            <a:r>
              <a:rPr lang="en-US" dirty="0">
                <a:solidFill>
                  <a:schemeClr val="bg1"/>
                </a:solidFill>
              </a:rPr>
              <a:t>Prepare master data set (1-Hot Encoding)</a:t>
            </a:r>
          </a:p>
          <a:p>
            <a:pPr marL="457200" indent="-457200">
              <a:buClr>
                <a:schemeClr val="bg1"/>
              </a:buClr>
              <a:buFont typeface="+mj-lt"/>
              <a:buAutoNum type="arabicPeriod"/>
            </a:pPr>
            <a:r>
              <a:rPr lang="en-US" dirty="0">
                <a:solidFill>
                  <a:schemeClr val="bg1"/>
                </a:solidFill>
              </a:rPr>
              <a:t>Scale data (</a:t>
            </a:r>
            <a:r>
              <a:rPr lang="en-US" dirty="0" err="1">
                <a:solidFill>
                  <a:schemeClr val="bg1"/>
                </a:solidFill>
              </a:rPr>
              <a:t>StandardScaler</a:t>
            </a:r>
            <a:r>
              <a:rPr lang="en-US" dirty="0">
                <a:solidFill>
                  <a:schemeClr val="bg1"/>
                </a:solidFill>
              </a:rPr>
              <a:t>)</a:t>
            </a:r>
          </a:p>
          <a:p>
            <a:pPr marL="457200" indent="-457200">
              <a:buClr>
                <a:schemeClr val="bg1"/>
              </a:buClr>
              <a:buFont typeface="+mj-lt"/>
              <a:buAutoNum type="arabicPeriod"/>
            </a:pPr>
            <a:r>
              <a:rPr lang="en-US" dirty="0">
                <a:solidFill>
                  <a:schemeClr val="bg1"/>
                </a:solidFill>
              </a:rPr>
              <a:t>Train-Test-Split data</a:t>
            </a:r>
          </a:p>
          <a:p>
            <a:pPr marL="457200" indent="-457200">
              <a:buClr>
                <a:schemeClr val="bg1"/>
              </a:buClr>
              <a:buFont typeface="+mj-lt"/>
              <a:buAutoNum type="arabicPeriod"/>
            </a:pPr>
            <a:r>
              <a:rPr lang="en-US" dirty="0">
                <a:solidFill>
                  <a:schemeClr val="bg1"/>
                </a:solidFill>
              </a:rPr>
              <a:t>Evaluate</a:t>
            </a:r>
          </a:p>
          <a:p>
            <a:pPr marL="457200" indent="-457200">
              <a:buClr>
                <a:schemeClr val="bg1"/>
              </a:buClr>
              <a:buFont typeface="+mj-lt"/>
              <a:buAutoNum type="arabicPeriod"/>
            </a:pPr>
            <a:r>
              <a:rPr lang="en-US" dirty="0">
                <a:solidFill>
                  <a:schemeClr val="bg1"/>
                </a:solidFill>
              </a:rPr>
              <a:t>Tune parameters using </a:t>
            </a:r>
            <a:r>
              <a:rPr lang="en-US" dirty="0" err="1">
                <a:solidFill>
                  <a:schemeClr val="bg1"/>
                </a:solidFill>
              </a:rPr>
              <a:t>RandomizedSearchCV</a:t>
            </a:r>
            <a:r>
              <a:rPr lang="en-US" dirty="0">
                <a:solidFill>
                  <a:schemeClr val="bg1"/>
                </a:solidFill>
              </a:rPr>
              <a:t> &amp; </a:t>
            </a:r>
            <a:r>
              <a:rPr lang="en-US" dirty="0" err="1">
                <a:solidFill>
                  <a:schemeClr val="bg1"/>
                </a:solidFill>
              </a:rPr>
              <a:t>GridSearchCV</a:t>
            </a:r>
            <a:endParaRPr lang="en-US" dirty="0">
              <a:solidFill>
                <a:schemeClr val="bg1"/>
              </a:solidFill>
            </a:endParaRPr>
          </a:p>
          <a:p>
            <a:pPr marL="457200" indent="-457200">
              <a:buClr>
                <a:schemeClr val="bg1"/>
              </a:buClr>
              <a:buFont typeface="+mj-lt"/>
              <a:buAutoNum type="arabicPeriod"/>
            </a:pPr>
            <a:r>
              <a:rPr lang="en-US" dirty="0">
                <a:solidFill>
                  <a:schemeClr val="bg1"/>
                </a:solidFill>
              </a:rPr>
              <a:t>Evaluate</a:t>
            </a:r>
          </a:p>
          <a:p>
            <a:pPr marL="457200" indent="-457200">
              <a:buClr>
                <a:schemeClr val="bg1"/>
              </a:buClr>
              <a:buFont typeface="+mj-lt"/>
              <a:buAutoNum type="arabicPeriod"/>
            </a:pPr>
            <a:endParaRPr lang="en-US" dirty="0">
              <a:solidFill>
                <a:schemeClr val="bg1"/>
              </a:solidFill>
            </a:endParaRPr>
          </a:p>
        </p:txBody>
      </p:sp>
      <p:sp>
        <p:nvSpPr>
          <p:cNvPr id="9" name="Content Placeholder 2">
            <a:extLst>
              <a:ext uri="{FF2B5EF4-FFF2-40B4-BE49-F238E27FC236}">
                <a16:creationId xmlns:a16="http://schemas.microsoft.com/office/drawing/2014/main" id="{4035A32B-B8CD-41E4-AB12-3C3FDF288D9C}"/>
              </a:ext>
            </a:extLst>
          </p:cNvPr>
          <p:cNvSpPr txBox="1">
            <a:spLocks/>
          </p:cNvSpPr>
          <p:nvPr/>
        </p:nvSpPr>
        <p:spPr>
          <a:xfrm>
            <a:off x="6176434" y="436837"/>
            <a:ext cx="5688019" cy="6099429"/>
          </a:xfrm>
          <a:prstGeom prst="rect">
            <a:avLst/>
          </a:prstGeom>
        </p:spPr>
        <p:txBody>
          <a:bodyPr vert="horz" lIns="45720" tIns="45720" rIns="45720" bIns="45720" rtlCol="0" anchor="t">
            <a:normAutofit fontScale="5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None/>
            </a:pPr>
            <a:r>
              <a:rPr lang="en-US" sz="2800" dirty="0">
                <a:solidFill>
                  <a:schemeClr val="bg1"/>
                </a:solidFill>
              </a:rPr>
              <a:t>My goal was to understand what features were important to predicting whether an intro call would be qualified. In order to classify whether intro calls would be classified, I initially built three models: a logistic regression model, a random forests model, and a gradient boosted model. </a:t>
            </a:r>
          </a:p>
          <a:p>
            <a:pPr marL="0" indent="0">
              <a:buNone/>
            </a:pPr>
            <a:r>
              <a:rPr lang="en-US" sz="2800" dirty="0">
                <a:solidFill>
                  <a:schemeClr val="bg1"/>
                </a:solidFill>
              </a:rPr>
              <a:t>Leveraging different feature engineering techniques and hyperparameter tuning, I was able to attain 79.3 % accuracy in classifying Intro Call qualifications (table of results shown below) with the Gradient Boosted 1-Hot Encoded Model with Hyperparameter tuning. </a:t>
            </a:r>
          </a:p>
          <a:p>
            <a:pPr marL="0" indent="0">
              <a:buNone/>
            </a:pPr>
            <a:endParaRPr lang="en-US" sz="2800" dirty="0">
              <a:solidFill>
                <a:schemeClr val="bg1"/>
              </a:solidFill>
            </a:endParaRPr>
          </a:p>
          <a:p>
            <a:pPr marL="0" indent="0">
              <a:buNone/>
            </a:pPr>
            <a:r>
              <a:rPr lang="en-US" sz="2800" dirty="0">
                <a:solidFill>
                  <a:schemeClr val="bg1"/>
                </a:solidFill>
              </a:rPr>
              <a:t>The top 5 features across all three models in determining Intro Call Qualification Status included: </a:t>
            </a:r>
          </a:p>
          <a:p>
            <a:pPr marL="514350" indent="-514350">
              <a:buClr>
                <a:schemeClr val="bg1"/>
              </a:buClr>
              <a:buFont typeface="+mj-lt"/>
              <a:buAutoNum type="arabicPeriod"/>
            </a:pPr>
            <a:r>
              <a:rPr lang="en-US" sz="2800" dirty="0" err="1">
                <a:solidFill>
                  <a:schemeClr val="bg1"/>
                </a:solidFill>
              </a:rPr>
              <a:t>inferScore</a:t>
            </a:r>
            <a:r>
              <a:rPr lang="en-US" sz="2800" dirty="0">
                <a:solidFill>
                  <a:schemeClr val="bg1"/>
                </a:solidFill>
              </a:rPr>
              <a:t>___</a:t>
            </a:r>
            <a:r>
              <a:rPr lang="en-US" sz="2800" dirty="0" err="1">
                <a:solidFill>
                  <a:schemeClr val="bg1"/>
                </a:solidFill>
              </a:rPr>
              <a:t>Lead_AddedInfo</a:t>
            </a:r>
            <a:endParaRPr lang="en-US" sz="2800" dirty="0">
              <a:solidFill>
                <a:schemeClr val="bg1"/>
              </a:solidFill>
            </a:endParaRPr>
          </a:p>
          <a:p>
            <a:pPr marL="514350" indent="-514350">
              <a:buClr>
                <a:schemeClr val="bg1"/>
              </a:buClr>
              <a:buFont typeface="+mj-lt"/>
              <a:buAutoNum type="arabicPeriod"/>
            </a:pPr>
            <a:r>
              <a:rPr lang="en-US" sz="2800" dirty="0" err="1">
                <a:solidFill>
                  <a:schemeClr val="bg1"/>
                </a:solidFill>
              </a:rPr>
              <a:t>totalEMails</a:t>
            </a:r>
            <a:r>
              <a:rPr lang="en-US" sz="2800" dirty="0">
                <a:solidFill>
                  <a:schemeClr val="bg1"/>
                </a:solidFill>
              </a:rPr>
              <a:t>___</a:t>
            </a:r>
            <a:r>
              <a:rPr lang="en-US" sz="2800" dirty="0" err="1">
                <a:solidFill>
                  <a:schemeClr val="bg1"/>
                </a:solidFill>
              </a:rPr>
              <a:t>Lead_AddedInfo</a:t>
            </a:r>
            <a:endParaRPr lang="en-US" sz="2800" dirty="0">
              <a:solidFill>
                <a:schemeClr val="bg1"/>
              </a:solidFill>
            </a:endParaRPr>
          </a:p>
          <a:p>
            <a:pPr marL="514350" indent="-514350">
              <a:buClr>
                <a:schemeClr val="bg1"/>
              </a:buClr>
              <a:buFont typeface="+mj-lt"/>
              <a:buAutoNum type="arabicPeriod"/>
            </a:pPr>
            <a:r>
              <a:rPr lang="en-US" sz="2800" dirty="0" err="1">
                <a:solidFill>
                  <a:schemeClr val="bg1"/>
                </a:solidFill>
              </a:rPr>
              <a:t>totalCalls</a:t>
            </a:r>
            <a:r>
              <a:rPr lang="en-US" sz="2800" dirty="0">
                <a:solidFill>
                  <a:schemeClr val="bg1"/>
                </a:solidFill>
              </a:rPr>
              <a:t>___</a:t>
            </a:r>
            <a:r>
              <a:rPr lang="en-US" sz="2800" dirty="0" err="1">
                <a:solidFill>
                  <a:schemeClr val="bg1"/>
                </a:solidFill>
              </a:rPr>
              <a:t>Lead_AddedInfo</a:t>
            </a:r>
            <a:endParaRPr lang="en-US" sz="2800" dirty="0">
              <a:solidFill>
                <a:schemeClr val="bg1"/>
              </a:solidFill>
            </a:endParaRPr>
          </a:p>
          <a:p>
            <a:pPr marL="514350" indent="-514350">
              <a:buClr>
                <a:schemeClr val="bg1"/>
              </a:buClr>
              <a:buFont typeface="+mj-lt"/>
              <a:buAutoNum type="arabicPeriod"/>
            </a:pPr>
            <a:r>
              <a:rPr lang="en-US" sz="2800" dirty="0" err="1">
                <a:solidFill>
                  <a:schemeClr val="bg1"/>
                </a:solidFill>
              </a:rPr>
              <a:t>introCallCreated_leadCreated_delta</a:t>
            </a:r>
            <a:endParaRPr lang="en-US" sz="2800" dirty="0">
              <a:solidFill>
                <a:schemeClr val="bg1"/>
              </a:solidFill>
            </a:endParaRPr>
          </a:p>
          <a:p>
            <a:pPr marL="514350" indent="-514350">
              <a:buClr>
                <a:schemeClr val="bg1"/>
              </a:buClr>
              <a:buFont typeface="+mj-lt"/>
              <a:buAutoNum type="arabicPeriod"/>
            </a:pPr>
            <a:r>
              <a:rPr lang="en-US" sz="2800" dirty="0" err="1">
                <a:solidFill>
                  <a:schemeClr val="bg1"/>
                </a:solidFill>
              </a:rPr>
              <a:t>assignedToRole</a:t>
            </a:r>
            <a:r>
              <a:rPr lang="en-US" sz="2800" dirty="0">
                <a:solidFill>
                  <a:schemeClr val="bg1"/>
                </a:solidFill>
              </a:rPr>
              <a:t>___</a:t>
            </a:r>
            <a:r>
              <a:rPr lang="en-US" sz="2800" dirty="0" err="1">
                <a:solidFill>
                  <a:schemeClr val="bg1"/>
                </a:solidFill>
              </a:rPr>
              <a:t>IntroCall_OtherInfo_map</a:t>
            </a:r>
            <a:endParaRPr lang="en-US" sz="2800" dirty="0">
              <a:solidFill>
                <a:schemeClr val="bg1"/>
              </a:solidFill>
            </a:endParaRPr>
          </a:p>
          <a:p>
            <a:pPr marL="0" indent="0">
              <a:buNone/>
            </a:pPr>
            <a:endParaRPr lang="en-US" sz="2800" dirty="0">
              <a:solidFill>
                <a:schemeClr val="bg1"/>
              </a:solidFill>
            </a:endParaRPr>
          </a:p>
          <a:p>
            <a:pPr marL="0" indent="0">
              <a:buNone/>
            </a:pPr>
            <a:r>
              <a:rPr lang="en-US" sz="2800" dirty="0">
                <a:solidFill>
                  <a:schemeClr val="bg1"/>
                </a:solidFill>
              </a:rPr>
              <a:t>The features I assumed would be highly ranked but weren’t included: </a:t>
            </a:r>
          </a:p>
          <a:p>
            <a:pPr marL="514350" indent="-514350">
              <a:buClr>
                <a:schemeClr val="bg1"/>
              </a:buClr>
              <a:buFont typeface="+mj-lt"/>
              <a:buAutoNum type="arabicPeriod"/>
            </a:pPr>
            <a:r>
              <a:rPr lang="en-US" sz="2800" dirty="0">
                <a:solidFill>
                  <a:schemeClr val="bg1"/>
                </a:solidFill>
              </a:rPr>
              <a:t>country___</a:t>
            </a:r>
            <a:r>
              <a:rPr lang="en-US" sz="2800" dirty="0" err="1">
                <a:solidFill>
                  <a:schemeClr val="bg1"/>
                </a:solidFill>
              </a:rPr>
              <a:t>Lead_LeadCompanyInformation_map</a:t>
            </a:r>
            <a:endParaRPr lang="en-US" sz="2800" dirty="0">
              <a:solidFill>
                <a:schemeClr val="bg1"/>
              </a:solidFill>
            </a:endParaRPr>
          </a:p>
          <a:p>
            <a:pPr marL="514350" indent="-514350">
              <a:buClr>
                <a:schemeClr val="bg1"/>
              </a:buClr>
              <a:buFont typeface="+mj-lt"/>
              <a:buAutoNum type="arabicPeriod"/>
            </a:pPr>
            <a:r>
              <a:rPr lang="en-US" sz="2800" dirty="0" err="1">
                <a:solidFill>
                  <a:schemeClr val="bg1"/>
                </a:solidFill>
              </a:rPr>
              <a:t>trafficChannel</a:t>
            </a:r>
            <a:r>
              <a:rPr lang="en-US" sz="2800" dirty="0">
                <a:solidFill>
                  <a:schemeClr val="bg1"/>
                </a:solidFill>
              </a:rPr>
              <a:t>___</a:t>
            </a:r>
            <a:r>
              <a:rPr lang="en-US" sz="2800" dirty="0" err="1">
                <a:solidFill>
                  <a:schemeClr val="bg1"/>
                </a:solidFill>
              </a:rPr>
              <a:t>Lead_MarketingInformation_map_map</a:t>
            </a:r>
            <a:endParaRPr lang="en-US" sz="2800" dirty="0">
              <a:solidFill>
                <a:schemeClr val="bg1"/>
              </a:solidFill>
            </a:endParaRPr>
          </a:p>
          <a:p>
            <a:pPr marL="514350" indent="-514350">
              <a:buClr>
                <a:schemeClr val="bg1"/>
              </a:buClr>
              <a:buFont typeface="+mj-lt"/>
              <a:buAutoNum type="arabicPeriod"/>
            </a:pPr>
            <a:r>
              <a:rPr lang="en-US" sz="2800" dirty="0">
                <a:solidFill>
                  <a:schemeClr val="bg1"/>
                </a:solidFill>
              </a:rPr>
              <a:t>product2___IntroCall_MeetingDetails_WalkMe</a:t>
            </a:r>
            <a:endParaRPr lang="en-US" dirty="0">
              <a:solidFill>
                <a:schemeClr val="bg1"/>
              </a:solidFill>
            </a:endParaRPr>
          </a:p>
        </p:txBody>
      </p:sp>
    </p:spTree>
    <p:extLst>
      <p:ext uri="{BB962C8B-B14F-4D97-AF65-F5344CB8AC3E}">
        <p14:creationId xmlns:p14="http://schemas.microsoft.com/office/powerpoint/2010/main" val="737819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Model 1: Logistic Regression</a:t>
            </a:r>
          </a:p>
        </p:txBody>
      </p:sp>
      <p:sp>
        <p:nvSpPr>
          <p:cNvPr id="20" name="Text 2"/>
          <p:cNvSpPr/>
          <p:nvPr/>
        </p:nvSpPr>
        <p:spPr>
          <a:xfrm>
            <a:off x="838200" y="1461299"/>
            <a:ext cx="5641428" cy="375359"/>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Model Performance &amp; Features</a:t>
            </a:r>
          </a:p>
        </p:txBody>
      </p:sp>
      <p:sp>
        <p:nvSpPr>
          <p:cNvPr id="21" name="Content Placeholder 2"/>
          <p:cNvSpPr txBox="1">
            <a:spLocks/>
          </p:cNvSpPr>
          <p:nvPr/>
        </p:nvSpPr>
        <p:spPr>
          <a:xfrm>
            <a:off x="834260" y="1955275"/>
            <a:ext cx="5028036" cy="2947450"/>
          </a:xfrm>
          <a:prstGeom prst="rect">
            <a:avLst/>
          </a:prstGeom>
          <a:ln w="57150">
            <a:noFill/>
          </a:ln>
        </p:spPr>
        <p:txBody>
          <a:bodyPr vert="horz" lIns="91440" tIns="45720" rIns="91440" bIns="45720" numCol="1" rtlCol="0" anchor="t">
            <a:normAutofit/>
          </a:bodyPr>
          <a:lstStyle/>
          <a:p>
            <a:pPr>
              <a:lnSpc>
                <a:spcPct val="150000"/>
              </a:lnSpc>
            </a:pPr>
            <a:r>
              <a:rPr lang="en-US" sz="14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Features: </a:t>
            </a:r>
          </a:p>
          <a:p>
            <a:pPr>
              <a:lnSpc>
                <a:spcPct val="150000"/>
              </a:lnSpc>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Before tuning accuracy: </a:t>
            </a:r>
          </a:p>
          <a:p>
            <a:pPr marL="285750" indent="-285750">
              <a:lnSpc>
                <a:spcPct val="150000"/>
              </a:lnSpc>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Accuracy Score:  0.73</a:t>
            </a:r>
            <a:endParaRPr lang="en-US" sz="14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a:lnSpc>
                <a:spcPct val="150000"/>
              </a:lnSpc>
            </a:pPr>
            <a:r>
              <a:rPr lang="en-US" sz="14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With </a:t>
            </a:r>
            <a:r>
              <a:rPr lang="en-US" sz="1400" b="1" dirty="0" err="1">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GridSearchCV</a:t>
            </a:r>
            <a:r>
              <a:rPr lang="en-US" sz="14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a:t>
            </a:r>
          </a:p>
          <a:p>
            <a:pPr marL="285750" indent="-285750">
              <a:lnSpc>
                <a:spcPct val="150000"/>
              </a:lnSpc>
              <a:buFont typeface="Arial" panose="020B0604020202020204" pitchFamily="34" charset="0"/>
              <a:buChar char="•"/>
            </a:pPr>
            <a:r>
              <a:rPr lang="en-US" sz="14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Best parameter: </a:t>
            </a: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{'C': 10, '</a:t>
            </a:r>
            <a:r>
              <a:rPr lang="en-US" sz="1400" dirty="0" err="1">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max_iter</a:t>
            </a: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 100}</a:t>
            </a:r>
          </a:p>
          <a:p>
            <a:pPr marL="285750" indent="-285750">
              <a:lnSpc>
                <a:spcPct val="150000"/>
              </a:lnSpc>
              <a:buFont typeface="Arial" panose="020B0604020202020204" pitchFamily="34" charset="0"/>
              <a:buChar char="•"/>
            </a:pPr>
            <a:r>
              <a:rPr lang="en-US" sz="14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Best score: </a:t>
            </a: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0.75</a:t>
            </a:r>
          </a:p>
          <a:p>
            <a:pPr marL="285750" indent="-285750">
              <a:lnSpc>
                <a:spcPct val="150000"/>
              </a:lnSpc>
              <a:buFont typeface="Arial" panose="020B0604020202020204" pitchFamily="34" charset="0"/>
              <a:buChar char="•"/>
            </a:pPr>
            <a:r>
              <a:rPr lang="en-US" sz="14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Test set accuracy: </a:t>
            </a: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0.73</a:t>
            </a:r>
          </a:p>
          <a:p>
            <a:pPr marL="285750" indent="-285750">
              <a:lnSpc>
                <a:spcPct val="150000"/>
              </a:lnSpc>
              <a:buFont typeface="Arial" panose="020B0604020202020204" pitchFamily="34" charset="0"/>
              <a:buChar char="•"/>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a:lnSpc>
                <a:spcPct val="150000"/>
              </a:lnSpc>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p:txBody>
      </p:sp>
      <p:pic>
        <p:nvPicPr>
          <p:cNvPr id="1028" name="Picture 4" descr="https://lh4.googleusercontent.com/Lpy1dqRpN6_sW9fyogAH6ANdL2O27rW7V1Ykm-0B9MogI9ddIdOhFlrZiJzLERWuK1bTS2I0O-GK7v3AsnjzYRC5C17kwtDiKaTyWTLe-z7Ditl5nVTye-aw3lVgsL6JttZdq2Hl">
            <a:extLst>
              <a:ext uri="{FF2B5EF4-FFF2-40B4-BE49-F238E27FC236}">
                <a16:creationId xmlns:a16="http://schemas.microsoft.com/office/drawing/2014/main" id="{889B83C7-256F-4763-AB97-ECD802F0CA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0704" y="1361034"/>
            <a:ext cx="4869853" cy="3312156"/>
          </a:xfrm>
          <a:prstGeom prst="rect">
            <a:avLst/>
          </a:prstGeom>
          <a:noFill/>
          <a:extLst>
            <a:ext uri="{909E8E84-426E-40DD-AFC4-6F175D3DCCD1}">
              <a14:hiddenFill xmlns:a14="http://schemas.microsoft.com/office/drawing/2010/main">
                <a:solidFill>
                  <a:srgbClr val="FFFFFF"/>
                </a:solidFill>
              </a14:hiddenFill>
            </a:ext>
          </a:extLst>
        </p:spPr>
      </p:pic>
      <p:sp>
        <p:nvSpPr>
          <p:cNvPr id="9" name="Text 2">
            <a:extLst>
              <a:ext uri="{FF2B5EF4-FFF2-40B4-BE49-F238E27FC236}">
                <a16:creationId xmlns:a16="http://schemas.microsoft.com/office/drawing/2014/main" id="{F1F027F9-C516-4D06-83C9-6E8FA4C098F9}"/>
              </a:ext>
            </a:extLst>
          </p:cNvPr>
          <p:cNvSpPr/>
          <p:nvPr/>
        </p:nvSpPr>
        <p:spPr>
          <a:xfrm>
            <a:off x="838199" y="5021342"/>
            <a:ext cx="9314793" cy="698525"/>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Logistic model performed the worst of all three at classifying intro call qualifications. Additional parameter tuning provided no significant lift.  </a:t>
            </a:r>
          </a:p>
        </p:txBody>
      </p:sp>
    </p:spTree>
    <p:extLst>
      <p:ext uri="{BB962C8B-B14F-4D97-AF65-F5344CB8AC3E}">
        <p14:creationId xmlns:p14="http://schemas.microsoft.com/office/powerpoint/2010/main" val="1177372992"/>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Model 2: Random Forest</a:t>
            </a:r>
          </a:p>
        </p:txBody>
      </p:sp>
      <p:sp>
        <p:nvSpPr>
          <p:cNvPr id="20" name="Text 2"/>
          <p:cNvSpPr/>
          <p:nvPr/>
        </p:nvSpPr>
        <p:spPr>
          <a:xfrm>
            <a:off x="838200" y="1461299"/>
            <a:ext cx="4127938" cy="375360"/>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Model Performance &amp; Features</a:t>
            </a:r>
          </a:p>
        </p:txBody>
      </p:sp>
      <p:sp>
        <p:nvSpPr>
          <p:cNvPr id="21" name="Content Placeholder 2"/>
          <p:cNvSpPr txBox="1">
            <a:spLocks/>
          </p:cNvSpPr>
          <p:nvPr/>
        </p:nvSpPr>
        <p:spPr>
          <a:xfrm>
            <a:off x="850250" y="1876797"/>
            <a:ext cx="4115888" cy="2194349"/>
          </a:xfrm>
          <a:prstGeom prst="rect">
            <a:avLst/>
          </a:prstGeom>
          <a:ln w="57150">
            <a:noFill/>
          </a:ln>
        </p:spPr>
        <p:txBody>
          <a:bodyPr vert="horz" lIns="91440" tIns="45720" rIns="91440" bIns="45720" numCol="1" rtlCol="0" anchor="t">
            <a:normAutofit fontScale="92500" lnSpcReduction="20000"/>
          </a:bodyPr>
          <a:lstStyle/>
          <a:p>
            <a:pPr>
              <a:lnSpc>
                <a:spcPct val="150000"/>
              </a:lnSpc>
              <a:spcBef>
                <a:spcPts val="0"/>
              </a:spcBef>
            </a:pPr>
            <a:r>
              <a:rPr lang="en-US" sz="14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Before tuning:</a:t>
            </a:r>
          </a:p>
          <a:p>
            <a:pPr marL="285750" indent="-285750">
              <a:lnSpc>
                <a:spcPct val="150000"/>
              </a:lnSpc>
              <a:spcBef>
                <a:spcPts val="0"/>
              </a:spcBef>
              <a:buFont typeface="Arial" panose="020B0604020202020204" pitchFamily="34" charset="0"/>
              <a:buChar char="•"/>
            </a:pPr>
            <a:r>
              <a:rPr lang="en-US" sz="14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Accuracy Score:</a:t>
            </a: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  0.74</a:t>
            </a:r>
          </a:p>
          <a:p>
            <a:pPr marL="285750" indent="-285750">
              <a:lnSpc>
                <a:spcPct val="150000"/>
              </a:lnSpc>
              <a:spcBef>
                <a:spcPts val="0"/>
              </a:spcBef>
              <a:buFont typeface="Arial" panose="020B0604020202020204" pitchFamily="34" charset="0"/>
              <a:buChar char="•"/>
            </a:pPr>
            <a:r>
              <a:rPr lang="en-US" sz="14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Precision &amp; Recall (0):</a:t>
            </a: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 0.70 | 0.72</a:t>
            </a:r>
          </a:p>
          <a:p>
            <a:pPr marL="285750" indent="-285750">
              <a:lnSpc>
                <a:spcPct val="150000"/>
              </a:lnSpc>
              <a:buFont typeface="Arial" panose="020B0604020202020204" pitchFamily="34" charset="0"/>
              <a:buChar char="•"/>
            </a:pPr>
            <a:r>
              <a:rPr lang="en-US" sz="14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Precision &amp; Recall (1): </a:t>
            </a: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0.78 | 0.75</a:t>
            </a:r>
          </a:p>
          <a:p>
            <a:pPr marL="285750" indent="-285750">
              <a:lnSpc>
                <a:spcPct val="150000"/>
              </a:lnSpc>
              <a:buFont typeface="Arial" panose="020B0604020202020204" pitchFamily="34" charset="0"/>
              <a:buChar char="•"/>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spcBef>
                <a:spcPts val="0"/>
              </a:spcBef>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Random Forest might suffer from  overfitting (see Confusion Matrix on Train Set) – Random Forest accuracy was #2 of all models</a:t>
            </a:r>
          </a:p>
          <a:p>
            <a:pPr marL="285750" indent="-285750">
              <a:lnSpc>
                <a:spcPct val="150000"/>
              </a:lnSpc>
              <a:spcBef>
                <a:spcPts val="0"/>
              </a:spcBef>
              <a:buFont typeface="Arial" panose="020B0604020202020204" pitchFamily="34" charset="0"/>
              <a:buChar char="•"/>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spcBef>
                <a:spcPts val="0"/>
              </a:spcBef>
              <a:buFont typeface="Arial" panose="020B0604020202020204" pitchFamily="34" charset="0"/>
              <a:buChar char="•"/>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spcBef>
                <a:spcPts val="0"/>
              </a:spcBef>
              <a:buFont typeface="Arial" panose="020B0604020202020204" pitchFamily="34" charset="0"/>
              <a:buChar char="•"/>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a:lnSpc>
                <a:spcPct val="150000"/>
              </a:lnSpc>
              <a:spcBef>
                <a:spcPts val="0"/>
              </a:spcBef>
            </a:pPr>
            <a:endParaRPr lang="fr-FR"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spcBef>
                <a:spcPts val="0"/>
              </a:spcBef>
              <a:buFont typeface="Arial" panose="020B0604020202020204" pitchFamily="34" charset="0"/>
              <a:buChar char="•"/>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spcBef>
                <a:spcPts val="0"/>
              </a:spcBef>
              <a:buFont typeface="Arial" panose="020B0604020202020204" pitchFamily="34" charset="0"/>
              <a:buChar char="•"/>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spcBef>
                <a:spcPts val="0"/>
              </a:spcBef>
              <a:buFont typeface="Arial" panose="020B0604020202020204" pitchFamily="34" charset="0"/>
              <a:buChar char="•"/>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spcBef>
                <a:spcPts val="0"/>
              </a:spcBef>
              <a:buFont typeface="Arial" panose="020B0604020202020204" pitchFamily="34" charset="0"/>
              <a:buChar char="•"/>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spcBef>
                <a:spcPts val="0"/>
              </a:spcBef>
              <a:buFont typeface="Arial" panose="020B0604020202020204" pitchFamily="34" charset="0"/>
              <a:buChar char="•"/>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p:txBody>
      </p:sp>
      <p:pic>
        <p:nvPicPr>
          <p:cNvPr id="13" name="Picture 12" descr="A screenshot of a cell phone&#10;&#10;Description automatically generated">
            <a:extLst>
              <a:ext uri="{FF2B5EF4-FFF2-40B4-BE49-F238E27FC236}">
                <a16:creationId xmlns:a16="http://schemas.microsoft.com/office/drawing/2014/main" id="{1E96E586-B1DF-4C71-8639-0F01F7C0F701}"/>
              </a:ext>
            </a:extLst>
          </p:cNvPr>
          <p:cNvPicPr>
            <a:picLocks noChangeAspect="1"/>
          </p:cNvPicPr>
          <p:nvPr/>
        </p:nvPicPr>
        <p:blipFill>
          <a:blip r:embed="rId4"/>
          <a:stretch>
            <a:fillRect/>
          </a:stretch>
        </p:blipFill>
        <p:spPr>
          <a:xfrm>
            <a:off x="5174954" y="1461298"/>
            <a:ext cx="6829425" cy="26098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aphicFrame>
        <p:nvGraphicFramePr>
          <p:cNvPr id="6" name="Table 5">
            <a:extLst>
              <a:ext uri="{FF2B5EF4-FFF2-40B4-BE49-F238E27FC236}">
                <a16:creationId xmlns:a16="http://schemas.microsoft.com/office/drawing/2014/main" id="{A7A6A7BA-5DF7-4F66-8B09-A6AD9BB2693B}"/>
              </a:ext>
            </a:extLst>
          </p:cNvPr>
          <p:cNvGraphicFramePr>
            <a:graphicFrameLocks noGrp="1"/>
          </p:cNvGraphicFramePr>
          <p:nvPr>
            <p:extLst>
              <p:ext uri="{D42A27DB-BD31-4B8C-83A1-F6EECF244321}">
                <p14:modId xmlns:p14="http://schemas.microsoft.com/office/powerpoint/2010/main" val="2408499637"/>
              </p:ext>
            </p:extLst>
          </p:nvPr>
        </p:nvGraphicFramePr>
        <p:xfrm>
          <a:off x="6867853" y="4449785"/>
          <a:ext cx="4688716" cy="2062500"/>
        </p:xfrm>
        <a:graphic>
          <a:graphicData uri="http://schemas.openxmlformats.org/drawingml/2006/table">
            <a:tbl>
              <a:tblPr firstRow="1" bandRow="1">
                <a:tableStyleId>{5C22544A-7EE6-4342-B048-85BDC9FD1C3A}</a:tableStyleId>
              </a:tblPr>
              <a:tblGrid>
                <a:gridCol w="2949893">
                  <a:extLst>
                    <a:ext uri="{9D8B030D-6E8A-4147-A177-3AD203B41FA5}">
                      <a16:colId xmlns:a16="http://schemas.microsoft.com/office/drawing/2014/main" val="3453135522"/>
                    </a:ext>
                  </a:extLst>
                </a:gridCol>
                <a:gridCol w="1738823">
                  <a:extLst>
                    <a:ext uri="{9D8B030D-6E8A-4147-A177-3AD203B41FA5}">
                      <a16:colId xmlns:a16="http://schemas.microsoft.com/office/drawing/2014/main" val="3262758083"/>
                    </a:ext>
                  </a:extLst>
                </a:gridCol>
              </a:tblGrid>
              <a:tr h="311393">
                <a:tc>
                  <a:txBody>
                    <a:bodyPr/>
                    <a:lstStyle/>
                    <a:p>
                      <a:pPr marL="0" algn="l" defTabSz="457200" rtl="0" eaLnBrk="1" latinLnBrk="0" hangingPunct="1">
                        <a:lnSpc>
                          <a:spcPct val="140000"/>
                        </a:lnSpc>
                      </a:pPr>
                      <a:r>
                        <a:rPr lang="en-US" sz="1300" kern="1200" dirty="0">
                          <a:solidFill>
                            <a:schemeClr val="bg1"/>
                          </a:solidFill>
                          <a:latin typeface="Segoe UI Semilight" panose="020B0402040204020203" pitchFamily="34" charset="0"/>
                          <a:cs typeface="Segoe UI Semilight" panose="020B0402040204020203" pitchFamily="34" charset="0"/>
                        </a:rPr>
                        <a:t>Top Features</a:t>
                      </a:r>
                    </a:p>
                  </a:txBody>
                  <a:tcPr>
                    <a:solidFill>
                      <a:srgbClr val="00B0F0"/>
                    </a:solidFill>
                  </a:tcPr>
                </a:tc>
                <a:tc>
                  <a:txBody>
                    <a:bodyPr/>
                    <a:lstStyle/>
                    <a:p>
                      <a:pPr marL="0" algn="l" defTabSz="457200" rtl="0" eaLnBrk="1" latinLnBrk="0" hangingPunct="1">
                        <a:lnSpc>
                          <a:spcPct val="140000"/>
                        </a:lnSpc>
                      </a:pPr>
                      <a:r>
                        <a:rPr lang="en-US" sz="1300" kern="1200" dirty="0">
                          <a:solidFill>
                            <a:schemeClr val="bg1"/>
                          </a:solidFill>
                          <a:latin typeface="Segoe UI Semilight" panose="020B0402040204020203" pitchFamily="34" charset="0"/>
                          <a:cs typeface="Segoe UI Semilight" panose="020B0402040204020203" pitchFamily="34" charset="0"/>
                        </a:rPr>
                        <a:t>Importance</a:t>
                      </a:r>
                    </a:p>
                  </a:txBody>
                  <a:tcPr>
                    <a:solidFill>
                      <a:srgbClr val="00B0F0"/>
                    </a:solidFill>
                  </a:tcPr>
                </a:tc>
                <a:extLst>
                  <a:ext uri="{0D108BD9-81ED-4DB2-BD59-A6C34878D82A}">
                    <a16:rowId xmlns:a16="http://schemas.microsoft.com/office/drawing/2014/main" val="2501898089"/>
                  </a:ext>
                </a:extLst>
              </a:tr>
              <a:tr h="311393">
                <a:tc>
                  <a:txBody>
                    <a:bodyPr/>
                    <a:lstStyle/>
                    <a:p>
                      <a:pPr algn="r" fontAlgn="ctr"/>
                      <a:r>
                        <a:rPr lang="en-US" sz="1200" b="1">
                          <a:effectLst/>
                        </a:rPr>
                        <a:t>inferScore___Lead_AddedInfo</a:t>
                      </a:r>
                    </a:p>
                  </a:txBody>
                  <a:tcPr marL="57150" marR="57150" marT="57150" marB="57150" anchor="ctr"/>
                </a:tc>
                <a:tc>
                  <a:txBody>
                    <a:bodyPr/>
                    <a:lstStyle/>
                    <a:p>
                      <a:pPr algn="r" fontAlgn="ctr"/>
                      <a:r>
                        <a:rPr lang="en-US" sz="1200" dirty="0">
                          <a:effectLst/>
                        </a:rPr>
                        <a:t>11%</a:t>
                      </a:r>
                    </a:p>
                  </a:txBody>
                  <a:tcPr marL="57150" marR="57150" marT="57150" marB="57150" anchor="ctr"/>
                </a:tc>
                <a:extLst>
                  <a:ext uri="{0D108BD9-81ED-4DB2-BD59-A6C34878D82A}">
                    <a16:rowId xmlns:a16="http://schemas.microsoft.com/office/drawing/2014/main" val="3309545629"/>
                  </a:ext>
                </a:extLst>
              </a:tr>
              <a:tr h="311393">
                <a:tc>
                  <a:txBody>
                    <a:bodyPr/>
                    <a:lstStyle/>
                    <a:p>
                      <a:pPr algn="r" fontAlgn="ctr"/>
                      <a:r>
                        <a:rPr lang="en-US" sz="1200" b="1">
                          <a:effectLst/>
                        </a:rPr>
                        <a:t>totalCalls___Lead_AddedInfo</a:t>
                      </a:r>
                    </a:p>
                  </a:txBody>
                  <a:tcPr marL="57150" marR="57150" marT="57150" marB="57150" anchor="ctr"/>
                </a:tc>
                <a:tc>
                  <a:txBody>
                    <a:bodyPr/>
                    <a:lstStyle/>
                    <a:p>
                      <a:pPr algn="r" fontAlgn="ctr"/>
                      <a:r>
                        <a:rPr lang="en-US" sz="1200" dirty="0">
                          <a:effectLst/>
                        </a:rPr>
                        <a:t>9%</a:t>
                      </a:r>
                    </a:p>
                  </a:txBody>
                  <a:tcPr marL="57150" marR="57150" marT="57150" marB="57150" anchor="ctr"/>
                </a:tc>
                <a:extLst>
                  <a:ext uri="{0D108BD9-81ED-4DB2-BD59-A6C34878D82A}">
                    <a16:rowId xmlns:a16="http://schemas.microsoft.com/office/drawing/2014/main" val="367825149"/>
                  </a:ext>
                </a:extLst>
              </a:tr>
              <a:tr h="311393">
                <a:tc>
                  <a:txBody>
                    <a:bodyPr/>
                    <a:lstStyle/>
                    <a:p>
                      <a:pPr algn="r" fontAlgn="ctr"/>
                      <a:r>
                        <a:rPr lang="en-US" sz="1200" b="1">
                          <a:effectLst/>
                        </a:rPr>
                        <a:t>totalEMails___Lead_AddedInfo</a:t>
                      </a:r>
                    </a:p>
                  </a:txBody>
                  <a:tcPr marL="57150" marR="57150" marT="57150" marB="57150" anchor="ctr"/>
                </a:tc>
                <a:tc>
                  <a:txBody>
                    <a:bodyPr/>
                    <a:lstStyle/>
                    <a:p>
                      <a:pPr algn="r" fontAlgn="ctr"/>
                      <a:r>
                        <a:rPr lang="en-US" sz="1200" dirty="0">
                          <a:effectLst/>
                        </a:rPr>
                        <a:t>9%</a:t>
                      </a:r>
                    </a:p>
                  </a:txBody>
                  <a:tcPr marL="57150" marR="57150" marT="57150" marB="57150" anchor="ctr"/>
                </a:tc>
                <a:extLst>
                  <a:ext uri="{0D108BD9-81ED-4DB2-BD59-A6C34878D82A}">
                    <a16:rowId xmlns:a16="http://schemas.microsoft.com/office/drawing/2014/main" val="2305752688"/>
                  </a:ext>
                </a:extLst>
              </a:tr>
              <a:tr h="311393">
                <a:tc>
                  <a:txBody>
                    <a:bodyPr/>
                    <a:lstStyle/>
                    <a:p>
                      <a:pPr algn="r" fontAlgn="ctr"/>
                      <a:r>
                        <a:rPr lang="en-US" sz="1200" b="1">
                          <a:effectLst/>
                        </a:rPr>
                        <a:t>introCallCreated_leadCreated_delta</a:t>
                      </a:r>
                    </a:p>
                  </a:txBody>
                  <a:tcPr marL="57150" marR="57150" marT="57150" marB="57150" anchor="ctr"/>
                </a:tc>
                <a:tc>
                  <a:txBody>
                    <a:bodyPr/>
                    <a:lstStyle/>
                    <a:p>
                      <a:pPr algn="r" fontAlgn="ctr"/>
                      <a:r>
                        <a:rPr lang="en-US" sz="1200" dirty="0">
                          <a:effectLst/>
                        </a:rPr>
                        <a:t>7%</a:t>
                      </a:r>
                    </a:p>
                  </a:txBody>
                  <a:tcPr marL="57150" marR="57150" marT="57150" marB="57150" anchor="ctr"/>
                </a:tc>
                <a:extLst>
                  <a:ext uri="{0D108BD9-81ED-4DB2-BD59-A6C34878D82A}">
                    <a16:rowId xmlns:a16="http://schemas.microsoft.com/office/drawing/2014/main" val="3338643910"/>
                  </a:ext>
                </a:extLst>
              </a:tr>
              <a:tr h="311393">
                <a:tc>
                  <a:txBody>
                    <a:bodyPr/>
                    <a:lstStyle/>
                    <a:p>
                      <a:pPr algn="r" fontAlgn="ctr"/>
                      <a:r>
                        <a:rPr lang="en-US" sz="1200" b="1">
                          <a:effectLst/>
                        </a:rPr>
                        <a:t>assignedToRole___IntroCall_OtherInfo_map</a:t>
                      </a:r>
                    </a:p>
                  </a:txBody>
                  <a:tcPr marL="57150" marR="57150" marT="57150" marB="57150" anchor="ctr"/>
                </a:tc>
                <a:tc>
                  <a:txBody>
                    <a:bodyPr/>
                    <a:lstStyle/>
                    <a:p>
                      <a:pPr algn="r" fontAlgn="ctr"/>
                      <a:r>
                        <a:rPr lang="en-US" sz="1200" dirty="0">
                          <a:effectLst/>
                        </a:rPr>
                        <a:t>6%</a:t>
                      </a:r>
                    </a:p>
                  </a:txBody>
                  <a:tcPr marL="57150" marR="57150" marT="57150" marB="57150" anchor="ctr"/>
                </a:tc>
                <a:extLst>
                  <a:ext uri="{0D108BD9-81ED-4DB2-BD59-A6C34878D82A}">
                    <a16:rowId xmlns:a16="http://schemas.microsoft.com/office/drawing/2014/main" val="3109287127"/>
                  </a:ext>
                </a:extLst>
              </a:tr>
            </a:tbl>
          </a:graphicData>
        </a:graphic>
      </p:graphicFrame>
      <p:sp>
        <p:nvSpPr>
          <p:cNvPr id="9" name="Text 2">
            <a:extLst>
              <a:ext uri="{FF2B5EF4-FFF2-40B4-BE49-F238E27FC236}">
                <a16:creationId xmlns:a16="http://schemas.microsoft.com/office/drawing/2014/main" id="{E924F432-6844-4D6C-8F07-9F849DF934EB}"/>
              </a:ext>
            </a:extLst>
          </p:cNvPr>
          <p:cNvSpPr/>
          <p:nvPr/>
        </p:nvSpPr>
        <p:spPr>
          <a:xfrm>
            <a:off x="566595" y="4171331"/>
            <a:ext cx="5676674" cy="1021690"/>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Interestingly we see that Lead Score is the top ranked feature, potentially supporting the hypothesis that Lead Score can still be relevant up the sales funnel  past the Marketing-Sales hand off. </a:t>
            </a:r>
          </a:p>
        </p:txBody>
      </p:sp>
      <p:graphicFrame>
        <p:nvGraphicFramePr>
          <p:cNvPr id="3" name="Table 2">
            <a:extLst>
              <a:ext uri="{FF2B5EF4-FFF2-40B4-BE49-F238E27FC236}">
                <a16:creationId xmlns:a16="http://schemas.microsoft.com/office/drawing/2014/main" id="{0911B1D2-E492-4B04-BBEA-7649A8D10B3B}"/>
              </a:ext>
            </a:extLst>
          </p:cNvPr>
          <p:cNvGraphicFramePr>
            <a:graphicFrameLocks noGrp="1"/>
          </p:cNvGraphicFramePr>
          <p:nvPr>
            <p:extLst>
              <p:ext uri="{D42A27DB-BD31-4B8C-83A1-F6EECF244321}">
                <p14:modId xmlns:p14="http://schemas.microsoft.com/office/powerpoint/2010/main" val="2190988200"/>
              </p:ext>
            </p:extLst>
          </p:nvPr>
        </p:nvGraphicFramePr>
        <p:xfrm>
          <a:off x="698556" y="5201954"/>
          <a:ext cx="2394084" cy="1425505"/>
        </p:xfrm>
        <a:graphic>
          <a:graphicData uri="http://schemas.openxmlformats.org/drawingml/2006/table">
            <a:tbl>
              <a:tblPr firstRow="1" bandRow="1">
                <a:tableStyleId>{5C22544A-7EE6-4342-B048-85BDC9FD1C3A}</a:tableStyleId>
              </a:tblPr>
              <a:tblGrid>
                <a:gridCol w="798028">
                  <a:extLst>
                    <a:ext uri="{9D8B030D-6E8A-4147-A177-3AD203B41FA5}">
                      <a16:colId xmlns:a16="http://schemas.microsoft.com/office/drawing/2014/main" val="2822306634"/>
                    </a:ext>
                  </a:extLst>
                </a:gridCol>
                <a:gridCol w="798028">
                  <a:extLst>
                    <a:ext uri="{9D8B030D-6E8A-4147-A177-3AD203B41FA5}">
                      <a16:colId xmlns:a16="http://schemas.microsoft.com/office/drawing/2014/main" val="4214007810"/>
                    </a:ext>
                  </a:extLst>
                </a:gridCol>
                <a:gridCol w="798028">
                  <a:extLst>
                    <a:ext uri="{9D8B030D-6E8A-4147-A177-3AD203B41FA5}">
                      <a16:colId xmlns:a16="http://schemas.microsoft.com/office/drawing/2014/main" val="1002810875"/>
                    </a:ext>
                  </a:extLst>
                </a:gridCol>
              </a:tblGrid>
              <a:tr h="633025">
                <a:tc>
                  <a:txBody>
                    <a:bodyPr/>
                    <a:lstStyle/>
                    <a:p>
                      <a:r>
                        <a:rPr lang="en-US" sz="1000" dirty="0">
                          <a:latin typeface="+mn-lt"/>
                        </a:rPr>
                        <a:t>Test Set</a:t>
                      </a:r>
                    </a:p>
                  </a:txBody>
                  <a:tcPr/>
                </a:tc>
                <a:tc>
                  <a:txBody>
                    <a:bodyPr/>
                    <a:lstStyle/>
                    <a:p>
                      <a:r>
                        <a:rPr lang="en-US" sz="1000" dirty="0">
                          <a:latin typeface="+mn-lt"/>
                        </a:rPr>
                        <a:t>Predicted:</a:t>
                      </a:r>
                    </a:p>
                    <a:p>
                      <a:r>
                        <a:rPr lang="en-US" sz="1000" dirty="0">
                          <a:latin typeface="+mn-lt"/>
                        </a:rPr>
                        <a:t>Yes</a:t>
                      </a:r>
                    </a:p>
                  </a:txBody>
                  <a:tcPr>
                    <a:solidFill>
                      <a:schemeClr val="accent6">
                        <a:lumMod val="40000"/>
                        <a:lumOff val="60000"/>
                      </a:schemeClr>
                    </a:solidFill>
                  </a:tcPr>
                </a:tc>
                <a:tc>
                  <a:txBody>
                    <a:bodyPr/>
                    <a:lstStyle/>
                    <a:p>
                      <a:r>
                        <a:rPr lang="en-US" sz="1000" dirty="0">
                          <a:latin typeface="+mn-lt"/>
                        </a:rPr>
                        <a:t>Predicted:</a:t>
                      </a:r>
                    </a:p>
                    <a:p>
                      <a:r>
                        <a:rPr lang="en-US" sz="1000" dirty="0">
                          <a:latin typeface="+mn-lt"/>
                        </a:rPr>
                        <a:t>No</a:t>
                      </a:r>
                    </a:p>
                  </a:txBody>
                  <a:tcPr>
                    <a:solidFill>
                      <a:schemeClr val="accent6">
                        <a:lumMod val="40000"/>
                        <a:lumOff val="60000"/>
                      </a:schemeClr>
                    </a:solidFill>
                  </a:tcPr>
                </a:tc>
                <a:extLst>
                  <a:ext uri="{0D108BD9-81ED-4DB2-BD59-A6C34878D82A}">
                    <a16:rowId xmlns:a16="http://schemas.microsoft.com/office/drawing/2014/main" val="1276473646"/>
                  </a:ext>
                </a:extLst>
              </a:tr>
              <a:tr h="392905">
                <a:tc>
                  <a:txBody>
                    <a:bodyPr/>
                    <a:lstStyle/>
                    <a:p>
                      <a:r>
                        <a:rPr lang="en-US" sz="1000" b="1" dirty="0">
                          <a:latin typeface="+mn-lt"/>
                        </a:rPr>
                        <a:t>Positive</a:t>
                      </a:r>
                    </a:p>
                  </a:txBody>
                  <a:tcPr>
                    <a:solidFill>
                      <a:schemeClr val="accent2">
                        <a:lumMod val="40000"/>
                        <a:lumOff val="60000"/>
                      </a:schemeClr>
                    </a:solidFill>
                  </a:tcPr>
                </a:tc>
                <a:tc>
                  <a:txBody>
                    <a:bodyPr/>
                    <a:lstStyle/>
                    <a:p>
                      <a:r>
                        <a:rPr lang="en-US" sz="1000" dirty="0">
                          <a:solidFill>
                            <a:schemeClr val="tx1"/>
                          </a:solidFill>
                          <a:latin typeface="+mn-lt"/>
                        </a:rPr>
                        <a:t>TP</a:t>
                      </a:r>
                    </a:p>
                    <a:p>
                      <a:r>
                        <a:rPr lang="en-US" sz="1000" dirty="0">
                          <a:solidFill>
                            <a:schemeClr val="tx1"/>
                          </a:solidFill>
                          <a:latin typeface="Segoe UI Semilight" panose="020B0402040204020203" pitchFamily="34" charset="0"/>
                          <a:ea typeface="Segoe UI" panose="020B0502040204020203" pitchFamily="34" charset="0"/>
                          <a:cs typeface="Segoe UI Semilight" panose="020B0402040204020203" pitchFamily="34" charset="0"/>
                        </a:rPr>
                        <a:t>2804</a:t>
                      </a:r>
                      <a:endParaRPr lang="en-US" sz="1000" dirty="0">
                        <a:solidFill>
                          <a:schemeClr val="tx1"/>
                        </a:solidFill>
                        <a:latin typeface="+mn-lt"/>
                      </a:endParaRPr>
                    </a:p>
                  </a:txBody>
                  <a:tcPr/>
                </a:tc>
                <a:tc>
                  <a:txBody>
                    <a:bodyPr/>
                    <a:lstStyle/>
                    <a:p>
                      <a:r>
                        <a:rPr lang="en-US" sz="1000" dirty="0">
                          <a:solidFill>
                            <a:schemeClr val="tx1"/>
                          </a:solidFill>
                          <a:latin typeface="+mn-lt"/>
                        </a:rPr>
                        <a:t>FN</a:t>
                      </a:r>
                    </a:p>
                    <a:p>
                      <a:r>
                        <a:rPr lang="en-US" sz="1000" dirty="0">
                          <a:solidFill>
                            <a:schemeClr val="tx1"/>
                          </a:solidFill>
                          <a:latin typeface="Segoe UI Semilight" panose="020B0402040204020203" pitchFamily="34" charset="0"/>
                          <a:cs typeface="Segoe UI Semilight" panose="020B0402040204020203" pitchFamily="34" charset="0"/>
                        </a:rPr>
                        <a:t>920</a:t>
                      </a:r>
                      <a:endParaRPr lang="en-US" sz="1000" dirty="0">
                        <a:solidFill>
                          <a:schemeClr val="tx1"/>
                        </a:solidFill>
                        <a:latin typeface="+mn-lt"/>
                      </a:endParaRPr>
                    </a:p>
                  </a:txBody>
                  <a:tcPr/>
                </a:tc>
                <a:extLst>
                  <a:ext uri="{0D108BD9-81ED-4DB2-BD59-A6C34878D82A}">
                    <a16:rowId xmlns:a16="http://schemas.microsoft.com/office/drawing/2014/main" val="1796188749"/>
                  </a:ext>
                </a:extLst>
              </a:tr>
              <a:tr h="392905">
                <a:tc>
                  <a:txBody>
                    <a:bodyPr/>
                    <a:lstStyle/>
                    <a:p>
                      <a:r>
                        <a:rPr lang="en-US" sz="1000" b="1" dirty="0">
                          <a:latin typeface="+mn-lt"/>
                        </a:rPr>
                        <a:t>Negative</a:t>
                      </a:r>
                    </a:p>
                  </a:txBody>
                  <a:tcPr>
                    <a:solidFill>
                      <a:schemeClr val="accent2">
                        <a:lumMod val="40000"/>
                        <a:lumOff val="60000"/>
                      </a:schemeClr>
                    </a:solidFill>
                  </a:tcPr>
                </a:tc>
                <a:tc>
                  <a:txBody>
                    <a:bodyPr/>
                    <a:lstStyle/>
                    <a:p>
                      <a:r>
                        <a:rPr lang="en-US" sz="1000" dirty="0">
                          <a:solidFill>
                            <a:schemeClr val="tx1"/>
                          </a:solidFill>
                          <a:latin typeface="+mn-lt"/>
                        </a:rPr>
                        <a:t>FP</a:t>
                      </a:r>
                    </a:p>
                    <a:p>
                      <a:r>
                        <a:rPr lang="en-US" sz="1000" dirty="0">
                          <a:solidFill>
                            <a:schemeClr val="tx1"/>
                          </a:solidFill>
                          <a:latin typeface="Segoe UI Semilight" panose="020B0402040204020203" pitchFamily="34" charset="0"/>
                          <a:cs typeface="Segoe UI Semilight" panose="020B0402040204020203" pitchFamily="34" charset="0"/>
                        </a:rPr>
                        <a:t>810</a:t>
                      </a:r>
                      <a:endParaRPr lang="en-US" sz="1000" dirty="0">
                        <a:solidFill>
                          <a:schemeClr val="tx1"/>
                        </a:solidFill>
                        <a:latin typeface="+mn-lt"/>
                      </a:endParaRPr>
                    </a:p>
                  </a:txBody>
                  <a:tcPr/>
                </a:tc>
                <a:tc>
                  <a:txBody>
                    <a:bodyPr/>
                    <a:lstStyle/>
                    <a:p>
                      <a:r>
                        <a:rPr lang="en-US" sz="1000" dirty="0">
                          <a:solidFill>
                            <a:schemeClr val="tx1"/>
                          </a:solidFill>
                          <a:latin typeface="+mn-lt"/>
                        </a:rPr>
                        <a:t>TN</a:t>
                      </a:r>
                    </a:p>
                    <a:p>
                      <a:r>
                        <a:rPr lang="en-US" sz="1000" dirty="0">
                          <a:solidFill>
                            <a:schemeClr val="tx1"/>
                          </a:solidFill>
                          <a:latin typeface="Segoe UI Semilight" panose="020B0402040204020203" pitchFamily="34" charset="0"/>
                          <a:ea typeface="Segoe UI" panose="020B0502040204020203" pitchFamily="34" charset="0"/>
                          <a:cs typeface="Segoe UI Semilight" panose="020B0402040204020203" pitchFamily="34" charset="0"/>
                        </a:rPr>
                        <a:t>2129</a:t>
                      </a:r>
                      <a:endParaRPr lang="en-US" sz="1000" dirty="0">
                        <a:solidFill>
                          <a:schemeClr val="tx1"/>
                        </a:solidFill>
                        <a:latin typeface="+mn-lt"/>
                      </a:endParaRPr>
                    </a:p>
                  </a:txBody>
                  <a:tcPr/>
                </a:tc>
                <a:extLst>
                  <a:ext uri="{0D108BD9-81ED-4DB2-BD59-A6C34878D82A}">
                    <a16:rowId xmlns:a16="http://schemas.microsoft.com/office/drawing/2014/main" val="3825277743"/>
                  </a:ext>
                </a:extLst>
              </a:tr>
            </a:tbl>
          </a:graphicData>
        </a:graphic>
      </p:graphicFrame>
      <p:graphicFrame>
        <p:nvGraphicFramePr>
          <p:cNvPr id="10" name="Table 9">
            <a:extLst>
              <a:ext uri="{FF2B5EF4-FFF2-40B4-BE49-F238E27FC236}">
                <a16:creationId xmlns:a16="http://schemas.microsoft.com/office/drawing/2014/main" id="{D2839C91-7564-4ACF-AF2B-27CF4D68FC68}"/>
              </a:ext>
            </a:extLst>
          </p:cNvPr>
          <p:cNvGraphicFramePr>
            <a:graphicFrameLocks noGrp="1"/>
          </p:cNvGraphicFramePr>
          <p:nvPr>
            <p:extLst>
              <p:ext uri="{D42A27DB-BD31-4B8C-83A1-F6EECF244321}">
                <p14:modId xmlns:p14="http://schemas.microsoft.com/office/powerpoint/2010/main" val="1695003903"/>
              </p:ext>
            </p:extLst>
          </p:nvPr>
        </p:nvGraphicFramePr>
        <p:xfrm>
          <a:off x="3404932" y="5201954"/>
          <a:ext cx="2394084" cy="1425505"/>
        </p:xfrm>
        <a:graphic>
          <a:graphicData uri="http://schemas.openxmlformats.org/drawingml/2006/table">
            <a:tbl>
              <a:tblPr firstRow="1" bandRow="1">
                <a:tableStyleId>{5C22544A-7EE6-4342-B048-85BDC9FD1C3A}</a:tableStyleId>
              </a:tblPr>
              <a:tblGrid>
                <a:gridCol w="798028">
                  <a:extLst>
                    <a:ext uri="{9D8B030D-6E8A-4147-A177-3AD203B41FA5}">
                      <a16:colId xmlns:a16="http://schemas.microsoft.com/office/drawing/2014/main" val="2822306634"/>
                    </a:ext>
                  </a:extLst>
                </a:gridCol>
                <a:gridCol w="798028">
                  <a:extLst>
                    <a:ext uri="{9D8B030D-6E8A-4147-A177-3AD203B41FA5}">
                      <a16:colId xmlns:a16="http://schemas.microsoft.com/office/drawing/2014/main" val="4214007810"/>
                    </a:ext>
                  </a:extLst>
                </a:gridCol>
                <a:gridCol w="798028">
                  <a:extLst>
                    <a:ext uri="{9D8B030D-6E8A-4147-A177-3AD203B41FA5}">
                      <a16:colId xmlns:a16="http://schemas.microsoft.com/office/drawing/2014/main" val="1002810875"/>
                    </a:ext>
                  </a:extLst>
                </a:gridCol>
              </a:tblGrid>
              <a:tr h="633025">
                <a:tc>
                  <a:txBody>
                    <a:bodyPr/>
                    <a:lstStyle/>
                    <a:p>
                      <a:r>
                        <a:rPr lang="en-US" sz="1000" dirty="0">
                          <a:latin typeface="+mn-lt"/>
                        </a:rPr>
                        <a:t>Train Set</a:t>
                      </a:r>
                    </a:p>
                  </a:txBody>
                  <a:tcPr/>
                </a:tc>
                <a:tc>
                  <a:txBody>
                    <a:bodyPr/>
                    <a:lstStyle/>
                    <a:p>
                      <a:r>
                        <a:rPr lang="en-US" sz="1000" dirty="0">
                          <a:latin typeface="+mn-lt"/>
                        </a:rPr>
                        <a:t>Predicted:</a:t>
                      </a:r>
                    </a:p>
                    <a:p>
                      <a:r>
                        <a:rPr lang="en-US" sz="1000" dirty="0">
                          <a:latin typeface="+mn-lt"/>
                        </a:rPr>
                        <a:t>Yes</a:t>
                      </a:r>
                    </a:p>
                  </a:txBody>
                  <a:tcPr>
                    <a:solidFill>
                      <a:schemeClr val="accent6">
                        <a:lumMod val="40000"/>
                        <a:lumOff val="60000"/>
                      </a:schemeClr>
                    </a:solidFill>
                  </a:tcPr>
                </a:tc>
                <a:tc>
                  <a:txBody>
                    <a:bodyPr/>
                    <a:lstStyle/>
                    <a:p>
                      <a:r>
                        <a:rPr lang="en-US" sz="1000" dirty="0">
                          <a:latin typeface="+mn-lt"/>
                        </a:rPr>
                        <a:t>Predicted:</a:t>
                      </a:r>
                    </a:p>
                    <a:p>
                      <a:r>
                        <a:rPr lang="en-US" sz="1000" dirty="0">
                          <a:latin typeface="+mn-lt"/>
                        </a:rPr>
                        <a:t>No</a:t>
                      </a:r>
                    </a:p>
                  </a:txBody>
                  <a:tcPr>
                    <a:solidFill>
                      <a:schemeClr val="accent6">
                        <a:lumMod val="40000"/>
                        <a:lumOff val="60000"/>
                      </a:schemeClr>
                    </a:solidFill>
                  </a:tcPr>
                </a:tc>
                <a:extLst>
                  <a:ext uri="{0D108BD9-81ED-4DB2-BD59-A6C34878D82A}">
                    <a16:rowId xmlns:a16="http://schemas.microsoft.com/office/drawing/2014/main" val="1276473646"/>
                  </a:ext>
                </a:extLst>
              </a:tr>
              <a:tr h="392905">
                <a:tc>
                  <a:txBody>
                    <a:bodyPr/>
                    <a:lstStyle/>
                    <a:p>
                      <a:r>
                        <a:rPr lang="en-US" sz="1000" b="1" dirty="0">
                          <a:latin typeface="+mn-lt"/>
                        </a:rPr>
                        <a:t>Positive</a:t>
                      </a:r>
                    </a:p>
                  </a:txBody>
                  <a:tcPr>
                    <a:solidFill>
                      <a:schemeClr val="accent2">
                        <a:lumMod val="40000"/>
                        <a:lumOff val="60000"/>
                      </a:schemeClr>
                    </a:solidFill>
                  </a:tcPr>
                </a:tc>
                <a:tc>
                  <a:txBody>
                    <a:bodyPr/>
                    <a:lstStyle/>
                    <a:p>
                      <a:r>
                        <a:rPr lang="en-US" sz="1000" dirty="0">
                          <a:solidFill>
                            <a:schemeClr val="tx1"/>
                          </a:solidFill>
                          <a:latin typeface="+mn-lt"/>
                        </a:rPr>
                        <a:t>TP</a:t>
                      </a:r>
                    </a:p>
                    <a:p>
                      <a:r>
                        <a:rPr lang="en-US" sz="1000" dirty="0">
                          <a:solidFill>
                            <a:schemeClr val="tx1"/>
                          </a:solidFill>
                          <a:latin typeface="Segoe UI Semilight" panose="020B0402040204020203" pitchFamily="34" charset="0"/>
                          <a:cs typeface="Segoe UI Semilight" panose="020B0402040204020203" pitchFamily="34" charset="0"/>
                        </a:rPr>
                        <a:t>8529</a:t>
                      </a:r>
                      <a:endParaRPr lang="en-US" sz="1000" dirty="0">
                        <a:solidFill>
                          <a:schemeClr val="tx1"/>
                        </a:solidFill>
                        <a:latin typeface="+mn-lt"/>
                      </a:endParaRPr>
                    </a:p>
                  </a:txBody>
                  <a:tcPr/>
                </a:tc>
                <a:tc>
                  <a:txBody>
                    <a:bodyPr/>
                    <a:lstStyle/>
                    <a:p>
                      <a:r>
                        <a:rPr lang="en-US" sz="1000" dirty="0">
                          <a:solidFill>
                            <a:schemeClr val="tx1"/>
                          </a:solidFill>
                          <a:latin typeface="+mn-lt"/>
                        </a:rPr>
                        <a:t>FN</a:t>
                      </a:r>
                    </a:p>
                    <a:p>
                      <a:r>
                        <a:rPr lang="en-US" sz="1000" dirty="0">
                          <a:solidFill>
                            <a:schemeClr val="tx1"/>
                          </a:solidFill>
                          <a:latin typeface="Segoe UI Semilight" panose="020B0402040204020203" pitchFamily="34" charset="0"/>
                          <a:cs typeface="Segoe UI Semilight" panose="020B0402040204020203" pitchFamily="34" charset="0"/>
                        </a:rPr>
                        <a:t>91</a:t>
                      </a:r>
                      <a:endParaRPr lang="en-US" sz="1000" dirty="0">
                        <a:solidFill>
                          <a:schemeClr val="tx1"/>
                        </a:solidFill>
                        <a:latin typeface="+mn-lt"/>
                      </a:endParaRPr>
                    </a:p>
                  </a:txBody>
                  <a:tcPr/>
                </a:tc>
                <a:extLst>
                  <a:ext uri="{0D108BD9-81ED-4DB2-BD59-A6C34878D82A}">
                    <a16:rowId xmlns:a16="http://schemas.microsoft.com/office/drawing/2014/main" val="1796188749"/>
                  </a:ext>
                </a:extLst>
              </a:tr>
              <a:tr h="392905">
                <a:tc>
                  <a:txBody>
                    <a:bodyPr/>
                    <a:lstStyle/>
                    <a:p>
                      <a:r>
                        <a:rPr lang="en-US" sz="1000" b="1" dirty="0">
                          <a:latin typeface="+mn-lt"/>
                        </a:rPr>
                        <a:t>Negative</a:t>
                      </a:r>
                    </a:p>
                  </a:txBody>
                  <a:tcPr>
                    <a:solidFill>
                      <a:schemeClr val="accent2">
                        <a:lumMod val="40000"/>
                        <a:lumOff val="60000"/>
                      </a:schemeClr>
                    </a:solidFill>
                  </a:tcPr>
                </a:tc>
                <a:tc>
                  <a:txBody>
                    <a:bodyPr/>
                    <a:lstStyle/>
                    <a:p>
                      <a:r>
                        <a:rPr lang="en-US" sz="1000" dirty="0">
                          <a:solidFill>
                            <a:schemeClr val="tx1"/>
                          </a:solidFill>
                          <a:latin typeface="+mn-lt"/>
                        </a:rPr>
                        <a:t>FP</a:t>
                      </a:r>
                    </a:p>
                    <a:p>
                      <a:r>
                        <a:rPr lang="en-US" sz="1000" dirty="0">
                          <a:solidFill>
                            <a:schemeClr val="tx1"/>
                          </a:solidFill>
                          <a:latin typeface="Segoe UI Semilight" panose="020B0402040204020203" pitchFamily="34" charset="0"/>
                          <a:cs typeface="Segoe UI Semilight" panose="020B0402040204020203" pitchFamily="34" charset="0"/>
                        </a:rPr>
                        <a:t>53</a:t>
                      </a:r>
                      <a:endParaRPr lang="en-US" sz="1000" dirty="0">
                        <a:solidFill>
                          <a:schemeClr val="tx1"/>
                        </a:solidFill>
                        <a:latin typeface="+mn-lt"/>
                      </a:endParaRPr>
                    </a:p>
                  </a:txBody>
                  <a:tcPr/>
                </a:tc>
                <a:tc>
                  <a:txBody>
                    <a:bodyPr/>
                    <a:lstStyle/>
                    <a:p>
                      <a:r>
                        <a:rPr lang="en-US" sz="1000" dirty="0">
                          <a:solidFill>
                            <a:schemeClr val="tx1"/>
                          </a:solidFill>
                          <a:latin typeface="+mn-lt"/>
                        </a:rPr>
                        <a:t>TN</a:t>
                      </a:r>
                    </a:p>
                    <a:p>
                      <a:r>
                        <a:rPr lang="en-US" sz="1000" dirty="0">
                          <a:solidFill>
                            <a:schemeClr val="tx1"/>
                          </a:solidFill>
                          <a:latin typeface="Segoe UI Semilight" panose="020B0402040204020203" pitchFamily="34" charset="0"/>
                          <a:cs typeface="Segoe UI Semilight" panose="020B0402040204020203" pitchFamily="34" charset="0"/>
                        </a:rPr>
                        <a:t>6873</a:t>
                      </a:r>
                      <a:endParaRPr lang="en-US" sz="1000" dirty="0">
                        <a:solidFill>
                          <a:schemeClr val="tx1"/>
                        </a:solidFill>
                        <a:latin typeface="+mn-lt"/>
                      </a:endParaRPr>
                    </a:p>
                  </a:txBody>
                  <a:tcPr/>
                </a:tc>
                <a:extLst>
                  <a:ext uri="{0D108BD9-81ED-4DB2-BD59-A6C34878D82A}">
                    <a16:rowId xmlns:a16="http://schemas.microsoft.com/office/drawing/2014/main" val="3825277743"/>
                  </a:ext>
                </a:extLst>
              </a:tr>
            </a:tbl>
          </a:graphicData>
        </a:graphic>
      </p:graphicFrame>
    </p:spTree>
    <p:extLst>
      <p:ext uri="{BB962C8B-B14F-4D97-AF65-F5344CB8AC3E}">
        <p14:creationId xmlns:p14="http://schemas.microsoft.com/office/powerpoint/2010/main" val="272102644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4788" y="804333"/>
            <a:ext cx="3391900" cy="5249334"/>
          </a:xfrm>
        </p:spPr>
        <p:txBody>
          <a:bodyPr>
            <a:normAutofit/>
          </a:bodyPr>
          <a:lstStyle/>
          <a:p>
            <a:pPr algn="r"/>
            <a:r>
              <a:rPr lang="en-US" dirty="0">
                <a:solidFill>
                  <a:srgbClr val="FFFFFF"/>
                </a:solidFill>
              </a:rPr>
              <a:t>Contents</a:t>
            </a:r>
          </a:p>
        </p:txBody>
      </p:sp>
      <p:sp>
        <p:nvSpPr>
          <p:cNvPr id="3" name="Content Placeholder 2"/>
          <p:cNvSpPr>
            <a:spLocks noGrp="1"/>
          </p:cNvSpPr>
          <p:nvPr>
            <p:ph idx="1"/>
          </p:nvPr>
        </p:nvSpPr>
        <p:spPr>
          <a:xfrm>
            <a:off x="4951048" y="804333"/>
            <a:ext cx="6306003" cy="5249334"/>
          </a:xfrm>
        </p:spPr>
        <p:txBody>
          <a:bodyPr anchor="ctr">
            <a:normAutofit/>
          </a:bodyPr>
          <a:lstStyle/>
          <a:p>
            <a:r>
              <a:rPr lang="en-US" dirty="0">
                <a:solidFill>
                  <a:schemeClr val="bg1"/>
                </a:solidFill>
              </a:rPr>
              <a:t>I. Background</a:t>
            </a:r>
          </a:p>
          <a:p>
            <a:r>
              <a:rPr lang="en-US" dirty="0">
                <a:solidFill>
                  <a:schemeClr val="bg1"/>
                </a:solidFill>
              </a:rPr>
              <a:t>II. Description of Data Set</a:t>
            </a:r>
          </a:p>
          <a:p>
            <a:r>
              <a:rPr lang="en-US" dirty="0">
                <a:solidFill>
                  <a:schemeClr val="bg1"/>
                </a:solidFill>
              </a:rPr>
              <a:t>III. Data Exploration</a:t>
            </a:r>
          </a:p>
          <a:p>
            <a:r>
              <a:rPr lang="en-US" dirty="0">
                <a:solidFill>
                  <a:schemeClr val="bg1"/>
                </a:solidFill>
              </a:rPr>
              <a:t>IV. Data Analysis</a:t>
            </a:r>
          </a:p>
          <a:p>
            <a:r>
              <a:rPr lang="en-US" dirty="0">
                <a:solidFill>
                  <a:schemeClr val="bg1"/>
                </a:solidFill>
              </a:rPr>
              <a:t>V. Predictive Models</a:t>
            </a:r>
          </a:p>
          <a:p>
            <a:r>
              <a:rPr lang="en-US" dirty="0">
                <a:solidFill>
                  <a:schemeClr val="bg1"/>
                </a:solidFill>
              </a:rPr>
              <a:t>VI. Recommendations &amp; Future Work</a:t>
            </a:r>
          </a:p>
          <a:p>
            <a:endParaRPr lang="en-US" dirty="0">
              <a:solidFill>
                <a:schemeClr val="bg1"/>
              </a:solidFill>
            </a:endParaRPr>
          </a:p>
          <a:p>
            <a:r>
              <a:rPr lang="en-US" sz="2000" i="1" dirty="0">
                <a:solidFill>
                  <a:schemeClr val="bg1"/>
                </a:solidFill>
              </a:rPr>
              <a:t>A1. Appendix: Additional Resources</a:t>
            </a:r>
          </a:p>
          <a:p>
            <a:r>
              <a:rPr lang="en-US" sz="2000" i="1" dirty="0">
                <a:solidFill>
                  <a:schemeClr val="bg1"/>
                </a:solidFill>
              </a:rPr>
              <a:t>A2. Appendix: About Me</a:t>
            </a:r>
          </a:p>
        </p:txBody>
      </p:sp>
    </p:spTree>
    <p:extLst>
      <p:ext uri="{BB962C8B-B14F-4D97-AF65-F5344CB8AC3E}">
        <p14:creationId xmlns:p14="http://schemas.microsoft.com/office/powerpoint/2010/main" val="1523480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Model 2: Random Forest</a:t>
            </a:r>
          </a:p>
        </p:txBody>
      </p:sp>
      <p:sp>
        <p:nvSpPr>
          <p:cNvPr id="20" name="Text 2"/>
          <p:cNvSpPr/>
          <p:nvPr/>
        </p:nvSpPr>
        <p:spPr>
          <a:xfrm>
            <a:off x="838200" y="1461299"/>
            <a:ext cx="4127938" cy="375360"/>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Model Performance &amp; Features</a:t>
            </a:r>
          </a:p>
        </p:txBody>
      </p:sp>
      <p:sp>
        <p:nvSpPr>
          <p:cNvPr id="21" name="Content Placeholder 2"/>
          <p:cNvSpPr txBox="1">
            <a:spLocks/>
          </p:cNvSpPr>
          <p:nvPr/>
        </p:nvSpPr>
        <p:spPr>
          <a:xfrm>
            <a:off x="850250" y="1876797"/>
            <a:ext cx="10499610" cy="2726733"/>
          </a:xfrm>
          <a:prstGeom prst="rect">
            <a:avLst/>
          </a:prstGeom>
          <a:ln w="57150">
            <a:noFill/>
          </a:ln>
        </p:spPr>
        <p:txBody>
          <a:bodyPr vert="horz" lIns="91440" tIns="45720" rIns="91440" bIns="45720" numCol="1" rtlCol="0" anchor="t">
            <a:normAutofit/>
          </a:bodyPr>
          <a:lstStyle/>
          <a:p>
            <a:pPr>
              <a:lnSpc>
                <a:spcPct val="150000"/>
              </a:lnSpc>
              <a:spcBef>
                <a:spcPts val="0"/>
              </a:spcBef>
            </a:pPr>
            <a:r>
              <a:rPr lang="en-US" sz="14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After tuning:</a:t>
            </a:r>
          </a:p>
          <a:p>
            <a:pPr marL="285750" indent="-285750">
              <a:lnSpc>
                <a:spcPct val="150000"/>
              </a:lnSpc>
              <a:spcBef>
                <a:spcPts val="0"/>
              </a:spcBef>
              <a:buFont typeface="Arial" panose="020B0604020202020204" pitchFamily="34" charset="0"/>
              <a:buChar char="•"/>
            </a:pPr>
            <a:r>
              <a:rPr lang="en-US" sz="14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Best parameter: {'bootstrap': False, '</a:t>
            </a:r>
            <a:r>
              <a:rPr lang="en-US" sz="1400" b="1" dirty="0" err="1">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max_depth</a:t>
            </a:r>
            <a:r>
              <a:rPr lang="en-US" sz="14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 60, '</a:t>
            </a:r>
            <a:r>
              <a:rPr lang="en-US" sz="1400" b="1" dirty="0" err="1">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max_features</a:t>
            </a:r>
            <a:r>
              <a:rPr lang="en-US" sz="14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 'sqrt', '</a:t>
            </a:r>
            <a:r>
              <a:rPr lang="en-US" sz="1400" b="1" dirty="0" err="1">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min_samples_leaf</a:t>
            </a:r>
            <a:r>
              <a:rPr lang="en-US" sz="14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 1, '</a:t>
            </a:r>
            <a:r>
              <a:rPr lang="en-US" sz="1400" b="1" dirty="0" err="1">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min_samples_split</a:t>
            </a:r>
            <a:r>
              <a:rPr lang="en-US" sz="14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 13, '</a:t>
            </a:r>
            <a:r>
              <a:rPr lang="en-US" sz="1400" b="1" dirty="0" err="1">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n_estimators</a:t>
            </a:r>
            <a:r>
              <a:rPr lang="en-US" sz="14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 400}</a:t>
            </a:r>
          </a:p>
          <a:p>
            <a:pPr marL="285750" indent="-285750">
              <a:lnSpc>
                <a:spcPct val="150000"/>
              </a:lnSpc>
              <a:spcBef>
                <a:spcPts val="0"/>
              </a:spcBef>
              <a:buFont typeface="Arial" panose="020B0604020202020204" pitchFamily="34" charset="0"/>
              <a:buChar char="•"/>
            </a:pPr>
            <a:r>
              <a:rPr lang="en-US" sz="14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Best score: </a:t>
            </a: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0.79</a:t>
            </a:r>
          </a:p>
          <a:p>
            <a:pPr marL="285750" indent="-285750">
              <a:lnSpc>
                <a:spcPct val="150000"/>
              </a:lnSpc>
              <a:spcBef>
                <a:spcPts val="0"/>
              </a:spcBef>
              <a:buFont typeface="Arial" panose="020B0604020202020204" pitchFamily="34" charset="0"/>
              <a:buChar char="•"/>
            </a:pPr>
            <a:r>
              <a:rPr lang="en-US" sz="14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Test set accuracy:</a:t>
            </a: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 0.79</a:t>
            </a:r>
          </a:p>
          <a:p>
            <a:pPr marL="285750" indent="-285750">
              <a:lnSpc>
                <a:spcPct val="150000"/>
              </a:lnSpc>
              <a:spcBef>
                <a:spcPts val="0"/>
              </a:spcBef>
              <a:buFont typeface="Arial" panose="020B0604020202020204" pitchFamily="34" charset="0"/>
              <a:buChar char="•"/>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spcBef>
                <a:spcPts val="0"/>
              </a:spcBef>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Through optimizing tuning parameters was able to get 5% lift in accuracy of model predictions. Image below visualizes the first 6 levels of tree depth for the random forest classifier.</a:t>
            </a:r>
          </a:p>
        </p:txBody>
      </p:sp>
      <p:pic>
        <p:nvPicPr>
          <p:cNvPr id="2050" name="Picture 2">
            <a:extLst>
              <a:ext uri="{FF2B5EF4-FFF2-40B4-BE49-F238E27FC236}">
                <a16:creationId xmlns:a16="http://schemas.microsoft.com/office/drawing/2014/main" id="{B2FF66A6-81FB-4055-8F6F-097704345A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866" y="5009921"/>
            <a:ext cx="11636267" cy="1480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6243653"/>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Model 3: Gradient Boosted</a:t>
            </a:r>
          </a:p>
        </p:txBody>
      </p:sp>
      <p:sp>
        <p:nvSpPr>
          <p:cNvPr id="20" name="Text 2"/>
          <p:cNvSpPr/>
          <p:nvPr/>
        </p:nvSpPr>
        <p:spPr>
          <a:xfrm>
            <a:off x="454293" y="1490398"/>
            <a:ext cx="10462846" cy="375359"/>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Model Performance &amp; Features</a:t>
            </a:r>
          </a:p>
        </p:txBody>
      </p:sp>
      <p:sp>
        <p:nvSpPr>
          <p:cNvPr id="21" name="Content Placeholder 2"/>
          <p:cNvSpPr txBox="1">
            <a:spLocks/>
          </p:cNvSpPr>
          <p:nvPr/>
        </p:nvSpPr>
        <p:spPr>
          <a:xfrm>
            <a:off x="454293" y="1876798"/>
            <a:ext cx="4346713" cy="922371"/>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r>
              <a:rPr lang="en-US" sz="16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Before tuning:</a:t>
            </a:r>
          </a:p>
          <a:p>
            <a:pPr marL="285750" indent="-285750">
              <a:lnSpc>
                <a:spcPct val="150000"/>
              </a:lnSpc>
              <a:spcBef>
                <a:spcPts val="0"/>
              </a:spcBef>
              <a:buFont typeface="Arial" panose="020B0604020202020204" pitchFamily="34" charset="0"/>
              <a:buChar char="•"/>
            </a:pPr>
            <a:r>
              <a:rPr lang="en-US" sz="16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Accuracy Score:  </a:t>
            </a:r>
            <a:r>
              <a:rPr lang="en-US" sz="16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0.78</a:t>
            </a:r>
          </a:p>
          <a:p>
            <a:pPr marL="285750" indent="-285750">
              <a:lnSpc>
                <a:spcPct val="150000"/>
              </a:lnSpc>
              <a:spcBef>
                <a:spcPts val="0"/>
              </a:spcBef>
              <a:buFont typeface="Arial" panose="020B0604020202020204" pitchFamily="34" charset="0"/>
              <a:buChar char="•"/>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a:lnSpc>
                <a:spcPct val="150000"/>
              </a:lnSpc>
              <a:spcBef>
                <a:spcPts val="0"/>
              </a:spcBef>
            </a:pPr>
            <a:endParaRPr lang="fr-FR"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p:txBody>
      </p:sp>
      <p:pic>
        <p:nvPicPr>
          <p:cNvPr id="9" name="Picture 8" descr="A screenshot of a cell phone&#10;&#10;Description automatically generated">
            <a:extLst>
              <a:ext uri="{FF2B5EF4-FFF2-40B4-BE49-F238E27FC236}">
                <a16:creationId xmlns:a16="http://schemas.microsoft.com/office/drawing/2014/main" id="{D4E01C92-E062-41A4-9A13-89CBBB67959A}"/>
              </a:ext>
            </a:extLst>
          </p:cNvPr>
          <p:cNvPicPr>
            <a:picLocks noChangeAspect="1"/>
          </p:cNvPicPr>
          <p:nvPr/>
        </p:nvPicPr>
        <p:blipFill>
          <a:blip r:embed="rId4"/>
          <a:stretch>
            <a:fillRect/>
          </a:stretch>
        </p:blipFill>
        <p:spPr>
          <a:xfrm>
            <a:off x="5265441" y="1461298"/>
            <a:ext cx="6648450" cy="26098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aphicFrame>
        <p:nvGraphicFramePr>
          <p:cNvPr id="6" name="Table 5">
            <a:extLst>
              <a:ext uri="{FF2B5EF4-FFF2-40B4-BE49-F238E27FC236}">
                <a16:creationId xmlns:a16="http://schemas.microsoft.com/office/drawing/2014/main" id="{56A87966-85B9-4AA5-91C3-391CC76D9E98}"/>
              </a:ext>
            </a:extLst>
          </p:cNvPr>
          <p:cNvGraphicFramePr>
            <a:graphicFrameLocks noGrp="1"/>
          </p:cNvGraphicFramePr>
          <p:nvPr>
            <p:extLst>
              <p:ext uri="{D42A27DB-BD31-4B8C-83A1-F6EECF244321}">
                <p14:modId xmlns:p14="http://schemas.microsoft.com/office/powerpoint/2010/main" val="1472839914"/>
              </p:ext>
            </p:extLst>
          </p:nvPr>
        </p:nvGraphicFramePr>
        <p:xfrm>
          <a:off x="7390995" y="4276828"/>
          <a:ext cx="4522896" cy="2401888"/>
        </p:xfrm>
        <a:graphic>
          <a:graphicData uri="http://schemas.openxmlformats.org/drawingml/2006/table">
            <a:tbl>
              <a:tblPr firstRow="1" bandRow="1">
                <a:tableStyleId>{5C22544A-7EE6-4342-B048-85BDC9FD1C3A}</a:tableStyleId>
              </a:tblPr>
              <a:tblGrid>
                <a:gridCol w="3487308">
                  <a:extLst>
                    <a:ext uri="{9D8B030D-6E8A-4147-A177-3AD203B41FA5}">
                      <a16:colId xmlns:a16="http://schemas.microsoft.com/office/drawing/2014/main" val="3453135522"/>
                    </a:ext>
                  </a:extLst>
                </a:gridCol>
                <a:gridCol w="1035588">
                  <a:extLst>
                    <a:ext uri="{9D8B030D-6E8A-4147-A177-3AD203B41FA5}">
                      <a16:colId xmlns:a16="http://schemas.microsoft.com/office/drawing/2014/main" val="3262758083"/>
                    </a:ext>
                  </a:extLst>
                </a:gridCol>
              </a:tblGrid>
              <a:tr h="311393">
                <a:tc>
                  <a:txBody>
                    <a:bodyPr/>
                    <a:lstStyle/>
                    <a:p>
                      <a:pPr marL="0" algn="l" defTabSz="457200" rtl="0" eaLnBrk="1" latinLnBrk="0" hangingPunct="1">
                        <a:lnSpc>
                          <a:spcPct val="140000"/>
                        </a:lnSpc>
                      </a:pPr>
                      <a:r>
                        <a:rPr lang="en-US" sz="1300" kern="1200" dirty="0">
                          <a:solidFill>
                            <a:schemeClr val="bg1"/>
                          </a:solidFill>
                          <a:latin typeface="Segoe UI Semilight" panose="020B0402040204020203" pitchFamily="34" charset="0"/>
                          <a:cs typeface="Segoe UI Semilight" panose="020B0402040204020203" pitchFamily="34" charset="0"/>
                        </a:rPr>
                        <a:t>Top Features</a:t>
                      </a:r>
                    </a:p>
                  </a:txBody>
                  <a:tcPr>
                    <a:solidFill>
                      <a:srgbClr val="00B0F0"/>
                    </a:solidFill>
                  </a:tcPr>
                </a:tc>
                <a:tc>
                  <a:txBody>
                    <a:bodyPr/>
                    <a:lstStyle/>
                    <a:p>
                      <a:pPr marL="0" algn="l" defTabSz="457200" rtl="0" eaLnBrk="1" latinLnBrk="0" hangingPunct="1">
                        <a:lnSpc>
                          <a:spcPct val="140000"/>
                        </a:lnSpc>
                      </a:pPr>
                      <a:r>
                        <a:rPr lang="en-US" sz="1300" kern="1200" dirty="0">
                          <a:solidFill>
                            <a:schemeClr val="bg1"/>
                          </a:solidFill>
                          <a:latin typeface="Segoe UI Semilight" panose="020B0402040204020203" pitchFamily="34" charset="0"/>
                          <a:cs typeface="Segoe UI Semilight" panose="020B0402040204020203" pitchFamily="34" charset="0"/>
                        </a:rPr>
                        <a:t>Importance</a:t>
                      </a:r>
                    </a:p>
                  </a:txBody>
                  <a:tcPr>
                    <a:solidFill>
                      <a:srgbClr val="00B0F0"/>
                    </a:solidFill>
                  </a:tcPr>
                </a:tc>
                <a:extLst>
                  <a:ext uri="{0D108BD9-81ED-4DB2-BD59-A6C34878D82A}">
                    <a16:rowId xmlns:a16="http://schemas.microsoft.com/office/drawing/2014/main" val="2501898089"/>
                  </a:ext>
                </a:extLst>
              </a:tr>
              <a:tr h="311393">
                <a:tc>
                  <a:txBody>
                    <a:bodyPr/>
                    <a:lstStyle/>
                    <a:p>
                      <a:pPr algn="r" fontAlgn="ctr"/>
                      <a:r>
                        <a:rPr lang="en-US" sz="1400" b="1">
                          <a:effectLst/>
                        </a:rPr>
                        <a:t>totalEMails___Lead_AddedInfo</a:t>
                      </a:r>
                    </a:p>
                  </a:txBody>
                  <a:tcPr marL="57150" marR="57150" marT="57150" marB="57150" anchor="ctr"/>
                </a:tc>
                <a:tc>
                  <a:txBody>
                    <a:bodyPr/>
                    <a:lstStyle/>
                    <a:p>
                      <a:pPr algn="r" fontAlgn="ctr"/>
                      <a:r>
                        <a:rPr lang="en-US" sz="1400" dirty="0">
                          <a:effectLst/>
                        </a:rPr>
                        <a:t>11%</a:t>
                      </a:r>
                    </a:p>
                  </a:txBody>
                  <a:tcPr marL="57150" marR="57150" marT="57150" marB="57150" anchor="ctr"/>
                </a:tc>
                <a:extLst>
                  <a:ext uri="{0D108BD9-81ED-4DB2-BD59-A6C34878D82A}">
                    <a16:rowId xmlns:a16="http://schemas.microsoft.com/office/drawing/2014/main" val="3309545629"/>
                  </a:ext>
                </a:extLst>
              </a:tr>
              <a:tr h="311393">
                <a:tc>
                  <a:txBody>
                    <a:bodyPr/>
                    <a:lstStyle/>
                    <a:p>
                      <a:pPr algn="r" fontAlgn="ctr"/>
                      <a:r>
                        <a:rPr lang="en-US" sz="1400" b="1">
                          <a:effectLst/>
                        </a:rPr>
                        <a:t>introCallCreated_leadCreated_delta</a:t>
                      </a:r>
                    </a:p>
                  </a:txBody>
                  <a:tcPr marL="57150" marR="57150" marT="57150" marB="57150" anchor="ctr"/>
                </a:tc>
                <a:tc>
                  <a:txBody>
                    <a:bodyPr/>
                    <a:lstStyle/>
                    <a:p>
                      <a:pPr algn="r" fontAlgn="ctr"/>
                      <a:r>
                        <a:rPr lang="en-US" sz="1400" dirty="0">
                          <a:effectLst/>
                        </a:rPr>
                        <a:t>8%</a:t>
                      </a:r>
                    </a:p>
                  </a:txBody>
                  <a:tcPr marL="57150" marR="57150" marT="57150" marB="57150" anchor="ctr"/>
                </a:tc>
                <a:extLst>
                  <a:ext uri="{0D108BD9-81ED-4DB2-BD59-A6C34878D82A}">
                    <a16:rowId xmlns:a16="http://schemas.microsoft.com/office/drawing/2014/main" val="367825149"/>
                  </a:ext>
                </a:extLst>
              </a:tr>
              <a:tr h="311393">
                <a:tc>
                  <a:txBody>
                    <a:bodyPr/>
                    <a:lstStyle/>
                    <a:p>
                      <a:pPr algn="r" fontAlgn="ctr"/>
                      <a:r>
                        <a:rPr lang="en-US" sz="1400" b="1">
                          <a:effectLst/>
                        </a:rPr>
                        <a:t>customerType___Lead_LeadCompanyInformation_map</a:t>
                      </a:r>
                    </a:p>
                  </a:txBody>
                  <a:tcPr marL="57150" marR="57150" marT="57150" marB="57150" anchor="ctr"/>
                </a:tc>
                <a:tc>
                  <a:txBody>
                    <a:bodyPr/>
                    <a:lstStyle/>
                    <a:p>
                      <a:pPr algn="r" fontAlgn="ctr"/>
                      <a:r>
                        <a:rPr lang="en-US" sz="1400" dirty="0">
                          <a:effectLst/>
                        </a:rPr>
                        <a:t>8%</a:t>
                      </a:r>
                    </a:p>
                  </a:txBody>
                  <a:tcPr marL="57150" marR="57150" marT="57150" marB="57150" anchor="ctr"/>
                </a:tc>
                <a:extLst>
                  <a:ext uri="{0D108BD9-81ED-4DB2-BD59-A6C34878D82A}">
                    <a16:rowId xmlns:a16="http://schemas.microsoft.com/office/drawing/2014/main" val="2305752688"/>
                  </a:ext>
                </a:extLst>
              </a:tr>
              <a:tr h="311393">
                <a:tc>
                  <a:txBody>
                    <a:bodyPr/>
                    <a:lstStyle/>
                    <a:p>
                      <a:pPr algn="r" fontAlgn="ctr"/>
                      <a:r>
                        <a:rPr lang="en-US" sz="1400" b="1">
                          <a:effectLst/>
                        </a:rPr>
                        <a:t>inferScore___Lead_AddedInfo</a:t>
                      </a:r>
                    </a:p>
                  </a:txBody>
                  <a:tcPr marL="57150" marR="57150" marT="57150" marB="57150" anchor="ctr"/>
                </a:tc>
                <a:tc>
                  <a:txBody>
                    <a:bodyPr/>
                    <a:lstStyle/>
                    <a:p>
                      <a:pPr algn="r" fontAlgn="ctr"/>
                      <a:r>
                        <a:rPr lang="en-US" sz="1400" dirty="0">
                          <a:effectLst/>
                        </a:rPr>
                        <a:t>7%</a:t>
                      </a:r>
                    </a:p>
                  </a:txBody>
                  <a:tcPr marL="57150" marR="57150" marT="57150" marB="57150" anchor="ctr"/>
                </a:tc>
                <a:extLst>
                  <a:ext uri="{0D108BD9-81ED-4DB2-BD59-A6C34878D82A}">
                    <a16:rowId xmlns:a16="http://schemas.microsoft.com/office/drawing/2014/main" val="3338643910"/>
                  </a:ext>
                </a:extLst>
              </a:tr>
              <a:tr h="311393">
                <a:tc>
                  <a:txBody>
                    <a:bodyPr/>
                    <a:lstStyle/>
                    <a:p>
                      <a:pPr algn="r" fontAlgn="ctr"/>
                      <a:r>
                        <a:rPr lang="en-US" sz="1400" b="1">
                          <a:effectLst/>
                        </a:rPr>
                        <a:t>year_createddate___IntroCall_ImportantSystemInfo_clean</a:t>
                      </a:r>
                    </a:p>
                  </a:txBody>
                  <a:tcPr marL="57150" marR="57150" marT="57150" marB="57150" anchor="ctr"/>
                </a:tc>
                <a:tc>
                  <a:txBody>
                    <a:bodyPr/>
                    <a:lstStyle/>
                    <a:p>
                      <a:pPr algn="r" fontAlgn="ctr"/>
                      <a:r>
                        <a:rPr lang="en-US" sz="1400" dirty="0">
                          <a:effectLst/>
                        </a:rPr>
                        <a:t>7%</a:t>
                      </a:r>
                    </a:p>
                  </a:txBody>
                  <a:tcPr marL="57150" marR="57150" marT="57150" marB="57150" anchor="ctr"/>
                </a:tc>
                <a:extLst>
                  <a:ext uri="{0D108BD9-81ED-4DB2-BD59-A6C34878D82A}">
                    <a16:rowId xmlns:a16="http://schemas.microsoft.com/office/drawing/2014/main" val="3109287127"/>
                  </a:ext>
                </a:extLst>
              </a:tr>
            </a:tbl>
          </a:graphicData>
        </a:graphic>
      </p:graphicFrame>
      <p:graphicFrame>
        <p:nvGraphicFramePr>
          <p:cNvPr id="7" name="Table 6">
            <a:extLst>
              <a:ext uri="{FF2B5EF4-FFF2-40B4-BE49-F238E27FC236}">
                <a16:creationId xmlns:a16="http://schemas.microsoft.com/office/drawing/2014/main" id="{1B44ABDD-2763-4C1F-9CA0-C32210CF3C7F}"/>
              </a:ext>
            </a:extLst>
          </p:cNvPr>
          <p:cNvGraphicFramePr>
            <a:graphicFrameLocks noGrp="1"/>
          </p:cNvGraphicFramePr>
          <p:nvPr>
            <p:extLst>
              <p:ext uri="{D42A27DB-BD31-4B8C-83A1-F6EECF244321}">
                <p14:modId xmlns:p14="http://schemas.microsoft.com/office/powerpoint/2010/main" val="159828794"/>
              </p:ext>
            </p:extLst>
          </p:nvPr>
        </p:nvGraphicFramePr>
        <p:xfrm>
          <a:off x="143844" y="2799170"/>
          <a:ext cx="2394084" cy="1425505"/>
        </p:xfrm>
        <a:graphic>
          <a:graphicData uri="http://schemas.openxmlformats.org/drawingml/2006/table">
            <a:tbl>
              <a:tblPr firstRow="1" bandRow="1">
                <a:tableStyleId>{5C22544A-7EE6-4342-B048-85BDC9FD1C3A}</a:tableStyleId>
              </a:tblPr>
              <a:tblGrid>
                <a:gridCol w="798028">
                  <a:extLst>
                    <a:ext uri="{9D8B030D-6E8A-4147-A177-3AD203B41FA5}">
                      <a16:colId xmlns:a16="http://schemas.microsoft.com/office/drawing/2014/main" val="2822306634"/>
                    </a:ext>
                  </a:extLst>
                </a:gridCol>
                <a:gridCol w="798028">
                  <a:extLst>
                    <a:ext uri="{9D8B030D-6E8A-4147-A177-3AD203B41FA5}">
                      <a16:colId xmlns:a16="http://schemas.microsoft.com/office/drawing/2014/main" val="4214007810"/>
                    </a:ext>
                  </a:extLst>
                </a:gridCol>
                <a:gridCol w="798028">
                  <a:extLst>
                    <a:ext uri="{9D8B030D-6E8A-4147-A177-3AD203B41FA5}">
                      <a16:colId xmlns:a16="http://schemas.microsoft.com/office/drawing/2014/main" val="1002810875"/>
                    </a:ext>
                  </a:extLst>
                </a:gridCol>
              </a:tblGrid>
              <a:tr h="633025">
                <a:tc>
                  <a:txBody>
                    <a:bodyPr/>
                    <a:lstStyle/>
                    <a:p>
                      <a:r>
                        <a:rPr lang="en-US" sz="1000" dirty="0">
                          <a:latin typeface="+mn-lt"/>
                        </a:rPr>
                        <a:t>Test Set</a:t>
                      </a:r>
                    </a:p>
                  </a:txBody>
                  <a:tcPr/>
                </a:tc>
                <a:tc>
                  <a:txBody>
                    <a:bodyPr/>
                    <a:lstStyle/>
                    <a:p>
                      <a:r>
                        <a:rPr lang="en-US" sz="1000" dirty="0">
                          <a:latin typeface="+mn-lt"/>
                        </a:rPr>
                        <a:t>Predicted:</a:t>
                      </a:r>
                    </a:p>
                    <a:p>
                      <a:r>
                        <a:rPr lang="en-US" sz="1000" dirty="0">
                          <a:latin typeface="+mn-lt"/>
                        </a:rPr>
                        <a:t>Yes</a:t>
                      </a:r>
                    </a:p>
                  </a:txBody>
                  <a:tcPr>
                    <a:solidFill>
                      <a:schemeClr val="accent6">
                        <a:lumMod val="40000"/>
                        <a:lumOff val="60000"/>
                      </a:schemeClr>
                    </a:solidFill>
                  </a:tcPr>
                </a:tc>
                <a:tc>
                  <a:txBody>
                    <a:bodyPr/>
                    <a:lstStyle/>
                    <a:p>
                      <a:r>
                        <a:rPr lang="en-US" sz="1000" dirty="0">
                          <a:latin typeface="+mn-lt"/>
                        </a:rPr>
                        <a:t>Predicted:</a:t>
                      </a:r>
                    </a:p>
                    <a:p>
                      <a:r>
                        <a:rPr lang="en-US" sz="1000" dirty="0">
                          <a:latin typeface="+mn-lt"/>
                        </a:rPr>
                        <a:t>No</a:t>
                      </a:r>
                    </a:p>
                  </a:txBody>
                  <a:tcPr>
                    <a:solidFill>
                      <a:schemeClr val="accent6">
                        <a:lumMod val="40000"/>
                        <a:lumOff val="60000"/>
                      </a:schemeClr>
                    </a:solidFill>
                  </a:tcPr>
                </a:tc>
                <a:extLst>
                  <a:ext uri="{0D108BD9-81ED-4DB2-BD59-A6C34878D82A}">
                    <a16:rowId xmlns:a16="http://schemas.microsoft.com/office/drawing/2014/main" val="1276473646"/>
                  </a:ext>
                </a:extLst>
              </a:tr>
              <a:tr h="392905">
                <a:tc>
                  <a:txBody>
                    <a:bodyPr/>
                    <a:lstStyle/>
                    <a:p>
                      <a:r>
                        <a:rPr lang="en-US" sz="1000" b="1" dirty="0">
                          <a:latin typeface="+mn-lt"/>
                        </a:rPr>
                        <a:t>Positive</a:t>
                      </a:r>
                    </a:p>
                  </a:txBody>
                  <a:tcPr>
                    <a:solidFill>
                      <a:schemeClr val="accent2">
                        <a:lumMod val="40000"/>
                        <a:lumOff val="60000"/>
                      </a:schemeClr>
                    </a:solidFill>
                  </a:tcPr>
                </a:tc>
                <a:tc>
                  <a:txBody>
                    <a:bodyPr/>
                    <a:lstStyle/>
                    <a:p>
                      <a:r>
                        <a:rPr lang="en-US" sz="1000" dirty="0">
                          <a:solidFill>
                            <a:schemeClr val="tx1"/>
                          </a:solidFill>
                          <a:latin typeface="+mn-lt"/>
                        </a:rPr>
                        <a:t>TP</a:t>
                      </a:r>
                    </a:p>
                    <a:p>
                      <a:r>
                        <a:rPr lang="en-US" sz="1000" dirty="0">
                          <a:solidFill>
                            <a:schemeClr val="tx1"/>
                          </a:solidFill>
                          <a:latin typeface="Segoe UI Semilight" panose="020B0402040204020203" pitchFamily="34" charset="0"/>
                          <a:cs typeface="Segoe UI Semilight" panose="020B0402040204020203" pitchFamily="34" charset="0"/>
                        </a:rPr>
                        <a:t>3254</a:t>
                      </a:r>
                      <a:endParaRPr lang="en-US" sz="1000" dirty="0">
                        <a:solidFill>
                          <a:schemeClr val="tx1"/>
                        </a:solidFill>
                        <a:latin typeface="+mn-lt"/>
                      </a:endParaRPr>
                    </a:p>
                  </a:txBody>
                  <a:tcPr/>
                </a:tc>
                <a:tc>
                  <a:txBody>
                    <a:bodyPr/>
                    <a:lstStyle/>
                    <a:p>
                      <a:r>
                        <a:rPr lang="en-US" sz="1000" dirty="0">
                          <a:solidFill>
                            <a:schemeClr val="tx1"/>
                          </a:solidFill>
                          <a:latin typeface="+mn-lt"/>
                        </a:rPr>
                        <a:t>FN</a:t>
                      </a:r>
                    </a:p>
                    <a:p>
                      <a:r>
                        <a:rPr lang="en-US" sz="1000" dirty="0">
                          <a:solidFill>
                            <a:schemeClr val="tx1"/>
                          </a:solidFill>
                          <a:latin typeface="Segoe UI Semilight" panose="020B0402040204020203" pitchFamily="34" charset="0"/>
                          <a:cs typeface="Segoe UI Semilight" panose="020B0402040204020203" pitchFamily="34" charset="0"/>
                        </a:rPr>
                        <a:t>432</a:t>
                      </a:r>
                      <a:endParaRPr lang="en-US" sz="1000" dirty="0">
                        <a:solidFill>
                          <a:schemeClr val="tx1"/>
                        </a:solidFill>
                        <a:latin typeface="+mn-lt"/>
                      </a:endParaRPr>
                    </a:p>
                  </a:txBody>
                  <a:tcPr/>
                </a:tc>
                <a:extLst>
                  <a:ext uri="{0D108BD9-81ED-4DB2-BD59-A6C34878D82A}">
                    <a16:rowId xmlns:a16="http://schemas.microsoft.com/office/drawing/2014/main" val="1796188749"/>
                  </a:ext>
                </a:extLst>
              </a:tr>
              <a:tr h="392905">
                <a:tc>
                  <a:txBody>
                    <a:bodyPr/>
                    <a:lstStyle/>
                    <a:p>
                      <a:r>
                        <a:rPr lang="en-US" sz="1000" b="1" dirty="0">
                          <a:latin typeface="+mn-lt"/>
                        </a:rPr>
                        <a:t>Negative</a:t>
                      </a:r>
                    </a:p>
                  </a:txBody>
                  <a:tcPr>
                    <a:solidFill>
                      <a:schemeClr val="accent2">
                        <a:lumMod val="40000"/>
                        <a:lumOff val="60000"/>
                      </a:schemeClr>
                    </a:solidFill>
                  </a:tcPr>
                </a:tc>
                <a:tc>
                  <a:txBody>
                    <a:bodyPr/>
                    <a:lstStyle/>
                    <a:p>
                      <a:r>
                        <a:rPr lang="en-US" sz="1000" dirty="0">
                          <a:solidFill>
                            <a:schemeClr val="tx1"/>
                          </a:solidFill>
                          <a:latin typeface="+mn-lt"/>
                        </a:rPr>
                        <a:t>FP</a:t>
                      </a:r>
                    </a:p>
                    <a:p>
                      <a:r>
                        <a:rPr lang="en-US" sz="1000" dirty="0">
                          <a:solidFill>
                            <a:schemeClr val="tx1"/>
                          </a:solidFill>
                          <a:latin typeface="Segoe UI Semilight" panose="020B0402040204020203" pitchFamily="34" charset="0"/>
                          <a:cs typeface="Segoe UI Semilight" panose="020B0402040204020203" pitchFamily="34" charset="0"/>
                        </a:rPr>
                        <a:t>1053</a:t>
                      </a:r>
                      <a:endParaRPr lang="en-US" sz="1000" dirty="0">
                        <a:solidFill>
                          <a:schemeClr val="tx1"/>
                        </a:solidFill>
                        <a:latin typeface="+mn-lt"/>
                      </a:endParaRPr>
                    </a:p>
                  </a:txBody>
                  <a:tcPr/>
                </a:tc>
                <a:tc>
                  <a:txBody>
                    <a:bodyPr/>
                    <a:lstStyle/>
                    <a:p>
                      <a:r>
                        <a:rPr lang="en-US" sz="1000" dirty="0">
                          <a:solidFill>
                            <a:schemeClr val="tx1"/>
                          </a:solidFill>
                          <a:latin typeface="+mn-lt"/>
                        </a:rPr>
                        <a:t>TN</a:t>
                      </a:r>
                    </a:p>
                    <a:p>
                      <a:r>
                        <a:rPr lang="en-US" sz="1000" dirty="0">
                          <a:solidFill>
                            <a:schemeClr val="tx1"/>
                          </a:solidFill>
                          <a:latin typeface="Segoe UI Semilight" panose="020B0402040204020203" pitchFamily="34" charset="0"/>
                          <a:cs typeface="Segoe UI Semilight" panose="020B0402040204020203" pitchFamily="34" charset="0"/>
                        </a:rPr>
                        <a:t>1924</a:t>
                      </a:r>
                      <a:endParaRPr lang="en-US" sz="1000" dirty="0">
                        <a:solidFill>
                          <a:schemeClr val="tx1"/>
                        </a:solidFill>
                        <a:latin typeface="+mn-lt"/>
                      </a:endParaRPr>
                    </a:p>
                  </a:txBody>
                  <a:tcPr/>
                </a:tc>
                <a:extLst>
                  <a:ext uri="{0D108BD9-81ED-4DB2-BD59-A6C34878D82A}">
                    <a16:rowId xmlns:a16="http://schemas.microsoft.com/office/drawing/2014/main" val="3825277743"/>
                  </a:ext>
                </a:extLst>
              </a:tr>
            </a:tbl>
          </a:graphicData>
        </a:graphic>
      </p:graphicFrame>
      <p:graphicFrame>
        <p:nvGraphicFramePr>
          <p:cNvPr id="8" name="Table 7">
            <a:extLst>
              <a:ext uri="{FF2B5EF4-FFF2-40B4-BE49-F238E27FC236}">
                <a16:creationId xmlns:a16="http://schemas.microsoft.com/office/drawing/2014/main" id="{5A075C40-9F3D-4AA6-9470-20D3456589E5}"/>
              </a:ext>
            </a:extLst>
          </p:cNvPr>
          <p:cNvGraphicFramePr>
            <a:graphicFrameLocks noGrp="1"/>
          </p:cNvGraphicFramePr>
          <p:nvPr>
            <p:extLst>
              <p:ext uri="{D42A27DB-BD31-4B8C-83A1-F6EECF244321}">
                <p14:modId xmlns:p14="http://schemas.microsoft.com/office/powerpoint/2010/main" val="3500769278"/>
              </p:ext>
            </p:extLst>
          </p:nvPr>
        </p:nvGraphicFramePr>
        <p:xfrm>
          <a:off x="2639140" y="2799169"/>
          <a:ext cx="2394084" cy="1425505"/>
        </p:xfrm>
        <a:graphic>
          <a:graphicData uri="http://schemas.openxmlformats.org/drawingml/2006/table">
            <a:tbl>
              <a:tblPr firstRow="1" bandRow="1">
                <a:tableStyleId>{5C22544A-7EE6-4342-B048-85BDC9FD1C3A}</a:tableStyleId>
              </a:tblPr>
              <a:tblGrid>
                <a:gridCol w="798028">
                  <a:extLst>
                    <a:ext uri="{9D8B030D-6E8A-4147-A177-3AD203B41FA5}">
                      <a16:colId xmlns:a16="http://schemas.microsoft.com/office/drawing/2014/main" val="2822306634"/>
                    </a:ext>
                  </a:extLst>
                </a:gridCol>
                <a:gridCol w="798028">
                  <a:extLst>
                    <a:ext uri="{9D8B030D-6E8A-4147-A177-3AD203B41FA5}">
                      <a16:colId xmlns:a16="http://schemas.microsoft.com/office/drawing/2014/main" val="4214007810"/>
                    </a:ext>
                  </a:extLst>
                </a:gridCol>
                <a:gridCol w="798028">
                  <a:extLst>
                    <a:ext uri="{9D8B030D-6E8A-4147-A177-3AD203B41FA5}">
                      <a16:colId xmlns:a16="http://schemas.microsoft.com/office/drawing/2014/main" val="1002810875"/>
                    </a:ext>
                  </a:extLst>
                </a:gridCol>
              </a:tblGrid>
              <a:tr h="633025">
                <a:tc>
                  <a:txBody>
                    <a:bodyPr/>
                    <a:lstStyle/>
                    <a:p>
                      <a:r>
                        <a:rPr lang="en-US" sz="1000" dirty="0">
                          <a:latin typeface="+mn-lt"/>
                        </a:rPr>
                        <a:t>Train Set</a:t>
                      </a:r>
                    </a:p>
                  </a:txBody>
                  <a:tcPr/>
                </a:tc>
                <a:tc>
                  <a:txBody>
                    <a:bodyPr/>
                    <a:lstStyle/>
                    <a:p>
                      <a:r>
                        <a:rPr lang="en-US" sz="1000" dirty="0">
                          <a:latin typeface="+mn-lt"/>
                        </a:rPr>
                        <a:t>Predicted:</a:t>
                      </a:r>
                    </a:p>
                    <a:p>
                      <a:r>
                        <a:rPr lang="en-US" sz="1000" dirty="0">
                          <a:latin typeface="+mn-lt"/>
                        </a:rPr>
                        <a:t>Yes</a:t>
                      </a:r>
                    </a:p>
                  </a:txBody>
                  <a:tcPr>
                    <a:solidFill>
                      <a:schemeClr val="accent6">
                        <a:lumMod val="40000"/>
                        <a:lumOff val="60000"/>
                      </a:schemeClr>
                    </a:solidFill>
                  </a:tcPr>
                </a:tc>
                <a:tc>
                  <a:txBody>
                    <a:bodyPr/>
                    <a:lstStyle/>
                    <a:p>
                      <a:r>
                        <a:rPr lang="en-US" sz="1000" dirty="0">
                          <a:latin typeface="+mn-lt"/>
                        </a:rPr>
                        <a:t>Predicted:</a:t>
                      </a:r>
                    </a:p>
                    <a:p>
                      <a:r>
                        <a:rPr lang="en-US" sz="1000" dirty="0">
                          <a:latin typeface="+mn-lt"/>
                        </a:rPr>
                        <a:t>No</a:t>
                      </a:r>
                    </a:p>
                  </a:txBody>
                  <a:tcPr>
                    <a:solidFill>
                      <a:schemeClr val="accent6">
                        <a:lumMod val="40000"/>
                        <a:lumOff val="60000"/>
                      </a:schemeClr>
                    </a:solidFill>
                  </a:tcPr>
                </a:tc>
                <a:extLst>
                  <a:ext uri="{0D108BD9-81ED-4DB2-BD59-A6C34878D82A}">
                    <a16:rowId xmlns:a16="http://schemas.microsoft.com/office/drawing/2014/main" val="1276473646"/>
                  </a:ext>
                </a:extLst>
              </a:tr>
              <a:tr h="392905">
                <a:tc>
                  <a:txBody>
                    <a:bodyPr/>
                    <a:lstStyle/>
                    <a:p>
                      <a:r>
                        <a:rPr lang="en-US" sz="1000" b="1" dirty="0">
                          <a:latin typeface="+mn-lt"/>
                        </a:rPr>
                        <a:t>Positive</a:t>
                      </a:r>
                    </a:p>
                  </a:txBody>
                  <a:tcPr>
                    <a:solidFill>
                      <a:schemeClr val="accent2">
                        <a:lumMod val="40000"/>
                        <a:lumOff val="60000"/>
                      </a:schemeClr>
                    </a:solidFill>
                  </a:tcPr>
                </a:tc>
                <a:tc>
                  <a:txBody>
                    <a:bodyPr/>
                    <a:lstStyle/>
                    <a:p>
                      <a:r>
                        <a:rPr lang="en-US" sz="1000" dirty="0">
                          <a:solidFill>
                            <a:schemeClr val="tx1"/>
                          </a:solidFill>
                          <a:latin typeface="+mn-lt"/>
                        </a:rPr>
                        <a:t>TP</a:t>
                      </a:r>
                    </a:p>
                    <a:p>
                      <a:r>
                        <a:rPr lang="en-US" sz="1000" dirty="0">
                          <a:solidFill>
                            <a:schemeClr val="tx1"/>
                          </a:solidFill>
                          <a:latin typeface="Segoe UI Semilight" panose="020B0402040204020203" pitchFamily="34" charset="0"/>
                          <a:cs typeface="Segoe UI Semilight" panose="020B0402040204020203" pitchFamily="34" charset="0"/>
                        </a:rPr>
                        <a:t>7738</a:t>
                      </a:r>
                      <a:endParaRPr lang="en-US" sz="1000" dirty="0">
                        <a:solidFill>
                          <a:schemeClr val="tx1"/>
                        </a:solidFill>
                        <a:latin typeface="+mn-lt"/>
                      </a:endParaRPr>
                    </a:p>
                  </a:txBody>
                  <a:tcPr/>
                </a:tc>
                <a:tc>
                  <a:txBody>
                    <a:bodyPr/>
                    <a:lstStyle/>
                    <a:p>
                      <a:r>
                        <a:rPr lang="en-US" sz="1000" dirty="0">
                          <a:solidFill>
                            <a:schemeClr val="tx1"/>
                          </a:solidFill>
                          <a:latin typeface="+mn-lt"/>
                        </a:rPr>
                        <a:t>FN</a:t>
                      </a:r>
                    </a:p>
                    <a:p>
                      <a:r>
                        <a:rPr lang="en-US" sz="1000" dirty="0">
                          <a:solidFill>
                            <a:schemeClr val="tx1"/>
                          </a:solidFill>
                          <a:latin typeface="Segoe UI Semilight" panose="020B0402040204020203" pitchFamily="34" charset="0"/>
                          <a:cs typeface="Segoe UI Semilight" panose="020B0402040204020203" pitchFamily="34" charset="0"/>
                        </a:rPr>
                        <a:t>920</a:t>
                      </a:r>
                      <a:endParaRPr lang="en-US" sz="1000" dirty="0">
                        <a:solidFill>
                          <a:schemeClr val="tx1"/>
                        </a:solidFill>
                        <a:latin typeface="+mn-lt"/>
                      </a:endParaRPr>
                    </a:p>
                  </a:txBody>
                  <a:tcPr/>
                </a:tc>
                <a:extLst>
                  <a:ext uri="{0D108BD9-81ED-4DB2-BD59-A6C34878D82A}">
                    <a16:rowId xmlns:a16="http://schemas.microsoft.com/office/drawing/2014/main" val="1796188749"/>
                  </a:ext>
                </a:extLst>
              </a:tr>
              <a:tr h="392905">
                <a:tc>
                  <a:txBody>
                    <a:bodyPr/>
                    <a:lstStyle/>
                    <a:p>
                      <a:r>
                        <a:rPr lang="en-US" sz="1000" b="1" dirty="0">
                          <a:latin typeface="+mn-lt"/>
                        </a:rPr>
                        <a:t>Negative</a:t>
                      </a:r>
                    </a:p>
                  </a:txBody>
                  <a:tcPr>
                    <a:solidFill>
                      <a:schemeClr val="accent2">
                        <a:lumMod val="40000"/>
                        <a:lumOff val="60000"/>
                      </a:schemeClr>
                    </a:solidFill>
                  </a:tcPr>
                </a:tc>
                <a:tc>
                  <a:txBody>
                    <a:bodyPr/>
                    <a:lstStyle/>
                    <a:p>
                      <a:r>
                        <a:rPr lang="en-US" sz="1000" dirty="0">
                          <a:solidFill>
                            <a:schemeClr val="tx1"/>
                          </a:solidFill>
                          <a:latin typeface="+mn-lt"/>
                        </a:rPr>
                        <a:t>FP</a:t>
                      </a:r>
                    </a:p>
                    <a:p>
                      <a:r>
                        <a:rPr lang="en-US" sz="1000" dirty="0">
                          <a:solidFill>
                            <a:schemeClr val="tx1"/>
                          </a:solidFill>
                          <a:latin typeface="Segoe UI Semilight" panose="020B0402040204020203" pitchFamily="34" charset="0"/>
                          <a:cs typeface="Segoe UI Semilight" panose="020B0402040204020203" pitchFamily="34" charset="0"/>
                        </a:rPr>
                        <a:t>2428</a:t>
                      </a:r>
                      <a:endParaRPr lang="en-US" sz="1000" dirty="0">
                        <a:solidFill>
                          <a:schemeClr val="tx1"/>
                        </a:solidFill>
                        <a:latin typeface="+mn-lt"/>
                      </a:endParaRPr>
                    </a:p>
                  </a:txBody>
                  <a:tcPr/>
                </a:tc>
                <a:tc>
                  <a:txBody>
                    <a:bodyPr/>
                    <a:lstStyle/>
                    <a:p>
                      <a:r>
                        <a:rPr lang="en-US" sz="1000" dirty="0">
                          <a:solidFill>
                            <a:schemeClr val="tx1"/>
                          </a:solidFill>
                          <a:latin typeface="+mn-lt"/>
                        </a:rPr>
                        <a:t>TN</a:t>
                      </a:r>
                    </a:p>
                    <a:p>
                      <a:r>
                        <a:rPr lang="en-US" sz="1000" dirty="0">
                          <a:solidFill>
                            <a:schemeClr val="tx1"/>
                          </a:solidFill>
                          <a:latin typeface="Segoe UI Semilight" panose="020B0402040204020203" pitchFamily="34" charset="0"/>
                          <a:cs typeface="Segoe UI Semilight" panose="020B0402040204020203" pitchFamily="34" charset="0"/>
                        </a:rPr>
                        <a:t>4460</a:t>
                      </a:r>
                      <a:endParaRPr lang="en-US" sz="1000" dirty="0">
                        <a:solidFill>
                          <a:schemeClr val="tx1"/>
                        </a:solidFill>
                        <a:latin typeface="+mn-lt"/>
                      </a:endParaRPr>
                    </a:p>
                  </a:txBody>
                  <a:tcPr/>
                </a:tc>
                <a:extLst>
                  <a:ext uri="{0D108BD9-81ED-4DB2-BD59-A6C34878D82A}">
                    <a16:rowId xmlns:a16="http://schemas.microsoft.com/office/drawing/2014/main" val="3825277743"/>
                  </a:ext>
                </a:extLst>
              </a:tr>
            </a:tbl>
          </a:graphicData>
        </a:graphic>
      </p:graphicFrame>
      <p:sp>
        <p:nvSpPr>
          <p:cNvPr id="3" name="Rectangle 2">
            <a:extLst>
              <a:ext uri="{FF2B5EF4-FFF2-40B4-BE49-F238E27FC236}">
                <a16:creationId xmlns:a16="http://schemas.microsoft.com/office/drawing/2014/main" id="{0D82007B-6611-46C8-89E5-83B4F38C7998}"/>
              </a:ext>
            </a:extLst>
          </p:cNvPr>
          <p:cNvSpPr/>
          <p:nvPr/>
        </p:nvSpPr>
        <p:spPr>
          <a:xfrm>
            <a:off x="493668" y="4390329"/>
            <a:ext cx="5985959" cy="1893147"/>
          </a:xfrm>
          <a:prstGeom prst="rect">
            <a:avLst/>
          </a:prstGeom>
        </p:spPr>
        <p:txBody>
          <a:bodyPr wrap="square">
            <a:spAutoFit/>
          </a:bodyPr>
          <a:lstStyle/>
          <a:p>
            <a:pPr>
              <a:lnSpc>
                <a:spcPct val="150000"/>
              </a:lnSpc>
              <a:spcBef>
                <a:spcPts val="0"/>
              </a:spcBef>
            </a:pPr>
            <a:r>
              <a:rPr lang="en-US" sz="16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With </a:t>
            </a:r>
            <a:r>
              <a:rPr lang="en-US" sz="1600" b="1" dirty="0" err="1">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GridSearchCV</a:t>
            </a:r>
            <a:r>
              <a:rPr lang="en-US" sz="16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 </a:t>
            </a:r>
          </a:p>
          <a:p>
            <a:pPr marL="285750" indent="-285750">
              <a:lnSpc>
                <a:spcPct val="150000"/>
              </a:lnSpc>
              <a:spcBef>
                <a:spcPts val="0"/>
              </a:spcBef>
              <a:buFont typeface="Arial" panose="020B0604020202020204" pitchFamily="34" charset="0"/>
              <a:buChar char="•"/>
            </a:pPr>
            <a:r>
              <a:rPr lang="en-US" sz="16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Best parameter: </a:t>
            </a:r>
            <a:r>
              <a:rPr lang="en-US" sz="16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a:t>
            </a:r>
            <a:r>
              <a:rPr lang="en-US" sz="1600" dirty="0" err="1">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colsample_bytree</a:t>
            </a:r>
            <a:r>
              <a:rPr lang="en-US" sz="16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 1.0, 'gamma': 2, '</a:t>
            </a:r>
            <a:r>
              <a:rPr lang="en-US" sz="1600" dirty="0" err="1">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max_depth</a:t>
            </a:r>
            <a:r>
              <a:rPr lang="en-US" sz="16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 6, '</a:t>
            </a:r>
            <a:r>
              <a:rPr lang="en-US" sz="1600" dirty="0" err="1">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min_child_weight</a:t>
            </a:r>
            <a:r>
              <a:rPr lang="en-US" sz="16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 8, 'subsample': 1.0}</a:t>
            </a:r>
          </a:p>
          <a:p>
            <a:pPr marL="285750" indent="-285750">
              <a:lnSpc>
                <a:spcPct val="150000"/>
              </a:lnSpc>
              <a:spcBef>
                <a:spcPts val="0"/>
              </a:spcBef>
              <a:buFont typeface="Arial" panose="020B0604020202020204" pitchFamily="34" charset="0"/>
              <a:buChar char="•"/>
            </a:pPr>
            <a:r>
              <a:rPr lang="en-US" sz="16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Best score: </a:t>
            </a:r>
            <a:r>
              <a:rPr lang="en-US" sz="16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0.78</a:t>
            </a:r>
          </a:p>
          <a:p>
            <a:pPr marL="285750" indent="-285750">
              <a:lnSpc>
                <a:spcPct val="150000"/>
              </a:lnSpc>
              <a:spcBef>
                <a:spcPts val="0"/>
              </a:spcBef>
              <a:buFont typeface="Arial" panose="020B0604020202020204" pitchFamily="34" charset="0"/>
              <a:buChar char="•"/>
            </a:pPr>
            <a:r>
              <a:rPr lang="en-US" sz="16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Test set accuracy: </a:t>
            </a:r>
            <a:r>
              <a:rPr lang="en-US" sz="16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0.798</a:t>
            </a:r>
          </a:p>
        </p:txBody>
      </p:sp>
    </p:spTree>
    <p:extLst>
      <p:ext uri="{BB962C8B-B14F-4D97-AF65-F5344CB8AC3E}">
        <p14:creationId xmlns:p14="http://schemas.microsoft.com/office/powerpoint/2010/main" val="120279902"/>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70481" y="804333"/>
            <a:ext cx="4186207" cy="5249334"/>
          </a:xfrm>
        </p:spPr>
        <p:txBody>
          <a:bodyPr>
            <a:normAutofit/>
          </a:bodyPr>
          <a:lstStyle/>
          <a:p>
            <a:pPr algn="r"/>
            <a:r>
              <a:rPr lang="en-US" dirty="0">
                <a:solidFill>
                  <a:srgbClr val="FFFFFF"/>
                </a:solidFill>
              </a:rPr>
              <a:t>VI. </a:t>
            </a:r>
            <a:br>
              <a:rPr lang="en-US" dirty="0">
                <a:solidFill>
                  <a:srgbClr val="FFFFFF"/>
                </a:solidFill>
              </a:rPr>
            </a:br>
            <a:r>
              <a:rPr lang="en-US" dirty="0">
                <a:solidFill>
                  <a:srgbClr val="FFFFFF"/>
                </a:solidFill>
              </a:rPr>
              <a:t>Recommendations + </a:t>
            </a:r>
            <a:br>
              <a:rPr lang="en-US" dirty="0">
                <a:solidFill>
                  <a:srgbClr val="FFFFFF"/>
                </a:solidFill>
              </a:rPr>
            </a:br>
            <a:r>
              <a:rPr lang="en-US" dirty="0">
                <a:solidFill>
                  <a:srgbClr val="FFFFFF"/>
                </a:solidFill>
              </a:rPr>
              <a:t>Future </a:t>
            </a:r>
            <a:br>
              <a:rPr lang="en-US" dirty="0">
                <a:solidFill>
                  <a:srgbClr val="FFFFFF"/>
                </a:solidFill>
              </a:rPr>
            </a:br>
            <a:r>
              <a:rPr lang="en-US" dirty="0">
                <a:solidFill>
                  <a:srgbClr val="FFFFFF"/>
                </a:solidFill>
              </a:rPr>
              <a:t>Work</a:t>
            </a:r>
          </a:p>
        </p:txBody>
      </p:sp>
      <p:sp>
        <p:nvSpPr>
          <p:cNvPr id="3" name="Content Placeholder 2"/>
          <p:cNvSpPr>
            <a:spLocks noGrp="1"/>
          </p:cNvSpPr>
          <p:nvPr>
            <p:ph idx="1"/>
          </p:nvPr>
        </p:nvSpPr>
        <p:spPr>
          <a:xfrm>
            <a:off x="4951048" y="804333"/>
            <a:ext cx="6306003" cy="5249334"/>
          </a:xfrm>
        </p:spPr>
        <p:txBody>
          <a:bodyPr anchor="ctr">
            <a:normAutofit/>
          </a:bodyPr>
          <a:lstStyle/>
          <a:p>
            <a:r>
              <a:rPr lang="en-US" dirty="0">
                <a:solidFill>
                  <a:schemeClr val="bg1"/>
                </a:solidFill>
              </a:rPr>
              <a:t>Project Based-Recommendations</a:t>
            </a:r>
          </a:p>
          <a:p>
            <a:r>
              <a:rPr lang="en-US" dirty="0">
                <a:solidFill>
                  <a:schemeClr val="bg1"/>
                </a:solidFill>
              </a:rPr>
              <a:t>Future Work</a:t>
            </a:r>
          </a:p>
          <a:p>
            <a:endParaRPr lang="en-US" dirty="0">
              <a:solidFill>
                <a:schemeClr val="bg1"/>
              </a:solidFill>
            </a:endParaRPr>
          </a:p>
          <a:p>
            <a:r>
              <a:rPr lang="en-US" dirty="0">
                <a:solidFill>
                  <a:schemeClr val="bg1"/>
                </a:solidFill>
              </a:rPr>
              <a:t>General Recommendations</a:t>
            </a:r>
          </a:p>
        </p:txBody>
      </p:sp>
    </p:spTree>
    <p:extLst>
      <p:ext uri="{BB962C8B-B14F-4D97-AF65-F5344CB8AC3E}">
        <p14:creationId xmlns:p14="http://schemas.microsoft.com/office/powerpoint/2010/main" val="39046859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VI. Project Based Recommendations + Future Work</a:t>
            </a:r>
          </a:p>
        </p:txBody>
      </p:sp>
      <p:sp>
        <p:nvSpPr>
          <p:cNvPr id="20" name="Text 2"/>
          <p:cNvSpPr/>
          <p:nvPr/>
        </p:nvSpPr>
        <p:spPr>
          <a:xfrm>
            <a:off x="838200" y="1461299"/>
            <a:ext cx="5220495" cy="375359"/>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Recommendations</a:t>
            </a:r>
          </a:p>
        </p:txBody>
      </p:sp>
      <p:sp>
        <p:nvSpPr>
          <p:cNvPr id="21" name="Content Placeholder 2"/>
          <p:cNvSpPr txBox="1">
            <a:spLocks/>
          </p:cNvSpPr>
          <p:nvPr/>
        </p:nvSpPr>
        <p:spPr>
          <a:xfrm>
            <a:off x="850250" y="1876798"/>
            <a:ext cx="5028036" cy="4000000"/>
          </a:xfrm>
          <a:prstGeom prst="rect">
            <a:avLst/>
          </a:prstGeom>
          <a:ln w="57150">
            <a:noFill/>
          </a:ln>
        </p:spPr>
        <p:txBody>
          <a:bodyPr vert="horz" lIns="91440" tIns="45720" rIns="91440" bIns="45720" numCol="1" rtlCol="0" anchor="t">
            <a:normAutofit/>
          </a:bodyPr>
          <a:lstStyle/>
          <a:p>
            <a:pPr marL="285750" indent="-285750">
              <a:lnSpc>
                <a:spcPct val="150000"/>
              </a:lnSpc>
              <a:spcBef>
                <a:spcPts val="0"/>
              </a:spcBef>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Given that disqualified intro calls were correlated with higher calls &amp; emails, one possible suggestion could be to train the sales teams to front load discovery questions for earlier disqualification. </a:t>
            </a:r>
          </a:p>
          <a:p>
            <a:pPr marL="285750" indent="-285750">
              <a:lnSpc>
                <a:spcPct val="150000"/>
              </a:lnSpc>
              <a:spcBef>
                <a:spcPts val="0"/>
              </a:spcBef>
              <a:buFont typeface="Arial" panose="020B0604020202020204" pitchFamily="34" charset="0"/>
              <a:buChar char="•"/>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spcBef>
                <a:spcPts val="0"/>
              </a:spcBef>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Given also the difference in distributions of lead scores by qualified vs. disqualified, there could be down stream impact from marketing letting in poorer quality leads. Some of their assertions should also be evaluated as it seems their leads aren’t as high quality as expected. </a:t>
            </a:r>
          </a:p>
        </p:txBody>
      </p:sp>
      <p:cxnSp>
        <p:nvCxnSpPr>
          <p:cNvPr id="5" name="Straight Connector 4">
            <a:extLst>
              <a:ext uri="{FF2B5EF4-FFF2-40B4-BE49-F238E27FC236}">
                <a16:creationId xmlns:a16="http://schemas.microsoft.com/office/drawing/2014/main" id="{AF6DCC1E-3D32-40BD-91E9-887DF02E2AD9}"/>
              </a:ext>
            </a:extLst>
          </p:cNvPr>
          <p:cNvCxnSpPr>
            <a:cxnSpLocks/>
          </p:cNvCxnSpPr>
          <p:nvPr/>
        </p:nvCxnSpPr>
        <p:spPr>
          <a:xfrm>
            <a:off x="6133298" y="1876798"/>
            <a:ext cx="0" cy="424947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Text 2">
            <a:extLst>
              <a:ext uri="{FF2B5EF4-FFF2-40B4-BE49-F238E27FC236}">
                <a16:creationId xmlns:a16="http://schemas.microsoft.com/office/drawing/2014/main" id="{56878EF6-C8C0-4C7D-9A7E-FFDC972E32D1}"/>
              </a:ext>
            </a:extLst>
          </p:cNvPr>
          <p:cNvSpPr/>
          <p:nvPr/>
        </p:nvSpPr>
        <p:spPr>
          <a:xfrm>
            <a:off x="6319345" y="1461298"/>
            <a:ext cx="5220495" cy="375359"/>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Future Work</a:t>
            </a:r>
          </a:p>
        </p:txBody>
      </p:sp>
      <p:sp>
        <p:nvSpPr>
          <p:cNvPr id="7" name="Content Placeholder 2">
            <a:extLst>
              <a:ext uri="{FF2B5EF4-FFF2-40B4-BE49-F238E27FC236}">
                <a16:creationId xmlns:a16="http://schemas.microsoft.com/office/drawing/2014/main" id="{8CAE884D-C252-4C03-B33A-48C24F3D2834}"/>
              </a:ext>
            </a:extLst>
          </p:cNvPr>
          <p:cNvSpPr txBox="1">
            <a:spLocks/>
          </p:cNvSpPr>
          <p:nvPr/>
        </p:nvSpPr>
        <p:spPr>
          <a:xfrm>
            <a:off x="6415574" y="1876798"/>
            <a:ext cx="5028036" cy="4000000"/>
          </a:xfrm>
          <a:prstGeom prst="rect">
            <a:avLst/>
          </a:prstGeom>
          <a:ln w="57150">
            <a:noFill/>
          </a:ln>
        </p:spPr>
        <p:txBody>
          <a:bodyPr vert="horz" lIns="91440" tIns="45720" rIns="91440" bIns="45720" numCol="1" rtlCol="0" anchor="t">
            <a:normAutofit/>
          </a:bodyPr>
          <a:lstStyle/>
          <a:p>
            <a:pPr marL="285750" indent="-285750">
              <a:lnSpc>
                <a:spcPct val="150000"/>
              </a:lnSpc>
              <a:spcBef>
                <a:spcPts val="0"/>
              </a:spcBef>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Using the model building process developed in this project, working with the sales org to ask similar questions:</a:t>
            </a:r>
          </a:p>
          <a:p>
            <a:pPr marL="742950" lvl="1" indent="-285750">
              <a:lnSpc>
                <a:spcPct val="150000"/>
              </a:lnSpc>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Can we predict what deals will close?</a:t>
            </a:r>
          </a:p>
          <a:p>
            <a:pPr marL="742950" lvl="1" indent="-285750">
              <a:lnSpc>
                <a:spcPct val="150000"/>
              </a:lnSpc>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Can we predict which existing customers are candidates for upsell/cross sell?</a:t>
            </a:r>
          </a:p>
          <a:p>
            <a:pPr marL="742950" lvl="1" indent="-285750">
              <a:lnSpc>
                <a:spcPct val="150000"/>
              </a:lnSpc>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How can we utilize the insights from both the intro call qualification process to improve internal processes around data collection?</a:t>
            </a:r>
          </a:p>
          <a:p>
            <a:pPr marL="742950" lvl="1" indent="-285750">
              <a:lnSpc>
                <a:spcPct val="150000"/>
              </a:lnSpc>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Once these labels are predicted, how can we then improve our forecasts?  </a:t>
            </a:r>
          </a:p>
        </p:txBody>
      </p:sp>
    </p:spTree>
    <p:extLst>
      <p:ext uri="{BB962C8B-B14F-4D97-AF65-F5344CB8AC3E}">
        <p14:creationId xmlns:p14="http://schemas.microsoft.com/office/powerpoint/2010/main" val="1710480900"/>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VI. General Recommendations</a:t>
            </a:r>
          </a:p>
        </p:txBody>
      </p:sp>
      <p:sp>
        <p:nvSpPr>
          <p:cNvPr id="20" name="Text 2"/>
          <p:cNvSpPr/>
          <p:nvPr/>
        </p:nvSpPr>
        <p:spPr>
          <a:xfrm>
            <a:off x="838200" y="1461299"/>
            <a:ext cx="5220495" cy="375359"/>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For Similar Projects</a:t>
            </a:r>
          </a:p>
        </p:txBody>
      </p:sp>
      <p:sp>
        <p:nvSpPr>
          <p:cNvPr id="21" name="Content Placeholder 2"/>
          <p:cNvSpPr txBox="1">
            <a:spLocks/>
          </p:cNvSpPr>
          <p:nvPr/>
        </p:nvSpPr>
        <p:spPr>
          <a:xfrm>
            <a:off x="850250" y="1876798"/>
            <a:ext cx="5028036" cy="4000000"/>
          </a:xfrm>
          <a:prstGeom prst="rect">
            <a:avLst/>
          </a:prstGeom>
          <a:ln w="57150">
            <a:noFill/>
          </a:ln>
        </p:spPr>
        <p:txBody>
          <a:bodyPr vert="horz" lIns="91440" tIns="45720" rIns="91440" bIns="45720" numCol="1" rtlCol="0" anchor="t">
            <a:normAutofit/>
          </a:bodyPr>
          <a:lstStyle/>
          <a:p>
            <a:pPr marL="285750" indent="-285750">
              <a:lnSpc>
                <a:spcPct val="150000"/>
              </a:lnSpc>
              <a:spcBef>
                <a:spcPts val="0"/>
              </a:spcBef>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Never assume you have as much data as you think you do! Of 200+ fields “available” for analysis a majority ended up being duplicates or poorly populated. ~15 were used for model building across models.</a:t>
            </a:r>
          </a:p>
          <a:p>
            <a:pPr marL="285750" indent="-285750">
              <a:lnSpc>
                <a:spcPct val="150000"/>
              </a:lnSpc>
              <a:spcBef>
                <a:spcPts val="0"/>
              </a:spcBef>
              <a:buFont typeface="Arial" panose="020B0604020202020204" pitchFamily="34" charset="0"/>
              <a:buChar char="•"/>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spcBef>
                <a:spcPts val="0"/>
              </a:spcBef>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Don’t assume that just because you have a “data warehouse”, its contents are relevant and useful. </a:t>
            </a:r>
          </a:p>
          <a:p>
            <a:pPr marL="285750" indent="-285750">
              <a:lnSpc>
                <a:spcPct val="150000"/>
              </a:lnSpc>
              <a:spcBef>
                <a:spcPts val="0"/>
              </a:spcBef>
              <a:buFont typeface="Arial" panose="020B0604020202020204" pitchFamily="34" charset="0"/>
              <a:buChar char="•"/>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spcBef>
                <a:spcPts val="0"/>
              </a:spcBef>
              <a:buFont typeface="Arial" panose="020B0604020202020204" pitchFamily="34" charset="0"/>
              <a:buChar char="•"/>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spcBef>
                <a:spcPts val="0"/>
              </a:spcBef>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Gantt charts are still around for a reason. Plan ahead as much as possible and under promise!</a:t>
            </a:r>
          </a:p>
        </p:txBody>
      </p:sp>
      <p:cxnSp>
        <p:nvCxnSpPr>
          <p:cNvPr id="5" name="Straight Connector 4">
            <a:extLst>
              <a:ext uri="{FF2B5EF4-FFF2-40B4-BE49-F238E27FC236}">
                <a16:creationId xmlns:a16="http://schemas.microsoft.com/office/drawing/2014/main" id="{AF6DCC1E-3D32-40BD-91E9-887DF02E2AD9}"/>
              </a:ext>
            </a:extLst>
          </p:cNvPr>
          <p:cNvCxnSpPr>
            <a:cxnSpLocks/>
          </p:cNvCxnSpPr>
          <p:nvPr/>
        </p:nvCxnSpPr>
        <p:spPr>
          <a:xfrm>
            <a:off x="6133298" y="1876798"/>
            <a:ext cx="0" cy="424947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Text 2">
            <a:extLst>
              <a:ext uri="{FF2B5EF4-FFF2-40B4-BE49-F238E27FC236}">
                <a16:creationId xmlns:a16="http://schemas.microsoft.com/office/drawing/2014/main" id="{56878EF6-C8C0-4C7D-9A7E-FFDC972E32D1}"/>
              </a:ext>
            </a:extLst>
          </p:cNvPr>
          <p:cNvSpPr/>
          <p:nvPr/>
        </p:nvSpPr>
        <p:spPr>
          <a:xfrm>
            <a:off x="6319345" y="1461298"/>
            <a:ext cx="5220495" cy="375359"/>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For the Organization</a:t>
            </a:r>
          </a:p>
        </p:txBody>
      </p:sp>
      <p:sp>
        <p:nvSpPr>
          <p:cNvPr id="7" name="Content Placeholder 2">
            <a:extLst>
              <a:ext uri="{FF2B5EF4-FFF2-40B4-BE49-F238E27FC236}">
                <a16:creationId xmlns:a16="http://schemas.microsoft.com/office/drawing/2014/main" id="{8CAE884D-C252-4C03-B33A-48C24F3D2834}"/>
              </a:ext>
            </a:extLst>
          </p:cNvPr>
          <p:cNvSpPr txBox="1">
            <a:spLocks/>
          </p:cNvSpPr>
          <p:nvPr/>
        </p:nvSpPr>
        <p:spPr>
          <a:xfrm>
            <a:off x="6415574" y="1876798"/>
            <a:ext cx="5028036" cy="4000000"/>
          </a:xfrm>
          <a:prstGeom prst="rect">
            <a:avLst/>
          </a:prstGeom>
          <a:ln w="57150">
            <a:noFill/>
          </a:ln>
        </p:spPr>
        <p:txBody>
          <a:bodyPr vert="horz" lIns="91440" tIns="45720" rIns="91440" bIns="45720" numCol="1" rtlCol="0" anchor="t">
            <a:normAutofit/>
          </a:bodyPr>
          <a:lstStyle/>
          <a:p>
            <a:pPr marL="285750" indent="-285750">
              <a:lnSpc>
                <a:spcPct val="150000"/>
              </a:lnSpc>
              <a:spcBef>
                <a:spcPts val="0"/>
              </a:spcBef>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Create tighter communication with upstream application teams </a:t>
            </a:r>
          </a:p>
          <a:p>
            <a:pPr marL="285750" indent="-285750">
              <a:lnSpc>
                <a:spcPct val="150000"/>
              </a:lnSpc>
              <a:spcBef>
                <a:spcPts val="0"/>
              </a:spcBef>
              <a:buFont typeface="Arial" panose="020B0604020202020204" pitchFamily="34" charset="0"/>
              <a:buChar char="•"/>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spcBef>
                <a:spcPts val="0"/>
              </a:spcBef>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Constant re-evaluation and assessment of data points being collected should be done</a:t>
            </a:r>
          </a:p>
          <a:p>
            <a:pPr marL="285750" indent="-285750">
              <a:lnSpc>
                <a:spcPct val="150000"/>
              </a:lnSpc>
              <a:spcBef>
                <a:spcPts val="0"/>
              </a:spcBef>
              <a:buFont typeface="Arial" panose="020B0604020202020204" pitchFamily="34" charset="0"/>
              <a:buChar char="•"/>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spcBef>
                <a:spcPts val="0"/>
              </a:spcBef>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Significant data cleaning and extraction time could have been saved by the presence of relevant documentation, especially around data owners. </a:t>
            </a:r>
          </a:p>
          <a:p>
            <a:pPr marL="285750" indent="-285750">
              <a:lnSpc>
                <a:spcPct val="150000"/>
              </a:lnSpc>
              <a:spcBef>
                <a:spcPts val="0"/>
              </a:spcBef>
              <a:buFont typeface="Arial" panose="020B0604020202020204" pitchFamily="34" charset="0"/>
              <a:buChar char="•"/>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05350849"/>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70481" y="804333"/>
            <a:ext cx="4186207" cy="5249334"/>
          </a:xfrm>
        </p:spPr>
        <p:txBody>
          <a:bodyPr>
            <a:normAutofit/>
          </a:bodyPr>
          <a:lstStyle/>
          <a:p>
            <a:pPr algn="r"/>
            <a:r>
              <a:rPr lang="en-US" dirty="0">
                <a:solidFill>
                  <a:srgbClr val="FFFFFF"/>
                </a:solidFill>
              </a:rPr>
              <a:t>A1.</a:t>
            </a:r>
            <a:br>
              <a:rPr lang="en-US" dirty="0">
                <a:solidFill>
                  <a:srgbClr val="FFFFFF"/>
                </a:solidFill>
              </a:rPr>
            </a:br>
            <a:r>
              <a:rPr lang="en-US" dirty="0">
                <a:solidFill>
                  <a:srgbClr val="FFFFFF"/>
                </a:solidFill>
              </a:rPr>
              <a:t>Appendix:</a:t>
            </a:r>
            <a:br>
              <a:rPr lang="en-US" dirty="0">
                <a:solidFill>
                  <a:srgbClr val="FFFFFF"/>
                </a:solidFill>
              </a:rPr>
            </a:br>
            <a:r>
              <a:rPr lang="en-US" dirty="0">
                <a:solidFill>
                  <a:srgbClr val="FFFFFF"/>
                </a:solidFill>
              </a:rPr>
              <a:t>Additional Resources</a:t>
            </a:r>
          </a:p>
        </p:txBody>
      </p:sp>
      <p:sp>
        <p:nvSpPr>
          <p:cNvPr id="3" name="Content Placeholder 2"/>
          <p:cNvSpPr>
            <a:spLocks noGrp="1"/>
          </p:cNvSpPr>
          <p:nvPr>
            <p:ph idx="1"/>
          </p:nvPr>
        </p:nvSpPr>
        <p:spPr>
          <a:xfrm>
            <a:off x="4951048" y="804332"/>
            <a:ext cx="7070471" cy="5782447"/>
          </a:xfrm>
        </p:spPr>
        <p:txBody>
          <a:bodyPr anchor="ctr">
            <a:normAutofit/>
          </a:bodyPr>
          <a:lstStyle/>
          <a:p>
            <a:pPr marL="0" indent="0">
              <a:buNone/>
            </a:pPr>
            <a:r>
              <a:rPr lang="en-US" sz="2000" dirty="0">
                <a:solidFill>
                  <a:schemeClr val="bg1"/>
                </a:solidFill>
              </a:rPr>
              <a:t>Project Page: </a:t>
            </a:r>
          </a:p>
          <a:p>
            <a:pPr>
              <a:buFont typeface="Wingdings" panose="05000000000000000000" pitchFamily="2" charset="2"/>
              <a:buChar char="v"/>
            </a:pPr>
            <a:r>
              <a:rPr lang="en-US" sz="2000" dirty="0">
                <a:solidFill>
                  <a:schemeClr val="bg1"/>
                </a:solidFill>
              </a:rPr>
              <a:t> List of resources (&amp; links) used for the project: </a:t>
            </a:r>
            <a:r>
              <a:rPr lang="en-US" sz="2000" dirty="0">
                <a:solidFill>
                  <a:schemeClr val="bg1"/>
                </a:solidFill>
                <a:hlinkClick r:id="rId3"/>
              </a:rPr>
              <a:t>https://bit.ly/2T0kmxC</a:t>
            </a:r>
            <a:endParaRPr lang="en-US" sz="2000" dirty="0">
              <a:solidFill>
                <a:schemeClr val="bg1"/>
              </a:solidFill>
            </a:endParaRPr>
          </a:p>
          <a:p>
            <a:pPr>
              <a:buFont typeface="Wingdings" panose="05000000000000000000" pitchFamily="2" charset="2"/>
              <a:buChar char="Ø"/>
            </a:pPr>
            <a:endParaRPr lang="en-US" sz="2000" dirty="0">
              <a:solidFill>
                <a:schemeClr val="bg1"/>
              </a:solidFill>
            </a:endParaRPr>
          </a:p>
          <a:p>
            <a:pPr marL="0" indent="0">
              <a:buNone/>
            </a:pPr>
            <a:r>
              <a:rPr lang="en-US" sz="2000" dirty="0">
                <a:solidFill>
                  <a:schemeClr val="bg1"/>
                </a:solidFill>
              </a:rPr>
              <a:t>Project Repo:</a:t>
            </a:r>
          </a:p>
          <a:p>
            <a:pPr>
              <a:buFont typeface="Wingdings" panose="05000000000000000000" pitchFamily="2" charset="2"/>
              <a:buChar char="v"/>
            </a:pPr>
            <a:r>
              <a:rPr lang="en-US" sz="2000" dirty="0">
                <a:solidFill>
                  <a:schemeClr val="bg1"/>
                </a:solidFill>
              </a:rPr>
              <a:t> </a:t>
            </a:r>
            <a:r>
              <a:rPr lang="en-US" sz="2000" dirty="0" err="1">
                <a:solidFill>
                  <a:schemeClr val="bg1"/>
                </a:solidFill>
              </a:rPr>
              <a:t>Jupyter</a:t>
            </a:r>
            <a:r>
              <a:rPr lang="en-US" sz="2000" dirty="0">
                <a:solidFill>
                  <a:schemeClr val="bg1"/>
                </a:solidFill>
              </a:rPr>
              <a:t> notebook: </a:t>
            </a:r>
          </a:p>
          <a:p>
            <a:pPr>
              <a:buFont typeface="Wingdings" panose="05000000000000000000" pitchFamily="2" charset="2"/>
              <a:buChar char="v"/>
            </a:pPr>
            <a:r>
              <a:rPr lang="en-US" sz="2000" dirty="0">
                <a:solidFill>
                  <a:schemeClr val="bg1"/>
                </a:solidFill>
              </a:rPr>
              <a:t> Supporting Documentation: </a:t>
            </a:r>
          </a:p>
          <a:p>
            <a:pPr>
              <a:buFont typeface="Wingdings" panose="05000000000000000000" pitchFamily="2" charset="2"/>
              <a:buChar char="v"/>
            </a:pPr>
            <a:r>
              <a:rPr lang="en-US" sz="2000" dirty="0">
                <a:solidFill>
                  <a:schemeClr val="bg1"/>
                </a:solidFill>
              </a:rPr>
              <a:t> Presentation deck: </a:t>
            </a:r>
          </a:p>
          <a:p>
            <a:pPr>
              <a:buFont typeface="Wingdings" panose="05000000000000000000" pitchFamily="2" charset="2"/>
              <a:buChar char="Ø"/>
            </a:pPr>
            <a:endParaRPr lang="en-US" sz="2000" dirty="0">
              <a:solidFill>
                <a:schemeClr val="bg1"/>
              </a:solidFill>
            </a:endParaRPr>
          </a:p>
          <a:p>
            <a:pPr marL="0" indent="0">
              <a:buNone/>
            </a:pPr>
            <a:r>
              <a:rPr lang="en-US" sz="2000" dirty="0">
                <a:solidFill>
                  <a:schemeClr val="bg1"/>
                </a:solidFill>
              </a:rPr>
              <a:t>Springboard Program:</a:t>
            </a:r>
          </a:p>
          <a:p>
            <a:pPr>
              <a:buFont typeface="Wingdings" panose="05000000000000000000" pitchFamily="2" charset="2"/>
              <a:buChar char="v"/>
            </a:pPr>
            <a:r>
              <a:rPr lang="en-US" sz="2000" dirty="0">
                <a:solidFill>
                  <a:schemeClr val="bg1"/>
                </a:solidFill>
              </a:rPr>
              <a:t>  Information about program: </a:t>
            </a:r>
            <a:r>
              <a:rPr lang="en-US" sz="2000" dirty="0">
                <a:solidFill>
                  <a:schemeClr val="bg1"/>
                </a:solidFill>
                <a:hlinkClick r:id="rId4"/>
              </a:rPr>
              <a:t>https://www.springboard.com/workshops/data-science-career-track/</a:t>
            </a:r>
            <a:endParaRPr lang="en-US" sz="2000" dirty="0">
              <a:solidFill>
                <a:schemeClr val="bg1"/>
              </a:solidFill>
            </a:endParaRPr>
          </a:p>
        </p:txBody>
      </p:sp>
    </p:spTree>
    <p:extLst>
      <p:ext uri="{BB962C8B-B14F-4D97-AF65-F5344CB8AC3E}">
        <p14:creationId xmlns:p14="http://schemas.microsoft.com/office/powerpoint/2010/main" val="10522598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4788" y="804333"/>
            <a:ext cx="3391900" cy="5249334"/>
          </a:xfrm>
        </p:spPr>
        <p:txBody>
          <a:bodyPr>
            <a:normAutofit/>
          </a:bodyPr>
          <a:lstStyle/>
          <a:p>
            <a:pPr algn="r"/>
            <a:r>
              <a:rPr lang="en-US" dirty="0">
                <a:solidFill>
                  <a:srgbClr val="FFFFFF"/>
                </a:solidFill>
              </a:rPr>
              <a:t>A2.</a:t>
            </a:r>
            <a:br>
              <a:rPr lang="en-US" dirty="0">
                <a:solidFill>
                  <a:srgbClr val="FFFFFF"/>
                </a:solidFill>
              </a:rPr>
            </a:br>
            <a:r>
              <a:rPr lang="en-US" dirty="0">
                <a:solidFill>
                  <a:srgbClr val="FFFFFF"/>
                </a:solidFill>
              </a:rPr>
              <a:t>Appendix:</a:t>
            </a:r>
            <a:br>
              <a:rPr lang="en-US" dirty="0">
                <a:solidFill>
                  <a:srgbClr val="FFFFFF"/>
                </a:solidFill>
              </a:rPr>
            </a:br>
            <a:r>
              <a:rPr lang="en-US" dirty="0">
                <a:solidFill>
                  <a:srgbClr val="FFFFFF"/>
                </a:solidFill>
              </a:rPr>
              <a:t>About me</a:t>
            </a:r>
          </a:p>
        </p:txBody>
      </p:sp>
      <p:sp>
        <p:nvSpPr>
          <p:cNvPr id="7" name="Content Placeholder 6">
            <a:extLst>
              <a:ext uri="{FF2B5EF4-FFF2-40B4-BE49-F238E27FC236}">
                <a16:creationId xmlns:a16="http://schemas.microsoft.com/office/drawing/2014/main" id="{8B8FC24D-23B0-40CA-BFEE-7E532B62EB5D}"/>
              </a:ext>
            </a:extLst>
          </p:cNvPr>
          <p:cNvSpPr>
            <a:spLocks noGrp="1"/>
          </p:cNvSpPr>
          <p:nvPr>
            <p:ph idx="1"/>
          </p:nvPr>
        </p:nvSpPr>
        <p:spPr>
          <a:xfrm>
            <a:off x="4951048" y="194553"/>
            <a:ext cx="6955607" cy="6454220"/>
          </a:xfrm>
        </p:spPr>
        <p:txBody>
          <a:bodyPr anchor="ctr">
            <a:noAutofit/>
          </a:bodyPr>
          <a:lstStyle/>
          <a:p>
            <a:pPr marL="0" indent="457200" algn="just">
              <a:lnSpc>
                <a:spcPct val="100000"/>
              </a:lnSpc>
              <a:spcBef>
                <a:spcPts val="0"/>
              </a:spcBef>
              <a:spcAft>
                <a:spcPts val="0"/>
              </a:spcAft>
              <a:buNone/>
            </a:pPr>
            <a:r>
              <a:rPr lang="en-US" sz="2000" dirty="0">
                <a:solidFill>
                  <a:schemeClr val="bg1"/>
                </a:solidFill>
              </a:rPr>
              <a:t>Applied analytics and data science evangelist, Mikiko Bazeley is a seasoned analyst with 5+ years of working in high-impact roles for start-ups and enterprise tech companies. </a:t>
            </a:r>
          </a:p>
          <a:p>
            <a:pPr marL="0" indent="457200" algn="just">
              <a:lnSpc>
                <a:spcPct val="100000"/>
              </a:lnSpc>
              <a:spcBef>
                <a:spcPts val="0"/>
              </a:spcBef>
              <a:spcAft>
                <a:spcPts val="0"/>
              </a:spcAft>
              <a:buNone/>
            </a:pPr>
            <a:endParaRPr lang="en-US" sz="2000" dirty="0">
              <a:solidFill>
                <a:schemeClr val="bg1"/>
              </a:solidFill>
            </a:endParaRPr>
          </a:p>
          <a:p>
            <a:pPr marL="0" indent="457200" algn="just">
              <a:lnSpc>
                <a:spcPct val="100000"/>
              </a:lnSpc>
              <a:spcBef>
                <a:spcPts val="0"/>
              </a:spcBef>
              <a:spcAft>
                <a:spcPts val="0"/>
              </a:spcAft>
              <a:buNone/>
            </a:pPr>
            <a:r>
              <a:rPr lang="en-US" sz="2000" dirty="0">
                <a:solidFill>
                  <a:schemeClr val="bg1"/>
                </a:solidFill>
              </a:rPr>
              <a:t>A UCSD Economics &amp; Anthropology graduate, Mikiko aims to use her experience in social research &amp; modeling  to strategically leverage data science in order to drive new insights for sales, marketing, finance &amp; customer success organizations. Mikiko is also GIS &amp; Supply Chain Management certified.  </a:t>
            </a:r>
          </a:p>
          <a:p>
            <a:pPr marL="0" indent="457200" algn="just">
              <a:lnSpc>
                <a:spcPct val="100000"/>
              </a:lnSpc>
              <a:spcBef>
                <a:spcPts val="0"/>
              </a:spcBef>
              <a:spcAft>
                <a:spcPts val="0"/>
              </a:spcAft>
              <a:buNone/>
            </a:pPr>
            <a:endParaRPr lang="en-US" sz="2000" dirty="0">
              <a:solidFill>
                <a:schemeClr val="bg1"/>
              </a:solidFill>
            </a:endParaRPr>
          </a:p>
          <a:p>
            <a:pPr marL="0" indent="457200" algn="just">
              <a:lnSpc>
                <a:spcPct val="100000"/>
              </a:lnSpc>
              <a:spcBef>
                <a:spcPts val="0"/>
              </a:spcBef>
              <a:spcAft>
                <a:spcPts val="0"/>
              </a:spcAft>
              <a:buNone/>
            </a:pPr>
            <a:r>
              <a:rPr lang="en-US" sz="2000" dirty="0">
                <a:solidFill>
                  <a:schemeClr val="bg1"/>
                </a:solidFill>
              </a:rPr>
              <a:t>Prior to joining </a:t>
            </a:r>
            <a:r>
              <a:rPr lang="en-US" sz="2000" dirty="0" err="1">
                <a:solidFill>
                  <a:schemeClr val="bg1"/>
                </a:solidFill>
              </a:rPr>
              <a:t>WalkMe</a:t>
            </a:r>
            <a:r>
              <a:rPr lang="en-US" sz="2000" dirty="0">
                <a:solidFill>
                  <a:schemeClr val="bg1"/>
                </a:solidFill>
              </a:rPr>
              <a:t> (where she focuses on scaling data science &amp; global sales analytics) Mikiko worked as a Data Scientist at Autodesk (focused on understanding product adoption &amp; user health), as well as assisting with scaling strategic finance initiatives at Sunrun (the largest residential solar company in the US). </a:t>
            </a:r>
          </a:p>
          <a:p>
            <a:pPr marL="0" indent="0" algn="just">
              <a:lnSpc>
                <a:spcPct val="100000"/>
              </a:lnSpc>
              <a:spcBef>
                <a:spcPts val="0"/>
              </a:spcBef>
              <a:spcAft>
                <a:spcPts val="0"/>
              </a:spcAft>
              <a:buNone/>
            </a:pPr>
            <a:endParaRPr lang="en-US" sz="2000" dirty="0">
              <a:solidFill>
                <a:schemeClr val="bg1"/>
              </a:solidFill>
            </a:endParaRPr>
          </a:p>
          <a:p>
            <a:pPr marL="0" indent="0" algn="just">
              <a:lnSpc>
                <a:spcPct val="100000"/>
              </a:lnSpc>
              <a:spcBef>
                <a:spcPts val="0"/>
              </a:spcBef>
              <a:spcAft>
                <a:spcPts val="0"/>
              </a:spcAft>
              <a:buNone/>
            </a:pPr>
            <a:r>
              <a:rPr lang="en-US" sz="2000" dirty="0">
                <a:solidFill>
                  <a:schemeClr val="bg1"/>
                </a:solidFill>
              </a:rPr>
              <a:t>Please feel free to reach out:</a:t>
            </a:r>
          </a:p>
          <a:p>
            <a:pPr algn="just">
              <a:lnSpc>
                <a:spcPct val="100000"/>
              </a:lnSpc>
              <a:spcBef>
                <a:spcPts val="0"/>
              </a:spcBef>
              <a:spcAft>
                <a:spcPts val="0"/>
              </a:spcAft>
              <a:buFont typeface="Wingdings" panose="05000000000000000000" pitchFamily="2" charset="2"/>
              <a:buChar char="v"/>
            </a:pPr>
            <a:r>
              <a:rPr lang="en-US" sz="2000" dirty="0">
                <a:solidFill>
                  <a:schemeClr val="bg1"/>
                </a:solidFill>
              </a:rPr>
              <a:t> LinkedIn: </a:t>
            </a:r>
            <a:r>
              <a:rPr lang="en-US" sz="2000" dirty="0">
                <a:solidFill>
                  <a:schemeClr val="bg1"/>
                </a:solidFill>
                <a:hlinkClick r:id="rId3"/>
              </a:rPr>
              <a:t>https://www.linkedin.com/in/mikikobazeley/</a:t>
            </a:r>
            <a:endParaRPr lang="en-US" sz="2000" dirty="0">
              <a:solidFill>
                <a:schemeClr val="bg1"/>
              </a:solidFill>
            </a:endParaRPr>
          </a:p>
          <a:p>
            <a:pPr algn="just">
              <a:lnSpc>
                <a:spcPct val="100000"/>
              </a:lnSpc>
              <a:spcBef>
                <a:spcPts val="0"/>
              </a:spcBef>
              <a:spcAft>
                <a:spcPts val="0"/>
              </a:spcAft>
              <a:buFont typeface="Wingdings" panose="05000000000000000000" pitchFamily="2" charset="2"/>
              <a:buChar char="v"/>
            </a:pPr>
            <a:r>
              <a:rPr lang="en-US" sz="2000" dirty="0">
                <a:solidFill>
                  <a:schemeClr val="bg1"/>
                </a:solidFill>
              </a:rPr>
              <a:t> Email:  </a:t>
            </a:r>
            <a:r>
              <a:rPr lang="en-US" sz="2000" dirty="0" err="1">
                <a:solidFill>
                  <a:schemeClr val="bg1"/>
                </a:solidFill>
              </a:rPr>
              <a:t>mmbazel</a:t>
            </a:r>
            <a:r>
              <a:rPr lang="en-US" sz="2000" dirty="0">
                <a:solidFill>
                  <a:schemeClr val="bg1"/>
                </a:solidFill>
              </a:rPr>
              <a:t> (at) </a:t>
            </a:r>
            <a:r>
              <a:rPr lang="en-US" sz="2000" dirty="0" err="1">
                <a:solidFill>
                  <a:schemeClr val="bg1"/>
                </a:solidFill>
              </a:rPr>
              <a:t>gmail</a:t>
            </a:r>
            <a:r>
              <a:rPr lang="en-US" sz="2000" dirty="0">
                <a:solidFill>
                  <a:schemeClr val="bg1"/>
                </a:solidFill>
              </a:rPr>
              <a:t> (dot) com</a:t>
            </a:r>
          </a:p>
        </p:txBody>
      </p:sp>
    </p:spTree>
    <p:extLst>
      <p:ext uri="{BB962C8B-B14F-4D97-AF65-F5344CB8AC3E}">
        <p14:creationId xmlns:p14="http://schemas.microsoft.com/office/powerpoint/2010/main" val="23699774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43280A9-E265-46D1-8575-622906D20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16">
            <a:extLst>
              <a:ext uri="{FF2B5EF4-FFF2-40B4-BE49-F238E27FC236}">
                <a16:creationId xmlns:a16="http://schemas.microsoft.com/office/drawing/2014/main" id="{4DE20B70-4750-4280-B3AC-512C05EEF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96" y="1276539"/>
            <a:ext cx="5570417" cy="4304276"/>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4" name="Rectangle 23">
            <a:extLst>
              <a:ext uri="{FF2B5EF4-FFF2-40B4-BE49-F238E27FC236}">
                <a16:creationId xmlns:a16="http://schemas.microsoft.com/office/drawing/2014/main" id="{98D95174-B5F2-424A-8183-654A5064D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000" y="-2"/>
            <a:ext cx="164592"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D368A96-A16E-42CE-842C-9166E567B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8592" y="620720"/>
            <a:ext cx="7323231"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42188" y="942449"/>
            <a:ext cx="6681323" cy="5070893"/>
          </a:xfrm>
        </p:spPr>
        <p:txBody>
          <a:bodyPr>
            <a:normAutofit/>
          </a:bodyPr>
          <a:lstStyle/>
          <a:p>
            <a:r>
              <a:rPr lang="en-US" dirty="0"/>
              <a:t>Thanks!</a:t>
            </a:r>
          </a:p>
        </p:txBody>
      </p:sp>
      <p:cxnSp>
        <p:nvCxnSpPr>
          <p:cNvPr id="28" name="Straight Connector 27">
            <a:extLst>
              <a:ext uri="{FF2B5EF4-FFF2-40B4-BE49-F238E27FC236}">
                <a16:creationId xmlns:a16="http://schemas.microsoft.com/office/drawing/2014/main" id="{E350D170-418B-4A22-8B98-15EF799FD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98367" y="2573573"/>
            <a:ext cx="658368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024394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4788" y="804333"/>
            <a:ext cx="3391900" cy="5249334"/>
          </a:xfrm>
        </p:spPr>
        <p:txBody>
          <a:bodyPr>
            <a:normAutofit/>
          </a:bodyPr>
          <a:lstStyle/>
          <a:p>
            <a:pPr algn="r"/>
            <a:r>
              <a:rPr lang="en-US" dirty="0">
                <a:solidFill>
                  <a:srgbClr val="FFFFFF"/>
                </a:solidFill>
              </a:rPr>
              <a:t>I. Background </a:t>
            </a:r>
            <a:br>
              <a:rPr lang="en-US" dirty="0">
                <a:solidFill>
                  <a:srgbClr val="FFFFFF"/>
                </a:solidFill>
              </a:rPr>
            </a:br>
            <a:r>
              <a:rPr lang="en-US" dirty="0">
                <a:solidFill>
                  <a:srgbClr val="FFFFFF"/>
                </a:solidFill>
              </a:rPr>
              <a:t>+ </a:t>
            </a:r>
            <a:br>
              <a:rPr lang="en-US" dirty="0">
                <a:solidFill>
                  <a:srgbClr val="FFFFFF"/>
                </a:solidFill>
              </a:rPr>
            </a:br>
            <a:r>
              <a:rPr lang="en-US" dirty="0">
                <a:solidFill>
                  <a:srgbClr val="FFFFFF"/>
                </a:solidFill>
              </a:rPr>
              <a:t>II. data Set description</a:t>
            </a:r>
          </a:p>
        </p:txBody>
      </p:sp>
      <p:pic>
        <p:nvPicPr>
          <p:cNvPr id="4" name="Content Placeholder 3">
            <a:extLst>
              <a:ext uri="{FF2B5EF4-FFF2-40B4-BE49-F238E27FC236}">
                <a16:creationId xmlns:a16="http://schemas.microsoft.com/office/drawing/2014/main" id="{A917A303-7989-40C6-9467-7EB5770F2AD1}"/>
              </a:ext>
            </a:extLst>
          </p:cNvPr>
          <p:cNvPicPr>
            <a:picLocks noGrp="1" noChangeAspect="1"/>
          </p:cNvPicPr>
          <p:nvPr>
            <p:ph idx="1"/>
          </p:nvPr>
        </p:nvPicPr>
        <p:blipFill>
          <a:blip r:embed="rId3">
            <a:alphaModFix/>
            <a:extLst>
              <a:ext uri="{BEBA8EAE-BF5A-486C-A8C5-ECC9F3942E4B}">
                <a14:imgProps xmlns:a14="http://schemas.microsoft.com/office/drawing/2010/main">
                  <a14:imgLayer r:embed="rId4">
                    <a14:imgEffect>
                      <a14:sharpenSoften amount="100000"/>
                    </a14:imgEffect>
                    <a14:imgEffect>
                      <a14:brightnessContrast bright="33000" contrast="-40000"/>
                    </a14:imgEffect>
                  </a14:imgLayer>
                </a14:imgProps>
              </a:ext>
            </a:extLst>
          </a:blip>
          <a:stretch>
            <a:fillRect/>
          </a:stretch>
        </p:blipFill>
        <p:spPr>
          <a:xfrm>
            <a:off x="5321476" y="308387"/>
            <a:ext cx="6396302" cy="5994441"/>
          </a:xfrm>
          <a:prstGeom prst="rect">
            <a:avLst/>
          </a:prstGeom>
        </p:spPr>
      </p:pic>
      <p:sp>
        <p:nvSpPr>
          <p:cNvPr id="10" name="Footer Placeholder 2">
            <a:extLst>
              <a:ext uri="{FF2B5EF4-FFF2-40B4-BE49-F238E27FC236}">
                <a16:creationId xmlns:a16="http://schemas.microsoft.com/office/drawing/2014/main" id="{2D0A1D5F-F7E4-4623-92BF-EBB69E4EA0C5}"/>
              </a:ext>
            </a:extLst>
          </p:cNvPr>
          <p:cNvSpPr>
            <a:spLocks noGrp="1"/>
          </p:cNvSpPr>
          <p:nvPr>
            <p:ph type="ftr" sz="quarter" idx="11"/>
          </p:nvPr>
        </p:nvSpPr>
        <p:spPr>
          <a:xfrm>
            <a:off x="8805926" y="6433457"/>
            <a:ext cx="3179245" cy="293914"/>
          </a:xfrm>
        </p:spPr>
        <p:txBody>
          <a:bodyPr/>
          <a:lstStyle/>
          <a:p>
            <a:r>
              <a:rPr lang="en-US" dirty="0">
                <a:solidFill>
                  <a:schemeClr val="bg1"/>
                </a:solidFill>
                <a:latin typeface="Segoe UI" panose="020B0502040204020203" pitchFamily="34" charset="0"/>
                <a:ea typeface="Segoe UI" panose="020B0502040204020203" pitchFamily="34" charset="0"/>
                <a:cs typeface="Segoe UI" panose="020B0502040204020203" pitchFamily="34" charset="0"/>
              </a:rPr>
              <a:t>Salesforce standard objects schema</a:t>
            </a:r>
          </a:p>
        </p:txBody>
      </p:sp>
    </p:spTree>
    <p:extLst>
      <p:ext uri="{BB962C8B-B14F-4D97-AF65-F5344CB8AC3E}">
        <p14:creationId xmlns:p14="http://schemas.microsoft.com/office/powerpoint/2010/main" val="3230081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I. Project Background</a:t>
            </a:r>
          </a:p>
        </p:txBody>
      </p:sp>
      <p:sp>
        <p:nvSpPr>
          <p:cNvPr id="20" name="Text 2"/>
          <p:cNvSpPr/>
          <p:nvPr/>
        </p:nvSpPr>
        <p:spPr>
          <a:xfrm>
            <a:off x="834260" y="1284718"/>
            <a:ext cx="5040086" cy="456215"/>
          </a:xfrm>
          <a:prstGeom prst="rect">
            <a:avLst/>
          </a:prstGeom>
        </p:spPr>
        <p:txBody>
          <a:bodyPr wrap="square">
            <a:spAutoFit/>
          </a:bodyPr>
          <a:lstStyle/>
          <a:p>
            <a:pPr>
              <a:lnSpc>
                <a:spcPct val="150000"/>
              </a:lnSpc>
            </a:pPr>
            <a:r>
              <a:rPr lang="en-US"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Context: </a:t>
            </a:r>
          </a:p>
        </p:txBody>
      </p:sp>
      <p:sp>
        <p:nvSpPr>
          <p:cNvPr id="21" name="Content Placeholder 2"/>
          <p:cNvSpPr txBox="1">
            <a:spLocks/>
          </p:cNvSpPr>
          <p:nvPr/>
        </p:nvSpPr>
        <p:spPr>
          <a:xfrm>
            <a:off x="850250" y="1663430"/>
            <a:ext cx="5028036" cy="5047336"/>
          </a:xfrm>
          <a:prstGeom prst="rect">
            <a:avLst/>
          </a:prstGeom>
          <a:ln w="57150">
            <a:noFill/>
          </a:ln>
        </p:spPr>
        <p:txBody>
          <a:bodyPr vert="horz" lIns="91440" tIns="45720" rIns="91440" bIns="45720" numCol="1" rtlCol="0" anchor="t">
            <a:normAutofit fontScale="77500" lnSpcReduction="20000"/>
          </a:bodyPr>
          <a:lstStyle/>
          <a:p>
            <a:pPr marL="0" indent="0">
              <a:lnSpc>
                <a:spcPct val="150000"/>
              </a:lnSpc>
              <a:spcBef>
                <a:spcPts val="0"/>
              </a:spcBef>
              <a:buFont typeface="Arial" panose="020B0604020202020204" pitchFamily="34" charset="0"/>
              <a:buNone/>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spcBef>
                <a:spcPts val="0"/>
              </a:spcBef>
              <a:buFont typeface="Arial" panose="020B0604020202020204" pitchFamily="34" charset="0"/>
              <a:buChar char="•"/>
            </a:pPr>
            <a:r>
              <a:rPr lang="en-US" sz="15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This project is focused on understanding what are the drivers for demo call qualifications and whether we can create a robust predictive model. </a:t>
            </a:r>
          </a:p>
          <a:p>
            <a:pPr marL="285750" indent="-285750">
              <a:lnSpc>
                <a:spcPct val="150000"/>
              </a:lnSpc>
              <a:spcBef>
                <a:spcPts val="0"/>
              </a:spcBef>
              <a:buFont typeface="Arial" panose="020B0604020202020204" pitchFamily="34" charset="0"/>
              <a:buChar char="•"/>
            </a:pPr>
            <a:endParaRPr lang="en-US" sz="15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spcBef>
                <a:spcPts val="0"/>
              </a:spcBef>
              <a:buFont typeface="Arial" panose="020B0604020202020204" pitchFamily="34" charset="0"/>
              <a:buChar char="•"/>
            </a:pPr>
            <a:r>
              <a:rPr lang="en-US" sz="15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Two data sets are utilized (both internal and derived from the company's Redshift data warehouse) focused on leads and "intro calls" (demo calls). The data warehouse collects the data from Salesforce and processes it via ETL but still requires intense data cleansing and wrangling.  </a:t>
            </a:r>
          </a:p>
          <a:p>
            <a:pPr marL="285750" indent="-285750">
              <a:lnSpc>
                <a:spcPct val="150000"/>
              </a:lnSpc>
              <a:spcBef>
                <a:spcPts val="0"/>
              </a:spcBef>
              <a:buFont typeface="Arial" panose="020B0604020202020204" pitchFamily="34" charset="0"/>
              <a:buChar char="•"/>
            </a:pPr>
            <a:endParaRPr lang="en-US" sz="15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spcBef>
                <a:spcPts val="0"/>
              </a:spcBef>
              <a:buFont typeface="Arial" panose="020B0604020202020204" pitchFamily="34" charset="0"/>
              <a:buChar char="•"/>
            </a:pPr>
            <a:r>
              <a:rPr lang="en-US" sz="15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Of the 107 variables in the initial lead dataset and 114 variables in the intro call data set, we'll be focusing on the core variables that relate to the demo calls. Demo calls (or intro calls, term are synonymous) occur after a lead has entered the system and before an opportunity can be created. As a result, predicting the outcome of demo calls (which are hosted by a live person and subjective) can be a tricky judgement call</a:t>
            </a:r>
          </a:p>
          <a:p>
            <a:pPr>
              <a:lnSpc>
                <a:spcPct val="150000"/>
              </a:lnSpc>
              <a:spcBef>
                <a:spcPts val="0"/>
              </a:spcBef>
            </a:pPr>
            <a:endParaRPr lang="en-US" sz="15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spcBef>
                <a:spcPts val="0"/>
              </a:spcBef>
              <a:buFont typeface="Arial" panose="020B0604020202020204" pitchFamily="34" charset="0"/>
              <a:buChar char="•"/>
            </a:pPr>
            <a:r>
              <a:rPr lang="en-US" sz="15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Being able to classify whether an intro calls will be qualified based on lead characteristics helps create consistency and transparency for both forecasting and training.</a:t>
            </a:r>
          </a:p>
        </p:txBody>
      </p:sp>
      <p:cxnSp>
        <p:nvCxnSpPr>
          <p:cNvPr id="5" name="Straight Connector 4">
            <a:extLst>
              <a:ext uri="{FF2B5EF4-FFF2-40B4-BE49-F238E27FC236}">
                <a16:creationId xmlns:a16="http://schemas.microsoft.com/office/drawing/2014/main" id="{6E92BC26-3E8F-4963-A381-DB126E0A210D}"/>
              </a:ext>
            </a:extLst>
          </p:cNvPr>
          <p:cNvCxnSpPr>
            <a:cxnSpLocks/>
          </p:cNvCxnSpPr>
          <p:nvPr/>
        </p:nvCxnSpPr>
        <p:spPr>
          <a:xfrm>
            <a:off x="6133298" y="1876798"/>
            <a:ext cx="0" cy="424947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Text 2">
            <a:extLst>
              <a:ext uri="{FF2B5EF4-FFF2-40B4-BE49-F238E27FC236}">
                <a16:creationId xmlns:a16="http://schemas.microsoft.com/office/drawing/2014/main" id="{4A8926F7-415B-4341-9B43-75DAB5AA784B}"/>
              </a:ext>
            </a:extLst>
          </p:cNvPr>
          <p:cNvSpPr/>
          <p:nvPr/>
        </p:nvSpPr>
        <p:spPr>
          <a:xfrm>
            <a:off x="6400361" y="1284718"/>
            <a:ext cx="5040086" cy="456215"/>
          </a:xfrm>
          <a:prstGeom prst="rect">
            <a:avLst/>
          </a:prstGeom>
        </p:spPr>
        <p:txBody>
          <a:bodyPr wrap="square">
            <a:spAutoFit/>
          </a:bodyPr>
          <a:lstStyle/>
          <a:p>
            <a:pPr>
              <a:lnSpc>
                <a:spcPct val="150000"/>
              </a:lnSpc>
            </a:pPr>
            <a:r>
              <a:rPr lang="en-US"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Goals: </a:t>
            </a:r>
          </a:p>
        </p:txBody>
      </p:sp>
      <p:sp>
        <p:nvSpPr>
          <p:cNvPr id="11" name="Content Placeholder 2">
            <a:extLst>
              <a:ext uri="{FF2B5EF4-FFF2-40B4-BE49-F238E27FC236}">
                <a16:creationId xmlns:a16="http://schemas.microsoft.com/office/drawing/2014/main" id="{DEF67353-B07E-4485-874E-E7A0CB6EC5F1}"/>
              </a:ext>
            </a:extLst>
          </p:cNvPr>
          <p:cNvSpPr txBox="1">
            <a:spLocks/>
          </p:cNvSpPr>
          <p:nvPr/>
        </p:nvSpPr>
        <p:spPr>
          <a:xfrm>
            <a:off x="6400361" y="1876798"/>
            <a:ext cx="5028036" cy="4000000"/>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spcBef>
                <a:spcPts val="0"/>
              </a:spcBef>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1) Determine if correlations between key sales indicators (account level demographics, lead characteristics, </a:t>
            </a:r>
            <a:r>
              <a:rPr lang="en-US" sz="1400" dirty="0" err="1">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etc</a:t>
            </a: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 and qualification outcome.</a:t>
            </a:r>
          </a:p>
          <a:p>
            <a:pPr marL="285750" indent="-285750">
              <a:lnSpc>
                <a:spcPct val="150000"/>
              </a:lnSpc>
              <a:spcBef>
                <a:spcPts val="0"/>
              </a:spcBef>
              <a:buFont typeface="Arial" panose="020B0604020202020204" pitchFamily="34" charset="0"/>
              <a:buChar char="•"/>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spcBef>
                <a:spcPts val="0"/>
              </a:spcBef>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2) Determine if there a statistically significant difference between qualified and disqualified intro calls in regards to key characteristics.</a:t>
            </a:r>
          </a:p>
          <a:p>
            <a:pPr marL="285750" indent="-285750">
              <a:lnSpc>
                <a:spcPct val="150000"/>
              </a:lnSpc>
              <a:spcBef>
                <a:spcPts val="0"/>
              </a:spcBef>
              <a:buFont typeface="Arial" panose="020B0604020202020204" pitchFamily="34" charset="0"/>
              <a:buChar char="•"/>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spcBef>
                <a:spcPts val="0"/>
              </a:spcBef>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3) Create machine learning model that allows us to predict whether an intro call will be qualified and understand the different drivers of qualification across models.</a:t>
            </a:r>
          </a:p>
        </p:txBody>
      </p:sp>
    </p:spTree>
    <p:extLst>
      <p:ext uri="{BB962C8B-B14F-4D97-AF65-F5344CB8AC3E}">
        <p14:creationId xmlns:p14="http://schemas.microsoft.com/office/powerpoint/2010/main" val="3748667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II. Detailed Data Set Description</a:t>
            </a:r>
          </a:p>
        </p:txBody>
      </p:sp>
      <p:sp>
        <p:nvSpPr>
          <p:cNvPr id="20" name="Text 2"/>
          <p:cNvSpPr/>
          <p:nvPr/>
        </p:nvSpPr>
        <p:spPr>
          <a:xfrm>
            <a:off x="838200" y="1461299"/>
            <a:ext cx="10462846" cy="456215"/>
          </a:xfrm>
          <a:prstGeom prst="rect">
            <a:avLst/>
          </a:prstGeom>
        </p:spPr>
        <p:txBody>
          <a:bodyPr wrap="square">
            <a:spAutoFit/>
          </a:bodyPr>
          <a:lstStyle/>
          <a:p>
            <a:pPr>
              <a:lnSpc>
                <a:spcPct val="150000"/>
              </a:lnSpc>
            </a:pPr>
            <a:r>
              <a:rPr lang="en-US" b="1"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Datasets</a:t>
            </a:r>
          </a:p>
        </p:txBody>
      </p:sp>
      <p:sp>
        <p:nvSpPr>
          <p:cNvPr id="21" name="Content Placeholder 2"/>
          <p:cNvSpPr txBox="1">
            <a:spLocks/>
          </p:cNvSpPr>
          <p:nvPr/>
        </p:nvSpPr>
        <p:spPr>
          <a:xfrm>
            <a:off x="850250" y="1876798"/>
            <a:ext cx="5028036" cy="4632490"/>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spcBef>
                <a:spcPts val="0"/>
              </a:spcBef>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Origin: AWS Redshift Database that collects data from all areas of the company (Salesforce, ADP, JIRA, Google Analytics, </a:t>
            </a:r>
            <a:r>
              <a:rPr lang="en-US" sz="1400" dirty="0" err="1">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etc</a:t>
            </a: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a:t>
            </a:r>
          </a:p>
          <a:p>
            <a:pPr marL="285750" indent="-285750">
              <a:lnSpc>
                <a:spcPct val="150000"/>
              </a:lnSpc>
              <a:spcBef>
                <a:spcPts val="0"/>
              </a:spcBef>
              <a:buFont typeface="Arial" panose="020B0604020202020204" pitchFamily="34" charset="0"/>
              <a:buChar char="•"/>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spcBef>
                <a:spcPts val="0"/>
              </a:spcBef>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Leads: </a:t>
            </a:r>
          </a:p>
          <a:p>
            <a:pPr marL="742950" lvl="1" indent="-285750">
              <a:lnSpc>
                <a:spcPct val="150000"/>
              </a:lnSpc>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Volume: ~50K</a:t>
            </a:r>
          </a:p>
          <a:p>
            <a:pPr marL="742950" lvl="1" indent="-285750">
              <a:lnSpc>
                <a:spcPct val="150000"/>
              </a:lnSpc>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Columns: ~107</a:t>
            </a:r>
          </a:p>
          <a:p>
            <a:pPr marL="742950" lvl="1" indent="-285750">
              <a:lnSpc>
                <a:spcPct val="150000"/>
              </a:lnSpc>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Examples: id, name, title, </a:t>
            </a:r>
            <a:r>
              <a:rPr lang="en-US" sz="1400" dirty="0" err="1">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converteddate</a:t>
            </a: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742950" lvl="1" indent="-285750">
              <a:lnSpc>
                <a:spcPct val="150000"/>
              </a:lnSpc>
              <a:buFont typeface="Arial" panose="020B0604020202020204" pitchFamily="34" charset="0"/>
              <a:buChar char="•"/>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Intro Calls:</a:t>
            </a:r>
          </a:p>
          <a:p>
            <a:pPr marL="742950" lvl="1" indent="-285750">
              <a:lnSpc>
                <a:spcPct val="150000"/>
              </a:lnSpc>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Volume: ~23K</a:t>
            </a:r>
          </a:p>
          <a:p>
            <a:pPr marL="742950" lvl="1" indent="-285750">
              <a:lnSpc>
                <a:spcPct val="150000"/>
              </a:lnSpc>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Columns: 114</a:t>
            </a:r>
          </a:p>
          <a:p>
            <a:pPr marL="742950" lvl="1" indent="-285750">
              <a:lnSpc>
                <a:spcPct val="150000"/>
              </a:lnSpc>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Examples: </a:t>
            </a:r>
            <a:r>
              <a:rPr lang="en-US" sz="1400" dirty="0" err="1">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lastactivitydate</a:t>
            </a: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 name, </a:t>
            </a:r>
            <a:r>
              <a:rPr lang="en-US" sz="1400" dirty="0" err="1">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systemmodstamp</a:t>
            </a: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spcBef>
                <a:spcPts val="0"/>
              </a:spcBef>
              <a:buFont typeface="Arial" panose="020B0604020202020204" pitchFamily="34" charset="0"/>
              <a:buChar char="•"/>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p:txBody>
      </p:sp>
      <p:pic>
        <p:nvPicPr>
          <p:cNvPr id="9" name="Picture 2" descr="https://lh3.googleusercontent.com/o_q67-zrVl4CEHpQCM-tx0fRE62lidwWD3xrgQa7pHfiplSyEGyebUuOIMLbY3rvH-dIXGn3yR6zbK7029i9VuuFHoWhOqJJ6aKH6TRtpmkgvIQzyZe6tJQXrZafltGIUyt_na7j">
            <a:extLst>
              <a:ext uri="{FF2B5EF4-FFF2-40B4-BE49-F238E27FC236}">
                <a16:creationId xmlns:a16="http://schemas.microsoft.com/office/drawing/2014/main" id="{5B55CE4D-D61F-47FE-B19F-ABEA5CE6D43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592" t="31166"/>
          <a:stretch/>
        </p:blipFill>
        <p:spPr bwMode="auto">
          <a:xfrm>
            <a:off x="7333510" y="1865757"/>
            <a:ext cx="3967536" cy="3686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9991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4788" y="804333"/>
            <a:ext cx="3391900" cy="5249334"/>
          </a:xfrm>
        </p:spPr>
        <p:txBody>
          <a:bodyPr>
            <a:normAutofit/>
          </a:bodyPr>
          <a:lstStyle/>
          <a:p>
            <a:pPr algn="r"/>
            <a:r>
              <a:rPr lang="en-US" dirty="0">
                <a:solidFill>
                  <a:srgbClr val="FFFFFF"/>
                </a:solidFill>
              </a:rPr>
              <a:t>III. Data </a:t>
            </a:r>
            <a:br>
              <a:rPr lang="en-US" dirty="0">
                <a:solidFill>
                  <a:srgbClr val="FFFFFF"/>
                </a:solidFill>
              </a:rPr>
            </a:br>
            <a:r>
              <a:rPr lang="en-US" dirty="0">
                <a:solidFill>
                  <a:srgbClr val="FFFFFF"/>
                </a:solidFill>
              </a:rPr>
              <a:t>Exploration + </a:t>
            </a:r>
            <a:br>
              <a:rPr lang="en-US" dirty="0">
                <a:solidFill>
                  <a:srgbClr val="FFFFFF"/>
                </a:solidFill>
              </a:rPr>
            </a:br>
            <a:r>
              <a:rPr lang="en-US" dirty="0">
                <a:solidFill>
                  <a:srgbClr val="FFFFFF"/>
                </a:solidFill>
              </a:rPr>
              <a:t>IV. Analysis</a:t>
            </a:r>
          </a:p>
        </p:txBody>
      </p:sp>
      <p:sp>
        <p:nvSpPr>
          <p:cNvPr id="3" name="Content Placeholder 2"/>
          <p:cNvSpPr>
            <a:spLocks noGrp="1"/>
          </p:cNvSpPr>
          <p:nvPr>
            <p:ph idx="1"/>
          </p:nvPr>
        </p:nvSpPr>
        <p:spPr>
          <a:xfrm>
            <a:off x="4951048" y="804332"/>
            <a:ext cx="6306003" cy="5813443"/>
          </a:xfrm>
        </p:spPr>
        <p:txBody>
          <a:bodyPr anchor="ctr">
            <a:normAutofit/>
          </a:bodyPr>
          <a:lstStyle/>
          <a:p>
            <a:endParaRPr lang="en-US" dirty="0">
              <a:solidFill>
                <a:schemeClr val="bg1"/>
              </a:solidFill>
            </a:endParaRPr>
          </a:p>
          <a:p>
            <a:r>
              <a:rPr lang="en-US" dirty="0">
                <a:solidFill>
                  <a:schemeClr val="bg1"/>
                </a:solidFill>
              </a:rPr>
              <a:t>Data Exploration:</a:t>
            </a:r>
          </a:p>
          <a:p>
            <a:pPr>
              <a:buFont typeface="Wingdings" panose="05000000000000000000" pitchFamily="2" charset="2"/>
              <a:buChar char="v"/>
            </a:pPr>
            <a:r>
              <a:rPr lang="en-US" dirty="0">
                <a:solidFill>
                  <a:schemeClr val="bg1"/>
                </a:solidFill>
              </a:rPr>
              <a:t> Volume Over Time</a:t>
            </a:r>
          </a:p>
          <a:p>
            <a:pPr>
              <a:buFont typeface="Wingdings" panose="05000000000000000000" pitchFamily="2" charset="2"/>
              <a:buChar char="v"/>
            </a:pPr>
            <a:r>
              <a:rPr lang="en-US" dirty="0">
                <a:solidFill>
                  <a:schemeClr val="bg1"/>
                </a:solidFill>
              </a:rPr>
              <a:t> Lead Marketing Channel</a:t>
            </a:r>
          </a:p>
          <a:p>
            <a:pPr>
              <a:buFont typeface="Wingdings" panose="05000000000000000000" pitchFamily="2" charset="2"/>
              <a:buChar char="v"/>
            </a:pPr>
            <a:r>
              <a:rPr lang="en-US" dirty="0">
                <a:solidFill>
                  <a:schemeClr val="bg1"/>
                </a:solidFill>
              </a:rPr>
              <a:t> Customer Types</a:t>
            </a:r>
          </a:p>
          <a:p>
            <a:pPr>
              <a:buFont typeface="Wingdings" panose="05000000000000000000" pitchFamily="2" charset="2"/>
              <a:buChar char="v"/>
            </a:pPr>
            <a:r>
              <a:rPr lang="en-US" dirty="0">
                <a:solidFill>
                  <a:schemeClr val="bg1"/>
                </a:solidFill>
              </a:rPr>
              <a:t> Lead Countries</a:t>
            </a:r>
          </a:p>
          <a:p>
            <a:pPr>
              <a:buFont typeface="Wingdings" panose="05000000000000000000" pitchFamily="2" charset="2"/>
              <a:buChar char="v"/>
            </a:pPr>
            <a:r>
              <a:rPr lang="en-US" dirty="0">
                <a:solidFill>
                  <a:schemeClr val="bg1"/>
                </a:solidFill>
              </a:rPr>
              <a:t> Landing Pages</a:t>
            </a:r>
          </a:p>
          <a:p>
            <a:pPr marL="0" indent="0">
              <a:buNone/>
            </a:pPr>
            <a:endParaRPr lang="en-US" dirty="0">
              <a:solidFill>
                <a:schemeClr val="bg1"/>
              </a:solidFill>
            </a:endParaRPr>
          </a:p>
          <a:p>
            <a:r>
              <a:rPr lang="en-US" dirty="0">
                <a:solidFill>
                  <a:schemeClr val="bg1"/>
                </a:solidFill>
              </a:rPr>
              <a:t>Analysis:</a:t>
            </a:r>
          </a:p>
          <a:p>
            <a:pPr>
              <a:buFont typeface="Wingdings" panose="05000000000000000000" pitchFamily="2" charset="2"/>
              <a:buChar char="v"/>
            </a:pPr>
            <a:r>
              <a:rPr lang="en-US" dirty="0">
                <a:solidFill>
                  <a:schemeClr val="bg1"/>
                </a:solidFill>
              </a:rPr>
              <a:t> Lead Score vs. Intro Call Qualification</a:t>
            </a:r>
          </a:p>
          <a:p>
            <a:pPr>
              <a:buFont typeface="Wingdings" panose="05000000000000000000" pitchFamily="2" charset="2"/>
              <a:buChar char="v"/>
            </a:pPr>
            <a:r>
              <a:rPr lang="en-US" dirty="0">
                <a:solidFill>
                  <a:schemeClr val="bg1"/>
                </a:solidFill>
              </a:rPr>
              <a:t> Total Calls &amp; Emails vs. Intro Call Qualification</a:t>
            </a:r>
          </a:p>
          <a:p>
            <a:pPr>
              <a:buFont typeface="Wingdings" panose="05000000000000000000" pitchFamily="2" charset="2"/>
              <a:buChar char="v"/>
            </a:pPr>
            <a:r>
              <a:rPr lang="en-US" dirty="0">
                <a:solidFill>
                  <a:schemeClr val="bg1"/>
                </a:solidFill>
              </a:rPr>
              <a:t> Lead Intro Call Delta vs. Intro Call Qualification</a:t>
            </a:r>
          </a:p>
          <a:p>
            <a:endParaRPr lang="en-US" dirty="0">
              <a:solidFill>
                <a:schemeClr val="bg1"/>
              </a:solidFill>
            </a:endParaRPr>
          </a:p>
        </p:txBody>
      </p:sp>
    </p:spTree>
    <p:extLst>
      <p:ext uri="{BB962C8B-B14F-4D97-AF65-F5344CB8AC3E}">
        <p14:creationId xmlns:p14="http://schemas.microsoft.com/office/powerpoint/2010/main" val="551607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normAutofit fontScale="90000"/>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Data Exploration 1: Trends in Volume &amp; Traffic Channels</a:t>
            </a:r>
          </a:p>
        </p:txBody>
      </p:sp>
      <p:sp>
        <p:nvSpPr>
          <p:cNvPr id="20" name="Text 2"/>
          <p:cNvSpPr/>
          <p:nvPr/>
        </p:nvSpPr>
        <p:spPr>
          <a:xfrm>
            <a:off x="838200" y="1461299"/>
            <a:ext cx="5638613" cy="375359"/>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Intro Calls Volume Over Time</a:t>
            </a:r>
          </a:p>
        </p:txBody>
      </p:sp>
      <p:sp>
        <p:nvSpPr>
          <p:cNvPr id="21" name="Content Placeholder 2"/>
          <p:cNvSpPr txBox="1">
            <a:spLocks/>
          </p:cNvSpPr>
          <p:nvPr/>
        </p:nvSpPr>
        <p:spPr>
          <a:xfrm>
            <a:off x="850249" y="1876797"/>
            <a:ext cx="6154983" cy="1704441"/>
          </a:xfrm>
          <a:prstGeom prst="rect">
            <a:avLst/>
          </a:prstGeom>
          <a:ln w="57150">
            <a:noFill/>
          </a:ln>
        </p:spPr>
        <p:txBody>
          <a:bodyPr vert="horz" lIns="91440" tIns="45720" rIns="91440" bIns="45720" numCol="1" rtlCol="0" anchor="t">
            <a:normAutofit/>
          </a:bodyPr>
          <a:lstStyle/>
          <a:p>
            <a:pPr marL="285750" indent="-285750">
              <a:lnSpc>
                <a:spcPct val="150000"/>
              </a:lnSpc>
              <a:spcBef>
                <a:spcPts val="0"/>
              </a:spcBef>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 Of 22.9K records, 12.8K (56%) were qualified vs 10K (44%) disqualified.</a:t>
            </a:r>
          </a:p>
          <a:p>
            <a:pPr marL="285750" indent="-285750">
              <a:lnSpc>
                <a:spcPct val="150000"/>
              </a:lnSpc>
              <a:spcBef>
                <a:spcPts val="0"/>
              </a:spcBef>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The first graph below shows the volume of intro calls (min: ~ 0, high: ~50) versus their creation date (from Jan 2016 to Dec 2018). </a:t>
            </a:r>
          </a:p>
          <a:p>
            <a:pPr marL="285750" indent="-285750">
              <a:lnSpc>
                <a:spcPct val="150000"/>
              </a:lnSpc>
              <a:spcBef>
                <a:spcPts val="0"/>
              </a:spcBef>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One interesting trend to note is that there seems to be a higher volume of closed intro calls between May 2017 and Jan 2018.</a:t>
            </a:r>
          </a:p>
          <a:p>
            <a:pPr marL="285750" indent="-285750">
              <a:lnSpc>
                <a:spcPct val="150000"/>
              </a:lnSpc>
              <a:spcBef>
                <a:spcPts val="0"/>
              </a:spcBef>
              <a:buFont typeface="Arial" panose="020B0604020202020204" pitchFamily="34" charset="0"/>
              <a:buChar char="•"/>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p:txBody>
      </p:sp>
      <p:pic>
        <p:nvPicPr>
          <p:cNvPr id="2054" name="Picture 6" descr="https://lh5.googleusercontent.com/ZHtqNDw1KP-xshzweEJe5pBINJT_uQ_I2U7J5SGYU-Ucz1k80HQ3Cq_qxoQUamdhderCbHOpHTp2YR8xKfpMFSAwuXUO4NMrCi88ixsfnmBiHVuldDkKyv4mikjhmuRVpz5rKNQ7">
            <a:extLst>
              <a:ext uri="{FF2B5EF4-FFF2-40B4-BE49-F238E27FC236}">
                <a16:creationId xmlns:a16="http://schemas.microsoft.com/office/drawing/2014/main" id="{BEE60D05-76B4-4531-995B-2A634B46AA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249" y="3769551"/>
            <a:ext cx="6154984" cy="2921009"/>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s://lh3.googleusercontent.com/XwH6HzU9JhnigcgBKeCyRPU4pbvNs9UOQ-u39iCmSELAtWBEyfaXF8f3bAuuvDl7rb_yB4KNXqsoVbYzPQSVrBrHEOXAd58icgnqXm-U8lNVGx8Xewpio1hzPbtiy4dayplQK7MG">
            <a:extLst>
              <a:ext uri="{FF2B5EF4-FFF2-40B4-BE49-F238E27FC236}">
                <a16:creationId xmlns:a16="http://schemas.microsoft.com/office/drawing/2014/main" id="{AE2C00A4-A909-43DA-B12B-09CB38D6BC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7971" y="3733478"/>
            <a:ext cx="4443813" cy="2878530"/>
          </a:xfrm>
          <a:prstGeom prst="rect">
            <a:avLst/>
          </a:prstGeom>
          <a:noFill/>
          <a:extLst>
            <a:ext uri="{909E8E84-426E-40DD-AFC4-6F175D3DCCD1}">
              <a14:hiddenFill xmlns:a14="http://schemas.microsoft.com/office/drawing/2010/main">
                <a:solidFill>
                  <a:srgbClr val="FFFFFF"/>
                </a:solidFill>
              </a14:hiddenFill>
            </a:ext>
          </a:extLst>
        </p:spPr>
      </p:pic>
      <p:sp>
        <p:nvSpPr>
          <p:cNvPr id="9" name="Text 2">
            <a:extLst>
              <a:ext uri="{FF2B5EF4-FFF2-40B4-BE49-F238E27FC236}">
                <a16:creationId xmlns:a16="http://schemas.microsoft.com/office/drawing/2014/main" id="{A37AAA02-CB0D-479F-8BE8-3DD52397F905}"/>
              </a:ext>
            </a:extLst>
          </p:cNvPr>
          <p:cNvSpPr/>
          <p:nvPr/>
        </p:nvSpPr>
        <p:spPr>
          <a:xfrm>
            <a:off x="7317971" y="1501439"/>
            <a:ext cx="4131077" cy="375359"/>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Traffic Channels (Qualified vs. Not Qualified)</a:t>
            </a:r>
          </a:p>
        </p:txBody>
      </p:sp>
      <p:sp>
        <p:nvSpPr>
          <p:cNvPr id="10" name="Content Placeholder 2">
            <a:extLst>
              <a:ext uri="{FF2B5EF4-FFF2-40B4-BE49-F238E27FC236}">
                <a16:creationId xmlns:a16="http://schemas.microsoft.com/office/drawing/2014/main" id="{89BBB5DB-A992-44D2-8E6D-0282E2345131}"/>
              </a:ext>
            </a:extLst>
          </p:cNvPr>
          <p:cNvSpPr txBox="1">
            <a:spLocks/>
          </p:cNvSpPr>
          <p:nvPr/>
        </p:nvSpPr>
        <p:spPr>
          <a:xfrm>
            <a:off x="7317971" y="2029037"/>
            <a:ext cx="4131077" cy="1552202"/>
          </a:xfrm>
          <a:prstGeom prst="rect">
            <a:avLst/>
          </a:prstGeom>
          <a:ln w="57150">
            <a:noFill/>
          </a:ln>
        </p:spPr>
        <p:txBody>
          <a:bodyPr vert="horz" lIns="91440" tIns="45720" rIns="91440" bIns="45720" numCol="1" rtlCol="0" anchor="t">
            <a:normAutofit fontScale="85000" lnSpcReduction="20000"/>
          </a:bodyPr>
          <a:lstStyle/>
          <a:p>
            <a:pPr marL="285750" indent="-285750">
              <a:lnSpc>
                <a:spcPct val="150000"/>
              </a:lnSpc>
              <a:spcBef>
                <a:spcPts val="0"/>
              </a:spcBef>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Note how some traffic channels have a much higher proportion of qualified intro calls.</a:t>
            </a:r>
          </a:p>
          <a:p>
            <a:pPr marL="285750" indent="-285750">
              <a:lnSpc>
                <a:spcPct val="150000"/>
              </a:lnSpc>
              <a:spcBef>
                <a:spcPts val="0"/>
              </a:spcBef>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For example, lead source 3 &amp; 0 (corresponding to “Brand” and “Affiliate”) have a ratio of 1.9 but are in sixth place and up, with additional intro call sources in between having a ratio of around 0.8~1.6. </a:t>
            </a:r>
          </a:p>
        </p:txBody>
      </p:sp>
    </p:spTree>
    <p:extLst>
      <p:ext uri="{BB962C8B-B14F-4D97-AF65-F5344CB8AC3E}">
        <p14:creationId xmlns:p14="http://schemas.microsoft.com/office/powerpoint/2010/main" val="139873503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normAutofit fontScale="90000"/>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Data Exploration 2: Trends in Customer Types &amp; Countries</a:t>
            </a:r>
          </a:p>
        </p:txBody>
      </p:sp>
      <p:pic>
        <p:nvPicPr>
          <p:cNvPr id="7170" name="Picture 2" descr="https://lh6.googleusercontent.com/xytHHHpDZcFuT8l3ZQN2GZkJpNs-2zP_GDcGSO9QEakcRGpswjMEsNqTHLrCK2M2cAFB8tKFz7FJ6PYinTKaR0OD-D4T1EgXey1jYNBdvUm_nO6wGlnH3dgIk9GNN_S1x93hHPjR">
            <a:extLst>
              <a:ext uri="{FF2B5EF4-FFF2-40B4-BE49-F238E27FC236}">
                <a16:creationId xmlns:a16="http://schemas.microsoft.com/office/drawing/2014/main" id="{5CA74240-41DD-4DD8-9D47-C441817A30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260" y="3469140"/>
            <a:ext cx="5638612" cy="3233221"/>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s://lh3.googleusercontent.com/y4gcG1lqmisYG1actQmOkAkDxLuxm4-9v5m281HR-J-mpaT6n8b7G7QClubhv9b6dhc0nJ2rUk145vryzuAbsiRLtRZlPbqRh_bS1rrNuiIuPbtBhd5zUE5Np-WU1zoXK3q7UsUv">
            <a:extLst>
              <a:ext uri="{FF2B5EF4-FFF2-40B4-BE49-F238E27FC236}">
                <a16:creationId xmlns:a16="http://schemas.microsoft.com/office/drawing/2014/main" id="{98672E2E-064C-4062-B238-0B74686153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0734" y="3469140"/>
            <a:ext cx="5028036" cy="3263032"/>
          </a:xfrm>
          <a:prstGeom prst="rect">
            <a:avLst/>
          </a:prstGeom>
          <a:noFill/>
          <a:extLst>
            <a:ext uri="{909E8E84-426E-40DD-AFC4-6F175D3DCCD1}">
              <a14:hiddenFill xmlns:a14="http://schemas.microsoft.com/office/drawing/2010/main">
                <a:solidFill>
                  <a:srgbClr val="FFFFFF"/>
                </a:solidFill>
              </a14:hiddenFill>
            </a:ext>
          </a:extLst>
        </p:spPr>
      </p:pic>
      <p:sp>
        <p:nvSpPr>
          <p:cNvPr id="9" name="Text 2">
            <a:extLst>
              <a:ext uri="{FF2B5EF4-FFF2-40B4-BE49-F238E27FC236}">
                <a16:creationId xmlns:a16="http://schemas.microsoft.com/office/drawing/2014/main" id="{52B3A144-B52C-4ABA-B571-5BF21DE02388}"/>
              </a:ext>
            </a:extLst>
          </p:cNvPr>
          <p:cNvSpPr/>
          <p:nvPr/>
        </p:nvSpPr>
        <p:spPr>
          <a:xfrm>
            <a:off x="838200" y="1461299"/>
            <a:ext cx="5638613" cy="375359"/>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Customer Type (Qualified vs. Not Qualified)</a:t>
            </a:r>
          </a:p>
        </p:txBody>
      </p:sp>
      <p:sp>
        <p:nvSpPr>
          <p:cNvPr id="10" name="Content Placeholder 2">
            <a:extLst>
              <a:ext uri="{FF2B5EF4-FFF2-40B4-BE49-F238E27FC236}">
                <a16:creationId xmlns:a16="http://schemas.microsoft.com/office/drawing/2014/main" id="{CB4710EB-D7EF-4D96-9C09-726F614CF6C9}"/>
              </a:ext>
            </a:extLst>
          </p:cNvPr>
          <p:cNvSpPr txBox="1">
            <a:spLocks/>
          </p:cNvSpPr>
          <p:nvPr/>
        </p:nvSpPr>
        <p:spPr>
          <a:xfrm>
            <a:off x="850250" y="1876798"/>
            <a:ext cx="5638612" cy="1552202"/>
          </a:xfrm>
          <a:prstGeom prst="rect">
            <a:avLst/>
          </a:prstGeom>
          <a:ln w="57150">
            <a:noFill/>
          </a:ln>
        </p:spPr>
        <p:txBody>
          <a:bodyPr vert="horz" lIns="91440" tIns="45720" rIns="91440" bIns="45720" numCol="1" rtlCol="0" anchor="t">
            <a:normAutofit fontScale="77500" lnSpcReduction="20000"/>
          </a:bodyPr>
          <a:lstStyle/>
          <a:p>
            <a:pPr marL="285750" indent="-285750">
              <a:lnSpc>
                <a:spcPct val="150000"/>
              </a:lnSpc>
              <a:spcBef>
                <a:spcPts val="0"/>
              </a:spcBef>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After generating the following charts, it seems that customer type could be a driver (as well as an indicator of the company’s strategic focus on the enterprise space). </a:t>
            </a:r>
          </a:p>
          <a:p>
            <a:pPr marL="285750" indent="-285750">
              <a:lnSpc>
                <a:spcPct val="150000"/>
              </a:lnSpc>
              <a:spcBef>
                <a:spcPts val="0"/>
              </a:spcBef>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1 corresponds to ‘Enterprise’ (2 is ‘Unknown’, which doesn’t exactly bode the best in terms of our data quality) and 4 corresponds to ‘Nonprofits’ (which makes sense, the company primarily markets to companies willing to invest significant resources in onboarding and digital adoption).</a:t>
            </a:r>
          </a:p>
        </p:txBody>
      </p:sp>
      <p:sp>
        <p:nvSpPr>
          <p:cNvPr id="11" name="Text 2">
            <a:extLst>
              <a:ext uri="{FF2B5EF4-FFF2-40B4-BE49-F238E27FC236}">
                <a16:creationId xmlns:a16="http://schemas.microsoft.com/office/drawing/2014/main" id="{9233139A-A9A7-40D2-94F8-CDA8A56E30F6}"/>
              </a:ext>
            </a:extLst>
          </p:cNvPr>
          <p:cNvSpPr/>
          <p:nvPr/>
        </p:nvSpPr>
        <p:spPr>
          <a:xfrm>
            <a:off x="6830734" y="1459402"/>
            <a:ext cx="5028036" cy="375359"/>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Countries (Qualified vs. Not Qualified)</a:t>
            </a:r>
          </a:p>
        </p:txBody>
      </p:sp>
      <p:sp>
        <p:nvSpPr>
          <p:cNvPr id="12" name="Content Placeholder 2">
            <a:extLst>
              <a:ext uri="{FF2B5EF4-FFF2-40B4-BE49-F238E27FC236}">
                <a16:creationId xmlns:a16="http://schemas.microsoft.com/office/drawing/2014/main" id="{5DE42DCE-31DC-471B-AD64-F0CDCD686AA4}"/>
              </a:ext>
            </a:extLst>
          </p:cNvPr>
          <p:cNvSpPr txBox="1">
            <a:spLocks/>
          </p:cNvSpPr>
          <p:nvPr/>
        </p:nvSpPr>
        <p:spPr>
          <a:xfrm>
            <a:off x="6830734" y="1876798"/>
            <a:ext cx="5028036" cy="1377846"/>
          </a:xfrm>
          <a:prstGeom prst="rect">
            <a:avLst/>
          </a:prstGeom>
          <a:ln w="57150">
            <a:noFill/>
          </a:ln>
        </p:spPr>
        <p:txBody>
          <a:bodyPr vert="horz" lIns="91440" tIns="45720" rIns="91440" bIns="45720" numCol="1" rtlCol="0" anchor="t">
            <a:normAutofit fontScale="92500" lnSpcReduction="20000"/>
          </a:bodyPr>
          <a:lstStyle/>
          <a:p>
            <a:pPr marL="285750" indent="-285750">
              <a:lnSpc>
                <a:spcPct val="150000"/>
              </a:lnSpc>
              <a:spcBef>
                <a:spcPts val="0"/>
              </a:spcBef>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Countries is a little surprising as we have some EMEA and ANZ/APAC countries listed as the top producers of qualified intro calls. The company started in Israel and has major presence in AMER but it’s interesting to see the UK (#111), Australia (#4), and Germany (#38) up in the top 8. </a:t>
            </a:r>
          </a:p>
        </p:txBody>
      </p:sp>
    </p:spTree>
    <p:extLst>
      <p:ext uri="{BB962C8B-B14F-4D97-AF65-F5344CB8AC3E}">
        <p14:creationId xmlns:p14="http://schemas.microsoft.com/office/powerpoint/2010/main" val="269884747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normAutofit fontScale="90000"/>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Data Exploration 3: Trends in Landing Pages (Qualified vs. Not Qualified)</a:t>
            </a:r>
          </a:p>
        </p:txBody>
      </p:sp>
      <p:pic>
        <p:nvPicPr>
          <p:cNvPr id="8194" name="Picture 2" descr="https://lh6.googleusercontent.com/Dkg0ob2z7cmsjukpx53-jFTLWoL89oNfEypQaWMg4oKc8vc7QzjMsbP2TVJ4IoMPUeb8JYppdEtWpmhsMNZW-Bjp3dkwGo6w7Gog7-8Yv16A2GZJMf9-NDynAL6b2MEPCno0Svxb">
            <a:extLst>
              <a:ext uri="{FF2B5EF4-FFF2-40B4-BE49-F238E27FC236}">
                <a16:creationId xmlns:a16="http://schemas.microsoft.com/office/drawing/2014/main" id="{C5B176C2-0914-4FA6-8B0B-B9C95C8147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374" y="3053342"/>
            <a:ext cx="4784778" cy="3342203"/>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https://lh6.googleusercontent.com/YrX98lOb_0jrdXmha0lDqbyy4gmeX7bthpB7Ro9WkPBQJO0UhF0kyNXfwE--eFt9xowGCtMdAr4onnkw-pu082afcebVxwYmHT0LklsKWm_-M6ZIbIA8Y1r04X7jkg1op2vgKnHa">
            <a:extLst>
              <a:ext uri="{FF2B5EF4-FFF2-40B4-BE49-F238E27FC236}">
                <a16:creationId xmlns:a16="http://schemas.microsoft.com/office/drawing/2014/main" id="{58D30A4F-6F78-4636-88B5-CCCE78704B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65082" y="3053342"/>
            <a:ext cx="4784778" cy="3322368"/>
          </a:xfrm>
          <a:prstGeom prst="rect">
            <a:avLst/>
          </a:prstGeom>
          <a:noFill/>
          <a:extLst>
            <a:ext uri="{909E8E84-426E-40DD-AFC4-6F175D3DCCD1}">
              <a14:hiddenFill xmlns:a14="http://schemas.microsoft.com/office/drawing/2010/main">
                <a:solidFill>
                  <a:srgbClr val="FFFFFF"/>
                </a:solidFill>
              </a14:hiddenFill>
            </a:ext>
          </a:extLst>
        </p:spPr>
      </p:pic>
      <p:sp>
        <p:nvSpPr>
          <p:cNvPr id="9" name="Text 2">
            <a:extLst>
              <a:ext uri="{FF2B5EF4-FFF2-40B4-BE49-F238E27FC236}">
                <a16:creationId xmlns:a16="http://schemas.microsoft.com/office/drawing/2014/main" id="{EE249D40-2177-41A0-8100-BB7081C6A8F6}"/>
              </a:ext>
            </a:extLst>
          </p:cNvPr>
          <p:cNvSpPr/>
          <p:nvPr/>
        </p:nvSpPr>
        <p:spPr>
          <a:xfrm>
            <a:off x="838200" y="1461299"/>
            <a:ext cx="5638613" cy="375359"/>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Qualified</a:t>
            </a:r>
          </a:p>
        </p:txBody>
      </p:sp>
      <p:sp>
        <p:nvSpPr>
          <p:cNvPr id="10" name="Content Placeholder 2">
            <a:extLst>
              <a:ext uri="{FF2B5EF4-FFF2-40B4-BE49-F238E27FC236}">
                <a16:creationId xmlns:a16="http://schemas.microsoft.com/office/drawing/2014/main" id="{8500C4A7-0A9D-4B93-8C6B-B678E9E57F3C}"/>
              </a:ext>
            </a:extLst>
          </p:cNvPr>
          <p:cNvSpPr txBox="1">
            <a:spLocks/>
          </p:cNvSpPr>
          <p:nvPr/>
        </p:nvSpPr>
        <p:spPr>
          <a:xfrm>
            <a:off x="850250" y="1876798"/>
            <a:ext cx="10499610" cy="960122"/>
          </a:xfrm>
          <a:prstGeom prst="rect">
            <a:avLst/>
          </a:prstGeom>
          <a:ln w="57150">
            <a:noFill/>
          </a:ln>
        </p:spPr>
        <p:txBody>
          <a:bodyPr vert="horz" lIns="91440" tIns="45720" rIns="91440" bIns="45720" numCol="1" rtlCol="0" anchor="t">
            <a:normAutofit/>
          </a:bodyPr>
          <a:lstStyle/>
          <a:p>
            <a:pPr marL="285750" indent="-285750">
              <a:lnSpc>
                <a:spcPct val="150000"/>
              </a:lnSpc>
              <a:spcBef>
                <a:spcPts val="0"/>
              </a:spcBef>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When we look at landing pages and try to create top 30 charts, we see some interesting trends where the top 30 best landing pages by qualified count aren’t the same as the top 30 landing pages by ratio of qualified to disqualified intro calls</a:t>
            </a:r>
          </a:p>
        </p:txBody>
      </p:sp>
      <p:sp>
        <p:nvSpPr>
          <p:cNvPr id="11" name="Text 2">
            <a:extLst>
              <a:ext uri="{FF2B5EF4-FFF2-40B4-BE49-F238E27FC236}">
                <a16:creationId xmlns:a16="http://schemas.microsoft.com/office/drawing/2014/main" id="{692D4507-08FD-43E9-B200-88F79E628BF5}"/>
              </a:ext>
            </a:extLst>
          </p:cNvPr>
          <p:cNvSpPr/>
          <p:nvPr/>
        </p:nvSpPr>
        <p:spPr>
          <a:xfrm>
            <a:off x="6565083" y="1501439"/>
            <a:ext cx="4131077" cy="375359"/>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Not Qualified</a:t>
            </a:r>
          </a:p>
        </p:txBody>
      </p:sp>
    </p:spTree>
    <p:extLst>
      <p:ext uri="{BB962C8B-B14F-4D97-AF65-F5344CB8AC3E}">
        <p14:creationId xmlns:p14="http://schemas.microsoft.com/office/powerpoint/2010/main" val="887801266"/>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799</TotalTime>
  <Words>2943</Words>
  <Application>Microsoft Office PowerPoint</Application>
  <PresentationFormat>Widescreen</PresentationFormat>
  <Paragraphs>392</Paragraphs>
  <Slides>27</Slides>
  <Notes>24</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27</vt:i4>
      </vt:variant>
    </vt:vector>
  </HeadingPairs>
  <TitlesOfParts>
    <vt:vector size="39" baseType="lpstr">
      <vt:lpstr>Arial</vt:lpstr>
      <vt:lpstr>Calibri</vt:lpstr>
      <vt:lpstr>Segoe UI</vt:lpstr>
      <vt:lpstr>Segoe UI Light</vt:lpstr>
      <vt:lpstr>Segoe UI Semibold</vt:lpstr>
      <vt:lpstr>Segoe UI Semilight</vt:lpstr>
      <vt:lpstr>Tw Cen MT</vt:lpstr>
      <vt:lpstr>Tw Cen MT Condensed</vt:lpstr>
      <vt:lpstr>Wingdings</vt:lpstr>
      <vt:lpstr>Wingdings 3</vt:lpstr>
      <vt:lpstr>Integral</vt:lpstr>
      <vt:lpstr>QuickStarter Theme</vt:lpstr>
      <vt:lpstr>Predicting sales success from INTRO callS</vt:lpstr>
      <vt:lpstr>Contents</vt:lpstr>
      <vt:lpstr>I. Background  +  II. data Set description</vt:lpstr>
      <vt:lpstr>I. Project Background</vt:lpstr>
      <vt:lpstr>II. Detailed Data Set Description</vt:lpstr>
      <vt:lpstr>III. Data  Exploration +  IV. Analysis</vt:lpstr>
      <vt:lpstr>Data Exploration 1: Trends in Volume &amp; Traffic Channels</vt:lpstr>
      <vt:lpstr>Data Exploration 2: Trends in Customer Types &amp; Countries</vt:lpstr>
      <vt:lpstr>Data Exploration 3: Trends in Landing Pages (Qualified vs. Not Qualified)</vt:lpstr>
      <vt:lpstr>Data Analysis Takeaways</vt:lpstr>
      <vt:lpstr>Lead Score vs. Intro Call Qualification</vt:lpstr>
      <vt:lpstr>Lead Score vs. Intro Call Qualification</vt:lpstr>
      <vt:lpstr>Total Calls &amp; Emails vs. Intro Call Qualification</vt:lpstr>
      <vt:lpstr>Total Calls &amp; Emails vs. Intro Call Qualification</vt:lpstr>
      <vt:lpstr>Lead Intro Call Delta vs. Intro Call Qualification</vt:lpstr>
      <vt:lpstr>V. Predictive Models</vt:lpstr>
      <vt:lpstr>Predictive Models overview</vt:lpstr>
      <vt:lpstr>Model 1: Logistic Regression</vt:lpstr>
      <vt:lpstr>Model 2: Random Forest</vt:lpstr>
      <vt:lpstr>Model 2: Random Forest</vt:lpstr>
      <vt:lpstr>Model 3: Gradient Boosted</vt:lpstr>
      <vt:lpstr>VI.  Recommendations +  Future  Work</vt:lpstr>
      <vt:lpstr>VI. Project Based Recommendations + Future Work</vt:lpstr>
      <vt:lpstr>VI. General Recommendations</vt:lpstr>
      <vt:lpstr>A1. Appendix: Additional Resources</vt:lpstr>
      <vt:lpstr>A2. Appendix: About me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sales success from INTRO callS</dc:title>
  <dc:creator>Mikiko Bazeley</dc:creator>
  <cp:lastModifiedBy>Mikiko Bazeley</cp:lastModifiedBy>
  <cp:revision>48</cp:revision>
  <dcterms:created xsi:type="dcterms:W3CDTF">2019-02-26T18:38:55Z</dcterms:created>
  <dcterms:modified xsi:type="dcterms:W3CDTF">2019-03-05T22:59:43Z</dcterms:modified>
</cp:coreProperties>
</file>