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82f50bb6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82f50bb6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IBM ISL HACKATHON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Karshakamithra - An exclusive application for farmers</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Members</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Arunima R</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Dennis P S</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Umar Riswan A P</a:t>
            </a:r>
            <a:endParaRPr sz="1700">
              <a:latin typeface="Lato"/>
              <a:ea typeface="Lato"/>
              <a:cs typeface="Lato"/>
              <a:sym typeface="Lato"/>
            </a:endParaRPr>
          </a:p>
        </p:txBody>
      </p:sp>
      <p:pic>
        <p:nvPicPr>
          <p:cNvPr descr="Book titled, &quot;Made To Stick,&quot; standing on its side" id="80" name="Google Shape;80;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Problems faced</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Long queues in agricultural offices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Policies are not really known to the farmers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With no saving hands from govt often farmers suicide</a:t>
            </a:r>
            <a:endParaRPr b="1" sz="1400">
              <a:solidFill>
                <a:schemeClr val="dk1"/>
              </a:solidFill>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Less productivity due to poor management</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Idea</a:t>
            </a:r>
            <a:endParaRPr/>
          </a:p>
        </p:txBody>
      </p:sp>
      <p:sp>
        <p:nvSpPr>
          <p:cNvPr id="94" name="Google Shape;94;p16"/>
          <p:cNvSpPr txBox="1"/>
          <p:nvPr/>
        </p:nvSpPr>
        <p:spPr>
          <a:xfrm>
            <a:off x="398000" y="1326700"/>
            <a:ext cx="8246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basic idea is  to create a platform for the farmers to help and encourage them.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Farmers play a vital role in our society and agriculture is  the backbone of the economic system.</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To support the farmers, government at different levels has launched a number of schemes.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Many of these schemes may not receive  the attention of the farmers and go unnoticed, which will affect the farmers yield. Another problem faced is the application process.It is quite cumbersome to apply for these schemes and enter the same information over and over </a:t>
            </a:r>
            <a:r>
              <a:rPr lang="en">
                <a:latin typeface="Lato"/>
                <a:ea typeface="Lato"/>
                <a:cs typeface="Lato"/>
                <a:sym typeface="Lato"/>
              </a:rPr>
              <a:t>every time</a:t>
            </a:r>
            <a:r>
              <a:rPr lang="en">
                <a:latin typeface="Lato"/>
                <a:ea typeface="Lato"/>
                <a:cs typeface="Lato"/>
                <a:sym typeface="Lato"/>
              </a:rPr>
              <a:t> a new scheme comes.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So  we have come up with an idea of an application “karshakamithra”, which will notify the </a:t>
            </a:r>
            <a:r>
              <a:rPr lang="en">
                <a:latin typeface="Lato"/>
                <a:ea typeface="Lato"/>
                <a:cs typeface="Lato"/>
                <a:sym typeface="Lato"/>
              </a:rPr>
              <a:t>farmers</a:t>
            </a:r>
            <a:r>
              <a:rPr lang="en">
                <a:latin typeface="Lato"/>
                <a:ea typeface="Lato"/>
                <a:cs typeface="Lato"/>
                <a:sym typeface="Lato"/>
              </a:rPr>
              <a:t> about all the schemes launched by the government. The application will ease the process of application with one time registration, the app will recommend the schemes to users according to </a:t>
            </a:r>
            <a:r>
              <a:rPr lang="en">
                <a:latin typeface="Lato"/>
                <a:ea typeface="Lato"/>
                <a:cs typeface="Lato"/>
                <a:sym typeface="Lato"/>
              </a:rPr>
              <a:t>their</a:t>
            </a:r>
            <a:r>
              <a:rPr lang="en">
                <a:latin typeface="Lato"/>
                <a:ea typeface="Lato"/>
                <a:cs typeface="Lato"/>
                <a:sym typeface="Lato"/>
              </a:rPr>
              <a:t> eligibility and the users will be able apply for the schemes with just  few clicks.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Apart from these the app  will offer other services like recording deliveries, provide counselling and money management tips.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5"/>
                </a:solidFill>
              </a:rPr>
              <a:t>Ideas That innovate over application and improve productivity</a:t>
            </a:r>
            <a:endParaRPr sz="2300">
              <a:solidFill>
                <a:schemeClr val="accent5"/>
              </a:solidFill>
            </a:endParaRPr>
          </a:p>
          <a:p>
            <a:pPr indent="0" lvl="0" marL="0" rtl="0" algn="l">
              <a:spcBef>
                <a:spcPts val="0"/>
              </a:spcBef>
              <a:spcAft>
                <a:spcPts val="0"/>
              </a:spcAft>
              <a:buNone/>
            </a:pPr>
            <a:r>
              <a:t/>
            </a:r>
            <a:endParaRPr sz="2100">
              <a:solidFill>
                <a:schemeClr val="accent5"/>
              </a:solidFill>
            </a:endParaRPr>
          </a:p>
          <a:p>
            <a:pPr indent="0" lvl="0" marL="0" rtl="0" algn="l">
              <a:spcBef>
                <a:spcPts val="0"/>
              </a:spcBef>
              <a:spcAft>
                <a:spcPts val="0"/>
              </a:spcAft>
              <a:buNone/>
            </a:pPr>
            <a:r>
              <a:t/>
            </a:r>
            <a:endParaRPr sz="2100">
              <a:solidFill>
                <a:schemeClr val="accent5"/>
              </a:solidFill>
            </a:endParaRPr>
          </a:p>
          <a:p>
            <a:pPr indent="-361950" lvl="0" marL="457200" rtl="0" algn="l">
              <a:spcBef>
                <a:spcPts val="0"/>
              </a:spcBef>
              <a:spcAft>
                <a:spcPts val="0"/>
              </a:spcAft>
              <a:buClr>
                <a:srgbClr val="F9CB9C"/>
              </a:buClr>
              <a:buSzPts val="2100"/>
              <a:buChar char="●"/>
            </a:pPr>
            <a:r>
              <a:rPr lang="en" sz="2100">
                <a:solidFill>
                  <a:srgbClr val="F9CB9C"/>
                </a:solidFill>
                <a:highlight>
                  <a:srgbClr val="666666"/>
                </a:highlight>
                <a:latin typeface="Arial"/>
                <a:ea typeface="Arial"/>
                <a:cs typeface="Arial"/>
                <a:sym typeface="Arial"/>
              </a:rPr>
              <a:t>Manage staff in the field</a:t>
            </a:r>
            <a:endParaRPr sz="2100">
              <a:solidFill>
                <a:srgbClr val="F9CB9C"/>
              </a:solidFill>
              <a:highlight>
                <a:srgbClr val="666666"/>
              </a:highlight>
              <a:latin typeface="Arial"/>
              <a:ea typeface="Arial"/>
              <a:cs typeface="Arial"/>
              <a:sym typeface="Arial"/>
            </a:endParaRPr>
          </a:p>
          <a:p>
            <a:pPr indent="-361950" lvl="0" marL="457200" rtl="0" algn="l">
              <a:spcBef>
                <a:spcPts val="0"/>
              </a:spcBef>
              <a:spcAft>
                <a:spcPts val="0"/>
              </a:spcAft>
              <a:buClr>
                <a:srgbClr val="F9CB9C"/>
              </a:buClr>
              <a:buSzPts val="2100"/>
              <a:buFont typeface="Arial"/>
              <a:buChar char="●"/>
            </a:pPr>
            <a:r>
              <a:rPr lang="en" sz="2100">
                <a:solidFill>
                  <a:srgbClr val="F9CB9C"/>
                </a:solidFill>
                <a:highlight>
                  <a:srgbClr val="666666"/>
                </a:highlight>
                <a:latin typeface="Arial"/>
                <a:ea typeface="Arial"/>
                <a:cs typeface="Arial"/>
                <a:sym typeface="Arial"/>
              </a:rPr>
              <a:t>Record pickups and deliveries</a:t>
            </a:r>
            <a:endParaRPr sz="2100">
              <a:solidFill>
                <a:srgbClr val="F9CB9C"/>
              </a:solidFill>
              <a:highlight>
                <a:srgbClr val="666666"/>
              </a:highlight>
              <a:latin typeface="Arial"/>
              <a:ea typeface="Arial"/>
              <a:cs typeface="Arial"/>
              <a:sym typeface="Arial"/>
            </a:endParaRPr>
          </a:p>
          <a:p>
            <a:pPr indent="-361950" lvl="0" marL="457200" rtl="0" algn="l">
              <a:spcBef>
                <a:spcPts val="0"/>
              </a:spcBef>
              <a:spcAft>
                <a:spcPts val="0"/>
              </a:spcAft>
              <a:buClr>
                <a:srgbClr val="F9CB9C"/>
              </a:buClr>
              <a:buSzPts val="2100"/>
              <a:buFont typeface="Arial"/>
              <a:buChar char="●"/>
            </a:pPr>
            <a:r>
              <a:rPr lang="en" sz="2100">
                <a:solidFill>
                  <a:srgbClr val="F9CB9C"/>
                </a:solidFill>
                <a:highlight>
                  <a:srgbClr val="666666"/>
                </a:highlight>
                <a:latin typeface="Arial"/>
                <a:ea typeface="Arial"/>
                <a:cs typeface="Arial"/>
                <a:sym typeface="Arial"/>
              </a:rPr>
              <a:t>Record work done in the field to stay compliant</a:t>
            </a:r>
            <a:endParaRPr sz="2100">
              <a:solidFill>
                <a:srgbClr val="F9CB9C"/>
              </a:solidFill>
              <a:highlight>
                <a:srgbClr val="666666"/>
              </a:highlight>
              <a:latin typeface="Arial"/>
              <a:ea typeface="Arial"/>
              <a:cs typeface="Arial"/>
              <a:sym typeface="Arial"/>
            </a:endParaRPr>
          </a:p>
          <a:p>
            <a:pPr indent="-361950" lvl="0" marL="457200" rtl="0" algn="l">
              <a:spcBef>
                <a:spcPts val="0"/>
              </a:spcBef>
              <a:spcAft>
                <a:spcPts val="0"/>
              </a:spcAft>
              <a:buClr>
                <a:srgbClr val="F9CB9C"/>
              </a:buClr>
              <a:buSzPts val="2100"/>
              <a:buFont typeface="Arial"/>
              <a:buChar char="●"/>
            </a:pPr>
            <a:r>
              <a:rPr lang="en" sz="2100">
                <a:solidFill>
                  <a:srgbClr val="F9CB9C"/>
                </a:solidFill>
                <a:highlight>
                  <a:srgbClr val="666666"/>
                </a:highlight>
                <a:latin typeface="Arial"/>
                <a:ea typeface="Arial"/>
                <a:cs typeface="Arial"/>
                <a:sym typeface="Arial"/>
              </a:rPr>
              <a:t>Government policies are notified to farmers</a:t>
            </a:r>
            <a:endParaRPr sz="2100">
              <a:solidFill>
                <a:srgbClr val="F9CB9C"/>
              </a:solidFill>
              <a:highlight>
                <a:srgbClr val="666666"/>
              </a:highlight>
              <a:latin typeface="Arial"/>
              <a:ea typeface="Arial"/>
              <a:cs typeface="Arial"/>
              <a:sym typeface="Arial"/>
            </a:endParaRPr>
          </a:p>
          <a:p>
            <a:pPr indent="-361950" lvl="0" marL="457200" rtl="0" algn="l">
              <a:spcBef>
                <a:spcPts val="0"/>
              </a:spcBef>
              <a:spcAft>
                <a:spcPts val="0"/>
              </a:spcAft>
              <a:buClr>
                <a:srgbClr val="F9CB9C"/>
              </a:buClr>
              <a:buSzPts val="2100"/>
              <a:buFont typeface="Arial"/>
              <a:buChar char="●"/>
            </a:pPr>
            <a:r>
              <a:rPr lang="en" sz="2100">
                <a:solidFill>
                  <a:srgbClr val="F9CB9C"/>
                </a:solidFill>
                <a:highlight>
                  <a:srgbClr val="666666"/>
                </a:highlight>
                <a:latin typeface="Arial"/>
                <a:ea typeface="Arial"/>
                <a:cs typeface="Arial"/>
                <a:sym typeface="Arial"/>
              </a:rPr>
              <a:t>Can avail policies in two three  clicks</a:t>
            </a:r>
            <a:endParaRPr sz="2100">
              <a:solidFill>
                <a:srgbClr val="F9CB9C"/>
              </a:solidFill>
              <a:highlight>
                <a:srgbClr val="666666"/>
              </a:highlight>
              <a:latin typeface="Arial"/>
              <a:ea typeface="Arial"/>
              <a:cs typeface="Arial"/>
              <a:sym typeface="Arial"/>
            </a:endParaRPr>
          </a:p>
          <a:p>
            <a:pPr indent="-361950" lvl="0" marL="457200" rtl="0" algn="l">
              <a:spcBef>
                <a:spcPts val="0"/>
              </a:spcBef>
              <a:spcAft>
                <a:spcPts val="0"/>
              </a:spcAft>
              <a:buClr>
                <a:srgbClr val="F9CB9C"/>
              </a:buClr>
              <a:buSzPts val="2100"/>
              <a:buFont typeface="Arial"/>
              <a:buChar char="●"/>
            </a:pPr>
            <a:r>
              <a:rPr lang="en" sz="2100">
                <a:solidFill>
                  <a:srgbClr val="F9CB9C"/>
                </a:solidFill>
                <a:highlight>
                  <a:srgbClr val="666666"/>
                </a:highlight>
                <a:latin typeface="Arial"/>
                <a:ea typeface="Arial"/>
                <a:cs typeface="Arial"/>
                <a:sym typeface="Arial"/>
              </a:rPr>
              <a:t>Avail counselling to avoid suicides and related practices</a:t>
            </a:r>
            <a:endParaRPr sz="2100">
              <a:solidFill>
                <a:srgbClr val="F9CB9C"/>
              </a:solidFill>
              <a:highlight>
                <a:srgbClr val="666666"/>
              </a:highlight>
              <a:latin typeface="Arial"/>
              <a:ea typeface="Arial"/>
              <a:cs typeface="Arial"/>
              <a:sym typeface="Arial"/>
            </a:endParaRPr>
          </a:p>
          <a:p>
            <a:pPr indent="-361950" lvl="0" marL="457200" rtl="0" algn="l">
              <a:spcBef>
                <a:spcPts val="0"/>
              </a:spcBef>
              <a:spcAft>
                <a:spcPts val="0"/>
              </a:spcAft>
              <a:buClr>
                <a:srgbClr val="F9CB9C"/>
              </a:buClr>
              <a:buSzPts val="2100"/>
              <a:buFont typeface="Arial"/>
              <a:buChar char="●"/>
            </a:pPr>
            <a:r>
              <a:rPr lang="en" sz="2100">
                <a:solidFill>
                  <a:srgbClr val="F9CB9C"/>
                </a:solidFill>
                <a:highlight>
                  <a:srgbClr val="666666"/>
                </a:highlight>
                <a:latin typeface="Arial"/>
                <a:ea typeface="Arial"/>
                <a:cs typeface="Arial"/>
                <a:sym typeface="Arial"/>
              </a:rPr>
              <a:t>Money management portals</a:t>
            </a:r>
            <a:endParaRPr sz="2100">
              <a:solidFill>
                <a:srgbClr val="F9CB9C"/>
              </a:solidFill>
              <a:highlight>
                <a:srgbClr val="666666"/>
              </a:highlight>
              <a:latin typeface="Arial"/>
              <a:ea typeface="Arial"/>
              <a:cs typeface="Arial"/>
              <a:sym typeface="Arial"/>
            </a:endParaRPr>
          </a:p>
          <a:p>
            <a:pPr indent="0" lvl="0" marL="457200" rtl="0" algn="l">
              <a:spcBef>
                <a:spcPts val="0"/>
              </a:spcBef>
              <a:spcAft>
                <a:spcPts val="0"/>
              </a:spcAft>
              <a:buNone/>
            </a:pPr>
            <a:r>
              <a:t/>
            </a:r>
            <a:endParaRPr sz="2100">
              <a:solidFill>
                <a:srgbClr val="F9CB9C"/>
              </a:solidFill>
              <a:highlight>
                <a:srgbClr val="666666"/>
              </a:highlight>
              <a:latin typeface="Arial"/>
              <a:ea typeface="Arial"/>
              <a:cs typeface="Arial"/>
              <a:sym typeface="Arial"/>
            </a:endParaRPr>
          </a:p>
          <a:p>
            <a:pPr indent="0" lvl="0" marL="457200" rtl="0" algn="l">
              <a:spcBef>
                <a:spcPts val="0"/>
              </a:spcBef>
              <a:spcAft>
                <a:spcPts val="0"/>
              </a:spcAft>
              <a:buNone/>
            </a:pPr>
            <a:r>
              <a:t/>
            </a:r>
            <a:endParaRPr sz="2100">
              <a:solidFill>
                <a:srgbClr val="F9CB9C"/>
              </a:solidFill>
              <a:highlight>
                <a:srgbClr val="666666"/>
              </a:highlight>
              <a:latin typeface="Arial"/>
              <a:ea typeface="Arial"/>
              <a:cs typeface="Arial"/>
              <a:sym typeface="Arial"/>
            </a:endParaRPr>
          </a:p>
          <a:p>
            <a:pPr indent="0" lvl="0" marL="457200" rtl="0" algn="l">
              <a:spcBef>
                <a:spcPts val="0"/>
              </a:spcBef>
              <a:spcAft>
                <a:spcPts val="0"/>
              </a:spcAft>
              <a:buNone/>
            </a:pPr>
            <a:r>
              <a:t/>
            </a:r>
            <a:endParaRPr sz="1450">
              <a:solidFill>
                <a:srgbClr val="F9CB9C"/>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84725" y="32025"/>
            <a:ext cx="8622300" cy="8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Flow</a:t>
            </a:r>
            <a:r>
              <a:rPr lang="en"/>
              <a:t> Chart </a:t>
            </a:r>
            <a:endParaRPr/>
          </a:p>
          <a:p>
            <a:pPr indent="0" lvl="0" marL="0" rtl="0" algn="l">
              <a:spcBef>
                <a:spcPts val="1000"/>
              </a:spcBef>
              <a:spcAft>
                <a:spcPts val="1000"/>
              </a:spcAft>
              <a:buNone/>
            </a:pPr>
            <a:r>
              <a:t/>
            </a:r>
            <a:endParaRPr b="0" sz="2400"/>
          </a:p>
        </p:txBody>
      </p:sp>
      <p:sp>
        <p:nvSpPr>
          <p:cNvPr id="105" name="Google Shape;105;p18"/>
          <p:cNvSpPr/>
          <p:nvPr/>
        </p:nvSpPr>
        <p:spPr>
          <a:xfrm>
            <a:off x="269225" y="1218575"/>
            <a:ext cx="658800" cy="5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1856200" y="1218575"/>
            <a:ext cx="701400" cy="5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7265450" y="2816250"/>
            <a:ext cx="658800" cy="5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7198250" y="1218575"/>
            <a:ext cx="658800" cy="5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5494450" y="1218575"/>
            <a:ext cx="658800" cy="5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3585175" y="1218575"/>
            <a:ext cx="658800" cy="5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269225" y="2845175"/>
            <a:ext cx="658800" cy="5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877500" y="2845175"/>
            <a:ext cx="658800" cy="5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3670500" y="2845175"/>
            <a:ext cx="658800" cy="5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5551575" y="2845175"/>
            <a:ext cx="658800" cy="5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nvSpPr>
        <p:spPr>
          <a:xfrm>
            <a:off x="67675" y="1650750"/>
            <a:ext cx="11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Registration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By farmers</a:t>
            </a:r>
            <a:endParaRPr>
              <a:solidFill>
                <a:schemeClr val="lt1"/>
              </a:solidFill>
              <a:latin typeface="Lato"/>
              <a:ea typeface="Lato"/>
              <a:cs typeface="Lato"/>
              <a:sym typeface="Lato"/>
            </a:endParaRPr>
          </a:p>
        </p:txBody>
      </p:sp>
      <p:sp>
        <p:nvSpPr>
          <p:cNvPr id="116" name="Google Shape;116;p18"/>
          <p:cNvSpPr txBox="1"/>
          <p:nvPr/>
        </p:nvSpPr>
        <p:spPr>
          <a:xfrm>
            <a:off x="3152650" y="1725225"/>
            <a:ext cx="160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Monitoring and visualising productivity</a:t>
            </a:r>
            <a:endParaRPr>
              <a:solidFill>
                <a:schemeClr val="lt1"/>
              </a:solidFill>
              <a:latin typeface="Lato"/>
              <a:ea typeface="Lato"/>
              <a:cs typeface="Lato"/>
              <a:sym typeface="Lato"/>
            </a:endParaRPr>
          </a:p>
        </p:txBody>
      </p:sp>
      <p:sp>
        <p:nvSpPr>
          <p:cNvPr id="117" name="Google Shape;117;p18"/>
          <p:cNvSpPr txBox="1"/>
          <p:nvPr/>
        </p:nvSpPr>
        <p:spPr>
          <a:xfrm>
            <a:off x="1456750" y="1682700"/>
            <a:ext cx="169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Setup for update workers and work daily</a:t>
            </a:r>
            <a:endParaRPr>
              <a:solidFill>
                <a:schemeClr val="lt1"/>
              </a:solidFill>
              <a:latin typeface="Lato"/>
              <a:ea typeface="Lato"/>
              <a:cs typeface="Lato"/>
              <a:sym typeface="Lato"/>
            </a:endParaRPr>
          </a:p>
        </p:txBody>
      </p:sp>
      <p:sp>
        <p:nvSpPr>
          <p:cNvPr id="118" name="Google Shape;118;p18"/>
          <p:cNvSpPr txBox="1"/>
          <p:nvPr/>
        </p:nvSpPr>
        <p:spPr>
          <a:xfrm>
            <a:off x="5106075" y="1725225"/>
            <a:ext cx="160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Space for government policies</a:t>
            </a:r>
            <a:endParaRPr>
              <a:solidFill>
                <a:schemeClr val="lt1"/>
              </a:solidFill>
              <a:latin typeface="Lato"/>
              <a:ea typeface="Lato"/>
              <a:cs typeface="Lato"/>
              <a:sym typeface="Lato"/>
            </a:endParaRPr>
          </a:p>
        </p:txBody>
      </p:sp>
      <p:sp>
        <p:nvSpPr>
          <p:cNvPr id="119" name="Google Shape;119;p18"/>
          <p:cNvSpPr txBox="1"/>
          <p:nvPr/>
        </p:nvSpPr>
        <p:spPr>
          <a:xfrm>
            <a:off x="6957350" y="1650750"/>
            <a:ext cx="1452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Farmer can apply it by few clicks</a:t>
            </a:r>
            <a:endParaRPr>
              <a:solidFill>
                <a:schemeClr val="lt1"/>
              </a:solidFill>
              <a:latin typeface="Lato"/>
              <a:ea typeface="Lato"/>
              <a:cs typeface="Lato"/>
              <a:sym typeface="Lato"/>
            </a:endParaRPr>
          </a:p>
        </p:txBody>
      </p:sp>
      <p:sp>
        <p:nvSpPr>
          <p:cNvPr id="120" name="Google Shape;120;p18"/>
          <p:cNvSpPr txBox="1"/>
          <p:nvPr/>
        </p:nvSpPr>
        <p:spPr>
          <a:xfrm>
            <a:off x="3308850" y="3308975"/>
            <a:ext cx="163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Direct portal for tax for land with government</a:t>
            </a:r>
            <a:endParaRPr>
              <a:solidFill>
                <a:schemeClr val="lt1"/>
              </a:solidFill>
              <a:latin typeface="Lato"/>
              <a:ea typeface="Lato"/>
              <a:cs typeface="Lato"/>
              <a:sym typeface="Lato"/>
            </a:endParaRPr>
          </a:p>
        </p:txBody>
      </p:sp>
      <p:sp>
        <p:nvSpPr>
          <p:cNvPr id="121" name="Google Shape;121;p18"/>
          <p:cNvSpPr txBox="1"/>
          <p:nvPr/>
        </p:nvSpPr>
        <p:spPr>
          <a:xfrm>
            <a:off x="1768500" y="3273625"/>
            <a:ext cx="13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Government policies tracking status</a:t>
            </a:r>
            <a:endParaRPr>
              <a:solidFill>
                <a:schemeClr val="lt1"/>
              </a:solidFill>
              <a:latin typeface="Lato"/>
              <a:ea typeface="Lato"/>
              <a:cs typeface="Lato"/>
              <a:sym typeface="Lato"/>
            </a:endParaRPr>
          </a:p>
        </p:txBody>
      </p:sp>
      <p:sp>
        <p:nvSpPr>
          <p:cNvPr id="122" name="Google Shape;122;p18"/>
          <p:cNvSpPr txBox="1"/>
          <p:nvPr/>
        </p:nvSpPr>
        <p:spPr>
          <a:xfrm>
            <a:off x="84725" y="3308975"/>
            <a:ext cx="148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Space for money expenditure and payment</a:t>
            </a:r>
            <a:endParaRPr>
              <a:solidFill>
                <a:schemeClr val="lt1"/>
              </a:solidFill>
              <a:latin typeface="Lato"/>
              <a:ea typeface="Lato"/>
              <a:cs typeface="Lato"/>
              <a:sym typeface="Lato"/>
            </a:endParaRPr>
          </a:p>
        </p:txBody>
      </p:sp>
      <p:sp>
        <p:nvSpPr>
          <p:cNvPr id="123" name="Google Shape;123;p18"/>
          <p:cNvSpPr txBox="1"/>
          <p:nvPr/>
        </p:nvSpPr>
        <p:spPr>
          <a:xfrm>
            <a:off x="5102825" y="3273625"/>
            <a:ext cx="1695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Portal seeds and fertilisers to use for particular plants</a:t>
            </a:r>
            <a:endParaRPr>
              <a:solidFill>
                <a:schemeClr val="lt1"/>
              </a:solidFill>
              <a:latin typeface="Lato"/>
              <a:ea typeface="Lato"/>
              <a:cs typeface="Lato"/>
              <a:sym typeface="Lato"/>
            </a:endParaRPr>
          </a:p>
        </p:txBody>
      </p:sp>
      <p:sp>
        <p:nvSpPr>
          <p:cNvPr id="124" name="Google Shape;124;p18"/>
          <p:cNvSpPr txBox="1"/>
          <p:nvPr/>
        </p:nvSpPr>
        <p:spPr>
          <a:xfrm>
            <a:off x="7128300" y="3234900"/>
            <a:ext cx="169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Portal to take counselling and other programs</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251350" y="4744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chemeClr val="dk2"/>
                </a:solidFill>
              </a:rPr>
              <a:t>Conclusion</a:t>
            </a:r>
            <a:endParaRPr b="0" sz="2400">
              <a:solidFill>
                <a:schemeClr val="dk2"/>
              </a:solidFill>
            </a:endParaRPr>
          </a:p>
        </p:txBody>
      </p:sp>
      <p:sp>
        <p:nvSpPr>
          <p:cNvPr id="130" name="Google Shape;130;p19"/>
          <p:cNvSpPr txBox="1"/>
          <p:nvPr/>
        </p:nvSpPr>
        <p:spPr>
          <a:xfrm>
            <a:off x="4672025" y="272200"/>
            <a:ext cx="39390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b="1" lang="en">
                <a:solidFill>
                  <a:schemeClr val="lt1"/>
                </a:solidFill>
                <a:latin typeface="Lato"/>
                <a:ea typeface="Lato"/>
                <a:cs typeface="Lato"/>
                <a:sym typeface="Lato"/>
              </a:rPr>
              <a:t>By this application to its completion allows the farmers to have a government friendly portal for all subsidies and taxation. </a:t>
            </a:r>
            <a:endParaRPr b="1">
              <a:solidFill>
                <a:schemeClr val="lt1"/>
              </a:solidFill>
              <a:latin typeface="Lato"/>
              <a:ea typeface="Lato"/>
              <a:cs typeface="Lato"/>
              <a:sym typeface="Lato"/>
            </a:endParaRPr>
          </a:p>
          <a:p>
            <a:pPr indent="0" lvl="0" marL="45720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b="1" lang="en">
                <a:solidFill>
                  <a:schemeClr val="lt1"/>
                </a:solidFill>
                <a:latin typeface="Lato"/>
                <a:ea typeface="Lato"/>
                <a:cs typeface="Lato"/>
                <a:sym typeface="Lato"/>
              </a:rPr>
              <a:t>Also it will provide </a:t>
            </a:r>
            <a:r>
              <a:rPr b="1" lang="en">
                <a:solidFill>
                  <a:schemeClr val="lt1"/>
                </a:solidFill>
                <a:latin typeface="Lato"/>
                <a:ea typeface="Lato"/>
                <a:cs typeface="Lato"/>
                <a:sym typeface="Lato"/>
              </a:rPr>
              <a:t>provisions</a:t>
            </a:r>
            <a:r>
              <a:rPr b="1" lang="en">
                <a:solidFill>
                  <a:schemeClr val="lt1"/>
                </a:solidFill>
                <a:latin typeface="Lato"/>
                <a:ea typeface="Lato"/>
                <a:cs typeface="Lato"/>
                <a:sym typeface="Lato"/>
              </a:rPr>
              <a:t> for free counsellings to avoid susicide related activities</a:t>
            </a:r>
            <a:endParaRPr b="1">
              <a:solidFill>
                <a:schemeClr val="lt1"/>
              </a:solidFill>
              <a:latin typeface="Lato"/>
              <a:ea typeface="Lato"/>
              <a:cs typeface="Lato"/>
              <a:sym typeface="Lato"/>
            </a:endParaRPr>
          </a:p>
          <a:p>
            <a:pPr indent="0" lvl="0" marL="45720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b="1" lang="en">
                <a:solidFill>
                  <a:schemeClr val="lt1"/>
                </a:solidFill>
                <a:latin typeface="Lato"/>
                <a:ea typeface="Lato"/>
                <a:cs typeface="Lato"/>
                <a:sym typeface="Lato"/>
              </a:rPr>
              <a:t> There is portal for managing workers and money related thing for easy </a:t>
            </a:r>
            <a:r>
              <a:rPr b="1" lang="en">
                <a:solidFill>
                  <a:schemeClr val="lt1"/>
                </a:solidFill>
                <a:latin typeface="Lato"/>
                <a:ea typeface="Lato"/>
                <a:cs typeface="Lato"/>
                <a:sym typeface="Lato"/>
              </a:rPr>
              <a:t>management</a:t>
            </a:r>
            <a:endParaRPr b="1">
              <a:solidFill>
                <a:schemeClr val="lt1"/>
              </a:solidFill>
              <a:latin typeface="Lato"/>
              <a:ea typeface="Lato"/>
              <a:cs typeface="Lato"/>
              <a:sym typeface="Lato"/>
            </a:endParaRPr>
          </a:p>
          <a:p>
            <a:pPr indent="0" lvl="0" marL="45720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b="1" lang="en">
                <a:solidFill>
                  <a:schemeClr val="lt1"/>
                </a:solidFill>
                <a:latin typeface="Lato"/>
                <a:ea typeface="Lato"/>
                <a:cs typeface="Lato"/>
                <a:sym typeface="Lato"/>
              </a:rPr>
              <a:t>Government policies are notified frequently so that they can apply for it in few clicks</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b="1" lang="en">
                <a:solidFill>
                  <a:schemeClr val="lt1"/>
                </a:solidFill>
                <a:latin typeface="Lato"/>
                <a:ea typeface="Lato"/>
                <a:cs typeface="Lato"/>
                <a:sym typeface="Lato"/>
              </a:rPr>
              <a:t>Vast resources regarding seeds and fertilisers to use</a:t>
            </a:r>
            <a:endParaRPr b="1">
              <a:solidFill>
                <a:schemeClr val="lt1"/>
              </a:solidFill>
              <a:latin typeface="Lato"/>
              <a:ea typeface="Lato"/>
              <a:cs typeface="Lato"/>
              <a:sym typeface="Lato"/>
            </a:endParaRPr>
          </a:p>
          <a:p>
            <a:pPr indent="0" lvl="0" marL="457200" rtl="0" algn="l">
              <a:spcBef>
                <a:spcPts val="0"/>
              </a:spcBef>
              <a:spcAft>
                <a:spcPts val="0"/>
              </a:spcAft>
              <a:buNone/>
            </a:pPr>
            <a:r>
              <a:t/>
            </a:r>
            <a:endParaRPr b="1">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